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295" r:id="rId25"/>
    <p:sldId id="373" r:id="rId26"/>
    <p:sldId id="375" r:id="rId27"/>
    <p:sldId id="443" r:id="rId28"/>
    <p:sldId id="444" r:id="rId29"/>
    <p:sldId id="445" r:id="rId30"/>
    <p:sldId id="447" r:id="rId31"/>
    <p:sldId id="446" r:id="rId32"/>
    <p:sldId id="301" r:id="rId33"/>
    <p:sldId id="302" r:id="rId34"/>
    <p:sldId id="448" r:id="rId35"/>
    <p:sldId id="449" r:id="rId36"/>
    <p:sldId id="450" r:id="rId37"/>
    <p:sldId id="451" r:id="rId38"/>
    <p:sldId id="452" r:id="rId39"/>
    <p:sldId id="453" r:id="rId40"/>
    <p:sldId id="454" r:id="rId41"/>
    <p:sldId id="455" r:id="rId42"/>
    <p:sldId id="456" r:id="rId43"/>
    <p:sldId id="307" r:id="rId44"/>
    <p:sldId id="308" r:id="rId45"/>
    <p:sldId id="284" r:id="rId46"/>
  </p:sldIdLst>
  <p:sldSz cx="12192000" cy="6858000"/>
  <p:notesSz cx="6858000" cy="9144000"/>
  <p:embeddedFontLst>
    <p:embeddedFont>
      <p:font typeface="方正黑体简体" panose="03000509000000000000" charset="-122"/>
      <p:regular r:id="rId50"/>
    </p:embeddedFont>
    <p:embeddedFont>
      <p:font typeface="微软雅黑" panose="020B0503020204020204" pitchFamily="34" charset="-122"/>
      <p:regular r:id="rId51"/>
    </p:embeddedFont>
    <p:embeddedFont>
      <p:font typeface="Calibri" panose="020F0502020204030204" pitchFamily="34" charset="0"/>
      <p:regular r:id="rId52"/>
      <p:bold r:id="rId53"/>
      <p:italic r:id="rId54"/>
      <p:boldItalic r:id="rId55"/>
    </p:embeddedFont>
    <p:embeddedFont>
      <p:font typeface="Impact" panose="020B0806030902050204" pitchFamily="34" charset="0"/>
      <p:regular r:id="rId56"/>
    </p:embeddedFont>
    <p:embeddedFont>
      <p:font typeface="黑体" panose="02010609060101010101" charset="-122"/>
      <p:regular r:id="rId57"/>
    </p:embeddedFont>
    <p:embeddedFont>
      <p:font typeface="等线" panose="02010600030101010101" charset="-122"/>
      <p:regular r:id="rId58"/>
    </p:embeddedFont>
  </p:embeddedFontLst>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0" userDrawn="1">
          <p15:clr>
            <a:srgbClr val="A4A3A4"/>
          </p15:clr>
        </p15:guide>
        <p15:guide id="2" orient="horz" pos="4204" userDrawn="1">
          <p15:clr>
            <a:srgbClr val="A4A3A4"/>
          </p15:clr>
        </p15:guide>
        <p15:guide id="3" pos="82" userDrawn="1">
          <p15:clr>
            <a:srgbClr val="A4A3A4"/>
          </p15:clr>
        </p15:guide>
        <p15:guide id="4" pos="7403" userDrawn="1">
          <p15:clr>
            <a:srgbClr val="A4A3A4"/>
          </p15:clr>
        </p15:guide>
        <p15:guide id="5" orient="horz" pos="392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10"/>
        <p:guide orient="horz" pos="4204"/>
        <p:guide pos="82"/>
        <p:guide pos="7403"/>
        <p:guide orient="horz" pos="392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9" Type="http://schemas.openxmlformats.org/officeDocument/2006/relationships/tags" Target="tags/tag41.xml"/><Relationship Id="rId58" Type="http://schemas.openxmlformats.org/officeDocument/2006/relationships/font" Target="fonts/font9.fntdata"/><Relationship Id="rId57" Type="http://schemas.openxmlformats.org/officeDocument/2006/relationships/font" Target="fonts/font8.fntdata"/><Relationship Id="rId56" Type="http://schemas.openxmlformats.org/officeDocument/2006/relationships/font" Target="fonts/font7.fntdata"/><Relationship Id="rId55" Type="http://schemas.openxmlformats.org/officeDocument/2006/relationships/font" Target="fonts/font6.fntdata"/><Relationship Id="rId54" Type="http://schemas.openxmlformats.org/officeDocument/2006/relationships/font" Target="fonts/font5.fntdata"/><Relationship Id="rId53" Type="http://schemas.openxmlformats.org/officeDocument/2006/relationships/font" Target="fonts/font4.fntdata"/><Relationship Id="rId52" Type="http://schemas.openxmlformats.org/officeDocument/2006/relationships/font" Target="fonts/font3.fntdata"/><Relationship Id="rId51" Type="http://schemas.openxmlformats.org/officeDocument/2006/relationships/font" Target="fonts/font2.fntdata"/><Relationship Id="rId50" Type="http://schemas.openxmlformats.org/officeDocument/2006/relationships/font" Target="fonts/font1.fntdata"/><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9" Type="http://schemas.openxmlformats.org/officeDocument/2006/relationships/slide" Target="slide41.xml"/><Relationship Id="rId8" Type="http://schemas.openxmlformats.org/officeDocument/2006/relationships/tags" Target="../tags/tag5.xml"/><Relationship Id="rId7" Type="http://schemas.openxmlformats.org/officeDocument/2006/relationships/slide" Target="slide30.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6.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4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104215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This new magazine gives us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many informations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many information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much informations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much information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58485" y="11070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本题考查不可数名词 information。information 在英语中属于不可数名词，故无复数形式，much 修饰不可数名词。</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________ my father gave me!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What a wonderful advice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What wonderful advice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How wonderful an advice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How a wonderful advice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762760" y="8067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本题考查不可数名词 advice。advice 在英语中属于不可数名词，故前面不能加冠词a/an。</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Would you give me ________, please?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two breads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two bread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two pieces of bread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two pieces of breads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647565" y="833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本题考查不可数名词 bread。bread 属于不可数名词，只能加量词 piece 表示数量。</a:t>
            </a:r>
            <a:r>
              <a:rPr sz="2400">
                <a:solidFill>
                  <a:srgbClr val="C00000"/>
                </a:solidFill>
                <a:latin typeface="Times New Roman" panose="02020603050405020304" charset="0"/>
                <a:cs typeface="Times New Roman" panose="02020603050405020304" charset="0"/>
              </a:rPr>
              <a:t>数名词，故无复数形式，much 修饰不可数名词。</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534789"/>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The elder people are happier with their life than when they were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thirty-year-old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thirty years old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thirty-years-old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thirty year old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310005" y="12048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本题考查名词复数。“30 岁”译为“thirty years old”，常常与由数词和名词构成合成词作定语的用法混淆。</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Two ________ and I often go shopping during the spare time.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sisters-in-law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sisters-in-laws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sister-in-laws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sister-in-law</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360930" y="8060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sister-in-law 的复数形式。应将中心名词 sister 变复数。</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53745" y="652145"/>
            <a:ext cx="10627995"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Fiona will take part in ________ because she runs fastest in her class.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girl’s 100-meter race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the girl’s 100-meters race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the girls’ 100-meter race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the girls’ 100-meters race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584700" y="7247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本题考查由数词和名词构成合成词作定语时，其结构是数词 - 单数名词。“女子100 米比赛”译为“the girls’ 100-meter race”。</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________ lived in the Downton Abbey.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Crawley’s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The Crawleys’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The Crawley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The Crawleys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739265" y="7793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the + 姓氏复数，表示一家人或一对夫妇。</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This is ________ bedroom. The twin sisters are fond of it.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Anna’s and Ivy’s 		B. Anna and Ivy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Anna’s and Ivy 			D. Anna and Ivy’s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696210" y="7432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本题考查名词所有格。根据句意，Anna and Ivy 共同拥有的一个房间，只需在最后一个名词后加 ’s，故选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There are some ________ in the lobby.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luggage 			B. a luggage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luggages 			D. luaggage’s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982085" y="769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本题考查名词luggage。luggage属于不可数名词，前面不能加a/an，也没有复数形式。</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I gave my Chinese teacher a card for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Teacher Day 		B. Teacher’s Day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Teachers Day 		D. Teachers’ Day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162165" y="752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本题考查名词所有格。教师节是属于所有老师的节日，“老师们”应使用复数形式 teachers，该词以 s 结尾，故表示所有格时在 teachers 后面加’。</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三、完形填空</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四、5选5阅读</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393056" y="488124"/>
            <a:ext cx="6057900"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en-US" altLang="zh-CN" sz="5400" b="1" kern="5000" spc="300" dirty="0">
                <a:solidFill>
                  <a:sysClr val="windowText" lastClr="000000"/>
                </a:solidFill>
                <a:cs typeface="Arial" panose="020B0604020202020204" pitchFamily="34" charset="0"/>
              </a:rPr>
              <a:t>Unit 1 </a:t>
            </a:r>
            <a:r>
              <a:rPr lang="zh-CN" altLang="en-US" sz="5400" b="1" kern="5000" spc="300" dirty="0">
                <a:solidFill>
                  <a:sysClr val="windowText" lastClr="000000"/>
                </a:solidFill>
                <a:cs typeface="Arial" panose="020B0604020202020204" pitchFamily="34" charset="0"/>
              </a:rPr>
              <a:t>名 词</a:t>
            </a:r>
            <a:endParaRPr lang="zh-CN" altLang="en-US"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三、完形填空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99210" y="3468627"/>
            <a:ext cx="8734323" cy="53403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 A. on             B. at                 C. in                D. /</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三、完形填空</a:t>
            </a:r>
            <a:r>
              <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文本框 4"/>
          <p:cNvSpPr txBox="1"/>
          <p:nvPr/>
        </p:nvSpPr>
        <p:spPr>
          <a:xfrm>
            <a:off x="825500" y="1403881"/>
            <a:ext cx="10386060" cy="1641475"/>
          </a:xfrm>
          <a:prstGeom prst="rect">
            <a:avLst/>
          </a:prstGeom>
          <a:noFill/>
        </p:spPr>
        <p:txBody>
          <a:bodyPr wrap="square" rtlCol="0" anchor="t">
            <a:spAutoFit/>
          </a:bodyPr>
          <a:lstStyle/>
          <a:p>
            <a:pPr indent="0" algn="just" fontAlgn="auto">
              <a:lnSpc>
                <a:spcPct val="12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An Indian movie about two sisters has become a huge hit (成功) in China. The Hindi language film, called Dangal, has earned almost $170 million in China since its release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May 5.</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6016977" y="24441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732155" y="4504690"/>
            <a:ext cx="11201400" cy="120523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本题考查表示时间的介词用法。原句意思：自从电影《摔跤吧！爸爸》</a:t>
            </a:r>
            <a:r>
              <a:rPr lang="en-US" sz="2400">
                <a:solidFill>
                  <a:srgbClr val="C00000"/>
                </a:solidFill>
                <a:latin typeface="Times New Roman" panose="02020603050405020304" charset="0"/>
                <a:cs typeface="Times New Roman" panose="02020603050405020304" charset="0"/>
                <a:sym typeface="+mn-ea"/>
              </a:rPr>
              <a:t>                            </a:t>
            </a:r>
            <a:r>
              <a:rPr sz="2400">
                <a:solidFill>
                  <a:srgbClr val="C00000"/>
                </a:solidFill>
                <a:latin typeface="Times New Roman" panose="02020603050405020304" charset="0"/>
                <a:cs typeface="Times New Roman" panose="02020603050405020304" charset="0"/>
                <a:sym typeface="+mn-ea"/>
              </a:rPr>
              <a:t>五月五日上映以来。有具体的时间，May 5 明确表示月份和日期，用介词 on，故选 A</a:t>
            </a:r>
            <a:r>
              <a:rPr lang="zh-CN" sz="2400">
                <a:solidFill>
                  <a:srgbClr val="C00000"/>
                </a:solidFill>
                <a:latin typeface="Times New Roman" panose="02020603050405020304" charset="0"/>
                <a:cs typeface="Times New Roman" panose="02020603050405020304" charset="0"/>
                <a:sym typeface="+mn-ea"/>
              </a:rPr>
              <a:t>。</a:t>
            </a:r>
            <a:endParaRPr lang="zh-CN"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1280" y="249555"/>
            <a:ext cx="11913870" cy="1814830"/>
          </a:xfrm>
          <a:prstGeom prst="rect">
            <a:avLst/>
          </a:prstGeom>
          <a:noFill/>
        </p:spPr>
        <p:txBody>
          <a:bodyPr wrap="square" rtlCol="0" anchor="t">
            <a:spAutoFit/>
          </a:bodyPr>
          <a:lstStyle/>
          <a:p>
            <a:pPr indent="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800" dirty="0">
                <a:latin typeface="Times New Roman" panose="02020603050405020304" charset="0"/>
                <a:ea typeface="宋体" panose="02010600030101010101" pitchFamily="2" charset="-122"/>
                <a:cs typeface="Times New Roman" panose="02020603050405020304" charset="0"/>
              </a:rPr>
              <a:t>   Much has been </a:t>
            </a:r>
            <a:r>
              <a:rPr lang="en-US" altLang="zh-CN" sz="2800" u="sng" dirty="0">
                <a:latin typeface="Times New Roman" panose="02020603050405020304" charset="0"/>
                <a:ea typeface="宋体" panose="02010600030101010101" pitchFamily="2" charset="-122"/>
                <a:cs typeface="Times New Roman" panose="02020603050405020304" charset="0"/>
              </a:rPr>
              <a:t>2       </a:t>
            </a:r>
            <a:r>
              <a:rPr lang="en-US" altLang="zh-CN" sz="2800" dirty="0">
                <a:latin typeface="Times New Roman" panose="02020603050405020304" charset="0"/>
                <a:ea typeface="宋体" panose="02010600030101010101" pitchFamily="2" charset="-122"/>
                <a:cs typeface="Times New Roman" panose="02020603050405020304" charset="0"/>
              </a:rPr>
              <a:t> about why Dangal has enjoyed </a:t>
            </a:r>
            <a:r>
              <a:rPr lang="en-US" altLang="zh-CN" sz="2800" u="sng" dirty="0">
                <a:latin typeface="Times New Roman" panose="02020603050405020304" charset="0"/>
                <a:ea typeface="宋体" panose="02010600030101010101" pitchFamily="2" charset="-122"/>
                <a:cs typeface="Times New Roman" panose="02020603050405020304" charset="0"/>
              </a:rPr>
              <a:t>3       </a:t>
            </a:r>
            <a:r>
              <a:rPr lang="en-US" altLang="zh-CN" sz="2800" dirty="0">
                <a:latin typeface="Times New Roman" panose="02020603050405020304" charset="0"/>
                <a:ea typeface="宋体" panose="02010600030101010101" pitchFamily="2" charset="-122"/>
                <a:cs typeface="Times New Roman" panose="02020603050405020304" charset="0"/>
              </a:rPr>
              <a:t> big success in China. Some people say one reason is that the film’s </a:t>
            </a:r>
            <a:r>
              <a:rPr lang="en-US" altLang="zh-CN" sz="2800" u="sng" dirty="0">
                <a:latin typeface="Times New Roman" panose="02020603050405020304" charset="0"/>
                <a:ea typeface="宋体" panose="02010600030101010101" pitchFamily="2" charset="-122"/>
                <a:cs typeface="Times New Roman" panose="02020603050405020304" charset="0"/>
              </a:rPr>
              <a:t>4      </a:t>
            </a:r>
            <a:r>
              <a:rPr lang="en-US" altLang="zh-CN" sz="2800" dirty="0">
                <a:latin typeface="Times New Roman" panose="02020603050405020304" charset="0"/>
                <a:ea typeface="宋体" panose="02010600030101010101" pitchFamily="2" charset="-122"/>
                <a:cs typeface="Times New Roman" panose="02020603050405020304" charset="0"/>
              </a:rPr>
              <a:t> , Aamir Khan. He is famous </a:t>
            </a:r>
            <a:r>
              <a:rPr lang="en-US" altLang="zh-CN" sz="2800" u="sng" dirty="0">
                <a:latin typeface="Times New Roman" panose="02020603050405020304" charset="0"/>
                <a:ea typeface="宋体" panose="02010600030101010101" pitchFamily="2" charset="-122"/>
                <a:cs typeface="Times New Roman" panose="02020603050405020304" charset="0"/>
              </a:rPr>
              <a:t>5       </a:t>
            </a:r>
            <a:r>
              <a:rPr lang="en-US" altLang="zh-CN" sz="2800" dirty="0">
                <a:latin typeface="Times New Roman" panose="02020603050405020304" charset="0"/>
                <a:ea typeface="宋体" panose="02010600030101010101" pitchFamily="2" charset="-122"/>
                <a:cs typeface="Times New Roman" panose="02020603050405020304" charset="0"/>
              </a:rPr>
              <a:t> India’s Bollywood film industry.Two of his earlier films </a:t>
            </a:r>
            <a:r>
              <a:rPr lang="en-US" altLang="zh-CN" sz="2800" u="sng" dirty="0">
                <a:latin typeface="Times New Roman" panose="02020603050405020304" charset="0"/>
                <a:ea typeface="宋体" panose="02010600030101010101" pitchFamily="2" charset="-122"/>
                <a:cs typeface="Times New Roman" panose="02020603050405020304" charset="0"/>
              </a:rPr>
              <a:t>6         </a:t>
            </a:r>
            <a:r>
              <a:rPr lang="en-US" altLang="zh-CN" sz="2800" dirty="0">
                <a:latin typeface="Times New Roman" panose="02020603050405020304" charset="0"/>
                <a:ea typeface="宋体" panose="02010600030101010101" pitchFamily="2" charset="-122"/>
                <a:cs typeface="Times New Roman" panose="02020603050405020304" charset="0"/>
              </a:rPr>
              <a:t> also big hits in China.</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48478" y="2313881"/>
            <a:ext cx="9270907" cy="2306955"/>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2. A. spoken 		B. got 		C. read	 	 D. written</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3. A. such 		B. such a 	C. so 		 D. so a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4. A. star and producer 		B. a star and a producer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    C. stars and producers 		D. star and producer’s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5. A. by 		B. of 		C. in 		D. to</a:t>
            </a:r>
            <a:endParaRPr lang="en-US" altLang="zh-CN" sz="2400" b="1"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6. A. has 		B. have 	C. was 		D. were</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2969325" y="24973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64970" y="2492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108996" y="64340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510711" y="1069182"/>
            <a:ext cx="429197"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0319492" y="10692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368300" y="4828540"/>
            <a:ext cx="10981690" cy="12439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本题考查动词过去分词的词义辩析。原句意思：许多关于电影《摔跤吧！爸爸》如何在中国收获巨大的票房成功的报道被记录了下来。动词应用现在完成时的被动语态，write 意为“写”。仅答案 D 项符合要求，故选 D。</a:t>
            </a:r>
            <a:endParaRPr sz="2400">
              <a:solidFill>
                <a:srgbClr val="C00000"/>
              </a:solidFill>
              <a:latin typeface="Times New Roman" panose="02020603050405020304" charset="0"/>
              <a:cs typeface="Times New Roman" panose="02020603050405020304" charset="0"/>
              <a:sym typeface="+mn-ea"/>
            </a:endParaRPr>
          </a:p>
        </p:txBody>
      </p:sp>
      <p:sp>
        <p:nvSpPr>
          <p:cNvPr id="8" name="圆角矩形 7"/>
          <p:cNvSpPr/>
          <p:nvPr/>
        </p:nvSpPr>
        <p:spPr>
          <a:xfrm>
            <a:off x="368300" y="4716780"/>
            <a:ext cx="10981690" cy="121666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 such 和 so 用法。such a/an+ 形容词 + 名词；so+ 形容词 +a/an+ 名词。原句意思：电影《摔跤吧！爸爸》为什么能在中国获得如此巨大的成功，B 项 such a big success 符合结构，故选 B。</a:t>
            </a:r>
            <a:endParaRPr sz="2400">
              <a:solidFill>
                <a:srgbClr val="C00000"/>
              </a:solidFill>
              <a:latin typeface="Times New Roman" panose="02020603050405020304" charset="0"/>
              <a:cs typeface="Times New Roman" panose="02020603050405020304" charset="0"/>
              <a:sym typeface="+mn-ea"/>
            </a:endParaRPr>
          </a:p>
        </p:txBody>
      </p:sp>
      <p:sp>
        <p:nvSpPr>
          <p:cNvPr id="13" name="圆角矩形 12"/>
          <p:cNvSpPr/>
          <p:nvPr/>
        </p:nvSpPr>
        <p:spPr>
          <a:xfrm>
            <a:off x="368300" y="4870450"/>
            <a:ext cx="10981690" cy="106299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本题考查名词的单复数用法。star 表示“明星”，producer 表示“制片人”，根据句意，Aamir Khan 既是明星也是制片人，表示同一个人，故选 A。</a:t>
            </a:r>
            <a:endParaRPr sz="2400">
              <a:solidFill>
                <a:srgbClr val="C00000"/>
              </a:solidFill>
              <a:latin typeface="Times New Roman" panose="02020603050405020304" charset="0"/>
              <a:cs typeface="Times New Roman" panose="02020603050405020304" charset="0"/>
              <a:sym typeface="+mn-ea"/>
            </a:endParaRPr>
          </a:p>
        </p:txBody>
      </p:sp>
      <p:sp>
        <p:nvSpPr>
          <p:cNvPr id="14" name="圆角矩形 13"/>
          <p:cNvSpPr/>
          <p:nvPr/>
        </p:nvSpPr>
        <p:spPr>
          <a:xfrm>
            <a:off x="368300" y="4870450"/>
            <a:ext cx="10981690" cy="9271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本题考查介词的用法。原句意思：他在印度的宝莱坞电影业内很出名，故选 C。</a:t>
            </a:r>
            <a:endParaRPr sz="2400">
              <a:solidFill>
                <a:srgbClr val="C00000"/>
              </a:solidFill>
              <a:latin typeface="Times New Roman" panose="02020603050405020304" charset="0"/>
              <a:cs typeface="Times New Roman" panose="02020603050405020304" charset="0"/>
              <a:sym typeface="+mn-ea"/>
            </a:endParaRPr>
          </a:p>
        </p:txBody>
      </p:sp>
      <p:sp>
        <p:nvSpPr>
          <p:cNvPr id="15" name="圆角矩形 14"/>
          <p:cNvSpPr/>
          <p:nvPr/>
        </p:nvSpPr>
        <p:spPr>
          <a:xfrm>
            <a:off x="368300" y="4870450"/>
            <a:ext cx="10981690" cy="9271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6.</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本题考查一般过去时。文中 Two of his earlier films 意为“他早期的两部电影”故确定为一般过去时，故选 D。</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P spid="2" grpId="0" bldLvl="0" animBg="1"/>
      <p:bldP spid="2" grpId="1" animBg="1"/>
      <p:bldP spid="8" grpId="0" bldLvl="0" animBg="1"/>
      <p:bldP spid="8" grpId="1" animBg="1"/>
      <p:bldP spid="13" grpId="0" bldLvl="0" animBg="1"/>
      <p:bldP spid="13" grpId="1" animBg="1"/>
      <p:bldP spid="14" grpId="0" bldLvl="0" animBg="1"/>
      <p:bldP spid="14" grpId="1" animBg="1"/>
      <p:bldP spid="15" grpId="0" bldLvl="0" animBg="1"/>
      <p:bldP spid="1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7225" y="318988"/>
            <a:ext cx="11219814"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a:latin typeface="Times New Roman" panose="02020603050405020304" charset="0"/>
                <a:ea typeface="宋体" panose="02010600030101010101" pitchFamily="2" charset="-122"/>
                <a:cs typeface="Times New Roman" panose="02020603050405020304" charset="0"/>
              </a:rPr>
              <a:t>Khan’s popularity was clear </a:t>
            </a:r>
            <a:r>
              <a:rPr lang="en-US" altLang="zh-CN" sz="2800" u="sng">
                <a:latin typeface="Times New Roman" panose="02020603050405020304" charset="0"/>
                <a:ea typeface="宋体" panose="02010600030101010101" pitchFamily="2" charset="-122"/>
                <a:cs typeface="Times New Roman" panose="02020603050405020304" charset="0"/>
              </a:rPr>
              <a:t>7        </a:t>
            </a:r>
            <a:r>
              <a:rPr lang="en-US" altLang="zh-CN" sz="2800">
                <a:latin typeface="Times New Roman" panose="02020603050405020304" charset="0"/>
                <a:ea typeface="宋体" panose="02010600030101010101" pitchFamily="2" charset="-122"/>
                <a:cs typeface="Times New Roman" panose="02020603050405020304" charset="0"/>
              </a:rPr>
              <a:t> he got more than 600,000 fans on the Chinese social media service Sina Weibo within two months of joining. But he is not the only reason</a:t>
            </a:r>
            <a:r>
              <a:rPr lang="en-US" altLang="zh-CN" sz="2800" u="sng">
                <a:latin typeface="Times New Roman" panose="02020603050405020304" charset="0"/>
                <a:ea typeface="宋体" panose="02010600030101010101" pitchFamily="2" charset="-122"/>
                <a:cs typeface="Times New Roman" panose="02020603050405020304" charset="0"/>
              </a:rPr>
              <a:t> 8        </a:t>
            </a:r>
            <a:r>
              <a:rPr lang="en-US" altLang="zh-CN" sz="2800">
                <a:latin typeface="Times New Roman" panose="02020603050405020304" charset="0"/>
                <a:ea typeface="宋体" panose="02010600030101010101" pitchFamily="2" charset="-122"/>
                <a:cs typeface="Times New Roman" panose="02020603050405020304" charset="0"/>
              </a:rPr>
              <a:t> the film strongly connects with audience across China. Media has </a:t>
            </a:r>
            <a:r>
              <a:rPr lang="en-US" altLang="zh-CN" sz="2800" u="sng">
                <a:latin typeface="Times New Roman" panose="02020603050405020304" charset="0"/>
                <a:ea typeface="宋体" panose="02010600030101010101" pitchFamily="2" charset="-122"/>
                <a:cs typeface="Times New Roman" panose="02020603050405020304" charset="0"/>
              </a:rPr>
              <a:t>9          </a:t>
            </a:r>
            <a:r>
              <a:rPr lang="en-US" altLang="zh-CN" sz="2800">
                <a:latin typeface="Times New Roman" panose="02020603050405020304" charset="0"/>
                <a:ea typeface="宋体" panose="02010600030101010101" pitchFamily="2" charset="-122"/>
                <a:cs typeface="Times New Roman" panose="02020603050405020304" charset="0"/>
              </a:rPr>
              <a:t> how it shows </a:t>
            </a:r>
            <a:r>
              <a:rPr lang="en-US" altLang="zh-CN" sz="2800" u="sng">
                <a:latin typeface="Times New Roman" panose="02020603050405020304" charset="0"/>
                <a:ea typeface="宋体" panose="02010600030101010101" pitchFamily="2" charset="-122"/>
                <a:cs typeface="Times New Roman" panose="02020603050405020304" charset="0"/>
              </a:rPr>
              <a:t>10       </a:t>
            </a:r>
            <a:r>
              <a:rPr lang="en-US" altLang="zh-CN" sz="2800">
                <a:latin typeface="Times New Roman" panose="02020603050405020304" charset="0"/>
                <a:ea typeface="宋体" panose="02010600030101010101" pitchFamily="2" charset="-122"/>
                <a:cs typeface="Times New Roman" panose="02020603050405020304" charset="0"/>
              </a:rPr>
              <a:t> between parental (父母的) systems in China and India.</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887411" y="2820975"/>
            <a:ext cx="10182224"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7. A. before 		 B. after		 C. but 		 D. though</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8. A. that 		 B. which 		 C. in which 	 D. whose</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9. A. thought about	 B. concentrated on 	 C. aimed at 	 D. pointed out</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10. A. differences 	 B. similarities 	 C. changes 	 D. interests</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5316920" y="318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4593020" y="11807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4521893" y="161976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7752780" y="161974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341630" y="4875530"/>
            <a:ext cx="10981690" cy="106299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本题考查连接词。原句意思：自 Khan 注册新浪微博两个月内，就获得了超过 60万粉丝，说明 Khan 人气很旺。before 意为“在……之前”；after 意为“在……之后”；but 意为“但是”；though 意为“尽管”，故选 B。</a:t>
            </a:r>
            <a:endParaRPr sz="2400">
              <a:solidFill>
                <a:srgbClr val="C00000"/>
              </a:solidFill>
              <a:latin typeface="Times New Roman" panose="02020603050405020304" charset="0"/>
              <a:cs typeface="Times New Roman" panose="02020603050405020304" charset="0"/>
              <a:sym typeface="+mn-ea"/>
            </a:endParaRPr>
          </a:p>
        </p:txBody>
      </p:sp>
      <p:sp>
        <p:nvSpPr>
          <p:cNvPr id="2" name="圆角矩形 1"/>
          <p:cNvSpPr/>
          <p:nvPr/>
        </p:nvSpPr>
        <p:spPr>
          <a:xfrm>
            <a:off x="341630" y="4875530"/>
            <a:ext cx="10981690" cy="106299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本题考查定语从句关系代词的用法。先行词 reason 被 the only 修饰时，定语从句的关系代词只能用 that，故选 A。</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nvSpPr>
        <p:spPr>
          <a:xfrm>
            <a:off x="341630" y="4940935"/>
            <a:ext cx="10981690" cy="11347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本题考查常见词组的含义。A 项，thought about 表示“考虑”；B 项，concentrated on 表示“专注于”；C 项，aimed at 表示“瞄准”；D 项，pointed out 表示“指出”；原句意思：媒体指出……，故选 D。</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nvSpPr>
        <p:spPr>
          <a:xfrm>
            <a:off x="341630" y="4684395"/>
            <a:ext cx="10981690" cy="148780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本题考查名词的词义辨析。答案 A 项 differences 表示“不同点”；B 项 similarities表示“相似点”；C 项 changes 表示“变化”；D 项 interests 表示“兴趣”；原句意思是：该电影体现了中印父母的相似点，根据上下文，仅答案B符合题意，故选B。</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3" grpId="0" bldLvl="0" animBg="1"/>
      <p:bldP spid="13" grpId="1" animBg="1"/>
      <p:bldP spid="2" grpId="0" bldLvl="0" animBg="1"/>
      <p:bldP spid="2" grpId="1" animBg="1"/>
      <p:bldP spid="7" grpId="0" bldLvl="0" animBg="1"/>
      <p:bldP spid="7" grpId="1" animBg="1"/>
      <p:bldP spid="12" grpId="0" bldLvl="0" animBg="1"/>
      <p:bldP spid="12"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300" y="340995"/>
            <a:ext cx="11593195"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Dangal is based </a:t>
            </a:r>
            <a:r>
              <a:rPr sz="2800" u="sng" dirty="0">
                <a:latin typeface="Times New Roman" panose="02020603050405020304" charset="0"/>
                <a:ea typeface="宋体" panose="02010600030101010101" pitchFamily="2" charset="-122"/>
                <a:cs typeface="Times New Roman" panose="02020603050405020304" charset="0"/>
              </a:rPr>
              <a:t>11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the true story of a man who enjoyed the sport of wrestling (摔跤). He competed as a wrestler but never could </a:t>
            </a:r>
            <a:r>
              <a:rPr sz="2800" u="sng" dirty="0">
                <a:latin typeface="Times New Roman" panose="02020603050405020304" charset="0"/>
                <a:ea typeface="宋体" panose="02010600030101010101" pitchFamily="2" charset="-122"/>
                <a:cs typeface="Times New Roman" panose="02020603050405020304" charset="0"/>
              </a:rPr>
              <a:t>12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his lifelong dream: winning a gold medal. As a father, he wanted his son to win the medal. But his wife only gave birth to daughters. So he finally decided </a:t>
            </a:r>
            <a:r>
              <a:rPr sz="2800" u="sng" dirty="0">
                <a:latin typeface="Times New Roman" panose="02020603050405020304" charset="0"/>
                <a:ea typeface="宋体" panose="02010600030101010101" pitchFamily="2" charset="-122"/>
                <a:cs typeface="Times New Roman" panose="02020603050405020304" charset="0"/>
              </a:rPr>
              <a:t>13</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them to be </a:t>
            </a:r>
            <a:r>
              <a:rPr sz="2800" u="sng" dirty="0">
                <a:latin typeface="Times New Roman" panose="02020603050405020304" charset="0"/>
                <a:ea typeface="宋体" panose="02010600030101010101" pitchFamily="2" charset="-122"/>
                <a:cs typeface="Times New Roman" panose="02020603050405020304" charset="0"/>
              </a:rPr>
              <a:t>14</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wrestlers.</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767964" y="2662747"/>
            <a:ext cx="10230522"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11. A. on                       B. in                     C. with                     D. at</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12. A. make                  B. achieve            C. complete              D. have</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13. A. train                   B. training            C. to train                  D. trains</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14. A. a world class      B. world class      C. world classes        D. world-class</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3728228" y="340690"/>
            <a:ext cx="7419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302601" y="7783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9967545" y="166810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053634" y="206434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979805" y="4739640"/>
            <a:ext cx="10981690" cy="8185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本题考查常见的短语搭配。固定搭配 be based on... 意为“以……为基础”，故选 A。</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nvSpPr>
        <p:spPr>
          <a:xfrm>
            <a:off x="979805" y="4739640"/>
            <a:ext cx="10981690" cy="82740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本题考查动词词义辨析。make 表示“使得”；achieve 表示“达成”；complete 表示“完成”；have 表示“有”，故选 B。</a:t>
            </a:r>
            <a:endParaRPr sz="2400">
              <a:solidFill>
                <a:srgbClr val="C00000"/>
              </a:solidFill>
              <a:latin typeface="Times New Roman" panose="02020603050405020304" charset="0"/>
              <a:cs typeface="Times New Roman" panose="02020603050405020304" charset="0"/>
              <a:sym typeface="+mn-ea"/>
            </a:endParaRPr>
          </a:p>
        </p:txBody>
      </p:sp>
      <p:sp>
        <p:nvSpPr>
          <p:cNvPr id="8" name="圆角矩形 7"/>
          <p:cNvSpPr/>
          <p:nvPr/>
        </p:nvSpPr>
        <p:spPr>
          <a:xfrm>
            <a:off x="979805" y="4885055"/>
            <a:ext cx="10981690" cy="6788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 decide 用法。decide to do 意为“决定做某事”，故选 C。</a:t>
            </a:r>
            <a:endParaRPr sz="2400">
              <a:solidFill>
                <a:srgbClr val="C00000"/>
              </a:solidFill>
              <a:latin typeface="Times New Roman" panose="02020603050405020304" charset="0"/>
              <a:cs typeface="Times New Roman" panose="02020603050405020304" charset="0"/>
              <a:sym typeface="+mn-ea"/>
            </a:endParaRPr>
          </a:p>
        </p:txBody>
      </p:sp>
      <p:sp>
        <p:nvSpPr>
          <p:cNvPr id="15" name="圆角矩形 14"/>
          <p:cNvSpPr/>
          <p:nvPr/>
        </p:nvSpPr>
        <p:spPr>
          <a:xfrm>
            <a:off x="674370" y="4526280"/>
            <a:ext cx="10981690" cy="149542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本题考查复合名词。原句意思是：所以他最终决定把自己的女儿训练成世界级别的摔跤运动员。答案 D 项 world-class 是复合名词，构成形容词修饰 wrestlers，故选 D。</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2" grpId="0"/>
      <p:bldP spid="8" grpId="0" bldLvl="0" animBg="1"/>
      <p:bldP spid="8" grpId="1" animBg="1"/>
      <p:bldP spid="2" grpId="0" bldLvl="0" animBg="1"/>
      <p:bldP spid="2" grpId="1" animBg="1"/>
      <p:bldP spid="15" grpId="0" bldLvl="0" animBg="1"/>
      <p:bldP spid="15" grpId="1" animBg="1"/>
      <p:bldP spid="7" grpId="0" bldLvl="0" animBg="1"/>
      <p:bldP spid="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300" y="567690"/>
            <a:ext cx="11593195" cy="95313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The movie is </a:t>
            </a:r>
            <a:r>
              <a:rPr sz="2800" u="sng" dirty="0">
                <a:latin typeface="Times New Roman" panose="02020603050405020304" charset="0"/>
                <a:ea typeface="宋体" panose="02010600030101010101" pitchFamily="2" charset="-122"/>
                <a:cs typeface="Times New Roman" panose="02020603050405020304" charset="0"/>
              </a:rPr>
              <a:t>15</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than most Bollywood productions, which tell happy love stories and include colorful music and dance performances.</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668269" y="2530667"/>
            <a:ext cx="10230522" cy="53403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15. A. very serious	 B. seriouser 	C. more serious 	D. the most serious</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3365643" y="567385"/>
            <a:ext cx="7419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nvSpPr>
        <p:spPr>
          <a:xfrm>
            <a:off x="605155" y="4199890"/>
            <a:ext cx="10981690" cy="9455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15.</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本题考查形容词比较级。根据题意，该影片比多数宝莱坞电影更为严肃、认真，serious 的比较级是 more serious，故选 C。</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四、5选5阅读</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6975" y="2626935"/>
            <a:ext cx="8734323"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A. Avoid napping after 5 p.m., having heavy dinners in the evening.</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B. if you want to stay healthy, remember to get enough sleep.</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C. Do you want to know how to sleep well?</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D. he or she may get angry more easily.</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E. This figure is higher for teenagers.</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四、5选5阅读</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231775" y="1490980"/>
            <a:ext cx="11334750" cy="95313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Getting enough sleep is very important in our life. If you don’t get enough sleep or your sleep cycle is disturbed, you may have more stress.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_____       </a:t>
            </a:r>
            <a:r>
              <a:rPr sz="2800" dirty="0">
                <a:latin typeface="Times New Roman" panose="02020603050405020304" charset="0"/>
                <a:ea typeface="宋体" panose="02010600030101010101" pitchFamily="2" charset="-122"/>
                <a:cs typeface="Times New Roman" panose="02020603050405020304" charset="0"/>
              </a:rPr>
              <a:t> </a:t>
            </a:r>
            <a:endParaRPr lang="en-US" sz="2800" u="sng"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9779987" y="19221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825500" y="5393690"/>
            <a:ext cx="10981690" cy="9271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文章结构题。C 项意为“你想知道如何获得优质睡眠吗？”文章采用总分总结构，该句起了承上启下的作用。</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4"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7430" y="2418655"/>
            <a:ext cx="8734323"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A. Avoid napping after 5 p.m., having heavy dinners in the evening.</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B. if you want to stay healthy, remember to get enough sleep.</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C. Do you want to know how to sleep well?</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D. he or she may get angry more easily.</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E. This figure is higher for teenagers.</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472440" y="464185"/>
            <a:ext cx="11334750" cy="181483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If adults want to stay healthy, they should get 7–9 hours of sleep every night. </a:t>
            </a:r>
            <a:r>
              <a:rPr sz="2800" u="sng" dirty="0">
                <a:latin typeface="Times New Roman" panose="02020603050405020304" charset="0"/>
                <a:ea typeface="宋体" panose="02010600030101010101" pitchFamily="2" charset="-122"/>
                <a:cs typeface="Times New Roman" panose="02020603050405020304" charset="0"/>
              </a:rPr>
              <a:t>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People who don’t get enough sleep may have some symptoms of stress, such as being irritable and overwhelmed. For example, if a person doesn’t sleep well, </a:t>
            </a:r>
            <a:r>
              <a:rPr sz="2800" u="sng" dirty="0">
                <a:latin typeface="Times New Roman" panose="02020603050405020304" charset="0"/>
                <a:ea typeface="宋体" panose="02010600030101010101" pitchFamily="2" charset="-122"/>
                <a:cs typeface="Times New Roman" panose="02020603050405020304" charset="0"/>
              </a:rPr>
              <a:t>3</a:t>
            </a:r>
            <a:r>
              <a:rPr lang="en-US" sz="2800" u="sng" dirty="0">
                <a:latin typeface="Times New Roman" panose="02020603050405020304" charset="0"/>
                <a:ea typeface="宋体" panose="02010600030101010101" pitchFamily="2" charset="-122"/>
                <a:cs typeface="Times New Roman" panose="02020603050405020304" charset="0"/>
              </a:rPr>
              <a:t>______</a:t>
            </a:r>
            <a:endParaRPr lang="en-US" sz="2800" u="sng"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695802" y="91312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582295" y="4864735"/>
            <a:ext cx="11224895" cy="12700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细节推理题。根据 they should get 7–9 hours of sleep every night 可知，成年人如果要保持身体健康，需要每晚保证 7 到 9 小时的睡眠。E 项中的 This figure 回指 7–9 hours 这个数据，句意为：青少年的睡眠时间更长一些。</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3453482" y="1702429"/>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nvSpPr>
        <p:spPr>
          <a:xfrm>
            <a:off x="472440" y="4919345"/>
            <a:ext cx="11224895" cy="12700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细节推理题。根据 if a person doesn’t sleep well 可知，如果一个人睡眠不好，他或她会更加容易生气，故选 D。</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bldLvl="0" animBg="1"/>
      <p:bldP spid="4" grpId="1" animBg="1"/>
      <p:bldP spid="7" grpId="0" bldLvl="0" animBg="1"/>
      <p:bldP spid="7"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104775"/>
            <a:ext cx="11724005" cy="2414905"/>
          </a:xfrm>
          <a:prstGeom prst="rect">
            <a:avLst/>
          </a:prstGeom>
          <a:noFill/>
        </p:spPr>
        <p:txBody>
          <a:bodyPr wrap="square" rtlCol="0" anchor="t">
            <a:spAutoFit/>
          </a:bodyPr>
          <a:lstStyle/>
          <a:p>
            <a:pPr indent="0" algn="just" fontAlgn="auto">
              <a:lnSpc>
                <a:spcPct val="9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800" dirty="0">
                <a:latin typeface="Times New Roman" panose="02020603050405020304" charset="0"/>
                <a:ea typeface="宋体" panose="02010600030101010101" pitchFamily="2" charset="-122"/>
                <a:cs typeface="Times New Roman" panose="02020603050405020304" charset="0"/>
              </a:rPr>
              <a:t>   Try to go to bed and wake up at the same time every day, including weekends. This will help your body regulate your sleep. You should avoid doing things that can disturb your sleep. </a:t>
            </a:r>
            <a:r>
              <a:rPr lang="en-US" altLang="zh-CN" sz="2800" u="sng" dirty="0">
                <a:latin typeface="Times New Roman" panose="02020603050405020304" charset="0"/>
                <a:ea typeface="宋体" panose="02010600030101010101" pitchFamily="2" charset="-122"/>
                <a:cs typeface="Times New Roman" panose="02020603050405020304" charset="0"/>
              </a:rPr>
              <a:t>4         </a:t>
            </a:r>
            <a:r>
              <a:rPr lang="en-US" altLang="zh-CN" sz="2800" dirty="0">
                <a:latin typeface="Times New Roman" panose="02020603050405020304" charset="0"/>
                <a:ea typeface="宋体" panose="02010600030101010101" pitchFamily="2" charset="-122"/>
                <a:cs typeface="Times New Roman" panose="02020603050405020304" charset="0"/>
              </a:rPr>
              <a:t> ,or playing with mobile phones before bed. These can all interfere with your ability to get a good night’s sleep.</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All in all,</a:t>
            </a:r>
            <a:r>
              <a:rPr lang="en-US" altLang="zh-CN" sz="2800" u="sng" dirty="0">
                <a:latin typeface="Times New Roman" panose="02020603050405020304" charset="0"/>
                <a:ea typeface="宋体" panose="02010600030101010101" pitchFamily="2" charset="-122"/>
                <a:cs typeface="Times New Roman" panose="02020603050405020304" charset="0"/>
              </a:rPr>
              <a:t> 5          </a:t>
            </a:r>
            <a:r>
              <a:rPr lang="en-US" altLang="zh-CN" sz="2800" dirty="0">
                <a:latin typeface="Times New Roman" panose="02020603050405020304" charset="0"/>
                <a:ea typeface="宋体" panose="02010600030101010101" pitchFamily="2" charset="-122"/>
                <a:cs typeface="Times New Roman" panose="02020603050405020304" charset="0"/>
              </a:rPr>
              <a:t> Good sleep allows your muscles and brain to relax, and then you will have a new start.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865945" y="79266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2486725" y="16691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81280" y="4951730"/>
            <a:ext cx="10981690" cy="12439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文章结构题。根据 You should avoid doing things that can disturb your sleep 可知，下面将要举例说明做哪些事会影响睡眠。A 项意为“避免 5 点以后小睡一会，在晚上吃大餐”，故选 A。</a:t>
            </a:r>
            <a:endParaRPr sz="2400">
              <a:solidFill>
                <a:srgbClr val="C00000"/>
              </a:solidFill>
              <a:latin typeface="Times New Roman" panose="02020603050405020304" charset="0"/>
              <a:cs typeface="Times New Roman" panose="02020603050405020304" charset="0"/>
              <a:sym typeface="+mn-ea"/>
            </a:endParaRPr>
          </a:p>
        </p:txBody>
      </p:sp>
      <p:sp>
        <p:nvSpPr>
          <p:cNvPr id="8" name="圆角矩形 7"/>
          <p:cNvSpPr/>
          <p:nvPr/>
        </p:nvSpPr>
        <p:spPr>
          <a:xfrm>
            <a:off x="81280" y="4979035"/>
            <a:ext cx="10981690" cy="121666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主旨概括题。B 意为“如果你想保持健康，记住需要保证有足够的睡眠”，表示总结，与 All in all（总的来说）相匹配。</a:t>
            </a:r>
            <a:endParaRPr sz="2400">
              <a:solidFill>
                <a:srgbClr val="C00000"/>
              </a:solidFill>
              <a:latin typeface="Times New Roman" panose="02020603050405020304" charset="0"/>
              <a:cs typeface="Times New Roman" panose="02020603050405020304" charset="0"/>
              <a:sym typeface="+mn-ea"/>
            </a:endParaRPr>
          </a:p>
        </p:txBody>
      </p:sp>
      <p:sp>
        <p:nvSpPr>
          <p:cNvPr id="9" name="文本框 8"/>
          <p:cNvSpPr txBox="1"/>
          <p:nvPr>
            <p:custDataLst>
              <p:tags r:id="rId1"/>
            </p:custDataLst>
          </p:nvPr>
        </p:nvSpPr>
        <p:spPr>
          <a:xfrm>
            <a:off x="1149350" y="2519620"/>
            <a:ext cx="8734323" cy="2306320"/>
          </a:xfrm>
          <a:prstGeom prst="rect">
            <a:avLst/>
          </a:prstGeom>
          <a:solidFill>
            <a:schemeClr val="bg1"/>
          </a:solidFill>
        </p:spPr>
        <p:txBody>
          <a:bodyPr wrap="square" rtlCol="0" anchor="ctr">
            <a:spAutoFit/>
          </a:bodyPr>
          <a:p>
            <a:pPr>
              <a:lnSpc>
                <a:spcPct val="120000"/>
              </a:lnSpc>
            </a:pPr>
            <a:r>
              <a:rPr lang="en-US" altLang="zh-CN" sz="2400" dirty="0">
                <a:solidFill>
                  <a:schemeClr val="tx1"/>
                </a:solidFill>
                <a:latin typeface="Times New Roman" panose="02020603050405020304" charset="0"/>
                <a:cs typeface="Times New Roman" panose="02020603050405020304" charset="0"/>
              </a:rPr>
              <a:t>A. Avoid napping after 5 p.m., having heavy dinners in the evening.</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B. if you want to stay healthy, remember to get enough sleep.</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C. Do you want to know how to sleep well?</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D. he or she may get angry more easily.</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E. This figure is higher for teenagers.</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animBg="1"/>
      <p:bldP spid="2" grpId="1" animBg="1"/>
      <p:bldP spid="8" grpId="0" bldLvl="0" animBg="1"/>
      <p:bldP spid="8"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901065" y="172177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____________ (boy) favorite sport is basketball.</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637665" y="1721534"/>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Boys’ </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boy 的复数加 s, 以 s 结尾，所有格在其后加 ’。本句意为“男生最喜欢的运动是篮球”。</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There was something exciting in ____________ (昨天的) newspaper.</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538861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yesterday’s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yesterday 表示时间，所有格在其后加 ’s。本句意为“昨天的报纸里有一些让人兴奋的新闻”。</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The ____________ (teacher) library is on the fifth floor.</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29349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teachers’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所有的老师共用一个图书馆，teacher 的复数为 teachers，所有格在其后加 ’，本句意为“老师们的图书馆在五楼”。</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We will have a farewell party at the ____________ (Kate).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5751195"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Kate’s </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表示某人的住宅、店铺、办公室、教堂、诊所等时，名词所有格后可以省略这些词。本句意为“我们将在凯特家举办欢送会”。</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Please give us some useful ____________ (proof).</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65328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proofs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proof 为可数名词，复数直接在后面加 s。本句意为“请给我们一些有用的证据”。</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Three beautiful ____________ (goose) are in the river.</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87909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geese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goose 的复数为 geese。本句句意为“三只漂亮的鹅在河里”。</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Did you hear the _________________________ (policeman) report?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218815" y="1604010"/>
            <a:ext cx="4917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policeman’s/policemen’s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policeman 的复数为 policemen，然后加 ’s 表示所有格。本句意为“你听过这份警察（方）的报告吗？”</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His ____________ (work) were shown in many countries.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39319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works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works 表示作品。本句意为“他的作品在很多国家展览”。</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The police ran down two ____________ (thief) in the shop.</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01193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thieves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thief 的复数改 f 为 v 然后加 es。本句意为“警方在商店抓到了两个小偷”。</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88137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He majors in engineering.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What does he do		 B. What is his major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Where is he 			 D. What is his major in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81380" y="4505325"/>
            <a:ext cx="10870565" cy="1437640"/>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本题考查个人情况介绍。根据应答：他主修的专业是工程学，选出相应的问句。答案 A 意为“他是做什么工作的？”；答案 B 意为“他学的是什么专业？”；答案 C 意为“他在哪里？”；答案 D 的表达不正确。</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367596" y="12862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Make sure your ____________ (memo) are easy to read.</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38645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memos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memo 的复数直接加 s。本句意为“确保你的备忘录易读”。</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455295" y="1478280"/>
            <a:ext cx="11635105" cy="3322955"/>
          </a:xfrm>
          <a:prstGeom prst="rect">
            <a:avLst/>
          </a:prstGeom>
          <a:noFill/>
        </p:spPr>
        <p:txBody>
          <a:bodyPr wrap="square" rtlCol="0" anchor="t">
            <a:spAutoFit/>
          </a:bodyPr>
          <a:lstStyle/>
          <a:p>
            <a:pPr indent="0" algn="just" fontAlgn="auto">
              <a:lnSpc>
                <a:spcPct val="150000"/>
              </a:lnSpc>
            </a:pPr>
            <a:r>
              <a:rPr lang="en-US" altLang="zh-CN" sz="2800" dirty="0">
                <a:latin typeface="Times New Roman" panose="02020603050405020304" charset="0"/>
                <a:ea typeface="宋体" panose="02010600030101010101" pitchFamily="2" charset="-122"/>
                <a:cs typeface="Times New Roman" panose="02020603050405020304" charset="0"/>
              </a:rPr>
              <a:t>1. It is about ____________________ (</a:t>
            </a:r>
            <a:r>
              <a:rPr lang="zh-CN" altLang="en-US" sz="2800" dirty="0">
                <a:latin typeface="Times New Roman" panose="02020603050405020304" charset="0"/>
                <a:ea typeface="宋体" panose="02010600030101010101" pitchFamily="2" charset="-122"/>
                <a:cs typeface="Times New Roman" panose="02020603050405020304" charset="0"/>
              </a:rPr>
              <a:t>三小时的参观</a:t>
            </a:r>
            <a:r>
              <a:rPr lang="en-US" altLang="zh-CN" sz="2800" dirty="0">
                <a:latin typeface="Times New Roman" panose="02020603050405020304" charset="0"/>
                <a:ea typeface="宋体" panose="02010600030101010101" pitchFamily="2" charset="-122"/>
                <a:cs typeface="Times New Roman" panose="02020603050405020304" charset="0"/>
              </a:rPr>
              <a:t>).</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50000"/>
              </a:lnSpc>
            </a:pPr>
            <a:r>
              <a:rPr lang="en-US" altLang="zh-CN" sz="2800" dirty="0">
                <a:latin typeface="Times New Roman" panose="02020603050405020304" charset="0"/>
                <a:ea typeface="宋体" panose="02010600030101010101" pitchFamily="2" charset="-122"/>
                <a:cs typeface="Times New Roman" panose="02020603050405020304" charset="0"/>
              </a:rPr>
              <a:t>2. ________________________________ (</a:t>
            </a:r>
            <a:r>
              <a:rPr lang="zh-CN" altLang="en-US" sz="2800" dirty="0">
                <a:latin typeface="Times New Roman" panose="02020603050405020304" charset="0"/>
                <a:ea typeface="宋体" panose="02010600030101010101" pitchFamily="2" charset="-122"/>
                <a:cs typeface="Times New Roman" panose="02020603050405020304" charset="0"/>
              </a:rPr>
              <a:t>这间教室所有的窗户</a:t>
            </a:r>
            <a:r>
              <a:rPr lang="en-US" altLang="zh-CN" sz="2800" dirty="0">
                <a:latin typeface="Times New Roman" panose="02020603050405020304" charset="0"/>
                <a:ea typeface="宋体" panose="02010600030101010101" pitchFamily="2" charset="-122"/>
                <a:cs typeface="Times New Roman" panose="02020603050405020304" charset="0"/>
              </a:rPr>
              <a:t>) face south.</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50000"/>
              </a:lnSpc>
            </a:pPr>
            <a:r>
              <a:rPr lang="en-US" altLang="zh-CN" sz="2800" dirty="0">
                <a:latin typeface="Times New Roman" panose="02020603050405020304" charset="0"/>
                <a:ea typeface="宋体" panose="02010600030101010101" pitchFamily="2" charset="-122"/>
                <a:cs typeface="Times New Roman" panose="02020603050405020304" charset="0"/>
              </a:rPr>
              <a:t>3. Robert is ____________________ (</a:t>
            </a:r>
            <a:r>
              <a:rPr lang="zh-CN" altLang="en-US" sz="2800" dirty="0">
                <a:latin typeface="Times New Roman" panose="02020603050405020304" charset="0"/>
                <a:ea typeface="宋体" panose="02010600030101010101" pitchFamily="2" charset="-122"/>
                <a:cs typeface="Times New Roman" panose="02020603050405020304" charset="0"/>
              </a:rPr>
              <a:t>汤姆叔叔中的其中一个</a:t>
            </a:r>
            <a:r>
              <a:rPr lang="en-US" altLang="zh-CN" sz="2800" dirty="0">
                <a:latin typeface="Times New Roman" panose="02020603050405020304" charset="0"/>
                <a:ea typeface="宋体" panose="02010600030101010101" pitchFamily="2" charset="-122"/>
                <a:cs typeface="Times New Roman" panose="02020603050405020304" charset="0"/>
              </a:rPr>
              <a:t>).</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50000"/>
              </a:lnSpc>
            </a:pPr>
            <a:r>
              <a:rPr lang="en-US" altLang="zh-CN" sz="2800" dirty="0">
                <a:latin typeface="Times New Roman" panose="02020603050405020304" charset="0"/>
                <a:ea typeface="宋体" panose="02010600030101010101" pitchFamily="2" charset="-122"/>
                <a:cs typeface="Times New Roman" panose="02020603050405020304" charset="0"/>
              </a:rPr>
              <a:t>4. These ____________________ (</a:t>
            </a:r>
            <a:r>
              <a:rPr lang="zh-CN" altLang="en-US" sz="2800" dirty="0">
                <a:latin typeface="Times New Roman" panose="02020603050405020304" charset="0"/>
                <a:ea typeface="宋体" panose="02010600030101010101" pitchFamily="2" charset="-122"/>
                <a:cs typeface="Times New Roman" panose="02020603050405020304" charset="0"/>
              </a:rPr>
              <a:t>两位男医生</a:t>
            </a:r>
            <a:r>
              <a:rPr lang="en-US" altLang="zh-CN" sz="2800" dirty="0">
                <a:latin typeface="Times New Roman" panose="02020603050405020304" charset="0"/>
                <a:ea typeface="宋体" panose="02010600030101010101" pitchFamily="2" charset="-122"/>
                <a:cs typeface="Times New Roman" panose="02020603050405020304" charset="0"/>
              </a:rPr>
              <a:t>) agreed the schedule.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50000"/>
              </a:lnSpc>
            </a:pPr>
            <a:r>
              <a:rPr lang="en-US" altLang="zh-CN" sz="2800" dirty="0">
                <a:latin typeface="Times New Roman" panose="02020603050405020304" charset="0"/>
                <a:ea typeface="宋体" panose="02010600030101010101" pitchFamily="2" charset="-122"/>
                <a:cs typeface="Times New Roman" panose="02020603050405020304" charset="0"/>
              </a:rPr>
              <a:t>5. ____________________ (</a:t>
            </a:r>
            <a:r>
              <a:rPr lang="zh-CN" altLang="en-US" sz="2800" dirty="0">
                <a:latin typeface="Times New Roman" panose="02020603050405020304" charset="0"/>
                <a:ea typeface="宋体" panose="02010600030101010101" pitchFamily="2" charset="-122"/>
                <a:cs typeface="Times New Roman" panose="02020603050405020304" charset="0"/>
              </a:rPr>
              <a:t>吉米和爱丽丝的</a:t>
            </a:r>
            <a:r>
              <a:rPr lang="en-US" altLang="zh-CN" sz="2800" dirty="0">
                <a:latin typeface="Times New Roman" panose="02020603050405020304" charset="0"/>
                <a:ea typeface="宋体" panose="02010600030101010101" pitchFamily="2" charset="-122"/>
                <a:cs typeface="Times New Roman" panose="02020603050405020304" charset="0"/>
              </a:rPr>
              <a:t>) company is running very well.</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2421888" y="1630425"/>
            <a:ext cx="318295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three hours’ visit</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624631" y="2285417"/>
            <a:ext cx="642308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All the windows of this classroom</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797532" y="2905897"/>
            <a:ext cx="452437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an uncle of Tom’s </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843887" y="3543047"/>
            <a:ext cx="3562353"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two men doctors</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3126" y="4180833"/>
            <a:ext cx="3562353"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Jimmy and Alice’s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 How are you doing?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am glad to know you 	B. Pretty good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 come by p</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rPr>
              <a:t>la</a:t>
            </a:r>
            <a:r>
              <a:rPr lang="en-US" altLang="zh-CN" sz="2800" dirty="0">
                <a:latin typeface="Times New Roman" panose="02020603050405020304" charset="0"/>
                <a:ea typeface="宋体" panose="02010600030101010101" pitchFamily="2" charset="-122"/>
                <a:cs typeface="Times New Roman" panose="02020603050405020304" charset="0"/>
              </a:rPr>
              <a:t>ne 		D. I do some reading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628265" y="13070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本题考查问候。根据问句：你最近怎么样？答案 A 意为“很高兴认识你”；答案B 意为“非常好”，符合题意；答案 C 意为“我是坐飞机来这里的”；答案 D 意为“我在阅读”。</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2490" y="78803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What do you think of the food?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pay for the bill 		B. Help yourself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Let’s enjoy it 			D. I think it is delicious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317750" y="15217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本题考查征求意见。根据问句：你认为这食物怎么样？答案 A 意为“我来付款”；答案 B 意为“随便吃”；答案 C 意为“让我们好好享用”；答案 D 意为“我认为它很美味”，符合题意。</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17270" y="60642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If there is anything I can do for you, please let me know.</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Thank you so much 			 B. Go ahead, please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My pleasure	 	 	 	 D. I am fine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689860" y="13399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本题考查感谢的表达。句意为：如果有我能帮上忙的地方，请告知我。答案 A 意为“非常感谢”，符合题意；答案 B 意为“请继续”；答案 C 意为“我的荣幸”；答案 D 意为“我很好”。</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The room is so dirty.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A. You are welcome	 	 	 	 B. I am fine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I’m terribly sorry about that 			 D. Thank you so much</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11425" y="12739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本题考查道歉的表达。句意为：房间太脏了。答案 A 意为“您太客气了”；答案B 意为“我很好”，符合题意；答案 C 意为“真的十分抱歉”；答案 D 意为“十分感谢”。</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UNIT_PLACING_PICTURE_USER_VIEWPORT" val="{&quot;height&quot;:3555,&quot;width&quot;:7110}"/>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UNIT_PLACING_PICTURE_USER_VIEWPORT" val="{&quot;height&quot;:3555,&quot;width&quot;:7110}"/>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UNIT_PLACING_PICTURE_USER_VIEWPORT" val="{&quot;height&quot;:3555,&quot;width&quot;:7110}"/>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PA" val="v4.0.0"/>
</p:tagLst>
</file>

<file path=ppt/tags/tag41.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 name="commondata" val="eyJoZGlkIjoiMjhjNGUxNWFjMjhlNDdjNWVkN2JmMzA2Y2JjZmYzMTU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10554</Words>
  <Application>WPS 演示</Application>
  <PresentationFormat>宽屏</PresentationFormat>
  <Paragraphs>399</Paragraphs>
  <Slides>43</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43</vt:i4>
      </vt:variant>
    </vt:vector>
  </HeadingPairs>
  <TitlesOfParts>
    <vt:vector size="61" baseType="lpstr">
      <vt:lpstr>Arial</vt:lpstr>
      <vt:lpstr>宋体</vt:lpstr>
      <vt:lpstr>Wingdings</vt:lpstr>
      <vt:lpstr>方正黑体简体</vt:lpstr>
      <vt:lpstr>iekie pocangqiong</vt:lpstr>
      <vt:lpstr>微软雅黑</vt:lpstr>
      <vt:lpstr>Calibri</vt:lpstr>
      <vt:lpstr>Impact</vt:lpstr>
      <vt:lpstr>Kozuka Gothic Pro M</vt:lpstr>
      <vt:lpstr>MS UI Gothic</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148</cp:revision>
  <dcterms:created xsi:type="dcterms:W3CDTF">2021-08-19T06:32:00Z</dcterms:created>
  <dcterms:modified xsi:type="dcterms:W3CDTF">2023-03-23T08:32:30Z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