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87" r:id="rId9"/>
    <p:sldId id="388" r:id="rId10"/>
    <p:sldId id="389" r:id="rId11"/>
    <p:sldId id="433" r:id="rId12"/>
    <p:sldId id="390" r:id="rId13"/>
    <p:sldId id="434" r:id="rId14"/>
    <p:sldId id="435" r:id="rId15"/>
    <p:sldId id="436" r:id="rId16"/>
    <p:sldId id="437" r:id="rId17"/>
    <p:sldId id="438" r:id="rId18"/>
    <p:sldId id="439" r:id="rId19"/>
    <p:sldId id="440" r:id="rId20"/>
    <p:sldId id="441" r:id="rId21"/>
    <p:sldId id="442" r:id="rId22"/>
    <p:sldId id="355" r:id="rId23"/>
    <p:sldId id="332" r:id="rId24"/>
    <p:sldId id="295" r:id="rId25"/>
    <p:sldId id="373" r:id="rId26"/>
    <p:sldId id="468" r:id="rId27"/>
    <p:sldId id="469" r:id="rId28"/>
    <p:sldId id="470" r:id="rId29"/>
    <p:sldId id="471" r:id="rId30"/>
    <p:sldId id="444" r:id="rId31"/>
    <p:sldId id="445" r:id="rId32"/>
    <p:sldId id="447" r:id="rId33"/>
    <p:sldId id="446" r:id="rId34"/>
    <p:sldId id="490" r:id="rId35"/>
    <p:sldId id="301" r:id="rId36"/>
    <p:sldId id="302" r:id="rId37"/>
    <p:sldId id="448" r:id="rId38"/>
    <p:sldId id="449" r:id="rId39"/>
    <p:sldId id="450" r:id="rId40"/>
    <p:sldId id="451" r:id="rId41"/>
    <p:sldId id="452" r:id="rId42"/>
    <p:sldId id="453" r:id="rId43"/>
    <p:sldId id="454" r:id="rId44"/>
    <p:sldId id="455" r:id="rId45"/>
    <p:sldId id="456" r:id="rId46"/>
    <p:sldId id="307" r:id="rId47"/>
    <p:sldId id="308" r:id="rId48"/>
    <p:sldId id="284" r:id="rId49"/>
  </p:sldIdLst>
  <p:sldSz cx="12192000" cy="6858000"/>
  <p:notesSz cx="6858000" cy="9144000"/>
  <p:embeddedFontLst>
    <p:embeddedFont>
      <p:font typeface="方正黑体简体" panose="03000509000000000000" charset="-122"/>
      <p:regular r:id="rId53"/>
    </p:embeddedFont>
    <p:embeddedFont>
      <p:font typeface="微软雅黑" panose="020B0503020204020204" pitchFamily="34" charset="-122"/>
      <p:regular r:id="rId54"/>
    </p:embeddedFont>
    <p:embeddedFont>
      <p:font typeface="Calibri" panose="020F0502020204030204" pitchFamily="34" charset="0"/>
      <p:regular r:id="rId55"/>
      <p:bold r:id="rId56"/>
      <p:italic r:id="rId57"/>
      <p:boldItalic r:id="rId58"/>
    </p:embeddedFont>
    <p:embeddedFont>
      <p:font typeface="Impact" panose="020B0806030902050204" pitchFamily="34" charset="0"/>
      <p:regular r:id="rId59"/>
    </p:embeddedFont>
    <p:embeddedFont>
      <p:font typeface="黑体" panose="02010609060101010101" charset="-122"/>
      <p:regular r:id="rId60"/>
    </p:embeddedFont>
    <p:embeddedFont>
      <p:font typeface="等线" panose="02010600030101010101" charset="-122"/>
      <p:regular r:id="rId61"/>
    </p:embeddedFont>
  </p:embeddedFontLst>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7" userDrawn="1">
          <p15:clr>
            <a:srgbClr val="A4A3A4"/>
          </p15:clr>
        </p15:guide>
        <p15:guide id="2" orient="horz" pos="4204" userDrawn="1">
          <p15:clr>
            <a:srgbClr val="A4A3A4"/>
          </p15:clr>
        </p15:guide>
        <p15:guide id="3" pos="88" userDrawn="1">
          <p15:clr>
            <a:srgbClr val="A4A3A4"/>
          </p15:clr>
        </p15:guide>
        <p15:guide id="4" pos="7405" userDrawn="1">
          <p15:clr>
            <a:srgbClr val="A4A3A4"/>
          </p15:clr>
        </p15:guide>
        <p15:guide id="5" orient="horz" pos="39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8" autoAdjust="0"/>
  </p:normalViewPr>
  <p:slideViewPr>
    <p:cSldViewPr snapToGrid="0" showGuides="1">
      <p:cViewPr varScale="1">
        <p:scale>
          <a:sx n="62" d="100"/>
          <a:sy n="62" d="100"/>
        </p:scale>
        <p:origin x="704" y="28"/>
      </p:cViewPr>
      <p:guideLst>
        <p:guide orient="horz" pos="97"/>
        <p:guide orient="horz" pos="4204"/>
        <p:guide pos="88"/>
        <p:guide pos="7405"/>
        <p:guide orient="horz" pos="395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7.xml"/><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endPar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9" Type="http://schemas.openxmlformats.org/officeDocument/2006/relationships/slide" Target="slide44.xml"/><Relationship Id="rId8" Type="http://schemas.openxmlformats.org/officeDocument/2006/relationships/tags" Target="../tags/tag5.xml"/><Relationship Id="rId7" Type="http://schemas.openxmlformats.org/officeDocument/2006/relationships/slide" Target="slide33.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6.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40.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tags" Target="../tags/tag4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45.xml"/><Relationship Id="rId1" Type="http://schemas.openxmlformats.org/officeDocument/2006/relationships/tags" Target="../tags/tag44.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tags" Target="../tags/tag46.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tags" Target="../tags/tag5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endParaRPr lang="en-US" altLang="zh-CN" sz="2500" spc="100" dirty="0">
              <a:solidFill>
                <a:schemeClr val="bg1">
                  <a:lumMod val="65000"/>
                </a:schemeClr>
              </a:solidFill>
              <a:uFillTx/>
              <a:cs typeface="+mn-lt"/>
            </a:endParaRP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p>
            <a:pPr algn="l">
              <a:lnSpc>
                <a:spcPct val="120000"/>
              </a:lnSpc>
            </a:pPr>
            <a:r>
              <a:rPr lang="zh-CN" altLang="en-US" sz="2400" b="1" dirty="0" smtClean="0">
                <a:solidFill>
                  <a:schemeClr val="tx1"/>
                </a:solidFill>
              </a:rPr>
              <a:t>主　编　马智利 谢碧玲 李丽华</a:t>
            </a:r>
            <a:endParaRPr lang="zh-CN" altLang="en-US" sz="24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270" y="154062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—Did you remember to give Mary the money you owed her?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—Yes, I gave it to her ________ I saw 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while 		B. the moment 		C. since 		D. as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83430" y="22075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本题考查时间状语从句引导词的用法。the moment 表达即时同步动作。句意：我一见到她就给她了。</a:t>
            </a:r>
            <a:endParaRPr sz="240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It is two days since she ________ ill.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was	 B. is 		C. has been 		D. had been</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946015" y="10816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since 引导的时间状语从句。It is+ 时间 +since+ 句子，表示“自从……已经多久了”。句意：她生病已经两天了。</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32815"/>
            <a:ext cx="1079373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3.________ we don’t give up, we’ll find a way to overcome the difficulty.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As long as 	B. Unless 		C. If 		D. As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00530" y="9959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本题考查条件状语从句引导词。as long as 表示“只要……就……”。句意：只要我们不放弃，就能找到克服困难的办法。</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1380" y="54431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He has ________ books ________ I don’t know which one I should borrow.</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such many; that 		B. so much; that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so many; that 			D. such much;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659380" y="743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本题考查结果状语从句引导词。so/such…that 表示“如此……以至于……”。so 修饰形容词性短语，而 such 修饰名词性短语。句意：他有如此多的书以至于我不知道该借哪本。</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923925"/>
            <a:ext cx="1082675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He always talks ________ he had been to outer space.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like 	B. as if 	C. because of 	D. as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58540"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30593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本题考查方式状语从句引导词的用法。as if 表示“似乎，好像”，其引导的状语从句谓语多用虚拟语气，表示与事实相反。句意：他总是说得他好像去过太空似的。</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0245" y="860425"/>
            <a:ext cx="1098169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Jenny is not ________ a pretty girl ________ Lucy.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so; as 		B. such; as		 C. as; as		 D. the same; as</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19425" y="996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本题考查比较状语从句引导词的用法。同等程度的比较，常用 as…as，否定为not so/such…as 表示“和……不一样”。本句中 a pretty girl 为名词性短语，故用such。句意：珍妮长得不如露西漂亮。</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Don’t leave the medicine ________ children can reach.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before 		B. after		 C. until		 D. where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800600" y="1097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99465" y="4378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本题考查地点状语从句引导词的用法。地点状语从句通常用 where 引导。句意：不要把药放在孩子们够得着的地方。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97801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________ there is water and air, there is life.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When 		B. Where 		C. While 		D. Whether</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71625" y="10962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本题考查地点状语从句引导词的用法。地点状语从句通常用 where 引导。句意：哪里有水和空气，哪里就有生命。</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Tired ________ he was, he decided not to trouble her.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as		 B. although 	C. unless 		D. even if</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556510" y="995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本题考查让步状语从句引导词的用法。在 as/ though 引导的让步状语从句中，将表语（形容词 / 名词）和状语置于句首，或当谓语动词为“情态动词 +v”时，句子可转换成部分倒装句的一种特殊形式。句意：尽管他已经累了，但他决心不麻烦她。</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0400" y="915035"/>
            <a:ext cx="1072134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He kept working outside ________ it was raining.</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since 	B. because 		C. such that 		D. though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797425" y="108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1035" y="446024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本题考查让步状语从句引导词的用法。though意为“虽然”，相当于although。句意：尽管外面下雨，他还是坚持一直工作。</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endParaRPr lang="zh-CN" altLang="en-US" sz="3200" dirty="0">
              <a:solidFill>
                <a:schemeClr val="tx1"/>
              </a:solidFill>
              <a:latin typeface="黑体" panose="02010609060101010101" charset="-122"/>
              <a:ea typeface="黑体" panose="02010609060101010101" charset="-122"/>
            </a:endParaRPr>
          </a:p>
        </p:txBody>
      </p:sp>
      <p:sp>
        <p:nvSpPr>
          <p:cNvPr id="3" name="文本框 13">
            <a:hlinkClick r:id="rId2"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endParaRPr lang="zh-CN" altLang="en-US" sz="3200" dirty="0">
              <a:solidFill>
                <a:schemeClr val="tx1"/>
              </a:solidFill>
              <a:latin typeface="黑体" panose="02010609060101010101" charset="-122"/>
              <a:ea typeface="黑体" panose="02010609060101010101" charset="-122"/>
            </a:endParaRPr>
          </a:p>
        </p:txBody>
      </p:sp>
      <p:sp>
        <p:nvSpPr>
          <p:cNvPr id="5" name="文本框 13">
            <a:hlinkClick r:id="rId4"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endParaRPr lang="zh-CN" altLang="en-US" sz="3200" dirty="0">
              <a:solidFill>
                <a:schemeClr val="tx1"/>
              </a:solidFill>
              <a:latin typeface="黑体" panose="02010609060101010101" charset="-122"/>
              <a:ea typeface="黑体" panose="02010609060101010101" charset="-122"/>
            </a:endParaRP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6"/>
            </p:custDataLst>
          </p:nvPr>
        </p:nvSpPr>
        <p:spPr bwMode="auto">
          <a:xfrm>
            <a:off x="5139056" y="269684"/>
            <a:ext cx="6057900" cy="121729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80000"/>
              </a:lnSpc>
              <a:buNone/>
            </a:pPr>
            <a:r>
              <a:rPr sz="4400" b="1" kern="5000" spc="300" dirty="0">
                <a:solidFill>
                  <a:sysClr val="windowText" lastClr="000000"/>
                </a:solidFill>
                <a:cs typeface="Arial" panose="020B0604020202020204" pitchFamily="34" charset="0"/>
              </a:rPr>
              <a:t>Unit 16 </a:t>
            </a:r>
            <a:endParaRPr sz="4400" b="1" kern="5000" spc="300" dirty="0">
              <a:solidFill>
                <a:sysClr val="windowText" lastClr="000000"/>
              </a:solidFill>
              <a:cs typeface="Arial" panose="020B0604020202020204" pitchFamily="34" charset="0"/>
            </a:endParaRPr>
          </a:p>
          <a:p>
            <a:pPr indent="0" algn="ctr">
              <a:lnSpc>
                <a:spcPct val="80000"/>
              </a:lnSpc>
              <a:buNone/>
            </a:pPr>
            <a:r>
              <a:rPr sz="4400" b="1" kern="5000" spc="300" dirty="0">
                <a:solidFill>
                  <a:sysClr val="windowText" lastClr="000000"/>
                </a:solidFill>
                <a:cs typeface="Arial" panose="020B0604020202020204" pitchFamily="34" charset="0"/>
              </a:rPr>
              <a:t>复合句——状语从句</a:t>
            </a:r>
            <a:endParaRPr sz="4400" b="1" kern="5000" spc="300" dirty="0">
              <a:solidFill>
                <a:sysClr val="windowText" lastClr="000000"/>
              </a:solidFill>
              <a:cs typeface="Arial" panose="020B0604020202020204" pitchFamily="34" charset="0"/>
            </a:endParaRPr>
          </a:p>
        </p:txBody>
      </p:sp>
      <p:sp>
        <p:nvSpPr>
          <p:cNvPr id="7" name="文本框 13">
            <a:hlinkClick r:id="rId7" action="ppaction://hlinksldjump"/>
          </p:cNvPr>
          <p:cNvSpPr txBox="1">
            <a:spLocks noChangeArrowheads="1"/>
          </p:cNvSpPr>
          <p:nvPr>
            <p:custDataLst>
              <p:tags r:id="rId8"/>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custDataLst>
              <p:tags r:id="rId10"/>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315595" y="1017905"/>
            <a:ext cx="11560810" cy="5125720"/>
          </a:xfrm>
          <a:prstGeom prst="rect">
            <a:avLst/>
          </a:prstGeom>
          <a:noFill/>
        </p:spPr>
        <p:txBody>
          <a:bodyPr wrap="square" rtlCol="0" anchor="t">
            <a:spAutoFit/>
          </a:bodyPr>
          <a:lstStyle/>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How many plastic bags have you got in your house? I seem to have cupboards (橱柜) full of them and it feels like they’re taking over my home! The shopping bag is just one example of the million things we use made from this useful material, plastic. But unfortunately, it’s not the easiest thing to recycle, which is causing an environmental problem.</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What’s the problem with plastic? First, let’s get real: not all plastic is bad. Bike helmets (头盔), car airbags, and many medical supplies made with plastic. Plastic water bottles can bring clean drinking water to people, and plastic straws can help people drink. The problem is that most of us use and then throw away more plastic than we need: things like grocery bags, drink bottles, straws, food bags, and plastic packaging around toys, etc. This kind of plastic that’s used only once is called single-use plastic, and it makes up more than 40 percent of all plastic waste.</a:t>
            </a:r>
            <a:endParaRPr sz="2800"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5285" y="503555"/>
            <a:ext cx="11532870" cy="310769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Where does the plastic end up? Scientists think that 8.8 million tons of plastic flows into the</a:t>
            </a: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ocean every year. How does it get into the sea? Plastic left on the ground often blows into rivers, and finally ending up in the ocean. And because plastic waste is different from other types of</a:t>
            </a:r>
            <a:r>
              <a:rPr lang="en-US" sz="2800" dirty="0">
                <a:latin typeface="Times New Roman" panose="02020603050405020304" charset="0"/>
                <a:ea typeface="宋体" panose="02010600030101010101" pitchFamily="2" charset="-122"/>
                <a:cs typeface="Times New Roman" panose="02020603050405020304" charset="0"/>
                <a:sym typeface="+mn-ea"/>
              </a:rPr>
              <a:t> waste—it doesn’t decompose (腐烂) back into nature like an apple or a piece of paper—it stays in the ocean forever. That means all kinds of plastic waste can do harm to animals; harmful straws and grocery bags can be mistaken as food.</a:t>
            </a:r>
            <a:endParaRPr lang="en-US" sz="2800" dirty="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6480" y="541655"/>
            <a:ext cx="10739755" cy="319214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According to the passage, which of the following is NOT single-use plastic?</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Food bags.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Grocery bags.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Straws.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Helmets.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26390" y="62293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42925" y="3834765"/>
            <a:ext cx="10870565" cy="233553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细节判断题。根据第二段第五句“The problem is that most of us use and then throw away more plastic than we need: things like grocery bags, drink bottles, straws, food bag, and plastic packaging around toys.” 和 第 六 句“This kind of plastic that’s used only once is called single-use plastic”，运用排除法，可以得知 D 是正确的，故此题答案为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62025" y="617855"/>
            <a:ext cx="10748645" cy="2460625"/>
          </a:xfrm>
          <a:prstGeom prst="rect">
            <a:avLst/>
          </a:prstGeom>
          <a:noFill/>
        </p:spPr>
        <p:txBody>
          <a:bodyPr wrap="square" rtlCol="0" anchor="t">
            <a:spAutoFit/>
          </a:bodyPr>
          <a:lstStyle/>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2. Which of the following statements is TRUE?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A. People only use plastic bottles to drink clean water.</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B. Plastic trash get into the air in the end.</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C. Plastic waste is the same as other types of waste.</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800">
                <a:latin typeface="Times New Roman" panose="02020603050405020304" charset="0"/>
                <a:ea typeface="宋体" panose="02010600030101010101" pitchFamily="2" charset="-122"/>
                <a:cs typeface="Times New Roman" panose="02020603050405020304" charset="0"/>
              </a:rPr>
              <a:t>D. Plastic left on the ground often blows into rivers, ending up in the sea.</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70510" y="68135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534670" y="3354705"/>
            <a:ext cx="10870565" cy="233553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细节判断题。根据第三段第四句“Plastic left on the ground often blows into rivers, ending up in the ocean.”（地面上的塑料通常会被吹到河里，最后进入大海中。）可知，只有 D 符合。A 项太片面，人们不仅仅用塑料杯喝水；B 项不符合题意，塑料不是吹到空气里；C 项不符合题意，塑料和其他垃圾不是一样的，它不能自然腐烂。故此题答案为 D。</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4450" y="405765"/>
            <a:ext cx="1080389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Why does plastic waste do harm to animals in the ocean?</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Because the animals may take plastic trash in the ocean as food easily.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Because the animals will be killed by scientists.</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Because the plastic trash will decompose in the ocean.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Because the plastic trash will make the animals get fatter.</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1540" y="4961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498475" y="3538220"/>
            <a:ext cx="10952480" cy="1630045"/>
          </a:xfrm>
          <a:prstGeom prst="rect">
            <a:avLst/>
          </a:prstGeom>
          <a:noFill/>
        </p:spPr>
        <p:txBody>
          <a:bodyPr wrap="square" rtlCol="0">
            <a:spAutoFit/>
          </a:bodyPr>
          <a:p>
            <a:pPr marL="935990" indent="-935990" algn="just" fontAlgn="auto">
              <a:lnSpc>
                <a:spcPts val="30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细节判断题。根据第三段最后一句“That means all kinds of plastic waste can do harm to animals; harmful straws and grocery bags can be mistaken as food.”（那意味着各种各样的塑料垃圾对动物有害：有害的吸管和购物袋会被误认为是食物。）可知，故此题答案为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What can we learn from this passage?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Plastic bags can cause an environmental problem.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Plastic can save the animals.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All plastic is bad.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All plastic is good.</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3970655"/>
            <a:ext cx="10870565" cy="188658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细节判断题。根据第一段最后一句“But unfortunately, it’s not the easiest thing to recycle, which is causing an environmental problem.”（但是很不幸，塑料是最不容易回收利用的，这引发了环境问题。）可知，故此题答案为 A。</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3320" y="840740"/>
            <a:ext cx="1080135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In which column of a magazine or newspaper may the article appear?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Finance.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Sports.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Health and Environment. </a:t>
            </a:r>
            <a:endParaRPr lang="en-US" altLang="zh-CN" sz="280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Politics.</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67995" y="895350"/>
            <a:ext cx="831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1"/>
            </p:custDataLst>
          </p:nvPr>
        </p:nvSpPr>
        <p:spPr>
          <a:xfrm>
            <a:off x="661035" y="4051935"/>
            <a:ext cx="10870565" cy="1437640"/>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推理判断题。根据文章大意得出，整篇文章围绕塑料对环境的影响来阐述，属于讨论健康与环境的，只有 C 项符合。A 项意为“金融”、B 项意为“健康”、D项意为“政治”均不合符，故此题答案为 C。</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5705" y="2941955"/>
            <a:ext cx="892492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 Queen Mother uses her magic.</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was the seventh day of the seventh lunar month.</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She wanted to take the weaver away.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Every year on this day, they are together again.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It was the Queen Mother, the farmer thought.</a:t>
            </a:r>
            <a:endParaRPr lang="en-US" altLang="zh-CN" sz="2400" dirty="0">
              <a:solidFill>
                <a:schemeClr val="tx1"/>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endParaRPr lang="zh-CN" altLang="en-US" sz="2800" b="1" dirty="0">
              <a:solidFill>
                <a:schemeClr val="tx1"/>
              </a:solidFill>
              <a:cs typeface="方正黑体简体" panose="03000509000000000000" charset="-122"/>
              <a:sym typeface="iekie pocangqiong" panose="02000503000000000000" pitchFamily="2" charset="-122"/>
            </a:endParaRPr>
          </a:p>
        </p:txBody>
      </p:sp>
      <p:sp>
        <p:nvSpPr>
          <p:cNvPr id="5" name="文本框 4"/>
          <p:cNvSpPr txBox="1"/>
          <p:nvPr/>
        </p:nvSpPr>
        <p:spPr>
          <a:xfrm>
            <a:off x="499110" y="1043940"/>
            <a:ext cx="11188065" cy="181483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Once upon a time, a farmer and a weaver lived on a small farm. They loved each other very much. They had two young children and one old bull. The weaver’s grandmother lived in the sky. She was the Queen Mother of the West. She didn’t like the farmer.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_______</a:t>
            </a:r>
            <a:r>
              <a:rPr lang="en-US" sz="2800" u="sng" dirty="0">
                <a:latin typeface="Times New Roman" panose="02020603050405020304" charset="0"/>
                <a:ea typeface="宋体" panose="02010600030101010101" pitchFamily="2" charset="-122"/>
                <a:cs typeface="Times New Roman" panose="02020603050405020304" charset="0"/>
              </a:rPr>
              <a:t> </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352425" y="4963795"/>
            <a:ext cx="11334750" cy="132143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细节推理题。根据上文 She didn’t like the farmer 和下文 “She…she took Mother!” His son said. 可以推测出王母娘娘想带织女离开牛郎，C 项符合文章逻辑。</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1"/>
            </p:custDataLst>
          </p:nvPr>
        </p:nvSpPr>
        <p:spPr>
          <a:xfrm>
            <a:off x="5816952" y="2256784"/>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59485" y="2699385"/>
            <a:ext cx="8924925" cy="1938020"/>
          </a:xfrm>
          <a:prstGeom prst="rect">
            <a:avLst/>
          </a:prstGeom>
          <a:solidFill>
            <a:schemeClr val="bg1"/>
          </a:solidFill>
        </p:spPr>
        <p:txBody>
          <a:bodyPr wrap="square" rtlCol="0" anchor="ctr">
            <a:spAutoFit/>
          </a:bodyPr>
          <a:p>
            <a:pPr>
              <a:lnSpc>
                <a:spcPct val="100000"/>
              </a:lnSpc>
            </a:pPr>
            <a:r>
              <a:rPr lang="en-US" altLang="zh-CN" sz="2400" dirty="0">
                <a:solidFill>
                  <a:schemeClr val="tx1"/>
                </a:solidFill>
                <a:latin typeface="Times New Roman" panose="02020603050405020304" charset="0"/>
                <a:cs typeface="Times New Roman" panose="02020603050405020304" charset="0"/>
              </a:rPr>
              <a:t>A. The Queen Mother uses her magic.</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was the seventh day of the seventh lunar month.</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She wanted to take the weaver away.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Every year on this day, they are together again.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It was the Queen Mother, the farmer thought.</a:t>
            </a:r>
            <a:endParaRPr lang="en-US" altLang="zh-CN" sz="2400" dirty="0">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248285" y="154305"/>
            <a:ext cx="11731625" cy="2414905"/>
          </a:xfrm>
          <a:prstGeom prst="rect">
            <a:avLst/>
          </a:prstGeom>
          <a:noFill/>
        </p:spPr>
        <p:txBody>
          <a:bodyPr wrap="square" rtlCol="0" anchor="t">
            <a:spAutoFit/>
          </a:bodyPr>
          <a:lstStyle/>
          <a:p>
            <a:pPr indent="0" algn="just" fontAlgn="auto">
              <a:lnSpc>
                <a:spcPct val="90000"/>
              </a:lnSpc>
            </a:pPr>
            <a:r>
              <a:rPr lang="en-US" sz="2800" dirty="0">
                <a:latin typeface="Times New Roman" panose="02020603050405020304" charset="0"/>
                <a:ea typeface="宋体" panose="02010600030101010101" pitchFamily="2" charset="-122"/>
                <a:cs typeface="Times New Roman" panose="02020603050405020304" charset="0"/>
                <a:sym typeface="+mn-ea"/>
              </a:rPr>
              <a:t>     </a:t>
            </a:r>
            <a:r>
              <a:rPr sz="2800" dirty="0">
                <a:latin typeface="Times New Roman" panose="02020603050405020304" charset="0"/>
                <a:ea typeface="宋体" panose="02010600030101010101" pitchFamily="2" charset="-122"/>
                <a:cs typeface="Times New Roman" panose="02020603050405020304" charset="0"/>
                <a:sym typeface="+mn-ea"/>
              </a:rPr>
              <a:t>One day, the bull talked to the farmer. “I will die soon,” the bull said. “But I am a magic bull. Make me into a coat. The coat will let you fly!” Then the bull lied down and died. The farmer made the magic coat. When he went home, he saw his children crying. “What happened, children?” the farmer asked. “She…she took Mother!” his son said. “Up into the sky!” His daughter said. </a:t>
            </a:r>
            <a:r>
              <a:rPr sz="2800" u="sng" dirty="0">
                <a:latin typeface="Times New Roman" panose="02020603050405020304" charset="0"/>
                <a:ea typeface="宋体" panose="02010600030101010101" pitchFamily="2" charset="-122"/>
                <a:cs typeface="Times New Roman" panose="02020603050405020304" charset="0"/>
                <a:sym typeface="+mn-ea"/>
              </a:rPr>
              <a:t>2</a:t>
            </a:r>
            <a:r>
              <a:rPr lang="en-US" sz="2800" u="sng" dirty="0">
                <a:latin typeface="Times New Roman" panose="02020603050405020304" charset="0"/>
                <a:ea typeface="宋体" panose="02010600030101010101" pitchFamily="2" charset="-122"/>
                <a:cs typeface="Times New Roman" panose="02020603050405020304" charset="0"/>
                <a:sym typeface="+mn-ea"/>
              </a:rPr>
              <a:t>_____</a:t>
            </a:r>
            <a:r>
              <a:rPr sz="2800" dirty="0">
                <a:latin typeface="Times New Roman" panose="02020603050405020304" charset="0"/>
                <a:ea typeface="宋体" panose="02010600030101010101" pitchFamily="2" charset="-122"/>
                <a:cs typeface="Times New Roman" panose="02020603050405020304" charset="0"/>
                <a:sym typeface="+mn-ea"/>
              </a:rPr>
              <a:t> He put on the magic coat and picked up his children.</a:t>
            </a:r>
            <a:endParaRPr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360680" y="4911725"/>
            <a:ext cx="11470640" cy="103949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细节过渡题。根据下文 They started to fly and chased the Queen Mother 可以得知，牛郎认为正是王母娘娘带走了织女。E 项符合文章逻辑。</a:t>
            </a:r>
            <a:endParaRPr sz="2400">
              <a:solidFill>
                <a:srgbClr val="C00000"/>
              </a:solidFill>
              <a:latin typeface="Times New Roman" panose="02020603050405020304" charset="0"/>
              <a:cs typeface="Times New Roman" panose="02020603050405020304" charset="0"/>
              <a:sym typeface="+mn-ea"/>
            </a:endParaRPr>
          </a:p>
        </p:txBody>
      </p:sp>
      <p:sp>
        <p:nvSpPr>
          <p:cNvPr id="3" name="TextBox 4"/>
          <p:cNvSpPr txBox="1"/>
          <p:nvPr>
            <p:custDataLst>
              <p:tags r:id="rId2"/>
            </p:custDataLst>
          </p:nvPr>
        </p:nvSpPr>
        <p:spPr>
          <a:xfrm>
            <a:off x="549910" y="2047875"/>
            <a:ext cx="8413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295910"/>
            <a:ext cx="1176972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They started to fly and chased the Queen Mother. He saw his wife. He tried to catch her, but the Queen Mother pulled her away.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The farmer saw a bright light. It was a river of stars the Queen Mother made. The river divided the farmer and the weaver. They couldn’t cross it! The children cried for their mother. The Queen Mother listened. She didn’t want her granddaughter to be sad.</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23545" y="7221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388620" y="4787265"/>
            <a:ext cx="10981690" cy="137985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细节推理题。根据下文 The farmer saw a bright light. It was a river of stars the Queen Mother made 得知，王母娘娘用自己的法术故意制造了一条银河让牛郎织女相隔两岸。A 项符合文章逻辑。</a:t>
            </a:r>
            <a:endParaRPr sz="2400">
              <a:solidFill>
                <a:srgbClr val="C00000"/>
              </a:solidFill>
              <a:latin typeface="Times New Roman" panose="02020603050405020304" charset="0"/>
              <a:cs typeface="Times New Roman" panose="02020603050405020304" charset="0"/>
              <a:sym typeface="+mn-ea"/>
            </a:endParaRPr>
          </a:p>
        </p:txBody>
      </p:sp>
      <p:sp>
        <p:nvSpPr>
          <p:cNvPr id="6" name="文本框 5"/>
          <p:cNvSpPr txBox="1"/>
          <p:nvPr>
            <p:custDataLst>
              <p:tags r:id="rId1"/>
            </p:custDataLst>
          </p:nvPr>
        </p:nvSpPr>
        <p:spPr>
          <a:xfrm>
            <a:off x="1028065" y="2645410"/>
            <a:ext cx="892492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 Queen Mother uses her magic.</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was the seventh day of the seventh lunar month.</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She wanted to take the weaver away.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Every year on this day, they are together again.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It was the Queen Mother, the farmer thought.</a:t>
            </a:r>
            <a:endParaRPr lang="en-US" altLang="zh-CN" sz="2400" dirty="0">
              <a:solidFill>
                <a:schemeClr val="tx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302895"/>
            <a:ext cx="11544300" cy="1814830"/>
          </a:xfrm>
          <a:prstGeom prst="rect">
            <a:avLst/>
          </a:prstGeom>
          <a:noFill/>
        </p:spPr>
        <p:txBody>
          <a:bodyPr wrap="square" rtlCol="0" anchor="t">
            <a:spAutoFit/>
          </a:bodyPr>
          <a:lstStyle/>
          <a:p>
            <a:pPr indent="0" algn="just" fontAlgn="auto">
              <a:lnSpc>
                <a:spcPct val="100000"/>
              </a:lnSpc>
            </a:pPr>
            <a:r>
              <a:rPr lang="en-US" altLang="zh-CN" sz="2800" u="sng" dirty="0">
                <a:latin typeface="Times New Roman" panose="02020603050405020304" charset="0"/>
                <a:ea typeface="宋体" panose="02010600030101010101" pitchFamily="2" charset="-122"/>
                <a:cs typeface="Times New Roman" panose="02020603050405020304" charset="0"/>
                <a:sym typeface="+mn-ea"/>
              </a:rPr>
              <a:t> 4         </a:t>
            </a:r>
            <a:r>
              <a:rPr lang="en-US" altLang="zh-CN" sz="2800" dirty="0">
                <a:latin typeface="Times New Roman" panose="02020603050405020304" charset="0"/>
                <a:ea typeface="宋体" panose="02010600030101010101" pitchFamily="2" charset="-122"/>
                <a:cs typeface="Times New Roman" panose="02020603050405020304" charset="0"/>
                <a:sym typeface="+mn-ea"/>
              </a:rPr>
              <a:t> The river of stars was very narrow. The Queen Mother called her birds to make a bridge across the river. The farmer, the weaver and their children walked onto the bridge. They met in the middle. </a:t>
            </a:r>
            <a:r>
              <a:rPr lang="en-US" altLang="zh-CN" sz="2800" u="sng" dirty="0">
                <a:latin typeface="Times New Roman" panose="02020603050405020304" charset="0"/>
                <a:ea typeface="宋体" panose="02010600030101010101" pitchFamily="2" charset="-122"/>
                <a:cs typeface="Times New Roman" panose="02020603050405020304" charset="0"/>
                <a:sym typeface="+mn-ea"/>
              </a:rPr>
              <a:t>5          </a:t>
            </a:r>
            <a:r>
              <a:rPr lang="en-US" altLang="zh-CN" sz="2800" dirty="0">
                <a:latin typeface="Times New Roman" panose="02020603050405020304" charset="0"/>
                <a:ea typeface="宋体" panose="02010600030101010101" pitchFamily="2" charset="-122"/>
                <a:cs typeface="Times New Roman" panose="02020603050405020304" charset="0"/>
                <a:sym typeface="+mn-ea"/>
              </a:rPr>
              <a:t> Every year, on this day, people in China celebrate love.</a:t>
            </a:r>
            <a:endParaRPr lang="en-US" altLang="zh-CN" sz="2800" dirty="0">
              <a:latin typeface="Times New Roman" panose="02020603050405020304" charset="0"/>
              <a:ea typeface="宋体" panose="02010600030101010101" pitchFamily="2" charset="-122"/>
              <a:cs typeface="Times New Roman" panose="02020603050405020304" charset="0"/>
              <a:sym typeface="+mn-ea"/>
            </a:endParaRPr>
          </a:p>
        </p:txBody>
      </p:sp>
      <p:sp>
        <p:nvSpPr>
          <p:cNvPr id="5" name="TextBox 4"/>
          <p:cNvSpPr txBox="1"/>
          <p:nvPr/>
        </p:nvSpPr>
        <p:spPr>
          <a:xfrm>
            <a:off x="555055" y="3030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圆角矩形 1"/>
          <p:cNvSpPr/>
          <p:nvPr/>
        </p:nvSpPr>
        <p:spPr>
          <a:xfrm>
            <a:off x="452755" y="4294505"/>
            <a:ext cx="10981690" cy="17132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推理判断题。根据上文 She didn’t want her granddaughter to be sad 和下文 The Queen Mother called her birds to make a bridge across the river 可以得知，王母娘娘在某天会让喜鹊搭成一座桥，让牛郎织女在银河上相会。B 项为农历七月初七那天，符合文章逻辑。</a:t>
            </a:r>
            <a:endParaRPr sz="2400">
              <a:solidFill>
                <a:srgbClr val="C00000"/>
              </a:solidFill>
              <a:latin typeface="Times New Roman" panose="02020603050405020304" charset="0"/>
              <a:cs typeface="Times New Roman" panose="02020603050405020304" charset="0"/>
              <a:sym typeface="+mn-ea"/>
            </a:endParaRPr>
          </a:p>
        </p:txBody>
      </p:sp>
      <p:sp>
        <p:nvSpPr>
          <p:cNvPr id="6" name="文本框 5"/>
          <p:cNvSpPr txBox="1"/>
          <p:nvPr>
            <p:custDataLst>
              <p:tags r:id="rId1"/>
            </p:custDataLst>
          </p:nvPr>
        </p:nvSpPr>
        <p:spPr>
          <a:xfrm>
            <a:off x="960120" y="2200910"/>
            <a:ext cx="8924925" cy="1938020"/>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A. The Queen Mother uses her magic.</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B. It was the seventh day of the seventh lunar month.</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C. She wanted to take the weaver away.</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D. Every year on this day, they are together again.</a:t>
            </a:r>
            <a:endParaRPr lang="en-US" altLang="zh-CN" sz="2400"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E. It was the Queen Mother, the farmer thought.</a:t>
            </a:r>
            <a:endParaRPr lang="en-US" altLang="zh-CN" sz="2400" dirty="0">
              <a:solidFill>
                <a:schemeClr val="tx1"/>
              </a:solidFill>
              <a:latin typeface="Times New Roman" panose="02020603050405020304" charset="0"/>
              <a:cs typeface="Times New Roman" panose="02020603050405020304" charset="0"/>
            </a:endParaRPr>
          </a:p>
        </p:txBody>
      </p:sp>
      <p:sp>
        <p:nvSpPr>
          <p:cNvPr id="4" name="TextBox 4"/>
          <p:cNvSpPr txBox="1"/>
          <p:nvPr>
            <p:custDataLst>
              <p:tags r:id="rId2"/>
            </p:custDataLst>
          </p:nvPr>
        </p:nvSpPr>
        <p:spPr>
          <a:xfrm>
            <a:off x="7367970" y="1191441"/>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圆角矩形 6"/>
          <p:cNvSpPr/>
          <p:nvPr>
            <p:custDataLst>
              <p:tags r:id="rId3"/>
            </p:custDataLst>
          </p:nvPr>
        </p:nvSpPr>
        <p:spPr>
          <a:xfrm>
            <a:off x="452755" y="4269740"/>
            <a:ext cx="10981690" cy="17132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推理判断题。根据上文 They met in the middle 可以推理判断得知，牛郎和织女在每年的这一天相会了。D 项符合文章逻辑。</a:t>
            </a:r>
            <a:endParaRPr sz="2400">
              <a:solidFill>
                <a:srgbClr val="C00000"/>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 grpId="1" animBg="1"/>
      <p:bldP spid="4" grpId="0"/>
      <p:bldP spid="7" grpId="0" bldLvl="0" animBg="1"/>
      <p:bldP spid="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7" name="矩形 6"/>
          <p:cNvSpPr/>
          <p:nvPr/>
        </p:nvSpPr>
        <p:spPr>
          <a:xfrm>
            <a:off x="785495" y="19630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____________ there is a will, there is a way.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where 引导的状语从句。从句 there is a will（有意志，决心）前用where 引导，表示在……的地方；本句为谚语，句意：有志者，事竟成。</a:t>
            </a:r>
            <a:endParaRPr sz="280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2"/>
            </p:custDataLst>
          </p:nvPr>
        </p:nvSpPr>
        <p:spPr>
          <a:xfrm>
            <a:off x="1257935" y="2048510"/>
            <a:ext cx="2110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27075" y="151476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He didn’t go to school ____________ he was badly ill.</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 because 引导的原因状语从句。根据句意可以判断，主句 he didn’t go to school 和从句 he was badly ill 之间是因果关系。</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4384040" y="1600200"/>
            <a:ext cx="2143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because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I spoke aloud, ____________ everyone could hear me clearly.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050540" y="1689735"/>
            <a:ext cx="21069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so that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本题考查目的状语从句的引导词。根据句意判断，从句 everyone could hear me clearly 是主句 I spoke aloud 动作的目的，因此用 so that，意为“为了，目的是”。</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710" y="1703705"/>
            <a:ext cx="1058227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He treated them ____________ they were slaves.</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本题考查方式状语从句的引导词。根据句意判断，从句 they were slaves 前面用as if 引导，表示方式。句意：他对待他们，好像他们是奴隶一样。</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2895600" y="1789430"/>
            <a:ext cx="250126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as if</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_________________ everyone was tired, we felt it was worth the effort.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本题考查让步状语从句的引导词。句意：虽然每个人都很累，但我们觉得值得努力。根据句意判断，从句 everyone was tired 前应该用“虽然”引导。</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198245" y="1604010"/>
            <a:ext cx="28321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Though/Although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____________ you study hard, you can pass the College Entrance Examination.</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727075" y="4502785"/>
            <a:ext cx="10444480"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本题考查条件状语从句的引导词。根据主句句意“你可以通过大学入学考试”可以判断，从句前应该用“如果”引导，表示条件。</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996950" y="1604010"/>
            <a:ext cx="25273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If</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Thanks for your help.</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Don’t say that 			B. I am so happy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need your help 		D. The pleasure is mine</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51205" y="452310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本题考查感谢与应答。对于别人的感谢首选应表示不用客气，不用谢。A 项是中文表达习惯，B 和 C 项回答不符合语境，只有 D 项意为“这是我的荣幸”，一般用在别人对你表示感谢之后。</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191701" y="19168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My mother was cooking in the kitchen, ____________ my father was playing with his mobile phone sitting on the sofa.</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TextBox 4"/>
          <p:cNvSpPr txBox="1"/>
          <p:nvPr>
            <p:custDataLst>
              <p:tags r:id="rId1"/>
            </p:custDataLst>
          </p:nvPr>
        </p:nvSpPr>
        <p:spPr>
          <a:xfrm>
            <a:off x="656590" y="4558665"/>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本题考查时间状语从句的引导词。根据句意判断，本句前后两个动作是同时发生，而且是对比关系，因此要用 while。句意：我妈妈正在厨房煮饭，而我爸爸则坐在沙发上玩手机。</a:t>
            </a:r>
            <a:endParaRPr sz="280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6997700" y="1604010"/>
            <a:ext cx="22142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while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You will be late ____________ you leave immediately.</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3169285" y="1689735"/>
            <a:ext cx="2478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unless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本题考查条件状语从句的引导词。根据句意可以判断，从句 you leave immediately 前应该用 unless，表示“除非……”。</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____________ makes the call to him is not important.</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746125" y="1658620"/>
            <a:ext cx="31426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Whoever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4210" y="4462780"/>
            <a:ext cx="10870565" cy="1437640"/>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本题考查让步状语从句及名词性从句。本句中，让步状语从句是句子的主语。根据句意可知填 Whoever。句意：不论是谁打电话给他都不重要。</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I will find her ____________ she may be.</a:t>
            </a:r>
            <a:endPar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8" name="TextBox 4"/>
          <p:cNvSpPr txBox="1"/>
          <p:nvPr/>
        </p:nvSpPr>
        <p:spPr>
          <a:xfrm>
            <a:off x="2715895" y="1422400"/>
            <a:ext cx="30403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wherever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6445" y="4401185"/>
            <a:ext cx="10870565" cy="1886585"/>
          </a:xfrm>
          <a:prstGeom prst="rect">
            <a:avLst/>
          </a:prstGeom>
          <a:noFill/>
        </p:spPr>
        <p:txBody>
          <a:bodyPr wrap="square" rtlCol="0">
            <a:spAutoFit/>
          </a:bodyPr>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本题考查让步状语从句。从句she may be表示她可能在某个地方，根据句意可以判断，从句前面可用wherever（无论哪里）引导，wherever=no matter where。句意：我可以找到她，无论她在哪里。</a:t>
            </a:r>
            <a:endParaRPr sz="28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endPar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endParaRPr>
          </a:p>
        </p:txBody>
      </p:sp>
      <p:sp>
        <p:nvSpPr>
          <p:cNvPr id="6" name="文本框 5"/>
          <p:cNvSpPr txBox="1"/>
          <p:nvPr/>
        </p:nvSpPr>
        <p:spPr>
          <a:xfrm>
            <a:off x="243840" y="1461135"/>
            <a:ext cx="11699240" cy="3449955"/>
          </a:xfrm>
          <a:prstGeom prst="rect">
            <a:avLst/>
          </a:prstGeom>
          <a:noFill/>
        </p:spPr>
        <p:txBody>
          <a:bodyPr wrap="square" rtlCol="0" anchor="t">
            <a:spAutoFit/>
          </a:bodyPr>
          <a:lstStyle/>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1. You will be late _____</a:t>
            </a:r>
            <a:r>
              <a:rPr lang="en-US" sz="2800" dirty="0">
                <a:latin typeface="Times New Roman" panose="02020603050405020304" charset="0"/>
                <a:ea typeface="宋体" panose="02010600030101010101" pitchFamily="2" charset="-122"/>
                <a:cs typeface="Times New Roman" panose="02020603050405020304" charset="0"/>
              </a:rPr>
              <a:t>_____</a:t>
            </a:r>
            <a:r>
              <a:rPr sz="2800" dirty="0">
                <a:latin typeface="Times New Roman" panose="02020603050405020304" charset="0"/>
                <a:ea typeface="宋体" panose="02010600030101010101" pitchFamily="2" charset="-122"/>
                <a:cs typeface="Times New Roman" panose="02020603050405020304" charset="0"/>
              </a:rPr>
              <a:t>_______________ (除非你现在出发).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2. You are the only person ____________________ (我想帮助).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3. I have no idea____________________</a:t>
            </a:r>
            <a:r>
              <a:rPr lang="en-US" sz="2800" dirty="0">
                <a:latin typeface="Times New Roman" panose="02020603050405020304" charset="0"/>
                <a:ea typeface="宋体" panose="02010600030101010101" pitchFamily="2" charset="-122"/>
                <a:cs typeface="Times New Roman" panose="02020603050405020304" charset="0"/>
              </a:rPr>
              <a:t>_____________</a:t>
            </a:r>
            <a:r>
              <a:rPr sz="2800" dirty="0">
                <a:latin typeface="Times New Roman" panose="02020603050405020304" charset="0"/>
                <a:ea typeface="宋体" panose="02010600030101010101" pitchFamily="2" charset="-122"/>
                <a:cs typeface="Times New Roman" panose="02020603050405020304" charset="0"/>
              </a:rPr>
              <a:t> (她是否会去上班).</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4. ____________________ (我再也没有收到过汤姆的信) since he went to England. </a:t>
            </a:r>
            <a:endParaRPr sz="28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30000"/>
              </a:lnSpc>
            </a:pPr>
            <a:r>
              <a:rPr sz="2800" dirty="0">
                <a:latin typeface="Times New Roman" panose="02020603050405020304" charset="0"/>
                <a:ea typeface="宋体" panose="02010600030101010101" pitchFamily="2" charset="-122"/>
                <a:cs typeface="Times New Roman" panose="02020603050405020304" charset="0"/>
              </a:rPr>
              <a:t>5. ____________________ (既然你有一个机会), you should make full use of it.</a:t>
            </a:r>
            <a:endParaRPr sz="28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807335" y="1461135"/>
            <a:ext cx="4464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unless you start/leave now</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197350" y="2122170"/>
            <a:ext cx="31629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 I want to help</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2955925" y="2644140"/>
            <a:ext cx="50196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whether/if she will go to work</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23215" y="3170555"/>
            <a:ext cx="45554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 haven’t heard from Tom</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323215" y="4311650"/>
            <a:ext cx="41503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Since you have a chance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2">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508000"/>
            <a:ext cx="10274300" cy="2330450"/>
          </a:xfrm>
          <a:prstGeom prst="rect">
            <a:avLst/>
          </a:prstGeom>
          <a:noFill/>
        </p:spPr>
        <p:txBody>
          <a:bodyPr wrap="square" rtlCol="0" anchor="t">
            <a:spAutoFit/>
          </a:bodyPr>
          <a:lstStyle/>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2. M: You look great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A. Just so so 		B. You are so nice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30000"/>
              </a:lnSpc>
            </a:pPr>
            <a:r>
              <a:rPr lang="en-US" altLang="zh-CN" sz="2800" dirty="0">
                <a:latin typeface="Times New Roman" panose="02020603050405020304" charset="0"/>
                <a:ea typeface="宋体" panose="02010600030101010101" pitchFamily="2" charset="-122"/>
                <a:cs typeface="Times New Roman" panose="02020603050405020304" charset="0"/>
              </a:rPr>
              <a:t>C. Thank you 		D. I don’t think so</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83790" y="12194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39090" y="4278630"/>
            <a:ext cx="11349990" cy="988695"/>
          </a:xfrm>
          <a:prstGeom prst="rect">
            <a:avLst/>
          </a:prstGeom>
          <a:noFill/>
        </p:spPr>
        <p:txBody>
          <a:bodyPr wrap="square" rtlCol="0">
            <a:spAutoFit/>
          </a:bodyPr>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本题考查习惯应答。对于人家的赞赏首先应表示感谢，因此只有 C 项符合语境。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499110"/>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How do you like the dinner today?</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Really? I am so glad you like it.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don’t know 			B. I like it very much</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 are so nice 			D. Thank you so much</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39010" y="12194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27710" y="420687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本题考查询问对方意见与应答。男士首先问对方“你觉得今天的晚餐如何？”女士应该直接回应她的感觉。根据男士的回答“真的吗？我很高兴你喜欢”可以推出女士的回答应该是非常喜欢这顿晚餐。A、C 和 D 项没有直接回答男士的问题。</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8820" y="606425"/>
            <a:ext cx="1057275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I am so sorry for that.</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so angry 		B. You are so terrible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am sorry, too 		D. That’s all right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71395" y="13044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19455" y="43148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本题考查道歉与应答。A 项表示非常生气，B 项意为“你真的太糟糕了”，均不符合礼貌用语的习惯。C 项也表示抱歉，符合语境。 D 项表示没关系，符合语境。</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81660" y="927219"/>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Do you know Tom?</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M: He is very tall and he’s got brown hair.</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does he look like 		B. Can you tell me more</a:t>
            </a:r>
            <a:endParaRPr lang="en-US" altLang="zh-CN" sz="28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about him 				D. Who’s that</a:t>
            </a:r>
            <a:endParaRPr lang="en-US" altLang="zh-CN" sz="28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247265" y="1594604"/>
            <a:ext cx="103060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46430" y="4305300"/>
            <a:ext cx="10137140"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本题考查如询问信息与应答。根据下文提示：他长得很高，有一头棕色的头发，可以推出问题应该是：Tom 长什么样子？，只有 A 项符合这个意思。</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10">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10">
        <p14:rippl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3555,&quot;width&quot;:7110}"/>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UNIT_PLACING_PICTURE_USER_VIEWPORT" val="{&quot;height&quot;:3555,&quot;width&quot;:7110}"/>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UNIT_PLACING_PICTURE_USER_VIEWPORT" val="{&quot;height&quot;:3555,&quot;width&quot;:711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lmOWU1Yjc1ODQ3ZTVhN2I1Nzg2Mzg0OTEyYWY5NGY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11526</Words>
  <Application>WPS 演示</Application>
  <PresentationFormat>宽屏</PresentationFormat>
  <Paragraphs>351</Paragraphs>
  <Slides>46</Slides>
  <Notes>51</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赵时运</cp:lastModifiedBy>
  <cp:revision>155</cp:revision>
  <dcterms:created xsi:type="dcterms:W3CDTF">2021-08-19T06:32:00Z</dcterms:created>
  <dcterms:modified xsi:type="dcterms:W3CDTF">2023-06-01T03:37:39Z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2052-11.1.0.14309</vt:lpwstr>
  </property>
</Properties>
</file>