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sldIdLst>
    <p:sldId id="256" r:id="rId3"/>
    <p:sldId id="257" r:id="rId5"/>
    <p:sldId id="258" r:id="rId6"/>
    <p:sldId id="259" r:id="rId7"/>
    <p:sldId id="268" r:id="rId8"/>
    <p:sldId id="387" r:id="rId9"/>
    <p:sldId id="388" r:id="rId10"/>
    <p:sldId id="389" r:id="rId11"/>
    <p:sldId id="433" r:id="rId12"/>
    <p:sldId id="390" r:id="rId13"/>
    <p:sldId id="434" r:id="rId14"/>
    <p:sldId id="435" r:id="rId15"/>
    <p:sldId id="436" r:id="rId16"/>
    <p:sldId id="437" r:id="rId17"/>
    <p:sldId id="438" r:id="rId18"/>
    <p:sldId id="439" r:id="rId19"/>
    <p:sldId id="440" r:id="rId20"/>
    <p:sldId id="441" r:id="rId21"/>
    <p:sldId id="442" r:id="rId22"/>
    <p:sldId id="355" r:id="rId23"/>
    <p:sldId id="332" r:id="rId24"/>
    <p:sldId id="295" r:id="rId25"/>
    <p:sldId id="373" r:id="rId26"/>
    <p:sldId id="486" r:id="rId27"/>
    <p:sldId id="509" r:id="rId28"/>
    <p:sldId id="444" r:id="rId29"/>
    <p:sldId id="445" r:id="rId30"/>
    <p:sldId id="447" r:id="rId31"/>
    <p:sldId id="446" r:id="rId32"/>
    <p:sldId id="528" r:id="rId33"/>
    <p:sldId id="301" r:id="rId34"/>
    <p:sldId id="302" r:id="rId35"/>
    <p:sldId id="448" r:id="rId36"/>
    <p:sldId id="449" r:id="rId37"/>
    <p:sldId id="450" r:id="rId38"/>
    <p:sldId id="451" r:id="rId39"/>
    <p:sldId id="452" r:id="rId40"/>
    <p:sldId id="453" r:id="rId41"/>
    <p:sldId id="454" r:id="rId42"/>
    <p:sldId id="455" r:id="rId43"/>
    <p:sldId id="456" r:id="rId44"/>
    <p:sldId id="307" r:id="rId45"/>
    <p:sldId id="308" r:id="rId46"/>
    <p:sldId id="284" r:id="rId47"/>
  </p:sldIdLst>
  <p:sldSz cx="12192000" cy="6858000"/>
  <p:notesSz cx="6858000" cy="9144000"/>
  <p:embeddedFontLst>
    <p:embeddedFont>
      <p:font typeface="方正黑体简体" panose="03000509000000000000" charset="-122"/>
      <p:regular r:id="rId51"/>
    </p:embeddedFont>
    <p:embeddedFont>
      <p:font typeface="微软雅黑" panose="020B0503020204020204" pitchFamily="34" charset="-122"/>
      <p:regular r:id="rId52"/>
    </p:embeddedFont>
    <p:embeddedFont>
      <p:font typeface="Calibri" panose="020F0502020204030204" pitchFamily="34" charset="0"/>
      <p:regular r:id="rId53"/>
      <p:bold r:id="rId54"/>
      <p:italic r:id="rId55"/>
      <p:boldItalic r:id="rId56"/>
    </p:embeddedFont>
    <p:embeddedFont>
      <p:font typeface="Impact" panose="020B0806030902050204" pitchFamily="34" charset="0"/>
      <p:regular r:id="rId57"/>
    </p:embeddedFont>
    <p:embeddedFont>
      <p:font typeface="黑体" panose="02010609060101010101" charset="-122"/>
      <p:regular r:id="rId58"/>
    </p:embeddedFont>
    <p:embeddedFont>
      <p:font typeface="等线" panose="02010600030101010101" charset="-122"/>
      <p:regular r:id="rId59"/>
    </p:embeddedFont>
  </p:embeddedFontLst>
  <p:custDataLst>
    <p:tags r:id="rId6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10" userDrawn="1">
          <p15:clr>
            <a:srgbClr val="A4A3A4"/>
          </p15:clr>
        </p15:guide>
        <p15:guide id="2" orient="horz" pos="4204" userDrawn="1">
          <p15:clr>
            <a:srgbClr val="A4A3A4"/>
          </p15:clr>
        </p15:guide>
        <p15:guide id="3" pos="82" userDrawn="1">
          <p15:clr>
            <a:srgbClr val="A4A3A4"/>
          </p15:clr>
        </p15:guide>
        <p15:guide id="4" pos="7364" userDrawn="1">
          <p15:clr>
            <a:srgbClr val="A4A3A4"/>
          </p15:clr>
        </p15:guide>
        <p15:guide id="5" orient="horz" pos="394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6F2B3"/>
    <a:srgbClr val="EFE879"/>
    <a:srgbClr val="F7F4BC"/>
    <a:srgbClr val="E6DC32"/>
    <a:srgbClr val="DDDB1F"/>
    <a:srgbClr val="E18787"/>
    <a:srgbClr val="209874"/>
    <a:srgbClr val="2E916A"/>
    <a:srgbClr val="ACD9C7"/>
    <a:srgbClr val="2D9C7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18" autoAdjust="0"/>
  </p:normalViewPr>
  <p:slideViewPr>
    <p:cSldViewPr snapToGrid="0" showGuides="1">
      <p:cViewPr varScale="1">
        <p:scale>
          <a:sx n="62" d="100"/>
          <a:sy n="62" d="100"/>
        </p:scale>
        <p:origin x="704" y="28"/>
      </p:cViewPr>
      <p:guideLst>
        <p:guide orient="horz" pos="110"/>
        <p:guide orient="horz" pos="4204"/>
        <p:guide pos="82"/>
        <p:guide pos="7364"/>
        <p:guide orient="horz" pos="394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0" Type="http://schemas.openxmlformats.org/officeDocument/2006/relationships/tags" Target="tags/tag63.xml"/><Relationship Id="rId6" Type="http://schemas.openxmlformats.org/officeDocument/2006/relationships/slide" Target="slides/slide3.xml"/><Relationship Id="rId59" Type="http://schemas.openxmlformats.org/officeDocument/2006/relationships/font" Target="fonts/font9.fntdata"/><Relationship Id="rId58" Type="http://schemas.openxmlformats.org/officeDocument/2006/relationships/font" Target="fonts/font8.fntdata"/><Relationship Id="rId57" Type="http://schemas.openxmlformats.org/officeDocument/2006/relationships/font" Target="fonts/font7.fntdata"/><Relationship Id="rId56" Type="http://schemas.openxmlformats.org/officeDocument/2006/relationships/font" Target="fonts/font6.fntdata"/><Relationship Id="rId55" Type="http://schemas.openxmlformats.org/officeDocument/2006/relationships/font" Target="fonts/font5.fntdata"/><Relationship Id="rId54" Type="http://schemas.openxmlformats.org/officeDocument/2006/relationships/font" Target="fonts/font4.fntdata"/><Relationship Id="rId53" Type="http://schemas.openxmlformats.org/officeDocument/2006/relationships/font" Target="fonts/font3.fntdata"/><Relationship Id="rId52" Type="http://schemas.openxmlformats.org/officeDocument/2006/relationships/font" Target="fonts/font2.fntdata"/><Relationship Id="rId51" Type="http://schemas.openxmlformats.org/officeDocument/2006/relationships/font" Target="fonts/font1.fntdata"/><Relationship Id="rId50" Type="http://schemas.openxmlformats.org/officeDocument/2006/relationships/tableStyles" Target="tableStyles.xml"/><Relationship Id="rId5" Type="http://schemas.openxmlformats.org/officeDocument/2006/relationships/slide" Target="slides/slide2.xml"/><Relationship Id="rId49" Type="http://schemas.openxmlformats.org/officeDocument/2006/relationships/viewProps" Target="viewProps.xml"/><Relationship Id="rId48" Type="http://schemas.openxmlformats.org/officeDocument/2006/relationships/presProps" Target="presProps.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743F9-9B08-422F-9ECE-BE7148BC7DD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4C0232-94FA-4EBE-BB9B-79FBE486032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4" Type="http://schemas.openxmlformats.org/officeDocument/2006/relationships/tags" Target="../tags/tag2.xml"/><Relationship Id="rId3" Type="http://schemas.openxmlformats.org/officeDocument/2006/relationships/tags" Target="../tags/tag1.xml"/><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首尾页">
    <p:spTree>
      <p:nvGrpSpPr>
        <p:cNvPr id="1" name=""/>
        <p:cNvGrpSpPr/>
        <p:nvPr/>
      </p:nvGrpSpPr>
      <p:grpSpPr>
        <a:xfrm>
          <a:off x="0" y="0"/>
          <a:ext cx="0" cy="0"/>
          <a:chOff x="0" y="0"/>
          <a:chExt cx="0" cy="0"/>
        </a:xfrm>
      </p:grpSpPr>
      <p:sp>
        <p:nvSpPr>
          <p:cNvPr id="11" name="文本框 10">
            <a:hlinkClick r:id="rId2" action="ppaction://hlinksldjump"/>
          </p:cNvPr>
          <p:cNvSpPr txBox="1"/>
          <p:nvPr userDrawn="1">
            <p:custDataLst>
              <p:tags r:id="rId3"/>
            </p:custDataLst>
          </p:nvPr>
        </p:nvSpPr>
        <p:spPr>
          <a:xfrm>
            <a:off x="0" y="6246495"/>
            <a:ext cx="1475740" cy="611505"/>
          </a:xfrm>
          <a:prstGeom prst="rect">
            <a:avLst/>
          </a:prstGeom>
          <a:solidFill>
            <a:schemeClr val="accent6"/>
          </a:solidFill>
          <a:effectLst>
            <a:outerShdw blurRad="50800" dist="38100" dir="2700000" algn="tl" rotWithShape="0">
              <a:prstClr val="black">
                <a:alpha val="40000"/>
              </a:prstClr>
            </a:outerShdw>
          </a:effectLst>
        </p:spPr>
        <p:txBody>
          <a:bodyPr wrap="square" rtlCol="0">
            <a:noAutofit/>
          </a:bodyPr>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endPar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12" name="文本框 11">
            <a:hlinkClick r:id="" action="ppaction://hlinkshowjump?jump=nextslide"/>
          </p:cNvPr>
          <p:cNvSpPr txBox="1"/>
          <p:nvPr userDrawn="1">
            <p:custDataLst>
              <p:tags r:id="rId4"/>
            </p:custDataLst>
          </p:nvPr>
        </p:nvSpPr>
        <p:spPr>
          <a:xfrm>
            <a:off x="10715625"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p>
            <a:pPr algn="ctr" fontAlgn="auto">
              <a:lnSpc>
                <a:spcPct val="130000"/>
              </a:lnSpc>
            </a:pPr>
            <a:r>
              <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下一页</a:t>
            </a:r>
            <a:endPar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ripple/>
      </p:transition>
    </mc:Choice>
    <mc:Fallback>
      <p:transition spd="slow" advClick="0" advTm="5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7" name="矩形 6"/>
          <p:cNvSpPr/>
          <p:nvPr userDrawn="1"/>
        </p:nvSpPr>
        <p:spPr>
          <a:xfrm>
            <a:off x="-12065" y="0"/>
            <a:ext cx="12215495" cy="732790"/>
          </a:xfrm>
          <a:prstGeom prst="rect">
            <a:avLst/>
          </a:prstGeom>
          <a:solidFill>
            <a:srgbClr val="E6DC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userDrawn="1"/>
        </p:nvCxnSpPr>
        <p:spPr>
          <a:xfrm flipH="1">
            <a:off x="0" y="930275"/>
            <a:ext cx="12208510" cy="0"/>
          </a:xfrm>
          <a:prstGeom prst="line">
            <a:avLst/>
          </a:prstGeom>
          <a:ln w="38100">
            <a:solidFill>
              <a:srgbClr val="E6DC32"/>
            </a:solidFill>
          </a:ln>
        </p:spPr>
        <p:style>
          <a:lnRef idx="1">
            <a:schemeClr val="accent1"/>
          </a:lnRef>
          <a:fillRef idx="0">
            <a:schemeClr val="accent1"/>
          </a:fillRef>
          <a:effectRef idx="0">
            <a:schemeClr val="accent1"/>
          </a:effectRef>
          <a:fontRef idx="minor">
            <a:schemeClr val="tx1"/>
          </a:fontRef>
        </p:style>
      </p:cxnSp>
      <p:sp>
        <p:nvSpPr>
          <p:cNvPr id="5" name="矩形 4"/>
          <p:cNvSpPr/>
          <p:nvPr userDrawn="1"/>
        </p:nvSpPr>
        <p:spPr>
          <a:xfrm>
            <a:off x="-12065" y="4220210"/>
            <a:ext cx="12192000" cy="2637790"/>
          </a:xfrm>
          <a:prstGeom prst="rect">
            <a:avLst/>
          </a:prstGeom>
          <a:solidFill>
            <a:srgbClr val="E6DC32">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hlinkClick r:id="rId2" action="ppaction://hlinksldjump"/>
          </p:cNvPr>
          <p:cNvSpPr txBox="1"/>
          <p:nvPr userDrawn="1"/>
        </p:nvSpPr>
        <p:spPr>
          <a:xfrm>
            <a:off x="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endPar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12" name="文本框 11">
            <a:hlinkClick r:id="" action="ppaction://hlinkshowjump?jump=nextslide"/>
          </p:cNvPr>
          <p:cNvSpPr txBox="1"/>
          <p:nvPr userDrawn="1"/>
        </p:nvSpPr>
        <p:spPr>
          <a:xfrm>
            <a:off x="10715625"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下一页</a:t>
            </a:r>
            <a:endPar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目录页">
    <p:spTree>
      <p:nvGrpSpPr>
        <p:cNvPr id="1" name=""/>
        <p:cNvGrpSpPr/>
        <p:nvPr/>
      </p:nvGrpSpPr>
      <p:grpSpPr>
        <a:xfrm>
          <a:off x="0" y="0"/>
          <a:ext cx="0" cy="0"/>
          <a:chOff x="0" y="0"/>
          <a:chExt cx="0" cy="0"/>
        </a:xfrm>
      </p:grpSpPr>
      <p:sp>
        <p:nvSpPr>
          <p:cNvPr id="5" name="矩形 4"/>
          <p:cNvSpPr/>
          <p:nvPr userDrawn="1"/>
        </p:nvSpPr>
        <p:spPr>
          <a:xfrm>
            <a:off x="-11430" y="4210685"/>
            <a:ext cx="12192000" cy="2637790"/>
          </a:xfrm>
          <a:prstGeom prst="rect">
            <a:avLst/>
          </a:prstGeom>
          <a:solidFill>
            <a:srgbClr val="E6DC32">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hlinkClick r:id="rId2" action="ppaction://hlinksldjump"/>
          </p:cNvPr>
          <p:cNvSpPr txBox="1"/>
          <p:nvPr userDrawn="1"/>
        </p:nvSpPr>
        <p:spPr>
          <a:xfrm>
            <a:off x="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endPar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7" name="文本框 6">
            <a:hlinkClick r:id="" action="ppaction://hlinkshowjump?jump=nextslide"/>
          </p:cNvPr>
          <p:cNvSpPr txBox="1"/>
          <p:nvPr userDrawn="1"/>
        </p:nvSpPr>
        <p:spPr>
          <a:xfrm>
            <a:off x="10704830" y="6237605"/>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下一页</a:t>
            </a:r>
            <a:endPar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目录页">
    <p:spTree>
      <p:nvGrpSpPr>
        <p:cNvPr id="1" name=""/>
        <p:cNvGrpSpPr/>
        <p:nvPr/>
      </p:nvGrpSpPr>
      <p:grpSpPr>
        <a:xfrm>
          <a:off x="0" y="0"/>
          <a:ext cx="0" cy="0"/>
          <a:chOff x="0" y="0"/>
          <a:chExt cx="0" cy="0"/>
        </a:xfrm>
      </p:grpSpPr>
      <p:sp>
        <p:nvSpPr>
          <p:cNvPr id="5" name="矩形 4"/>
          <p:cNvSpPr/>
          <p:nvPr userDrawn="1"/>
        </p:nvSpPr>
        <p:spPr>
          <a:xfrm>
            <a:off x="0" y="930910"/>
            <a:ext cx="12232005" cy="5917565"/>
          </a:xfrm>
          <a:prstGeom prst="rect">
            <a:avLst/>
          </a:prstGeom>
          <a:solidFill>
            <a:srgbClr val="E6DC32">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userDrawn="1"/>
        </p:nvSpPr>
        <p:spPr>
          <a:xfrm>
            <a:off x="-24130" y="0"/>
            <a:ext cx="12215495" cy="732790"/>
          </a:xfrm>
          <a:prstGeom prst="rect">
            <a:avLst/>
          </a:prstGeom>
          <a:solidFill>
            <a:srgbClr val="E6DC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userDrawn="1"/>
        </p:nvCxnSpPr>
        <p:spPr>
          <a:xfrm flipH="1">
            <a:off x="23495" y="831850"/>
            <a:ext cx="12208510" cy="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sp>
        <p:nvSpPr>
          <p:cNvPr id="10" name="文本框 9">
            <a:hlinkClick r:id="rId2" action="ppaction://hlinksldjump"/>
          </p:cNvPr>
          <p:cNvSpPr txBox="1"/>
          <p:nvPr userDrawn="1"/>
        </p:nvSpPr>
        <p:spPr>
          <a:xfrm>
            <a:off x="-2413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endPar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14" name="文本框 13">
            <a:hlinkClick r:id="" action="ppaction://hlinkshowjump?jump=nextslide"/>
          </p:cNvPr>
          <p:cNvSpPr txBox="1"/>
          <p:nvPr userDrawn="1"/>
        </p:nvSpPr>
        <p:spPr>
          <a:xfrm>
            <a:off x="10704830" y="6237605"/>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下一页</a:t>
            </a:r>
            <a:endPar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过度页1">
    <p:bg>
      <p:bgPr>
        <a:solidFill>
          <a:srgbClr val="E6DC32">
            <a:alpha val="50000"/>
          </a:srgbClr>
        </a:solidFill>
        <a:effectLst/>
      </p:bgPr>
    </p:bg>
    <p:spTree>
      <p:nvGrpSpPr>
        <p:cNvPr id="1" name=""/>
        <p:cNvGrpSpPr/>
        <p:nvPr/>
      </p:nvGrpSpPr>
      <p:grpSpPr>
        <a:xfrm>
          <a:off x="0" y="0"/>
          <a:ext cx="0" cy="0"/>
          <a:chOff x="0" y="0"/>
          <a:chExt cx="0" cy="0"/>
        </a:xfrm>
      </p:grpSpPr>
      <p:sp>
        <p:nvSpPr>
          <p:cNvPr id="5" name="矩形 4"/>
          <p:cNvSpPr/>
          <p:nvPr userDrawn="1"/>
        </p:nvSpPr>
        <p:spPr>
          <a:xfrm>
            <a:off x="0" y="0"/>
            <a:ext cx="12192000" cy="6858000"/>
          </a:xfrm>
          <a:prstGeom prst="rect">
            <a:avLst/>
          </a:prstGeom>
          <a:solidFill>
            <a:srgbClr val="E6DC32">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hlinkClick r:id="rId2" action="ppaction://hlinksldjump"/>
          </p:cNvPr>
          <p:cNvSpPr txBox="1"/>
          <p:nvPr userDrawn="1"/>
        </p:nvSpPr>
        <p:spPr>
          <a:xfrm>
            <a:off x="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endPar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7" name="文本框 6">
            <a:hlinkClick r:id="" action="ppaction://hlinkshowjump?jump=nextslide"/>
          </p:cNvPr>
          <p:cNvSpPr txBox="1"/>
          <p:nvPr userDrawn="1"/>
        </p:nvSpPr>
        <p:spPr>
          <a:xfrm>
            <a:off x="1071626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下一页</a:t>
            </a:r>
            <a:endPar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1_过度页1">
    <p:bg>
      <p:bgPr>
        <a:solidFill>
          <a:srgbClr val="E6DC32">
            <a:alpha val="50000"/>
          </a:srgbClr>
        </a:solidFill>
        <a:effectLst/>
      </p:bgPr>
    </p:bg>
    <p:spTree>
      <p:nvGrpSpPr>
        <p:cNvPr id="1" name=""/>
        <p:cNvGrpSpPr/>
        <p:nvPr/>
      </p:nvGrpSpPr>
      <p:grpSpPr>
        <a:xfrm>
          <a:off x="0" y="0"/>
          <a:ext cx="0" cy="0"/>
          <a:chOff x="0" y="0"/>
          <a:chExt cx="0" cy="0"/>
        </a:xfrm>
      </p:grpSpPr>
      <p:sp>
        <p:nvSpPr>
          <p:cNvPr id="5" name="矩形 4"/>
          <p:cNvSpPr/>
          <p:nvPr userDrawn="1"/>
        </p:nvSpPr>
        <p:spPr>
          <a:xfrm>
            <a:off x="0" y="0"/>
            <a:ext cx="12192000" cy="6858000"/>
          </a:xfrm>
          <a:prstGeom prst="rect">
            <a:avLst/>
          </a:prstGeom>
          <a:solidFill>
            <a:srgbClr val="E6DC32">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hlinkClick r:id="rId2" action="ppaction://hlinksldjump"/>
          </p:cNvPr>
          <p:cNvSpPr txBox="1"/>
          <p:nvPr userDrawn="1"/>
        </p:nvSpPr>
        <p:spPr>
          <a:xfrm>
            <a:off x="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endPar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2.xml"/><Relationship Id="rId2" Type="http://schemas.openxmlformats.org/officeDocument/2006/relationships/image" Target="../media/image1.png"/><Relationship Id="rId1" Type="http://schemas.openxmlformats.org/officeDocument/2006/relationships/tags" Target="../tags/tag3.xml"/></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3.xml"/><Relationship Id="rId2" Type="http://schemas.openxmlformats.org/officeDocument/2006/relationships/tags" Target="../tags/tag14.xml"/><Relationship Id="rId1" Type="http://schemas.openxmlformats.org/officeDocument/2006/relationships/tags" Target="../tags/tag13.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4.xml"/><Relationship Id="rId1" Type="http://schemas.openxmlformats.org/officeDocument/2006/relationships/tags" Target="../tags/tag15.xml"/></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4.xml"/><Relationship Id="rId2" Type="http://schemas.openxmlformats.org/officeDocument/2006/relationships/tags" Target="../tags/tag17.xml"/><Relationship Id="rId1" Type="http://schemas.openxmlformats.org/officeDocument/2006/relationships/tags" Target="../tags/tag16.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4.xml"/><Relationship Id="rId1" Type="http://schemas.openxmlformats.org/officeDocument/2006/relationships/tags" Target="../tags/tag18.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4.xml"/><Relationship Id="rId1" Type="http://schemas.openxmlformats.org/officeDocument/2006/relationships/tags" Target="../tags/tag19.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4.xml"/><Relationship Id="rId1" Type="http://schemas.openxmlformats.org/officeDocument/2006/relationships/tags" Target="../tags/tag20.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4.xml"/><Relationship Id="rId1" Type="http://schemas.openxmlformats.org/officeDocument/2006/relationships/tags" Target="../tags/tag21.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4.xml"/><Relationship Id="rId1" Type="http://schemas.openxmlformats.org/officeDocument/2006/relationships/tags" Target="../tags/tag22.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4.xml"/><Relationship Id="rId1" Type="http://schemas.openxmlformats.org/officeDocument/2006/relationships/tags" Target="../tags/tag23.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4.xml"/><Relationship Id="rId1" Type="http://schemas.openxmlformats.org/officeDocument/2006/relationships/tags" Target="../tags/tag24.xml"/></Relationships>
</file>

<file path=ppt/slides/_rels/slide2.xml.rels><?xml version="1.0" encoding="UTF-8" standalone="yes"?>
<Relationships xmlns="http://schemas.openxmlformats.org/package/2006/relationships"><Relationship Id="rId9" Type="http://schemas.openxmlformats.org/officeDocument/2006/relationships/slide" Target="slide42.xml"/><Relationship Id="rId8" Type="http://schemas.openxmlformats.org/officeDocument/2006/relationships/tags" Target="../tags/tag5.xml"/><Relationship Id="rId7" Type="http://schemas.openxmlformats.org/officeDocument/2006/relationships/slide" Target="slide31.xml"/><Relationship Id="rId6" Type="http://schemas.openxmlformats.org/officeDocument/2006/relationships/tags" Target="../tags/tag4.xml"/><Relationship Id="rId5" Type="http://schemas.openxmlformats.org/officeDocument/2006/relationships/image" Target="../media/image1.png"/><Relationship Id="rId4" Type="http://schemas.openxmlformats.org/officeDocument/2006/relationships/slide" Target="slide26.xml"/><Relationship Id="rId3" Type="http://schemas.openxmlformats.org/officeDocument/2006/relationships/slide" Target="slide20.xml"/><Relationship Id="rId2" Type="http://schemas.openxmlformats.org/officeDocument/2006/relationships/slide" Target="slide9.xml"/><Relationship Id="rId12" Type="http://schemas.openxmlformats.org/officeDocument/2006/relationships/notesSlide" Target="../notesSlides/notesSlide2.xml"/><Relationship Id="rId11" Type="http://schemas.openxmlformats.org/officeDocument/2006/relationships/slideLayout" Target="../slideLayouts/slideLayout1.xml"/><Relationship Id="rId10" Type="http://schemas.openxmlformats.org/officeDocument/2006/relationships/tags" Target="../tags/tag6.xml"/><Relationship Id="rId1" Type="http://schemas.openxmlformats.org/officeDocument/2006/relationships/slide" Target="slide3.xml"/></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25.xml"/></Relationships>
</file>

<file path=ppt/slides/_rels/slide21.xml.rels><?xml version="1.0" encoding="UTF-8" standalone="yes"?>
<Relationships xmlns="http://schemas.openxmlformats.org/package/2006/relationships"><Relationship Id="rId6" Type="http://schemas.openxmlformats.org/officeDocument/2006/relationships/notesSlide" Target="../notesSlides/notesSlide21.xml"/><Relationship Id="rId5" Type="http://schemas.openxmlformats.org/officeDocument/2006/relationships/slideLayout" Target="../slideLayouts/slideLayout5.xml"/><Relationship Id="rId4" Type="http://schemas.openxmlformats.org/officeDocument/2006/relationships/tags" Target="../tags/tag29.xml"/><Relationship Id="rId3" Type="http://schemas.openxmlformats.org/officeDocument/2006/relationships/tags" Target="../tags/tag28.xml"/><Relationship Id="rId2" Type="http://schemas.openxmlformats.org/officeDocument/2006/relationships/tags" Target="../tags/tag27.xml"/><Relationship Id="rId1" Type="http://schemas.openxmlformats.org/officeDocument/2006/relationships/tags" Target="../tags/tag26.xml"/></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6.xml"/><Relationship Id="rId2" Type="http://schemas.openxmlformats.org/officeDocument/2006/relationships/tags" Target="../tags/tag31.xml"/><Relationship Id="rId1" Type="http://schemas.openxmlformats.org/officeDocument/2006/relationships/tags" Target="../tags/tag30.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24.xml"/><Relationship Id="rId3" Type="http://schemas.openxmlformats.org/officeDocument/2006/relationships/slideLayout" Target="../slideLayouts/slideLayout6.xml"/><Relationship Id="rId2" Type="http://schemas.openxmlformats.org/officeDocument/2006/relationships/tags" Target="../tags/tag33.xml"/><Relationship Id="rId1" Type="http://schemas.openxmlformats.org/officeDocument/2006/relationships/tags" Target="../tags/tag32.xml"/></Relationships>
</file>

<file path=ppt/slides/_rels/slide25.xml.rels><?xml version="1.0" encoding="UTF-8" standalone="yes"?>
<Relationships xmlns="http://schemas.openxmlformats.org/package/2006/relationships"><Relationship Id="rId4" Type="http://schemas.openxmlformats.org/officeDocument/2006/relationships/notesSlide" Target="../notesSlides/notesSlide25.xml"/><Relationship Id="rId3" Type="http://schemas.openxmlformats.org/officeDocument/2006/relationships/slideLayout" Target="../slideLayouts/slideLayout6.xml"/><Relationship Id="rId2" Type="http://schemas.openxmlformats.org/officeDocument/2006/relationships/tags" Target="../tags/tag35.xml"/><Relationship Id="rId1" Type="http://schemas.openxmlformats.org/officeDocument/2006/relationships/tags" Target="../tags/tag34.xml"/></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26.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36.xml"/></Relationships>
</file>

<file path=ppt/slides/_rels/slide27.xml.rels><?xml version="1.0" encoding="UTF-8" standalone="yes"?>
<Relationships xmlns="http://schemas.openxmlformats.org/package/2006/relationships"><Relationship Id="rId5" Type="http://schemas.openxmlformats.org/officeDocument/2006/relationships/notesSlide" Target="../notesSlides/notesSlide27.xml"/><Relationship Id="rId4" Type="http://schemas.openxmlformats.org/officeDocument/2006/relationships/slideLayout" Target="../slideLayouts/slideLayout5.xml"/><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s>
</file>

<file path=ppt/slides/_rels/slide28.xml.rels><?xml version="1.0" encoding="UTF-8" standalone="yes"?>
<Relationships xmlns="http://schemas.openxmlformats.org/package/2006/relationships"><Relationship Id="rId5" Type="http://schemas.openxmlformats.org/officeDocument/2006/relationships/notesSlide" Target="../notesSlides/notesSlide28.xml"/><Relationship Id="rId4" Type="http://schemas.openxmlformats.org/officeDocument/2006/relationships/slideLayout" Target="../slideLayouts/slideLayout6.xml"/><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tags" Target="../tags/tag40.xml"/></Relationships>
</file>

<file path=ppt/slides/_rels/slide29.xml.rels><?xml version="1.0" encoding="UTF-8" standalone="yes"?>
<Relationships xmlns="http://schemas.openxmlformats.org/package/2006/relationships"><Relationship Id="rId6" Type="http://schemas.openxmlformats.org/officeDocument/2006/relationships/notesSlide" Target="../notesSlides/notesSlide29.xml"/><Relationship Id="rId5" Type="http://schemas.openxmlformats.org/officeDocument/2006/relationships/slideLayout" Target="../slideLayouts/slideLayout6.xml"/><Relationship Id="rId4" Type="http://schemas.openxmlformats.org/officeDocument/2006/relationships/tags" Target="../tags/tag46.xml"/><Relationship Id="rId3" Type="http://schemas.openxmlformats.org/officeDocument/2006/relationships/tags" Target="../tags/tag45.xml"/><Relationship Id="rId2" Type="http://schemas.openxmlformats.org/officeDocument/2006/relationships/tags" Target="../tags/tag44.xml"/><Relationship Id="rId1" Type="http://schemas.openxmlformats.org/officeDocument/2006/relationships/tags" Target="../tags/tag43.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7.xml"/></Relationships>
</file>

<file path=ppt/slides/_rels/slide30.xml.rels><?xml version="1.0" encoding="UTF-8" standalone="yes"?>
<Relationships xmlns="http://schemas.openxmlformats.org/package/2006/relationships"><Relationship Id="rId4" Type="http://schemas.openxmlformats.org/officeDocument/2006/relationships/notesSlide" Target="../notesSlides/notesSlide30.xml"/><Relationship Id="rId3" Type="http://schemas.openxmlformats.org/officeDocument/2006/relationships/slideLayout" Target="../slideLayouts/slideLayout6.xml"/><Relationship Id="rId2" Type="http://schemas.openxmlformats.org/officeDocument/2006/relationships/tags" Target="../tags/tag48.xml"/><Relationship Id="rId1" Type="http://schemas.openxmlformats.org/officeDocument/2006/relationships/tags" Target="../tags/tag47.xml"/></Relationships>
</file>

<file path=ppt/slides/_rels/slide31.xml.rels><?xml version="1.0" encoding="UTF-8" standalone="yes"?>
<Relationships xmlns="http://schemas.openxmlformats.org/package/2006/relationships"><Relationship Id="rId4" Type="http://schemas.openxmlformats.org/officeDocument/2006/relationships/notesSlide" Target="../notesSlides/notesSlide31.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49.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3.xml"/><Relationship Id="rId1" Type="http://schemas.openxmlformats.org/officeDocument/2006/relationships/tags" Target="../tags/tag50.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4.xml"/><Relationship Id="rId1" Type="http://schemas.openxmlformats.org/officeDocument/2006/relationships/tags" Target="../tags/tag51.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4.xml"/><Relationship Id="rId1" Type="http://schemas.openxmlformats.org/officeDocument/2006/relationships/tags" Target="../tags/tag52.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4.xml"/><Relationship Id="rId1" Type="http://schemas.openxmlformats.org/officeDocument/2006/relationships/tags" Target="../tags/tag53.xml"/></Relationships>
</file>

<file path=ppt/slides/_rels/slide36.xml.rels><?xml version="1.0" encoding="UTF-8" standalone="yes"?>
<Relationships xmlns="http://schemas.openxmlformats.org/package/2006/relationships"><Relationship Id="rId4" Type="http://schemas.openxmlformats.org/officeDocument/2006/relationships/notesSlide" Target="../notesSlides/notesSlide36.xml"/><Relationship Id="rId3" Type="http://schemas.openxmlformats.org/officeDocument/2006/relationships/slideLayout" Target="../slideLayouts/slideLayout4.xml"/><Relationship Id="rId2" Type="http://schemas.openxmlformats.org/officeDocument/2006/relationships/tags" Target="../tags/tag55.xml"/><Relationship Id="rId1" Type="http://schemas.openxmlformats.org/officeDocument/2006/relationships/tags" Target="../tags/tag54.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4.xml"/><Relationship Id="rId1" Type="http://schemas.openxmlformats.org/officeDocument/2006/relationships/tags" Target="../tags/tag56.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4.xml"/><Relationship Id="rId1" Type="http://schemas.openxmlformats.org/officeDocument/2006/relationships/tags" Target="../tags/tag57.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4.xml"/><Relationship Id="rId1" Type="http://schemas.openxmlformats.org/officeDocument/2006/relationships/tags" Target="../tags/tag5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4.xml"/><Relationship Id="rId1" Type="http://schemas.openxmlformats.org/officeDocument/2006/relationships/tags" Target="../tags/tag59.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4.xml"/><Relationship Id="rId1" Type="http://schemas.openxmlformats.org/officeDocument/2006/relationships/tags" Target="../tags/tag60.xml"/></Relationships>
</file>

<file path=ppt/slides/_rels/slide42.xml.rels><?xml version="1.0" encoding="UTF-8" standalone="yes"?>
<Relationships xmlns="http://schemas.openxmlformats.org/package/2006/relationships"><Relationship Id="rId4" Type="http://schemas.openxmlformats.org/officeDocument/2006/relationships/notesSlide" Target="../notesSlides/notesSlide42.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6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4" Type="http://schemas.openxmlformats.org/officeDocument/2006/relationships/notesSlide" Target="../notesSlides/notesSlide44.xml"/><Relationship Id="rId3" Type="http://schemas.openxmlformats.org/officeDocument/2006/relationships/slideLayout" Target="../slideLayouts/slideLayout2.xml"/><Relationship Id="rId2" Type="http://schemas.openxmlformats.org/officeDocument/2006/relationships/image" Target="../media/image1.png"/><Relationship Id="rId1" Type="http://schemas.openxmlformats.org/officeDocument/2006/relationships/tags" Target="../tags/tag6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tags" Target="../tags/tag8.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tags" Target="../tags/tag9.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tags" Target="../tags/tag10.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tags" Target="../tags/tag11.xml"/></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矩形 259"/>
          <p:cNvSpPr>
            <a:spLocks noChangeArrowheads="1"/>
          </p:cNvSpPr>
          <p:nvPr>
            <p:custDataLst>
              <p:tags r:id="rId1"/>
            </p:custDataLst>
          </p:nvPr>
        </p:nvSpPr>
        <p:spPr bwMode="auto">
          <a:xfrm>
            <a:off x="339725" y="1017588"/>
            <a:ext cx="7369175" cy="99695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nSpc>
                <a:spcPct val="120000"/>
              </a:lnSpc>
              <a:buNone/>
            </a:pPr>
            <a:r>
              <a:rPr lang="zh-CN" altLang="en-US" sz="5400" b="1" kern="5000" spc="300" dirty="0">
                <a:solidFill>
                  <a:sysClr val="windowText" lastClr="000000"/>
                </a:solidFill>
                <a:cs typeface="Arial" panose="020B0604020202020204" pitchFamily="34" charset="0"/>
              </a:rPr>
              <a:t>英语基础篇同步练习册</a:t>
            </a:r>
            <a:endParaRPr lang="zh-CN" altLang="en-US" sz="5400" b="1" kern="5000" spc="300" dirty="0">
              <a:solidFill>
                <a:sysClr val="windowText" lastClr="000000"/>
              </a:solidFill>
              <a:cs typeface="Arial" panose="020B0604020202020204" pitchFamily="34" charset="0"/>
            </a:endParaRPr>
          </a:p>
        </p:txBody>
      </p:sp>
      <p:sp>
        <p:nvSpPr>
          <p:cNvPr id="19" name="文本框 18"/>
          <p:cNvSpPr txBox="1"/>
          <p:nvPr/>
        </p:nvSpPr>
        <p:spPr>
          <a:xfrm>
            <a:off x="448310" y="2237105"/>
            <a:ext cx="7385050" cy="553085"/>
          </a:xfrm>
          <a:prstGeom prst="rect">
            <a:avLst/>
          </a:prstGeom>
          <a:noFill/>
        </p:spPr>
        <p:txBody>
          <a:bodyPr wrap="square" rtlCol="0" anchor="t">
            <a:spAutoFit/>
          </a:bodyPr>
          <a:lstStyle/>
          <a:p>
            <a:pPr>
              <a:lnSpc>
                <a:spcPct val="120000"/>
              </a:lnSpc>
            </a:pPr>
            <a:r>
              <a:rPr lang="en-US" altLang="zh-CN" sz="2500" spc="100" dirty="0">
                <a:solidFill>
                  <a:schemeClr val="bg1">
                    <a:lumMod val="65000"/>
                  </a:schemeClr>
                </a:solidFill>
                <a:uFillTx/>
                <a:cs typeface="+mn-lt"/>
              </a:rPr>
              <a:t>YINGYU JICHUPIAN TONGBU LIANXICE</a:t>
            </a:r>
            <a:endParaRPr lang="en-US" altLang="zh-CN" sz="2500" spc="100" dirty="0">
              <a:solidFill>
                <a:schemeClr val="bg1">
                  <a:lumMod val="65000"/>
                </a:schemeClr>
              </a:solidFill>
              <a:uFillTx/>
              <a:cs typeface="+mn-lt"/>
            </a:endParaRPr>
          </a:p>
        </p:txBody>
      </p:sp>
      <p:cxnSp>
        <p:nvCxnSpPr>
          <p:cNvPr id="20" name="直接连接符 19"/>
          <p:cNvCxnSpPr/>
          <p:nvPr/>
        </p:nvCxnSpPr>
        <p:spPr>
          <a:xfrm>
            <a:off x="339725" y="2089150"/>
            <a:ext cx="7153910" cy="0"/>
          </a:xfrm>
          <a:prstGeom prst="line">
            <a:avLst/>
          </a:prstGeom>
          <a:ln w="22225">
            <a:solidFill>
              <a:schemeClr val="bg1">
                <a:lumMod val="65000"/>
              </a:schemeClr>
            </a:solidFill>
          </a:ln>
        </p:spPr>
        <p:style>
          <a:lnRef idx="3">
            <a:schemeClr val="dk1"/>
          </a:lnRef>
          <a:fillRef idx="0">
            <a:schemeClr val="dk1"/>
          </a:fillRef>
          <a:effectRef idx="2">
            <a:schemeClr val="dk1"/>
          </a:effectRef>
          <a:fontRef idx="minor">
            <a:schemeClr val="tx1"/>
          </a:fontRef>
        </p:style>
      </p:cxnSp>
      <p:sp>
        <p:nvSpPr>
          <p:cNvPr id="13" name="矩形 12"/>
          <p:cNvSpPr/>
          <p:nvPr/>
        </p:nvSpPr>
        <p:spPr>
          <a:xfrm>
            <a:off x="-13970" y="635"/>
            <a:ext cx="4542155" cy="348615"/>
          </a:xfrm>
          <a:prstGeom prst="rect">
            <a:avLst/>
          </a:prstGeom>
          <a:solidFill>
            <a:srgbClr val="DDDB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3970" y="4453255"/>
            <a:ext cx="12192000" cy="2404745"/>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0" y="5291455"/>
            <a:ext cx="12192000" cy="1579245"/>
          </a:xfrm>
          <a:prstGeom prst="rect">
            <a:avLst/>
          </a:prstGeom>
          <a:solidFill>
            <a:srgbClr val="E6DC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5279390" y="1821815"/>
            <a:ext cx="6891655" cy="4630420"/>
            <a:chOff x="8314" y="2869"/>
            <a:chExt cx="10853" cy="7292"/>
          </a:xfrm>
        </p:grpSpPr>
        <p:sp>
          <p:nvSpPr>
            <p:cNvPr id="4" name="椭圆 3"/>
            <p:cNvSpPr/>
            <p:nvPr/>
          </p:nvSpPr>
          <p:spPr>
            <a:xfrm>
              <a:off x="11017" y="2869"/>
              <a:ext cx="8151" cy="7292"/>
            </a:xfrm>
            <a:prstGeom prst="ellips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8314" y="4744"/>
              <a:ext cx="5372" cy="4498"/>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userDrawn="1"/>
          </p:nvPicPr>
          <p:blipFill>
            <a:blip r:embed="rId2">
              <a:clrChange>
                <a:clrFrom>
                  <a:srgbClr val="FFFFFF">
                    <a:alpha val="100000"/>
                  </a:srgbClr>
                </a:clrFrom>
                <a:clrTo>
                  <a:srgbClr val="FFFFFF">
                    <a:alpha val="100000"/>
                    <a:alpha val="0"/>
                  </a:srgbClr>
                </a:clrTo>
              </a:clrChange>
            </a:blip>
            <a:stretch>
              <a:fillRect/>
            </a:stretch>
          </p:blipFill>
          <p:spPr>
            <a:xfrm>
              <a:off x="12919" y="3911"/>
              <a:ext cx="4950" cy="4530"/>
            </a:xfrm>
            <a:prstGeom prst="rect">
              <a:avLst/>
            </a:prstGeom>
          </p:spPr>
        </p:pic>
      </p:grpSp>
      <p:sp>
        <p:nvSpPr>
          <p:cNvPr id="3" name="文本框 2"/>
          <p:cNvSpPr txBox="1"/>
          <p:nvPr/>
        </p:nvSpPr>
        <p:spPr>
          <a:xfrm>
            <a:off x="659130" y="5611813"/>
            <a:ext cx="4314190" cy="534035"/>
          </a:xfrm>
          <a:prstGeom prst="rect">
            <a:avLst/>
          </a:prstGeom>
          <a:noFill/>
        </p:spPr>
        <p:txBody>
          <a:bodyPr wrap="none" rtlCol="0" anchor="ctr">
            <a:spAutoFit/>
          </a:bodyPr>
          <a:p>
            <a:pPr algn="l">
              <a:lnSpc>
                <a:spcPct val="120000"/>
              </a:lnSpc>
            </a:pPr>
            <a:r>
              <a:rPr lang="zh-CN" altLang="en-US" sz="2400" b="1" dirty="0" smtClean="0">
                <a:solidFill>
                  <a:schemeClr val="tx1"/>
                </a:solidFill>
              </a:rPr>
              <a:t>主　编　马智利 谢碧玲 李丽华</a:t>
            </a:r>
            <a:endParaRPr lang="zh-CN" altLang="en-US" sz="2400" b="1" dirty="0" smtClean="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4"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789940" y="1063109"/>
            <a:ext cx="10274300" cy="189928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1. My shoes wants ________ because they are dirty.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to wash 			B. to be wash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being wash		 D. washing</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3623310" y="117817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424045"/>
            <a:ext cx="10870565" cy="143764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本题考查动名词作宾语的用法。在 want 后接 doing 表被动，通常是物品作主语，即 sth. want doing。本句意为“我的鞋子需要清洗了，因为已经脏了”。</a:t>
            </a:r>
            <a:endParaRPr sz="2400">
              <a:solidFill>
                <a:srgbClr val="C00000"/>
              </a:solidFill>
              <a:latin typeface="Times New Roman" panose="02020603050405020304" charset="0"/>
              <a:cs typeface="Times New Roman" panose="02020603050405020304" charset="0"/>
            </a:endParaRPr>
          </a:p>
        </p:txBody>
      </p:sp>
      <p:sp>
        <p:nvSpPr>
          <p:cNvPr id="25" name="文本框 24"/>
          <p:cNvSpPr txBox="1"/>
          <p:nvPr>
            <p:custDataLst>
              <p:tags r:id="rId2"/>
            </p:custDataLst>
          </p:nvPr>
        </p:nvSpPr>
        <p:spPr>
          <a:xfrm>
            <a:off x="374015" y="33020"/>
            <a:ext cx="7528560" cy="607695"/>
          </a:xfrm>
          <a:prstGeom prst="rect">
            <a:avLst/>
          </a:prstGeom>
          <a:noFill/>
        </p:spPr>
        <p:txBody>
          <a:bodyPr wrap="square" rtlCol="0">
            <a:spAutoFit/>
          </a:bodyPr>
          <a:p>
            <a:pPr algn="l">
              <a:lnSpc>
                <a:spcPct val="120000"/>
              </a:lnSpc>
            </a:pPr>
            <a:r>
              <a:rPr lang="zh-CN" altLang="en-US" sz="2800" b="1" spc="300" dirty="0">
                <a:latin typeface="+mj-ea"/>
                <a:ea typeface="+mj-ea"/>
                <a:sym typeface="+mn-ea"/>
              </a:rPr>
              <a:t>二、选择正确答案</a:t>
            </a:r>
            <a:endParaRPr lang="zh-CN" altLang="en-US" sz="2800" b="1"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07440" y="553204"/>
            <a:ext cx="10274300" cy="189928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2. He was asked ________ the kite, but didn’t know ________ it.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fly; how to fly	 	 B. flying; to fly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to fly; how to fly	 D. to fly; to fly</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3674110" y="70700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09625" y="4405630"/>
            <a:ext cx="10870565" cy="143764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本题考查不定式作宾语的用法。前面为 ask sb. to do sth. 转被动语态，即 sb.+be+ asked to do 某人被要求做某事；后面是“疑问词 + to do 结构”。本句意为“有人叫他放风筝，但他不知道怎么放”。</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1107440" y="652264"/>
            <a:ext cx="10274300" cy="189928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3. I find it difficult ________ with you in English.</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communicate 		B. to communicate</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communicating 		D. being communicated</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3937000" y="81559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2"/>
            </p:custDataLst>
          </p:nvPr>
        </p:nvSpPr>
        <p:spPr>
          <a:xfrm>
            <a:off x="881380" y="4505325"/>
            <a:ext cx="10870565" cy="143764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本题考查不定式短语作宾补的用法。动词 feel，find，make，think 等后面可以用 it作形式宾语代替真正的宾语（动词不定式），句子结构是 …+it +adj./n. +to do。本句意为“我发现很难用英语和你沟通”。</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043940" y="534789"/>
            <a:ext cx="10274300" cy="310515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4. His ________ surprised everyone.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been killed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B. having been killed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being killed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D. killed</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2270760" y="68287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746125" y="435165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本题考查动名词。kill 发生在本句谓语动词 surprise 之前，因此要用动名词的完成时的被动形式，其基本结构为 having been done。</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07440" y="652264"/>
            <a:ext cx="10274300" cy="310515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5. It ________ me two hours ________ there by bus.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spent; to get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B. took; getting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took; to get to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D. took; to get</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2048510" y="75209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727075" y="4387215"/>
            <a:ext cx="10870565" cy="143764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本题考查不定式作主语的用法。本句中 It 是形式主语，真正主语是后面的不定式短语 to get there by bus。It takes/took sb. some time to do sth. 意为“某人花了多少时间做某事”。</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753745" y="652145"/>
            <a:ext cx="10627995" cy="129667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6. Is there anything ________ today?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to do 		B. doing 	C. to be done 		D. do</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3919220" y="77876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本题考查不定式。本句中不定式短语 to do 作定语，放在它所修饰的不定代词 anything 之后。</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043940" y="534154"/>
            <a:ext cx="10274300" cy="370776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7. The stranger said something in a ________ voice and the little girl was very ________.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frightening; frightened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B. frightened; frightening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frightening; frightening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D. frightened; frightened</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6500495" y="62509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09625" y="4332605"/>
            <a:ext cx="10870565" cy="143764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本题考查分词的用法。形容人的感觉用过去分词 v-ed，形容物品、事情用现在分词 v-ing。本句意为“那位陌生人用可怕的声音说话，令那位小女孩非常害怕”。</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07440" y="652264"/>
            <a:ext cx="10274300" cy="310515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8. It was stupid ________ your advice.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for me not to take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B. for me not taking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of me not to take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D. of me not taking</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3712845" y="80670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443230" y="4370070"/>
            <a:ext cx="1108773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 It is+adj./n.+of+sb. +to do sth. 句型。该句型表示某人做某事怎么样（着重评价人）。注意区分：It is+adj./n.+for+sb. +to do sth.（着重评价事）。</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07440" y="652264"/>
            <a:ext cx="10274300" cy="129667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9. She lit a candle ________ us light.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give 	B. gave 	C. to give 		D. give</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4008755" y="7698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53975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本题考查动词不定式结构表目的。本句中，她点蜡烛的目的是给我们光亮。</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07440" y="652264"/>
            <a:ext cx="10274300" cy="310515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10. When________, ice changes into water.</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to heat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B. heating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heated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D. they are heated</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2794635" y="82448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314825"/>
            <a:ext cx="10870565" cy="143764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本题考查过去分词。过去分词作状语时，它表达的动作不是句子主语主动发出的，而是被动发出的。本句中，主语是 ice，状语中的 heat 不是 ice 自己主动发出的，是被加热，所以应该用过去分词 heated 表被动关系。</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0"/>
            <a:ext cx="4686300" cy="6858000"/>
          </a:xfrm>
          <a:prstGeom prst="rect">
            <a:avLst/>
          </a:prstGeom>
          <a:solidFill>
            <a:srgbClr val="DDDB1F">
              <a:alpha val="8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0" y="4239260"/>
            <a:ext cx="4686300" cy="2612390"/>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98425" y="1089025"/>
            <a:ext cx="4861187" cy="14452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rPr>
              <a:t>CONTENTS</a:t>
            </a:r>
            <a:endParaRPr kumimoji="0" lang="zh-CN" altLang="en-US"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endParaRPr>
          </a:p>
        </p:txBody>
      </p:sp>
      <p:sp>
        <p:nvSpPr>
          <p:cNvPr id="16" name="文本框 13">
            <a:hlinkClick r:id="rId1" action="ppaction://hlinksldjump"/>
          </p:cNvPr>
          <p:cNvSpPr txBox="1">
            <a:spLocks noChangeArrowheads="1"/>
          </p:cNvSpPr>
          <p:nvPr/>
        </p:nvSpPr>
        <p:spPr bwMode="auto">
          <a:xfrm>
            <a:off x="5568050" y="171894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一、补全对话</a:t>
            </a:r>
            <a:endParaRPr lang="zh-CN" altLang="en-US" sz="3200" dirty="0">
              <a:solidFill>
                <a:schemeClr val="tx1"/>
              </a:solidFill>
              <a:latin typeface="黑体" panose="02010609060101010101" charset="-122"/>
              <a:ea typeface="黑体" panose="02010609060101010101" charset="-122"/>
            </a:endParaRPr>
          </a:p>
        </p:txBody>
      </p:sp>
      <p:sp>
        <p:nvSpPr>
          <p:cNvPr id="3" name="文本框 13">
            <a:hlinkClick r:id="rId2" action="ppaction://hlinksldjump"/>
          </p:cNvPr>
          <p:cNvSpPr txBox="1">
            <a:spLocks noChangeArrowheads="1"/>
          </p:cNvSpPr>
          <p:nvPr/>
        </p:nvSpPr>
        <p:spPr bwMode="auto">
          <a:xfrm>
            <a:off x="5568051" y="253428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二、选择正确答案</a:t>
            </a:r>
            <a:endParaRPr lang="zh-CN" altLang="en-US" sz="3200" dirty="0">
              <a:solidFill>
                <a:schemeClr val="tx1"/>
              </a:solidFill>
              <a:latin typeface="黑体" panose="02010609060101010101" charset="-122"/>
              <a:ea typeface="黑体" panose="02010609060101010101" charset="-122"/>
            </a:endParaRPr>
          </a:p>
        </p:txBody>
      </p:sp>
      <p:sp>
        <p:nvSpPr>
          <p:cNvPr id="4" name="文本框 13">
            <a:hlinkClick r:id="rId3" action="ppaction://hlinksldjump"/>
          </p:cNvPr>
          <p:cNvSpPr txBox="1">
            <a:spLocks noChangeArrowheads="1"/>
          </p:cNvSpPr>
          <p:nvPr/>
        </p:nvSpPr>
        <p:spPr bwMode="auto">
          <a:xfrm>
            <a:off x="5568052" y="334962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三、完形填空</a:t>
            </a:r>
            <a:endParaRPr lang="zh-CN" altLang="en-US" sz="3200" dirty="0">
              <a:solidFill>
                <a:schemeClr val="tx1"/>
              </a:solidFill>
              <a:latin typeface="黑体" panose="02010609060101010101" charset="-122"/>
              <a:ea typeface="黑体" panose="02010609060101010101" charset="-122"/>
            </a:endParaRPr>
          </a:p>
        </p:txBody>
      </p:sp>
      <p:sp>
        <p:nvSpPr>
          <p:cNvPr id="5" name="文本框 13">
            <a:hlinkClick r:id="rId4" action="ppaction://hlinksldjump"/>
          </p:cNvPr>
          <p:cNvSpPr txBox="1">
            <a:spLocks noChangeArrowheads="1"/>
          </p:cNvSpPr>
          <p:nvPr/>
        </p:nvSpPr>
        <p:spPr bwMode="auto">
          <a:xfrm>
            <a:off x="5568050" y="416496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四、5选5阅读</a:t>
            </a:r>
            <a:endParaRPr lang="zh-CN" altLang="en-US" sz="3200" dirty="0">
              <a:solidFill>
                <a:schemeClr val="tx1"/>
              </a:solidFill>
              <a:latin typeface="黑体" panose="02010609060101010101" charset="-122"/>
              <a:ea typeface="黑体" panose="02010609060101010101" charset="-122"/>
            </a:endParaRPr>
          </a:p>
        </p:txBody>
      </p:sp>
      <p:grpSp>
        <p:nvGrpSpPr>
          <p:cNvPr id="2" name="组合 1"/>
          <p:cNvGrpSpPr/>
          <p:nvPr/>
        </p:nvGrpSpPr>
        <p:grpSpPr>
          <a:xfrm>
            <a:off x="92710" y="2811780"/>
            <a:ext cx="4497070" cy="3509010"/>
            <a:chOff x="8314" y="2869"/>
            <a:chExt cx="10853" cy="7292"/>
          </a:xfrm>
        </p:grpSpPr>
        <p:sp>
          <p:nvSpPr>
            <p:cNvPr id="12" name="椭圆 11"/>
            <p:cNvSpPr/>
            <p:nvPr/>
          </p:nvSpPr>
          <p:spPr>
            <a:xfrm>
              <a:off x="11017" y="2869"/>
              <a:ext cx="8151" cy="7292"/>
            </a:xfrm>
            <a:prstGeom prst="ellips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8314" y="4744"/>
              <a:ext cx="5372" cy="4498"/>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p:cNvPicPr>
              <a:picLocks noChangeAspect="1"/>
            </p:cNvPicPr>
            <p:nvPr userDrawn="1"/>
          </p:nvPicPr>
          <p:blipFill>
            <a:blip r:embed="rId5">
              <a:clrChange>
                <a:clrFrom>
                  <a:srgbClr val="FFFFFF">
                    <a:alpha val="100000"/>
                  </a:srgbClr>
                </a:clrFrom>
                <a:clrTo>
                  <a:srgbClr val="FFFFFF">
                    <a:alpha val="100000"/>
                    <a:alpha val="0"/>
                  </a:srgbClr>
                </a:clrTo>
              </a:clrChange>
            </a:blip>
            <a:stretch>
              <a:fillRect/>
            </a:stretch>
          </p:blipFill>
          <p:spPr>
            <a:xfrm>
              <a:off x="12919" y="3911"/>
              <a:ext cx="4950" cy="4530"/>
            </a:xfrm>
            <a:prstGeom prst="rect">
              <a:avLst/>
            </a:prstGeom>
          </p:spPr>
        </p:pic>
      </p:grpSp>
      <p:sp>
        <p:nvSpPr>
          <p:cNvPr id="6" name="PA_矩形 259"/>
          <p:cNvSpPr>
            <a:spLocks noChangeArrowheads="1"/>
          </p:cNvSpPr>
          <p:nvPr>
            <p:custDataLst>
              <p:tags r:id="rId6"/>
            </p:custDataLst>
          </p:nvPr>
        </p:nvSpPr>
        <p:spPr bwMode="auto">
          <a:xfrm>
            <a:off x="4843780" y="490220"/>
            <a:ext cx="7078345" cy="99695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nSpc>
                <a:spcPct val="120000"/>
              </a:lnSpc>
              <a:buNone/>
            </a:pPr>
            <a:r>
              <a:rPr sz="5400" b="1" kern="5000" spc="300" dirty="0">
                <a:solidFill>
                  <a:sysClr val="windowText" lastClr="000000"/>
                </a:solidFill>
                <a:cs typeface="Arial" panose="020B0604020202020204" pitchFamily="34" charset="0"/>
              </a:rPr>
              <a:t>Unit 11 非谓语动词</a:t>
            </a:r>
            <a:endParaRPr sz="5400" b="1" kern="5000" spc="300" dirty="0">
              <a:solidFill>
                <a:sysClr val="windowText" lastClr="000000"/>
              </a:solidFill>
              <a:cs typeface="Arial" panose="020B0604020202020204" pitchFamily="34" charset="0"/>
            </a:endParaRPr>
          </a:p>
        </p:txBody>
      </p:sp>
      <p:sp>
        <p:nvSpPr>
          <p:cNvPr id="7" name="文本框 13">
            <a:hlinkClick r:id="rId7" action="ppaction://hlinksldjump"/>
          </p:cNvPr>
          <p:cNvSpPr txBox="1">
            <a:spLocks noChangeArrowheads="1"/>
          </p:cNvSpPr>
          <p:nvPr>
            <p:custDataLst>
              <p:tags r:id="rId8"/>
            </p:custDataLst>
          </p:nvPr>
        </p:nvSpPr>
        <p:spPr bwMode="auto">
          <a:xfrm>
            <a:off x="5568052" y="498030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五、语法填空</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8" name="文本框 13">
            <a:hlinkClick r:id="rId9" action="ppaction://hlinksldjump"/>
          </p:cNvPr>
          <p:cNvSpPr txBox="1">
            <a:spLocks noChangeArrowheads="1"/>
          </p:cNvSpPr>
          <p:nvPr>
            <p:custDataLst>
              <p:tags r:id="rId10"/>
            </p:custDataLst>
          </p:nvPr>
        </p:nvSpPr>
        <p:spPr bwMode="auto">
          <a:xfrm>
            <a:off x="5568050" y="573722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六、完成句子</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par>
                          <p:cTn id="10" fill="hold">
                            <p:stCondLst>
                              <p:cond delay="500"/>
                            </p:stCondLst>
                            <p:childTnLst>
                              <p:par>
                                <p:cTn id="11" presetID="2" presetClass="entr" presetSubtype="4"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fill="hold"/>
                                        <p:tgtEl>
                                          <p:spTgt spid="16"/>
                                        </p:tgtEl>
                                        <p:attrNameLst>
                                          <p:attrName>ppt_x</p:attrName>
                                        </p:attrNameLst>
                                      </p:cBhvr>
                                      <p:tavLst>
                                        <p:tav tm="0">
                                          <p:val>
                                            <p:strVal val="#ppt_x"/>
                                          </p:val>
                                        </p:tav>
                                        <p:tav tm="100000">
                                          <p:val>
                                            <p:strVal val="#ppt_x"/>
                                          </p:val>
                                        </p:tav>
                                      </p:tavLst>
                                    </p:anim>
                                    <p:anim calcmode="lin" valueType="num">
                                      <p:cBhvr additive="base">
                                        <p:cTn id="14" dur="500" fill="hold"/>
                                        <p:tgtEl>
                                          <p:spTgt spid="16"/>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2" presetClass="entr" presetSubtype="4"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fill="hold"/>
                                        <p:tgtEl>
                                          <p:spTgt spid="3"/>
                                        </p:tgtEl>
                                        <p:attrNameLst>
                                          <p:attrName>ppt_x</p:attrName>
                                        </p:attrNameLst>
                                      </p:cBhvr>
                                      <p:tavLst>
                                        <p:tav tm="0">
                                          <p:val>
                                            <p:strVal val="#ppt_x"/>
                                          </p:val>
                                        </p:tav>
                                        <p:tav tm="100000">
                                          <p:val>
                                            <p:strVal val="#ppt_x"/>
                                          </p:val>
                                        </p:tav>
                                      </p:tavLst>
                                    </p:anim>
                                    <p:anim calcmode="lin" valueType="num">
                                      <p:cBhvr additive="base">
                                        <p:cTn id="19" dur="500" fill="hold"/>
                                        <p:tgtEl>
                                          <p:spTgt spid="3"/>
                                        </p:tgtEl>
                                        <p:attrNameLst>
                                          <p:attrName>ppt_y</p:attrName>
                                        </p:attrNameLst>
                                      </p:cBhvr>
                                      <p:tavLst>
                                        <p:tav tm="0">
                                          <p:val>
                                            <p:strVal val="1+#ppt_h/2"/>
                                          </p:val>
                                        </p:tav>
                                        <p:tav tm="100000">
                                          <p:val>
                                            <p:strVal val="#ppt_y"/>
                                          </p:val>
                                        </p:tav>
                                      </p:tavLst>
                                    </p:anim>
                                  </p:childTnLst>
                                </p:cTn>
                              </p:par>
                            </p:childTnLst>
                          </p:cTn>
                        </p:par>
                        <p:par>
                          <p:cTn id="20" fill="hold">
                            <p:stCondLst>
                              <p:cond delay="1500"/>
                            </p:stCondLst>
                            <p:childTnLst>
                              <p:par>
                                <p:cTn id="21" presetID="2" presetClass="entr" presetSubtype="4"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ppt_x"/>
                                          </p:val>
                                        </p:tav>
                                        <p:tav tm="100000">
                                          <p:val>
                                            <p:strVal val="#ppt_x"/>
                                          </p:val>
                                        </p:tav>
                                      </p:tavLst>
                                    </p:anim>
                                    <p:anim calcmode="lin" valueType="num">
                                      <p:cBhvr additive="base">
                                        <p:cTn id="24" dur="500" fill="hold"/>
                                        <p:tgtEl>
                                          <p:spTgt spid="4"/>
                                        </p:tgtEl>
                                        <p:attrNameLst>
                                          <p:attrName>ppt_y</p:attrName>
                                        </p:attrNameLst>
                                      </p:cBhvr>
                                      <p:tavLst>
                                        <p:tav tm="0">
                                          <p:val>
                                            <p:strVal val="1+#ppt_h/2"/>
                                          </p:val>
                                        </p:tav>
                                        <p:tav tm="100000">
                                          <p:val>
                                            <p:strVal val="#ppt_y"/>
                                          </p:val>
                                        </p:tav>
                                      </p:tavLst>
                                    </p:anim>
                                  </p:childTnLst>
                                </p:cTn>
                              </p:par>
                            </p:childTnLst>
                          </p:cTn>
                        </p:par>
                        <p:par>
                          <p:cTn id="25" fill="hold">
                            <p:stCondLst>
                              <p:cond delay="2000"/>
                            </p:stCondLst>
                            <p:childTnLst>
                              <p:par>
                                <p:cTn id="26" presetID="2" presetClass="entr" presetSubtype="4"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additive="base">
                                        <p:cTn id="28" dur="500" fill="hold"/>
                                        <p:tgtEl>
                                          <p:spTgt spid="5"/>
                                        </p:tgtEl>
                                        <p:attrNameLst>
                                          <p:attrName>ppt_x</p:attrName>
                                        </p:attrNameLst>
                                      </p:cBhvr>
                                      <p:tavLst>
                                        <p:tav tm="0">
                                          <p:val>
                                            <p:strVal val="#ppt_x"/>
                                          </p:val>
                                        </p:tav>
                                        <p:tav tm="100000">
                                          <p:val>
                                            <p:strVal val="#ppt_x"/>
                                          </p:val>
                                        </p:tav>
                                      </p:tavLst>
                                    </p:anim>
                                    <p:anim calcmode="lin" valueType="num">
                                      <p:cBhvr additive="base">
                                        <p:cTn id="29" dur="500" fill="hold"/>
                                        <p:tgtEl>
                                          <p:spTgt spid="5"/>
                                        </p:tgtEl>
                                        <p:attrNameLst>
                                          <p:attrName>ppt_y</p:attrName>
                                        </p:attrNameLst>
                                      </p:cBhvr>
                                      <p:tavLst>
                                        <p:tav tm="0">
                                          <p:val>
                                            <p:strVal val="1+#ppt_h/2"/>
                                          </p:val>
                                        </p:tav>
                                        <p:tav tm="100000">
                                          <p:val>
                                            <p:strVal val="#ppt_y"/>
                                          </p:val>
                                        </p:tav>
                                      </p:tavLst>
                                    </p:anim>
                                  </p:childTnLst>
                                </p:cTn>
                              </p:par>
                            </p:childTnLst>
                          </p:cTn>
                        </p:par>
                        <p:par>
                          <p:cTn id="30" fill="hold">
                            <p:stCondLst>
                              <p:cond delay="2500"/>
                            </p:stCondLst>
                            <p:childTnLst>
                              <p:par>
                                <p:cTn id="31" presetID="2" presetClass="entr" presetSubtype="4"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500" fill="hold"/>
                                        <p:tgtEl>
                                          <p:spTgt spid="7"/>
                                        </p:tgtEl>
                                        <p:attrNameLst>
                                          <p:attrName>ppt_x</p:attrName>
                                        </p:attrNameLst>
                                      </p:cBhvr>
                                      <p:tavLst>
                                        <p:tav tm="0">
                                          <p:val>
                                            <p:strVal val="#ppt_x"/>
                                          </p:val>
                                        </p:tav>
                                        <p:tav tm="100000">
                                          <p:val>
                                            <p:strVal val="#ppt_x"/>
                                          </p:val>
                                        </p:tav>
                                      </p:tavLst>
                                    </p:anim>
                                    <p:anim calcmode="lin" valueType="num">
                                      <p:cBhvr additive="base">
                                        <p:cTn id="34" dur="500" fill="hold"/>
                                        <p:tgtEl>
                                          <p:spTgt spid="7"/>
                                        </p:tgtEl>
                                        <p:attrNameLst>
                                          <p:attrName>ppt_y</p:attrName>
                                        </p:attrNameLst>
                                      </p:cBhvr>
                                      <p:tavLst>
                                        <p:tav tm="0">
                                          <p:val>
                                            <p:strVal val="1+#ppt_h/2"/>
                                          </p:val>
                                        </p:tav>
                                        <p:tav tm="100000">
                                          <p:val>
                                            <p:strVal val="#ppt_y"/>
                                          </p:val>
                                        </p:tav>
                                      </p:tavLst>
                                    </p:anim>
                                  </p:childTnLst>
                                </p:cTn>
                              </p:par>
                            </p:childTnLst>
                          </p:cTn>
                        </p:par>
                        <p:par>
                          <p:cTn id="35" fill="hold">
                            <p:stCondLst>
                              <p:cond delay="3000"/>
                            </p:stCondLst>
                            <p:childTnLst>
                              <p:par>
                                <p:cTn id="36" presetID="2" presetClass="entr" presetSubtype="4" fill="hold" grpId="0" nodeType="after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additive="base">
                                        <p:cTn id="38" dur="500" fill="hold"/>
                                        <p:tgtEl>
                                          <p:spTgt spid="8"/>
                                        </p:tgtEl>
                                        <p:attrNameLst>
                                          <p:attrName>ppt_x</p:attrName>
                                        </p:attrNameLst>
                                      </p:cBhvr>
                                      <p:tavLst>
                                        <p:tav tm="0">
                                          <p:val>
                                            <p:strVal val="#ppt_x"/>
                                          </p:val>
                                        </p:tav>
                                        <p:tav tm="100000">
                                          <p:val>
                                            <p:strVal val="#ppt_x"/>
                                          </p:val>
                                        </p:tav>
                                      </p:tavLst>
                                    </p:anim>
                                    <p:anim calcmode="lin" valueType="num">
                                      <p:cBhvr additive="base">
                                        <p:cTn id="39"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6" grpId="0"/>
      <p:bldP spid="3" grpId="0"/>
      <p:bldP spid="4" grpId="0"/>
      <p:bldP spid="5" grpId="0"/>
      <p:bldP spid="7" grpId="0"/>
      <p:bldP spid="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57825" y="2170944"/>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三、完形填空</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39495" y="3219450"/>
            <a:ext cx="10254615" cy="1198880"/>
          </a:xfrm>
          <a:prstGeom prst="rect">
            <a:avLst/>
          </a:prstGeom>
          <a:solidFill>
            <a:schemeClr val="bg1"/>
          </a:solidFill>
        </p:spPr>
        <p:txBody>
          <a:bodyPr wrap="square" rtlCol="0" anchor="ctr">
            <a:spAutoFit/>
          </a:bodyPr>
          <a:lstStyle/>
          <a:p>
            <a:pPr>
              <a:lnSpc>
                <a:spcPct val="100000"/>
              </a:lnSpc>
            </a:pPr>
            <a:r>
              <a:rPr lang="en-US" altLang="zh-CN" sz="2400" dirty="0">
                <a:solidFill>
                  <a:schemeClr val="tx1"/>
                </a:solidFill>
                <a:latin typeface="Times New Roman" panose="02020603050405020304" charset="0"/>
                <a:cs typeface="Times New Roman" panose="02020603050405020304" charset="0"/>
              </a:rPr>
              <a:t>1. A. With 		B. Like 		C. Dislike 		D. That</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2. A. huge 		B. little 		C. high 		D. young</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3. A. excited		B. disappointed 	C. surprised 		D. worried</a:t>
            </a:r>
            <a:endParaRPr lang="en-US" altLang="zh-CN" sz="2400" dirty="0">
              <a:solidFill>
                <a:schemeClr val="tx1"/>
              </a:solidFill>
              <a:latin typeface="Times New Roman" panose="02020603050405020304" charset="0"/>
              <a:cs typeface="Times New Roman" panose="02020603050405020304" charset="0"/>
            </a:endParaRPr>
          </a:p>
        </p:txBody>
      </p:sp>
      <p:sp>
        <p:nvSpPr>
          <p:cNvPr id="25" name="文本框 24"/>
          <p:cNvSpPr txBox="1"/>
          <p:nvPr/>
        </p:nvSpPr>
        <p:spPr>
          <a:xfrm>
            <a:off x="129540" y="33020"/>
            <a:ext cx="12406630" cy="650875"/>
          </a:xfrm>
          <a:prstGeom prst="rect">
            <a:avLst/>
          </a:prstGeom>
          <a:noFill/>
        </p:spPr>
        <p:txBody>
          <a:bodyPr wrap="square" rtlCol="0">
            <a:spAutoFit/>
          </a:bodyPr>
          <a:lstStyle/>
          <a:p>
            <a:pPr>
              <a:lnSpc>
                <a:spcPct val="130000"/>
              </a:lnSpc>
            </a:pPr>
            <a:r>
              <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rPr>
              <a:t>三、完形填空</a:t>
            </a:r>
            <a:r>
              <a:rPr lang="zh-CN" altLang="en-US" sz="2800" b="1"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endParaRPr lang="zh-CN" altLang="en-US" sz="2800" b="1"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5" name="文本框 4"/>
          <p:cNvSpPr txBox="1"/>
          <p:nvPr/>
        </p:nvSpPr>
        <p:spPr>
          <a:xfrm>
            <a:off x="768350" y="1200150"/>
            <a:ext cx="10655300" cy="1814830"/>
          </a:xfrm>
          <a:prstGeom prst="rect">
            <a:avLst/>
          </a:prstGeom>
          <a:noFill/>
        </p:spPr>
        <p:txBody>
          <a:bodyPr wrap="square" rtlCol="0" anchor="t">
            <a:spAutoFit/>
          </a:bodyPr>
          <a:lstStyle/>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Once upon a time there was a young boy named Joey who loved toys. </a:t>
            </a:r>
            <a:r>
              <a:rPr sz="2800" u="sng" dirty="0">
                <a:latin typeface="Times New Roman" panose="02020603050405020304" charset="0"/>
                <a:ea typeface="宋体" panose="02010600030101010101" pitchFamily="2" charset="-122"/>
                <a:cs typeface="Times New Roman" panose="02020603050405020304" charset="0"/>
              </a:rPr>
              <a:t>1</a:t>
            </a:r>
            <a:r>
              <a:rPr lang="en-US" sz="2800" u="sng"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 all children his age, Joey was a </a:t>
            </a:r>
            <a:r>
              <a:rPr sz="2800" u="sng" dirty="0">
                <a:latin typeface="Times New Roman" panose="02020603050405020304" charset="0"/>
                <a:ea typeface="宋体" panose="02010600030101010101" pitchFamily="2" charset="-122"/>
                <a:cs typeface="Times New Roman" panose="02020603050405020304" charset="0"/>
              </a:rPr>
              <a:t>2</a:t>
            </a:r>
            <a:r>
              <a:rPr lang="en-US" sz="2800" u="sng"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 fan of toys and loved to play with them all day long, so he was always </a:t>
            </a:r>
            <a:r>
              <a:rPr sz="2800" u="sng" dirty="0">
                <a:latin typeface="Times New Roman" panose="02020603050405020304" charset="0"/>
                <a:ea typeface="宋体" panose="02010600030101010101" pitchFamily="2" charset="-122"/>
                <a:cs typeface="Times New Roman" panose="02020603050405020304" charset="0"/>
              </a:rPr>
              <a:t>3</a:t>
            </a:r>
            <a:r>
              <a:rPr lang="en-US" sz="2800" u="sng"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 for birthday parties and Christmas.</a:t>
            </a:r>
            <a:endParaRPr sz="2800" dirty="0">
              <a:latin typeface="Times New Roman" panose="02020603050405020304" charset="0"/>
              <a:ea typeface="宋体" panose="02010600030101010101" pitchFamily="2" charset="-122"/>
              <a:cs typeface="Times New Roman" panose="02020603050405020304" charset="0"/>
            </a:endParaRPr>
          </a:p>
        </p:txBody>
      </p:sp>
      <p:sp>
        <p:nvSpPr>
          <p:cNvPr id="6" name="TextBox 4"/>
          <p:cNvSpPr txBox="1"/>
          <p:nvPr/>
        </p:nvSpPr>
        <p:spPr>
          <a:xfrm>
            <a:off x="1169035" y="1611630"/>
            <a:ext cx="47498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4" name="圆角矩形 3"/>
          <p:cNvSpPr/>
          <p:nvPr/>
        </p:nvSpPr>
        <p:spPr>
          <a:xfrm>
            <a:off x="335280" y="4622800"/>
            <a:ext cx="11339195" cy="148209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1.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本题主要考查词义辨析和联系上下文。根据下文 Joey was a 2 fan of toys and loved to play with them all day long（Joey 是玩具的忠实粉丝，他喜欢整天都玩玩具），联系上下文得知这里提到的是 Joey 和其他同龄孩子一样，只有 like 表示“如……一样，像……一样”，故本题正确答案为 B。</a:t>
            </a:r>
            <a:endParaRPr sz="2400">
              <a:solidFill>
                <a:srgbClr val="C00000"/>
              </a:solidFill>
              <a:latin typeface="Times New Roman" panose="02020603050405020304" charset="0"/>
              <a:cs typeface="Times New Roman" panose="02020603050405020304" charset="0"/>
              <a:sym typeface="+mn-ea"/>
            </a:endParaRPr>
          </a:p>
        </p:txBody>
      </p:sp>
      <p:sp>
        <p:nvSpPr>
          <p:cNvPr id="3" name="TextBox 4"/>
          <p:cNvSpPr txBox="1"/>
          <p:nvPr>
            <p:custDataLst>
              <p:tags r:id="rId1"/>
            </p:custDataLst>
          </p:nvPr>
        </p:nvSpPr>
        <p:spPr>
          <a:xfrm>
            <a:off x="6997065" y="1611630"/>
            <a:ext cx="47498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7" name="圆角矩形 6"/>
          <p:cNvSpPr/>
          <p:nvPr>
            <p:custDataLst>
              <p:tags r:id="rId2"/>
            </p:custDataLst>
          </p:nvPr>
        </p:nvSpPr>
        <p:spPr>
          <a:xfrm>
            <a:off x="335280" y="4622165"/>
            <a:ext cx="11287760" cy="148209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90000"/>
              </a:lnSpc>
            </a:pPr>
            <a:r>
              <a:rPr lang="en-US" altLang="zh-CN" sz="2400" b="1">
                <a:solidFill>
                  <a:srgbClr val="C00000"/>
                </a:solidFill>
                <a:latin typeface="Times New Roman" panose="02020603050405020304" charset="0"/>
                <a:cs typeface="Times New Roman" panose="02020603050405020304" charset="0"/>
                <a:sym typeface="+mn-ea"/>
              </a:rPr>
              <a:t>2.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本题考查词义辨析。联系上文 who loved toy 和下文 loved to play with them all day long，可以推测出 Joey 非常喜欢玩具，是玩具的超级粉丝。超级粉丝英文为 a huge fan。</a:t>
            </a:r>
            <a:endParaRPr sz="2400">
              <a:solidFill>
                <a:srgbClr val="C00000"/>
              </a:solidFill>
              <a:latin typeface="Times New Roman" panose="02020603050405020304" charset="0"/>
              <a:cs typeface="Times New Roman" panose="02020603050405020304" charset="0"/>
              <a:sym typeface="+mn-ea"/>
            </a:endParaRPr>
          </a:p>
        </p:txBody>
      </p:sp>
      <p:sp>
        <p:nvSpPr>
          <p:cNvPr id="8" name="TextBox 4"/>
          <p:cNvSpPr txBox="1"/>
          <p:nvPr>
            <p:custDataLst>
              <p:tags r:id="rId3"/>
            </p:custDataLst>
          </p:nvPr>
        </p:nvSpPr>
        <p:spPr>
          <a:xfrm>
            <a:off x="7808595" y="2004060"/>
            <a:ext cx="47498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9" name="圆角矩形 8"/>
          <p:cNvSpPr/>
          <p:nvPr>
            <p:custDataLst>
              <p:tags r:id="rId4"/>
            </p:custDataLst>
          </p:nvPr>
        </p:nvSpPr>
        <p:spPr>
          <a:xfrm>
            <a:off x="342265" y="4689475"/>
            <a:ext cx="11280775" cy="132842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3.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本题主要考查词义辨析和联系上下文。下文提到每到圣诞节 Joey 的父母都会提前买礼物给他，所以他对生日聚会和圣诞节感到激动、兴奋，故本题正确答案为 </a:t>
            </a:r>
            <a:r>
              <a:rPr lang="en-US" sz="2400">
                <a:solidFill>
                  <a:srgbClr val="C00000"/>
                </a:solidFill>
                <a:latin typeface="Times New Roman" panose="02020603050405020304" charset="0"/>
                <a:cs typeface="Times New Roman" panose="02020603050405020304" charset="0"/>
                <a:sym typeface="+mn-ea"/>
              </a:rPr>
              <a:t>A</a:t>
            </a:r>
            <a:r>
              <a:rPr sz="2400">
                <a:solidFill>
                  <a:srgbClr val="C00000"/>
                </a:solidFill>
                <a:latin typeface="Times New Roman" panose="02020603050405020304" charset="0"/>
                <a:cs typeface="Times New Roman" panose="02020603050405020304" charset="0"/>
                <a:sym typeface="+mn-ea"/>
              </a:rPr>
              <a:t>。</a:t>
            </a:r>
            <a:endParaRPr sz="2400">
              <a:solidFill>
                <a:srgbClr val="C00000"/>
              </a:solidFill>
              <a:latin typeface="Times New Roman" panose="02020603050405020304" charset="0"/>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bldLvl="0" animBg="1"/>
      <p:bldP spid="4" grpId="1" animBg="1"/>
      <p:bldP spid="3" grpId="0"/>
      <p:bldP spid="7" grpId="0" bldLvl="0" animBg="1"/>
      <p:bldP spid="7" grpId="1" animBg="1"/>
      <p:bldP spid="8" grpId="0"/>
      <p:bldP spid="9" grpId="0" bldLvl="0" animBg="1"/>
      <p:bldP spid="9" grpId="1"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68300" y="249555"/>
            <a:ext cx="11322050" cy="1383665"/>
          </a:xfrm>
          <a:prstGeom prst="rect">
            <a:avLst/>
          </a:prstGeom>
          <a:noFill/>
        </p:spPr>
        <p:txBody>
          <a:bodyPr wrap="square" rtlCol="0" anchor="t">
            <a:spAutoFit/>
          </a:bodyPr>
          <a:lstStyle/>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At Christmas, Joey was especially nervous because his parents usually bought gifts far in advance. But this time, </a:t>
            </a:r>
            <a:r>
              <a:rPr lang="en-US" altLang="zh-CN" sz="2800" u="sng" dirty="0">
                <a:latin typeface="Times New Roman" panose="02020603050405020304" charset="0"/>
                <a:ea typeface="宋体" panose="02010600030101010101" pitchFamily="2" charset="-122"/>
                <a:cs typeface="Times New Roman" panose="02020603050405020304" charset="0"/>
              </a:rPr>
              <a:t>4          </a:t>
            </a:r>
            <a:r>
              <a:rPr lang="en-US" altLang="zh-CN" sz="2800" dirty="0">
                <a:latin typeface="Times New Roman" panose="02020603050405020304" charset="0"/>
                <a:ea typeface="宋体" panose="02010600030101010101" pitchFamily="2" charset="-122"/>
                <a:cs typeface="Times New Roman" panose="02020603050405020304" charset="0"/>
              </a:rPr>
              <a:t> Christmas was fast coming, his parents still hadn’t bought </a:t>
            </a:r>
            <a:r>
              <a:rPr lang="en-US" altLang="zh-CN" sz="2800" u="sng" dirty="0">
                <a:latin typeface="Times New Roman" panose="02020603050405020304" charset="0"/>
                <a:ea typeface="宋体" panose="02010600030101010101" pitchFamily="2" charset="-122"/>
                <a:cs typeface="Times New Roman" panose="02020603050405020304" charset="0"/>
              </a:rPr>
              <a:t>5           </a:t>
            </a:r>
            <a:r>
              <a:rPr lang="en-US" altLang="zh-CN" sz="2800" dirty="0">
                <a:latin typeface="Times New Roman" panose="02020603050405020304" charset="0"/>
                <a:ea typeface="宋体" panose="02010600030101010101" pitchFamily="2" charset="-122"/>
                <a:cs typeface="Times New Roman" panose="02020603050405020304" charset="0"/>
              </a:rPr>
              <a:t> because they were very </a:t>
            </a:r>
            <a:r>
              <a:rPr lang="en-US" altLang="zh-CN" sz="2800" u="sng" dirty="0">
                <a:latin typeface="Times New Roman" panose="02020603050405020304" charset="0"/>
                <a:ea typeface="宋体" panose="02010600030101010101" pitchFamily="2" charset="-122"/>
                <a:cs typeface="Times New Roman" panose="02020603050405020304" charset="0"/>
              </a:rPr>
              <a:t>6          </a:t>
            </a:r>
            <a:r>
              <a:rPr lang="en-US" altLang="zh-CN" sz="2800" dirty="0">
                <a:latin typeface="Times New Roman" panose="02020603050405020304" charset="0"/>
                <a:ea typeface="宋体" panose="02010600030101010101" pitchFamily="2" charset="-122"/>
                <a:cs typeface="Times New Roman" panose="02020603050405020304" charset="0"/>
              </a:rPr>
              <a:t> .</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650875" y="2414905"/>
            <a:ext cx="9817100" cy="1198880"/>
          </a:xfrm>
          <a:prstGeom prst="rect">
            <a:avLst/>
          </a:prstGeom>
          <a:solidFill>
            <a:schemeClr val="bg1"/>
          </a:solidFill>
        </p:spPr>
        <p:txBody>
          <a:bodyPr wrap="square" rtlCol="0" anchor="ctr">
            <a:spAutoFit/>
          </a:bodyPr>
          <a:lstStyle/>
          <a:p>
            <a:pPr>
              <a:lnSpc>
                <a:spcPct val="100000"/>
              </a:lnSpc>
            </a:pPr>
            <a:r>
              <a:rPr lang="en-US" altLang="zh-CN" sz="2400" dirty="0">
                <a:solidFill>
                  <a:schemeClr val="tx1"/>
                </a:solidFill>
                <a:latin typeface="Times New Roman" panose="02020603050405020304" charset="0"/>
                <a:cs typeface="Times New Roman" panose="02020603050405020304" charset="0"/>
              </a:rPr>
              <a:t>4. A. although 		B. because 	C. since 		D. however</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5. A. everything 	B. anything 	C. something 		D. nothing</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6. A. easy 		B. strange 	C. lazy 		D. busy</a:t>
            </a:r>
            <a:endParaRPr lang="en-US" altLang="zh-CN" sz="2400" dirty="0">
              <a:solidFill>
                <a:schemeClr val="tx1"/>
              </a:solidFill>
              <a:latin typeface="Times New Roman" panose="02020603050405020304" charset="0"/>
              <a:cs typeface="Times New Roman" panose="02020603050405020304" charset="0"/>
            </a:endParaRPr>
          </a:p>
        </p:txBody>
      </p:sp>
      <p:sp>
        <p:nvSpPr>
          <p:cNvPr id="5" name="TextBox 4"/>
          <p:cNvSpPr txBox="1"/>
          <p:nvPr/>
        </p:nvSpPr>
        <p:spPr>
          <a:xfrm>
            <a:off x="5777295" y="68090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4371405" y="111097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13" name="圆角矩形 12"/>
          <p:cNvSpPr/>
          <p:nvPr/>
        </p:nvSpPr>
        <p:spPr>
          <a:xfrm>
            <a:off x="368300" y="3908425"/>
            <a:ext cx="10981690" cy="166052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4.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本题主要考查词义辨析和联系上下文。根据上文提到 Joey 的父母每年圣诞节都会提前买礼物给他，但这次圣诞节快到了，他父母还没买。由 but this time 可推出两个句子之间是转折关系，下文的句子应用 although 来引导，故本题正确答案为 A。</a:t>
            </a:r>
            <a:endParaRPr sz="2400">
              <a:solidFill>
                <a:srgbClr val="C00000"/>
              </a:solidFill>
              <a:latin typeface="Times New Roman" panose="02020603050405020304" charset="0"/>
              <a:cs typeface="Times New Roman" panose="02020603050405020304" charset="0"/>
              <a:sym typeface="+mn-ea"/>
            </a:endParaRPr>
          </a:p>
        </p:txBody>
      </p:sp>
      <p:sp>
        <p:nvSpPr>
          <p:cNvPr id="14" name="圆角矩形 13"/>
          <p:cNvSpPr/>
          <p:nvPr/>
        </p:nvSpPr>
        <p:spPr>
          <a:xfrm>
            <a:off x="368300" y="3990975"/>
            <a:ext cx="10981690" cy="149542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5.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本题主要考查词义辨析和逻辑推理。根据上下文推出 Joey 的父母还没有买任何东西给他，anything 用在否定句中，故本题正确答案为 B。</a:t>
            </a:r>
            <a:endParaRPr sz="2400">
              <a:solidFill>
                <a:srgbClr val="C00000"/>
              </a:solidFill>
              <a:latin typeface="Times New Roman" panose="02020603050405020304" charset="0"/>
              <a:cs typeface="Times New Roman" panose="02020603050405020304" charset="0"/>
              <a:sym typeface="+mn-ea"/>
            </a:endParaRPr>
          </a:p>
        </p:txBody>
      </p:sp>
      <p:sp>
        <p:nvSpPr>
          <p:cNvPr id="2" name="TextBox 4"/>
          <p:cNvSpPr txBox="1"/>
          <p:nvPr>
            <p:custDataLst>
              <p:tags r:id="rId1"/>
            </p:custDataLst>
          </p:nvPr>
        </p:nvSpPr>
        <p:spPr>
          <a:xfrm>
            <a:off x="8928165" y="1110975"/>
            <a:ext cx="103060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7" name="圆角矩形 6"/>
          <p:cNvSpPr/>
          <p:nvPr>
            <p:custDataLst>
              <p:tags r:id="rId2"/>
            </p:custDataLst>
          </p:nvPr>
        </p:nvSpPr>
        <p:spPr>
          <a:xfrm>
            <a:off x="495300" y="4117975"/>
            <a:ext cx="10981690" cy="149542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6.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本题主要考查联系上下文和逻辑推理。根据上文 Joey 的父母还没买任何礼物，可推断出下文他父母是因为非常忙才没空买礼物，故本题正确答案为 D。</a:t>
            </a:r>
            <a:endParaRPr sz="2400">
              <a:solidFill>
                <a:srgbClr val="C00000"/>
              </a:solidFill>
              <a:latin typeface="Times New Roman" panose="02020603050405020304" charset="0"/>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3" grpId="0" bldLvl="0" animBg="1"/>
      <p:bldP spid="13" grpId="1" animBg="1"/>
      <p:bldP spid="14" grpId="0" bldLvl="0" animBg="1"/>
      <p:bldP spid="14" grpId="1" animBg="1"/>
      <p:bldP spid="2" grpId="0"/>
      <p:bldP spid="7" grpId="0" bldLvl="0" animBg="1"/>
      <p:bldP spid="7" grpId="1"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42265" y="318770"/>
            <a:ext cx="11632565" cy="1814830"/>
          </a:xfrm>
          <a:prstGeom prst="rect">
            <a:avLst/>
          </a:prstGeom>
          <a:noFill/>
        </p:spPr>
        <p:txBody>
          <a:bodyPr wrap="square" rtlCol="0" anchor="t">
            <a:spAutoFit/>
          </a:bodyPr>
          <a:lstStyle/>
          <a:p>
            <a:pPr indent="0" algn="just" fontAlgn="auto">
              <a:lnSpc>
                <a:spcPct val="100000"/>
              </a:lnSpc>
            </a:pPr>
            <a:r>
              <a:rPr lang="en-US" altLang="zh-CN" sz="2800">
                <a:latin typeface="Times New Roman" panose="02020603050405020304" charset="0"/>
                <a:ea typeface="宋体" panose="02010600030101010101" pitchFamily="2" charset="-122"/>
                <a:cs typeface="Times New Roman" panose="02020603050405020304" charset="0"/>
              </a:rPr>
              <a:t>      On Christmas Eve day, Joey’s father arrived with the gift and hid it very well, high up in the closet so that his son Joey </a:t>
            </a:r>
            <a:r>
              <a:rPr lang="en-US" altLang="zh-CN" sz="2800" u="sng">
                <a:latin typeface="Times New Roman" panose="02020603050405020304" charset="0"/>
                <a:ea typeface="宋体" panose="02010600030101010101" pitchFamily="2" charset="-122"/>
                <a:cs typeface="Times New Roman" panose="02020603050405020304" charset="0"/>
              </a:rPr>
              <a:t>7          </a:t>
            </a:r>
            <a:r>
              <a:rPr lang="en-US" altLang="zh-CN" sz="2800">
                <a:latin typeface="Times New Roman" panose="02020603050405020304" charset="0"/>
                <a:ea typeface="宋体" panose="02010600030101010101" pitchFamily="2" charset="-122"/>
                <a:cs typeface="Times New Roman" panose="02020603050405020304" charset="0"/>
              </a:rPr>
              <a:t> find it. But this year the boy had everything </a:t>
            </a:r>
            <a:r>
              <a:rPr lang="en-US" altLang="zh-CN" sz="2800" u="sng">
                <a:latin typeface="Times New Roman" panose="02020603050405020304" charset="0"/>
                <a:ea typeface="宋体" panose="02010600030101010101" pitchFamily="2" charset="-122"/>
                <a:cs typeface="Times New Roman" panose="02020603050405020304" charset="0"/>
              </a:rPr>
              <a:t>8              </a:t>
            </a:r>
            <a:r>
              <a:rPr lang="en-US" altLang="zh-CN" sz="2800">
                <a:latin typeface="Times New Roman" panose="02020603050405020304" charset="0"/>
                <a:ea typeface="宋体" panose="02010600030101010101" pitchFamily="2" charset="-122"/>
                <a:cs typeface="Times New Roman" panose="02020603050405020304" charset="0"/>
              </a:rPr>
              <a:t> out and was anxious </a:t>
            </a:r>
            <a:r>
              <a:rPr lang="en-US" altLang="zh-CN" sz="2800" u="sng">
                <a:latin typeface="Times New Roman" panose="02020603050405020304" charset="0"/>
                <a:ea typeface="宋体" panose="02010600030101010101" pitchFamily="2" charset="-122"/>
                <a:cs typeface="Times New Roman" panose="02020603050405020304" charset="0"/>
              </a:rPr>
              <a:t>9           </a:t>
            </a:r>
            <a:r>
              <a:rPr lang="en-US" altLang="zh-CN" sz="2800">
                <a:latin typeface="Times New Roman" panose="02020603050405020304" charset="0"/>
                <a:ea typeface="宋体" panose="02010600030101010101" pitchFamily="2" charset="-122"/>
                <a:cs typeface="Times New Roman" panose="02020603050405020304" charset="0"/>
              </a:rPr>
              <a:t> out what his parents had bought for him.</a:t>
            </a:r>
            <a:endParaRPr lang="en-US" altLang="zh-CN" sz="280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887095" y="2653983"/>
            <a:ext cx="9519920" cy="142049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solidFill>
                <a:latin typeface="Times New Roman" panose="02020603050405020304" charset="0"/>
                <a:cs typeface="Times New Roman" panose="02020603050405020304" charset="0"/>
              </a:rPr>
              <a:t>7. A. mustn’t 		B. needn’t 	 C. wouldn’t 		D. can’t </a:t>
            </a:r>
            <a:endParaRPr lang="en-US" altLang="zh-CN" sz="2400" dirty="0">
              <a:solidFill>
                <a:schemeClr val="tx1"/>
              </a:solidFill>
              <a:latin typeface="Times New Roman" panose="02020603050405020304" charset="0"/>
              <a:cs typeface="Times New Roman" panose="02020603050405020304" charset="0"/>
            </a:endParaRPr>
          </a:p>
          <a:p>
            <a:pPr>
              <a:lnSpc>
                <a:spcPct val="120000"/>
              </a:lnSpc>
            </a:pPr>
            <a:r>
              <a:rPr lang="en-US" altLang="zh-CN" sz="2400" dirty="0">
                <a:solidFill>
                  <a:schemeClr val="tx1"/>
                </a:solidFill>
                <a:latin typeface="Times New Roman" panose="02020603050405020304" charset="0"/>
                <a:cs typeface="Times New Roman" panose="02020603050405020304" charset="0"/>
              </a:rPr>
              <a:t>8. A. plan 		B. planning 	 C. planed 		D. planned</a:t>
            </a:r>
            <a:endParaRPr lang="en-US" altLang="zh-CN" sz="2400" dirty="0">
              <a:solidFill>
                <a:schemeClr val="tx1"/>
              </a:solidFill>
              <a:latin typeface="Times New Roman" panose="02020603050405020304" charset="0"/>
              <a:cs typeface="Times New Roman" panose="02020603050405020304" charset="0"/>
            </a:endParaRPr>
          </a:p>
          <a:p>
            <a:pPr>
              <a:lnSpc>
                <a:spcPct val="120000"/>
              </a:lnSpc>
            </a:pPr>
            <a:r>
              <a:rPr lang="en-US" altLang="zh-CN" sz="2400" dirty="0">
                <a:solidFill>
                  <a:schemeClr val="tx1"/>
                </a:solidFill>
                <a:latin typeface="Times New Roman" panose="02020603050405020304" charset="0"/>
                <a:cs typeface="Times New Roman" panose="02020603050405020304" charset="0"/>
              </a:rPr>
              <a:t>9. A. found 	 	B. find	 	 C. to find 	 	D. finding</a:t>
            </a:r>
            <a:endParaRPr lang="en-US" altLang="zh-CN" sz="2400" dirty="0">
              <a:solidFill>
                <a:schemeClr val="tx1"/>
              </a:solidFill>
              <a:latin typeface="Times New Roman" panose="02020603050405020304" charset="0"/>
              <a:cs typeface="Times New Roman" panose="02020603050405020304" charset="0"/>
            </a:endParaRPr>
          </a:p>
        </p:txBody>
      </p:sp>
      <p:sp>
        <p:nvSpPr>
          <p:cNvPr id="5" name="TextBox 4"/>
          <p:cNvSpPr txBox="1"/>
          <p:nvPr/>
        </p:nvSpPr>
        <p:spPr>
          <a:xfrm>
            <a:off x="7320345" y="748883"/>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3493200" y="115281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11" name="TextBox 4"/>
          <p:cNvSpPr txBox="1"/>
          <p:nvPr/>
        </p:nvSpPr>
        <p:spPr>
          <a:xfrm>
            <a:off x="7983285" y="1152388"/>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13" name="圆角矩形 12"/>
          <p:cNvSpPr/>
          <p:nvPr/>
        </p:nvSpPr>
        <p:spPr>
          <a:xfrm>
            <a:off x="414020" y="4355465"/>
            <a:ext cx="10981690" cy="167513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7.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本题主要考查联系上下文和词义辨析。根据上文“Joey’s father arrived with the gift and hid it very well, high up in the closet so that his son Joey…”（Joey 的爸爸把礼物藏到柜子上面以至于 Joey 无法找到），可以得出本题答案为 C，而 D 项的时态有误。</a:t>
            </a:r>
            <a:endParaRPr sz="2400">
              <a:solidFill>
                <a:srgbClr val="C00000"/>
              </a:solidFill>
              <a:latin typeface="Times New Roman" panose="02020603050405020304" charset="0"/>
              <a:cs typeface="Times New Roman" panose="02020603050405020304" charset="0"/>
              <a:sym typeface="+mn-ea"/>
            </a:endParaRPr>
          </a:p>
        </p:txBody>
      </p:sp>
      <p:sp>
        <p:nvSpPr>
          <p:cNvPr id="7" name="圆角矩形 6"/>
          <p:cNvSpPr/>
          <p:nvPr/>
        </p:nvSpPr>
        <p:spPr>
          <a:xfrm>
            <a:off x="505460" y="4356100"/>
            <a:ext cx="10981690" cy="174561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8.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本题主要考查动词非谓语结构 had sth. done。联系上下文得出 Joey 今年计划好一切，everything 与 plan 之间是被动关系，故用过去分词 planned，故本题正确答案为 D。</a:t>
            </a:r>
            <a:endParaRPr sz="2400">
              <a:solidFill>
                <a:srgbClr val="C00000"/>
              </a:solidFill>
              <a:latin typeface="Times New Roman" panose="02020603050405020304" charset="0"/>
              <a:cs typeface="Times New Roman" panose="02020603050405020304" charset="0"/>
              <a:sym typeface="+mn-ea"/>
            </a:endParaRPr>
          </a:p>
        </p:txBody>
      </p:sp>
      <p:sp>
        <p:nvSpPr>
          <p:cNvPr id="12" name="圆角矩形 11"/>
          <p:cNvSpPr/>
          <p:nvPr/>
        </p:nvSpPr>
        <p:spPr>
          <a:xfrm>
            <a:off x="505460" y="4551680"/>
            <a:ext cx="10981690" cy="155003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9.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本题主要考查短语固定搭配。根据上文 Joey 很急切地想找出父母给他买的礼物，短语 be anxious to do sth. 表示“急切、希望做某事”，故本题正确答案为 C。</a:t>
            </a:r>
            <a:endParaRPr sz="2400">
              <a:solidFill>
                <a:srgbClr val="C00000"/>
              </a:solidFill>
              <a:latin typeface="Times New Roman" panose="02020603050405020304" charset="0"/>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1" grpId="0"/>
      <p:bldP spid="13" grpId="0" bldLvl="0" animBg="1"/>
      <p:bldP spid="13" grpId="1" animBg="1"/>
      <p:bldP spid="7" grpId="0" bldLvl="0" animBg="1"/>
      <p:bldP spid="7" grpId="1" animBg="1"/>
      <p:bldP spid="12" grpId="0" bldLvl="0" animBg="1"/>
      <p:bldP spid="12" grpId="1"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42265" y="318770"/>
            <a:ext cx="11632565" cy="2245360"/>
          </a:xfrm>
          <a:prstGeom prst="rect">
            <a:avLst/>
          </a:prstGeom>
          <a:noFill/>
        </p:spPr>
        <p:txBody>
          <a:bodyPr wrap="square" rtlCol="0" anchor="t">
            <a:spAutoFit/>
          </a:bodyPr>
          <a:lstStyle/>
          <a:p>
            <a:pPr indent="0" algn="just" fontAlgn="auto">
              <a:lnSpc>
                <a:spcPct val="100000"/>
              </a:lnSpc>
            </a:pPr>
            <a:r>
              <a:rPr lang="en-US" altLang="zh-CN" sz="2800">
                <a:latin typeface="Times New Roman" panose="02020603050405020304" charset="0"/>
                <a:ea typeface="宋体" panose="02010600030101010101" pitchFamily="2" charset="-122"/>
                <a:cs typeface="Times New Roman" panose="02020603050405020304" charset="0"/>
              </a:rPr>
              <a:t>      When his parents went to bed, Joey couldn’t help </a:t>
            </a:r>
            <a:r>
              <a:rPr lang="en-US" altLang="zh-CN" sz="2800" u="sng">
                <a:latin typeface="Times New Roman" panose="02020603050405020304" charset="0"/>
                <a:ea typeface="宋体" panose="02010600030101010101" pitchFamily="2" charset="-122"/>
                <a:cs typeface="Times New Roman" panose="02020603050405020304" charset="0"/>
              </a:rPr>
              <a:t>10         </a:t>
            </a:r>
            <a:r>
              <a:rPr lang="en-US" altLang="zh-CN" sz="2800">
                <a:latin typeface="Times New Roman" panose="02020603050405020304" charset="0"/>
                <a:ea typeface="宋体" panose="02010600030101010101" pitchFamily="2" charset="-122"/>
                <a:cs typeface="Times New Roman" panose="02020603050405020304" charset="0"/>
              </a:rPr>
              <a:t> for the presents. He took three chairs and stacked them one on top of the other to </a:t>
            </a:r>
            <a:r>
              <a:rPr lang="en-US" altLang="zh-CN" sz="2800" u="sng">
                <a:latin typeface="Times New Roman" panose="02020603050405020304" charset="0"/>
                <a:ea typeface="宋体" panose="02010600030101010101" pitchFamily="2" charset="-122"/>
                <a:cs typeface="Times New Roman" panose="02020603050405020304" charset="0"/>
              </a:rPr>
              <a:t>11         </a:t>
            </a:r>
            <a:r>
              <a:rPr lang="en-US" altLang="zh-CN" sz="2800">
                <a:latin typeface="Times New Roman" panose="02020603050405020304" charset="0"/>
                <a:ea typeface="宋体" panose="02010600030101010101" pitchFamily="2" charset="-122"/>
                <a:cs typeface="Times New Roman" panose="02020603050405020304" charset="0"/>
              </a:rPr>
              <a:t> his target: the present from his parents. But when Joey was able to reach the present and tried to get down, the chair fell. </a:t>
            </a:r>
            <a:r>
              <a:rPr lang="en-US" altLang="zh-CN" sz="2800" u="sng">
                <a:latin typeface="Times New Roman" panose="02020603050405020304" charset="0"/>
                <a:ea typeface="宋体" panose="02010600030101010101" pitchFamily="2" charset="-122"/>
                <a:cs typeface="Times New Roman" panose="02020603050405020304" charset="0"/>
              </a:rPr>
              <a:t>12          </a:t>
            </a:r>
            <a:r>
              <a:rPr lang="en-US" altLang="zh-CN" sz="2800">
                <a:latin typeface="Times New Roman" panose="02020603050405020304" charset="0"/>
                <a:ea typeface="宋体" panose="02010600030101010101" pitchFamily="2" charset="-122"/>
                <a:cs typeface="Times New Roman" panose="02020603050405020304" charset="0"/>
              </a:rPr>
              <a:t> , Joey crashed to the floor and broke several bones.</a:t>
            </a:r>
            <a:endParaRPr lang="en-US" altLang="zh-CN" sz="280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832485" y="2718435"/>
            <a:ext cx="10410190" cy="142049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solidFill>
                <a:latin typeface="Times New Roman" panose="02020603050405020304" charset="0"/>
                <a:cs typeface="Times New Roman" panose="02020603050405020304" charset="0"/>
              </a:rPr>
              <a:t>10. A. looking 		B. looked	 	C. to look 		D. look </a:t>
            </a:r>
            <a:endParaRPr lang="en-US" altLang="zh-CN" sz="2400" dirty="0">
              <a:solidFill>
                <a:schemeClr val="tx1"/>
              </a:solidFill>
              <a:latin typeface="Times New Roman" panose="02020603050405020304" charset="0"/>
              <a:cs typeface="Times New Roman" panose="02020603050405020304" charset="0"/>
            </a:endParaRPr>
          </a:p>
          <a:p>
            <a:pPr>
              <a:lnSpc>
                <a:spcPct val="120000"/>
              </a:lnSpc>
            </a:pPr>
            <a:r>
              <a:rPr lang="en-US" altLang="zh-CN" sz="2400" dirty="0">
                <a:solidFill>
                  <a:schemeClr val="tx1"/>
                </a:solidFill>
                <a:latin typeface="Times New Roman" panose="02020603050405020304" charset="0"/>
                <a:cs typeface="Times New Roman" panose="02020603050405020304" charset="0"/>
              </a:rPr>
              <a:t>11. A. take 		B. reach 		C. give 		D. arrive</a:t>
            </a:r>
            <a:endParaRPr lang="en-US" altLang="zh-CN" sz="2400" dirty="0">
              <a:solidFill>
                <a:schemeClr val="tx1"/>
              </a:solidFill>
              <a:latin typeface="Times New Roman" panose="02020603050405020304" charset="0"/>
              <a:cs typeface="Times New Roman" panose="02020603050405020304" charset="0"/>
            </a:endParaRPr>
          </a:p>
          <a:p>
            <a:pPr>
              <a:lnSpc>
                <a:spcPct val="120000"/>
              </a:lnSpc>
            </a:pPr>
            <a:r>
              <a:rPr lang="en-US" altLang="zh-CN" sz="2400" dirty="0">
                <a:solidFill>
                  <a:schemeClr val="tx1"/>
                </a:solidFill>
                <a:latin typeface="Times New Roman" panose="02020603050405020304" charset="0"/>
                <a:cs typeface="Times New Roman" panose="02020603050405020304" charset="0"/>
              </a:rPr>
              <a:t>12. A. Unfortunate 	B. Unfortunately	C. Fortunately		D. Fortunate</a:t>
            </a:r>
            <a:endParaRPr lang="en-US" altLang="zh-CN" sz="2400" dirty="0">
              <a:solidFill>
                <a:schemeClr val="tx1"/>
              </a:solidFill>
              <a:latin typeface="Times New Roman" panose="02020603050405020304" charset="0"/>
              <a:cs typeface="Times New Roman" panose="02020603050405020304" charset="0"/>
            </a:endParaRPr>
          </a:p>
        </p:txBody>
      </p:sp>
      <p:sp>
        <p:nvSpPr>
          <p:cNvPr id="5" name="TextBox 4"/>
          <p:cNvSpPr txBox="1"/>
          <p:nvPr/>
        </p:nvSpPr>
        <p:spPr>
          <a:xfrm>
            <a:off x="8488745" y="318988"/>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10334055" y="77752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13" name="圆角矩形 12"/>
          <p:cNvSpPr/>
          <p:nvPr/>
        </p:nvSpPr>
        <p:spPr>
          <a:xfrm>
            <a:off x="487045" y="4380230"/>
            <a:ext cx="10981690" cy="147447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10.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本题主要考查短语固定搭配。根据上文可以得知，Joey 在等他父母睡着之后，忍不住去寻找礼物。短语 can’t help doing 表示 “ 情不自禁做某事 ”，故本题正确答案为 A。</a:t>
            </a:r>
            <a:endParaRPr sz="2400">
              <a:solidFill>
                <a:srgbClr val="C00000"/>
              </a:solidFill>
              <a:latin typeface="Times New Roman" panose="02020603050405020304" charset="0"/>
              <a:cs typeface="Times New Roman" panose="02020603050405020304" charset="0"/>
              <a:sym typeface="+mn-ea"/>
            </a:endParaRPr>
          </a:p>
        </p:txBody>
      </p:sp>
      <p:sp>
        <p:nvSpPr>
          <p:cNvPr id="7" name="圆角矩形 6"/>
          <p:cNvSpPr/>
          <p:nvPr/>
        </p:nvSpPr>
        <p:spPr>
          <a:xfrm>
            <a:off x="382905" y="4456430"/>
            <a:ext cx="10981690" cy="132207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11.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本题主要考查联系上下文和词义辨析。上文提到父亲把礼物藏到柜子上，所以Joey 把三把椅子叠起来以便能够得着礼物。reach 为及物动词，意为“够得着某物”，故本题正确答案为 B。</a:t>
            </a:r>
            <a:endParaRPr sz="2400">
              <a:solidFill>
                <a:srgbClr val="C00000"/>
              </a:solidFill>
              <a:latin typeface="Times New Roman" panose="02020603050405020304" charset="0"/>
              <a:cs typeface="Times New Roman" panose="02020603050405020304" charset="0"/>
              <a:sym typeface="+mn-ea"/>
            </a:endParaRPr>
          </a:p>
        </p:txBody>
      </p:sp>
      <p:sp>
        <p:nvSpPr>
          <p:cNvPr id="2" name="TextBox 4"/>
          <p:cNvSpPr txBox="1"/>
          <p:nvPr>
            <p:custDataLst>
              <p:tags r:id="rId1"/>
            </p:custDataLst>
          </p:nvPr>
        </p:nvSpPr>
        <p:spPr>
          <a:xfrm>
            <a:off x="6293550" y="1592869"/>
            <a:ext cx="103060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8" name="圆角矩形 7"/>
          <p:cNvSpPr/>
          <p:nvPr>
            <p:custDataLst>
              <p:tags r:id="rId2"/>
            </p:custDataLst>
          </p:nvPr>
        </p:nvSpPr>
        <p:spPr>
          <a:xfrm>
            <a:off x="382905" y="4456430"/>
            <a:ext cx="10981690" cy="132207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12.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本题主要考查联系上下文和逻辑推理。联系上文，Joey 把三张椅子叠起来，爬上柜子，下来的时候椅子倒了，同时下文提到 Joey 摔到地板上骨头摔断了，可以推出这是件不幸的事情，故本题正确答案为 B。</a:t>
            </a:r>
            <a:endParaRPr sz="2400">
              <a:solidFill>
                <a:srgbClr val="C00000"/>
              </a:solidFill>
              <a:latin typeface="Times New Roman" panose="02020603050405020304" charset="0"/>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3" grpId="0" bldLvl="0" animBg="1"/>
      <p:bldP spid="13" grpId="1" animBg="1"/>
      <p:bldP spid="7" grpId="0" bldLvl="0" animBg="1"/>
      <p:bldP spid="7" grpId="1" animBg="1"/>
      <p:bldP spid="2" grpId="0"/>
      <p:bldP spid="8" grpId="0" bldLvl="0" animBg="1"/>
      <p:bldP spid="8" grpId="1"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32435" y="318770"/>
            <a:ext cx="11306810" cy="1814830"/>
          </a:xfrm>
          <a:prstGeom prst="rect">
            <a:avLst/>
          </a:prstGeom>
          <a:noFill/>
        </p:spPr>
        <p:txBody>
          <a:bodyPr wrap="square" rtlCol="0" anchor="t">
            <a:spAutoFit/>
          </a:bodyPr>
          <a:lstStyle/>
          <a:p>
            <a:pPr indent="0" algn="just" fontAlgn="auto">
              <a:lnSpc>
                <a:spcPct val="100000"/>
              </a:lnSpc>
            </a:pPr>
            <a:r>
              <a:rPr lang="en-US" altLang="zh-CN" sz="2800">
                <a:latin typeface="Times New Roman" panose="02020603050405020304" charset="0"/>
                <a:ea typeface="宋体" panose="02010600030101010101" pitchFamily="2" charset="-122"/>
                <a:cs typeface="Times New Roman" panose="02020603050405020304" charset="0"/>
              </a:rPr>
              <a:t>The next day, the </a:t>
            </a:r>
            <a:r>
              <a:rPr lang="en-US" altLang="zh-CN" sz="2800" u="sng">
                <a:latin typeface="Times New Roman" panose="02020603050405020304" charset="0"/>
                <a:ea typeface="宋体" panose="02010600030101010101" pitchFamily="2" charset="-122"/>
                <a:cs typeface="Times New Roman" panose="02020603050405020304" charset="0"/>
              </a:rPr>
              <a:t>13        </a:t>
            </a:r>
            <a:r>
              <a:rPr lang="en-US" altLang="zh-CN" sz="2800">
                <a:latin typeface="Times New Roman" panose="02020603050405020304" charset="0"/>
                <a:ea typeface="宋体" panose="02010600030101010101" pitchFamily="2" charset="-122"/>
                <a:cs typeface="Times New Roman" panose="02020603050405020304" charset="0"/>
              </a:rPr>
              <a:t> boy woke up in the hospital badly injured and the gift was destroyed. His parents regretted not </a:t>
            </a:r>
            <a:r>
              <a:rPr lang="en-US" altLang="zh-CN" sz="2800" u="sng">
                <a:latin typeface="Times New Roman" panose="02020603050405020304" charset="0"/>
                <a:ea typeface="宋体" panose="02010600030101010101" pitchFamily="2" charset="-122"/>
                <a:cs typeface="Times New Roman" panose="02020603050405020304" charset="0"/>
              </a:rPr>
              <a:t>14          </a:t>
            </a:r>
            <a:r>
              <a:rPr lang="en-US" altLang="zh-CN" sz="2800">
                <a:latin typeface="Times New Roman" panose="02020603050405020304" charset="0"/>
                <a:ea typeface="宋体" panose="02010600030101010101" pitchFamily="2" charset="-122"/>
                <a:cs typeface="Times New Roman" panose="02020603050405020304" charset="0"/>
              </a:rPr>
              <a:t> him the gift in advance. </a:t>
            </a:r>
            <a:r>
              <a:rPr lang="en-US" altLang="zh-CN" sz="2800" u="sng">
                <a:latin typeface="Times New Roman" panose="02020603050405020304" charset="0"/>
                <a:ea typeface="宋体" panose="02010600030101010101" pitchFamily="2" charset="-122"/>
                <a:cs typeface="Times New Roman" panose="02020603050405020304" charset="0"/>
              </a:rPr>
              <a:t>15         </a:t>
            </a:r>
            <a:r>
              <a:rPr lang="en-US" altLang="zh-CN" sz="2800">
                <a:latin typeface="Times New Roman" panose="02020603050405020304" charset="0"/>
                <a:ea typeface="宋体" panose="02010600030101010101" pitchFamily="2" charset="-122"/>
                <a:cs typeface="Times New Roman" panose="02020603050405020304" charset="0"/>
              </a:rPr>
              <a:t> this experience, Joey learned that it was better to wait for things to happen when they were supposed to.</a:t>
            </a:r>
            <a:endParaRPr lang="en-US" altLang="zh-CN" sz="280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1240790" y="2337435"/>
            <a:ext cx="8985250" cy="142049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solidFill>
                <a:latin typeface="Times New Roman" panose="02020603050405020304" charset="0"/>
                <a:cs typeface="Times New Roman" panose="02020603050405020304" charset="0"/>
              </a:rPr>
              <a:t>13. A. naughty 	B. lazy 	C. clever 	 D. lovely</a:t>
            </a:r>
            <a:endParaRPr lang="en-US" altLang="zh-CN" sz="2400" dirty="0">
              <a:solidFill>
                <a:schemeClr val="tx1"/>
              </a:solidFill>
              <a:latin typeface="Times New Roman" panose="02020603050405020304" charset="0"/>
              <a:cs typeface="Times New Roman" panose="02020603050405020304" charset="0"/>
            </a:endParaRPr>
          </a:p>
          <a:p>
            <a:pPr>
              <a:lnSpc>
                <a:spcPct val="120000"/>
              </a:lnSpc>
            </a:pPr>
            <a:r>
              <a:rPr lang="en-US" altLang="zh-CN" sz="2400" dirty="0">
                <a:solidFill>
                  <a:schemeClr val="tx1"/>
                </a:solidFill>
                <a:latin typeface="Times New Roman" panose="02020603050405020304" charset="0"/>
                <a:cs typeface="Times New Roman" panose="02020603050405020304" charset="0"/>
              </a:rPr>
              <a:t>14. A. to tell 		B. telling 	C. tell		 D. told</a:t>
            </a:r>
            <a:endParaRPr lang="en-US" altLang="zh-CN" sz="2400" dirty="0">
              <a:solidFill>
                <a:schemeClr val="tx1"/>
              </a:solidFill>
              <a:latin typeface="Times New Roman" panose="02020603050405020304" charset="0"/>
              <a:cs typeface="Times New Roman" panose="02020603050405020304" charset="0"/>
            </a:endParaRPr>
          </a:p>
          <a:p>
            <a:pPr>
              <a:lnSpc>
                <a:spcPct val="120000"/>
              </a:lnSpc>
            </a:pPr>
            <a:r>
              <a:rPr lang="en-US" altLang="zh-CN" sz="2400" dirty="0">
                <a:solidFill>
                  <a:schemeClr val="tx1"/>
                </a:solidFill>
                <a:latin typeface="Times New Roman" panose="02020603050405020304" charset="0"/>
                <a:cs typeface="Times New Roman" panose="02020603050405020304" charset="0"/>
              </a:rPr>
              <a:t>15. A. From 		B. To 		C. On 		 D. At</a:t>
            </a:r>
            <a:endParaRPr lang="en-US" altLang="zh-CN" sz="2400" dirty="0">
              <a:solidFill>
                <a:schemeClr val="tx1"/>
              </a:solidFill>
              <a:latin typeface="Times New Roman" panose="02020603050405020304" charset="0"/>
              <a:cs typeface="Times New Roman" panose="02020603050405020304" charset="0"/>
            </a:endParaRPr>
          </a:p>
        </p:txBody>
      </p:sp>
      <p:sp>
        <p:nvSpPr>
          <p:cNvPr id="5" name="TextBox 4"/>
          <p:cNvSpPr txBox="1"/>
          <p:nvPr/>
        </p:nvSpPr>
        <p:spPr>
          <a:xfrm>
            <a:off x="3307145" y="318988"/>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7080950" y="75022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13" name="圆角矩形 12"/>
          <p:cNvSpPr/>
          <p:nvPr/>
        </p:nvSpPr>
        <p:spPr>
          <a:xfrm>
            <a:off x="432435" y="4368165"/>
            <a:ext cx="10981690" cy="116649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13.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本题主要考查联系上下文和词义辨析。联系上文，由 Joey 爬到柜子上去找礼物这件事可以得知，他是一个淘气的小孩，可以排除 B 项（懒惰的）、C 项（聪明的）、D 项（可爱的）。故本题正确答案为 A。</a:t>
            </a:r>
            <a:endParaRPr sz="2400">
              <a:solidFill>
                <a:srgbClr val="C00000"/>
              </a:solidFill>
              <a:latin typeface="Times New Roman" panose="02020603050405020304" charset="0"/>
              <a:cs typeface="Times New Roman" panose="02020603050405020304" charset="0"/>
              <a:sym typeface="+mn-ea"/>
            </a:endParaRPr>
          </a:p>
        </p:txBody>
      </p:sp>
      <p:sp>
        <p:nvSpPr>
          <p:cNvPr id="7" name="圆角矩形 6"/>
          <p:cNvSpPr/>
          <p:nvPr/>
        </p:nvSpPr>
        <p:spPr>
          <a:xfrm>
            <a:off x="432435" y="4382770"/>
            <a:ext cx="10981690" cy="113474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14.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本题主要考查短语固定搭配。联系上下文推出，Joey 的父母后悔没有提前告诉他礼物已经准备好了。regret doing sth. 表示“后悔做某事”。故本题正确答案为 B。</a:t>
            </a:r>
            <a:endParaRPr sz="2400">
              <a:solidFill>
                <a:srgbClr val="C00000"/>
              </a:solidFill>
              <a:latin typeface="Times New Roman" panose="02020603050405020304" charset="0"/>
              <a:cs typeface="Times New Roman" panose="02020603050405020304" charset="0"/>
              <a:sym typeface="+mn-ea"/>
            </a:endParaRPr>
          </a:p>
        </p:txBody>
      </p:sp>
      <p:sp>
        <p:nvSpPr>
          <p:cNvPr id="2" name="TextBox 4"/>
          <p:cNvSpPr txBox="1"/>
          <p:nvPr>
            <p:custDataLst>
              <p:tags r:id="rId1"/>
            </p:custDataLst>
          </p:nvPr>
        </p:nvSpPr>
        <p:spPr>
          <a:xfrm>
            <a:off x="667450" y="1157894"/>
            <a:ext cx="103060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8" name="圆角矩形 7"/>
          <p:cNvSpPr/>
          <p:nvPr>
            <p:custDataLst>
              <p:tags r:id="rId2"/>
            </p:custDataLst>
          </p:nvPr>
        </p:nvSpPr>
        <p:spPr>
          <a:xfrm>
            <a:off x="432435" y="4368165"/>
            <a:ext cx="10981690" cy="113474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15.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本题主要考查联系上下文和逻辑推理。根据下文得知，Joey 从这个事情中得出教训，该来的始终会来，只需等待，故本题正确答案为 A。</a:t>
            </a:r>
            <a:endParaRPr sz="2400">
              <a:solidFill>
                <a:srgbClr val="C00000"/>
              </a:solidFill>
              <a:latin typeface="Times New Roman" panose="02020603050405020304" charset="0"/>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3" grpId="0" bldLvl="0" animBg="1"/>
      <p:bldP spid="13" grpId="1" animBg="1"/>
      <p:bldP spid="7" grpId="0" bldLvl="0" animBg="1"/>
      <p:bldP spid="7" grpId="1" animBg="1"/>
      <p:bldP spid="2" grpId="0"/>
      <p:bldP spid="8" grpId="0" bldLvl="0" animBg="1"/>
      <p:bldP spid="8" grpId="1"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57825" y="2170944"/>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四、阅读理解</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50875"/>
          </a:xfrm>
          <a:prstGeom prst="rect">
            <a:avLst/>
          </a:prstGeom>
          <a:noFill/>
        </p:spPr>
        <p:txBody>
          <a:bodyPr wrap="square" rtlCol="0">
            <a:spAutoFit/>
          </a:bodyPr>
          <a:lstStyle/>
          <a:p>
            <a:pPr>
              <a:lnSpc>
                <a:spcPct val="130000"/>
              </a:lnSpc>
            </a:pPr>
            <a:r>
              <a:rPr lang="zh-CN" altLang="en-US" sz="2800" b="1" dirty="0">
                <a:solidFill>
                  <a:schemeClr val="tx1"/>
                </a:solidFill>
                <a:cs typeface="方正黑体简体" panose="03000509000000000000" charset="-122"/>
                <a:sym typeface="iekie pocangqiong" panose="02000503000000000000" pitchFamily="2" charset="-122"/>
              </a:rPr>
              <a:t>四、5选5阅读</a:t>
            </a:r>
            <a:endParaRPr lang="zh-CN" altLang="en-US" sz="2800" b="1" dirty="0">
              <a:solidFill>
                <a:schemeClr val="tx1"/>
              </a:solidFill>
              <a:cs typeface="方正黑体简体" panose="03000509000000000000" charset="-122"/>
              <a:sym typeface="iekie pocangqiong" panose="02000503000000000000" pitchFamily="2" charset="-122"/>
            </a:endParaRPr>
          </a:p>
        </p:txBody>
      </p:sp>
      <p:sp>
        <p:nvSpPr>
          <p:cNvPr id="5" name="文本框 4"/>
          <p:cNvSpPr txBox="1"/>
          <p:nvPr/>
        </p:nvSpPr>
        <p:spPr>
          <a:xfrm>
            <a:off x="195580" y="982345"/>
            <a:ext cx="11723370" cy="2027555"/>
          </a:xfrm>
          <a:prstGeom prst="rect">
            <a:avLst/>
          </a:prstGeom>
          <a:noFill/>
        </p:spPr>
        <p:txBody>
          <a:bodyPr wrap="square" rtlCol="0" anchor="t">
            <a:spAutoFit/>
          </a:bodyPr>
          <a:lstStyle/>
          <a:p>
            <a:pPr indent="0" algn="just" fontAlgn="auto">
              <a:lnSpc>
                <a:spcPct val="90000"/>
              </a:lnSpc>
            </a:pPr>
            <a:r>
              <a:rPr lang="en-US" altLang="zh-CN"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It was a very cold night in the middle of winter in Harry’s town. But Harry’s house was warm. He was reading in the kitchen. </a:t>
            </a:r>
            <a:r>
              <a:rPr sz="2800" u="sng" dirty="0">
                <a:latin typeface="Times New Roman" panose="02020603050405020304" charset="0"/>
                <a:ea typeface="宋体" panose="02010600030101010101" pitchFamily="2" charset="-122"/>
                <a:cs typeface="Times New Roman" panose="02020603050405020304" charset="0"/>
              </a:rPr>
              <a:t>1</a:t>
            </a:r>
            <a:r>
              <a:rPr lang="en-US" sz="2800" u="sng"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 The doctor was called Zhang Zhongjing. It was very cold in Dr. Zhang’s hometown. The people could not stay warm. Dr. Zhang saw many poor people. They had no hats. They could not cover their ears.</a:t>
            </a:r>
            <a:endParaRPr sz="28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custDataLst>
              <p:tags r:id="rId1"/>
            </p:custDataLst>
          </p:nvPr>
        </p:nvSpPr>
        <p:spPr>
          <a:xfrm>
            <a:off x="2091055" y="3037205"/>
            <a:ext cx="7447915" cy="2120900"/>
          </a:xfrm>
          <a:prstGeom prst="rect">
            <a:avLst/>
          </a:prstGeom>
          <a:solidFill>
            <a:schemeClr val="bg1"/>
          </a:solidFill>
        </p:spPr>
        <p:txBody>
          <a:bodyPr wrap="square" rtlCol="0" anchor="ctr">
            <a:spAutoFit/>
          </a:bodyPr>
          <a:p>
            <a:pPr>
              <a:lnSpc>
                <a:spcPct val="110000"/>
              </a:lnSpc>
            </a:pPr>
            <a:r>
              <a:rPr lang="en-US" altLang="zh-CN" sz="2400" dirty="0">
                <a:solidFill>
                  <a:schemeClr val="tx1"/>
                </a:solidFill>
                <a:latin typeface="Times New Roman" panose="02020603050405020304" charset="0"/>
                <a:cs typeface="Times New Roman" panose="02020603050405020304" charset="0"/>
              </a:rPr>
              <a:t>A. He made a mess in the end.</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B. He learns about a Chinese doctor and his invention.</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C. Many people had red, sore ears.</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D. Dr. Zhang invented dumplings!</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E. Even their ears were warm!</a:t>
            </a:r>
            <a:endParaRPr lang="en-US" altLang="zh-CN" sz="2400" dirty="0">
              <a:solidFill>
                <a:schemeClr val="tx1"/>
              </a:solidFill>
              <a:latin typeface="Times New Roman" panose="02020603050405020304" charset="0"/>
              <a:cs typeface="Times New Roman" panose="02020603050405020304" charset="0"/>
            </a:endParaRPr>
          </a:p>
        </p:txBody>
      </p:sp>
      <p:sp>
        <p:nvSpPr>
          <p:cNvPr id="2" name="TextBox 4"/>
          <p:cNvSpPr txBox="1"/>
          <p:nvPr>
            <p:custDataLst>
              <p:tags r:id="rId2"/>
            </p:custDataLst>
          </p:nvPr>
        </p:nvSpPr>
        <p:spPr>
          <a:xfrm>
            <a:off x="7747635" y="1301115"/>
            <a:ext cx="51435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13" name="圆角矩形 12"/>
          <p:cNvSpPr/>
          <p:nvPr>
            <p:custDataLst>
              <p:tags r:id="rId3"/>
            </p:custDataLst>
          </p:nvPr>
        </p:nvSpPr>
        <p:spPr>
          <a:xfrm>
            <a:off x="323850" y="5186045"/>
            <a:ext cx="10981690" cy="116649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1.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细节推理题。根据上文 He was reading in the kitchen 和下文 The doctor was called Zhang Zhongjing 可以推出 Harry 看的书是关于一位中国医生的故事，B 项意为“了解一位中国医生和他的发明”，符合文章逻辑。</a:t>
            </a:r>
            <a:endParaRPr sz="2400">
              <a:solidFill>
                <a:srgbClr val="C00000"/>
              </a:solidFill>
              <a:latin typeface="Times New Roman" panose="02020603050405020304" charset="0"/>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bldLvl="0" animBg="1"/>
      <p:bldP spid="13" grpId="1"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428625" y="236855"/>
            <a:ext cx="11334750" cy="2027555"/>
          </a:xfrm>
          <a:prstGeom prst="rect">
            <a:avLst/>
          </a:prstGeom>
          <a:noFill/>
        </p:spPr>
        <p:txBody>
          <a:bodyPr wrap="square" rtlCol="0" anchor="t">
            <a:spAutoFit/>
          </a:bodyPr>
          <a:lstStyle/>
          <a:p>
            <a:pPr indent="0" algn="just" fontAlgn="auto">
              <a:lnSpc>
                <a:spcPct val="90000"/>
              </a:lnSpc>
            </a:pPr>
            <a:r>
              <a:rPr sz="2800" u="sng" dirty="0">
                <a:latin typeface="Times New Roman" panose="02020603050405020304" charset="0"/>
                <a:ea typeface="宋体" panose="02010600030101010101" pitchFamily="2" charset="-122"/>
                <a:cs typeface="Times New Roman" panose="02020603050405020304" charset="0"/>
              </a:rPr>
              <a:t>2</a:t>
            </a:r>
            <a:r>
              <a:rPr lang="en-US" sz="2800" u="sng"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 Dr. Zhang wanted to help them. He took a big pot of hot water and cooked lamb and vegetables in the pot. Then he used flour to</a:t>
            </a:r>
            <a:r>
              <a:rPr lang="en-US"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make dough. He made the dough into small circles. He put the lamb and vegetables inside. He folded the dough, and the circles looked like ears! He put the dough ears in the soup and cooked them.</a:t>
            </a:r>
            <a:endParaRPr sz="28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custDataLst>
              <p:tags r:id="rId1"/>
            </p:custDataLst>
          </p:nvPr>
        </p:nvSpPr>
        <p:spPr>
          <a:xfrm>
            <a:off x="1511935" y="2485390"/>
            <a:ext cx="8235315" cy="2120900"/>
          </a:xfrm>
          <a:prstGeom prst="rect">
            <a:avLst/>
          </a:prstGeom>
          <a:solidFill>
            <a:schemeClr val="bg1"/>
          </a:solidFill>
        </p:spPr>
        <p:txBody>
          <a:bodyPr wrap="square" rtlCol="0" anchor="ctr">
            <a:spAutoFit/>
          </a:bodyPr>
          <a:p>
            <a:pPr>
              <a:lnSpc>
                <a:spcPct val="110000"/>
              </a:lnSpc>
            </a:pPr>
            <a:r>
              <a:rPr lang="en-US" altLang="zh-CN" sz="2400" dirty="0">
                <a:solidFill>
                  <a:schemeClr val="tx1"/>
                </a:solidFill>
                <a:latin typeface="Times New Roman" panose="02020603050405020304" charset="0"/>
                <a:cs typeface="Times New Roman" panose="02020603050405020304" charset="0"/>
              </a:rPr>
              <a:t>A. He made a mess in the end.</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B. He learns about a Chinese doctor and his invention.</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C. Many people had red, sore ears.</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D. Dr. Zhang invented dumplings!</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E. Even their ears were warm!</a:t>
            </a:r>
            <a:endParaRPr lang="en-US" altLang="zh-CN" sz="2400" dirty="0">
              <a:solidFill>
                <a:schemeClr val="tx1"/>
              </a:solidFill>
              <a:latin typeface="Times New Roman" panose="02020603050405020304" charset="0"/>
              <a:cs typeface="Times New Roman" panose="02020603050405020304" charset="0"/>
            </a:endParaRPr>
          </a:p>
        </p:txBody>
      </p:sp>
      <p:sp>
        <p:nvSpPr>
          <p:cNvPr id="2" name="TextBox 4"/>
          <p:cNvSpPr txBox="1"/>
          <p:nvPr>
            <p:custDataLst>
              <p:tags r:id="rId2"/>
            </p:custDataLst>
          </p:nvPr>
        </p:nvSpPr>
        <p:spPr>
          <a:xfrm>
            <a:off x="820420" y="236855"/>
            <a:ext cx="81280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13" name="圆角矩形 12"/>
          <p:cNvSpPr/>
          <p:nvPr>
            <p:custDataLst>
              <p:tags r:id="rId3"/>
            </p:custDataLst>
          </p:nvPr>
        </p:nvSpPr>
        <p:spPr>
          <a:xfrm>
            <a:off x="356235" y="4881880"/>
            <a:ext cx="10981690" cy="116649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2.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推理判断题。根据上文提到那里的人很穷，没有帽子，因此也没有东西可以遮盖耳朵，可以推出穷人们的耳朵在冬天里都冻得又红又疼。C 项符合文章逻辑。</a:t>
            </a:r>
            <a:endParaRPr sz="2400">
              <a:solidFill>
                <a:srgbClr val="C00000"/>
              </a:solidFill>
              <a:latin typeface="Times New Roman" panose="02020603050405020304" charset="0"/>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bldLvl="0" animBg="1"/>
      <p:bldP spid="13" grpId="1"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00075" y="440055"/>
            <a:ext cx="10737850" cy="1814830"/>
          </a:xfrm>
          <a:prstGeom prst="rect">
            <a:avLst/>
          </a:prstGeom>
          <a:noFill/>
        </p:spPr>
        <p:txBody>
          <a:bodyPr wrap="square" rtlCol="0" anchor="t">
            <a:spAutoFit/>
          </a:bodyPr>
          <a:lstStyle/>
          <a:p>
            <a:pPr indent="0" algn="just" fontAlgn="auto">
              <a:lnSpc>
                <a:spcPct val="100000"/>
              </a:lnSpc>
            </a:pPr>
            <a:r>
              <a:rPr lang="en-US" altLang="zh-CN" sz="2800" u="sng" dirty="0">
                <a:latin typeface="Times New Roman" panose="02020603050405020304" charset="0"/>
                <a:ea typeface="宋体" panose="02010600030101010101" pitchFamily="2" charset="-122"/>
                <a:cs typeface="Times New Roman" panose="02020603050405020304" charset="0"/>
              </a:rPr>
              <a:t>3         </a:t>
            </a:r>
            <a:r>
              <a:rPr lang="en-US" altLang="zh-CN" sz="2800" dirty="0">
                <a:latin typeface="Times New Roman" panose="02020603050405020304" charset="0"/>
                <a:ea typeface="宋体" panose="02010600030101010101" pitchFamily="2" charset="-122"/>
                <a:cs typeface="Times New Roman" panose="02020603050405020304" charset="0"/>
              </a:rPr>
              <a:t> The winter solstice came and it is the shortest day of the year. It has the longest, coldest night. Dr. Zhang took the big pot outside. He gave the dumplings to the people in the town. The people ate the dumplings, and they felt warm. </a:t>
            </a:r>
            <a:r>
              <a:rPr lang="en-US" altLang="zh-CN" sz="2800" u="sng" dirty="0">
                <a:latin typeface="Times New Roman" panose="02020603050405020304" charset="0"/>
                <a:ea typeface="宋体" panose="02010600030101010101" pitchFamily="2" charset="-122"/>
                <a:cs typeface="Times New Roman" panose="02020603050405020304" charset="0"/>
              </a:rPr>
              <a:t>4          </a:t>
            </a:r>
            <a:r>
              <a:rPr lang="en-US" altLang="zh-CN" sz="2800" dirty="0">
                <a:latin typeface="Times New Roman" panose="02020603050405020304" charset="0"/>
                <a:ea typeface="宋体" panose="02010600030101010101" pitchFamily="2" charset="-122"/>
                <a:cs typeface="Times New Roman" panose="02020603050405020304" charset="0"/>
              </a:rPr>
              <a:t> They thanked Dr. Zhang.</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1027430" y="440055"/>
            <a:ext cx="51435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文本框 1"/>
          <p:cNvSpPr txBox="1"/>
          <p:nvPr>
            <p:custDataLst>
              <p:tags r:id="rId1"/>
            </p:custDataLst>
          </p:nvPr>
        </p:nvSpPr>
        <p:spPr>
          <a:xfrm>
            <a:off x="1402080" y="2345690"/>
            <a:ext cx="8024495" cy="2120900"/>
          </a:xfrm>
          <a:prstGeom prst="rect">
            <a:avLst/>
          </a:prstGeom>
          <a:solidFill>
            <a:schemeClr val="bg1"/>
          </a:solidFill>
        </p:spPr>
        <p:txBody>
          <a:bodyPr wrap="square" rtlCol="0" anchor="ctr">
            <a:spAutoFit/>
          </a:bodyPr>
          <a:p>
            <a:pPr>
              <a:lnSpc>
                <a:spcPct val="110000"/>
              </a:lnSpc>
            </a:pPr>
            <a:r>
              <a:rPr lang="en-US" altLang="zh-CN" sz="2400" dirty="0">
                <a:solidFill>
                  <a:schemeClr val="tx1"/>
                </a:solidFill>
                <a:latin typeface="Times New Roman" panose="02020603050405020304" charset="0"/>
                <a:cs typeface="Times New Roman" panose="02020603050405020304" charset="0"/>
              </a:rPr>
              <a:t>A. He made a mess in the end.</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B. He learns about a Chinese doctor and his invention.</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C. Many people had red, sore ears.</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D. Dr. Zhang invented dumplings!</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E. Even their ears were warm!</a:t>
            </a:r>
            <a:endParaRPr lang="en-US" altLang="zh-CN" sz="2400" dirty="0">
              <a:solidFill>
                <a:schemeClr val="tx1"/>
              </a:solidFill>
              <a:latin typeface="Times New Roman" panose="02020603050405020304" charset="0"/>
              <a:cs typeface="Times New Roman" panose="02020603050405020304" charset="0"/>
            </a:endParaRPr>
          </a:p>
        </p:txBody>
      </p:sp>
      <p:sp>
        <p:nvSpPr>
          <p:cNvPr id="6" name="TextBox 4"/>
          <p:cNvSpPr txBox="1"/>
          <p:nvPr>
            <p:custDataLst>
              <p:tags r:id="rId2"/>
            </p:custDataLst>
          </p:nvPr>
        </p:nvSpPr>
        <p:spPr>
          <a:xfrm>
            <a:off x="3992245" y="1732915"/>
            <a:ext cx="51435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E</a:t>
            </a:r>
            <a:endParaRPr lang="en-US" sz="2800" dirty="0">
              <a:solidFill>
                <a:srgbClr val="C00000"/>
              </a:solidFill>
              <a:latin typeface="Times New Roman" panose="02020603050405020304" charset="0"/>
              <a:cs typeface="Times New Roman" panose="02020603050405020304" charset="0"/>
            </a:endParaRPr>
          </a:p>
        </p:txBody>
      </p:sp>
      <p:sp>
        <p:nvSpPr>
          <p:cNvPr id="13" name="圆角矩形 12"/>
          <p:cNvSpPr/>
          <p:nvPr>
            <p:custDataLst>
              <p:tags r:id="rId3"/>
            </p:custDataLst>
          </p:nvPr>
        </p:nvSpPr>
        <p:spPr>
          <a:xfrm>
            <a:off x="600075" y="4804410"/>
            <a:ext cx="10981690" cy="116649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3.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推理判断题。根据上文描述张仲景如何做出适合穷人取暖的面食和下文 He gave the dumplings to the people in the town 可以推出，张医生发明了饺子这种食物。D项符合文章逻辑。</a:t>
            </a:r>
            <a:endParaRPr sz="2400">
              <a:solidFill>
                <a:srgbClr val="C00000"/>
              </a:solidFill>
              <a:latin typeface="Times New Roman" panose="02020603050405020304" charset="0"/>
              <a:cs typeface="Times New Roman" panose="02020603050405020304" charset="0"/>
              <a:sym typeface="+mn-ea"/>
            </a:endParaRPr>
          </a:p>
        </p:txBody>
      </p:sp>
      <p:sp>
        <p:nvSpPr>
          <p:cNvPr id="7" name="圆角矩形 6"/>
          <p:cNvSpPr/>
          <p:nvPr>
            <p:custDataLst>
              <p:tags r:id="rId4"/>
            </p:custDataLst>
          </p:nvPr>
        </p:nvSpPr>
        <p:spPr>
          <a:xfrm>
            <a:off x="668020" y="4727575"/>
            <a:ext cx="10981690" cy="116649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4.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推理判断题。根据上文 The people ate the dumplings, and they felt warm 可以推出人们吃了饺子之后耳朵也暖和了，E 项符合逻辑。</a:t>
            </a:r>
            <a:endParaRPr sz="2400">
              <a:solidFill>
                <a:srgbClr val="C00000"/>
              </a:solidFill>
              <a:latin typeface="Times New Roman" panose="02020603050405020304" charset="0"/>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3" grpId="0" bldLvl="0" animBg="1"/>
      <p:bldP spid="13" grpId="1" animBg="1"/>
      <p:bldP spid="7" grpId="0" bldLvl="0" animBg="1"/>
      <p:bldP spid="7" grpId="1"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180469"/>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一、补全对话</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59740" y="222250"/>
            <a:ext cx="11081385" cy="2414905"/>
          </a:xfrm>
          <a:prstGeom prst="rect">
            <a:avLst/>
          </a:prstGeom>
          <a:noFill/>
        </p:spPr>
        <p:txBody>
          <a:bodyPr wrap="square" rtlCol="0" anchor="t">
            <a:spAutoFit/>
          </a:bodyPr>
          <a:lstStyle/>
          <a:p>
            <a:pPr indent="0" algn="just" fontAlgn="auto">
              <a:lnSpc>
                <a:spcPct val="90000"/>
              </a:lnSpc>
            </a:pPr>
            <a:r>
              <a:rPr lang="en-US" altLang="zh-CN" sz="2800" dirty="0">
                <a:latin typeface="Times New Roman" panose="02020603050405020304" charset="0"/>
                <a:ea typeface="宋体" panose="02010600030101010101" pitchFamily="2" charset="-122"/>
                <a:cs typeface="Times New Roman" panose="02020603050405020304" charset="0"/>
              </a:rPr>
              <a:t>      It’s the winter solstice. Harry wanted to eat dumplings. He tried to make Dr. Zhang’s lamb dumplings. </a:t>
            </a:r>
            <a:r>
              <a:rPr lang="en-US" altLang="zh-CN" sz="2800" u="sng" dirty="0">
                <a:latin typeface="Times New Roman" panose="02020603050405020304" charset="0"/>
                <a:ea typeface="宋体" panose="02010600030101010101" pitchFamily="2" charset="-122"/>
                <a:cs typeface="Times New Roman" panose="02020603050405020304" charset="0"/>
              </a:rPr>
              <a:t>5          </a:t>
            </a:r>
            <a:r>
              <a:rPr lang="en-US" altLang="zh-CN" sz="2800" dirty="0">
                <a:latin typeface="Times New Roman" panose="02020603050405020304" charset="0"/>
                <a:ea typeface="宋体" panose="02010600030101010101" pitchFamily="2" charset="-122"/>
                <a:cs typeface="Times New Roman" panose="02020603050405020304" charset="0"/>
              </a:rPr>
              <a:t> His family would be home soon. Harry looked in the freezer and saw a bag of lamb dumplings. He cooked them quickly. Harry’s wife and children came home. They ate the dumplings together. “Thank you for cooking!” said Harry’s wife, Penny. “We are all together, and we have hot dumplings. It’s a great winter solstice!”</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5457190" y="603250"/>
            <a:ext cx="51435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文本框 1"/>
          <p:cNvSpPr txBox="1"/>
          <p:nvPr>
            <p:custDataLst>
              <p:tags r:id="rId1"/>
            </p:custDataLst>
          </p:nvPr>
        </p:nvSpPr>
        <p:spPr>
          <a:xfrm>
            <a:off x="749300" y="2745740"/>
            <a:ext cx="8650605" cy="2120900"/>
          </a:xfrm>
          <a:prstGeom prst="rect">
            <a:avLst/>
          </a:prstGeom>
          <a:solidFill>
            <a:schemeClr val="bg1"/>
          </a:solidFill>
        </p:spPr>
        <p:txBody>
          <a:bodyPr wrap="square" rtlCol="0" anchor="ctr">
            <a:spAutoFit/>
          </a:bodyPr>
          <a:p>
            <a:pPr>
              <a:lnSpc>
                <a:spcPct val="110000"/>
              </a:lnSpc>
            </a:pPr>
            <a:r>
              <a:rPr lang="en-US" altLang="zh-CN" sz="2400" dirty="0">
                <a:solidFill>
                  <a:schemeClr val="tx1"/>
                </a:solidFill>
                <a:latin typeface="Times New Roman" panose="02020603050405020304" charset="0"/>
                <a:cs typeface="Times New Roman" panose="02020603050405020304" charset="0"/>
              </a:rPr>
              <a:t>A. He made a mess in the end.</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B. He learns about a Chinese doctor and his invention.</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C. Many people had red, sore ears.</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D. Dr. Zhang invented dumplings!</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E. Even their ears were warm!</a:t>
            </a:r>
            <a:endParaRPr lang="en-US" altLang="zh-CN" sz="2400" dirty="0">
              <a:solidFill>
                <a:schemeClr val="tx1"/>
              </a:solidFill>
              <a:latin typeface="Times New Roman" panose="02020603050405020304" charset="0"/>
              <a:cs typeface="Times New Roman" panose="02020603050405020304" charset="0"/>
            </a:endParaRPr>
          </a:p>
        </p:txBody>
      </p:sp>
      <p:sp>
        <p:nvSpPr>
          <p:cNvPr id="13" name="圆角矩形 12"/>
          <p:cNvSpPr/>
          <p:nvPr>
            <p:custDataLst>
              <p:tags r:id="rId2"/>
            </p:custDataLst>
          </p:nvPr>
        </p:nvSpPr>
        <p:spPr>
          <a:xfrm>
            <a:off x="342265" y="5074920"/>
            <a:ext cx="11506835" cy="116649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5.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细节过渡题。根据下文 Harry looked in the freezer and saw a bag of lamb dumplings. Hecooked them quickly，可以得知 Harry 并没有制作成功，最后还是煮了冰箱里的速冻饺子。A 项意为“他最终搞得一团糟”，符合文章逻辑。</a:t>
            </a:r>
            <a:endParaRPr sz="2400">
              <a:solidFill>
                <a:srgbClr val="C00000"/>
              </a:solidFill>
              <a:latin typeface="Times New Roman" panose="02020603050405020304" charset="0"/>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 grpId="0" bldLvl="0" animBg="1"/>
      <p:bldP spid="13" grpId="1"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209044"/>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五、语法填空</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50875"/>
          </a:xfrm>
          <a:prstGeom prst="rect">
            <a:avLst/>
          </a:prstGeom>
          <a:noFill/>
        </p:spPr>
        <p:txBody>
          <a:bodyPr wrap="square" rtlCol="0">
            <a:spAutoFit/>
          </a:bodyPr>
          <a:lstStyle/>
          <a:p>
            <a:pPr>
              <a:lnSpc>
                <a:spcPct val="130000"/>
              </a:lnSpc>
            </a:pPr>
            <a:r>
              <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rPr>
              <a:t>五、语法填空</a:t>
            </a:r>
            <a:endPar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endParaRPr>
          </a:p>
        </p:txBody>
      </p:sp>
      <p:sp>
        <p:nvSpPr>
          <p:cNvPr id="7" name="矩形 6"/>
          <p:cNvSpPr/>
          <p:nvPr/>
        </p:nvSpPr>
        <p:spPr>
          <a:xfrm>
            <a:off x="901065" y="1721777"/>
            <a:ext cx="10862945" cy="112458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 Simon had a sister ____________ (call) Amy, who had to leave school and get a job to support her family.</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8" name="TextBox 4"/>
          <p:cNvSpPr txBox="1"/>
          <p:nvPr/>
        </p:nvSpPr>
        <p:spPr>
          <a:xfrm>
            <a:off x="4121150" y="1786939"/>
            <a:ext cx="140081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called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723900" y="4467860"/>
            <a:ext cx="10870565" cy="988695"/>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本题考查过去分词。根据本句句意，他有个姐姐叫 Amy，即被人称作 Amy，过去分词表被动含义。</a:t>
            </a:r>
            <a:endParaRPr sz="28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4210" y="1604302"/>
            <a:ext cx="10862945" cy="60769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 He went out with his dog ____________ (follow).</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8" name="TextBox 4"/>
          <p:cNvSpPr txBox="1"/>
          <p:nvPr/>
        </p:nvSpPr>
        <p:spPr>
          <a:xfrm>
            <a:off x="4192905" y="1604010"/>
            <a:ext cx="2885440" cy="521970"/>
          </a:xfrm>
          <a:prstGeom prst="rect">
            <a:avLst/>
          </a:prstGeom>
          <a:noFill/>
        </p:spPr>
        <p:txBody>
          <a:bodyPr wrap="square" rtlCol="0">
            <a:spAutoFit/>
          </a:bodyPr>
          <a:lstStyle/>
          <a:p>
            <a:pPr algn="ctr"/>
            <a:r>
              <a:rPr sz="2800">
                <a:solidFill>
                  <a:srgbClr val="C00000"/>
                </a:solidFill>
                <a:latin typeface="Times New Roman" panose="02020603050405020304" charset="0"/>
                <a:cs typeface="Times New Roman" panose="02020603050405020304" charset="0"/>
                <a:sym typeface="+mn-ea"/>
              </a:rPr>
              <a:t>following</a:t>
            </a:r>
            <a:endParaRPr sz="2800">
              <a:solidFill>
                <a:srgbClr val="C00000"/>
              </a:solidFill>
              <a:latin typeface="Times New Roman" panose="02020603050405020304" charset="0"/>
              <a:cs typeface="Times New Roman" panose="02020603050405020304" charset="0"/>
              <a:sym typeface="+mn-ea"/>
            </a:endParaRP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本题考查现在分词。现在分词表主动含义，follow 这一动作由 dog 做出。</a:t>
            </a:r>
            <a:endParaRPr sz="28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4210" y="1604302"/>
            <a:ext cx="10862945" cy="607695"/>
          </a:xfrm>
          <a:prstGeom prst="rect">
            <a:avLst/>
          </a:prstGeom>
          <a:noFill/>
        </p:spPr>
        <p:txBody>
          <a:bodyPr wrap="square">
            <a:spAutoFit/>
          </a:bodyPr>
          <a:lstStyle/>
          <a:p>
            <a:pPr indent="0" algn="just" fontAlgn="auto">
              <a:lnSpc>
                <a:spcPct val="120000"/>
              </a:lnSpc>
              <a:buNone/>
            </a:pPr>
            <a:r>
              <a:rPr lang="en-US" altLang="zh-CN" sz="2800" dirty="0">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 The man ____________ (talk) with my father is Mr. Smith.</a:t>
            </a:r>
            <a:endParaRPr lang="en-US" altLang="zh-CN" sz="2800" dirty="0">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8" name="TextBox 4"/>
          <p:cNvSpPr txBox="1"/>
          <p:nvPr/>
        </p:nvSpPr>
        <p:spPr>
          <a:xfrm>
            <a:off x="2059305" y="1689735"/>
            <a:ext cx="288544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talking</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本题考查现在分词。talk 和本句主语 the man 之间是主动关系，因此用现在分词短语作定语。</a:t>
            </a:r>
            <a:endParaRPr sz="28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4210" y="1604302"/>
            <a:ext cx="10862945" cy="60769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 ____________ (dress) in red, she seemed younger.</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8" name="TextBox 4"/>
          <p:cNvSpPr txBox="1"/>
          <p:nvPr/>
        </p:nvSpPr>
        <p:spPr>
          <a:xfrm>
            <a:off x="881380" y="1689735"/>
            <a:ext cx="288544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Dressing</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本题考查现在分词做状语。dress 和本句主语 she 之间是主动关系，因此用现在分词。</a:t>
            </a:r>
            <a:endParaRPr sz="28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664210" y="1604302"/>
            <a:ext cx="10862945" cy="60769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 I have no choice but ____________ (accept) the fact.</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8" name="TextBox 4"/>
          <p:cNvSpPr txBox="1"/>
          <p:nvPr/>
        </p:nvSpPr>
        <p:spPr>
          <a:xfrm>
            <a:off x="3610610" y="1604010"/>
            <a:ext cx="288544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to accept</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2"/>
            </p:custDataLst>
          </p:nvPr>
        </p:nvSpPr>
        <p:spPr>
          <a:xfrm>
            <a:off x="881380" y="4505325"/>
            <a:ext cx="10870565" cy="988695"/>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本题考查不定式。but 前面有实义动词 do/does/did 时，后接动词原形。没有实义动词 do/does/did 时，要接 to do 结构。</a:t>
            </a:r>
            <a:endParaRPr sz="28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4210" y="1604302"/>
            <a:ext cx="10862945" cy="60769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6. The man was made ____________ (work) from morning till night.</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8" name="TextBox 4"/>
          <p:cNvSpPr txBox="1"/>
          <p:nvPr/>
        </p:nvSpPr>
        <p:spPr>
          <a:xfrm>
            <a:off x="3431540" y="1689735"/>
            <a:ext cx="288544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to work</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本题考查 make sb. do 的被动形式。短语 make sb. do sth. 用作被动语态时，要加上省略的 to，即 sb. be made to do sth.。</a:t>
            </a:r>
            <a:endParaRPr sz="28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4210" y="1604302"/>
            <a:ext cx="10862945" cy="60769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7. I remember ____________ (return) your book.</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8" name="TextBox 4"/>
          <p:cNvSpPr txBox="1"/>
          <p:nvPr/>
        </p:nvSpPr>
        <p:spPr>
          <a:xfrm>
            <a:off x="2574925" y="1689735"/>
            <a:ext cx="288544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returning</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本题考查remember doing sth.。remember doing sth.意为“记得曾经做过某事”。</a:t>
            </a:r>
            <a:endParaRPr sz="28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4210" y="1604302"/>
            <a:ext cx="10862945" cy="60769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8. You’d better ____________ (finish) your homework tonight.</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8" name="TextBox 4"/>
          <p:cNvSpPr txBox="1"/>
          <p:nvPr/>
        </p:nvSpPr>
        <p:spPr>
          <a:xfrm>
            <a:off x="2624455" y="1689735"/>
            <a:ext cx="288544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finish</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315460"/>
            <a:ext cx="10870565" cy="988695"/>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本题考查 had better 后加动词原形。had better do sth. 意为“最好做某事”。</a:t>
            </a:r>
            <a:endParaRPr sz="28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50875"/>
          </a:xfrm>
          <a:prstGeom prst="rect">
            <a:avLst/>
          </a:prstGeom>
          <a:noFill/>
        </p:spPr>
        <p:txBody>
          <a:bodyPr wrap="square" rtlCol="0">
            <a:spAutoFit/>
          </a:bodyPr>
          <a:lstStyle/>
          <a:p>
            <a:pPr>
              <a:lnSpc>
                <a:spcPct val="130000"/>
              </a:lnSpc>
            </a:pPr>
            <a:r>
              <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rPr>
              <a:t>一、补全对话</a:t>
            </a:r>
            <a:endPar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endParaRPr>
          </a:p>
        </p:txBody>
      </p:sp>
      <p:sp>
        <p:nvSpPr>
          <p:cNvPr id="4" name="文本框 3"/>
          <p:cNvSpPr txBox="1"/>
          <p:nvPr/>
        </p:nvSpPr>
        <p:spPr>
          <a:xfrm>
            <a:off x="881379" y="1208797"/>
            <a:ext cx="11091545" cy="250190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1. M: I’m sorry to keep you waiting.</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    W: ______________.</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That’s OK 		B. You’re late</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I’m OK 			D. No, thanks</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661035" y="4319905"/>
            <a:ext cx="10870565" cy="1437640"/>
          </a:xfrm>
          <a:prstGeom prst="rect">
            <a:avLst/>
          </a:prstGeom>
          <a:noFill/>
        </p:spPr>
        <p:txBody>
          <a:bodyPr wrap="square" rtlCol="0">
            <a:spAutoFit/>
          </a:bodyPr>
          <a:lstStyle/>
          <a:p>
            <a:pPr marL="899795" indent="-8999855"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本题考查道歉与应答。B 项意为“你迟到了”，不符合礼仪习惯，C 项意为“我还好”，D 项意为“不用，谢谢了”，均不符合语境。A 项意为“没关系”，符合语境。</a:t>
            </a:r>
            <a:endParaRPr sz="240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2683191" y="193587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linds(horizontal)">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4210" y="1604302"/>
            <a:ext cx="10862945" cy="60769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9. I don’t feel like ____________ (go) swimming today.</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8" name="TextBox 4"/>
          <p:cNvSpPr txBox="1"/>
          <p:nvPr/>
        </p:nvSpPr>
        <p:spPr>
          <a:xfrm>
            <a:off x="2914015" y="1604010"/>
            <a:ext cx="288544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going</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本题考查固定搭配 feel like doing sth.。feel like 后接 doing，表示愿意做某事。</a:t>
            </a:r>
            <a:endParaRPr sz="28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4210" y="1604302"/>
            <a:ext cx="10862945" cy="60769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10. Look at the mountain ____________ (cover) with snow.</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8" name="TextBox 4"/>
          <p:cNvSpPr txBox="1"/>
          <p:nvPr/>
        </p:nvSpPr>
        <p:spPr>
          <a:xfrm>
            <a:off x="4337050" y="1689735"/>
            <a:ext cx="187198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covered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本题考查过去分词作定语。cover（覆盖）的逻辑主语是 mountain，两者之间是被动关系，因此用过去分词。</a:t>
            </a:r>
            <a:endParaRPr sz="28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548275" y="2218569"/>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六、完成句子</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50875"/>
          </a:xfrm>
          <a:prstGeom prst="rect">
            <a:avLst/>
          </a:prstGeom>
          <a:noFill/>
        </p:spPr>
        <p:txBody>
          <a:bodyPr wrap="square" rtlCol="0">
            <a:spAutoFit/>
          </a:bodyPr>
          <a:lstStyle/>
          <a:p>
            <a:pPr>
              <a:lnSpc>
                <a:spcPct val="130000"/>
              </a:lnSpc>
            </a:pPr>
            <a:r>
              <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rPr>
              <a:t>六、完成句子</a:t>
            </a:r>
            <a:endPar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endParaRPr>
          </a:p>
        </p:txBody>
      </p:sp>
      <p:sp>
        <p:nvSpPr>
          <p:cNvPr id="6" name="文本框 5"/>
          <p:cNvSpPr txBox="1"/>
          <p:nvPr/>
        </p:nvSpPr>
        <p:spPr>
          <a:xfrm>
            <a:off x="495300" y="1273810"/>
            <a:ext cx="11391265" cy="4310380"/>
          </a:xfrm>
          <a:prstGeom prst="rect">
            <a:avLst/>
          </a:prstGeom>
          <a:noFill/>
        </p:spPr>
        <p:txBody>
          <a:bodyPr wrap="square" rtlCol="0" anchor="t">
            <a:spAutoFit/>
          </a:bodyPr>
          <a:lstStyle/>
          <a:p>
            <a:pPr indent="0" algn="just" fontAlgn="auto">
              <a:lnSpc>
                <a:spcPct val="140000"/>
              </a:lnSpc>
            </a:pPr>
            <a:r>
              <a:rPr sz="2800" dirty="0">
                <a:latin typeface="Times New Roman" panose="02020603050405020304" charset="0"/>
                <a:ea typeface="宋体" panose="02010600030101010101" pitchFamily="2" charset="-122"/>
                <a:cs typeface="Times New Roman" panose="02020603050405020304" charset="0"/>
              </a:rPr>
              <a:t>1. Seeing is ____________________. (眼见为实。)</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40000"/>
              </a:lnSpc>
            </a:pPr>
            <a:r>
              <a:rPr sz="2800" dirty="0">
                <a:latin typeface="Times New Roman" panose="02020603050405020304" charset="0"/>
                <a:ea typeface="宋体" panose="02010600030101010101" pitchFamily="2" charset="-122"/>
                <a:cs typeface="Times New Roman" panose="02020603050405020304" charset="0"/>
              </a:rPr>
              <a:t>2. It’s important for our health _</a:t>
            </a:r>
            <a:r>
              <a:rPr lang="en-US" sz="2800" dirty="0">
                <a:latin typeface="Times New Roman" panose="02020603050405020304" charset="0"/>
                <a:ea typeface="宋体" panose="02010600030101010101" pitchFamily="2" charset="-122"/>
                <a:cs typeface="Times New Roman" panose="02020603050405020304" charset="0"/>
              </a:rPr>
              <a:t>________</a:t>
            </a:r>
            <a:r>
              <a:rPr sz="2800" dirty="0">
                <a:latin typeface="Times New Roman" panose="02020603050405020304" charset="0"/>
                <a:ea typeface="宋体" panose="02010600030101010101" pitchFamily="2" charset="-122"/>
                <a:cs typeface="Times New Roman" panose="02020603050405020304" charset="0"/>
              </a:rPr>
              <a:t>___________________ (每天喝足够的水).</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40000"/>
              </a:lnSpc>
            </a:pPr>
            <a:r>
              <a:rPr sz="2800" dirty="0">
                <a:latin typeface="Times New Roman" panose="02020603050405020304" charset="0"/>
                <a:ea typeface="宋体" panose="02010600030101010101" pitchFamily="2" charset="-122"/>
                <a:cs typeface="Times New Roman" panose="02020603050405020304" charset="0"/>
              </a:rPr>
              <a:t>3. Nothing seems ____________________ (没有被遗忘).</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40000"/>
              </a:lnSpc>
            </a:pPr>
            <a:r>
              <a:rPr sz="2800" dirty="0">
                <a:latin typeface="Times New Roman" panose="02020603050405020304" charset="0"/>
                <a:ea typeface="宋体" panose="02010600030101010101" pitchFamily="2" charset="-122"/>
                <a:cs typeface="Times New Roman" panose="02020603050405020304" charset="0"/>
              </a:rPr>
              <a:t>4. ____________________ (吃过晚饭), we had a rest.</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40000"/>
              </a:lnSpc>
            </a:pPr>
            <a:r>
              <a:rPr sz="2800" dirty="0">
                <a:latin typeface="Times New Roman" panose="02020603050405020304" charset="0"/>
                <a:ea typeface="宋体" panose="02010600030101010101" pitchFamily="2" charset="-122"/>
                <a:cs typeface="Times New Roman" panose="02020603050405020304" charset="0"/>
              </a:rPr>
              <a:t>5. We are _______</a:t>
            </a:r>
            <a:r>
              <a:rPr lang="en-US" sz="2800" dirty="0">
                <a:latin typeface="Times New Roman" panose="02020603050405020304" charset="0"/>
                <a:ea typeface="宋体" panose="02010600030101010101" pitchFamily="2" charset="-122"/>
                <a:cs typeface="Times New Roman" panose="02020603050405020304" charset="0"/>
              </a:rPr>
              <a:t>___</a:t>
            </a:r>
            <a:r>
              <a:rPr sz="2800" dirty="0">
                <a:latin typeface="Times New Roman" panose="02020603050405020304" charset="0"/>
                <a:ea typeface="宋体" panose="02010600030101010101" pitchFamily="2" charset="-122"/>
                <a:cs typeface="Times New Roman" panose="02020603050405020304" charset="0"/>
              </a:rPr>
              <a:t>______</a:t>
            </a:r>
            <a:r>
              <a:rPr lang="en-US" sz="2800" dirty="0">
                <a:latin typeface="Times New Roman" panose="02020603050405020304" charset="0"/>
                <a:ea typeface="宋体" panose="02010600030101010101" pitchFamily="2" charset="-122"/>
                <a:cs typeface="Times New Roman" panose="02020603050405020304" charset="0"/>
              </a:rPr>
              <a:t>_____</a:t>
            </a:r>
            <a:r>
              <a:rPr sz="2800" dirty="0">
                <a:latin typeface="Times New Roman" panose="02020603050405020304" charset="0"/>
                <a:ea typeface="宋体" panose="02010600030101010101" pitchFamily="2" charset="-122"/>
                <a:cs typeface="Times New Roman" panose="02020603050405020304" charset="0"/>
              </a:rPr>
              <a:t>_______ (对这场激动人心的比赛感到很兴奋).</a:t>
            </a:r>
            <a:endParaRPr sz="2800" dirty="0">
              <a:latin typeface="Times New Roman" panose="02020603050405020304" charset="0"/>
              <a:ea typeface="宋体" panose="02010600030101010101" pitchFamily="2" charset="-122"/>
              <a:cs typeface="Times New Roman" panose="02020603050405020304" charset="0"/>
            </a:endParaRPr>
          </a:p>
        </p:txBody>
      </p:sp>
      <p:sp>
        <p:nvSpPr>
          <p:cNvPr id="7" name="TextBox 4"/>
          <p:cNvSpPr txBox="1"/>
          <p:nvPr/>
        </p:nvSpPr>
        <p:spPr>
          <a:xfrm>
            <a:off x="2529205" y="1400810"/>
            <a:ext cx="224726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believing</a:t>
            </a:r>
            <a:endParaRPr lang="en-US" sz="2800" dirty="0">
              <a:solidFill>
                <a:srgbClr val="C00000"/>
              </a:solidFill>
              <a:latin typeface="Times New Roman" panose="02020603050405020304" charset="0"/>
              <a:cs typeface="Times New Roman" panose="02020603050405020304" charset="0"/>
            </a:endParaRPr>
          </a:p>
        </p:txBody>
      </p:sp>
      <p:sp>
        <p:nvSpPr>
          <p:cNvPr id="8" name="TextBox 4"/>
          <p:cNvSpPr txBox="1"/>
          <p:nvPr/>
        </p:nvSpPr>
        <p:spPr>
          <a:xfrm>
            <a:off x="5082540" y="1964690"/>
            <a:ext cx="51708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to drink enough water every day</a:t>
            </a:r>
            <a:endParaRPr lang="en-US" sz="2800" dirty="0">
              <a:solidFill>
                <a:srgbClr val="C00000"/>
              </a:solidFill>
              <a:latin typeface="Times New Roman" panose="02020603050405020304" charset="0"/>
              <a:cs typeface="Times New Roman" panose="02020603050405020304" charset="0"/>
            </a:endParaRPr>
          </a:p>
        </p:txBody>
      </p:sp>
      <p:sp>
        <p:nvSpPr>
          <p:cNvPr id="10" name="TextBox 4"/>
          <p:cNvSpPr txBox="1"/>
          <p:nvPr/>
        </p:nvSpPr>
        <p:spPr>
          <a:xfrm>
            <a:off x="3021965" y="3168015"/>
            <a:ext cx="386715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to have been forgotten</a:t>
            </a:r>
            <a:endParaRPr lang="en-US" sz="2800" dirty="0">
              <a:solidFill>
                <a:srgbClr val="C00000"/>
              </a:solidFill>
              <a:latin typeface="Times New Roman" panose="02020603050405020304" charset="0"/>
              <a:cs typeface="Times New Roman" panose="02020603050405020304" charset="0"/>
            </a:endParaRPr>
          </a:p>
        </p:txBody>
      </p:sp>
      <p:sp>
        <p:nvSpPr>
          <p:cNvPr id="12" name="TextBox 4"/>
          <p:cNvSpPr txBox="1"/>
          <p:nvPr/>
        </p:nvSpPr>
        <p:spPr>
          <a:xfrm>
            <a:off x="1083945" y="3738245"/>
            <a:ext cx="369252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Having had supper</a:t>
            </a:r>
            <a:endParaRPr lang="en-US" sz="28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1341755" y="4371340"/>
            <a:ext cx="6727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so excited about the exciting game</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ircle(i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circle(in)">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circle(in)">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circle(in)">
                                      <p:cBhvr>
                                        <p:cTn id="2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0" grpId="0"/>
      <p:bldP spid="12" grpId="0"/>
      <p:bldP spid="13"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13970" y="4453255"/>
            <a:ext cx="12192000" cy="2404745"/>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PA_矩形 259"/>
          <p:cNvSpPr>
            <a:spLocks noChangeArrowheads="1"/>
          </p:cNvSpPr>
          <p:nvPr>
            <p:custDataLst>
              <p:tags r:id="rId1"/>
            </p:custDataLst>
          </p:nvPr>
        </p:nvSpPr>
        <p:spPr bwMode="auto">
          <a:xfrm>
            <a:off x="756285" y="2067986"/>
            <a:ext cx="5325745" cy="830997"/>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buNone/>
            </a:pPr>
            <a:r>
              <a:rPr lang="zh-CN" altLang="en-US" sz="5400" b="1" kern="5000" spc="300" dirty="0">
                <a:solidFill>
                  <a:sysClr val="windowText" lastClr="000000"/>
                </a:solidFill>
                <a:cs typeface="Arial" panose="020B0604020202020204" pitchFamily="34" charset="0"/>
              </a:rPr>
              <a:t>感谢您的观看！</a:t>
            </a:r>
            <a:endParaRPr lang="zh-CN" altLang="en-US" sz="5400" b="1" kern="5000" spc="300" dirty="0">
              <a:solidFill>
                <a:sysClr val="windowText" lastClr="000000"/>
              </a:solidFill>
              <a:cs typeface="Arial" panose="020B0604020202020204" pitchFamily="34" charset="0"/>
            </a:endParaRPr>
          </a:p>
        </p:txBody>
      </p:sp>
      <p:sp>
        <p:nvSpPr>
          <p:cNvPr id="14" name="矩形 13"/>
          <p:cNvSpPr/>
          <p:nvPr/>
        </p:nvSpPr>
        <p:spPr>
          <a:xfrm>
            <a:off x="-13970" y="635"/>
            <a:ext cx="4542155" cy="348615"/>
          </a:xfrm>
          <a:prstGeom prst="rect">
            <a:avLst/>
          </a:prstGeom>
          <a:solidFill>
            <a:srgbClr val="DDDB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0" y="5291455"/>
            <a:ext cx="12192000" cy="1579245"/>
          </a:xfrm>
          <a:prstGeom prst="rect">
            <a:avLst/>
          </a:prstGeom>
          <a:solidFill>
            <a:srgbClr val="E6DC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p:cNvGrpSpPr/>
          <p:nvPr/>
        </p:nvGrpSpPr>
        <p:grpSpPr>
          <a:xfrm>
            <a:off x="5279390" y="1821815"/>
            <a:ext cx="6891655" cy="4630420"/>
            <a:chOff x="8314" y="2869"/>
            <a:chExt cx="10853" cy="7292"/>
          </a:xfrm>
        </p:grpSpPr>
        <p:sp>
          <p:nvSpPr>
            <p:cNvPr id="18" name="椭圆 17"/>
            <p:cNvSpPr/>
            <p:nvPr/>
          </p:nvSpPr>
          <p:spPr>
            <a:xfrm>
              <a:off x="11017" y="2869"/>
              <a:ext cx="8151" cy="7292"/>
            </a:xfrm>
            <a:prstGeom prst="ellips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8314" y="4744"/>
              <a:ext cx="5372" cy="4498"/>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p:cNvPicPr>
              <a:picLocks noChangeAspect="1"/>
            </p:cNvPicPr>
            <p:nvPr userDrawn="1"/>
          </p:nvPicPr>
          <p:blipFill>
            <a:blip r:embed="rId2">
              <a:clrChange>
                <a:clrFrom>
                  <a:srgbClr val="FFFFFF">
                    <a:alpha val="100000"/>
                  </a:srgbClr>
                </a:clrFrom>
                <a:clrTo>
                  <a:srgbClr val="FFFFFF">
                    <a:alpha val="100000"/>
                    <a:alpha val="0"/>
                  </a:srgbClr>
                </a:clrTo>
              </a:clrChange>
            </a:blip>
            <a:stretch>
              <a:fillRect/>
            </a:stretch>
          </p:blipFill>
          <p:spPr>
            <a:xfrm>
              <a:off x="12919" y="3911"/>
              <a:ext cx="4950" cy="453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16965" y="688340"/>
            <a:ext cx="10274300" cy="250190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2. M: What do you do?</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    W: ______________.</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I’m reading	 	B. I’m fine</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I’m a teacher 		D. What do you do?</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2510790" y="130708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18515" y="4405630"/>
            <a:ext cx="10870565" cy="988695"/>
          </a:xfrm>
          <a:prstGeom prst="rect">
            <a:avLst/>
          </a:prstGeom>
          <a:noFill/>
        </p:spPr>
        <p:txBody>
          <a:bodyPr wrap="square" rtlCol="0">
            <a:spAutoFit/>
          </a:bodyPr>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本题考查询问与提供信息。男士问女士是做什么工作的，只有 C 项符合语境。</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555625" y="788035"/>
            <a:ext cx="10274300" cy="250190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3. M: What a wonderful concert! Thank you for inviting me.</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    W: ______________.</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It’s nothing 		B. That’s all right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That’s great 		D. It’s my pleasure</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2056765" y="141312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19150" y="4505325"/>
            <a:ext cx="10932795" cy="143764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本题考查如何对别人邀请表达感谢的情境。A 项意为“没什么”，B 项意为“好的，没问题”，C 项意为“好主意”，均不符合语境。D 项意为“不客气”，符合语境。</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597025" y="370840"/>
            <a:ext cx="9694545" cy="370776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4. M: ______________?</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    W: Very well, thank you.</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How are you going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B. What’s the matter with you</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Can I help you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D. What would you like</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3056255" y="52590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143764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本题考查问候与应答。回答意为“很不错，谢谢你”，B 项意为“你怎么了，发生什么事了？”，C 项意为“有什么可以为您效劳的？”，D 项意为“你需要什么？”，均不符合语境。A 项意为“你过得如何？”，符合语境。</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817245" y="507365"/>
            <a:ext cx="10944860" cy="370776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5. M: Why not go to see a movie tonight?</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    W: ______________</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I’d love to, but I have to take care of my baby.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B. No, I don’t like this movie.</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Thanks, but I can’t go with you.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D. What a pity!</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2411730" y="121042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660400" y="4333240"/>
            <a:ext cx="10870565" cy="188658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本题考查邀请与应答。B 项意为“不去，我不喜欢这部电影”，C 项意为“谢谢，但我不能和你去”，这两种说法均不够委婉，不符合基本礼仪。D 项意为“多么可惜啊！”，不符合语境。A 项意为“我想去，但我要照顾宝宝”，符合语境。</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180469"/>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二、选择正确答案</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UNIT_PLACING_PICTURE_USER_VIEWPORT" val="{&quot;height&quot;:3555,&quot;width&quot;:7110}"/>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UNIT_PLACING_PICTURE_USER_VIEWPORT" val="{&quot;height&quot;:3555,&quot;width&quot;:7110}"/>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PA" val="v4.0.0"/>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UNIT_PLACING_PICTURE_USER_VIEWPORT" val="{&quot;height&quot;:3555,&quot;width&quot;:7110}"/>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PA" val="v4.0.0"/>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UNIT_PLACING_PICTURE_USER_VIEWPORT" val="{&quot;height&quot;:3555,&quot;width&quot;:7110}"/>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UNIT_PLACING_PICTURE_USER_VIEWPORT" val="{&quot;height&quot;:3555,&quot;width&quot;:7110}"/>
</p:tagLst>
</file>

<file path=ppt/tags/tag62.xml><?xml version="1.0" encoding="utf-8"?>
<p:tagLst xmlns:p="http://schemas.openxmlformats.org/presentationml/2006/main">
  <p:tag name="PA" val="v4.0.0"/>
</p:tagLst>
</file>

<file path=ppt/tags/tag63.xml><?xml version="1.0" encoding="utf-8"?>
<p:tagLst xmlns:p="http://schemas.openxmlformats.org/presentationml/2006/main">
  <p:tag name="ISLIDE TOOLS.GUIDESSETTING" val="{&quot;Id&quot;:&quot;GuidesStyle_Normal&quot;,&quot;Name&quot;:&quot;正常&quot;,&quot;HeaderHeight&quot;:10.0,&quot;FooterHeight&quot;:4.0,&quot;SideMargin&quot;:3.0,&quot;TopMargin&quot;:3.0,&quot;BottomMargin&quot;:3.0,&quot;IntervalMargin&quot;:3.0}"/>
  <p:tag name="ISPRING_ULTRA_SCORM_COURSE_ID" val="00A9D133-BE85-4E3A-94B7-5FDC08C95679"/>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系统信息库"/>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1"/>
  <p:tag name="KSO_WPP_MARK_KEY" val="baed8549-8825-423c-ac38-75c655e7c2fe"/>
  <p:tag name="COMMONDATA" val="eyJoZGlkIjoiMjlmOWU1Yjc1ODQ3ZTVhN2I1Nzg2Mzg0OTEyYWY5NGYifQ=="/>
</p:tagLst>
</file>

<file path=ppt/tags/tag7.xml><?xml version="1.0" encoding="utf-8"?>
<p:tagLst xmlns:p="http://schemas.openxmlformats.org/presentationml/2006/main">
  <p:tag name="KSO_WM_UNIT_PLACING_PICTURE_USER_VIEWPORT" val="{&quot;height&quot;:3555,&quot;width&quot;:7110}"/>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千图网PPT模板">
  <a:themeElements>
    <a:clrScheme name="MC-欧美风主题色">
      <a:dk1>
        <a:srgbClr val="000000"/>
      </a:dk1>
      <a:lt1>
        <a:srgbClr val="FFFFFF"/>
      </a:lt1>
      <a:dk2>
        <a:srgbClr val="44546A"/>
      </a:dk2>
      <a:lt2>
        <a:srgbClr val="E7E6E6"/>
      </a:lt2>
      <a:accent1>
        <a:srgbClr val="033455"/>
      </a:accent1>
      <a:accent2>
        <a:srgbClr val="DCC975"/>
      </a:accent2>
      <a:accent3>
        <a:srgbClr val="2D2C2B"/>
      </a:accent3>
      <a:accent4>
        <a:srgbClr val="076C82"/>
      </a:accent4>
      <a:accent5>
        <a:srgbClr val="033455"/>
      </a:accent5>
      <a:accent6>
        <a:srgbClr val="DCC975"/>
      </a:accent6>
      <a:hlink>
        <a:srgbClr val="0563C1"/>
      </a:hlink>
      <a:folHlink>
        <a:srgbClr val="954F72"/>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QT-</Template>
  <TotalTime>0</TotalTime>
  <Words>11521</Words>
  <Application>WPS 演示</Application>
  <PresentationFormat>宽屏</PresentationFormat>
  <Paragraphs>403</Paragraphs>
  <Slides>44</Slides>
  <Notes>51</Notes>
  <HiddenSlides>4</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44</vt:i4>
      </vt:variant>
    </vt:vector>
  </HeadingPairs>
  <TitlesOfParts>
    <vt:vector size="62" baseType="lpstr">
      <vt:lpstr>Arial</vt:lpstr>
      <vt:lpstr>宋体</vt:lpstr>
      <vt:lpstr>Wingdings</vt:lpstr>
      <vt:lpstr>方正黑体简体</vt:lpstr>
      <vt:lpstr>iekie pocangqiong</vt:lpstr>
      <vt:lpstr>微软雅黑</vt:lpstr>
      <vt:lpstr>Calibri</vt:lpstr>
      <vt:lpstr>Impact</vt:lpstr>
      <vt:lpstr>Kozuka Gothic Pro M</vt:lpstr>
      <vt:lpstr>Yu Gothic UI Semibold</vt:lpstr>
      <vt:lpstr>Helvetica-Roman-SemiB</vt:lpstr>
      <vt:lpstr>SimSun-ExtB</vt:lpstr>
      <vt:lpstr>黑体</vt:lpstr>
      <vt:lpstr>Times New Roman</vt:lpstr>
      <vt:lpstr>Arial Unicode MS</vt:lpstr>
      <vt:lpstr>等线</vt:lpstr>
      <vt:lpstr>Segoe Print</vt:lpstr>
      <vt:lpstr>千图网PPT模板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dc:title>
  <dc:creator>孙启豪</dc:creator>
  <cp:lastModifiedBy>赵时运</cp:lastModifiedBy>
  <cp:revision>155</cp:revision>
  <dcterms:created xsi:type="dcterms:W3CDTF">2021-08-19T06:32:00Z</dcterms:created>
  <dcterms:modified xsi:type="dcterms:W3CDTF">2023-06-01T03:17:06Z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7091F191D4624737AE563BFDB340E7CD</vt:lpwstr>
  </property>
  <property fmtid="{D5CDD505-2E9C-101B-9397-08002B2CF9AE}" pid="3" name="KSOProductBuildVer">
    <vt:lpwstr>2052-11.1.0.14309</vt:lpwstr>
  </property>
</Properties>
</file>