
<file path=[Content_Types].xml><?xml version="1.0" encoding="utf-8"?>
<Types xmlns="http://schemas.openxmlformats.org/package/2006/content-types">
  <Default Extension="emf" ContentType="image/x-emf"/>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notesSlides/notesSlide9.xml" ContentType="application/vnd.openxmlformats-officedocument.presentationml.notesSlide+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comments/comment1.xml" ContentType="application/vnd.openxmlformats-officedocument.presentationml.comment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notesSlides/notesSlide10.xml" ContentType="application/vnd.openxmlformats-officedocument.presentationml.notesSlide+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notesSlides/notesSlide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48"/>
  </p:notesMasterIdLst>
  <p:handoutMasterIdLst>
    <p:handoutMasterId r:id="rId449"/>
  </p:handoutMasterIdLst>
  <p:sldIdLst>
    <p:sldId id="869" r:id="rId2"/>
    <p:sldId id="794" r:id="rId3"/>
    <p:sldId id="781" r:id="rId4"/>
    <p:sldId id="795" r:id="rId5"/>
    <p:sldId id="939" r:id="rId6"/>
    <p:sldId id="940" r:id="rId7"/>
    <p:sldId id="946" r:id="rId8"/>
    <p:sldId id="941" r:id="rId9"/>
    <p:sldId id="942" r:id="rId10"/>
    <p:sldId id="1143" r:id="rId11"/>
    <p:sldId id="1289" r:id="rId12"/>
    <p:sldId id="1287" r:id="rId13"/>
    <p:sldId id="1288" r:id="rId14"/>
    <p:sldId id="1290" r:id="rId15"/>
    <p:sldId id="1291" r:id="rId16"/>
    <p:sldId id="943" r:id="rId17"/>
    <p:sldId id="1447" r:id="rId18"/>
    <p:sldId id="1448" r:id="rId19"/>
    <p:sldId id="1449" r:id="rId20"/>
    <p:sldId id="944" r:id="rId21"/>
    <p:sldId id="1450" r:id="rId22"/>
    <p:sldId id="945" r:id="rId23"/>
    <p:sldId id="1451" r:id="rId24"/>
    <p:sldId id="1452" r:id="rId25"/>
    <p:sldId id="2100" r:id="rId26"/>
    <p:sldId id="2101" r:id="rId27"/>
    <p:sldId id="2104" r:id="rId28"/>
    <p:sldId id="2113" r:id="rId29"/>
    <p:sldId id="2105" r:id="rId30"/>
    <p:sldId id="2114" r:id="rId31"/>
    <p:sldId id="2107" r:id="rId32"/>
    <p:sldId id="2115" r:id="rId33"/>
    <p:sldId id="2108" r:id="rId34"/>
    <p:sldId id="2116" r:id="rId35"/>
    <p:sldId id="2109" r:id="rId36"/>
    <p:sldId id="2117" r:id="rId37"/>
    <p:sldId id="2110" r:id="rId38"/>
    <p:sldId id="2111" r:id="rId39"/>
    <p:sldId id="2112" r:id="rId40"/>
    <p:sldId id="2118" r:id="rId41"/>
    <p:sldId id="2119" r:id="rId42"/>
    <p:sldId id="2120" r:id="rId43"/>
    <p:sldId id="2121" r:id="rId44"/>
    <p:sldId id="2122" r:id="rId45"/>
    <p:sldId id="2123" r:id="rId46"/>
    <p:sldId id="2124" r:id="rId47"/>
    <p:sldId id="2125" r:id="rId48"/>
    <p:sldId id="2126" r:id="rId49"/>
    <p:sldId id="947" r:id="rId50"/>
    <p:sldId id="2127" r:id="rId51"/>
    <p:sldId id="2128" r:id="rId52"/>
    <p:sldId id="2129" r:id="rId53"/>
    <p:sldId id="2130" r:id="rId54"/>
    <p:sldId id="2131" r:id="rId55"/>
    <p:sldId id="2133" r:id="rId56"/>
    <p:sldId id="2134" r:id="rId57"/>
    <p:sldId id="2422" r:id="rId58"/>
    <p:sldId id="2423" r:id="rId59"/>
    <p:sldId id="2424" r:id="rId60"/>
    <p:sldId id="2425" r:id="rId61"/>
    <p:sldId id="2426" r:id="rId62"/>
    <p:sldId id="2427" r:id="rId63"/>
    <p:sldId id="2429" r:id="rId64"/>
    <p:sldId id="2430" r:id="rId65"/>
    <p:sldId id="2431" r:id="rId66"/>
    <p:sldId id="2432" r:id="rId67"/>
    <p:sldId id="2433" r:id="rId68"/>
    <p:sldId id="2434" r:id="rId69"/>
    <p:sldId id="2435" r:id="rId70"/>
    <p:sldId id="2436" r:id="rId71"/>
    <p:sldId id="2437" r:id="rId72"/>
    <p:sldId id="948" r:id="rId73"/>
    <p:sldId id="1453" r:id="rId74"/>
    <p:sldId id="1463" r:id="rId75"/>
    <p:sldId id="1595" r:id="rId76"/>
    <p:sldId id="1597" r:id="rId77"/>
    <p:sldId id="1598" r:id="rId78"/>
    <p:sldId id="1464" r:id="rId79"/>
    <p:sldId id="1596" r:id="rId80"/>
    <p:sldId id="1599" r:id="rId81"/>
    <p:sldId id="1455" r:id="rId82"/>
    <p:sldId id="1600" r:id="rId83"/>
    <p:sldId id="1466" r:id="rId84"/>
    <p:sldId id="1603" r:id="rId85"/>
    <p:sldId id="1460" r:id="rId86"/>
    <p:sldId id="1461" r:id="rId87"/>
    <p:sldId id="1462" r:id="rId88"/>
    <p:sldId id="952" r:id="rId89"/>
    <p:sldId id="1471" r:id="rId90"/>
    <p:sldId id="1610" r:id="rId91"/>
    <p:sldId id="1611" r:id="rId92"/>
    <p:sldId id="1469" r:id="rId93"/>
    <p:sldId id="1612" r:id="rId94"/>
    <p:sldId id="1613" r:id="rId95"/>
    <p:sldId id="1472" r:id="rId96"/>
    <p:sldId id="1614" r:id="rId97"/>
    <p:sldId id="1473" r:id="rId98"/>
    <p:sldId id="1474" r:id="rId99"/>
    <p:sldId id="953" r:id="rId100"/>
    <p:sldId id="1615" r:id="rId101"/>
    <p:sldId id="1616" r:id="rId102"/>
    <p:sldId id="1617" r:id="rId103"/>
    <p:sldId id="1475" r:id="rId104"/>
    <p:sldId id="1618" r:id="rId105"/>
    <p:sldId id="1619" r:id="rId106"/>
    <p:sldId id="1476" r:id="rId107"/>
    <p:sldId id="1620" r:id="rId108"/>
    <p:sldId id="955" r:id="rId109"/>
    <p:sldId id="1622" r:id="rId110"/>
    <p:sldId id="1480" r:id="rId111"/>
    <p:sldId id="1481" r:id="rId112"/>
    <p:sldId id="1482" r:id="rId113"/>
    <p:sldId id="1483" r:id="rId114"/>
    <p:sldId id="1484" r:id="rId115"/>
    <p:sldId id="1626" r:id="rId116"/>
    <p:sldId id="1485" r:id="rId117"/>
    <p:sldId id="1627" r:id="rId118"/>
    <p:sldId id="1628" r:id="rId119"/>
    <p:sldId id="1629" r:id="rId120"/>
    <p:sldId id="1630" r:id="rId121"/>
    <p:sldId id="2441" r:id="rId122"/>
    <p:sldId id="2442" r:id="rId123"/>
    <p:sldId id="2443" r:id="rId124"/>
    <p:sldId id="2444" r:id="rId125"/>
    <p:sldId id="2445" r:id="rId126"/>
    <p:sldId id="2446" r:id="rId127"/>
    <p:sldId id="2447" r:id="rId128"/>
    <p:sldId id="2448" r:id="rId129"/>
    <p:sldId id="2449" r:id="rId130"/>
    <p:sldId id="1487" r:id="rId131"/>
    <p:sldId id="1632" r:id="rId132"/>
    <p:sldId id="1489" r:id="rId133"/>
    <p:sldId id="1635" r:id="rId134"/>
    <p:sldId id="1493" r:id="rId135"/>
    <p:sldId id="1494" r:id="rId136"/>
    <p:sldId id="1495" r:id="rId137"/>
    <p:sldId id="1496" r:id="rId138"/>
    <p:sldId id="1497" r:id="rId139"/>
    <p:sldId id="959" r:id="rId140"/>
    <p:sldId id="1643" r:id="rId141"/>
    <p:sldId id="1644" r:id="rId142"/>
    <p:sldId id="1645" r:id="rId143"/>
    <p:sldId id="1498" r:id="rId144"/>
    <p:sldId id="1646" r:id="rId145"/>
    <p:sldId id="1647" r:id="rId146"/>
    <p:sldId id="1503" r:id="rId147"/>
    <p:sldId id="1504" r:id="rId148"/>
    <p:sldId id="1648" r:id="rId149"/>
    <p:sldId id="1649" r:id="rId150"/>
    <p:sldId id="1505" r:id="rId151"/>
    <p:sldId id="1650" r:id="rId152"/>
    <p:sldId id="1651" r:id="rId153"/>
    <p:sldId id="1652" r:id="rId154"/>
    <p:sldId id="1506" r:id="rId155"/>
    <p:sldId id="1653" r:id="rId156"/>
    <p:sldId id="960" r:id="rId157"/>
    <p:sldId id="1655" r:id="rId158"/>
    <p:sldId id="1509" r:id="rId159"/>
    <p:sldId id="1510" r:id="rId160"/>
    <p:sldId id="1511" r:id="rId161"/>
    <p:sldId id="1513" r:id="rId162"/>
    <p:sldId id="1514" r:id="rId163"/>
    <p:sldId id="1512" r:id="rId164"/>
    <p:sldId id="1658" r:id="rId165"/>
    <p:sldId id="1659" r:id="rId166"/>
    <p:sldId id="1660" r:id="rId167"/>
    <p:sldId id="1515" r:id="rId168"/>
    <p:sldId id="1661" r:id="rId169"/>
    <p:sldId id="1662" r:id="rId170"/>
    <p:sldId id="1516" r:id="rId171"/>
    <p:sldId id="1517" r:id="rId172"/>
    <p:sldId id="2450" r:id="rId173"/>
    <p:sldId id="1663" r:id="rId174"/>
    <p:sldId id="1664" r:id="rId175"/>
    <p:sldId id="1518" r:id="rId176"/>
    <p:sldId id="1665" r:id="rId177"/>
    <p:sldId id="1666" r:id="rId178"/>
    <p:sldId id="1667" r:id="rId179"/>
    <p:sldId id="1519" r:id="rId180"/>
    <p:sldId id="1668" r:id="rId181"/>
    <p:sldId id="964" r:id="rId182"/>
    <p:sldId id="1670" r:id="rId183"/>
    <p:sldId id="1522" r:id="rId184"/>
    <p:sldId id="1523" r:id="rId185"/>
    <p:sldId id="1524" r:id="rId186"/>
    <p:sldId id="2690" r:id="rId187"/>
    <p:sldId id="2691" r:id="rId188"/>
    <p:sldId id="2692" r:id="rId189"/>
    <p:sldId id="2693" r:id="rId190"/>
    <p:sldId id="2694" r:id="rId191"/>
    <p:sldId id="2695" r:id="rId192"/>
    <p:sldId id="2696" r:id="rId193"/>
    <p:sldId id="2697" r:id="rId194"/>
    <p:sldId id="2698" r:id="rId195"/>
    <p:sldId id="2699" r:id="rId196"/>
    <p:sldId id="2700" r:id="rId197"/>
    <p:sldId id="2701" r:id="rId198"/>
    <p:sldId id="2702" r:id="rId199"/>
    <p:sldId id="2703" r:id="rId200"/>
    <p:sldId id="2715" r:id="rId201"/>
    <p:sldId id="2704" r:id="rId202"/>
    <p:sldId id="2705" r:id="rId203"/>
    <p:sldId id="2706" r:id="rId204"/>
    <p:sldId id="2708" r:id="rId205"/>
    <p:sldId id="2709" r:id="rId206"/>
    <p:sldId id="2716" r:id="rId207"/>
    <p:sldId id="2717" r:id="rId208"/>
    <p:sldId id="2710" r:id="rId209"/>
    <p:sldId id="2711" r:id="rId210"/>
    <p:sldId id="2712" r:id="rId211"/>
    <p:sldId id="2713" r:id="rId212"/>
    <p:sldId id="2714" r:id="rId213"/>
    <p:sldId id="2718" r:id="rId214"/>
    <p:sldId id="2719" r:id="rId215"/>
    <p:sldId id="2720" r:id="rId216"/>
    <p:sldId id="2721" r:id="rId217"/>
    <p:sldId id="2722" r:id="rId218"/>
    <p:sldId id="2723" r:id="rId219"/>
    <p:sldId id="2724" r:id="rId220"/>
    <p:sldId id="2725" r:id="rId221"/>
    <p:sldId id="2726" r:id="rId222"/>
    <p:sldId id="2745" r:id="rId223"/>
    <p:sldId id="2746" r:id="rId224"/>
    <p:sldId id="2747" r:id="rId225"/>
    <p:sldId id="2748" r:id="rId226"/>
    <p:sldId id="2749" r:id="rId227"/>
    <p:sldId id="2750" r:id="rId228"/>
    <p:sldId id="2751" r:id="rId229"/>
    <p:sldId id="2752" r:id="rId230"/>
    <p:sldId id="2753" r:id="rId231"/>
    <p:sldId id="2736" r:id="rId232"/>
    <p:sldId id="2737" r:id="rId233"/>
    <p:sldId id="2738" r:id="rId234"/>
    <p:sldId id="2739" r:id="rId235"/>
    <p:sldId id="2740" r:id="rId236"/>
    <p:sldId id="2741" r:id="rId237"/>
    <p:sldId id="2742" r:id="rId238"/>
    <p:sldId id="2743" r:id="rId239"/>
    <p:sldId id="2744" r:id="rId240"/>
    <p:sldId id="2770" r:id="rId241"/>
    <p:sldId id="2771" r:id="rId242"/>
    <p:sldId id="2778" r:id="rId243"/>
    <p:sldId id="2772" r:id="rId244"/>
    <p:sldId id="2773" r:id="rId245"/>
    <p:sldId id="2774" r:id="rId246"/>
    <p:sldId id="2775" r:id="rId247"/>
    <p:sldId id="2776" r:id="rId248"/>
    <p:sldId id="2777" r:id="rId249"/>
    <p:sldId id="2762" r:id="rId250"/>
    <p:sldId id="2763" r:id="rId251"/>
    <p:sldId id="2764" r:id="rId252"/>
    <p:sldId id="2765" r:id="rId253"/>
    <p:sldId id="2766" r:id="rId254"/>
    <p:sldId id="2767" r:id="rId255"/>
    <p:sldId id="2768" r:id="rId256"/>
    <p:sldId id="2769" r:id="rId257"/>
    <p:sldId id="2779" r:id="rId258"/>
    <p:sldId id="2780" r:id="rId259"/>
    <p:sldId id="2781" r:id="rId260"/>
    <p:sldId id="2782" r:id="rId261"/>
    <p:sldId id="2785" r:id="rId262"/>
    <p:sldId id="2786" r:id="rId263"/>
    <p:sldId id="2787" r:id="rId264"/>
    <p:sldId id="2796" r:id="rId265"/>
    <p:sldId id="2797" r:id="rId266"/>
    <p:sldId id="2798" r:id="rId267"/>
    <p:sldId id="2799" r:id="rId268"/>
    <p:sldId id="2800" r:id="rId269"/>
    <p:sldId id="2801" r:id="rId270"/>
    <p:sldId id="2802" r:id="rId271"/>
    <p:sldId id="2803" r:id="rId272"/>
    <p:sldId id="2804" r:id="rId273"/>
    <p:sldId id="2788" r:id="rId274"/>
    <p:sldId id="2789" r:id="rId275"/>
    <p:sldId id="2790" r:id="rId276"/>
    <p:sldId id="2791" r:id="rId277"/>
    <p:sldId id="2792" r:id="rId278"/>
    <p:sldId id="2793" r:id="rId279"/>
    <p:sldId id="2794" r:id="rId280"/>
    <p:sldId id="2795" r:id="rId281"/>
    <p:sldId id="2805" r:id="rId282"/>
    <p:sldId id="2806" r:id="rId283"/>
    <p:sldId id="2807" r:id="rId284"/>
    <p:sldId id="2808" r:id="rId285"/>
    <p:sldId id="2812" r:id="rId286"/>
    <p:sldId id="2813" r:id="rId287"/>
    <p:sldId id="2809" r:id="rId288"/>
    <p:sldId id="2810" r:id="rId289"/>
    <p:sldId id="2811" r:id="rId290"/>
    <p:sldId id="2822" r:id="rId291"/>
    <p:sldId id="2823" r:id="rId292"/>
    <p:sldId id="2824" r:id="rId293"/>
    <p:sldId id="2825" r:id="rId294"/>
    <p:sldId id="2826" r:id="rId295"/>
    <p:sldId id="2827" r:id="rId296"/>
    <p:sldId id="2828" r:id="rId297"/>
    <p:sldId id="2829" r:id="rId298"/>
    <p:sldId id="2814" r:id="rId299"/>
    <p:sldId id="2815" r:id="rId300"/>
    <p:sldId id="2816" r:id="rId301"/>
    <p:sldId id="2817" r:id="rId302"/>
    <p:sldId id="2818" r:id="rId303"/>
    <p:sldId id="2819" r:id="rId304"/>
    <p:sldId id="2820" r:id="rId305"/>
    <p:sldId id="2821" r:id="rId306"/>
    <p:sldId id="2830" r:id="rId307"/>
    <p:sldId id="2831" r:id="rId308"/>
    <p:sldId id="2832" r:id="rId309"/>
    <p:sldId id="2833" r:id="rId310"/>
    <p:sldId id="2834" r:id="rId311"/>
    <p:sldId id="2835" r:id="rId312"/>
    <p:sldId id="2836" r:id="rId313"/>
    <p:sldId id="2837" r:id="rId314"/>
    <p:sldId id="2838" r:id="rId315"/>
    <p:sldId id="979" r:id="rId316"/>
    <p:sldId id="2839" r:id="rId317"/>
    <p:sldId id="2840" r:id="rId318"/>
    <p:sldId id="2841" r:id="rId319"/>
    <p:sldId id="2842" r:id="rId320"/>
    <p:sldId id="2843" r:id="rId321"/>
    <p:sldId id="2844" r:id="rId322"/>
    <p:sldId id="2845" r:id="rId323"/>
    <p:sldId id="2846" r:id="rId324"/>
    <p:sldId id="2847" r:id="rId325"/>
    <p:sldId id="2848" r:id="rId326"/>
    <p:sldId id="2849" r:id="rId327"/>
    <p:sldId id="2850" r:id="rId328"/>
    <p:sldId id="2851" r:id="rId329"/>
    <p:sldId id="2852" r:id="rId330"/>
    <p:sldId id="2853" r:id="rId331"/>
    <p:sldId id="2854" r:id="rId332"/>
    <p:sldId id="2855" r:id="rId333"/>
    <p:sldId id="2856" r:id="rId334"/>
    <p:sldId id="2857" r:id="rId335"/>
    <p:sldId id="2858" r:id="rId336"/>
    <p:sldId id="2859" r:id="rId337"/>
    <p:sldId id="2860" r:id="rId338"/>
    <p:sldId id="1959" r:id="rId339"/>
    <p:sldId id="1960" r:id="rId340"/>
    <p:sldId id="1961" r:id="rId341"/>
    <p:sldId id="1962" r:id="rId342"/>
    <p:sldId id="1963" r:id="rId343"/>
    <p:sldId id="1964" r:id="rId344"/>
    <p:sldId id="1965" r:id="rId345"/>
    <p:sldId id="1966" r:id="rId346"/>
    <p:sldId id="1967" r:id="rId347"/>
    <p:sldId id="1968" r:id="rId348"/>
    <p:sldId id="1969" r:id="rId349"/>
    <p:sldId id="1970" r:id="rId350"/>
    <p:sldId id="1971" r:id="rId351"/>
    <p:sldId id="1972" r:id="rId352"/>
    <p:sldId id="1973" r:id="rId353"/>
    <p:sldId id="1974" r:id="rId354"/>
    <p:sldId id="1975" r:id="rId355"/>
    <p:sldId id="1976" r:id="rId356"/>
    <p:sldId id="1979" r:id="rId357"/>
    <p:sldId id="1980" r:id="rId358"/>
    <p:sldId id="1981" r:id="rId359"/>
    <p:sldId id="1983" r:id="rId360"/>
    <p:sldId id="1984" r:id="rId361"/>
    <p:sldId id="1985" r:id="rId362"/>
    <p:sldId id="1982" r:id="rId363"/>
    <p:sldId id="1986" r:id="rId364"/>
    <p:sldId id="1987" r:id="rId365"/>
    <p:sldId id="1988" r:id="rId366"/>
    <p:sldId id="1989" r:id="rId367"/>
    <p:sldId id="1990" r:id="rId368"/>
    <p:sldId id="1993" r:id="rId369"/>
    <p:sldId id="1994" r:id="rId370"/>
    <p:sldId id="1995" r:id="rId371"/>
    <p:sldId id="1992" r:id="rId372"/>
    <p:sldId id="1996" r:id="rId373"/>
    <p:sldId id="1997" r:id="rId374"/>
    <p:sldId id="1998" r:id="rId375"/>
    <p:sldId id="1999" r:id="rId376"/>
    <p:sldId id="2000" r:id="rId377"/>
    <p:sldId id="2002" r:id="rId378"/>
    <p:sldId id="2003" r:id="rId379"/>
    <p:sldId id="2004" r:id="rId380"/>
    <p:sldId id="2001" r:id="rId381"/>
    <p:sldId id="2005" r:id="rId382"/>
    <p:sldId id="2006" r:id="rId383"/>
    <p:sldId id="2007" r:id="rId384"/>
    <p:sldId id="2008" r:id="rId385"/>
    <p:sldId id="2009" r:id="rId386"/>
    <p:sldId id="2011" r:id="rId387"/>
    <p:sldId id="2012" r:id="rId388"/>
    <p:sldId id="2013" r:id="rId389"/>
    <p:sldId id="2010" r:id="rId390"/>
    <p:sldId id="2014" r:id="rId391"/>
    <p:sldId id="2015" r:id="rId392"/>
    <p:sldId id="1527" r:id="rId393"/>
    <p:sldId id="1528" r:id="rId394"/>
    <p:sldId id="980" r:id="rId395"/>
    <p:sldId id="1675" r:id="rId396"/>
    <p:sldId id="1676" r:id="rId397"/>
    <p:sldId id="1677" r:id="rId398"/>
    <p:sldId id="981" r:id="rId399"/>
    <p:sldId id="1673" r:id="rId400"/>
    <p:sldId id="1674" r:id="rId401"/>
    <p:sldId id="1529" r:id="rId402"/>
    <p:sldId id="1530" r:id="rId403"/>
    <p:sldId id="983" r:id="rId404"/>
    <p:sldId id="1678" r:id="rId405"/>
    <p:sldId id="1679" r:id="rId406"/>
    <p:sldId id="1680" r:id="rId407"/>
    <p:sldId id="1531" r:id="rId408"/>
    <p:sldId id="1681" r:id="rId409"/>
    <p:sldId id="1682" r:id="rId410"/>
    <p:sldId id="1532" r:id="rId411"/>
    <p:sldId id="1533" r:id="rId412"/>
    <p:sldId id="984" r:id="rId413"/>
    <p:sldId id="1683" r:id="rId414"/>
    <p:sldId id="1684" r:id="rId415"/>
    <p:sldId id="1534" r:id="rId416"/>
    <p:sldId id="1685" r:id="rId417"/>
    <p:sldId id="1686" r:id="rId418"/>
    <p:sldId id="1687" r:id="rId419"/>
    <p:sldId id="1535" r:id="rId420"/>
    <p:sldId id="1536" r:id="rId421"/>
    <p:sldId id="985" r:id="rId422"/>
    <p:sldId id="1688" r:id="rId423"/>
    <p:sldId id="1689" r:id="rId424"/>
    <p:sldId id="1690" r:id="rId425"/>
    <p:sldId id="1537" r:id="rId426"/>
    <p:sldId id="1691" r:id="rId427"/>
    <p:sldId id="1692" r:id="rId428"/>
    <p:sldId id="1538" r:id="rId429"/>
    <p:sldId id="1539" r:id="rId430"/>
    <p:sldId id="986" r:id="rId431"/>
    <p:sldId id="1693" r:id="rId432"/>
    <p:sldId id="1694" r:id="rId433"/>
    <p:sldId id="1695" r:id="rId434"/>
    <p:sldId id="1541" r:id="rId435"/>
    <p:sldId id="1696" r:id="rId436"/>
    <p:sldId id="1697" r:id="rId437"/>
    <p:sldId id="1542" r:id="rId438"/>
    <p:sldId id="1543" r:id="rId439"/>
    <p:sldId id="987" r:id="rId440"/>
    <p:sldId id="1698" r:id="rId441"/>
    <p:sldId id="1699" r:id="rId442"/>
    <p:sldId id="1700" r:id="rId443"/>
    <p:sldId id="1544" r:id="rId444"/>
    <p:sldId id="1701" r:id="rId445"/>
    <p:sldId id="1702" r:id="rId446"/>
    <p:sldId id="935" r:id="rId447"/>
  </p:sldIdLst>
  <p:sldSz cx="12192000" cy="6858000"/>
  <p:notesSz cx="6858000" cy="9144000"/>
  <p:custDataLst>
    <p:tags r:id="rId450"/>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37" userDrawn="1">
          <p15:clr>
            <a:srgbClr val="A4A3A4"/>
          </p15:clr>
        </p15:guide>
        <p15:guide id="2" pos="629" userDrawn="1">
          <p15:clr>
            <a:srgbClr val="A4A3A4"/>
          </p15:clr>
        </p15:guide>
        <p15:guide id="3" pos="6980" userDrawn="1">
          <p15:clr>
            <a:srgbClr val="A4A3A4"/>
          </p15:clr>
        </p15:guide>
        <p15:guide id="4" pos="3817"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foggy vole" initials="fv" lastIdx="1" clrIdx="0"/>
  <p:cmAuthor id="2" name="Administrator" initials="A" lastIdx="2" clrIdx="1"/>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8064A2"/>
    <a:srgbClr val="FFFFFF"/>
    <a:srgbClr val="DBCEEF"/>
    <a:srgbClr val="E3FDC1"/>
    <a:srgbClr val="9BBB59"/>
    <a:srgbClr val="EAD5D5"/>
    <a:srgbClr val="505761"/>
    <a:srgbClr val="76D3C8"/>
    <a:srgbClr val="808B90"/>
    <a:srgbClr val="E1F4F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1849" autoAdjust="0"/>
    <p:restoredTop sz="96763" autoAdjust="0"/>
  </p:normalViewPr>
  <p:slideViewPr>
    <p:cSldViewPr snapToGrid="0" showGuides="1">
      <p:cViewPr>
        <p:scale>
          <a:sx n="75" d="100"/>
          <a:sy n="75" d="100"/>
        </p:scale>
        <p:origin x="1476" y="432"/>
      </p:cViewPr>
      <p:guideLst>
        <p:guide orient="horz" pos="2137"/>
        <p:guide pos="629"/>
        <p:guide pos="6980"/>
        <p:guide pos="3817"/>
      </p:guideLst>
    </p:cSldViewPr>
  </p:slideViewPr>
  <p:notesTextViewPr>
    <p:cViewPr>
      <p:scale>
        <a:sx n="1" d="1"/>
        <a:sy n="1" d="1"/>
      </p:scale>
      <p:origin x="0" y="0"/>
    </p:cViewPr>
  </p:notesTextViewPr>
  <p:sorterViewPr>
    <p:cViewPr>
      <p:scale>
        <a:sx n="50" d="100"/>
        <a:sy n="50" d="100"/>
      </p:scale>
      <p:origin x="0" y="0"/>
    </p:cViewPr>
  </p:sorterViewPr>
  <p:notesViewPr>
    <p:cSldViewPr snapToGrid="0">
      <p:cViewPr varScale="1">
        <p:scale>
          <a:sx n="96" d="100"/>
          <a:sy n="96" d="100"/>
        </p:scale>
        <p:origin x="4022" y="62"/>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324" Type="http://schemas.openxmlformats.org/officeDocument/2006/relationships/slide" Target="slides/slide323.xml"/><Relationship Id="rId366" Type="http://schemas.openxmlformats.org/officeDocument/2006/relationships/slide" Target="slides/slide365.xml"/><Relationship Id="rId170" Type="http://schemas.openxmlformats.org/officeDocument/2006/relationships/slide" Target="slides/slide169.xml"/><Relationship Id="rId226" Type="http://schemas.openxmlformats.org/officeDocument/2006/relationships/slide" Target="slides/slide225.xml"/><Relationship Id="rId433" Type="http://schemas.openxmlformats.org/officeDocument/2006/relationships/slide" Target="slides/slide432.xml"/><Relationship Id="rId268" Type="http://schemas.openxmlformats.org/officeDocument/2006/relationships/slide" Target="slides/slide267.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335" Type="http://schemas.openxmlformats.org/officeDocument/2006/relationships/slide" Target="slides/slide334.xml"/><Relationship Id="rId377" Type="http://schemas.openxmlformats.org/officeDocument/2006/relationships/slide" Target="slides/slide376.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402" Type="http://schemas.openxmlformats.org/officeDocument/2006/relationships/slide" Target="slides/slide401.xml"/><Relationship Id="rId279" Type="http://schemas.openxmlformats.org/officeDocument/2006/relationships/slide" Target="slides/slide278.xml"/><Relationship Id="rId444" Type="http://schemas.openxmlformats.org/officeDocument/2006/relationships/slide" Target="slides/slide443.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346" Type="http://schemas.openxmlformats.org/officeDocument/2006/relationships/slide" Target="slides/slide345.xml"/><Relationship Id="rId388" Type="http://schemas.openxmlformats.org/officeDocument/2006/relationships/slide" Target="slides/slide387.xml"/><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413" Type="http://schemas.openxmlformats.org/officeDocument/2006/relationships/slide" Target="slides/slide412.xml"/><Relationship Id="rId248" Type="http://schemas.openxmlformats.org/officeDocument/2006/relationships/slide" Target="slides/slide247.xml"/><Relationship Id="rId455" Type="http://schemas.openxmlformats.org/officeDocument/2006/relationships/tableStyles" Target="tableStyles.xml"/><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357" Type="http://schemas.openxmlformats.org/officeDocument/2006/relationships/slide" Target="slides/slide356.xml"/><Relationship Id="rId54" Type="http://schemas.openxmlformats.org/officeDocument/2006/relationships/slide" Target="slides/slide53.xml"/><Relationship Id="rId96" Type="http://schemas.openxmlformats.org/officeDocument/2006/relationships/slide" Target="slides/slide95.xml"/><Relationship Id="rId161" Type="http://schemas.openxmlformats.org/officeDocument/2006/relationships/slide" Target="slides/slide160.xml"/><Relationship Id="rId217" Type="http://schemas.openxmlformats.org/officeDocument/2006/relationships/slide" Target="slides/slide216.xml"/><Relationship Id="rId399" Type="http://schemas.openxmlformats.org/officeDocument/2006/relationships/slide" Target="slides/slide398.xml"/><Relationship Id="rId259" Type="http://schemas.openxmlformats.org/officeDocument/2006/relationships/slide" Target="slides/slide258.xml"/><Relationship Id="rId424" Type="http://schemas.openxmlformats.org/officeDocument/2006/relationships/slide" Target="slides/slide423.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326" Type="http://schemas.openxmlformats.org/officeDocument/2006/relationships/slide" Target="slides/slide325.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172" Type="http://schemas.openxmlformats.org/officeDocument/2006/relationships/slide" Target="slides/slide171.xml"/><Relationship Id="rId228" Type="http://schemas.openxmlformats.org/officeDocument/2006/relationships/slide" Target="slides/slide227.xml"/><Relationship Id="rId435" Type="http://schemas.openxmlformats.org/officeDocument/2006/relationships/slide" Target="slides/slide434.xml"/><Relationship Id="rId281" Type="http://schemas.openxmlformats.org/officeDocument/2006/relationships/slide" Target="slides/slide280.xml"/><Relationship Id="rId337" Type="http://schemas.openxmlformats.org/officeDocument/2006/relationships/slide" Target="slides/slide336.xml"/><Relationship Id="rId34" Type="http://schemas.openxmlformats.org/officeDocument/2006/relationships/slide" Target="slides/slide33.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slide" Target="slides/slide378.xml"/><Relationship Id="rId7" Type="http://schemas.openxmlformats.org/officeDocument/2006/relationships/slide" Target="slides/slide6.xml"/><Relationship Id="rId183" Type="http://schemas.openxmlformats.org/officeDocument/2006/relationships/slide" Target="slides/slide182.xml"/><Relationship Id="rId239" Type="http://schemas.openxmlformats.org/officeDocument/2006/relationships/slide" Target="slides/slide238.xml"/><Relationship Id="rId390" Type="http://schemas.openxmlformats.org/officeDocument/2006/relationships/slide" Target="slides/slide389.xml"/><Relationship Id="rId404" Type="http://schemas.openxmlformats.org/officeDocument/2006/relationships/slide" Target="slides/slide403.xml"/><Relationship Id="rId446" Type="http://schemas.openxmlformats.org/officeDocument/2006/relationships/slide" Target="slides/slide445.xml"/><Relationship Id="rId250" Type="http://schemas.openxmlformats.org/officeDocument/2006/relationships/slide" Target="slides/slide249.xml"/><Relationship Id="rId292" Type="http://schemas.openxmlformats.org/officeDocument/2006/relationships/slide" Target="slides/slide291.xml"/><Relationship Id="rId306" Type="http://schemas.openxmlformats.org/officeDocument/2006/relationships/slide" Target="slides/slide305.xml"/><Relationship Id="rId45" Type="http://schemas.openxmlformats.org/officeDocument/2006/relationships/slide" Target="slides/slide44.xml"/><Relationship Id="rId87" Type="http://schemas.openxmlformats.org/officeDocument/2006/relationships/slide" Target="slides/slide86.xml"/><Relationship Id="rId110" Type="http://schemas.openxmlformats.org/officeDocument/2006/relationships/slide" Target="slides/slide109.xml"/><Relationship Id="rId348" Type="http://schemas.openxmlformats.org/officeDocument/2006/relationships/slide" Target="slides/slide347.xml"/><Relationship Id="rId152" Type="http://schemas.openxmlformats.org/officeDocument/2006/relationships/slide" Target="slides/slide151.xml"/><Relationship Id="rId194" Type="http://schemas.openxmlformats.org/officeDocument/2006/relationships/slide" Target="slides/slide193.xml"/><Relationship Id="rId208" Type="http://schemas.openxmlformats.org/officeDocument/2006/relationships/slide" Target="slides/slide207.xml"/><Relationship Id="rId415" Type="http://schemas.openxmlformats.org/officeDocument/2006/relationships/slide" Target="slides/slide414.xml"/><Relationship Id="rId261" Type="http://schemas.openxmlformats.org/officeDocument/2006/relationships/slide" Target="slides/slide260.xml"/><Relationship Id="rId14" Type="http://schemas.openxmlformats.org/officeDocument/2006/relationships/slide" Target="slides/slide13.xml"/><Relationship Id="rId56" Type="http://schemas.openxmlformats.org/officeDocument/2006/relationships/slide" Target="slides/slide55.xml"/><Relationship Id="rId317" Type="http://schemas.openxmlformats.org/officeDocument/2006/relationships/slide" Target="slides/slide316.xml"/><Relationship Id="rId359" Type="http://schemas.openxmlformats.org/officeDocument/2006/relationships/slide" Target="slides/slide358.xml"/><Relationship Id="rId98" Type="http://schemas.openxmlformats.org/officeDocument/2006/relationships/slide" Target="slides/slide97.xml"/><Relationship Id="rId121" Type="http://schemas.openxmlformats.org/officeDocument/2006/relationships/slide" Target="slides/slide120.xml"/><Relationship Id="rId163" Type="http://schemas.openxmlformats.org/officeDocument/2006/relationships/slide" Target="slides/slide162.xml"/><Relationship Id="rId219" Type="http://schemas.openxmlformats.org/officeDocument/2006/relationships/slide" Target="slides/slide218.xml"/><Relationship Id="rId370" Type="http://schemas.openxmlformats.org/officeDocument/2006/relationships/slide" Target="slides/slide369.xml"/><Relationship Id="rId426" Type="http://schemas.openxmlformats.org/officeDocument/2006/relationships/slide" Target="slides/slide425.xml"/><Relationship Id="rId230" Type="http://schemas.openxmlformats.org/officeDocument/2006/relationships/slide" Target="slides/slide229.xml"/><Relationship Id="rId25" Type="http://schemas.openxmlformats.org/officeDocument/2006/relationships/slide" Target="slides/slide24.xml"/><Relationship Id="rId67" Type="http://schemas.openxmlformats.org/officeDocument/2006/relationships/slide" Target="slides/slide66.xml"/><Relationship Id="rId272" Type="http://schemas.openxmlformats.org/officeDocument/2006/relationships/slide" Target="slides/slide271.xml"/><Relationship Id="rId328" Type="http://schemas.openxmlformats.org/officeDocument/2006/relationships/slide" Target="slides/slide327.xml"/><Relationship Id="rId132" Type="http://schemas.openxmlformats.org/officeDocument/2006/relationships/slide" Target="slides/slide131.xml"/><Relationship Id="rId174" Type="http://schemas.openxmlformats.org/officeDocument/2006/relationships/slide" Target="slides/slide173.xml"/><Relationship Id="rId381" Type="http://schemas.openxmlformats.org/officeDocument/2006/relationships/slide" Target="slides/slide380.xml"/><Relationship Id="rId241" Type="http://schemas.openxmlformats.org/officeDocument/2006/relationships/slide" Target="slides/slide240.xml"/><Relationship Id="rId437" Type="http://schemas.openxmlformats.org/officeDocument/2006/relationships/slide" Target="slides/slide436.xml"/><Relationship Id="rId36" Type="http://schemas.openxmlformats.org/officeDocument/2006/relationships/slide" Target="slides/slide35.xml"/><Relationship Id="rId283" Type="http://schemas.openxmlformats.org/officeDocument/2006/relationships/slide" Target="slides/slide282.xml"/><Relationship Id="rId339" Type="http://schemas.openxmlformats.org/officeDocument/2006/relationships/slide" Target="slides/slide338.xml"/><Relationship Id="rId78" Type="http://schemas.openxmlformats.org/officeDocument/2006/relationships/slide" Target="slides/slide77.xml"/><Relationship Id="rId101" Type="http://schemas.openxmlformats.org/officeDocument/2006/relationships/slide" Target="slides/slide100.xml"/><Relationship Id="rId143" Type="http://schemas.openxmlformats.org/officeDocument/2006/relationships/slide" Target="slides/slide142.xml"/><Relationship Id="rId185" Type="http://schemas.openxmlformats.org/officeDocument/2006/relationships/slide" Target="slides/slide184.xml"/><Relationship Id="rId350" Type="http://schemas.openxmlformats.org/officeDocument/2006/relationships/slide" Target="slides/slide349.xml"/><Relationship Id="rId406" Type="http://schemas.openxmlformats.org/officeDocument/2006/relationships/slide" Target="slides/slide405.xml"/><Relationship Id="rId9" Type="http://schemas.openxmlformats.org/officeDocument/2006/relationships/slide" Target="slides/slide8.xml"/><Relationship Id="rId210" Type="http://schemas.openxmlformats.org/officeDocument/2006/relationships/slide" Target="slides/slide209.xml"/><Relationship Id="rId392" Type="http://schemas.openxmlformats.org/officeDocument/2006/relationships/slide" Target="slides/slide391.xml"/><Relationship Id="rId448" Type="http://schemas.openxmlformats.org/officeDocument/2006/relationships/notesMaster" Target="notesMasters/notesMaster1.xml"/><Relationship Id="rId252" Type="http://schemas.openxmlformats.org/officeDocument/2006/relationships/slide" Target="slides/slide251.xml"/><Relationship Id="rId294" Type="http://schemas.openxmlformats.org/officeDocument/2006/relationships/slide" Target="slides/slide293.xml"/><Relationship Id="rId308" Type="http://schemas.openxmlformats.org/officeDocument/2006/relationships/slide" Target="slides/slide307.xml"/><Relationship Id="rId47" Type="http://schemas.openxmlformats.org/officeDocument/2006/relationships/slide" Target="slides/slide46.xml"/><Relationship Id="rId89" Type="http://schemas.openxmlformats.org/officeDocument/2006/relationships/slide" Target="slides/slide88.xml"/><Relationship Id="rId112" Type="http://schemas.openxmlformats.org/officeDocument/2006/relationships/slide" Target="slides/slide111.xml"/><Relationship Id="rId154" Type="http://schemas.openxmlformats.org/officeDocument/2006/relationships/slide" Target="slides/slide153.xml"/><Relationship Id="rId361" Type="http://schemas.openxmlformats.org/officeDocument/2006/relationships/slide" Target="slides/slide360.xml"/><Relationship Id="rId196" Type="http://schemas.openxmlformats.org/officeDocument/2006/relationships/slide" Target="slides/slide195.xml"/><Relationship Id="rId417" Type="http://schemas.openxmlformats.org/officeDocument/2006/relationships/slide" Target="slides/slide416.xml"/><Relationship Id="rId16" Type="http://schemas.openxmlformats.org/officeDocument/2006/relationships/slide" Target="slides/slide15.xml"/><Relationship Id="rId221" Type="http://schemas.openxmlformats.org/officeDocument/2006/relationships/slide" Target="slides/slide220.xml"/><Relationship Id="rId263" Type="http://schemas.openxmlformats.org/officeDocument/2006/relationships/slide" Target="slides/slide262.xml"/><Relationship Id="rId319" Type="http://schemas.openxmlformats.org/officeDocument/2006/relationships/slide" Target="slides/slide318.xml"/><Relationship Id="rId58" Type="http://schemas.openxmlformats.org/officeDocument/2006/relationships/slide" Target="slides/slide57.xml"/><Relationship Id="rId123" Type="http://schemas.openxmlformats.org/officeDocument/2006/relationships/slide" Target="slides/slide122.xml"/><Relationship Id="rId330" Type="http://schemas.openxmlformats.org/officeDocument/2006/relationships/slide" Target="slides/slide329.xml"/><Relationship Id="rId165" Type="http://schemas.openxmlformats.org/officeDocument/2006/relationships/slide" Target="slides/slide164.xml"/><Relationship Id="rId372" Type="http://schemas.openxmlformats.org/officeDocument/2006/relationships/slide" Target="slides/slide371.xml"/><Relationship Id="rId428" Type="http://schemas.openxmlformats.org/officeDocument/2006/relationships/slide" Target="slides/slide427.xml"/><Relationship Id="rId232" Type="http://schemas.openxmlformats.org/officeDocument/2006/relationships/slide" Target="slides/slide231.xml"/><Relationship Id="rId274" Type="http://schemas.openxmlformats.org/officeDocument/2006/relationships/slide" Target="slides/slide273.xml"/><Relationship Id="rId27" Type="http://schemas.openxmlformats.org/officeDocument/2006/relationships/slide" Target="slides/slide26.xml"/><Relationship Id="rId69" Type="http://schemas.openxmlformats.org/officeDocument/2006/relationships/slide" Target="slides/slide68.xml"/><Relationship Id="rId134" Type="http://schemas.openxmlformats.org/officeDocument/2006/relationships/slide" Target="slides/slide133.xml"/><Relationship Id="rId80" Type="http://schemas.openxmlformats.org/officeDocument/2006/relationships/slide" Target="slides/slide79.xml"/><Relationship Id="rId176" Type="http://schemas.openxmlformats.org/officeDocument/2006/relationships/slide" Target="slides/slide175.xml"/><Relationship Id="rId341" Type="http://schemas.openxmlformats.org/officeDocument/2006/relationships/slide" Target="slides/slide340.xml"/><Relationship Id="rId383" Type="http://schemas.openxmlformats.org/officeDocument/2006/relationships/slide" Target="slides/slide382.xml"/><Relationship Id="rId439" Type="http://schemas.openxmlformats.org/officeDocument/2006/relationships/slide" Target="slides/slide438.xml"/><Relationship Id="rId201" Type="http://schemas.openxmlformats.org/officeDocument/2006/relationships/slide" Target="slides/slide200.xml"/><Relationship Id="rId243" Type="http://schemas.openxmlformats.org/officeDocument/2006/relationships/slide" Target="slides/slide242.xml"/><Relationship Id="rId285" Type="http://schemas.openxmlformats.org/officeDocument/2006/relationships/slide" Target="slides/slide284.xml"/><Relationship Id="rId450" Type="http://schemas.openxmlformats.org/officeDocument/2006/relationships/tags" Target="tags/tag1.xml"/><Relationship Id="rId38" Type="http://schemas.openxmlformats.org/officeDocument/2006/relationships/slide" Target="slides/slide37.xml"/><Relationship Id="rId103" Type="http://schemas.openxmlformats.org/officeDocument/2006/relationships/slide" Target="slides/slide102.xml"/><Relationship Id="rId310" Type="http://schemas.openxmlformats.org/officeDocument/2006/relationships/slide" Target="slides/slide309.xml"/><Relationship Id="rId91" Type="http://schemas.openxmlformats.org/officeDocument/2006/relationships/slide" Target="slides/slide90.xml"/><Relationship Id="rId145" Type="http://schemas.openxmlformats.org/officeDocument/2006/relationships/slide" Target="slides/slide144.xml"/><Relationship Id="rId187" Type="http://schemas.openxmlformats.org/officeDocument/2006/relationships/slide" Target="slides/slide186.xml"/><Relationship Id="rId352" Type="http://schemas.openxmlformats.org/officeDocument/2006/relationships/slide" Target="slides/slide351.xml"/><Relationship Id="rId394" Type="http://schemas.openxmlformats.org/officeDocument/2006/relationships/slide" Target="slides/slide393.xml"/><Relationship Id="rId408" Type="http://schemas.openxmlformats.org/officeDocument/2006/relationships/slide" Target="slides/slide407.xml"/><Relationship Id="rId212" Type="http://schemas.openxmlformats.org/officeDocument/2006/relationships/slide" Target="slides/slide211.xml"/><Relationship Id="rId254" Type="http://schemas.openxmlformats.org/officeDocument/2006/relationships/slide" Target="slides/slide253.xml"/><Relationship Id="rId49" Type="http://schemas.openxmlformats.org/officeDocument/2006/relationships/slide" Target="slides/slide48.xml"/><Relationship Id="rId114" Type="http://schemas.openxmlformats.org/officeDocument/2006/relationships/slide" Target="slides/slide113.xml"/><Relationship Id="rId296" Type="http://schemas.openxmlformats.org/officeDocument/2006/relationships/slide" Target="slides/slide295.xml"/><Relationship Id="rId60" Type="http://schemas.openxmlformats.org/officeDocument/2006/relationships/slide" Target="slides/slide59.xml"/><Relationship Id="rId156" Type="http://schemas.openxmlformats.org/officeDocument/2006/relationships/slide" Target="slides/slide155.xml"/><Relationship Id="rId198" Type="http://schemas.openxmlformats.org/officeDocument/2006/relationships/slide" Target="slides/slide197.xml"/><Relationship Id="rId321" Type="http://schemas.openxmlformats.org/officeDocument/2006/relationships/slide" Target="slides/slide320.xml"/><Relationship Id="rId363" Type="http://schemas.openxmlformats.org/officeDocument/2006/relationships/slide" Target="slides/slide362.xml"/><Relationship Id="rId419" Type="http://schemas.openxmlformats.org/officeDocument/2006/relationships/slide" Target="slides/slide418.xml"/><Relationship Id="rId223" Type="http://schemas.openxmlformats.org/officeDocument/2006/relationships/slide" Target="slides/slide222.xml"/><Relationship Id="rId430" Type="http://schemas.openxmlformats.org/officeDocument/2006/relationships/slide" Target="slides/slide429.xml"/><Relationship Id="rId18" Type="http://schemas.openxmlformats.org/officeDocument/2006/relationships/slide" Target="slides/slide17.xml"/><Relationship Id="rId265" Type="http://schemas.openxmlformats.org/officeDocument/2006/relationships/slide" Target="slides/slide264.xml"/><Relationship Id="rId125" Type="http://schemas.openxmlformats.org/officeDocument/2006/relationships/slide" Target="slides/slide124.xml"/><Relationship Id="rId167" Type="http://schemas.openxmlformats.org/officeDocument/2006/relationships/slide" Target="slides/slide166.xml"/><Relationship Id="rId332" Type="http://schemas.openxmlformats.org/officeDocument/2006/relationships/slide" Target="slides/slide331.xml"/><Relationship Id="rId374" Type="http://schemas.openxmlformats.org/officeDocument/2006/relationships/slide" Target="slides/slide373.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420" Type="http://schemas.openxmlformats.org/officeDocument/2006/relationships/slide" Target="slides/slide419.xml"/><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41" Type="http://schemas.openxmlformats.org/officeDocument/2006/relationships/slide" Target="slides/slide440.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322" Type="http://schemas.openxmlformats.org/officeDocument/2006/relationships/slide" Target="slides/slide321.xml"/><Relationship Id="rId343" Type="http://schemas.openxmlformats.org/officeDocument/2006/relationships/slide" Target="slides/slide342.xml"/><Relationship Id="rId364" Type="http://schemas.openxmlformats.org/officeDocument/2006/relationships/slide" Target="slides/slide363.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385" Type="http://schemas.openxmlformats.org/officeDocument/2006/relationships/slide" Target="slides/slide384.xml"/><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410" Type="http://schemas.openxmlformats.org/officeDocument/2006/relationships/slide" Target="slides/slide409.xml"/><Relationship Id="rId431" Type="http://schemas.openxmlformats.org/officeDocument/2006/relationships/slide" Target="slides/slide430.xml"/><Relationship Id="rId452" Type="http://schemas.openxmlformats.org/officeDocument/2006/relationships/presProps" Target="presProps.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 Id="rId333" Type="http://schemas.openxmlformats.org/officeDocument/2006/relationships/slide" Target="slides/slide332.xml"/><Relationship Id="rId354" Type="http://schemas.openxmlformats.org/officeDocument/2006/relationships/slide" Target="slides/slide353.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75" Type="http://schemas.openxmlformats.org/officeDocument/2006/relationships/slide" Target="slides/slide374.xml"/><Relationship Id="rId396" Type="http://schemas.openxmlformats.org/officeDocument/2006/relationships/slide" Target="slides/slide395.xml"/><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400" Type="http://schemas.openxmlformats.org/officeDocument/2006/relationships/slide" Target="slides/slide399.xml"/><Relationship Id="rId421" Type="http://schemas.openxmlformats.org/officeDocument/2006/relationships/slide" Target="slides/slide420.xml"/><Relationship Id="rId442" Type="http://schemas.openxmlformats.org/officeDocument/2006/relationships/slide" Target="slides/slide441.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302" Type="http://schemas.openxmlformats.org/officeDocument/2006/relationships/slide" Target="slides/slide301.xml"/><Relationship Id="rId323" Type="http://schemas.openxmlformats.org/officeDocument/2006/relationships/slide" Target="slides/slide322.xml"/><Relationship Id="rId344" Type="http://schemas.openxmlformats.org/officeDocument/2006/relationships/slide" Target="slides/slide343.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365" Type="http://schemas.openxmlformats.org/officeDocument/2006/relationships/slide" Target="slides/slide364.xml"/><Relationship Id="rId386" Type="http://schemas.openxmlformats.org/officeDocument/2006/relationships/slide" Target="slides/slide385.xml"/><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411" Type="http://schemas.openxmlformats.org/officeDocument/2006/relationships/slide" Target="slides/slide410.xml"/><Relationship Id="rId432" Type="http://schemas.openxmlformats.org/officeDocument/2006/relationships/slide" Target="slides/slide431.xml"/><Relationship Id="rId453" Type="http://schemas.openxmlformats.org/officeDocument/2006/relationships/viewProps" Target="viewProps.xml"/><Relationship Id="rId106" Type="http://schemas.openxmlformats.org/officeDocument/2006/relationships/slide" Target="slides/slide105.xml"/><Relationship Id="rId127" Type="http://schemas.openxmlformats.org/officeDocument/2006/relationships/slide" Target="slides/slide126.xml"/><Relationship Id="rId313" Type="http://schemas.openxmlformats.org/officeDocument/2006/relationships/slide" Target="slides/slide312.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334" Type="http://schemas.openxmlformats.org/officeDocument/2006/relationships/slide" Target="slides/slide333.xml"/><Relationship Id="rId355" Type="http://schemas.openxmlformats.org/officeDocument/2006/relationships/slide" Target="slides/slide354.xml"/><Relationship Id="rId376" Type="http://schemas.openxmlformats.org/officeDocument/2006/relationships/slide" Target="slides/slide375.xml"/><Relationship Id="rId397" Type="http://schemas.openxmlformats.org/officeDocument/2006/relationships/slide" Target="slides/slide396.xml"/><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401" Type="http://schemas.openxmlformats.org/officeDocument/2006/relationships/slide" Target="slides/slide400.xml"/><Relationship Id="rId422" Type="http://schemas.openxmlformats.org/officeDocument/2006/relationships/slide" Target="slides/slide421.xml"/><Relationship Id="rId443" Type="http://schemas.openxmlformats.org/officeDocument/2006/relationships/slide" Target="slides/slide442.xml"/><Relationship Id="rId303" Type="http://schemas.openxmlformats.org/officeDocument/2006/relationships/slide" Target="slides/slide302.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387" Type="http://schemas.openxmlformats.org/officeDocument/2006/relationships/slide" Target="slides/slide386.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412" Type="http://schemas.openxmlformats.org/officeDocument/2006/relationships/slide" Target="slides/slide411.xml"/><Relationship Id="rId107" Type="http://schemas.openxmlformats.org/officeDocument/2006/relationships/slide" Target="slides/slide106.xml"/><Relationship Id="rId289" Type="http://schemas.openxmlformats.org/officeDocument/2006/relationships/slide" Target="slides/slide288.xml"/><Relationship Id="rId454" Type="http://schemas.openxmlformats.org/officeDocument/2006/relationships/theme" Target="theme/theme1.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slide" Target="slides/slide355.xml"/><Relationship Id="rId398" Type="http://schemas.openxmlformats.org/officeDocument/2006/relationships/slide" Target="slides/slide397.xml"/><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423" Type="http://schemas.openxmlformats.org/officeDocument/2006/relationships/slide" Target="slides/slide422.xml"/><Relationship Id="rId258" Type="http://schemas.openxmlformats.org/officeDocument/2006/relationships/slide" Target="slides/slide257.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367" Type="http://schemas.openxmlformats.org/officeDocument/2006/relationships/slide" Target="slides/slide366.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434" Type="http://schemas.openxmlformats.org/officeDocument/2006/relationships/slide" Target="slides/slide433.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slide" Target="slides/slide335.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378" Type="http://schemas.openxmlformats.org/officeDocument/2006/relationships/slide" Target="slides/slide377.xml"/><Relationship Id="rId403" Type="http://schemas.openxmlformats.org/officeDocument/2006/relationships/slide" Target="slides/slide402.xml"/><Relationship Id="rId6" Type="http://schemas.openxmlformats.org/officeDocument/2006/relationships/slide" Target="slides/slide5.xml"/><Relationship Id="rId238" Type="http://schemas.openxmlformats.org/officeDocument/2006/relationships/slide" Target="slides/slide237.xml"/><Relationship Id="rId445" Type="http://schemas.openxmlformats.org/officeDocument/2006/relationships/slide" Target="slides/slide444.xml"/><Relationship Id="rId291" Type="http://schemas.openxmlformats.org/officeDocument/2006/relationships/slide" Target="slides/slide290.xml"/><Relationship Id="rId305" Type="http://schemas.openxmlformats.org/officeDocument/2006/relationships/slide" Target="slides/slide304.xml"/><Relationship Id="rId347" Type="http://schemas.openxmlformats.org/officeDocument/2006/relationships/slide" Target="slides/slide346.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414" Type="http://schemas.openxmlformats.org/officeDocument/2006/relationships/slide" Target="slides/slide413.xml"/><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slide" Target="slides/slide357.xml"/><Relationship Id="rId162" Type="http://schemas.openxmlformats.org/officeDocument/2006/relationships/slide" Target="slides/slide161.xml"/><Relationship Id="rId218" Type="http://schemas.openxmlformats.org/officeDocument/2006/relationships/slide" Target="slides/slide217.xml"/><Relationship Id="rId425" Type="http://schemas.openxmlformats.org/officeDocument/2006/relationships/slide" Target="slides/slide424.xml"/><Relationship Id="rId271" Type="http://schemas.openxmlformats.org/officeDocument/2006/relationships/slide" Target="slides/slide270.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369" Type="http://schemas.openxmlformats.org/officeDocument/2006/relationships/slide" Target="slides/slide368.xml"/><Relationship Id="rId173" Type="http://schemas.openxmlformats.org/officeDocument/2006/relationships/slide" Target="slides/slide172.xml"/><Relationship Id="rId229" Type="http://schemas.openxmlformats.org/officeDocument/2006/relationships/slide" Target="slides/slide228.xml"/><Relationship Id="rId380" Type="http://schemas.openxmlformats.org/officeDocument/2006/relationships/slide" Target="slides/slide379.xml"/><Relationship Id="rId436" Type="http://schemas.openxmlformats.org/officeDocument/2006/relationships/slide" Target="slides/slide435.xml"/><Relationship Id="rId240" Type="http://schemas.openxmlformats.org/officeDocument/2006/relationships/slide" Target="slides/slide239.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391" Type="http://schemas.openxmlformats.org/officeDocument/2006/relationships/slide" Target="slides/slide390.xml"/><Relationship Id="rId405" Type="http://schemas.openxmlformats.org/officeDocument/2006/relationships/slide" Target="slides/slide404.xml"/><Relationship Id="rId447" Type="http://schemas.openxmlformats.org/officeDocument/2006/relationships/slide" Target="slides/slide446.xml"/><Relationship Id="rId251" Type="http://schemas.openxmlformats.org/officeDocument/2006/relationships/slide" Target="slides/slide250.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416" Type="http://schemas.openxmlformats.org/officeDocument/2006/relationships/slide" Target="slides/slide415.xml"/><Relationship Id="rId220" Type="http://schemas.openxmlformats.org/officeDocument/2006/relationships/slide" Target="slides/slide219.xml"/><Relationship Id="rId15" Type="http://schemas.openxmlformats.org/officeDocument/2006/relationships/slide" Target="slides/slide14.xml"/><Relationship Id="rId57" Type="http://schemas.openxmlformats.org/officeDocument/2006/relationships/slide" Target="slides/slide56.xml"/><Relationship Id="rId262" Type="http://schemas.openxmlformats.org/officeDocument/2006/relationships/slide" Target="slides/slide261.xml"/><Relationship Id="rId318" Type="http://schemas.openxmlformats.org/officeDocument/2006/relationships/slide" Target="slides/slide317.xml"/><Relationship Id="rId99" Type="http://schemas.openxmlformats.org/officeDocument/2006/relationships/slide" Target="slides/slide98.xml"/><Relationship Id="rId122" Type="http://schemas.openxmlformats.org/officeDocument/2006/relationships/slide" Target="slides/slide121.xml"/><Relationship Id="rId164" Type="http://schemas.openxmlformats.org/officeDocument/2006/relationships/slide" Target="slides/slide163.xml"/><Relationship Id="rId371" Type="http://schemas.openxmlformats.org/officeDocument/2006/relationships/slide" Target="slides/slide370.xml"/><Relationship Id="rId427" Type="http://schemas.openxmlformats.org/officeDocument/2006/relationships/slide" Target="slides/slide426.xml"/><Relationship Id="rId26" Type="http://schemas.openxmlformats.org/officeDocument/2006/relationships/slide" Target="slides/slide25.xml"/><Relationship Id="rId231" Type="http://schemas.openxmlformats.org/officeDocument/2006/relationships/slide" Target="slides/slide230.xml"/><Relationship Id="rId273" Type="http://schemas.openxmlformats.org/officeDocument/2006/relationships/slide" Target="slides/slide272.xml"/><Relationship Id="rId329" Type="http://schemas.openxmlformats.org/officeDocument/2006/relationships/slide" Target="slides/slide328.xml"/><Relationship Id="rId68" Type="http://schemas.openxmlformats.org/officeDocument/2006/relationships/slide" Target="slides/slide67.xml"/><Relationship Id="rId133" Type="http://schemas.openxmlformats.org/officeDocument/2006/relationships/slide" Target="slides/slide132.xml"/><Relationship Id="rId175" Type="http://schemas.openxmlformats.org/officeDocument/2006/relationships/slide" Target="slides/slide174.xml"/><Relationship Id="rId340" Type="http://schemas.openxmlformats.org/officeDocument/2006/relationships/slide" Target="slides/slide339.xml"/><Relationship Id="rId200" Type="http://schemas.openxmlformats.org/officeDocument/2006/relationships/slide" Target="slides/slide199.xml"/><Relationship Id="rId382" Type="http://schemas.openxmlformats.org/officeDocument/2006/relationships/slide" Target="slides/slide381.xml"/><Relationship Id="rId438" Type="http://schemas.openxmlformats.org/officeDocument/2006/relationships/slide" Target="slides/slide437.xml"/><Relationship Id="rId242" Type="http://schemas.openxmlformats.org/officeDocument/2006/relationships/slide" Target="slides/slide241.xml"/><Relationship Id="rId284" Type="http://schemas.openxmlformats.org/officeDocument/2006/relationships/slide" Target="slides/slide283.xml"/><Relationship Id="rId37" Type="http://schemas.openxmlformats.org/officeDocument/2006/relationships/slide" Target="slides/slide36.xml"/><Relationship Id="rId79" Type="http://schemas.openxmlformats.org/officeDocument/2006/relationships/slide" Target="slides/slide78.xml"/><Relationship Id="rId102" Type="http://schemas.openxmlformats.org/officeDocument/2006/relationships/slide" Target="slides/slide101.xml"/><Relationship Id="rId144" Type="http://schemas.openxmlformats.org/officeDocument/2006/relationships/slide" Target="slides/slide143.xml"/><Relationship Id="rId90" Type="http://schemas.openxmlformats.org/officeDocument/2006/relationships/slide" Target="slides/slide89.xml"/><Relationship Id="rId186" Type="http://schemas.openxmlformats.org/officeDocument/2006/relationships/slide" Target="slides/slide185.xml"/><Relationship Id="rId351" Type="http://schemas.openxmlformats.org/officeDocument/2006/relationships/slide" Target="slides/slide350.xml"/><Relationship Id="rId393" Type="http://schemas.openxmlformats.org/officeDocument/2006/relationships/slide" Target="slides/slide392.xml"/><Relationship Id="rId407" Type="http://schemas.openxmlformats.org/officeDocument/2006/relationships/slide" Target="slides/slide406.xml"/><Relationship Id="rId449" Type="http://schemas.openxmlformats.org/officeDocument/2006/relationships/handoutMaster" Target="handoutMasters/handoutMaster1.xml"/><Relationship Id="rId211" Type="http://schemas.openxmlformats.org/officeDocument/2006/relationships/slide" Target="slides/slide210.xml"/><Relationship Id="rId253" Type="http://schemas.openxmlformats.org/officeDocument/2006/relationships/slide" Target="slides/slide252.xml"/><Relationship Id="rId295" Type="http://schemas.openxmlformats.org/officeDocument/2006/relationships/slide" Target="slides/slide294.xml"/><Relationship Id="rId309" Type="http://schemas.openxmlformats.org/officeDocument/2006/relationships/slide" Target="slides/slide308.xml"/><Relationship Id="rId48" Type="http://schemas.openxmlformats.org/officeDocument/2006/relationships/slide" Target="slides/slide47.xml"/><Relationship Id="rId113" Type="http://schemas.openxmlformats.org/officeDocument/2006/relationships/slide" Target="slides/slide112.xml"/><Relationship Id="rId320" Type="http://schemas.openxmlformats.org/officeDocument/2006/relationships/slide" Target="slides/slide319.xml"/><Relationship Id="rId155" Type="http://schemas.openxmlformats.org/officeDocument/2006/relationships/slide" Target="slides/slide154.xml"/><Relationship Id="rId197" Type="http://schemas.openxmlformats.org/officeDocument/2006/relationships/slide" Target="slides/slide196.xml"/><Relationship Id="rId362" Type="http://schemas.openxmlformats.org/officeDocument/2006/relationships/slide" Target="slides/slide361.xml"/><Relationship Id="rId418" Type="http://schemas.openxmlformats.org/officeDocument/2006/relationships/slide" Target="slides/slide417.xml"/><Relationship Id="rId222" Type="http://schemas.openxmlformats.org/officeDocument/2006/relationships/slide" Target="slides/slide221.xml"/><Relationship Id="rId264" Type="http://schemas.openxmlformats.org/officeDocument/2006/relationships/slide" Target="slides/slide263.xml"/><Relationship Id="rId17" Type="http://schemas.openxmlformats.org/officeDocument/2006/relationships/slide" Target="slides/slide16.xml"/><Relationship Id="rId59" Type="http://schemas.openxmlformats.org/officeDocument/2006/relationships/slide" Target="slides/slide58.xml"/><Relationship Id="rId124" Type="http://schemas.openxmlformats.org/officeDocument/2006/relationships/slide" Target="slides/slide123.xml"/><Relationship Id="rId70" Type="http://schemas.openxmlformats.org/officeDocument/2006/relationships/slide" Target="slides/slide69.xml"/><Relationship Id="rId166" Type="http://schemas.openxmlformats.org/officeDocument/2006/relationships/slide" Target="slides/slide165.xml"/><Relationship Id="rId331" Type="http://schemas.openxmlformats.org/officeDocument/2006/relationships/slide" Target="slides/slide330.xml"/><Relationship Id="rId373" Type="http://schemas.openxmlformats.org/officeDocument/2006/relationships/slide" Target="slides/slide372.xml"/><Relationship Id="rId429" Type="http://schemas.openxmlformats.org/officeDocument/2006/relationships/slide" Target="slides/slide428.xml"/><Relationship Id="rId1" Type="http://schemas.openxmlformats.org/officeDocument/2006/relationships/slideMaster" Target="slideMasters/slideMaster1.xml"/><Relationship Id="rId233" Type="http://schemas.openxmlformats.org/officeDocument/2006/relationships/slide" Target="slides/slide232.xml"/><Relationship Id="rId440" Type="http://schemas.openxmlformats.org/officeDocument/2006/relationships/slide" Target="slides/slide439.xml"/><Relationship Id="rId28" Type="http://schemas.openxmlformats.org/officeDocument/2006/relationships/slide" Target="slides/slide27.xml"/><Relationship Id="rId275" Type="http://schemas.openxmlformats.org/officeDocument/2006/relationships/slide" Target="slides/slide274.xml"/><Relationship Id="rId300" Type="http://schemas.openxmlformats.org/officeDocument/2006/relationships/slide" Target="slides/slide299.xml"/><Relationship Id="rId81" Type="http://schemas.openxmlformats.org/officeDocument/2006/relationships/slide" Target="slides/slide80.xml"/><Relationship Id="rId135" Type="http://schemas.openxmlformats.org/officeDocument/2006/relationships/slide" Target="slides/slide134.xml"/><Relationship Id="rId177" Type="http://schemas.openxmlformats.org/officeDocument/2006/relationships/slide" Target="slides/slide176.xml"/><Relationship Id="rId342" Type="http://schemas.openxmlformats.org/officeDocument/2006/relationships/slide" Target="slides/slide341.xml"/><Relationship Id="rId384" Type="http://schemas.openxmlformats.org/officeDocument/2006/relationships/slide" Target="slides/slide383.xml"/><Relationship Id="rId202" Type="http://schemas.openxmlformats.org/officeDocument/2006/relationships/slide" Target="slides/slide201.xml"/><Relationship Id="rId244" Type="http://schemas.openxmlformats.org/officeDocument/2006/relationships/slide" Target="slides/slide243.xml"/><Relationship Id="rId39" Type="http://schemas.openxmlformats.org/officeDocument/2006/relationships/slide" Target="slides/slide38.xml"/><Relationship Id="rId286" Type="http://schemas.openxmlformats.org/officeDocument/2006/relationships/slide" Target="slides/slide285.xml"/><Relationship Id="rId451" Type="http://schemas.openxmlformats.org/officeDocument/2006/relationships/commentAuthors" Target="commentAuthors.xml"/><Relationship Id="rId50" Type="http://schemas.openxmlformats.org/officeDocument/2006/relationships/slide" Target="slides/slide49.xml"/><Relationship Id="rId104" Type="http://schemas.openxmlformats.org/officeDocument/2006/relationships/slide" Target="slides/slide103.xml"/><Relationship Id="rId146" Type="http://schemas.openxmlformats.org/officeDocument/2006/relationships/slide" Target="slides/slide145.xml"/><Relationship Id="rId188" Type="http://schemas.openxmlformats.org/officeDocument/2006/relationships/slide" Target="slides/slide187.xml"/><Relationship Id="rId311" Type="http://schemas.openxmlformats.org/officeDocument/2006/relationships/slide" Target="slides/slide310.xml"/><Relationship Id="rId353" Type="http://schemas.openxmlformats.org/officeDocument/2006/relationships/slide" Target="slides/slide352.xml"/><Relationship Id="rId395" Type="http://schemas.openxmlformats.org/officeDocument/2006/relationships/slide" Target="slides/slide394.xml"/><Relationship Id="rId409" Type="http://schemas.openxmlformats.org/officeDocument/2006/relationships/slide" Target="slides/slide408.xml"/></Relationships>
</file>

<file path=ppt/comments/comment1.xml><?xml version="1.0" encoding="utf-8"?>
<p:cmLst xmlns:a="http://schemas.openxmlformats.org/drawingml/2006/main" xmlns:r="http://schemas.openxmlformats.org/officeDocument/2006/relationships" xmlns:p="http://schemas.openxmlformats.org/presentationml/2006/main">
  <p:cm authorId="2" dt="2020-11-15T18:44:23.366" idx="1">
    <p:pos x="7702" y="0"/>
    <p:text/>
  </p:cm>
</p:cmLst>
</file>

<file path=ppt/diagrams/colors1.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phldr="0" custT="1"/>
      <dgm:spPr/>
      <dgm:t>
        <a:bodyPr vert="horz" wrap="square"/>
        <a:lstStyle/>
        <a:p>
          <a:pPr>
            <a:lnSpc>
              <a:spcPct val="100000"/>
            </a:lnSpc>
            <a:spcBef>
              <a:spcPct val="0"/>
            </a:spcBef>
            <a:spcAft>
              <a:spcPct val="35000"/>
            </a:spcAft>
          </a:pPr>
          <a:r>
            <a:rPr lang="en-US" altLang="zh-CN" sz="3200" b="1" dirty="0">
              <a:latin typeface="微软雅黑" panose="020B0503020204020204" pitchFamily="34" charset="-122"/>
              <a:ea typeface="微软雅黑" panose="020B0503020204020204" pitchFamily="34" charset="-122"/>
              <a:sym typeface="+mn-ea"/>
            </a:rPr>
            <a:t>     </a:t>
          </a:r>
          <a:r>
            <a:rPr lang="zh-CN" altLang="en-US" sz="3200" b="1" dirty="0">
              <a:latin typeface="微软雅黑" panose="020B0503020204020204" pitchFamily="34" charset="-122"/>
              <a:ea typeface="微软雅黑" panose="020B0503020204020204" pitchFamily="34" charset="-122"/>
              <a:sym typeface="+mn-ea"/>
            </a:rPr>
            <a:t>（一）主旨大意题</a:t>
          </a:r>
          <a:endParaRPr lang="en-US" altLang="zh-CN" sz="3200" b="1" dirty="0">
            <a:latin typeface="微软雅黑" panose="020B0503020204020204" pitchFamily="34" charset="-122"/>
            <a:ea typeface="微软雅黑" panose="020B0503020204020204" pitchFamily="34" charset="-122"/>
            <a:sym typeface="+mn-ea"/>
          </a:endParaRPr>
        </a:p>
      </dgm:t>
    </dgm:pt>
    <dgm:pt modelId="{D3A1458C-279D-41FC-AE06-BFF908604A2E}" type="parTrans" cxnId="{AC50DC18-0E70-4141-8DA5-0AC8E17C0C7D}">
      <dgm:prSet/>
      <dgm:spPr/>
      <dgm:t>
        <a:bodyPr/>
        <a:lstStyle/>
        <a:p>
          <a:endParaRPr lang="zh-CN" altLang="en-US"/>
        </a:p>
      </dgm:t>
    </dgm:pt>
    <dgm:pt modelId="{FD298035-AE9D-4CBE-B0EB-0D07E98EC9AB}" type="sibTrans" cxnId="{AC50DC18-0E70-4141-8DA5-0AC8E17C0C7D}">
      <dgm:prSet/>
      <dgm:spPr/>
      <dgm:t>
        <a:bodyPr/>
        <a:lstStyle/>
        <a:p>
          <a:endParaRPr lang="zh-CN" altLang="en-US"/>
        </a:p>
      </dgm:t>
    </dgm:pt>
    <dgm:pt modelId="{27A39385-8018-4119-BDEF-C8C7AC7A590D}">
      <dgm:prSet phldrT="[文本]" phldr="0" custT="0"/>
      <dgm:spPr/>
      <dgm:t>
        <a:bodyPr vert="horz" wrap="square"/>
        <a:lstStyle/>
        <a:p>
          <a:pPr>
            <a:lnSpc>
              <a:spcPct val="100000"/>
            </a:lnSpc>
            <a:spcBef>
              <a:spcPct val="0"/>
            </a:spcBef>
            <a:spcAft>
              <a:spcPct val="20000"/>
            </a:spcAft>
          </a:pPr>
          <a:endParaRPr/>
        </a:p>
      </dgm:t>
    </dgm:pt>
    <dgm:pt modelId="{499BCF44-D3E4-4FB7-86C5-5FF8D20C6E7A}" type="parTrans" cxnId="{C8AE961C-5772-4E70-BE49-1927A00B4941}">
      <dgm:prSet/>
      <dgm:spPr/>
      <dgm:t>
        <a:bodyPr/>
        <a:lstStyle/>
        <a:p>
          <a:endParaRPr lang="zh-CN" altLang="en-US"/>
        </a:p>
      </dgm:t>
    </dgm:pt>
    <dgm:pt modelId="{917F6F2C-8FF9-4571-9F14-A7BA555B1BC0}" type="sibTrans" cxnId="{C8AE961C-5772-4E70-BE49-1927A00B4941}">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LinFactY="-38968" custLinFactNeighborY="-100000">
        <dgm:presLayoutVars>
          <dgm:chMax val="0"/>
          <dgm:bulletEnabled val="1"/>
        </dgm:presLayoutVars>
      </dgm:prSet>
      <dgm:spPr/>
    </dgm:pt>
    <dgm:pt modelId="{E5AE5947-D1AA-4EB3-A8B5-B7FB04200C93}" type="pres">
      <dgm:prSet presAssocID="{BC44728D-FCEE-4C13-AEE0-EF4370562988}" presName="childText" presStyleLbl="revTx" presStyleIdx="0" presStyleCnt="1" custLinFactY="-31374" custLinFactNeighborY="-100000">
        <dgm:presLayoutVars>
          <dgm:bulletEnabled val="1"/>
        </dgm:presLayoutVars>
      </dgm:prSet>
      <dgm:spPr/>
    </dgm:pt>
  </dgm:ptLst>
  <dgm:cxnLst>
    <dgm:cxn modelId="{AC50DC18-0E70-4141-8DA5-0AC8E17C0C7D}" srcId="{91ABC5B6-332A-4B1B-A348-3F343183E9C7}" destId="{BC44728D-FCEE-4C13-AEE0-EF4370562988}" srcOrd="0" destOrd="0" parTransId="{D3A1458C-279D-41FC-AE06-BFF908604A2E}" sibTransId="{FD298035-AE9D-4CBE-B0EB-0D07E98EC9AB}"/>
    <dgm:cxn modelId="{C8AE961C-5772-4E70-BE49-1927A00B4941}" srcId="{BC44728D-FCEE-4C13-AEE0-EF4370562988}" destId="{27A39385-8018-4119-BDEF-C8C7AC7A590D}" srcOrd="0" destOrd="0" parTransId="{499BCF44-D3E4-4FB7-86C5-5FF8D20C6E7A}" sibTransId="{917F6F2C-8FF9-4571-9F14-A7BA555B1BC0}"/>
    <dgm:cxn modelId="{63ED35CF-24C7-4D75-BFCF-41DD410E21B5}" type="presOf" srcId="{BC44728D-FCEE-4C13-AEE0-EF4370562988}" destId="{53EDFADB-9AA9-4AF3-80D5-9A8BF4D42266}" srcOrd="0" destOrd="0" presId="urn:microsoft.com/office/officeart/2005/8/layout/vList2#1"/>
    <dgm:cxn modelId="{C93B1BD8-F418-405C-BEDD-F2E3300C6BDD}" type="presOf" srcId="{27A39385-8018-4119-BDEF-C8C7AC7A590D}" destId="{E5AE5947-D1AA-4EB3-A8B5-B7FB04200C93}" srcOrd="0" destOrd="0" presId="urn:microsoft.com/office/officeart/2005/8/layout/vList2#1"/>
    <dgm:cxn modelId="{F67DD9E6-DDC0-41DD-9543-838510141A55}" type="presOf" srcId="{91ABC5B6-332A-4B1B-A348-3F343183E9C7}" destId="{1B711EBE-11D5-4149-BB91-666CD680C8B0}" srcOrd="0" destOrd="0" presId="urn:microsoft.com/office/officeart/2005/8/layout/vList2#1"/>
    <dgm:cxn modelId="{F0535A10-B3CC-43F0-9334-5AF33AEEA7DB}" type="presParOf" srcId="{1B711EBE-11D5-4149-BB91-666CD680C8B0}" destId="{53EDFADB-9AA9-4AF3-80D5-9A8BF4D42266}" srcOrd="0" destOrd="0" presId="urn:microsoft.com/office/officeart/2005/8/layout/vList2#1"/>
    <dgm:cxn modelId="{6C551213-6401-477C-A162-859075A717B4}" type="presParOf" srcId="{1B711EBE-11D5-4149-BB91-666CD680C8B0}" destId="{E5AE5947-D1AA-4EB3-A8B5-B7FB04200C93}" srcOrd="1"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phldr="0" custT="1"/>
      <dgm:spPr>
        <a:solidFill>
          <a:srgbClr val="9BBB59"/>
        </a:solidFill>
      </dgm:spPr>
      <dgm:t>
        <a:bodyPr vert="horz" wrap="square"/>
        <a:lstStyle/>
        <a:p>
          <a:pP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（二）词义猜测题</a:t>
          </a:r>
        </a:p>
      </dgm:t>
    </dgm:pt>
    <dgm:pt modelId="{D3A1458C-279D-41FC-AE06-BFF908604A2E}" type="parTrans" cxnId="{C4B97436-3D6F-4AF7-A214-26C0C2D5C327}">
      <dgm:prSet/>
      <dgm:spPr/>
      <dgm:t>
        <a:bodyPr/>
        <a:lstStyle/>
        <a:p>
          <a:endParaRPr lang="zh-CN" altLang="en-US"/>
        </a:p>
      </dgm:t>
    </dgm:pt>
    <dgm:pt modelId="{FD298035-AE9D-4CBE-B0EB-0D07E98EC9AB}" type="sibTrans" cxnId="{C4B97436-3D6F-4AF7-A214-26C0C2D5C327}">
      <dgm:prSet/>
      <dgm:spPr/>
      <dgm:t>
        <a:bodyPr/>
        <a:lstStyle/>
        <a:p>
          <a:endParaRPr lang="zh-CN" altLang="en-US"/>
        </a:p>
      </dgm:t>
    </dgm:pt>
    <dgm:pt modelId="{27A39385-8018-4119-BDEF-C8C7AC7A590D}">
      <dgm:prSet phldrT="[文本]" phldr="0" custT="0"/>
      <dgm:spPr/>
      <dgm:t>
        <a:bodyPr vert="horz" wrap="square"/>
        <a:lstStyle/>
        <a:p>
          <a:pPr>
            <a:lnSpc>
              <a:spcPct val="100000"/>
            </a:lnSpc>
            <a:spcBef>
              <a:spcPct val="0"/>
            </a:spcBef>
            <a:spcAft>
              <a:spcPct val="20000"/>
            </a:spcAft>
          </a:pPr>
          <a:endParaRPr/>
        </a:p>
      </dgm:t>
    </dgm:pt>
    <dgm:pt modelId="{499BCF44-D3E4-4FB7-86C5-5FF8D20C6E7A}" type="parTrans" cxnId="{F8B307A5-8A83-458C-AC5F-C8ACA3941A98}">
      <dgm:prSet/>
      <dgm:spPr/>
      <dgm:t>
        <a:bodyPr/>
        <a:lstStyle/>
        <a:p>
          <a:endParaRPr lang="zh-CN" altLang="en-US"/>
        </a:p>
      </dgm:t>
    </dgm:pt>
    <dgm:pt modelId="{917F6F2C-8FF9-4571-9F14-A7BA555B1BC0}" type="sibTrans" cxnId="{F8B307A5-8A83-458C-AC5F-C8ACA3941A98}">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LinFactY="-38968" custLinFactNeighborY="-100000">
        <dgm:presLayoutVars>
          <dgm:chMax val="0"/>
          <dgm:bulletEnabled val="1"/>
        </dgm:presLayoutVars>
      </dgm:prSet>
      <dgm:spPr/>
    </dgm:pt>
    <dgm:pt modelId="{E5AE5947-D1AA-4EB3-A8B5-B7FB04200C93}" type="pres">
      <dgm:prSet presAssocID="{BC44728D-FCEE-4C13-AEE0-EF4370562988}" presName="childText" presStyleLbl="revTx" presStyleIdx="0" presStyleCnt="1" custLinFactY="-31374" custLinFactNeighborY="-100000">
        <dgm:presLayoutVars>
          <dgm:bulletEnabled val="1"/>
        </dgm:presLayoutVars>
      </dgm:prSet>
      <dgm:spPr/>
    </dgm:pt>
  </dgm:ptLst>
  <dgm:cxnLst>
    <dgm:cxn modelId="{56562535-0FED-4703-8C85-47A5EEEB6101}" type="presOf" srcId="{BC44728D-FCEE-4C13-AEE0-EF4370562988}" destId="{53EDFADB-9AA9-4AF3-80D5-9A8BF4D42266}" srcOrd="0" destOrd="0" presId="urn:microsoft.com/office/officeart/2005/8/layout/vList2#1"/>
    <dgm:cxn modelId="{C4B97436-3D6F-4AF7-A214-26C0C2D5C327}" srcId="{91ABC5B6-332A-4B1B-A348-3F343183E9C7}" destId="{BC44728D-FCEE-4C13-AEE0-EF4370562988}" srcOrd="0" destOrd="0" parTransId="{D3A1458C-279D-41FC-AE06-BFF908604A2E}" sibTransId="{FD298035-AE9D-4CBE-B0EB-0D07E98EC9AB}"/>
    <dgm:cxn modelId="{FDEF0174-B362-40D6-80D4-EF58399DE4C1}" type="presOf" srcId="{27A39385-8018-4119-BDEF-C8C7AC7A590D}" destId="{E5AE5947-D1AA-4EB3-A8B5-B7FB04200C93}" srcOrd="0" destOrd="0" presId="urn:microsoft.com/office/officeart/2005/8/layout/vList2#1"/>
    <dgm:cxn modelId="{FDB60B88-AE2F-4364-A724-F56F39989782}" type="presOf" srcId="{91ABC5B6-332A-4B1B-A348-3F343183E9C7}" destId="{1B711EBE-11D5-4149-BB91-666CD680C8B0}" srcOrd="0" destOrd="0" presId="urn:microsoft.com/office/officeart/2005/8/layout/vList2#1"/>
    <dgm:cxn modelId="{F8B307A5-8A83-458C-AC5F-C8ACA3941A98}" srcId="{BC44728D-FCEE-4C13-AEE0-EF4370562988}" destId="{27A39385-8018-4119-BDEF-C8C7AC7A590D}" srcOrd="0" destOrd="0" parTransId="{499BCF44-D3E4-4FB7-86C5-5FF8D20C6E7A}" sibTransId="{917F6F2C-8FF9-4571-9F14-A7BA555B1BC0}"/>
    <dgm:cxn modelId="{C9ECA70E-D7DD-4949-8842-970F0ECFE837}" type="presParOf" srcId="{1B711EBE-11D5-4149-BB91-666CD680C8B0}" destId="{53EDFADB-9AA9-4AF3-80D5-9A8BF4D42266}" srcOrd="0" destOrd="0" presId="urn:microsoft.com/office/officeart/2005/8/layout/vList2#1"/>
    <dgm:cxn modelId="{0676BD9C-231A-4937-BECD-67CA7CEB9CCF}" type="presParOf" srcId="{1B711EBE-11D5-4149-BB91-666CD680C8B0}" destId="{E5AE5947-D1AA-4EB3-A8B5-B7FB04200C93}" srcOrd="1"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Lst>
  <dgm:cxnLst>
    <dgm:cxn modelId="{F3818865-58F3-4950-9855-91F1D5B2FEC9}" type="presOf" srcId="{91ABC5B6-332A-4B1B-A348-3F343183E9C7}" destId="{1B711EBE-11D5-4149-BB91-666CD680C8B0}"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Lst>
  <dgm:cxnLst>
    <dgm:cxn modelId="{F3818865-58F3-4950-9855-91F1D5B2FEC9}" type="presOf" srcId="{91ABC5B6-332A-4B1B-A348-3F343183E9C7}" destId="{1B711EBE-11D5-4149-BB91-666CD680C8B0}"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Lst>
  <dgm:cxnLst>
    <dgm:cxn modelId="{F3818865-58F3-4950-9855-91F1D5B2FEC9}" type="presOf" srcId="{91ABC5B6-332A-4B1B-A348-3F343183E9C7}" destId="{1B711EBE-11D5-4149-BB91-666CD680C8B0}" srcOrd="0" destOrd="0" presId="urn:microsoft.com/office/officeart/2005/8/layout/vList2#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phldr="0" custT="1"/>
      <dgm:spPr>
        <a:solidFill>
          <a:srgbClr val="8064A2"/>
        </a:solidFill>
      </dgm:spPr>
      <dgm:t>
        <a:bodyPr vert="horz" wrap="square"/>
        <a:lstStyle/>
        <a:p>
          <a:pPr algn="ctr">
            <a:lnSpc>
              <a:spcPct val="100000"/>
            </a:lnSpc>
            <a:spcBef>
              <a:spcPct val="0"/>
            </a:spcBef>
            <a:spcAft>
              <a:spcPct val="35000"/>
            </a:spcAft>
          </a:pPr>
          <a:r>
            <a:rPr sz="4000" b="1"/>
            <a:t>（三）推理判断题</a:t>
          </a:r>
        </a:p>
      </dgm:t>
    </dgm:pt>
    <dgm:pt modelId="{D3A1458C-279D-41FC-AE06-BFF908604A2E}" type="parTrans" cxnId="{5188A682-C77A-4098-BB39-24D417D54819}">
      <dgm:prSet/>
      <dgm:spPr/>
      <dgm:t>
        <a:bodyPr/>
        <a:lstStyle/>
        <a:p>
          <a:endParaRPr lang="zh-CN" altLang="en-US"/>
        </a:p>
      </dgm:t>
    </dgm:pt>
    <dgm:pt modelId="{FD298035-AE9D-4CBE-B0EB-0D07E98EC9AB}" type="sibTrans" cxnId="{5188A682-C77A-4098-BB39-24D417D54819}">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LinFactY="-38968" custLinFactNeighborY="-100000">
        <dgm:presLayoutVars>
          <dgm:chMax val="0"/>
          <dgm:bulletEnabled val="1"/>
        </dgm:presLayoutVars>
      </dgm:prSet>
      <dgm:spPr/>
    </dgm:pt>
  </dgm:ptLst>
  <dgm:cxnLst>
    <dgm:cxn modelId="{1293BC07-99BC-426E-AF2F-A7638CD84F53}" type="presOf" srcId="{91ABC5B6-332A-4B1B-A348-3F343183E9C7}" destId="{1B711EBE-11D5-4149-BB91-666CD680C8B0}" srcOrd="0" destOrd="0" presId="urn:microsoft.com/office/officeart/2005/8/layout/vList2#1"/>
    <dgm:cxn modelId="{0F23CC71-7F7C-4A23-AFE0-9C76FAC36824}" type="presOf" srcId="{BC44728D-FCEE-4C13-AEE0-EF4370562988}" destId="{53EDFADB-9AA9-4AF3-80D5-9A8BF4D42266}" srcOrd="0" destOrd="0" presId="urn:microsoft.com/office/officeart/2005/8/layout/vList2#1"/>
    <dgm:cxn modelId="{5188A682-C77A-4098-BB39-24D417D54819}" srcId="{91ABC5B6-332A-4B1B-A348-3F343183E9C7}" destId="{BC44728D-FCEE-4C13-AEE0-EF4370562988}" srcOrd="0" destOrd="0" parTransId="{D3A1458C-279D-41FC-AE06-BFF908604A2E}" sibTransId="{FD298035-AE9D-4CBE-B0EB-0D07E98EC9AB}"/>
    <dgm:cxn modelId="{435BFB1C-8310-47CC-B20B-047A09F4FD10}"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BC44728D-FCEE-4C13-AEE0-EF4370562988}">
      <dgm:prSet phldrT="[文本]" phldr="0" custT="1"/>
      <dgm:spPr/>
      <dgm:t>
        <a:bodyPr vert="horz" wrap="square"/>
        <a:lstStyle/>
        <a:p>
          <a:pPr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rPr>
            <a:t>（四）细节理解题</a:t>
          </a:r>
        </a:p>
      </dgm:t>
    </dgm:pt>
    <dgm:pt modelId="{D3A1458C-279D-41FC-AE06-BFF908604A2E}" type="parTrans" cxnId="{77EB82DA-157D-4A72-AF59-66F087408A5E}">
      <dgm:prSet/>
      <dgm:spPr/>
      <dgm:t>
        <a:bodyPr/>
        <a:lstStyle/>
        <a:p>
          <a:endParaRPr lang="zh-CN" altLang="en-US"/>
        </a:p>
      </dgm:t>
    </dgm:pt>
    <dgm:pt modelId="{FD298035-AE9D-4CBE-B0EB-0D07E98EC9AB}" type="sibTrans" cxnId="{77EB82DA-157D-4A72-AF59-66F087408A5E}">
      <dgm:prSet/>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 modelId="{53EDFADB-9AA9-4AF3-80D5-9A8BF4D42266}" type="pres">
      <dgm:prSet presAssocID="{BC44728D-FCEE-4C13-AEE0-EF4370562988}" presName="parentText" presStyleLbl="node1" presStyleIdx="0" presStyleCnt="1" custLinFactY="-38968" custLinFactNeighborY="-100000">
        <dgm:presLayoutVars>
          <dgm:chMax val="0"/>
          <dgm:bulletEnabled val="1"/>
        </dgm:presLayoutVars>
      </dgm:prSet>
      <dgm:spPr/>
    </dgm:pt>
  </dgm:ptLst>
  <dgm:cxnLst>
    <dgm:cxn modelId="{89325D3C-EBC4-4FF9-A986-415F9290AD4A}" type="presOf" srcId="{91ABC5B6-332A-4B1B-A348-3F343183E9C7}" destId="{1B711EBE-11D5-4149-BB91-666CD680C8B0}" srcOrd="0" destOrd="0" presId="urn:microsoft.com/office/officeart/2005/8/layout/vList2#1"/>
    <dgm:cxn modelId="{19D2F87B-DC7C-420C-A5BF-4B47D8A91F04}" type="presOf" srcId="{BC44728D-FCEE-4C13-AEE0-EF4370562988}" destId="{53EDFADB-9AA9-4AF3-80D5-9A8BF4D42266}" srcOrd="0" destOrd="0" presId="urn:microsoft.com/office/officeart/2005/8/layout/vList2#1"/>
    <dgm:cxn modelId="{77EB82DA-157D-4A72-AF59-66F087408A5E}" srcId="{91ABC5B6-332A-4B1B-A348-3F343183E9C7}" destId="{BC44728D-FCEE-4C13-AEE0-EF4370562988}" srcOrd="0" destOrd="0" parTransId="{D3A1458C-279D-41FC-AE06-BFF908604A2E}" sibTransId="{FD298035-AE9D-4CBE-B0EB-0D07E98EC9AB}"/>
    <dgm:cxn modelId="{FA774E35-99AA-4FE3-8D59-2D5CD6A0D59F}" type="presParOf" srcId="{1B711EBE-11D5-4149-BB91-666CD680C8B0}" destId="{53EDFADB-9AA9-4AF3-80D5-9A8BF4D42266}"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91ABC5B6-332A-4B1B-A348-3F343183E9C7}" type="doc">
      <dgm:prSet loTypeId="urn:microsoft.com/office/officeart/2005/8/layout/vList2#1" loCatId="list" qsTypeId="urn:microsoft.com/office/officeart/2005/8/quickstyle/simple1#1" qsCatId="simple" csTypeId="urn:microsoft.com/office/officeart/2005/8/colors/colorful1#1" csCatId="colorful" phldr="1"/>
      <dgm:spPr/>
      <dgm:t>
        <a:bodyPr/>
        <a:lstStyle/>
        <a:p>
          <a:endParaRPr lang="zh-CN" altLang="en-US"/>
        </a:p>
      </dgm:t>
    </dgm:pt>
    <dgm:pt modelId="{1B711EBE-11D5-4149-BB91-666CD680C8B0}" type="pres">
      <dgm:prSet presAssocID="{91ABC5B6-332A-4B1B-A348-3F343183E9C7}" presName="linear" presStyleCnt="0">
        <dgm:presLayoutVars>
          <dgm:animLvl val="lvl"/>
          <dgm:resizeHandles val="exact"/>
        </dgm:presLayoutVars>
      </dgm:prSet>
      <dgm:spPr/>
    </dgm:pt>
  </dgm:ptLst>
  <dgm:cxnLst>
    <dgm:cxn modelId="{6C69A85E-AD22-4263-A780-C4CFBAC3218C}" type="presOf" srcId="{91ABC5B6-332A-4B1B-A348-3F343183E9C7}" destId="{1B711EBE-11D5-4149-BB91-666CD680C8B0}" srcOrd="0" destOrd="0" presId="urn:microsoft.com/office/officeart/2005/8/layout/vList2#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7600315" cy="826769"/>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100000"/>
            </a:lnSpc>
            <a:spcBef>
              <a:spcPct val="0"/>
            </a:spcBef>
            <a:spcAft>
              <a:spcPct val="35000"/>
            </a:spcAft>
            <a:buNone/>
          </a:pPr>
          <a:r>
            <a:rPr lang="en-US" altLang="zh-CN" sz="3200" b="1" kern="1200" dirty="0">
              <a:latin typeface="微软雅黑" panose="020B0503020204020204" pitchFamily="34" charset="-122"/>
              <a:ea typeface="微软雅黑" panose="020B0503020204020204" pitchFamily="34" charset="-122"/>
              <a:sym typeface="+mn-ea"/>
            </a:rPr>
            <a:t>     </a:t>
          </a:r>
          <a:r>
            <a:rPr lang="zh-CN" altLang="en-US" sz="3200" b="1" kern="1200" dirty="0">
              <a:latin typeface="微软雅黑" panose="020B0503020204020204" pitchFamily="34" charset="-122"/>
              <a:ea typeface="微软雅黑" panose="020B0503020204020204" pitchFamily="34" charset="-122"/>
              <a:sym typeface="+mn-ea"/>
            </a:rPr>
            <a:t>（一）主旨大意题</a:t>
          </a:r>
          <a:endParaRPr lang="en-US" altLang="zh-CN" sz="3200" b="1" kern="1200" dirty="0">
            <a:latin typeface="微软雅黑" panose="020B0503020204020204" pitchFamily="34" charset="-122"/>
            <a:ea typeface="微软雅黑" panose="020B0503020204020204" pitchFamily="34" charset="-122"/>
            <a:sym typeface="+mn-ea"/>
          </a:endParaRPr>
        </a:p>
      </dsp:txBody>
      <dsp:txXfrm>
        <a:off x="40360" y="40360"/>
        <a:ext cx="7519595" cy="746049"/>
      </dsp:txXfrm>
    </dsp:sp>
    <dsp:sp modelId="{E5AE5947-D1AA-4EB3-A8B5-B7FB04200C93}">
      <dsp:nvSpPr>
        <dsp:cNvPr id="0" name=""/>
        <dsp:cNvSpPr/>
      </dsp:nvSpPr>
      <dsp:spPr bwMode="white">
        <a:xfrm>
          <a:off x="0" y="0"/>
          <a:ext cx="7600315" cy="6501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10" tIns="6350" rIns="35560" bIns="6350" numCol="1" spcCol="1270" anchor="t" anchorCtr="0">
          <a:noAutofit/>
        </a:bodyPr>
        <a:lstStyle/>
        <a:p>
          <a:pPr marL="57150" lvl="1" indent="-57150" algn="l" defTabSz="177800">
            <a:lnSpc>
              <a:spcPct val="100000"/>
            </a:lnSpc>
            <a:spcBef>
              <a:spcPct val="0"/>
            </a:spcBef>
            <a:spcAft>
              <a:spcPct val="20000"/>
            </a:spcAft>
            <a:buChar char="•"/>
          </a:pPr>
          <a:endParaRPr sz="400" kern="1200"/>
        </a:p>
      </dsp:txBody>
      <dsp:txXfrm>
        <a:off x="0" y="0"/>
        <a:ext cx="7600315" cy="65010"/>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8128000" cy="1049490"/>
        </a:xfrm>
        <a:prstGeom prst="roundRect">
          <a:avLst/>
        </a:prstGeom>
        <a:solidFill>
          <a:srgbClr val="9BBB59"/>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l" defTabSz="1422400">
            <a:lnSpc>
              <a:spcPct val="10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（二）词义猜测题</a:t>
          </a:r>
        </a:p>
      </dsp:txBody>
      <dsp:txXfrm>
        <a:off x="51232" y="51232"/>
        <a:ext cx="8025536" cy="947026"/>
      </dsp:txXfrm>
    </dsp:sp>
    <dsp:sp modelId="{E5AE5947-D1AA-4EB3-A8B5-B7FB04200C93}">
      <dsp:nvSpPr>
        <dsp:cNvPr id="0" name=""/>
        <dsp:cNvSpPr/>
      </dsp:nvSpPr>
      <dsp:spPr bwMode="white">
        <a:xfrm>
          <a:off x="0" y="0"/>
          <a:ext cx="8128000" cy="38088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58064" tIns="29210" rIns="163576" bIns="29210" numCol="1" spcCol="1270" anchor="t" anchorCtr="0">
          <a:noAutofit/>
        </a:bodyPr>
        <a:lstStyle/>
        <a:p>
          <a:pPr marL="171450" lvl="1" indent="-171450" algn="l" defTabSz="800100">
            <a:lnSpc>
              <a:spcPct val="100000"/>
            </a:lnSpc>
            <a:spcBef>
              <a:spcPct val="0"/>
            </a:spcBef>
            <a:spcAft>
              <a:spcPct val="20000"/>
            </a:spcAft>
            <a:buChar char="•"/>
          </a:pPr>
          <a:endParaRPr sz="1800" kern="1200"/>
        </a:p>
      </dsp:txBody>
      <dsp:txXfrm>
        <a:off x="0" y="0"/>
        <a:ext cx="8128000" cy="380880"/>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232717"/>
          <a:ext cx="9120505" cy="1330875"/>
        </a:xfrm>
        <a:prstGeom prst="roundRect">
          <a:avLst/>
        </a:prstGeom>
        <a:solidFill>
          <a:srgbClr val="8064A2"/>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152400" rIns="152400" bIns="152400" numCol="1" spcCol="1270" anchor="ctr" anchorCtr="0">
          <a:noAutofit/>
        </a:bodyPr>
        <a:lstStyle/>
        <a:p>
          <a:pPr marL="0" lvl="0" indent="0" algn="ctr" defTabSz="1778000">
            <a:lnSpc>
              <a:spcPct val="100000"/>
            </a:lnSpc>
            <a:spcBef>
              <a:spcPct val="0"/>
            </a:spcBef>
            <a:spcAft>
              <a:spcPct val="35000"/>
            </a:spcAft>
            <a:buNone/>
          </a:pPr>
          <a:r>
            <a:rPr sz="4000" b="1" kern="1200"/>
            <a:t>（三）推理判断题</a:t>
          </a:r>
        </a:p>
      </dsp:txBody>
      <dsp:txXfrm>
        <a:off x="64968" y="297685"/>
        <a:ext cx="8990569" cy="1200939"/>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EDFADB-9AA9-4AF3-80D5-9A8BF4D42266}">
      <dsp:nvSpPr>
        <dsp:cNvPr id="0" name=""/>
        <dsp:cNvSpPr/>
      </dsp:nvSpPr>
      <dsp:spPr bwMode="white">
        <a:xfrm>
          <a:off x="0" y="0"/>
          <a:ext cx="9036050" cy="1216800"/>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121920" rIns="121920" bIns="121920" numCol="1" spcCol="1270" anchor="ctr" anchorCtr="0">
          <a:noAutofit/>
        </a:bodyPr>
        <a:lstStyle/>
        <a:p>
          <a:pPr marL="0" lvl="0" indent="0" algn="ctr" defTabSz="1422400">
            <a:lnSpc>
              <a:spcPct val="100000"/>
            </a:lnSpc>
            <a:spcBef>
              <a:spcPct val="0"/>
            </a:spcBef>
            <a:spcAft>
              <a:spcPct val="35000"/>
            </a:spcAft>
            <a:buNone/>
          </a:pPr>
          <a:r>
            <a:rPr lang="zh-CN" altLang="en-US" sz="3200" b="1" kern="1200" dirty="0">
              <a:latin typeface="微软雅黑" panose="020B0503020204020204" pitchFamily="34" charset="-122"/>
              <a:ea typeface="微软雅黑" panose="020B0503020204020204" pitchFamily="34" charset="-122"/>
            </a:rPr>
            <a:t>（四）细节理解题</a:t>
          </a:r>
        </a:p>
      </dsp:txBody>
      <dsp:txXfrm>
        <a:off x="59399" y="59399"/>
        <a:ext cx="8917252" cy="1098002"/>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vList2#1">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rSet csTypeId="urn:microsoft.com/office/officeart/2005/8/colors/accent6_5"/>
        </dgm:pt>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lnSpAfChP" val="20"/>
              <dgm:param type="stBulletLvl" val="1"/>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1">
  <dgm:title val=""/>
  <dgm:desc val=""/>
  <dgm:catLst>
    <dgm:cat type="simple" pri="10100"/>
  </dgm:catLst>
  <dgm:scene3d>
    <a:camera prst="orthographicFront"/>
    <a:lightRig rig="threePt" dir="t"/>
  </dgm:scene3d>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EFB5DA01-5725-4565-AABC-8FE5819D2A4D}" type="datetimeFigureOut">
              <a:rPr lang="en-US" smtClean="0"/>
              <a:t>8/1/2023</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A2FD400-F377-411D-8739-32941D9653EB}" type="slidenum">
              <a:rPr lang="en-US" smtClean="0"/>
              <a:t>‹#›</a:t>
            </a:fld>
            <a:endParaRPr lang="en-US"/>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BF3417B8-E5B5-4E6C-A596-CC3F176EEFB8}" type="datetimeFigureOut">
              <a:rPr lang="en-US" smtClean="0"/>
              <a:t>8/1/2023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3FC8AAC-8937-42B5-AC60-E6AFF71671E4}" type="slidenum">
              <a:rPr lang="en-US" smtClean="0"/>
              <a:t>‹#›</a:t>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幻灯片图像占位符 1"/>
          <p:cNvSpPr>
            <a:spLocks noGrp="1" noRot="1" noChangeAspect="1" noTextEdit="1"/>
          </p:cNvSpPr>
          <p:nvPr>
            <p:ph type="sldImg"/>
          </p:nvPr>
        </p:nvSpPr>
        <p:spPr>
          <a:ln>
            <a:solidFill>
              <a:srgbClr val="000000">
                <a:alpha val="100000"/>
              </a:srgbClr>
            </a:solidFill>
            <a:miter lim="800000"/>
          </a:ln>
        </p:spPr>
      </p:sp>
      <p:sp>
        <p:nvSpPr>
          <p:cNvPr id="77827" name="备注占位符 2"/>
          <p:cNvSpPr>
            <a:spLocks noGrp="1"/>
          </p:cNvSpPr>
          <p:nvPr>
            <p:ph type="body" idx="1"/>
          </p:nvPr>
        </p:nvSpPr>
        <p:spPr>
          <a:noFill/>
          <a:ln>
            <a:noFill/>
          </a:ln>
        </p:spPr>
        <p:txBody>
          <a:bodyPr wrap="square" lIns="91440" tIns="45720" rIns="91440" bIns="45720" anchor="t"/>
          <a:lstStyle/>
          <a:p>
            <a:pPr lvl="0"/>
            <a:endParaRPr lang="zh-CN" altLang="en-US" dirty="0"/>
          </a:p>
        </p:txBody>
      </p:sp>
      <p:sp>
        <p:nvSpPr>
          <p:cNvPr id="4" name="灯片编号占位符 3"/>
          <p:cNvSpPr txBox="1">
            <a:spLocks noGrp="1"/>
          </p:cNvSpPr>
          <p:nvPr>
            <p:ph type="sldNum" sz="quarter"/>
          </p:nvPr>
        </p:nvSpPr>
        <p:spPr>
          <a:noFill/>
        </p:spPr>
        <p:txBody>
          <a:bodyPr lIns="91440" tIns="45720" rIns="91440" bIns="45720" rtlCol="0" anchor="b"/>
          <a:lstStyle/>
          <a:p>
            <a:pPr lvl="0" algn="r" eaLnBrk="1" hangingPunct="1"/>
            <a:fld id="{9A0DB2DC-4C9A-4742-B13C-FB6460FD3503}" type="slidenum">
              <a:rPr lang="id-ID" altLang="zh-CN" sz="1200" dirty="0">
                <a:latin typeface="Calibri" panose="020F0502020204030204" charset="0"/>
              </a:rPr>
              <a:t>1</a:t>
            </a:fld>
            <a:endParaRPr lang="id-ID" altLang="zh-CN" sz="1200" dirty="0">
              <a:latin typeface="Calibri" panose="020F0502020204030204"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3D256B7-82AA-4FE7-9486-F80F2B740CED}" type="slidenum">
              <a:rPr lang="id-ID" smtClean="0"/>
              <a:t>315</a:t>
            </a:fld>
            <a:endParaRPr lang="id-ID"/>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幻灯片图像占位符 1"/>
          <p:cNvSpPr>
            <a:spLocks noGrp="1" noRot="1" noChangeAspect="1" noTextEdit="1"/>
          </p:cNvSpPr>
          <p:nvPr>
            <p:ph type="sldImg"/>
          </p:nvPr>
        </p:nvSpPr>
        <p:spPr>
          <a:ln>
            <a:solidFill>
              <a:srgbClr val="000000">
                <a:alpha val="100000"/>
              </a:srgbClr>
            </a:solidFill>
            <a:miter lim="800000"/>
          </a:ln>
        </p:spPr>
      </p:sp>
      <p:sp>
        <p:nvSpPr>
          <p:cNvPr id="159747" name="备注占位符 2"/>
          <p:cNvSpPr>
            <a:spLocks noGrp="1"/>
          </p:cNvSpPr>
          <p:nvPr>
            <p:ph type="body" idx="1"/>
          </p:nvPr>
        </p:nvSpPr>
        <p:spPr>
          <a:noFill/>
          <a:ln>
            <a:noFill/>
          </a:ln>
        </p:spPr>
        <p:txBody>
          <a:bodyPr wrap="square" lIns="91440" tIns="45720" rIns="91440" bIns="45720" anchor="t"/>
          <a:lstStyle/>
          <a:p>
            <a:pPr lvl="0"/>
            <a:endParaRPr lang="zh-CN" altLang="en-US" dirty="0"/>
          </a:p>
        </p:txBody>
      </p:sp>
      <p:sp>
        <p:nvSpPr>
          <p:cNvPr id="4" name="灯片编号占位符 3"/>
          <p:cNvSpPr txBox="1">
            <a:spLocks noGrp="1"/>
          </p:cNvSpPr>
          <p:nvPr/>
        </p:nvSpPr>
        <p:spPr>
          <a:xfrm>
            <a:off x="3884613" y="8685213"/>
            <a:ext cx="2971800" cy="457200"/>
          </a:xfrm>
          <a:prstGeom prst="rect">
            <a:avLst/>
          </a:prstGeom>
          <a:noFill/>
        </p:spPr>
        <p:txBody>
          <a:bodyPr vert="horz" lIns="91440" tIns="45720" rIns="91440" bIns="45720" rtlCol="0" anchor="b"/>
          <a:lstStyle/>
          <a:p>
            <a:pPr lvl="0" algn="r" eaLnBrk="1" hangingPunct="1"/>
            <a:fld id="{9A0DB2DC-4C9A-4742-B13C-FB6460FD3503}" type="slidenum">
              <a:rPr lang="id-ID" altLang="zh-CN" sz="1200" dirty="0">
                <a:latin typeface="Calibri" panose="020F0502020204030204" charset="0"/>
              </a:rPr>
              <a:t>446</a:t>
            </a:fld>
            <a:endParaRPr lang="id-ID" altLang="zh-CN" sz="1200" dirty="0">
              <a:latin typeface="Calibri" panose="020F0502020204030204"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3D256B7-82AA-4FE7-9486-F80F2B740CED}" type="slidenum">
              <a:rPr lang="id-ID" smtClean="0"/>
              <a:t>2</a:t>
            </a:fld>
            <a:endParaRPr lang="id-ID"/>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FC8AAC-8937-42B5-AC60-E6AFF71671E4}" type="slidenum">
              <a:rPr lang="en-US" smtClean="0"/>
              <a:t>3</a:t>
            </a:fld>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3D256B7-82AA-4FE7-9486-F80F2B740CED}" type="slidenum">
              <a:rPr lang="id-ID" smtClean="0"/>
              <a:t>4</a:t>
            </a:fld>
            <a:endParaRPr lang="id-ID"/>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FC8AAC-8937-42B5-AC60-E6AFF71671E4}" type="slidenum">
              <a:rPr lang="en-US" smtClean="0"/>
              <a:t>5</a:t>
            </a:fld>
            <a:endParaRPr 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FC8AAC-8937-42B5-AC60-E6AFF71671E4}" type="slidenum">
              <a:rPr lang="en-US" smtClean="0"/>
              <a:t>6</a:t>
            </a:fld>
            <a:endParaRPr 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3D256B7-82AA-4FE7-9486-F80F2B740CED}" type="slidenum">
              <a:rPr lang="id-ID" smtClean="0"/>
              <a:t>7</a:t>
            </a:fld>
            <a:endParaRPr lang="id-ID"/>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E3FC8AAC-8937-42B5-AC60-E6AFF71671E4}" type="slidenum">
              <a:rPr lang="en-US" smtClean="0"/>
              <a:t>8</a:t>
            </a:fld>
            <a:endParaRPr 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63D256B7-82AA-4FE7-9486-F80F2B740CED}" type="slidenum">
              <a:rPr lang="id-ID" smtClean="0"/>
              <a:t>49</a:t>
            </a:fld>
            <a:endParaRPr lang="id-ID"/>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14400" y="2130428"/>
            <a:ext cx="10363200" cy="1470025"/>
          </a:xfrm>
        </p:spPr>
        <p:txBody>
          <a:bodyPr/>
          <a:lstStyle/>
          <a:p>
            <a:r>
              <a:rPr lang="zh-CN" altLang="en-US"/>
              <a:t>单击此处编辑母版标题样式</a:t>
            </a:r>
          </a:p>
        </p:txBody>
      </p:sp>
      <p:sp>
        <p:nvSpPr>
          <p:cNvPr id="3" name="副标题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a:t>单击此处编辑母版副标题样式</a:t>
            </a:r>
          </a:p>
        </p:txBody>
      </p:sp>
      <p:sp>
        <p:nvSpPr>
          <p:cNvPr id="4" name="日期占位符 3"/>
          <p:cNvSpPr>
            <a:spLocks noGrp="1"/>
          </p:cNvSpPr>
          <p:nvPr>
            <p:ph type="dt" sz="half" idx="10"/>
          </p:nvPr>
        </p:nvSpPr>
        <p:spPr/>
        <p:txBody>
          <a:bodyPr/>
          <a:lstStyle/>
          <a:p>
            <a:fld id="{22A5DADB-2AE5-4A83-B4C0-0DB768112B53}" type="datetime1">
              <a:rPr lang="id-ID" altLang="zh-CN" smtClean="0"/>
              <a:t>01/08/2023</a:t>
            </a:fld>
            <a:endParaRPr lang="en-US"/>
          </a:p>
        </p:txBody>
      </p:sp>
      <p:sp>
        <p:nvSpPr>
          <p:cNvPr id="5" name="页脚占位符 4"/>
          <p:cNvSpPr>
            <a:spLocks noGrp="1"/>
          </p:cNvSpPr>
          <p:nvPr>
            <p:ph type="ftr" sz="quarter" idx="11"/>
          </p:nvPr>
        </p:nvSpPr>
        <p:spPr/>
        <p:txBody>
          <a:bodyPr/>
          <a:lstStyle/>
          <a:p>
            <a:r>
              <a:rPr lang="en-US"/>
              <a:t>Startup Presentation</a:t>
            </a:r>
          </a:p>
        </p:txBody>
      </p:sp>
      <p:sp>
        <p:nvSpPr>
          <p:cNvPr id="6" name="灯片编号占位符 5"/>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B86A5625-ABE0-4648-8BE3-3CCAD31BD75F}" type="datetime1">
              <a:rPr lang="id-ID" altLang="zh-CN" smtClean="0"/>
              <a:t>01/08/2023</a:t>
            </a:fld>
            <a:endParaRPr lang="en-US"/>
          </a:p>
        </p:txBody>
      </p:sp>
      <p:sp>
        <p:nvSpPr>
          <p:cNvPr id="5" name="页脚占位符 4"/>
          <p:cNvSpPr>
            <a:spLocks noGrp="1"/>
          </p:cNvSpPr>
          <p:nvPr>
            <p:ph type="ftr" sz="quarter" idx="11"/>
          </p:nvPr>
        </p:nvSpPr>
        <p:spPr/>
        <p:txBody>
          <a:bodyPr/>
          <a:lstStyle/>
          <a:p>
            <a:r>
              <a:rPr lang="en-US"/>
              <a:t>Startup Presentation</a:t>
            </a:r>
          </a:p>
        </p:txBody>
      </p:sp>
      <p:sp>
        <p:nvSpPr>
          <p:cNvPr id="6" name="灯片编号占位符 5"/>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11785600" y="274641"/>
            <a:ext cx="3657600" cy="5851525"/>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12800" y="274641"/>
            <a:ext cx="10769600" cy="5851525"/>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CD996EF8-52D5-4FA0-AEE2-D901311C1926}" type="datetime1">
              <a:rPr lang="id-ID" altLang="zh-CN" smtClean="0"/>
              <a:t>01/08/2023</a:t>
            </a:fld>
            <a:endParaRPr lang="en-US"/>
          </a:p>
        </p:txBody>
      </p:sp>
      <p:sp>
        <p:nvSpPr>
          <p:cNvPr id="5" name="页脚占位符 4"/>
          <p:cNvSpPr>
            <a:spLocks noGrp="1"/>
          </p:cNvSpPr>
          <p:nvPr>
            <p:ph type="ftr" sz="quarter" idx="11"/>
          </p:nvPr>
        </p:nvSpPr>
        <p:spPr/>
        <p:txBody>
          <a:bodyPr/>
          <a:lstStyle/>
          <a:p>
            <a:r>
              <a:rPr lang="en-US"/>
              <a:t>Startup Presentation</a:t>
            </a:r>
          </a:p>
        </p:txBody>
      </p:sp>
      <p:sp>
        <p:nvSpPr>
          <p:cNvPr id="6" name="灯片编号占位符 5"/>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0B22B32A-9FFD-4A71-A3E8-A0E0DBB7AB02}" type="datetime1">
              <a:rPr lang="id-ID" altLang="zh-CN" smtClean="0"/>
              <a:t>01/08/2023</a:t>
            </a:fld>
            <a:endParaRPr lang="id-ID"/>
          </a:p>
        </p:txBody>
      </p:sp>
      <p:sp>
        <p:nvSpPr>
          <p:cNvPr id="4" name="页脚占位符 3"/>
          <p:cNvSpPr>
            <a:spLocks noGrp="1"/>
          </p:cNvSpPr>
          <p:nvPr>
            <p:ph type="ftr" sz="quarter" idx="11"/>
          </p:nvPr>
        </p:nvSpPr>
        <p:spPr/>
        <p:txBody>
          <a:bodyPr/>
          <a:lstStyle/>
          <a:p>
            <a:r>
              <a:rPr lang="id-ID"/>
              <a:t>Startup Presentation</a:t>
            </a:r>
            <a:endParaRPr lang="id-ID" dirty="0"/>
          </a:p>
        </p:txBody>
      </p:sp>
      <p:sp>
        <p:nvSpPr>
          <p:cNvPr id="5" name="灯片编号占位符 4"/>
          <p:cNvSpPr>
            <a:spLocks noGrp="1"/>
          </p:cNvSpPr>
          <p:nvPr>
            <p:ph type="sldNum" sz="quarter" idx="12"/>
          </p:nvPr>
        </p:nvSpPr>
        <p:spPr/>
        <p:txBody>
          <a:bodyPr/>
          <a:lstStyle/>
          <a:p>
            <a:fld id="{91E8FD7A-3E62-43BB-957C-4F665A7B8324}" type="slidenum">
              <a:rPr lang="id-ID" smtClean="0"/>
              <a:t>‹#›</a:t>
            </a:fld>
            <a:endParaRPr lang="id-ID"/>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
        <p:nvSpPr>
          <p:cNvPr id="10" name="Picture Placeholder 7"/>
          <p:cNvSpPr>
            <a:spLocks noGrp="1"/>
          </p:cNvSpPr>
          <p:nvPr>
            <p:ph type="pic" sz="quarter" idx="10" hasCustomPrompt="1"/>
          </p:nvPr>
        </p:nvSpPr>
        <p:spPr>
          <a:xfrm>
            <a:off x="0" y="0"/>
            <a:ext cx="12192000" cy="6858000"/>
          </a:xfrm>
        </p:spPr>
        <p:txBody>
          <a:bodyPr tIns="137160">
            <a:norm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17" name="Picture Placeholder 16"/>
          <p:cNvSpPr>
            <a:spLocks noGrp="1"/>
          </p:cNvSpPr>
          <p:nvPr>
            <p:ph type="pic" sz="quarter" idx="10" hasCustomPrompt="1"/>
          </p:nvPr>
        </p:nvSpPr>
        <p:spPr>
          <a:xfrm>
            <a:off x="9018710"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6" name="Picture Placeholder 15"/>
          <p:cNvSpPr>
            <a:spLocks noGrp="1"/>
          </p:cNvSpPr>
          <p:nvPr>
            <p:ph type="pic" sz="quarter" idx="11" hasCustomPrompt="1"/>
          </p:nvPr>
        </p:nvSpPr>
        <p:spPr>
          <a:xfrm>
            <a:off x="6345592"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5" name="Picture Placeholder 14"/>
          <p:cNvSpPr>
            <a:spLocks noGrp="1"/>
          </p:cNvSpPr>
          <p:nvPr>
            <p:ph type="pic" sz="quarter" idx="12" hasCustomPrompt="1"/>
          </p:nvPr>
        </p:nvSpPr>
        <p:spPr>
          <a:xfrm>
            <a:off x="3672473"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4" name="Picture Placeholder 13"/>
          <p:cNvSpPr>
            <a:spLocks noGrp="1"/>
          </p:cNvSpPr>
          <p:nvPr>
            <p:ph type="pic" sz="quarter" idx="13" hasCustomPrompt="1"/>
          </p:nvPr>
        </p:nvSpPr>
        <p:spPr>
          <a:xfrm>
            <a:off x="999354"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0" name="Oval 19"/>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21" name="TextBox 20"/>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0" y="4922524"/>
            <a:ext cx="12192000" cy="1935477"/>
          </a:xfrm>
          <a:custGeom>
            <a:avLst/>
            <a:gdLst>
              <a:gd name="connsiteX0" fmla="*/ 0 w 12192000"/>
              <a:gd name="connsiteY0" fmla="*/ 0 h 1935477"/>
              <a:gd name="connsiteX1" fmla="*/ 12192000 w 12192000"/>
              <a:gd name="connsiteY1" fmla="*/ 0 h 1935477"/>
              <a:gd name="connsiteX2" fmla="*/ 12192000 w 12192000"/>
              <a:gd name="connsiteY2" fmla="*/ 1935477 h 1935477"/>
              <a:gd name="connsiteX3" fmla="*/ 0 w 12192000"/>
              <a:gd name="connsiteY3" fmla="*/ 1935477 h 1935477"/>
            </a:gdLst>
            <a:ahLst/>
            <a:cxnLst>
              <a:cxn ang="0">
                <a:pos x="connsiteX0" y="connsiteY0"/>
              </a:cxn>
              <a:cxn ang="0">
                <a:pos x="connsiteX1" y="connsiteY1"/>
              </a:cxn>
              <a:cxn ang="0">
                <a:pos x="connsiteX2" y="connsiteY2"/>
              </a:cxn>
              <a:cxn ang="0">
                <a:pos x="connsiteX3" y="connsiteY3"/>
              </a:cxn>
            </a:cxnLst>
            <a:rect l="l" t="t" r="r" b="b"/>
            <a:pathLst>
              <a:path w="12192000" h="1935477">
                <a:moveTo>
                  <a:pt x="0" y="0"/>
                </a:moveTo>
                <a:lnTo>
                  <a:pt x="12192000" y="0"/>
                </a:lnTo>
                <a:lnTo>
                  <a:pt x="12192000" y="1935477"/>
                </a:lnTo>
                <a:lnTo>
                  <a:pt x="0" y="1935477"/>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0" y="2502644"/>
            <a:ext cx="12192000" cy="2809430"/>
          </a:xfrm>
          <a:custGeom>
            <a:avLst/>
            <a:gdLst>
              <a:gd name="connsiteX0" fmla="*/ 0 w 12192000"/>
              <a:gd name="connsiteY0" fmla="*/ 0 h 2809430"/>
              <a:gd name="connsiteX1" fmla="*/ 12192000 w 12192000"/>
              <a:gd name="connsiteY1" fmla="*/ 0 h 2809430"/>
              <a:gd name="connsiteX2" fmla="*/ 12192000 w 12192000"/>
              <a:gd name="connsiteY2" fmla="*/ 2809430 h 2809430"/>
              <a:gd name="connsiteX3" fmla="*/ 0 w 12192000"/>
              <a:gd name="connsiteY3" fmla="*/ 2809430 h 2809430"/>
            </a:gdLst>
            <a:ahLst/>
            <a:cxnLst>
              <a:cxn ang="0">
                <a:pos x="connsiteX0" y="connsiteY0"/>
              </a:cxn>
              <a:cxn ang="0">
                <a:pos x="connsiteX1" y="connsiteY1"/>
              </a:cxn>
              <a:cxn ang="0">
                <a:pos x="connsiteX2" y="connsiteY2"/>
              </a:cxn>
              <a:cxn ang="0">
                <a:pos x="connsiteX3" y="connsiteY3"/>
              </a:cxn>
            </a:cxnLst>
            <a:rect l="l" t="t" r="r" b="b"/>
            <a:pathLst>
              <a:path w="12192000" h="2809430">
                <a:moveTo>
                  <a:pt x="0" y="0"/>
                </a:moveTo>
                <a:lnTo>
                  <a:pt x="12192000" y="0"/>
                </a:lnTo>
                <a:lnTo>
                  <a:pt x="12192000" y="2809430"/>
                </a:lnTo>
                <a:lnTo>
                  <a:pt x="0" y="2809430"/>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6" name="Picture Placeholder 5"/>
          <p:cNvSpPr>
            <a:spLocks noGrp="1"/>
          </p:cNvSpPr>
          <p:nvPr>
            <p:ph type="pic" sz="quarter" idx="10" hasCustomPrompt="1"/>
          </p:nvPr>
        </p:nvSpPr>
        <p:spPr>
          <a:xfrm>
            <a:off x="0" y="1928612"/>
            <a:ext cx="12192000" cy="3782119"/>
          </a:xfrm>
          <a:custGeom>
            <a:avLst/>
            <a:gdLst>
              <a:gd name="connsiteX0" fmla="*/ 0 w 1719072"/>
              <a:gd name="connsiteY0" fmla="*/ 0 h 3038022"/>
              <a:gd name="connsiteX1" fmla="*/ 1719072 w 1719072"/>
              <a:gd name="connsiteY1" fmla="*/ 0 h 3038022"/>
              <a:gd name="connsiteX2" fmla="*/ 1719072 w 1719072"/>
              <a:gd name="connsiteY2" fmla="*/ 3038022 h 3038022"/>
              <a:gd name="connsiteX3" fmla="*/ 0 w 1719072"/>
              <a:gd name="connsiteY3" fmla="*/ 3038022 h 3038022"/>
            </a:gdLst>
            <a:ahLst/>
            <a:cxnLst>
              <a:cxn ang="0">
                <a:pos x="connsiteX0" y="connsiteY0"/>
              </a:cxn>
              <a:cxn ang="0">
                <a:pos x="connsiteX1" y="connsiteY1"/>
              </a:cxn>
              <a:cxn ang="0">
                <a:pos x="connsiteX2" y="connsiteY2"/>
              </a:cxn>
              <a:cxn ang="0">
                <a:pos x="connsiteX3" y="connsiteY3"/>
              </a:cxn>
            </a:cxnLst>
            <a:rect l="l" t="t" r="r" b="b"/>
            <a:pathLst>
              <a:path w="1719072" h="3038022">
                <a:moveTo>
                  <a:pt x="0" y="0"/>
                </a:moveTo>
                <a:lnTo>
                  <a:pt x="1719072" y="0"/>
                </a:lnTo>
                <a:lnTo>
                  <a:pt x="1719072" y="3038022"/>
                </a:lnTo>
                <a:lnTo>
                  <a:pt x="0" y="3038022"/>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988256" y="3254717"/>
            <a:ext cx="2434617" cy="2423160"/>
          </a:xfrm>
          <a:custGeom>
            <a:avLst/>
            <a:gdLst>
              <a:gd name="connsiteX0" fmla="*/ 0 w 2434617"/>
              <a:gd name="connsiteY0" fmla="*/ 0 h 2423160"/>
              <a:gd name="connsiteX1" fmla="*/ 2434617 w 2434617"/>
              <a:gd name="connsiteY1" fmla="*/ 0 h 2423160"/>
              <a:gd name="connsiteX2" fmla="*/ 2434617 w 2434617"/>
              <a:gd name="connsiteY2" fmla="*/ 2423160 h 2423160"/>
              <a:gd name="connsiteX3" fmla="*/ 0 w 2434617"/>
              <a:gd name="connsiteY3" fmla="*/ 2423160 h 2423160"/>
            </a:gdLst>
            <a:ahLst/>
            <a:cxnLst>
              <a:cxn ang="0">
                <a:pos x="connsiteX0" y="connsiteY0"/>
              </a:cxn>
              <a:cxn ang="0">
                <a:pos x="connsiteX1" y="connsiteY1"/>
              </a:cxn>
              <a:cxn ang="0">
                <a:pos x="connsiteX2" y="connsiteY2"/>
              </a:cxn>
              <a:cxn ang="0">
                <a:pos x="connsiteX3" y="connsiteY3"/>
              </a:cxn>
            </a:cxnLst>
            <a:rect l="l" t="t" r="r" b="b"/>
            <a:pathLst>
              <a:path w="2434617" h="2423160">
                <a:moveTo>
                  <a:pt x="0" y="0"/>
                </a:moveTo>
                <a:lnTo>
                  <a:pt x="2434617" y="0"/>
                </a:lnTo>
                <a:lnTo>
                  <a:pt x="2434617" y="2423160"/>
                </a:lnTo>
                <a:lnTo>
                  <a:pt x="0" y="2423160"/>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7" name="Picture Placeholder 6"/>
          <p:cNvSpPr>
            <a:spLocks noGrp="1"/>
          </p:cNvSpPr>
          <p:nvPr>
            <p:ph type="pic" sz="quarter" idx="11" hasCustomPrompt="1"/>
          </p:nvPr>
        </p:nvSpPr>
        <p:spPr>
          <a:xfrm>
            <a:off x="6224932" y="3254717"/>
            <a:ext cx="2434617" cy="2423160"/>
          </a:xfrm>
          <a:custGeom>
            <a:avLst/>
            <a:gdLst>
              <a:gd name="connsiteX0" fmla="*/ 0 w 2434617"/>
              <a:gd name="connsiteY0" fmla="*/ 0 h 2423160"/>
              <a:gd name="connsiteX1" fmla="*/ 2434617 w 2434617"/>
              <a:gd name="connsiteY1" fmla="*/ 0 h 2423160"/>
              <a:gd name="connsiteX2" fmla="*/ 2434617 w 2434617"/>
              <a:gd name="connsiteY2" fmla="*/ 2423160 h 2423160"/>
              <a:gd name="connsiteX3" fmla="*/ 0 w 2434617"/>
              <a:gd name="connsiteY3" fmla="*/ 2423160 h 2423160"/>
            </a:gdLst>
            <a:ahLst/>
            <a:cxnLst>
              <a:cxn ang="0">
                <a:pos x="connsiteX0" y="connsiteY0"/>
              </a:cxn>
              <a:cxn ang="0">
                <a:pos x="connsiteX1" y="connsiteY1"/>
              </a:cxn>
              <a:cxn ang="0">
                <a:pos x="connsiteX2" y="connsiteY2"/>
              </a:cxn>
              <a:cxn ang="0">
                <a:pos x="connsiteX3" y="connsiteY3"/>
              </a:cxn>
            </a:cxnLst>
            <a:rect l="l" t="t" r="r" b="b"/>
            <a:pathLst>
              <a:path w="2434617" h="2423160">
                <a:moveTo>
                  <a:pt x="0" y="0"/>
                </a:moveTo>
                <a:lnTo>
                  <a:pt x="2434617" y="0"/>
                </a:lnTo>
                <a:lnTo>
                  <a:pt x="2434617" y="2423160"/>
                </a:lnTo>
                <a:lnTo>
                  <a:pt x="0" y="2423160"/>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0" name="Oval 9"/>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1" name="TextBox 10"/>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96653E9B-E608-4754-9967-6C5213412B25}" type="datetime1">
              <a:rPr lang="id-ID" altLang="zh-CN" smtClean="0"/>
              <a:t>01/08/2023</a:t>
            </a:fld>
            <a:endParaRPr lang="en-US"/>
          </a:p>
        </p:txBody>
      </p:sp>
      <p:sp>
        <p:nvSpPr>
          <p:cNvPr id="5" name="页脚占位符 4"/>
          <p:cNvSpPr>
            <a:spLocks noGrp="1"/>
          </p:cNvSpPr>
          <p:nvPr>
            <p:ph type="ftr" sz="quarter" idx="11"/>
          </p:nvPr>
        </p:nvSpPr>
        <p:spPr/>
        <p:txBody>
          <a:bodyPr/>
          <a:lstStyle/>
          <a:p>
            <a:r>
              <a:rPr lang="en-US"/>
              <a:t>Startup Presentation</a:t>
            </a:r>
          </a:p>
        </p:txBody>
      </p:sp>
      <p:sp>
        <p:nvSpPr>
          <p:cNvPr id="6" name="灯片编号占位符 5"/>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0" y="1765638"/>
            <a:ext cx="12188952" cy="2286000"/>
          </a:xfrm>
          <a:custGeom>
            <a:avLst/>
            <a:gdLst>
              <a:gd name="connsiteX0" fmla="*/ 0 w 12188952"/>
              <a:gd name="connsiteY0" fmla="*/ 0 h 2286000"/>
              <a:gd name="connsiteX1" fmla="*/ 12188952 w 12188952"/>
              <a:gd name="connsiteY1" fmla="*/ 0 h 2286000"/>
              <a:gd name="connsiteX2" fmla="*/ 12188952 w 12188952"/>
              <a:gd name="connsiteY2" fmla="*/ 2286000 h 2286000"/>
              <a:gd name="connsiteX3" fmla="*/ 0 w 12188952"/>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12188952" h="2286000">
                <a:moveTo>
                  <a:pt x="0" y="0"/>
                </a:moveTo>
                <a:lnTo>
                  <a:pt x="12188952" y="0"/>
                </a:lnTo>
                <a:lnTo>
                  <a:pt x="12188952" y="2286000"/>
                </a:lnTo>
                <a:lnTo>
                  <a:pt x="0" y="2286000"/>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30" name="Picture Placeholder 29"/>
          <p:cNvSpPr>
            <a:spLocks noGrp="1"/>
          </p:cNvSpPr>
          <p:nvPr>
            <p:ph type="pic" sz="quarter" idx="11" hasCustomPrompt="1"/>
          </p:nvPr>
        </p:nvSpPr>
        <p:spPr>
          <a:xfrm>
            <a:off x="6107170" y="1661868"/>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1" name="Picture Placeholder 30"/>
          <p:cNvSpPr>
            <a:spLocks noGrp="1"/>
          </p:cNvSpPr>
          <p:nvPr>
            <p:ph type="pic" sz="quarter" idx="12" hasCustomPrompt="1"/>
          </p:nvPr>
        </p:nvSpPr>
        <p:spPr>
          <a:xfrm>
            <a:off x="7630169" y="1658524"/>
            <a:ext cx="3031759" cy="1506735"/>
          </a:xfrm>
          <a:custGeom>
            <a:avLst/>
            <a:gdLst>
              <a:gd name="connsiteX0" fmla="*/ 0 w 3031759"/>
              <a:gd name="connsiteY0" fmla="*/ 0 h 1506735"/>
              <a:gd name="connsiteX1" fmla="*/ 3031759 w 3031759"/>
              <a:gd name="connsiteY1" fmla="*/ 0 h 1506735"/>
              <a:gd name="connsiteX2" fmla="*/ 3031759 w 3031759"/>
              <a:gd name="connsiteY2" fmla="*/ 1506735 h 1506735"/>
              <a:gd name="connsiteX3" fmla="*/ 0 w 3031759"/>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3031759" h="1506735">
                <a:moveTo>
                  <a:pt x="0" y="0"/>
                </a:moveTo>
                <a:lnTo>
                  <a:pt x="3031759" y="0"/>
                </a:lnTo>
                <a:lnTo>
                  <a:pt x="3031759"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2" name="Picture Placeholder 31"/>
          <p:cNvSpPr>
            <a:spLocks noGrp="1"/>
          </p:cNvSpPr>
          <p:nvPr>
            <p:ph type="pic" sz="quarter" idx="10" hasCustomPrompt="1"/>
          </p:nvPr>
        </p:nvSpPr>
        <p:spPr>
          <a:xfrm>
            <a:off x="1530075" y="1661869"/>
            <a:ext cx="3031759" cy="3031759"/>
          </a:xfrm>
          <a:custGeom>
            <a:avLst/>
            <a:gdLst>
              <a:gd name="connsiteX0" fmla="*/ 0 w 3031759"/>
              <a:gd name="connsiteY0" fmla="*/ 0 h 3031759"/>
              <a:gd name="connsiteX1" fmla="*/ 3031759 w 3031759"/>
              <a:gd name="connsiteY1" fmla="*/ 0 h 3031759"/>
              <a:gd name="connsiteX2" fmla="*/ 3031759 w 3031759"/>
              <a:gd name="connsiteY2" fmla="*/ 3031759 h 3031759"/>
              <a:gd name="connsiteX3" fmla="*/ 0 w 3031759"/>
              <a:gd name="connsiteY3" fmla="*/ 3031759 h 3031759"/>
            </a:gdLst>
            <a:ahLst/>
            <a:cxnLst>
              <a:cxn ang="0">
                <a:pos x="connsiteX0" y="connsiteY0"/>
              </a:cxn>
              <a:cxn ang="0">
                <a:pos x="connsiteX1" y="connsiteY1"/>
              </a:cxn>
              <a:cxn ang="0">
                <a:pos x="connsiteX2" y="connsiteY2"/>
              </a:cxn>
              <a:cxn ang="0">
                <a:pos x="connsiteX3" y="connsiteY3"/>
              </a:cxn>
            </a:cxnLst>
            <a:rect l="l" t="t" r="r" b="b"/>
            <a:pathLst>
              <a:path w="3031759" h="3031759">
                <a:moveTo>
                  <a:pt x="0" y="0"/>
                </a:moveTo>
                <a:lnTo>
                  <a:pt x="3031759" y="0"/>
                </a:lnTo>
                <a:lnTo>
                  <a:pt x="3031759" y="3031759"/>
                </a:lnTo>
                <a:lnTo>
                  <a:pt x="0" y="3031759"/>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3" name="Picture Placeholder 32"/>
          <p:cNvSpPr>
            <a:spLocks noGrp="1"/>
          </p:cNvSpPr>
          <p:nvPr>
            <p:ph type="pic" sz="quarter" idx="13" hasCustomPrompt="1"/>
          </p:nvPr>
        </p:nvSpPr>
        <p:spPr>
          <a:xfrm>
            <a:off x="4578096" y="1661868"/>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4" name="Picture Placeholder 33"/>
          <p:cNvSpPr>
            <a:spLocks noGrp="1"/>
          </p:cNvSpPr>
          <p:nvPr>
            <p:ph type="pic" sz="quarter" idx="14" hasCustomPrompt="1"/>
          </p:nvPr>
        </p:nvSpPr>
        <p:spPr>
          <a:xfrm>
            <a:off x="6107170" y="3188916"/>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5" name="Picture Placeholder 34"/>
          <p:cNvSpPr>
            <a:spLocks noGrp="1"/>
          </p:cNvSpPr>
          <p:nvPr>
            <p:ph type="pic" sz="quarter" idx="15" hasCustomPrompt="1"/>
          </p:nvPr>
        </p:nvSpPr>
        <p:spPr>
          <a:xfrm>
            <a:off x="4578096" y="3188916"/>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6" name="Picture Placeholder 35"/>
          <p:cNvSpPr>
            <a:spLocks noGrp="1"/>
          </p:cNvSpPr>
          <p:nvPr>
            <p:ph type="pic" sz="quarter" idx="16" hasCustomPrompt="1"/>
          </p:nvPr>
        </p:nvSpPr>
        <p:spPr>
          <a:xfrm>
            <a:off x="3055097" y="4713938"/>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7" name="Picture Placeholder 36"/>
          <p:cNvSpPr>
            <a:spLocks noGrp="1"/>
          </p:cNvSpPr>
          <p:nvPr>
            <p:ph type="pic" sz="quarter" idx="17" hasCustomPrompt="1"/>
          </p:nvPr>
        </p:nvSpPr>
        <p:spPr>
          <a:xfrm>
            <a:off x="1528048" y="4711913"/>
            <a:ext cx="1506735" cy="1506735"/>
          </a:xfrm>
          <a:custGeom>
            <a:avLst/>
            <a:gdLst>
              <a:gd name="connsiteX0" fmla="*/ 0 w 1506735"/>
              <a:gd name="connsiteY0" fmla="*/ 0 h 1506735"/>
              <a:gd name="connsiteX1" fmla="*/ 1506735 w 1506735"/>
              <a:gd name="connsiteY1" fmla="*/ 0 h 1506735"/>
              <a:gd name="connsiteX2" fmla="*/ 1506735 w 1506735"/>
              <a:gd name="connsiteY2" fmla="*/ 1506735 h 1506735"/>
              <a:gd name="connsiteX3" fmla="*/ 0 w 1506735"/>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1506735" h="1506735">
                <a:moveTo>
                  <a:pt x="0" y="0"/>
                </a:moveTo>
                <a:lnTo>
                  <a:pt x="1506735" y="0"/>
                </a:lnTo>
                <a:lnTo>
                  <a:pt x="1506735"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8" name="Picture Placeholder 37"/>
          <p:cNvSpPr>
            <a:spLocks noGrp="1"/>
          </p:cNvSpPr>
          <p:nvPr>
            <p:ph type="pic" sz="quarter" idx="18" hasCustomPrompt="1"/>
          </p:nvPr>
        </p:nvSpPr>
        <p:spPr>
          <a:xfrm>
            <a:off x="4582145" y="4711915"/>
            <a:ext cx="3031759" cy="1506735"/>
          </a:xfrm>
          <a:custGeom>
            <a:avLst/>
            <a:gdLst>
              <a:gd name="connsiteX0" fmla="*/ 0 w 3031759"/>
              <a:gd name="connsiteY0" fmla="*/ 0 h 1506735"/>
              <a:gd name="connsiteX1" fmla="*/ 3031759 w 3031759"/>
              <a:gd name="connsiteY1" fmla="*/ 0 h 1506735"/>
              <a:gd name="connsiteX2" fmla="*/ 3031759 w 3031759"/>
              <a:gd name="connsiteY2" fmla="*/ 1506735 h 1506735"/>
              <a:gd name="connsiteX3" fmla="*/ 0 w 3031759"/>
              <a:gd name="connsiteY3" fmla="*/ 1506735 h 1506735"/>
            </a:gdLst>
            <a:ahLst/>
            <a:cxnLst>
              <a:cxn ang="0">
                <a:pos x="connsiteX0" y="connsiteY0"/>
              </a:cxn>
              <a:cxn ang="0">
                <a:pos x="connsiteX1" y="connsiteY1"/>
              </a:cxn>
              <a:cxn ang="0">
                <a:pos x="connsiteX2" y="connsiteY2"/>
              </a:cxn>
              <a:cxn ang="0">
                <a:pos x="connsiteX3" y="connsiteY3"/>
              </a:cxn>
            </a:cxnLst>
            <a:rect l="l" t="t" r="r" b="b"/>
            <a:pathLst>
              <a:path w="3031759" h="1506735">
                <a:moveTo>
                  <a:pt x="0" y="0"/>
                </a:moveTo>
                <a:lnTo>
                  <a:pt x="3031759" y="0"/>
                </a:lnTo>
                <a:lnTo>
                  <a:pt x="3031759" y="1506735"/>
                </a:lnTo>
                <a:lnTo>
                  <a:pt x="0" y="1506735"/>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9" name="Picture Placeholder 38"/>
          <p:cNvSpPr>
            <a:spLocks noGrp="1"/>
          </p:cNvSpPr>
          <p:nvPr>
            <p:ph type="pic" sz="quarter" idx="19" hasCustomPrompt="1"/>
          </p:nvPr>
        </p:nvSpPr>
        <p:spPr>
          <a:xfrm>
            <a:off x="7630169" y="3186891"/>
            <a:ext cx="3031759" cy="3031759"/>
          </a:xfrm>
          <a:custGeom>
            <a:avLst/>
            <a:gdLst>
              <a:gd name="connsiteX0" fmla="*/ 0 w 3031759"/>
              <a:gd name="connsiteY0" fmla="*/ 0 h 3031759"/>
              <a:gd name="connsiteX1" fmla="*/ 3031759 w 3031759"/>
              <a:gd name="connsiteY1" fmla="*/ 0 h 3031759"/>
              <a:gd name="connsiteX2" fmla="*/ 3031759 w 3031759"/>
              <a:gd name="connsiteY2" fmla="*/ 3031759 h 3031759"/>
              <a:gd name="connsiteX3" fmla="*/ 0 w 3031759"/>
              <a:gd name="connsiteY3" fmla="*/ 3031759 h 3031759"/>
            </a:gdLst>
            <a:ahLst/>
            <a:cxnLst>
              <a:cxn ang="0">
                <a:pos x="connsiteX0" y="connsiteY0"/>
              </a:cxn>
              <a:cxn ang="0">
                <a:pos x="connsiteX1" y="connsiteY1"/>
              </a:cxn>
              <a:cxn ang="0">
                <a:pos x="connsiteX2" y="connsiteY2"/>
              </a:cxn>
              <a:cxn ang="0">
                <a:pos x="connsiteX3" y="connsiteY3"/>
              </a:cxn>
            </a:cxnLst>
            <a:rect l="l" t="t" r="r" b="b"/>
            <a:pathLst>
              <a:path w="3031759" h="3031759">
                <a:moveTo>
                  <a:pt x="0" y="0"/>
                </a:moveTo>
                <a:lnTo>
                  <a:pt x="3031759" y="0"/>
                </a:lnTo>
                <a:lnTo>
                  <a:pt x="3031759" y="3031759"/>
                </a:lnTo>
                <a:lnTo>
                  <a:pt x="0" y="3031759"/>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22" name="Picture Placeholder 21"/>
          <p:cNvSpPr>
            <a:spLocks noGrp="1"/>
          </p:cNvSpPr>
          <p:nvPr>
            <p:ph type="pic" sz="quarter" idx="10" hasCustomPrompt="1"/>
          </p:nvPr>
        </p:nvSpPr>
        <p:spPr>
          <a:xfrm>
            <a:off x="5088467" y="1723651"/>
            <a:ext cx="2015067" cy="1344168"/>
          </a:xfrm>
          <a:custGeom>
            <a:avLst/>
            <a:gdLst>
              <a:gd name="connsiteX0" fmla="*/ 0 w 2015067"/>
              <a:gd name="connsiteY0" fmla="*/ 0 h 1344168"/>
              <a:gd name="connsiteX1" fmla="*/ 2015067 w 2015067"/>
              <a:gd name="connsiteY1" fmla="*/ 0 h 1344168"/>
              <a:gd name="connsiteX2" fmla="*/ 2015067 w 2015067"/>
              <a:gd name="connsiteY2" fmla="*/ 1344168 h 1344168"/>
              <a:gd name="connsiteX3" fmla="*/ 0 w 2015067"/>
              <a:gd name="connsiteY3" fmla="*/ 1344168 h 1344168"/>
            </a:gdLst>
            <a:ahLst/>
            <a:cxnLst>
              <a:cxn ang="0">
                <a:pos x="connsiteX0" y="connsiteY0"/>
              </a:cxn>
              <a:cxn ang="0">
                <a:pos x="connsiteX1" y="connsiteY1"/>
              </a:cxn>
              <a:cxn ang="0">
                <a:pos x="connsiteX2" y="connsiteY2"/>
              </a:cxn>
              <a:cxn ang="0">
                <a:pos x="connsiteX3" y="connsiteY3"/>
              </a:cxn>
            </a:cxnLst>
            <a:rect l="l" t="t" r="r" b="b"/>
            <a:pathLst>
              <a:path w="2015067" h="1344168">
                <a:moveTo>
                  <a:pt x="0" y="0"/>
                </a:moveTo>
                <a:lnTo>
                  <a:pt x="2015067" y="0"/>
                </a:lnTo>
                <a:lnTo>
                  <a:pt x="2015067" y="1344168"/>
                </a:lnTo>
                <a:lnTo>
                  <a:pt x="0" y="13441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3" name="Picture Placeholder 22"/>
          <p:cNvSpPr>
            <a:spLocks noGrp="1"/>
          </p:cNvSpPr>
          <p:nvPr>
            <p:ph type="pic" sz="quarter" idx="11" hasCustomPrompt="1"/>
          </p:nvPr>
        </p:nvSpPr>
        <p:spPr>
          <a:xfrm>
            <a:off x="9195401" y="1723651"/>
            <a:ext cx="2009049" cy="2707924"/>
          </a:xfrm>
          <a:custGeom>
            <a:avLst/>
            <a:gdLst>
              <a:gd name="connsiteX0" fmla="*/ 0 w 2009049"/>
              <a:gd name="connsiteY0" fmla="*/ 0 h 2707924"/>
              <a:gd name="connsiteX1" fmla="*/ 2009049 w 2009049"/>
              <a:gd name="connsiteY1" fmla="*/ 0 h 2707924"/>
              <a:gd name="connsiteX2" fmla="*/ 2009049 w 2009049"/>
              <a:gd name="connsiteY2" fmla="*/ 2707924 h 2707924"/>
              <a:gd name="connsiteX3" fmla="*/ 0 w 2009049"/>
              <a:gd name="connsiteY3" fmla="*/ 2707924 h 2707924"/>
            </a:gdLst>
            <a:ahLst/>
            <a:cxnLst>
              <a:cxn ang="0">
                <a:pos x="connsiteX0" y="connsiteY0"/>
              </a:cxn>
              <a:cxn ang="0">
                <a:pos x="connsiteX1" y="connsiteY1"/>
              </a:cxn>
              <a:cxn ang="0">
                <a:pos x="connsiteX2" y="connsiteY2"/>
              </a:cxn>
              <a:cxn ang="0">
                <a:pos x="connsiteX3" y="connsiteY3"/>
              </a:cxn>
            </a:cxnLst>
            <a:rect l="l" t="t" r="r" b="b"/>
            <a:pathLst>
              <a:path w="2009049" h="2707924">
                <a:moveTo>
                  <a:pt x="0" y="0"/>
                </a:moveTo>
                <a:lnTo>
                  <a:pt x="2009049" y="0"/>
                </a:lnTo>
                <a:lnTo>
                  <a:pt x="2009049" y="2707924"/>
                </a:lnTo>
                <a:lnTo>
                  <a:pt x="0" y="2707924"/>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4" name="Picture Placeholder 23"/>
          <p:cNvSpPr>
            <a:spLocks noGrp="1"/>
          </p:cNvSpPr>
          <p:nvPr>
            <p:ph type="pic" sz="quarter" idx="12" hasCustomPrompt="1"/>
          </p:nvPr>
        </p:nvSpPr>
        <p:spPr>
          <a:xfrm>
            <a:off x="994011" y="1723651"/>
            <a:ext cx="4059936" cy="2706624"/>
          </a:xfrm>
          <a:custGeom>
            <a:avLst/>
            <a:gdLst>
              <a:gd name="connsiteX0" fmla="*/ 0 w 4059936"/>
              <a:gd name="connsiteY0" fmla="*/ 0 h 2706624"/>
              <a:gd name="connsiteX1" fmla="*/ 4059936 w 4059936"/>
              <a:gd name="connsiteY1" fmla="*/ 0 h 2706624"/>
              <a:gd name="connsiteX2" fmla="*/ 4059936 w 4059936"/>
              <a:gd name="connsiteY2" fmla="*/ 2706624 h 2706624"/>
              <a:gd name="connsiteX3" fmla="*/ 0 w 4059936"/>
              <a:gd name="connsiteY3" fmla="*/ 2706624 h 2706624"/>
            </a:gdLst>
            <a:ahLst/>
            <a:cxnLst>
              <a:cxn ang="0">
                <a:pos x="connsiteX0" y="connsiteY0"/>
              </a:cxn>
              <a:cxn ang="0">
                <a:pos x="connsiteX1" y="connsiteY1"/>
              </a:cxn>
              <a:cxn ang="0">
                <a:pos x="connsiteX2" y="connsiteY2"/>
              </a:cxn>
              <a:cxn ang="0">
                <a:pos x="connsiteX3" y="connsiteY3"/>
              </a:cxn>
            </a:cxnLst>
            <a:rect l="l" t="t" r="r" b="b"/>
            <a:pathLst>
              <a:path w="4059936" h="2706624">
                <a:moveTo>
                  <a:pt x="0" y="0"/>
                </a:moveTo>
                <a:lnTo>
                  <a:pt x="4059936" y="0"/>
                </a:lnTo>
                <a:lnTo>
                  <a:pt x="4059936" y="2706624"/>
                </a:lnTo>
                <a:lnTo>
                  <a:pt x="0" y="2706624"/>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5" name="Picture Placeholder 24"/>
          <p:cNvSpPr>
            <a:spLocks noGrp="1"/>
          </p:cNvSpPr>
          <p:nvPr>
            <p:ph type="pic" sz="quarter" idx="13" hasCustomPrompt="1"/>
          </p:nvPr>
        </p:nvSpPr>
        <p:spPr>
          <a:xfrm>
            <a:off x="7141189" y="1723651"/>
            <a:ext cx="2015067" cy="1344168"/>
          </a:xfrm>
          <a:custGeom>
            <a:avLst/>
            <a:gdLst>
              <a:gd name="connsiteX0" fmla="*/ 0 w 2015067"/>
              <a:gd name="connsiteY0" fmla="*/ 0 h 1344168"/>
              <a:gd name="connsiteX1" fmla="*/ 2015067 w 2015067"/>
              <a:gd name="connsiteY1" fmla="*/ 0 h 1344168"/>
              <a:gd name="connsiteX2" fmla="*/ 2015067 w 2015067"/>
              <a:gd name="connsiteY2" fmla="*/ 1344168 h 1344168"/>
              <a:gd name="connsiteX3" fmla="*/ 0 w 2015067"/>
              <a:gd name="connsiteY3" fmla="*/ 1344168 h 1344168"/>
            </a:gdLst>
            <a:ahLst/>
            <a:cxnLst>
              <a:cxn ang="0">
                <a:pos x="connsiteX0" y="connsiteY0"/>
              </a:cxn>
              <a:cxn ang="0">
                <a:pos x="connsiteX1" y="connsiteY1"/>
              </a:cxn>
              <a:cxn ang="0">
                <a:pos x="connsiteX2" y="connsiteY2"/>
              </a:cxn>
              <a:cxn ang="0">
                <a:pos x="connsiteX3" y="connsiteY3"/>
              </a:cxn>
            </a:cxnLst>
            <a:rect l="l" t="t" r="r" b="b"/>
            <a:pathLst>
              <a:path w="2015067" h="1344168">
                <a:moveTo>
                  <a:pt x="0" y="0"/>
                </a:moveTo>
                <a:lnTo>
                  <a:pt x="2015067" y="0"/>
                </a:lnTo>
                <a:lnTo>
                  <a:pt x="2015067" y="1344168"/>
                </a:lnTo>
                <a:lnTo>
                  <a:pt x="0" y="13441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6" name="Picture Placeholder 25"/>
          <p:cNvSpPr>
            <a:spLocks noGrp="1"/>
          </p:cNvSpPr>
          <p:nvPr>
            <p:ph type="pic" sz="quarter" idx="14" hasCustomPrompt="1"/>
          </p:nvPr>
        </p:nvSpPr>
        <p:spPr>
          <a:xfrm>
            <a:off x="994011" y="4459687"/>
            <a:ext cx="2015067" cy="1344168"/>
          </a:xfrm>
          <a:custGeom>
            <a:avLst/>
            <a:gdLst>
              <a:gd name="connsiteX0" fmla="*/ 0 w 2015067"/>
              <a:gd name="connsiteY0" fmla="*/ 0 h 1344168"/>
              <a:gd name="connsiteX1" fmla="*/ 2015067 w 2015067"/>
              <a:gd name="connsiteY1" fmla="*/ 0 h 1344168"/>
              <a:gd name="connsiteX2" fmla="*/ 2015067 w 2015067"/>
              <a:gd name="connsiteY2" fmla="*/ 1344168 h 1344168"/>
              <a:gd name="connsiteX3" fmla="*/ 0 w 2015067"/>
              <a:gd name="connsiteY3" fmla="*/ 1344168 h 1344168"/>
            </a:gdLst>
            <a:ahLst/>
            <a:cxnLst>
              <a:cxn ang="0">
                <a:pos x="connsiteX0" y="connsiteY0"/>
              </a:cxn>
              <a:cxn ang="0">
                <a:pos x="connsiteX1" y="connsiteY1"/>
              </a:cxn>
              <a:cxn ang="0">
                <a:pos x="connsiteX2" y="connsiteY2"/>
              </a:cxn>
              <a:cxn ang="0">
                <a:pos x="connsiteX3" y="connsiteY3"/>
              </a:cxn>
            </a:cxnLst>
            <a:rect l="l" t="t" r="r" b="b"/>
            <a:pathLst>
              <a:path w="2015067" h="1344168">
                <a:moveTo>
                  <a:pt x="0" y="0"/>
                </a:moveTo>
                <a:lnTo>
                  <a:pt x="2015067" y="0"/>
                </a:lnTo>
                <a:lnTo>
                  <a:pt x="2015067" y="1344168"/>
                </a:lnTo>
                <a:lnTo>
                  <a:pt x="0" y="13441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7" name="Picture Placeholder 26"/>
          <p:cNvSpPr>
            <a:spLocks noGrp="1"/>
          </p:cNvSpPr>
          <p:nvPr>
            <p:ph type="pic" sz="quarter" idx="15" hasCustomPrompt="1"/>
          </p:nvPr>
        </p:nvSpPr>
        <p:spPr>
          <a:xfrm>
            <a:off x="3038413" y="4459687"/>
            <a:ext cx="2015067" cy="1344168"/>
          </a:xfrm>
          <a:custGeom>
            <a:avLst/>
            <a:gdLst>
              <a:gd name="connsiteX0" fmla="*/ 0 w 2015067"/>
              <a:gd name="connsiteY0" fmla="*/ 0 h 1344168"/>
              <a:gd name="connsiteX1" fmla="*/ 2015067 w 2015067"/>
              <a:gd name="connsiteY1" fmla="*/ 0 h 1344168"/>
              <a:gd name="connsiteX2" fmla="*/ 2015067 w 2015067"/>
              <a:gd name="connsiteY2" fmla="*/ 1344168 h 1344168"/>
              <a:gd name="connsiteX3" fmla="*/ 0 w 2015067"/>
              <a:gd name="connsiteY3" fmla="*/ 1344168 h 1344168"/>
            </a:gdLst>
            <a:ahLst/>
            <a:cxnLst>
              <a:cxn ang="0">
                <a:pos x="connsiteX0" y="connsiteY0"/>
              </a:cxn>
              <a:cxn ang="0">
                <a:pos x="connsiteX1" y="connsiteY1"/>
              </a:cxn>
              <a:cxn ang="0">
                <a:pos x="connsiteX2" y="connsiteY2"/>
              </a:cxn>
              <a:cxn ang="0">
                <a:pos x="connsiteX3" y="connsiteY3"/>
              </a:cxn>
            </a:cxnLst>
            <a:rect l="l" t="t" r="r" b="b"/>
            <a:pathLst>
              <a:path w="2015067" h="1344168">
                <a:moveTo>
                  <a:pt x="0" y="0"/>
                </a:moveTo>
                <a:lnTo>
                  <a:pt x="2015067" y="0"/>
                </a:lnTo>
                <a:lnTo>
                  <a:pt x="2015067" y="1344168"/>
                </a:lnTo>
                <a:lnTo>
                  <a:pt x="0" y="13441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8" name="Picture Placeholder 27"/>
          <p:cNvSpPr>
            <a:spLocks noGrp="1"/>
          </p:cNvSpPr>
          <p:nvPr>
            <p:ph type="pic" sz="quarter" idx="16" hasCustomPrompt="1"/>
          </p:nvPr>
        </p:nvSpPr>
        <p:spPr>
          <a:xfrm>
            <a:off x="9192010" y="4459687"/>
            <a:ext cx="2015067" cy="1344168"/>
          </a:xfrm>
          <a:custGeom>
            <a:avLst/>
            <a:gdLst>
              <a:gd name="connsiteX0" fmla="*/ 0 w 2015067"/>
              <a:gd name="connsiteY0" fmla="*/ 0 h 1344168"/>
              <a:gd name="connsiteX1" fmla="*/ 2015067 w 2015067"/>
              <a:gd name="connsiteY1" fmla="*/ 0 h 1344168"/>
              <a:gd name="connsiteX2" fmla="*/ 2015067 w 2015067"/>
              <a:gd name="connsiteY2" fmla="*/ 1344168 h 1344168"/>
              <a:gd name="connsiteX3" fmla="*/ 0 w 2015067"/>
              <a:gd name="connsiteY3" fmla="*/ 1344168 h 1344168"/>
            </a:gdLst>
            <a:ahLst/>
            <a:cxnLst>
              <a:cxn ang="0">
                <a:pos x="connsiteX0" y="connsiteY0"/>
              </a:cxn>
              <a:cxn ang="0">
                <a:pos x="connsiteX1" y="connsiteY1"/>
              </a:cxn>
              <a:cxn ang="0">
                <a:pos x="connsiteX2" y="connsiteY2"/>
              </a:cxn>
              <a:cxn ang="0">
                <a:pos x="connsiteX3" y="connsiteY3"/>
              </a:cxn>
            </a:cxnLst>
            <a:rect l="l" t="t" r="r" b="b"/>
            <a:pathLst>
              <a:path w="2015067" h="1344168">
                <a:moveTo>
                  <a:pt x="0" y="0"/>
                </a:moveTo>
                <a:lnTo>
                  <a:pt x="2015067" y="0"/>
                </a:lnTo>
                <a:lnTo>
                  <a:pt x="2015067" y="1344168"/>
                </a:lnTo>
                <a:lnTo>
                  <a:pt x="0" y="13441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9" name="Picture Placeholder 28"/>
          <p:cNvSpPr>
            <a:spLocks noGrp="1"/>
          </p:cNvSpPr>
          <p:nvPr>
            <p:ph type="pic" sz="quarter" idx="17" hasCustomPrompt="1"/>
          </p:nvPr>
        </p:nvSpPr>
        <p:spPr>
          <a:xfrm>
            <a:off x="5090612" y="3091670"/>
            <a:ext cx="4059936" cy="2706624"/>
          </a:xfrm>
          <a:custGeom>
            <a:avLst/>
            <a:gdLst>
              <a:gd name="connsiteX0" fmla="*/ 0 w 4059936"/>
              <a:gd name="connsiteY0" fmla="*/ 0 h 2706624"/>
              <a:gd name="connsiteX1" fmla="*/ 4059936 w 4059936"/>
              <a:gd name="connsiteY1" fmla="*/ 0 h 2706624"/>
              <a:gd name="connsiteX2" fmla="*/ 4059936 w 4059936"/>
              <a:gd name="connsiteY2" fmla="*/ 2706624 h 2706624"/>
              <a:gd name="connsiteX3" fmla="*/ 0 w 4059936"/>
              <a:gd name="connsiteY3" fmla="*/ 2706624 h 2706624"/>
            </a:gdLst>
            <a:ahLst/>
            <a:cxnLst>
              <a:cxn ang="0">
                <a:pos x="connsiteX0" y="connsiteY0"/>
              </a:cxn>
              <a:cxn ang="0">
                <a:pos x="connsiteX1" y="connsiteY1"/>
              </a:cxn>
              <a:cxn ang="0">
                <a:pos x="connsiteX2" y="connsiteY2"/>
              </a:cxn>
              <a:cxn ang="0">
                <a:pos x="connsiteX3" y="connsiteY3"/>
              </a:cxn>
            </a:cxnLst>
            <a:rect l="l" t="t" r="r" b="b"/>
            <a:pathLst>
              <a:path w="4059936" h="2706624">
                <a:moveTo>
                  <a:pt x="0" y="0"/>
                </a:moveTo>
                <a:lnTo>
                  <a:pt x="4059936" y="0"/>
                </a:lnTo>
                <a:lnTo>
                  <a:pt x="4059936" y="2706624"/>
                </a:lnTo>
                <a:lnTo>
                  <a:pt x="0" y="2706624"/>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32" name="Oval 31"/>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33" name="TextBox 32"/>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990600" y="1774201"/>
            <a:ext cx="4715214" cy="3144743"/>
          </a:xfrm>
          <a:custGeom>
            <a:avLst/>
            <a:gdLst>
              <a:gd name="connsiteX0" fmla="*/ 0 w 4715214"/>
              <a:gd name="connsiteY0" fmla="*/ 0 h 3144743"/>
              <a:gd name="connsiteX1" fmla="*/ 4715214 w 4715214"/>
              <a:gd name="connsiteY1" fmla="*/ 0 h 3144743"/>
              <a:gd name="connsiteX2" fmla="*/ 4715214 w 4715214"/>
              <a:gd name="connsiteY2" fmla="*/ 3144743 h 3144743"/>
              <a:gd name="connsiteX3" fmla="*/ 0 w 4715214"/>
              <a:gd name="connsiteY3" fmla="*/ 3144743 h 3144743"/>
            </a:gdLst>
            <a:ahLst/>
            <a:cxnLst>
              <a:cxn ang="0">
                <a:pos x="connsiteX0" y="connsiteY0"/>
              </a:cxn>
              <a:cxn ang="0">
                <a:pos x="connsiteX1" y="connsiteY1"/>
              </a:cxn>
              <a:cxn ang="0">
                <a:pos x="connsiteX2" y="connsiteY2"/>
              </a:cxn>
              <a:cxn ang="0">
                <a:pos x="connsiteX3" y="connsiteY3"/>
              </a:cxn>
            </a:cxnLst>
            <a:rect l="l" t="t" r="r" b="b"/>
            <a:pathLst>
              <a:path w="4715214" h="3144743">
                <a:moveTo>
                  <a:pt x="0" y="0"/>
                </a:moveTo>
                <a:lnTo>
                  <a:pt x="4715214" y="0"/>
                </a:lnTo>
                <a:lnTo>
                  <a:pt x="4715214" y="3144743"/>
                </a:lnTo>
                <a:lnTo>
                  <a:pt x="0" y="3144743"/>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7" name="Picture Placeholder 6"/>
          <p:cNvSpPr>
            <a:spLocks noGrp="1"/>
          </p:cNvSpPr>
          <p:nvPr>
            <p:ph type="pic" sz="quarter" idx="11" hasCustomPrompt="1"/>
          </p:nvPr>
        </p:nvSpPr>
        <p:spPr>
          <a:xfrm>
            <a:off x="6486186" y="1774201"/>
            <a:ext cx="4715214" cy="3144743"/>
          </a:xfrm>
          <a:custGeom>
            <a:avLst/>
            <a:gdLst>
              <a:gd name="connsiteX0" fmla="*/ 0 w 4715214"/>
              <a:gd name="connsiteY0" fmla="*/ 0 h 3144743"/>
              <a:gd name="connsiteX1" fmla="*/ 4715214 w 4715214"/>
              <a:gd name="connsiteY1" fmla="*/ 0 h 3144743"/>
              <a:gd name="connsiteX2" fmla="*/ 4715214 w 4715214"/>
              <a:gd name="connsiteY2" fmla="*/ 3144743 h 3144743"/>
              <a:gd name="connsiteX3" fmla="*/ 0 w 4715214"/>
              <a:gd name="connsiteY3" fmla="*/ 3144743 h 3144743"/>
            </a:gdLst>
            <a:ahLst/>
            <a:cxnLst>
              <a:cxn ang="0">
                <a:pos x="connsiteX0" y="connsiteY0"/>
              </a:cxn>
              <a:cxn ang="0">
                <a:pos x="connsiteX1" y="connsiteY1"/>
              </a:cxn>
              <a:cxn ang="0">
                <a:pos x="connsiteX2" y="connsiteY2"/>
              </a:cxn>
              <a:cxn ang="0">
                <a:pos x="connsiteX3" y="connsiteY3"/>
              </a:cxn>
            </a:cxnLst>
            <a:rect l="l" t="t" r="r" b="b"/>
            <a:pathLst>
              <a:path w="4715214" h="3144743">
                <a:moveTo>
                  <a:pt x="0" y="0"/>
                </a:moveTo>
                <a:lnTo>
                  <a:pt x="4715214" y="0"/>
                </a:lnTo>
                <a:lnTo>
                  <a:pt x="4715214" y="3144743"/>
                </a:lnTo>
                <a:lnTo>
                  <a:pt x="0" y="3144743"/>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0" name="Oval 9"/>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1" name="TextBox 10"/>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979664" y="1974262"/>
            <a:ext cx="3114472" cy="3099816"/>
          </a:xfrm>
          <a:custGeom>
            <a:avLst/>
            <a:gdLst>
              <a:gd name="connsiteX0" fmla="*/ 0 w 3114472"/>
              <a:gd name="connsiteY0" fmla="*/ 0 h 3099816"/>
              <a:gd name="connsiteX1" fmla="*/ 3114472 w 3114472"/>
              <a:gd name="connsiteY1" fmla="*/ 0 h 3099816"/>
              <a:gd name="connsiteX2" fmla="*/ 3114472 w 3114472"/>
              <a:gd name="connsiteY2" fmla="*/ 3099816 h 3099816"/>
              <a:gd name="connsiteX3" fmla="*/ 0 w 3114472"/>
              <a:gd name="connsiteY3" fmla="*/ 3099816 h 3099816"/>
            </a:gdLst>
            <a:ahLst/>
            <a:cxnLst>
              <a:cxn ang="0">
                <a:pos x="connsiteX0" y="connsiteY0"/>
              </a:cxn>
              <a:cxn ang="0">
                <a:pos x="connsiteX1" y="connsiteY1"/>
              </a:cxn>
              <a:cxn ang="0">
                <a:pos x="connsiteX2" y="connsiteY2"/>
              </a:cxn>
              <a:cxn ang="0">
                <a:pos x="connsiteX3" y="connsiteY3"/>
              </a:cxn>
            </a:cxnLst>
            <a:rect l="l" t="t" r="r" b="b"/>
            <a:pathLst>
              <a:path w="3114472" h="3099816">
                <a:moveTo>
                  <a:pt x="0" y="0"/>
                </a:moveTo>
                <a:lnTo>
                  <a:pt x="3114472" y="0"/>
                </a:lnTo>
                <a:lnTo>
                  <a:pt x="3114472" y="3099816"/>
                </a:lnTo>
                <a:lnTo>
                  <a:pt x="0" y="309981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8" name="Picture Placeholder 7"/>
          <p:cNvSpPr>
            <a:spLocks noGrp="1"/>
          </p:cNvSpPr>
          <p:nvPr>
            <p:ph type="pic" sz="quarter" idx="11" hasCustomPrompt="1"/>
          </p:nvPr>
        </p:nvSpPr>
        <p:spPr>
          <a:xfrm>
            <a:off x="4533296" y="1974262"/>
            <a:ext cx="3114472" cy="3099816"/>
          </a:xfrm>
          <a:custGeom>
            <a:avLst/>
            <a:gdLst>
              <a:gd name="connsiteX0" fmla="*/ 0 w 3114472"/>
              <a:gd name="connsiteY0" fmla="*/ 0 h 3099816"/>
              <a:gd name="connsiteX1" fmla="*/ 3114472 w 3114472"/>
              <a:gd name="connsiteY1" fmla="*/ 0 h 3099816"/>
              <a:gd name="connsiteX2" fmla="*/ 3114472 w 3114472"/>
              <a:gd name="connsiteY2" fmla="*/ 3099816 h 3099816"/>
              <a:gd name="connsiteX3" fmla="*/ 0 w 3114472"/>
              <a:gd name="connsiteY3" fmla="*/ 3099816 h 3099816"/>
            </a:gdLst>
            <a:ahLst/>
            <a:cxnLst>
              <a:cxn ang="0">
                <a:pos x="connsiteX0" y="connsiteY0"/>
              </a:cxn>
              <a:cxn ang="0">
                <a:pos x="connsiteX1" y="connsiteY1"/>
              </a:cxn>
              <a:cxn ang="0">
                <a:pos x="connsiteX2" y="connsiteY2"/>
              </a:cxn>
              <a:cxn ang="0">
                <a:pos x="connsiteX3" y="connsiteY3"/>
              </a:cxn>
            </a:cxnLst>
            <a:rect l="l" t="t" r="r" b="b"/>
            <a:pathLst>
              <a:path w="3114472" h="3099816">
                <a:moveTo>
                  <a:pt x="0" y="0"/>
                </a:moveTo>
                <a:lnTo>
                  <a:pt x="3114472" y="0"/>
                </a:lnTo>
                <a:lnTo>
                  <a:pt x="3114472" y="3099816"/>
                </a:lnTo>
                <a:lnTo>
                  <a:pt x="0" y="309981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9" name="Picture Placeholder 8"/>
          <p:cNvSpPr>
            <a:spLocks noGrp="1"/>
          </p:cNvSpPr>
          <p:nvPr>
            <p:ph type="pic" sz="quarter" idx="12" hasCustomPrompt="1"/>
          </p:nvPr>
        </p:nvSpPr>
        <p:spPr>
          <a:xfrm>
            <a:off x="8086928" y="1974262"/>
            <a:ext cx="3114472" cy="3099816"/>
          </a:xfrm>
          <a:custGeom>
            <a:avLst/>
            <a:gdLst>
              <a:gd name="connsiteX0" fmla="*/ 0 w 3114472"/>
              <a:gd name="connsiteY0" fmla="*/ 0 h 3099816"/>
              <a:gd name="connsiteX1" fmla="*/ 3114472 w 3114472"/>
              <a:gd name="connsiteY1" fmla="*/ 0 h 3099816"/>
              <a:gd name="connsiteX2" fmla="*/ 3114472 w 3114472"/>
              <a:gd name="connsiteY2" fmla="*/ 3099816 h 3099816"/>
              <a:gd name="connsiteX3" fmla="*/ 0 w 3114472"/>
              <a:gd name="connsiteY3" fmla="*/ 3099816 h 3099816"/>
            </a:gdLst>
            <a:ahLst/>
            <a:cxnLst>
              <a:cxn ang="0">
                <a:pos x="connsiteX0" y="connsiteY0"/>
              </a:cxn>
              <a:cxn ang="0">
                <a:pos x="connsiteX1" y="connsiteY1"/>
              </a:cxn>
              <a:cxn ang="0">
                <a:pos x="connsiteX2" y="connsiteY2"/>
              </a:cxn>
              <a:cxn ang="0">
                <a:pos x="connsiteX3" y="connsiteY3"/>
              </a:cxn>
            </a:cxnLst>
            <a:rect l="l" t="t" r="r" b="b"/>
            <a:pathLst>
              <a:path w="3114472" h="3099816">
                <a:moveTo>
                  <a:pt x="0" y="0"/>
                </a:moveTo>
                <a:lnTo>
                  <a:pt x="3114472" y="0"/>
                </a:lnTo>
                <a:lnTo>
                  <a:pt x="3114472" y="3099816"/>
                </a:lnTo>
                <a:lnTo>
                  <a:pt x="0" y="309981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2" name="Oval 11"/>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3" name="TextBox 12"/>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14" name="Picture Placeholder 13"/>
          <p:cNvSpPr>
            <a:spLocks noGrp="1"/>
          </p:cNvSpPr>
          <p:nvPr>
            <p:ph type="pic" sz="quarter" idx="11" hasCustomPrompt="1"/>
          </p:nvPr>
        </p:nvSpPr>
        <p:spPr>
          <a:xfrm>
            <a:off x="8051068" y="1660554"/>
            <a:ext cx="3150333" cy="1773333"/>
          </a:xfrm>
          <a:custGeom>
            <a:avLst/>
            <a:gdLst>
              <a:gd name="connsiteX0" fmla="*/ 0 w 3150333"/>
              <a:gd name="connsiteY0" fmla="*/ 0 h 1773333"/>
              <a:gd name="connsiteX1" fmla="*/ 3150333 w 3150333"/>
              <a:gd name="connsiteY1" fmla="*/ 0 h 1773333"/>
              <a:gd name="connsiteX2" fmla="*/ 3150333 w 3150333"/>
              <a:gd name="connsiteY2" fmla="*/ 1773333 h 1773333"/>
              <a:gd name="connsiteX3" fmla="*/ 0 w 3150333"/>
              <a:gd name="connsiteY3" fmla="*/ 1773333 h 1773333"/>
            </a:gdLst>
            <a:ahLst/>
            <a:cxnLst>
              <a:cxn ang="0">
                <a:pos x="connsiteX0" y="connsiteY0"/>
              </a:cxn>
              <a:cxn ang="0">
                <a:pos x="connsiteX1" y="connsiteY1"/>
              </a:cxn>
              <a:cxn ang="0">
                <a:pos x="connsiteX2" y="connsiteY2"/>
              </a:cxn>
              <a:cxn ang="0">
                <a:pos x="connsiteX3" y="connsiteY3"/>
              </a:cxn>
            </a:cxnLst>
            <a:rect l="l" t="t" r="r" b="b"/>
            <a:pathLst>
              <a:path w="3150333" h="1773333">
                <a:moveTo>
                  <a:pt x="0" y="0"/>
                </a:moveTo>
                <a:lnTo>
                  <a:pt x="3150333" y="0"/>
                </a:lnTo>
                <a:lnTo>
                  <a:pt x="3150333" y="1773333"/>
                </a:lnTo>
                <a:lnTo>
                  <a:pt x="0" y="1773333"/>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3" name="Picture Placeholder 12"/>
          <p:cNvSpPr>
            <a:spLocks noGrp="1"/>
          </p:cNvSpPr>
          <p:nvPr>
            <p:ph type="pic" sz="quarter" idx="12" hasCustomPrompt="1"/>
          </p:nvPr>
        </p:nvSpPr>
        <p:spPr>
          <a:xfrm>
            <a:off x="4520835" y="1660554"/>
            <a:ext cx="3150333" cy="1773333"/>
          </a:xfrm>
          <a:custGeom>
            <a:avLst/>
            <a:gdLst>
              <a:gd name="connsiteX0" fmla="*/ 0 w 3150333"/>
              <a:gd name="connsiteY0" fmla="*/ 0 h 1773333"/>
              <a:gd name="connsiteX1" fmla="*/ 3150333 w 3150333"/>
              <a:gd name="connsiteY1" fmla="*/ 0 h 1773333"/>
              <a:gd name="connsiteX2" fmla="*/ 3150333 w 3150333"/>
              <a:gd name="connsiteY2" fmla="*/ 1773333 h 1773333"/>
              <a:gd name="connsiteX3" fmla="*/ 0 w 3150333"/>
              <a:gd name="connsiteY3" fmla="*/ 1773333 h 1773333"/>
            </a:gdLst>
            <a:ahLst/>
            <a:cxnLst>
              <a:cxn ang="0">
                <a:pos x="connsiteX0" y="connsiteY0"/>
              </a:cxn>
              <a:cxn ang="0">
                <a:pos x="connsiteX1" y="connsiteY1"/>
              </a:cxn>
              <a:cxn ang="0">
                <a:pos x="connsiteX2" y="connsiteY2"/>
              </a:cxn>
              <a:cxn ang="0">
                <a:pos x="connsiteX3" y="connsiteY3"/>
              </a:cxn>
            </a:cxnLst>
            <a:rect l="l" t="t" r="r" b="b"/>
            <a:pathLst>
              <a:path w="3150333" h="1773333">
                <a:moveTo>
                  <a:pt x="0" y="0"/>
                </a:moveTo>
                <a:lnTo>
                  <a:pt x="3150333" y="0"/>
                </a:lnTo>
                <a:lnTo>
                  <a:pt x="3150333" y="1773333"/>
                </a:lnTo>
                <a:lnTo>
                  <a:pt x="0" y="1773333"/>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2" name="Picture Placeholder 11"/>
          <p:cNvSpPr>
            <a:spLocks noGrp="1"/>
          </p:cNvSpPr>
          <p:nvPr>
            <p:ph type="pic" sz="quarter" idx="10" hasCustomPrompt="1"/>
          </p:nvPr>
        </p:nvSpPr>
        <p:spPr>
          <a:xfrm>
            <a:off x="990601" y="1659949"/>
            <a:ext cx="3150333" cy="1773332"/>
          </a:xfrm>
          <a:custGeom>
            <a:avLst/>
            <a:gdLst>
              <a:gd name="connsiteX0" fmla="*/ 0 w 3150333"/>
              <a:gd name="connsiteY0" fmla="*/ 0 h 1773332"/>
              <a:gd name="connsiteX1" fmla="*/ 3150333 w 3150333"/>
              <a:gd name="connsiteY1" fmla="*/ 0 h 1773332"/>
              <a:gd name="connsiteX2" fmla="*/ 3150333 w 3150333"/>
              <a:gd name="connsiteY2" fmla="*/ 1773332 h 1773332"/>
              <a:gd name="connsiteX3" fmla="*/ 0 w 3150333"/>
              <a:gd name="connsiteY3" fmla="*/ 1773332 h 1773332"/>
            </a:gdLst>
            <a:ahLst/>
            <a:cxnLst>
              <a:cxn ang="0">
                <a:pos x="connsiteX0" y="connsiteY0"/>
              </a:cxn>
              <a:cxn ang="0">
                <a:pos x="connsiteX1" y="connsiteY1"/>
              </a:cxn>
              <a:cxn ang="0">
                <a:pos x="connsiteX2" y="connsiteY2"/>
              </a:cxn>
              <a:cxn ang="0">
                <a:pos x="connsiteX3" y="connsiteY3"/>
              </a:cxn>
            </a:cxnLst>
            <a:rect l="l" t="t" r="r" b="b"/>
            <a:pathLst>
              <a:path w="3150333" h="1773332">
                <a:moveTo>
                  <a:pt x="0" y="0"/>
                </a:moveTo>
                <a:lnTo>
                  <a:pt x="3150333" y="0"/>
                </a:lnTo>
                <a:lnTo>
                  <a:pt x="3150333" y="1773332"/>
                </a:lnTo>
                <a:lnTo>
                  <a:pt x="0" y="1773332"/>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5" name="Picture Placeholder 14"/>
          <p:cNvSpPr>
            <a:spLocks noGrp="1"/>
          </p:cNvSpPr>
          <p:nvPr>
            <p:ph type="pic" sz="quarter" idx="13" hasCustomPrompt="1"/>
          </p:nvPr>
        </p:nvSpPr>
        <p:spPr>
          <a:xfrm>
            <a:off x="8051068" y="4085436"/>
            <a:ext cx="3150333" cy="1773333"/>
          </a:xfrm>
          <a:custGeom>
            <a:avLst/>
            <a:gdLst>
              <a:gd name="connsiteX0" fmla="*/ 0 w 3150333"/>
              <a:gd name="connsiteY0" fmla="*/ 0 h 1773333"/>
              <a:gd name="connsiteX1" fmla="*/ 3150333 w 3150333"/>
              <a:gd name="connsiteY1" fmla="*/ 0 h 1773333"/>
              <a:gd name="connsiteX2" fmla="*/ 3150333 w 3150333"/>
              <a:gd name="connsiteY2" fmla="*/ 1773333 h 1773333"/>
              <a:gd name="connsiteX3" fmla="*/ 0 w 3150333"/>
              <a:gd name="connsiteY3" fmla="*/ 1773333 h 1773333"/>
            </a:gdLst>
            <a:ahLst/>
            <a:cxnLst>
              <a:cxn ang="0">
                <a:pos x="connsiteX0" y="connsiteY0"/>
              </a:cxn>
              <a:cxn ang="0">
                <a:pos x="connsiteX1" y="connsiteY1"/>
              </a:cxn>
              <a:cxn ang="0">
                <a:pos x="connsiteX2" y="connsiteY2"/>
              </a:cxn>
              <a:cxn ang="0">
                <a:pos x="connsiteX3" y="connsiteY3"/>
              </a:cxn>
            </a:cxnLst>
            <a:rect l="l" t="t" r="r" b="b"/>
            <a:pathLst>
              <a:path w="3150333" h="1773333">
                <a:moveTo>
                  <a:pt x="0" y="0"/>
                </a:moveTo>
                <a:lnTo>
                  <a:pt x="3150333" y="0"/>
                </a:lnTo>
                <a:lnTo>
                  <a:pt x="3150333" y="1773333"/>
                </a:lnTo>
                <a:lnTo>
                  <a:pt x="0" y="1773333"/>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6" name="Picture Placeholder 15"/>
          <p:cNvSpPr>
            <a:spLocks noGrp="1"/>
          </p:cNvSpPr>
          <p:nvPr>
            <p:ph type="pic" sz="quarter" idx="14" hasCustomPrompt="1"/>
          </p:nvPr>
        </p:nvSpPr>
        <p:spPr>
          <a:xfrm>
            <a:off x="4520835" y="4085436"/>
            <a:ext cx="3150333" cy="1773333"/>
          </a:xfrm>
          <a:custGeom>
            <a:avLst/>
            <a:gdLst>
              <a:gd name="connsiteX0" fmla="*/ 0 w 3150333"/>
              <a:gd name="connsiteY0" fmla="*/ 0 h 1773333"/>
              <a:gd name="connsiteX1" fmla="*/ 3150333 w 3150333"/>
              <a:gd name="connsiteY1" fmla="*/ 0 h 1773333"/>
              <a:gd name="connsiteX2" fmla="*/ 3150333 w 3150333"/>
              <a:gd name="connsiteY2" fmla="*/ 1773333 h 1773333"/>
              <a:gd name="connsiteX3" fmla="*/ 0 w 3150333"/>
              <a:gd name="connsiteY3" fmla="*/ 1773333 h 1773333"/>
            </a:gdLst>
            <a:ahLst/>
            <a:cxnLst>
              <a:cxn ang="0">
                <a:pos x="connsiteX0" y="connsiteY0"/>
              </a:cxn>
              <a:cxn ang="0">
                <a:pos x="connsiteX1" y="connsiteY1"/>
              </a:cxn>
              <a:cxn ang="0">
                <a:pos x="connsiteX2" y="connsiteY2"/>
              </a:cxn>
              <a:cxn ang="0">
                <a:pos x="connsiteX3" y="connsiteY3"/>
              </a:cxn>
            </a:cxnLst>
            <a:rect l="l" t="t" r="r" b="b"/>
            <a:pathLst>
              <a:path w="3150333" h="1773333">
                <a:moveTo>
                  <a:pt x="0" y="0"/>
                </a:moveTo>
                <a:lnTo>
                  <a:pt x="3150333" y="0"/>
                </a:lnTo>
                <a:lnTo>
                  <a:pt x="3150333" y="1773333"/>
                </a:lnTo>
                <a:lnTo>
                  <a:pt x="0" y="1773333"/>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7" name="Picture Placeholder 16"/>
          <p:cNvSpPr>
            <a:spLocks noGrp="1"/>
          </p:cNvSpPr>
          <p:nvPr>
            <p:ph type="pic" sz="quarter" idx="15" hasCustomPrompt="1"/>
          </p:nvPr>
        </p:nvSpPr>
        <p:spPr>
          <a:xfrm>
            <a:off x="990601" y="4085437"/>
            <a:ext cx="3150333" cy="1773332"/>
          </a:xfrm>
          <a:custGeom>
            <a:avLst/>
            <a:gdLst>
              <a:gd name="connsiteX0" fmla="*/ 0 w 3150333"/>
              <a:gd name="connsiteY0" fmla="*/ 0 h 1773332"/>
              <a:gd name="connsiteX1" fmla="*/ 3150333 w 3150333"/>
              <a:gd name="connsiteY1" fmla="*/ 0 h 1773332"/>
              <a:gd name="connsiteX2" fmla="*/ 3150333 w 3150333"/>
              <a:gd name="connsiteY2" fmla="*/ 1773332 h 1773332"/>
              <a:gd name="connsiteX3" fmla="*/ 0 w 3150333"/>
              <a:gd name="connsiteY3" fmla="*/ 1773332 h 1773332"/>
            </a:gdLst>
            <a:ahLst/>
            <a:cxnLst>
              <a:cxn ang="0">
                <a:pos x="connsiteX0" y="connsiteY0"/>
              </a:cxn>
              <a:cxn ang="0">
                <a:pos x="connsiteX1" y="connsiteY1"/>
              </a:cxn>
              <a:cxn ang="0">
                <a:pos x="connsiteX2" y="connsiteY2"/>
              </a:cxn>
              <a:cxn ang="0">
                <a:pos x="connsiteX3" y="connsiteY3"/>
              </a:cxn>
            </a:cxnLst>
            <a:rect l="l" t="t" r="r" b="b"/>
            <a:pathLst>
              <a:path w="3150333" h="1773332">
                <a:moveTo>
                  <a:pt x="0" y="0"/>
                </a:moveTo>
                <a:lnTo>
                  <a:pt x="3150333" y="0"/>
                </a:lnTo>
                <a:lnTo>
                  <a:pt x="3150333" y="1773332"/>
                </a:lnTo>
                <a:lnTo>
                  <a:pt x="0" y="1773332"/>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0" name="Oval 19"/>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21" name="TextBox 20"/>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8_Custom Layout">
    <p:spTree>
      <p:nvGrpSpPr>
        <p:cNvPr id="1" name=""/>
        <p:cNvGrpSpPr/>
        <p:nvPr/>
      </p:nvGrpSpPr>
      <p:grpSpPr>
        <a:xfrm>
          <a:off x="0" y="0"/>
          <a:ext cx="0" cy="0"/>
          <a:chOff x="0" y="0"/>
          <a:chExt cx="0" cy="0"/>
        </a:xfrm>
      </p:grpSpPr>
      <p:sp>
        <p:nvSpPr>
          <p:cNvPr id="10" name="Picture Placeholder 9"/>
          <p:cNvSpPr>
            <a:spLocks noGrp="1"/>
          </p:cNvSpPr>
          <p:nvPr>
            <p:ph type="pic" sz="quarter" idx="10" hasCustomPrompt="1"/>
          </p:nvPr>
        </p:nvSpPr>
        <p:spPr>
          <a:xfrm>
            <a:off x="990600" y="1685934"/>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1" name="Picture Placeholder 10"/>
          <p:cNvSpPr>
            <a:spLocks noGrp="1"/>
          </p:cNvSpPr>
          <p:nvPr>
            <p:ph type="pic" sz="quarter" idx="11" hasCustomPrompt="1"/>
          </p:nvPr>
        </p:nvSpPr>
        <p:spPr>
          <a:xfrm>
            <a:off x="4546717" y="1685934"/>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2" name="Picture Placeholder 11"/>
          <p:cNvSpPr>
            <a:spLocks noGrp="1"/>
          </p:cNvSpPr>
          <p:nvPr>
            <p:ph type="pic" sz="quarter" idx="12" hasCustomPrompt="1"/>
          </p:nvPr>
        </p:nvSpPr>
        <p:spPr>
          <a:xfrm>
            <a:off x="8102834" y="1685934"/>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3" name="Picture Placeholder 12"/>
          <p:cNvSpPr>
            <a:spLocks noGrp="1"/>
          </p:cNvSpPr>
          <p:nvPr>
            <p:ph type="pic" sz="quarter" idx="13" hasCustomPrompt="1"/>
          </p:nvPr>
        </p:nvSpPr>
        <p:spPr>
          <a:xfrm>
            <a:off x="990600" y="3964175"/>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4" name="Picture Placeholder 13"/>
          <p:cNvSpPr>
            <a:spLocks noGrp="1"/>
          </p:cNvSpPr>
          <p:nvPr>
            <p:ph type="pic" sz="quarter" idx="14" hasCustomPrompt="1"/>
          </p:nvPr>
        </p:nvSpPr>
        <p:spPr>
          <a:xfrm>
            <a:off x="4546717" y="3964175"/>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5" name="Picture Placeholder 14"/>
          <p:cNvSpPr>
            <a:spLocks noGrp="1"/>
          </p:cNvSpPr>
          <p:nvPr>
            <p:ph type="pic" sz="quarter" idx="15" hasCustomPrompt="1"/>
          </p:nvPr>
        </p:nvSpPr>
        <p:spPr>
          <a:xfrm>
            <a:off x="8102834" y="3964175"/>
            <a:ext cx="3096208" cy="2064972"/>
          </a:xfrm>
          <a:custGeom>
            <a:avLst/>
            <a:gdLst>
              <a:gd name="connsiteX0" fmla="*/ 0 w 3096208"/>
              <a:gd name="connsiteY0" fmla="*/ 0 h 2064972"/>
              <a:gd name="connsiteX1" fmla="*/ 3096208 w 3096208"/>
              <a:gd name="connsiteY1" fmla="*/ 0 h 2064972"/>
              <a:gd name="connsiteX2" fmla="*/ 3096208 w 3096208"/>
              <a:gd name="connsiteY2" fmla="*/ 2064972 h 2064972"/>
              <a:gd name="connsiteX3" fmla="*/ 0 w 3096208"/>
              <a:gd name="connsiteY3" fmla="*/ 2064972 h 2064972"/>
            </a:gdLst>
            <a:ahLst/>
            <a:cxnLst>
              <a:cxn ang="0">
                <a:pos x="connsiteX0" y="connsiteY0"/>
              </a:cxn>
              <a:cxn ang="0">
                <a:pos x="connsiteX1" y="connsiteY1"/>
              </a:cxn>
              <a:cxn ang="0">
                <a:pos x="connsiteX2" y="connsiteY2"/>
              </a:cxn>
              <a:cxn ang="0">
                <a:pos x="connsiteX3" y="connsiteY3"/>
              </a:cxn>
            </a:cxnLst>
            <a:rect l="l" t="t" r="r" b="b"/>
            <a:pathLst>
              <a:path w="3096208" h="2064972">
                <a:moveTo>
                  <a:pt x="0" y="0"/>
                </a:moveTo>
                <a:lnTo>
                  <a:pt x="3096208" y="0"/>
                </a:lnTo>
                <a:lnTo>
                  <a:pt x="3096208" y="2064972"/>
                </a:lnTo>
                <a:lnTo>
                  <a:pt x="0" y="2064972"/>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8" name="Oval 1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9" name="TextBox 1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29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990601" y="1891048"/>
            <a:ext cx="2355272" cy="3532908"/>
          </a:xfrm>
          <a:custGeom>
            <a:avLst/>
            <a:gdLst>
              <a:gd name="connsiteX0" fmla="*/ 0 w 2355272"/>
              <a:gd name="connsiteY0" fmla="*/ 0 h 3532908"/>
              <a:gd name="connsiteX1" fmla="*/ 2355272 w 2355272"/>
              <a:gd name="connsiteY1" fmla="*/ 0 h 3532908"/>
              <a:gd name="connsiteX2" fmla="*/ 2355272 w 2355272"/>
              <a:gd name="connsiteY2" fmla="*/ 3532908 h 3532908"/>
              <a:gd name="connsiteX3" fmla="*/ 0 w 2355272"/>
              <a:gd name="connsiteY3" fmla="*/ 3532908 h 3532908"/>
            </a:gdLst>
            <a:ahLst/>
            <a:cxnLst>
              <a:cxn ang="0">
                <a:pos x="connsiteX0" y="connsiteY0"/>
              </a:cxn>
              <a:cxn ang="0">
                <a:pos x="connsiteX1" y="connsiteY1"/>
              </a:cxn>
              <a:cxn ang="0">
                <a:pos x="connsiteX2" y="connsiteY2"/>
              </a:cxn>
              <a:cxn ang="0">
                <a:pos x="connsiteX3" y="connsiteY3"/>
              </a:cxn>
            </a:cxnLst>
            <a:rect l="l" t="t" r="r" b="b"/>
            <a:pathLst>
              <a:path w="2355272" h="3532908">
                <a:moveTo>
                  <a:pt x="0" y="0"/>
                </a:moveTo>
                <a:lnTo>
                  <a:pt x="2355272" y="0"/>
                </a:lnTo>
                <a:lnTo>
                  <a:pt x="2355272" y="3532908"/>
                </a:lnTo>
                <a:lnTo>
                  <a:pt x="0" y="353290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9" name="Picture Placeholder 8"/>
          <p:cNvSpPr>
            <a:spLocks noGrp="1"/>
          </p:cNvSpPr>
          <p:nvPr>
            <p:ph type="pic" sz="quarter" idx="11" hasCustomPrompt="1"/>
          </p:nvPr>
        </p:nvSpPr>
        <p:spPr>
          <a:xfrm>
            <a:off x="3605716" y="1891048"/>
            <a:ext cx="2355272" cy="3532908"/>
          </a:xfrm>
          <a:custGeom>
            <a:avLst/>
            <a:gdLst>
              <a:gd name="connsiteX0" fmla="*/ 0 w 2355272"/>
              <a:gd name="connsiteY0" fmla="*/ 0 h 3532908"/>
              <a:gd name="connsiteX1" fmla="*/ 2355272 w 2355272"/>
              <a:gd name="connsiteY1" fmla="*/ 0 h 3532908"/>
              <a:gd name="connsiteX2" fmla="*/ 2355272 w 2355272"/>
              <a:gd name="connsiteY2" fmla="*/ 3532908 h 3532908"/>
              <a:gd name="connsiteX3" fmla="*/ 0 w 2355272"/>
              <a:gd name="connsiteY3" fmla="*/ 3532908 h 3532908"/>
            </a:gdLst>
            <a:ahLst/>
            <a:cxnLst>
              <a:cxn ang="0">
                <a:pos x="connsiteX0" y="connsiteY0"/>
              </a:cxn>
              <a:cxn ang="0">
                <a:pos x="connsiteX1" y="connsiteY1"/>
              </a:cxn>
              <a:cxn ang="0">
                <a:pos x="connsiteX2" y="connsiteY2"/>
              </a:cxn>
              <a:cxn ang="0">
                <a:pos x="connsiteX3" y="connsiteY3"/>
              </a:cxn>
            </a:cxnLst>
            <a:rect l="l" t="t" r="r" b="b"/>
            <a:pathLst>
              <a:path w="2355272" h="3532908">
                <a:moveTo>
                  <a:pt x="0" y="0"/>
                </a:moveTo>
                <a:lnTo>
                  <a:pt x="2355272" y="0"/>
                </a:lnTo>
                <a:lnTo>
                  <a:pt x="2355272" y="3532908"/>
                </a:lnTo>
                <a:lnTo>
                  <a:pt x="0" y="353290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0" name="Picture Placeholder 9"/>
          <p:cNvSpPr>
            <a:spLocks noGrp="1"/>
          </p:cNvSpPr>
          <p:nvPr>
            <p:ph type="pic" sz="quarter" idx="12" hasCustomPrompt="1"/>
          </p:nvPr>
        </p:nvSpPr>
        <p:spPr>
          <a:xfrm>
            <a:off x="6225922" y="1891048"/>
            <a:ext cx="2355272" cy="3532908"/>
          </a:xfrm>
          <a:custGeom>
            <a:avLst/>
            <a:gdLst>
              <a:gd name="connsiteX0" fmla="*/ 0 w 2355272"/>
              <a:gd name="connsiteY0" fmla="*/ 0 h 3532908"/>
              <a:gd name="connsiteX1" fmla="*/ 2355272 w 2355272"/>
              <a:gd name="connsiteY1" fmla="*/ 0 h 3532908"/>
              <a:gd name="connsiteX2" fmla="*/ 2355272 w 2355272"/>
              <a:gd name="connsiteY2" fmla="*/ 3532908 h 3532908"/>
              <a:gd name="connsiteX3" fmla="*/ 0 w 2355272"/>
              <a:gd name="connsiteY3" fmla="*/ 3532908 h 3532908"/>
            </a:gdLst>
            <a:ahLst/>
            <a:cxnLst>
              <a:cxn ang="0">
                <a:pos x="connsiteX0" y="connsiteY0"/>
              </a:cxn>
              <a:cxn ang="0">
                <a:pos x="connsiteX1" y="connsiteY1"/>
              </a:cxn>
              <a:cxn ang="0">
                <a:pos x="connsiteX2" y="connsiteY2"/>
              </a:cxn>
              <a:cxn ang="0">
                <a:pos x="connsiteX3" y="connsiteY3"/>
              </a:cxn>
            </a:cxnLst>
            <a:rect l="l" t="t" r="r" b="b"/>
            <a:pathLst>
              <a:path w="2355272" h="3532908">
                <a:moveTo>
                  <a:pt x="0" y="0"/>
                </a:moveTo>
                <a:lnTo>
                  <a:pt x="2355272" y="0"/>
                </a:lnTo>
                <a:lnTo>
                  <a:pt x="2355272" y="3532908"/>
                </a:lnTo>
                <a:lnTo>
                  <a:pt x="0" y="353290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1" name="Picture Placeholder 10"/>
          <p:cNvSpPr>
            <a:spLocks noGrp="1"/>
          </p:cNvSpPr>
          <p:nvPr>
            <p:ph type="pic" sz="quarter" idx="13" hasCustomPrompt="1"/>
          </p:nvPr>
        </p:nvSpPr>
        <p:spPr>
          <a:xfrm>
            <a:off x="8846128" y="1891048"/>
            <a:ext cx="2355272" cy="3532908"/>
          </a:xfrm>
          <a:custGeom>
            <a:avLst/>
            <a:gdLst>
              <a:gd name="connsiteX0" fmla="*/ 0 w 2355272"/>
              <a:gd name="connsiteY0" fmla="*/ 0 h 3532908"/>
              <a:gd name="connsiteX1" fmla="*/ 2355272 w 2355272"/>
              <a:gd name="connsiteY1" fmla="*/ 0 h 3532908"/>
              <a:gd name="connsiteX2" fmla="*/ 2355272 w 2355272"/>
              <a:gd name="connsiteY2" fmla="*/ 3532908 h 3532908"/>
              <a:gd name="connsiteX3" fmla="*/ 0 w 2355272"/>
              <a:gd name="connsiteY3" fmla="*/ 3532908 h 3532908"/>
            </a:gdLst>
            <a:ahLst/>
            <a:cxnLst>
              <a:cxn ang="0">
                <a:pos x="connsiteX0" y="connsiteY0"/>
              </a:cxn>
              <a:cxn ang="0">
                <a:pos x="connsiteX1" y="connsiteY1"/>
              </a:cxn>
              <a:cxn ang="0">
                <a:pos x="connsiteX2" y="connsiteY2"/>
              </a:cxn>
              <a:cxn ang="0">
                <a:pos x="connsiteX3" y="connsiteY3"/>
              </a:cxn>
            </a:cxnLst>
            <a:rect l="l" t="t" r="r" b="b"/>
            <a:pathLst>
              <a:path w="2355272" h="3532908">
                <a:moveTo>
                  <a:pt x="0" y="0"/>
                </a:moveTo>
                <a:lnTo>
                  <a:pt x="2355272" y="0"/>
                </a:lnTo>
                <a:lnTo>
                  <a:pt x="2355272" y="3532908"/>
                </a:lnTo>
                <a:lnTo>
                  <a:pt x="0" y="353290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4" name="Oval 13"/>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5" name="TextBox 14"/>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30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0" y="1875281"/>
            <a:ext cx="3051078" cy="4581144"/>
          </a:xfrm>
          <a:custGeom>
            <a:avLst/>
            <a:gdLst>
              <a:gd name="connsiteX0" fmla="*/ 0 w 3051078"/>
              <a:gd name="connsiteY0" fmla="*/ 0 h 4581144"/>
              <a:gd name="connsiteX1" fmla="*/ 3051078 w 3051078"/>
              <a:gd name="connsiteY1" fmla="*/ 0 h 4581144"/>
              <a:gd name="connsiteX2" fmla="*/ 3051078 w 3051078"/>
              <a:gd name="connsiteY2" fmla="*/ 4581144 h 4581144"/>
              <a:gd name="connsiteX3" fmla="*/ 0 w 3051078"/>
              <a:gd name="connsiteY3" fmla="*/ 4581144 h 4581144"/>
            </a:gdLst>
            <a:ahLst/>
            <a:cxnLst>
              <a:cxn ang="0">
                <a:pos x="connsiteX0" y="connsiteY0"/>
              </a:cxn>
              <a:cxn ang="0">
                <a:pos x="connsiteX1" y="connsiteY1"/>
              </a:cxn>
              <a:cxn ang="0">
                <a:pos x="connsiteX2" y="connsiteY2"/>
              </a:cxn>
              <a:cxn ang="0">
                <a:pos x="connsiteX3" y="connsiteY3"/>
              </a:cxn>
            </a:cxnLst>
            <a:rect l="l" t="t" r="r" b="b"/>
            <a:pathLst>
              <a:path w="3051078" h="4581144">
                <a:moveTo>
                  <a:pt x="0" y="0"/>
                </a:moveTo>
                <a:lnTo>
                  <a:pt x="3051078" y="0"/>
                </a:lnTo>
                <a:lnTo>
                  <a:pt x="3051078" y="4581144"/>
                </a:lnTo>
                <a:lnTo>
                  <a:pt x="0" y="4581144"/>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9" name="Picture Placeholder 8"/>
          <p:cNvSpPr>
            <a:spLocks noGrp="1"/>
          </p:cNvSpPr>
          <p:nvPr>
            <p:ph type="pic" sz="quarter" idx="11" hasCustomPrompt="1"/>
          </p:nvPr>
        </p:nvSpPr>
        <p:spPr>
          <a:xfrm>
            <a:off x="3051078" y="1875281"/>
            <a:ext cx="3051078" cy="4581144"/>
          </a:xfrm>
          <a:custGeom>
            <a:avLst/>
            <a:gdLst>
              <a:gd name="connsiteX0" fmla="*/ 0 w 3051078"/>
              <a:gd name="connsiteY0" fmla="*/ 0 h 4581144"/>
              <a:gd name="connsiteX1" fmla="*/ 3051078 w 3051078"/>
              <a:gd name="connsiteY1" fmla="*/ 0 h 4581144"/>
              <a:gd name="connsiteX2" fmla="*/ 3051078 w 3051078"/>
              <a:gd name="connsiteY2" fmla="*/ 4581144 h 4581144"/>
              <a:gd name="connsiteX3" fmla="*/ 0 w 3051078"/>
              <a:gd name="connsiteY3" fmla="*/ 4581144 h 4581144"/>
            </a:gdLst>
            <a:ahLst/>
            <a:cxnLst>
              <a:cxn ang="0">
                <a:pos x="connsiteX0" y="connsiteY0"/>
              </a:cxn>
              <a:cxn ang="0">
                <a:pos x="connsiteX1" y="connsiteY1"/>
              </a:cxn>
              <a:cxn ang="0">
                <a:pos x="connsiteX2" y="connsiteY2"/>
              </a:cxn>
              <a:cxn ang="0">
                <a:pos x="connsiteX3" y="connsiteY3"/>
              </a:cxn>
            </a:cxnLst>
            <a:rect l="l" t="t" r="r" b="b"/>
            <a:pathLst>
              <a:path w="3051078" h="4581144">
                <a:moveTo>
                  <a:pt x="0" y="0"/>
                </a:moveTo>
                <a:lnTo>
                  <a:pt x="3051078" y="0"/>
                </a:lnTo>
                <a:lnTo>
                  <a:pt x="3051078" y="4581144"/>
                </a:lnTo>
                <a:lnTo>
                  <a:pt x="0" y="4581144"/>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0" name="Picture Placeholder 9"/>
          <p:cNvSpPr>
            <a:spLocks noGrp="1"/>
          </p:cNvSpPr>
          <p:nvPr>
            <p:ph type="pic" sz="quarter" idx="12" hasCustomPrompt="1"/>
          </p:nvPr>
        </p:nvSpPr>
        <p:spPr>
          <a:xfrm>
            <a:off x="6102157" y="1875281"/>
            <a:ext cx="3051078" cy="4581144"/>
          </a:xfrm>
          <a:custGeom>
            <a:avLst/>
            <a:gdLst>
              <a:gd name="connsiteX0" fmla="*/ 0 w 3051078"/>
              <a:gd name="connsiteY0" fmla="*/ 0 h 4581144"/>
              <a:gd name="connsiteX1" fmla="*/ 3051078 w 3051078"/>
              <a:gd name="connsiteY1" fmla="*/ 0 h 4581144"/>
              <a:gd name="connsiteX2" fmla="*/ 3051078 w 3051078"/>
              <a:gd name="connsiteY2" fmla="*/ 4581144 h 4581144"/>
              <a:gd name="connsiteX3" fmla="*/ 0 w 3051078"/>
              <a:gd name="connsiteY3" fmla="*/ 4581144 h 4581144"/>
            </a:gdLst>
            <a:ahLst/>
            <a:cxnLst>
              <a:cxn ang="0">
                <a:pos x="connsiteX0" y="connsiteY0"/>
              </a:cxn>
              <a:cxn ang="0">
                <a:pos x="connsiteX1" y="connsiteY1"/>
              </a:cxn>
              <a:cxn ang="0">
                <a:pos x="connsiteX2" y="connsiteY2"/>
              </a:cxn>
              <a:cxn ang="0">
                <a:pos x="connsiteX3" y="connsiteY3"/>
              </a:cxn>
            </a:cxnLst>
            <a:rect l="l" t="t" r="r" b="b"/>
            <a:pathLst>
              <a:path w="3051078" h="4581144">
                <a:moveTo>
                  <a:pt x="0" y="0"/>
                </a:moveTo>
                <a:lnTo>
                  <a:pt x="3051078" y="0"/>
                </a:lnTo>
                <a:lnTo>
                  <a:pt x="3051078" y="4581144"/>
                </a:lnTo>
                <a:lnTo>
                  <a:pt x="0" y="4581144"/>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1" name="Picture Placeholder 10"/>
          <p:cNvSpPr>
            <a:spLocks noGrp="1"/>
          </p:cNvSpPr>
          <p:nvPr>
            <p:ph type="pic" sz="quarter" idx="13" hasCustomPrompt="1"/>
          </p:nvPr>
        </p:nvSpPr>
        <p:spPr>
          <a:xfrm>
            <a:off x="9153236" y="1875281"/>
            <a:ext cx="3051078" cy="4581144"/>
          </a:xfrm>
          <a:custGeom>
            <a:avLst/>
            <a:gdLst>
              <a:gd name="connsiteX0" fmla="*/ 0 w 3051078"/>
              <a:gd name="connsiteY0" fmla="*/ 0 h 4581144"/>
              <a:gd name="connsiteX1" fmla="*/ 3051078 w 3051078"/>
              <a:gd name="connsiteY1" fmla="*/ 0 h 4581144"/>
              <a:gd name="connsiteX2" fmla="*/ 3051078 w 3051078"/>
              <a:gd name="connsiteY2" fmla="*/ 4581144 h 4581144"/>
              <a:gd name="connsiteX3" fmla="*/ 0 w 3051078"/>
              <a:gd name="connsiteY3" fmla="*/ 4581144 h 4581144"/>
            </a:gdLst>
            <a:ahLst/>
            <a:cxnLst>
              <a:cxn ang="0">
                <a:pos x="connsiteX0" y="connsiteY0"/>
              </a:cxn>
              <a:cxn ang="0">
                <a:pos x="connsiteX1" y="connsiteY1"/>
              </a:cxn>
              <a:cxn ang="0">
                <a:pos x="connsiteX2" y="connsiteY2"/>
              </a:cxn>
              <a:cxn ang="0">
                <a:pos x="connsiteX3" y="connsiteY3"/>
              </a:cxn>
            </a:cxnLst>
            <a:rect l="l" t="t" r="r" b="b"/>
            <a:pathLst>
              <a:path w="3051078" h="4581144">
                <a:moveTo>
                  <a:pt x="0" y="0"/>
                </a:moveTo>
                <a:lnTo>
                  <a:pt x="3051078" y="0"/>
                </a:lnTo>
                <a:lnTo>
                  <a:pt x="3051078" y="4581144"/>
                </a:lnTo>
                <a:lnTo>
                  <a:pt x="0" y="4581144"/>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31_Custom Layout">
    <p:spTree>
      <p:nvGrpSpPr>
        <p:cNvPr id="1" name=""/>
        <p:cNvGrpSpPr/>
        <p:nvPr/>
      </p:nvGrpSpPr>
      <p:grpSpPr>
        <a:xfrm>
          <a:off x="0" y="0"/>
          <a:ext cx="0" cy="0"/>
          <a:chOff x="0" y="0"/>
          <a:chExt cx="0" cy="0"/>
        </a:xfrm>
      </p:grpSpPr>
      <p:sp>
        <p:nvSpPr>
          <p:cNvPr id="12" name="Picture Placeholder 11"/>
          <p:cNvSpPr>
            <a:spLocks noGrp="1"/>
          </p:cNvSpPr>
          <p:nvPr>
            <p:ph type="pic" sz="quarter" idx="10" hasCustomPrompt="1"/>
          </p:nvPr>
        </p:nvSpPr>
        <p:spPr>
          <a:xfrm>
            <a:off x="986683" y="2065659"/>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3" name="Picture Placeholder 12"/>
          <p:cNvSpPr>
            <a:spLocks noGrp="1"/>
          </p:cNvSpPr>
          <p:nvPr>
            <p:ph type="pic" sz="quarter" idx="11" hasCustomPrompt="1"/>
          </p:nvPr>
        </p:nvSpPr>
        <p:spPr>
          <a:xfrm>
            <a:off x="3573531" y="2065659"/>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4" name="Picture Placeholder 13"/>
          <p:cNvSpPr>
            <a:spLocks noGrp="1"/>
          </p:cNvSpPr>
          <p:nvPr>
            <p:ph type="pic" sz="quarter" idx="12" hasCustomPrompt="1"/>
          </p:nvPr>
        </p:nvSpPr>
        <p:spPr>
          <a:xfrm>
            <a:off x="6164297" y="2065659"/>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5" name="Picture Placeholder 14"/>
          <p:cNvSpPr>
            <a:spLocks noGrp="1"/>
          </p:cNvSpPr>
          <p:nvPr>
            <p:ph type="pic" sz="quarter" idx="13" hasCustomPrompt="1"/>
          </p:nvPr>
        </p:nvSpPr>
        <p:spPr>
          <a:xfrm>
            <a:off x="8747226" y="2065659"/>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6" name="Picture Placeholder 15"/>
          <p:cNvSpPr>
            <a:spLocks noGrp="1"/>
          </p:cNvSpPr>
          <p:nvPr>
            <p:ph type="pic" sz="quarter" idx="14" hasCustomPrompt="1"/>
          </p:nvPr>
        </p:nvSpPr>
        <p:spPr>
          <a:xfrm>
            <a:off x="986683" y="3833800"/>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7" name="Picture Placeholder 16"/>
          <p:cNvSpPr>
            <a:spLocks noGrp="1"/>
          </p:cNvSpPr>
          <p:nvPr>
            <p:ph type="pic" sz="quarter" idx="15" hasCustomPrompt="1"/>
          </p:nvPr>
        </p:nvSpPr>
        <p:spPr>
          <a:xfrm>
            <a:off x="3573531" y="3833800"/>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8" name="Picture Placeholder 17"/>
          <p:cNvSpPr>
            <a:spLocks noGrp="1"/>
          </p:cNvSpPr>
          <p:nvPr>
            <p:ph type="pic" sz="quarter" idx="16" hasCustomPrompt="1"/>
          </p:nvPr>
        </p:nvSpPr>
        <p:spPr>
          <a:xfrm>
            <a:off x="6164297" y="3833800"/>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9" name="Picture Placeholder 18"/>
          <p:cNvSpPr>
            <a:spLocks noGrp="1"/>
          </p:cNvSpPr>
          <p:nvPr>
            <p:ph type="pic" sz="quarter" idx="17" hasCustomPrompt="1"/>
          </p:nvPr>
        </p:nvSpPr>
        <p:spPr>
          <a:xfrm>
            <a:off x="8747226" y="3833800"/>
            <a:ext cx="2454174" cy="1636776"/>
          </a:xfrm>
          <a:custGeom>
            <a:avLst/>
            <a:gdLst>
              <a:gd name="connsiteX0" fmla="*/ 0 w 2454174"/>
              <a:gd name="connsiteY0" fmla="*/ 0 h 1636776"/>
              <a:gd name="connsiteX1" fmla="*/ 2454174 w 2454174"/>
              <a:gd name="connsiteY1" fmla="*/ 0 h 1636776"/>
              <a:gd name="connsiteX2" fmla="*/ 2454174 w 2454174"/>
              <a:gd name="connsiteY2" fmla="*/ 1636776 h 1636776"/>
              <a:gd name="connsiteX3" fmla="*/ 0 w 2454174"/>
              <a:gd name="connsiteY3" fmla="*/ 1636776 h 1636776"/>
            </a:gdLst>
            <a:ahLst/>
            <a:cxnLst>
              <a:cxn ang="0">
                <a:pos x="connsiteX0" y="connsiteY0"/>
              </a:cxn>
              <a:cxn ang="0">
                <a:pos x="connsiteX1" y="connsiteY1"/>
              </a:cxn>
              <a:cxn ang="0">
                <a:pos x="connsiteX2" y="connsiteY2"/>
              </a:cxn>
              <a:cxn ang="0">
                <a:pos x="connsiteX3" y="connsiteY3"/>
              </a:cxn>
            </a:cxnLst>
            <a:rect l="l" t="t" r="r" b="b"/>
            <a:pathLst>
              <a:path w="2454174" h="1636776">
                <a:moveTo>
                  <a:pt x="0" y="0"/>
                </a:moveTo>
                <a:lnTo>
                  <a:pt x="2454174" y="0"/>
                </a:lnTo>
                <a:lnTo>
                  <a:pt x="2454174" y="1636776"/>
                </a:lnTo>
                <a:lnTo>
                  <a:pt x="0" y="163677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2" name="Oval 21"/>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23" name="TextBox 22"/>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63084" y="4406903"/>
            <a:ext cx="10363200" cy="1362075"/>
          </a:xfrm>
        </p:spPr>
        <p:txBody>
          <a:bodyPr anchor="t"/>
          <a:lstStyle>
            <a:lvl1pPr algn="l">
              <a:defRPr sz="4000" b="1" cap="all"/>
            </a:lvl1pPr>
          </a:lstStyle>
          <a:p>
            <a:r>
              <a:rPr lang="zh-CN" altLang="en-US"/>
              <a:t>单击此处编辑母版标题样式</a:t>
            </a:r>
          </a:p>
        </p:txBody>
      </p:sp>
      <p:sp>
        <p:nvSpPr>
          <p:cNvPr id="3" name="文本占位符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0C8D4C0A-BE53-4AF0-9DA9-92676813E05D}" type="datetime1">
              <a:rPr lang="id-ID" altLang="zh-CN" smtClean="0"/>
              <a:t>01/08/2023</a:t>
            </a:fld>
            <a:endParaRPr lang="en-US"/>
          </a:p>
        </p:txBody>
      </p:sp>
      <p:sp>
        <p:nvSpPr>
          <p:cNvPr id="5" name="页脚占位符 4"/>
          <p:cNvSpPr>
            <a:spLocks noGrp="1"/>
          </p:cNvSpPr>
          <p:nvPr>
            <p:ph type="ftr" sz="quarter" idx="11"/>
          </p:nvPr>
        </p:nvSpPr>
        <p:spPr/>
        <p:txBody>
          <a:bodyPr/>
          <a:lstStyle/>
          <a:p>
            <a:r>
              <a:rPr lang="en-US"/>
              <a:t>Startup Presentation</a:t>
            </a:r>
          </a:p>
        </p:txBody>
      </p:sp>
      <p:sp>
        <p:nvSpPr>
          <p:cNvPr id="6" name="灯片编号占位符 5"/>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32_Custom Layout">
    <p:spTree>
      <p:nvGrpSpPr>
        <p:cNvPr id="1" name=""/>
        <p:cNvGrpSpPr/>
        <p:nvPr/>
      </p:nvGrpSpPr>
      <p:grpSpPr>
        <a:xfrm>
          <a:off x="0" y="0"/>
          <a:ext cx="0" cy="0"/>
          <a:chOff x="0" y="0"/>
          <a:chExt cx="0" cy="0"/>
        </a:xfrm>
      </p:grpSpPr>
      <p:sp>
        <p:nvSpPr>
          <p:cNvPr id="17" name="Picture Placeholder 16"/>
          <p:cNvSpPr>
            <a:spLocks noGrp="1"/>
          </p:cNvSpPr>
          <p:nvPr>
            <p:ph type="pic" sz="quarter" idx="10" hasCustomPrompt="1"/>
          </p:nvPr>
        </p:nvSpPr>
        <p:spPr>
          <a:xfrm>
            <a:off x="1"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8" name="Picture Placeholder 17"/>
          <p:cNvSpPr>
            <a:spLocks noGrp="1"/>
          </p:cNvSpPr>
          <p:nvPr>
            <p:ph type="pic" sz="quarter" idx="11" hasCustomPrompt="1"/>
          </p:nvPr>
        </p:nvSpPr>
        <p:spPr>
          <a:xfrm>
            <a:off x="2034591"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9" name="Picture Placeholder 18"/>
          <p:cNvSpPr>
            <a:spLocks noGrp="1"/>
          </p:cNvSpPr>
          <p:nvPr>
            <p:ph type="pic" sz="quarter" idx="12" hasCustomPrompt="1"/>
          </p:nvPr>
        </p:nvSpPr>
        <p:spPr>
          <a:xfrm>
            <a:off x="4066870"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0" name="Picture Placeholder 19"/>
          <p:cNvSpPr>
            <a:spLocks noGrp="1"/>
          </p:cNvSpPr>
          <p:nvPr>
            <p:ph type="pic" sz="quarter" idx="13" hasCustomPrompt="1"/>
          </p:nvPr>
        </p:nvSpPr>
        <p:spPr>
          <a:xfrm>
            <a:off x="6099149"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1" name="Picture Placeholder 20"/>
          <p:cNvSpPr>
            <a:spLocks noGrp="1"/>
          </p:cNvSpPr>
          <p:nvPr>
            <p:ph type="pic" sz="quarter" idx="14" hasCustomPrompt="1"/>
          </p:nvPr>
        </p:nvSpPr>
        <p:spPr>
          <a:xfrm>
            <a:off x="8129117"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2" name="Picture Placeholder 21"/>
          <p:cNvSpPr>
            <a:spLocks noGrp="1"/>
          </p:cNvSpPr>
          <p:nvPr>
            <p:ph type="pic" sz="quarter" idx="15" hasCustomPrompt="1"/>
          </p:nvPr>
        </p:nvSpPr>
        <p:spPr>
          <a:xfrm>
            <a:off x="10161396" y="2795753"/>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3" name="Picture Placeholder 22"/>
          <p:cNvSpPr>
            <a:spLocks noGrp="1"/>
          </p:cNvSpPr>
          <p:nvPr>
            <p:ph type="pic" sz="quarter" idx="16" hasCustomPrompt="1"/>
          </p:nvPr>
        </p:nvSpPr>
        <p:spPr>
          <a:xfrm>
            <a:off x="1"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4" name="Picture Placeholder 23"/>
          <p:cNvSpPr>
            <a:spLocks noGrp="1"/>
          </p:cNvSpPr>
          <p:nvPr>
            <p:ph type="pic" sz="quarter" idx="17" hasCustomPrompt="1"/>
          </p:nvPr>
        </p:nvSpPr>
        <p:spPr>
          <a:xfrm>
            <a:off x="2034591"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5" name="Picture Placeholder 24"/>
          <p:cNvSpPr>
            <a:spLocks noGrp="1"/>
          </p:cNvSpPr>
          <p:nvPr>
            <p:ph type="pic" sz="quarter" idx="18" hasCustomPrompt="1"/>
          </p:nvPr>
        </p:nvSpPr>
        <p:spPr>
          <a:xfrm>
            <a:off x="4066870"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6" name="Picture Placeholder 25"/>
          <p:cNvSpPr>
            <a:spLocks noGrp="1"/>
          </p:cNvSpPr>
          <p:nvPr>
            <p:ph type="pic" sz="quarter" idx="19" hasCustomPrompt="1"/>
          </p:nvPr>
        </p:nvSpPr>
        <p:spPr>
          <a:xfrm>
            <a:off x="6099149"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7" name="Picture Placeholder 26"/>
          <p:cNvSpPr>
            <a:spLocks noGrp="1"/>
          </p:cNvSpPr>
          <p:nvPr>
            <p:ph type="pic" sz="quarter" idx="20" hasCustomPrompt="1"/>
          </p:nvPr>
        </p:nvSpPr>
        <p:spPr>
          <a:xfrm>
            <a:off x="8129117"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28" name="Picture Placeholder 27"/>
          <p:cNvSpPr>
            <a:spLocks noGrp="1"/>
          </p:cNvSpPr>
          <p:nvPr>
            <p:ph type="pic" sz="quarter" idx="21" hasCustomPrompt="1"/>
          </p:nvPr>
        </p:nvSpPr>
        <p:spPr>
          <a:xfrm>
            <a:off x="10161396" y="4828032"/>
            <a:ext cx="2029967" cy="2029968"/>
          </a:xfrm>
          <a:custGeom>
            <a:avLst/>
            <a:gdLst>
              <a:gd name="connsiteX0" fmla="*/ 0 w 2029967"/>
              <a:gd name="connsiteY0" fmla="*/ 0 h 2029968"/>
              <a:gd name="connsiteX1" fmla="*/ 2029967 w 2029967"/>
              <a:gd name="connsiteY1" fmla="*/ 0 h 2029968"/>
              <a:gd name="connsiteX2" fmla="*/ 2029967 w 2029967"/>
              <a:gd name="connsiteY2" fmla="*/ 2029968 h 2029968"/>
              <a:gd name="connsiteX3" fmla="*/ 0 w 2029967"/>
              <a:gd name="connsiteY3" fmla="*/ 2029968 h 2029968"/>
            </a:gdLst>
            <a:ahLst/>
            <a:cxnLst>
              <a:cxn ang="0">
                <a:pos x="connsiteX0" y="connsiteY0"/>
              </a:cxn>
              <a:cxn ang="0">
                <a:pos x="connsiteX1" y="connsiteY1"/>
              </a:cxn>
              <a:cxn ang="0">
                <a:pos x="connsiteX2" y="connsiteY2"/>
              </a:cxn>
              <a:cxn ang="0">
                <a:pos x="connsiteX3" y="connsiteY3"/>
              </a:cxn>
            </a:cxnLst>
            <a:rect l="l" t="t" r="r" b="b"/>
            <a:pathLst>
              <a:path w="2029967" h="2029968">
                <a:moveTo>
                  <a:pt x="0" y="0"/>
                </a:moveTo>
                <a:lnTo>
                  <a:pt x="2029967" y="0"/>
                </a:lnTo>
                <a:lnTo>
                  <a:pt x="2029967" y="2029968"/>
                </a:lnTo>
                <a:lnTo>
                  <a:pt x="0" y="2029968"/>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33_Custom Layout">
    <p:spTree>
      <p:nvGrpSpPr>
        <p:cNvPr id="1" name=""/>
        <p:cNvGrpSpPr/>
        <p:nvPr/>
      </p:nvGrpSpPr>
      <p:grpSpPr>
        <a:xfrm>
          <a:off x="0" y="0"/>
          <a:ext cx="0" cy="0"/>
          <a:chOff x="0" y="0"/>
          <a:chExt cx="0" cy="0"/>
        </a:xfrm>
      </p:grpSpPr>
      <p:sp>
        <p:nvSpPr>
          <p:cNvPr id="5" name="Picture Placeholder 4"/>
          <p:cNvSpPr>
            <a:spLocks noGrp="1"/>
          </p:cNvSpPr>
          <p:nvPr>
            <p:ph type="pic" sz="quarter" idx="10" hasCustomPrompt="1"/>
          </p:nvPr>
        </p:nvSpPr>
        <p:spPr>
          <a:xfrm>
            <a:off x="990603" y="2093812"/>
            <a:ext cx="4933707" cy="3290464"/>
          </a:xfrm>
          <a:custGeom>
            <a:avLst/>
            <a:gdLst>
              <a:gd name="connsiteX0" fmla="*/ 0 w 4933707"/>
              <a:gd name="connsiteY0" fmla="*/ 0 h 3290464"/>
              <a:gd name="connsiteX1" fmla="*/ 4933707 w 4933707"/>
              <a:gd name="connsiteY1" fmla="*/ 0 h 3290464"/>
              <a:gd name="connsiteX2" fmla="*/ 4933707 w 4933707"/>
              <a:gd name="connsiteY2" fmla="*/ 3290464 h 3290464"/>
              <a:gd name="connsiteX3" fmla="*/ 0 w 4933707"/>
              <a:gd name="connsiteY3" fmla="*/ 3290464 h 3290464"/>
            </a:gdLst>
            <a:ahLst/>
            <a:cxnLst>
              <a:cxn ang="0">
                <a:pos x="connsiteX0" y="connsiteY0"/>
              </a:cxn>
              <a:cxn ang="0">
                <a:pos x="connsiteX1" y="connsiteY1"/>
              </a:cxn>
              <a:cxn ang="0">
                <a:pos x="connsiteX2" y="connsiteY2"/>
              </a:cxn>
              <a:cxn ang="0">
                <a:pos x="connsiteX3" y="connsiteY3"/>
              </a:cxn>
            </a:cxnLst>
            <a:rect l="l" t="t" r="r" b="b"/>
            <a:pathLst>
              <a:path w="4933707" h="3290464">
                <a:moveTo>
                  <a:pt x="0" y="0"/>
                </a:moveTo>
                <a:lnTo>
                  <a:pt x="4933707" y="0"/>
                </a:lnTo>
                <a:lnTo>
                  <a:pt x="4933707" y="3290464"/>
                </a:lnTo>
                <a:lnTo>
                  <a:pt x="0" y="3290464"/>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9" name="Oval 8"/>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0" name="TextBox 9"/>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4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1397334" y="1802532"/>
            <a:ext cx="4105656" cy="4105656"/>
          </a:xfrm>
          <a:custGeom>
            <a:avLst/>
            <a:gdLst>
              <a:gd name="connsiteX0" fmla="*/ 0 w 4105656"/>
              <a:gd name="connsiteY0" fmla="*/ 0 h 4105656"/>
              <a:gd name="connsiteX1" fmla="*/ 4105656 w 4105656"/>
              <a:gd name="connsiteY1" fmla="*/ 0 h 4105656"/>
              <a:gd name="connsiteX2" fmla="*/ 4105656 w 4105656"/>
              <a:gd name="connsiteY2" fmla="*/ 4105656 h 4105656"/>
              <a:gd name="connsiteX3" fmla="*/ 0 w 4105656"/>
              <a:gd name="connsiteY3" fmla="*/ 4105656 h 4105656"/>
            </a:gdLst>
            <a:ahLst/>
            <a:cxnLst>
              <a:cxn ang="0">
                <a:pos x="connsiteX0" y="connsiteY0"/>
              </a:cxn>
              <a:cxn ang="0">
                <a:pos x="connsiteX1" y="connsiteY1"/>
              </a:cxn>
              <a:cxn ang="0">
                <a:pos x="connsiteX2" y="connsiteY2"/>
              </a:cxn>
              <a:cxn ang="0">
                <a:pos x="connsiteX3" y="connsiteY3"/>
              </a:cxn>
            </a:cxnLst>
            <a:rect l="l" t="t" r="r" b="b"/>
            <a:pathLst>
              <a:path w="4105656" h="4105656">
                <a:moveTo>
                  <a:pt x="0" y="0"/>
                </a:moveTo>
                <a:lnTo>
                  <a:pt x="4105656" y="0"/>
                </a:lnTo>
                <a:lnTo>
                  <a:pt x="4105656" y="4105656"/>
                </a:lnTo>
                <a:lnTo>
                  <a:pt x="0" y="410565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5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990601" y="1995181"/>
            <a:ext cx="2962655" cy="2962656"/>
          </a:xfrm>
          <a:custGeom>
            <a:avLst/>
            <a:gdLst>
              <a:gd name="connsiteX0" fmla="*/ 0 w 2962655"/>
              <a:gd name="connsiteY0" fmla="*/ 0 h 2962656"/>
              <a:gd name="connsiteX1" fmla="*/ 2962655 w 2962655"/>
              <a:gd name="connsiteY1" fmla="*/ 0 h 2962656"/>
              <a:gd name="connsiteX2" fmla="*/ 2962655 w 2962655"/>
              <a:gd name="connsiteY2" fmla="*/ 2962656 h 2962656"/>
              <a:gd name="connsiteX3" fmla="*/ 0 w 2962655"/>
              <a:gd name="connsiteY3" fmla="*/ 2962656 h 2962656"/>
            </a:gdLst>
            <a:ahLst/>
            <a:cxnLst>
              <a:cxn ang="0">
                <a:pos x="connsiteX0" y="connsiteY0"/>
              </a:cxn>
              <a:cxn ang="0">
                <a:pos x="connsiteX1" y="connsiteY1"/>
              </a:cxn>
              <a:cxn ang="0">
                <a:pos x="connsiteX2" y="connsiteY2"/>
              </a:cxn>
              <a:cxn ang="0">
                <a:pos x="connsiteX3" y="connsiteY3"/>
              </a:cxn>
            </a:cxnLst>
            <a:rect l="l" t="t" r="r" b="b"/>
            <a:pathLst>
              <a:path w="2962655" h="2962656">
                <a:moveTo>
                  <a:pt x="0" y="0"/>
                </a:moveTo>
                <a:lnTo>
                  <a:pt x="2962655" y="0"/>
                </a:lnTo>
                <a:lnTo>
                  <a:pt x="2962655" y="2962656"/>
                </a:lnTo>
                <a:lnTo>
                  <a:pt x="0" y="296265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8" name="Picture Placeholder 7"/>
          <p:cNvSpPr>
            <a:spLocks noGrp="1"/>
          </p:cNvSpPr>
          <p:nvPr>
            <p:ph type="pic" sz="quarter" idx="11" hasCustomPrompt="1"/>
          </p:nvPr>
        </p:nvSpPr>
        <p:spPr>
          <a:xfrm>
            <a:off x="4617259" y="1995181"/>
            <a:ext cx="2962655" cy="2962656"/>
          </a:xfrm>
          <a:custGeom>
            <a:avLst/>
            <a:gdLst>
              <a:gd name="connsiteX0" fmla="*/ 0 w 2962655"/>
              <a:gd name="connsiteY0" fmla="*/ 0 h 2962656"/>
              <a:gd name="connsiteX1" fmla="*/ 2962655 w 2962655"/>
              <a:gd name="connsiteY1" fmla="*/ 0 h 2962656"/>
              <a:gd name="connsiteX2" fmla="*/ 2962655 w 2962655"/>
              <a:gd name="connsiteY2" fmla="*/ 2962656 h 2962656"/>
              <a:gd name="connsiteX3" fmla="*/ 0 w 2962655"/>
              <a:gd name="connsiteY3" fmla="*/ 2962656 h 2962656"/>
            </a:gdLst>
            <a:ahLst/>
            <a:cxnLst>
              <a:cxn ang="0">
                <a:pos x="connsiteX0" y="connsiteY0"/>
              </a:cxn>
              <a:cxn ang="0">
                <a:pos x="connsiteX1" y="connsiteY1"/>
              </a:cxn>
              <a:cxn ang="0">
                <a:pos x="connsiteX2" y="connsiteY2"/>
              </a:cxn>
              <a:cxn ang="0">
                <a:pos x="connsiteX3" y="connsiteY3"/>
              </a:cxn>
            </a:cxnLst>
            <a:rect l="l" t="t" r="r" b="b"/>
            <a:pathLst>
              <a:path w="2962655" h="2962656">
                <a:moveTo>
                  <a:pt x="0" y="0"/>
                </a:moveTo>
                <a:lnTo>
                  <a:pt x="2962655" y="0"/>
                </a:lnTo>
                <a:lnTo>
                  <a:pt x="2962655" y="2962656"/>
                </a:lnTo>
                <a:lnTo>
                  <a:pt x="0" y="296265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9" name="Picture Placeholder 8"/>
          <p:cNvSpPr>
            <a:spLocks noGrp="1"/>
          </p:cNvSpPr>
          <p:nvPr>
            <p:ph type="pic" sz="quarter" idx="12" hasCustomPrompt="1"/>
          </p:nvPr>
        </p:nvSpPr>
        <p:spPr>
          <a:xfrm>
            <a:off x="8242310" y="1995181"/>
            <a:ext cx="2962655" cy="2962656"/>
          </a:xfrm>
          <a:custGeom>
            <a:avLst/>
            <a:gdLst>
              <a:gd name="connsiteX0" fmla="*/ 0 w 2962655"/>
              <a:gd name="connsiteY0" fmla="*/ 0 h 2962656"/>
              <a:gd name="connsiteX1" fmla="*/ 2962655 w 2962655"/>
              <a:gd name="connsiteY1" fmla="*/ 0 h 2962656"/>
              <a:gd name="connsiteX2" fmla="*/ 2962655 w 2962655"/>
              <a:gd name="connsiteY2" fmla="*/ 2962656 h 2962656"/>
              <a:gd name="connsiteX3" fmla="*/ 0 w 2962655"/>
              <a:gd name="connsiteY3" fmla="*/ 2962656 h 2962656"/>
            </a:gdLst>
            <a:ahLst/>
            <a:cxnLst>
              <a:cxn ang="0">
                <a:pos x="connsiteX0" y="connsiteY0"/>
              </a:cxn>
              <a:cxn ang="0">
                <a:pos x="connsiteX1" y="connsiteY1"/>
              </a:cxn>
              <a:cxn ang="0">
                <a:pos x="connsiteX2" y="connsiteY2"/>
              </a:cxn>
              <a:cxn ang="0">
                <a:pos x="connsiteX3" y="connsiteY3"/>
              </a:cxn>
            </a:cxnLst>
            <a:rect l="l" t="t" r="r" b="b"/>
            <a:pathLst>
              <a:path w="2962655" h="2962656">
                <a:moveTo>
                  <a:pt x="0" y="0"/>
                </a:moveTo>
                <a:lnTo>
                  <a:pt x="2962655" y="0"/>
                </a:lnTo>
                <a:lnTo>
                  <a:pt x="2962655" y="2962656"/>
                </a:lnTo>
                <a:lnTo>
                  <a:pt x="0" y="2962656"/>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2" name="Oval 11"/>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3" name="TextBox 12"/>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6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999354"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9" name="Picture Placeholder 8"/>
          <p:cNvSpPr>
            <a:spLocks noGrp="1"/>
          </p:cNvSpPr>
          <p:nvPr>
            <p:ph type="pic" sz="quarter" idx="11" hasCustomPrompt="1"/>
          </p:nvPr>
        </p:nvSpPr>
        <p:spPr>
          <a:xfrm>
            <a:off x="3672473"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0" name="Picture Placeholder 9"/>
          <p:cNvSpPr>
            <a:spLocks noGrp="1"/>
          </p:cNvSpPr>
          <p:nvPr>
            <p:ph type="pic" sz="quarter" idx="12" hasCustomPrompt="1"/>
          </p:nvPr>
        </p:nvSpPr>
        <p:spPr>
          <a:xfrm>
            <a:off x="6345592"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1" name="Picture Placeholder 10"/>
          <p:cNvSpPr>
            <a:spLocks noGrp="1"/>
          </p:cNvSpPr>
          <p:nvPr>
            <p:ph type="pic" sz="quarter" idx="13" hasCustomPrompt="1"/>
          </p:nvPr>
        </p:nvSpPr>
        <p:spPr>
          <a:xfrm>
            <a:off x="9018710" y="1840989"/>
            <a:ext cx="2182690" cy="2182688"/>
          </a:xfrm>
          <a:custGeom>
            <a:avLst/>
            <a:gdLst>
              <a:gd name="connsiteX0" fmla="*/ 1091345 w 2182690"/>
              <a:gd name="connsiteY0" fmla="*/ 0 h 2182688"/>
              <a:gd name="connsiteX1" fmla="*/ 2182690 w 2182690"/>
              <a:gd name="connsiteY1" fmla="*/ 1091344 h 2182688"/>
              <a:gd name="connsiteX2" fmla="*/ 1091345 w 2182690"/>
              <a:gd name="connsiteY2" fmla="*/ 2182688 h 2182688"/>
              <a:gd name="connsiteX3" fmla="*/ 0 w 2182690"/>
              <a:gd name="connsiteY3" fmla="*/ 1091344 h 2182688"/>
              <a:gd name="connsiteX4" fmla="*/ 1091345 w 2182690"/>
              <a:gd name="connsiteY4" fmla="*/ 0 h 2182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690" h="2182688">
                <a:moveTo>
                  <a:pt x="1091345" y="0"/>
                </a:moveTo>
                <a:cubicBezTo>
                  <a:pt x="1694078" y="0"/>
                  <a:pt x="2182690" y="488611"/>
                  <a:pt x="2182690" y="1091344"/>
                </a:cubicBezTo>
                <a:cubicBezTo>
                  <a:pt x="2182690" y="1694077"/>
                  <a:pt x="1694078" y="2182688"/>
                  <a:pt x="1091345" y="2182688"/>
                </a:cubicBezTo>
                <a:cubicBezTo>
                  <a:pt x="488612" y="2182688"/>
                  <a:pt x="0" y="1694077"/>
                  <a:pt x="0" y="1091344"/>
                </a:cubicBezTo>
                <a:cubicBezTo>
                  <a:pt x="0" y="488611"/>
                  <a:pt x="488612" y="0"/>
                  <a:pt x="1091345"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4" name="Oval 13"/>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5" name="TextBox 14"/>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37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1013808" y="1718031"/>
            <a:ext cx="1920240" cy="1920240"/>
          </a:xfrm>
          <a:custGeom>
            <a:avLst/>
            <a:gdLst>
              <a:gd name="connsiteX0" fmla="*/ 65903 w 1920240"/>
              <a:gd name="connsiteY0" fmla="*/ 0 h 1920240"/>
              <a:gd name="connsiteX1" fmla="*/ 1854337 w 1920240"/>
              <a:gd name="connsiteY1" fmla="*/ 0 h 1920240"/>
              <a:gd name="connsiteX2" fmla="*/ 1920240 w 1920240"/>
              <a:gd name="connsiteY2" fmla="*/ 65903 h 1920240"/>
              <a:gd name="connsiteX3" fmla="*/ 1920240 w 1920240"/>
              <a:gd name="connsiteY3" fmla="*/ 1854337 h 1920240"/>
              <a:gd name="connsiteX4" fmla="*/ 1854337 w 1920240"/>
              <a:gd name="connsiteY4" fmla="*/ 1920240 h 1920240"/>
              <a:gd name="connsiteX5" fmla="*/ 65903 w 1920240"/>
              <a:gd name="connsiteY5" fmla="*/ 1920240 h 1920240"/>
              <a:gd name="connsiteX6" fmla="*/ 0 w 1920240"/>
              <a:gd name="connsiteY6" fmla="*/ 1854337 h 1920240"/>
              <a:gd name="connsiteX7" fmla="*/ 0 w 1920240"/>
              <a:gd name="connsiteY7" fmla="*/ 65903 h 1920240"/>
              <a:gd name="connsiteX8" fmla="*/ 65903 w 1920240"/>
              <a:gd name="connsiteY8" fmla="*/ 0 h 192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0240" h="1920240">
                <a:moveTo>
                  <a:pt x="65903" y="0"/>
                </a:moveTo>
                <a:lnTo>
                  <a:pt x="1854337" y="0"/>
                </a:lnTo>
                <a:cubicBezTo>
                  <a:pt x="1890734" y="0"/>
                  <a:pt x="1920240" y="29506"/>
                  <a:pt x="1920240" y="65903"/>
                </a:cubicBezTo>
                <a:lnTo>
                  <a:pt x="1920240" y="1854337"/>
                </a:lnTo>
                <a:cubicBezTo>
                  <a:pt x="1920240" y="1890734"/>
                  <a:pt x="1890734" y="1920240"/>
                  <a:pt x="1854337" y="1920240"/>
                </a:cubicBezTo>
                <a:lnTo>
                  <a:pt x="65903" y="1920240"/>
                </a:lnTo>
                <a:cubicBezTo>
                  <a:pt x="29506" y="1920240"/>
                  <a:pt x="0" y="1890734"/>
                  <a:pt x="0" y="1854337"/>
                </a:cubicBezTo>
                <a:lnTo>
                  <a:pt x="0" y="65903"/>
                </a:lnTo>
                <a:cubicBezTo>
                  <a:pt x="0" y="29506"/>
                  <a:pt x="29506" y="0"/>
                  <a:pt x="65903"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9" name="Picture Placeholder 8"/>
          <p:cNvSpPr>
            <a:spLocks noGrp="1"/>
          </p:cNvSpPr>
          <p:nvPr>
            <p:ph type="pic" sz="quarter" idx="11" hasCustomPrompt="1"/>
          </p:nvPr>
        </p:nvSpPr>
        <p:spPr>
          <a:xfrm>
            <a:off x="6515676" y="1718031"/>
            <a:ext cx="1920240" cy="1920240"/>
          </a:xfrm>
          <a:custGeom>
            <a:avLst/>
            <a:gdLst>
              <a:gd name="connsiteX0" fmla="*/ 65903 w 1920240"/>
              <a:gd name="connsiteY0" fmla="*/ 0 h 1920240"/>
              <a:gd name="connsiteX1" fmla="*/ 1854337 w 1920240"/>
              <a:gd name="connsiteY1" fmla="*/ 0 h 1920240"/>
              <a:gd name="connsiteX2" fmla="*/ 1920240 w 1920240"/>
              <a:gd name="connsiteY2" fmla="*/ 65903 h 1920240"/>
              <a:gd name="connsiteX3" fmla="*/ 1920240 w 1920240"/>
              <a:gd name="connsiteY3" fmla="*/ 1854337 h 1920240"/>
              <a:gd name="connsiteX4" fmla="*/ 1854337 w 1920240"/>
              <a:gd name="connsiteY4" fmla="*/ 1920240 h 1920240"/>
              <a:gd name="connsiteX5" fmla="*/ 65903 w 1920240"/>
              <a:gd name="connsiteY5" fmla="*/ 1920240 h 1920240"/>
              <a:gd name="connsiteX6" fmla="*/ 0 w 1920240"/>
              <a:gd name="connsiteY6" fmla="*/ 1854337 h 1920240"/>
              <a:gd name="connsiteX7" fmla="*/ 0 w 1920240"/>
              <a:gd name="connsiteY7" fmla="*/ 65903 h 1920240"/>
              <a:gd name="connsiteX8" fmla="*/ 65903 w 1920240"/>
              <a:gd name="connsiteY8" fmla="*/ 0 h 192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0240" h="1920240">
                <a:moveTo>
                  <a:pt x="65903" y="0"/>
                </a:moveTo>
                <a:lnTo>
                  <a:pt x="1854337" y="0"/>
                </a:lnTo>
                <a:cubicBezTo>
                  <a:pt x="1890734" y="0"/>
                  <a:pt x="1920240" y="29506"/>
                  <a:pt x="1920240" y="65903"/>
                </a:cubicBezTo>
                <a:lnTo>
                  <a:pt x="1920240" y="1854337"/>
                </a:lnTo>
                <a:cubicBezTo>
                  <a:pt x="1920240" y="1890734"/>
                  <a:pt x="1890734" y="1920240"/>
                  <a:pt x="1854337" y="1920240"/>
                </a:cubicBezTo>
                <a:lnTo>
                  <a:pt x="65903" y="1920240"/>
                </a:lnTo>
                <a:cubicBezTo>
                  <a:pt x="29506" y="1920240"/>
                  <a:pt x="0" y="1890734"/>
                  <a:pt x="0" y="1854337"/>
                </a:cubicBezTo>
                <a:lnTo>
                  <a:pt x="0" y="65903"/>
                </a:lnTo>
                <a:cubicBezTo>
                  <a:pt x="0" y="29506"/>
                  <a:pt x="29506" y="0"/>
                  <a:pt x="65903"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0" name="Picture Placeholder 9"/>
          <p:cNvSpPr>
            <a:spLocks noGrp="1"/>
          </p:cNvSpPr>
          <p:nvPr>
            <p:ph type="pic" sz="quarter" idx="12" hasCustomPrompt="1"/>
          </p:nvPr>
        </p:nvSpPr>
        <p:spPr>
          <a:xfrm>
            <a:off x="1013808" y="4099338"/>
            <a:ext cx="1920240" cy="1920240"/>
          </a:xfrm>
          <a:custGeom>
            <a:avLst/>
            <a:gdLst>
              <a:gd name="connsiteX0" fmla="*/ 65903 w 1920240"/>
              <a:gd name="connsiteY0" fmla="*/ 0 h 1920240"/>
              <a:gd name="connsiteX1" fmla="*/ 1854337 w 1920240"/>
              <a:gd name="connsiteY1" fmla="*/ 0 h 1920240"/>
              <a:gd name="connsiteX2" fmla="*/ 1920240 w 1920240"/>
              <a:gd name="connsiteY2" fmla="*/ 65903 h 1920240"/>
              <a:gd name="connsiteX3" fmla="*/ 1920240 w 1920240"/>
              <a:gd name="connsiteY3" fmla="*/ 1854337 h 1920240"/>
              <a:gd name="connsiteX4" fmla="*/ 1854337 w 1920240"/>
              <a:gd name="connsiteY4" fmla="*/ 1920240 h 1920240"/>
              <a:gd name="connsiteX5" fmla="*/ 65903 w 1920240"/>
              <a:gd name="connsiteY5" fmla="*/ 1920240 h 1920240"/>
              <a:gd name="connsiteX6" fmla="*/ 0 w 1920240"/>
              <a:gd name="connsiteY6" fmla="*/ 1854337 h 1920240"/>
              <a:gd name="connsiteX7" fmla="*/ 0 w 1920240"/>
              <a:gd name="connsiteY7" fmla="*/ 65903 h 1920240"/>
              <a:gd name="connsiteX8" fmla="*/ 65903 w 1920240"/>
              <a:gd name="connsiteY8" fmla="*/ 0 h 192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0240" h="1920240">
                <a:moveTo>
                  <a:pt x="65903" y="0"/>
                </a:moveTo>
                <a:lnTo>
                  <a:pt x="1854337" y="0"/>
                </a:lnTo>
                <a:cubicBezTo>
                  <a:pt x="1890734" y="0"/>
                  <a:pt x="1920240" y="29506"/>
                  <a:pt x="1920240" y="65903"/>
                </a:cubicBezTo>
                <a:lnTo>
                  <a:pt x="1920240" y="1854337"/>
                </a:lnTo>
                <a:cubicBezTo>
                  <a:pt x="1920240" y="1890734"/>
                  <a:pt x="1890734" y="1920240"/>
                  <a:pt x="1854337" y="1920240"/>
                </a:cubicBezTo>
                <a:lnTo>
                  <a:pt x="65903" y="1920240"/>
                </a:lnTo>
                <a:cubicBezTo>
                  <a:pt x="29506" y="1920240"/>
                  <a:pt x="0" y="1890734"/>
                  <a:pt x="0" y="1854337"/>
                </a:cubicBezTo>
                <a:lnTo>
                  <a:pt x="0" y="65903"/>
                </a:lnTo>
                <a:cubicBezTo>
                  <a:pt x="0" y="29506"/>
                  <a:pt x="29506" y="0"/>
                  <a:pt x="65903"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1" name="Picture Placeholder 10"/>
          <p:cNvSpPr>
            <a:spLocks noGrp="1"/>
          </p:cNvSpPr>
          <p:nvPr>
            <p:ph type="pic" sz="quarter" idx="13" hasCustomPrompt="1"/>
          </p:nvPr>
        </p:nvSpPr>
        <p:spPr>
          <a:xfrm>
            <a:off x="6515676" y="4099338"/>
            <a:ext cx="1920240" cy="1920240"/>
          </a:xfrm>
          <a:custGeom>
            <a:avLst/>
            <a:gdLst>
              <a:gd name="connsiteX0" fmla="*/ 65903 w 1920240"/>
              <a:gd name="connsiteY0" fmla="*/ 0 h 1920240"/>
              <a:gd name="connsiteX1" fmla="*/ 1854337 w 1920240"/>
              <a:gd name="connsiteY1" fmla="*/ 0 h 1920240"/>
              <a:gd name="connsiteX2" fmla="*/ 1920240 w 1920240"/>
              <a:gd name="connsiteY2" fmla="*/ 65903 h 1920240"/>
              <a:gd name="connsiteX3" fmla="*/ 1920240 w 1920240"/>
              <a:gd name="connsiteY3" fmla="*/ 1854337 h 1920240"/>
              <a:gd name="connsiteX4" fmla="*/ 1854337 w 1920240"/>
              <a:gd name="connsiteY4" fmla="*/ 1920240 h 1920240"/>
              <a:gd name="connsiteX5" fmla="*/ 65903 w 1920240"/>
              <a:gd name="connsiteY5" fmla="*/ 1920240 h 1920240"/>
              <a:gd name="connsiteX6" fmla="*/ 0 w 1920240"/>
              <a:gd name="connsiteY6" fmla="*/ 1854337 h 1920240"/>
              <a:gd name="connsiteX7" fmla="*/ 0 w 1920240"/>
              <a:gd name="connsiteY7" fmla="*/ 65903 h 1920240"/>
              <a:gd name="connsiteX8" fmla="*/ 65903 w 1920240"/>
              <a:gd name="connsiteY8" fmla="*/ 0 h 192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0240" h="1920240">
                <a:moveTo>
                  <a:pt x="65903" y="0"/>
                </a:moveTo>
                <a:lnTo>
                  <a:pt x="1854337" y="0"/>
                </a:lnTo>
                <a:cubicBezTo>
                  <a:pt x="1890734" y="0"/>
                  <a:pt x="1920240" y="29506"/>
                  <a:pt x="1920240" y="65903"/>
                </a:cubicBezTo>
                <a:lnTo>
                  <a:pt x="1920240" y="1854337"/>
                </a:lnTo>
                <a:cubicBezTo>
                  <a:pt x="1920240" y="1890734"/>
                  <a:pt x="1890734" y="1920240"/>
                  <a:pt x="1854337" y="1920240"/>
                </a:cubicBezTo>
                <a:lnTo>
                  <a:pt x="65903" y="1920240"/>
                </a:lnTo>
                <a:cubicBezTo>
                  <a:pt x="29506" y="1920240"/>
                  <a:pt x="0" y="1890734"/>
                  <a:pt x="0" y="1854337"/>
                </a:cubicBezTo>
                <a:lnTo>
                  <a:pt x="0" y="65903"/>
                </a:lnTo>
                <a:cubicBezTo>
                  <a:pt x="0" y="29506"/>
                  <a:pt x="29506" y="0"/>
                  <a:pt x="65903"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4" name="Oval 13"/>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5" name="TextBox 14"/>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38_Custom Layout">
    <p:spTree>
      <p:nvGrpSpPr>
        <p:cNvPr id="1" name=""/>
        <p:cNvGrpSpPr/>
        <p:nvPr/>
      </p:nvGrpSpPr>
      <p:grpSpPr>
        <a:xfrm>
          <a:off x="0" y="0"/>
          <a:ext cx="0" cy="0"/>
          <a:chOff x="0" y="0"/>
          <a:chExt cx="0" cy="0"/>
        </a:xfrm>
      </p:grpSpPr>
      <p:sp>
        <p:nvSpPr>
          <p:cNvPr id="8" name="Picture Placeholder 7"/>
          <p:cNvSpPr>
            <a:spLocks noGrp="1"/>
          </p:cNvSpPr>
          <p:nvPr>
            <p:ph type="pic" sz="quarter" idx="10" hasCustomPrompt="1"/>
          </p:nvPr>
        </p:nvSpPr>
        <p:spPr>
          <a:xfrm>
            <a:off x="3941274" y="1711353"/>
            <a:ext cx="2039112" cy="2039112"/>
          </a:xfrm>
          <a:custGeom>
            <a:avLst/>
            <a:gdLst>
              <a:gd name="connsiteX0" fmla="*/ 1000999 w 2039112"/>
              <a:gd name="connsiteY0" fmla="*/ 0 h 2039112"/>
              <a:gd name="connsiteX1" fmla="*/ 1037200 w 2039112"/>
              <a:gd name="connsiteY1" fmla="*/ 0 h 2039112"/>
              <a:gd name="connsiteX2" fmla="*/ 1123390 w 2039112"/>
              <a:gd name="connsiteY2" fmla="*/ 4352 h 2039112"/>
              <a:gd name="connsiteX3" fmla="*/ 2039112 w 2039112"/>
              <a:gd name="connsiteY3" fmla="*/ 1019099 h 2039112"/>
              <a:gd name="connsiteX4" fmla="*/ 1019099 w 2039112"/>
              <a:gd name="connsiteY4" fmla="*/ 2039112 h 2039112"/>
              <a:gd name="connsiteX5" fmla="*/ 4352 w 2039112"/>
              <a:gd name="connsiteY5" fmla="*/ 1123390 h 2039112"/>
              <a:gd name="connsiteX6" fmla="*/ 0 w 2039112"/>
              <a:gd name="connsiteY6" fmla="*/ 1037200 h 2039112"/>
              <a:gd name="connsiteX7" fmla="*/ 0 w 2039112"/>
              <a:gd name="connsiteY7" fmla="*/ 1000999 h 2039112"/>
              <a:gd name="connsiteX8" fmla="*/ 4352 w 2039112"/>
              <a:gd name="connsiteY8" fmla="*/ 914809 h 2039112"/>
              <a:gd name="connsiteX9" fmla="*/ 914809 w 2039112"/>
              <a:gd name="connsiteY9" fmla="*/ 4352 h 203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112" h="2039112">
                <a:moveTo>
                  <a:pt x="1000999" y="0"/>
                </a:moveTo>
                <a:lnTo>
                  <a:pt x="1037200" y="0"/>
                </a:lnTo>
                <a:lnTo>
                  <a:pt x="1123390" y="4352"/>
                </a:lnTo>
                <a:cubicBezTo>
                  <a:pt x="1637738" y="56587"/>
                  <a:pt x="2039112" y="490970"/>
                  <a:pt x="2039112" y="1019099"/>
                </a:cubicBezTo>
                <a:cubicBezTo>
                  <a:pt x="2039112" y="1582437"/>
                  <a:pt x="1582437" y="2039112"/>
                  <a:pt x="1019099" y="2039112"/>
                </a:cubicBezTo>
                <a:cubicBezTo>
                  <a:pt x="490970" y="2039112"/>
                  <a:pt x="56587" y="1637738"/>
                  <a:pt x="4352" y="1123390"/>
                </a:cubicBezTo>
                <a:lnTo>
                  <a:pt x="0" y="1037200"/>
                </a:lnTo>
                <a:lnTo>
                  <a:pt x="0" y="1000999"/>
                </a:lnTo>
                <a:lnTo>
                  <a:pt x="4352" y="914809"/>
                </a:lnTo>
                <a:cubicBezTo>
                  <a:pt x="53105" y="434751"/>
                  <a:pt x="434751" y="53105"/>
                  <a:pt x="914809" y="4352"/>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9" name="Picture Placeholder 8"/>
          <p:cNvSpPr>
            <a:spLocks noGrp="1"/>
          </p:cNvSpPr>
          <p:nvPr>
            <p:ph type="pic" sz="quarter" idx="11" hasCustomPrompt="1"/>
          </p:nvPr>
        </p:nvSpPr>
        <p:spPr>
          <a:xfrm>
            <a:off x="6212528" y="1711353"/>
            <a:ext cx="2039112" cy="2039112"/>
          </a:xfrm>
          <a:custGeom>
            <a:avLst/>
            <a:gdLst>
              <a:gd name="connsiteX0" fmla="*/ 1000999 w 2039112"/>
              <a:gd name="connsiteY0" fmla="*/ 0 h 2039112"/>
              <a:gd name="connsiteX1" fmla="*/ 1037200 w 2039112"/>
              <a:gd name="connsiteY1" fmla="*/ 0 h 2039112"/>
              <a:gd name="connsiteX2" fmla="*/ 1123390 w 2039112"/>
              <a:gd name="connsiteY2" fmla="*/ 4352 h 2039112"/>
              <a:gd name="connsiteX3" fmla="*/ 2039112 w 2039112"/>
              <a:gd name="connsiteY3" fmla="*/ 1019099 h 2039112"/>
              <a:gd name="connsiteX4" fmla="*/ 1019099 w 2039112"/>
              <a:gd name="connsiteY4" fmla="*/ 2039112 h 2039112"/>
              <a:gd name="connsiteX5" fmla="*/ 4352 w 2039112"/>
              <a:gd name="connsiteY5" fmla="*/ 1123390 h 2039112"/>
              <a:gd name="connsiteX6" fmla="*/ 0 w 2039112"/>
              <a:gd name="connsiteY6" fmla="*/ 1037200 h 2039112"/>
              <a:gd name="connsiteX7" fmla="*/ 0 w 2039112"/>
              <a:gd name="connsiteY7" fmla="*/ 1000999 h 2039112"/>
              <a:gd name="connsiteX8" fmla="*/ 4352 w 2039112"/>
              <a:gd name="connsiteY8" fmla="*/ 914809 h 2039112"/>
              <a:gd name="connsiteX9" fmla="*/ 914809 w 2039112"/>
              <a:gd name="connsiteY9" fmla="*/ 4352 h 203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112" h="2039112">
                <a:moveTo>
                  <a:pt x="1000999" y="0"/>
                </a:moveTo>
                <a:lnTo>
                  <a:pt x="1037200" y="0"/>
                </a:lnTo>
                <a:lnTo>
                  <a:pt x="1123390" y="4352"/>
                </a:lnTo>
                <a:cubicBezTo>
                  <a:pt x="1637738" y="56587"/>
                  <a:pt x="2039112" y="490970"/>
                  <a:pt x="2039112" y="1019099"/>
                </a:cubicBezTo>
                <a:cubicBezTo>
                  <a:pt x="2039112" y="1582437"/>
                  <a:pt x="1582437" y="2039112"/>
                  <a:pt x="1019099" y="2039112"/>
                </a:cubicBezTo>
                <a:cubicBezTo>
                  <a:pt x="490970" y="2039112"/>
                  <a:pt x="56587" y="1637738"/>
                  <a:pt x="4352" y="1123390"/>
                </a:cubicBezTo>
                <a:lnTo>
                  <a:pt x="0" y="1037200"/>
                </a:lnTo>
                <a:lnTo>
                  <a:pt x="0" y="1000999"/>
                </a:lnTo>
                <a:lnTo>
                  <a:pt x="4352" y="914809"/>
                </a:lnTo>
                <a:cubicBezTo>
                  <a:pt x="53105" y="434751"/>
                  <a:pt x="434751" y="53105"/>
                  <a:pt x="914809" y="4352"/>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0" name="Picture Placeholder 9"/>
          <p:cNvSpPr>
            <a:spLocks noGrp="1"/>
          </p:cNvSpPr>
          <p:nvPr>
            <p:ph type="pic" sz="quarter" idx="12" hasCustomPrompt="1"/>
          </p:nvPr>
        </p:nvSpPr>
        <p:spPr>
          <a:xfrm>
            <a:off x="3941274" y="3982607"/>
            <a:ext cx="2039112" cy="2039112"/>
          </a:xfrm>
          <a:custGeom>
            <a:avLst/>
            <a:gdLst>
              <a:gd name="connsiteX0" fmla="*/ 1000999 w 2039112"/>
              <a:gd name="connsiteY0" fmla="*/ 0 h 2039112"/>
              <a:gd name="connsiteX1" fmla="*/ 1037200 w 2039112"/>
              <a:gd name="connsiteY1" fmla="*/ 0 h 2039112"/>
              <a:gd name="connsiteX2" fmla="*/ 1123390 w 2039112"/>
              <a:gd name="connsiteY2" fmla="*/ 4352 h 2039112"/>
              <a:gd name="connsiteX3" fmla="*/ 2039112 w 2039112"/>
              <a:gd name="connsiteY3" fmla="*/ 1019099 h 2039112"/>
              <a:gd name="connsiteX4" fmla="*/ 1019099 w 2039112"/>
              <a:gd name="connsiteY4" fmla="*/ 2039112 h 2039112"/>
              <a:gd name="connsiteX5" fmla="*/ 4352 w 2039112"/>
              <a:gd name="connsiteY5" fmla="*/ 1123390 h 2039112"/>
              <a:gd name="connsiteX6" fmla="*/ 0 w 2039112"/>
              <a:gd name="connsiteY6" fmla="*/ 1037200 h 2039112"/>
              <a:gd name="connsiteX7" fmla="*/ 0 w 2039112"/>
              <a:gd name="connsiteY7" fmla="*/ 1000999 h 2039112"/>
              <a:gd name="connsiteX8" fmla="*/ 4352 w 2039112"/>
              <a:gd name="connsiteY8" fmla="*/ 914809 h 2039112"/>
              <a:gd name="connsiteX9" fmla="*/ 914809 w 2039112"/>
              <a:gd name="connsiteY9" fmla="*/ 4352 h 203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112" h="2039112">
                <a:moveTo>
                  <a:pt x="1000999" y="0"/>
                </a:moveTo>
                <a:lnTo>
                  <a:pt x="1037200" y="0"/>
                </a:lnTo>
                <a:lnTo>
                  <a:pt x="1123390" y="4352"/>
                </a:lnTo>
                <a:cubicBezTo>
                  <a:pt x="1637738" y="56587"/>
                  <a:pt x="2039112" y="490970"/>
                  <a:pt x="2039112" y="1019099"/>
                </a:cubicBezTo>
                <a:cubicBezTo>
                  <a:pt x="2039112" y="1582437"/>
                  <a:pt x="1582437" y="2039112"/>
                  <a:pt x="1019099" y="2039112"/>
                </a:cubicBezTo>
                <a:cubicBezTo>
                  <a:pt x="490970" y="2039112"/>
                  <a:pt x="56587" y="1637738"/>
                  <a:pt x="4352" y="1123390"/>
                </a:cubicBezTo>
                <a:lnTo>
                  <a:pt x="0" y="1037200"/>
                </a:lnTo>
                <a:lnTo>
                  <a:pt x="0" y="1000999"/>
                </a:lnTo>
                <a:lnTo>
                  <a:pt x="4352" y="914809"/>
                </a:lnTo>
                <a:cubicBezTo>
                  <a:pt x="53105" y="434751"/>
                  <a:pt x="434751" y="53105"/>
                  <a:pt x="914809" y="4352"/>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1" name="Picture Placeholder 10"/>
          <p:cNvSpPr>
            <a:spLocks noGrp="1"/>
          </p:cNvSpPr>
          <p:nvPr>
            <p:ph type="pic" sz="quarter" idx="13" hasCustomPrompt="1"/>
          </p:nvPr>
        </p:nvSpPr>
        <p:spPr>
          <a:xfrm>
            <a:off x="6212528" y="3982607"/>
            <a:ext cx="2039112" cy="2039112"/>
          </a:xfrm>
          <a:custGeom>
            <a:avLst/>
            <a:gdLst>
              <a:gd name="connsiteX0" fmla="*/ 1000999 w 2039112"/>
              <a:gd name="connsiteY0" fmla="*/ 0 h 2039112"/>
              <a:gd name="connsiteX1" fmla="*/ 1037200 w 2039112"/>
              <a:gd name="connsiteY1" fmla="*/ 0 h 2039112"/>
              <a:gd name="connsiteX2" fmla="*/ 1123390 w 2039112"/>
              <a:gd name="connsiteY2" fmla="*/ 4352 h 2039112"/>
              <a:gd name="connsiteX3" fmla="*/ 2039112 w 2039112"/>
              <a:gd name="connsiteY3" fmla="*/ 1019099 h 2039112"/>
              <a:gd name="connsiteX4" fmla="*/ 1019099 w 2039112"/>
              <a:gd name="connsiteY4" fmla="*/ 2039112 h 2039112"/>
              <a:gd name="connsiteX5" fmla="*/ 4352 w 2039112"/>
              <a:gd name="connsiteY5" fmla="*/ 1123390 h 2039112"/>
              <a:gd name="connsiteX6" fmla="*/ 0 w 2039112"/>
              <a:gd name="connsiteY6" fmla="*/ 1037200 h 2039112"/>
              <a:gd name="connsiteX7" fmla="*/ 0 w 2039112"/>
              <a:gd name="connsiteY7" fmla="*/ 1000999 h 2039112"/>
              <a:gd name="connsiteX8" fmla="*/ 4352 w 2039112"/>
              <a:gd name="connsiteY8" fmla="*/ 914809 h 2039112"/>
              <a:gd name="connsiteX9" fmla="*/ 914809 w 2039112"/>
              <a:gd name="connsiteY9" fmla="*/ 4352 h 203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112" h="2039112">
                <a:moveTo>
                  <a:pt x="1000999" y="0"/>
                </a:moveTo>
                <a:lnTo>
                  <a:pt x="1037200" y="0"/>
                </a:lnTo>
                <a:lnTo>
                  <a:pt x="1123390" y="4352"/>
                </a:lnTo>
                <a:cubicBezTo>
                  <a:pt x="1637738" y="56587"/>
                  <a:pt x="2039112" y="490970"/>
                  <a:pt x="2039112" y="1019099"/>
                </a:cubicBezTo>
                <a:cubicBezTo>
                  <a:pt x="2039112" y="1582437"/>
                  <a:pt x="1582437" y="2039112"/>
                  <a:pt x="1019099" y="2039112"/>
                </a:cubicBezTo>
                <a:cubicBezTo>
                  <a:pt x="490970" y="2039112"/>
                  <a:pt x="56587" y="1637738"/>
                  <a:pt x="4352" y="1123390"/>
                </a:cubicBezTo>
                <a:lnTo>
                  <a:pt x="0" y="1037200"/>
                </a:lnTo>
                <a:lnTo>
                  <a:pt x="0" y="1000999"/>
                </a:lnTo>
                <a:lnTo>
                  <a:pt x="4352" y="914809"/>
                </a:lnTo>
                <a:cubicBezTo>
                  <a:pt x="53105" y="434751"/>
                  <a:pt x="434751" y="53105"/>
                  <a:pt x="914809" y="4352"/>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14" name="Oval 13"/>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15" name="TextBox 14"/>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39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1037105" y="1788663"/>
            <a:ext cx="2148840" cy="2148840"/>
          </a:xfrm>
          <a:custGeom>
            <a:avLst/>
            <a:gdLst>
              <a:gd name="connsiteX0" fmla="*/ 0 w 2148840"/>
              <a:gd name="connsiteY0" fmla="*/ 0 h 2148840"/>
              <a:gd name="connsiteX1" fmla="*/ 2148840 w 2148840"/>
              <a:gd name="connsiteY1" fmla="*/ 0 h 2148840"/>
              <a:gd name="connsiteX2" fmla="*/ 2148840 w 2148840"/>
              <a:gd name="connsiteY2" fmla="*/ 2148840 h 2148840"/>
              <a:gd name="connsiteX3" fmla="*/ 0 w 2148840"/>
              <a:gd name="connsiteY3" fmla="*/ 2148840 h 2148840"/>
            </a:gdLst>
            <a:ahLst/>
            <a:cxnLst>
              <a:cxn ang="0">
                <a:pos x="connsiteX0" y="connsiteY0"/>
              </a:cxn>
              <a:cxn ang="0">
                <a:pos x="connsiteX1" y="connsiteY1"/>
              </a:cxn>
              <a:cxn ang="0">
                <a:pos x="connsiteX2" y="connsiteY2"/>
              </a:cxn>
              <a:cxn ang="0">
                <a:pos x="connsiteX3" y="connsiteY3"/>
              </a:cxn>
            </a:cxnLst>
            <a:rect l="l" t="t" r="r" b="b"/>
            <a:pathLst>
              <a:path w="2148840" h="2148840">
                <a:moveTo>
                  <a:pt x="0" y="0"/>
                </a:moveTo>
                <a:lnTo>
                  <a:pt x="2148840" y="0"/>
                </a:lnTo>
                <a:lnTo>
                  <a:pt x="2148840" y="2148840"/>
                </a:lnTo>
                <a:lnTo>
                  <a:pt x="0" y="2148840"/>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40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990600" y="1780212"/>
            <a:ext cx="3896924" cy="3896924"/>
          </a:xfrm>
          <a:custGeom>
            <a:avLst/>
            <a:gdLst>
              <a:gd name="connsiteX0" fmla="*/ 0 w 3896924"/>
              <a:gd name="connsiteY0" fmla="*/ 0 h 3896924"/>
              <a:gd name="connsiteX1" fmla="*/ 3896924 w 3896924"/>
              <a:gd name="connsiteY1" fmla="*/ 0 h 3896924"/>
              <a:gd name="connsiteX2" fmla="*/ 3896924 w 3896924"/>
              <a:gd name="connsiteY2" fmla="*/ 3896924 h 3896924"/>
              <a:gd name="connsiteX3" fmla="*/ 0 w 3896924"/>
              <a:gd name="connsiteY3" fmla="*/ 3896924 h 3896924"/>
            </a:gdLst>
            <a:ahLst/>
            <a:cxnLst>
              <a:cxn ang="0">
                <a:pos x="connsiteX0" y="connsiteY0"/>
              </a:cxn>
              <a:cxn ang="0">
                <a:pos x="connsiteX1" y="connsiteY1"/>
              </a:cxn>
              <a:cxn ang="0">
                <a:pos x="connsiteX2" y="connsiteY2"/>
              </a:cxn>
              <a:cxn ang="0">
                <a:pos x="connsiteX3" y="connsiteY3"/>
              </a:cxn>
            </a:cxnLst>
            <a:rect l="l" t="t" r="r" b="b"/>
            <a:pathLst>
              <a:path w="3896924" h="3896924">
                <a:moveTo>
                  <a:pt x="0" y="0"/>
                </a:moveTo>
                <a:lnTo>
                  <a:pt x="3896924" y="0"/>
                </a:lnTo>
                <a:lnTo>
                  <a:pt x="3896924" y="3896924"/>
                </a:lnTo>
                <a:lnTo>
                  <a:pt x="0" y="3896924"/>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41_Custom Layout">
    <p:spTree>
      <p:nvGrpSpPr>
        <p:cNvPr id="1" name=""/>
        <p:cNvGrpSpPr/>
        <p:nvPr/>
      </p:nvGrpSpPr>
      <p:grpSpPr>
        <a:xfrm>
          <a:off x="0" y="0"/>
          <a:ext cx="0" cy="0"/>
          <a:chOff x="0" y="0"/>
          <a:chExt cx="0" cy="0"/>
        </a:xfrm>
      </p:grpSpPr>
      <p:sp>
        <p:nvSpPr>
          <p:cNvPr id="7" name="Picture Placeholder 6"/>
          <p:cNvSpPr>
            <a:spLocks noGrp="1"/>
          </p:cNvSpPr>
          <p:nvPr>
            <p:ph type="pic" sz="quarter" idx="10" hasCustomPrompt="1"/>
          </p:nvPr>
        </p:nvSpPr>
        <p:spPr>
          <a:xfrm>
            <a:off x="7775340" y="1033272"/>
            <a:ext cx="4246254" cy="5824728"/>
          </a:xfrm>
          <a:custGeom>
            <a:avLst/>
            <a:gdLst>
              <a:gd name="connsiteX0" fmla="*/ 1787562 w 4246254"/>
              <a:gd name="connsiteY0" fmla="*/ 0 h 5824728"/>
              <a:gd name="connsiteX1" fmla="*/ 1800284 w 4246254"/>
              <a:gd name="connsiteY1" fmla="*/ 0 h 5824728"/>
              <a:gd name="connsiteX2" fmla="*/ 1867080 w 4246254"/>
              <a:gd name="connsiteY2" fmla="*/ 34955 h 5824728"/>
              <a:gd name="connsiteX3" fmla="*/ 2026115 w 4246254"/>
              <a:gd name="connsiteY3" fmla="*/ 54021 h 5824728"/>
              <a:gd name="connsiteX4" fmla="*/ 2067464 w 4246254"/>
              <a:gd name="connsiteY4" fmla="*/ 63554 h 5824728"/>
              <a:gd name="connsiteX5" fmla="*/ 2159705 w 4246254"/>
              <a:gd name="connsiteY5" fmla="*/ 104864 h 5824728"/>
              <a:gd name="connsiteX6" fmla="*/ 2201054 w 4246254"/>
              <a:gd name="connsiteY6" fmla="*/ 136641 h 5824728"/>
              <a:gd name="connsiteX7" fmla="*/ 2350548 w 4246254"/>
              <a:gd name="connsiteY7" fmla="*/ 273283 h 5824728"/>
              <a:gd name="connsiteX8" fmla="*/ 2452331 w 4246254"/>
              <a:gd name="connsiteY8" fmla="*/ 718161 h 5824728"/>
              <a:gd name="connsiteX9" fmla="*/ 2465054 w 4246254"/>
              <a:gd name="connsiteY9" fmla="*/ 842091 h 5824728"/>
              <a:gd name="connsiteX10" fmla="*/ 2436428 w 4246254"/>
              <a:gd name="connsiteY10" fmla="*/ 1089952 h 5824728"/>
              <a:gd name="connsiteX11" fmla="*/ 2461873 w 4246254"/>
              <a:gd name="connsiteY11" fmla="*/ 1277437 h 5824728"/>
              <a:gd name="connsiteX12" fmla="*/ 2528668 w 4246254"/>
              <a:gd name="connsiteY12" fmla="*/ 1401367 h 5824728"/>
              <a:gd name="connsiteX13" fmla="*/ 2703608 w 4246254"/>
              <a:gd name="connsiteY13" fmla="*/ 1544363 h 5824728"/>
              <a:gd name="connsiteX14" fmla="*/ 2958064 w 4246254"/>
              <a:gd name="connsiteY14" fmla="*/ 1712782 h 5824728"/>
              <a:gd name="connsiteX15" fmla="*/ 3533774 w 4246254"/>
              <a:gd name="connsiteY15" fmla="*/ 1878022 h 5824728"/>
              <a:gd name="connsiteX16" fmla="*/ 3727798 w 4246254"/>
              <a:gd name="connsiteY16" fmla="*/ 2036907 h 5824728"/>
              <a:gd name="connsiteX17" fmla="*/ 3835942 w 4246254"/>
              <a:gd name="connsiteY17" fmla="*/ 2418231 h 5824728"/>
              <a:gd name="connsiteX18" fmla="*/ 3877291 w 4246254"/>
              <a:gd name="connsiteY18" fmla="*/ 2510385 h 5824728"/>
              <a:gd name="connsiteX19" fmla="*/ 3912279 w 4246254"/>
              <a:gd name="connsiteY19" fmla="*/ 2672448 h 5824728"/>
              <a:gd name="connsiteX20" fmla="*/ 3918640 w 4246254"/>
              <a:gd name="connsiteY20" fmla="*/ 2736002 h 5824728"/>
              <a:gd name="connsiteX21" fmla="*/ 3953628 w 4246254"/>
              <a:gd name="connsiteY21" fmla="*/ 2853577 h 5824728"/>
              <a:gd name="connsiteX22" fmla="*/ 3959990 w 4246254"/>
              <a:gd name="connsiteY22" fmla="*/ 2888531 h 5824728"/>
              <a:gd name="connsiteX23" fmla="*/ 4064953 w 4246254"/>
              <a:gd name="connsiteY23" fmla="*/ 3066483 h 5824728"/>
              <a:gd name="connsiteX24" fmla="*/ 4087218 w 4246254"/>
              <a:gd name="connsiteY24" fmla="*/ 3222190 h 5824728"/>
              <a:gd name="connsiteX25" fmla="*/ 4096760 w 4246254"/>
              <a:gd name="connsiteY25" fmla="*/ 3295277 h 5824728"/>
              <a:gd name="connsiteX26" fmla="*/ 4134929 w 4246254"/>
              <a:gd name="connsiteY26" fmla="*/ 3425563 h 5824728"/>
              <a:gd name="connsiteX27" fmla="*/ 4189001 w 4246254"/>
              <a:gd name="connsiteY27" fmla="*/ 3603514 h 5824728"/>
              <a:gd name="connsiteX28" fmla="*/ 4230350 w 4246254"/>
              <a:gd name="connsiteY28" fmla="*/ 3822776 h 5824728"/>
              <a:gd name="connsiteX29" fmla="*/ 4246254 w 4246254"/>
              <a:gd name="connsiteY29" fmla="*/ 3988016 h 5824728"/>
              <a:gd name="connsiteX30" fmla="*/ 4246254 w 4246254"/>
              <a:gd name="connsiteY30" fmla="*/ 4061103 h 5824728"/>
              <a:gd name="connsiteX31" fmla="*/ 4169917 w 4246254"/>
              <a:gd name="connsiteY31" fmla="*/ 4245410 h 5824728"/>
              <a:gd name="connsiteX32" fmla="*/ 4039508 w 4246254"/>
              <a:gd name="connsiteY32" fmla="*/ 4324853 h 5824728"/>
              <a:gd name="connsiteX33" fmla="*/ 3928182 w 4246254"/>
              <a:gd name="connsiteY33" fmla="*/ 4328031 h 5824728"/>
              <a:gd name="connsiteX34" fmla="*/ 3412907 w 4246254"/>
              <a:gd name="connsiteY34" fmla="*/ 4512337 h 5824728"/>
              <a:gd name="connsiteX35" fmla="*/ 3397003 w 4246254"/>
              <a:gd name="connsiteY35" fmla="*/ 4563181 h 5824728"/>
              <a:gd name="connsiteX36" fmla="*/ 3428810 w 4246254"/>
              <a:gd name="connsiteY36" fmla="*/ 4804686 h 5824728"/>
              <a:gd name="connsiteX37" fmla="*/ 3489244 w 4246254"/>
              <a:gd name="connsiteY37" fmla="*/ 5516491 h 5824728"/>
              <a:gd name="connsiteX38" fmla="*/ 3505148 w 4246254"/>
              <a:gd name="connsiteY38" fmla="*/ 5824728 h 5824728"/>
              <a:gd name="connsiteX39" fmla="*/ 2183561 w 4246254"/>
              <a:gd name="connsiteY39" fmla="*/ 5824728 h 5824728"/>
              <a:gd name="connsiteX40" fmla="*/ 861974 w 4246254"/>
              <a:gd name="connsiteY40" fmla="*/ 5824728 h 5824728"/>
              <a:gd name="connsiteX41" fmla="*/ 1024190 w 4246254"/>
              <a:gd name="connsiteY41" fmla="*/ 4782442 h 5824728"/>
              <a:gd name="connsiteX42" fmla="*/ 925588 w 4246254"/>
              <a:gd name="connsiteY42" fmla="*/ 4760198 h 5824728"/>
              <a:gd name="connsiteX43" fmla="*/ 900142 w 4246254"/>
              <a:gd name="connsiteY43" fmla="*/ 4798330 h 5824728"/>
              <a:gd name="connsiteX44" fmla="*/ 715661 w 4246254"/>
              <a:gd name="connsiteY44" fmla="*/ 4550470 h 5824728"/>
              <a:gd name="connsiteX45" fmla="*/ 680673 w 4246254"/>
              <a:gd name="connsiteY45" fmla="*/ 4235877 h 5824728"/>
              <a:gd name="connsiteX46" fmla="*/ 661589 w 4246254"/>
              <a:gd name="connsiteY46" fmla="*/ 4127835 h 5824728"/>
              <a:gd name="connsiteX47" fmla="*/ 566167 w 4246254"/>
              <a:gd name="connsiteY47" fmla="*/ 4029326 h 5824728"/>
              <a:gd name="connsiteX48" fmla="*/ 403951 w 4246254"/>
              <a:gd name="connsiteY48" fmla="*/ 3736978 h 5824728"/>
              <a:gd name="connsiteX49" fmla="*/ 403951 w 4246254"/>
              <a:gd name="connsiteY49" fmla="*/ 3702023 h 5824728"/>
              <a:gd name="connsiteX50" fmla="*/ 378505 w 4246254"/>
              <a:gd name="connsiteY50" fmla="*/ 3635291 h 5824728"/>
              <a:gd name="connsiteX51" fmla="*/ 60434 w 4246254"/>
              <a:gd name="connsiteY51" fmla="*/ 3390608 h 5824728"/>
              <a:gd name="connsiteX52" fmla="*/ 0 w 4246254"/>
              <a:gd name="connsiteY52" fmla="*/ 3336587 h 5824728"/>
              <a:gd name="connsiteX53" fmla="*/ 162217 w 4246254"/>
              <a:gd name="connsiteY53" fmla="*/ 3320699 h 5824728"/>
              <a:gd name="connsiteX54" fmla="*/ 318072 w 4246254"/>
              <a:gd name="connsiteY54" fmla="*/ 3295277 h 5824728"/>
              <a:gd name="connsiteX55" fmla="*/ 591613 w 4246254"/>
              <a:gd name="connsiteY55" fmla="*/ 3295277 h 5824728"/>
              <a:gd name="connsiteX56" fmla="*/ 798359 w 4246254"/>
              <a:gd name="connsiteY56" fmla="*/ 3282566 h 5824728"/>
              <a:gd name="connsiteX57" fmla="*/ 776094 w 4246254"/>
              <a:gd name="connsiteY57" fmla="*/ 3244434 h 5824728"/>
              <a:gd name="connsiteX58" fmla="*/ 769733 w 4246254"/>
              <a:gd name="connsiteY58" fmla="*/ 2952085 h 5824728"/>
              <a:gd name="connsiteX59" fmla="*/ 782456 w 4246254"/>
              <a:gd name="connsiteY59" fmla="*/ 2923486 h 5824728"/>
              <a:gd name="connsiteX60" fmla="*/ 791998 w 4246254"/>
              <a:gd name="connsiteY60" fmla="*/ 2656559 h 5824728"/>
              <a:gd name="connsiteX61" fmla="*/ 836528 w 4246254"/>
              <a:gd name="connsiteY61" fmla="*/ 2164015 h 5824728"/>
              <a:gd name="connsiteX62" fmla="*/ 957395 w 4246254"/>
              <a:gd name="connsiteY62" fmla="*/ 2014663 h 5824728"/>
              <a:gd name="connsiteX63" fmla="*/ 1218214 w 4246254"/>
              <a:gd name="connsiteY63" fmla="*/ 1893911 h 5824728"/>
              <a:gd name="connsiteX64" fmla="*/ 1552189 w 4246254"/>
              <a:gd name="connsiteY64" fmla="*/ 1776336 h 5824728"/>
              <a:gd name="connsiteX65" fmla="*/ 1711224 w 4246254"/>
              <a:gd name="connsiteY65" fmla="*/ 1703249 h 5824728"/>
              <a:gd name="connsiteX66" fmla="*/ 1558550 w 4246254"/>
              <a:gd name="connsiteY66" fmla="*/ 1458565 h 5824728"/>
              <a:gd name="connsiteX67" fmla="*/ 1459948 w 4246254"/>
              <a:gd name="connsiteY67" fmla="*/ 1191638 h 5824728"/>
              <a:gd name="connsiteX68" fmla="*/ 1440864 w 4246254"/>
              <a:gd name="connsiteY68" fmla="*/ 1163039 h 5824728"/>
              <a:gd name="connsiteX69" fmla="*/ 1354984 w 4246254"/>
              <a:gd name="connsiteY69" fmla="*/ 1032753 h 5824728"/>
              <a:gd name="connsiteX70" fmla="*/ 1323177 w 4246254"/>
              <a:gd name="connsiteY70" fmla="*/ 943778 h 5824728"/>
              <a:gd name="connsiteX71" fmla="*/ 1237298 w 4246254"/>
              <a:gd name="connsiteY71" fmla="*/ 692739 h 5824728"/>
              <a:gd name="connsiteX72" fmla="*/ 1224575 w 4246254"/>
              <a:gd name="connsiteY72" fmla="*/ 514788 h 5824728"/>
              <a:gd name="connsiteX73" fmla="*/ 1288189 w 4246254"/>
              <a:gd name="connsiteY73" fmla="*/ 400391 h 5824728"/>
              <a:gd name="connsiteX74" fmla="*/ 1399514 w 4246254"/>
              <a:gd name="connsiteY74" fmla="*/ 231972 h 5824728"/>
              <a:gd name="connsiteX75" fmla="*/ 1787562 w 4246254"/>
              <a:gd name="connsiteY75" fmla="*/ 0 h 5824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246254" h="5824728">
                <a:moveTo>
                  <a:pt x="1787562" y="0"/>
                </a:moveTo>
                <a:cubicBezTo>
                  <a:pt x="1790742" y="0"/>
                  <a:pt x="1793923" y="0"/>
                  <a:pt x="1800284" y="0"/>
                </a:cubicBezTo>
                <a:cubicBezTo>
                  <a:pt x="1813007" y="31777"/>
                  <a:pt x="1825730" y="44488"/>
                  <a:pt x="1867080" y="34955"/>
                </a:cubicBezTo>
                <a:cubicBezTo>
                  <a:pt x="1917971" y="22244"/>
                  <a:pt x="1972043" y="44488"/>
                  <a:pt x="2026115" y="54021"/>
                </a:cubicBezTo>
                <a:cubicBezTo>
                  <a:pt x="2038838" y="54021"/>
                  <a:pt x="2054742" y="57199"/>
                  <a:pt x="2067464" y="63554"/>
                </a:cubicBezTo>
                <a:cubicBezTo>
                  <a:pt x="2099272" y="76265"/>
                  <a:pt x="2127898" y="88976"/>
                  <a:pt x="2159705" y="104864"/>
                </a:cubicBezTo>
                <a:cubicBezTo>
                  <a:pt x="2175609" y="111220"/>
                  <a:pt x="2185151" y="133464"/>
                  <a:pt x="2201054" y="136641"/>
                </a:cubicBezTo>
                <a:cubicBezTo>
                  <a:pt x="2280572" y="152530"/>
                  <a:pt x="2325102" y="197018"/>
                  <a:pt x="2350548" y="273283"/>
                </a:cubicBezTo>
                <a:cubicBezTo>
                  <a:pt x="2398259" y="419457"/>
                  <a:pt x="2445970" y="562453"/>
                  <a:pt x="2452331" y="718161"/>
                </a:cubicBezTo>
                <a:cubicBezTo>
                  <a:pt x="2452331" y="759471"/>
                  <a:pt x="2455512" y="800781"/>
                  <a:pt x="2465054" y="842091"/>
                </a:cubicBezTo>
                <a:cubicBezTo>
                  <a:pt x="2487319" y="927889"/>
                  <a:pt x="2474596" y="1010509"/>
                  <a:pt x="2436428" y="1089952"/>
                </a:cubicBezTo>
                <a:cubicBezTo>
                  <a:pt x="2398259" y="1163039"/>
                  <a:pt x="2395078" y="1236126"/>
                  <a:pt x="2461873" y="1277437"/>
                </a:cubicBezTo>
                <a:cubicBezTo>
                  <a:pt x="2522307" y="1318747"/>
                  <a:pt x="2528668" y="1363235"/>
                  <a:pt x="2528668" y="1401367"/>
                </a:cubicBezTo>
                <a:cubicBezTo>
                  <a:pt x="2595463" y="1455388"/>
                  <a:pt x="2652716" y="1496698"/>
                  <a:pt x="2703608" y="1544363"/>
                </a:cubicBezTo>
                <a:cubicBezTo>
                  <a:pt x="2779944" y="1614273"/>
                  <a:pt x="2856282" y="1684182"/>
                  <a:pt x="2958064" y="1712782"/>
                </a:cubicBezTo>
                <a:cubicBezTo>
                  <a:pt x="3152088" y="1766803"/>
                  <a:pt x="3342931" y="1824001"/>
                  <a:pt x="3533774" y="1878022"/>
                </a:cubicBezTo>
                <a:cubicBezTo>
                  <a:pt x="3622834" y="1903444"/>
                  <a:pt x="3699171" y="1938398"/>
                  <a:pt x="3727798" y="2036907"/>
                </a:cubicBezTo>
                <a:cubicBezTo>
                  <a:pt x="3762786" y="2164015"/>
                  <a:pt x="3797773" y="2291124"/>
                  <a:pt x="3835942" y="2418231"/>
                </a:cubicBezTo>
                <a:cubicBezTo>
                  <a:pt x="3842303" y="2450008"/>
                  <a:pt x="3858207" y="2481785"/>
                  <a:pt x="3877291" y="2510385"/>
                </a:cubicBezTo>
                <a:cubicBezTo>
                  <a:pt x="3909098" y="2561228"/>
                  <a:pt x="3934544" y="2608894"/>
                  <a:pt x="3912279" y="2672448"/>
                </a:cubicBezTo>
                <a:cubicBezTo>
                  <a:pt x="3905918" y="2691514"/>
                  <a:pt x="3905918" y="2726469"/>
                  <a:pt x="3918640" y="2736002"/>
                </a:cubicBezTo>
                <a:cubicBezTo>
                  <a:pt x="3956809" y="2767779"/>
                  <a:pt x="3956809" y="2809089"/>
                  <a:pt x="3953628" y="2853577"/>
                </a:cubicBezTo>
                <a:cubicBezTo>
                  <a:pt x="3953628" y="2866287"/>
                  <a:pt x="3953628" y="2888531"/>
                  <a:pt x="3959990" y="2888531"/>
                </a:cubicBezTo>
                <a:cubicBezTo>
                  <a:pt x="4039508" y="2923486"/>
                  <a:pt x="4033146" y="3006106"/>
                  <a:pt x="4064953" y="3066483"/>
                </a:cubicBezTo>
                <a:cubicBezTo>
                  <a:pt x="4087218" y="3110971"/>
                  <a:pt x="4080857" y="3171347"/>
                  <a:pt x="4087218" y="3222190"/>
                </a:cubicBezTo>
                <a:cubicBezTo>
                  <a:pt x="4090399" y="3247612"/>
                  <a:pt x="4090399" y="3273033"/>
                  <a:pt x="4096760" y="3295277"/>
                </a:cubicBezTo>
                <a:cubicBezTo>
                  <a:pt x="4109483" y="3339765"/>
                  <a:pt x="4125387" y="3381075"/>
                  <a:pt x="4134929" y="3425563"/>
                </a:cubicBezTo>
                <a:cubicBezTo>
                  <a:pt x="4154013" y="3485939"/>
                  <a:pt x="4154013" y="3555849"/>
                  <a:pt x="4189001" y="3603514"/>
                </a:cubicBezTo>
                <a:cubicBezTo>
                  <a:pt x="4236712" y="3676601"/>
                  <a:pt x="4236712" y="3746511"/>
                  <a:pt x="4230350" y="3822776"/>
                </a:cubicBezTo>
                <a:cubicBezTo>
                  <a:pt x="4227170" y="3876797"/>
                  <a:pt x="4239892" y="3930818"/>
                  <a:pt x="4246254" y="3988016"/>
                </a:cubicBezTo>
                <a:cubicBezTo>
                  <a:pt x="4246254" y="4010260"/>
                  <a:pt x="4246254" y="4035682"/>
                  <a:pt x="4246254" y="4061103"/>
                </a:cubicBezTo>
                <a:cubicBezTo>
                  <a:pt x="4220808" y="4121480"/>
                  <a:pt x="4195362" y="4185034"/>
                  <a:pt x="4169917" y="4245410"/>
                </a:cubicBezTo>
                <a:cubicBezTo>
                  <a:pt x="4144471" y="4299431"/>
                  <a:pt x="4103122" y="4331208"/>
                  <a:pt x="4039508" y="4324853"/>
                </a:cubicBezTo>
                <a:cubicBezTo>
                  <a:pt x="4004520" y="4324853"/>
                  <a:pt x="3966351" y="4321675"/>
                  <a:pt x="3928182" y="4328031"/>
                </a:cubicBezTo>
                <a:cubicBezTo>
                  <a:pt x="3743701" y="4350274"/>
                  <a:pt x="3571942" y="4417006"/>
                  <a:pt x="3412907" y="4512337"/>
                </a:cubicBezTo>
                <a:cubicBezTo>
                  <a:pt x="3400184" y="4518693"/>
                  <a:pt x="3393822" y="4547292"/>
                  <a:pt x="3397003" y="4563181"/>
                </a:cubicBezTo>
                <a:cubicBezTo>
                  <a:pt x="3406545" y="4645801"/>
                  <a:pt x="3422449" y="4725243"/>
                  <a:pt x="3428810" y="4804686"/>
                </a:cubicBezTo>
                <a:cubicBezTo>
                  <a:pt x="3451075" y="5043014"/>
                  <a:pt x="3470160" y="5278163"/>
                  <a:pt x="3489244" y="5516491"/>
                </a:cubicBezTo>
                <a:cubicBezTo>
                  <a:pt x="3498786" y="5618178"/>
                  <a:pt x="3498786" y="5723042"/>
                  <a:pt x="3505148" y="5824728"/>
                </a:cubicBezTo>
                <a:lnTo>
                  <a:pt x="2183561" y="5824728"/>
                </a:lnTo>
                <a:lnTo>
                  <a:pt x="861974" y="5824728"/>
                </a:lnTo>
                <a:cubicBezTo>
                  <a:pt x="916046" y="5472003"/>
                  <a:pt x="973299" y="5122456"/>
                  <a:pt x="1024190" y="4782442"/>
                </a:cubicBezTo>
                <a:cubicBezTo>
                  <a:pt x="989202" y="4776087"/>
                  <a:pt x="957395" y="4766553"/>
                  <a:pt x="925588" y="4760198"/>
                </a:cubicBezTo>
                <a:cubicBezTo>
                  <a:pt x="922407" y="4766553"/>
                  <a:pt x="916046" y="4776087"/>
                  <a:pt x="900142" y="4798330"/>
                </a:cubicBezTo>
                <a:cubicBezTo>
                  <a:pt x="836528" y="4709355"/>
                  <a:pt x="779275" y="4629912"/>
                  <a:pt x="715661" y="4550470"/>
                </a:cubicBezTo>
                <a:cubicBezTo>
                  <a:pt x="636143" y="4451961"/>
                  <a:pt x="636143" y="4343919"/>
                  <a:pt x="680673" y="4235877"/>
                </a:cubicBezTo>
                <a:cubicBezTo>
                  <a:pt x="699757" y="4185034"/>
                  <a:pt x="687034" y="4159612"/>
                  <a:pt x="661589" y="4127835"/>
                </a:cubicBezTo>
                <a:cubicBezTo>
                  <a:pt x="629782" y="4092880"/>
                  <a:pt x="601155" y="4057926"/>
                  <a:pt x="566167" y="4029326"/>
                </a:cubicBezTo>
                <a:cubicBezTo>
                  <a:pt x="470746" y="3953062"/>
                  <a:pt x="454842" y="3835487"/>
                  <a:pt x="403951" y="3736978"/>
                </a:cubicBezTo>
                <a:cubicBezTo>
                  <a:pt x="397590" y="3727445"/>
                  <a:pt x="400770" y="3711556"/>
                  <a:pt x="403951" y="3702023"/>
                </a:cubicBezTo>
                <a:cubicBezTo>
                  <a:pt x="419855" y="3667068"/>
                  <a:pt x="403951" y="3651180"/>
                  <a:pt x="378505" y="3635291"/>
                </a:cubicBezTo>
                <a:cubicBezTo>
                  <a:pt x="273542" y="3552671"/>
                  <a:pt x="165397" y="3473229"/>
                  <a:pt x="60434" y="3390608"/>
                </a:cubicBezTo>
                <a:cubicBezTo>
                  <a:pt x="44530" y="3377897"/>
                  <a:pt x="28627" y="3362009"/>
                  <a:pt x="0" y="3336587"/>
                </a:cubicBezTo>
                <a:cubicBezTo>
                  <a:pt x="66795" y="3333410"/>
                  <a:pt x="127229" y="3346120"/>
                  <a:pt x="162217" y="3320699"/>
                </a:cubicBezTo>
                <a:cubicBezTo>
                  <a:pt x="216289" y="3288922"/>
                  <a:pt x="264000" y="3295277"/>
                  <a:pt x="318072" y="3295277"/>
                </a:cubicBezTo>
                <a:cubicBezTo>
                  <a:pt x="410312" y="3292100"/>
                  <a:pt x="502553" y="3295277"/>
                  <a:pt x="591613" y="3295277"/>
                </a:cubicBezTo>
                <a:cubicBezTo>
                  <a:pt x="658408" y="3292100"/>
                  <a:pt x="725203" y="3288922"/>
                  <a:pt x="798359" y="3282566"/>
                </a:cubicBezTo>
                <a:cubicBezTo>
                  <a:pt x="788817" y="3263500"/>
                  <a:pt x="782456" y="3253967"/>
                  <a:pt x="776094" y="3244434"/>
                </a:cubicBezTo>
                <a:cubicBezTo>
                  <a:pt x="693396" y="3126859"/>
                  <a:pt x="693396" y="3069660"/>
                  <a:pt x="769733" y="2952085"/>
                </a:cubicBezTo>
                <a:cubicBezTo>
                  <a:pt x="776094" y="2945730"/>
                  <a:pt x="782456" y="2933019"/>
                  <a:pt x="782456" y="2923486"/>
                </a:cubicBezTo>
                <a:cubicBezTo>
                  <a:pt x="788817" y="2834510"/>
                  <a:pt x="807902" y="2742357"/>
                  <a:pt x="791998" y="2656559"/>
                </a:cubicBezTo>
                <a:cubicBezTo>
                  <a:pt x="763372" y="2484963"/>
                  <a:pt x="791998" y="2326078"/>
                  <a:pt x="836528" y="2164015"/>
                </a:cubicBezTo>
                <a:cubicBezTo>
                  <a:pt x="855612" y="2097284"/>
                  <a:pt x="887419" y="2043263"/>
                  <a:pt x="957395" y="2014663"/>
                </a:cubicBezTo>
                <a:cubicBezTo>
                  <a:pt x="1046455" y="1976531"/>
                  <a:pt x="1129154" y="1928865"/>
                  <a:pt x="1218214" y="1893911"/>
                </a:cubicBezTo>
                <a:cubicBezTo>
                  <a:pt x="1329539" y="1849423"/>
                  <a:pt x="1444044" y="1817646"/>
                  <a:pt x="1552189" y="1776336"/>
                </a:cubicBezTo>
                <a:cubicBezTo>
                  <a:pt x="1609442" y="1754092"/>
                  <a:pt x="1663514" y="1725492"/>
                  <a:pt x="1711224" y="1703249"/>
                </a:cubicBezTo>
                <a:cubicBezTo>
                  <a:pt x="1653972" y="1614273"/>
                  <a:pt x="1593538" y="1541186"/>
                  <a:pt x="1558550" y="1458565"/>
                </a:cubicBezTo>
                <a:cubicBezTo>
                  <a:pt x="1520382" y="1372768"/>
                  <a:pt x="1447225" y="1296503"/>
                  <a:pt x="1459948" y="1191638"/>
                </a:cubicBezTo>
                <a:cubicBezTo>
                  <a:pt x="1463129" y="1182105"/>
                  <a:pt x="1450406" y="1169395"/>
                  <a:pt x="1440864" y="1163039"/>
                </a:cubicBezTo>
                <a:cubicBezTo>
                  <a:pt x="1386792" y="1137618"/>
                  <a:pt x="1354984" y="1099485"/>
                  <a:pt x="1354984" y="1032753"/>
                </a:cubicBezTo>
                <a:cubicBezTo>
                  <a:pt x="1354984" y="1004154"/>
                  <a:pt x="1335900" y="975555"/>
                  <a:pt x="1323177" y="943778"/>
                </a:cubicBezTo>
                <a:cubicBezTo>
                  <a:pt x="1294551" y="861157"/>
                  <a:pt x="1259563" y="778537"/>
                  <a:pt x="1237298" y="692739"/>
                </a:cubicBezTo>
                <a:cubicBezTo>
                  <a:pt x="1221394" y="635541"/>
                  <a:pt x="1215033" y="575164"/>
                  <a:pt x="1224575" y="514788"/>
                </a:cubicBezTo>
                <a:cubicBezTo>
                  <a:pt x="1230936" y="476655"/>
                  <a:pt x="1265924" y="438523"/>
                  <a:pt x="1288189" y="400391"/>
                </a:cubicBezTo>
                <a:cubicBezTo>
                  <a:pt x="1323177" y="343192"/>
                  <a:pt x="1348623" y="273283"/>
                  <a:pt x="1399514" y="231972"/>
                </a:cubicBezTo>
                <a:cubicBezTo>
                  <a:pt x="1514020" y="130286"/>
                  <a:pt x="1625345" y="19066"/>
                  <a:pt x="1787562"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12800" y="1600203"/>
            <a:ext cx="7213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8229600" y="1600203"/>
            <a:ext cx="7213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C9B80AA9-DE97-4D65-8BB9-E1B06786BCD0}" type="datetime1">
              <a:rPr lang="id-ID" altLang="zh-CN" smtClean="0"/>
              <a:t>01/08/2023</a:t>
            </a:fld>
            <a:endParaRPr lang="en-US"/>
          </a:p>
        </p:txBody>
      </p:sp>
      <p:sp>
        <p:nvSpPr>
          <p:cNvPr id="6" name="页脚占位符 5"/>
          <p:cNvSpPr>
            <a:spLocks noGrp="1"/>
          </p:cNvSpPr>
          <p:nvPr>
            <p:ph type="ftr" sz="quarter" idx="11"/>
          </p:nvPr>
        </p:nvSpPr>
        <p:spPr/>
        <p:txBody>
          <a:bodyPr/>
          <a:lstStyle/>
          <a:p>
            <a:r>
              <a:rPr lang="en-US"/>
              <a:t>Startup Presentation</a:t>
            </a:r>
          </a:p>
        </p:txBody>
      </p:sp>
      <p:sp>
        <p:nvSpPr>
          <p:cNvPr id="7" name="灯片编号占位符 6"/>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42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3238895" y="639341"/>
            <a:ext cx="5824591" cy="4525583"/>
          </a:xfrm>
          <a:custGeom>
            <a:avLst/>
            <a:gdLst>
              <a:gd name="connsiteX0" fmla="*/ 2624564 w 5824591"/>
              <a:gd name="connsiteY0" fmla="*/ 211 h 4525583"/>
              <a:gd name="connsiteX1" fmla="*/ 2753328 w 5824591"/>
              <a:gd name="connsiteY1" fmla="*/ 9359 h 4525583"/>
              <a:gd name="connsiteX2" fmla="*/ 2953627 w 5824591"/>
              <a:gd name="connsiteY2" fmla="*/ 50724 h 4525583"/>
              <a:gd name="connsiteX3" fmla="*/ 3138030 w 5824591"/>
              <a:gd name="connsiteY3" fmla="*/ 146181 h 4525583"/>
              <a:gd name="connsiteX4" fmla="*/ 3296998 w 5824591"/>
              <a:gd name="connsiteY4" fmla="*/ 235274 h 4525583"/>
              <a:gd name="connsiteX5" fmla="*/ 3306537 w 5824591"/>
              <a:gd name="connsiteY5" fmla="*/ 241638 h 4525583"/>
              <a:gd name="connsiteX6" fmla="*/ 3468684 w 5824591"/>
              <a:gd name="connsiteY6" fmla="*/ 448462 h 4525583"/>
              <a:gd name="connsiteX7" fmla="*/ 3481401 w 5824591"/>
              <a:gd name="connsiteY7" fmla="*/ 502554 h 4525583"/>
              <a:gd name="connsiteX8" fmla="*/ 3513195 w 5824591"/>
              <a:gd name="connsiteY8" fmla="*/ 687105 h 4525583"/>
              <a:gd name="connsiteX9" fmla="*/ 3519554 w 5824591"/>
              <a:gd name="connsiteY9" fmla="*/ 992568 h 4525583"/>
              <a:gd name="connsiteX10" fmla="*/ 3503657 w 5824591"/>
              <a:gd name="connsiteY10" fmla="*/ 1072116 h 4525583"/>
              <a:gd name="connsiteX11" fmla="*/ 3522733 w 5824591"/>
              <a:gd name="connsiteY11" fmla="*/ 1103935 h 4525583"/>
              <a:gd name="connsiteX12" fmla="*/ 3551347 w 5824591"/>
              <a:gd name="connsiteY12" fmla="*/ 1148482 h 4525583"/>
              <a:gd name="connsiteX13" fmla="*/ 3535451 w 5824591"/>
              <a:gd name="connsiteY13" fmla="*/ 1247121 h 4525583"/>
              <a:gd name="connsiteX14" fmla="*/ 3510016 w 5824591"/>
              <a:gd name="connsiteY14" fmla="*/ 1581221 h 4525583"/>
              <a:gd name="connsiteX15" fmla="*/ 3484581 w 5824591"/>
              <a:gd name="connsiteY15" fmla="*/ 1953504 h 4525583"/>
              <a:gd name="connsiteX16" fmla="*/ 3357406 w 5824591"/>
              <a:gd name="connsiteY16" fmla="*/ 2249422 h 4525583"/>
              <a:gd name="connsiteX17" fmla="*/ 3363765 w 5824591"/>
              <a:gd name="connsiteY17" fmla="*/ 2297151 h 4525583"/>
              <a:gd name="connsiteX18" fmla="*/ 3459146 w 5824591"/>
              <a:gd name="connsiteY18" fmla="*/ 2383062 h 4525583"/>
              <a:gd name="connsiteX19" fmla="*/ 3649908 w 5824591"/>
              <a:gd name="connsiteY19" fmla="*/ 2558067 h 4525583"/>
              <a:gd name="connsiteX20" fmla="*/ 3754827 w 5824591"/>
              <a:gd name="connsiteY20" fmla="*/ 2628069 h 4525583"/>
              <a:gd name="connsiteX21" fmla="*/ 3834311 w 5824591"/>
              <a:gd name="connsiteY21" fmla="*/ 2656706 h 4525583"/>
              <a:gd name="connsiteX22" fmla="*/ 4066404 w 5824591"/>
              <a:gd name="connsiteY22" fmla="*/ 2717162 h 4525583"/>
              <a:gd name="connsiteX23" fmla="*/ 4438389 w 5824591"/>
              <a:gd name="connsiteY23" fmla="*/ 2866712 h 4525583"/>
              <a:gd name="connsiteX24" fmla="*/ 4804016 w 5824591"/>
              <a:gd name="connsiteY24" fmla="*/ 3051263 h 4525583"/>
              <a:gd name="connsiteX25" fmla="*/ 4943908 w 5824591"/>
              <a:gd name="connsiteY25" fmla="*/ 3251723 h 4525583"/>
              <a:gd name="connsiteX26" fmla="*/ 4978881 w 5824591"/>
              <a:gd name="connsiteY26" fmla="*/ 3468093 h 4525583"/>
              <a:gd name="connsiteX27" fmla="*/ 5017033 w 5824591"/>
              <a:gd name="connsiteY27" fmla="*/ 3668553 h 4525583"/>
              <a:gd name="connsiteX28" fmla="*/ 5039289 w 5824591"/>
              <a:gd name="connsiteY28" fmla="*/ 3690826 h 4525583"/>
              <a:gd name="connsiteX29" fmla="*/ 5112414 w 5824591"/>
              <a:gd name="connsiteY29" fmla="*/ 3706736 h 4525583"/>
              <a:gd name="connsiteX30" fmla="*/ 5195078 w 5824591"/>
              <a:gd name="connsiteY30" fmla="*/ 3690826 h 4525583"/>
              <a:gd name="connsiteX31" fmla="*/ 5306355 w 5824591"/>
              <a:gd name="connsiteY31" fmla="*/ 3687644 h 4525583"/>
              <a:gd name="connsiteX32" fmla="*/ 5439888 w 5824591"/>
              <a:gd name="connsiteY32" fmla="*/ 3722645 h 4525583"/>
              <a:gd name="connsiteX33" fmla="*/ 5513014 w 5824591"/>
              <a:gd name="connsiteY33" fmla="*/ 3738555 h 4525583"/>
              <a:gd name="connsiteX34" fmla="*/ 5621112 w 5824591"/>
              <a:gd name="connsiteY34" fmla="*/ 3760828 h 4525583"/>
              <a:gd name="connsiteX35" fmla="*/ 5719672 w 5824591"/>
              <a:gd name="connsiteY35" fmla="*/ 3818102 h 4525583"/>
              <a:gd name="connsiteX36" fmla="*/ 5795976 w 5824591"/>
              <a:gd name="connsiteY36" fmla="*/ 3932651 h 4525583"/>
              <a:gd name="connsiteX37" fmla="*/ 5824591 w 5824591"/>
              <a:gd name="connsiteY37" fmla="*/ 3989926 h 4525583"/>
              <a:gd name="connsiteX38" fmla="*/ 5735569 w 5824591"/>
              <a:gd name="connsiteY38" fmla="*/ 3989926 h 4525583"/>
              <a:gd name="connsiteX39" fmla="*/ 5659264 w 5824591"/>
              <a:gd name="connsiteY39" fmla="*/ 4050382 h 4525583"/>
              <a:gd name="connsiteX40" fmla="*/ 5595677 w 5824591"/>
              <a:gd name="connsiteY40" fmla="*/ 4231751 h 4525583"/>
              <a:gd name="connsiteX41" fmla="*/ 5503476 w 5824591"/>
              <a:gd name="connsiteY41" fmla="*/ 4320844 h 4525583"/>
              <a:gd name="connsiteX42" fmla="*/ 5487578 w 5824591"/>
              <a:gd name="connsiteY42" fmla="*/ 4349481 h 4525583"/>
              <a:gd name="connsiteX43" fmla="*/ 5439888 w 5824591"/>
              <a:gd name="connsiteY43" fmla="*/ 4432211 h 4525583"/>
              <a:gd name="connsiteX44" fmla="*/ 5341328 w 5824591"/>
              <a:gd name="connsiteY44" fmla="*/ 4416301 h 4525583"/>
              <a:gd name="connsiteX45" fmla="*/ 5319072 w 5824591"/>
              <a:gd name="connsiteY45" fmla="*/ 4387664 h 4525583"/>
              <a:gd name="connsiteX46" fmla="*/ 5306355 w 5824591"/>
              <a:gd name="connsiteY46" fmla="*/ 4397210 h 4525583"/>
              <a:gd name="connsiteX47" fmla="*/ 5137849 w 5824591"/>
              <a:gd name="connsiteY47" fmla="*/ 4346299 h 4525583"/>
              <a:gd name="connsiteX48" fmla="*/ 5102876 w 5824591"/>
              <a:gd name="connsiteY48" fmla="*/ 4215841 h 4525583"/>
              <a:gd name="connsiteX49" fmla="*/ 5090159 w 5824591"/>
              <a:gd name="connsiteY49" fmla="*/ 4241296 h 4525583"/>
              <a:gd name="connsiteX50" fmla="*/ 4988419 w 5824591"/>
              <a:gd name="connsiteY50" fmla="*/ 4282661 h 4525583"/>
              <a:gd name="connsiteX51" fmla="*/ 4918473 w 5824591"/>
              <a:gd name="connsiteY51" fmla="*/ 4203113 h 4525583"/>
              <a:gd name="connsiteX52" fmla="*/ 4858065 w 5824591"/>
              <a:gd name="connsiteY52" fmla="*/ 4018563 h 4525583"/>
              <a:gd name="connsiteX53" fmla="*/ 4823092 w 5824591"/>
              <a:gd name="connsiteY53" fmla="*/ 3989926 h 4525583"/>
              <a:gd name="connsiteX54" fmla="*/ 3716674 w 5824591"/>
              <a:gd name="connsiteY54" fmla="*/ 3999471 h 4525583"/>
              <a:gd name="connsiteX55" fmla="*/ 2161966 w 5824591"/>
              <a:gd name="connsiteY55" fmla="*/ 4012199 h 4525583"/>
              <a:gd name="connsiteX56" fmla="*/ 1042831 w 5824591"/>
              <a:gd name="connsiteY56" fmla="*/ 4021745 h 4525583"/>
              <a:gd name="connsiteX57" fmla="*/ 998320 w 5824591"/>
              <a:gd name="connsiteY57" fmla="*/ 4056746 h 4525583"/>
              <a:gd name="connsiteX58" fmla="*/ 931553 w 5824591"/>
              <a:gd name="connsiteY58" fmla="*/ 4298571 h 4525583"/>
              <a:gd name="connsiteX59" fmla="*/ 899760 w 5824591"/>
              <a:gd name="connsiteY59" fmla="*/ 4349481 h 4525583"/>
              <a:gd name="connsiteX60" fmla="*/ 832993 w 5824591"/>
              <a:gd name="connsiteY60" fmla="*/ 4387664 h 4525583"/>
              <a:gd name="connsiteX61" fmla="*/ 769406 w 5824591"/>
              <a:gd name="connsiteY61" fmla="*/ 4333572 h 4525583"/>
              <a:gd name="connsiteX62" fmla="*/ 759868 w 5824591"/>
              <a:gd name="connsiteY62" fmla="*/ 4320844 h 4525583"/>
              <a:gd name="connsiteX63" fmla="*/ 715357 w 5824591"/>
              <a:gd name="connsiteY63" fmla="*/ 4457666 h 4525583"/>
              <a:gd name="connsiteX64" fmla="*/ 546851 w 5824591"/>
              <a:gd name="connsiteY64" fmla="*/ 4470394 h 4525583"/>
              <a:gd name="connsiteX65" fmla="*/ 486443 w 5824591"/>
              <a:gd name="connsiteY65" fmla="*/ 4499031 h 4525583"/>
              <a:gd name="connsiteX66" fmla="*/ 387883 w 5824591"/>
              <a:gd name="connsiteY66" fmla="*/ 4429029 h 4525583"/>
              <a:gd name="connsiteX67" fmla="*/ 378344 w 5824591"/>
              <a:gd name="connsiteY67" fmla="*/ 4324026 h 4525583"/>
              <a:gd name="connsiteX68" fmla="*/ 263887 w 5824591"/>
              <a:gd name="connsiteY68" fmla="*/ 4257206 h 4525583"/>
              <a:gd name="connsiteX69" fmla="*/ 165327 w 5824591"/>
              <a:gd name="connsiteY69" fmla="*/ 4088565 h 4525583"/>
              <a:gd name="connsiteX70" fmla="*/ 89023 w 5824591"/>
              <a:gd name="connsiteY70" fmla="*/ 4040836 h 4525583"/>
              <a:gd name="connsiteX71" fmla="*/ 0 w 5824591"/>
              <a:gd name="connsiteY71" fmla="*/ 4040836 h 4525583"/>
              <a:gd name="connsiteX72" fmla="*/ 47691 w 5824591"/>
              <a:gd name="connsiteY72" fmla="*/ 3958106 h 4525583"/>
              <a:gd name="connsiteX73" fmla="*/ 82664 w 5824591"/>
              <a:gd name="connsiteY73" fmla="*/ 3894468 h 4525583"/>
              <a:gd name="connsiteX74" fmla="*/ 178045 w 5824591"/>
              <a:gd name="connsiteY74" fmla="*/ 3824466 h 4525583"/>
              <a:gd name="connsiteX75" fmla="*/ 305219 w 5824591"/>
              <a:gd name="connsiteY75" fmla="*/ 3783101 h 4525583"/>
              <a:gd name="connsiteX76" fmla="*/ 378344 w 5824591"/>
              <a:gd name="connsiteY76" fmla="*/ 3776738 h 4525583"/>
              <a:gd name="connsiteX77" fmla="*/ 521415 w 5824591"/>
              <a:gd name="connsiteY77" fmla="*/ 3725827 h 4525583"/>
              <a:gd name="connsiteX78" fmla="*/ 550030 w 5824591"/>
              <a:gd name="connsiteY78" fmla="*/ 3636734 h 4525583"/>
              <a:gd name="connsiteX79" fmla="*/ 619976 w 5824591"/>
              <a:gd name="connsiteY79" fmla="*/ 3334452 h 4525583"/>
              <a:gd name="connsiteX80" fmla="*/ 664487 w 5824591"/>
              <a:gd name="connsiteY80" fmla="*/ 3242177 h 4525583"/>
              <a:gd name="connsiteX81" fmla="*/ 702639 w 5824591"/>
              <a:gd name="connsiteY81" fmla="*/ 3207176 h 4525583"/>
              <a:gd name="connsiteX82" fmla="*/ 1112777 w 5824591"/>
              <a:gd name="connsiteY82" fmla="*/ 2997170 h 4525583"/>
              <a:gd name="connsiteX83" fmla="*/ 1475224 w 5824591"/>
              <a:gd name="connsiteY83" fmla="*/ 2838075 h 4525583"/>
              <a:gd name="connsiteX84" fmla="*/ 1704138 w 5824591"/>
              <a:gd name="connsiteY84" fmla="*/ 2755345 h 4525583"/>
              <a:gd name="connsiteX85" fmla="*/ 1828133 w 5824591"/>
              <a:gd name="connsiteY85" fmla="*/ 2688525 h 4525583"/>
              <a:gd name="connsiteX86" fmla="*/ 2012536 w 5824591"/>
              <a:gd name="connsiteY86" fmla="*/ 2535794 h 4525583"/>
              <a:gd name="connsiteX87" fmla="*/ 2111096 w 5824591"/>
              <a:gd name="connsiteY87" fmla="*/ 2430791 h 4525583"/>
              <a:gd name="connsiteX88" fmla="*/ 2120635 w 5824591"/>
              <a:gd name="connsiteY88" fmla="*/ 2421245 h 4525583"/>
              <a:gd name="connsiteX89" fmla="*/ 2177863 w 5824591"/>
              <a:gd name="connsiteY89" fmla="*/ 2223967 h 4525583"/>
              <a:gd name="connsiteX90" fmla="*/ 2139711 w 5824591"/>
              <a:gd name="connsiteY90" fmla="*/ 1998051 h 4525583"/>
              <a:gd name="connsiteX91" fmla="*/ 2041151 w 5824591"/>
              <a:gd name="connsiteY91" fmla="*/ 1867593 h 4525583"/>
              <a:gd name="connsiteX92" fmla="*/ 1913976 w 5824591"/>
              <a:gd name="connsiteY92" fmla="*/ 1648041 h 4525583"/>
              <a:gd name="connsiteX93" fmla="*/ 1891721 w 5824591"/>
              <a:gd name="connsiteY93" fmla="*/ 1469854 h 4525583"/>
              <a:gd name="connsiteX94" fmla="*/ 1863106 w 5824591"/>
              <a:gd name="connsiteY94" fmla="*/ 1263030 h 4525583"/>
              <a:gd name="connsiteX95" fmla="*/ 1863106 w 5824591"/>
              <a:gd name="connsiteY95" fmla="*/ 1215302 h 4525583"/>
              <a:gd name="connsiteX96" fmla="*/ 1952128 w 5824591"/>
              <a:gd name="connsiteY96" fmla="*/ 1161209 h 4525583"/>
              <a:gd name="connsiteX97" fmla="*/ 1964846 w 5824591"/>
              <a:gd name="connsiteY97" fmla="*/ 1164391 h 4525583"/>
              <a:gd name="connsiteX98" fmla="*/ 1945770 w 5824591"/>
              <a:gd name="connsiteY98" fmla="*/ 804836 h 4525583"/>
              <a:gd name="connsiteX99" fmla="*/ 1996640 w 5824591"/>
              <a:gd name="connsiteY99" fmla="*/ 454826 h 4525583"/>
              <a:gd name="connsiteX100" fmla="*/ 2104738 w 5824591"/>
              <a:gd name="connsiteY100" fmla="*/ 289367 h 4525583"/>
              <a:gd name="connsiteX101" fmla="*/ 2168325 w 5824591"/>
              <a:gd name="connsiteY101" fmla="*/ 193909 h 4525583"/>
              <a:gd name="connsiteX102" fmla="*/ 2330473 w 5824591"/>
              <a:gd name="connsiteY102" fmla="*/ 79361 h 4525583"/>
              <a:gd name="connsiteX103" fmla="*/ 2495799 w 5824591"/>
              <a:gd name="connsiteY103" fmla="*/ 22086 h 4525583"/>
              <a:gd name="connsiteX104" fmla="*/ 2624564 w 5824591"/>
              <a:gd name="connsiteY104" fmla="*/ 211 h 4525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5824591" h="4525583">
                <a:moveTo>
                  <a:pt x="2624564" y="211"/>
                </a:moveTo>
                <a:cubicBezTo>
                  <a:pt x="2667485" y="-982"/>
                  <a:pt x="2710407" y="2995"/>
                  <a:pt x="2753328" y="9359"/>
                </a:cubicBezTo>
                <a:cubicBezTo>
                  <a:pt x="2823273" y="15723"/>
                  <a:pt x="2890040" y="28450"/>
                  <a:pt x="2953627" y="50724"/>
                </a:cubicBezTo>
                <a:cubicBezTo>
                  <a:pt x="3020394" y="76179"/>
                  <a:pt x="3077622" y="114362"/>
                  <a:pt x="3138030" y="146181"/>
                </a:cubicBezTo>
                <a:cubicBezTo>
                  <a:pt x="3192079" y="174818"/>
                  <a:pt x="3242949" y="206637"/>
                  <a:pt x="3296998" y="235274"/>
                </a:cubicBezTo>
                <a:cubicBezTo>
                  <a:pt x="3300178" y="238456"/>
                  <a:pt x="3303357" y="241638"/>
                  <a:pt x="3306537" y="241638"/>
                </a:cubicBezTo>
                <a:cubicBezTo>
                  <a:pt x="3366944" y="305276"/>
                  <a:pt x="3430532" y="365732"/>
                  <a:pt x="3468684" y="448462"/>
                </a:cubicBezTo>
                <a:cubicBezTo>
                  <a:pt x="3478222" y="464372"/>
                  <a:pt x="3484581" y="483463"/>
                  <a:pt x="3481401" y="502554"/>
                </a:cubicBezTo>
                <a:cubicBezTo>
                  <a:pt x="3478222" y="566193"/>
                  <a:pt x="3497298" y="626649"/>
                  <a:pt x="3513195" y="687105"/>
                </a:cubicBezTo>
                <a:cubicBezTo>
                  <a:pt x="3535451" y="788926"/>
                  <a:pt x="3529092" y="890747"/>
                  <a:pt x="3519554" y="992568"/>
                </a:cubicBezTo>
                <a:cubicBezTo>
                  <a:pt x="3516374" y="1018024"/>
                  <a:pt x="3510016" y="1046661"/>
                  <a:pt x="3503657" y="1072116"/>
                </a:cubicBezTo>
                <a:cubicBezTo>
                  <a:pt x="3500478" y="1091207"/>
                  <a:pt x="3500478" y="1100753"/>
                  <a:pt x="3522733" y="1103935"/>
                </a:cubicBezTo>
                <a:cubicBezTo>
                  <a:pt x="3551347" y="1107117"/>
                  <a:pt x="3554527" y="1126208"/>
                  <a:pt x="3551347" y="1148482"/>
                </a:cubicBezTo>
                <a:cubicBezTo>
                  <a:pt x="3544989" y="1180301"/>
                  <a:pt x="3538630" y="1212120"/>
                  <a:pt x="3535451" y="1247121"/>
                </a:cubicBezTo>
                <a:cubicBezTo>
                  <a:pt x="3525912" y="1358488"/>
                  <a:pt x="3516374" y="1469854"/>
                  <a:pt x="3510016" y="1581221"/>
                </a:cubicBezTo>
                <a:cubicBezTo>
                  <a:pt x="3500478" y="1705316"/>
                  <a:pt x="3497298" y="1829410"/>
                  <a:pt x="3484581" y="1953504"/>
                </a:cubicBezTo>
                <a:cubicBezTo>
                  <a:pt x="3468684" y="2061689"/>
                  <a:pt x="3417814" y="2160328"/>
                  <a:pt x="3357406" y="2249422"/>
                </a:cubicBezTo>
                <a:cubicBezTo>
                  <a:pt x="3341509" y="2271695"/>
                  <a:pt x="3341509" y="2281241"/>
                  <a:pt x="3363765" y="2297151"/>
                </a:cubicBezTo>
                <a:cubicBezTo>
                  <a:pt x="3398738" y="2322606"/>
                  <a:pt x="3433711" y="2348061"/>
                  <a:pt x="3459146" y="2383062"/>
                </a:cubicBezTo>
                <a:cubicBezTo>
                  <a:pt x="3510016" y="2453064"/>
                  <a:pt x="3576782" y="2510338"/>
                  <a:pt x="3649908" y="2558067"/>
                </a:cubicBezTo>
                <a:cubicBezTo>
                  <a:pt x="3688060" y="2580340"/>
                  <a:pt x="3719854" y="2608977"/>
                  <a:pt x="3754827" y="2628069"/>
                </a:cubicBezTo>
                <a:cubicBezTo>
                  <a:pt x="3780261" y="2643978"/>
                  <a:pt x="3808876" y="2656706"/>
                  <a:pt x="3834311" y="2656706"/>
                </a:cubicBezTo>
                <a:cubicBezTo>
                  <a:pt x="3916974" y="2659888"/>
                  <a:pt x="3993279" y="2688525"/>
                  <a:pt x="4066404" y="2717162"/>
                </a:cubicBezTo>
                <a:cubicBezTo>
                  <a:pt x="4190399" y="2768073"/>
                  <a:pt x="4317574" y="2812620"/>
                  <a:pt x="4438389" y="2866712"/>
                </a:cubicBezTo>
                <a:cubicBezTo>
                  <a:pt x="4562385" y="2923986"/>
                  <a:pt x="4680021" y="2997170"/>
                  <a:pt x="4804016" y="3051263"/>
                </a:cubicBezTo>
                <a:cubicBezTo>
                  <a:pt x="4899397" y="3092627"/>
                  <a:pt x="4921652" y="3168993"/>
                  <a:pt x="4943908" y="3251723"/>
                </a:cubicBezTo>
                <a:cubicBezTo>
                  <a:pt x="4966164" y="3324907"/>
                  <a:pt x="4972522" y="3394909"/>
                  <a:pt x="4978881" y="3468093"/>
                </a:cubicBezTo>
                <a:cubicBezTo>
                  <a:pt x="4982060" y="3538095"/>
                  <a:pt x="5001137" y="3601733"/>
                  <a:pt x="5017033" y="3668553"/>
                </a:cubicBezTo>
                <a:cubicBezTo>
                  <a:pt x="5020213" y="3678099"/>
                  <a:pt x="5029751" y="3687644"/>
                  <a:pt x="5039289" y="3690826"/>
                </a:cubicBezTo>
                <a:cubicBezTo>
                  <a:pt x="5064724" y="3697190"/>
                  <a:pt x="5086979" y="3700372"/>
                  <a:pt x="5112414" y="3706736"/>
                </a:cubicBezTo>
                <a:cubicBezTo>
                  <a:pt x="5141028" y="3713100"/>
                  <a:pt x="5169642" y="3709918"/>
                  <a:pt x="5195078" y="3690826"/>
                </a:cubicBezTo>
                <a:cubicBezTo>
                  <a:pt x="5236409" y="3659007"/>
                  <a:pt x="5265024" y="3655825"/>
                  <a:pt x="5306355" y="3687644"/>
                </a:cubicBezTo>
                <a:cubicBezTo>
                  <a:pt x="5347686" y="3716281"/>
                  <a:pt x="5389018" y="3732191"/>
                  <a:pt x="5439888" y="3722645"/>
                </a:cubicBezTo>
                <a:cubicBezTo>
                  <a:pt x="5462144" y="3719463"/>
                  <a:pt x="5490758" y="3729009"/>
                  <a:pt x="5513014" y="3738555"/>
                </a:cubicBezTo>
                <a:cubicBezTo>
                  <a:pt x="5547986" y="3751282"/>
                  <a:pt x="5582960" y="3764010"/>
                  <a:pt x="5621112" y="3760828"/>
                </a:cubicBezTo>
                <a:cubicBezTo>
                  <a:pt x="5665623" y="3760828"/>
                  <a:pt x="5697416" y="3786283"/>
                  <a:pt x="5719672" y="3818102"/>
                </a:cubicBezTo>
                <a:cubicBezTo>
                  <a:pt x="5748286" y="3856285"/>
                  <a:pt x="5770542" y="3894468"/>
                  <a:pt x="5795976" y="3932651"/>
                </a:cubicBezTo>
                <a:cubicBezTo>
                  <a:pt x="5805515" y="3948561"/>
                  <a:pt x="5811874" y="3964470"/>
                  <a:pt x="5824591" y="3989926"/>
                </a:cubicBezTo>
                <a:cubicBezTo>
                  <a:pt x="5789618" y="3989926"/>
                  <a:pt x="5764183" y="3989926"/>
                  <a:pt x="5735569" y="3989926"/>
                </a:cubicBezTo>
                <a:cubicBezTo>
                  <a:pt x="5691058" y="3989926"/>
                  <a:pt x="5671982" y="4005835"/>
                  <a:pt x="5659264" y="4050382"/>
                </a:cubicBezTo>
                <a:cubicBezTo>
                  <a:pt x="5637008" y="4110838"/>
                  <a:pt x="5617932" y="4171294"/>
                  <a:pt x="5595677" y="4231751"/>
                </a:cubicBezTo>
                <a:cubicBezTo>
                  <a:pt x="5576601" y="4273115"/>
                  <a:pt x="5554345" y="4311298"/>
                  <a:pt x="5503476" y="4320844"/>
                </a:cubicBezTo>
                <a:cubicBezTo>
                  <a:pt x="5497116" y="4324026"/>
                  <a:pt x="5487578" y="4339936"/>
                  <a:pt x="5487578" y="4349481"/>
                </a:cubicBezTo>
                <a:cubicBezTo>
                  <a:pt x="5481220" y="4384482"/>
                  <a:pt x="5471682" y="4413119"/>
                  <a:pt x="5439888" y="4432211"/>
                </a:cubicBezTo>
                <a:cubicBezTo>
                  <a:pt x="5401736" y="4454484"/>
                  <a:pt x="5366763" y="4448120"/>
                  <a:pt x="5341328" y="4416301"/>
                </a:cubicBezTo>
                <a:cubicBezTo>
                  <a:pt x="5331790" y="4406756"/>
                  <a:pt x="5325431" y="4397210"/>
                  <a:pt x="5319072" y="4387664"/>
                </a:cubicBezTo>
                <a:cubicBezTo>
                  <a:pt x="5312714" y="4390846"/>
                  <a:pt x="5309534" y="4394028"/>
                  <a:pt x="5306355" y="4397210"/>
                </a:cubicBezTo>
                <a:cubicBezTo>
                  <a:pt x="5261844" y="4451302"/>
                  <a:pt x="5160104" y="4425847"/>
                  <a:pt x="5137849" y="4346299"/>
                </a:cubicBezTo>
                <a:cubicBezTo>
                  <a:pt x="5128311" y="4304935"/>
                  <a:pt x="5115594" y="4263570"/>
                  <a:pt x="5102876" y="4215841"/>
                </a:cubicBezTo>
                <a:cubicBezTo>
                  <a:pt x="5096517" y="4228569"/>
                  <a:pt x="5093338" y="4234933"/>
                  <a:pt x="5090159" y="4241296"/>
                </a:cubicBezTo>
                <a:cubicBezTo>
                  <a:pt x="5074262" y="4285843"/>
                  <a:pt x="5032930" y="4304935"/>
                  <a:pt x="4988419" y="4282661"/>
                </a:cubicBezTo>
                <a:cubicBezTo>
                  <a:pt x="4953446" y="4266752"/>
                  <a:pt x="4931191" y="4238114"/>
                  <a:pt x="4918473" y="4203113"/>
                </a:cubicBezTo>
                <a:cubicBezTo>
                  <a:pt x="4896218" y="4142657"/>
                  <a:pt x="4877141" y="4082201"/>
                  <a:pt x="4858065" y="4018563"/>
                </a:cubicBezTo>
                <a:cubicBezTo>
                  <a:pt x="4851707" y="3996289"/>
                  <a:pt x="4842168" y="3989926"/>
                  <a:pt x="4823092" y="3989926"/>
                </a:cubicBezTo>
                <a:cubicBezTo>
                  <a:pt x="4454286" y="3993107"/>
                  <a:pt x="4085480" y="3996289"/>
                  <a:pt x="3716674" y="3999471"/>
                </a:cubicBezTo>
                <a:cubicBezTo>
                  <a:pt x="3198438" y="4005835"/>
                  <a:pt x="2680202" y="4009017"/>
                  <a:pt x="2161966" y="4012199"/>
                </a:cubicBezTo>
                <a:cubicBezTo>
                  <a:pt x="1789981" y="4015381"/>
                  <a:pt x="1414816" y="4018563"/>
                  <a:pt x="1042831" y="4021745"/>
                </a:cubicBezTo>
                <a:cubicBezTo>
                  <a:pt x="1014217" y="4021745"/>
                  <a:pt x="1004679" y="4028108"/>
                  <a:pt x="998320" y="4056746"/>
                </a:cubicBezTo>
                <a:cubicBezTo>
                  <a:pt x="979244" y="4139475"/>
                  <a:pt x="953809" y="4219023"/>
                  <a:pt x="931553" y="4298571"/>
                </a:cubicBezTo>
                <a:cubicBezTo>
                  <a:pt x="925195" y="4317662"/>
                  <a:pt x="912477" y="4333572"/>
                  <a:pt x="899760" y="4349481"/>
                </a:cubicBezTo>
                <a:cubicBezTo>
                  <a:pt x="883863" y="4374936"/>
                  <a:pt x="864787" y="4390846"/>
                  <a:pt x="832993" y="4387664"/>
                </a:cubicBezTo>
                <a:cubicBezTo>
                  <a:pt x="798020" y="4381300"/>
                  <a:pt x="775765" y="4368573"/>
                  <a:pt x="769406" y="4333572"/>
                </a:cubicBezTo>
                <a:cubicBezTo>
                  <a:pt x="766226" y="4330390"/>
                  <a:pt x="763047" y="4324026"/>
                  <a:pt x="759868" y="4320844"/>
                </a:cubicBezTo>
                <a:cubicBezTo>
                  <a:pt x="743971" y="4368573"/>
                  <a:pt x="731254" y="4413119"/>
                  <a:pt x="715357" y="4457666"/>
                </a:cubicBezTo>
                <a:cubicBezTo>
                  <a:pt x="686743" y="4534032"/>
                  <a:pt x="594541" y="4556305"/>
                  <a:pt x="546851" y="4470394"/>
                </a:cubicBezTo>
                <a:cubicBezTo>
                  <a:pt x="527774" y="4479939"/>
                  <a:pt x="508698" y="4495849"/>
                  <a:pt x="486443" y="4499031"/>
                </a:cubicBezTo>
                <a:cubicBezTo>
                  <a:pt x="438752" y="4511759"/>
                  <a:pt x="394241" y="4479939"/>
                  <a:pt x="387883" y="4429029"/>
                </a:cubicBezTo>
                <a:cubicBezTo>
                  <a:pt x="384703" y="4394028"/>
                  <a:pt x="381524" y="4362209"/>
                  <a:pt x="378344" y="4324026"/>
                </a:cubicBezTo>
                <a:cubicBezTo>
                  <a:pt x="324295" y="4330390"/>
                  <a:pt x="289322" y="4298571"/>
                  <a:pt x="263887" y="4257206"/>
                </a:cubicBezTo>
                <a:cubicBezTo>
                  <a:pt x="232094" y="4199932"/>
                  <a:pt x="200300" y="4145839"/>
                  <a:pt x="165327" y="4088565"/>
                </a:cubicBezTo>
                <a:cubicBezTo>
                  <a:pt x="149430" y="4059927"/>
                  <a:pt x="127175" y="4037654"/>
                  <a:pt x="89023" y="4040836"/>
                </a:cubicBezTo>
                <a:cubicBezTo>
                  <a:pt x="63588" y="4044018"/>
                  <a:pt x="38153" y="4040836"/>
                  <a:pt x="0" y="4040836"/>
                </a:cubicBezTo>
                <a:cubicBezTo>
                  <a:pt x="19077" y="4009017"/>
                  <a:pt x="31794" y="3983562"/>
                  <a:pt x="47691" y="3958106"/>
                </a:cubicBezTo>
                <a:cubicBezTo>
                  <a:pt x="57229" y="3935833"/>
                  <a:pt x="73126" y="3916742"/>
                  <a:pt x="82664" y="3894468"/>
                </a:cubicBezTo>
                <a:cubicBezTo>
                  <a:pt x="104919" y="3856285"/>
                  <a:pt x="130354" y="3827648"/>
                  <a:pt x="178045" y="3824466"/>
                </a:cubicBezTo>
                <a:cubicBezTo>
                  <a:pt x="222556" y="3821284"/>
                  <a:pt x="267067" y="3814921"/>
                  <a:pt x="305219" y="3783101"/>
                </a:cubicBezTo>
                <a:cubicBezTo>
                  <a:pt x="321116" y="3770374"/>
                  <a:pt x="356089" y="3770374"/>
                  <a:pt x="378344" y="3776738"/>
                </a:cubicBezTo>
                <a:cubicBezTo>
                  <a:pt x="441932" y="3795829"/>
                  <a:pt x="486443" y="3767192"/>
                  <a:pt x="521415" y="3725827"/>
                </a:cubicBezTo>
                <a:cubicBezTo>
                  <a:pt x="540492" y="3703554"/>
                  <a:pt x="543671" y="3665371"/>
                  <a:pt x="550030" y="3636734"/>
                </a:cubicBezTo>
                <a:cubicBezTo>
                  <a:pt x="572285" y="3534913"/>
                  <a:pt x="594541" y="3433092"/>
                  <a:pt x="619976" y="3334452"/>
                </a:cubicBezTo>
                <a:cubicBezTo>
                  <a:pt x="629514" y="3302633"/>
                  <a:pt x="645411" y="3270814"/>
                  <a:pt x="664487" y="3242177"/>
                </a:cubicBezTo>
                <a:cubicBezTo>
                  <a:pt x="670846" y="3226268"/>
                  <a:pt x="686743" y="3213540"/>
                  <a:pt x="702639" y="3207176"/>
                </a:cubicBezTo>
                <a:cubicBezTo>
                  <a:pt x="839352" y="3137174"/>
                  <a:pt x="972886" y="3063990"/>
                  <a:pt x="1112777" y="2997170"/>
                </a:cubicBezTo>
                <a:cubicBezTo>
                  <a:pt x="1230413" y="2939896"/>
                  <a:pt x="1351229" y="2888985"/>
                  <a:pt x="1475224" y="2838075"/>
                </a:cubicBezTo>
                <a:cubicBezTo>
                  <a:pt x="1548349" y="2806256"/>
                  <a:pt x="1627833" y="2787164"/>
                  <a:pt x="1704138" y="2755345"/>
                </a:cubicBezTo>
                <a:cubicBezTo>
                  <a:pt x="1745470" y="2739436"/>
                  <a:pt x="1789981" y="2717162"/>
                  <a:pt x="1828133" y="2688525"/>
                </a:cubicBezTo>
                <a:cubicBezTo>
                  <a:pt x="1891721" y="2640797"/>
                  <a:pt x="1952128" y="2589886"/>
                  <a:pt x="2012536" y="2535794"/>
                </a:cubicBezTo>
                <a:cubicBezTo>
                  <a:pt x="2050689" y="2503974"/>
                  <a:pt x="2079303" y="2465792"/>
                  <a:pt x="2111096" y="2430791"/>
                </a:cubicBezTo>
                <a:cubicBezTo>
                  <a:pt x="2114276" y="2427609"/>
                  <a:pt x="2117455" y="2424427"/>
                  <a:pt x="2120635" y="2421245"/>
                </a:cubicBezTo>
                <a:cubicBezTo>
                  <a:pt x="2187401" y="2370335"/>
                  <a:pt x="2181043" y="2293969"/>
                  <a:pt x="2177863" y="2223967"/>
                </a:cubicBezTo>
                <a:cubicBezTo>
                  <a:pt x="2171504" y="2147601"/>
                  <a:pt x="2149249" y="2074417"/>
                  <a:pt x="2139711" y="1998051"/>
                </a:cubicBezTo>
                <a:cubicBezTo>
                  <a:pt x="2133352" y="1931231"/>
                  <a:pt x="2085662" y="1896230"/>
                  <a:pt x="2041151" y="1867593"/>
                </a:cubicBezTo>
                <a:cubicBezTo>
                  <a:pt x="1958487" y="1813501"/>
                  <a:pt x="1929873" y="1733953"/>
                  <a:pt x="1913976" y="1648041"/>
                </a:cubicBezTo>
                <a:cubicBezTo>
                  <a:pt x="1901259" y="1587585"/>
                  <a:pt x="1898079" y="1530311"/>
                  <a:pt x="1891721" y="1469854"/>
                </a:cubicBezTo>
                <a:cubicBezTo>
                  <a:pt x="1882182" y="1399853"/>
                  <a:pt x="1869465" y="1329851"/>
                  <a:pt x="1863106" y="1263030"/>
                </a:cubicBezTo>
                <a:cubicBezTo>
                  <a:pt x="1859927" y="1247121"/>
                  <a:pt x="1859927" y="1231211"/>
                  <a:pt x="1863106" y="1215302"/>
                </a:cubicBezTo>
                <a:cubicBezTo>
                  <a:pt x="1869465" y="1161209"/>
                  <a:pt x="1898079" y="1142118"/>
                  <a:pt x="1952128" y="1161209"/>
                </a:cubicBezTo>
                <a:cubicBezTo>
                  <a:pt x="1955308" y="1164391"/>
                  <a:pt x="1958487" y="1164391"/>
                  <a:pt x="1964846" y="1164391"/>
                </a:cubicBezTo>
                <a:cubicBezTo>
                  <a:pt x="1958487" y="1043479"/>
                  <a:pt x="1955308" y="922566"/>
                  <a:pt x="1945770" y="804836"/>
                </a:cubicBezTo>
                <a:cubicBezTo>
                  <a:pt x="1939411" y="683923"/>
                  <a:pt x="1952128" y="566193"/>
                  <a:pt x="1996640" y="454826"/>
                </a:cubicBezTo>
                <a:cubicBezTo>
                  <a:pt x="2018895" y="394370"/>
                  <a:pt x="2066585" y="343459"/>
                  <a:pt x="2104738" y="289367"/>
                </a:cubicBezTo>
                <a:cubicBezTo>
                  <a:pt x="2126993" y="257548"/>
                  <a:pt x="2149249" y="225728"/>
                  <a:pt x="2168325" y="193909"/>
                </a:cubicBezTo>
                <a:cubicBezTo>
                  <a:pt x="2206477" y="130271"/>
                  <a:pt x="2263706" y="101634"/>
                  <a:pt x="2330473" y="79361"/>
                </a:cubicBezTo>
                <a:cubicBezTo>
                  <a:pt x="2387701" y="63451"/>
                  <a:pt x="2441750" y="41178"/>
                  <a:pt x="2495799" y="22086"/>
                </a:cubicBezTo>
                <a:cubicBezTo>
                  <a:pt x="2538721" y="7768"/>
                  <a:pt x="2581642" y="1404"/>
                  <a:pt x="2624564" y="211"/>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3_Custom Layout">
    <p:spTree>
      <p:nvGrpSpPr>
        <p:cNvPr id="1" name=""/>
        <p:cNvGrpSpPr/>
        <p:nvPr/>
      </p:nvGrpSpPr>
      <p:grpSpPr>
        <a:xfrm>
          <a:off x="0" y="0"/>
          <a:ext cx="0" cy="0"/>
          <a:chOff x="0" y="0"/>
          <a:chExt cx="0" cy="0"/>
        </a:xfrm>
      </p:grpSpPr>
      <p:sp>
        <p:nvSpPr>
          <p:cNvPr id="4" name="Picture Placeholder 3"/>
          <p:cNvSpPr>
            <a:spLocks noGrp="1"/>
          </p:cNvSpPr>
          <p:nvPr>
            <p:ph type="pic" sz="quarter" idx="10" hasCustomPrompt="1"/>
          </p:nvPr>
        </p:nvSpPr>
        <p:spPr>
          <a:xfrm>
            <a:off x="1" y="0"/>
            <a:ext cx="6096000"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096000" h="6858000">
                <a:moveTo>
                  <a:pt x="0" y="0"/>
                </a:moveTo>
                <a:lnTo>
                  <a:pt x="6096000" y="0"/>
                </a:lnTo>
                <a:lnTo>
                  <a:pt x="6096000" y="6858000"/>
                </a:lnTo>
                <a:lnTo>
                  <a:pt x="0" y="6858000"/>
                </a:ln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
        <p:nvSpPr>
          <p:cNvPr id="47" name="Picture Placeholder 11"/>
          <p:cNvSpPr>
            <a:spLocks noGrp="1"/>
          </p:cNvSpPr>
          <p:nvPr>
            <p:ph type="pic" sz="quarter" idx="10" hasCustomPrompt="1"/>
          </p:nvPr>
        </p:nvSpPr>
        <p:spPr>
          <a:xfrm>
            <a:off x="1892993" y="4944505"/>
            <a:ext cx="987400" cy="987400"/>
          </a:xfrm>
          <a:custGeom>
            <a:avLst/>
            <a:gdLst>
              <a:gd name="connsiteX0" fmla="*/ 493700 w 987400"/>
              <a:gd name="connsiteY0" fmla="*/ 0 h 987400"/>
              <a:gd name="connsiteX1" fmla="*/ 987400 w 987400"/>
              <a:gd name="connsiteY1" fmla="*/ 493700 h 987400"/>
              <a:gd name="connsiteX2" fmla="*/ 493700 w 987400"/>
              <a:gd name="connsiteY2" fmla="*/ 987400 h 987400"/>
              <a:gd name="connsiteX3" fmla="*/ 0 w 987400"/>
              <a:gd name="connsiteY3" fmla="*/ 493700 h 987400"/>
              <a:gd name="connsiteX4" fmla="*/ 493700 w 987400"/>
              <a:gd name="connsiteY4" fmla="*/ 0 h 987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400" h="987400">
                <a:moveTo>
                  <a:pt x="493700" y="0"/>
                </a:moveTo>
                <a:cubicBezTo>
                  <a:pt x="766363" y="0"/>
                  <a:pt x="987400" y="221037"/>
                  <a:pt x="987400" y="493700"/>
                </a:cubicBezTo>
                <a:cubicBezTo>
                  <a:pt x="987400" y="766363"/>
                  <a:pt x="766363" y="987400"/>
                  <a:pt x="493700" y="987400"/>
                </a:cubicBezTo>
                <a:cubicBezTo>
                  <a:pt x="221037" y="987400"/>
                  <a:pt x="0" y="766363"/>
                  <a:pt x="0" y="493700"/>
                </a:cubicBezTo>
                <a:cubicBezTo>
                  <a:pt x="0" y="221037"/>
                  <a:pt x="221037" y="0"/>
                  <a:pt x="493700"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48" name="Picture Placeholder 12"/>
          <p:cNvSpPr>
            <a:spLocks noGrp="1"/>
          </p:cNvSpPr>
          <p:nvPr>
            <p:ph type="pic" sz="quarter" idx="11" hasCustomPrompt="1"/>
          </p:nvPr>
        </p:nvSpPr>
        <p:spPr>
          <a:xfrm>
            <a:off x="5602300" y="4944505"/>
            <a:ext cx="987400" cy="987400"/>
          </a:xfrm>
          <a:custGeom>
            <a:avLst/>
            <a:gdLst>
              <a:gd name="connsiteX0" fmla="*/ 493700 w 987400"/>
              <a:gd name="connsiteY0" fmla="*/ 0 h 987400"/>
              <a:gd name="connsiteX1" fmla="*/ 987400 w 987400"/>
              <a:gd name="connsiteY1" fmla="*/ 493700 h 987400"/>
              <a:gd name="connsiteX2" fmla="*/ 493700 w 987400"/>
              <a:gd name="connsiteY2" fmla="*/ 987400 h 987400"/>
              <a:gd name="connsiteX3" fmla="*/ 0 w 987400"/>
              <a:gd name="connsiteY3" fmla="*/ 493700 h 987400"/>
              <a:gd name="connsiteX4" fmla="*/ 493700 w 987400"/>
              <a:gd name="connsiteY4" fmla="*/ 0 h 987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400" h="987400">
                <a:moveTo>
                  <a:pt x="493700" y="0"/>
                </a:moveTo>
                <a:cubicBezTo>
                  <a:pt x="766363" y="0"/>
                  <a:pt x="987400" y="221037"/>
                  <a:pt x="987400" y="493700"/>
                </a:cubicBezTo>
                <a:cubicBezTo>
                  <a:pt x="987400" y="766363"/>
                  <a:pt x="766363" y="987400"/>
                  <a:pt x="493700" y="987400"/>
                </a:cubicBezTo>
                <a:cubicBezTo>
                  <a:pt x="221037" y="987400"/>
                  <a:pt x="0" y="766363"/>
                  <a:pt x="0" y="493700"/>
                </a:cubicBezTo>
                <a:cubicBezTo>
                  <a:pt x="0" y="221037"/>
                  <a:pt x="221037" y="0"/>
                  <a:pt x="493700"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49" name="Picture Placeholder 13"/>
          <p:cNvSpPr>
            <a:spLocks noGrp="1"/>
          </p:cNvSpPr>
          <p:nvPr>
            <p:ph type="pic" sz="quarter" idx="12" hasCustomPrompt="1"/>
          </p:nvPr>
        </p:nvSpPr>
        <p:spPr>
          <a:xfrm>
            <a:off x="9311607" y="4944505"/>
            <a:ext cx="987400" cy="987400"/>
          </a:xfrm>
          <a:custGeom>
            <a:avLst/>
            <a:gdLst>
              <a:gd name="connsiteX0" fmla="*/ 493700 w 987400"/>
              <a:gd name="connsiteY0" fmla="*/ 0 h 987400"/>
              <a:gd name="connsiteX1" fmla="*/ 987400 w 987400"/>
              <a:gd name="connsiteY1" fmla="*/ 493700 h 987400"/>
              <a:gd name="connsiteX2" fmla="*/ 493700 w 987400"/>
              <a:gd name="connsiteY2" fmla="*/ 987400 h 987400"/>
              <a:gd name="connsiteX3" fmla="*/ 0 w 987400"/>
              <a:gd name="connsiteY3" fmla="*/ 493700 h 987400"/>
              <a:gd name="connsiteX4" fmla="*/ 493700 w 987400"/>
              <a:gd name="connsiteY4" fmla="*/ 0 h 987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400" h="987400">
                <a:moveTo>
                  <a:pt x="493700" y="0"/>
                </a:moveTo>
                <a:cubicBezTo>
                  <a:pt x="766363" y="0"/>
                  <a:pt x="987400" y="221037"/>
                  <a:pt x="987400" y="493700"/>
                </a:cubicBezTo>
                <a:cubicBezTo>
                  <a:pt x="987400" y="766363"/>
                  <a:pt x="766363" y="987400"/>
                  <a:pt x="493700" y="987400"/>
                </a:cubicBezTo>
                <a:cubicBezTo>
                  <a:pt x="221037" y="987400"/>
                  <a:pt x="0" y="766363"/>
                  <a:pt x="0" y="493700"/>
                </a:cubicBezTo>
                <a:cubicBezTo>
                  <a:pt x="0" y="221037"/>
                  <a:pt x="221037" y="0"/>
                  <a:pt x="493700"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8" name="Oval 7"/>
          <p:cNvSpPr/>
          <p:nvPr userDrawn="1"/>
        </p:nvSpPr>
        <p:spPr>
          <a:xfrm>
            <a:off x="11097655" y="6311708"/>
            <a:ext cx="432654" cy="432654"/>
          </a:xfrm>
          <a:prstGeom prst="ellipse">
            <a:avLst/>
          </a:prstGeom>
          <a:solidFill>
            <a:schemeClr val="accent2"/>
          </a:solidFill>
          <a:ln>
            <a:noFill/>
          </a:ln>
        </p:spPr>
        <p:style>
          <a:lnRef idx="1">
            <a:schemeClr val="accent1"/>
          </a:lnRef>
          <a:fillRef idx="3">
            <a:schemeClr val="accent1"/>
          </a:fillRef>
          <a:effectRef idx="2">
            <a:schemeClr val="accent1"/>
          </a:effectRef>
          <a:fontRef idx="minor">
            <a:schemeClr val="lt1"/>
          </a:fontRef>
        </p:style>
        <p:txBody>
          <a:bodyPr lIns="45711" tIns="22856" rIns="45711" bIns="22856" rtlCol="0" anchor="ctr"/>
          <a:lstStyle/>
          <a:p>
            <a:pPr algn="ctr"/>
            <a:endParaRPr lang="en-US" sz="900"/>
          </a:p>
        </p:txBody>
      </p:sp>
      <p:sp>
        <p:nvSpPr>
          <p:cNvPr id="9" name="TextBox 8"/>
          <p:cNvSpPr txBox="1"/>
          <p:nvPr userDrawn="1"/>
        </p:nvSpPr>
        <p:spPr>
          <a:xfrm>
            <a:off x="11168674" y="6374165"/>
            <a:ext cx="288789" cy="307740"/>
          </a:xfrm>
          <a:prstGeom prst="rect">
            <a:avLst/>
          </a:prstGeom>
          <a:noFill/>
        </p:spPr>
        <p:txBody>
          <a:bodyPr wrap="none" lIns="91404" tIns="45702" rIns="91404" bIns="45702" rtlCol="0">
            <a:spAutoFit/>
          </a:bodyPr>
          <a:lstStyle/>
          <a:p>
            <a:pPr algn="ctr"/>
            <a:fld id="{260E2A6B-A809-4840-BF14-8648BC0BDF87}" type="slidenum">
              <a:rPr lang="id-ID" sz="1400" b="1">
                <a:solidFill>
                  <a:schemeClr val="bg1"/>
                </a:solidFill>
                <a:latin typeface="+mj-lt"/>
                <a:cs typeface="Raleway Light"/>
              </a:rPr>
              <a:t>‹#›</a:t>
            </a:fld>
            <a:endParaRPr lang="id-ID" sz="1400" b="1">
              <a:solidFill>
                <a:schemeClr val="bg1"/>
              </a:solidFill>
              <a:latin typeface="+mj-lt"/>
              <a:cs typeface="Raleway Light"/>
            </a:endParaRPr>
          </a:p>
        </p:txBody>
      </p:sp>
      <p:sp>
        <p:nvSpPr>
          <p:cNvPr id="47" name="Picture Placeholder 11"/>
          <p:cNvSpPr>
            <a:spLocks noGrp="1"/>
          </p:cNvSpPr>
          <p:nvPr>
            <p:ph type="pic" sz="quarter" idx="10" hasCustomPrompt="1"/>
          </p:nvPr>
        </p:nvSpPr>
        <p:spPr>
          <a:xfrm>
            <a:off x="1070018" y="1978362"/>
            <a:ext cx="977722" cy="977722"/>
          </a:xfrm>
          <a:custGeom>
            <a:avLst/>
            <a:gdLst>
              <a:gd name="connsiteX0" fmla="*/ 488861 w 977722"/>
              <a:gd name="connsiteY0" fmla="*/ 0 h 977722"/>
              <a:gd name="connsiteX1" fmla="*/ 977722 w 977722"/>
              <a:gd name="connsiteY1" fmla="*/ 488861 h 977722"/>
              <a:gd name="connsiteX2" fmla="*/ 488861 w 977722"/>
              <a:gd name="connsiteY2" fmla="*/ 977722 h 977722"/>
              <a:gd name="connsiteX3" fmla="*/ 0 w 977722"/>
              <a:gd name="connsiteY3" fmla="*/ 488861 h 977722"/>
              <a:gd name="connsiteX4" fmla="*/ 488861 w 977722"/>
              <a:gd name="connsiteY4" fmla="*/ 0 h 97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722" h="977722">
                <a:moveTo>
                  <a:pt x="488861" y="0"/>
                </a:moveTo>
                <a:cubicBezTo>
                  <a:pt x="758852" y="0"/>
                  <a:pt x="977722" y="218871"/>
                  <a:pt x="977722" y="488861"/>
                </a:cubicBezTo>
                <a:cubicBezTo>
                  <a:pt x="977722" y="758852"/>
                  <a:pt x="758852" y="977722"/>
                  <a:pt x="488861" y="977722"/>
                </a:cubicBezTo>
                <a:cubicBezTo>
                  <a:pt x="218871" y="977722"/>
                  <a:pt x="0" y="758852"/>
                  <a:pt x="0" y="488861"/>
                </a:cubicBezTo>
                <a:cubicBezTo>
                  <a:pt x="0" y="218871"/>
                  <a:pt x="218871" y="0"/>
                  <a:pt x="488861"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48" name="Picture Placeholder 12"/>
          <p:cNvSpPr>
            <a:spLocks noGrp="1"/>
          </p:cNvSpPr>
          <p:nvPr>
            <p:ph type="pic" sz="quarter" idx="11" hasCustomPrompt="1"/>
          </p:nvPr>
        </p:nvSpPr>
        <p:spPr>
          <a:xfrm>
            <a:off x="6839753" y="1978362"/>
            <a:ext cx="977722" cy="977722"/>
          </a:xfrm>
          <a:custGeom>
            <a:avLst/>
            <a:gdLst>
              <a:gd name="connsiteX0" fmla="*/ 488861 w 977722"/>
              <a:gd name="connsiteY0" fmla="*/ 0 h 977722"/>
              <a:gd name="connsiteX1" fmla="*/ 977722 w 977722"/>
              <a:gd name="connsiteY1" fmla="*/ 488861 h 977722"/>
              <a:gd name="connsiteX2" fmla="*/ 488861 w 977722"/>
              <a:gd name="connsiteY2" fmla="*/ 977722 h 977722"/>
              <a:gd name="connsiteX3" fmla="*/ 0 w 977722"/>
              <a:gd name="connsiteY3" fmla="*/ 488861 h 977722"/>
              <a:gd name="connsiteX4" fmla="*/ 488861 w 977722"/>
              <a:gd name="connsiteY4" fmla="*/ 0 h 97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722" h="977722">
                <a:moveTo>
                  <a:pt x="488861" y="0"/>
                </a:moveTo>
                <a:cubicBezTo>
                  <a:pt x="758852" y="0"/>
                  <a:pt x="977722" y="218871"/>
                  <a:pt x="977722" y="488861"/>
                </a:cubicBezTo>
                <a:cubicBezTo>
                  <a:pt x="977722" y="758852"/>
                  <a:pt x="758852" y="977722"/>
                  <a:pt x="488861" y="977722"/>
                </a:cubicBezTo>
                <a:cubicBezTo>
                  <a:pt x="218871" y="977722"/>
                  <a:pt x="0" y="758852"/>
                  <a:pt x="0" y="488861"/>
                </a:cubicBezTo>
                <a:cubicBezTo>
                  <a:pt x="0" y="218871"/>
                  <a:pt x="218871" y="0"/>
                  <a:pt x="488861"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49" name="Picture Placeholder 13"/>
          <p:cNvSpPr>
            <a:spLocks noGrp="1"/>
          </p:cNvSpPr>
          <p:nvPr>
            <p:ph type="pic" sz="quarter" idx="12" hasCustomPrompt="1"/>
          </p:nvPr>
        </p:nvSpPr>
        <p:spPr>
          <a:xfrm>
            <a:off x="1070018" y="4173531"/>
            <a:ext cx="977722" cy="977722"/>
          </a:xfrm>
          <a:custGeom>
            <a:avLst/>
            <a:gdLst>
              <a:gd name="connsiteX0" fmla="*/ 488861 w 977722"/>
              <a:gd name="connsiteY0" fmla="*/ 0 h 977722"/>
              <a:gd name="connsiteX1" fmla="*/ 977722 w 977722"/>
              <a:gd name="connsiteY1" fmla="*/ 488861 h 977722"/>
              <a:gd name="connsiteX2" fmla="*/ 488861 w 977722"/>
              <a:gd name="connsiteY2" fmla="*/ 977722 h 977722"/>
              <a:gd name="connsiteX3" fmla="*/ 0 w 977722"/>
              <a:gd name="connsiteY3" fmla="*/ 488861 h 977722"/>
              <a:gd name="connsiteX4" fmla="*/ 488861 w 977722"/>
              <a:gd name="connsiteY4" fmla="*/ 0 h 97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722" h="977722">
                <a:moveTo>
                  <a:pt x="488861" y="0"/>
                </a:moveTo>
                <a:cubicBezTo>
                  <a:pt x="758852" y="0"/>
                  <a:pt x="977722" y="218871"/>
                  <a:pt x="977722" y="488861"/>
                </a:cubicBezTo>
                <a:cubicBezTo>
                  <a:pt x="977722" y="758852"/>
                  <a:pt x="758852" y="977722"/>
                  <a:pt x="488861" y="977722"/>
                </a:cubicBezTo>
                <a:cubicBezTo>
                  <a:pt x="218871" y="977722"/>
                  <a:pt x="0" y="758852"/>
                  <a:pt x="0" y="488861"/>
                </a:cubicBezTo>
                <a:cubicBezTo>
                  <a:pt x="0" y="218871"/>
                  <a:pt x="218871" y="0"/>
                  <a:pt x="488861"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
        <p:nvSpPr>
          <p:cNvPr id="50" name="Picture Placeholder 14"/>
          <p:cNvSpPr>
            <a:spLocks noGrp="1"/>
          </p:cNvSpPr>
          <p:nvPr>
            <p:ph type="pic" sz="quarter" idx="13" hasCustomPrompt="1"/>
          </p:nvPr>
        </p:nvSpPr>
        <p:spPr>
          <a:xfrm>
            <a:off x="6839753" y="4173531"/>
            <a:ext cx="977722" cy="977722"/>
          </a:xfrm>
          <a:custGeom>
            <a:avLst/>
            <a:gdLst>
              <a:gd name="connsiteX0" fmla="*/ 488861 w 977722"/>
              <a:gd name="connsiteY0" fmla="*/ 0 h 977722"/>
              <a:gd name="connsiteX1" fmla="*/ 977722 w 977722"/>
              <a:gd name="connsiteY1" fmla="*/ 488861 h 977722"/>
              <a:gd name="connsiteX2" fmla="*/ 488861 w 977722"/>
              <a:gd name="connsiteY2" fmla="*/ 977722 h 977722"/>
              <a:gd name="connsiteX3" fmla="*/ 0 w 977722"/>
              <a:gd name="connsiteY3" fmla="*/ 488861 h 977722"/>
              <a:gd name="connsiteX4" fmla="*/ 488861 w 977722"/>
              <a:gd name="connsiteY4" fmla="*/ 0 h 977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722" h="977722">
                <a:moveTo>
                  <a:pt x="488861" y="0"/>
                </a:moveTo>
                <a:cubicBezTo>
                  <a:pt x="758852" y="0"/>
                  <a:pt x="977722" y="218871"/>
                  <a:pt x="977722" y="488861"/>
                </a:cubicBezTo>
                <a:cubicBezTo>
                  <a:pt x="977722" y="758852"/>
                  <a:pt x="758852" y="977722"/>
                  <a:pt x="488861" y="977722"/>
                </a:cubicBezTo>
                <a:cubicBezTo>
                  <a:pt x="218871" y="977722"/>
                  <a:pt x="0" y="758852"/>
                  <a:pt x="0" y="488861"/>
                </a:cubicBezTo>
                <a:cubicBezTo>
                  <a:pt x="0" y="218871"/>
                  <a:pt x="218871" y="0"/>
                  <a:pt x="488861" y="0"/>
                </a:cubicBezTo>
                <a:close/>
              </a:path>
            </a:pathLst>
          </a:custGeom>
        </p:spPr>
        <p:txBody>
          <a:bodyPr wrap="square" tIns="137160">
            <a:noAutofit/>
          </a:bodyPr>
          <a:lstStyle>
            <a:lvl1pPr>
              <a:defRPr sz="1200" b="0" baseline="0">
                <a:solidFill>
                  <a:schemeClr val="accent2"/>
                </a:solidFill>
              </a:defRPr>
            </a:lvl1pPr>
          </a:lstStyle>
          <a:p>
            <a:r>
              <a:rPr lang="en-US"/>
              <a:t>Drag &amp; Drop Here</a:t>
            </a: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09600" y="274638"/>
            <a:ext cx="10972800" cy="1143000"/>
          </a:xfrm>
        </p:spPr>
        <p:txBody>
          <a:bodyPr/>
          <a:lstStyle>
            <a:lvl1pPr>
              <a:defRPr/>
            </a:lvl1pPr>
          </a:lstStyle>
          <a:p>
            <a:r>
              <a:rPr lang="zh-CN" altLang="en-US"/>
              <a:t>单击此处编辑母版标题样式</a:t>
            </a:r>
          </a:p>
        </p:txBody>
      </p:sp>
      <p:sp>
        <p:nvSpPr>
          <p:cNvPr id="3" name="文本占位符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93369"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93369"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3E9D28CB-D3C5-4026-B94D-06B4CF30BC66}" type="datetime1">
              <a:rPr lang="id-ID" altLang="zh-CN" smtClean="0"/>
              <a:t>01/08/2023</a:t>
            </a:fld>
            <a:endParaRPr lang="en-US"/>
          </a:p>
        </p:txBody>
      </p:sp>
      <p:sp>
        <p:nvSpPr>
          <p:cNvPr id="8" name="页脚占位符 7"/>
          <p:cNvSpPr>
            <a:spLocks noGrp="1"/>
          </p:cNvSpPr>
          <p:nvPr>
            <p:ph type="ftr" sz="quarter" idx="11"/>
          </p:nvPr>
        </p:nvSpPr>
        <p:spPr/>
        <p:txBody>
          <a:bodyPr/>
          <a:lstStyle/>
          <a:p>
            <a:r>
              <a:rPr lang="en-US"/>
              <a:t>Startup Presentation</a:t>
            </a:r>
          </a:p>
        </p:txBody>
      </p:sp>
      <p:sp>
        <p:nvSpPr>
          <p:cNvPr id="9" name="灯片编号占位符 8"/>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646B2D1A-4817-440E-98A4-02C04FAB5599}" type="datetime1">
              <a:rPr lang="id-ID" altLang="zh-CN" smtClean="0"/>
              <a:t>01/08/2023</a:t>
            </a:fld>
            <a:endParaRPr lang="en-US"/>
          </a:p>
        </p:txBody>
      </p:sp>
      <p:sp>
        <p:nvSpPr>
          <p:cNvPr id="4" name="页脚占位符 3"/>
          <p:cNvSpPr>
            <a:spLocks noGrp="1"/>
          </p:cNvSpPr>
          <p:nvPr>
            <p:ph type="ftr" sz="quarter" idx="11"/>
          </p:nvPr>
        </p:nvSpPr>
        <p:spPr/>
        <p:txBody>
          <a:bodyPr/>
          <a:lstStyle/>
          <a:p>
            <a:r>
              <a:rPr lang="en-US"/>
              <a:t>Startup Presentation</a:t>
            </a:r>
          </a:p>
        </p:txBody>
      </p:sp>
      <p:sp>
        <p:nvSpPr>
          <p:cNvPr id="5" name="灯片编号占位符 4"/>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70D7BA40-9C76-471D-AA22-8A324E80EC5E}" type="datetime1">
              <a:rPr lang="id-ID" altLang="zh-CN" smtClean="0"/>
              <a:t>01/08/2023</a:t>
            </a:fld>
            <a:endParaRPr lang="en-US"/>
          </a:p>
        </p:txBody>
      </p:sp>
      <p:sp>
        <p:nvSpPr>
          <p:cNvPr id="3" name="页脚占位符 2"/>
          <p:cNvSpPr>
            <a:spLocks noGrp="1"/>
          </p:cNvSpPr>
          <p:nvPr>
            <p:ph type="ftr" sz="quarter" idx="11"/>
          </p:nvPr>
        </p:nvSpPr>
        <p:spPr/>
        <p:txBody>
          <a:bodyPr/>
          <a:lstStyle/>
          <a:p>
            <a:r>
              <a:rPr lang="en-US"/>
              <a:t>Startup Presentation</a:t>
            </a:r>
          </a:p>
        </p:txBody>
      </p:sp>
      <p:sp>
        <p:nvSpPr>
          <p:cNvPr id="4" name="灯片编号占位符 3"/>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09602" y="273050"/>
            <a:ext cx="4011084" cy="1162050"/>
          </a:xfrm>
        </p:spPr>
        <p:txBody>
          <a:bodyPr anchor="b"/>
          <a:lstStyle>
            <a:lvl1pPr algn="l">
              <a:defRPr sz="2000" b="1"/>
            </a:lvl1pPr>
          </a:lstStyle>
          <a:p>
            <a:r>
              <a:rPr lang="zh-CN" altLang="en-US"/>
              <a:t>单击此处编辑母版标题样式</a:t>
            </a:r>
          </a:p>
        </p:txBody>
      </p:sp>
      <p:sp>
        <p:nvSpPr>
          <p:cNvPr id="3" name="内容占位符 2"/>
          <p:cNvSpPr>
            <a:spLocks noGrp="1"/>
          </p:cNvSpPr>
          <p:nvPr>
            <p:ph idx="1"/>
          </p:nvPr>
        </p:nvSpPr>
        <p:spPr>
          <a:xfrm>
            <a:off x="4766733" y="273053"/>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609602" y="1435103"/>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B9A053A1-681A-4FE7-BF45-D5BAB0C264FE}" type="datetime1">
              <a:rPr lang="id-ID" altLang="zh-CN" smtClean="0"/>
              <a:t>01/08/2023</a:t>
            </a:fld>
            <a:endParaRPr lang="en-US"/>
          </a:p>
        </p:txBody>
      </p:sp>
      <p:sp>
        <p:nvSpPr>
          <p:cNvPr id="6" name="页脚占位符 5"/>
          <p:cNvSpPr>
            <a:spLocks noGrp="1"/>
          </p:cNvSpPr>
          <p:nvPr>
            <p:ph type="ftr" sz="quarter" idx="11"/>
          </p:nvPr>
        </p:nvSpPr>
        <p:spPr/>
        <p:txBody>
          <a:bodyPr/>
          <a:lstStyle/>
          <a:p>
            <a:r>
              <a:rPr lang="en-US"/>
              <a:t>Startup Presentation</a:t>
            </a:r>
          </a:p>
        </p:txBody>
      </p:sp>
      <p:sp>
        <p:nvSpPr>
          <p:cNvPr id="7" name="灯片编号占位符 6"/>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2389717" y="4800600"/>
            <a:ext cx="7315200" cy="566738"/>
          </a:xfrm>
        </p:spPr>
        <p:txBody>
          <a:bodyPr anchor="b"/>
          <a:lstStyle>
            <a:lvl1pPr algn="l">
              <a:defRPr sz="2000" b="1"/>
            </a:lvl1pPr>
          </a:lstStyle>
          <a:p>
            <a:r>
              <a:rPr lang="zh-CN" altLang="en-US"/>
              <a:t>单击此处编辑母版标题样式</a:t>
            </a:r>
          </a:p>
        </p:txBody>
      </p:sp>
      <p:sp>
        <p:nvSpPr>
          <p:cNvPr id="3" name="图片占位符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138F7A4D-81BB-4FE1-900D-2FB0A82DC7B5}" type="datetime1">
              <a:rPr lang="id-ID" altLang="zh-CN" smtClean="0"/>
              <a:t>01/08/2023</a:t>
            </a:fld>
            <a:endParaRPr lang="en-US"/>
          </a:p>
        </p:txBody>
      </p:sp>
      <p:sp>
        <p:nvSpPr>
          <p:cNvPr id="6" name="页脚占位符 5"/>
          <p:cNvSpPr>
            <a:spLocks noGrp="1"/>
          </p:cNvSpPr>
          <p:nvPr>
            <p:ph type="ftr" sz="quarter" idx="11"/>
          </p:nvPr>
        </p:nvSpPr>
        <p:spPr/>
        <p:txBody>
          <a:bodyPr/>
          <a:lstStyle/>
          <a:p>
            <a:r>
              <a:rPr lang="en-US"/>
              <a:t>Startup Presentation</a:t>
            </a:r>
          </a:p>
        </p:txBody>
      </p:sp>
      <p:sp>
        <p:nvSpPr>
          <p:cNvPr id="7" name="灯片编号占位符 6"/>
          <p:cNvSpPr>
            <a:spLocks noGrp="1"/>
          </p:cNvSpPr>
          <p:nvPr>
            <p:ph type="sldNum" sz="quarter" idx="12"/>
          </p:nvPr>
        </p:nvSpPr>
        <p:spPr/>
        <p:txBody>
          <a:bodyPr/>
          <a:lstStyle/>
          <a:p>
            <a:fld id="{879EF9BB-81F1-401D-AA19-680A8E0D7F6D}" type="slidenum">
              <a:rPr lang="en-US" smtClean="0"/>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609600" y="1600203"/>
            <a:ext cx="10972800" cy="4525963"/>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609600" y="6356353"/>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8353774-3D76-4893-A2ED-7CDC63C45D82}" type="datetime1">
              <a:rPr lang="id-ID" altLang="zh-CN" smtClean="0"/>
              <a:t>01/08/2023</a:t>
            </a:fld>
            <a:endParaRPr lang="en-US"/>
          </a:p>
        </p:txBody>
      </p:sp>
      <p:sp>
        <p:nvSpPr>
          <p:cNvPr id="5" name="页脚占位符 4"/>
          <p:cNvSpPr>
            <a:spLocks noGrp="1"/>
          </p:cNvSpPr>
          <p:nvPr>
            <p:ph type="ftr" sz="quarter" idx="3"/>
          </p:nvPr>
        </p:nvSpPr>
        <p:spPr>
          <a:xfrm>
            <a:off x="4165600" y="6356353"/>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en-US"/>
              <a:t>Startup Presentation</a:t>
            </a:r>
          </a:p>
        </p:txBody>
      </p:sp>
      <p:sp>
        <p:nvSpPr>
          <p:cNvPr id="6" name="灯片编号占位符 5"/>
          <p:cNvSpPr>
            <a:spLocks noGrp="1"/>
          </p:cNvSpPr>
          <p:nvPr>
            <p:ph type="sldNum" sz="quarter" idx="4"/>
          </p:nvPr>
        </p:nvSpPr>
        <p:spPr>
          <a:xfrm>
            <a:off x="8737600" y="6356353"/>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79EF9BB-81F1-401D-AA19-680A8E0D7F6D}" type="slidenum">
              <a:rPr lang="en-US" smtClean="0"/>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xml"/><Relationship Id="rId1" Type="http://schemas.openxmlformats.org/officeDocument/2006/relationships/slideLayout" Target="../slideLayouts/slideLayout12.xml"/><Relationship Id="rId5" Type="http://schemas.openxmlformats.org/officeDocument/2006/relationships/slide" Target="slide3.xml"/><Relationship Id="rId4" Type="http://schemas.openxmlformats.org/officeDocument/2006/relationships/image" Target="../media/image2.emf"/></Relationships>
</file>

<file path=ppt/slides/_rels/slide10.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2" Type="http://schemas.openxmlformats.org/officeDocument/2006/relationships/slide" Target="slide99.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slide" Target="slide99.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slide" Target="slide99.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slide" Target="slide105.xml"/><Relationship Id="rId4" Type="http://schemas.openxmlformats.org/officeDocument/2006/relationships/slide" Target="slide104.xml"/></Relationships>
</file>

<file path=ppt/slides/_rels/slide104.xml.rels><?xml version="1.0" encoding="UTF-8" standalone="yes"?>
<Relationships xmlns="http://schemas.openxmlformats.org/package/2006/relationships"><Relationship Id="rId2" Type="http://schemas.openxmlformats.org/officeDocument/2006/relationships/slide" Target="slide103.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slide" Target="slide103.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8" Type="http://schemas.openxmlformats.org/officeDocument/2006/relationships/slide" Target="slide107.xml"/><Relationship Id="rId3" Type="http://schemas.openxmlformats.org/officeDocument/2006/relationships/tags" Target="../tags/tag43.xml"/><Relationship Id="rId7" Type="http://schemas.openxmlformats.org/officeDocument/2006/relationships/slide" Target="slide3.xml"/><Relationship Id="rId2" Type="http://schemas.openxmlformats.org/officeDocument/2006/relationships/tags" Target="../tags/tag42.xml"/><Relationship Id="rId1" Type="http://schemas.openxmlformats.org/officeDocument/2006/relationships/tags" Target="../tags/tag41.xml"/><Relationship Id="rId6" Type="http://schemas.openxmlformats.org/officeDocument/2006/relationships/slideLayout" Target="../slideLayouts/slideLayout2.xml"/><Relationship Id="rId5" Type="http://schemas.openxmlformats.org/officeDocument/2006/relationships/tags" Target="../tags/tag45.xml"/><Relationship Id="rId4" Type="http://schemas.openxmlformats.org/officeDocument/2006/relationships/tags" Target="../tags/tag44.xml"/></Relationships>
</file>

<file path=ppt/slides/_rels/slide107.xml.rels><?xml version="1.0" encoding="UTF-8" standalone="yes"?>
<Relationships xmlns="http://schemas.openxmlformats.org/package/2006/relationships"><Relationship Id="rId2" Type="http://schemas.openxmlformats.org/officeDocument/2006/relationships/slide" Target="slide106.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2.xml"/><Relationship Id="rId1" Type="http://schemas.openxmlformats.org/officeDocument/2006/relationships/tags" Target="../tags/tag46.xml"/><Relationship Id="rId4" Type="http://schemas.openxmlformats.org/officeDocument/2006/relationships/slide" Target="slide109.xml"/></Relationships>
</file>

<file path=ppt/slides/_rels/slide109.xml.rels><?xml version="1.0" encoding="UTF-8" standalone="yes"?>
<Relationships xmlns="http://schemas.openxmlformats.org/package/2006/relationships"><Relationship Id="rId2" Type="http://schemas.openxmlformats.org/officeDocument/2006/relationships/slide" Target="slide108.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3" Type="http://schemas.openxmlformats.org/officeDocument/2006/relationships/slide" Target="slide115.xml"/><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slide" Target="slide114.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3" Type="http://schemas.openxmlformats.org/officeDocument/2006/relationships/slide" Target="slide3.xml"/><Relationship Id="rId7" Type="http://schemas.openxmlformats.org/officeDocument/2006/relationships/slide" Target="slide118.xm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slide" Target="slide120.xml"/><Relationship Id="rId5" Type="http://schemas.openxmlformats.org/officeDocument/2006/relationships/slide" Target="slide119.xml"/><Relationship Id="rId4" Type="http://schemas.openxmlformats.org/officeDocument/2006/relationships/slide" Target="slide117.xml"/></Relationships>
</file>

<file path=ppt/slides/_rels/slide117.xml.rels><?xml version="1.0" encoding="UTF-8" standalone="yes"?>
<Relationships xmlns="http://schemas.openxmlformats.org/package/2006/relationships"><Relationship Id="rId2" Type="http://schemas.openxmlformats.org/officeDocument/2006/relationships/slide" Target="slide116.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slide" Target="slide116.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slide" Target="slide116.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2" Type="http://schemas.openxmlformats.org/officeDocument/2006/relationships/slide" Target="slide116.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slide" Target="slide126.xml"/><Relationship Id="rId5" Type="http://schemas.openxmlformats.org/officeDocument/2006/relationships/slide" Target="slide125.xml"/><Relationship Id="rId4" Type="http://schemas.openxmlformats.org/officeDocument/2006/relationships/slide" Target="slide124.xml"/></Relationships>
</file>

<file path=ppt/slides/_rels/slide124.xml.rels><?xml version="1.0" encoding="UTF-8" standalone="yes"?>
<Relationships xmlns="http://schemas.openxmlformats.org/package/2006/relationships"><Relationship Id="rId2" Type="http://schemas.openxmlformats.org/officeDocument/2006/relationships/slide" Target="slide123.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2" Type="http://schemas.openxmlformats.org/officeDocument/2006/relationships/slide" Target="slide123.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2" Type="http://schemas.openxmlformats.org/officeDocument/2006/relationships/slide" Target="slide123.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slide" Target="slide129.xml"/><Relationship Id="rId4" Type="http://schemas.openxmlformats.org/officeDocument/2006/relationships/slide" Target="slide128.xml"/></Relationships>
</file>

<file path=ppt/slides/_rels/slide128.xml.rels><?xml version="1.0" encoding="UTF-8" standalone="yes"?>
<Relationships xmlns="http://schemas.openxmlformats.org/package/2006/relationships"><Relationship Id="rId2" Type="http://schemas.openxmlformats.org/officeDocument/2006/relationships/slide" Target="slide127.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slide" Target="slide127.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130.xml.rels><?xml version="1.0" encoding="UTF-8" standalone="yes"?>
<Relationships xmlns="http://schemas.openxmlformats.org/package/2006/relationships"><Relationship Id="rId3" Type="http://schemas.openxmlformats.org/officeDocument/2006/relationships/tags" Target="../tags/tag49.xml"/><Relationship Id="rId7" Type="http://schemas.openxmlformats.org/officeDocument/2006/relationships/slide" Target="slide131.xml"/><Relationship Id="rId2" Type="http://schemas.openxmlformats.org/officeDocument/2006/relationships/tags" Target="../tags/tag48.xml"/><Relationship Id="rId1" Type="http://schemas.openxmlformats.org/officeDocument/2006/relationships/tags" Target="../tags/tag47.xml"/><Relationship Id="rId6" Type="http://schemas.openxmlformats.org/officeDocument/2006/relationships/slide" Target="slide3.xml"/><Relationship Id="rId5" Type="http://schemas.openxmlformats.org/officeDocument/2006/relationships/slideLayout" Target="../slideLayouts/slideLayout2.xml"/><Relationship Id="rId4" Type="http://schemas.openxmlformats.org/officeDocument/2006/relationships/tags" Target="../tags/tag50.xml"/></Relationships>
</file>

<file path=ppt/slides/_rels/slide131.xml.rels><?xml version="1.0" encoding="UTF-8" standalone="yes"?>
<Relationships xmlns="http://schemas.openxmlformats.org/package/2006/relationships"><Relationship Id="rId2" Type="http://schemas.openxmlformats.org/officeDocument/2006/relationships/slide" Target="slide130.xml"/><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3" Type="http://schemas.openxmlformats.org/officeDocument/2006/relationships/tags" Target="../tags/tag53.xml"/><Relationship Id="rId7" Type="http://schemas.openxmlformats.org/officeDocument/2006/relationships/slide" Target="slide3.xml"/><Relationship Id="rId2" Type="http://schemas.openxmlformats.org/officeDocument/2006/relationships/tags" Target="../tags/tag52.xml"/><Relationship Id="rId1" Type="http://schemas.openxmlformats.org/officeDocument/2006/relationships/tags" Target="../tags/tag51.xml"/><Relationship Id="rId6" Type="http://schemas.openxmlformats.org/officeDocument/2006/relationships/slide" Target="slide133.xml"/><Relationship Id="rId5" Type="http://schemas.openxmlformats.org/officeDocument/2006/relationships/slideLayout" Target="../slideLayouts/slideLayout2.xml"/><Relationship Id="rId4" Type="http://schemas.openxmlformats.org/officeDocument/2006/relationships/tags" Target="../tags/tag54.xml"/></Relationships>
</file>

<file path=ppt/slides/_rels/slide133.xml.rels><?xml version="1.0" encoding="UTF-8" standalone="yes"?>
<Relationships xmlns="http://schemas.openxmlformats.org/package/2006/relationships"><Relationship Id="rId2" Type="http://schemas.openxmlformats.org/officeDocument/2006/relationships/slide" Target="slide132.xml"/><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10.png"/><Relationship Id="rId1" Type="http://schemas.openxmlformats.org/officeDocument/2006/relationships/slideLayout" Target="../slideLayouts/slideLayout2.xml"/><Relationship Id="rId6" Type="http://schemas.openxmlformats.org/officeDocument/2006/relationships/slide" Target="slide142.xml"/><Relationship Id="rId5" Type="http://schemas.openxmlformats.org/officeDocument/2006/relationships/slide" Target="slide141.xml"/><Relationship Id="rId4" Type="http://schemas.openxmlformats.org/officeDocument/2006/relationships/slide" Target="slide140.xml"/></Relationships>
</file>

<file path=ppt/slides/_rels/slide14.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140.xml.rels><?xml version="1.0" encoding="UTF-8" standalone="yes"?>
<Relationships xmlns="http://schemas.openxmlformats.org/package/2006/relationships"><Relationship Id="rId2" Type="http://schemas.openxmlformats.org/officeDocument/2006/relationships/slide" Target="slide139.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slide" Target="slide139.xml"/><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2" Type="http://schemas.openxmlformats.org/officeDocument/2006/relationships/slide" Target="slide139.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slide" Target="slide144.xml"/><Relationship Id="rId4" Type="http://schemas.openxmlformats.org/officeDocument/2006/relationships/slide" Target="slide145.xml"/></Relationships>
</file>

<file path=ppt/slides/_rels/slide144.xml.rels><?xml version="1.0" encoding="UTF-8" standalone="yes"?>
<Relationships xmlns="http://schemas.openxmlformats.org/package/2006/relationships"><Relationship Id="rId2" Type="http://schemas.openxmlformats.org/officeDocument/2006/relationships/slide" Target="slide143.xml"/><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2" Type="http://schemas.openxmlformats.org/officeDocument/2006/relationships/slide" Target="slide143.xml"/><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3" Type="http://schemas.openxmlformats.org/officeDocument/2006/relationships/slide" Target="slide148.xml"/><Relationship Id="rId2" Type="http://schemas.openxmlformats.org/officeDocument/2006/relationships/slide" Target="slide3.xml"/><Relationship Id="rId1" Type="http://schemas.openxmlformats.org/officeDocument/2006/relationships/slideLayout" Target="../slideLayouts/slideLayout2.xml"/><Relationship Id="rId4" Type="http://schemas.openxmlformats.org/officeDocument/2006/relationships/slide" Target="slide149.xml"/></Relationships>
</file>

<file path=ppt/slides/_rels/slide148.xml.rels><?xml version="1.0" encoding="UTF-8" standalone="yes"?>
<Relationships xmlns="http://schemas.openxmlformats.org/package/2006/relationships"><Relationship Id="rId2" Type="http://schemas.openxmlformats.org/officeDocument/2006/relationships/slide" Target="slide147.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slide" Target="slide147.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15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 Target="slide3.xml"/><Relationship Id="rId1" Type="http://schemas.openxmlformats.org/officeDocument/2006/relationships/slideLayout" Target="../slideLayouts/slideLayout2.xml"/><Relationship Id="rId6" Type="http://schemas.openxmlformats.org/officeDocument/2006/relationships/slide" Target="slide153.xml"/><Relationship Id="rId5" Type="http://schemas.openxmlformats.org/officeDocument/2006/relationships/slide" Target="slide151.xml"/><Relationship Id="rId4" Type="http://schemas.openxmlformats.org/officeDocument/2006/relationships/slide" Target="slide152.xml"/></Relationships>
</file>

<file path=ppt/slides/_rels/slide151.xml.rels><?xml version="1.0" encoding="UTF-8" standalone="yes"?>
<Relationships xmlns="http://schemas.openxmlformats.org/package/2006/relationships"><Relationship Id="rId2" Type="http://schemas.openxmlformats.org/officeDocument/2006/relationships/slide" Target="slide150.xml"/><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2" Type="http://schemas.openxmlformats.org/officeDocument/2006/relationships/slide" Target="slide150.xml"/><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2" Type="http://schemas.openxmlformats.org/officeDocument/2006/relationships/slide" Target="slide150.xml"/><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8" Type="http://schemas.openxmlformats.org/officeDocument/2006/relationships/slide" Target="slide155.xml"/><Relationship Id="rId3" Type="http://schemas.openxmlformats.org/officeDocument/2006/relationships/tags" Target="../tags/tag57.xml"/><Relationship Id="rId7" Type="http://schemas.openxmlformats.org/officeDocument/2006/relationships/slide" Target="slide3.xml"/><Relationship Id="rId2" Type="http://schemas.openxmlformats.org/officeDocument/2006/relationships/tags" Target="../tags/tag56.xml"/><Relationship Id="rId1" Type="http://schemas.openxmlformats.org/officeDocument/2006/relationships/tags" Target="../tags/tag55.xml"/><Relationship Id="rId6" Type="http://schemas.openxmlformats.org/officeDocument/2006/relationships/slideLayout" Target="../slideLayouts/slideLayout2.xml"/><Relationship Id="rId5" Type="http://schemas.openxmlformats.org/officeDocument/2006/relationships/tags" Target="../tags/tag59.xml"/><Relationship Id="rId4" Type="http://schemas.openxmlformats.org/officeDocument/2006/relationships/tags" Target="../tags/tag58.xml"/></Relationships>
</file>

<file path=ppt/slides/_rels/slide155.xml.rels><?xml version="1.0" encoding="UTF-8" standalone="yes"?>
<Relationships xmlns="http://schemas.openxmlformats.org/package/2006/relationships"><Relationship Id="rId2" Type="http://schemas.openxmlformats.org/officeDocument/2006/relationships/slide" Target="slide154.xml"/><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2.xml"/><Relationship Id="rId1" Type="http://schemas.openxmlformats.org/officeDocument/2006/relationships/tags" Target="../tags/tag60.xml"/><Relationship Id="rId4" Type="http://schemas.openxmlformats.org/officeDocument/2006/relationships/slide" Target="slide157.xml"/></Relationships>
</file>

<file path=ppt/slides/_rels/slide157.xml.rels><?xml version="1.0" encoding="UTF-8" standalone="yes"?>
<Relationships xmlns="http://schemas.openxmlformats.org/package/2006/relationships"><Relationship Id="rId2" Type="http://schemas.openxmlformats.org/officeDocument/2006/relationships/slide" Target="slide156.xml"/><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slide" Target="slide166.xml"/><Relationship Id="rId5" Type="http://schemas.openxmlformats.org/officeDocument/2006/relationships/slide" Target="slide164.xml"/><Relationship Id="rId4" Type="http://schemas.openxmlformats.org/officeDocument/2006/relationships/slide" Target="slide165.xml"/></Relationships>
</file>

<file path=ppt/slides/_rels/slide164.xml.rels><?xml version="1.0" encoding="UTF-8" standalone="yes"?>
<Relationships xmlns="http://schemas.openxmlformats.org/package/2006/relationships"><Relationship Id="rId2" Type="http://schemas.openxmlformats.org/officeDocument/2006/relationships/slide" Target="slide163.xml"/><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2" Type="http://schemas.openxmlformats.org/officeDocument/2006/relationships/slide" Target="slide163.xml"/><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2" Type="http://schemas.openxmlformats.org/officeDocument/2006/relationships/slide" Target="slide163.xml"/><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slide" Target="slide168.xml"/><Relationship Id="rId4" Type="http://schemas.openxmlformats.org/officeDocument/2006/relationships/slide" Target="slide169.xml"/></Relationships>
</file>

<file path=ppt/slides/_rels/slide168.xml.rels><?xml version="1.0" encoding="UTF-8" standalone="yes"?>
<Relationships xmlns="http://schemas.openxmlformats.org/package/2006/relationships"><Relationship Id="rId2" Type="http://schemas.openxmlformats.org/officeDocument/2006/relationships/slide" Target="slide167.xml"/><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2" Type="http://schemas.openxmlformats.org/officeDocument/2006/relationships/slide" Target="slide167.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170.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2.xml"/><Relationship Id="rId1" Type="http://schemas.openxmlformats.org/officeDocument/2006/relationships/tags" Target="../tags/tag61.xml"/><Relationship Id="rId6" Type="http://schemas.openxmlformats.org/officeDocument/2006/relationships/image" Target="../media/image12.png"/><Relationship Id="rId5" Type="http://schemas.openxmlformats.org/officeDocument/2006/relationships/slide" Target="slide174.xml"/><Relationship Id="rId4" Type="http://schemas.openxmlformats.org/officeDocument/2006/relationships/slide" Target="slide173.xml"/></Relationships>
</file>

<file path=ppt/slides/_rels/slide173.xml.rels><?xml version="1.0" encoding="UTF-8" standalone="yes"?>
<Relationships xmlns="http://schemas.openxmlformats.org/package/2006/relationships"><Relationship Id="rId2" Type="http://schemas.openxmlformats.org/officeDocument/2006/relationships/slide" Target="slide172.xml"/><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2" Type="http://schemas.openxmlformats.org/officeDocument/2006/relationships/slide" Target="slide172.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 Target="slide3.xml"/><Relationship Id="rId1" Type="http://schemas.openxmlformats.org/officeDocument/2006/relationships/slideLayout" Target="../slideLayouts/slideLayout2.xml"/><Relationship Id="rId6" Type="http://schemas.openxmlformats.org/officeDocument/2006/relationships/slide" Target="slide178.xml"/><Relationship Id="rId5" Type="http://schemas.openxmlformats.org/officeDocument/2006/relationships/slide" Target="slide177.xml"/><Relationship Id="rId4" Type="http://schemas.openxmlformats.org/officeDocument/2006/relationships/slide" Target="slide176.xml"/></Relationships>
</file>

<file path=ppt/slides/_rels/slide176.xml.rels><?xml version="1.0" encoding="UTF-8" standalone="yes"?>
<Relationships xmlns="http://schemas.openxmlformats.org/package/2006/relationships"><Relationship Id="rId2" Type="http://schemas.openxmlformats.org/officeDocument/2006/relationships/slide" Target="slide175.xml"/><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2" Type="http://schemas.openxmlformats.org/officeDocument/2006/relationships/slide" Target="slide175.xml"/><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slide" Target="slide175.xml"/><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3" Type="http://schemas.openxmlformats.org/officeDocument/2006/relationships/tags" Target="../tags/tag64.xml"/><Relationship Id="rId7" Type="http://schemas.openxmlformats.org/officeDocument/2006/relationships/slide" Target="slide180.xml"/><Relationship Id="rId2" Type="http://schemas.openxmlformats.org/officeDocument/2006/relationships/tags" Target="../tags/tag63.xml"/><Relationship Id="rId1" Type="http://schemas.openxmlformats.org/officeDocument/2006/relationships/tags" Target="../tags/tag62.xml"/><Relationship Id="rId6" Type="http://schemas.openxmlformats.org/officeDocument/2006/relationships/slide" Target="slide3.xml"/><Relationship Id="rId5" Type="http://schemas.openxmlformats.org/officeDocument/2006/relationships/slideLayout" Target="../slideLayouts/slideLayout2.xml"/><Relationship Id="rId4" Type="http://schemas.openxmlformats.org/officeDocument/2006/relationships/tags" Target="../tags/tag65.xml"/></Relationships>
</file>

<file path=ppt/slides/_rels/slide18.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180.xml.rels><?xml version="1.0" encoding="UTF-8" standalone="yes"?>
<Relationships xmlns="http://schemas.openxmlformats.org/package/2006/relationships"><Relationship Id="rId2" Type="http://schemas.openxmlformats.org/officeDocument/2006/relationships/slide" Target="slide179.xml"/><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2.xml"/><Relationship Id="rId1" Type="http://schemas.openxmlformats.org/officeDocument/2006/relationships/tags" Target="../tags/tag66.xml"/><Relationship Id="rId4" Type="http://schemas.openxmlformats.org/officeDocument/2006/relationships/slide" Target="slide182.xml"/></Relationships>
</file>

<file path=ppt/slides/_rels/slide182.xml.rels><?xml version="1.0" encoding="UTF-8" standalone="yes"?>
<Relationships xmlns="http://schemas.openxmlformats.org/package/2006/relationships"><Relationship Id="rId2" Type="http://schemas.openxmlformats.org/officeDocument/2006/relationships/slide" Target="slide181.xml"/><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6.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8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slide" Target="slide191.xml"/><Relationship Id="rId5" Type="http://schemas.openxmlformats.org/officeDocument/2006/relationships/slide" Target="slide189.xml"/><Relationship Id="rId4" Type="http://schemas.openxmlformats.org/officeDocument/2006/relationships/slide" Target="slide190.xml"/></Relationships>
</file>

<file path=ppt/slides/_rels/slide189.xml.rels><?xml version="1.0" encoding="UTF-8" standalone="yes"?>
<Relationships xmlns="http://schemas.openxmlformats.org/package/2006/relationships"><Relationship Id="rId2" Type="http://schemas.openxmlformats.org/officeDocument/2006/relationships/slide" Target="slide18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slide" Target="slide3.xml"/><Relationship Id="rId1" Type="http://schemas.openxmlformats.org/officeDocument/2006/relationships/slideLayout" Target="../slideLayouts/slideLayout7.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190.xml.rels><?xml version="1.0" encoding="UTF-8" standalone="yes"?>
<Relationships xmlns="http://schemas.openxmlformats.org/package/2006/relationships"><Relationship Id="rId3" Type="http://schemas.openxmlformats.org/officeDocument/2006/relationships/slide" Target="slide188.xml"/><Relationship Id="rId2" Type="http://schemas.openxmlformats.org/officeDocument/2006/relationships/slideLayout" Target="../slideLayouts/slideLayout2.xml"/><Relationship Id="rId1" Type="http://schemas.openxmlformats.org/officeDocument/2006/relationships/tags" Target="../tags/tag67.xml"/></Relationships>
</file>

<file path=ppt/slides/_rels/slide191.xml.rels><?xml version="1.0" encoding="UTF-8" standalone="yes"?>
<Relationships xmlns="http://schemas.openxmlformats.org/package/2006/relationships"><Relationship Id="rId2" Type="http://schemas.openxmlformats.org/officeDocument/2006/relationships/slide" Target="slide188.xml"/><Relationship Id="rId1" Type="http://schemas.openxmlformats.org/officeDocument/2006/relationships/slideLayout" Target="../slideLayouts/slideLayout2.xml"/></Relationships>
</file>

<file path=ppt/slides/_rels/slide19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slide" Target="slide193.xml"/><Relationship Id="rId4" Type="http://schemas.openxmlformats.org/officeDocument/2006/relationships/slide" Target="slide194.xml"/></Relationships>
</file>

<file path=ppt/slides/_rels/slide193.xml.rels><?xml version="1.0" encoding="UTF-8" standalone="yes"?>
<Relationships xmlns="http://schemas.openxmlformats.org/package/2006/relationships"><Relationship Id="rId2" Type="http://schemas.openxmlformats.org/officeDocument/2006/relationships/slide" Target="slide192.xml"/><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slide" Target="slide192.xml"/><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tags" Target="../tags/tag70.xml"/><Relationship Id="rId7" Type="http://schemas.openxmlformats.org/officeDocument/2006/relationships/slide" Target="slide199.xml"/><Relationship Id="rId2" Type="http://schemas.openxmlformats.org/officeDocument/2006/relationships/tags" Target="../tags/tag69.xml"/><Relationship Id="rId1" Type="http://schemas.openxmlformats.org/officeDocument/2006/relationships/tags" Target="../tags/tag68.xml"/><Relationship Id="rId6" Type="http://schemas.openxmlformats.org/officeDocument/2006/relationships/slide" Target="slide198.xml"/><Relationship Id="rId5" Type="http://schemas.openxmlformats.org/officeDocument/2006/relationships/slide" Target="slide3.xml"/><Relationship Id="rId4" Type="http://schemas.openxmlformats.org/officeDocument/2006/relationships/slideLayout" Target="../slideLayouts/slideLayout2.xml"/><Relationship Id="rId9" Type="http://schemas.openxmlformats.org/officeDocument/2006/relationships/slide" Target="slide200.xml"/></Relationships>
</file>

<file path=ppt/slides/_rels/slide198.xml.rels><?xml version="1.0" encoding="UTF-8" standalone="yes"?>
<Relationships xmlns="http://schemas.openxmlformats.org/package/2006/relationships"><Relationship Id="rId2" Type="http://schemas.openxmlformats.org/officeDocument/2006/relationships/slide" Target="slide197.xml"/><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slide" Target="slide197.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xml"/><Relationship Id="rId1" Type="http://schemas.openxmlformats.org/officeDocument/2006/relationships/slideLayout" Target="../slideLayouts/slideLayout12.xml"/><Relationship Id="rId4" Type="http://schemas.openxmlformats.org/officeDocument/2006/relationships/image" Target="../media/image2.emf"/></Relationships>
</file>

<file path=ppt/slides/_rels/slide20.xml.rels><?xml version="1.0" encoding="UTF-8" standalone="yes"?>
<Relationships xmlns="http://schemas.openxmlformats.org/package/2006/relationships"><Relationship Id="rId3" Type="http://schemas.openxmlformats.org/officeDocument/2006/relationships/diagramLayout" Target="../diagrams/layout6.xml"/><Relationship Id="rId7" Type="http://schemas.openxmlformats.org/officeDocument/2006/relationships/slide" Target="slide3.xml"/><Relationship Id="rId2" Type="http://schemas.openxmlformats.org/officeDocument/2006/relationships/diagramData" Target="../diagrams/data6.xml"/><Relationship Id="rId1" Type="http://schemas.openxmlformats.org/officeDocument/2006/relationships/slideLayout" Target="../slideLayouts/slideLayout7.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200.xml.rels><?xml version="1.0" encoding="UTF-8" standalone="yes"?>
<Relationships xmlns="http://schemas.openxmlformats.org/package/2006/relationships"><Relationship Id="rId2" Type="http://schemas.openxmlformats.org/officeDocument/2006/relationships/slide" Target="slide197.xml"/><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 Target="slide3.xml"/><Relationship Id="rId1" Type="http://schemas.openxmlformats.org/officeDocument/2006/relationships/slideLayout" Target="../slideLayouts/slideLayout2.xml"/><Relationship Id="rId5" Type="http://schemas.openxmlformats.org/officeDocument/2006/relationships/slide" Target="slide203.xml"/><Relationship Id="rId4" Type="http://schemas.openxmlformats.org/officeDocument/2006/relationships/slide" Target="slide202.xml"/></Relationships>
</file>

<file path=ppt/slides/_rels/slide202.xml.rels><?xml version="1.0" encoding="UTF-8" standalone="yes"?>
<Relationships xmlns="http://schemas.openxmlformats.org/package/2006/relationships"><Relationship Id="rId2" Type="http://schemas.openxmlformats.org/officeDocument/2006/relationships/slide" Target="slide201.xml"/><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slide" Target="slide201.xml"/><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3" Type="http://schemas.openxmlformats.org/officeDocument/2006/relationships/tags" Target="../tags/tag73.xml"/><Relationship Id="rId2" Type="http://schemas.openxmlformats.org/officeDocument/2006/relationships/tags" Target="../tags/tag72.xml"/><Relationship Id="rId1" Type="http://schemas.openxmlformats.org/officeDocument/2006/relationships/tags" Target="../tags/tag71.xml"/><Relationship Id="rId6" Type="http://schemas.openxmlformats.org/officeDocument/2006/relationships/slide" Target="slide205.xml"/><Relationship Id="rId5" Type="http://schemas.openxmlformats.org/officeDocument/2006/relationships/slide" Target="slide3.xml"/><Relationship Id="rId4"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2" Type="http://schemas.openxmlformats.org/officeDocument/2006/relationships/slide" Target="slide204.xml"/><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3" Type="http://schemas.openxmlformats.org/officeDocument/2006/relationships/tags" Target="../tags/tag76.xml"/><Relationship Id="rId2" Type="http://schemas.openxmlformats.org/officeDocument/2006/relationships/tags" Target="../tags/tag75.xml"/><Relationship Id="rId1" Type="http://schemas.openxmlformats.org/officeDocument/2006/relationships/tags" Target="../tags/tag74.xml"/><Relationship Id="rId6" Type="http://schemas.openxmlformats.org/officeDocument/2006/relationships/slide" Target="slide207.xml"/><Relationship Id="rId5" Type="http://schemas.openxmlformats.org/officeDocument/2006/relationships/slide" Target="slide3.xml"/><Relationship Id="rId4"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slide" Target="slide206.xml"/><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2.xml"/><Relationship Id="rId1" Type="http://schemas.openxmlformats.org/officeDocument/2006/relationships/tags" Target="../tags/tag77.xml"/><Relationship Id="rId4" Type="http://schemas.openxmlformats.org/officeDocument/2006/relationships/slide" Target="slide209.xml"/></Relationships>
</file>

<file path=ppt/slides/_rels/slide209.xml.rels><?xml version="1.0" encoding="UTF-8" standalone="yes"?>
<Relationships xmlns="http://schemas.openxmlformats.org/package/2006/relationships"><Relationship Id="rId2" Type="http://schemas.openxmlformats.org/officeDocument/2006/relationships/slide" Target="slide208.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3" Type="http://schemas.openxmlformats.org/officeDocument/2006/relationships/slide" Target="slide3.xml"/><Relationship Id="rId7" Type="http://schemas.openxmlformats.org/officeDocument/2006/relationships/image" Target="../media/image9.png"/><Relationship Id="rId2" Type="http://schemas.openxmlformats.org/officeDocument/2006/relationships/slideLayout" Target="../slideLayouts/slideLayout2.xml"/><Relationship Id="rId1" Type="http://schemas.openxmlformats.org/officeDocument/2006/relationships/tags" Target="../tags/tag78.xml"/><Relationship Id="rId6" Type="http://schemas.openxmlformats.org/officeDocument/2006/relationships/slide" Target="slide218.xml"/><Relationship Id="rId5" Type="http://schemas.openxmlformats.org/officeDocument/2006/relationships/slide" Target="slide216.xml"/><Relationship Id="rId4" Type="http://schemas.openxmlformats.org/officeDocument/2006/relationships/slide" Target="slide217.xml"/></Relationships>
</file>

<file path=ppt/slides/_rels/slide216.xml.rels><?xml version="1.0" encoding="UTF-8" standalone="yes"?>
<Relationships xmlns="http://schemas.openxmlformats.org/package/2006/relationships"><Relationship Id="rId3" Type="http://schemas.openxmlformats.org/officeDocument/2006/relationships/slide" Target="slide215.xml"/><Relationship Id="rId2" Type="http://schemas.openxmlformats.org/officeDocument/2006/relationships/slideLayout" Target="../slideLayouts/slideLayout2.xml"/><Relationship Id="rId1" Type="http://schemas.openxmlformats.org/officeDocument/2006/relationships/tags" Target="../tags/tag79.xml"/></Relationships>
</file>

<file path=ppt/slides/_rels/slide217.xml.rels><?xml version="1.0" encoding="UTF-8" standalone="yes"?>
<Relationships xmlns="http://schemas.openxmlformats.org/package/2006/relationships"><Relationship Id="rId2" Type="http://schemas.openxmlformats.org/officeDocument/2006/relationships/slide" Target="slide215.xml"/><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2" Type="http://schemas.openxmlformats.org/officeDocument/2006/relationships/slide" Target="slide215.xml"/><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slide" Target="slide220.xml"/><Relationship Id="rId4" Type="http://schemas.openxmlformats.org/officeDocument/2006/relationships/slide" Target="slide221.xml"/></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7.xml"/><Relationship Id="rId7" Type="http://schemas.openxmlformats.org/officeDocument/2006/relationships/slide" Target="slide3.xml"/><Relationship Id="rId2" Type="http://schemas.openxmlformats.org/officeDocument/2006/relationships/diagramData" Target="../diagrams/data7.xml"/><Relationship Id="rId1" Type="http://schemas.openxmlformats.org/officeDocument/2006/relationships/slideLayout" Target="../slideLayouts/slideLayout7.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220.xml.rels><?xml version="1.0" encoding="UTF-8" standalone="yes"?>
<Relationships xmlns="http://schemas.openxmlformats.org/package/2006/relationships"><Relationship Id="rId2" Type="http://schemas.openxmlformats.org/officeDocument/2006/relationships/slide" Target="slide219.xml"/><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2" Type="http://schemas.openxmlformats.org/officeDocument/2006/relationships/slide" Target="slide219.xml"/><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slide" Target="slide227.xml"/><Relationship Id="rId5" Type="http://schemas.openxmlformats.org/officeDocument/2006/relationships/slide" Target="slide226.xml"/><Relationship Id="rId4" Type="http://schemas.openxmlformats.org/officeDocument/2006/relationships/slide" Target="slide225.xml"/></Relationships>
</file>

<file path=ppt/slides/_rels/slide225.xml.rels><?xml version="1.0" encoding="UTF-8" standalone="yes"?>
<Relationships xmlns="http://schemas.openxmlformats.org/package/2006/relationships"><Relationship Id="rId2" Type="http://schemas.openxmlformats.org/officeDocument/2006/relationships/slide" Target="slide224.xml"/><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3" Type="http://schemas.openxmlformats.org/officeDocument/2006/relationships/slide" Target="slide224.xml"/><Relationship Id="rId2" Type="http://schemas.openxmlformats.org/officeDocument/2006/relationships/slideLayout" Target="../slideLayouts/slideLayout2.xml"/><Relationship Id="rId1" Type="http://schemas.openxmlformats.org/officeDocument/2006/relationships/tags" Target="../tags/tag80.xml"/></Relationships>
</file>

<file path=ppt/slides/_rels/slide227.xml.rels><?xml version="1.0" encoding="UTF-8" standalone="yes"?>
<Relationships xmlns="http://schemas.openxmlformats.org/package/2006/relationships"><Relationship Id="rId3" Type="http://schemas.openxmlformats.org/officeDocument/2006/relationships/slide" Target="slide224.xml"/><Relationship Id="rId2" Type="http://schemas.openxmlformats.org/officeDocument/2006/relationships/slideLayout" Target="../slideLayouts/slideLayout2.xml"/><Relationship Id="rId1" Type="http://schemas.openxmlformats.org/officeDocument/2006/relationships/tags" Target="../tags/tag81.xml"/></Relationships>
</file>

<file path=ppt/slides/_rels/slide22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slide" Target="slide229.xml"/><Relationship Id="rId4" Type="http://schemas.openxmlformats.org/officeDocument/2006/relationships/slide" Target="slide230.xml"/></Relationships>
</file>

<file path=ppt/slides/_rels/slide229.xml.rels><?xml version="1.0" encoding="UTF-8" standalone="yes"?>
<Relationships xmlns="http://schemas.openxmlformats.org/package/2006/relationships"><Relationship Id="rId2" Type="http://schemas.openxmlformats.org/officeDocument/2006/relationships/slide" Target="slide228.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230.xml.rels><?xml version="1.0" encoding="UTF-8" standalone="yes"?>
<Relationships xmlns="http://schemas.openxmlformats.org/package/2006/relationships"><Relationship Id="rId3" Type="http://schemas.openxmlformats.org/officeDocument/2006/relationships/slide" Target="slide228.xml"/><Relationship Id="rId2" Type="http://schemas.openxmlformats.org/officeDocument/2006/relationships/slideLayout" Target="../slideLayouts/slideLayout2.xml"/><Relationship Id="rId1" Type="http://schemas.openxmlformats.org/officeDocument/2006/relationships/tags" Target="../tags/tag82.xml"/></Relationships>
</file>

<file path=ppt/slides/_rels/slide231.xml.rels><?xml version="1.0" encoding="UTF-8" standalone="yes"?>
<Relationships xmlns="http://schemas.openxmlformats.org/package/2006/relationships"><Relationship Id="rId3" Type="http://schemas.openxmlformats.org/officeDocument/2006/relationships/tags" Target="../tags/tag85.xml"/><Relationship Id="rId7" Type="http://schemas.openxmlformats.org/officeDocument/2006/relationships/slide" Target="slide232.xml"/><Relationship Id="rId2" Type="http://schemas.openxmlformats.org/officeDocument/2006/relationships/tags" Target="../tags/tag84.xml"/><Relationship Id="rId1" Type="http://schemas.openxmlformats.org/officeDocument/2006/relationships/tags" Target="../tags/tag83.xml"/><Relationship Id="rId6" Type="http://schemas.openxmlformats.org/officeDocument/2006/relationships/slide" Target="slide3.xml"/><Relationship Id="rId5" Type="http://schemas.openxmlformats.org/officeDocument/2006/relationships/slideLayout" Target="../slideLayouts/slideLayout2.xml"/><Relationship Id="rId4" Type="http://schemas.openxmlformats.org/officeDocument/2006/relationships/tags" Target="../tags/tag86.xml"/></Relationships>
</file>

<file path=ppt/slides/_rels/slide232.xml.rels><?xml version="1.0" encoding="UTF-8" standalone="yes"?>
<Relationships xmlns="http://schemas.openxmlformats.org/package/2006/relationships"><Relationship Id="rId2" Type="http://schemas.openxmlformats.org/officeDocument/2006/relationships/slide" Target="slide231.xml"/><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3" Type="http://schemas.openxmlformats.org/officeDocument/2006/relationships/tags" Target="../tags/tag89.xml"/><Relationship Id="rId7" Type="http://schemas.openxmlformats.org/officeDocument/2006/relationships/slide" Target="slide234.xml"/><Relationship Id="rId2" Type="http://schemas.openxmlformats.org/officeDocument/2006/relationships/tags" Target="../tags/tag88.xml"/><Relationship Id="rId1" Type="http://schemas.openxmlformats.org/officeDocument/2006/relationships/tags" Target="../tags/tag87.xml"/><Relationship Id="rId6" Type="http://schemas.openxmlformats.org/officeDocument/2006/relationships/slide" Target="slide3.xml"/><Relationship Id="rId5" Type="http://schemas.openxmlformats.org/officeDocument/2006/relationships/slideLayout" Target="../slideLayouts/slideLayout2.xml"/><Relationship Id="rId4" Type="http://schemas.openxmlformats.org/officeDocument/2006/relationships/tags" Target="../tags/tag90.xml"/></Relationships>
</file>

<file path=ppt/slides/_rels/slide234.xml.rels><?xml version="1.0" encoding="UTF-8" standalone="yes"?>
<Relationships xmlns="http://schemas.openxmlformats.org/package/2006/relationships"><Relationship Id="rId2" Type="http://schemas.openxmlformats.org/officeDocument/2006/relationships/slide" Target="slide233.xml"/><Relationship Id="rId1" Type="http://schemas.openxmlformats.org/officeDocument/2006/relationships/slideLayout" Target="../slideLayouts/slideLayout2.xml"/></Relationships>
</file>

<file path=ppt/slides/_rels/slide235.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2.xml"/><Relationship Id="rId1" Type="http://schemas.openxmlformats.org/officeDocument/2006/relationships/tags" Target="../tags/tag91.xml"/><Relationship Id="rId4" Type="http://schemas.openxmlformats.org/officeDocument/2006/relationships/slide" Target="slide236.xml"/></Relationships>
</file>

<file path=ppt/slides/_rels/slide236.xml.rels><?xml version="1.0" encoding="UTF-8" standalone="yes"?>
<Relationships xmlns="http://schemas.openxmlformats.org/package/2006/relationships"><Relationship Id="rId2" Type="http://schemas.openxmlformats.org/officeDocument/2006/relationships/slide" Target="slide235.xml"/><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24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2.xml"/><Relationship Id="rId1" Type="http://schemas.openxmlformats.org/officeDocument/2006/relationships/tags" Target="../tags/tag92.xml"/><Relationship Id="rId6" Type="http://schemas.openxmlformats.org/officeDocument/2006/relationships/image" Target="../media/image11.png"/><Relationship Id="rId5" Type="http://schemas.openxmlformats.org/officeDocument/2006/relationships/slide" Target="slide244.xml"/><Relationship Id="rId4" Type="http://schemas.openxmlformats.org/officeDocument/2006/relationships/slide" Target="slide243.xml"/></Relationships>
</file>

<file path=ppt/slides/_rels/slide243.xml.rels><?xml version="1.0" encoding="UTF-8" standalone="yes"?>
<Relationships xmlns="http://schemas.openxmlformats.org/package/2006/relationships"><Relationship Id="rId2" Type="http://schemas.openxmlformats.org/officeDocument/2006/relationships/slide" Target="slide242.xml"/><Relationship Id="rId1" Type="http://schemas.openxmlformats.org/officeDocument/2006/relationships/slideLayout" Target="../slideLayouts/slideLayout2.xml"/></Relationships>
</file>

<file path=ppt/slides/_rels/slide244.xml.rels><?xml version="1.0" encoding="UTF-8" standalone="yes"?>
<Relationships xmlns="http://schemas.openxmlformats.org/package/2006/relationships"><Relationship Id="rId3" Type="http://schemas.openxmlformats.org/officeDocument/2006/relationships/slide" Target="slide242.xml"/><Relationship Id="rId2" Type="http://schemas.openxmlformats.org/officeDocument/2006/relationships/slideLayout" Target="../slideLayouts/slideLayout2.xml"/><Relationship Id="rId1" Type="http://schemas.openxmlformats.org/officeDocument/2006/relationships/tags" Target="../tags/tag93.xml"/></Relationships>
</file>

<file path=ppt/slides/_rels/slide24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 Target="slide3.xml"/><Relationship Id="rId1" Type="http://schemas.openxmlformats.org/officeDocument/2006/relationships/slideLayout" Target="../slideLayouts/slideLayout2.xml"/><Relationship Id="rId6" Type="http://schemas.openxmlformats.org/officeDocument/2006/relationships/slide" Target="slide248.xml"/><Relationship Id="rId5" Type="http://schemas.openxmlformats.org/officeDocument/2006/relationships/slide" Target="slide246.xml"/><Relationship Id="rId4" Type="http://schemas.openxmlformats.org/officeDocument/2006/relationships/slide" Target="slide247.xml"/></Relationships>
</file>

<file path=ppt/slides/_rels/slide246.xml.rels><?xml version="1.0" encoding="UTF-8" standalone="yes"?>
<Relationships xmlns="http://schemas.openxmlformats.org/package/2006/relationships"><Relationship Id="rId2" Type="http://schemas.openxmlformats.org/officeDocument/2006/relationships/slide" Target="slide245.xml"/><Relationship Id="rId1" Type="http://schemas.openxmlformats.org/officeDocument/2006/relationships/slideLayout" Target="../slideLayouts/slideLayout2.xml"/></Relationships>
</file>

<file path=ppt/slides/_rels/slide247.xml.rels><?xml version="1.0" encoding="UTF-8" standalone="yes"?>
<Relationships xmlns="http://schemas.openxmlformats.org/package/2006/relationships"><Relationship Id="rId3" Type="http://schemas.openxmlformats.org/officeDocument/2006/relationships/slide" Target="slide245.xml"/><Relationship Id="rId2" Type="http://schemas.openxmlformats.org/officeDocument/2006/relationships/slideLayout" Target="../slideLayouts/slideLayout2.xml"/><Relationship Id="rId1" Type="http://schemas.openxmlformats.org/officeDocument/2006/relationships/tags" Target="../tags/tag94.xml"/></Relationships>
</file>

<file path=ppt/slides/_rels/slide248.xml.rels><?xml version="1.0" encoding="UTF-8" standalone="yes"?>
<Relationships xmlns="http://schemas.openxmlformats.org/package/2006/relationships"><Relationship Id="rId3" Type="http://schemas.openxmlformats.org/officeDocument/2006/relationships/slide" Target="slide245.xml"/><Relationship Id="rId2" Type="http://schemas.openxmlformats.org/officeDocument/2006/relationships/slideLayout" Target="../slideLayouts/slideLayout2.xml"/><Relationship Id="rId1" Type="http://schemas.openxmlformats.org/officeDocument/2006/relationships/tags" Target="../tags/tag95.xml"/></Relationships>
</file>

<file path=ppt/slides/_rels/slide249.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diagramLayout" Target="../diagrams/layout8.xml"/><Relationship Id="rId7" Type="http://schemas.openxmlformats.org/officeDocument/2006/relationships/slide" Target="slide3.xml"/><Relationship Id="rId2" Type="http://schemas.openxmlformats.org/officeDocument/2006/relationships/diagramData" Target="../diagrams/data8.xml"/><Relationship Id="rId1" Type="http://schemas.openxmlformats.org/officeDocument/2006/relationships/slideLayout" Target="../slideLayouts/slideLayout7.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250.xml.rels><?xml version="1.0" encoding="UTF-8" standalone="yes"?>
<Relationships xmlns="http://schemas.openxmlformats.org/package/2006/relationships"><Relationship Id="rId3" Type="http://schemas.openxmlformats.org/officeDocument/2006/relationships/slide" Target="slide251.xml"/><Relationship Id="rId2" Type="http://schemas.openxmlformats.org/officeDocument/2006/relationships/slide" Target="slide3.xml"/><Relationship Id="rId1" Type="http://schemas.openxmlformats.org/officeDocument/2006/relationships/slideLayout" Target="../slideLayouts/slideLayout2.xml"/><Relationship Id="rId4" Type="http://schemas.openxmlformats.org/officeDocument/2006/relationships/slide" Target="slide252.xml"/></Relationships>
</file>

<file path=ppt/slides/_rels/slide251.xml.rels><?xml version="1.0" encoding="UTF-8" standalone="yes"?>
<Relationships xmlns="http://schemas.openxmlformats.org/package/2006/relationships"><Relationship Id="rId2" Type="http://schemas.openxmlformats.org/officeDocument/2006/relationships/slide" Target="slide250.xml"/><Relationship Id="rId1" Type="http://schemas.openxmlformats.org/officeDocument/2006/relationships/slideLayout" Target="../slideLayouts/slideLayout2.xml"/></Relationships>
</file>

<file path=ppt/slides/_rels/slide252.xml.rels><?xml version="1.0" encoding="UTF-8" standalone="yes"?>
<Relationships xmlns="http://schemas.openxmlformats.org/package/2006/relationships"><Relationship Id="rId3" Type="http://schemas.openxmlformats.org/officeDocument/2006/relationships/slide" Target="slide250.xml"/><Relationship Id="rId2" Type="http://schemas.openxmlformats.org/officeDocument/2006/relationships/slideLayout" Target="../slideLayouts/slideLayout2.xml"/><Relationship Id="rId1" Type="http://schemas.openxmlformats.org/officeDocument/2006/relationships/tags" Target="../tags/tag96.xml"/></Relationships>
</file>

<file path=ppt/slides/_rels/slide253.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slide" Target="slide3.xml"/><Relationship Id="rId2" Type="http://schemas.openxmlformats.org/officeDocument/2006/relationships/slideLayout" Target="../slideLayouts/slideLayout2.xml"/><Relationship Id="rId1" Type="http://schemas.openxmlformats.org/officeDocument/2006/relationships/tags" Target="../tags/tag97.xml"/><Relationship Id="rId6" Type="http://schemas.openxmlformats.org/officeDocument/2006/relationships/slide" Target="slide256.xml"/><Relationship Id="rId5" Type="http://schemas.openxmlformats.org/officeDocument/2006/relationships/slide" Target="slide254.xml"/><Relationship Id="rId4" Type="http://schemas.openxmlformats.org/officeDocument/2006/relationships/slide" Target="slide255.xml"/></Relationships>
</file>

<file path=ppt/slides/_rels/slide254.xml.rels><?xml version="1.0" encoding="UTF-8" standalone="yes"?>
<Relationships xmlns="http://schemas.openxmlformats.org/package/2006/relationships"><Relationship Id="rId2" Type="http://schemas.openxmlformats.org/officeDocument/2006/relationships/slide" Target="slide253.xml"/><Relationship Id="rId1" Type="http://schemas.openxmlformats.org/officeDocument/2006/relationships/slideLayout" Target="../slideLayouts/slideLayout2.xml"/></Relationships>
</file>

<file path=ppt/slides/_rels/slide255.xml.rels><?xml version="1.0" encoding="UTF-8" standalone="yes"?>
<Relationships xmlns="http://schemas.openxmlformats.org/package/2006/relationships"><Relationship Id="rId3" Type="http://schemas.openxmlformats.org/officeDocument/2006/relationships/slide" Target="slide253.xml"/><Relationship Id="rId2" Type="http://schemas.openxmlformats.org/officeDocument/2006/relationships/slideLayout" Target="../slideLayouts/slideLayout2.xml"/><Relationship Id="rId1" Type="http://schemas.openxmlformats.org/officeDocument/2006/relationships/tags" Target="../tags/tag98.xml"/></Relationships>
</file>

<file path=ppt/slides/_rels/slide256.xml.rels><?xml version="1.0" encoding="UTF-8" standalone="yes"?>
<Relationships xmlns="http://schemas.openxmlformats.org/package/2006/relationships"><Relationship Id="rId3" Type="http://schemas.openxmlformats.org/officeDocument/2006/relationships/slide" Target="slide253.xml"/><Relationship Id="rId2" Type="http://schemas.openxmlformats.org/officeDocument/2006/relationships/slideLayout" Target="../slideLayouts/slideLayout2.xml"/><Relationship Id="rId1" Type="http://schemas.openxmlformats.org/officeDocument/2006/relationships/tags" Target="../tags/tag99.xml"/></Relationships>
</file>

<file path=ppt/slides/_rels/slide257.xml.rels><?xml version="1.0" encoding="UTF-8" standalone="yes"?>
<Relationships xmlns="http://schemas.openxmlformats.org/package/2006/relationships"><Relationship Id="rId3" Type="http://schemas.openxmlformats.org/officeDocument/2006/relationships/tags" Target="../tags/tag102.xml"/><Relationship Id="rId7" Type="http://schemas.openxmlformats.org/officeDocument/2006/relationships/slide" Target="slide258.xml"/><Relationship Id="rId2" Type="http://schemas.openxmlformats.org/officeDocument/2006/relationships/tags" Target="../tags/tag101.xml"/><Relationship Id="rId1" Type="http://schemas.openxmlformats.org/officeDocument/2006/relationships/tags" Target="../tags/tag100.xml"/><Relationship Id="rId6" Type="http://schemas.openxmlformats.org/officeDocument/2006/relationships/slide" Target="slide3.xml"/><Relationship Id="rId5" Type="http://schemas.openxmlformats.org/officeDocument/2006/relationships/slideLayout" Target="../slideLayouts/slideLayout2.xml"/><Relationship Id="rId4" Type="http://schemas.openxmlformats.org/officeDocument/2006/relationships/tags" Target="../tags/tag103.xml"/></Relationships>
</file>

<file path=ppt/slides/_rels/slide258.xml.rels><?xml version="1.0" encoding="UTF-8" standalone="yes"?>
<Relationships xmlns="http://schemas.openxmlformats.org/package/2006/relationships"><Relationship Id="rId2" Type="http://schemas.openxmlformats.org/officeDocument/2006/relationships/slide" Target="slide257.xml"/><Relationship Id="rId1" Type="http://schemas.openxmlformats.org/officeDocument/2006/relationships/slideLayout" Target="../slideLayouts/slideLayout2.xml"/></Relationships>
</file>

<file path=ppt/slides/_rels/slide259.xml.rels><?xml version="1.0" encoding="UTF-8" standalone="yes"?>
<Relationships xmlns="http://schemas.openxmlformats.org/package/2006/relationships"><Relationship Id="rId8" Type="http://schemas.openxmlformats.org/officeDocument/2006/relationships/slide" Target="slide260.xml"/><Relationship Id="rId3" Type="http://schemas.openxmlformats.org/officeDocument/2006/relationships/tags" Target="../tags/tag106.xml"/><Relationship Id="rId7" Type="http://schemas.openxmlformats.org/officeDocument/2006/relationships/slide" Target="slide3.xml"/><Relationship Id="rId2" Type="http://schemas.openxmlformats.org/officeDocument/2006/relationships/tags" Target="../tags/tag105.xml"/><Relationship Id="rId1" Type="http://schemas.openxmlformats.org/officeDocument/2006/relationships/tags" Target="../tags/tag104.xml"/><Relationship Id="rId6" Type="http://schemas.openxmlformats.org/officeDocument/2006/relationships/slideLayout" Target="../slideLayouts/slideLayout2.xml"/><Relationship Id="rId5" Type="http://schemas.openxmlformats.org/officeDocument/2006/relationships/tags" Target="../tags/tag108.xml"/><Relationship Id="rId4" Type="http://schemas.openxmlformats.org/officeDocument/2006/relationships/tags" Target="../tags/tag107.xml"/></Relationships>
</file>

<file path=ppt/slides/_rels/slide26.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260.xml.rels><?xml version="1.0" encoding="UTF-8" standalone="yes"?>
<Relationships xmlns="http://schemas.openxmlformats.org/package/2006/relationships"><Relationship Id="rId2" Type="http://schemas.openxmlformats.org/officeDocument/2006/relationships/slide" Target="slide259.xml"/><Relationship Id="rId1" Type="http://schemas.openxmlformats.org/officeDocument/2006/relationships/slideLayout" Target="../slideLayouts/slideLayout2.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4.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265.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266.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slide" Target="slide269.xml"/><Relationship Id="rId5" Type="http://schemas.openxmlformats.org/officeDocument/2006/relationships/slide" Target="slide267.xml"/><Relationship Id="rId4" Type="http://schemas.openxmlformats.org/officeDocument/2006/relationships/slide" Target="slide268.xml"/></Relationships>
</file>

<file path=ppt/slides/_rels/slide267.xml.rels><?xml version="1.0" encoding="UTF-8" standalone="yes"?>
<Relationships xmlns="http://schemas.openxmlformats.org/package/2006/relationships"><Relationship Id="rId2" Type="http://schemas.openxmlformats.org/officeDocument/2006/relationships/slide" Target="slide266.xml"/><Relationship Id="rId1" Type="http://schemas.openxmlformats.org/officeDocument/2006/relationships/slideLayout" Target="../slideLayouts/slideLayout2.xml"/></Relationships>
</file>

<file path=ppt/slides/_rels/slide268.xml.rels><?xml version="1.0" encoding="UTF-8" standalone="yes"?>
<Relationships xmlns="http://schemas.openxmlformats.org/package/2006/relationships"><Relationship Id="rId3" Type="http://schemas.openxmlformats.org/officeDocument/2006/relationships/slide" Target="slide266.xml"/><Relationship Id="rId2" Type="http://schemas.openxmlformats.org/officeDocument/2006/relationships/slideLayout" Target="../slideLayouts/slideLayout2.xml"/><Relationship Id="rId1" Type="http://schemas.openxmlformats.org/officeDocument/2006/relationships/tags" Target="../tags/tag109.xml"/></Relationships>
</file>

<file path=ppt/slides/_rels/slide269.xml.rels><?xml version="1.0" encoding="UTF-8" standalone="yes"?>
<Relationships xmlns="http://schemas.openxmlformats.org/package/2006/relationships"><Relationship Id="rId3" Type="http://schemas.openxmlformats.org/officeDocument/2006/relationships/slide" Target="slide266.xml"/><Relationship Id="rId2" Type="http://schemas.openxmlformats.org/officeDocument/2006/relationships/slideLayout" Target="../slideLayouts/slideLayout2.xml"/><Relationship Id="rId1" Type="http://schemas.openxmlformats.org/officeDocument/2006/relationships/tags" Target="../tags/tag110.xml"/></Relationships>
</file>

<file path=ppt/slides/_rels/slide2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7.xml"/><Relationship Id="rId1" Type="http://schemas.openxmlformats.org/officeDocument/2006/relationships/tags" Target="../tags/tag2.xml"/></Relationships>
</file>

<file path=ppt/slides/_rels/slide270.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slide" Target="slide271.xml"/><Relationship Id="rId4" Type="http://schemas.openxmlformats.org/officeDocument/2006/relationships/slide" Target="slide272.xml"/></Relationships>
</file>

<file path=ppt/slides/_rels/slide271.xml.rels><?xml version="1.0" encoding="UTF-8" standalone="yes"?>
<Relationships xmlns="http://schemas.openxmlformats.org/package/2006/relationships"><Relationship Id="rId2" Type="http://schemas.openxmlformats.org/officeDocument/2006/relationships/slide" Target="slide270.xml"/><Relationship Id="rId1" Type="http://schemas.openxmlformats.org/officeDocument/2006/relationships/slideLayout" Target="../slideLayouts/slideLayout2.xml"/></Relationships>
</file>

<file path=ppt/slides/_rels/slide272.xml.rels><?xml version="1.0" encoding="UTF-8" standalone="yes"?>
<Relationships xmlns="http://schemas.openxmlformats.org/package/2006/relationships"><Relationship Id="rId3" Type="http://schemas.openxmlformats.org/officeDocument/2006/relationships/slide" Target="slide270.xml"/><Relationship Id="rId2" Type="http://schemas.openxmlformats.org/officeDocument/2006/relationships/slideLayout" Target="../slideLayouts/slideLayout2.xml"/><Relationship Id="rId1" Type="http://schemas.openxmlformats.org/officeDocument/2006/relationships/tags" Target="../tags/tag111.xml"/></Relationships>
</file>

<file path=ppt/slides/_rels/slide273.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274.xml.rels><?xml version="1.0" encoding="UTF-8" standalone="yes"?>
<Relationships xmlns="http://schemas.openxmlformats.org/package/2006/relationships"><Relationship Id="rId3" Type="http://schemas.openxmlformats.org/officeDocument/2006/relationships/slide" Target="slide275.xml"/><Relationship Id="rId2" Type="http://schemas.openxmlformats.org/officeDocument/2006/relationships/slide" Target="slide3.xml"/><Relationship Id="rId1" Type="http://schemas.openxmlformats.org/officeDocument/2006/relationships/slideLayout" Target="../slideLayouts/slideLayout2.xml"/><Relationship Id="rId4" Type="http://schemas.openxmlformats.org/officeDocument/2006/relationships/slide" Target="slide276.xml"/></Relationships>
</file>

<file path=ppt/slides/_rels/slide275.xml.rels><?xml version="1.0" encoding="UTF-8" standalone="yes"?>
<Relationships xmlns="http://schemas.openxmlformats.org/package/2006/relationships"><Relationship Id="rId2" Type="http://schemas.openxmlformats.org/officeDocument/2006/relationships/slide" Target="slide274.xml"/><Relationship Id="rId1" Type="http://schemas.openxmlformats.org/officeDocument/2006/relationships/slideLayout" Target="../slideLayouts/slideLayout2.xml"/></Relationships>
</file>

<file path=ppt/slides/_rels/slide276.xml.rels><?xml version="1.0" encoding="UTF-8" standalone="yes"?>
<Relationships xmlns="http://schemas.openxmlformats.org/package/2006/relationships"><Relationship Id="rId3" Type="http://schemas.openxmlformats.org/officeDocument/2006/relationships/slide" Target="slide274.xml"/><Relationship Id="rId2" Type="http://schemas.openxmlformats.org/officeDocument/2006/relationships/slideLayout" Target="../slideLayouts/slideLayout2.xml"/><Relationship Id="rId1" Type="http://schemas.openxmlformats.org/officeDocument/2006/relationships/tags" Target="../tags/tag112.xml"/></Relationships>
</file>

<file path=ppt/slides/_rels/slide27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slide" Target="slide280.xml"/><Relationship Id="rId5" Type="http://schemas.openxmlformats.org/officeDocument/2006/relationships/slide" Target="slide279.xml"/><Relationship Id="rId4" Type="http://schemas.openxmlformats.org/officeDocument/2006/relationships/slide" Target="slide278.xml"/></Relationships>
</file>

<file path=ppt/slides/_rels/slide278.xml.rels><?xml version="1.0" encoding="UTF-8" standalone="yes"?>
<Relationships xmlns="http://schemas.openxmlformats.org/package/2006/relationships"><Relationship Id="rId2" Type="http://schemas.openxmlformats.org/officeDocument/2006/relationships/slide" Target="slide277.xml"/><Relationship Id="rId1" Type="http://schemas.openxmlformats.org/officeDocument/2006/relationships/slideLayout" Target="../slideLayouts/slideLayout2.xml"/></Relationships>
</file>

<file path=ppt/slides/_rels/slide279.xml.rels><?xml version="1.0" encoding="UTF-8" standalone="yes"?>
<Relationships xmlns="http://schemas.openxmlformats.org/package/2006/relationships"><Relationship Id="rId3" Type="http://schemas.openxmlformats.org/officeDocument/2006/relationships/slide" Target="slide277.xml"/><Relationship Id="rId2" Type="http://schemas.openxmlformats.org/officeDocument/2006/relationships/slideLayout" Target="../slideLayouts/slideLayout2.xml"/><Relationship Id="rId1" Type="http://schemas.openxmlformats.org/officeDocument/2006/relationships/tags" Target="../tags/tag113.xml"/></Relationships>
</file>

<file path=ppt/slides/_rels/slide28.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280.xml.rels><?xml version="1.0" encoding="UTF-8" standalone="yes"?>
<Relationships xmlns="http://schemas.openxmlformats.org/package/2006/relationships"><Relationship Id="rId3" Type="http://schemas.openxmlformats.org/officeDocument/2006/relationships/slide" Target="slide277.xml"/><Relationship Id="rId2" Type="http://schemas.openxmlformats.org/officeDocument/2006/relationships/slideLayout" Target="../slideLayouts/slideLayout2.xml"/><Relationship Id="rId1" Type="http://schemas.openxmlformats.org/officeDocument/2006/relationships/tags" Target="../tags/tag114.xml"/></Relationships>
</file>

<file path=ppt/slides/_rels/slide281.xml.rels><?xml version="1.0" encoding="UTF-8" standalone="yes"?>
<Relationships xmlns="http://schemas.openxmlformats.org/package/2006/relationships"><Relationship Id="rId3" Type="http://schemas.openxmlformats.org/officeDocument/2006/relationships/tags" Target="../tags/tag117.xml"/><Relationship Id="rId2" Type="http://schemas.openxmlformats.org/officeDocument/2006/relationships/tags" Target="../tags/tag116.xml"/><Relationship Id="rId1" Type="http://schemas.openxmlformats.org/officeDocument/2006/relationships/tags" Target="../tags/tag115.xml"/><Relationship Id="rId6" Type="http://schemas.openxmlformats.org/officeDocument/2006/relationships/slide" Target="slide282.xml"/><Relationship Id="rId5" Type="http://schemas.openxmlformats.org/officeDocument/2006/relationships/slide" Target="slide3.xml"/><Relationship Id="rId4" Type="http://schemas.openxmlformats.org/officeDocument/2006/relationships/slideLayout" Target="../slideLayouts/slideLayout2.xml"/></Relationships>
</file>

<file path=ppt/slides/_rels/slide282.xml.rels><?xml version="1.0" encoding="UTF-8" standalone="yes"?>
<Relationships xmlns="http://schemas.openxmlformats.org/package/2006/relationships"><Relationship Id="rId2" Type="http://schemas.openxmlformats.org/officeDocument/2006/relationships/slide" Target="slide281.xml"/><Relationship Id="rId1" Type="http://schemas.openxmlformats.org/officeDocument/2006/relationships/slideLayout" Target="../slideLayouts/slideLayout2.xml"/></Relationships>
</file>

<file path=ppt/slides/_rels/slide283.xml.rels><?xml version="1.0" encoding="UTF-8" standalone="yes"?>
<Relationships xmlns="http://schemas.openxmlformats.org/package/2006/relationships"><Relationship Id="rId8" Type="http://schemas.openxmlformats.org/officeDocument/2006/relationships/slide" Target="slide284.xml"/><Relationship Id="rId3" Type="http://schemas.openxmlformats.org/officeDocument/2006/relationships/tags" Target="../tags/tag120.xml"/><Relationship Id="rId7" Type="http://schemas.openxmlformats.org/officeDocument/2006/relationships/slide" Target="slide3.xml"/><Relationship Id="rId2" Type="http://schemas.openxmlformats.org/officeDocument/2006/relationships/tags" Target="../tags/tag119.xml"/><Relationship Id="rId1" Type="http://schemas.openxmlformats.org/officeDocument/2006/relationships/tags" Target="../tags/tag118.xml"/><Relationship Id="rId6" Type="http://schemas.openxmlformats.org/officeDocument/2006/relationships/slideLayout" Target="../slideLayouts/slideLayout2.xml"/><Relationship Id="rId5" Type="http://schemas.openxmlformats.org/officeDocument/2006/relationships/tags" Target="../tags/tag122.xml"/><Relationship Id="rId4" Type="http://schemas.openxmlformats.org/officeDocument/2006/relationships/tags" Target="../tags/tag121.xml"/></Relationships>
</file>

<file path=ppt/slides/_rels/slide284.xml.rels><?xml version="1.0" encoding="UTF-8" standalone="yes"?>
<Relationships xmlns="http://schemas.openxmlformats.org/package/2006/relationships"><Relationship Id="rId2" Type="http://schemas.openxmlformats.org/officeDocument/2006/relationships/slide" Target="slide283.xml"/><Relationship Id="rId1" Type="http://schemas.openxmlformats.org/officeDocument/2006/relationships/slideLayout" Target="../slideLayouts/slideLayout2.xml"/></Relationships>
</file>

<file path=ppt/slides/_rels/slide285.xml.rels><?xml version="1.0" encoding="UTF-8" standalone="yes"?>
<Relationships xmlns="http://schemas.openxmlformats.org/package/2006/relationships"><Relationship Id="rId3" Type="http://schemas.openxmlformats.org/officeDocument/2006/relationships/tags" Target="../tags/tag125.xml"/><Relationship Id="rId2" Type="http://schemas.openxmlformats.org/officeDocument/2006/relationships/tags" Target="../tags/tag124.xml"/><Relationship Id="rId1" Type="http://schemas.openxmlformats.org/officeDocument/2006/relationships/tags" Target="../tags/tag123.xml"/><Relationship Id="rId6" Type="http://schemas.openxmlformats.org/officeDocument/2006/relationships/slide" Target="slide286.xml"/><Relationship Id="rId5" Type="http://schemas.openxmlformats.org/officeDocument/2006/relationships/slide" Target="slide3.xml"/><Relationship Id="rId4" Type="http://schemas.openxmlformats.org/officeDocument/2006/relationships/slideLayout" Target="../slideLayouts/slideLayout2.xml"/></Relationships>
</file>

<file path=ppt/slides/_rels/slide286.xml.rels><?xml version="1.0" encoding="UTF-8" standalone="yes"?>
<Relationships xmlns="http://schemas.openxmlformats.org/package/2006/relationships"><Relationship Id="rId2" Type="http://schemas.openxmlformats.org/officeDocument/2006/relationships/slide" Target="slide285.xml"/><Relationship Id="rId1" Type="http://schemas.openxmlformats.org/officeDocument/2006/relationships/slideLayout" Target="../slideLayouts/slideLayout2.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7.xml"/><Relationship Id="rId1" Type="http://schemas.openxmlformats.org/officeDocument/2006/relationships/tags" Target="../tags/tag3.xml"/></Relationships>
</file>

<file path=ppt/slides/_rels/slide290.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291.xml.rels><?xml version="1.0" encoding="UTF-8" standalone="yes"?>
<Relationships xmlns="http://schemas.openxmlformats.org/package/2006/relationships"><Relationship Id="rId3" Type="http://schemas.openxmlformats.org/officeDocument/2006/relationships/slide" Target="slide292.xml"/><Relationship Id="rId2" Type="http://schemas.openxmlformats.org/officeDocument/2006/relationships/slide" Target="slide3.xml"/><Relationship Id="rId1" Type="http://schemas.openxmlformats.org/officeDocument/2006/relationships/slideLayout" Target="../slideLayouts/slideLayout2.xml"/><Relationship Id="rId4" Type="http://schemas.openxmlformats.org/officeDocument/2006/relationships/slide" Target="slide293.xml"/></Relationships>
</file>

<file path=ppt/slides/_rels/slide292.xml.rels><?xml version="1.0" encoding="UTF-8" standalone="yes"?>
<Relationships xmlns="http://schemas.openxmlformats.org/package/2006/relationships"><Relationship Id="rId2" Type="http://schemas.openxmlformats.org/officeDocument/2006/relationships/slide" Target="slide291.xml"/><Relationship Id="rId1" Type="http://schemas.openxmlformats.org/officeDocument/2006/relationships/slideLayout" Target="../slideLayouts/slideLayout2.xml"/></Relationships>
</file>

<file path=ppt/slides/_rels/slide293.xml.rels><?xml version="1.0" encoding="UTF-8" standalone="yes"?>
<Relationships xmlns="http://schemas.openxmlformats.org/package/2006/relationships"><Relationship Id="rId3" Type="http://schemas.openxmlformats.org/officeDocument/2006/relationships/slide" Target="slide291.xml"/><Relationship Id="rId2" Type="http://schemas.openxmlformats.org/officeDocument/2006/relationships/slideLayout" Target="../slideLayouts/slideLayout2.xml"/><Relationship Id="rId1" Type="http://schemas.openxmlformats.org/officeDocument/2006/relationships/tags" Target="../tags/tag126.xml"/></Relationships>
</file>

<file path=ppt/slides/_rels/slide29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 Target="slide3.xml"/><Relationship Id="rId1" Type="http://schemas.openxmlformats.org/officeDocument/2006/relationships/slideLayout" Target="../slideLayouts/slideLayout2.xml"/><Relationship Id="rId6" Type="http://schemas.openxmlformats.org/officeDocument/2006/relationships/slide" Target="slide297.xml"/><Relationship Id="rId5" Type="http://schemas.openxmlformats.org/officeDocument/2006/relationships/slide" Target="slide296.xml"/><Relationship Id="rId4" Type="http://schemas.openxmlformats.org/officeDocument/2006/relationships/slide" Target="slide295.xml"/></Relationships>
</file>

<file path=ppt/slides/_rels/slide295.xml.rels><?xml version="1.0" encoding="UTF-8" standalone="yes"?>
<Relationships xmlns="http://schemas.openxmlformats.org/package/2006/relationships"><Relationship Id="rId2" Type="http://schemas.openxmlformats.org/officeDocument/2006/relationships/slide" Target="slide294.xml"/><Relationship Id="rId1" Type="http://schemas.openxmlformats.org/officeDocument/2006/relationships/slideLayout" Target="../slideLayouts/slideLayout2.xml"/></Relationships>
</file>

<file path=ppt/slides/_rels/slide296.xml.rels><?xml version="1.0" encoding="UTF-8" standalone="yes"?>
<Relationships xmlns="http://schemas.openxmlformats.org/package/2006/relationships"><Relationship Id="rId3" Type="http://schemas.openxmlformats.org/officeDocument/2006/relationships/slide" Target="slide294.xml"/><Relationship Id="rId2" Type="http://schemas.openxmlformats.org/officeDocument/2006/relationships/slideLayout" Target="../slideLayouts/slideLayout2.xml"/><Relationship Id="rId1" Type="http://schemas.openxmlformats.org/officeDocument/2006/relationships/tags" Target="../tags/tag127.xml"/></Relationships>
</file>

<file path=ppt/slides/_rels/slide297.xml.rels><?xml version="1.0" encoding="UTF-8" standalone="yes"?>
<Relationships xmlns="http://schemas.openxmlformats.org/package/2006/relationships"><Relationship Id="rId3" Type="http://schemas.openxmlformats.org/officeDocument/2006/relationships/slide" Target="slide294.xml"/><Relationship Id="rId2" Type="http://schemas.openxmlformats.org/officeDocument/2006/relationships/slideLayout" Target="../slideLayouts/slideLayout2.xml"/><Relationship Id="rId1" Type="http://schemas.openxmlformats.org/officeDocument/2006/relationships/tags" Target="../tags/tag128.xml"/></Relationships>
</file>

<file path=ppt/slides/_rels/slide298.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299.xml.rels><?xml version="1.0" encoding="UTF-8" standalone="yes"?>
<Relationships xmlns="http://schemas.openxmlformats.org/package/2006/relationships"><Relationship Id="rId3" Type="http://schemas.openxmlformats.org/officeDocument/2006/relationships/slide" Target="slide300.xml"/><Relationship Id="rId2" Type="http://schemas.openxmlformats.org/officeDocument/2006/relationships/slide" Target="slide3.xml"/><Relationship Id="rId1" Type="http://schemas.openxmlformats.org/officeDocument/2006/relationships/slideLayout" Target="../slideLayouts/slideLayout2.xml"/><Relationship Id="rId4" Type="http://schemas.openxmlformats.org/officeDocument/2006/relationships/slide" Target="slide301.xml"/></Relationships>
</file>

<file path=ppt/slides/_rels/slide3.xml.rels><?xml version="1.0" encoding="UTF-8" standalone="yes"?>
<Relationships xmlns="http://schemas.openxmlformats.org/package/2006/relationships"><Relationship Id="rId8" Type="http://schemas.openxmlformats.org/officeDocument/2006/relationships/slide" Target="slide315.xml"/><Relationship Id="rId3" Type="http://schemas.openxmlformats.org/officeDocument/2006/relationships/image" Target="../media/image3.emf"/><Relationship Id="rId7" Type="http://schemas.openxmlformats.org/officeDocument/2006/relationships/slide" Target="slide49.xml"/><Relationship Id="rId2" Type="http://schemas.openxmlformats.org/officeDocument/2006/relationships/notesSlide" Target="../notesSlides/notesSlide3.xml"/><Relationship Id="rId1" Type="http://schemas.openxmlformats.org/officeDocument/2006/relationships/slideLayout" Target="../slideLayouts/slideLayout13.xml"/><Relationship Id="rId6" Type="http://schemas.openxmlformats.org/officeDocument/2006/relationships/slide" Target="slide7.xml"/><Relationship Id="rId5" Type="http://schemas.openxmlformats.org/officeDocument/2006/relationships/image" Target="../media/image4.emf"/><Relationship Id="rId4" Type="http://schemas.openxmlformats.org/officeDocument/2006/relationships/slide" Target="slide4.xml"/></Relationships>
</file>

<file path=ppt/slides/_rels/slide30.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300.xml.rels><?xml version="1.0" encoding="UTF-8" standalone="yes"?>
<Relationships xmlns="http://schemas.openxmlformats.org/package/2006/relationships"><Relationship Id="rId2" Type="http://schemas.openxmlformats.org/officeDocument/2006/relationships/slide" Target="slide299.xml"/><Relationship Id="rId1" Type="http://schemas.openxmlformats.org/officeDocument/2006/relationships/slideLayout" Target="../slideLayouts/slideLayout2.xml"/></Relationships>
</file>

<file path=ppt/slides/_rels/slide301.xml.rels><?xml version="1.0" encoding="UTF-8" standalone="yes"?>
<Relationships xmlns="http://schemas.openxmlformats.org/package/2006/relationships"><Relationship Id="rId3" Type="http://schemas.openxmlformats.org/officeDocument/2006/relationships/slide" Target="slide299.xml"/><Relationship Id="rId2" Type="http://schemas.openxmlformats.org/officeDocument/2006/relationships/slideLayout" Target="../slideLayouts/slideLayout2.xml"/><Relationship Id="rId1" Type="http://schemas.openxmlformats.org/officeDocument/2006/relationships/tags" Target="../tags/tag129.xml"/></Relationships>
</file>

<file path=ppt/slides/_rels/slide30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 Target="slide3.xml"/><Relationship Id="rId1" Type="http://schemas.openxmlformats.org/officeDocument/2006/relationships/slideLayout" Target="../slideLayouts/slideLayout2.xml"/><Relationship Id="rId6" Type="http://schemas.openxmlformats.org/officeDocument/2006/relationships/slide" Target="slide305.xml"/><Relationship Id="rId5" Type="http://schemas.openxmlformats.org/officeDocument/2006/relationships/slide" Target="slide304.xml"/><Relationship Id="rId4" Type="http://schemas.openxmlformats.org/officeDocument/2006/relationships/slide" Target="slide303.xml"/></Relationships>
</file>

<file path=ppt/slides/_rels/slide303.xml.rels><?xml version="1.0" encoding="UTF-8" standalone="yes"?>
<Relationships xmlns="http://schemas.openxmlformats.org/package/2006/relationships"><Relationship Id="rId2" Type="http://schemas.openxmlformats.org/officeDocument/2006/relationships/slide" Target="slide302.xml"/><Relationship Id="rId1" Type="http://schemas.openxmlformats.org/officeDocument/2006/relationships/slideLayout" Target="../slideLayouts/slideLayout2.xml"/></Relationships>
</file>

<file path=ppt/slides/_rels/slide304.xml.rels><?xml version="1.0" encoding="UTF-8" standalone="yes"?>
<Relationships xmlns="http://schemas.openxmlformats.org/package/2006/relationships"><Relationship Id="rId3" Type="http://schemas.openxmlformats.org/officeDocument/2006/relationships/slide" Target="slide302.xml"/><Relationship Id="rId2" Type="http://schemas.openxmlformats.org/officeDocument/2006/relationships/slideLayout" Target="../slideLayouts/slideLayout2.xml"/><Relationship Id="rId1" Type="http://schemas.openxmlformats.org/officeDocument/2006/relationships/tags" Target="../tags/tag130.xml"/></Relationships>
</file>

<file path=ppt/slides/_rels/slide305.xml.rels><?xml version="1.0" encoding="UTF-8" standalone="yes"?>
<Relationships xmlns="http://schemas.openxmlformats.org/package/2006/relationships"><Relationship Id="rId3" Type="http://schemas.openxmlformats.org/officeDocument/2006/relationships/slide" Target="slide302.xml"/><Relationship Id="rId2" Type="http://schemas.openxmlformats.org/officeDocument/2006/relationships/slideLayout" Target="../slideLayouts/slideLayout2.xml"/><Relationship Id="rId1" Type="http://schemas.openxmlformats.org/officeDocument/2006/relationships/tags" Target="../tags/tag131.xml"/></Relationships>
</file>

<file path=ppt/slides/_rels/slide306.xml.rels><?xml version="1.0" encoding="UTF-8" standalone="yes"?>
<Relationships xmlns="http://schemas.openxmlformats.org/package/2006/relationships"><Relationship Id="rId3" Type="http://schemas.openxmlformats.org/officeDocument/2006/relationships/tags" Target="../tags/tag134.xml"/><Relationship Id="rId2" Type="http://schemas.openxmlformats.org/officeDocument/2006/relationships/tags" Target="../tags/tag133.xml"/><Relationship Id="rId1" Type="http://schemas.openxmlformats.org/officeDocument/2006/relationships/tags" Target="../tags/tag132.xml"/><Relationship Id="rId6" Type="http://schemas.openxmlformats.org/officeDocument/2006/relationships/slide" Target="slide307.xml"/><Relationship Id="rId5" Type="http://schemas.openxmlformats.org/officeDocument/2006/relationships/slide" Target="slide3.xml"/><Relationship Id="rId4" Type="http://schemas.openxmlformats.org/officeDocument/2006/relationships/slideLayout" Target="../slideLayouts/slideLayout2.xml"/></Relationships>
</file>

<file path=ppt/slides/_rels/slide307.xml.rels><?xml version="1.0" encoding="UTF-8" standalone="yes"?>
<Relationships xmlns="http://schemas.openxmlformats.org/package/2006/relationships"><Relationship Id="rId2" Type="http://schemas.openxmlformats.org/officeDocument/2006/relationships/slide" Target="slide306.xml"/><Relationship Id="rId1" Type="http://schemas.openxmlformats.org/officeDocument/2006/relationships/slideLayout" Target="../slideLayouts/slideLayout2.xml"/></Relationships>
</file>

<file path=ppt/slides/_rels/slide308.xml.rels><?xml version="1.0" encoding="UTF-8" standalone="yes"?>
<Relationships xmlns="http://schemas.openxmlformats.org/package/2006/relationships"><Relationship Id="rId8" Type="http://schemas.openxmlformats.org/officeDocument/2006/relationships/slide" Target="slide309.xml"/><Relationship Id="rId3" Type="http://schemas.openxmlformats.org/officeDocument/2006/relationships/tags" Target="../tags/tag137.xml"/><Relationship Id="rId7" Type="http://schemas.openxmlformats.org/officeDocument/2006/relationships/slide" Target="slide3.xml"/><Relationship Id="rId2" Type="http://schemas.openxmlformats.org/officeDocument/2006/relationships/tags" Target="../tags/tag136.xml"/><Relationship Id="rId1" Type="http://schemas.openxmlformats.org/officeDocument/2006/relationships/tags" Target="../tags/tag135.xml"/><Relationship Id="rId6" Type="http://schemas.openxmlformats.org/officeDocument/2006/relationships/slideLayout" Target="../slideLayouts/slideLayout2.xml"/><Relationship Id="rId5" Type="http://schemas.openxmlformats.org/officeDocument/2006/relationships/tags" Target="../tags/tag139.xml"/><Relationship Id="rId4" Type="http://schemas.openxmlformats.org/officeDocument/2006/relationships/tags" Target="../tags/tag138.xml"/></Relationships>
</file>

<file path=ppt/slides/_rels/slide309.xml.rels><?xml version="1.0" encoding="UTF-8" standalone="yes"?>
<Relationships xmlns="http://schemas.openxmlformats.org/package/2006/relationships"><Relationship Id="rId2" Type="http://schemas.openxmlformats.org/officeDocument/2006/relationships/slide" Target="slide308.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7.xml"/><Relationship Id="rId1" Type="http://schemas.openxmlformats.org/officeDocument/2006/relationships/tags" Target="../tags/tag4.xml"/></Relationships>
</file>

<file path=ppt/slides/_rels/slide310.xml.rels><?xml version="1.0" encoding="UTF-8" standalone="yes"?>
<Relationships xmlns="http://schemas.openxmlformats.org/package/2006/relationships"><Relationship Id="rId3" Type="http://schemas.openxmlformats.org/officeDocument/2006/relationships/tags" Target="../tags/tag142.xml"/><Relationship Id="rId2" Type="http://schemas.openxmlformats.org/officeDocument/2006/relationships/tags" Target="../tags/tag141.xml"/><Relationship Id="rId1" Type="http://schemas.openxmlformats.org/officeDocument/2006/relationships/tags" Target="../tags/tag140.xml"/><Relationship Id="rId6" Type="http://schemas.openxmlformats.org/officeDocument/2006/relationships/slide" Target="slide311.xml"/><Relationship Id="rId5" Type="http://schemas.openxmlformats.org/officeDocument/2006/relationships/slide" Target="slide3.xml"/><Relationship Id="rId4" Type="http://schemas.openxmlformats.org/officeDocument/2006/relationships/slideLayout" Target="../slideLayouts/slideLayout2.xml"/></Relationships>
</file>

<file path=ppt/slides/_rels/slide311.xml.rels><?xml version="1.0" encoding="UTF-8" standalone="yes"?>
<Relationships xmlns="http://schemas.openxmlformats.org/package/2006/relationships"><Relationship Id="rId2" Type="http://schemas.openxmlformats.org/officeDocument/2006/relationships/slide" Target="slide310.xml"/><Relationship Id="rId1" Type="http://schemas.openxmlformats.org/officeDocument/2006/relationships/slideLayout" Target="../slideLayouts/slideLayout2.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xml"/><Relationship Id="rId1" Type="http://schemas.openxmlformats.org/officeDocument/2006/relationships/slideLayout" Target="../slideLayouts/slideLayout12.xml"/><Relationship Id="rId4" Type="http://schemas.openxmlformats.org/officeDocument/2006/relationships/slide" Target="slide3.xml"/></Relationships>
</file>

<file path=ppt/slides/_rels/slide316.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17.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1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321.xml"/><Relationship Id="rId5" Type="http://schemas.openxmlformats.org/officeDocument/2006/relationships/slide" Target="slide319.xml"/><Relationship Id="rId4" Type="http://schemas.openxmlformats.org/officeDocument/2006/relationships/slide" Target="slide320.xml"/></Relationships>
</file>

<file path=ppt/slides/_rels/slide319.xml.rels><?xml version="1.0" encoding="UTF-8" standalone="yes"?>
<Relationships xmlns="http://schemas.openxmlformats.org/package/2006/relationships"><Relationship Id="rId2" Type="http://schemas.openxmlformats.org/officeDocument/2006/relationships/slide" Target="slide318.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320.xml.rels><?xml version="1.0" encoding="UTF-8" standalone="yes"?>
<Relationships xmlns="http://schemas.openxmlformats.org/package/2006/relationships"><Relationship Id="rId2" Type="http://schemas.openxmlformats.org/officeDocument/2006/relationships/slide" Target="slide318.xml"/><Relationship Id="rId1" Type="http://schemas.openxmlformats.org/officeDocument/2006/relationships/slideLayout" Target="../slideLayouts/slideLayout2.xml"/></Relationships>
</file>

<file path=ppt/slides/_rels/slide321.xml.rels><?xml version="1.0" encoding="UTF-8" standalone="yes"?>
<Relationships xmlns="http://schemas.openxmlformats.org/package/2006/relationships"><Relationship Id="rId2" Type="http://schemas.openxmlformats.org/officeDocument/2006/relationships/slide" Target="slide318.xml"/><Relationship Id="rId1" Type="http://schemas.openxmlformats.org/officeDocument/2006/relationships/slideLayout" Target="../slideLayouts/slideLayout2.xml"/></Relationships>
</file>

<file path=ppt/slides/_rels/slide32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5" Type="http://schemas.openxmlformats.org/officeDocument/2006/relationships/slide" Target="slide323.xml"/><Relationship Id="rId4" Type="http://schemas.openxmlformats.org/officeDocument/2006/relationships/slide" Target="slide324.xml"/></Relationships>
</file>

<file path=ppt/slides/_rels/slide323.xml.rels><?xml version="1.0" encoding="UTF-8" standalone="yes"?>
<Relationships xmlns="http://schemas.openxmlformats.org/package/2006/relationships"><Relationship Id="rId2" Type="http://schemas.openxmlformats.org/officeDocument/2006/relationships/slide" Target="slide322.xml"/><Relationship Id="rId1" Type="http://schemas.openxmlformats.org/officeDocument/2006/relationships/slideLayout" Target="../slideLayouts/slideLayout2.xml"/></Relationships>
</file>

<file path=ppt/slides/_rels/slide324.xml.rels><?xml version="1.0" encoding="UTF-8" standalone="yes"?>
<Relationships xmlns="http://schemas.openxmlformats.org/package/2006/relationships"><Relationship Id="rId2" Type="http://schemas.openxmlformats.org/officeDocument/2006/relationships/slide" Target="slide322.xml"/><Relationship Id="rId1" Type="http://schemas.openxmlformats.org/officeDocument/2006/relationships/slideLayout" Target="../slideLayouts/slideLayout2.xml"/></Relationships>
</file>

<file path=ppt/slides/_rels/slide325.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26.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2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330.xml"/><Relationship Id="rId5" Type="http://schemas.openxmlformats.org/officeDocument/2006/relationships/slide" Target="slide328.xml"/><Relationship Id="rId4" Type="http://schemas.openxmlformats.org/officeDocument/2006/relationships/slide" Target="slide329.xml"/></Relationships>
</file>

<file path=ppt/slides/_rels/slide328.xml.rels><?xml version="1.0" encoding="UTF-8" standalone="yes"?>
<Relationships xmlns="http://schemas.openxmlformats.org/package/2006/relationships"><Relationship Id="rId2" Type="http://schemas.openxmlformats.org/officeDocument/2006/relationships/slide" Target="slide327.xml"/><Relationship Id="rId1" Type="http://schemas.openxmlformats.org/officeDocument/2006/relationships/slideLayout" Target="../slideLayouts/slideLayout2.xml"/></Relationships>
</file>

<file path=ppt/slides/_rels/slide329.xml.rels><?xml version="1.0" encoding="UTF-8" standalone="yes"?>
<Relationships xmlns="http://schemas.openxmlformats.org/package/2006/relationships"><Relationship Id="rId3" Type="http://schemas.openxmlformats.org/officeDocument/2006/relationships/slide" Target="slide327.xml"/><Relationship Id="rId2" Type="http://schemas.openxmlformats.org/officeDocument/2006/relationships/slideLayout" Target="../slideLayouts/slideLayout2.xml"/><Relationship Id="rId1" Type="http://schemas.openxmlformats.org/officeDocument/2006/relationships/tags" Target="../tags/tag143.xml"/></Relationships>
</file>

<file path=ppt/slides/_rels/slide3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7.xml"/><Relationship Id="rId1" Type="http://schemas.openxmlformats.org/officeDocument/2006/relationships/tags" Target="../tags/tag5.xml"/></Relationships>
</file>

<file path=ppt/slides/_rels/slide330.xml.rels><?xml version="1.0" encoding="UTF-8" standalone="yes"?>
<Relationships xmlns="http://schemas.openxmlformats.org/package/2006/relationships"><Relationship Id="rId3" Type="http://schemas.openxmlformats.org/officeDocument/2006/relationships/slide" Target="slide327.xml"/><Relationship Id="rId2" Type="http://schemas.openxmlformats.org/officeDocument/2006/relationships/slideLayout" Target="../slideLayouts/slideLayout2.xml"/><Relationship Id="rId1" Type="http://schemas.openxmlformats.org/officeDocument/2006/relationships/tags" Target="../tags/tag144.xml"/></Relationships>
</file>

<file path=ppt/slides/_rels/slide331.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5" Type="http://schemas.openxmlformats.org/officeDocument/2006/relationships/slide" Target="slide332.xml"/><Relationship Id="rId4" Type="http://schemas.openxmlformats.org/officeDocument/2006/relationships/slide" Target="slide333.xml"/></Relationships>
</file>

<file path=ppt/slides/_rels/slide332.xml.rels><?xml version="1.0" encoding="UTF-8" standalone="yes"?>
<Relationships xmlns="http://schemas.openxmlformats.org/package/2006/relationships"><Relationship Id="rId2" Type="http://schemas.openxmlformats.org/officeDocument/2006/relationships/slide" Target="slide331.xml"/><Relationship Id="rId1" Type="http://schemas.openxmlformats.org/officeDocument/2006/relationships/slideLayout" Target="../slideLayouts/slideLayout2.xml"/></Relationships>
</file>

<file path=ppt/slides/_rels/slide333.xml.rels><?xml version="1.0" encoding="UTF-8" standalone="yes"?>
<Relationships xmlns="http://schemas.openxmlformats.org/package/2006/relationships"><Relationship Id="rId2" Type="http://schemas.openxmlformats.org/officeDocument/2006/relationships/slide" Target="slide331.xml"/><Relationship Id="rId1" Type="http://schemas.openxmlformats.org/officeDocument/2006/relationships/slideLayout" Target="../slideLayouts/slideLayout2.xml"/></Relationships>
</file>

<file path=ppt/slides/_rels/slide334.xml.rels><?xml version="1.0" encoding="UTF-8" standalone="yes"?>
<Relationships xmlns="http://schemas.openxmlformats.org/package/2006/relationships"><Relationship Id="rId3" Type="http://schemas.openxmlformats.org/officeDocument/2006/relationships/tags" Target="../tags/tag147.xml"/><Relationship Id="rId7" Type="http://schemas.openxmlformats.org/officeDocument/2006/relationships/slide" Target="slide335.xml"/><Relationship Id="rId2" Type="http://schemas.openxmlformats.org/officeDocument/2006/relationships/tags" Target="../tags/tag146.xml"/><Relationship Id="rId1" Type="http://schemas.openxmlformats.org/officeDocument/2006/relationships/tags" Target="../tags/tag145.xml"/><Relationship Id="rId6" Type="http://schemas.openxmlformats.org/officeDocument/2006/relationships/slide" Target="slide3.xml"/><Relationship Id="rId5" Type="http://schemas.openxmlformats.org/officeDocument/2006/relationships/slideLayout" Target="../slideLayouts/slideLayout2.xml"/><Relationship Id="rId4" Type="http://schemas.openxmlformats.org/officeDocument/2006/relationships/tags" Target="../tags/tag148.xml"/></Relationships>
</file>

<file path=ppt/slides/_rels/slide335.xml.rels><?xml version="1.0" encoding="UTF-8" standalone="yes"?>
<Relationships xmlns="http://schemas.openxmlformats.org/package/2006/relationships"><Relationship Id="rId2" Type="http://schemas.openxmlformats.org/officeDocument/2006/relationships/slide" Target="slide334.xml"/><Relationship Id="rId1" Type="http://schemas.openxmlformats.org/officeDocument/2006/relationships/slideLayout" Target="../slideLayouts/slideLayout2.xml"/></Relationships>
</file>

<file path=ppt/slides/_rels/slide336.xml.rels><?xml version="1.0" encoding="UTF-8" standalone="yes"?>
<Relationships xmlns="http://schemas.openxmlformats.org/package/2006/relationships"><Relationship Id="rId8" Type="http://schemas.openxmlformats.org/officeDocument/2006/relationships/slide" Target="slide337.xml"/><Relationship Id="rId3" Type="http://schemas.openxmlformats.org/officeDocument/2006/relationships/tags" Target="../tags/tag151.xml"/><Relationship Id="rId7" Type="http://schemas.openxmlformats.org/officeDocument/2006/relationships/slide" Target="slide3.xml"/><Relationship Id="rId2" Type="http://schemas.openxmlformats.org/officeDocument/2006/relationships/tags" Target="../tags/tag150.xml"/><Relationship Id="rId1" Type="http://schemas.openxmlformats.org/officeDocument/2006/relationships/tags" Target="../tags/tag149.xml"/><Relationship Id="rId6" Type="http://schemas.openxmlformats.org/officeDocument/2006/relationships/slideLayout" Target="../slideLayouts/slideLayout2.xml"/><Relationship Id="rId5" Type="http://schemas.openxmlformats.org/officeDocument/2006/relationships/tags" Target="../tags/tag153.xml"/><Relationship Id="rId4" Type="http://schemas.openxmlformats.org/officeDocument/2006/relationships/tags" Target="../tags/tag152.xml"/></Relationships>
</file>

<file path=ppt/slides/_rels/slide337.xml.rels><?xml version="1.0" encoding="UTF-8" standalone="yes"?>
<Relationships xmlns="http://schemas.openxmlformats.org/package/2006/relationships"><Relationship Id="rId2" Type="http://schemas.openxmlformats.org/officeDocument/2006/relationships/slide" Target="slide336.xml"/><Relationship Id="rId1" Type="http://schemas.openxmlformats.org/officeDocument/2006/relationships/slideLayout" Target="../slideLayouts/slideLayout2.xml"/></Relationships>
</file>

<file path=ppt/slides/_rels/slide338.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39.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340.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343.xml"/><Relationship Id="rId5" Type="http://schemas.openxmlformats.org/officeDocument/2006/relationships/slide" Target="slide341.xml"/><Relationship Id="rId4" Type="http://schemas.openxmlformats.org/officeDocument/2006/relationships/slide" Target="slide342.xml"/></Relationships>
</file>

<file path=ppt/slides/_rels/slide341.xml.rels><?xml version="1.0" encoding="UTF-8" standalone="yes"?>
<Relationships xmlns="http://schemas.openxmlformats.org/package/2006/relationships"><Relationship Id="rId2" Type="http://schemas.openxmlformats.org/officeDocument/2006/relationships/slide" Target="slide340.xml"/><Relationship Id="rId1" Type="http://schemas.openxmlformats.org/officeDocument/2006/relationships/slideLayout" Target="../slideLayouts/slideLayout2.xml"/></Relationships>
</file>

<file path=ppt/slides/_rels/slide342.xml.rels><?xml version="1.0" encoding="UTF-8" standalone="yes"?>
<Relationships xmlns="http://schemas.openxmlformats.org/package/2006/relationships"><Relationship Id="rId2" Type="http://schemas.openxmlformats.org/officeDocument/2006/relationships/slide" Target="slide340.xml"/><Relationship Id="rId1" Type="http://schemas.openxmlformats.org/officeDocument/2006/relationships/slideLayout" Target="../slideLayouts/slideLayout2.xml"/></Relationships>
</file>

<file path=ppt/slides/_rels/slide343.xml.rels><?xml version="1.0" encoding="UTF-8" standalone="yes"?>
<Relationships xmlns="http://schemas.openxmlformats.org/package/2006/relationships"><Relationship Id="rId2" Type="http://schemas.openxmlformats.org/officeDocument/2006/relationships/slide" Target="slide340.xml"/><Relationship Id="rId1" Type="http://schemas.openxmlformats.org/officeDocument/2006/relationships/slideLayout" Target="../slideLayouts/slideLayout2.xml"/></Relationships>
</file>

<file path=ppt/slides/_rels/slide344.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5" Type="http://schemas.openxmlformats.org/officeDocument/2006/relationships/slide" Target="slide345.xml"/><Relationship Id="rId4" Type="http://schemas.openxmlformats.org/officeDocument/2006/relationships/slide" Target="slide346.xml"/></Relationships>
</file>

<file path=ppt/slides/_rels/slide345.xml.rels><?xml version="1.0" encoding="UTF-8" standalone="yes"?>
<Relationships xmlns="http://schemas.openxmlformats.org/package/2006/relationships"><Relationship Id="rId2" Type="http://schemas.openxmlformats.org/officeDocument/2006/relationships/slide" Target="slide344.xml"/><Relationship Id="rId1" Type="http://schemas.openxmlformats.org/officeDocument/2006/relationships/slideLayout" Target="../slideLayouts/slideLayout2.xml"/></Relationships>
</file>

<file path=ppt/slides/_rels/slide346.xml.rels><?xml version="1.0" encoding="UTF-8" standalone="yes"?>
<Relationships xmlns="http://schemas.openxmlformats.org/package/2006/relationships"><Relationship Id="rId2" Type="http://schemas.openxmlformats.org/officeDocument/2006/relationships/slide" Target="slide344.xml"/><Relationship Id="rId1" Type="http://schemas.openxmlformats.org/officeDocument/2006/relationships/slideLayout" Target="../slideLayouts/slideLayout2.xml"/></Relationships>
</file>

<file path=ppt/slides/_rels/slide347.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48.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4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352.xml"/><Relationship Id="rId5" Type="http://schemas.openxmlformats.org/officeDocument/2006/relationships/slide" Target="slide350.xml"/><Relationship Id="rId4" Type="http://schemas.openxmlformats.org/officeDocument/2006/relationships/slide" Target="slide351.xml"/></Relationships>
</file>

<file path=ppt/slides/_rels/slide35.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7.xml"/><Relationship Id="rId1" Type="http://schemas.openxmlformats.org/officeDocument/2006/relationships/tags" Target="../tags/tag6.xml"/></Relationships>
</file>

<file path=ppt/slides/_rels/slide350.xml.rels><?xml version="1.0" encoding="UTF-8" standalone="yes"?>
<Relationships xmlns="http://schemas.openxmlformats.org/package/2006/relationships"><Relationship Id="rId2" Type="http://schemas.openxmlformats.org/officeDocument/2006/relationships/slide" Target="slide349.xml"/><Relationship Id="rId1" Type="http://schemas.openxmlformats.org/officeDocument/2006/relationships/slideLayout" Target="../slideLayouts/slideLayout2.xml"/></Relationships>
</file>

<file path=ppt/slides/_rels/slide351.xml.rels><?xml version="1.0" encoding="UTF-8" standalone="yes"?>
<Relationships xmlns="http://schemas.openxmlformats.org/package/2006/relationships"><Relationship Id="rId2" Type="http://schemas.openxmlformats.org/officeDocument/2006/relationships/slide" Target="slide349.xml"/><Relationship Id="rId1" Type="http://schemas.openxmlformats.org/officeDocument/2006/relationships/slideLayout" Target="../slideLayouts/slideLayout2.xml"/></Relationships>
</file>

<file path=ppt/slides/_rels/slide352.xml.rels><?xml version="1.0" encoding="UTF-8" standalone="yes"?>
<Relationships xmlns="http://schemas.openxmlformats.org/package/2006/relationships"><Relationship Id="rId2" Type="http://schemas.openxmlformats.org/officeDocument/2006/relationships/slide" Target="slide349.xml"/><Relationship Id="rId1" Type="http://schemas.openxmlformats.org/officeDocument/2006/relationships/slideLayout" Target="../slideLayouts/slideLayout2.xml"/></Relationships>
</file>

<file path=ppt/slides/_rels/slide35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5" Type="http://schemas.openxmlformats.org/officeDocument/2006/relationships/slide" Target="slide354.xml"/><Relationship Id="rId4" Type="http://schemas.openxmlformats.org/officeDocument/2006/relationships/slide" Target="slide355.xml"/></Relationships>
</file>

<file path=ppt/slides/_rels/slide354.xml.rels><?xml version="1.0" encoding="UTF-8" standalone="yes"?>
<Relationships xmlns="http://schemas.openxmlformats.org/package/2006/relationships"><Relationship Id="rId2" Type="http://schemas.openxmlformats.org/officeDocument/2006/relationships/slide" Target="slide353.xml"/><Relationship Id="rId1" Type="http://schemas.openxmlformats.org/officeDocument/2006/relationships/slideLayout" Target="../slideLayouts/slideLayout2.xml"/></Relationships>
</file>

<file path=ppt/slides/_rels/slide355.xml.rels><?xml version="1.0" encoding="UTF-8" standalone="yes"?>
<Relationships xmlns="http://schemas.openxmlformats.org/package/2006/relationships"><Relationship Id="rId2" Type="http://schemas.openxmlformats.org/officeDocument/2006/relationships/slide" Target="slide353.xml"/><Relationship Id="rId1" Type="http://schemas.openxmlformats.org/officeDocument/2006/relationships/slideLayout" Target="../slideLayouts/slideLayout2.xml"/></Relationships>
</file>

<file path=ppt/slides/_rels/slide356.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57.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5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361.xml"/><Relationship Id="rId5" Type="http://schemas.openxmlformats.org/officeDocument/2006/relationships/slide" Target="slide359.xml"/><Relationship Id="rId4" Type="http://schemas.openxmlformats.org/officeDocument/2006/relationships/slide" Target="slide360.xml"/></Relationships>
</file>

<file path=ppt/slides/_rels/slide359.xml.rels><?xml version="1.0" encoding="UTF-8" standalone="yes"?>
<Relationships xmlns="http://schemas.openxmlformats.org/package/2006/relationships"><Relationship Id="rId2" Type="http://schemas.openxmlformats.org/officeDocument/2006/relationships/slide" Target="slide358.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360.xml.rels><?xml version="1.0" encoding="UTF-8" standalone="yes"?>
<Relationships xmlns="http://schemas.openxmlformats.org/package/2006/relationships"><Relationship Id="rId2" Type="http://schemas.openxmlformats.org/officeDocument/2006/relationships/slide" Target="slide358.xml"/><Relationship Id="rId1" Type="http://schemas.openxmlformats.org/officeDocument/2006/relationships/slideLayout" Target="../slideLayouts/slideLayout2.xml"/></Relationships>
</file>

<file path=ppt/slides/_rels/slide361.xml.rels><?xml version="1.0" encoding="UTF-8" standalone="yes"?>
<Relationships xmlns="http://schemas.openxmlformats.org/package/2006/relationships"><Relationship Id="rId2" Type="http://schemas.openxmlformats.org/officeDocument/2006/relationships/slide" Target="slide358.xml"/><Relationship Id="rId1" Type="http://schemas.openxmlformats.org/officeDocument/2006/relationships/slideLayout" Target="../slideLayouts/slideLayout2.xml"/></Relationships>
</file>

<file path=ppt/slides/_rels/slide36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5" Type="http://schemas.openxmlformats.org/officeDocument/2006/relationships/slide" Target="slide363.xml"/><Relationship Id="rId4" Type="http://schemas.openxmlformats.org/officeDocument/2006/relationships/slide" Target="slide364.xml"/></Relationships>
</file>

<file path=ppt/slides/_rels/slide363.xml.rels><?xml version="1.0" encoding="UTF-8" standalone="yes"?>
<Relationships xmlns="http://schemas.openxmlformats.org/package/2006/relationships"><Relationship Id="rId2" Type="http://schemas.openxmlformats.org/officeDocument/2006/relationships/slide" Target="slide362.xml"/><Relationship Id="rId1" Type="http://schemas.openxmlformats.org/officeDocument/2006/relationships/slideLayout" Target="../slideLayouts/slideLayout2.xml"/></Relationships>
</file>

<file path=ppt/slides/_rels/slide364.xml.rels><?xml version="1.0" encoding="UTF-8" standalone="yes"?>
<Relationships xmlns="http://schemas.openxmlformats.org/package/2006/relationships"><Relationship Id="rId2" Type="http://schemas.openxmlformats.org/officeDocument/2006/relationships/slide" Target="slide362.xml"/><Relationship Id="rId1" Type="http://schemas.openxmlformats.org/officeDocument/2006/relationships/slideLayout" Target="../slideLayouts/slideLayout2.xml"/></Relationships>
</file>

<file path=ppt/slides/_rels/slide365.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66.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6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370.xml"/><Relationship Id="rId5" Type="http://schemas.openxmlformats.org/officeDocument/2006/relationships/slide" Target="slide368.xml"/><Relationship Id="rId4" Type="http://schemas.openxmlformats.org/officeDocument/2006/relationships/slide" Target="slide369.xml"/></Relationships>
</file>

<file path=ppt/slides/_rels/slide368.xml.rels><?xml version="1.0" encoding="UTF-8" standalone="yes"?>
<Relationships xmlns="http://schemas.openxmlformats.org/package/2006/relationships"><Relationship Id="rId2" Type="http://schemas.openxmlformats.org/officeDocument/2006/relationships/slide" Target="slide367.xml"/><Relationship Id="rId1" Type="http://schemas.openxmlformats.org/officeDocument/2006/relationships/slideLayout" Target="../slideLayouts/slideLayout2.xml"/></Relationships>
</file>

<file path=ppt/slides/_rels/slide369.xml.rels><?xml version="1.0" encoding="UTF-8" standalone="yes"?>
<Relationships xmlns="http://schemas.openxmlformats.org/package/2006/relationships"><Relationship Id="rId2" Type="http://schemas.openxmlformats.org/officeDocument/2006/relationships/slide" Target="slide367.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7.xml"/><Relationship Id="rId1" Type="http://schemas.openxmlformats.org/officeDocument/2006/relationships/tags" Target="../tags/tag7.xml"/></Relationships>
</file>

<file path=ppt/slides/_rels/slide370.xml.rels><?xml version="1.0" encoding="UTF-8" standalone="yes"?>
<Relationships xmlns="http://schemas.openxmlformats.org/package/2006/relationships"><Relationship Id="rId2" Type="http://schemas.openxmlformats.org/officeDocument/2006/relationships/slide" Target="slide367.xml"/><Relationship Id="rId1" Type="http://schemas.openxmlformats.org/officeDocument/2006/relationships/slideLayout" Target="../slideLayouts/slideLayout2.xml"/></Relationships>
</file>

<file path=ppt/slides/_rels/slide371.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5" Type="http://schemas.openxmlformats.org/officeDocument/2006/relationships/slide" Target="slide372.xml"/><Relationship Id="rId4" Type="http://schemas.openxmlformats.org/officeDocument/2006/relationships/slide" Target="slide373.xml"/></Relationships>
</file>

<file path=ppt/slides/_rels/slide372.xml.rels><?xml version="1.0" encoding="UTF-8" standalone="yes"?>
<Relationships xmlns="http://schemas.openxmlformats.org/package/2006/relationships"><Relationship Id="rId2" Type="http://schemas.openxmlformats.org/officeDocument/2006/relationships/slide" Target="slide371.xml"/><Relationship Id="rId1" Type="http://schemas.openxmlformats.org/officeDocument/2006/relationships/slideLayout" Target="../slideLayouts/slideLayout2.xml"/></Relationships>
</file>

<file path=ppt/slides/_rels/slide373.xml.rels><?xml version="1.0" encoding="UTF-8" standalone="yes"?>
<Relationships xmlns="http://schemas.openxmlformats.org/package/2006/relationships"><Relationship Id="rId2" Type="http://schemas.openxmlformats.org/officeDocument/2006/relationships/slide" Target="slide371.xml"/><Relationship Id="rId1" Type="http://schemas.openxmlformats.org/officeDocument/2006/relationships/slideLayout" Target="../slideLayouts/slideLayout2.xml"/></Relationships>
</file>

<file path=ppt/slides/_rels/slide374.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75.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76.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379.xml"/><Relationship Id="rId5" Type="http://schemas.openxmlformats.org/officeDocument/2006/relationships/slide" Target="slide377.xml"/><Relationship Id="rId4" Type="http://schemas.openxmlformats.org/officeDocument/2006/relationships/slide" Target="slide378.xml"/></Relationships>
</file>

<file path=ppt/slides/_rels/slide377.xml.rels><?xml version="1.0" encoding="UTF-8" standalone="yes"?>
<Relationships xmlns="http://schemas.openxmlformats.org/package/2006/relationships"><Relationship Id="rId2" Type="http://schemas.openxmlformats.org/officeDocument/2006/relationships/slide" Target="slide376.xml"/><Relationship Id="rId1" Type="http://schemas.openxmlformats.org/officeDocument/2006/relationships/slideLayout" Target="../slideLayouts/slideLayout2.xml"/></Relationships>
</file>

<file path=ppt/slides/_rels/slide378.xml.rels><?xml version="1.0" encoding="UTF-8" standalone="yes"?>
<Relationships xmlns="http://schemas.openxmlformats.org/package/2006/relationships"><Relationship Id="rId2" Type="http://schemas.openxmlformats.org/officeDocument/2006/relationships/slide" Target="slide376.xml"/><Relationship Id="rId1" Type="http://schemas.openxmlformats.org/officeDocument/2006/relationships/slideLayout" Target="../slideLayouts/slideLayout2.xml"/></Relationships>
</file>

<file path=ppt/slides/_rels/slide379.xml.rels><?xml version="1.0" encoding="UTF-8" standalone="yes"?>
<Relationships xmlns="http://schemas.openxmlformats.org/package/2006/relationships"><Relationship Id="rId2" Type="http://schemas.openxmlformats.org/officeDocument/2006/relationships/slide" Target="slide376.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380.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5" Type="http://schemas.openxmlformats.org/officeDocument/2006/relationships/slide" Target="slide381.xml"/><Relationship Id="rId4" Type="http://schemas.openxmlformats.org/officeDocument/2006/relationships/slide" Target="slide382.xml"/></Relationships>
</file>

<file path=ppt/slides/_rels/slide381.xml.rels><?xml version="1.0" encoding="UTF-8" standalone="yes"?>
<Relationships xmlns="http://schemas.openxmlformats.org/package/2006/relationships"><Relationship Id="rId2" Type="http://schemas.openxmlformats.org/officeDocument/2006/relationships/slide" Target="slide380.xml"/><Relationship Id="rId1" Type="http://schemas.openxmlformats.org/officeDocument/2006/relationships/slideLayout" Target="../slideLayouts/slideLayout2.xml"/></Relationships>
</file>

<file path=ppt/slides/_rels/slide382.xml.rels><?xml version="1.0" encoding="UTF-8" standalone="yes"?>
<Relationships xmlns="http://schemas.openxmlformats.org/package/2006/relationships"><Relationship Id="rId2" Type="http://schemas.openxmlformats.org/officeDocument/2006/relationships/slide" Target="slide380.xml"/><Relationship Id="rId1" Type="http://schemas.openxmlformats.org/officeDocument/2006/relationships/slideLayout" Target="../slideLayouts/slideLayout2.xml"/></Relationships>
</file>

<file path=ppt/slides/_rels/slide383.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84.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85.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388.xml"/><Relationship Id="rId5" Type="http://schemas.openxmlformats.org/officeDocument/2006/relationships/slide" Target="slide386.xml"/><Relationship Id="rId4" Type="http://schemas.openxmlformats.org/officeDocument/2006/relationships/slide" Target="slide387.xml"/></Relationships>
</file>

<file path=ppt/slides/_rels/slide386.xml.rels><?xml version="1.0" encoding="UTF-8" standalone="yes"?>
<Relationships xmlns="http://schemas.openxmlformats.org/package/2006/relationships"><Relationship Id="rId2" Type="http://schemas.openxmlformats.org/officeDocument/2006/relationships/slide" Target="slide385.xml"/><Relationship Id="rId1" Type="http://schemas.openxmlformats.org/officeDocument/2006/relationships/slideLayout" Target="../slideLayouts/slideLayout2.xml"/></Relationships>
</file>

<file path=ppt/slides/_rels/slide387.xml.rels><?xml version="1.0" encoding="UTF-8" standalone="yes"?>
<Relationships xmlns="http://schemas.openxmlformats.org/package/2006/relationships"><Relationship Id="rId2" Type="http://schemas.openxmlformats.org/officeDocument/2006/relationships/slide" Target="slide385.xml"/><Relationship Id="rId1" Type="http://schemas.openxmlformats.org/officeDocument/2006/relationships/slideLayout" Target="../slideLayouts/slideLayout2.xml"/></Relationships>
</file>

<file path=ppt/slides/_rels/slide388.xml.rels><?xml version="1.0" encoding="UTF-8" standalone="yes"?>
<Relationships xmlns="http://schemas.openxmlformats.org/package/2006/relationships"><Relationship Id="rId2" Type="http://schemas.openxmlformats.org/officeDocument/2006/relationships/slide" Target="slide385.xml"/><Relationship Id="rId1" Type="http://schemas.openxmlformats.org/officeDocument/2006/relationships/slideLayout" Target="../slideLayouts/slideLayout2.xml"/></Relationships>
</file>

<file path=ppt/slides/_rels/slide38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5" Type="http://schemas.openxmlformats.org/officeDocument/2006/relationships/slide" Target="slide390.xml"/><Relationship Id="rId4" Type="http://schemas.openxmlformats.org/officeDocument/2006/relationships/slide" Target="slide391.xml"/></Relationships>
</file>

<file path=ppt/slides/_rels/slide3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7.xml"/><Relationship Id="rId1" Type="http://schemas.openxmlformats.org/officeDocument/2006/relationships/tags" Target="../tags/tag8.xml"/></Relationships>
</file>

<file path=ppt/slides/_rels/slide390.xml.rels><?xml version="1.0" encoding="UTF-8" standalone="yes"?>
<Relationships xmlns="http://schemas.openxmlformats.org/package/2006/relationships"><Relationship Id="rId2" Type="http://schemas.openxmlformats.org/officeDocument/2006/relationships/slide" Target="slide389.xml"/><Relationship Id="rId1" Type="http://schemas.openxmlformats.org/officeDocument/2006/relationships/slideLayout" Target="../slideLayouts/slideLayout2.xml"/></Relationships>
</file>

<file path=ppt/slides/_rels/slide391.xml.rels><?xml version="1.0" encoding="UTF-8" standalone="yes"?>
<Relationships xmlns="http://schemas.openxmlformats.org/package/2006/relationships"><Relationship Id="rId2" Type="http://schemas.openxmlformats.org/officeDocument/2006/relationships/slide" Target="slide389.xml"/><Relationship Id="rId1" Type="http://schemas.openxmlformats.org/officeDocument/2006/relationships/slideLayout" Target="../slideLayouts/slideLayout2.xml"/></Relationships>
</file>

<file path=ppt/slides/_rels/slide392.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93.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394.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397.xml"/><Relationship Id="rId5" Type="http://schemas.openxmlformats.org/officeDocument/2006/relationships/slide" Target="slide395.xml"/><Relationship Id="rId4" Type="http://schemas.openxmlformats.org/officeDocument/2006/relationships/slide" Target="slide396.xml"/></Relationships>
</file>

<file path=ppt/slides/_rels/slide395.xml.rels><?xml version="1.0" encoding="UTF-8" standalone="yes"?>
<Relationships xmlns="http://schemas.openxmlformats.org/package/2006/relationships"><Relationship Id="rId2" Type="http://schemas.openxmlformats.org/officeDocument/2006/relationships/slide" Target="slide394.xml"/><Relationship Id="rId1" Type="http://schemas.openxmlformats.org/officeDocument/2006/relationships/slideLayout" Target="../slideLayouts/slideLayout2.xml"/></Relationships>
</file>

<file path=ppt/slides/_rels/slide396.xml.rels><?xml version="1.0" encoding="UTF-8" standalone="yes"?>
<Relationships xmlns="http://schemas.openxmlformats.org/package/2006/relationships"><Relationship Id="rId2" Type="http://schemas.openxmlformats.org/officeDocument/2006/relationships/slide" Target="slide394.xml"/><Relationship Id="rId1" Type="http://schemas.openxmlformats.org/officeDocument/2006/relationships/slideLayout" Target="../slideLayouts/slideLayout2.xml"/></Relationships>
</file>

<file path=ppt/slides/_rels/slide397.xml.rels><?xml version="1.0" encoding="UTF-8" standalone="yes"?>
<Relationships xmlns="http://schemas.openxmlformats.org/package/2006/relationships"><Relationship Id="rId2" Type="http://schemas.openxmlformats.org/officeDocument/2006/relationships/slide" Target="slide394.xml"/><Relationship Id="rId1" Type="http://schemas.openxmlformats.org/officeDocument/2006/relationships/slideLayout" Target="../slideLayouts/slideLayout2.xml"/></Relationships>
</file>

<file path=ppt/slides/_rels/slide39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5" Type="http://schemas.openxmlformats.org/officeDocument/2006/relationships/slide" Target="slide400.xml"/><Relationship Id="rId4" Type="http://schemas.openxmlformats.org/officeDocument/2006/relationships/slide" Target="slide399.xml"/></Relationships>
</file>

<file path=ppt/slides/_rels/slide399.xml.rels><?xml version="1.0" encoding="UTF-8" standalone="yes"?>
<Relationships xmlns="http://schemas.openxmlformats.org/package/2006/relationships"><Relationship Id="rId2" Type="http://schemas.openxmlformats.org/officeDocument/2006/relationships/slide" Target="slide398.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xml"/><Relationship Id="rId1" Type="http://schemas.openxmlformats.org/officeDocument/2006/relationships/slideLayout" Target="../slideLayouts/slideLayout12.xml"/><Relationship Id="rId5" Type="http://schemas.openxmlformats.org/officeDocument/2006/relationships/slide" Target="slide3.xml"/><Relationship Id="rId4" Type="http://schemas.openxmlformats.org/officeDocument/2006/relationships/image" Target="../media/image6.png"/></Relationships>
</file>

<file path=ppt/slides/_rels/slide40.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400.xml.rels><?xml version="1.0" encoding="UTF-8" standalone="yes"?>
<Relationships xmlns="http://schemas.openxmlformats.org/package/2006/relationships"><Relationship Id="rId2" Type="http://schemas.openxmlformats.org/officeDocument/2006/relationships/slide" Target="slide398.xml"/><Relationship Id="rId1" Type="http://schemas.openxmlformats.org/officeDocument/2006/relationships/slideLayout" Target="../slideLayouts/slideLayout2.xml"/></Relationships>
</file>

<file path=ppt/slides/_rels/slide401.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402.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40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406.xml"/><Relationship Id="rId5" Type="http://schemas.openxmlformats.org/officeDocument/2006/relationships/slide" Target="slide404.xml"/><Relationship Id="rId4" Type="http://schemas.openxmlformats.org/officeDocument/2006/relationships/slide" Target="slide405.xml"/></Relationships>
</file>

<file path=ppt/slides/_rels/slide404.xml.rels><?xml version="1.0" encoding="UTF-8" standalone="yes"?>
<Relationships xmlns="http://schemas.openxmlformats.org/package/2006/relationships"><Relationship Id="rId2" Type="http://schemas.openxmlformats.org/officeDocument/2006/relationships/slide" Target="slide403.xml"/><Relationship Id="rId1" Type="http://schemas.openxmlformats.org/officeDocument/2006/relationships/slideLayout" Target="../slideLayouts/slideLayout2.xml"/></Relationships>
</file>

<file path=ppt/slides/_rels/slide405.xml.rels><?xml version="1.0" encoding="UTF-8" standalone="yes"?>
<Relationships xmlns="http://schemas.openxmlformats.org/package/2006/relationships"><Relationship Id="rId2" Type="http://schemas.openxmlformats.org/officeDocument/2006/relationships/slide" Target="slide403.xml"/><Relationship Id="rId1" Type="http://schemas.openxmlformats.org/officeDocument/2006/relationships/slideLayout" Target="../slideLayouts/slideLayout2.xml"/></Relationships>
</file>

<file path=ppt/slides/_rels/slide406.xml.rels><?xml version="1.0" encoding="UTF-8" standalone="yes"?>
<Relationships xmlns="http://schemas.openxmlformats.org/package/2006/relationships"><Relationship Id="rId2" Type="http://schemas.openxmlformats.org/officeDocument/2006/relationships/slide" Target="slide403.xml"/><Relationship Id="rId1" Type="http://schemas.openxmlformats.org/officeDocument/2006/relationships/slideLayout" Target="../slideLayouts/slideLayout2.xml"/></Relationships>
</file>

<file path=ppt/slides/_rels/slide40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5" Type="http://schemas.openxmlformats.org/officeDocument/2006/relationships/slide" Target="slide409.xml"/><Relationship Id="rId4" Type="http://schemas.openxmlformats.org/officeDocument/2006/relationships/slide" Target="slide408.xml"/></Relationships>
</file>

<file path=ppt/slides/_rels/slide408.xml.rels><?xml version="1.0" encoding="UTF-8" standalone="yes"?>
<Relationships xmlns="http://schemas.openxmlformats.org/package/2006/relationships"><Relationship Id="rId2" Type="http://schemas.openxmlformats.org/officeDocument/2006/relationships/slide" Target="slide407.xml"/><Relationship Id="rId1" Type="http://schemas.openxmlformats.org/officeDocument/2006/relationships/slideLayout" Target="../slideLayouts/slideLayout2.xml"/></Relationships>
</file>

<file path=ppt/slides/_rels/slide409.xml.rels><?xml version="1.0" encoding="UTF-8" standalone="yes"?>
<Relationships xmlns="http://schemas.openxmlformats.org/package/2006/relationships"><Relationship Id="rId2" Type="http://schemas.openxmlformats.org/officeDocument/2006/relationships/slide" Target="slide407.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7.xml"/><Relationship Id="rId1" Type="http://schemas.openxmlformats.org/officeDocument/2006/relationships/tags" Target="../tags/tag9.xml"/></Relationships>
</file>

<file path=ppt/slides/_rels/slide410.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411.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41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5" Type="http://schemas.openxmlformats.org/officeDocument/2006/relationships/slide" Target="slide413.xml"/><Relationship Id="rId4" Type="http://schemas.openxmlformats.org/officeDocument/2006/relationships/slide" Target="slide414.xml"/></Relationships>
</file>

<file path=ppt/slides/_rels/slide413.xml.rels><?xml version="1.0" encoding="UTF-8" standalone="yes"?>
<Relationships xmlns="http://schemas.openxmlformats.org/package/2006/relationships"><Relationship Id="rId2" Type="http://schemas.openxmlformats.org/officeDocument/2006/relationships/slide" Target="slide412.xml"/><Relationship Id="rId1" Type="http://schemas.openxmlformats.org/officeDocument/2006/relationships/slideLayout" Target="../slideLayouts/slideLayout2.xml"/></Relationships>
</file>

<file path=ppt/slides/_rels/slide414.xml.rels><?xml version="1.0" encoding="UTF-8" standalone="yes"?>
<Relationships xmlns="http://schemas.openxmlformats.org/package/2006/relationships"><Relationship Id="rId2" Type="http://schemas.openxmlformats.org/officeDocument/2006/relationships/slide" Target="slide412.xml"/><Relationship Id="rId1" Type="http://schemas.openxmlformats.org/officeDocument/2006/relationships/slideLayout" Target="../slideLayouts/slideLayout2.xml"/></Relationships>
</file>

<file path=ppt/slides/_rels/slide415.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418.xml"/><Relationship Id="rId5" Type="http://schemas.openxmlformats.org/officeDocument/2006/relationships/slide" Target="slide417.xml"/><Relationship Id="rId4" Type="http://schemas.openxmlformats.org/officeDocument/2006/relationships/slide" Target="slide416.xml"/></Relationships>
</file>

<file path=ppt/slides/_rels/slide416.xml.rels><?xml version="1.0" encoding="UTF-8" standalone="yes"?>
<Relationships xmlns="http://schemas.openxmlformats.org/package/2006/relationships"><Relationship Id="rId2" Type="http://schemas.openxmlformats.org/officeDocument/2006/relationships/slide" Target="slide415.xml"/><Relationship Id="rId1" Type="http://schemas.openxmlformats.org/officeDocument/2006/relationships/slideLayout" Target="../slideLayouts/slideLayout2.xml"/></Relationships>
</file>

<file path=ppt/slides/_rels/slide417.xml.rels><?xml version="1.0" encoding="UTF-8" standalone="yes"?>
<Relationships xmlns="http://schemas.openxmlformats.org/package/2006/relationships"><Relationship Id="rId2" Type="http://schemas.openxmlformats.org/officeDocument/2006/relationships/slide" Target="slide415.xml"/><Relationship Id="rId1" Type="http://schemas.openxmlformats.org/officeDocument/2006/relationships/slideLayout" Target="../slideLayouts/slideLayout2.xml"/></Relationships>
</file>

<file path=ppt/slides/_rels/slide418.xml.rels><?xml version="1.0" encoding="UTF-8" standalone="yes"?>
<Relationships xmlns="http://schemas.openxmlformats.org/package/2006/relationships"><Relationship Id="rId2" Type="http://schemas.openxmlformats.org/officeDocument/2006/relationships/slide" Target="slide415.xml"/><Relationship Id="rId1" Type="http://schemas.openxmlformats.org/officeDocument/2006/relationships/slideLayout" Target="../slideLayouts/slideLayout2.xml"/></Relationships>
</file>

<file path=ppt/slides/_rels/slide419.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420.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421.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424.xml"/><Relationship Id="rId5" Type="http://schemas.openxmlformats.org/officeDocument/2006/relationships/slide" Target="slide423.xml"/><Relationship Id="rId4" Type="http://schemas.openxmlformats.org/officeDocument/2006/relationships/slide" Target="slide422.xml"/></Relationships>
</file>

<file path=ppt/slides/_rels/slide422.xml.rels><?xml version="1.0" encoding="UTF-8" standalone="yes"?>
<Relationships xmlns="http://schemas.openxmlformats.org/package/2006/relationships"><Relationship Id="rId2" Type="http://schemas.openxmlformats.org/officeDocument/2006/relationships/slide" Target="slide421.xml"/><Relationship Id="rId1" Type="http://schemas.openxmlformats.org/officeDocument/2006/relationships/slideLayout" Target="../slideLayouts/slideLayout2.xml"/></Relationships>
</file>

<file path=ppt/slides/_rels/slide423.xml.rels><?xml version="1.0" encoding="UTF-8" standalone="yes"?>
<Relationships xmlns="http://schemas.openxmlformats.org/package/2006/relationships"><Relationship Id="rId2" Type="http://schemas.openxmlformats.org/officeDocument/2006/relationships/slide" Target="slide421.xml"/><Relationship Id="rId1" Type="http://schemas.openxmlformats.org/officeDocument/2006/relationships/slideLayout" Target="../slideLayouts/slideLayout2.xml"/></Relationships>
</file>

<file path=ppt/slides/_rels/slide424.xml.rels><?xml version="1.0" encoding="UTF-8" standalone="yes"?>
<Relationships xmlns="http://schemas.openxmlformats.org/package/2006/relationships"><Relationship Id="rId2" Type="http://schemas.openxmlformats.org/officeDocument/2006/relationships/slide" Target="slide421.xml"/><Relationship Id="rId1" Type="http://schemas.openxmlformats.org/officeDocument/2006/relationships/slideLayout" Target="../slideLayouts/slideLayout2.xml"/></Relationships>
</file>

<file path=ppt/slides/_rels/slide425.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5" Type="http://schemas.openxmlformats.org/officeDocument/2006/relationships/slide" Target="slide427.xml"/><Relationship Id="rId4" Type="http://schemas.openxmlformats.org/officeDocument/2006/relationships/slide" Target="slide426.xml"/></Relationships>
</file>

<file path=ppt/slides/_rels/slide426.xml.rels><?xml version="1.0" encoding="UTF-8" standalone="yes"?>
<Relationships xmlns="http://schemas.openxmlformats.org/package/2006/relationships"><Relationship Id="rId2" Type="http://schemas.openxmlformats.org/officeDocument/2006/relationships/slide" Target="slide425.xml"/><Relationship Id="rId1" Type="http://schemas.openxmlformats.org/officeDocument/2006/relationships/slideLayout" Target="../slideLayouts/slideLayout2.xml"/></Relationships>
</file>

<file path=ppt/slides/_rels/slide427.xml.rels><?xml version="1.0" encoding="UTF-8" standalone="yes"?>
<Relationships xmlns="http://schemas.openxmlformats.org/package/2006/relationships"><Relationship Id="rId2" Type="http://schemas.openxmlformats.org/officeDocument/2006/relationships/slide" Target="slide425.xml"/><Relationship Id="rId1" Type="http://schemas.openxmlformats.org/officeDocument/2006/relationships/slideLayout" Target="../slideLayouts/slideLayout2.xml"/></Relationships>
</file>

<file path=ppt/slides/_rels/slide428.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429.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7.xml"/><Relationship Id="rId1" Type="http://schemas.openxmlformats.org/officeDocument/2006/relationships/tags" Target="../tags/tag10.xml"/></Relationships>
</file>

<file path=ppt/slides/_rels/slide430.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433.xml"/><Relationship Id="rId5" Type="http://schemas.openxmlformats.org/officeDocument/2006/relationships/slide" Target="slide431.xml"/><Relationship Id="rId4" Type="http://schemas.openxmlformats.org/officeDocument/2006/relationships/slide" Target="slide432.xml"/></Relationships>
</file>

<file path=ppt/slides/_rels/slide431.xml.rels><?xml version="1.0" encoding="UTF-8" standalone="yes"?>
<Relationships xmlns="http://schemas.openxmlformats.org/package/2006/relationships"><Relationship Id="rId2" Type="http://schemas.openxmlformats.org/officeDocument/2006/relationships/slide" Target="slide430.xml"/><Relationship Id="rId1" Type="http://schemas.openxmlformats.org/officeDocument/2006/relationships/slideLayout" Target="../slideLayouts/slideLayout2.xml"/></Relationships>
</file>

<file path=ppt/slides/_rels/slide432.xml.rels><?xml version="1.0" encoding="UTF-8" standalone="yes"?>
<Relationships xmlns="http://schemas.openxmlformats.org/package/2006/relationships"><Relationship Id="rId2" Type="http://schemas.openxmlformats.org/officeDocument/2006/relationships/slide" Target="slide430.xml"/><Relationship Id="rId1" Type="http://schemas.openxmlformats.org/officeDocument/2006/relationships/slideLayout" Target="../slideLayouts/slideLayout2.xml"/></Relationships>
</file>

<file path=ppt/slides/_rels/slide433.xml.rels><?xml version="1.0" encoding="UTF-8" standalone="yes"?>
<Relationships xmlns="http://schemas.openxmlformats.org/package/2006/relationships"><Relationship Id="rId2" Type="http://schemas.openxmlformats.org/officeDocument/2006/relationships/slide" Target="slide430.xml"/><Relationship Id="rId1" Type="http://schemas.openxmlformats.org/officeDocument/2006/relationships/slideLayout" Target="../slideLayouts/slideLayout2.xml"/></Relationships>
</file>

<file path=ppt/slides/_rels/slide434.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5" Type="http://schemas.openxmlformats.org/officeDocument/2006/relationships/slide" Target="slide436.xml"/><Relationship Id="rId4" Type="http://schemas.openxmlformats.org/officeDocument/2006/relationships/slide" Target="slide435.xml"/></Relationships>
</file>

<file path=ppt/slides/_rels/slide435.xml.rels><?xml version="1.0" encoding="UTF-8" standalone="yes"?>
<Relationships xmlns="http://schemas.openxmlformats.org/package/2006/relationships"><Relationship Id="rId2" Type="http://schemas.openxmlformats.org/officeDocument/2006/relationships/slide" Target="slide434.xml"/><Relationship Id="rId1" Type="http://schemas.openxmlformats.org/officeDocument/2006/relationships/slideLayout" Target="../slideLayouts/slideLayout2.xml"/></Relationships>
</file>

<file path=ppt/slides/_rels/slide436.xml.rels><?xml version="1.0" encoding="UTF-8" standalone="yes"?>
<Relationships xmlns="http://schemas.openxmlformats.org/package/2006/relationships"><Relationship Id="rId2" Type="http://schemas.openxmlformats.org/officeDocument/2006/relationships/slide" Target="slide434.xml"/><Relationship Id="rId1" Type="http://schemas.openxmlformats.org/officeDocument/2006/relationships/slideLayout" Target="../slideLayouts/slideLayout2.xml"/></Relationships>
</file>

<file path=ppt/slides/_rels/slide437.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438.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43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6" Type="http://schemas.openxmlformats.org/officeDocument/2006/relationships/slide" Target="slide442.xml"/><Relationship Id="rId5" Type="http://schemas.openxmlformats.org/officeDocument/2006/relationships/slide" Target="slide441.xml"/><Relationship Id="rId4" Type="http://schemas.openxmlformats.org/officeDocument/2006/relationships/slide" Target="slide440.xml"/></Relationships>
</file>

<file path=ppt/slides/_rels/slide44.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440.xml.rels><?xml version="1.0" encoding="UTF-8" standalone="yes"?>
<Relationships xmlns="http://schemas.openxmlformats.org/package/2006/relationships"><Relationship Id="rId2" Type="http://schemas.openxmlformats.org/officeDocument/2006/relationships/slide" Target="slide439.xml"/><Relationship Id="rId1" Type="http://schemas.openxmlformats.org/officeDocument/2006/relationships/slideLayout" Target="../slideLayouts/slideLayout2.xml"/></Relationships>
</file>

<file path=ppt/slides/_rels/slide441.xml.rels><?xml version="1.0" encoding="UTF-8" standalone="yes"?>
<Relationships xmlns="http://schemas.openxmlformats.org/package/2006/relationships"><Relationship Id="rId2" Type="http://schemas.openxmlformats.org/officeDocument/2006/relationships/slide" Target="slide439.xml"/><Relationship Id="rId1" Type="http://schemas.openxmlformats.org/officeDocument/2006/relationships/slideLayout" Target="../slideLayouts/slideLayout2.xml"/></Relationships>
</file>

<file path=ppt/slides/_rels/slide442.xml.rels><?xml version="1.0" encoding="UTF-8" standalone="yes"?>
<Relationships xmlns="http://schemas.openxmlformats.org/package/2006/relationships"><Relationship Id="rId2" Type="http://schemas.openxmlformats.org/officeDocument/2006/relationships/slide" Target="slide439.xml"/><Relationship Id="rId1" Type="http://schemas.openxmlformats.org/officeDocument/2006/relationships/slideLayout" Target="../slideLayouts/slideLayout2.xml"/></Relationships>
</file>

<file path=ppt/slides/_rels/slide443.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3.emf"/><Relationship Id="rId1" Type="http://schemas.openxmlformats.org/officeDocument/2006/relationships/slideLayout" Target="../slideLayouts/slideLayout2.xml"/><Relationship Id="rId5" Type="http://schemas.openxmlformats.org/officeDocument/2006/relationships/slide" Target="slide445.xml"/><Relationship Id="rId4" Type="http://schemas.openxmlformats.org/officeDocument/2006/relationships/slide" Target="slide444.xml"/></Relationships>
</file>

<file path=ppt/slides/_rels/slide444.xml.rels><?xml version="1.0" encoding="UTF-8" standalone="yes"?>
<Relationships xmlns="http://schemas.openxmlformats.org/package/2006/relationships"><Relationship Id="rId2" Type="http://schemas.openxmlformats.org/officeDocument/2006/relationships/slide" Target="slide443.xml"/><Relationship Id="rId1" Type="http://schemas.openxmlformats.org/officeDocument/2006/relationships/slideLayout" Target="../slideLayouts/slideLayout2.xml"/></Relationships>
</file>

<file path=ppt/slides/_rels/slide445.xml.rels><?xml version="1.0" encoding="UTF-8" standalone="yes"?>
<Relationships xmlns="http://schemas.openxmlformats.org/package/2006/relationships"><Relationship Id="rId2" Type="http://schemas.openxmlformats.org/officeDocument/2006/relationships/slide" Target="slide443.xml"/><Relationship Id="rId1" Type="http://schemas.openxmlformats.org/officeDocument/2006/relationships/slideLayout" Target="../slideLayouts/slideLayout2.xml"/></Relationships>
</file>

<file path=ppt/slides/_rels/slide446.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1.xml"/><Relationship Id="rId1" Type="http://schemas.openxmlformats.org/officeDocument/2006/relationships/slideLayout" Target="../slideLayouts/slideLayout12.xml"/><Relationship Id="rId5" Type="http://schemas.openxmlformats.org/officeDocument/2006/relationships/slide" Target="slide3.xml"/><Relationship Id="rId4" Type="http://schemas.openxmlformats.org/officeDocument/2006/relationships/image" Target="../media/image2.emf"/></Relationships>
</file>

<file path=ppt/slides/_rels/slide45.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7.xml"/><Relationship Id="rId1" Type="http://schemas.openxmlformats.org/officeDocument/2006/relationships/tags" Target="../tags/tag11.xml"/></Relationships>
</file>

<file path=ppt/slides/_rels/slide46.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Layout" Target="../slideLayouts/slideLayout7.xml"/><Relationship Id="rId1" Type="http://schemas.openxmlformats.org/officeDocument/2006/relationships/tags" Target="../tags/tag12.xml"/></Relationships>
</file>

<file path=ppt/slides/_rels/slide48.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8" Type="http://schemas.openxmlformats.org/officeDocument/2006/relationships/tags" Target="../tags/tag20.xml"/><Relationship Id="rId13" Type="http://schemas.openxmlformats.org/officeDocument/2006/relationships/image" Target="../media/image6.png"/><Relationship Id="rId18" Type="http://schemas.openxmlformats.org/officeDocument/2006/relationships/slide" Target="slide137.xml"/><Relationship Id="rId3" Type="http://schemas.openxmlformats.org/officeDocument/2006/relationships/tags" Target="../tags/tag15.xml"/><Relationship Id="rId21" Type="http://schemas.openxmlformats.org/officeDocument/2006/relationships/slide" Target="slide213.xml"/><Relationship Id="rId7" Type="http://schemas.openxmlformats.org/officeDocument/2006/relationships/tags" Target="../tags/tag19.xml"/><Relationship Id="rId12" Type="http://schemas.openxmlformats.org/officeDocument/2006/relationships/notesSlide" Target="../notesSlides/notesSlide9.xml"/><Relationship Id="rId17" Type="http://schemas.openxmlformats.org/officeDocument/2006/relationships/slide" Target="slide113.xml"/><Relationship Id="rId2" Type="http://schemas.openxmlformats.org/officeDocument/2006/relationships/tags" Target="../tags/tag14.xml"/><Relationship Id="rId16" Type="http://schemas.openxmlformats.org/officeDocument/2006/relationships/slide" Target="slide88.xml"/><Relationship Id="rId20" Type="http://schemas.openxmlformats.org/officeDocument/2006/relationships/slide" Target="slide186.xml"/><Relationship Id="rId1" Type="http://schemas.openxmlformats.org/officeDocument/2006/relationships/tags" Target="../tags/tag13.xml"/><Relationship Id="rId6" Type="http://schemas.openxmlformats.org/officeDocument/2006/relationships/tags" Target="../tags/tag18.xml"/><Relationship Id="rId11" Type="http://schemas.openxmlformats.org/officeDocument/2006/relationships/slideLayout" Target="../slideLayouts/slideLayout12.xml"/><Relationship Id="rId24" Type="http://schemas.openxmlformats.org/officeDocument/2006/relationships/slide" Target="slide290.xml"/><Relationship Id="rId5" Type="http://schemas.openxmlformats.org/officeDocument/2006/relationships/tags" Target="../tags/tag17.xml"/><Relationship Id="rId15" Type="http://schemas.openxmlformats.org/officeDocument/2006/relationships/slide" Target="slide63.xml"/><Relationship Id="rId23" Type="http://schemas.openxmlformats.org/officeDocument/2006/relationships/slide" Target="slide264.xml"/><Relationship Id="rId10" Type="http://schemas.openxmlformats.org/officeDocument/2006/relationships/tags" Target="../tags/tag22.xml"/><Relationship Id="rId19" Type="http://schemas.openxmlformats.org/officeDocument/2006/relationships/slide" Target="slide161.xml"/><Relationship Id="rId4" Type="http://schemas.openxmlformats.org/officeDocument/2006/relationships/tags" Target="../tags/tag16.xml"/><Relationship Id="rId9" Type="http://schemas.openxmlformats.org/officeDocument/2006/relationships/tags" Target="../tags/tag21.xml"/><Relationship Id="rId14" Type="http://schemas.openxmlformats.org/officeDocument/2006/relationships/slide" Target="slide3.xml"/><Relationship Id="rId22" Type="http://schemas.openxmlformats.org/officeDocument/2006/relationships/slide" Target="slide240.xml"/></Relationships>
</file>

<file path=ppt/slides/_rels/slide5.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5.xml"/><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8.png"/><Relationship Id="rId1" Type="http://schemas.openxmlformats.org/officeDocument/2006/relationships/slideLayout" Target="../slideLayouts/slideLayout2.xml"/><Relationship Id="rId5" Type="http://schemas.openxmlformats.org/officeDocument/2006/relationships/slide" Target="slide52.xml"/><Relationship Id="rId4" Type="http://schemas.openxmlformats.org/officeDocument/2006/relationships/slide" Target="slide51.xml"/></Relationships>
</file>

<file path=ppt/slides/_rels/slide51.xml.rels><?xml version="1.0" encoding="UTF-8" standalone="yes"?>
<Relationships xmlns="http://schemas.openxmlformats.org/package/2006/relationships"><Relationship Id="rId2" Type="http://schemas.openxmlformats.org/officeDocument/2006/relationships/slide" Target="slide50.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slide" Target="slide50.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Layout" Target="../slideLayouts/slideLayout2.xml"/><Relationship Id="rId1" Type="http://schemas.openxmlformats.org/officeDocument/2006/relationships/tags" Target="../tags/tag23.xml"/><Relationship Id="rId5" Type="http://schemas.openxmlformats.org/officeDocument/2006/relationships/slide" Target="slide54.xml"/><Relationship Id="rId4" Type="http://schemas.openxmlformats.org/officeDocument/2006/relationships/slide" Target="slide3.xml"/></Relationships>
</file>

<file path=ppt/slides/_rels/slide54.xml.rels><?xml version="1.0" encoding="UTF-8" standalone="yes"?>
<Relationships xmlns="http://schemas.openxmlformats.org/package/2006/relationships"><Relationship Id="rId2" Type="http://schemas.openxmlformats.org/officeDocument/2006/relationships/slide" Target="slide53.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Layout" Target="../slideLayouts/slideLayout2.xml"/><Relationship Id="rId1" Type="http://schemas.openxmlformats.org/officeDocument/2006/relationships/tags" Target="../tags/tag24.xml"/><Relationship Id="rId5" Type="http://schemas.openxmlformats.org/officeDocument/2006/relationships/slide" Target="slide56.xml"/><Relationship Id="rId4" Type="http://schemas.openxmlformats.org/officeDocument/2006/relationships/slide" Target="slide3.xml"/></Relationships>
</file>

<file path=ppt/slides/_rels/slide56.xml.rels><?xml version="1.0" encoding="UTF-8" standalone="yes"?>
<Relationships xmlns="http://schemas.openxmlformats.org/package/2006/relationships"><Relationship Id="rId2" Type="http://schemas.openxmlformats.org/officeDocument/2006/relationships/slide" Target="slide55.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Layout" Target="../slideLayouts/slideLayout2.xml"/><Relationship Id="rId1" Type="http://schemas.openxmlformats.org/officeDocument/2006/relationships/tags" Target="../tags/tag25.xml"/><Relationship Id="rId5" Type="http://schemas.openxmlformats.org/officeDocument/2006/relationships/slide" Target="slide58.xml"/><Relationship Id="rId4" Type="http://schemas.openxmlformats.org/officeDocument/2006/relationships/slide" Target="slide3.xml"/></Relationships>
</file>

<file path=ppt/slides/_rels/slide58.xml.rels><?xml version="1.0" encoding="UTF-8" standalone="yes"?>
<Relationships xmlns="http://schemas.openxmlformats.org/package/2006/relationships"><Relationship Id="rId2" Type="http://schemas.openxmlformats.org/officeDocument/2006/relationships/slide" Target="slide57.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7.xml"/><Relationship Id="rId1" Type="http://schemas.openxmlformats.org/officeDocument/2006/relationships/tags" Target="../tags/tag26.xml"/><Relationship Id="rId6" Type="http://schemas.openxmlformats.org/officeDocument/2006/relationships/slide" Target="slide60.xml"/><Relationship Id="rId5" Type="http://schemas.openxmlformats.org/officeDocument/2006/relationships/slide" Target="slide3.xml"/><Relationship Id="rId4" Type="http://schemas.openxmlformats.org/officeDocument/2006/relationships/image" Target="../media/image9.png"/></Relationships>
</file>

<file path=ppt/slides/_rels/slide6.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6.xml"/><Relationship Id="rId1" Type="http://schemas.openxmlformats.org/officeDocument/2006/relationships/slideLayout" Target="../slideLayouts/slideLayout14.xml"/><Relationship Id="rId4" Type="http://schemas.openxmlformats.org/officeDocument/2006/relationships/image" Target="../media/image7.png"/></Relationships>
</file>

<file path=ppt/slides/_rels/slide60.xml.rels><?xml version="1.0" encoding="UTF-8" standalone="yes"?>
<Relationships xmlns="http://schemas.openxmlformats.org/package/2006/relationships"><Relationship Id="rId2" Type="http://schemas.openxmlformats.org/officeDocument/2006/relationships/slide" Target="slide59.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29.xml"/><Relationship Id="rId1" Type="http://schemas.openxmlformats.org/officeDocument/2006/relationships/tags" Target="../tags/tag28.xml"/><Relationship Id="rId6" Type="http://schemas.openxmlformats.org/officeDocument/2006/relationships/slide" Target="slide62.xml"/><Relationship Id="rId5" Type="http://schemas.openxmlformats.org/officeDocument/2006/relationships/slide" Target="slide3.xml"/><Relationship Id="rId4" Type="http://schemas.openxmlformats.org/officeDocument/2006/relationships/image" Target="../media/image9.png"/></Relationships>
</file>

<file path=ppt/slides/_rels/slide62.xml.rels><?xml version="1.0" encoding="UTF-8" standalone="yes"?>
<Relationships xmlns="http://schemas.openxmlformats.org/package/2006/relationships"><Relationship Id="rId2" Type="http://schemas.openxmlformats.org/officeDocument/2006/relationships/slide" Target="slide61.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tags" Target="../tags/tag32.xml"/><Relationship Id="rId2" Type="http://schemas.openxmlformats.org/officeDocument/2006/relationships/tags" Target="../tags/tag31.xml"/><Relationship Id="rId1" Type="http://schemas.openxmlformats.org/officeDocument/2006/relationships/tags" Target="../tags/tag30.xml"/><Relationship Id="rId6" Type="http://schemas.openxmlformats.org/officeDocument/2006/relationships/slide" Target="slide3.xml"/><Relationship Id="rId5" Type="http://schemas.openxmlformats.org/officeDocument/2006/relationships/slideLayout" Target="../slideLayouts/slideLayout2.xml"/><Relationship Id="rId4" Type="http://schemas.openxmlformats.org/officeDocument/2006/relationships/tags" Target="../tags/tag33.xml"/></Relationships>
</file>

<file path=ppt/slides/_rels/slide64.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35.xml"/><Relationship Id="rId1" Type="http://schemas.openxmlformats.org/officeDocument/2006/relationships/tags" Target="../tags/tag34.xml"/><Relationship Id="rId4" Type="http://schemas.openxmlformats.org/officeDocument/2006/relationships/slide" Target="slide3.xml"/></Relationships>
</file>

<file path=ppt/slides/_rels/slide65.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slide" Target="slide68.xml"/><Relationship Id="rId5" Type="http://schemas.openxmlformats.org/officeDocument/2006/relationships/slide" Target="slide67.xml"/><Relationship Id="rId4" Type="http://schemas.openxmlformats.org/officeDocument/2006/relationships/slide" Target="slide66.xml"/></Relationships>
</file>

<file path=ppt/slides/_rels/slide66.xml.rels><?xml version="1.0" encoding="UTF-8" standalone="yes"?>
<Relationships xmlns="http://schemas.openxmlformats.org/package/2006/relationships"><Relationship Id="rId2" Type="http://schemas.openxmlformats.org/officeDocument/2006/relationships/slide" Target="slide65.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slide" Target="slide65.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slide" Target="slide65.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slide" Target="slide71.xml"/><Relationship Id="rId4" Type="http://schemas.openxmlformats.org/officeDocument/2006/relationships/slide" Target="slide70.xml"/></Relationships>
</file>

<file path=ppt/slides/_rels/slide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12.xml"/><Relationship Id="rId4" Type="http://schemas.openxmlformats.org/officeDocument/2006/relationships/slide" Target="slide3.xml"/></Relationships>
</file>

<file path=ppt/slides/_rels/slide70.xml.rels><?xml version="1.0" encoding="UTF-8" standalone="yes"?>
<Relationships xmlns="http://schemas.openxmlformats.org/package/2006/relationships"><Relationship Id="rId2" Type="http://schemas.openxmlformats.org/officeDocument/2006/relationships/slide" Target="slide69.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slide" Target="slide69.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slide" Target="slide77.xml"/><Relationship Id="rId5" Type="http://schemas.openxmlformats.org/officeDocument/2006/relationships/slide" Target="slide76.xml"/><Relationship Id="rId4" Type="http://schemas.openxmlformats.org/officeDocument/2006/relationships/slide" Target="slide75.xml"/></Relationships>
</file>

<file path=ppt/slides/_rels/slide75.xml.rels><?xml version="1.0" encoding="UTF-8" standalone="yes"?>
<Relationships xmlns="http://schemas.openxmlformats.org/package/2006/relationships"><Relationship Id="rId2" Type="http://schemas.openxmlformats.org/officeDocument/2006/relationships/slide" Target="slide74.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slide" Target="slide74.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slide" Target="slide74.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slide" Target="slide80.xml"/><Relationship Id="rId4" Type="http://schemas.openxmlformats.org/officeDocument/2006/relationships/slide" Target="slide79.xml"/></Relationships>
</file>

<file path=ppt/slides/_rels/slide79.xml.rels><?xml version="1.0" encoding="UTF-8" standalone="yes"?>
<Relationships xmlns="http://schemas.openxmlformats.org/package/2006/relationships"><Relationship Id="rId2" Type="http://schemas.openxmlformats.org/officeDocument/2006/relationships/slide" Target="slide78.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notesSlide" Target="../notesSlides/notesSlide8.xml"/><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2" Type="http://schemas.openxmlformats.org/officeDocument/2006/relationships/slide" Target="slide78.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3" Type="http://schemas.openxmlformats.org/officeDocument/2006/relationships/tags" Target="../tags/tag38.xml"/><Relationship Id="rId2" Type="http://schemas.openxmlformats.org/officeDocument/2006/relationships/tags" Target="../tags/tag37.xml"/><Relationship Id="rId1" Type="http://schemas.openxmlformats.org/officeDocument/2006/relationships/tags" Target="../tags/tag36.xml"/><Relationship Id="rId5" Type="http://schemas.openxmlformats.org/officeDocument/2006/relationships/slide" Target="slide82.xml"/><Relationship Id="rId4"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slide" Target="slide81.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tags" Target="../tags/tag40.xml"/><Relationship Id="rId1" Type="http://schemas.openxmlformats.org/officeDocument/2006/relationships/tags" Target="../tags/tag39.xml"/><Relationship Id="rId6" Type="http://schemas.openxmlformats.org/officeDocument/2006/relationships/comments" Target="../comments/comment1.xml"/><Relationship Id="rId5" Type="http://schemas.openxmlformats.org/officeDocument/2006/relationships/slide" Target="slide84.xml"/><Relationship Id="rId4" Type="http://schemas.openxmlformats.org/officeDocument/2006/relationships/slide" Target="slide3.xml"/></Relationships>
</file>

<file path=ppt/slides/_rels/slide84.xml.rels><?xml version="1.0" encoding="UTF-8" standalone="yes"?>
<Relationships xmlns="http://schemas.openxmlformats.org/package/2006/relationships"><Relationship Id="rId2" Type="http://schemas.openxmlformats.org/officeDocument/2006/relationships/slide" Target="slide83.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3" Type="http://schemas.openxmlformats.org/officeDocument/2006/relationships/slide" Target="slide90.xml"/><Relationship Id="rId2" Type="http://schemas.openxmlformats.org/officeDocument/2006/relationships/slide" Target="slide3.xml"/><Relationship Id="rId1" Type="http://schemas.openxmlformats.org/officeDocument/2006/relationships/slideLayout" Target="../slideLayouts/slideLayout2.xml"/><Relationship Id="rId4" Type="http://schemas.openxmlformats.org/officeDocument/2006/relationships/slide" Target="slide91.xml"/></Relationships>
</file>

<file path=ppt/slides/_rels/slide9.xml.rels><?xml version="1.0" encoding="UTF-8" standalone="yes"?>
<Relationships xmlns="http://schemas.openxmlformats.org/package/2006/relationships"><Relationship Id="rId3" Type="http://schemas.openxmlformats.org/officeDocument/2006/relationships/diagramLayout" Target="../diagrams/layout1.xml"/><Relationship Id="rId7" Type="http://schemas.openxmlformats.org/officeDocument/2006/relationships/slide" Target="slide3.xml"/><Relationship Id="rId2" Type="http://schemas.openxmlformats.org/officeDocument/2006/relationships/diagramData" Target="../diagrams/data1.xml"/><Relationship Id="rId1" Type="http://schemas.openxmlformats.org/officeDocument/2006/relationships/slideLayout" Target="../slideLayouts/slideLayout7.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90.xml.rels><?xml version="1.0" encoding="UTF-8" standalone="yes"?>
<Relationships xmlns="http://schemas.openxmlformats.org/package/2006/relationships"><Relationship Id="rId2" Type="http://schemas.openxmlformats.org/officeDocument/2006/relationships/slide" Target="slide89.xml"/><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2" Type="http://schemas.openxmlformats.org/officeDocument/2006/relationships/slide" Target="slide89.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slide" Target="slide94.xml"/><Relationship Id="rId4" Type="http://schemas.openxmlformats.org/officeDocument/2006/relationships/slide" Target="slide93.xml"/></Relationships>
</file>

<file path=ppt/slides/_rels/slide93.xml.rels><?xml version="1.0" encoding="UTF-8" standalone="yes"?>
<Relationships xmlns="http://schemas.openxmlformats.org/package/2006/relationships"><Relationship Id="rId2" Type="http://schemas.openxmlformats.org/officeDocument/2006/relationships/slide" Target="slide92.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slide" Target="slide92.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4" Type="http://schemas.openxmlformats.org/officeDocument/2006/relationships/slide" Target="slide96.xml"/></Relationships>
</file>

<file path=ppt/slides/_rels/slide96.xml.rels><?xml version="1.0" encoding="UTF-8" standalone="yes"?>
<Relationships xmlns="http://schemas.openxmlformats.org/package/2006/relationships"><Relationship Id="rId2" Type="http://schemas.openxmlformats.org/officeDocument/2006/relationships/slide" Target="slide95.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slide" Target="slide3.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slide" Target="slide102.xml"/><Relationship Id="rId5" Type="http://schemas.openxmlformats.org/officeDocument/2006/relationships/slide" Target="slide101.xml"/><Relationship Id="rId4" Type="http://schemas.openxmlformats.org/officeDocument/2006/relationships/slide" Target="slide10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图片 9"/>
          <p:cNvPicPr>
            <a:picLocks noChangeAspect="1"/>
          </p:cNvPicPr>
          <p:nvPr/>
        </p:nvPicPr>
        <p:blipFill>
          <a:blip r:embed="rId3"/>
          <a:stretch>
            <a:fillRect/>
          </a:stretch>
        </p:blipFill>
        <p:spPr>
          <a:xfrm>
            <a:off x="415925" y="2722563"/>
            <a:ext cx="11360150" cy="6411912"/>
          </a:xfrm>
          <a:prstGeom prst="rect">
            <a:avLst/>
          </a:prstGeom>
          <a:noFill/>
          <a:ln w="9525">
            <a:noFill/>
          </a:ln>
        </p:spPr>
      </p:pic>
      <p:sp>
        <p:nvSpPr>
          <p:cNvPr id="11" name="Title 3"/>
          <p:cNvSpPr txBox="1"/>
          <p:nvPr/>
        </p:nvSpPr>
        <p:spPr>
          <a:xfrm>
            <a:off x="2495550" y="692150"/>
            <a:ext cx="5934075" cy="1247775"/>
          </a:xfrm>
          <a:prstGeom prst="rect">
            <a:avLst/>
          </a:prstGeom>
        </p:spPr>
        <p:txBody>
          <a:bodyPr lIns="45720" tIns="22860" rIns="45720" bIns="22860" anchor="ctr"/>
          <a:lstStyle>
            <a:lvl1pPr algn="l" defTabSz="1828165" rtl="0" eaLnBrk="1" latinLnBrk="0" hangingPunct="1">
              <a:lnSpc>
                <a:spcPct val="90000"/>
              </a:lnSpc>
              <a:spcBef>
                <a:spcPct val="0"/>
              </a:spcBef>
              <a:buNone/>
              <a:defRPr sz="7200" kern="1200">
                <a:solidFill>
                  <a:schemeClr val="tx1"/>
                </a:solidFill>
                <a:latin typeface="+mj-lt"/>
                <a:ea typeface="+mj-ea"/>
                <a:cs typeface="+mj-cs"/>
              </a:defRPr>
            </a:lvl1pPr>
          </a:lstStyle>
          <a:p>
            <a:pPr lvl="0" algn="ctr" fontAlgn="base">
              <a:spcAft>
                <a:spcPct val="0"/>
              </a:spcAft>
              <a:defRPr/>
            </a:pPr>
            <a:r>
              <a:rPr lang="zh-CN" altLang="en-US" sz="6000" b="1" spc="300" dirty="0">
                <a:solidFill>
                  <a:schemeClr val="accent6">
                    <a:lumMod val="75000"/>
                  </a:schemeClr>
                </a:solidFill>
                <a:latin typeface="微软雅黑" panose="020B0503020204020204" pitchFamily="34" charset="-122"/>
                <a:ea typeface="微软雅黑" panose="020B0503020204020204" pitchFamily="34" charset="-122"/>
                <a:cs typeface="+mn-ea"/>
              </a:rPr>
              <a:t>高职备考新</a:t>
            </a:r>
            <a:r>
              <a:rPr kumimoji="0" lang="zh-CN" altLang="en-US" sz="6000" b="1" i="0" u="none" strike="noStrike" kern="1200" cap="none" spc="300" normalizeH="0" baseline="0" noProof="0" dirty="0">
                <a:ln>
                  <a:noFill/>
                </a:ln>
                <a:solidFill>
                  <a:schemeClr val="accent6">
                    <a:lumMod val="75000"/>
                  </a:schemeClr>
                </a:solidFill>
                <a:effectLst/>
                <a:uLnTx/>
                <a:uFillTx/>
                <a:latin typeface="微软雅黑" panose="020B0503020204020204" pitchFamily="34" charset="-122"/>
                <a:ea typeface="微软雅黑" panose="020B0503020204020204" pitchFamily="34" charset="-122"/>
                <a:cs typeface="+mn-ea"/>
              </a:rPr>
              <a:t>实践</a:t>
            </a:r>
          </a:p>
        </p:txBody>
      </p:sp>
      <p:sp>
        <p:nvSpPr>
          <p:cNvPr id="13" name="Title 3"/>
          <p:cNvSpPr txBox="1"/>
          <p:nvPr/>
        </p:nvSpPr>
        <p:spPr>
          <a:xfrm>
            <a:off x="2424113" y="1844675"/>
            <a:ext cx="5832475" cy="431800"/>
          </a:xfrm>
          <a:prstGeom prst="rect">
            <a:avLst/>
          </a:prstGeom>
        </p:spPr>
        <p:txBody>
          <a:bodyPr lIns="45720" tIns="22860" rIns="45720" bIns="22860" anchor="ctr"/>
          <a:lstStyle>
            <a:lvl1pPr algn="l" defTabSz="1828165" rtl="0" eaLnBrk="1" latinLnBrk="0" hangingPunct="1">
              <a:lnSpc>
                <a:spcPct val="90000"/>
              </a:lnSpc>
              <a:spcBef>
                <a:spcPct val="0"/>
              </a:spcBef>
              <a:buNone/>
              <a:defRPr sz="7200" kern="1200">
                <a:solidFill>
                  <a:schemeClr val="tx1"/>
                </a:solidFill>
                <a:latin typeface="+mj-lt"/>
                <a:ea typeface="+mj-ea"/>
                <a:cs typeface="+mj-cs"/>
              </a:defRPr>
            </a:lvl1pPr>
          </a:lstStyle>
          <a:p>
            <a:pPr marL="0" marR="0" lvl="0" indent="0" algn="ctr" defTabSz="1828165" rtl="0" eaLnBrk="1" fontAlgn="base" latinLnBrk="0" hangingPunct="1">
              <a:lnSpc>
                <a:spcPct val="90000"/>
              </a:lnSpc>
              <a:spcBef>
                <a:spcPct val="0"/>
              </a:spcBef>
              <a:spcAft>
                <a:spcPct val="0"/>
              </a:spcAft>
              <a:buClrTx/>
              <a:buSzTx/>
              <a:buFontTx/>
              <a:buNone/>
              <a:defRPr/>
            </a:pPr>
            <a:r>
              <a:rPr kumimoji="0" lang="en-US" altLang="zh-CN" sz="3200" b="0" i="0" u="none" strike="noStrike" kern="1200" cap="none" spc="0" normalizeH="0" baseline="0" noProof="0" dirty="0">
                <a:ln>
                  <a:noFill/>
                </a:ln>
                <a:solidFill>
                  <a:schemeClr val="bg1">
                    <a:lumMod val="50000"/>
                  </a:schemeClr>
                </a:solidFill>
                <a:effectLst/>
                <a:uLnTx/>
                <a:uFillTx/>
                <a:latin typeface="Times New Roman" panose="02020603050405020304" pitchFamily="18" charset="0"/>
                <a:ea typeface="+mn-ea"/>
                <a:cs typeface="Times New Roman" panose="02020603050405020304" pitchFamily="18" charset="0"/>
              </a:rPr>
              <a:t>New Practice for Test Preparation</a:t>
            </a:r>
            <a:endParaRPr kumimoji="0" lang="id-ID" sz="3200" b="0" i="0" u="none" strike="noStrike" kern="1200" cap="none" spc="0" normalizeH="0" baseline="0" noProof="0" dirty="0">
              <a:ln>
                <a:noFill/>
              </a:ln>
              <a:solidFill>
                <a:schemeClr val="bg1">
                  <a:lumMod val="50000"/>
                </a:schemeClr>
              </a:solidFill>
              <a:effectLst/>
              <a:uLnTx/>
              <a:uFillTx/>
              <a:latin typeface="Times New Roman" panose="02020603050405020304" pitchFamily="18" charset="0"/>
              <a:ea typeface="+mn-ea"/>
              <a:cs typeface="Times New Roman" panose="02020603050405020304" pitchFamily="18" charset="0"/>
            </a:endParaRPr>
          </a:p>
        </p:txBody>
      </p:sp>
      <p:sp>
        <p:nvSpPr>
          <p:cNvPr id="14" name="Title 3"/>
          <p:cNvSpPr txBox="1"/>
          <p:nvPr/>
        </p:nvSpPr>
        <p:spPr>
          <a:xfrm>
            <a:off x="2711450" y="2420938"/>
            <a:ext cx="2447925" cy="1439863"/>
          </a:xfrm>
          <a:prstGeom prst="rect">
            <a:avLst/>
          </a:prstGeom>
          <a:solidFill>
            <a:schemeClr val="accent4"/>
          </a:solidFill>
        </p:spPr>
        <p:txBody>
          <a:bodyPr lIns="45720" tIns="22860" rIns="45720" bIns="22860" anchor="ctr"/>
          <a:lstStyle>
            <a:lvl1pPr algn="l" defTabSz="1828165" rtl="0" eaLnBrk="1" latinLnBrk="0" hangingPunct="1">
              <a:lnSpc>
                <a:spcPct val="90000"/>
              </a:lnSpc>
              <a:spcBef>
                <a:spcPct val="0"/>
              </a:spcBef>
              <a:buNone/>
              <a:defRPr sz="7200" kern="1200">
                <a:solidFill>
                  <a:schemeClr val="tx1"/>
                </a:solidFill>
                <a:latin typeface="+mj-lt"/>
                <a:ea typeface="+mj-ea"/>
                <a:cs typeface="+mj-cs"/>
              </a:defRPr>
            </a:lvl1pPr>
          </a:lstStyle>
          <a:p>
            <a:pPr lvl="0" fontAlgn="base">
              <a:spcAft>
                <a:spcPct val="0"/>
              </a:spcAft>
              <a:defRPr/>
            </a:pPr>
            <a:r>
              <a:rPr kumimoji="0" lang="zh-CN" altLang="en-US" sz="28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mn-ea"/>
                <a:ea typeface="+mn-ea"/>
                <a:cs typeface="+mn-ea"/>
              </a:rPr>
              <a:t>总</a:t>
            </a:r>
            <a:r>
              <a:rPr lang="zh-CN" altLang="en-US" sz="2800" b="1" dirty="0">
                <a:solidFill>
                  <a:schemeClr val="bg1"/>
                </a:solidFill>
                <a:effectLst>
                  <a:outerShdw blurRad="38100" dist="38100" dir="2700000" algn="tl">
                    <a:srgbClr val="000000">
                      <a:alpha val="43137"/>
                    </a:srgbClr>
                  </a:outerShdw>
                </a:effectLst>
                <a:latin typeface="+mn-ea"/>
                <a:ea typeface="+mn-ea"/>
                <a:cs typeface="+mn-ea"/>
              </a:rPr>
              <a:t>主编 罗文光</a:t>
            </a:r>
            <a:endParaRPr kumimoji="0" lang="en-US" altLang="zh-CN" sz="28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mn-ea"/>
              <a:ea typeface="+mn-ea"/>
              <a:cs typeface="+mn-ea"/>
            </a:endParaRPr>
          </a:p>
          <a:p>
            <a:pPr marL="0" marR="0" lvl="0" indent="0" algn="ctr" defTabSz="1828165" rtl="0" eaLnBrk="1" fontAlgn="base" latinLnBrk="0" hangingPunct="1">
              <a:lnSpc>
                <a:spcPct val="90000"/>
              </a:lnSpc>
              <a:spcBef>
                <a:spcPct val="0"/>
              </a:spcBef>
              <a:spcAft>
                <a:spcPct val="0"/>
              </a:spcAft>
              <a:buClrTx/>
              <a:buSzTx/>
              <a:buFontTx/>
              <a:buNone/>
              <a:defRPr/>
            </a:pPr>
            <a:r>
              <a:rPr kumimoji="0" lang="zh-CN" altLang="en-US" sz="28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mn-ea"/>
                <a:ea typeface="+mn-ea"/>
                <a:cs typeface="+mn-ea"/>
              </a:rPr>
              <a:t>       何向阳</a:t>
            </a:r>
            <a:endParaRPr kumimoji="0" lang="id-ID" sz="28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mn-ea"/>
              <a:ea typeface="+mn-ea"/>
              <a:cs typeface="+mn-ea"/>
            </a:endParaRPr>
          </a:p>
        </p:txBody>
      </p:sp>
      <p:sp>
        <p:nvSpPr>
          <p:cNvPr id="15" name="Title 3"/>
          <p:cNvSpPr txBox="1"/>
          <p:nvPr/>
        </p:nvSpPr>
        <p:spPr>
          <a:xfrm>
            <a:off x="5375275" y="2420938"/>
            <a:ext cx="2459038" cy="1439863"/>
          </a:xfrm>
          <a:prstGeom prst="rect">
            <a:avLst/>
          </a:prstGeom>
          <a:solidFill>
            <a:srgbClr val="FFC44F"/>
          </a:solidFill>
        </p:spPr>
        <p:txBody>
          <a:bodyPr lIns="45720" tIns="22860" rIns="45720" bIns="22860" anchor="ctr"/>
          <a:lstStyle>
            <a:lvl1pPr algn="l" defTabSz="1828165" rtl="0" eaLnBrk="1" latinLnBrk="0" hangingPunct="1">
              <a:lnSpc>
                <a:spcPct val="90000"/>
              </a:lnSpc>
              <a:spcBef>
                <a:spcPct val="0"/>
              </a:spcBef>
              <a:buNone/>
              <a:defRPr sz="7200" kern="1200">
                <a:solidFill>
                  <a:schemeClr val="tx1"/>
                </a:solidFill>
                <a:latin typeface="+mj-lt"/>
                <a:ea typeface="+mj-ea"/>
                <a:cs typeface="+mj-cs"/>
              </a:defRPr>
            </a:lvl1pPr>
          </a:lstStyle>
          <a:p>
            <a:pPr lvl="0" algn="ctr" fontAlgn="base">
              <a:spcAft>
                <a:spcPct val="0"/>
              </a:spcAft>
              <a:defRPr/>
            </a:pPr>
            <a:r>
              <a:rPr lang="zh-CN" altLang="en-US" sz="2800" b="1" dirty="0">
                <a:solidFill>
                  <a:schemeClr val="bg1"/>
                </a:solidFill>
                <a:effectLst>
                  <a:outerShdw blurRad="38100" dist="38100" dir="2700000" algn="tl">
                    <a:srgbClr val="000000">
                      <a:alpha val="43137"/>
                    </a:srgbClr>
                  </a:outerShdw>
                </a:effectLst>
                <a:latin typeface="+mn-ea"/>
                <a:ea typeface="+mn-ea"/>
                <a:cs typeface="+mn-ea"/>
              </a:rPr>
              <a:t>主编 李丽华</a:t>
            </a:r>
            <a:endParaRPr kumimoji="0" lang="en-US" altLang="zh-CN" sz="28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mn-ea"/>
              <a:ea typeface="+mn-ea"/>
              <a:cs typeface="+mn-ea"/>
            </a:endParaRPr>
          </a:p>
          <a:p>
            <a:pPr lvl="0" algn="ctr" fontAlgn="base">
              <a:spcAft>
                <a:spcPct val="0"/>
              </a:spcAft>
              <a:defRPr/>
            </a:pPr>
            <a:r>
              <a:rPr lang="zh-CN" altLang="en-US" sz="2800" b="1" dirty="0">
                <a:solidFill>
                  <a:schemeClr val="bg1"/>
                </a:solidFill>
                <a:effectLst>
                  <a:outerShdw blurRad="38100" dist="38100" dir="2700000" algn="tl">
                    <a:srgbClr val="000000">
                      <a:alpha val="43137"/>
                    </a:srgbClr>
                  </a:outerShdw>
                </a:effectLst>
                <a:latin typeface="+mn-ea"/>
                <a:ea typeface="+mn-ea"/>
                <a:cs typeface="+mn-ea"/>
              </a:rPr>
              <a:t>     李玲艳</a:t>
            </a:r>
            <a:endParaRPr kumimoji="0" lang="zh-CN" altLang="en-US" sz="28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mn-ea"/>
              <a:ea typeface="+mn-ea"/>
              <a:cs typeface="+mn-ea"/>
            </a:endParaRPr>
          </a:p>
          <a:p>
            <a:pPr lvl="0" algn="ctr" fontAlgn="base">
              <a:spcAft>
                <a:spcPct val="0"/>
              </a:spcAft>
              <a:defRPr/>
            </a:pPr>
            <a:r>
              <a:rPr lang="zh-CN" altLang="en-US" sz="2800" b="1" dirty="0">
                <a:solidFill>
                  <a:schemeClr val="bg1"/>
                </a:solidFill>
                <a:effectLst>
                  <a:outerShdw blurRad="38100" dist="38100" dir="2700000" algn="tl">
                    <a:srgbClr val="000000">
                      <a:alpha val="43137"/>
                    </a:srgbClr>
                  </a:outerShdw>
                </a:effectLst>
                <a:latin typeface="+mn-ea"/>
                <a:ea typeface="+mn-ea"/>
                <a:cs typeface="+mn-ea"/>
              </a:rPr>
              <a:t>     杜瑞娜</a:t>
            </a:r>
            <a:endParaRPr kumimoji="0" lang="zh-CN" altLang="id-ID" sz="2800" b="1" i="0" u="none" strike="noStrike" kern="1200" cap="none" spc="0" normalizeH="0" baseline="0" noProof="0" dirty="0">
              <a:ln>
                <a:noFill/>
              </a:ln>
              <a:solidFill>
                <a:schemeClr val="bg1"/>
              </a:solidFill>
              <a:effectLst>
                <a:outerShdw blurRad="38100" dist="38100" dir="2700000" algn="tl">
                  <a:srgbClr val="000000">
                    <a:alpha val="43137"/>
                  </a:srgbClr>
                </a:outerShdw>
              </a:effectLst>
              <a:uLnTx/>
              <a:uFillTx/>
              <a:latin typeface="+mn-ea"/>
              <a:ea typeface="+mn-ea"/>
              <a:cs typeface="+mn-ea"/>
            </a:endParaRPr>
          </a:p>
        </p:txBody>
      </p:sp>
      <p:pic>
        <p:nvPicPr>
          <p:cNvPr id="7175" name="图片 16"/>
          <p:cNvPicPr>
            <a:picLocks noChangeAspect="1"/>
          </p:cNvPicPr>
          <p:nvPr/>
        </p:nvPicPr>
        <p:blipFill>
          <a:blip r:embed="rId4"/>
          <a:stretch>
            <a:fillRect/>
          </a:stretch>
        </p:blipFill>
        <p:spPr>
          <a:xfrm rot="1503710">
            <a:off x="9744075" y="-609600"/>
            <a:ext cx="1328738" cy="2081213"/>
          </a:xfrm>
          <a:prstGeom prst="rect">
            <a:avLst/>
          </a:prstGeom>
          <a:noFill/>
          <a:ln w="9525">
            <a:noFill/>
          </a:ln>
        </p:spPr>
      </p:pic>
      <p:sp>
        <p:nvSpPr>
          <p:cNvPr id="8" name="TextBox 7"/>
          <p:cNvSpPr txBox="1"/>
          <p:nvPr/>
        </p:nvSpPr>
        <p:spPr>
          <a:xfrm>
            <a:off x="8368983" y="908049"/>
            <a:ext cx="492443" cy="1626599"/>
          </a:xfrm>
          <a:prstGeom prst="rect">
            <a:avLst/>
          </a:prstGeom>
          <a:solidFill>
            <a:schemeClr val="accent6">
              <a:lumMod val="60000"/>
              <a:lumOff val="40000"/>
            </a:schemeClr>
          </a:solidFill>
        </p:spPr>
        <p:txBody>
          <a:bodyPr vert="eaVert" wrap="square">
            <a:spAutoFit/>
          </a:bodyPr>
          <a:lstStyle/>
          <a:p>
            <a:pPr marR="0" defTabSz="914400">
              <a:buClrTx/>
              <a:buSzTx/>
              <a:buFontTx/>
              <a:defRPr/>
            </a:pPr>
            <a:r>
              <a:rPr kumimoji="0" lang="zh-CN" altLang="en-US" sz="2000" kern="1200" cap="none" spc="0" normalizeH="0" baseline="0" noProof="0" dirty="0">
                <a:solidFill>
                  <a:schemeClr val="bg1"/>
                </a:solidFill>
                <a:latin typeface="微软雅黑" panose="020B0503020204020204" pitchFamily="34" charset="-122"/>
                <a:ea typeface="微软雅黑" panose="020B0503020204020204" pitchFamily="34" charset="-122"/>
                <a:cs typeface="+mn-cs"/>
              </a:rPr>
              <a:t>专题及实战篇</a:t>
            </a:r>
          </a:p>
        </p:txBody>
      </p:sp>
      <p:cxnSp>
        <p:nvCxnSpPr>
          <p:cNvPr id="10" name="直接连接符 9"/>
          <p:cNvCxnSpPr/>
          <p:nvPr/>
        </p:nvCxnSpPr>
        <p:spPr>
          <a:xfrm>
            <a:off x="3935413" y="1773238"/>
            <a:ext cx="4392613" cy="0"/>
          </a:xfrm>
          <a:prstGeom prst="line">
            <a:avLst/>
          </a:prstGeom>
        </p:spPr>
        <p:style>
          <a:lnRef idx="1">
            <a:schemeClr val="accent1"/>
          </a:lnRef>
          <a:fillRef idx="0">
            <a:schemeClr val="accent1"/>
          </a:fillRef>
          <a:effectRef idx="0">
            <a:schemeClr val="accent1"/>
          </a:effectRef>
          <a:fontRef idx="minor">
            <a:schemeClr val="tx1"/>
          </a:fontRef>
        </p:style>
      </p:cxnSp>
      <p:sp>
        <p:nvSpPr>
          <p:cNvPr id="7181" name="左箭头 7180">
            <a:hlinkClick r:id="rId5" action="ppaction://hlinksldjump"/>
          </p:cNvPr>
          <p:cNvSpPr/>
          <p:nvPr/>
        </p:nvSpPr>
        <p:spPr>
          <a:xfrm>
            <a:off x="9696450" y="6310313"/>
            <a:ext cx="936625" cy="547687"/>
          </a:xfrm>
          <a:prstGeom prst="leftArrow">
            <a:avLst>
              <a:gd name="adj1" fmla="val 50000"/>
              <a:gd name="adj2" fmla="val 42753"/>
            </a:avLst>
          </a:prstGeom>
          <a:solidFill>
            <a:schemeClr val="accent1"/>
          </a:solidFill>
          <a:ln w="9525" cap="flat" cmpd="sng">
            <a:solidFill>
              <a:schemeClr val="tx1"/>
            </a:solidFill>
            <a:prstDash val="solid"/>
            <a:miter/>
            <a:headEnd type="none" w="med" len="med"/>
            <a:tailEnd type="none" w="med" len="med"/>
          </a:ln>
        </p:spPr>
        <p:txBody>
          <a:bodyPr wrap="none" anchor="ctr"/>
          <a:lstStyle/>
          <a:p>
            <a:pPr algn="ctr"/>
            <a:r>
              <a:rPr lang="zh-CN" altLang="en-US" dirty="0">
                <a:latin typeface="Arial" panose="020B0604020202020204" pitchFamily="34" charset="0"/>
              </a:rPr>
              <a:t>目录</a:t>
            </a:r>
          </a:p>
        </p:txBody>
      </p:sp>
      <p:sp>
        <p:nvSpPr>
          <p:cNvPr id="2" name="文本框 1">
            <a:extLst>
              <a:ext uri="{FF2B5EF4-FFF2-40B4-BE49-F238E27FC236}">
                <a16:creationId xmlns:a16="http://schemas.microsoft.com/office/drawing/2014/main" id="{4EA2598B-8675-8899-433D-514D01B46AD4}"/>
              </a:ext>
            </a:extLst>
          </p:cNvPr>
          <p:cNvSpPr txBox="1"/>
          <p:nvPr/>
        </p:nvSpPr>
        <p:spPr>
          <a:xfrm>
            <a:off x="9304655" y="1437005"/>
            <a:ext cx="1802765" cy="645160"/>
          </a:xfrm>
          <a:prstGeom prst="rect">
            <a:avLst/>
          </a:prstGeom>
          <a:noFill/>
        </p:spPr>
        <p:txBody>
          <a:bodyPr wrap="square" rtlCol="0">
            <a:spAutoFit/>
          </a:bodyPr>
          <a:lstStyle/>
          <a:p>
            <a:r>
              <a:rPr lang="zh-CN" altLang="zh-CN" sz="3600" dirty="0">
                <a:ln w="22225">
                  <a:solidFill>
                    <a:schemeClr val="accent2"/>
                  </a:solidFill>
                  <a:prstDash val="solid"/>
                </a:ln>
                <a:solidFill>
                  <a:schemeClr val="accent2">
                    <a:lumMod val="40000"/>
                    <a:lumOff val="60000"/>
                  </a:schemeClr>
                </a:solidFill>
                <a:effectLst/>
              </a:rPr>
              <a:t>（英语）</a:t>
            </a:r>
          </a:p>
        </p:txBody>
      </p:sp>
    </p:spTree>
  </p:cSld>
  <p:clrMapOvr>
    <a:masterClrMapping/>
  </p:clrMapOvr>
  <p:transition spd="slow"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800"/>
                            </p:stCondLst>
                            <p:childTnLst>
                              <p:par>
                                <p:cTn id="11" presetID="42" presetClass="entr" presetSubtype="0" fill="hold" grpId="0"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750"/>
                                        <p:tgtEl>
                                          <p:spTgt spid="13"/>
                                        </p:tgtEl>
                                      </p:cBhvr>
                                    </p:animEffect>
                                    <p:anim calcmode="lin" valueType="num">
                                      <p:cBhvr>
                                        <p:cTn id="14" dur="750" fill="hold"/>
                                        <p:tgtEl>
                                          <p:spTgt spid="13"/>
                                        </p:tgtEl>
                                        <p:attrNameLst>
                                          <p:attrName>ppt_x</p:attrName>
                                        </p:attrNameLst>
                                      </p:cBhvr>
                                      <p:tavLst>
                                        <p:tav tm="0">
                                          <p:val>
                                            <p:strVal val="#ppt_x"/>
                                          </p:val>
                                        </p:tav>
                                        <p:tav tm="100000">
                                          <p:val>
                                            <p:strVal val="#ppt_x"/>
                                          </p:val>
                                        </p:tav>
                                      </p:tavLst>
                                    </p:anim>
                                    <p:anim calcmode="lin" valueType="num">
                                      <p:cBhvr>
                                        <p:cTn id="15" dur="750" fill="hold"/>
                                        <p:tgtEl>
                                          <p:spTgt spid="13"/>
                                        </p:tgtEl>
                                        <p:attrNameLst>
                                          <p:attrName>ppt_y</p:attrName>
                                        </p:attrNameLst>
                                      </p:cBhvr>
                                      <p:tavLst>
                                        <p:tav tm="0">
                                          <p:val>
                                            <p:strVal val="#ppt_y+.1"/>
                                          </p:val>
                                        </p:tav>
                                        <p:tav tm="100000">
                                          <p:val>
                                            <p:strVal val="#ppt_y"/>
                                          </p:val>
                                        </p:tav>
                                      </p:tavLst>
                                    </p:anim>
                                  </p:childTnLst>
                                </p:cTn>
                              </p:par>
                            </p:childTnLst>
                          </p:cTn>
                        </p:par>
                        <p:par>
                          <p:cTn id="16" fill="hold">
                            <p:stCondLst>
                              <p:cond delay="1800"/>
                            </p:stCondLst>
                            <p:childTnLst>
                              <p:par>
                                <p:cTn id="17" presetID="53" presetClass="entr" presetSubtype="16"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fltVal val="0"/>
                                          </p:val>
                                        </p:tav>
                                        <p:tav tm="100000">
                                          <p:val>
                                            <p:strVal val="#ppt_w"/>
                                          </p:val>
                                        </p:tav>
                                      </p:tavLst>
                                    </p:anim>
                                    <p:anim calcmode="lin" valueType="num">
                                      <p:cBhvr>
                                        <p:cTn id="20" dur="500" fill="hold"/>
                                        <p:tgtEl>
                                          <p:spTgt spid="14"/>
                                        </p:tgtEl>
                                        <p:attrNameLst>
                                          <p:attrName>ppt_h</p:attrName>
                                        </p:attrNameLst>
                                      </p:cBhvr>
                                      <p:tavLst>
                                        <p:tav tm="0">
                                          <p:val>
                                            <p:fltVal val="0"/>
                                          </p:val>
                                        </p:tav>
                                        <p:tav tm="100000">
                                          <p:val>
                                            <p:strVal val="#ppt_h"/>
                                          </p:val>
                                        </p:tav>
                                      </p:tavLst>
                                    </p:anim>
                                    <p:animEffect transition="in" filter="fade">
                                      <p:cBhvr>
                                        <p:cTn id="21" dur="500"/>
                                        <p:tgtEl>
                                          <p:spTgt spid="14"/>
                                        </p:tgtEl>
                                      </p:cBhvr>
                                    </p:animEffect>
                                  </p:childTnLst>
                                </p:cTn>
                              </p:par>
                            </p:childTnLst>
                          </p:cTn>
                        </p:par>
                        <p:par>
                          <p:cTn id="22" fill="hold">
                            <p:stCondLst>
                              <p:cond delay="2300"/>
                            </p:stCondLst>
                            <p:childTnLst>
                              <p:par>
                                <p:cTn id="23" presetID="53" presetClass="entr" presetSubtype="16" fill="hold" grpId="0" nodeType="afterEffect">
                                  <p:stCondLst>
                                    <p:cond delay="0"/>
                                  </p:stCondLst>
                                  <p:childTnLst>
                                    <p:set>
                                      <p:cBhvr>
                                        <p:cTn id="24" dur="1" fill="hold">
                                          <p:stCondLst>
                                            <p:cond delay="0"/>
                                          </p:stCondLst>
                                        </p:cTn>
                                        <p:tgtEl>
                                          <p:spTgt spid="15"/>
                                        </p:tgtEl>
                                        <p:attrNameLst>
                                          <p:attrName>style.visibility</p:attrName>
                                        </p:attrNameLst>
                                      </p:cBhvr>
                                      <p:to>
                                        <p:strVal val="visible"/>
                                      </p:to>
                                    </p:set>
                                    <p:anim calcmode="lin" valueType="num">
                                      <p:cBhvr>
                                        <p:cTn id="25" dur="500" fill="hold"/>
                                        <p:tgtEl>
                                          <p:spTgt spid="15"/>
                                        </p:tgtEl>
                                        <p:attrNameLst>
                                          <p:attrName>ppt_w</p:attrName>
                                        </p:attrNameLst>
                                      </p:cBhvr>
                                      <p:tavLst>
                                        <p:tav tm="0">
                                          <p:val>
                                            <p:fltVal val="0"/>
                                          </p:val>
                                        </p:tav>
                                        <p:tav tm="100000">
                                          <p:val>
                                            <p:strVal val="#ppt_w"/>
                                          </p:val>
                                        </p:tav>
                                      </p:tavLst>
                                    </p:anim>
                                    <p:anim calcmode="lin" valueType="num">
                                      <p:cBhvr>
                                        <p:cTn id="26" dur="500" fill="hold"/>
                                        <p:tgtEl>
                                          <p:spTgt spid="15"/>
                                        </p:tgtEl>
                                        <p:attrNameLst>
                                          <p:attrName>ppt_h</p:attrName>
                                        </p:attrNameLst>
                                      </p:cBhvr>
                                      <p:tavLst>
                                        <p:tav tm="0">
                                          <p:val>
                                            <p:fltVal val="0"/>
                                          </p:val>
                                        </p:tav>
                                        <p:tav tm="100000">
                                          <p:val>
                                            <p:strVal val="#ppt_h"/>
                                          </p:val>
                                        </p:tav>
                                      </p:tavLst>
                                    </p:anim>
                                    <p:animEffect transition="in" filter="fade">
                                      <p:cBhvr>
                                        <p:cTn id="27" dur="500"/>
                                        <p:tgtEl>
                                          <p:spTgt spid="15"/>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2"/>
                                        </p:tgtEl>
                                        <p:attrNameLst>
                                          <p:attrName>style.visibility</p:attrName>
                                        </p:attrNameLst>
                                      </p:cBhvr>
                                      <p:to>
                                        <p:strVal val="visible"/>
                                      </p:to>
                                    </p:set>
                                    <p:animEffect transition="in" filter="wipe(down)">
                                      <p:cBhvr>
                                        <p:cTn id="30" dur="500"/>
                                        <p:tgtEl>
                                          <p:spTgt spid="2"/>
                                        </p:tgtEl>
                                      </p:cBhvr>
                                    </p:animEffect>
                                  </p:childTnLst>
                                </p:cTn>
                              </p:par>
                              <p:par>
                                <p:cTn id="31" presetID="22" presetClass="entr" presetSubtype="4" fill="hold" grpId="0"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down)">
                                      <p:cBhvr>
                                        <p:cTn id="3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P spid="14" grpId="0" bldLvl="0" animBg="1"/>
      <p:bldP spid="15" grpId="0" bldLvl="0" animBg="1"/>
      <p:bldP spid="8" grpId="0" animBg="1"/>
      <p:bldP spid="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47955" y="4606290"/>
            <a:ext cx="11747500" cy="2115185"/>
          </a:xfrm>
          <a:prstGeom prst="rect">
            <a:avLst/>
          </a:prstGeom>
          <a:solidFill>
            <a:srgbClr val="EAD5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10</a:t>
            </a:fld>
            <a:endParaRPr lang="en-US"/>
          </a:p>
        </p:txBody>
      </p:sp>
      <p:sp>
        <p:nvSpPr>
          <p:cNvPr id="4" name="文本框 3"/>
          <p:cNvSpPr txBox="1"/>
          <p:nvPr/>
        </p:nvSpPr>
        <p:spPr>
          <a:xfrm>
            <a:off x="147955" y="521970"/>
            <a:ext cx="11808460" cy="3784600"/>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     Recently, a study has confirmed what I’ve long known in my heart: two breakfasts are better than none. The research on the effect of breakfast on weight gain was done on school children. But for adults, in theory, two breakfasts are also better than none.</a:t>
            </a:r>
          </a:p>
          <a:p>
            <a:r>
              <a:rPr lang="en-US" altLang="zh-CN" sz="2400" b="1" dirty="0">
                <a:latin typeface="微软雅黑" panose="020B0503020204020204" pitchFamily="34" charset="-122"/>
                <a:ea typeface="微软雅黑" panose="020B0503020204020204" pitchFamily="34" charset="-122"/>
              </a:rPr>
              <a:t>      ...</a:t>
            </a:r>
          </a:p>
          <a:p>
            <a:r>
              <a:rPr lang="en-US" altLang="zh-CN" sz="2400" dirty="0">
                <a:latin typeface="微软雅黑" panose="020B0503020204020204" pitchFamily="34" charset="-122"/>
                <a:ea typeface="微软雅黑" panose="020B0503020204020204" pitchFamily="34" charset="-122"/>
              </a:rPr>
              <a:t>66. What do we know about the research according to Paragraph 1?</a:t>
            </a:r>
          </a:p>
          <a:p>
            <a:r>
              <a:rPr lang="en-US" altLang="zh-CN" sz="2400" dirty="0">
                <a:latin typeface="微软雅黑" panose="020B0503020204020204" pitchFamily="34" charset="-122"/>
                <a:ea typeface="微软雅黑" panose="020B0503020204020204" pitchFamily="34" charset="-122"/>
              </a:rPr>
              <a:t>A. It was about the effect of dinner on weight gain.</a:t>
            </a:r>
          </a:p>
          <a:p>
            <a:r>
              <a:rPr lang="en-US" altLang="zh-CN" sz="2400" dirty="0">
                <a:latin typeface="微软雅黑" panose="020B0503020204020204" pitchFamily="34" charset="-122"/>
                <a:ea typeface="微软雅黑" panose="020B0503020204020204" pitchFamily="34" charset="-122"/>
              </a:rPr>
              <a:t>B. Its result was opposite to the author’s opinion.</a:t>
            </a:r>
          </a:p>
          <a:p>
            <a:r>
              <a:rPr lang="en-US" altLang="zh-CN" sz="2400" dirty="0">
                <a:latin typeface="微软雅黑" panose="020B0503020204020204" pitchFamily="34" charset="-122"/>
                <a:ea typeface="微软雅黑" panose="020B0503020204020204" pitchFamily="34" charset="-122"/>
              </a:rPr>
              <a:t>C. It was done on overweight school children.</a:t>
            </a:r>
          </a:p>
          <a:p>
            <a:r>
              <a:rPr lang="en-US" altLang="zh-CN" sz="2400" dirty="0">
                <a:latin typeface="微软雅黑" panose="020B0503020204020204" pitchFamily="34" charset="-122"/>
                <a:ea typeface="微软雅黑" panose="020B0503020204020204" pitchFamily="34" charset="-122"/>
              </a:rPr>
              <a:t>D. Its result might also be true for adults. </a:t>
            </a:r>
          </a:p>
        </p:txBody>
      </p:sp>
      <p:sp>
        <p:nvSpPr>
          <p:cNvPr id="9" name="文本框 8"/>
          <p:cNvSpPr txBox="1"/>
          <p:nvPr/>
        </p:nvSpPr>
        <p:spPr>
          <a:xfrm>
            <a:off x="235585" y="4783455"/>
            <a:ext cx="11720830" cy="1938020"/>
          </a:xfrm>
          <a:prstGeom prst="rect">
            <a:avLst/>
          </a:prstGeom>
          <a:noFill/>
        </p:spPr>
        <p:txBody>
          <a:bodyPr wrap="square" rtlCol="0">
            <a:spAutoFit/>
          </a:bodyPr>
          <a:lstStyle/>
          <a:p>
            <a:r>
              <a:rPr sz="2400" dirty="0">
                <a:latin typeface="微软雅黑" panose="020B0503020204020204" pitchFamily="34" charset="-122"/>
                <a:ea typeface="微软雅黑" panose="020B0503020204020204" pitchFamily="34" charset="-122"/>
              </a:rPr>
              <a:t>解析 ：本题为主旨大意题。考查这一段的段落大意，从“But for adults, in theory, two breakfasts are also better than none.”可知，对于成年人，在理论上，两顿早餐比不吃早餐好。A是“关于晚餐对 于体重的影响”，文中提到的是早餐；B中“opposite”意为“相反的”，文中“confirm”证 实了与作者观点一致；C研究是“关于超重学生”，不符合文意，故此题正确答案为：D。</a:t>
            </a:r>
          </a:p>
        </p:txBody>
      </p:sp>
      <p:sp>
        <p:nvSpPr>
          <p:cNvPr id="6" name="文本框 5"/>
          <p:cNvSpPr txBox="1"/>
          <p:nvPr/>
        </p:nvSpPr>
        <p:spPr>
          <a:xfrm>
            <a:off x="3235960" y="106680"/>
            <a:ext cx="7351395" cy="521970"/>
          </a:xfrm>
          <a:prstGeom prst="rect">
            <a:avLst/>
          </a:prstGeom>
          <a:noFill/>
        </p:spPr>
        <p:txBody>
          <a:bodyPr wrap="square" rtlCol="0">
            <a:spAutoFit/>
          </a:bodyPr>
          <a:lstStyle/>
          <a:p>
            <a:r>
              <a:rPr lang="zh-CN" altLang="en-US" sz="2800" b="1"/>
              <a:t>（2016 年广东高职高考题阅读理解 C 篇）</a:t>
            </a:r>
          </a:p>
        </p:txBody>
      </p:sp>
      <p:sp>
        <p:nvSpPr>
          <p:cNvPr id="7" name="文本框 6"/>
          <p:cNvSpPr txBox="1"/>
          <p:nvPr/>
        </p:nvSpPr>
        <p:spPr>
          <a:xfrm>
            <a:off x="379095" y="106680"/>
            <a:ext cx="2042160" cy="521970"/>
          </a:xfrm>
          <a:prstGeom prst="rect">
            <a:avLst/>
          </a:prstGeom>
          <a:solidFill>
            <a:schemeClr val="tx2">
              <a:lumMod val="20000"/>
              <a:lumOff val="80000"/>
            </a:schemeClr>
          </a:solidFill>
        </p:spPr>
        <p:txBody>
          <a:bodyPr wrap="square" rtlCol="0">
            <a:spAutoFit/>
          </a:bodyPr>
          <a:lstStyle/>
          <a:p>
            <a:r>
              <a:rPr lang="en-US" altLang="zh-CN" sz="2800" b="1"/>
              <a:t> </a:t>
            </a:r>
            <a:r>
              <a:rPr lang="zh-CN" altLang="en-US" sz="2800" b="1"/>
              <a:t>典型例子</a:t>
            </a:r>
            <a:r>
              <a:rPr lang="zh-CN" altLang="en-US" sz="2000"/>
              <a:t>：</a:t>
            </a:r>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fill="hold"/>
                                        <p:tgtEl>
                                          <p:spTgt spid="9"/>
                                        </p:tgtEl>
                                        <p:attrNameLst>
                                          <p:attrName>ppt_x</p:attrName>
                                        </p:attrNameLst>
                                      </p:cBhvr>
                                      <p:tavLst>
                                        <p:tav tm="0">
                                          <p:val>
                                            <p:strVal val="#ppt_x"/>
                                          </p:val>
                                        </p:tav>
                                        <p:tav tm="100000">
                                          <p:val>
                                            <p:strVal val="#ppt_x"/>
                                          </p:val>
                                        </p:tav>
                                      </p:tavLst>
                                    </p:anim>
                                    <p:anim calcmode="lin" valueType="num">
                                      <p:cBhvr additive="base">
                                        <p:cTn id="13" dur="500" fill="hold"/>
                                        <p:tgtEl>
                                          <p:spTgt spid="9"/>
                                        </p:tgtEl>
                                        <p:attrNameLst>
                                          <p:attrName>ppt_y</p:attrName>
                                        </p:attrNameLst>
                                      </p:cBhvr>
                                      <p:tavLst>
                                        <p:tav tm="0">
                                          <p:val>
                                            <p:strVal val="1+#ppt_h/2"/>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1000"/>
                                        <p:tgtEl>
                                          <p:spTgt spid="10"/>
                                        </p:tgtEl>
                                      </p:cBhvr>
                                    </p:animEffect>
                                    <p:anim calcmode="lin" valueType="num">
                                      <p:cBhvr>
                                        <p:cTn id="17" dur="1000" fill="hold"/>
                                        <p:tgtEl>
                                          <p:spTgt spid="10"/>
                                        </p:tgtEl>
                                        <p:attrNameLst>
                                          <p:attrName>ppt_x</p:attrName>
                                        </p:attrNameLst>
                                      </p:cBhvr>
                                      <p:tavLst>
                                        <p:tav tm="0">
                                          <p:val>
                                            <p:strVal val="#ppt_x"/>
                                          </p:val>
                                        </p:tav>
                                        <p:tav tm="100000">
                                          <p:val>
                                            <p:strVal val="#ppt_x"/>
                                          </p:val>
                                        </p:tav>
                                      </p:tavLst>
                                    </p:anim>
                                    <p:anim calcmode="lin" valueType="num">
                                      <p:cBhvr>
                                        <p:cTn id="1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9" grpId="0"/>
      <p:bldP spid="9" grpId="1"/>
    </p:bldLst>
  </p:timing>
</p:sld>
</file>

<file path=ppt/slides/slide1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6.</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细节理解题。根据第一段最后一句“It is loaded with artificial intelligence (AI) and robots, automating a series of procedures like check-in, lights’ control and room service.”可知，这是一家配有人工智能和机器人的酒店，实现了入住、灯光控制和客房服务等一系列程序的自动化，这正是这家酒店的特殊之处，故此题正确答案为：C。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100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7. </a:t>
            </a:r>
            <a:r>
              <a:rPr sz="2800" b="1" dirty="0">
                <a:latin typeface="微软雅黑" panose="020B0503020204020204" pitchFamily="34" charset="-122"/>
                <a:ea typeface="微软雅黑" panose="020B0503020204020204" pitchFamily="34" charset="-122"/>
              </a:rPr>
              <a:t>	 细节理解题。根据第二段第一句“Customers can check into the hotel by simply scanning their faces.”可知，扫描人脸，顾客能登记入住酒店，故此题正确答案为：C。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101</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 </a:t>
            </a:r>
            <a:r>
              <a:rPr sz="2800" b="1" dirty="0">
                <a:latin typeface="微软雅黑" panose="020B0503020204020204" pitchFamily="34" charset="-122"/>
                <a:ea typeface="微软雅黑" panose="020B0503020204020204" pitchFamily="34" charset="-122"/>
              </a:rPr>
              <a:t>词义猜测题。通过第二段一句话可知是通过扫描人脸，第二句紧跟第一句有个词组facial recognition，其中facial与face是同根词，意为面部的，因此根据前面提示扫描，最接近的人工智能的词汇应该是面部识别，故此题正确答案为：C。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102</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827279" y="1005047"/>
            <a:ext cx="2506942" cy="2508444"/>
          </a:xfrm>
          <a:prstGeom prst="rect">
            <a:avLst/>
          </a:prstGeom>
        </p:spPr>
      </p:pic>
      <p:sp>
        <p:nvSpPr>
          <p:cNvPr id="3" name="内容占位符 2"/>
          <p:cNvSpPr>
            <a:spLocks noGrp="1"/>
          </p:cNvSpPr>
          <p:nvPr>
            <p:ph idx="1"/>
          </p:nvPr>
        </p:nvSpPr>
        <p:spPr>
          <a:xfrm>
            <a:off x="240030" y="919480"/>
            <a:ext cx="10788650" cy="5913120"/>
          </a:xfrm>
        </p:spPr>
        <p:txBody>
          <a:bodyPr>
            <a:normAutofit/>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9. How can the customers control the lights in the FlyZoo Hotel? </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By facial recognition. </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By facial expression. </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By handwriting recognition.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By voice-activated digital assistant.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10. What does the author mainly want to tell us? </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The high-technology changes people’s life. </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The robots and artificial intelligence will take the place of human beings.</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The high-technology enables you to be a rich man. </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The hotel employees can’t benefit from the artificial intelligence system.</a:t>
            </a:r>
          </a:p>
        </p:txBody>
      </p:sp>
      <p:sp>
        <p:nvSpPr>
          <p:cNvPr id="4" name="灯片编号占位符 3"/>
          <p:cNvSpPr>
            <a:spLocks noGrp="1"/>
          </p:cNvSpPr>
          <p:nvPr>
            <p:ph type="sldNum" sz="quarter" idx="12"/>
          </p:nvPr>
        </p:nvSpPr>
        <p:spPr/>
        <p:txBody>
          <a:bodyPr/>
          <a:lstStyle/>
          <a:p>
            <a:fld id="{879EF9BB-81F1-401D-AA19-680A8E0D7F6D}" type="slidenum">
              <a:rPr lang="en-US" smtClean="0"/>
              <a:t>103</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4483100" y="1290320"/>
            <a:ext cx="123761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5" name="文本框 4"/>
          <p:cNvSpPr txBox="1"/>
          <p:nvPr/>
        </p:nvSpPr>
        <p:spPr>
          <a:xfrm>
            <a:off x="7811770" y="3168015"/>
            <a:ext cx="67500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6" name="文本框 5">
            <a:hlinkClick r:id="rId4" action="ppaction://hlinksldjump"/>
          </p:cNvPr>
          <p:cNvSpPr txBox="1"/>
          <p:nvPr/>
        </p:nvSpPr>
        <p:spPr>
          <a:xfrm>
            <a:off x="5289550" y="1290320"/>
            <a:ext cx="131762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7" name="文本框 6">
            <a:hlinkClick r:id="rId5" action="ppaction://hlinksldjump"/>
          </p:cNvPr>
          <p:cNvSpPr txBox="1"/>
          <p:nvPr/>
        </p:nvSpPr>
        <p:spPr>
          <a:xfrm>
            <a:off x="8468995" y="3168015"/>
            <a:ext cx="12045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1000"/>
                                        <p:tgtEl>
                                          <p:spTgt spid="6"/>
                                        </p:tgtEl>
                                      </p:cBhvr>
                                    </p:animEffect>
                                    <p:anim calcmode="lin" valueType="num">
                                      <p:cBhvr>
                                        <p:cTn id="14" dur="1000" fill="hold"/>
                                        <p:tgtEl>
                                          <p:spTgt spid="6"/>
                                        </p:tgtEl>
                                        <p:attrNameLst>
                                          <p:attrName>ppt_x</p:attrName>
                                        </p:attrNameLst>
                                      </p:cBhvr>
                                      <p:tavLst>
                                        <p:tav tm="0">
                                          <p:val>
                                            <p:strVal val="#ppt_x"/>
                                          </p:val>
                                        </p:tav>
                                        <p:tav tm="100000">
                                          <p:val>
                                            <p:strVal val="#ppt_x"/>
                                          </p:val>
                                        </p:tav>
                                      </p:tavLst>
                                    </p:anim>
                                    <p:anim calcmode="lin" valueType="num">
                                      <p:cBhvr>
                                        <p:cTn id="15"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6" grpId="0" bldLvl="0" animBg="1"/>
      <p:bldP spid="6" grpId="1" animBg="1"/>
      <p:bldP spid="7" grpId="0" bldLvl="0" animBg="1"/>
      <p:bldP spid="7" grpId="1" animBg="1"/>
    </p:bldLst>
  </p:timing>
</p:sld>
</file>

<file path=ppt/slides/slide1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9.</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细节理解题。根据第三段第一句“Users also can control the lights, television and curtains in the room via voice-activated digital assistant.”可知，通过声控数字助理，使用者能控制房间的灯光、电视和窗帘。其余三项的意思分别为A项facial recognition（面部识别）、B项facial expression（面部表情）；C项handwriting recognition（书写识别），故此题正确答案为：D。</a:t>
            </a:r>
          </a:p>
        </p:txBody>
      </p:sp>
      <p:grpSp>
        <p:nvGrpSpPr>
          <p:cNvPr id="69" name="Group 4"/>
          <p:cNvGrpSpPr/>
          <p:nvPr/>
        </p:nvGrpSpPr>
        <p:grpSpPr>
          <a:xfrm>
            <a:off x="9738360" y="4239895"/>
            <a:ext cx="2360295" cy="253238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104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69" name="Group 4"/>
          <p:cNvGrpSpPr/>
          <p:nvPr/>
        </p:nvGrpSpPr>
        <p:grpSpPr>
          <a:xfrm>
            <a:off x="9551747" y="3841855"/>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3" name="内容占位符 2"/>
          <p:cNvSpPr>
            <a:spLocks noGrp="1"/>
          </p:cNvSpPr>
          <p:nvPr>
            <p:ph idx="1"/>
          </p:nvPr>
        </p:nvSpPr>
        <p:spPr>
          <a:xfrm>
            <a:off x="538425" y="189781"/>
            <a:ext cx="11220097"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10. </a:t>
            </a:r>
            <a:r>
              <a:rPr sz="2800" b="1" dirty="0">
                <a:latin typeface="微软雅黑" panose="020B0503020204020204" pitchFamily="34" charset="-122"/>
                <a:ea typeface="微软雅黑" panose="020B0503020204020204" pitchFamily="34" charset="-122"/>
              </a:rPr>
              <a:t>主旨大意题。作者主要想要告诉我们科技改变人们的生活，A项“The high-technology</a:t>
            </a:r>
            <a:r>
              <a:rPr lang="en-US" sz="2800" b="1" dirty="0">
                <a:latin typeface="微软雅黑" panose="020B0503020204020204" pitchFamily="34" charset="-122"/>
                <a:ea typeface="微软雅黑" panose="020B0503020204020204" pitchFamily="34" charset="-122"/>
              </a:rPr>
              <a:t> changes people’s life.”最符合文章大意，B项“The robots and artificial intelligence will take </a:t>
            </a:r>
          </a:p>
          <a:p>
            <a:pPr marL="0" indent="0" algn="just">
              <a:lnSpc>
                <a:spcPct val="150000"/>
              </a:lnSpc>
              <a:buNone/>
            </a:pPr>
            <a:r>
              <a:rPr lang="en-US" sz="2800" b="1" dirty="0">
                <a:latin typeface="微软雅黑" panose="020B0503020204020204" pitchFamily="34" charset="-122"/>
                <a:ea typeface="微软雅黑" panose="020B0503020204020204" pitchFamily="34" charset="-122"/>
              </a:rPr>
              <a:t>the place of human beings (机器人和人工智能将会取代人类).”，C项“The high-technology enables you to be a rich man (高科技将会让你变得富有).”，D项“The hotel employees </a:t>
            </a:r>
          </a:p>
          <a:p>
            <a:pPr marL="0" indent="0" algn="just">
              <a:lnSpc>
                <a:spcPct val="150000"/>
              </a:lnSpc>
              <a:buNone/>
            </a:pPr>
            <a:r>
              <a:rPr lang="en-US" sz="2800" b="1" dirty="0">
                <a:latin typeface="微软雅黑" panose="020B0503020204020204" pitchFamily="34" charset="-122"/>
                <a:ea typeface="微软雅黑" panose="020B0503020204020204" pitchFamily="34" charset="-122"/>
              </a:rPr>
              <a:t>can’t benefit from the artificial intelligence </a:t>
            </a:r>
          </a:p>
          <a:p>
            <a:pPr marL="0" indent="0" algn="just">
              <a:lnSpc>
                <a:spcPct val="150000"/>
              </a:lnSpc>
              <a:buNone/>
            </a:pPr>
            <a:r>
              <a:rPr lang="en-US" sz="2800" b="1" dirty="0">
                <a:latin typeface="微软雅黑" panose="020B0503020204020204" pitchFamily="34" charset="-122"/>
                <a:ea typeface="微软雅黑" panose="020B0503020204020204" pitchFamily="34" charset="-122"/>
              </a:rPr>
              <a:t>system (旅店的员工将不会从人工智能中受益).”，B、</a:t>
            </a:r>
          </a:p>
          <a:p>
            <a:pPr marL="0" indent="0" algn="just">
              <a:lnSpc>
                <a:spcPct val="150000"/>
              </a:lnSpc>
              <a:buNone/>
            </a:pPr>
            <a:r>
              <a:rPr lang="en-US" sz="2800" b="1" dirty="0">
                <a:latin typeface="微软雅黑" panose="020B0503020204020204" pitchFamily="34" charset="-122"/>
                <a:ea typeface="微软雅黑" panose="020B0503020204020204" pitchFamily="34" charset="-122"/>
              </a:rPr>
              <a:t>C、D三项均不符合语境，故此题正确答案为：A。</a:t>
            </a:r>
          </a:p>
        </p:txBody>
      </p:sp>
      <p:sp>
        <p:nvSpPr>
          <p:cNvPr id="2" name="灯片编号占位符 1"/>
          <p:cNvSpPr>
            <a:spLocks noGrp="1"/>
          </p:cNvSpPr>
          <p:nvPr>
            <p:ph type="sldNum" sz="quarter" idx="12"/>
          </p:nvPr>
        </p:nvSpPr>
        <p:spPr/>
        <p:txBody>
          <a:bodyPr/>
          <a:lstStyle/>
          <a:p>
            <a:fld id="{879EF9BB-81F1-401D-AA19-680A8E0D7F6D}" type="slidenum">
              <a:rPr lang="en-US" smtClean="0"/>
              <a:t>105</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down)">
                                      <p:cBhvr>
                                        <p:cTn id="14" dur="500"/>
                                        <p:tgtEl>
                                          <p:spTgt spid="3">
                                            <p:txEl>
                                              <p:pRg st="1" end="1"/>
                                            </p:txEl>
                                          </p:spTgt>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down)">
                                      <p:cBhvr>
                                        <p:cTn id="17" dur="500"/>
                                        <p:tgtEl>
                                          <p:spTgt spid="3">
                                            <p:txEl>
                                              <p:pRg st="2" end="2"/>
                                            </p:txEl>
                                          </p:spTgt>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3">
                                            <p:txEl>
                                              <p:pRg st="3" end="3"/>
                                            </p:txEl>
                                          </p:spTgt>
                                        </p:tgtEl>
                                        <p:attrNameLst>
                                          <p:attrName>style.visibility</p:attrName>
                                        </p:attrNameLst>
                                      </p:cBhvr>
                                      <p:to>
                                        <p:strVal val="visible"/>
                                      </p:to>
                                    </p:set>
                                    <p:animEffect transition="in" filter="wipe(down)">
                                      <p:cBhvr>
                                        <p:cTn id="20" dur="500"/>
                                        <p:tgtEl>
                                          <p:spTgt spid="3">
                                            <p:txEl>
                                              <p:pRg st="3" end="3"/>
                                            </p:txEl>
                                          </p:spTgt>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animEffect transition="in" filter="wipe(down)">
                                      <p:cBhvr>
                                        <p:cTn id="23"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106</a:t>
            </a:fld>
            <a:endParaRPr lang="en-US"/>
          </a:p>
        </p:txBody>
      </p:sp>
      <p:sp>
        <p:nvSpPr>
          <p:cNvPr id="5" name="文本框 4"/>
          <p:cNvSpPr txBox="1"/>
          <p:nvPr/>
        </p:nvSpPr>
        <p:spPr>
          <a:xfrm>
            <a:off x="142875" y="0"/>
            <a:ext cx="12049125" cy="3964305"/>
          </a:xfrm>
          <a:prstGeom prst="rect">
            <a:avLst/>
          </a:prstGeom>
          <a:noFill/>
        </p:spPr>
        <p:txBody>
          <a:bodyPr wrap="square" rtlCol="0" anchor="t">
            <a:spAutoFit/>
          </a:bodyPr>
          <a:lstStyle/>
          <a:p>
            <a:pPr>
              <a:lnSpc>
                <a:spcPct val="90000"/>
              </a:lnSpc>
            </a:pPr>
            <a:r>
              <a:rPr lang="en-US" sz="2800"/>
              <a:t>                                                </a:t>
            </a:r>
            <a:r>
              <a:rPr sz="2800"/>
              <a:t>B)（议论文）</a:t>
            </a:r>
          </a:p>
          <a:p>
            <a:pPr>
              <a:lnSpc>
                <a:spcPct val="90000"/>
              </a:lnSpc>
            </a:pPr>
            <a:r>
              <a:rPr sz="2800"/>
              <a:t>                                                                          难度系数：★★ 建议时长：5 分钟</a:t>
            </a:r>
          </a:p>
          <a:p>
            <a:pPr>
              <a:lnSpc>
                <a:spcPct val="90000"/>
              </a:lnSpc>
            </a:pPr>
            <a:r>
              <a:rPr sz="2800"/>
              <a:t>     Many students work over the summer holidays to make money for their studies in Morocco. 11</a:t>
            </a:r>
            <a:r>
              <a:rPr lang="en-US" sz="2800"/>
              <a:t>_____</a:t>
            </a:r>
            <a:r>
              <a:rPr sz="2800"/>
              <a:t> </a:t>
            </a:r>
          </a:p>
          <a:p>
            <a:pPr>
              <a:lnSpc>
                <a:spcPct val="90000"/>
              </a:lnSpc>
            </a:pPr>
            <a:r>
              <a:rPr sz="2800"/>
              <a:t> </a:t>
            </a:r>
            <a:r>
              <a:rPr lang="en-US" sz="2800"/>
              <a:t>    </a:t>
            </a:r>
            <a:r>
              <a:rPr sz="2800"/>
              <a:t>18-year-old Haiti has had part-time jobs for seven years. He sells umbrellas, shoes and so on. “My daddy died when I was five,” he said. “My mum cleans streets, but she can’t meet all the family’s needs. 12</a:t>
            </a:r>
            <a:r>
              <a:rPr lang="en-US" sz="2800"/>
              <a:t>________</a:t>
            </a:r>
            <a:r>
              <a:rPr sz="2800"/>
              <a:t> ”</a:t>
            </a:r>
          </a:p>
          <a:p>
            <a:pPr>
              <a:lnSpc>
                <a:spcPct val="90000"/>
              </a:lnSpc>
            </a:pPr>
            <a:r>
              <a:rPr lang="en-US" sz="2800"/>
              <a:t>     </a:t>
            </a:r>
            <a:r>
              <a:rPr sz="2800"/>
              <a:t>20-year-old Hiba sells biscuits during the summer. “My daddy works on a farm and my mum has no job,” she said. “ 13 </a:t>
            </a:r>
            <a:r>
              <a:rPr lang="en-US" sz="2800"/>
              <a:t>_______</a:t>
            </a:r>
            <a:r>
              <a:rPr sz="2800"/>
              <a:t>The holiday is a good time to make some money to support my family. I don’t want to miss the chance.”</a:t>
            </a:r>
          </a:p>
        </p:txBody>
      </p:sp>
      <p:sp>
        <p:nvSpPr>
          <p:cNvPr id="2" name="文本框 1"/>
          <p:cNvSpPr txBox="1"/>
          <p:nvPr>
            <p:custDataLst>
              <p:tags r:id="rId1"/>
            </p:custDataLst>
          </p:nvPr>
        </p:nvSpPr>
        <p:spPr>
          <a:xfrm>
            <a:off x="257175" y="3964305"/>
            <a:ext cx="11416030" cy="2757170"/>
          </a:xfrm>
          <a:prstGeom prst="rect">
            <a:avLst/>
          </a:prstGeom>
          <a:solidFill>
            <a:schemeClr val="accent6">
              <a:lumMod val="20000"/>
              <a:lumOff val="80000"/>
            </a:schemeClr>
          </a:solidFill>
        </p:spPr>
        <p:txBody>
          <a:bodyPr wrap="square" rtlCol="0">
            <a:noAutofit/>
          </a:bodyPr>
          <a:lstStyle/>
          <a:p>
            <a:r>
              <a:rPr lang="zh-CN" altLang="en-US" sz="2400" b="1" dirty="0"/>
              <a:t>A. Some sell things like boxes of chocolate or candy on the beach, and some try to get a job in a restaurant.</a:t>
            </a:r>
          </a:p>
          <a:p>
            <a:r>
              <a:rPr lang="zh-CN" altLang="en-US" sz="2400" b="1" dirty="0"/>
              <a:t>B. We don</a:t>
            </a:r>
            <a:r>
              <a:rPr lang="en-US" altLang="zh-CN" sz="2400" b="1" dirty="0"/>
              <a:t>’</a:t>
            </a:r>
            <a:r>
              <a:rPr lang="zh-CN" altLang="en-US" sz="2400" b="1" dirty="0"/>
              <a:t>t have enough money.</a:t>
            </a:r>
          </a:p>
          <a:p>
            <a:r>
              <a:rPr lang="zh-CN" altLang="en-US" sz="2400" b="1" dirty="0"/>
              <a:t>C. Najoua is from a rich family.</a:t>
            </a:r>
          </a:p>
          <a:p>
            <a:r>
              <a:rPr lang="zh-CN" altLang="en-US" sz="2400" b="1" dirty="0"/>
              <a:t>D. They believe that working during the holidays will teach their children to become more responsible.</a:t>
            </a:r>
          </a:p>
          <a:p>
            <a:r>
              <a:rPr lang="zh-CN" altLang="en-US" sz="2400" b="1" dirty="0"/>
              <a:t>E. That</a:t>
            </a:r>
            <a:r>
              <a:rPr lang="en-US" altLang="zh-CN" sz="2400" b="1" dirty="0"/>
              <a:t>’</a:t>
            </a:r>
            <a:r>
              <a:rPr lang="zh-CN" altLang="en-US" sz="2400" b="1" dirty="0"/>
              <a:t>s why I work over the summer holidays.</a:t>
            </a:r>
          </a:p>
        </p:txBody>
      </p:sp>
      <p:sp>
        <p:nvSpPr>
          <p:cNvPr id="26" name="左箭头 25">
            <a:hlinkClick r:id="rId7"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3" name="文本框 2"/>
          <p:cNvSpPr txBox="1"/>
          <p:nvPr>
            <p:custDataLst>
              <p:tags r:id="rId2"/>
            </p:custDataLst>
          </p:nvPr>
        </p:nvSpPr>
        <p:spPr>
          <a:xfrm>
            <a:off x="3642883" y="1011891"/>
            <a:ext cx="85788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6" name="文本框 5">
            <a:hlinkClick r:id="rId8" action="ppaction://hlinksldjump"/>
          </p:cNvPr>
          <p:cNvSpPr txBox="1"/>
          <p:nvPr>
            <p:custDataLst>
              <p:tags r:id="rId3"/>
            </p:custDataLst>
          </p:nvPr>
        </p:nvSpPr>
        <p:spPr>
          <a:xfrm>
            <a:off x="6686550" y="464439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7" name="文本框 6"/>
          <p:cNvSpPr txBox="1"/>
          <p:nvPr>
            <p:custDataLst>
              <p:tags r:id="rId4"/>
            </p:custDataLst>
          </p:nvPr>
        </p:nvSpPr>
        <p:spPr>
          <a:xfrm>
            <a:off x="7879715" y="2227113"/>
            <a:ext cx="8578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p>
        </p:txBody>
      </p:sp>
      <p:sp>
        <p:nvSpPr>
          <p:cNvPr id="8" name="文本框 7"/>
          <p:cNvSpPr txBox="1"/>
          <p:nvPr>
            <p:custDataLst>
              <p:tags r:id="rId5"/>
            </p:custDataLst>
          </p:nvPr>
        </p:nvSpPr>
        <p:spPr>
          <a:xfrm>
            <a:off x="6168390" y="3006725"/>
            <a:ext cx="8578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anim calcmode="lin" valueType="num">
                                      <p:cBhvr>
                                        <p:cTn id="22" dur="1000" fill="hold"/>
                                        <p:tgtEl>
                                          <p:spTgt spid="8"/>
                                        </p:tgtEl>
                                        <p:attrNameLst>
                                          <p:attrName>ppt_x</p:attrName>
                                        </p:attrNameLst>
                                      </p:cBhvr>
                                      <p:tavLst>
                                        <p:tav tm="0">
                                          <p:val>
                                            <p:strVal val="#ppt_x"/>
                                          </p:val>
                                        </p:tav>
                                        <p:tav tm="100000">
                                          <p:val>
                                            <p:strVal val="#ppt_x"/>
                                          </p:val>
                                        </p:tav>
                                      </p:tavLst>
                                    </p:anim>
                                    <p:anim calcmode="lin" valueType="num">
                                      <p:cBhvr>
                                        <p:cTn id="23" dur="1000" fill="hold"/>
                                        <p:tgtEl>
                                          <p:spTgt spid="8"/>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42" presetClass="entr" presetSubtype="0"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1000"/>
                                        <p:tgtEl>
                                          <p:spTgt spid="6"/>
                                        </p:tgtEl>
                                      </p:cBhvr>
                                    </p:animEffect>
                                    <p:anim calcmode="lin" valueType="num">
                                      <p:cBhvr>
                                        <p:cTn id="28" dur="1000" fill="hold"/>
                                        <p:tgtEl>
                                          <p:spTgt spid="6"/>
                                        </p:tgtEl>
                                        <p:attrNameLst>
                                          <p:attrName>ppt_x</p:attrName>
                                        </p:attrNameLst>
                                      </p:cBhvr>
                                      <p:tavLst>
                                        <p:tav tm="0">
                                          <p:val>
                                            <p:strVal val="#ppt_x"/>
                                          </p:val>
                                        </p:tav>
                                        <p:tav tm="100000">
                                          <p:val>
                                            <p:strVal val="#ppt_x"/>
                                          </p:val>
                                        </p:tav>
                                      </p:tavLst>
                                    </p:anim>
                                    <p:anim calcmode="lin" valueType="num">
                                      <p:cBhvr>
                                        <p:cTn id="2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6" grpId="0" bldLvl="0" animBg="1"/>
      <p:bldP spid="6" grpId="1" animBg="1"/>
      <p:bldP spid="7" grpId="0"/>
      <p:bldP spid="7" grpId="1"/>
      <p:bldP spid="8" grpId="0"/>
      <p:bldP spid="8" grpId="1"/>
    </p:bldLst>
  </p:timing>
</p:sld>
</file>

<file path=ppt/slides/slide1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11. </a:t>
            </a:r>
            <a:r>
              <a:rPr sz="2800" b="1" dirty="0">
                <a:latin typeface="微软雅黑" panose="020B0503020204020204" pitchFamily="34" charset="-122"/>
                <a:ea typeface="微软雅黑" panose="020B0503020204020204" pitchFamily="34" charset="-122"/>
              </a:rPr>
              <a:t>文章中work重复出现，结合第一句students，over the summer holidays等词语，推断后面列举工作的形式，故此题正确答案为：A。</a:t>
            </a:r>
          </a:p>
          <a:p>
            <a:pPr marL="0" indent="0">
              <a:lnSpc>
                <a:spcPct val="150000"/>
              </a:lnSpc>
              <a:buNone/>
            </a:pPr>
            <a:r>
              <a:rPr sz="2800" b="1" dirty="0">
                <a:latin typeface="微软雅黑" panose="020B0503020204020204" pitchFamily="34" charset="-122"/>
                <a:ea typeface="微软雅黑" panose="020B0503020204020204" pitchFamily="34" charset="-122"/>
              </a:rPr>
              <a:t>12.第二段讲述了这个孩子七年来做暑期工作的经历以及他的家庭情况。所以这里是讲述他的工作原因，故此题正确答案为：E。</a:t>
            </a:r>
          </a:p>
          <a:p>
            <a:pPr marL="0" indent="0">
              <a:lnSpc>
                <a:spcPct val="150000"/>
              </a:lnSpc>
              <a:buNone/>
            </a:pPr>
            <a:r>
              <a:rPr sz="2800" b="1" dirty="0">
                <a:latin typeface="微软雅黑" panose="020B0503020204020204" pitchFamily="34" charset="-122"/>
                <a:ea typeface="微软雅黑" panose="020B0503020204020204" pitchFamily="34" charset="-122"/>
              </a:rPr>
              <a:t>13.第三段讲述了孩子家庭比较贫困，可以推断出他们</a:t>
            </a:r>
          </a:p>
          <a:p>
            <a:pPr marL="0" indent="0">
              <a:lnSpc>
                <a:spcPct val="150000"/>
              </a:lnSpc>
              <a:buNone/>
            </a:pPr>
            <a:r>
              <a:rPr sz="2800" b="1" dirty="0">
                <a:latin typeface="微软雅黑" panose="020B0503020204020204" pitchFamily="34" charset="-122"/>
                <a:ea typeface="微软雅黑" panose="020B0503020204020204" pitchFamily="34" charset="-122"/>
              </a:rPr>
              <a:t>家没有足够的钱，故此题正确答案为：B。</a:t>
            </a:r>
          </a:p>
          <a:p>
            <a:pPr marL="0" indent="0">
              <a:lnSpc>
                <a:spcPct val="150000"/>
              </a:lnSpc>
              <a:buNone/>
            </a:pP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107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up)">
                                      <p:cBhvr>
                                        <p:cTn id="17" dur="500"/>
                                        <p:tgtEl>
                                          <p:spTgt spid="3">
                                            <p:txEl>
                                              <p:pRg st="2" end="2"/>
                                            </p:txEl>
                                          </p:spTgt>
                                        </p:tgtEl>
                                      </p:cBhvr>
                                    </p:animEffect>
                                  </p:childTnLst>
                                </p:cTn>
                              </p:par>
                              <p:par>
                                <p:cTn id="18" presetID="22" presetClass="entr" presetSubtype="1" fill="hold" grpId="0" nodeType="withEffect">
                                  <p:stCondLst>
                                    <p:cond delay="0"/>
                                  </p:stCondLst>
                                  <p:childTnLst>
                                    <p:set>
                                      <p:cBhvr>
                                        <p:cTn id="19" dur="1" fill="hold">
                                          <p:stCondLst>
                                            <p:cond delay="0"/>
                                          </p:stCondLst>
                                        </p:cTn>
                                        <p:tgtEl>
                                          <p:spTgt spid="3">
                                            <p:txEl>
                                              <p:pRg st="3" end="3"/>
                                            </p:txEl>
                                          </p:spTgt>
                                        </p:tgtEl>
                                        <p:attrNameLst>
                                          <p:attrName>style.visibility</p:attrName>
                                        </p:attrNameLst>
                                      </p:cBhvr>
                                      <p:to>
                                        <p:strVal val="visible"/>
                                      </p:to>
                                    </p:set>
                                    <p:animEffect transition="in" filter="wipe(up)">
                                      <p:cBhvr>
                                        <p:cTn id="2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p:cNvSpPr txBox="1"/>
          <p:nvPr>
            <p:custDataLst>
              <p:tags r:id="rId1"/>
            </p:custDataLst>
          </p:nvPr>
        </p:nvSpPr>
        <p:spPr>
          <a:xfrm>
            <a:off x="376555" y="3533140"/>
            <a:ext cx="11416030" cy="2757170"/>
          </a:xfrm>
          <a:prstGeom prst="rect">
            <a:avLst/>
          </a:prstGeom>
          <a:solidFill>
            <a:schemeClr val="accent6">
              <a:lumMod val="20000"/>
              <a:lumOff val="80000"/>
            </a:schemeClr>
          </a:solidFill>
        </p:spPr>
        <p:txBody>
          <a:bodyPr wrap="square" rtlCol="0">
            <a:noAutofit/>
          </a:bodyPr>
          <a:lstStyle/>
          <a:p>
            <a:r>
              <a:rPr lang="zh-CN" altLang="en-US" sz="2400" b="1" dirty="0"/>
              <a:t>A. Some sell things like boxes of chocolate or candy on the beach, and some try to get a job in a restaurant.</a:t>
            </a:r>
          </a:p>
          <a:p>
            <a:r>
              <a:rPr lang="zh-CN" altLang="en-US" sz="2400" b="1" dirty="0"/>
              <a:t>B. We don</a:t>
            </a:r>
            <a:r>
              <a:rPr lang="en-US" altLang="zh-CN" sz="2400" b="1" dirty="0"/>
              <a:t>’</a:t>
            </a:r>
            <a:r>
              <a:rPr lang="zh-CN" altLang="en-US" sz="2400" b="1" dirty="0"/>
              <a:t>t have enough money.</a:t>
            </a:r>
          </a:p>
          <a:p>
            <a:r>
              <a:rPr lang="zh-CN" altLang="en-US" sz="2400" b="1" dirty="0"/>
              <a:t>C. Najoua is from a rich family.</a:t>
            </a:r>
          </a:p>
          <a:p>
            <a:r>
              <a:rPr lang="zh-CN" altLang="en-US" sz="2400" b="1" dirty="0"/>
              <a:t>D. They believe that working during the holidays will teach their children to become more responsible.</a:t>
            </a:r>
          </a:p>
          <a:p>
            <a:r>
              <a:rPr lang="zh-CN" altLang="en-US" sz="2400" b="1" dirty="0"/>
              <a:t>E. That</a:t>
            </a:r>
            <a:r>
              <a:rPr lang="en-US" altLang="zh-CN" sz="2400" b="1" dirty="0"/>
              <a:t>’</a:t>
            </a:r>
            <a:r>
              <a:rPr lang="zh-CN" altLang="en-US" sz="2400" b="1" dirty="0"/>
              <a:t>s why I work over the summer holidays.</a:t>
            </a:r>
          </a:p>
        </p:txBody>
      </p:sp>
      <p:sp>
        <p:nvSpPr>
          <p:cNvPr id="3" name="内容占位符 2"/>
          <p:cNvSpPr>
            <a:spLocks noGrp="1"/>
          </p:cNvSpPr>
          <p:nvPr>
            <p:ph idx="1"/>
          </p:nvPr>
        </p:nvSpPr>
        <p:spPr>
          <a:xfrm>
            <a:off x="140970" y="328930"/>
            <a:ext cx="11651615" cy="3635375"/>
          </a:xfrm>
        </p:spPr>
        <p:txBody>
          <a:bodyPr>
            <a:normAutofit/>
          </a:bodyPr>
          <a:lstStyle/>
          <a:p>
            <a:pPr marL="0" indent="0" algn="just" fontAlgn="auto">
              <a:lnSpc>
                <a:spcPct val="110000"/>
              </a:lnSpc>
              <a:spcBef>
                <a:spcPts val="0"/>
              </a:spcBef>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21-year-old Najoua has worked in a restaurant for two years, but she’s different from Haiti and Hiba.</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14</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________</a:t>
            </a: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She chooses to do summer jobs to make her personal experience rich and prepare for her future. Her parents didn’t understand why she did part-time jobs at first. And they were worried about her studies. But now they understand her and are proud of her.</a:t>
            </a:r>
          </a:p>
          <a:p>
            <a:pPr marL="0" indent="0" algn="just" fontAlgn="auto">
              <a:lnSpc>
                <a:spcPct val="110000"/>
              </a:lnSpc>
              <a:spcBef>
                <a:spcPts val="0"/>
              </a:spcBef>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More and more parents in Morocco are encouraging their children to do part-time jobs during holidays. 15</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________</a:t>
            </a:r>
          </a:p>
        </p:txBody>
      </p:sp>
      <p:sp>
        <p:nvSpPr>
          <p:cNvPr id="4" name="灯片编号占位符 3"/>
          <p:cNvSpPr>
            <a:spLocks noGrp="1"/>
          </p:cNvSpPr>
          <p:nvPr>
            <p:ph type="sldNum" sz="quarter" idx="12"/>
          </p:nvPr>
        </p:nvSpPr>
        <p:spPr/>
        <p:txBody>
          <a:bodyPr/>
          <a:lstStyle/>
          <a:p>
            <a:fld id="{879EF9BB-81F1-401D-AA19-680A8E0D7F6D}" type="slidenum">
              <a:rPr lang="en-US" smtClean="0"/>
              <a:t>108</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5295265" y="664845"/>
            <a:ext cx="151765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8" name="文本框 7"/>
          <p:cNvSpPr txBox="1"/>
          <p:nvPr/>
        </p:nvSpPr>
        <p:spPr>
          <a:xfrm>
            <a:off x="5295265" y="2696210"/>
            <a:ext cx="1072515" cy="521970"/>
          </a:xfrm>
          <a:prstGeom prst="rect">
            <a:avLst/>
          </a:prstGeom>
          <a:noFill/>
        </p:spPr>
        <p:txBody>
          <a:bodyPr wrap="square" rtlCol="0">
            <a:spAutoFit/>
          </a:bodyPr>
          <a:lstStyle/>
          <a:p>
            <a:r>
              <a:rPr lang="zh-CN" altLang="en-US" sz="2800" b="1" dirty="0">
                <a:solidFill>
                  <a:srgbClr val="FF0000"/>
                </a:solidFill>
              </a:rPr>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11" name="文本框 10">
            <a:hlinkClick r:id="rId4" action="ppaction://hlinksldjump"/>
          </p:cNvPr>
          <p:cNvSpPr txBox="1"/>
          <p:nvPr/>
        </p:nvSpPr>
        <p:spPr>
          <a:xfrm>
            <a:off x="6517640" y="422529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anim calcmode="lin" valueType="num">
                                      <p:cBhvr>
                                        <p:cTn id="15" dur="1000" fill="hold"/>
                                        <p:tgtEl>
                                          <p:spTgt spid="8"/>
                                        </p:tgtEl>
                                        <p:attrNameLst>
                                          <p:attrName>ppt_x</p:attrName>
                                        </p:attrNameLst>
                                      </p:cBhvr>
                                      <p:tavLst>
                                        <p:tav tm="0">
                                          <p:val>
                                            <p:strVal val="#ppt_x"/>
                                          </p:val>
                                        </p:tav>
                                        <p:tav tm="100000">
                                          <p:val>
                                            <p:strVal val="#ppt_x"/>
                                          </p:val>
                                        </p:tav>
                                      </p:tavLst>
                                    </p:anim>
                                    <p:anim calcmode="lin" valueType="num">
                                      <p:cBhvr>
                                        <p:cTn id="16" dur="1000" fill="hold"/>
                                        <p:tgtEl>
                                          <p:spTgt spid="8"/>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8" grpId="0"/>
      <p:bldP spid="8" grpId="1"/>
      <p:bldP spid="11" grpId="0" bldLvl="0" animBg="1"/>
      <p:bldP spid="11" grpId="1" animBg="1"/>
    </p:bldLst>
  </p:timing>
</p:sld>
</file>

<file path=ppt/slides/slide1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14. </a:t>
            </a:r>
            <a:r>
              <a:rPr sz="2800" b="1" dirty="0">
                <a:latin typeface="微软雅黑" panose="020B0503020204020204" pitchFamily="34" charset="-122"/>
                <a:ea typeface="微软雅黑" panose="020B0503020204020204" pitchFamily="34" charset="-122"/>
              </a:rPr>
              <a:t>从关键词different可以看出，她跟前两个贫困的孩子不一样，家庭优渥，故此题正确答案为：C。</a:t>
            </a:r>
          </a:p>
          <a:p>
            <a:pPr marL="0" indent="0">
              <a:lnSpc>
                <a:spcPct val="150000"/>
              </a:lnSpc>
              <a:buNone/>
            </a:pPr>
            <a:r>
              <a:rPr sz="2800" b="1" dirty="0">
                <a:latin typeface="微软雅黑" panose="020B0503020204020204" pitchFamily="34" charset="-122"/>
                <a:ea typeface="微软雅黑" panose="020B0503020204020204" pitchFamily="34" charset="-122"/>
              </a:rPr>
              <a:t>15.</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文章的结尾强调该地区鼓励孩子们加入暑假工活动，引申出活动的意义，故此题正确答案为：D。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109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635" y="3855085"/>
            <a:ext cx="12193270" cy="3002915"/>
          </a:xfrm>
          <a:prstGeom prst="rect">
            <a:avLst/>
          </a:prstGeom>
          <a:solidFill>
            <a:srgbClr val="EAD5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11</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513715" y="307340"/>
            <a:ext cx="10668635" cy="3107690"/>
          </a:xfrm>
          <a:prstGeom prst="rect">
            <a:avLst/>
          </a:prstGeom>
          <a:noFill/>
        </p:spPr>
        <p:txBody>
          <a:bodyPr wrap="square" rtlCol="0">
            <a:spAutoFit/>
          </a:bodyPr>
          <a:lstStyle/>
          <a:p>
            <a:r>
              <a:rPr lang="en-US" altLang="zh-CN" sz="2800" b="1" dirty="0">
                <a:latin typeface="微软雅黑" panose="020B0503020204020204" pitchFamily="34" charset="-122"/>
                <a:ea typeface="微软雅黑" panose="020B0503020204020204" pitchFamily="34" charset="-122"/>
              </a:rPr>
              <a:t>        2. 全文大意题</a:t>
            </a:r>
          </a:p>
          <a:p>
            <a:r>
              <a:rPr lang="en-US" altLang="zh-CN" sz="2400" b="1" dirty="0">
                <a:latin typeface="微软雅黑" panose="020B0503020204020204" pitchFamily="34" charset="-122"/>
                <a:ea typeface="微软雅黑" panose="020B0503020204020204" pitchFamily="34" charset="-122"/>
              </a:rPr>
              <a:t>【常见题型】</a:t>
            </a:r>
          </a:p>
          <a:p>
            <a:r>
              <a:rPr lang="en-US" altLang="zh-CN" sz="2400" b="1" dirty="0">
                <a:latin typeface="微软雅黑" panose="020B0503020204020204" pitchFamily="34" charset="-122"/>
                <a:ea typeface="微软雅黑" panose="020B0503020204020204" pitchFamily="34" charset="-122"/>
              </a:rPr>
              <a:t>① What’s the main idea of the passage?</a:t>
            </a:r>
          </a:p>
          <a:p>
            <a:r>
              <a:rPr lang="en-US" altLang="zh-CN" sz="2400" b="1" dirty="0">
                <a:latin typeface="微软雅黑" panose="020B0503020204020204" pitchFamily="34" charset="-122"/>
                <a:ea typeface="微软雅黑" panose="020B0503020204020204" pitchFamily="34" charset="-122"/>
              </a:rPr>
              <a:t>② What’s the passage about?</a:t>
            </a:r>
          </a:p>
          <a:p>
            <a:r>
              <a:rPr lang="en-US" altLang="zh-CN" sz="2400" b="1" dirty="0">
                <a:latin typeface="微软雅黑" panose="020B0503020204020204" pitchFamily="34" charset="-122"/>
                <a:ea typeface="微软雅黑" panose="020B0503020204020204" pitchFamily="34" charset="-122"/>
              </a:rPr>
              <a:t>③ This passage chiefly deals with __________.</a:t>
            </a:r>
          </a:p>
          <a:p>
            <a:r>
              <a:rPr lang="en-US" altLang="zh-CN" sz="2400" b="1" dirty="0">
                <a:latin typeface="微软雅黑" panose="020B0503020204020204" pitchFamily="34" charset="-122"/>
                <a:ea typeface="微软雅黑" panose="020B0503020204020204" pitchFamily="34" charset="-122"/>
              </a:rPr>
              <a:t>④ The author’s main purpose in writing the passage is __________.</a:t>
            </a:r>
          </a:p>
          <a:p>
            <a:r>
              <a:rPr lang="en-US" altLang="zh-CN" sz="2400" b="1" dirty="0">
                <a:latin typeface="微软雅黑" panose="020B0503020204020204" pitchFamily="34" charset="-122"/>
                <a:ea typeface="微软雅黑" panose="020B0503020204020204" pitchFamily="34" charset="-122"/>
              </a:rPr>
              <a:t>⑤ The passage is meant to __________.    </a:t>
            </a:r>
          </a:p>
          <a:p>
            <a:r>
              <a:rPr lang="en-US" altLang="zh-CN" sz="2400" b="1" dirty="0">
                <a:latin typeface="微软雅黑" panose="020B0503020204020204" pitchFamily="34" charset="-122"/>
                <a:ea typeface="微软雅黑" panose="020B0503020204020204" pitchFamily="34" charset="-122"/>
              </a:rPr>
              <a:t>⑥ The purpose of this article is __________.</a:t>
            </a:r>
          </a:p>
        </p:txBody>
      </p:sp>
      <p:sp>
        <p:nvSpPr>
          <p:cNvPr id="9" name="文本框 8"/>
          <p:cNvSpPr txBox="1"/>
          <p:nvPr/>
        </p:nvSpPr>
        <p:spPr>
          <a:xfrm>
            <a:off x="0" y="3855085"/>
            <a:ext cx="12092940" cy="2306955"/>
          </a:xfrm>
          <a:prstGeom prst="rect">
            <a:avLst/>
          </a:prstGeom>
          <a:noFill/>
        </p:spPr>
        <p:txBody>
          <a:bodyPr wrap="square" rtlCol="0">
            <a:spAutoFit/>
          </a:bodyPr>
          <a:lstStyle/>
          <a:p>
            <a:r>
              <a:rPr sz="2400" dirty="0">
                <a:latin typeface="微软雅黑" panose="020B0503020204020204" pitchFamily="34" charset="-122"/>
                <a:ea typeface="微软雅黑" panose="020B0503020204020204" pitchFamily="34" charset="-122"/>
              </a:rPr>
              <a:t>【解题技巧】</a:t>
            </a:r>
          </a:p>
          <a:p>
            <a:r>
              <a:rPr sz="2400" dirty="0">
                <a:latin typeface="微软雅黑" panose="020B0503020204020204" pitchFamily="34" charset="-122"/>
                <a:ea typeface="微软雅黑" panose="020B0503020204020204" pitchFamily="34" charset="-122"/>
              </a:rPr>
              <a:t>每篇文章都有主旨大意，归纳、概括中心主旨的题目是高职高考阅读理解部分的必考题型。</a:t>
            </a:r>
          </a:p>
          <a:p>
            <a:r>
              <a:rPr sz="2400" b="1" dirty="0">
                <a:latin typeface="微软雅黑" panose="020B0503020204020204" pitchFamily="34" charset="-122"/>
                <a:ea typeface="微软雅黑" panose="020B0503020204020204" pitchFamily="34" charset="-122"/>
              </a:rPr>
              <a:t>1）寻找主题句 </a:t>
            </a:r>
          </a:p>
          <a:p>
            <a:r>
              <a:rPr sz="2400" dirty="0">
                <a:latin typeface="微软雅黑" panose="020B0503020204020204" pitchFamily="34" charset="-122"/>
                <a:ea typeface="微软雅黑" panose="020B0503020204020204" pitchFamily="34" charset="-122"/>
              </a:rPr>
              <a:t>主题句一般位于文章第一段的首或尾，或最后一段的首或尾，也可能出现在段落中间。</a:t>
            </a:r>
          </a:p>
          <a:p>
            <a:r>
              <a:rPr sz="2400" b="1" dirty="0">
                <a:latin typeface="微软雅黑" panose="020B0503020204020204" pitchFamily="34" charset="-122"/>
                <a:ea typeface="微软雅黑" panose="020B0503020204020204" pitchFamily="34" charset="-122"/>
              </a:rPr>
              <a:t>2）寻找高频词 </a:t>
            </a:r>
          </a:p>
          <a:p>
            <a:r>
              <a:rPr sz="2400" dirty="0">
                <a:latin typeface="微软雅黑" panose="020B0503020204020204" pitchFamily="34" charset="-122"/>
                <a:ea typeface="微软雅黑" panose="020B0503020204020204" pitchFamily="34" charset="-122"/>
              </a:rPr>
              <a:t>考生可以通过寻找文章中多次出现的高频词来推理文章的大意。</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par>
                                <p:cTn id="8" presetID="42"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1000"/>
                                        <p:tgtEl>
                                          <p:spTgt spid="9"/>
                                        </p:tgtEl>
                                      </p:cBhvr>
                                    </p:animEffect>
                                    <p:anim calcmode="lin" valueType="num">
                                      <p:cBhvr>
                                        <p:cTn id="11" dur="1000" fill="hold"/>
                                        <p:tgtEl>
                                          <p:spTgt spid="9"/>
                                        </p:tgtEl>
                                        <p:attrNameLst>
                                          <p:attrName>ppt_x</p:attrName>
                                        </p:attrNameLst>
                                      </p:cBhvr>
                                      <p:tavLst>
                                        <p:tav tm="0">
                                          <p:val>
                                            <p:strVal val="#ppt_x"/>
                                          </p:val>
                                        </p:tav>
                                        <p:tav tm="100000">
                                          <p:val>
                                            <p:strVal val="#ppt_x"/>
                                          </p:val>
                                        </p:tav>
                                      </p:tavLst>
                                    </p:anim>
                                    <p:anim calcmode="lin" valueType="num">
                                      <p:cBhvr>
                                        <p:cTn id="12" dur="1000" fill="hold"/>
                                        <p:tgtEl>
                                          <p:spTgt spid="9"/>
                                        </p:tgtEl>
                                        <p:attrNameLst>
                                          <p:attrName>ppt_y</p:attrName>
                                        </p:attrNameLst>
                                      </p:cBhvr>
                                      <p:tavLst>
                                        <p:tav tm="0">
                                          <p:val>
                                            <p:strVal val="#ppt_y+.1"/>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additive="base">
                                        <p:cTn id="15" dur="500" fill="hold"/>
                                        <p:tgtEl>
                                          <p:spTgt spid="10"/>
                                        </p:tgtEl>
                                        <p:attrNameLst>
                                          <p:attrName>ppt_x</p:attrName>
                                        </p:attrNameLst>
                                      </p:cBhvr>
                                      <p:tavLst>
                                        <p:tav tm="0">
                                          <p:val>
                                            <p:strVal val="#ppt_x"/>
                                          </p:val>
                                        </p:tav>
                                        <p:tav tm="100000">
                                          <p:val>
                                            <p:strVal val="#ppt_x"/>
                                          </p:val>
                                        </p:tav>
                                      </p:tavLst>
                                    </p:anim>
                                    <p:anim calcmode="lin" valueType="num">
                                      <p:cBhvr additive="base">
                                        <p:cTn id="1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4" grpId="0"/>
      <p:bldP spid="9"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9017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本自测我学会了：</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miserable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痛苦的	 cough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咳嗽		 bakery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面包房</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allergic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对……过敏 	 production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产量 	recipe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配方</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amount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数量 		 flour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面粉			 brick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砖</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oven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烘炉 		door to door 挨家挨户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struggle against his allergy 与过敏作斗争</a:t>
            </a:r>
          </a:p>
        </p:txBody>
      </p:sp>
      <p:sp>
        <p:nvSpPr>
          <p:cNvPr id="2" name="文本框 1"/>
          <p:cNvSpPr txBox="1"/>
          <p:nvPr/>
        </p:nvSpPr>
        <p:spPr>
          <a:xfrm>
            <a:off x="329565" y="4302760"/>
            <a:ext cx="10788650" cy="1814830"/>
          </a:xfrm>
          <a:prstGeom prst="rect">
            <a:avLst/>
          </a:prstGeom>
          <a:solidFill>
            <a:schemeClr val="accent3">
              <a:lumMod val="20000"/>
              <a:lumOff val="80000"/>
            </a:schemeClr>
          </a:solidFill>
          <a:ln>
            <a:solidFill>
              <a:schemeClr val="accent1"/>
            </a:solidFill>
          </a:ln>
        </p:spPr>
        <p:txBody>
          <a:bodyPr wrap="square" rtlCol="0">
            <a:spAutoFit/>
          </a:bodyPr>
          <a:lstStyle/>
          <a:p>
            <a:r>
              <a:rPr lang="zh-CN" altLang="en-US" sz="2800"/>
              <a:t>Your notes:</a:t>
            </a:r>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9017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artificial intelligence 人工智能	 procedure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程序，步骤 	      check-in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登记入住</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scan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扫描				 install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安装 		      access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使用，访问</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via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prep</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通过			 digital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数字的                  deploy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配置，部署</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relieve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放松			 repetitive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重复的             automate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使自动化</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customized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定制的 		enable … to 使……能够</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In the future, we will continue to make hotels smarter and more automated, as well as create more customized experiences for consumers. 未来，我们将继续让酒店更加智能化、自动化，为消费者创造更多定制化的体验。</a:t>
            </a:r>
          </a:p>
        </p:txBody>
      </p:sp>
      <p:sp>
        <p:nvSpPr>
          <p:cNvPr id="2" name="文本框 1"/>
          <p:cNvSpPr txBox="1"/>
          <p:nvPr/>
        </p:nvSpPr>
        <p:spPr>
          <a:xfrm>
            <a:off x="329565" y="4302760"/>
            <a:ext cx="10788650" cy="1814830"/>
          </a:xfrm>
          <a:prstGeom prst="rect">
            <a:avLst/>
          </a:prstGeom>
          <a:solidFill>
            <a:schemeClr val="accent3">
              <a:lumMod val="20000"/>
              <a:lumOff val="80000"/>
            </a:schemeClr>
          </a:solidFill>
          <a:ln>
            <a:solidFill>
              <a:schemeClr val="accent1"/>
            </a:solidFill>
          </a:ln>
        </p:spPr>
        <p:txBody>
          <a:bodyPr wrap="square" rtlCol="0">
            <a:spAutoFit/>
          </a:bodyPr>
          <a:lstStyle/>
          <a:p>
            <a:r>
              <a:rPr lang="zh-CN" altLang="en-US" sz="2800"/>
              <a:t>Your notes:</a:t>
            </a:r>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2447290" y="194310"/>
            <a:ext cx="5596255" cy="420497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make money 赚钱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part-time job 兼职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meet … needs 迎合……需求</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miss the chance 错过机会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choose to do 选择做某事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personal experience 个人经历</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prepare for future 为将来谋划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encourage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鼓励</a:t>
            </a:r>
          </a:p>
        </p:txBody>
      </p:sp>
      <p:sp>
        <p:nvSpPr>
          <p:cNvPr id="2" name="文本框 1"/>
          <p:cNvSpPr txBox="1"/>
          <p:nvPr/>
        </p:nvSpPr>
        <p:spPr>
          <a:xfrm>
            <a:off x="329565" y="4302760"/>
            <a:ext cx="10788650" cy="1814830"/>
          </a:xfrm>
          <a:prstGeom prst="rect">
            <a:avLst/>
          </a:prstGeom>
          <a:solidFill>
            <a:schemeClr val="accent3">
              <a:lumMod val="20000"/>
              <a:lumOff val="80000"/>
            </a:schemeClr>
          </a:solidFill>
          <a:ln>
            <a:solidFill>
              <a:schemeClr val="accent1"/>
            </a:solidFill>
          </a:ln>
        </p:spPr>
        <p:txBody>
          <a:bodyPr wrap="square" rtlCol="0">
            <a:spAutoFit/>
          </a:bodyPr>
          <a:lstStyle/>
          <a:p>
            <a:r>
              <a:rPr lang="zh-CN" altLang="en-US" sz="2800"/>
              <a:t>Your notes:</a:t>
            </a:r>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4"/>
          <p:cNvSpPr txBox="1"/>
          <p:nvPr/>
        </p:nvSpPr>
        <p:spPr>
          <a:xfrm>
            <a:off x="142875" y="86360"/>
            <a:ext cx="12049125" cy="6985635"/>
          </a:xfrm>
          <a:prstGeom prst="rect">
            <a:avLst/>
          </a:prstGeom>
          <a:noFill/>
        </p:spPr>
        <p:txBody>
          <a:bodyPr wrap="square" rtlCol="0" anchor="t">
            <a:spAutoFit/>
          </a:bodyPr>
          <a:lstStyle/>
          <a:p>
            <a:r>
              <a:rPr lang="en-US" altLang="zh-CN" sz="2800" dirty="0"/>
              <a:t>                                                    </a:t>
            </a:r>
            <a:r>
              <a:rPr lang="en-US" altLang="zh-CN" sz="2800" dirty="0" err="1"/>
              <a:t>A（记叙文</a:t>
            </a:r>
            <a:r>
              <a:rPr lang="en-US" altLang="zh-CN" sz="2800" dirty="0"/>
              <a:t>）</a:t>
            </a:r>
          </a:p>
          <a:p>
            <a:r>
              <a:rPr lang="zh-CN" altLang="en-US" sz="2800" dirty="0"/>
              <a:t>                                                                           难度系数：★★ 建议时长：5 分钟</a:t>
            </a:r>
          </a:p>
          <a:p>
            <a:pPr algn="just"/>
            <a:r>
              <a:rPr lang="zh-CN" altLang="en-US" sz="2800" dirty="0"/>
              <a:t>     I worked for a short time as a cashier at a restaurant a few months ago. I also helped to clean up the tables when it was very busy. One night, just before Christmas, I found a large black wallet on the floor near one of the tables. I guessed I should check it to find out who was the owner, but I was very busy at the time. And I imagined that if there was something valuable in the wallet, the owner would be back. </a:t>
            </a:r>
          </a:p>
          <a:p>
            <a:pPr algn="just"/>
            <a:r>
              <a:rPr lang="zh-CN" altLang="en-US" sz="2800" dirty="0"/>
              <a:t>     Sure enough, an hour later a man came up to the counter and asked if anyone had found a wallet. I asked him to describe the lost wallet, and after he described it exactly, I gave him the wallet. He expressed his thanks when I handed it to him. He asked me if I had opened it, and I told him “No”. At once he opened it and showed that it had nearly $800 in cash. He took out a twenty-dollar bill and handed it to me and I was </a:t>
            </a:r>
            <a:r>
              <a:rPr lang="zh-CN" altLang="en-US" sz="2800" u="sng" dirty="0"/>
              <a:t>amazed</a:t>
            </a:r>
            <a:r>
              <a:rPr lang="zh-CN" altLang="en-US" sz="2800" dirty="0"/>
              <a:t> at this. </a:t>
            </a:r>
            <a:r>
              <a:rPr lang="en-US" altLang="zh-CN" sz="2800" dirty="0"/>
              <a:t>“</a:t>
            </a:r>
            <a:r>
              <a:rPr lang="zh-CN" altLang="en-US" sz="2800" dirty="0"/>
              <a:t>A reward ( 酬劳 ) for your honesty,</a:t>
            </a:r>
            <a:r>
              <a:rPr lang="en-US" altLang="zh-CN" sz="2800" dirty="0"/>
              <a:t>”</a:t>
            </a:r>
            <a:r>
              <a:rPr lang="zh-CN" altLang="en-US" sz="2800" dirty="0"/>
              <a:t> he said and then turned and walked away.</a:t>
            </a:r>
          </a:p>
          <a:p>
            <a:r>
              <a:rPr lang="zh-CN" altLang="en-US" sz="2800" dirty="0"/>
              <a:t>    </a:t>
            </a:r>
          </a:p>
        </p:txBody>
      </p:sp>
      <p:sp>
        <p:nvSpPr>
          <p:cNvPr id="2" name="标题 1"/>
          <p:cNvSpPr>
            <a:spLocks noGrp="1"/>
          </p:cNvSpPr>
          <p:nvPr>
            <p:ph type="title"/>
          </p:nvPr>
        </p:nvSpPr>
        <p:spPr>
          <a:xfrm>
            <a:off x="758394" y="-289680"/>
            <a:ext cx="10972800" cy="1143000"/>
          </a:xfrm>
        </p:spPr>
        <p:txBody>
          <a:bodyPr>
            <a:normAutofit/>
          </a:bodyPr>
          <a:lstStyle/>
          <a:p>
            <a:pPr algn="l"/>
            <a:r>
              <a:rPr lang="en-US" altLang="zh-CN" sz="3200" b="1" dirty="0">
                <a:solidFill>
                  <a:srgbClr val="002060"/>
                </a:solidFill>
                <a:latin typeface="微软雅黑" panose="020B0503020204020204" pitchFamily="34" charset="-122"/>
                <a:ea typeface="微软雅黑" panose="020B0503020204020204" pitchFamily="34" charset="-122"/>
              </a:rPr>
              <a:t>      自测题三    </a:t>
            </a:r>
          </a:p>
        </p:txBody>
      </p:sp>
      <p:sp>
        <p:nvSpPr>
          <p:cNvPr id="4" name="灯片编号占位符 3"/>
          <p:cNvSpPr>
            <a:spLocks noGrp="1"/>
          </p:cNvSpPr>
          <p:nvPr>
            <p:ph type="sldNum" sz="quarter" idx="12"/>
          </p:nvPr>
        </p:nvSpPr>
        <p:spPr/>
        <p:txBody>
          <a:bodyPr/>
          <a:lstStyle/>
          <a:p>
            <a:fld id="{879EF9BB-81F1-401D-AA19-680A8E0D7F6D}" type="slidenum">
              <a:rPr lang="en-US" smtClean="0"/>
              <a:t>113</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114</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71755" y="358140"/>
            <a:ext cx="12049125" cy="6123940"/>
          </a:xfrm>
          <a:prstGeom prst="rect">
            <a:avLst/>
          </a:prstGeom>
          <a:noFill/>
        </p:spPr>
        <p:txBody>
          <a:bodyPr wrap="square" rtlCol="0" anchor="t">
            <a:spAutoFit/>
          </a:bodyPr>
          <a:lstStyle/>
          <a:p>
            <a:pPr algn="just"/>
            <a:r>
              <a:rPr lang="en-US" altLang="zh-CN" sz="2800" dirty="0"/>
              <a:t>       Thinking about it later, I began wondering whether I would have been honest if I had known what was in the wallet! I thought that if I had no way to find the owner and no one returned to get it, I might keep it. But it also came into my mind that I actually saved someone’s Christmas plans by finding and returning the </a:t>
            </a:r>
          </a:p>
          <a:p>
            <a:pPr algn="just"/>
            <a:r>
              <a:rPr lang="en-US" altLang="zh-CN" sz="2800" dirty="0"/>
              <a:t>wallet. The good feeling it gave me was worth more than anything could buy.</a:t>
            </a:r>
          </a:p>
          <a:p>
            <a:endParaRPr lang="en-US" altLang="zh-CN" sz="2800" dirty="0"/>
          </a:p>
          <a:p>
            <a:r>
              <a:rPr lang="zh-CN" altLang="en-US" sz="2800" b="1" dirty="0"/>
              <a:t>1. What</a:t>
            </a:r>
            <a:r>
              <a:rPr lang="en-US" altLang="zh-CN" sz="2800" b="1" dirty="0"/>
              <a:t>’</a:t>
            </a:r>
            <a:r>
              <a:rPr lang="zh-CN" altLang="en-US" sz="2800" b="1" dirty="0"/>
              <a:t>s the correct order of the following events?</a:t>
            </a:r>
          </a:p>
          <a:p>
            <a:r>
              <a:rPr lang="zh-CN" altLang="en-US" sz="2800" b="1" dirty="0"/>
              <a:t> a. I found a large black wallet on the floor.</a:t>
            </a:r>
          </a:p>
          <a:p>
            <a:r>
              <a:rPr lang="zh-CN" altLang="en-US" sz="2800" b="1" dirty="0"/>
              <a:t> b. I gave the man the wallet.</a:t>
            </a:r>
          </a:p>
          <a:p>
            <a:r>
              <a:rPr lang="zh-CN" altLang="en-US" sz="2800" b="1" dirty="0"/>
              <a:t> c. The man expressed his thanks to me. </a:t>
            </a:r>
          </a:p>
          <a:p>
            <a:r>
              <a:rPr lang="zh-CN" altLang="en-US" sz="2800" b="1" dirty="0"/>
              <a:t> d. A man came up to the counter and looked for his wallet.</a:t>
            </a:r>
          </a:p>
          <a:p>
            <a:r>
              <a:rPr lang="zh-CN" altLang="en-US" sz="2800" b="1" dirty="0"/>
              <a:t> e. He gave me twenty dollars for return.</a:t>
            </a:r>
          </a:p>
          <a:p>
            <a:r>
              <a:rPr lang="zh-CN" altLang="en-US" sz="2800" b="1" dirty="0"/>
              <a:t>  A. a, d, b, c, e                            B. a, b, d, c, e 		</a:t>
            </a:r>
          </a:p>
          <a:p>
            <a:r>
              <a:rPr lang="zh-CN" altLang="en-US" sz="2800" b="1" dirty="0"/>
              <a:t>  C. d, a, c, b, e 		         D. d, c, a, b, e  </a:t>
            </a:r>
          </a:p>
        </p:txBody>
      </p:sp>
      <p:sp>
        <p:nvSpPr>
          <p:cNvPr id="6" name="文本框 5"/>
          <p:cNvSpPr txBox="1"/>
          <p:nvPr/>
        </p:nvSpPr>
        <p:spPr>
          <a:xfrm>
            <a:off x="8083550" y="2898140"/>
            <a:ext cx="141859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3" name="文本框 2">
            <a:hlinkClick r:id="rId3" action="ppaction://hlinksldjump"/>
          </p:cNvPr>
          <p:cNvSpPr txBox="1"/>
          <p:nvPr/>
        </p:nvSpPr>
        <p:spPr>
          <a:xfrm>
            <a:off x="8463280" y="315912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strVal val="#ppt_x"/>
                                          </p:val>
                                        </p:tav>
                                        <p:tav tm="100000">
                                          <p:val>
                                            <p:strVal val="#ppt_x"/>
                                          </p:val>
                                        </p:tav>
                                      </p:tavLst>
                                    </p:anim>
                                    <p:anim calcmode="lin" valueType="num">
                                      <p:cBhvr>
                                        <p:cTn id="15"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3" grpId="0" bldLvl="0" animBg="1"/>
      <p:bldP spid="3" grpId="1" animBg="1"/>
    </p:bldLst>
  </p:timing>
</p:sld>
</file>

<file path=ppt/slides/slide11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189781"/>
            <a:ext cx="8326308"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1. </a:t>
            </a:r>
            <a:r>
              <a:rPr sz="2800" b="1" dirty="0">
                <a:latin typeface="微软雅黑" panose="020B0503020204020204" pitchFamily="34" charset="-122"/>
                <a:ea typeface="微软雅黑" panose="020B0503020204020204" pitchFamily="34" charset="-122"/>
              </a:rPr>
              <a:t>细节理解题。根据提问问题“What’s the correct order of the following events?”判断事情的 经过。结合第一第二段可知，我先在靠近桌子的旁边“found a large black wallet”，然后一 小时后一个男人“came up to the counter”和“asked if anyone had found a wallet”。在确定 男人就是钱包的主人后，“I gave him the wallet”，他为了表示感谢拿出二十</a:t>
            </a:r>
          </a:p>
          <a:p>
            <a:pPr marL="0" indent="0" algn="just">
              <a:lnSpc>
                <a:spcPct val="150000"/>
              </a:lnSpc>
              <a:buNone/>
            </a:pPr>
            <a:r>
              <a:rPr sz="2800" b="1" dirty="0">
                <a:latin typeface="微软雅黑" panose="020B0503020204020204" pitchFamily="34" charset="-122"/>
                <a:ea typeface="微软雅黑" panose="020B0503020204020204" pitchFamily="34" charset="-122"/>
              </a:rPr>
              <a:t>美元递给我， 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115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down)">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140335" y="194310"/>
            <a:ext cx="9820275" cy="5913120"/>
          </a:xfrm>
        </p:spPr>
        <p:txBody>
          <a:bodyPr>
            <a:normAutofit fontScale="90000" lnSpcReduction="10000"/>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2. The underlined word “</a:t>
            </a:r>
            <a:r>
              <a:rPr lang="zh-CN" altLang="en-US" sz="2400" b="1" u="sng" dirty="0">
                <a:latin typeface="微软雅黑" panose="020B0503020204020204" pitchFamily="34" charset="-122"/>
                <a:ea typeface="微软雅黑" panose="020B0503020204020204" pitchFamily="34" charset="-122"/>
                <a:cs typeface="Times New Roman" panose="02020603050405020304" pitchFamily="18" charset="0"/>
              </a:rPr>
              <a:t>amazed</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in Paragraph 2 probably means “__________”.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curious                                     B. strange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interested 	            	D. surprised</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3. If the writer had no way to find the owner, he might __________.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give the wallet to the poor</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hand the wallet to the police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donate the wallet to charity</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keep the wallet himself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4. What did the writer feel after he gave the wallet back to the owner?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Regretful.                       B. Delighted.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Disappointed.                D. Sad.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5. From the story we know that the writer is __________.</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optimistic 				B. honest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independent 				D. active</a:t>
            </a:r>
          </a:p>
        </p:txBody>
      </p:sp>
      <p:sp>
        <p:nvSpPr>
          <p:cNvPr id="4" name="灯片编号占位符 3"/>
          <p:cNvSpPr>
            <a:spLocks noGrp="1"/>
          </p:cNvSpPr>
          <p:nvPr>
            <p:ph type="sldNum" sz="quarter" idx="12"/>
          </p:nvPr>
        </p:nvSpPr>
        <p:spPr/>
        <p:txBody>
          <a:bodyPr/>
          <a:lstStyle/>
          <a:p>
            <a:fld id="{879EF9BB-81F1-401D-AA19-680A8E0D7F6D}" type="slidenum">
              <a:rPr lang="en-US" smtClean="0"/>
              <a:t>116</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775335" y="407035"/>
            <a:ext cx="131572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7" name="文本框 6"/>
          <p:cNvSpPr txBox="1"/>
          <p:nvPr/>
        </p:nvSpPr>
        <p:spPr>
          <a:xfrm>
            <a:off x="8116570" y="1521460"/>
            <a:ext cx="62103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8" name="文本框 7"/>
          <p:cNvSpPr txBox="1"/>
          <p:nvPr/>
        </p:nvSpPr>
        <p:spPr>
          <a:xfrm>
            <a:off x="1583055" y="3698240"/>
            <a:ext cx="146875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11" name="文本框 10"/>
          <p:cNvSpPr txBox="1"/>
          <p:nvPr/>
        </p:nvSpPr>
        <p:spPr>
          <a:xfrm>
            <a:off x="6599555" y="4735830"/>
            <a:ext cx="89027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5" name="文本框 4">
            <a:hlinkClick r:id="rId4" action="ppaction://hlinksldjump"/>
          </p:cNvPr>
          <p:cNvSpPr txBox="1"/>
          <p:nvPr/>
        </p:nvSpPr>
        <p:spPr>
          <a:xfrm>
            <a:off x="2722245" y="52451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6710680" y="382460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3" name="文本框 12">
            <a:hlinkClick r:id="rId6" action="ppaction://hlinksldjump"/>
          </p:cNvPr>
          <p:cNvSpPr txBox="1"/>
          <p:nvPr/>
        </p:nvSpPr>
        <p:spPr>
          <a:xfrm>
            <a:off x="7991475" y="468185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7" action="ppaction://hlinksldjump"/>
          </p:cNvPr>
          <p:cNvSpPr txBox="1"/>
          <p:nvPr/>
        </p:nvSpPr>
        <p:spPr>
          <a:xfrm>
            <a:off x="8562340" y="21520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fade">
                                      <p:cBhvr>
                                        <p:cTn id="26" dur="1000"/>
                                        <p:tgtEl>
                                          <p:spTgt spid="15"/>
                                        </p:tgtEl>
                                      </p:cBhvr>
                                    </p:animEffect>
                                    <p:anim calcmode="lin" valueType="num">
                                      <p:cBhvr>
                                        <p:cTn id="27" dur="1000" fill="hold"/>
                                        <p:tgtEl>
                                          <p:spTgt spid="15"/>
                                        </p:tgtEl>
                                        <p:attrNameLst>
                                          <p:attrName>ppt_x</p:attrName>
                                        </p:attrNameLst>
                                      </p:cBhvr>
                                      <p:tavLst>
                                        <p:tav tm="0">
                                          <p:val>
                                            <p:strVal val="#ppt_x"/>
                                          </p:val>
                                        </p:tav>
                                        <p:tav tm="100000">
                                          <p:val>
                                            <p:strVal val="#ppt_x"/>
                                          </p:val>
                                        </p:tav>
                                      </p:tavLst>
                                    </p:anim>
                                    <p:anim calcmode="lin" valueType="num">
                                      <p:cBhvr>
                                        <p:cTn id="28"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1000"/>
                                        <p:tgtEl>
                                          <p:spTgt spid="10"/>
                                        </p:tgtEl>
                                      </p:cBhvr>
                                    </p:animEffect>
                                    <p:anim calcmode="lin" valueType="num">
                                      <p:cBhvr>
                                        <p:cTn id="40" dur="1000" fill="hold"/>
                                        <p:tgtEl>
                                          <p:spTgt spid="10"/>
                                        </p:tgtEl>
                                        <p:attrNameLst>
                                          <p:attrName>ppt_x</p:attrName>
                                        </p:attrNameLst>
                                      </p:cBhvr>
                                      <p:tavLst>
                                        <p:tav tm="0">
                                          <p:val>
                                            <p:strVal val="#ppt_x"/>
                                          </p:val>
                                        </p:tav>
                                        <p:tav tm="100000">
                                          <p:val>
                                            <p:strVal val="#ppt_x"/>
                                          </p:val>
                                        </p:tav>
                                      </p:tavLst>
                                    </p:anim>
                                    <p:anim calcmode="lin" valueType="num">
                                      <p:cBhvr>
                                        <p:cTn id="4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grpId="0" nodeType="clickEffect">
                                  <p:stCondLst>
                                    <p:cond delay="0"/>
                                  </p:stCondLst>
                                  <p:childTnLst>
                                    <p:set>
                                      <p:cBhvr>
                                        <p:cTn id="45" dur="1" fill="hold">
                                          <p:stCondLst>
                                            <p:cond delay="0"/>
                                          </p:stCondLst>
                                        </p:cTn>
                                        <p:tgtEl>
                                          <p:spTgt spid="11"/>
                                        </p:tgtEl>
                                        <p:attrNameLst>
                                          <p:attrName>style.visibility</p:attrName>
                                        </p:attrNameLst>
                                      </p:cBhvr>
                                      <p:to>
                                        <p:strVal val="visible"/>
                                      </p:to>
                                    </p:set>
                                    <p:animEffect transition="in" filter="fade">
                                      <p:cBhvr>
                                        <p:cTn id="46" dur="1000"/>
                                        <p:tgtEl>
                                          <p:spTgt spid="11"/>
                                        </p:tgtEl>
                                      </p:cBhvr>
                                    </p:animEffect>
                                    <p:anim calcmode="lin" valueType="num">
                                      <p:cBhvr>
                                        <p:cTn id="47" dur="1000" fill="hold"/>
                                        <p:tgtEl>
                                          <p:spTgt spid="11"/>
                                        </p:tgtEl>
                                        <p:attrNameLst>
                                          <p:attrName>ppt_x</p:attrName>
                                        </p:attrNameLst>
                                      </p:cBhvr>
                                      <p:tavLst>
                                        <p:tav tm="0">
                                          <p:val>
                                            <p:strVal val="#ppt_x"/>
                                          </p:val>
                                        </p:tav>
                                        <p:tav tm="100000">
                                          <p:val>
                                            <p:strVal val="#ppt_x"/>
                                          </p:val>
                                        </p:tav>
                                      </p:tavLst>
                                    </p:anim>
                                    <p:anim calcmode="lin" valueType="num">
                                      <p:cBhvr>
                                        <p:cTn id="48" dur="1000" fill="hold"/>
                                        <p:tgtEl>
                                          <p:spTgt spid="11"/>
                                        </p:tgtEl>
                                        <p:attrNameLst>
                                          <p:attrName>ppt_y</p:attrName>
                                        </p:attrNameLst>
                                      </p:cBhvr>
                                      <p:tavLst>
                                        <p:tav tm="0">
                                          <p:val>
                                            <p:strVal val="#ppt_y+.1"/>
                                          </p:val>
                                        </p:tav>
                                        <p:tav tm="100000">
                                          <p:val>
                                            <p:strVal val="#ppt_y"/>
                                          </p:val>
                                        </p:tav>
                                      </p:tavLst>
                                    </p:anim>
                                  </p:childTnLst>
                                </p:cTn>
                              </p:par>
                            </p:childTnLst>
                          </p:cTn>
                        </p:par>
                        <p:par>
                          <p:cTn id="49" fill="hold">
                            <p:stCondLst>
                              <p:cond delay="1000"/>
                            </p:stCondLst>
                            <p:childTnLst>
                              <p:par>
                                <p:cTn id="50" presetID="42" presetClass="entr" presetSubtype="0" fill="hold" grpId="0" nodeType="after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11" grpId="0"/>
      <p:bldP spid="11" grpId="1"/>
      <p:bldP spid="5" grpId="0" bldLvl="0" animBg="1"/>
      <p:bldP spid="5" grpId="1" animBg="1"/>
      <p:bldP spid="10" grpId="0" bldLvl="0" animBg="1"/>
      <p:bldP spid="10" grpId="1" animBg="1"/>
      <p:bldP spid="13" grpId="0" bldLvl="0" animBg="1"/>
      <p:bldP spid="13" grpId="1" animBg="1"/>
      <p:bldP spid="15" grpId="0" bldLvl="0" animBg="1"/>
      <p:bldP spid="15" grpId="1" animBg="1"/>
    </p:bldLst>
  </p:timing>
</p:sld>
</file>

<file path=ppt/slides/slide1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106644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2. </a:t>
            </a:r>
            <a:r>
              <a:rPr sz="2800" b="1" dirty="0">
                <a:latin typeface="微软雅黑" panose="020B0503020204020204" pitchFamily="34" charset="-122"/>
                <a:ea typeface="微软雅黑" panose="020B0503020204020204" pitchFamily="34" charset="-122"/>
              </a:rPr>
              <a:t> 猜测词义题。根据第二段倒数第二句话“He took out a twenty-dollar bill.”可知，他拿出二十美元递给我。D项surprised（惊讶），最符合“我”的反应，故此题正确答案为：D。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117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 </a:t>
            </a:r>
            <a:r>
              <a:rPr lang="en-US" sz="2800" b="1" dirty="0">
                <a:solidFill>
                  <a:schemeClr val="tx1"/>
                </a:solidFill>
                <a:latin typeface="微软雅黑" panose="020B0503020204020204" pitchFamily="34" charset="-122"/>
                <a:ea typeface="微软雅黑" panose="020B0503020204020204" pitchFamily="34" charset="-122"/>
              </a:rPr>
              <a:t>3. </a:t>
            </a:r>
            <a:r>
              <a:rPr sz="2800" b="1" dirty="0">
                <a:latin typeface="微软雅黑" panose="020B0503020204020204" pitchFamily="34" charset="-122"/>
                <a:ea typeface="微软雅黑" panose="020B0503020204020204" pitchFamily="34" charset="-122"/>
              </a:rPr>
              <a:t>细节理解题。根据第三段第一句“... if I had known what was in the wallet! I thought that if I had no way to find the owner and no one returned to get it, I might keep it.”可知，如果“我” 知道钱包里有什么，找不到失主，也没人回来取，“我”可能会保留钱包，故此题正确答 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118</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4. </a:t>
            </a:r>
            <a:r>
              <a:rPr sz="2800" b="1" dirty="0">
                <a:latin typeface="微软雅黑" panose="020B0503020204020204" pitchFamily="34" charset="-122"/>
                <a:ea typeface="微软雅黑" panose="020B0503020204020204" pitchFamily="34" charset="-122"/>
              </a:rPr>
              <a:t>细节理解题。根据第三段倒数第一、二句“But it also came into my mind that I actually saved someone’s Christmas plans by finding and returning the wallet. The good feeling it gave me was worth more than anything could buy.”可知，归还钱包给“我”非常美好的感觉，比任何能</a:t>
            </a:r>
          </a:p>
          <a:p>
            <a:pPr marL="0" indent="0" algn="just">
              <a:lnSpc>
                <a:spcPct val="150000"/>
              </a:lnSpc>
              <a:buNone/>
            </a:pPr>
            <a:r>
              <a:rPr sz="2800" b="1" dirty="0">
                <a:latin typeface="微软雅黑" panose="020B0503020204020204" pitchFamily="34" charset="-122"/>
                <a:ea typeface="微软雅黑" panose="020B0503020204020204" pitchFamily="34" charset="-122"/>
              </a:rPr>
              <a:t> 够买到的东西都值得。所以作者应该是很高兴，</a:t>
            </a:r>
          </a:p>
          <a:p>
            <a:pPr marL="0" indent="0" algn="just">
              <a:lnSpc>
                <a:spcPct val="150000"/>
              </a:lnSpc>
              <a:buNone/>
            </a:pPr>
            <a:r>
              <a:rPr sz="2800" b="1" dirty="0">
                <a:latin typeface="微软雅黑" panose="020B0503020204020204" pitchFamily="34" charset="-122"/>
                <a:ea typeface="微软雅黑" panose="020B0503020204020204" pitchFamily="34" charset="-122"/>
              </a:rPr>
              <a:t>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119</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down)">
                                      <p:cBhvr>
                                        <p:cTn id="14" dur="500"/>
                                        <p:tgtEl>
                                          <p:spTgt spid="3">
                                            <p:txEl>
                                              <p:pRg st="1" end="1"/>
                                            </p:txEl>
                                          </p:spTgt>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down)">
                                      <p:cBhvr>
                                        <p:cTn id="17"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p:cNvSpPr>
            <a:spLocks noGrp="1"/>
          </p:cNvSpPr>
          <p:nvPr>
            <p:ph type="sldNum" sz="quarter" idx="12"/>
          </p:nvPr>
        </p:nvSpPr>
        <p:spPr/>
        <p:txBody>
          <a:bodyPr/>
          <a:lstStyle/>
          <a:p>
            <a:fld id="{879EF9BB-81F1-401D-AA19-680A8E0D7F6D}" type="slidenum">
              <a:rPr lang="en-US" smtClean="0"/>
              <a:t>12</a:t>
            </a:fld>
            <a:endParaRPr lang="en-US"/>
          </a:p>
        </p:txBody>
      </p:sp>
      <p:sp>
        <p:nvSpPr>
          <p:cNvPr id="4" name="文本框 3"/>
          <p:cNvSpPr txBox="1"/>
          <p:nvPr/>
        </p:nvSpPr>
        <p:spPr>
          <a:xfrm>
            <a:off x="133350" y="1167765"/>
            <a:ext cx="11925300" cy="5262245"/>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  （2016 年广东高职高考题阅读理解 D 篇）</a:t>
            </a:r>
          </a:p>
          <a:p>
            <a:r>
              <a:rPr lang="en-US" altLang="zh-CN" sz="2400" b="1" dirty="0">
                <a:latin typeface="微软雅黑" panose="020B0503020204020204" pitchFamily="34" charset="-122"/>
                <a:ea typeface="微软雅黑" panose="020B0503020204020204" pitchFamily="34" charset="-122"/>
              </a:rPr>
              <a:t>      If the sun has enough power to warm and light the whole earth, it must have enough power to do other things, too. Can we use the sun’s plentiful energy to supply electricity, or at least to perform the functions which electricity or other types of power usually perform? The answer is YES.</a:t>
            </a:r>
          </a:p>
          <a:p>
            <a:r>
              <a:rPr lang="en-US" altLang="zh-CN" sz="2400" b="1" dirty="0">
                <a:latin typeface="微软雅黑" panose="020B0503020204020204" pitchFamily="34" charset="-122"/>
                <a:ea typeface="微软雅黑" panose="020B0503020204020204" pitchFamily="34" charset="-122"/>
              </a:rPr>
              <a:t>   ...</a:t>
            </a:r>
          </a:p>
          <a:p>
            <a:r>
              <a:rPr lang="en-US" altLang="zh-CN" sz="2400" b="1" dirty="0">
                <a:latin typeface="微软雅黑" panose="020B0503020204020204" pitchFamily="34" charset="-122"/>
                <a:ea typeface="微软雅黑" panose="020B0503020204020204" pitchFamily="34" charset="-122"/>
              </a:rPr>
              <a:t>      So it is possible that one day in the near future we will depend on solar furnaces and power stations to </a:t>
            </a:r>
          </a:p>
          <a:p>
            <a:r>
              <a:rPr lang="en-US" altLang="zh-CN" sz="2400" b="1" dirty="0">
                <a:latin typeface="微软雅黑" panose="020B0503020204020204" pitchFamily="34" charset="-122"/>
                <a:ea typeface="微软雅黑" panose="020B0503020204020204" pitchFamily="34" charset="-122"/>
              </a:rPr>
              <a:t>provide our electrical needs. Or perhaps each home will be able to use solar power for lighting and heating.</a:t>
            </a:r>
          </a:p>
          <a:p>
            <a:endParaRPr lang="en-US" altLang="zh-CN" sz="2400" dirty="0">
              <a:latin typeface="微软雅黑" panose="020B0503020204020204" pitchFamily="34" charset="-122"/>
              <a:ea typeface="微软雅黑" panose="020B0503020204020204" pitchFamily="34" charset="-122"/>
            </a:endParaRPr>
          </a:p>
          <a:p>
            <a:r>
              <a:rPr lang="en-US" altLang="zh-CN" sz="2400" dirty="0">
                <a:latin typeface="微软雅黑" panose="020B0503020204020204" pitchFamily="34" charset="-122"/>
                <a:ea typeface="微软雅黑" panose="020B0503020204020204" pitchFamily="34" charset="-122"/>
              </a:rPr>
              <a:t>75. This passage is mainly about _______.</a:t>
            </a:r>
          </a:p>
          <a:p>
            <a:r>
              <a:rPr lang="en-US" altLang="zh-CN" sz="2400" dirty="0">
                <a:latin typeface="微软雅黑" panose="020B0503020204020204" pitchFamily="34" charset="-122"/>
                <a:ea typeface="微软雅黑" panose="020B0503020204020204" pitchFamily="34" charset="-122"/>
              </a:rPr>
              <a:t> A. the problems of solar energy         B. the functions of solar power</a:t>
            </a:r>
          </a:p>
          <a:p>
            <a:r>
              <a:rPr lang="en-US" altLang="zh-CN" sz="2400" dirty="0">
                <a:latin typeface="微软雅黑" panose="020B0503020204020204" pitchFamily="34" charset="-122"/>
                <a:ea typeface="微软雅黑" panose="020B0503020204020204" pitchFamily="34" charset="-122"/>
              </a:rPr>
              <a:t> C. the use of house heating                D. the forms of energy</a:t>
            </a:r>
          </a:p>
        </p:txBody>
      </p:sp>
      <p:sp>
        <p:nvSpPr>
          <p:cNvPr id="2" name="文本框 1"/>
          <p:cNvSpPr txBox="1"/>
          <p:nvPr/>
        </p:nvSpPr>
        <p:spPr>
          <a:xfrm>
            <a:off x="133350" y="188595"/>
            <a:ext cx="2280920" cy="521970"/>
          </a:xfrm>
          <a:prstGeom prst="rect">
            <a:avLst/>
          </a:prstGeom>
          <a:solidFill>
            <a:schemeClr val="tx2">
              <a:lumMod val="20000"/>
              <a:lumOff val="80000"/>
            </a:schemeClr>
          </a:solidFill>
        </p:spPr>
        <p:txBody>
          <a:bodyPr wrap="square" rtlCol="0">
            <a:spAutoFit/>
          </a:bodyPr>
          <a:lstStyle/>
          <a:p>
            <a:r>
              <a:rPr lang="en-US" altLang="zh-CN" sz="2800" b="1"/>
              <a:t>   </a:t>
            </a:r>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5. </a:t>
            </a:r>
            <a:r>
              <a:rPr sz="2800" b="1" dirty="0">
                <a:latin typeface="微软雅黑" panose="020B0503020204020204" pitchFamily="34" charset="-122"/>
                <a:ea typeface="微软雅黑" panose="020B0503020204020204" pitchFamily="34" charset="-122"/>
              </a:rPr>
              <a:t>推理判断题。作者最后将钱包都归还给了丢失者，证明作者是位很诚实的人，A项optimistic（乐观）、B项honest（诚实的）、C项independent（独立的）和D项active（积极的），故此题正确答案为：B。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120</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121</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42875" y="81280"/>
            <a:ext cx="12049125" cy="6123940"/>
          </a:xfrm>
          <a:prstGeom prst="rect">
            <a:avLst/>
          </a:prstGeom>
          <a:noFill/>
        </p:spPr>
        <p:txBody>
          <a:bodyPr wrap="square" rtlCol="0" anchor="t">
            <a:spAutoFit/>
          </a:bodyPr>
          <a:lstStyle/>
          <a:p>
            <a:pPr algn="ctr"/>
            <a:r>
              <a:rPr lang="en-US" altLang="zh-CN" sz="2800"/>
              <a:t>   </a:t>
            </a:r>
            <a:r>
              <a:rPr sz="2800"/>
              <a:t>B（议论文）</a:t>
            </a:r>
          </a:p>
          <a:p>
            <a:r>
              <a:rPr sz="2800"/>
              <a:t>                                                                                   难度系数：★ 建议时长：4 分钟</a:t>
            </a:r>
          </a:p>
          <a:p>
            <a:pPr algn="just"/>
            <a:r>
              <a:rPr sz="2800"/>
              <a:t>     Early to bed and early to rise makes a man healthy, wealthy and wise.</a:t>
            </a:r>
          </a:p>
          <a:p>
            <a:pPr algn="just"/>
            <a:r>
              <a:rPr sz="2800"/>
              <a:t>     This is an old English saying. It means that we must go to bed early at night and get up early in the morning. If we do, we shall be healthy. We shall also be rich and clever.</a:t>
            </a:r>
          </a:p>
          <a:p>
            <a:pPr algn="just"/>
            <a:r>
              <a:rPr sz="2800"/>
              <a:t>     Is this true? Perhaps it is. The body must have enough sleep. Children of your age need ten hours’ sleep every night. If you do not go to bed early, you can’t have enough sleep. Then you can’t think properly and you can’t do your work properly. You will not be wise and you may not become </a:t>
            </a:r>
            <a:r>
              <a:rPr sz="2800" u="sng"/>
              <a:t>wealthy</a:t>
            </a:r>
            <a:r>
              <a:rPr sz="2800"/>
              <a:t>!</a:t>
            </a:r>
          </a:p>
          <a:p>
            <a:pPr algn="just"/>
            <a:r>
              <a:rPr sz="2800"/>
              <a:t>     Some people go to bed late at night and get up late in the morning. This is not good for them. We should sleep at night when it is dark. The dark helps us to sleep well. When the daylight comes, we should get up. This is the time for exercise. If the body is not used, it will become weak. Exercise keeps it strong.</a:t>
            </a:r>
            <a:r>
              <a:rPr lang="zh-CN" altLang="en-US" sz="2800"/>
              <a:t>      </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122</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42875" y="111125"/>
            <a:ext cx="12049125" cy="3107690"/>
          </a:xfrm>
          <a:prstGeom prst="rect">
            <a:avLst/>
          </a:prstGeom>
          <a:noFill/>
        </p:spPr>
        <p:txBody>
          <a:bodyPr wrap="square" rtlCol="0" anchor="t">
            <a:spAutoFit/>
          </a:bodyPr>
          <a:lstStyle/>
          <a:p>
            <a:r>
              <a:rPr lang="en-US" altLang="zh-CN" sz="2800"/>
              <a:t>        </a:t>
            </a:r>
            <a:r>
              <a:rPr sz="2800"/>
              <a:t>Exercise helps the blood move around inside the body. This is very important. Blood takes nutrition to all parts of our bodies. The brains in our heads also need blood. We think with our brains. If we keep our bodies healthy, and take exercise, we can think better!</a:t>
            </a:r>
          </a:p>
          <a:p>
            <a:r>
              <a:rPr sz="2800"/>
              <a:t>      Our bodies also need air to breathe. Without air we will die. Get up early in the morning and we can have plenty of clean, fresh air. That will keep us healthy and happy.</a:t>
            </a:r>
            <a:r>
              <a:rPr lang="zh-CN" altLang="en-US" sz="2800"/>
              <a:t>    </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20228" y="919422"/>
            <a:ext cx="11651411" cy="5913404"/>
          </a:xfrm>
        </p:spPr>
        <p:txBody>
          <a:bodyPr>
            <a:normAutofit/>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6. What</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s the main idea of the passage?</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Go to bed early and get up early.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Go to bed late and get up late.</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How to be rich and wise.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How to keep away from bad habits.</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7. What is the meaning of the underlined word “</a:t>
            </a:r>
            <a:r>
              <a:rPr lang="zh-CN" altLang="en-US" sz="2400" b="1" u="sng" dirty="0">
                <a:latin typeface="微软雅黑" panose="020B0503020204020204" pitchFamily="34" charset="-122"/>
                <a:ea typeface="微软雅黑" panose="020B0503020204020204" pitchFamily="34" charset="-122"/>
                <a:cs typeface="Times New Roman" panose="02020603050405020304" pitchFamily="18" charset="0"/>
              </a:rPr>
              <a:t>wealthy</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Healthy.         B. Fantastic. 		C. Wise. 		D. Rich.</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8. What will be the consequences if you don’t go to bed early?</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You can’t think properly.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You can’t do your work properly.</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You won’t be wise and wealthy.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Above all.</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t>123</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7005320" y="963930"/>
            <a:ext cx="138557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7" name="文本框 6"/>
          <p:cNvSpPr txBox="1"/>
          <p:nvPr/>
        </p:nvSpPr>
        <p:spPr>
          <a:xfrm>
            <a:off x="9985375" y="3052445"/>
            <a:ext cx="118745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8" name="文本框 7"/>
          <p:cNvSpPr txBox="1"/>
          <p:nvPr/>
        </p:nvSpPr>
        <p:spPr>
          <a:xfrm>
            <a:off x="10581640" y="3890010"/>
            <a:ext cx="122110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2" name="文本框 1">
            <a:hlinkClick r:id="rId4" action="ppaction://hlinksldjump"/>
          </p:cNvPr>
          <p:cNvSpPr txBox="1"/>
          <p:nvPr/>
        </p:nvSpPr>
        <p:spPr>
          <a:xfrm>
            <a:off x="7869555" y="963930"/>
            <a:ext cx="143510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文本框 4">
            <a:hlinkClick r:id="rId5" action="ppaction://hlinksldjump"/>
          </p:cNvPr>
          <p:cNvSpPr txBox="1"/>
          <p:nvPr/>
        </p:nvSpPr>
        <p:spPr>
          <a:xfrm>
            <a:off x="10730230" y="2870835"/>
            <a:ext cx="121983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9" name="文本框 8">
            <a:hlinkClick r:id="rId6" action="ppaction://hlinksldjump"/>
          </p:cNvPr>
          <p:cNvSpPr txBox="1"/>
          <p:nvPr/>
        </p:nvSpPr>
        <p:spPr>
          <a:xfrm>
            <a:off x="10532745" y="4411980"/>
            <a:ext cx="127000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1000"/>
                                        <p:tgtEl>
                                          <p:spTgt spid="9"/>
                                        </p:tgtEl>
                                      </p:cBhvr>
                                    </p:animEffect>
                                    <p:anim calcmode="lin" valueType="num">
                                      <p:cBhvr>
                                        <p:cTn id="40" dur="1000" fill="hold"/>
                                        <p:tgtEl>
                                          <p:spTgt spid="9"/>
                                        </p:tgtEl>
                                        <p:attrNameLst>
                                          <p:attrName>ppt_x</p:attrName>
                                        </p:attrNameLst>
                                      </p:cBhvr>
                                      <p:tavLst>
                                        <p:tav tm="0">
                                          <p:val>
                                            <p:strVal val="#ppt_x"/>
                                          </p:val>
                                        </p:tav>
                                        <p:tav tm="100000">
                                          <p:val>
                                            <p:strVal val="#ppt_x"/>
                                          </p:val>
                                        </p:tav>
                                      </p:tavLst>
                                    </p:anim>
                                    <p:anim calcmode="lin" valueType="num">
                                      <p:cBhvr>
                                        <p:cTn id="41"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2" grpId="0" bldLvl="0" animBg="1"/>
      <p:bldP spid="2" grpId="1" animBg="1"/>
      <p:bldP spid="5" grpId="0" bldLvl="0" animBg="1"/>
      <p:bldP spid="5" grpId="1" animBg="1"/>
      <p:bldP spid="9" grpId="0" bldLvl="0" animBg="1"/>
      <p:bldP spid="9" grpId="1" animBg="1"/>
    </p:bldLst>
  </p:timing>
</p:sld>
</file>

<file path=ppt/slides/slide1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6.</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主旨大意题。根据第一段“Early to bed and early to rise makes a man healthy, wealthy and wise.”可知，早睡早起使人健康，富足，又聪明，故此题正确答案为：A。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124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7. </a:t>
            </a:r>
            <a:r>
              <a:rPr sz="2800" b="1" dirty="0">
                <a:latin typeface="微软雅黑" panose="020B0503020204020204" pitchFamily="34" charset="-122"/>
                <a:ea typeface="微软雅黑" panose="020B0503020204020204" pitchFamily="34" charset="-122"/>
              </a:rPr>
              <a:t>推理判断题。根据第二段“... we must go to bed early at night and get up early in the morning. If we do, we shall be healthy. We shall also be rich and clever.”可知，wealthy已有暗示与rich的意思相近，clever与wise的意思相近，故此题正确答案为：D。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125</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细节理解题。根据第三段第五句起“If you do not go to bed early, you can’t have enough sleep. Then you can’t think properly and you can’t do your work properly. You will not be wise and you may not become wealthy!”可知，如果你不早点睡觉，你就不能拥有足够的睡眠。然后你 就不能正确地思考，不能正确地工作。你必不得智慧，也不得富足，</a:t>
            </a:r>
          </a:p>
          <a:p>
            <a:pPr marL="0" indent="0">
              <a:lnSpc>
                <a:spcPct val="150000"/>
              </a:lnSpc>
              <a:buNone/>
            </a:pPr>
            <a:r>
              <a:rPr sz="2800" b="1" dirty="0">
                <a:latin typeface="微软雅黑" panose="020B0503020204020204" pitchFamily="34" charset="-122"/>
                <a:ea typeface="微软雅黑" panose="020B0503020204020204" pitchFamily="34" charset="-122"/>
              </a:rPr>
              <a:t>故此题正确答案为： 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126</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down)">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240030" y="919480"/>
            <a:ext cx="9276080" cy="5913120"/>
          </a:xfrm>
        </p:spPr>
        <p:txBody>
          <a:bodyPr>
            <a:normAutofit/>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9. Why should we get up early and take exercise?</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Blood takes nutrition to all parts of our bodies in the morning.</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It’s a good time for us to take exercise and keep our body strong.</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The brains in our heads also need exercise.</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We will die if we can’t get up early in the morning.</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10. Who should pay more attention to their habits after reading this passage?</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Rich people.                 B. Weak people.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Children.                       D. Old people.</a:t>
            </a: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664947" y="-9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t>127</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8578215" y="919480"/>
            <a:ext cx="123761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5" name="文本框 4"/>
          <p:cNvSpPr txBox="1"/>
          <p:nvPr/>
        </p:nvSpPr>
        <p:spPr>
          <a:xfrm>
            <a:off x="3888105" y="4135755"/>
            <a:ext cx="197929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6" name="文本框 5">
            <a:hlinkClick r:id="rId4" action="ppaction://hlinksldjump"/>
          </p:cNvPr>
          <p:cNvSpPr txBox="1"/>
          <p:nvPr/>
        </p:nvSpPr>
        <p:spPr>
          <a:xfrm>
            <a:off x="8199120" y="366395"/>
            <a:ext cx="131762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7" name="文本框 6">
            <a:hlinkClick r:id="rId5" action="ppaction://hlinksldjump"/>
          </p:cNvPr>
          <p:cNvSpPr txBox="1"/>
          <p:nvPr/>
        </p:nvSpPr>
        <p:spPr>
          <a:xfrm>
            <a:off x="6598285" y="4243070"/>
            <a:ext cx="12045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1000"/>
                                        <p:tgtEl>
                                          <p:spTgt spid="6"/>
                                        </p:tgtEl>
                                      </p:cBhvr>
                                    </p:animEffect>
                                    <p:anim calcmode="lin" valueType="num">
                                      <p:cBhvr>
                                        <p:cTn id="14" dur="1000" fill="hold"/>
                                        <p:tgtEl>
                                          <p:spTgt spid="6"/>
                                        </p:tgtEl>
                                        <p:attrNameLst>
                                          <p:attrName>ppt_x</p:attrName>
                                        </p:attrNameLst>
                                      </p:cBhvr>
                                      <p:tavLst>
                                        <p:tav tm="0">
                                          <p:val>
                                            <p:strVal val="#ppt_x"/>
                                          </p:val>
                                        </p:tav>
                                        <p:tav tm="100000">
                                          <p:val>
                                            <p:strVal val="#ppt_x"/>
                                          </p:val>
                                        </p:tav>
                                      </p:tavLst>
                                    </p:anim>
                                    <p:anim calcmode="lin" valueType="num">
                                      <p:cBhvr>
                                        <p:cTn id="15"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6" grpId="0" bldLvl="0" animBg="1"/>
      <p:bldP spid="6" grpId="1" animBg="1"/>
      <p:bldP spid="7" grpId="0" bldLvl="0" animBg="1"/>
      <p:bldP spid="7" grpId="1" animBg="1"/>
    </p:bldLst>
  </p:timing>
</p:sld>
</file>

<file path=ppt/slides/slide1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158914"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9.</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细节理解题。根据第四段倒数第一、二句“This is the time for exercise. If the body is not used, it will become weak. Exercise keeps it strong.”</a:t>
            </a:r>
            <a:r>
              <a:rPr sz="2800" b="1" dirty="0" err="1">
                <a:latin typeface="微软雅黑" panose="020B0503020204020204" pitchFamily="34" charset="-122"/>
                <a:ea typeface="微软雅黑" panose="020B0503020204020204" pitchFamily="34" charset="-122"/>
              </a:rPr>
              <a:t>可知，早晨是应该锻炼的时间，如果不运动身体将会变得虚弱，锻炼使身体变得强壮。A选项“Blood</a:t>
            </a:r>
            <a:r>
              <a:rPr sz="2800" b="1" dirty="0">
                <a:latin typeface="微软雅黑" panose="020B0503020204020204" pitchFamily="34" charset="-122"/>
                <a:ea typeface="微软雅黑" panose="020B0503020204020204" pitchFamily="34" charset="-122"/>
              </a:rPr>
              <a:t> takes nutrition to all parts of our bodies in the morning.”中in the morning 限定了时间；C选项“The brains in our heads also need exercise.”将exercise与blood偷换了概念；D选项与原文不符，原文是“Without air we will die.”，故此题正确答案为：B。</a:t>
            </a:r>
          </a:p>
        </p:txBody>
      </p:sp>
      <p:grpSp>
        <p:nvGrpSpPr>
          <p:cNvPr id="69" name="Group 4"/>
          <p:cNvGrpSpPr/>
          <p:nvPr/>
        </p:nvGrpSpPr>
        <p:grpSpPr>
          <a:xfrm>
            <a:off x="9738360" y="4239895"/>
            <a:ext cx="2360295" cy="253238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128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10. </a:t>
            </a:r>
            <a:r>
              <a:rPr sz="2800" b="1" dirty="0">
                <a:latin typeface="微软雅黑" panose="020B0503020204020204" pitchFamily="34" charset="-122"/>
                <a:ea typeface="微软雅黑" panose="020B0503020204020204" pitchFamily="34" charset="-122"/>
              </a:rPr>
              <a:t>推理判断题。这篇的短文主要描述了好的生活习惯对我们健康及生活的影响，所以正在养 成习惯的孩子们在看完这篇短文后要更加注意自己的生活习惯，故此题正确答案为：C。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129</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0" y="967105"/>
            <a:ext cx="12192635" cy="3003550"/>
          </a:xfrm>
          <a:prstGeom prst="rect">
            <a:avLst/>
          </a:prstGeom>
          <a:solidFill>
            <a:srgbClr val="EAD5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13</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9" name="文本框 8"/>
          <p:cNvSpPr txBox="1"/>
          <p:nvPr/>
        </p:nvSpPr>
        <p:spPr>
          <a:xfrm>
            <a:off x="49530" y="1499870"/>
            <a:ext cx="12092940" cy="1814830"/>
          </a:xfrm>
          <a:prstGeom prst="rect">
            <a:avLst/>
          </a:prstGeom>
          <a:noFill/>
        </p:spPr>
        <p:txBody>
          <a:bodyPr wrap="square" rtlCol="0">
            <a:spAutoFit/>
          </a:bodyPr>
          <a:lstStyle/>
          <a:p>
            <a:r>
              <a:rPr sz="2800" dirty="0">
                <a:latin typeface="微软雅黑" panose="020B0503020204020204" pitchFamily="34" charset="-122"/>
                <a:ea typeface="微软雅黑" panose="020B0503020204020204" pitchFamily="34" charset="-122"/>
              </a:rPr>
              <a:t>解析：  本题为主旨大意题。从文章第一段可以找到关键词functions，从最后一段“Or perhaps each home will be able to use solar power for lighting and heating.”也可知，在不久的将来，或许 每个家庭都能够利用太阳能照明或供暖，说的是太阳能的功能，故此题正确答案为：B</a:t>
            </a:r>
            <a:r>
              <a:rPr sz="2400" dirty="0">
                <a:latin typeface="微软雅黑" panose="020B0503020204020204" pitchFamily="34" charset="-122"/>
                <a:ea typeface="微软雅黑" panose="020B0503020204020204" pitchFamily="34" charset="-122"/>
              </a:rPr>
              <a:t>。</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par>
                                <p:cTn id="10" presetID="2" presetClass="entr" presetSubtype="4"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9"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130</a:t>
            </a:fld>
            <a:endParaRPr lang="en-US"/>
          </a:p>
        </p:txBody>
      </p:sp>
      <p:sp>
        <p:nvSpPr>
          <p:cNvPr id="26" name="左箭头 25">
            <a:hlinkClick r:id="rId6"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42875" y="110490"/>
            <a:ext cx="12049125" cy="3969385"/>
          </a:xfrm>
          <a:prstGeom prst="rect">
            <a:avLst/>
          </a:prstGeom>
          <a:noFill/>
        </p:spPr>
        <p:txBody>
          <a:bodyPr wrap="square" rtlCol="0" anchor="t">
            <a:spAutoFit/>
          </a:bodyPr>
          <a:lstStyle/>
          <a:p>
            <a:r>
              <a:rPr lang="en-US" altLang="zh-CN" sz="2800"/>
              <a:t>                                   B)（议论文）</a:t>
            </a:r>
          </a:p>
          <a:p>
            <a:r>
              <a:rPr lang="en-US" altLang="zh-CN" sz="2800"/>
              <a:t>                                                                              难度系数：★★ 建议时长：5 分钟</a:t>
            </a:r>
          </a:p>
          <a:p>
            <a:pPr algn="just"/>
            <a:r>
              <a:rPr lang="en-US" altLang="zh-CN" sz="2800"/>
              <a:t>      Just like food or water, sleep is also important in our lives. The easiest way to help you stay healthy is just to sleep eight hours or more every night.</a:t>
            </a:r>
          </a:p>
          <a:p>
            <a:pPr algn="just"/>
            <a:r>
              <a:rPr lang="en-US" altLang="zh-CN" sz="2800"/>
              <a:t>      11_______ As a middle school student, you are usually busy every day. You have to go to school, play with friends, go to sports practice or other activities, and do your homework. By the end of the day, your body needs a good rest. 12_______</a:t>
            </a:r>
          </a:p>
          <a:p>
            <a:pPr algn="just"/>
            <a:endParaRPr lang="en-US" altLang="zh-CN" sz="2800"/>
          </a:p>
        </p:txBody>
      </p:sp>
      <p:sp>
        <p:nvSpPr>
          <p:cNvPr id="2" name="文本框 1"/>
          <p:cNvSpPr txBox="1"/>
          <p:nvPr>
            <p:custDataLst>
              <p:tags r:id="rId1"/>
            </p:custDataLst>
          </p:nvPr>
        </p:nvSpPr>
        <p:spPr>
          <a:xfrm>
            <a:off x="376555" y="3886200"/>
            <a:ext cx="11416030" cy="2060575"/>
          </a:xfrm>
          <a:prstGeom prst="rect">
            <a:avLst/>
          </a:prstGeom>
          <a:solidFill>
            <a:schemeClr val="accent6">
              <a:lumMod val="20000"/>
              <a:lumOff val="80000"/>
            </a:schemeClr>
          </a:solidFill>
        </p:spPr>
        <p:txBody>
          <a:bodyPr wrap="square" rtlCol="0">
            <a:noAutofit/>
          </a:bodyPr>
          <a:lstStyle/>
          <a:p>
            <a:r>
              <a:rPr lang="zh-CN" altLang="en-US" sz="2400" b="1"/>
              <a:t>A. To have a good sleep, you may follow these tips:</a:t>
            </a:r>
          </a:p>
          <a:p>
            <a:r>
              <a:rPr lang="zh-CN" altLang="en-US" sz="2400" b="1"/>
              <a:t>B. Sleep is more important than you may think. </a:t>
            </a:r>
          </a:p>
          <a:p>
            <a:r>
              <a:rPr lang="zh-CN" altLang="en-US" sz="2400" b="1"/>
              <a:t>C. It helps you sleep better.</a:t>
            </a:r>
          </a:p>
          <a:p>
            <a:r>
              <a:rPr lang="zh-CN" altLang="en-US" sz="2400" b="1"/>
              <a:t>D. That is not good for their health.</a:t>
            </a:r>
          </a:p>
          <a:p>
            <a:r>
              <a:rPr lang="zh-CN" altLang="en-US" sz="2400" b="1"/>
              <a:t>E. Sleep helps your body get ready for the following day.</a:t>
            </a:r>
          </a:p>
        </p:txBody>
      </p:sp>
      <p:sp>
        <p:nvSpPr>
          <p:cNvPr id="6" name="文本框 5"/>
          <p:cNvSpPr txBox="1"/>
          <p:nvPr>
            <p:custDataLst>
              <p:tags r:id="rId2"/>
            </p:custDataLst>
          </p:nvPr>
        </p:nvSpPr>
        <p:spPr>
          <a:xfrm>
            <a:off x="1305560" y="1833880"/>
            <a:ext cx="873760" cy="522605"/>
          </a:xfrm>
          <a:prstGeom prst="rect">
            <a:avLst/>
          </a:prstGeom>
          <a:noFill/>
        </p:spPr>
        <p:txBody>
          <a:bodyPr wrap="square" rtlCol="0">
            <a:no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3" name="文本框 2">
            <a:hlinkClick r:id="rId7" action="ppaction://hlinksldjump"/>
          </p:cNvPr>
          <p:cNvSpPr txBox="1"/>
          <p:nvPr>
            <p:custDataLst>
              <p:tags r:id="rId3"/>
            </p:custDataLst>
          </p:nvPr>
        </p:nvSpPr>
        <p:spPr>
          <a:xfrm>
            <a:off x="7744460" y="459867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7" name="文本框 6"/>
          <p:cNvSpPr txBox="1"/>
          <p:nvPr>
            <p:custDataLst>
              <p:tags r:id="rId4"/>
            </p:custDataLst>
          </p:nvPr>
        </p:nvSpPr>
        <p:spPr>
          <a:xfrm>
            <a:off x="834390" y="3064510"/>
            <a:ext cx="873760" cy="522605"/>
          </a:xfrm>
          <a:prstGeom prst="rect">
            <a:avLst/>
          </a:prstGeom>
          <a:noFill/>
        </p:spPr>
        <p:txBody>
          <a:bodyPr wrap="square" rtlCol="0">
            <a:no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3" grpId="0" bldLvl="0" animBg="1"/>
      <p:bldP spid="3" grpId="1" animBg="1"/>
      <p:bldP spid="7" grpId="0"/>
      <p:bldP spid="7" grpId="1"/>
    </p:bldLst>
  </p:timing>
</p:sld>
</file>

<file path=ppt/slides/slide1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11.</a:t>
            </a:r>
            <a:r>
              <a:rPr lang="en-US" sz="2800" b="1" dirty="0">
                <a:latin typeface="微软雅黑" panose="020B0503020204020204" pitchFamily="34" charset="-122"/>
                <a:ea typeface="微软雅黑" panose="020B0503020204020204" pitchFamily="34" charset="-122"/>
              </a:rPr>
              <a:t> </a:t>
            </a:r>
            <a:r>
              <a:rPr sz="2800" b="1" dirty="0" err="1">
                <a:latin typeface="微软雅黑" panose="020B0503020204020204" pitchFamily="34" charset="-122"/>
                <a:ea typeface="微软雅黑" panose="020B0503020204020204" pitchFamily="34" charset="-122"/>
              </a:rPr>
              <a:t>文章开头强调睡眠的重要性，然后第二段后面列举了睡眠的时长，所以这段的主题句是：睡眠的确比想象中的更重要，故此题正确答案为：B</a:t>
            </a:r>
            <a:r>
              <a:rPr sz="2800" b="1" dirty="0">
                <a:latin typeface="微软雅黑" panose="020B0503020204020204" pitchFamily="34" charset="-122"/>
                <a:ea typeface="微软雅黑" panose="020B0503020204020204" pitchFamily="34" charset="-122"/>
              </a:rPr>
              <a:t>。</a:t>
            </a:r>
          </a:p>
          <a:p>
            <a:pPr marL="0" indent="0">
              <a:lnSpc>
                <a:spcPct val="150000"/>
              </a:lnSpc>
              <a:buNone/>
            </a:pPr>
            <a:r>
              <a:rPr lang="en-US" sz="2800" b="1" dirty="0">
                <a:latin typeface="微软雅黑" panose="020B0503020204020204" pitchFamily="34" charset="-122"/>
                <a:ea typeface="微软雅黑" panose="020B0503020204020204" pitchFamily="34" charset="-122"/>
                <a:sym typeface="+mn-ea"/>
              </a:rPr>
              <a:t>12. </a:t>
            </a:r>
            <a:r>
              <a:rPr sz="2800" b="1" dirty="0" err="1">
                <a:latin typeface="微软雅黑" panose="020B0503020204020204" pitchFamily="34" charset="-122"/>
                <a:ea typeface="微软雅黑" panose="020B0503020204020204" pitchFamily="34" charset="-122"/>
                <a:sym typeface="+mn-ea"/>
              </a:rPr>
              <a:t>前文说到一天结束后，身体需要好好地休息。所以这一句是总结睡眠对身体的益处，故此题正确答案为：E</a:t>
            </a:r>
            <a:r>
              <a:rPr sz="2800" b="1" dirty="0">
                <a:latin typeface="微软雅黑" panose="020B0503020204020204" pitchFamily="34" charset="-122"/>
                <a:ea typeface="微软雅黑" panose="020B0503020204020204" pitchFamily="34" charset="-122"/>
                <a:sym typeface="+mn-ea"/>
              </a:rPr>
              <a:t>。</a:t>
            </a:r>
            <a:endParaRPr sz="2800" b="1" dirty="0">
              <a:latin typeface="微软雅黑" panose="020B0503020204020204" pitchFamily="34" charset="-122"/>
              <a:ea typeface="微软雅黑" panose="020B0503020204020204" pitchFamily="34" charset="-122"/>
            </a:endParaRP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131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71450" y="194310"/>
            <a:ext cx="11571605" cy="5913120"/>
          </a:xfrm>
        </p:spPr>
        <p:txBody>
          <a:bodyPr>
            <a:normAutofit/>
          </a:bodyPr>
          <a:lstStyle/>
          <a:p>
            <a:pPr marL="0" indent="0">
              <a:lnSpc>
                <a:spcPct val="9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In China, many students don’t get enough sleep. 13</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________</a:t>
            </a: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So China’s Ministry of Education decided to do something. It says primary school students should go to bed before 9 p.m., middle school students should go to bed before 10 p.m. and the time should be 11 p.m. for high school students.</a:t>
            </a:r>
          </a:p>
          <a:p>
            <a:pPr marL="0" indent="0">
              <a:lnSpc>
                <a:spcPct val="90000"/>
              </a:lnSpc>
              <a:buNone/>
            </a:pP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14</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________</a:t>
            </a:r>
          </a:p>
          <a:p>
            <a:pPr marL="0" indent="0">
              <a:lnSpc>
                <a:spcPct val="9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sym typeface="+mn-ea"/>
              </a:rPr>
              <a:t>·</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Go to bed at the same time every night.</a:t>
            </a:r>
          </a:p>
          <a:p>
            <a:pPr marL="0" indent="0">
              <a:lnSpc>
                <a:spcPct val="9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·Don’t have a TV in your room.</a:t>
            </a:r>
          </a:p>
          <a:p>
            <a:pPr marL="0" indent="0">
              <a:lnSpc>
                <a:spcPct val="9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·Don’t exercise just before going to bed. Do exercise in the morning or in  </a:t>
            </a:r>
          </a:p>
          <a:p>
            <a:pPr marL="0" indent="0">
              <a:lnSpc>
                <a:spcPct val="9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the afternoon— 15_______ </a:t>
            </a:r>
          </a:p>
          <a:p>
            <a:pPr marL="0" indent="0">
              <a:lnSpc>
                <a:spcPct val="9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·Use your bed just for sleeping—Not doing homework, playing games, or  </a:t>
            </a:r>
          </a:p>
          <a:p>
            <a:pPr marL="0" indent="0">
              <a:lnSpc>
                <a:spcPct val="9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talking on the phone.</a:t>
            </a:r>
          </a:p>
        </p:txBody>
      </p:sp>
      <p:sp>
        <p:nvSpPr>
          <p:cNvPr id="4" name="灯片编号占位符 3"/>
          <p:cNvSpPr>
            <a:spLocks noGrp="1"/>
          </p:cNvSpPr>
          <p:nvPr>
            <p:ph type="sldNum" sz="quarter" idx="12"/>
          </p:nvPr>
        </p:nvSpPr>
        <p:spPr/>
        <p:txBody>
          <a:bodyPr/>
          <a:lstStyle/>
          <a:p>
            <a:fld id="{879EF9BB-81F1-401D-AA19-680A8E0D7F6D}" type="slidenum">
              <a:rPr lang="en-US" smtClean="0"/>
              <a:t>132</a:t>
            </a:fld>
            <a:endParaRPr lang="en-US"/>
          </a:p>
        </p:txBody>
      </p:sp>
      <p:sp>
        <p:nvSpPr>
          <p:cNvPr id="7" name="文本框 6">
            <a:hlinkClick r:id="rId6" action="ppaction://hlinksldjump"/>
          </p:cNvPr>
          <p:cNvSpPr txBox="1"/>
          <p:nvPr/>
        </p:nvSpPr>
        <p:spPr>
          <a:xfrm>
            <a:off x="7167245" y="219900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6" name="文本框 5"/>
          <p:cNvSpPr txBox="1"/>
          <p:nvPr>
            <p:custDataLst>
              <p:tags r:id="rId1"/>
            </p:custDataLst>
          </p:nvPr>
        </p:nvSpPr>
        <p:spPr>
          <a:xfrm>
            <a:off x="8836025" y="135890"/>
            <a:ext cx="1369060" cy="521970"/>
          </a:xfrm>
          <a:prstGeom prst="rect">
            <a:avLst/>
          </a:prstGeom>
          <a:noFill/>
        </p:spPr>
        <p:txBody>
          <a:bodyPr wrap="square" rtlCol="0">
            <a:spAutoFit/>
          </a:bodyPr>
          <a:lstStyle/>
          <a:p>
            <a:r>
              <a:rPr lang="zh-CN" altLang="en-US" dirty="0"/>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8" name="文本框 7"/>
          <p:cNvSpPr txBox="1"/>
          <p:nvPr>
            <p:custDataLst>
              <p:tags r:id="rId2"/>
            </p:custDataLst>
          </p:nvPr>
        </p:nvSpPr>
        <p:spPr>
          <a:xfrm>
            <a:off x="1425575" y="1794510"/>
            <a:ext cx="1369060" cy="521970"/>
          </a:xfrm>
          <a:prstGeom prst="rect">
            <a:avLst/>
          </a:prstGeom>
          <a:noFill/>
        </p:spPr>
        <p:txBody>
          <a:bodyPr wrap="square" rtlCol="0">
            <a:spAutoFit/>
          </a:bodyPr>
          <a:lstStyle/>
          <a:p>
            <a:r>
              <a:rPr lang="zh-CN" altLang="en-US" dirty="0"/>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0" name="文本框 9"/>
          <p:cNvSpPr txBox="1"/>
          <p:nvPr>
            <p:custDataLst>
              <p:tags r:id="rId3"/>
            </p:custDataLst>
          </p:nvPr>
        </p:nvSpPr>
        <p:spPr>
          <a:xfrm>
            <a:off x="3164840" y="3429000"/>
            <a:ext cx="1369060" cy="521970"/>
          </a:xfrm>
          <a:prstGeom prst="rect">
            <a:avLst/>
          </a:prstGeom>
          <a:noFill/>
        </p:spPr>
        <p:txBody>
          <a:bodyPr wrap="square" rtlCol="0">
            <a:spAutoFit/>
          </a:bodyPr>
          <a:lstStyle/>
          <a:p>
            <a:r>
              <a:rPr lang="zh-CN" altLang="en-US" dirty="0"/>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11" name="文本框 10"/>
          <p:cNvSpPr txBox="1"/>
          <p:nvPr>
            <p:custDataLst>
              <p:tags r:id="rId4"/>
            </p:custDataLst>
          </p:nvPr>
        </p:nvSpPr>
        <p:spPr>
          <a:xfrm>
            <a:off x="327025" y="4797425"/>
            <a:ext cx="11416030" cy="1852295"/>
          </a:xfrm>
          <a:prstGeom prst="rect">
            <a:avLst/>
          </a:prstGeom>
          <a:solidFill>
            <a:schemeClr val="accent6">
              <a:lumMod val="20000"/>
              <a:lumOff val="80000"/>
            </a:schemeClr>
          </a:solidFill>
        </p:spPr>
        <p:txBody>
          <a:bodyPr wrap="square" rtlCol="0">
            <a:noAutofit/>
          </a:bodyPr>
          <a:lstStyle/>
          <a:p>
            <a:r>
              <a:rPr lang="zh-CN" altLang="en-US" sz="2400" b="1"/>
              <a:t>A. To have a good sleep, you may follow these tips:</a:t>
            </a:r>
          </a:p>
          <a:p>
            <a:r>
              <a:rPr lang="zh-CN" altLang="en-US" sz="2400" b="1"/>
              <a:t>B. Sleep is more important than you may think. </a:t>
            </a:r>
          </a:p>
          <a:p>
            <a:r>
              <a:rPr lang="zh-CN" altLang="en-US" sz="2400" b="1"/>
              <a:t>C. It helps you sleep better.</a:t>
            </a:r>
          </a:p>
          <a:p>
            <a:r>
              <a:rPr lang="zh-CN" altLang="en-US" sz="2400" b="1"/>
              <a:t>D. That is not good for their health.</a:t>
            </a:r>
          </a:p>
          <a:p>
            <a:r>
              <a:rPr lang="zh-CN" altLang="en-US" sz="2400" b="1"/>
              <a:t>E. Sleep helps your body get ready for the following day.</a:t>
            </a:r>
          </a:p>
        </p:txBody>
      </p:sp>
      <p:sp>
        <p:nvSpPr>
          <p:cNvPr id="26" name="左箭头 25">
            <a:hlinkClick r:id="rId7"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anim calcmode="lin" valueType="num">
                                      <p:cBhvr>
                                        <p:cTn id="15" dur="1000" fill="hold"/>
                                        <p:tgtEl>
                                          <p:spTgt spid="8"/>
                                        </p:tgtEl>
                                        <p:attrNameLst>
                                          <p:attrName>ppt_x</p:attrName>
                                        </p:attrNameLst>
                                      </p:cBhvr>
                                      <p:tavLst>
                                        <p:tav tm="0">
                                          <p:val>
                                            <p:strVal val="#ppt_x"/>
                                          </p:val>
                                        </p:tav>
                                        <p:tav tm="100000">
                                          <p:val>
                                            <p:strVal val="#ppt_x"/>
                                          </p:val>
                                        </p:tav>
                                      </p:tavLst>
                                    </p:anim>
                                    <p:anim calcmode="lin" valueType="num">
                                      <p:cBhvr>
                                        <p:cTn id="1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42"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1000"/>
                                        <p:tgtEl>
                                          <p:spTgt spid="7"/>
                                        </p:tgtEl>
                                      </p:cBhvr>
                                    </p:animEffect>
                                    <p:anim calcmode="lin" valueType="num">
                                      <p:cBhvr>
                                        <p:cTn id="28" dur="1000" fill="hold"/>
                                        <p:tgtEl>
                                          <p:spTgt spid="7"/>
                                        </p:tgtEl>
                                        <p:attrNameLst>
                                          <p:attrName>ppt_x</p:attrName>
                                        </p:attrNameLst>
                                      </p:cBhvr>
                                      <p:tavLst>
                                        <p:tav tm="0">
                                          <p:val>
                                            <p:strVal val="#ppt_x"/>
                                          </p:val>
                                        </p:tav>
                                        <p:tav tm="100000">
                                          <p:val>
                                            <p:strVal val="#ppt_x"/>
                                          </p:val>
                                        </p:tav>
                                      </p:tavLst>
                                    </p:anim>
                                    <p:anim calcmode="lin" valueType="num">
                                      <p:cBhvr>
                                        <p:cTn id="2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ldLvl="0" animBg="1"/>
      <p:bldP spid="7" grpId="1" animBg="1"/>
      <p:bldP spid="6" grpId="0"/>
      <p:bldP spid="6" grpId="1"/>
      <p:bldP spid="8" grpId="0"/>
      <p:bldP spid="8" grpId="1"/>
      <p:bldP spid="10" grpId="0"/>
      <p:bldP spid="10" grpId="1"/>
    </p:bldLst>
  </p:timing>
</p:sld>
</file>

<file path=ppt/slides/slide1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13.</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第三段第一句说到目前中国的学生缺乏足够的睡眠。这可以引申为睡眠不足有害健康，故此题正确答案为：D。</a:t>
            </a:r>
          </a:p>
          <a:p>
            <a:pPr marL="0" indent="0">
              <a:lnSpc>
                <a:spcPct val="150000"/>
              </a:lnSpc>
              <a:buNone/>
            </a:pPr>
            <a:r>
              <a:rPr sz="2800" b="1" dirty="0">
                <a:latin typeface="微软雅黑" panose="020B0503020204020204" pitchFamily="34" charset="-122"/>
                <a:ea typeface="微软雅黑" panose="020B0503020204020204" pitchFamily="34" charset="-122"/>
              </a:rPr>
              <a:t>14.</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从第五段的语句标记语小圆点可以判断，这里谈到拥有好睡眠的方法，故此题正确答案为：A。</a:t>
            </a:r>
          </a:p>
          <a:p>
            <a:pPr marL="0" indent="0">
              <a:lnSpc>
                <a:spcPct val="150000"/>
              </a:lnSpc>
              <a:buNone/>
            </a:pPr>
            <a:r>
              <a:rPr sz="2800" b="1" dirty="0">
                <a:latin typeface="微软雅黑" panose="020B0503020204020204" pitchFamily="34" charset="-122"/>
                <a:ea typeface="微软雅黑" panose="020B0503020204020204" pitchFamily="34" charset="-122"/>
              </a:rPr>
              <a:t>15.</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这一段词汇重现exercise做运动，强调做运动的时间段，</a:t>
            </a:r>
          </a:p>
          <a:p>
            <a:pPr marL="0" indent="0">
              <a:lnSpc>
                <a:spcPct val="150000"/>
              </a:lnSpc>
              <a:buNone/>
            </a:pPr>
            <a:r>
              <a:rPr sz="2800" b="1" dirty="0">
                <a:latin typeface="微软雅黑" panose="020B0503020204020204" pitchFamily="34" charset="-122"/>
                <a:ea typeface="微软雅黑" panose="020B0503020204020204" pitchFamily="34" charset="-122"/>
              </a:rPr>
              <a:t>所以这里强调的是运动的好处。这种方法的好处，</a:t>
            </a:r>
          </a:p>
          <a:p>
            <a:pPr marL="0" indent="0">
              <a:lnSpc>
                <a:spcPct val="150000"/>
              </a:lnSpc>
              <a:buNone/>
            </a:pPr>
            <a:r>
              <a:rPr sz="2800" b="1" dirty="0">
                <a:latin typeface="微软雅黑" panose="020B0503020204020204" pitchFamily="34" charset="-122"/>
                <a:ea typeface="微软雅黑" panose="020B0503020204020204" pitchFamily="34" charset="-122"/>
              </a:rPr>
              <a:t>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133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down)">
                                      <p:cBhvr>
                                        <p:cTn id="14" dur="500"/>
                                        <p:tgtEl>
                                          <p:spTgt spid="3">
                                            <p:txEl>
                                              <p:pRg st="1" end="1"/>
                                            </p:txEl>
                                          </p:spTgt>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down)">
                                      <p:cBhvr>
                                        <p:cTn id="17" dur="500"/>
                                        <p:tgtEl>
                                          <p:spTgt spid="3">
                                            <p:txEl>
                                              <p:pRg st="2" end="2"/>
                                            </p:txEl>
                                          </p:spTgt>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3">
                                            <p:txEl>
                                              <p:pRg st="3" end="3"/>
                                            </p:txEl>
                                          </p:spTgt>
                                        </p:tgtEl>
                                        <p:attrNameLst>
                                          <p:attrName>style.visibility</p:attrName>
                                        </p:attrNameLst>
                                      </p:cBhvr>
                                      <p:to>
                                        <p:strVal val="visible"/>
                                      </p:to>
                                    </p:set>
                                    <p:animEffect transition="in" filter="wipe(down)">
                                      <p:cBhvr>
                                        <p:cTn id="20" dur="500"/>
                                        <p:tgtEl>
                                          <p:spTgt spid="3">
                                            <p:txEl>
                                              <p:pRg st="3" end="3"/>
                                            </p:txEl>
                                          </p:spTgt>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animEffect transition="in" filter="wipe(down)">
                                      <p:cBhvr>
                                        <p:cTn id="23"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198755"/>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本自测我学会了：</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cashier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出纳员	 	imagine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想象 		valuable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有价值的</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counter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柜台 		describe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描述 		exactly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精确地</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hand … to 把……递给 	reward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酬劳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come into my mind 进入我的脑海里</a:t>
            </a:r>
          </a:p>
        </p:txBody>
      </p:sp>
      <p:sp>
        <p:nvSpPr>
          <p:cNvPr id="2" name="文本框 1"/>
          <p:cNvSpPr txBox="1"/>
          <p:nvPr/>
        </p:nvSpPr>
        <p:spPr>
          <a:xfrm>
            <a:off x="313055" y="402209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zh-CN" altLang="en-US" sz="2800"/>
              <a:t>Your notes:</a:t>
            </a:r>
          </a:p>
          <a:p>
            <a:endParaRPr lang="zh-CN" altLang="en-US" sz="2800"/>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188595"/>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healthy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健康的 		wealthy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富足的 	properly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适当地</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weak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虚弱的，无力的		 blood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血，血液 		nutrition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营养</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Blood takes nutrition to all parts of our bodies. The brains in our heads also need blood. We think with our brains. If we keep our bodies healthy, and take exercise, we can think better! 血液把营养带到我们身体的各个部位。我们的大脑也需要血液，我们用脑思考。如果我们身体健康，常运动，我们便可以更好地思考。</a:t>
            </a: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zh-CN" altLang="en-US" sz="2800"/>
              <a:t>Your notes:</a:t>
            </a:r>
          </a:p>
          <a:p>
            <a:endParaRPr lang="zh-CN" altLang="en-US" sz="2800"/>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11810" y="824230"/>
            <a:ext cx="11168380" cy="588899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stay healthy 保持健康 			play with 与……一起玩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practice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练习				a good rest 好好休息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Ministry of Education 教育部长 		exercise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练习，做运动</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play games 玩游戏 			talk on the phone 电话聊天</a:t>
            </a:r>
          </a:p>
        </p:txBody>
      </p:sp>
      <p:sp>
        <p:nvSpPr>
          <p:cNvPr id="2" name="文本框 1"/>
          <p:cNvSpPr txBox="1"/>
          <p:nvPr/>
        </p:nvSpPr>
        <p:spPr>
          <a:xfrm>
            <a:off x="198120" y="5224780"/>
            <a:ext cx="10788650" cy="1383665"/>
          </a:xfrm>
          <a:prstGeom prst="rect">
            <a:avLst/>
          </a:prstGeom>
          <a:solidFill>
            <a:schemeClr val="accent3">
              <a:lumMod val="20000"/>
              <a:lumOff val="80000"/>
            </a:schemeClr>
          </a:solidFill>
          <a:ln>
            <a:solidFill>
              <a:schemeClr val="accent1"/>
            </a:solidFill>
          </a:ln>
        </p:spPr>
        <p:txBody>
          <a:bodyPr wrap="square" rtlCol="0">
            <a:spAutoFit/>
          </a:bodyPr>
          <a:lstStyle/>
          <a:p>
            <a:r>
              <a:rPr lang="zh-CN" altLang="en-US" sz="2800"/>
              <a:t>Your notes:</a:t>
            </a:r>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758394" y="-289680"/>
            <a:ext cx="10972800" cy="1143000"/>
          </a:xfrm>
        </p:spPr>
        <p:txBody>
          <a:bodyPr>
            <a:normAutofit/>
          </a:bodyPr>
          <a:lstStyle/>
          <a:p>
            <a:pPr algn="ctr"/>
            <a:r>
              <a:rPr lang="en-US" altLang="zh-CN" sz="3200" b="1" dirty="0">
                <a:solidFill>
                  <a:srgbClr val="002060"/>
                </a:solidFill>
                <a:latin typeface="微软雅黑" panose="020B0503020204020204" pitchFamily="34" charset="-122"/>
                <a:ea typeface="微软雅黑" panose="020B0503020204020204" pitchFamily="34" charset="-122"/>
              </a:rPr>
              <a:t>自测题四   </a:t>
            </a:r>
          </a:p>
        </p:txBody>
      </p:sp>
      <p:sp>
        <p:nvSpPr>
          <p:cNvPr id="4" name="灯片编号占位符 3"/>
          <p:cNvSpPr>
            <a:spLocks noGrp="1"/>
          </p:cNvSpPr>
          <p:nvPr>
            <p:ph type="sldNum" sz="quarter" idx="12"/>
          </p:nvPr>
        </p:nvSpPr>
        <p:spPr/>
        <p:txBody>
          <a:bodyPr/>
          <a:lstStyle/>
          <a:p>
            <a:fld id="{879EF9BB-81F1-401D-AA19-680A8E0D7F6D}" type="slidenum">
              <a:rPr lang="en-US" smtClean="0"/>
              <a:t>137</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71755" y="453390"/>
            <a:ext cx="11955780" cy="5988050"/>
          </a:xfrm>
          <a:prstGeom prst="rect">
            <a:avLst/>
          </a:prstGeom>
          <a:noFill/>
        </p:spPr>
        <p:txBody>
          <a:bodyPr wrap="square" rtlCol="0" anchor="t">
            <a:spAutoFit/>
          </a:bodyPr>
          <a:lstStyle/>
          <a:p>
            <a:r>
              <a:rPr lang="en-US" altLang="zh-CN" sz="2800"/>
              <a:t>                                                               A（记叙文）</a:t>
            </a:r>
          </a:p>
          <a:p>
            <a:r>
              <a:rPr lang="en-US" altLang="zh-CN" sz="2800"/>
              <a:t>                                                                               难度系数：★★ 建议时长：5 分钟</a:t>
            </a:r>
          </a:p>
          <a:p>
            <a:pPr indent="457200">
              <a:lnSpc>
                <a:spcPct val="90000"/>
              </a:lnSpc>
            </a:pPr>
            <a:r>
              <a:rPr lang="en-US" altLang="zh-CN" sz="2800"/>
              <a:t>William Shakespeare is one of the greatest playwrights in England and even in the world. But do you know a Chinese playwright of the Ming Dynasty is famous as “Shakespeare of the East”? The playwright is Tang Xianzu.</a:t>
            </a:r>
          </a:p>
          <a:p>
            <a:pPr indent="457200">
              <a:lnSpc>
                <a:spcPct val="90000"/>
              </a:lnSpc>
            </a:pPr>
            <a:r>
              <a:rPr lang="en-US" altLang="zh-CN" sz="2800"/>
              <a:t>Tang Xianzu was born in 1550 in Linchuan, today’s Fuzhou in Jiangxi Province and died in 1616. He was very smart and showed great talent at a young age. When he grew up, he worked for the government. Then in 1598, he left his job and gave himself over to writing.</a:t>
            </a:r>
          </a:p>
          <a:p>
            <a:pPr indent="457200">
              <a:lnSpc>
                <a:spcPct val="90000"/>
              </a:lnSpc>
            </a:pPr>
            <a:r>
              <a:rPr lang="en-US" altLang="zh-CN" sz="2800"/>
              <a:t>Tang wrote lots of great works. He is most famous for four plays. The four plays are together under the name </a:t>
            </a:r>
            <a:r>
              <a:rPr lang="en-US" altLang="zh-CN" sz="2800" i="1"/>
              <a:t>The Four Dreams of Linchuan</a:t>
            </a:r>
            <a:r>
              <a:rPr lang="en-US" altLang="zh-CN" sz="2800"/>
              <a:t>. Of all, Mu Dan Ting is the best-known one. It tells a love story of Liu Mengmei and Du Liniang. The two bravely fight for love and freedom. After going through lots of difficulties, they have a happy ending. Many people around the world have a strong love for this play.</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138</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243205" y="525780"/>
            <a:ext cx="11704955" cy="2676525"/>
          </a:xfrm>
          <a:prstGeom prst="rect">
            <a:avLst/>
          </a:prstGeom>
          <a:noFill/>
        </p:spPr>
        <p:txBody>
          <a:bodyPr wrap="square" rtlCol="0" anchor="t">
            <a:spAutoFit/>
          </a:bodyPr>
          <a:lstStyle/>
          <a:p>
            <a:pPr algn="just"/>
            <a:r>
              <a:rPr lang="en-US" altLang="zh-CN" sz="2800"/>
              <a:t>     For hundreds of years, readers and experts have spoken highly of Tang’s works. Some experts say his works show his great skills in describing human feelings and experiences. His works carry the messages of </a:t>
            </a:r>
            <a:r>
              <a:rPr lang="en-US" altLang="zh-CN" sz="2800" u="sng"/>
              <a:t>pursuing</a:t>
            </a:r>
            <a:r>
              <a:rPr lang="en-US" altLang="zh-CN" sz="2800"/>
              <a:t> love, freedom and happiness. Also, Tang’s stories beautifully show Chinese culture and history. The languages are very beautiful. They make up a picture with words for readers. It can be a great experience to read such works.</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0663" y="808297"/>
            <a:ext cx="11651411" cy="5913404"/>
          </a:xfrm>
        </p:spPr>
        <p:txBody>
          <a:bodyPr>
            <a:normAutofit/>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1. Why did the writer mention William Shakespeare in Paragraph 1?</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To show his love for the great playwright.</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To show what he knows about English history.</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To compare the great playwright to Tang Xianzu.</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To introduce Tang Xianzu to readers in a natural way.</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2. Tang Xianzu died at the age of __________.</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48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50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61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66</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3. What do we know about Liu Mengmei and Du Liniang?</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They always live a sad life. </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They are Tang Xianzu’s fans.</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They take love and freedom seriously. </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They appear in Tang Xianzu’s four plays.</a:t>
            </a: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363200" y="1466850"/>
            <a:ext cx="1753870" cy="1755775"/>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t>139</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7487285" y="1180465"/>
            <a:ext cx="53213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7" name="文本框 6"/>
          <p:cNvSpPr txBox="1"/>
          <p:nvPr/>
        </p:nvSpPr>
        <p:spPr>
          <a:xfrm>
            <a:off x="5583873" y="2961640"/>
            <a:ext cx="160020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8" name="文本框 7"/>
          <p:cNvSpPr txBox="1"/>
          <p:nvPr/>
        </p:nvSpPr>
        <p:spPr>
          <a:xfrm>
            <a:off x="5127943" y="4238196"/>
            <a:ext cx="91186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5" name="文本框 4">
            <a:hlinkClick r:id="rId4" action="ppaction://hlinksldjump"/>
          </p:cNvPr>
          <p:cNvSpPr txBox="1"/>
          <p:nvPr/>
        </p:nvSpPr>
        <p:spPr>
          <a:xfrm>
            <a:off x="8423910" y="129476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7816850" y="29070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2" name="文本框 11">
            <a:hlinkClick r:id="rId6" action="ppaction://hlinksldjump"/>
          </p:cNvPr>
          <p:cNvSpPr txBox="1"/>
          <p:nvPr/>
        </p:nvSpPr>
        <p:spPr>
          <a:xfrm>
            <a:off x="6536055" y="4370706"/>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1000"/>
                                        <p:tgtEl>
                                          <p:spTgt spid="10"/>
                                        </p:tgtEl>
                                      </p:cBhvr>
                                    </p:animEffect>
                                    <p:anim calcmode="lin" valueType="num">
                                      <p:cBhvr>
                                        <p:cTn id="27" dur="1000" fill="hold"/>
                                        <p:tgtEl>
                                          <p:spTgt spid="10"/>
                                        </p:tgtEl>
                                        <p:attrNameLst>
                                          <p:attrName>ppt_x</p:attrName>
                                        </p:attrNameLst>
                                      </p:cBhvr>
                                      <p:tavLst>
                                        <p:tav tm="0">
                                          <p:val>
                                            <p:strVal val="#ppt_x"/>
                                          </p:val>
                                        </p:tav>
                                        <p:tav tm="100000">
                                          <p:val>
                                            <p:strVal val="#ppt_x"/>
                                          </p:val>
                                        </p:tav>
                                      </p:tavLst>
                                    </p:anim>
                                    <p:anim calcmode="lin" valueType="num">
                                      <p:cBhvr>
                                        <p:cTn id="2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1000"/>
                                        <p:tgtEl>
                                          <p:spTgt spid="12"/>
                                        </p:tgtEl>
                                      </p:cBhvr>
                                    </p:animEffect>
                                    <p:anim calcmode="lin" valueType="num">
                                      <p:cBhvr>
                                        <p:cTn id="40" dur="1000" fill="hold"/>
                                        <p:tgtEl>
                                          <p:spTgt spid="12"/>
                                        </p:tgtEl>
                                        <p:attrNameLst>
                                          <p:attrName>ppt_x</p:attrName>
                                        </p:attrNameLst>
                                      </p:cBhvr>
                                      <p:tavLst>
                                        <p:tav tm="0">
                                          <p:val>
                                            <p:strVal val="#ppt_x"/>
                                          </p:val>
                                        </p:tav>
                                        <p:tav tm="100000">
                                          <p:val>
                                            <p:strVal val="#ppt_x"/>
                                          </p:val>
                                        </p:tav>
                                      </p:tavLst>
                                    </p:anim>
                                    <p:anim calcmode="lin" valueType="num">
                                      <p:cBhvr>
                                        <p:cTn id="4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5" grpId="0" bldLvl="0" animBg="1"/>
      <p:bldP spid="5" grpId="1" animBg="1"/>
      <p:bldP spid="10" grpId="0" bldLvl="0" animBg="1"/>
      <p:bldP spid="10" grpId="1" animBg="1"/>
      <p:bldP spid="12" grpId="0" bldLvl="0" animBg="1"/>
      <p:bldP spid="12" grpId="1"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635" y="3855085"/>
            <a:ext cx="12193270" cy="2866390"/>
          </a:xfrm>
          <a:prstGeom prst="rect">
            <a:avLst/>
          </a:prstGeom>
          <a:solidFill>
            <a:srgbClr val="EAD5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14</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513715" y="307340"/>
            <a:ext cx="10668635" cy="3107690"/>
          </a:xfrm>
          <a:prstGeom prst="rect">
            <a:avLst/>
          </a:prstGeom>
          <a:noFill/>
        </p:spPr>
        <p:txBody>
          <a:bodyPr wrap="square" rtlCol="0">
            <a:spAutoFit/>
          </a:bodyPr>
          <a:lstStyle/>
          <a:p>
            <a:r>
              <a:rPr lang="en-US" altLang="zh-CN" sz="2800" b="1" dirty="0">
                <a:latin typeface="微软雅黑" panose="020B0503020204020204" pitchFamily="34" charset="-122"/>
                <a:ea typeface="微软雅黑" panose="020B0503020204020204" pitchFamily="34" charset="-122"/>
              </a:rPr>
              <a:t>       3. 标题归纳题</a:t>
            </a:r>
          </a:p>
          <a:p>
            <a:r>
              <a:rPr lang="en-US" altLang="zh-CN" sz="2400" b="1" dirty="0">
                <a:latin typeface="微软雅黑" panose="020B0503020204020204" pitchFamily="34" charset="-122"/>
                <a:ea typeface="微软雅黑" panose="020B0503020204020204" pitchFamily="34" charset="-122"/>
              </a:rPr>
              <a:t>【常见题型】</a:t>
            </a:r>
          </a:p>
          <a:p>
            <a:r>
              <a:rPr lang="en-US" altLang="zh-CN" sz="2400" b="1" dirty="0">
                <a:latin typeface="微软雅黑" panose="020B0503020204020204" pitchFamily="34" charset="-122"/>
                <a:ea typeface="微软雅黑" panose="020B0503020204020204" pitchFamily="34" charset="-122"/>
              </a:rPr>
              <a:t>① The best title/headline for this passage might be __________.</a:t>
            </a:r>
          </a:p>
          <a:p>
            <a:r>
              <a:rPr lang="en-US" altLang="zh-CN" sz="2400" b="1" dirty="0">
                <a:latin typeface="微软雅黑" panose="020B0503020204020204" pitchFamily="34" charset="-122"/>
                <a:ea typeface="微软雅黑" panose="020B0503020204020204" pitchFamily="34" charset="-122"/>
              </a:rPr>
              <a:t>② The text/passage could be entitled __________.</a:t>
            </a:r>
          </a:p>
          <a:p>
            <a:r>
              <a:rPr lang="en-US" altLang="zh-CN" sz="2400" b="1" dirty="0">
                <a:latin typeface="微软雅黑" panose="020B0503020204020204" pitchFamily="34" charset="-122"/>
                <a:ea typeface="微软雅黑" panose="020B0503020204020204" pitchFamily="34" charset="-122"/>
              </a:rPr>
              <a:t>③ What is the best title for the passage?</a:t>
            </a:r>
          </a:p>
          <a:p>
            <a:r>
              <a:rPr lang="en-US" altLang="zh-CN" sz="2400" b="1" dirty="0">
                <a:latin typeface="微软雅黑" panose="020B0503020204020204" pitchFamily="34" charset="-122"/>
                <a:ea typeface="微软雅黑" panose="020B0503020204020204" pitchFamily="34" charset="-122"/>
              </a:rPr>
              <a:t>④ What’s the topic of the article?</a:t>
            </a:r>
          </a:p>
          <a:p>
            <a:r>
              <a:rPr lang="en-US" altLang="zh-CN" sz="2400" b="1" dirty="0">
                <a:latin typeface="微软雅黑" panose="020B0503020204020204" pitchFamily="34" charset="-122"/>
                <a:ea typeface="微软雅黑" panose="020B0503020204020204" pitchFamily="34" charset="-122"/>
              </a:rPr>
              <a:t>⑤ Which of the following can be the best title for the passage?</a:t>
            </a:r>
          </a:p>
          <a:p>
            <a:r>
              <a:rPr lang="en-US" altLang="zh-CN" sz="2400" b="1" dirty="0">
                <a:latin typeface="微软雅黑" panose="020B0503020204020204" pitchFamily="34" charset="-122"/>
                <a:ea typeface="微软雅黑" panose="020B0503020204020204" pitchFamily="34" charset="-122"/>
              </a:rPr>
              <a:t>⑥ The best title/most suitable title for this text would be __________.</a:t>
            </a:r>
          </a:p>
        </p:txBody>
      </p:sp>
      <p:sp>
        <p:nvSpPr>
          <p:cNvPr id="9" name="文本框 8"/>
          <p:cNvSpPr txBox="1"/>
          <p:nvPr/>
        </p:nvSpPr>
        <p:spPr>
          <a:xfrm>
            <a:off x="0" y="3855085"/>
            <a:ext cx="12092940" cy="829945"/>
          </a:xfrm>
          <a:prstGeom prst="rect">
            <a:avLst/>
          </a:prstGeom>
          <a:noFill/>
        </p:spPr>
        <p:txBody>
          <a:bodyPr wrap="square" rtlCol="0">
            <a:spAutoFit/>
          </a:bodyPr>
          <a:lstStyle/>
          <a:p>
            <a:r>
              <a:rPr sz="2400" dirty="0">
                <a:latin typeface="微软雅黑" panose="020B0503020204020204" pitchFamily="34" charset="-122"/>
                <a:ea typeface="微软雅黑" panose="020B0503020204020204" pitchFamily="34" charset="-122"/>
              </a:rPr>
              <a:t>【解题技巧】</a:t>
            </a:r>
          </a:p>
          <a:p>
            <a:r>
              <a:rPr sz="2400" dirty="0">
                <a:latin typeface="微软雅黑" panose="020B0503020204020204" pitchFamily="34" charset="-122"/>
                <a:ea typeface="微软雅黑" panose="020B0503020204020204" pitchFamily="34" charset="-122"/>
              </a:rPr>
              <a:t>观察选项的严谨性和概括度，所选标题必须概括整篇文章的中心内容，不可以以偏概全。</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par>
                                <p:cTn id="8" presetID="2" presetClass="entr" presetSubtype="4"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 calcmode="lin" valueType="num">
                                      <p:cBhvr additive="base">
                                        <p:cTn id="10" dur="500" fill="hold"/>
                                        <p:tgtEl>
                                          <p:spTgt spid="10"/>
                                        </p:tgtEl>
                                        <p:attrNameLst>
                                          <p:attrName>ppt_x</p:attrName>
                                        </p:attrNameLst>
                                      </p:cBhvr>
                                      <p:tavLst>
                                        <p:tav tm="0">
                                          <p:val>
                                            <p:strVal val="#ppt_x"/>
                                          </p:val>
                                        </p:tav>
                                        <p:tav tm="100000">
                                          <p:val>
                                            <p:strVal val="#ppt_x"/>
                                          </p:val>
                                        </p:tav>
                                      </p:tavLst>
                                    </p:anim>
                                    <p:anim calcmode="lin" valueType="num">
                                      <p:cBhvr additive="base">
                                        <p:cTn id="11"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42" presetClass="entr" presetSubtype="0" fill="hold" grpId="0" nodeType="click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4" grpId="0"/>
      <p:bldP spid="9" grpId="0"/>
      <p:bldP spid="9" grpId="1"/>
    </p:bldLst>
  </p:timing>
</p:sld>
</file>

<file path=ppt/slides/slide1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 </a:t>
            </a:r>
            <a:r>
              <a:rPr sz="2800" b="1" dirty="0">
                <a:latin typeface="微软雅黑" panose="020B0503020204020204" pitchFamily="34" charset="-122"/>
                <a:ea typeface="微软雅黑" panose="020B0503020204020204" pitchFamily="34" charset="-122"/>
              </a:rPr>
              <a:t> 推理判断题。从文章第一段第三句“The playwright is Tang Xianzu.”可知，这个剧作家是汤显祖，推测出前文说到莎士比亚是为了引出主题，故此题正确答案为：D。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140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2. </a:t>
            </a:r>
            <a:r>
              <a:rPr sz="2800" b="1" dirty="0">
                <a:latin typeface="微软雅黑" panose="020B0503020204020204" pitchFamily="34" charset="-122"/>
                <a:ea typeface="微软雅黑" panose="020B0503020204020204" pitchFamily="34" charset="-122"/>
              </a:rPr>
              <a:t>细节理解题。从文章第二段第一句“Tang Xianzu was born in 1550 in Linchuan, today’s Fuzhou in Jiangxi Province and died in 1616.”可知，1550年汤显祖出生于临川，现在的江西省抚州市，于1616年与世长辞，故此题正确答案为：D。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141</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细节理解题。从文章第三段第六句“The two bravely fight for love and freedom.”可知，这两位人物为了爱和自由勇敢战斗，故此题正确答案为：C。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142</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54468" y="1517592"/>
            <a:ext cx="11651411" cy="5913404"/>
          </a:xfrm>
        </p:spPr>
        <p:txBody>
          <a:bodyPr>
            <a:normAutofit/>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4. The underlined word “</a:t>
            </a:r>
            <a:r>
              <a:rPr lang="zh-CN" altLang="en-US" sz="2400" b="1" u="sng" dirty="0">
                <a:latin typeface="微软雅黑" panose="020B0503020204020204" pitchFamily="34" charset="-122"/>
                <a:ea typeface="微软雅黑" panose="020B0503020204020204" pitchFamily="34" charset="-122"/>
                <a:cs typeface="Times New Roman" panose="02020603050405020304" pitchFamily="18" charset="0"/>
              </a:rPr>
              <a:t>pursuing</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means “__________”.</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imaging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following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forgetting</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accepting</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5. What’s the best title of the passage?</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Tang Xianzu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A Best-known Play</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William Shakespeare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Love, Freedom and Happiness</a:t>
            </a: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685267" y="-9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t>143</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7827645" y="1361440"/>
            <a:ext cx="445770" cy="521970"/>
          </a:xfrm>
          <a:prstGeom prst="rect">
            <a:avLst/>
          </a:prstGeom>
          <a:noFill/>
        </p:spPr>
        <p:txBody>
          <a:bodyPr wrap="square" rtlCol="0">
            <a:spAutoFit/>
          </a:bodyPr>
          <a:lstStyle/>
          <a:p>
            <a:r>
              <a:rPr 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5" name="文本框 4"/>
          <p:cNvSpPr txBox="1"/>
          <p:nvPr/>
        </p:nvSpPr>
        <p:spPr>
          <a:xfrm>
            <a:off x="6557010" y="2790767"/>
            <a:ext cx="1270635" cy="521970"/>
          </a:xfrm>
          <a:prstGeom prst="rect">
            <a:avLst/>
          </a:prstGeom>
          <a:noFill/>
        </p:spPr>
        <p:txBody>
          <a:bodyPr wrap="square" rtlCol="0">
            <a:spAutoFit/>
          </a:bodyPr>
          <a:lstStyle/>
          <a:p>
            <a:r>
              <a:rPr lang="zh-CN" altLang="en-US" dirty="0"/>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8" name="文本框 7">
            <a:hlinkClick r:id="rId4" action="ppaction://hlinksldjump"/>
          </p:cNvPr>
          <p:cNvSpPr txBox="1"/>
          <p:nvPr/>
        </p:nvSpPr>
        <p:spPr>
          <a:xfrm>
            <a:off x="7456805" y="26346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7409815" y="73977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1000"/>
                                        <p:tgtEl>
                                          <p:spTgt spid="8"/>
                                        </p:tgtEl>
                                      </p:cBhvr>
                                    </p:animEffect>
                                    <p:anim calcmode="lin" valueType="num">
                                      <p:cBhvr>
                                        <p:cTn id="27" dur="1000" fill="hold"/>
                                        <p:tgtEl>
                                          <p:spTgt spid="8"/>
                                        </p:tgtEl>
                                        <p:attrNameLst>
                                          <p:attrName>ppt_x</p:attrName>
                                        </p:attrNameLst>
                                      </p:cBhvr>
                                      <p:tavLst>
                                        <p:tav tm="0">
                                          <p:val>
                                            <p:strVal val="#ppt_x"/>
                                          </p:val>
                                        </p:tav>
                                        <p:tav tm="100000">
                                          <p:val>
                                            <p:strVal val="#ppt_x"/>
                                          </p:val>
                                        </p:tav>
                                      </p:tavLst>
                                    </p:anim>
                                    <p:anim calcmode="lin" valueType="num">
                                      <p:cBhvr>
                                        <p:cTn id="28"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8" grpId="0" bldLvl="0" animBg="1"/>
      <p:bldP spid="8" grpId="1" animBg="1"/>
      <p:bldP spid="10" grpId="0" bldLvl="0" animBg="1"/>
      <p:bldP spid="10" grpId="1" animBg="1"/>
    </p:bldLst>
  </p:timing>
</p:sld>
</file>

<file path=ppt/slides/slide1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a:t>
            </a:r>
            <a:r>
              <a:rPr sz="2800" b="1" dirty="0">
                <a:latin typeface="微软雅黑" panose="020B0503020204020204" pitchFamily="34" charset="-122"/>
                <a:ea typeface="微软雅黑" panose="020B0503020204020204" pitchFamily="34" charset="-122"/>
              </a:rPr>
              <a:t> 词义猜测题。从文章第四段第二句“Some experts say his works show his great skill in describing human feelings and experiences.”可知，一些专家认为在他的作品中，汤显祖成</a:t>
            </a:r>
          </a:p>
          <a:p>
            <a:pPr marL="0" indent="0">
              <a:lnSpc>
                <a:spcPct val="150000"/>
              </a:lnSpc>
              <a:buNone/>
            </a:pPr>
            <a:r>
              <a:rPr sz="2800" b="1" dirty="0">
                <a:latin typeface="微软雅黑" panose="020B0503020204020204" pitchFamily="34" charset="-122"/>
                <a:ea typeface="微软雅黑" panose="020B0503020204020204" pitchFamily="34" charset="-122"/>
              </a:rPr>
              <a:t>功描绘人类情感和经历。再根据下文的几个单词love, freedom and happiness（爱，自由和幸福），故此题正确答案为：B。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144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主旨大意题。从文章多次出现的关键词Tang Xianzu可知，故此题正确答案为：A。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145</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146</a:t>
            </a:fld>
            <a:endParaRPr lang="en-US"/>
          </a:p>
        </p:txBody>
      </p:sp>
      <p:sp>
        <p:nvSpPr>
          <p:cNvPr id="5" name="文本框 4"/>
          <p:cNvSpPr txBox="1"/>
          <p:nvPr/>
        </p:nvSpPr>
        <p:spPr>
          <a:xfrm>
            <a:off x="130810" y="67310"/>
            <a:ext cx="12061190" cy="6554470"/>
          </a:xfrm>
          <a:prstGeom prst="rect">
            <a:avLst/>
          </a:prstGeom>
          <a:noFill/>
        </p:spPr>
        <p:txBody>
          <a:bodyPr wrap="square" rtlCol="0" anchor="t">
            <a:spAutoFit/>
          </a:bodyPr>
          <a:lstStyle/>
          <a:p>
            <a:pPr algn="just"/>
            <a:r>
              <a:rPr lang="en-US" altLang="zh-CN" sz="2800" dirty="0"/>
              <a:t>                                                </a:t>
            </a:r>
            <a:r>
              <a:rPr lang="en-US" altLang="zh-CN" sz="2800" dirty="0" err="1"/>
              <a:t>B（说明文</a:t>
            </a:r>
            <a:r>
              <a:rPr lang="en-US" altLang="zh-CN" sz="2800" dirty="0"/>
              <a:t>）</a:t>
            </a:r>
          </a:p>
          <a:p>
            <a:pPr algn="just"/>
            <a:r>
              <a:rPr lang="en-US" altLang="zh-CN" sz="2800" dirty="0"/>
              <a:t>                                                                      </a:t>
            </a:r>
            <a:r>
              <a:rPr lang="en-US" altLang="zh-CN" sz="2800" dirty="0" err="1"/>
              <a:t>难度系数</a:t>
            </a:r>
            <a:r>
              <a:rPr lang="en-US" altLang="zh-CN" sz="2800" dirty="0"/>
              <a:t>：★★★ 建议时长：8 </a:t>
            </a:r>
            <a:r>
              <a:rPr lang="en-US" altLang="zh-CN" sz="2800" dirty="0" err="1"/>
              <a:t>分钟</a:t>
            </a:r>
            <a:endParaRPr lang="en-US" altLang="zh-CN" sz="2800" dirty="0"/>
          </a:p>
          <a:p>
            <a:pPr algn="just"/>
            <a:r>
              <a:rPr lang="en-US" altLang="zh-CN" sz="2800" dirty="0"/>
              <a:t>      When we see well, we do not think about our eyes very often. It is only when we cannot see perfectly that we realize how important our eyes are.</a:t>
            </a:r>
          </a:p>
          <a:p>
            <a:pPr indent="457200" algn="just"/>
            <a:r>
              <a:rPr lang="en-US" altLang="zh-CN" sz="2800" dirty="0"/>
              <a:t>People who are near-sighted can only see things that are very close to their eyes. Everything else seems unclear. Many people who do a lot of work, such as writing, reading and sewing are more likely to become near-sighted.</a:t>
            </a:r>
          </a:p>
          <a:p>
            <a:pPr indent="457200" algn="just"/>
            <a:r>
              <a:rPr lang="en-US" altLang="zh-CN" sz="2800" dirty="0"/>
              <a:t>People who are far-sighted suffer from just the </a:t>
            </a:r>
            <a:r>
              <a:rPr lang="en-US" altLang="zh-CN" sz="2800" u="sng" dirty="0"/>
              <a:t>opposite </a:t>
            </a:r>
            <a:r>
              <a:rPr lang="en-US" altLang="zh-CN" sz="2800" dirty="0"/>
              <a:t>problems. They can see things that are far away, but they have difficulty in reading a book unless they hold it at arm’s length. If they want to do much reading, they must get glasses, too.</a:t>
            </a:r>
          </a:p>
          <a:p>
            <a:pPr indent="457200" algn="just"/>
            <a:r>
              <a:rPr lang="en-US" altLang="zh-CN" sz="2800" dirty="0"/>
              <a:t>Other people cannot see clearly because their eyes are not exactly the right shape. They have what is called astigmatism ( </a:t>
            </a:r>
            <a:r>
              <a:rPr lang="en-US" altLang="zh-CN" sz="2800" dirty="0" err="1"/>
              <a:t>散光</a:t>
            </a:r>
            <a:r>
              <a:rPr lang="en-US" altLang="zh-CN" sz="2800" dirty="0"/>
              <a:t> ). This, too, can be corrected by glasses. Some people’s eyes become cloudy because of cataracts ( </a:t>
            </a:r>
            <a:r>
              <a:rPr lang="en-US" altLang="zh-CN" sz="2800" dirty="0" err="1"/>
              <a:t>白内障</a:t>
            </a:r>
            <a:r>
              <a:rPr lang="en-US" altLang="zh-CN" sz="2800" dirty="0"/>
              <a:t> ). Long ago these people often became blind. Now, however, it is possible to operate on the cataracts and remove them.</a:t>
            </a:r>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147</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42875" y="127000"/>
            <a:ext cx="12049125" cy="5692775"/>
          </a:xfrm>
          <a:prstGeom prst="rect">
            <a:avLst/>
          </a:prstGeom>
          <a:noFill/>
        </p:spPr>
        <p:txBody>
          <a:bodyPr wrap="square" rtlCol="0" anchor="t">
            <a:spAutoFit/>
          </a:bodyPr>
          <a:lstStyle/>
          <a:p>
            <a:r>
              <a:rPr lang="en-US" altLang="zh-CN" sz="2800"/>
              <a:t>     Having two good eyes is important for judging distances. The difference between these two different eye views helps us judge how far away an object is. People who have only one eye cannot judge distance as people with two eyes.</a:t>
            </a:r>
          </a:p>
          <a:p>
            <a:endParaRPr lang="en-US" altLang="zh-CN" sz="2800"/>
          </a:p>
          <a:p>
            <a:endParaRPr lang="en-US" altLang="zh-CN" sz="2800"/>
          </a:p>
          <a:p>
            <a:r>
              <a:rPr lang="en-US" altLang="zh-CN" sz="2800" b="1"/>
              <a:t>6. What’s the main idea of this passage? </a:t>
            </a:r>
          </a:p>
          <a:p>
            <a:r>
              <a:rPr lang="en-US" altLang="zh-CN" sz="2800" b="1"/>
              <a:t> A. How important our eyes are. </a:t>
            </a:r>
          </a:p>
          <a:p>
            <a:r>
              <a:rPr lang="en-US" altLang="zh-CN" sz="2800" b="1"/>
              <a:t> B. The differences between near-sighted and far-sighted. </a:t>
            </a:r>
          </a:p>
          <a:p>
            <a:r>
              <a:rPr lang="en-US" altLang="zh-CN" sz="2800" b="1"/>
              <a:t> C. How to wear glasses to protect our eyes. </a:t>
            </a:r>
          </a:p>
          <a:p>
            <a:r>
              <a:rPr lang="en-US" altLang="zh-CN" sz="2800" b="1"/>
              <a:t> D. How to improve our eyesight. </a:t>
            </a:r>
          </a:p>
          <a:p>
            <a:r>
              <a:rPr lang="en-US" altLang="zh-CN" sz="2800" b="1"/>
              <a:t>7. When people see things that are close to their eyes, they can see clearly. They are probably __________. </a:t>
            </a:r>
          </a:p>
          <a:p>
            <a:r>
              <a:rPr lang="en-US" altLang="zh-CN" sz="2800" b="1"/>
              <a:t> A. near-sighted 	B. far-sighted 	C. astigmatism 	D. cataracts</a:t>
            </a:r>
          </a:p>
        </p:txBody>
      </p:sp>
      <p:sp>
        <p:nvSpPr>
          <p:cNvPr id="2" name="文本框 1"/>
          <p:cNvSpPr txBox="1"/>
          <p:nvPr/>
        </p:nvSpPr>
        <p:spPr>
          <a:xfrm>
            <a:off x="6345555" y="2278380"/>
            <a:ext cx="1336675" cy="521970"/>
          </a:xfrm>
          <a:prstGeom prst="rect">
            <a:avLst/>
          </a:prstGeom>
          <a:noFill/>
        </p:spPr>
        <p:txBody>
          <a:bodyPr wrap="square" rtlCol="0">
            <a:spAutoFit/>
          </a:bodyPr>
          <a:lstStyle/>
          <a:p>
            <a:r>
              <a:rPr 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3" name="文本框 2"/>
          <p:cNvSpPr txBox="1"/>
          <p:nvPr/>
        </p:nvSpPr>
        <p:spPr>
          <a:xfrm>
            <a:off x="2466975" y="4803140"/>
            <a:ext cx="13030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7" name="文本框 6">
            <a:hlinkClick r:id="rId3" action="ppaction://hlinksldjump"/>
          </p:cNvPr>
          <p:cNvSpPr txBox="1"/>
          <p:nvPr/>
        </p:nvSpPr>
        <p:spPr>
          <a:xfrm>
            <a:off x="6984365" y="235394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9" name="文本框 8">
            <a:hlinkClick r:id="rId4" action="ppaction://hlinksldjump"/>
          </p:cNvPr>
          <p:cNvSpPr txBox="1"/>
          <p:nvPr/>
        </p:nvSpPr>
        <p:spPr>
          <a:xfrm>
            <a:off x="4545330" y="480314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7" grpId="0" bldLvl="0" animBg="1"/>
      <p:bldP spid="7" grpId="1" animBg="1"/>
      <p:bldP spid="9" grpId="0" bldLvl="0" animBg="1"/>
      <p:bldP spid="9" grpId="1" animBg="1"/>
    </p:bldLst>
  </p:timing>
</p:sld>
</file>

<file path=ppt/slides/slide1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6. </a:t>
            </a:r>
            <a:r>
              <a:rPr sz="2800" b="1" dirty="0">
                <a:latin typeface="微软雅黑" panose="020B0503020204020204" pitchFamily="34" charset="-122"/>
                <a:ea typeface="微软雅黑" panose="020B0503020204020204" pitchFamily="34" charset="-122"/>
              </a:rPr>
              <a:t>主旨大意题。根据第一段第二句“It is only when we cannot see perfectly that we realize how important our eyes are.”可知，只有当我们看不清楚的时候，我们才会意识到眼睛的重要性，故此题正确答案为：A。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148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7. </a:t>
            </a:r>
            <a:r>
              <a:rPr sz="2800" b="1" dirty="0">
                <a:latin typeface="微软雅黑" panose="020B0503020204020204" pitchFamily="34" charset="-122"/>
                <a:ea typeface="微软雅黑" panose="020B0503020204020204" pitchFamily="34" charset="-122"/>
              </a:rPr>
              <a:t>细节理解题。根据第二段第一句“People who are near-sighted can only see things that are very close to their eyes.”可知，近视的人只能看到离他们眼睛很近的东西，故此题正确答案为：A。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149</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635" y="4921885"/>
            <a:ext cx="12193270" cy="1936115"/>
          </a:xfrm>
          <a:prstGeom prst="rect">
            <a:avLst/>
          </a:prstGeom>
          <a:solidFill>
            <a:srgbClr val="EAD5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15</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263525" y="0"/>
            <a:ext cx="2337435" cy="521970"/>
          </a:xfrm>
          <a:prstGeom prst="rect">
            <a:avLst/>
          </a:prstGeom>
          <a:solidFill>
            <a:schemeClr val="tx2">
              <a:lumMod val="20000"/>
              <a:lumOff val="80000"/>
            </a:schemeClr>
          </a:solidFill>
        </p:spPr>
        <p:txBody>
          <a:bodyPr wrap="square" rtlCol="0">
            <a:spAutoFit/>
          </a:bodyPr>
          <a:lstStyle/>
          <a:p>
            <a:r>
              <a:rPr lang="en-US" altLang="zh-CN" sz="2800" b="1" dirty="0">
                <a:latin typeface="微软雅黑" panose="020B0503020204020204" pitchFamily="34" charset="-122"/>
                <a:ea typeface="微软雅黑" panose="020B0503020204020204" pitchFamily="34" charset="-122"/>
              </a:rPr>
              <a:t>  典型例子：</a:t>
            </a:r>
          </a:p>
        </p:txBody>
      </p:sp>
      <p:sp>
        <p:nvSpPr>
          <p:cNvPr id="9" name="文本框 8"/>
          <p:cNvSpPr txBox="1"/>
          <p:nvPr/>
        </p:nvSpPr>
        <p:spPr>
          <a:xfrm>
            <a:off x="100330" y="5318125"/>
            <a:ext cx="12092940" cy="1198880"/>
          </a:xfrm>
          <a:prstGeom prst="rect">
            <a:avLst/>
          </a:prstGeom>
          <a:noFill/>
        </p:spPr>
        <p:txBody>
          <a:bodyPr wrap="square" rtlCol="0">
            <a:spAutoFit/>
          </a:bodyPr>
          <a:lstStyle/>
          <a:p>
            <a:r>
              <a:rPr sz="2400" dirty="0">
                <a:latin typeface="微软雅黑" panose="020B0503020204020204" pitchFamily="34" charset="-122"/>
                <a:ea typeface="微软雅黑" panose="020B0503020204020204" pitchFamily="34" charset="-122"/>
              </a:rPr>
              <a:t>解析：    本题为主旨大意题。根据第一段最后一句“All this comes down to one point: work is helpful to health.（所有这些可以总结出一点：工作有益健康）”，可以确定答案为Work and Health，故此题正确答案为：A。</a:t>
            </a:r>
          </a:p>
        </p:txBody>
      </p:sp>
      <p:sp>
        <p:nvSpPr>
          <p:cNvPr id="2" name="文本框 1"/>
          <p:cNvSpPr txBox="1"/>
          <p:nvPr/>
        </p:nvSpPr>
        <p:spPr>
          <a:xfrm>
            <a:off x="263525" y="521970"/>
            <a:ext cx="11929745" cy="4399915"/>
          </a:xfrm>
          <a:prstGeom prst="rect">
            <a:avLst/>
          </a:prstGeom>
          <a:noFill/>
        </p:spPr>
        <p:txBody>
          <a:bodyPr wrap="square" rtlCol="0">
            <a:spAutoFit/>
          </a:bodyPr>
          <a:lstStyle/>
          <a:p>
            <a:r>
              <a:rPr lang="zh-CN" altLang="en-US" sz="2800" b="1"/>
              <a:t>（2017 年广东高职高考题阅读理解 B 篇）</a:t>
            </a:r>
          </a:p>
          <a:p>
            <a:r>
              <a:rPr lang="zh-CN" altLang="en-US" sz="2800" b="1"/>
              <a:t>     Scientists find that famous people who are hard-working live longer than average men and women. Women working in companies are healthier than those who do housework at home. There is evidence that the jobless are in poorer health than the job-holder. A recent study shows that whenever the unemployment - 98 -rate increases by 1%, the death rate increases by 2%. All this comes down to one point: work is helpful to health.</a:t>
            </a:r>
          </a:p>
          <a:p>
            <a:r>
              <a:rPr lang="zh-CN" altLang="en-US" sz="2800"/>
              <a:t>55. What is the best title for this passage?</a:t>
            </a:r>
          </a:p>
          <a:p>
            <a:r>
              <a:rPr lang="zh-CN" altLang="en-US" sz="2800"/>
              <a:t>A. Work and Health                 </a:t>
            </a:r>
            <a:r>
              <a:rPr lang="en-US" altLang="zh-CN" sz="2800"/>
              <a:t>	</a:t>
            </a:r>
            <a:r>
              <a:rPr lang="zh-CN" altLang="en-US" sz="2800"/>
              <a:t>B. Work and Family</a:t>
            </a:r>
          </a:p>
          <a:p>
            <a:r>
              <a:rPr lang="zh-CN" altLang="en-US" sz="2800"/>
              <a:t>C. Work and Success 		D. Work and Friendship</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9"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150</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441960" y="493395"/>
            <a:ext cx="12049125" cy="5303520"/>
          </a:xfrm>
          <a:prstGeom prst="rect">
            <a:avLst/>
          </a:prstGeom>
          <a:noFill/>
        </p:spPr>
        <p:txBody>
          <a:bodyPr wrap="square" rtlCol="0" anchor="t">
            <a:spAutoFit/>
          </a:bodyPr>
          <a:lstStyle/>
          <a:p>
            <a:pPr>
              <a:lnSpc>
                <a:spcPct val="110000"/>
              </a:lnSpc>
            </a:pPr>
            <a:r>
              <a:rPr lang="en-US" altLang="zh-CN" sz="2800" b="1"/>
              <a:t>8. The underlined word “</a:t>
            </a:r>
            <a:r>
              <a:rPr lang="en-US" altLang="zh-CN" sz="2800" b="1" u="sng"/>
              <a:t>opposite</a:t>
            </a:r>
            <a:r>
              <a:rPr lang="en-US" altLang="zh-CN" sz="2800" b="1"/>
              <a:t>” in Paragraph 3 probably means “__________”. </a:t>
            </a:r>
          </a:p>
          <a:p>
            <a:pPr>
              <a:lnSpc>
                <a:spcPct val="110000"/>
              </a:lnSpc>
            </a:pPr>
            <a:r>
              <a:rPr lang="en-US" altLang="zh-CN" sz="2800" b="1"/>
              <a:t> A. 相同的 		B. 相反的	 C. 不同的 		D. 直接的</a:t>
            </a:r>
          </a:p>
          <a:p>
            <a:pPr>
              <a:lnSpc>
                <a:spcPct val="110000"/>
              </a:lnSpc>
            </a:pPr>
            <a:r>
              <a:rPr lang="en-US" altLang="zh-CN" sz="2800" b="1"/>
              <a:t>9. Which of the following statements is WRONG according to the passage? </a:t>
            </a:r>
          </a:p>
          <a:p>
            <a:pPr>
              <a:lnSpc>
                <a:spcPct val="110000"/>
              </a:lnSpc>
            </a:pPr>
            <a:r>
              <a:rPr lang="en-US" altLang="zh-CN" sz="2800" b="1"/>
              <a:t> A. People with astigmatism don’t see clearly. </a:t>
            </a:r>
          </a:p>
          <a:p>
            <a:pPr>
              <a:lnSpc>
                <a:spcPct val="110000"/>
              </a:lnSpc>
            </a:pPr>
            <a:r>
              <a:rPr lang="en-US" altLang="zh-CN" sz="2800" b="1"/>
              <a:t> B. People with cataracts will become blind. </a:t>
            </a:r>
          </a:p>
          <a:p>
            <a:pPr>
              <a:lnSpc>
                <a:spcPct val="110000"/>
              </a:lnSpc>
            </a:pPr>
            <a:r>
              <a:rPr lang="en-US" altLang="zh-CN" sz="2800" b="1"/>
              <a:t> C. Astigmatism can change people’s eye shape. </a:t>
            </a:r>
          </a:p>
          <a:p>
            <a:pPr>
              <a:lnSpc>
                <a:spcPct val="110000"/>
              </a:lnSpc>
            </a:pPr>
            <a:r>
              <a:rPr lang="en-US" altLang="zh-CN" sz="2800" b="1"/>
              <a:t> D. Having two good eyes is important for judging distances.</a:t>
            </a:r>
          </a:p>
          <a:p>
            <a:pPr>
              <a:lnSpc>
                <a:spcPct val="110000"/>
              </a:lnSpc>
            </a:pPr>
            <a:r>
              <a:rPr lang="en-US" altLang="zh-CN" sz="2800" b="1"/>
              <a:t>10. The text probably comes from __________. </a:t>
            </a:r>
          </a:p>
          <a:p>
            <a:pPr>
              <a:lnSpc>
                <a:spcPct val="110000"/>
              </a:lnSpc>
            </a:pPr>
            <a:r>
              <a:rPr lang="en-US" altLang="zh-CN" sz="2800" b="1"/>
              <a:t> A. a guidebook 			B. a book review </a:t>
            </a:r>
          </a:p>
          <a:p>
            <a:pPr>
              <a:lnSpc>
                <a:spcPct val="110000"/>
              </a:lnSpc>
            </a:pPr>
            <a:r>
              <a:rPr lang="en-US" altLang="zh-CN" sz="2800" b="1"/>
              <a:t> C. a medical magazine		D. an official document</a:t>
            </a:r>
          </a:p>
        </p:txBody>
      </p:sp>
      <p:pic>
        <p:nvPicPr>
          <p:cNvPr id="3" name="图片 2"/>
          <p:cNvPicPr>
            <a:picLocks noChangeAspect="1"/>
          </p:cNvPicPr>
          <p:nvPr/>
        </p:nvPicPr>
        <p:blipFill>
          <a:blip r:embed="rId3"/>
          <a:stretch>
            <a:fillRect/>
          </a:stretch>
        </p:blipFill>
        <p:spPr>
          <a:xfrm>
            <a:off x="9692005" y="3521710"/>
            <a:ext cx="2286000" cy="1997710"/>
          </a:xfrm>
          <a:prstGeom prst="rect">
            <a:avLst/>
          </a:prstGeom>
        </p:spPr>
      </p:pic>
      <p:sp>
        <p:nvSpPr>
          <p:cNvPr id="6" name="文本框 5"/>
          <p:cNvSpPr txBox="1"/>
          <p:nvPr/>
        </p:nvSpPr>
        <p:spPr>
          <a:xfrm>
            <a:off x="1120775" y="965200"/>
            <a:ext cx="721360" cy="521970"/>
          </a:xfrm>
          <a:prstGeom prst="rect">
            <a:avLst/>
          </a:prstGeom>
          <a:noFill/>
        </p:spPr>
        <p:txBody>
          <a:bodyPr wrap="square" rtlCol="0">
            <a:spAutoFit/>
          </a:bodyPr>
          <a:lstStyle/>
          <a:p>
            <a:r>
              <a:rPr 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7" name="文本框 6"/>
          <p:cNvSpPr txBox="1"/>
          <p:nvPr/>
        </p:nvSpPr>
        <p:spPr>
          <a:xfrm>
            <a:off x="7399655" y="2445385"/>
            <a:ext cx="97345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8" name="文本框 7"/>
          <p:cNvSpPr txBox="1"/>
          <p:nvPr/>
        </p:nvSpPr>
        <p:spPr>
          <a:xfrm>
            <a:off x="6148705" y="4259580"/>
            <a:ext cx="7753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9" name="文本框 8">
            <a:hlinkClick r:id="rId4" action="ppaction://hlinksldjump"/>
          </p:cNvPr>
          <p:cNvSpPr txBox="1"/>
          <p:nvPr/>
        </p:nvSpPr>
        <p:spPr>
          <a:xfrm>
            <a:off x="8096250" y="244538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1" name="文本框 10">
            <a:hlinkClick r:id="rId5" action="ppaction://hlinksldjump"/>
          </p:cNvPr>
          <p:cNvSpPr txBox="1"/>
          <p:nvPr/>
        </p:nvSpPr>
        <p:spPr>
          <a:xfrm>
            <a:off x="2995295" y="9652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3" name="文本框 12">
            <a:hlinkClick r:id="rId6" action="ppaction://hlinksldjump"/>
          </p:cNvPr>
          <p:cNvSpPr txBox="1"/>
          <p:nvPr/>
        </p:nvSpPr>
        <p:spPr>
          <a:xfrm>
            <a:off x="7667625" y="433387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1000"/>
                                        <p:tgtEl>
                                          <p:spTgt spid="13"/>
                                        </p:tgtEl>
                                      </p:cBhvr>
                                    </p:animEffect>
                                    <p:anim calcmode="lin" valueType="num">
                                      <p:cBhvr>
                                        <p:cTn id="40" dur="1000" fill="hold"/>
                                        <p:tgtEl>
                                          <p:spTgt spid="13"/>
                                        </p:tgtEl>
                                        <p:attrNameLst>
                                          <p:attrName>ppt_x</p:attrName>
                                        </p:attrNameLst>
                                      </p:cBhvr>
                                      <p:tavLst>
                                        <p:tav tm="0">
                                          <p:val>
                                            <p:strVal val="#ppt_x"/>
                                          </p:val>
                                        </p:tav>
                                        <p:tav tm="100000">
                                          <p:val>
                                            <p:strVal val="#ppt_x"/>
                                          </p:val>
                                        </p:tav>
                                      </p:tavLst>
                                    </p:anim>
                                    <p:anim calcmode="lin" valueType="num">
                                      <p:cBhvr>
                                        <p:cTn id="4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9" grpId="0" bldLvl="0" animBg="1"/>
      <p:bldP spid="9" grpId="1" animBg="1"/>
      <p:bldP spid="11" grpId="0" bldLvl="0" animBg="1"/>
      <p:bldP spid="11" grpId="1" animBg="1"/>
      <p:bldP spid="13" grpId="0" bldLvl="0" animBg="1"/>
      <p:bldP spid="13" grpId="1" animBg="1"/>
    </p:bldLst>
  </p:timing>
</p:sld>
</file>

<file path=ppt/slides/slide1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 </a:t>
            </a:r>
            <a:r>
              <a:rPr sz="2800" b="1" dirty="0">
                <a:latin typeface="微软雅黑" panose="020B0503020204020204" pitchFamily="34" charset="-122"/>
                <a:ea typeface="微软雅黑" panose="020B0503020204020204" pitchFamily="34" charset="-122"/>
              </a:rPr>
              <a:t>词义猜测题。根据上下文的关键词near-sighted和far-sighted，这是一组反义词，因此可以猜测opposite的意思为“相反的”，故此题正确答案为：B。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151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9. </a:t>
            </a:r>
            <a:r>
              <a:rPr sz="2800" b="1" dirty="0">
                <a:latin typeface="微软雅黑" panose="020B0503020204020204" pitchFamily="34" charset="-122"/>
                <a:ea typeface="微软雅黑" panose="020B0503020204020204" pitchFamily="34" charset="-122"/>
              </a:rPr>
              <a:t>细节理解题。根据第四段倒数一、二句“Long ago these people often became blind. Now, however, it is possible to operate on the cataracts and remove them.”可知，很久以前，得了白内障的人就会失明，然而现在可以通过手术切除病症，故此题正确答案为：B。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152</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0511691"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10.</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推理判断题。结合上下文，本文探讨的是眼睛的重要性以及各种眼疾，属于科普类的文章。A项a guidebook（一本旅游指南书）、B项a book review（一本书评）、C项a medical magazine（一本医学杂志）和D项an official document（一份官方的文件），最符合的语境是C项，故此题正确答案为：C。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153</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154</a:t>
            </a:fld>
            <a:endParaRPr lang="en-US"/>
          </a:p>
        </p:txBody>
      </p:sp>
      <p:sp>
        <p:nvSpPr>
          <p:cNvPr id="26" name="左箭头 25">
            <a:hlinkClick r:id="rId7"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42875" y="0"/>
            <a:ext cx="12049125" cy="3969385"/>
          </a:xfrm>
          <a:prstGeom prst="rect">
            <a:avLst/>
          </a:prstGeom>
          <a:noFill/>
        </p:spPr>
        <p:txBody>
          <a:bodyPr wrap="square" rtlCol="0" anchor="t">
            <a:spAutoFit/>
          </a:bodyPr>
          <a:lstStyle/>
          <a:p>
            <a:r>
              <a:rPr lang="en-US" altLang="zh-CN" sz="2800"/>
              <a:t>                                                   B)（说明文）</a:t>
            </a:r>
          </a:p>
          <a:p>
            <a:r>
              <a:rPr lang="en-US" altLang="zh-CN" sz="2800"/>
              <a:t>                                                                           难度系数：★★ 建议时长：5 分钟</a:t>
            </a:r>
          </a:p>
          <a:p>
            <a:r>
              <a:rPr lang="en-US" altLang="zh-CN" sz="2800"/>
              <a:t>     If you love the sea but you’re tired of beach trips, the best trip for you is a visit to the Jules’ Undersea Lodge in Florida. 11_____ It’s an underwater hotel.</a:t>
            </a:r>
          </a:p>
          <a:p>
            <a:pPr indent="457200"/>
            <a:r>
              <a:rPr lang="en-US" altLang="zh-CN" sz="2800"/>
              <a:t>The Jules’ Undersea Lodge is the world’s very first underwater hotel. 12 ____In 1986 people turned it into a hotel and it opened to visitors from around the world.</a:t>
            </a:r>
          </a:p>
          <a:p>
            <a:pPr indent="457200"/>
            <a:r>
              <a:rPr lang="en-US" altLang="zh-CN" sz="2800"/>
              <a:t>There is only one way to go to the hotel. 13_______ So if you can’t dive, you will need to take diving classes before starting your trip.</a:t>
            </a:r>
          </a:p>
          <a:p>
            <a:r>
              <a:rPr lang="en-US" altLang="zh-CN" sz="2800"/>
              <a:t>     </a:t>
            </a:r>
          </a:p>
        </p:txBody>
      </p:sp>
      <p:sp>
        <p:nvSpPr>
          <p:cNvPr id="11" name="文本框 10"/>
          <p:cNvSpPr txBox="1"/>
          <p:nvPr>
            <p:custDataLst>
              <p:tags r:id="rId1"/>
            </p:custDataLst>
          </p:nvPr>
        </p:nvSpPr>
        <p:spPr>
          <a:xfrm>
            <a:off x="469900" y="3969385"/>
            <a:ext cx="10845165" cy="1852295"/>
          </a:xfrm>
          <a:prstGeom prst="rect">
            <a:avLst/>
          </a:prstGeom>
          <a:solidFill>
            <a:schemeClr val="accent6">
              <a:lumMod val="20000"/>
              <a:lumOff val="80000"/>
            </a:schemeClr>
          </a:solidFill>
        </p:spPr>
        <p:txBody>
          <a:bodyPr wrap="square" rtlCol="0">
            <a:noAutofit/>
          </a:bodyPr>
          <a:lstStyle/>
          <a:p>
            <a:r>
              <a:rPr lang="zh-CN" altLang="en-US" sz="2400" b="1"/>
              <a:t>A. It started as an underwater laboratory in the 1970s.</a:t>
            </a:r>
          </a:p>
          <a:p>
            <a:r>
              <a:rPr lang="zh-CN" altLang="en-US" sz="2400" b="1"/>
              <a:t>B. It is a special place to stay.</a:t>
            </a:r>
          </a:p>
          <a:p>
            <a:r>
              <a:rPr lang="zh-CN" altLang="en-US" sz="2400" b="1"/>
              <a:t>C. That is diving.</a:t>
            </a:r>
          </a:p>
          <a:p>
            <a:r>
              <a:rPr lang="zh-CN" altLang="en-US" sz="2400" b="1"/>
              <a:t>D. You can swim to and visit laboratories near there.</a:t>
            </a:r>
          </a:p>
          <a:p>
            <a:r>
              <a:rPr lang="zh-CN" altLang="en-US" sz="2400" b="1"/>
              <a:t>E. At the hotel, you can also cook your food.</a:t>
            </a:r>
          </a:p>
        </p:txBody>
      </p:sp>
      <p:sp>
        <p:nvSpPr>
          <p:cNvPr id="2" name="文本框 1"/>
          <p:cNvSpPr txBox="1"/>
          <p:nvPr>
            <p:custDataLst>
              <p:tags r:id="rId2"/>
            </p:custDataLst>
          </p:nvPr>
        </p:nvSpPr>
        <p:spPr>
          <a:xfrm>
            <a:off x="6383655" y="1244600"/>
            <a:ext cx="91122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6" name="文本框 5"/>
          <p:cNvSpPr txBox="1"/>
          <p:nvPr>
            <p:custDataLst>
              <p:tags r:id="rId3"/>
            </p:custDataLst>
          </p:nvPr>
        </p:nvSpPr>
        <p:spPr>
          <a:xfrm>
            <a:off x="11049635" y="1723390"/>
            <a:ext cx="91122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7" name="文本框 6"/>
          <p:cNvSpPr txBox="1"/>
          <p:nvPr>
            <p:custDataLst>
              <p:tags r:id="rId4"/>
            </p:custDataLst>
          </p:nvPr>
        </p:nvSpPr>
        <p:spPr>
          <a:xfrm>
            <a:off x="7126605" y="2531745"/>
            <a:ext cx="91122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8" name="文本框 7">
            <a:hlinkClick r:id="rId8" action="ppaction://hlinksldjump"/>
          </p:cNvPr>
          <p:cNvSpPr txBox="1"/>
          <p:nvPr>
            <p:custDataLst>
              <p:tags r:id="rId5"/>
            </p:custDataLst>
          </p:nvPr>
        </p:nvSpPr>
        <p:spPr>
          <a:xfrm>
            <a:off x="8737600" y="316166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fade">
                                      <p:cBhvr>
                                        <p:cTn id="21" dur="1000"/>
                                        <p:tgtEl>
                                          <p:spTgt spid="7"/>
                                        </p:tgtEl>
                                      </p:cBhvr>
                                    </p:animEffect>
                                    <p:anim calcmode="lin" valueType="num">
                                      <p:cBhvr>
                                        <p:cTn id="22" dur="1000" fill="hold"/>
                                        <p:tgtEl>
                                          <p:spTgt spid="7"/>
                                        </p:tgtEl>
                                        <p:attrNameLst>
                                          <p:attrName>ppt_x</p:attrName>
                                        </p:attrNameLst>
                                      </p:cBhvr>
                                      <p:tavLst>
                                        <p:tav tm="0">
                                          <p:val>
                                            <p:strVal val="#ppt_x"/>
                                          </p:val>
                                        </p:tav>
                                        <p:tav tm="100000">
                                          <p:val>
                                            <p:strVal val="#ppt_x"/>
                                          </p:val>
                                        </p:tav>
                                      </p:tavLst>
                                    </p:anim>
                                    <p:anim calcmode="lin" valueType="num">
                                      <p:cBhvr>
                                        <p:cTn id="23" dur="1000" fill="hold"/>
                                        <p:tgtEl>
                                          <p:spTgt spid="7"/>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42" presetClass="entr" presetSubtype="0" fill="hold" grpId="0" nodeType="after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1000"/>
                                        <p:tgtEl>
                                          <p:spTgt spid="8"/>
                                        </p:tgtEl>
                                      </p:cBhvr>
                                    </p:animEffect>
                                    <p:anim calcmode="lin" valueType="num">
                                      <p:cBhvr>
                                        <p:cTn id="28" dur="1000" fill="hold"/>
                                        <p:tgtEl>
                                          <p:spTgt spid="8"/>
                                        </p:tgtEl>
                                        <p:attrNameLst>
                                          <p:attrName>ppt_x</p:attrName>
                                        </p:attrNameLst>
                                      </p:cBhvr>
                                      <p:tavLst>
                                        <p:tav tm="0">
                                          <p:val>
                                            <p:strVal val="#ppt_x"/>
                                          </p:val>
                                        </p:tav>
                                        <p:tav tm="100000">
                                          <p:val>
                                            <p:strVal val="#ppt_x"/>
                                          </p:val>
                                        </p:tav>
                                      </p:tavLst>
                                    </p:anim>
                                    <p:anim calcmode="lin" valueType="num">
                                      <p:cBhvr>
                                        <p:cTn id="2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6" grpId="0"/>
      <p:bldP spid="6" grpId="1"/>
      <p:bldP spid="7" grpId="0"/>
      <p:bldP spid="7" grpId="1"/>
      <p:bldP spid="8" grpId="0" bldLvl="0" animBg="1"/>
      <p:bldP spid="8" grpId="1" animBg="1"/>
    </p:bldLst>
  </p:timing>
</p:sld>
</file>

<file path=ppt/slides/slide1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1309662"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11.  前文说到餐厅的名字，后面的句子强调它是一所水下餐厅，所以看得出来应该是选择关键词special（独特的），故此题正确答案为：B。</a:t>
            </a:r>
          </a:p>
          <a:p>
            <a:pPr marL="0" indent="0" algn="just">
              <a:lnSpc>
                <a:spcPct val="150000"/>
              </a:lnSpc>
              <a:buNone/>
            </a:pPr>
            <a:r>
              <a:rPr sz="2800" b="1" dirty="0">
                <a:latin typeface="微软雅黑" panose="020B0503020204020204" pitchFamily="34" charset="-122"/>
                <a:ea typeface="微软雅黑" panose="020B0503020204020204" pitchFamily="34" charset="-122"/>
              </a:rPr>
              <a:t>12. 从后面的时间1986年可以推测，这里讲述的是酒店的历史，选项当中有in the 1970s（20世纪70年代），故此题正确答案为：A。</a:t>
            </a:r>
          </a:p>
          <a:p>
            <a:pPr marL="0" indent="0" algn="just">
              <a:lnSpc>
                <a:spcPct val="150000"/>
              </a:lnSpc>
              <a:buNone/>
            </a:pPr>
            <a:r>
              <a:rPr sz="2800" b="1" dirty="0">
                <a:latin typeface="微软雅黑" panose="020B0503020204020204" pitchFamily="34" charset="-122"/>
                <a:ea typeface="微软雅黑" panose="020B0503020204020204" pitchFamily="34" charset="-122"/>
              </a:rPr>
              <a:t>13.  前文说进入酒店只有一条通道，语篇关键词only one way强调了方法，所以选择“That is diving.”，</a:t>
            </a:r>
            <a:r>
              <a:rPr sz="2800" b="1" dirty="0" err="1">
                <a:latin typeface="微软雅黑" panose="020B0503020204020204" pitchFamily="34" charset="-122"/>
                <a:ea typeface="微软雅黑" panose="020B0503020204020204" pitchFamily="34" charset="-122"/>
              </a:rPr>
              <a:t>故此题正确答案为：C</a:t>
            </a:r>
            <a:r>
              <a:rPr sz="2800" b="1" dirty="0">
                <a:latin typeface="微软雅黑" panose="020B0503020204020204" pitchFamily="34" charset="-122"/>
                <a:ea typeface="微软雅黑" panose="020B0503020204020204" pitchFamily="34" charset="-122"/>
              </a:rPr>
              <a:t>。</a:t>
            </a:r>
          </a:p>
        </p:txBody>
      </p:sp>
      <p:grpSp>
        <p:nvGrpSpPr>
          <p:cNvPr id="69" name="Group 4"/>
          <p:cNvGrpSpPr/>
          <p:nvPr/>
        </p:nvGrpSpPr>
        <p:grpSpPr>
          <a:xfrm>
            <a:off x="9946640" y="4372610"/>
            <a:ext cx="2360295" cy="2413635"/>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155</a:t>
            </a:fld>
            <a:endParaRPr lang="en-US"/>
          </a:p>
        </p:txBody>
      </p:sp>
      <p:sp>
        <p:nvSpPr>
          <p:cNvPr id="33" name="左箭头 32">
            <a:hlinkClick r:id="rId2" action="ppaction://hlinksldjump"/>
          </p:cNvPr>
          <p:cNvSpPr/>
          <p:nvPr/>
        </p:nvSpPr>
        <p:spPr>
          <a:xfrm>
            <a:off x="8737309" y="610751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down)">
                                      <p:cBhvr>
                                        <p:cTn id="14" dur="500"/>
                                        <p:tgtEl>
                                          <p:spTgt spid="3">
                                            <p:txEl>
                                              <p:pRg st="1" end="1"/>
                                            </p:txEl>
                                          </p:spTgt>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down)">
                                      <p:cBhvr>
                                        <p:cTn id="17"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469900" y="3969385"/>
            <a:ext cx="10845165" cy="1852295"/>
          </a:xfrm>
          <a:prstGeom prst="rect">
            <a:avLst/>
          </a:prstGeom>
          <a:solidFill>
            <a:schemeClr val="accent6">
              <a:lumMod val="20000"/>
              <a:lumOff val="80000"/>
            </a:schemeClr>
          </a:solidFill>
        </p:spPr>
        <p:txBody>
          <a:bodyPr wrap="square" rtlCol="0">
            <a:noAutofit/>
          </a:bodyPr>
          <a:lstStyle/>
          <a:p>
            <a:r>
              <a:rPr lang="zh-CN" altLang="en-US" sz="2400" b="1"/>
              <a:t>A. It started as an underwater laboratory in the 1970s.</a:t>
            </a:r>
          </a:p>
          <a:p>
            <a:r>
              <a:rPr lang="zh-CN" altLang="en-US" sz="2400" b="1"/>
              <a:t>B. It is a special place to stay.</a:t>
            </a:r>
          </a:p>
          <a:p>
            <a:r>
              <a:rPr lang="zh-CN" altLang="en-US" sz="2400" b="1"/>
              <a:t>C. That is diving.</a:t>
            </a:r>
          </a:p>
          <a:p>
            <a:r>
              <a:rPr lang="zh-CN" altLang="en-US" sz="2400" b="1"/>
              <a:t>D. You can swim to and visit laboratories near there.</a:t>
            </a:r>
          </a:p>
          <a:p>
            <a:r>
              <a:rPr lang="zh-CN" altLang="en-US" sz="2400" b="1"/>
              <a:t>E. At the hotel, you can also cook your food.</a:t>
            </a:r>
          </a:p>
        </p:txBody>
      </p:sp>
      <p:sp>
        <p:nvSpPr>
          <p:cNvPr id="3" name="内容占位符 2"/>
          <p:cNvSpPr>
            <a:spLocks noGrp="1"/>
          </p:cNvSpPr>
          <p:nvPr>
            <p:ph idx="1"/>
          </p:nvPr>
        </p:nvSpPr>
        <p:spPr>
          <a:xfrm>
            <a:off x="402753" y="194252"/>
            <a:ext cx="11651411" cy="5913404"/>
          </a:xfrm>
        </p:spPr>
        <p:txBody>
          <a:bodyPr>
            <a:normAutofit/>
          </a:bodyPr>
          <a:lstStyle/>
          <a:p>
            <a:pPr marL="0" indent="457200" algn="just">
              <a:lnSpc>
                <a:spcPct val="120000"/>
              </a:lnSpc>
              <a:buNone/>
            </a:pPr>
            <a:r>
              <a:rPr lang="zh-CN" altLang="en-US" sz="2300" dirty="0">
                <a:latin typeface="微软雅黑" panose="020B0503020204020204" pitchFamily="34" charset="-122"/>
                <a:ea typeface="微软雅黑" panose="020B0503020204020204" pitchFamily="34" charset="-122"/>
                <a:cs typeface="Times New Roman" panose="02020603050405020304" pitchFamily="18" charset="0"/>
              </a:rPr>
              <a:t>The Jules’ Undersea Lodge isn’t a five-star hotel but you will feel surprised at its excellent facilities. You can take a warm shower, watch TV and make a phone call. Through the big window of your room, you can see hundreds of beautiful fish.</a:t>
            </a:r>
          </a:p>
          <a:p>
            <a:pPr marL="0" indent="0" algn="just">
              <a:lnSpc>
                <a:spcPct val="120000"/>
              </a:lnSpc>
              <a:buNone/>
            </a:pPr>
            <a:r>
              <a:rPr lang="zh-CN" altLang="en-US" sz="2300"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3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300" dirty="0">
                <a:latin typeface="微软雅黑" panose="020B0503020204020204" pitchFamily="34" charset="-122"/>
                <a:ea typeface="微软雅黑" panose="020B0503020204020204" pitchFamily="34" charset="-122"/>
                <a:cs typeface="Times New Roman" panose="02020603050405020304" pitchFamily="18" charset="0"/>
              </a:rPr>
              <a:t>14</a:t>
            </a:r>
            <a:r>
              <a:rPr lang="en-US" altLang="zh-CN" sz="2300" dirty="0">
                <a:latin typeface="微软雅黑" panose="020B0503020204020204" pitchFamily="34" charset="-122"/>
                <a:ea typeface="微软雅黑" panose="020B0503020204020204" pitchFamily="34" charset="-122"/>
                <a:cs typeface="Times New Roman" panose="02020603050405020304" pitchFamily="18" charset="0"/>
              </a:rPr>
              <a:t>______</a:t>
            </a:r>
            <a:r>
              <a:rPr lang="zh-CN" altLang="en-US" sz="2300" dirty="0">
                <a:latin typeface="微软雅黑" panose="020B0503020204020204" pitchFamily="34" charset="-122"/>
                <a:ea typeface="微软雅黑" panose="020B0503020204020204" pitchFamily="34" charset="-122"/>
                <a:cs typeface="Times New Roman" panose="02020603050405020304" pitchFamily="18" charset="0"/>
              </a:rPr>
              <a:t> If you don’t want to cook, you can ask for food, just like you do at other hotels. There are also great cooks swimming down to make delicious meals for you.</a:t>
            </a:r>
          </a:p>
          <a:p>
            <a:pPr marL="0" indent="457200" algn="just">
              <a:lnSpc>
                <a:spcPct val="120000"/>
              </a:lnSpc>
              <a:buNone/>
            </a:pPr>
            <a:r>
              <a:rPr lang="zh-CN" altLang="en-US" sz="2300" dirty="0">
                <a:latin typeface="微软雅黑" panose="020B0503020204020204" pitchFamily="34" charset="-122"/>
                <a:ea typeface="微软雅黑" panose="020B0503020204020204" pitchFamily="34" charset="-122"/>
                <a:cs typeface="Times New Roman" panose="02020603050405020304" pitchFamily="18" charset="0"/>
              </a:rPr>
              <a:t>You can do many other interesting things there. 15 </a:t>
            </a:r>
            <a:r>
              <a:rPr lang="en-US" altLang="zh-CN" sz="2300" dirty="0">
                <a:latin typeface="微软雅黑" panose="020B0503020204020204" pitchFamily="34" charset="-122"/>
                <a:ea typeface="微软雅黑" panose="020B0503020204020204" pitchFamily="34" charset="-122"/>
                <a:cs typeface="Times New Roman" panose="02020603050405020304" pitchFamily="18" charset="0"/>
              </a:rPr>
              <a:t>______</a:t>
            </a:r>
            <a:r>
              <a:rPr lang="zh-CN" altLang="en-US" sz="2300" dirty="0">
                <a:latin typeface="微软雅黑" panose="020B0503020204020204" pitchFamily="34" charset="-122"/>
                <a:ea typeface="微软雅黑" panose="020B0503020204020204" pitchFamily="34" charset="-122"/>
                <a:cs typeface="Times New Roman" panose="02020603050405020304" pitchFamily="18" charset="0"/>
              </a:rPr>
              <a:t>You can take photos of the fish. You can also take classes on sea animals.</a:t>
            </a:r>
          </a:p>
        </p:txBody>
      </p:sp>
      <p:sp>
        <p:nvSpPr>
          <p:cNvPr id="4" name="灯片编号占位符 3"/>
          <p:cNvSpPr>
            <a:spLocks noGrp="1"/>
          </p:cNvSpPr>
          <p:nvPr>
            <p:ph type="sldNum" sz="quarter" idx="12"/>
          </p:nvPr>
        </p:nvSpPr>
        <p:spPr/>
        <p:txBody>
          <a:bodyPr/>
          <a:lstStyle/>
          <a:p>
            <a:fld id="{879EF9BB-81F1-401D-AA19-680A8E0D7F6D}" type="slidenum">
              <a:rPr lang="en-US" smtClean="0"/>
              <a:t>156</a:t>
            </a:fld>
            <a:endParaRPr lang="en-US" dirty="0"/>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1353072" y="1559849"/>
            <a:ext cx="105600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p>
        </p:txBody>
      </p:sp>
      <p:sp>
        <p:nvSpPr>
          <p:cNvPr id="9" name="文本框 8"/>
          <p:cNvSpPr txBox="1"/>
          <p:nvPr/>
        </p:nvSpPr>
        <p:spPr>
          <a:xfrm>
            <a:off x="8350885" y="2764617"/>
            <a:ext cx="103949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13" name="文本框 12">
            <a:hlinkClick r:id="rId4" action="ppaction://hlinksldjump"/>
          </p:cNvPr>
          <p:cNvSpPr txBox="1"/>
          <p:nvPr/>
        </p:nvSpPr>
        <p:spPr>
          <a:xfrm>
            <a:off x="8452485" y="452437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fade">
                                      <p:cBhvr>
                                        <p:cTn id="20" dur="1000"/>
                                        <p:tgtEl>
                                          <p:spTgt spid="13"/>
                                        </p:tgtEl>
                                      </p:cBhvr>
                                    </p:animEffect>
                                    <p:anim calcmode="lin" valueType="num">
                                      <p:cBhvr>
                                        <p:cTn id="21" dur="1000" fill="hold"/>
                                        <p:tgtEl>
                                          <p:spTgt spid="13"/>
                                        </p:tgtEl>
                                        <p:attrNameLst>
                                          <p:attrName>ppt_x</p:attrName>
                                        </p:attrNameLst>
                                      </p:cBhvr>
                                      <p:tavLst>
                                        <p:tav tm="0">
                                          <p:val>
                                            <p:strVal val="#ppt_x"/>
                                          </p:val>
                                        </p:tav>
                                        <p:tav tm="100000">
                                          <p:val>
                                            <p:strVal val="#ppt_x"/>
                                          </p:val>
                                        </p:tav>
                                      </p:tavLst>
                                    </p:anim>
                                    <p:anim calcmode="lin" valueType="num">
                                      <p:cBhvr>
                                        <p:cTn id="22"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p:bldP spid="9" grpId="1"/>
      <p:bldP spid="13" grpId="0" bldLvl="0" animBg="1"/>
      <p:bldP spid="13" grpId="1" animBg="1"/>
    </p:bldLst>
  </p:timing>
</p:sld>
</file>

<file path=ppt/slides/slide1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14.  第四段词汇重现比较多的cook，所以联系到关键词，这里主要讲的是在酒店做饭，故此题正确答案为：E。</a:t>
            </a:r>
          </a:p>
          <a:p>
            <a:pPr marL="0" indent="0">
              <a:lnSpc>
                <a:spcPct val="150000"/>
              </a:lnSpc>
              <a:buNone/>
            </a:pPr>
            <a:r>
              <a:rPr sz="2800" b="1" dirty="0">
                <a:latin typeface="微软雅黑" panose="020B0503020204020204" pitchFamily="34" charset="-122"/>
                <a:ea typeface="微软雅黑" panose="020B0503020204020204" pitchFamily="34" charset="-122"/>
              </a:rPr>
              <a:t>15.  第五段语篇关键词为interesting things，文章开头提到，这个水下酒店来源于一个水下实验室。因此有趣的事情包括参观实验室，故此题正确答案为：D。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157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188595"/>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本自测我学会了：</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William Shakespeare 莎士比亚	 	playwright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剧作家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show great talent 展露才华		give (oneself) over to 投身于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 happy ending 大团圆 			speak highly of 赞扬</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culture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文化				 make up 编造</a:t>
            </a: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zh-CN" altLang="en-US" sz="2800"/>
              <a:t>Your notes:</a:t>
            </a:r>
          </a:p>
          <a:p>
            <a:endParaRPr lang="zh-CN" altLang="en-US" sz="2800"/>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188595"/>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perfectly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完美地 	near-sighted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近视的		 far-sighted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远视的</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suffer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遭受 		operate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动手术			 distance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距离</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judge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判断		 object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目标</a:t>
            </a: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zh-CN" altLang="en-US" sz="2800"/>
              <a:t>Your notes:</a:t>
            </a:r>
          </a:p>
          <a:p>
            <a:endParaRPr lang="zh-CN" altLang="en-US" sz="2800"/>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0" y="3345180"/>
            <a:ext cx="12191365" cy="3512820"/>
          </a:xfrm>
          <a:prstGeom prst="rect">
            <a:avLst/>
          </a:prstGeom>
          <a:solidFill>
            <a:srgbClr val="E3FD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左箭头 4">
            <a:hlinkClick r:id="rId2" action="ppaction://hlinksldjump"/>
          </p:cNvPr>
          <p:cNvSpPr/>
          <p:nvPr/>
        </p:nvSpPr>
        <p:spPr>
          <a:xfrm>
            <a:off x="11191336" y="616395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graphicFrame>
        <p:nvGraphicFramePr>
          <p:cNvPr id="2" name="图示 1"/>
          <p:cNvGraphicFramePr/>
          <p:nvPr/>
        </p:nvGraphicFramePr>
        <p:xfrm>
          <a:off x="2674620" y="0"/>
          <a:ext cx="8128000" cy="144272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内容占位符 7"/>
          <p:cNvSpPr>
            <a:spLocks noGrp="1"/>
          </p:cNvSpPr>
          <p:nvPr>
            <p:ph sz="quarter" idx="4294967295"/>
          </p:nvPr>
        </p:nvSpPr>
        <p:spPr>
          <a:xfrm>
            <a:off x="6802438" y="2174875"/>
            <a:ext cx="5389562" cy="3951288"/>
          </a:xfrm>
        </p:spPr>
        <p:txBody>
          <a:bodyPr/>
          <a:lstStyle/>
          <a:p>
            <a:endParaRPr lang="zh-CN" altLang="en-US" dirty="0"/>
          </a:p>
          <a:p>
            <a:endParaRPr lang="zh-CN" altLang="en-US" dirty="0"/>
          </a:p>
        </p:txBody>
      </p:sp>
      <p:sp>
        <p:nvSpPr>
          <p:cNvPr id="3" name="灯片编号占位符 2"/>
          <p:cNvSpPr>
            <a:spLocks noGrp="1"/>
          </p:cNvSpPr>
          <p:nvPr>
            <p:ph type="sldNum" sz="quarter" idx="12"/>
          </p:nvPr>
        </p:nvSpPr>
        <p:spPr/>
        <p:txBody>
          <a:bodyPr/>
          <a:lstStyle/>
          <a:p>
            <a:fld id="{879EF9BB-81F1-401D-AA19-680A8E0D7F6D}" type="slidenum">
              <a:rPr lang="en-US" smtClean="0"/>
              <a:t>16</a:t>
            </a:fld>
            <a:endParaRPr lang="en-US"/>
          </a:p>
        </p:txBody>
      </p:sp>
      <p:sp>
        <p:nvSpPr>
          <p:cNvPr id="13" name="文本框 12"/>
          <p:cNvSpPr txBox="1"/>
          <p:nvPr/>
        </p:nvSpPr>
        <p:spPr>
          <a:xfrm>
            <a:off x="99060" y="3345180"/>
            <a:ext cx="12092305" cy="341503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【解题技巧】</a:t>
            </a:r>
          </a:p>
          <a:p>
            <a:r>
              <a:rPr lang="zh-CN" altLang="en-US" sz="2400" b="1" dirty="0">
                <a:latin typeface="微软雅黑" panose="020B0503020204020204" pitchFamily="34" charset="-122"/>
                <a:ea typeface="微软雅黑" panose="020B0503020204020204" pitchFamily="34" charset="-122"/>
              </a:rPr>
              <a:t>1）释义法 </a:t>
            </a:r>
            <a:r>
              <a:rPr lang="zh-CN" altLang="en-US" sz="2400" dirty="0">
                <a:latin typeface="微软雅黑" panose="020B0503020204020204" pitchFamily="34" charset="-122"/>
                <a:ea typeface="微软雅黑" panose="020B0503020204020204" pitchFamily="34" charset="-122"/>
              </a:rPr>
              <a:t>     通过上下文的解释或说明可以找到答案。注意文中的过渡词or / that is / that is to say / in other words等。</a:t>
            </a:r>
          </a:p>
          <a:p>
            <a:r>
              <a:rPr lang="zh-CN" altLang="en-US" sz="2400" b="1" dirty="0">
                <a:latin typeface="微软雅黑" panose="020B0503020204020204" pitchFamily="34" charset="-122"/>
                <a:ea typeface="微软雅黑" panose="020B0503020204020204" pitchFamily="34" charset="-122"/>
              </a:rPr>
              <a:t>2）举例法</a:t>
            </a:r>
            <a:r>
              <a:rPr lang="zh-CN" altLang="en-US" sz="2400" dirty="0">
                <a:latin typeface="微软雅黑" panose="020B0503020204020204" pitchFamily="34" charset="-122"/>
                <a:ea typeface="微软雅黑" panose="020B0503020204020204" pitchFamily="34" charset="-122"/>
              </a:rPr>
              <a:t>      注意文章中 for example / for instance / such as 等表达，寻找解题线索。</a:t>
            </a:r>
          </a:p>
          <a:p>
            <a:r>
              <a:rPr lang="zh-CN" altLang="en-US" sz="2400" b="1" dirty="0">
                <a:latin typeface="微软雅黑" panose="020B0503020204020204" pitchFamily="34" charset="-122"/>
                <a:ea typeface="微软雅黑" panose="020B0503020204020204" pitchFamily="34" charset="-122"/>
              </a:rPr>
              <a:t>3）构词法 </a:t>
            </a:r>
            <a:r>
              <a:rPr lang="zh-CN" altLang="en-US" sz="2400" dirty="0">
                <a:latin typeface="微软雅黑" panose="020B0503020204020204" pitchFamily="34" charset="-122"/>
                <a:ea typeface="微软雅黑" panose="020B0503020204020204" pitchFamily="34" charset="-122"/>
              </a:rPr>
              <a:t>     借助构词法的相关知识，比如常见的前缀：un-（不），over-（超过），mini-（极少的 / 微型的），micro-（极微小的）和后缀：-able（……的）， -less（不、无）。</a:t>
            </a:r>
          </a:p>
          <a:p>
            <a:r>
              <a:rPr lang="zh-CN" altLang="en-US" sz="2400" b="1" dirty="0">
                <a:latin typeface="微软雅黑" panose="020B0503020204020204" pitchFamily="34" charset="-122"/>
                <a:ea typeface="微软雅黑" panose="020B0503020204020204" pitchFamily="34" charset="-122"/>
              </a:rPr>
              <a:t>4）对比法  </a:t>
            </a:r>
            <a:r>
              <a:rPr lang="zh-CN" altLang="en-US" sz="2400" dirty="0">
                <a:latin typeface="微软雅黑" panose="020B0503020204020204" pitchFamily="34" charset="-122"/>
                <a:ea typeface="微软雅黑" panose="020B0503020204020204" pitchFamily="34" charset="-122"/>
              </a:rPr>
              <a:t>    借助连词，如 and，or 或 but，however，on the other hand，though 等连词来猜测词义</a:t>
            </a:r>
            <a:r>
              <a:rPr lang="zh-CN" altLang="en-US" sz="2400" b="1" dirty="0">
                <a:latin typeface="微软雅黑" panose="020B0503020204020204" pitchFamily="34" charset="-122"/>
                <a:ea typeface="微软雅黑" panose="020B0503020204020204" pitchFamily="34" charset="-122"/>
              </a:rPr>
              <a:t>。</a:t>
            </a:r>
          </a:p>
        </p:txBody>
      </p:sp>
      <p:sp>
        <p:nvSpPr>
          <p:cNvPr id="6" name="文本框 5"/>
          <p:cNvSpPr txBox="1"/>
          <p:nvPr/>
        </p:nvSpPr>
        <p:spPr>
          <a:xfrm flipH="1">
            <a:off x="213360" y="668655"/>
            <a:ext cx="12193270" cy="2676525"/>
          </a:xfrm>
          <a:prstGeom prst="rect">
            <a:avLst/>
          </a:prstGeom>
          <a:noFill/>
        </p:spPr>
        <p:txBody>
          <a:bodyPr wrap="square" rtlCol="0">
            <a:spAutoFit/>
          </a:bodyPr>
          <a:lstStyle/>
          <a:p>
            <a:r>
              <a:rPr lang="zh-CN" altLang="en-US" sz="2800" b="1" dirty="0"/>
              <a:t>【常见题型】</a:t>
            </a:r>
          </a:p>
          <a:p>
            <a:r>
              <a:rPr lang="zh-CN" altLang="en-US" sz="2800" b="1" dirty="0"/>
              <a:t>① The underlined word in the passage means __________.</a:t>
            </a:r>
          </a:p>
          <a:p>
            <a:r>
              <a:rPr lang="zh-CN" altLang="en-US" sz="2800" b="1" dirty="0"/>
              <a:t>② What does the underlined word in the passage refer to?</a:t>
            </a:r>
          </a:p>
          <a:p>
            <a:r>
              <a:rPr lang="zh-CN" altLang="en-US" sz="2800" b="1" dirty="0"/>
              <a:t>③ What do you think the expression </a:t>
            </a:r>
            <a:r>
              <a:rPr lang="en-US" altLang="zh-CN" sz="2800" b="1" dirty="0"/>
              <a:t>“</a:t>
            </a:r>
            <a:r>
              <a:rPr lang="zh-CN" altLang="en-US" sz="2800" b="1" dirty="0"/>
              <a:t>...</a:t>
            </a:r>
            <a:r>
              <a:rPr lang="en-US" altLang="zh-CN" sz="2800" b="1" dirty="0"/>
              <a:t>”</a:t>
            </a:r>
            <a:r>
              <a:rPr lang="zh-CN" altLang="en-US" sz="2800" b="1" dirty="0"/>
              <a:t> stands for?</a:t>
            </a:r>
          </a:p>
          <a:p>
            <a:r>
              <a:rPr lang="zh-CN" altLang="en-US" sz="2800" b="1" dirty="0"/>
              <a:t>④ What is the meaning of the underlined word </a:t>
            </a:r>
            <a:r>
              <a:rPr lang="en-US" altLang="zh-CN" sz="2800" b="1" dirty="0"/>
              <a:t>“</a:t>
            </a:r>
            <a:r>
              <a:rPr lang="zh-CN" altLang="en-US" sz="2800" b="1" dirty="0"/>
              <a:t>...</a:t>
            </a:r>
            <a:r>
              <a:rPr lang="en-US" altLang="zh-CN" sz="2800" b="1" dirty="0"/>
              <a:t>”</a:t>
            </a:r>
            <a:r>
              <a:rPr lang="zh-CN" altLang="en-US" sz="2800" b="1" dirty="0"/>
              <a:t> in the first paragraph?</a:t>
            </a:r>
          </a:p>
          <a:p>
            <a:r>
              <a:rPr lang="zh-CN" altLang="en-US" sz="2800" b="1" dirty="0"/>
              <a:t>⑤ Which of the following words can take the place of </a:t>
            </a:r>
            <a:r>
              <a:rPr lang="en-US" altLang="zh-CN" sz="2800" b="1" dirty="0"/>
              <a:t>“</a:t>
            </a:r>
            <a:r>
              <a:rPr lang="zh-CN" altLang="en-US" sz="2800" b="1" dirty="0"/>
              <a:t>...</a:t>
            </a:r>
            <a:r>
              <a:rPr lang="en-US" altLang="zh-CN" sz="2800" b="1" dirty="0"/>
              <a:t>”</a:t>
            </a:r>
            <a:r>
              <a:rPr lang="zh-CN" altLang="en-US" sz="2800" b="1" dirty="0"/>
              <a:t>?</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2" presetClass="entr" presetSubtype="4"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grpId="0" nodeType="click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fade">
                                      <p:cBhvr>
                                        <p:cTn id="18" dur="1000"/>
                                        <p:tgtEl>
                                          <p:spTgt spid="13"/>
                                        </p:tgtEl>
                                      </p:cBhvr>
                                    </p:animEffect>
                                    <p:anim calcmode="lin" valueType="num">
                                      <p:cBhvr>
                                        <p:cTn id="19" dur="1000" fill="hold"/>
                                        <p:tgtEl>
                                          <p:spTgt spid="13"/>
                                        </p:tgtEl>
                                        <p:attrNameLst>
                                          <p:attrName>ppt_x</p:attrName>
                                        </p:attrNameLst>
                                      </p:cBhvr>
                                      <p:tavLst>
                                        <p:tav tm="0">
                                          <p:val>
                                            <p:strVal val="#ppt_x"/>
                                          </p:val>
                                        </p:tav>
                                        <p:tav tm="100000">
                                          <p:val>
                                            <p:strVal val="#ppt_x"/>
                                          </p:val>
                                        </p:tav>
                                      </p:tavLst>
                                    </p:anim>
                                    <p:anim calcmode="lin" valueType="num">
                                      <p:cBhvr>
                                        <p:cTn id="20"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Graphic spid="2" grpId="0">
        <p:bldAsOne/>
      </p:bldGraphic>
      <p:bldP spid="13" grpId="0"/>
      <p:bldP spid="13" grpId="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be tired of 厌倦		 turn into 变成 	excellent facilities 完善的设施</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take a warm shower 洗热水澡 			make a phone call 打电话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take classes 上课</a:t>
            </a: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zh-CN" altLang="en-US" sz="2800"/>
              <a:t>Your notes:</a:t>
            </a:r>
          </a:p>
          <a:p>
            <a:endParaRPr lang="zh-CN" altLang="en-US" sz="2800"/>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161</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299720" y="189865"/>
            <a:ext cx="11457940" cy="5323205"/>
          </a:xfrm>
          <a:prstGeom prst="rect">
            <a:avLst/>
          </a:prstGeom>
          <a:noFill/>
        </p:spPr>
        <p:txBody>
          <a:bodyPr wrap="square" rtlCol="0" anchor="t">
            <a:spAutoFit/>
          </a:bodyPr>
          <a:lstStyle/>
          <a:p>
            <a:r>
              <a:rPr lang="en-US" altLang="zh-CN" sz="2800"/>
              <a:t>                 </a:t>
            </a:r>
            <a:r>
              <a:rPr lang="en-US" altLang="zh-CN" sz="2800">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32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自测题五</a:t>
            </a:r>
            <a:r>
              <a:rPr lang="en-US" altLang="zh-CN" sz="3200" b="1"/>
              <a:t> </a:t>
            </a:r>
            <a:r>
              <a:rPr lang="en-US" altLang="zh-CN" sz="2800"/>
              <a:t>  </a:t>
            </a:r>
          </a:p>
          <a:p>
            <a:r>
              <a:rPr lang="en-US" altLang="zh-CN" sz="2800"/>
              <a:t>                                             A（记叙文）</a:t>
            </a:r>
          </a:p>
          <a:p>
            <a:r>
              <a:rPr lang="en-US" altLang="zh-CN" sz="2800"/>
              <a:t>                                                                       难度系数：★★ 建议时长：5 分钟</a:t>
            </a:r>
          </a:p>
          <a:p>
            <a:pPr algn="just"/>
            <a:r>
              <a:rPr lang="en-US" altLang="zh-CN" sz="2800"/>
              <a:t>     Now people around the world celebrate Friendship Day. Do you know the stories behind it?</a:t>
            </a:r>
          </a:p>
          <a:p>
            <a:pPr algn="just"/>
            <a:r>
              <a:rPr lang="en-US" altLang="zh-CN" sz="2800"/>
              <a:t>     An American woman, Joyce Hall, sold cards. She thought if people had a new day to celebrate, they would buy more cards. In 1930, she got the idea of Friendship Day. Many Americans gave cards and other gifts to their friends on the day. However, they stopped buying cards or gifts for their friends later because they didn’t want to see the day become commercialized. In 1935, the U.S. decided to choose the first Sunday of August as Friendship Day. It became a day to honour true friends.</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162</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63195" y="289560"/>
            <a:ext cx="11674475" cy="4399915"/>
          </a:xfrm>
          <a:prstGeom prst="rect">
            <a:avLst/>
          </a:prstGeom>
          <a:noFill/>
        </p:spPr>
        <p:txBody>
          <a:bodyPr wrap="square" rtlCol="0" anchor="t">
            <a:spAutoFit/>
          </a:bodyPr>
          <a:lstStyle/>
          <a:p>
            <a:pPr algn="just"/>
            <a:r>
              <a:rPr lang="en-US" altLang="zh-CN" sz="2800">
                <a:sym typeface="+mn-ea"/>
              </a:rPr>
              <a:t>      The story behind Friendship Day is different in Paraguay. In 1958, a group of friends decided to celebrate friendship on July 30 every year. One man in the group, Ramon Artemio Bracho, wanted to do more. He worked hard to start celebrations in other countries. Thanks to Ramon’s work, more countries accepted the idea. Friendship Day was growing.</a:t>
            </a:r>
          </a:p>
          <a:p>
            <a:pPr algn="just"/>
            <a:r>
              <a:rPr lang="en-US" altLang="zh-CN" sz="2800">
                <a:sym typeface="+mn-ea"/>
              </a:rPr>
              <a:t>     In 2011, the United Nations decided July 30 is the International Day of Friendship. On that day, there are special </a:t>
            </a:r>
            <a:r>
              <a:rPr lang="en-US" altLang="zh-CN" sz="2800" u="sng">
                <a:sym typeface="+mn-ea"/>
              </a:rPr>
              <a:t>events</a:t>
            </a:r>
            <a:r>
              <a:rPr lang="en-US" altLang="zh-CN" sz="2800">
                <a:sym typeface="+mn-ea"/>
              </a:rPr>
              <a:t> in different countries, like fun runs and friendly games. But not all countries celebrate Friendship Day on July 30. In Argentina and Brazil, they celebrate it on July 20. In India, they celebrate it on the first Sunday of August.</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828777" y="1040037"/>
            <a:ext cx="2506942" cy="2508444"/>
          </a:xfrm>
          <a:prstGeom prst="rect">
            <a:avLst/>
          </a:prstGeom>
        </p:spPr>
      </p:pic>
      <p:sp>
        <p:nvSpPr>
          <p:cNvPr id="3" name="内容占位符 2"/>
          <p:cNvSpPr>
            <a:spLocks noGrp="1"/>
          </p:cNvSpPr>
          <p:nvPr>
            <p:ph idx="1"/>
          </p:nvPr>
        </p:nvSpPr>
        <p:spPr>
          <a:xfrm>
            <a:off x="173990" y="808355"/>
            <a:ext cx="11946255" cy="5913120"/>
          </a:xfrm>
        </p:spPr>
        <p:txBody>
          <a:bodyPr>
            <a:normAutofit/>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1. Joyce Hall came up with the idea of Friendship Day to ____.</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honor true friends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make more money</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give more cards to friends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have a new day to celebrate</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2. We can know that __________ from Paragraph 3. </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Ramon came from the United States</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Ramon tried to begin friendship celebrations in his country</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people in Paraguay started to celebrate Friendship Day in 1935</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more countries accepted the idea of Ramon’s friendship celebrations</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3. The underlined word “</a:t>
            </a:r>
            <a:r>
              <a:rPr lang="zh-CN" altLang="en-US" sz="2400" b="1" u="sng" dirty="0">
                <a:latin typeface="微软雅黑" panose="020B0503020204020204" pitchFamily="34" charset="-122"/>
                <a:ea typeface="微软雅黑" panose="020B0503020204020204" pitchFamily="34" charset="-122"/>
                <a:cs typeface="Times New Roman" panose="02020603050405020304" pitchFamily="18" charset="0"/>
              </a:rPr>
              <a:t>events</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means “__________”.</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buildings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projects</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activitics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changes</a:t>
            </a:r>
          </a:p>
        </p:txBody>
      </p:sp>
      <p:sp>
        <p:nvSpPr>
          <p:cNvPr id="4" name="灯片编号占位符 3"/>
          <p:cNvSpPr>
            <a:spLocks noGrp="1"/>
          </p:cNvSpPr>
          <p:nvPr>
            <p:ph type="sldNum" sz="quarter" idx="12"/>
          </p:nvPr>
        </p:nvSpPr>
        <p:spPr/>
        <p:txBody>
          <a:bodyPr/>
          <a:lstStyle/>
          <a:p>
            <a:fld id="{879EF9BB-81F1-401D-AA19-680A8E0D7F6D}" type="slidenum">
              <a:rPr lang="en-US" smtClean="0"/>
              <a:t>163</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7" name="文本框 6"/>
          <p:cNvSpPr txBox="1"/>
          <p:nvPr/>
        </p:nvSpPr>
        <p:spPr>
          <a:xfrm>
            <a:off x="8956675" y="671195"/>
            <a:ext cx="150114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8" name="文本框 7"/>
          <p:cNvSpPr txBox="1"/>
          <p:nvPr/>
        </p:nvSpPr>
        <p:spPr>
          <a:xfrm>
            <a:off x="3745747" y="2907030"/>
            <a:ext cx="75882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9" name="文本框 8"/>
          <p:cNvSpPr txBox="1"/>
          <p:nvPr/>
        </p:nvSpPr>
        <p:spPr>
          <a:xfrm>
            <a:off x="7335520" y="5147629"/>
            <a:ext cx="140208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5" name="文本框 4">
            <a:hlinkClick r:id="rId4" action="ppaction://hlinksldjump"/>
          </p:cNvPr>
          <p:cNvSpPr txBox="1"/>
          <p:nvPr/>
        </p:nvSpPr>
        <p:spPr>
          <a:xfrm>
            <a:off x="7898765" y="256603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9746615" y="77406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2" name="文本框 11">
            <a:hlinkClick r:id="rId6" action="ppaction://hlinksldjump"/>
          </p:cNvPr>
          <p:cNvSpPr txBox="1"/>
          <p:nvPr/>
        </p:nvSpPr>
        <p:spPr>
          <a:xfrm>
            <a:off x="9177020" y="5310374"/>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anim calcmode="lin" valueType="num">
                                      <p:cBhvr>
                                        <p:cTn id="34" dur="1000" fill="hold"/>
                                        <p:tgtEl>
                                          <p:spTgt spid="9"/>
                                        </p:tgtEl>
                                        <p:attrNameLst>
                                          <p:attrName>ppt_x</p:attrName>
                                        </p:attrNameLst>
                                      </p:cBhvr>
                                      <p:tavLst>
                                        <p:tav tm="0">
                                          <p:val>
                                            <p:strVal val="#ppt_x"/>
                                          </p:val>
                                        </p:tav>
                                        <p:tav tm="100000">
                                          <p:val>
                                            <p:strVal val="#ppt_x"/>
                                          </p:val>
                                        </p:tav>
                                      </p:tavLst>
                                    </p:anim>
                                    <p:anim calcmode="lin" valueType="num">
                                      <p:cBhvr>
                                        <p:cTn id="35" dur="1000" fill="hold"/>
                                        <p:tgtEl>
                                          <p:spTgt spid="9"/>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1000"/>
                                        <p:tgtEl>
                                          <p:spTgt spid="12"/>
                                        </p:tgtEl>
                                      </p:cBhvr>
                                    </p:animEffect>
                                    <p:anim calcmode="lin" valueType="num">
                                      <p:cBhvr>
                                        <p:cTn id="40" dur="1000" fill="hold"/>
                                        <p:tgtEl>
                                          <p:spTgt spid="12"/>
                                        </p:tgtEl>
                                        <p:attrNameLst>
                                          <p:attrName>ppt_x</p:attrName>
                                        </p:attrNameLst>
                                      </p:cBhvr>
                                      <p:tavLst>
                                        <p:tav tm="0">
                                          <p:val>
                                            <p:strVal val="#ppt_x"/>
                                          </p:val>
                                        </p:tav>
                                        <p:tav tm="100000">
                                          <p:val>
                                            <p:strVal val="#ppt_x"/>
                                          </p:val>
                                        </p:tav>
                                      </p:tavLst>
                                    </p:anim>
                                    <p:anim calcmode="lin" valueType="num">
                                      <p:cBhvr>
                                        <p:cTn id="4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P spid="8" grpId="0"/>
      <p:bldP spid="8" grpId="1"/>
      <p:bldP spid="9" grpId="0"/>
      <p:bldP spid="9" grpId="1"/>
      <p:bldP spid="5" grpId="0" bldLvl="0" animBg="1"/>
      <p:bldP spid="5" grpId="1" animBg="1"/>
      <p:bldP spid="10" grpId="0" bldLvl="0" animBg="1"/>
      <p:bldP spid="10" grpId="1" animBg="1"/>
      <p:bldP spid="12" grpId="0" bldLvl="0" animBg="1"/>
      <p:bldP spid="12" grpId="1" animBg="1"/>
    </p:bldLst>
  </p:timing>
</p:sld>
</file>

<file path=ppt/slides/slide1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 </a:t>
            </a:r>
            <a:r>
              <a:rPr sz="2800" b="1" dirty="0">
                <a:latin typeface="微软雅黑" panose="020B0503020204020204" pitchFamily="34" charset="-122"/>
                <a:ea typeface="微软雅黑" panose="020B0503020204020204" pitchFamily="34" charset="-122"/>
              </a:rPr>
              <a:t>细节理解题。从文章第二段第二句“She thought if people had a new day to celebrate, they would buy more cards.”可知，她认为如果有新的节日庆祝，他们会买更多的卡片，故此题正确答案为：B。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164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7089382"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2.</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细节理解题。从文章第三段第五句“Thanks to</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Ramon’s work, more countries accepted the idea.”可知，由于雷蒙的努力，更多的国家接纳了这个建议，故此题正确答案为：D。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165</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词义猜测题。从文章第四段第二句“On that day, there are special events in different countries, like fun runs and friendly games.”可知，在那天不同的国家有许多特别的活动，例如快乐跑步和友谊比赛。这里可以根据所举的例子推测单词的含义，故此题正确答案为：C。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166</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174153" y="808297"/>
            <a:ext cx="10253067" cy="5913404"/>
          </a:xfrm>
        </p:spPr>
        <p:txBody>
          <a:bodyPr>
            <a:normAutofit lnSpcReduction="10000"/>
          </a:bodyPr>
          <a:lstStyle/>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4. People in Argentina celebrate the International Day of Friendship on __________.</a:t>
            </a:r>
          </a:p>
          <a:p>
            <a:pPr marL="0" indent="0">
              <a:lnSpc>
                <a:spcPct val="130000"/>
              </a:lnSpc>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July 20th		</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July 30th</a:t>
            </a:r>
          </a:p>
          <a:p>
            <a:pPr marL="0" indent="0">
              <a:lnSpc>
                <a:spcPct val="130000"/>
              </a:lnSpc>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the first Sunday of August </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the first Saturday of August</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5. The writer writes the passage mainly to tell us __________.</a:t>
            </a:r>
          </a:p>
          <a:p>
            <a:pPr marL="0" indent="0">
              <a:lnSpc>
                <a:spcPct val="130000"/>
              </a:lnSpc>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how to celebrate Friendship Day </a:t>
            </a:r>
          </a:p>
          <a:p>
            <a:pPr marL="0" indent="0">
              <a:lnSpc>
                <a:spcPct val="130000"/>
              </a:lnSpc>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why to celebrate Friendship Day</a:t>
            </a:r>
          </a:p>
          <a:p>
            <a:pPr marL="0" indent="0">
              <a:lnSpc>
                <a:spcPct val="130000"/>
              </a:lnSpc>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something about Friendship Day </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some people behind Friendship Day</a:t>
            </a:r>
          </a:p>
        </p:txBody>
      </p:sp>
      <p:sp>
        <p:nvSpPr>
          <p:cNvPr id="4" name="灯片编号占位符 3"/>
          <p:cNvSpPr>
            <a:spLocks noGrp="1"/>
          </p:cNvSpPr>
          <p:nvPr>
            <p:ph type="sldNum" sz="quarter" idx="12"/>
          </p:nvPr>
        </p:nvSpPr>
        <p:spPr/>
        <p:txBody>
          <a:bodyPr/>
          <a:lstStyle/>
          <a:p>
            <a:fld id="{879EF9BB-81F1-401D-AA19-680A8E0D7F6D}" type="slidenum">
              <a:rPr lang="en-US" smtClean="0"/>
              <a:t>167</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2665730" y="1171575"/>
            <a:ext cx="659765" cy="521970"/>
          </a:xfrm>
          <a:prstGeom prst="rect">
            <a:avLst/>
          </a:prstGeom>
          <a:noFill/>
        </p:spPr>
        <p:txBody>
          <a:bodyPr wrap="square" rtlCol="0">
            <a:spAutoFit/>
          </a:bodyPr>
          <a:lstStyle/>
          <a:p>
            <a:r>
              <a:rPr lang="zh-CN" altLang="en-US" dirty="0"/>
              <a:t> </a:t>
            </a: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5" name="文本框 4"/>
          <p:cNvSpPr txBox="1"/>
          <p:nvPr/>
        </p:nvSpPr>
        <p:spPr>
          <a:xfrm>
            <a:off x="7989182" y="3771351"/>
            <a:ext cx="171577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7" name="文本框 6">
            <a:hlinkClick r:id="rId4" action="ppaction://hlinksldjump"/>
          </p:cNvPr>
          <p:cNvSpPr txBox="1"/>
          <p:nvPr/>
        </p:nvSpPr>
        <p:spPr>
          <a:xfrm>
            <a:off x="9398364" y="3764999"/>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9" name="文本框 8">
            <a:hlinkClick r:id="rId5" action="ppaction://hlinksldjump"/>
          </p:cNvPr>
          <p:cNvSpPr txBox="1"/>
          <p:nvPr/>
        </p:nvSpPr>
        <p:spPr>
          <a:xfrm>
            <a:off x="4274820" y="133032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7" grpId="0" bldLvl="0" animBg="1"/>
      <p:bldP spid="7" grpId="1" animBg="1"/>
      <p:bldP spid="9" grpId="0" bldLvl="0" animBg="1"/>
      <p:bldP spid="9" grpId="1" animBg="1"/>
    </p:bldLst>
  </p:timing>
</p:sld>
</file>

<file path=ppt/slides/slide1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 </a:t>
            </a:r>
            <a:r>
              <a:rPr sz="2800" b="1" dirty="0">
                <a:latin typeface="微软雅黑" panose="020B0503020204020204" pitchFamily="34" charset="-122"/>
                <a:ea typeface="微软雅黑" panose="020B0503020204020204" pitchFamily="34" charset="-122"/>
              </a:rPr>
              <a:t> 细节理解题。从文章第四段第一句“In 2011, the United Nations decided July 30 is the International Day of Friendship.”可知，2011年，联合国决定把7月30日定为国际友谊日，故此题正确答案为：B。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168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5. </a:t>
            </a:r>
            <a:r>
              <a:rPr sz="2800" b="1" dirty="0">
                <a:latin typeface="微软雅黑" panose="020B0503020204020204" pitchFamily="34" charset="-122"/>
                <a:ea typeface="微软雅黑" panose="020B0503020204020204" pitchFamily="34" charset="-122"/>
              </a:rPr>
              <a:t>主旨大意题。从文章第一段第二句“Do you know the stories behind it?”（你知道节日背后的故事吗？）可知，本文主要介绍了友谊日的相关内容，故此题正确答案为：C。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169</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0" y="4515485"/>
            <a:ext cx="12191365" cy="2342515"/>
          </a:xfrm>
          <a:prstGeom prst="rect">
            <a:avLst/>
          </a:prstGeom>
          <a:solidFill>
            <a:srgbClr val="E3FD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左箭头 4">
            <a:hlinkClick r:id="rId2" action="ppaction://hlinksldjump"/>
          </p:cNvPr>
          <p:cNvSpPr/>
          <p:nvPr/>
        </p:nvSpPr>
        <p:spPr>
          <a:xfrm>
            <a:off x="11191336" y="616395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graphicFrame>
        <p:nvGraphicFramePr>
          <p:cNvPr id="2" name="图示 1"/>
          <p:cNvGraphicFramePr/>
          <p:nvPr/>
        </p:nvGraphicFramePr>
        <p:xfrm>
          <a:off x="2674620" y="0"/>
          <a:ext cx="8128000" cy="144272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内容占位符 7"/>
          <p:cNvSpPr>
            <a:spLocks noGrp="1"/>
          </p:cNvSpPr>
          <p:nvPr>
            <p:ph sz="quarter" idx="4294967295"/>
          </p:nvPr>
        </p:nvSpPr>
        <p:spPr>
          <a:xfrm>
            <a:off x="6802438" y="2174875"/>
            <a:ext cx="5389562" cy="3951288"/>
          </a:xfrm>
        </p:spPr>
        <p:txBody>
          <a:bodyPr/>
          <a:lstStyle/>
          <a:p>
            <a:endParaRPr lang="zh-CN" altLang="en-US" dirty="0"/>
          </a:p>
          <a:p>
            <a:endParaRPr lang="zh-CN" altLang="en-US" dirty="0"/>
          </a:p>
        </p:txBody>
      </p:sp>
      <p:sp>
        <p:nvSpPr>
          <p:cNvPr id="3" name="灯片编号占位符 2"/>
          <p:cNvSpPr>
            <a:spLocks noGrp="1"/>
          </p:cNvSpPr>
          <p:nvPr>
            <p:ph type="sldNum" sz="quarter" idx="12"/>
          </p:nvPr>
        </p:nvSpPr>
        <p:spPr/>
        <p:txBody>
          <a:bodyPr/>
          <a:lstStyle/>
          <a:p>
            <a:fld id="{879EF9BB-81F1-401D-AA19-680A8E0D7F6D}" type="slidenum">
              <a:rPr lang="en-US" smtClean="0"/>
              <a:t>17</a:t>
            </a:fld>
            <a:endParaRPr lang="en-US"/>
          </a:p>
        </p:txBody>
      </p:sp>
      <p:sp>
        <p:nvSpPr>
          <p:cNvPr id="13" name="文本框 12"/>
          <p:cNvSpPr txBox="1"/>
          <p:nvPr/>
        </p:nvSpPr>
        <p:spPr>
          <a:xfrm>
            <a:off x="100330" y="4783455"/>
            <a:ext cx="12092305" cy="193802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     本题为词义猜测题。根据“that people who don’t eat breakfast (or any meal) might overeat later in the day ... they tend to reduce calories by having no breakfast.”可知，那些不吃早餐的人可 能后来会吃过量的食物，当他们越来越胖的时候，他们倾向于通过不吃早餐减少热量。可以推测出obese和overweight意思相同，故此题正确答案为：</a:t>
            </a:r>
            <a:r>
              <a:rPr lang="zh-CN" altLang="en-US" sz="2400" dirty="0">
                <a:solidFill>
                  <a:srgbClr val="FF0000"/>
                </a:solidFill>
                <a:latin typeface="微软雅黑" panose="020B0503020204020204" pitchFamily="34" charset="-122"/>
                <a:ea typeface="微软雅黑" panose="020B0503020204020204" pitchFamily="34" charset="-122"/>
              </a:rPr>
              <a:t>A</a:t>
            </a:r>
            <a:r>
              <a:rPr lang="zh-CN" altLang="en-US" sz="2400" b="1" dirty="0">
                <a:latin typeface="微软雅黑" panose="020B0503020204020204" pitchFamily="34" charset="-122"/>
                <a:ea typeface="微软雅黑" panose="020B0503020204020204" pitchFamily="34" charset="-122"/>
              </a:rPr>
              <a:t>。</a:t>
            </a:r>
          </a:p>
        </p:txBody>
      </p:sp>
      <p:sp>
        <p:nvSpPr>
          <p:cNvPr id="7" name="文本框 6"/>
          <p:cNvSpPr txBox="1"/>
          <p:nvPr/>
        </p:nvSpPr>
        <p:spPr>
          <a:xfrm>
            <a:off x="381000" y="245745"/>
            <a:ext cx="2986405" cy="521970"/>
          </a:xfrm>
          <a:prstGeom prst="rect">
            <a:avLst/>
          </a:prstGeom>
          <a:solidFill>
            <a:schemeClr val="tx2">
              <a:lumMod val="20000"/>
              <a:lumOff val="80000"/>
            </a:schemeClr>
          </a:solidFill>
        </p:spPr>
        <p:txBody>
          <a:bodyPr wrap="square" rtlCol="0">
            <a:spAutoFit/>
          </a:bodyPr>
          <a:lstStyle/>
          <a:p>
            <a:r>
              <a:rPr lang="en-US" altLang="zh-CN" sz="2800" b="1"/>
              <a:t>    </a:t>
            </a:r>
            <a:r>
              <a:rPr lang="zh-CN" altLang="en-US" sz="2800" b="1"/>
              <a:t>典型例子：</a:t>
            </a:r>
          </a:p>
        </p:txBody>
      </p:sp>
      <p:sp>
        <p:nvSpPr>
          <p:cNvPr id="9" name="文本框 8"/>
          <p:cNvSpPr txBox="1"/>
          <p:nvPr/>
        </p:nvSpPr>
        <p:spPr>
          <a:xfrm>
            <a:off x="215265" y="988060"/>
            <a:ext cx="11796395" cy="3107690"/>
          </a:xfrm>
          <a:prstGeom prst="rect">
            <a:avLst/>
          </a:prstGeom>
          <a:noFill/>
        </p:spPr>
        <p:txBody>
          <a:bodyPr wrap="square" rtlCol="0" anchor="t">
            <a:spAutoFit/>
          </a:bodyPr>
          <a:lstStyle/>
          <a:p>
            <a:r>
              <a:rPr lang="zh-CN" altLang="en-US" sz="2800" dirty="0"/>
              <a:t>【例 1】（2016 年广东高职高考题阅读理解 C 篇）</a:t>
            </a:r>
          </a:p>
          <a:p>
            <a:r>
              <a:rPr lang="zh-CN" altLang="en-US" sz="2800" dirty="0"/>
              <a:t>      </a:t>
            </a:r>
            <a:r>
              <a:rPr lang="zh-CN" altLang="en-US" sz="2800" b="1" dirty="0"/>
              <a:t>The study wasn’t designed to figure out why this might be true, but the researchers have some theories that people who don</a:t>
            </a:r>
            <a:r>
              <a:rPr lang="en-US" altLang="zh-CN" sz="2800" b="1" dirty="0"/>
              <a:t>’</a:t>
            </a:r>
            <a:r>
              <a:rPr lang="zh-CN" altLang="en-US" sz="2800" b="1" dirty="0"/>
              <a:t>t eat breakfast (or any meal) might overeat later in the day, and that as people become </a:t>
            </a:r>
            <a:r>
              <a:rPr lang="zh-CN" altLang="en-US" sz="2800" b="1" u="sng" dirty="0"/>
              <a:t>obese</a:t>
            </a:r>
            <a:r>
              <a:rPr lang="zh-CN" altLang="en-US" sz="2800" b="1" dirty="0"/>
              <a:t>, they tend to reduce calories ( 热量 ) by having no breakfast.</a:t>
            </a:r>
            <a:endParaRPr lang="zh-CN" altLang="en-US" sz="2800" dirty="0"/>
          </a:p>
          <a:p>
            <a:r>
              <a:rPr lang="zh-CN" altLang="en-US" sz="2800" dirty="0"/>
              <a:t>68. What does the underlined word </a:t>
            </a:r>
            <a:r>
              <a:rPr lang="en-US" altLang="zh-CN" sz="2800" dirty="0"/>
              <a:t>“</a:t>
            </a:r>
            <a:r>
              <a:rPr lang="zh-CN" altLang="en-US" sz="2800" u="sng" dirty="0"/>
              <a:t>obese</a:t>
            </a:r>
            <a:r>
              <a:rPr lang="en-US" altLang="zh-CN" sz="2800" dirty="0"/>
              <a:t>”</a:t>
            </a:r>
            <a:r>
              <a:rPr lang="zh-CN" altLang="en-US" sz="2800" dirty="0"/>
              <a:t> mean in Paragraph 3?</a:t>
            </a:r>
          </a:p>
          <a:p>
            <a:r>
              <a:rPr lang="zh-CN" altLang="en-US" sz="2800" dirty="0"/>
              <a:t> A. Overweight.            B. Strong.            C. Tall.              D. Hungry.</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42"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1000"/>
                                        <p:tgtEl>
                                          <p:spTgt spid="13"/>
                                        </p:tgtEl>
                                      </p:cBhvr>
                                    </p:animEffect>
                                    <p:anim calcmode="lin" valueType="num">
                                      <p:cBhvr>
                                        <p:cTn id="13" dur="1000" fill="hold"/>
                                        <p:tgtEl>
                                          <p:spTgt spid="13"/>
                                        </p:tgtEl>
                                        <p:attrNameLst>
                                          <p:attrName>ppt_x</p:attrName>
                                        </p:attrNameLst>
                                      </p:cBhvr>
                                      <p:tavLst>
                                        <p:tav tm="0">
                                          <p:val>
                                            <p:strVal val="#ppt_x"/>
                                          </p:val>
                                        </p:tav>
                                        <p:tav tm="100000">
                                          <p:val>
                                            <p:strVal val="#ppt_x"/>
                                          </p:val>
                                        </p:tav>
                                      </p:tavLst>
                                    </p:anim>
                                    <p:anim calcmode="lin" valueType="num">
                                      <p:cBhvr>
                                        <p:cTn id="1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Graphic spid="2" grpId="0">
        <p:bldAsOne/>
      </p:bldGraphic>
      <p:bldP spid="13"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170</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0"/>
            <a:ext cx="12191365" cy="6123940"/>
          </a:xfrm>
          <a:prstGeom prst="rect">
            <a:avLst/>
          </a:prstGeom>
          <a:noFill/>
        </p:spPr>
        <p:txBody>
          <a:bodyPr wrap="square" rtlCol="0" anchor="t">
            <a:spAutoFit/>
          </a:bodyPr>
          <a:lstStyle/>
          <a:p>
            <a:r>
              <a:rPr lang="en-US" altLang="zh-CN" sz="2800"/>
              <a:t>                                                       B（说明文）</a:t>
            </a:r>
          </a:p>
          <a:p>
            <a:r>
              <a:rPr lang="en-US" altLang="zh-CN" sz="2800"/>
              <a:t>                                                                                  难度系数：★★ 建议时长：6 分钟</a:t>
            </a:r>
          </a:p>
          <a:p>
            <a:pPr algn="just"/>
            <a:r>
              <a:rPr lang="en-US" altLang="zh-CN" sz="2800"/>
              <a:t>      What would it be like to be over 100 meters in the air? Besides taking a plane, there is a more interesting and relaxing way to experience it: having a ride on a Ferris wheel (摩天轮).</a:t>
            </a:r>
          </a:p>
          <a:p>
            <a:pPr algn="just"/>
            <a:r>
              <a:rPr lang="en-US" altLang="zh-CN" sz="2800" b="1"/>
              <a:t>London Eye, England</a:t>
            </a:r>
          </a:p>
          <a:p>
            <a:pPr algn="just"/>
            <a:r>
              <a:rPr lang="en-US" altLang="zh-CN" sz="2800"/>
              <a:t>     With a height of about 135 meters, the London Eye is the tallest Ferris wheel in Europe. There are 32 cars and each can carry 25 people at most. On the ride, people can get a view of The Tower of London, Buckingham Palace and Big Ben. One turn takes 30 minutes.</a:t>
            </a:r>
          </a:p>
          <a:p>
            <a:pPr algn="just"/>
            <a:r>
              <a:rPr lang="en-US" altLang="zh-CN" sz="2800" b="1"/>
              <a:t>High Roller, U.S.</a:t>
            </a:r>
          </a:p>
          <a:p>
            <a:pPr algn="just"/>
            <a:r>
              <a:rPr lang="en-US" altLang="zh-CN" sz="2800"/>
              <a:t>     It is the world’s tallest Ferris wheel. It is 168 meters tall. High Roller first opened in Las Vegas on March 31st, 2014. A ride takes 30 minutes. You can also enjoy videos and music during the ride.</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171</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44805" y="163195"/>
            <a:ext cx="11847195" cy="4399915"/>
          </a:xfrm>
          <a:prstGeom prst="rect">
            <a:avLst/>
          </a:prstGeom>
          <a:noFill/>
        </p:spPr>
        <p:txBody>
          <a:bodyPr wrap="square" rtlCol="0" anchor="t">
            <a:spAutoFit/>
          </a:bodyPr>
          <a:lstStyle/>
          <a:p>
            <a:r>
              <a:rPr lang="en-US" altLang="zh-CN" sz="2800" b="1"/>
              <a:t>Tianjin Eye, China</a:t>
            </a:r>
          </a:p>
          <a:p>
            <a:r>
              <a:rPr lang="en-US" altLang="zh-CN" sz="2800"/>
              <a:t>     Tianjin Eye is a 120-meter tall Ferris wheel. It lies on a bridge over the Haihe River in Tianjin, China. It is the only Ferris wheel in the world to stand on a bridge. The wheel has 48 cars. Each can take eight passengers. People can get good views of the city during the 30-minute trip.</a:t>
            </a:r>
          </a:p>
          <a:p>
            <a:r>
              <a:rPr lang="en-US" altLang="zh-CN" sz="2800" b="1"/>
              <a:t>The Roue de Paris, France</a:t>
            </a:r>
          </a:p>
          <a:p>
            <a:r>
              <a:rPr lang="en-US" altLang="zh-CN" sz="2800"/>
              <a:t>     The Roue de Paris looks like all other Ferris wheels. It is about 60 meters tall and has 42 cars. But people can move it. Because of this, the big wheel has been to many other places like Manchester in the U.K. and Bangkok in Thailand.</a:t>
            </a:r>
          </a:p>
          <a:p>
            <a:endParaRPr lang="en-US" altLang="zh-CN" sz="2800" b="1"/>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172</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562610" y="1694180"/>
            <a:ext cx="12191365" cy="2676525"/>
          </a:xfrm>
          <a:prstGeom prst="rect">
            <a:avLst/>
          </a:prstGeom>
          <a:noFill/>
        </p:spPr>
        <p:txBody>
          <a:bodyPr wrap="square" rtlCol="0" anchor="t">
            <a:spAutoFit/>
          </a:bodyPr>
          <a:lstStyle/>
          <a:p>
            <a:r>
              <a:rPr lang="en-US" altLang="zh-CN" sz="2800" b="1"/>
              <a:t>6. How many Ferris wheels are mentioned in this passage? </a:t>
            </a:r>
          </a:p>
          <a:p>
            <a:r>
              <a:rPr lang="en-US" altLang="zh-CN" sz="2800" b="1"/>
              <a:t> A. Two. 				B. Three. </a:t>
            </a:r>
          </a:p>
          <a:p>
            <a:r>
              <a:rPr lang="en-US" altLang="zh-CN" sz="2800" b="1"/>
              <a:t> C. Four.				D. Five. </a:t>
            </a:r>
          </a:p>
          <a:p>
            <a:r>
              <a:rPr lang="en-US" altLang="zh-CN" sz="2800" b="1"/>
              <a:t>7. What can people see when they ride on the London Eye?</a:t>
            </a:r>
          </a:p>
          <a:p>
            <a:r>
              <a:rPr lang="en-US" altLang="zh-CN" sz="2800" b="1"/>
              <a:t> A. The Tower of London. 	B. Buckingham Palace. </a:t>
            </a:r>
          </a:p>
          <a:p>
            <a:r>
              <a:rPr lang="en-US" altLang="zh-CN" sz="2800" b="1"/>
              <a:t> C. Big Ben.				D. Above all.</a:t>
            </a:r>
          </a:p>
        </p:txBody>
      </p:sp>
      <p:sp>
        <p:nvSpPr>
          <p:cNvPr id="2" name="文本框 1"/>
          <p:cNvSpPr txBox="1"/>
          <p:nvPr/>
        </p:nvSpPr>
        <p:spPr>
          <a:xfrm>
            <a:off x="6747510" y="2158365"/>
            <a:ext cx="141859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3" name="文本框 2"/>
          <p:cNvSpPr txBox="1"/>
          <p:nvPr/>
        </p:nvSpPr>
        <p:spPr>
          <a:xfrm>
            <a:off x="9442450" y="3054985"/>
            <a:ext cx="49466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7" name="文本框 6">
            <a:hlinkClick r:id="rId4" action="ppaction://hlinksldjump"/>
          </p:cNvPr>
          <p:cNvSpPr txBox="1"/>
          <p:nvPr/>
        </p:nvSpPr>
        <p:spPr>
          <a:xfrm>
            <a:off x="7387590" y="215836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9" name="文本框 8">
            <a:hlinkClick r:id="rId5" action="ppaction://hlinksldjump"/>
          </p:cNvPr>
          <p:cNvSpPr txBox="1"/>
          <p:nvPr/>
        </p:nvSpPr>
        <p:spPr>
          <a:xfrm>
            <a:off x="9116060" y="357695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pic>
        <p:nvPicPr>
          <p:cNvPr id="6" name="图片 5"/>
          <p:cNvPicPr>
            <a:picLocks noChangeAspect="1"/>
          </p:cNvPicPr>
          <p:nvPr>
            <p:custDataLst>
              <p:tags r:id="rId1"/>
            </p:custDataLst>
          </p:nvPr>
        </p:nvPicPr>
        <p:blipFill>
          <a:blip r:embed="rId6"/>
          <a:stretch>
            <a:fillRect/>
          </a:stretch>
        </p:blipFill>
        <p:spPr>
          <a:xfrm>
            <a:off x="9937115" y="0"/>
            <a:ext cx="2254885" cy="230124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7" grpId="0" bldLvl="0" animBg="1"/>
      <p:bldP spid="7" grpId="1" animBg="1"/>
      <p:bldP spid="9" grpId="0" bldLvl="0" animBg="1"/>
      <p:bldP spid="9" grpId="1" animBg="1"/>
    </p:bldLst>
  </p:timing>
</p:sld>
</file>

<file path=ppt/slides/slide1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6. </a:t>
            </a:r>
            <a:r>
              <a:rPr sz="2800" b="1" dirty="0">
                <a:latin typeface="微软雅黑" panose="020B0503020204020204" pitchFamily="34" charset="-122"/>
                <a:ea typeface="微软雅黑" panose="020B0503020204020204" pitchFamily="34" charset="-122"/>
              </a:rPr>
              <a:t>主旨大意题。文中有4个摩天轮，分别是London Eye、High Roller、Tianjin Eye和The Roue de Paris，故此题正确答案为：C。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173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7.</a:t>
            </a:r>
            <a:r>
              <a:rPr sz="2800" b="1" dirty="0">
                <a:latin typeface="微软雅黑" panose="020B0503020204020204" pitchFamily="34" charset="-122"/>
                <a:ea typeface="微软雅黑" panose="020B0503020204020204" pitchFamily="34" charset="-122"/>
              </a:rPr>
              <a:t> 细节理解题。根据第二段“On the ride, people can get a view of The Tower of London, Buckingham Palace and Big Ben.”，get a view of与see的意思相同，The Tower of London、Buckingham Palace和Big Ben都有提到，故此题正确答案为：D。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174</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175</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86690" y="485775"/>
            <a:ext cx="10006330" cy="4399915"/>
          </a:xfrm>
          <a:prstGeom prst="rect">
            <a:avLst/>
          </a:prstGeom>
          <a:noFill/>
        </p:spPr>
        <p:txBody>
          <a:bodyPr wrap="square" rtlCol="0" anchor="t">
            <a:spAutoFit/>
          </a:bodyPr>
          <a:lstStyle/>
          <a:p>
            <a:r>
              <a:rPr lang="en-US" altLang="zh-CN" sz="2800" b="1"/>
              <a:t>8. Which is the tallest Ferris wheel in the world? </a:t>
            </a:r>
          </a:p>
          <a:p>
            <a:r>
              <a:rPr lang="en-US" altLang="zh-CN" sz="2800" b="1"/>
              <a:t> A. London Eye. 		B. High Roller. </a:t>
            </a:r>
          </a:p>
          <a:p>
            <a:r>
              <a:rPr lang="en-US" altLang="zh-CN" sz="2800" b="1"/>
              <a:t> C. Tianjin Eye. 		D. The Roue de Paris. </a:t>
            </a:r>
          </a:p>
          <a:p>
            <a:r>
              <a:rPr lang="en-US" altLang="zh-CN" sz="2800" b="1"/>
              <a:t>9. How long does it take to ride on Tianjin Eye each turn? </a:t>
            </a:r>
          </a:p>
          <a:p>
            <a:r>
              <a:rPr lang="en-US" altLang="zh-CN" sz="2800" b="1"/>
              <a:t> A. 42 minutes.		 B. 48 minutes. </a:t>
            </a:r>
          </a:p>
          <a:p>
            <a:r>
              <a:rPr lang="en-US" altLang="zh-CN" sz="2800" b="1"/>
              <a:t> C. 30 minutes. 		D. 60 minutes. </a:t>
            </a:r>
          </a:p>
          <a:p>
            <a:r>
              <a:rPr lang="en-US" altLang="zh-CN" sz="2800" b="1"/>
              <a:t>10. What is the difference between The Roue de Paris and the other Ferris wheels? </a:t>
            </a:r>
          </a:p>
          <a:p>
            <a:r>
              <a:rPr lang="en-US" altLang="zh-CN" sz="2800" b="1"/>
              <a:t> A. It lies on a bridge. 				B. People can move it. </a:t>
            </a:r>
          </a:p>
          <a:p>
            <a:r>
              <a:rPr lang="en-US" altLang="zh-CN" sz="2800" b="1"/>
              <a:t> C. People can get good views of the city. 	D. It has many cars.</a:t>
            </a:r>
          </a:p>
        </p:txBody>
      </p:sp>
      <p:pic>
        <p:nvPicPr>
          <p:cNvPr id="2" name="图片 1"/>
          <p:cNvPicPr>
            <a:picLocks noChangeAspect="1"/>
          </p:cNvPicPr>
          <p:nvPr/>
        </p:nvPicPr>
        <p:blipFill>
          <a:blip r:embed="rId3"/>
          <a:stretch>
            <a:fillRect/>
          </a:stretch>
        </p:blipFill>
        <p:spPr>
          <a:xfrm>
            <a:off x="10048240" y="132715"/>
            <a:ext cx="2143760" cy="2187575"/>
          </a:xfrm>
          <a:prstGeom prst="rect">
            <a:avLst/>
          </a:prstGeom>
        </p:spPr>
      </p:pic>
      <p:sp>
        <p:nvSpPr>
          <p:cNvPr id="3" name="文本框 2"/>
          <p:cNvSpPr txBox="1"/>
          <p:nvPr/>
        </p:nvSpPr>
        <p:spPr>
          <a:xfrm>
            <a:off x="7486015" y="485775"/>
            <a:ext cx="49720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6" name="文本框 5"/>
          <p:cNvSpPr txBox="1"/>
          <p:nvPr/>
        </p:nvSpPr>
        <p:spPr>
          <a:xfrm>
            <a:off x="8737600" y="1798320"/>
            <a:ext cx="136906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7" name="文本框 6"/>
          <p:cNvSpPr txBox="1"/>
          <p:nvPr/>
        </p:nvSpPr>
        <p:spPr>
          <a:xfrm>
            <a:off x="3609975" y="3491865"/>
            <a:ext cx="78930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9" name="文本框 8">
            <a:hlinkClick r:id="rId4" action="ppaction://hlinksldjump"/>
          </p:cNvPr>
          <p:cNvSpPr txBox="1"/>
          <p:nvPr/>
        </p:nvSpPr>
        <p:spPr>
          <a:xfrm>
            <a:off x="7885430" y="48577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1" name="文本框 10">
            <a:hlinkClick r:id="rId5" action="ppaction://hlinksldjump"/>
          </p:cNvPr>
          <p:cNvSpPr txBox="1"/>
          <p:nvPr/>
        </p:nvSpPr>
        <p:spPr>
          <a:xfrm>
            <a:off x="8737600" y="24244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3" name="文本框 12">
            <a:hlinkClick r:id="rId6" action="ppaction://hlinksldjump"/>
          </p:cNvPr>
          <p:cNvSpPr txBox="1"/>
          <p:nvPr/>
        </p:nvSpPr>
        <p:spPr>
          <a:xfrm>
            <a:off x="4124325" y="349186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0"/>
                                        <p:tgtEl>
                                          <p:spTgt spid="7"/>
                                        </p:tgtEl>
                                      </p:cBhvr>
                                    </p:animEffect>
                                    <p:anim calcmode="lin" valueType="num">
                                      <p:cBhvr>
                                        <p:cTn id="34" dur="1000" fill="hold"/>
                                        <p:tgtEl>
                                          <p:spTgt spid="7"/>
                                        </p:tgtEl>
                                        <p:attrNameLst>
                                          <p:attrName>ppt_x</p:attrName>
                                        </p:attrNameLst>
                                      </p:cBhvr>
                                      <p:tavLst>
                                        <p:tav tm="0">
                                          <p:val>
                                            <p:strVal val="#ppt_x"/>
                                          </p:val>
                                        </p:tav>
                                        <p:tav tm="100000">
                                          <p:val>
                                            <p:strVal val="#ppt_x"/>
                                          </p:val>
                                        </p:tav>
                                      </p:tavLst>
                                    </p:anim>
                                    <p:anim calcmode="lin" valueType="num">
                                      <p:cBhvr>
                                        <p:cTn id="35" dur="1000" fill="hold"/>
                                        <p:tgtEl>
                                          <p:spTgt spid="7"/>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1000"/>
                                        <p:tgtEl>
                                          <p:spTgt spid="13"/>
                                        </p:tgtEl>
                                      </p:cBhvr>
                                    </p:animEffect>
                                    <p:anim calcmode="lin" valueType="num">
                                      <p:cBhvr>
                                        <p:cTn id="40" dur="1000" fill="hold"/>
                                        <p:tgtEl>
                                          <p:spTgt spid="13"/>
                                        </p:tgtEl>
                                        <p:attrNameLst>
                                          <p:attrName>ppt_x</p:attrName>
                                        </p:attrNameLst>
                                      </p:cBhvr>
                                      <p:tavLst>
                                        <p:tav tm="0">
                                          <p:val>
                                            <p:strVal val="#ppt_x"/>
                                          </p:val>
                                        </p:tav>
                                        <p:tav tm="100000">
                                          <p:val>
                                            <p:strVal val="#ppt_x"/>
                                          </p:val>
                                        </p:tav>
                                      </p:tavLst>
                                    </p:anim>
                                    <p:anim calcmode="lin" valueType="num">
                                      <p:cBhvr>
                                        <p:cTn id="4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6" grpId="0"/>
      <p:bldP spid="6" grpId="1"/>
      <p:bldP spid="7" grpId="0"/>
      <p:bldP spid="7" grpId="1"/>
      <p:bldP spid="9" grpId="0" bldLvl="0" animBg="1"/>
      <p:bldP spid="9" grpId="1" animBg="1"/>
      <p:bldP spid="11" grpId="0" bldLvl="0" animBg="1"/>
      <p:bldP spid="11" grpId="1" animBg="1"/>
      <p:bldP spid="13" grpId="0" bldLvl="0" animBg="1"/>
      <p:bldP spid="13" grpId="1" animBg="1"/>
    </p:bldLst>
  </p:timing>
</p:sld>
</file>

<file path=ppt/slides/slide1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细节理解题。从介绍High Roller的段落可知“It is the world’s tallest Ferris wheel. It is 168 meters tall.”，High Roller是世界上最高的摩天轮，故此题正确答案为：B。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176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106644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9. </a:t>
            </a:r>
            <a:r>
              <a:rPr sz="2800" b="1" dirty="0">
                <a:latin typeface="微软雅黑" panose="020B0503020204020204" pitchFamily="34" charset="-122"/>
                <a:ea typeface="微软雅黑" panose="020B0503020204020204" pitchFamily="34" charset="-122"/>
              </a:rPr>
              <a:t>细节理解题。根据第四段最后一句“People can get good views of the city during the 30-minute trip.”可知，乘坐天津眼摩天轮一次需要花费30分钟的时间，故此题正确答案为：C。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177</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10. </a:t>
            </a:r>
            <a:r>
              <a:rPr sz="2800" b="1" dirty="0">
                <a:latin typeface="微软雅黑" panose="020B0503020204020204" pitchFamily="34" charset="-122"/>
                <a:ea typeface="微软雅黑" panose="020B0503020204020204" pitchFamily="34" charset="-122"/>
              </a:rPr>
              <a:t>细节理解题。根据最后一段第三句“But people can move it. Because of this, the big wheel has been to many other places like Manchester in the U.K. and Bangkok in Thailand.”可知，The Roue de Paris的特别之处在于人们可以移动它，故此题正确答案为：B。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178</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424180" y="4363720"/>
            <a:ext cx="11234420" cy="1852295"/>
          </a:xfrm>
          <a:prstGeom prst="rect">
            <a:avLst/>
          </a:prstGeom>
          <a:solidFill>
            <a:schemeClr val="accent6">
              <a:lumMod val="20000"/>
              <a:lumOff val="80000"/>
            </a:schemeClr>
          </a:solidFill>
        </p:spPr>
        <p:txBody>
          <a:bodyPr wrap="square" rtlCol="0">
            <a:noAutofit/>
          </a:bodyPr>
          <a:lstStyle/>
          <a:p>
            <a:r>
              <a:rPr lang="zh-CN" altLang="en-US" sz="2400" b="1"/>
              <a:t>A. They are just asking for a little money as a tip. </a:t>
            </a:r>
          </a:p>
          <a:p>
            <a:r>
              <a:rPr lang="zh-CN" altLang="en-US" sz="2400" b="1"/>
              <a:t>B. Once the job is done she will rush to her master hoping to get some food as a reward.</a:t>
            </a:r>
          </a:p>
          <a:p>
            <a:r>
              <a:rPr lang="zh-CN" altLang="en-US" sz="2400" b="1"/>
              <a:t>C. These monkeys are about to look after patients and help-them with their housework.</a:t>
            </a:r>
          </a:p>
          <a:p>
            <a:r>
              <a:rPr lang="zh-CN" altLang="en-US" sz="2400" b="1"/>
              <a:t>D. These monkeys are always ready to serve you.</a:t>
            </a:r>
          </a:p>
          <a:p>
            <a:r>
              <a:rPr lang="zh-CN" altLang="en-US" sz="2400" b="1"/>
              <a:t>E. They are not the only monkey students in the world.</a:t>
            </a:r>
          </a:p>
        </p:txBody>
      </p:sp>
      <p:sp>
        <p:nvSpPr>
          <p:cNvPr id="4" name="灯片编号占位符 3"/>
          <p:cNvSpPr>
            <a:spLocks noGrp="1"/>
          </p:cNvSpPr>
          <p:nvPr>
            <p:ph type="sldNum" sz="quarter" idx="12"/>
          </p:nvPr>
        </p:nvSpPr>
        <p:spPr/>
        <p:txBody>
          <a:bodyPr/>
          <a:lstStyle/>
          <a:p>
            <a:fld id="{879EF9BB-81F1-401D-AA19-680A8E0D7F6D}" type="slidenum">
              <a:rPr lang="en-US" smtClean="0"/>
              <a:t>179</a:t>
            </a:fld>
            <a:endParaRPr lang="en-US"/>
          </a:p>
        </p:txBody>
      </p:sp>
      <p:sp>
        <p:nvSpPr>
          <p:cNvPr id="26" name="左箭头 25">
            <a:hlinkClick r:id="rId6"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0"/>
            <a:ext cx="12191365" cy="3969385"/>
          </a:xfrm>
          <a:prstGeom prst="rect">
            <a:avLst/>
          </a:prstGeom>
          <a:noFill/>
        </p:spPr>
        <p:txBody>
          <a:bodyPr wrap="square" rtlCol="0" anchor="t">
            <a:spAutoFit/>
          </a:bodyPr>
          <a:lstStyle/>
          <a:p>
            <a:r>
              <a:rPr lang="en-US" altLang="zh-CN" sz="2800"/>
              <a:t>                                      B)（说明文）</a:t>
            </a:r>
          </a:p>
          <a:p>
            <a:pPr algn="r"/>
            <a:r>
              <a:rPr lang="en-US" altLang="zh-CN" sz="2800"/>
              <a:t>难度系数：★★ 建议时长：5 分钟</a:t>
            </a:r>
          </a:p>
          <a:p>
            <a:pPr algn="just"/>
            <a:r>
              <a:rPr lang="en-US" altLang="zh-CN" sz="2800"/>
              <a:t>      If you travel in some areas of India, you’ll be lucky enough to be waited on by special guides—monkeys. 11_______ Hungry, you just need to point to your own stomach and they’ll lead you to the nearest restaurant. Thirsty, the monkeys will lead you to a bar. Tired, you put both of your hands behind your head and the monkeys will take you to the nearest hotel. Don’t feel surprised when they put out their hairy hands to you after the service is done. 12 ______After that they will wave their hands as if they are saying goodbye to you.</a:t>
            </a:r>
          </a:p>
        </p:txBody>
      </p:sp>
      <p:sp>
        <p:nvSpPr>
          <p:cNvPr id="2" name="文本框 1"/>
          <p:cNvSpPr txBox="1"/>
          <p:nvPr>
            <p:custDataLst>
              <p:tags r:id="rId2"/>
            </p:custDataLst>
          </p:nvPr>
        </p:nvSpPr>
        <p:spPr>
          <a:xfrm>
            <a:off x="4683125" y="1221740"/>
            <a:ext cx="110553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3" name="文本框 2"/>
          <p:cNvSpPr txBox="1"/>
          <p:nvPr>
            <p:custDataLst>
              <p:tags r:id="rId3"/>
            </p:custDataLst>
          </p:nvPr>
        </p:nvSpPr>
        <p:spPr>
          <a:xfrm>
            <a:off x="8165465" y="295402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9" name="文本框 8">
            <a:hlinkClick r:id="rId7" action="ppaction://hlinksldjump"/>
          </p:cNvPr>
          <p:cNvSpPr txBox="1"/>
          <p:nvPr>
            <p:custDataLst>
              <p:tags r:id="rId4"/>
            </p:custDataLst>
          </p:nvPr>
        </p:nvSpPr>
        <p:spPr>
          <a:xfrm>
            <a:off x="8448040" y="365887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anim calcmode="lin" valueType="num">
                                      <p:cBhvr>
                                        <p:cTn id="21" dur="1000" fill="hold"/>
                                        <p:tgtEl>
                                          <p:spTgt spid="9"/>
                                        </p:tgtEl>
                                        <p:attrNameLst>
                                          <p:attrName>ppt_x</p:attrName>
                                        </p:attrNameLst>
                                      </p:cBhvr>
                                      <p:tavLst>
                                        <p:tav tm="0">
                                          <p:val>
                                            <p:strVal val="#ppt_x"/>
                                          </p:val>
                                        </p:tav>
                                        <p:tav tm="100000">
                                          <p:val>
                                            <p:strVal val="#ppt_x"/>
                                          </p:val>
                                        </p:tav>
                                      </p:tavLst>
                                    </p:anim>
                                    <p:anim calcmode="lin" valueType="num">
                                      <p:cBhvr>
                                        <p:cTn id="2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9" grpId="0" bldLvl="0" animBg="1"/>
      <p:bldP spid="9" grpId="1"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46355" y="4580255"/>
            <a:ext cx="12191365" cy="1874520"/>
          </a:xfrm>
          <a:prstGeom prst="rect">
            <a:avLst/>
          </a:prstGeom>
          <a:solidFill>
            <a:srgbClr val="E3FD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左箭头 4">
            <a:hlinkClick r:id="rId2" action="ppaction://hlinksldjump"/>
          </p:cNvPr>
          <p:cNvSpPr/>
          <p:nvPr/>
        </p:nvSpPr>
        <p:spPr>
          <a:xfrm>
            <a:off x="11191336" y="616395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graphicFrame>
        <p:nvGraphicFramePr>
          <p:cNvPr id="2" name="图示 1"/>
          <p:cNvGraphicFramePr/>
          <p:nvPr/>
        </p:nvGraphicFramePr>
        <p:xfrm>
          <a:off x="2674620" y="0"/>
          <a:ext cx="8128000" cy="144272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内容占位符 7"/>
          <p:cNvSpPr>
            <a:spLocks noGrp="1"/>
          </p:cNvSpPr>
          <p:nvPr>
            <p:ph sz="quarter" idx="4294967295"/>
          </p:nvPr>
        </p:nvSpPr>
        <p:spPr>
          <a:xfrm>
            <a:off x="6802438" y="2174875"/>
            <a:ext cx="5389562" cy="3951288"/>
          </a:xfrm>
        </p:spPr>
        <p:txBody>
          <a:bodyPr/>
          <a:lstStyle/>
          <a:p>
            <a:endParaRPr lang="zh-CN" altLang="en-US" dirty="0"/>
          </a:p>
          <a:p>
            <a:endParaRPr lang="zh-CN" altLang="en-US" dirty="0"/>
          </a:p>
        </p:txBody>
      </p:sp>
      <p:sp>
        <p:nvSpPr>
          <p:cNvPr id="3" name="灯片编号占位符 2"/>
          <p:cNvSpPr>
            <a:spLocks noGrp="1"/>
          </p:cNvSpPr>
          <p:nvPr>
            <p:ph type="sldNum" sz="quarter" idx="12"/>
          </p:nvPr>
        </p:nvSpPr>
        <p:spPr/>
        <p:txBody>
          <a:bodyPr/>
          <a:lstStyle/>
          <a:p>
            <a:fld id="{879EF9BB-81F1-401D-AA19-680A8E0D7F6D}" type="slidenum">
              <a:rPr lang="en-US" smtClean="0"/>
              <a:t>18</a:t>
            </a:fld>
            <a:endParaRPr lang="en-US"/>
          </a:p>
        </p:txBody>
      </p:sp>
      <p:sp>
        <p:nvSpPr>
          <p:cNvPr id="13" name="文本框 12"/>
          <p:cNvSpPr txBox="1"/>
          <p:nvPr/>
        </p:nvSpPr>
        <p:spPr>
          <a:xfrm>
            <a:off x="145415" y="4516755"/>
            <a:ext cx="12092305" cy="193802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 本题为词义猜测题。根据“Research shows that people feel unhappy, worried and solitary when they have nothing to do.”可知，研究表明当人们无事可做时，就会感到不开心、担心。根 据上下文猜测词义，应该为贬义词，接近于不开心、担心。A“伤心、不开心”是同义 词，重复；B “生气”，不符合题意；D“焦急”，不符合题意；C“孤独的”，与题意接 近，故此题正确答案为：C。</a:t>
            </a:r>
          </a:p>
        </p:txBody>
      </p:sp>
      <p:sp>
        <p:nvSpPr>
          <p:cNvPr id="9" name="文本框 8"/>
          <p:cNvSpPr txBox="1"/>
          <p:nvPr/>
        </p:nvSpPr>
        <p:spPr>
          <a:xfrm>
            <a:off x="189865" y="62865"/>
            <a:ext cx="12003405" cy="4892675"/>
          </a:xfrm>
          <a:prstGeom prst="rect">
            <a:avLst/>
          </a:prstGeom>
          <a:noFill/>
        </p:spPr>
        <p:txBody>
          <a:bodyPr wrap="square" rtlCol="0" anchor="t">
            <a:spAutoFit/>
          </a:bodyPr>
          <a:lstStyle/>
          <a:p>
            <a:pPr algn="just"/>
            <a:r>
              <a:rPr lang="zh-CN" altLang="en-US" sz="2800" dirty="0"/>
              <a:t>【例 2】（2017 年广东高职高考题阅读理解 B 篇）</a:t>
            </a:r>
          </a:p>
          <a:p>
            <a:pPr algn="just"/>
            <a:r>
              <a:rPr lang="zh-CN" altLang="en-US" sz="2800" dirty="0"/>
              <a:t>   </a:t>
            </a:r>
            <a:r>
              <a:rPr lang="zh-CN" altLang="en-US" sz="2800" b="1" dirty="0"/>
              <a:t>  </a:t>
            </a:r>
            <a:r>
              <a:rPr lang="zh-CN" altLang="en-US" sz="2400" b="1" dirty="0"/>
              <a:t>Why is work good for health? It is because work keeps people busy, away from loneliness. Research shows that people feel unhappy, worried and </a:t>
            </a:r>
            <a:r>
              <a:rPr lang="zh-CN" altLang="en-US" sz="2400" b="1" u="sng" dirty="0"/>
              <a:t>solitary</a:t>
            </a:r>
            <a:r>
              <a:rPr lang="zh-CN" altLang="en-US" sz="2400" b="1" dirty="0"/>
              <a:t> when they have nothing to do. The happiest are those who are busy. Many successful people who love their jobs feel that they are very happy when they are working hard. Work serves as a bridge between man and society. By doing work, people come into contact with each other. By working together and helping each other, they find friendship and warmth. This is helpful to health. The loss of work means the loss of everything. It affects people spiritually and they get sick easily.</a:t>
            </a:r>
            <a:endParaRPr lang="zh-CN" altLang="en-US" sz="2800" dirty="0"/>
          </a:p>
          <a:p>
            <a:pPr algn="just"/>
            <a:r>
              <a:rPr lang="zh-CN" altLang="en-US" sz="2800" dirty="0"/>
              <a:t>52. The underlined word </a:t>
            </a:r>
            <a:r>
              <a:rPr lang="en-US" altLang="zh-CN" sz="2800" dirty="0"/>
              <a:t>“</a:t>
            </a:r>
            <a:r>
              <a:rPr lang="zh-CN" altLang="en-US" sz="2800" u="sng" dirty="0"/>
              <a:t>solitary</a:t>
            </a:r>
            <a:r>
              <a:rPr lang="en-US" altLang="zh-CN" sz="2800" dirty="0"/>
              <a:t>”</a:t>
            </a:r>
            <a:r>
              <a:rPr lang="zh-CN" altLang="en-US" sz="2800" dirty="0"/>
              <a:t> in Paragraph 2 is closest in meaning to __________.              </a:t>
            </a:r>
          </a:p>
          <a:p>
            <a:pPr algn="just"/>
            <a:r>
              <a:rPr lang="zh-CN" altLang="en-US" sz="2800" dirty="0"/>
              <a:t> </a:t>
            </a:r>
            <a:r>
              <a:rPr lang="en-US" altLang="zh-CN" sz="2800" dirty="0"/>
              <a:t>      </a:t>
            </a:r>
            <a:r>
              <a:rPr lang="zh-CN" altLang="en-US" sz="2800" dirty="0"/>
              <a:t>A. sad         B. angry          C. lonely          D. anxious</a:t>
            </a:r>
          </a:p>
          <a:p>
            <a:pPr algn="just"/>
            <a:endParaRPr lang="zh-CN" altLang="en-US" sz="2800"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42"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1000"/>
                                        <p:tgtEl>
                                          <p:spTgt spid="13"/>
                                        </p:tgtEl>
                                      </p:cBhvr>
                                    </p:animEffect>
                                    <p:anim calcmode="lin" valueType="num">
                                      <p:cBhvr>
                                        <p:cTn id="13" dur="1000" fill="hold"/>
                                        <p:tgtEl>
                                          <p:spTgt spid="13"/>
                                        </p:tgtEl>
                                        <p:attrNameLst>
                                          <p:attrName>ppt_x</p:attrName>
                                        </p:attrNameLst>
                                      </p:cBhvr>
                                      <p:tavLst>
                                        <p:tav tm="0">
                                          <p:val>
                                            <p:strVal val="#ppt_x"/>
                                          </p:val>
                                        </p:tav>
                                        <p:tav tm="100000">
                                          <p:val>
                                            <p:strVal val="#ppt_x"/>
                                          </p:val>
                                        </p:tav>
                                      </p:tavLst>
                                    </p:anim>
                                    <p:anim calcmode="lin" valueType="num">
                                      <p:cBhvr>
                                        <p:cTn id="14" dur="1000" fill="hold"/>
                                        <p:tgtEl>
                                          <p:spTgt spid="13"/>
                                        </p:tgtEl>
                                        <p:attrNameLst>
                                          <p:attrName>ppt_y</p:attrName>
                                        </p:attrNameLst>
                                      </p:cBhvr>
                                      <p:tavLst>
                                        <p:tav tm="0">
                                          <p:val>
                                            <p:strVal val="#ppt_y+.1"/>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Graphic spid="2" grpId="0">
        <p:bldAsOne/>
      </p:bldGraphic>
      <p:bldP spid="13" grpId="0"/>
    </p:bldLst>
  </p:timing>
</p:sld>
</file>

<file path=ppt/slides/slide1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454613"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11. 空格处后面讲如果你饿了，猴子会怎么做；如果你口渴了，猴子会怎么做……因此空格处应该是猴子总是准备为你提供服务，故此题正确答案为：D。</a:t>
            </a:r>
          </a:p>
          <a:p>
            <a:pPr marL="0" indent="0">
              <a:lnSpc>
                <a:spcPct val="150000"/>
              </a:lnSpc>
              <a:buNone/>
            </a:pPr>
            <a:r>
              <a:rPr sz="2800" b="1" dirty="0">
                <a:latin typeface="微软雅黑" panose="020B0503020204020204" pitchFamily="34" charset="-122"/>
                <a:ea typeface="微软雅黑" panose="020B0503020204020204" pitchFamily="34" charset="-122"/>
              </a:rPr>
              <a:t>12. 空格前是讲猴子为你服务完，然后它们会把手伸向你，这个动作通常是要东西，A项指出是要小费，故此题正确答案为：A。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180</a:t>
            </a:fld>
            <a:endParaRPr lang="en-US"/>
          </a:p>
        </p:txBody>
      </p:sp>
      <p:sp>
        <p:nvSpPr>
          <p:cNvPr id="33" name="左箭头 32">
            <a:hlinkClick r:id="rId2" action="ppaction://hlinksldjump"/>
          </p:cNvPr>
          <p:cNvSpPr/>
          <p:nvPr/>
        </p:nvSpPr>
        <p:spPr>
          <a:xfrm>
            <a:off x="8357870" y="6121400"/>
            <a:ext cx="1380490"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478790" y="3981450"/>
            <a:ext cx="11234420" cy="1852295"/>
          </a:xfrm>
          <a:prstGeom prst="rect">
            <a:avLst/>
          </a:prstGeom>
          <a:solidFill>
            <a:schemeClr val="accent6">
              <a:lumMod val="20000"/>
              <a:lumOff val="80000"/>
            </a:schemeClr>
          </a:solidFill>
        </p:spPr>
        <p:txBody>
          <a:bodyPr wrap="square" rtlCol="0">
            <a:noAutofit/>
          </a:bodyPr>
          <a:lstStyle/>
          <a:p>
            <a:r>
              <a:rPr lang="zh-CN" altLang="en-US" sz="2400" b="1"/>
              <a:t>A. They are just asking for a little money as a tip. </a:t>
            </a:r>
          </a:p>
          <a:p>
            <a:r>
              <a:rPr lang="zh-CN" altLang="en-US" sz="2400" b="1"/>
              <a:t>B. Once the job is done she will rush to her master hoping to get some food as a reward.</a:t>
            </a:r>
          </a:p>
          <a:p>
            <a:r>
              <a:rPr lang="zh-CN" altLang="en-US" sz="2400" b="1"/>
              <a:t>C. These monkeys are about to look after patients and help-them with their housework.</a:t>
            </a:r>
          </a:p>
          <a:p>
            <a:r>
              <a:rPr lang="zh-CN" altLang="en-US" sz="2400" b="1"/>
              <a:t>D. These monkeys are always ready to serve you.</a:t>
            </a:r>
          </a:p>
          <a:p>
            <a:r>
              <a:rPr lang="zh-CN" altLang="en-US" sz="2400" b="1"/>
              <a:t>E. They are not the only monkey students in the world.</a:t>
            </a:r>
          </a:p>
        </p:txBody>
      </p:sp>
      <p:sp>
        <p:nvSpPr>
          <p:cNvPr id="3" name="内容占位符 2"/>
          <p:cNvSpPr>
            <a:spLocks noGrp="1"/>
          </p:cNvSpPr>
          <p:nvPr>
            <p:ph idx="1"/>
          </p:nvPr>
        </p:nvSpPr>
        <p:spPr>
          <a:xfrm>
            <a:off x="221615" y="469265"/>
            <a:ext cx="11568430" cy="2279650"/>
          </a:xfrm>
        </p:spPr>
        <p:txBody>
          <a:bodyPr>
            <a:normAutofit/>
          </a:bodyPr>
          <a:lstStyle/>
          <a:p>
            <a:pPr marL="0" indent="0">
              <a:lnSpc>
                <a:spcPct val="110000"/>
              </a:lnSpc>
              <a:buNone/>
            </a:pPr>
            <a:r>
              <a:rPr lang="en-US" sz="2400" dirty="0">
                <a:latin typeface="微软雅黑" panose="020B0503020204020204" pitchFamily="34" charset="-122"/>
                <a:ea typeface="微软雅黑" panose="020B0503020204020204" pitchFamily="34" charset="-122"/>
                <a:cs typeface="Times New Roman" panose="02020603050405020304" pitchFamily="18" charset="0"/>
                <a:sym typeface="+mn-ea"/>
              </a:rPr>
              <a:t>     </a:t>
            </a:r>
            <a:r>
              <a:rPr sz="2400" dirty="0">
                <a:latin typeface="微软雅黑" panose="020B0503020204020204" pitchFamily="34" charset="-122"/>
                <a:ea typeface="微软雅黑" panose="020B0503020204020204" pitchFamily="34" charset="-122"/>
                <a:cs typeface="Times New Roman" panose="02020603050405020304" pitchFamily="18" charset="0"/>
                <a:sym typeface="+mn-ea"/>
              </a:rPr>
              <a:t>Believe it or not, these monkeys are from the school for monkeys in India where they were trained for one year. 13 </a:t>
            </a:r>
            <a:r>
              <a:rPr lang="en-US" sz="2400" dirty="0">
                <a:latin typeface="微软雅黑" panose="020B0503020204020204" pitchFamily="34" charset="-122"/>
                <a:ea typeface="微软雅黑" panose="020B0503020204020204" pitchFamily="34" charset="-122"/>
                <a:cs typeface="Times New Roman" panose="02020603050405020304" pitchFamily="18" charset="0"/>
                <a:sym typeface="+mn-ea"/>
              </a:rPr>
              <a:t>_______</a:t>
            </a:r>
            <a:r>
              <a:rPr sz="2400" dirty="0">
                <a:latin typeface="微软雅黑" panose="020B0503020204020204" pitchFamily="34" charset="-122"/>
                <a:ea typeface="微软雅黑" panose="020B0503020204020204" pitchFamily="34" charset="-122"/>
                <a:cs typeface="Times New Roman" panose="02020603050405020304" pitchFamily="18" charset="0"/>
                <a:sym typeface="+mn-ea"/>
              </a:rPr>
              <a:t>Some are being trained as nurses in an American medical college. 14 </a:t>
            </a:r>
            <a:r>
              <a:rPr lang="en-US" sz="2400" dirty="0">
                <a:latin typeface="微软雅黑" panose="020B0503020204020204" pitchFamily="34" charset="-122"/>
                <a:ea typeface="微软雅黑" panose="020B0503020204020204" pitchFamily="34" charset="-122"/>
                <a:cs typeface="Times New Roman" panose="02020603050405020304" pitchFamily="18" charset="0"/>
                <a:sym typeface="+mn-ea"/>
              </a:rPr>
              <a:t>_______</a:t>
            </a:r>
            <a:endParaRPr sz="2400" dirty="0">
              <a:latin typeface="微软雅黑" panose="020B0503020204020204" pitchFamily="34" charset="-122"/>
              <a:ea typeface="微软雅黑" panose="020B0503020204020204" pitchFamily="34" charset="-122"/>
              <a:cs typeface="Times New Roman" panose="02020603050405020304" pitchFamily="18" charset="0"/>
              <a:sym typeface="+mn-ea"/>
            </a:endParaRPr>
          </a:p>
          <a:p>
            <a:pPr marL="0" indent="0">
              <a:lnSpc>
                <a:spcPct val="110000"/>
              </a:lnSpc>
              <a:buNone/>
            </a:pPr>
            <a:r>
              <a:rPr lang="en-US" sz="2400" dirty="0">
                <a:latin typeface="微软雅黑" panose="020B0503020204020204" pitchFamily="34" charset="-122"/>
                <a:ea typeface="微软雅黑" panose="020B0503020204020204" pitchFamily="34" charset="-122"/>
                <a:cs typeface="Times New Roman" panose="02020603050405020304" pitchFamily="18" charset="0"/>
                <a:sym typeface="+mn-ea"/>
              </a:rPr>
              <a:t>     </a:t>
            </a:r>
            <a:r>
              <a:rPr sz="2400" dirty="0">
                <a:latin typeface="微软雅黑" panose="020B0503020204020204" pitchFamily="34" charset="-122"/>
                <a:ea typeface="微软雅黑" panose="020B0503020204020204" pitchFamily="34" charset="-122"/>
                <a:cs typeface="Times New Roman" panose="02020603050405020304" pitchFamily="18" charset="0"/>
                <a:sym typeface="+mn-ea"/>
              </a:rPr>
              <a:t>A three-year-old monkey named Helen has learned to turn on TV, turn off lights and open doors and windows when she is told to. 15</a:t>
            </a:r>
            <a:r>
              <a:rPr lang="en-US" sz="2400" dirty="0">
                <a:latin typeface="微软雅黑" panose="020B0503020204020204" pitchFamily="34" charset="-122"/>
                <a:ea typeface="微软雅黑" panose="020B0503020204020204" pitchFamily="34" charset="-122"/>
                <a:cs typeface="Times New Roman" panose="02020603050405020304" pitchFamily="18" charset="0"/>
                <a:sym typeface="+mn-ea"/>
              </a:rPr>
              <a:t>_______</a:t>
            </a:r>
          </a:p>
        </p:txBody>
      </p:sp>
      <p:sp>
        <p:nvSpPr>
          <p:cNvPr id="4" name="灯片编号占位符 3"/>
          <p:cNvSpPr>
            <a:spLocks noGrp="1"/>
          </p:cNvSpPr>
          <p:nvPr>
            <p:ph type="sldNum" sz="quarter" idx="12"/>
          </p:nvPr>
        </p:nvSpPr>
        <p:spPr/>
        <p:txBody>
          <a:bodyPr/>
          <a:lstStyle/>
          <a:p>
            <a:fld id="{879EF9BB-81F1-401D-AA19-680A8E0D7F6D}" type="slidenum">
              <a:rPr lang="en-US" smtClean="0"/>
              <a:t>181</a:t>
            </a:fld>
            <a:endParaRPr lang="en-US"/>
          </a:p>
        </p:txBody>
      </p:sp>
      <p:sp>
        <p:nvSpPr>
          <p:cNvPr id="26" name="左箭头 25">
            <a:hlinkClick r:id="rId3" action="ppaction://hlinksldjump"/>
          </p:cNvPr>
          <p:cNvSpPr/>
          <p:nvPr/>
        </p:nvSpPr>
        <p:spPr>
          <a:xfrm>
            <a:off x="11025645"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6386830" y="820420"/>
            <a:ext cx="74231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p>
        </p:txBody>
      </p:sp>
      <p:sp>
        <p:nvSpPr>
          <p:cNvPr id="7" name="文本框 6"/>
          <p:cNvSpPr txBox="1"/>
          <p:nvPr/>
        </p:nvSpPr>
        <p:spPr>
          <a:xfrm>
            <a:off x="6648450" y="1279525"/>
            <a:ext cx="234251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8" name="文本框 7"/>
          <p:cNvSpPr txBox="1"/>
          <p:nvPr/>
        </p:nvSpPr>
        <p:spPr>
          <a:xfrm>
            <a:off x="8921115" y="2101215"/>
            <a:ext cx="102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13" name="文本框 12">
            <a:hlinkClick r:id="rId4" action="ppaction://hlinksldjump"/>
          </p:cNvPr>
          <p:cNvSpPr txBox="1"/>
          <p:nvPr/>
        </p:nvSpPr>
        <p:spPr>
          <a:xfrm>
            <a:off x="5455285" y="307086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anim calcmode="lin" valueType="num">
                                      <p:cBhvr>
                                        <p:cTn id="22" dur="1000" fill="hold"/>
                                        <p:tgtEl>
                                          <p:spTgt spid="8"/>
                                        </p:tgtEl>
                                        <p:attrNameLst>
                                          <p:attrName>ppt_x</p:attrName>
                                        </p:attrNameLst>
                                      </p:cBhvr>
                                      <p:tavLst>
                                        <p:tav tm="0">
                                          <p:val>
                                            <p:strVal val="#ppt_x"/>
                                          </p:val>
                                        </p:tav>
                                        <p:tav tm="100000">
                                          <p:val>
                                            <p:strVal val="#ppt_x"/>
                                          </p:val>
                                        </p:tav>
                                      </p:tavLst>
                                    </p:anim>
                                    <p:anim calcmode="lin" valueType="num">
                                      <p:cBhvr>
                                        <p:cTn id="23" dur="1000" fill="hold"/>
                                        <p:tgtEl>
                                          <p:spTgt spid="8"/>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42"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1000"/>
                                        <p:tgtEl>
                                          <p:spTgt spid="13"/>
                                        </p:tgtEl>
                                      </p:cBhvr>
                                    </p:animEffect>
                                    <p:anim calcmode="lin" valueType="num">
                                      <p:cBhvr>
                                        <p:cTn id="28" dur="1000" fill="hold"/>
                                        <p:tgtEl>
                                          <p:spTgt spid="13"/>
                                        </p:tgtEl>
                                        <p:attrNameLst>
                                          <p:attrName>ppt_x</p:attrName>
                                        </p:attrNameLst>
                                      </p:cBhvr>
                                      <p:tavLst>
                                        <p:tav tm="0">
                                          <p:val>
                                            <p:strVal val="#ppt_x"/>
                                          </p:val>
                                        </p:tav>
                                        <p:tav tm="100000">
                                          <p:val>
                                            <p:strVal val="#ppt_x"/>
                                          </p:val>
                                        </p:tav>
                                      </p:tavLst>
                                    </p:anim>
                                    <p:anim calcmode="lin" valueType="num">
                                      <p:cBhvr>
                                        <p:cTn id="2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13" grpId="0" bldLvl="0" animBg="1"/>
      <p:bldP spid="13" grpId="1" animBg="1"/>
    </p:bldLst>
  </p:timing>
</p:sld>
</file>

<file path=ppt/slides/slide1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13.  空格前讲了在印度猴子在学校受训后为人们服务。空格后讲了美国医学院也有受训的猴子，因此E项“它们不是世界上唯一的学生猴子”，恰好是承上启下，故此题正确答案为：E。</a:t>
            </a:r>
          </a:p>
          <a:p>
            <a:pPr marL="0" indent="0" algn="just">
              <a:lnSpc>
                <a:spcPct val="150000"/>
              </a:lnSpc>
              <a:buNone/>
            </a:pPr>
            <a:r>
              <a:rPr sz="2800" b="1" dirty="0">
                <a:latin typeface="微软雅黑" panose="020B0503020204020204" pitchFamily="34" charset="-122"/>
                <a:ea typeface="微软雅黑" panose="020B0503020204020204" pitchFamily="34" charset="-122"/>
              </a:rPr>
              <a:t>14.  空格前讲了美国医学院的猴子，既然是医学院的，就肯定能护理病人之类，故此题正确答案为：C。</a:t>
            </a:r>
          </a:p>
          <a:p>
            <a:pPr marL="0" indent="0" algn="just">
              <a:lnSpc>
                <a:spcPct val="150000"/>
              </a:lnSpc>
              <a:buNone/>
            </a:pPr>
            <a:r>
              <a:rPr sz="2800" b="1" dirty="0">
                <a:latin typeface="微软雅黑" panose="020B0503020204020204" pitchFamily="34" charset="-122"/>
                <a:ea typeface="微软雅黑" panose="020B0503020204020204" pitchFamily="34" charset="-122"/>
              </a:rPr>
              <a:t>15.  最后一段举例说一只三岁的猴子Helen，其中</a:t>
            </a:r>
          </a:p>
          <a:p>
            <a:pPr marL="0" indent="0" algn="just">
              <a:lnSpc>
                <a:spcPct val="150000"/>
              </a:lnSpc>
              <a:buNone/>
            </a:pPr>
            <a:r>
              <a:rPr sz="2800" b="1" dirty="0">
                <a:latin typeface="微软雅黑" panose="020B0503020204020204" pitchFamily="34" charset="-122"/>
                <a:ea typeface="微软雅黑" panose="020B0503020204020204" pitchFamily="34" charset="-122"/>
              </a:rPr>
              <a:t>when she is told to用的人称代词是she，因此选B，</a:t>
            </a:r>
          </a:p>
          <a:p>
            <a:pPr marL="0" indent="0" algn="just">
              <a:lnSpc>
                <a:spcPct val="150000"/>
              </a:lnSpc>
              <a:buNone/>
            </a:pPr>
            <a:r>
              <a:rPr sz="2800" b="1" dirty="0">
                <a:latin typeface="微软雅黑" panose="020B0503020204020204" pitchFamily="34" charset="-122"/>
                <a:ea typeface="微软雅黑" panose="020B0503020204020204" pitchFamily="34" charset="-122"/>
              </a:rPr>
              <a:t>B项中有人称代词she，故此题正确答案为：B。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182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up)">
                                      <p:cBhvr>
                                        <p:cTn id="17" dur="500"/>
                                        <p:tgtEl>
                                          <p:spTgt spid="3">
                                            <p:txEl>
                                              <p:pRg st="2" end="2"/>
                                            </p:txEl>
                                          </p:spTgt>
                                        </p:tgtEl>
                                      </p:cBhvr>
                                    </p:animEffect>
                                  </p:childTnLst>
                                </p:cTn>
                              </p:par>
                              <p:par>
                                <p:cTn id="18" presetID="22" presetClass="entr" presetSubtype="1" fill="hold" grpId="0" nodeType="withEffect">
                                  <p:stCondLst>
                                    <p:cond delay="0"/>
                                  </p:stCondLst>
                                  <p:childTnLst>
                                    <p:set>
                                      <p:cBhvr>
                                        <p:cTn id="19" dur="1" fill="hold">
                                          <p:stCondLst>
                                            <p:cond delay="0"/>
                                          </p:stCondLst>
                                        </p:cTn>
                                        <p:tgtEl>
                                          <p:spTgt spid="3">
                                            <p:txEl>
                                              <p:pRg st="3" end="3"/>
                                            </p:txEl>
                                          </p:spTgt>
                                        </p:tgtEl>
                                        <p:attrNameLst>
                                          <p:attrName>style.visibility</p:attrName>
                                        </p:attrNameLst>
                                      </p:cBhvr>
                                      <p:to>
                                        <p:strVal val="visible"/>
                                      </p:to>
                                    </p:set>
                                    <p:animEffect transition="in" filter="wipe(up)">
                                      <p:cBhvr>
                                        <p:cTn id="20" dur="500"/>
                                        <p:tgtEl>
                                          <p:spTgt spid="3">
                                            <p:txEl>
                                              <p:pRg st="3" end="3"/>
                                            </p:txEl>
                                          </p:spTgt>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animEffect transition="in" filter="wipe(up)">
                                      <p:cBhvr>
                                        <p:cTn id="23"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1842750"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本自测我学会了：</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celebrate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庆祝 			commercialized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商业化的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honour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尊敬，表彰		celebrate … on 在……时间庆祝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celebration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庆祝活动 		thanks to 由于</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accept the idea 接纳建议 		the United Nations 联合国</a:t>
            </a: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zh-CN" altLang="en-US" sz="2800"/>
              <a:t>Your notes:</a:t>
            </a:r>
          </a:p>
          <a:p>
            <a:endParaRPr lang="zh-CN" altLang="en-US" sz="2800"/>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experience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体验 		have a ride on 乘坐		 	height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高度</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view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视野；风景 		get a view of … 看到……的景象 		lie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位于</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stand on a bridge 矗立在桥上 						passenger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旅客</a:t>
            </a: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zh-CN" altLang="en-US" sz="2800"/>
              <a:t>Your notes:</a:t>
            </a:r>
          </a:p>
          <a:p>
            <a:endParaRPr lang="zh-CN" altLang="en-US" sz="2800"/>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guide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导游 		stomach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胃 		thirsty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口渴的</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bar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酒吧			 train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训练</a:t>
            </a: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zh-CN" altLang="en-US" sz="2800"/>
              <a:t>Your notes:</a:t>
            </a:r>
          </a:p>
          <a:p>
            <a:endParaRPr lang="zh-CN" altLang="en-US" sz="2800"/>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186</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299720" y="189865"/>
            <a:ext cx="11457940" cy="5754370"/>
          </a:xfrm>
          <a:prstGeom prst="rect">
            <a:avLst/>
          </a:prstGeom>
          <a:noFill/>
        </p:spPr>
        <p:txBody>
          <a:bodyPr wrap="square" rtlCol="0" anchor="t">
            <a:spAutoFit/>
          </a:bodyPr>
          <a:lstStyle/>
          <a:p>
            <a:r>
              <a:rPr lang="en-US" altLang="zh-CN" sz="2800"/>
              <a:t>                 </a:t>
            </a:r>
            <a:r>
              <a:rPr lang="en-US" altLang="zh-CN" sz="2800">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32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自测题六</a:t>
            </a:r>
            <a:r>
              <a:rPr lang="en-US" altLang="zh-CN" sz="3200" b="1"/>
              <a:t> </a:t>
            </a:r>
            <a:r>
              <a:rPr lang="en-US" altLang="zh-CN" sz="2800"/>
              <a:t>  </a:t>
            </a:r>
          </a:p>
          <a:p>
            <a:r>
              <a:rPr lang="en-US" altLang="zh-CN" sz="2800"/>
              <a:t>                                             A（记叙文）</a:t>
            </a:r>
          </a:p>
          <a:p>
            <a:r>
              <a:rPr lang="en-US" altLang="zh-CN" sz="2800"/>
              <a:t>                                                                       难度系数★ 建议时长：4 分钟</a:t>
            </a:r>
          </a:p>
          <a:p>
            <a:pPr algn="just"/>
            <a:r>
              <a:rPr lang="en-US" altLang="zh-CN" sz="2800"/>
              <a:t>     The first time I saw Kai, she was sitting in my front yard, holding my dog Harley in her arms. She had just moved into a small house nearby. I think she liked Harley’s friendly personality, just as he liked hers. From the second I talked to her, I knew Kai would be a lifelong friend. Her smile made me feel comfortable just being around her. Her face was always full of happiness.</a:t>
            </a:r>
          </a:p>
          <a:p>
            <a:pPr algn="just"/>
            <a:r>
              <a:rPr lang="en-US" altLang="zh-CN" sz="2800"/>
              <a:t>     It didn’t take long before Kai was beloved by all her new neighbors here. Every time we visited her, she would kindly listen to all of our problems and then say something so wise that we would leave her home with our hearts singing. Sometimes I would read her my stories and she would always encourage me to keep writing.</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187</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63195" y="398145"/>
            <a:ext cx="11674475" cy="2676525"/>
          </a:xfrm>
          <a:prstGeom prst="rect">
            <a:avLst/>
          </a:prstGeom>
          <a:noFill/>
        </p:spPr>
        <p:txBody>
          <a:bodyPr wrap="square" rtlCol="0" anchor="t">
            <a:spAutoFit/>
          </a:bodyPr>
          <a:lstStyle/>
          <a:p>
            <a:pPr algn="just"/>
            <a:r>
              <a:rPr lang="en-US" altLang="zh-CN" sz="2800">
                <a:sym typeface="+mn-ea"/>
              </a:rPr>
              <a:t>      All of this time, though, Kai was slowly dying from cancer. She lived each day with such cheer that we often forgot just how ill she was. Still, she died on a cold winter day with heavy snow falling down.</a:t>
            </a:r>
          </a:p>
          <a:p>
            <a:pPr indent="457200" algn="just"/>
            <a:r>
              <a:rPr lang="en-US" altLang="zh-CN" sz="2800">
                <a:sym typeface="+mn-ea"/>
              </a:rPr>
              <a:t>During the short time we had been together I learned so much from Kai about how to truly live. She taught us so many lessons about kindness, happiness, hope and cheer.</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045065" y="2190750"/>
            <a:ext cx="2362835" cy="2364105"/>
          </a:xfrm>
          <a:prstGeom prst="rect">
            <a:avLst/>
          </a:prstGeom>
        </p:spPr>
      </p:pic>
      <p:sp>
        <p:nvSpPr>
          <p:cNvPr id="3" name="内容占位符 2"/>
          <p:cNvSpPr>
            <a:spLocks noGrp="1"/>
          </p:cNvSpPr>
          <p:nvPr>
            <p:ph idx="1"/>
          </p:nvPr>
        </p:nvSpPr>
        <p:spPr>
          <a:xfrm>
            <a:off x="173990" y="536575"/>
            <a:ext cx="11946255" cy="5913120"/>
          </a:xfrm>
        </p:spPr>
        <p:txBody>
          <a:bodyPr>
            <a:normAutofit/>
          </a:bodyPr>
          <a:lstStyle/>
          <a:p>
            <a:pPr marL="0" indent="0">
              <a:lnSpc>
                <a:spcPct val="11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1. What did Kai do when the writer saw her for the first time?</a:t>
            </a:r>
          </a:p>
          <a:p>
            <a:pPr marL="0" indent="0">
              <a:lnSpc>
                <a:spcPct val="11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She was giving the writer’s dog some food.</a:t>
            </a:r>
          </a:p>
          <a:p>
            <a:pPr marL="0" indent="0">
              <a:lnSpc>
                <a:spcPct val="11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She was talking with others.</a:t>
            </a:r>
          </a:p>
          <a:p>
            <a:pPr marL="0" indent="0">
              <a:lnSpc>
                <a:spcPct val="11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She was sitting in the writer’s yard and holding the writer’s dog.</a:t>
            </a:r>
          </a:p>
          <a:p>
            <a:pPr marL="0" indent="0">
              <a:lnSpc>
                <a:spcPct val="11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She was listening to music.</a:t>
            </a:r>
          </a:p>
          <a:p>
            <a:pPr marL="0" indent="0">
              <a:lnSpc>
                <a:spcPct val="11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2. Her smile made the writer __________.</a:t>
            </a:r>
          </a:p>
          <a:p>
            <a:pPr marL="0" indent="0">
              <a:lnSpc>
                <a:spcPct val="11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angry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cozy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unpleasant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sad </a:t>
            </a:r>
          </a:p>
          <a:p>
            <a:pPr marL="0" indent="0">
              <a:lnSpc>
                <a:spcPct val="11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3. All of this time, though, Kai was slowly dying from __________.</a:t>
            </a:r>
          </a:p>
          <a:p>
            <a:pPr marL="0" indent="0">
              <a:lnSpc>
                <a:spcPct val="11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cancer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accident</a:t>
            </a:r>
          </a:p>
          <a:p>
            <a:pPr marL="0" indent="0">
              <a:lnSpc>
                <a:spcPct val="110000"/>
              </a:lnSpc>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disaster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heart attacks</a:t>
            </a:r>
          </a:p>
        </p:txBody>
      </p:sp>
      <p:sp>
        <p:nvSpPr>
          <p:cNvPr id="4" name="灯片编号占位符 3"/>
          <p:cNvSpPr>
            <a:spLocks noGrp="1"/>
          </p:cNvSpPr>
          <p:nvPr>
            <p:ph type="sldNum" sz="quarter" idx="12"/>
          </p:nvPr>
        </p:nvSpPr>
        <p:spPr/>
        <p:txBody>
          <a:bodyPr/>
          <a:lstStyle/>
          <a:p>
            <a:fld id="{879EF9BB-81F1-401D-AA19-680A8E0D7F6D}" type="slidenum">
              <a:rPr lang="en-US" smtClean="0"/>
              <a:t>188</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7" name="文本框 6"/>
          <p:cNvSpPr txBox="1"/>
          <p:nvPr/>
        </p:nvSpPr>
        <p:spPr>
          <a:xfrm>
            <a:off x="7788910" y="795020"/>
            <a:ext cx="150114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8" name="文本框 7"/>
          <p:cNvSpPr txBox="1"/>
          <p:nvPr/>
        </p:nvSpPr>
        <p:spPr>
          <a:xfrm>
            <a:off x="5000625" y="2680335"/>
            <a:ext cx="75882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9" name="文本框 8"/>
          <p:cNvSpPr txBox="1"/>
          <p:nvPr/>
        </p:nvSpPr>
        <p:spPr>
          <a:xfrm>
            <a:off x="8757920" y="3524644"/>
            <a:ext cx="140208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5" name="文本框 4">
            <a:hlinkClick r:id="rId4" action="ppaction://hlinksldjump"/>
          </p:cNvPr>
          <p:cNvSpPr txBox="1"/>
          <p:nvPr/>
        </p:nvSpPr>
        <p:spPr>
          <a:xfrm>
            <a:off x="6508115" y="241554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8568690" y="88328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2" name="文本框 11">
            <a:hlinkClick r:id="rId6" action="ppaction://hlinksldjump"/>
          </p:cNvPr>
          <p:cNvSpPr txBox="1"/>
          <p:nvPr/>
        </p:nvSpPr>
        <p:spPr>
          <a:xfrm>
            <a:off x="8476615" y="4564308"/>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anim calcmode="lin" valueType="num">
                                      <p:cBhvr>
                                        <p:cTn id="34" dur="1000" fill="hold"/>
                                        <p:tgtEl>
                                          <p:spTgt spid="9"/>
                                        </p:tgtEl>
                                        <p:attrNameLst>
                                          <p:attrName>ppt_x</p:attrName>
                                        </p:attrNameLst>
                                      </p:cBhvr>
                                      <p:tavLst>
                                        <p:tav tm="0">
                                          <p:val>
                                            <p:strVal val="#ppt_x"/>
                                          </p:val>
                                        </p:tav>
                                        <p:tav tm="100000">
                                          <p:val>
                                            <p:strVal val="#ppt_x"/>
                                          </p:val>
                                        </p:tav>
                                      </p:tavLst>
                                    </p:anim>
                                    <p:anim calcmode="lin" valueType="num">
                                      <p:cBhvr>
                                        <p:cTn id="35" dur="1000" fill="hold"/>
                                        <p:tgtEl>
                                          <p:spTgt spid="9"/>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1000"/>
                                        <p:tgtEl>
                                          <p:spTgt spid="12"/>
                                        </p:tgtEl>
                                      </p:cBhvr>
                                    </p:animEffect>
                                    <p:anim calcmode="lin" valueType="num">
                                      <p:cBhvr>
                                        <p:cTn id="40" dur="1000" fill="hold"/>
                                        <p:tgtEl>
                                          <p:spTgt spid="12"/>
                                        </p:tgtEl>
                                        <p:attrNameLst>
                                          <p:attrName>ppt_x</p:attrName>
                                        </p:attrNameLst>
                                      </p:cBhvr>
                                      <p:tavLst>
                                        <p:tav tm="0">
                                          <p:val>
                                            <p:strVal val="#ppt_x"/>
                                          </p:val>
                                        </p:tav>
                                        <p:tav tm="100000">
                                          <p:val>
                                            <p:strVal val="#ppt_x"/>
                                          </p:val>
                                        </p:tav>
                                      </p:tavLst>
                                    </p:anim>
                                    <p:anim calcmode="lin" valueType="num">
                                      <p:cBhvr>
                                        <p:cTn id="4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P spid="8" grpId="0"/>
      <p:bldP spid="8" grpId="1"/>
      <p:bldP spid="9" grpId="0"/>
      <p:bldP spid="9" grpId="1"/>
      <p:bldP spid="5" grpId="0" bldLvl="0" animBg="1"/>
      <p:bldP spid="5" grpId="1" animBg="1"/>
      <p:bldP spid="10" grpId="0" bldLvl="0" animBg="1"/>
      <p:bldP spid="10" grpId="1" animBg="1"/>
      <p:bldP spid="12" grpId="0" bldLvl="0" animBg="1"/>
      <p:bldP spid="12" grpId="1" animBg="1"/>
    </p:bldLst>
  </p:timing>
</p:sld>
</file>

<file path=ppt/slides/slide1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 </a:t>
            </a:r>
            <a:r>
              <a:rPr lang="en-US" sz="2800" b="1" dirty="0">
                <a:latin typeface="微软雅黑" panose="020B0503020204020204" pitchFamily="34" charset="-122"/>
                <a:ea typeface="微软雅黑" panose="020B0503020204020204" pitchFamily="34" charset="-122"/>
              </a:rPr>
              <a:t>细节理解题。根据第一段第一句“The first time I saw Kai, she was sitting in my front yard, holding my dog Harley in her arms.”可知，第一次看见Kai，她正坐在前院，抱着我的狗在她怀里，故此题正确答案为：C。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189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50800" y="4515485"/>
            <a:ext cx="12191365" cy="2342515"/>
          </a:xfrm>
          <a:prstGeom prst="rect">
            <a:avLst/>
          </a:prstGeom>
          <a:solidFill>
            <a:srgbClr val="E3FDC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左箭头 4">
            <a:hlinkClick r:id="rId2" action="ppaction://hlinksldjump"/>
          </p:cNvPr>
          <p:cNvSpPr/>
          <p:nvPr/>
        </p:nvSpPr>
        <p:spPr>
          <a:xfrm>
            <a:off x="11191336" y="616395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graphicFrame>
        <p:nvGraphicFramePr>
          <p:cNvPr id="2" name="图示 1"/>
          <p:cNvGraphicFramePr/>
          <p:nvPr/>
        </p:nvGraphicFramePr>
        <p:xfrm>
          <a:off x="2674620" y="0"/>
          <a:ext cx="8128000" cy="144272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内容占位符 7"/>
          <p:cNvSpPr>
            <a:spLocks noGrp="1"/>
          </p:cNvSpPr>
          <p:nvPr>
            <p:ph sz="quarter" idx="4294967295"/>
          </p:nvPr>
        </p:nvSpPr>
        <p:spPr>
          <a:xfrm>
            <a:off x="6802438" y="2174875"/>
            <a:ext cx="5389562" cy="3951288"/>
          </a:xfrm>
        </p:spPr>
        <p:txBody>
          <a:bodyPr/>
          <a:lstStyle/>
          <a:p>
            <a:endParaRPr lang="zh-CN" altLang="en-US" dirty="0"/>
          </a:p>
          <a:p>
            <a:endParaRPr lang="zh-CN" altLang="en-US" dirty="0"/>
          </a:p>
        </p:txBody>
      </p:sp>
      <p:sp>
        <p:nvSpPr>
          <p:cNvPr id="3" name="灯片编号占位符 2"/>
          <p:cNvSpPr>
            <a:spLocks noGrp="1"/>
          </p:cNvSpPr>
          <p:nvPr>
            <p:ph type="sldNum" sz="quarter" idx="12"/>
          </p:nvPr>
        </p:nvSpPr>
        <p:spPr/>
        <p:txBody>
          <a:bodyPr/>
          <a:lstStyle/>
          <a:p>
            <a:fld id="{879EF9BB-81F1-401D-AA19-680A8E0D7F6D}" type="slidenum">
              <a:rPr lang="en-US" smtClean="0"/>
              <a:t>19</a:t>
            </a:fld>
            <a:endParaRPr lang="en-US"/>
          </a:p>
        </p:txBody>
      </p:sp>
      <p:sp>
        <p:nvSpPr>
          <p:cNvPr id="13" name="文本框 12"/>
          <p:cNvSpPr txBox="1"/>
          <p:nvPr/>
        </p:nvSpPr>
        <p:spPr>
          <a:xfrm>
            <a:off x="100330" y="4783455"/>
            <a:ext cx="12092305" cy="1568450"/>
          </a:xfrm>
          <a:prstGeom prst="rect">
            <a:avLst/>
          </a:prstGeom>
          <a:noFill/>
        </p:spPr>
        <p:txBody>
          <a:bodyPr wrap="square" rtlCol="0">
            <a:spAutoFit/>
          </a:bodyPr>
          <a:lstStyle/>
          <a:p>
            <a:r>
              <a:rPr lang="zh-CN" altLang="en-US" sz="2400" dirty="0">
                <a:latin typeface="微软雅黑" panose="020B0503020204020204" pitchFamily="34" charset="-122"/>
                <a:ea typeface="微软雅黑" panose="020B0503020204020204" pitchFamily="34" charset="-122"/>
              </a:rPr>
              <a:t>解析：本题为句意猜测题。该段第一句中有三个动作“work so hard in the hot sun”“dig round the fruit trees”和“turn over the soil”，翻译为“在炎热的阳光下辛勤工作”“围绕果树周围 挖”和“翻土”，由此可推测他们翻遍了花园的每一寸土地，故此题正确答案为：A。</a:t>
            </a:r>
          </a:p>
        </p:txBody>
      </p:sp>
      <p:sp>
        <p:nvSpPr>
          <p:cNvPr id="9" name="文本框 8"/>
          <p:cNvSpPr txBox="1"/>
          <p:nvPr/>
        </p:nvSpPr>
        <p:spPr>
          <a:xfrm>
            <a:off x="197485" y="262255"/>
            <a:ext cx="11796395" cy="4399915"/>
          </a:xfrm>
          <a:prstGeom prst="rect">
            <a:avLst/>
          </a:prstGeom>
          <a:noFill/>
        </p:spPr>
        <p:txBody>
          <a:bodyPr wrap="square" rtlCol="0" anchor="t">
            <a:spAutoFit/>
          </a:bodyPr>
          <a:lstStyle/>
          <a:p>
            <a:r>
              <a:rPr lang="zh-CN" altLang="en-US" sz="2800"/>
              <a:t>【例 3】（2015 年广东高职高考题阅读理解 A 篇）</a:t>
            </a:r>
          </a:p>
          <a:p>
            <a:r>
              <a:rPr lang="zh-CN" altLang="en-US" sz="2800"/>
              <a:t>      </a:t>
            </a:r>
            <a:r>
              <a:rPr lang="zh-CN" altLang="en-US" sz="2800" b="1"/>
              <a:t> They worked so hard in the hot sun, digging round the fruit trees and turning over the soil with their spades ( 铲子 ). </a:t>
            </a:r>
            <a:r>
              <a:rPr lang="zh-CN" altLang="en-US" sz="2800" b="1" u="sng"/>
              <a:t>They went over every inch of the ground</a:t>
            </a:r>
            <a:r>
              <a:rPr lang="zh-CN" altLang="en-US" sz="2800" b="1"/>
              <a:t>. </a:t>
            </a:r>
            <a:endParaRPr lang="zh-CN" altLang="en-US" sz="2800"/>
          </a:p>
          <a:p>
            <a:endParaRPr lang="zh-CN" altLang="en-US" sz="2800"/>
          </a:p>
          <a:p>
            <a:r>
              <a:rPr lang="zh-CN" altLang="en-US" sz="2800"/>
              <a:t>58. The underlined sentence in Paragraph 3 is closest in meaning to </a:t>
            </a:r>
            <a:r>
              <a:rPr lang="en-US" altLang="zh-CN" sz="2800"/>
              <a:t>______</a:t>
            </a:r>
            <a:r>
              <a:rPr lang="zh-CN" altLang="en-US" sz="2800"/>
              <a:t>.</a:t>
            </a:r>
          </a:p>
          <a:p>
            <a:r>
              <a:rPr lang="zh-CN" altLang="en-US" sz="2800"/>
              <a:t> A. they dug everywhere in the garden</a:t>
            </a:r>
          </a:p>
          <a:p>
            <a:r>
              <a:rPr lang="zh-CN" altLang="en-US" sz="2800"/>
              <a:t> B. they went everywhere in the garden</a:t>
            </a:r>
          </a:p>
          <a:p>
            <a:r>
              <a:rPr lang="zh-CN" altLang="en-US" sz="2800"/>
              <a:t> C. they planted trees everywhere in the garden </a:t>
            </a:r>
          </a:p>
          <a:p>
            <a:r>
              <a:rPr lang="zh-CN" altLang="en-US" sz="2800"/>
              <a:t> D. they hid gold everywhere in the garden</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42" presetClass="entr" presetSubtype="0"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1000"/>
                                        <p:tgtEl>
                                          <p:spTgt spid="13"/>
                                        </p:tgtEl>
                                      </p:cBhvr>
                                    </p:animEffect>
                                    <p:anim calcmode="lin" valueType="num">
                                      <p:cBhvr>
                                        <p:cTn id="13" dur="1000" fill="hold"/>
                                        <p:tgtEl>
                                          <p:spTgt spid="13"/>
                                        </p:tgtEl>
                                        <p:attrNameLst>
                                          <p:attrName>ppt_x</p:attrName>
                                        </p:attrNameLst>
                                      </p:cBhvr>
                                      <p:tavLst>
                                        <p:tav tm="0">
                                          <p:val>
                                            <p:strVal val="#ppt_x"/>
                                          </p:val>
                                        </p:tav>
                                        <p:tav tm="100000">
                                          <p:val>
                                            <p:strVal val="#ppt_x"/>
                                          </p:val>
                                        </p:tav>
                                      </p:tavLst>
                                    </p:anim>
                                    <p:anim calcmode="lin" valueType="num">
                                      <p:cBhvr>
                                        <p:cTn id="14" dur="1000" fill="hold"/>
                                        <p:tgtEl>
                                          <p:spTgt spid="13"/>
                                        </p:tgtEl>
                                        <p:attrNameLst>
                                          <p:attrName>ppt_y</p:attrName>
                                        </p:attrNameLst>
                                      </p:cBhvr>
                                      <p:tavLst>
                                        <p:tav tm="0">
                                          <p:val>
                                            <p:strVal val="#ppt_y+.1"/>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Graphic spid="2" grpId="0">
        <p:bldAsOne/>
      </p:bldGraphic>
      <p:bldP spid="13" grpId="0"/>
    </p:bldLst>
  </p:timing>
</p:sld>
</file>

<file path=ppt/slides/slide1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2.</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细节理解题。根据第一段倒数第二句“Her smile made me feel comfortable just being around her.”可知，这里cozy与comfortable同义，故此题正确答案为：B。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190</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细节理解题。根据第三段第一句“All of this time, though, Kai was slowly dying from cancer.”可知，故此题正确答案为：A。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191</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174153" y="808297"/>
            <a:ext cx="10253067" cy="5913404"/>
          </a:xfrm>
        </p:spPr>
        <p:txBody>
          <a:bodyPr>
            <a:normAutofit/>
          </a:bodyPr>
          <a:lstStyle/>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4. What can be inferred from the passage?</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Kai had an optimistic view of life. </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Kai was pessimistic about the future.</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Kai lost her heart to life. </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Kai didn’t encourage the writer to write.</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5. What can we learn from Kai?</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Kindness.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Happiness. </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Hope.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All of the above.</a:t>
            </a:r>
          </a:p>
        </p:txBody>
      </p:sp>
      <p:sp>
        <p:nvSpPr>
          <p:cNvPr id="4" name="灯片编号占位符 3"/>
          <p:cNvSpPr>
            <a:spLocks noGrp="1"/>
          </p:cNvSpPr>
          <p:nvPr>
            <p:ph type="sldNum" sz="quarter" idx="12"/>
          </p:nvPr>
        </p:nvSpPr>
        <p:spPr/>
        <p:txBody>
          <a:bodyPr/>
          <a:lstStyle/>
          <a:p>
            <a:fld id="{879EF9BB-81F1-401D-AA19-680A8E0D7F6D}" type="slidenum">
              <a:rPr lang="en-US" smtClean="0"/>
              <a:t>192</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6814820" y="808355"/>
            <a:ext cx="659765" cy="521970"/>
          </a:xfrm>
          <a:prstGeom prst="rect">
            <a:avLst/>
          </a:prstGeom>
          <a:noFill/>
        </p:spPr>
        <p:txBody>
          <a:bodyPr wrap="square" rtlCol="0">
            <a:spAutoFit/>
          </a:bodyPr>
          <a:lstStyle/>
          <a:p>
            <a:r>
              <a:rPr lang="zh-CN" altLang="en-US" dirty="0"/>
              <a:t> </a:t>
            </a: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5" name="文本框 4"/>
          <p:cNvSpPr txBox="1"/>
          <p:nvPr/>
        </p:nvSpPr>
        <p:spPr>
          <a:xfrm>
            <a:off x="5099050" y="3624319"/>
            <a:ext cx="171577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7" name="文本框 6">
            <a:hlinkClick r:id="rId4" action="ppaction://hlinksldjump"/>
          </p:cNvPr>
          <p:cNvSpPr txBox="1"/>
          <p:nvPr/>
        </p:nvSpPr>
        <p:spPr>
          <a:xfrm>
            <a:off x="6096000" y="3624319"/>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9" name="文本框 8">
            <a:hlinkClick r:id="rId5" action="ppaction://hlinksldjump"/>
          </p:cNvPr>
          <p:cNvSpPr txBox="1"/>
          <p:nvPr/>
        </p:nvSpPr>
        <p:spPr>
          <a:xfrm>
            <a:off x="7273290" y="80835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7" grpId="0" bldLvl="0" animBg="1"/>
      <p:bldP spid="7" grpId="1" animBg="1"/>
      <p:bldP spid="9" grpId="0" bldLvl="0" animBg="1"/>
      <p:bldP spid="9" grpId="1" animBg="1"/>
    </p:bldLst>
  </p:timing>
</p:sld>
</file>

<file path=ppt/slides/slide1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 </a:t>
            </a:r>
            <a:r>
              <a:rPr sz="2800" b="1" dirty="0">
                <a:latin typeface="微软雅黑" panose="020B0503020204020204" pitchFamily="34" charset="-122"/>
                <a:ea typeface="微软雅黑" panose="020B0503020204020204" pitchFamily="34" charset="-122"/>
              </a:rPr>
              <a:t> 推理判断题。从文中第一段最后一句“Her face was always full of happiness.”可以推理判断Kai是个对生活乐观的人，故此题正确答案为：A。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193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420493"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5. </a:t>
            </a:r>
            <a:r>
              <a:rPr sz="2800" b="1" dirty="0">
                <a:latin typeface="微软雅黑" panose="020B0503020204020204" pitchFamily="34" charset="-122"/>
                <a:ea typeface="微软雅黑" panose="020B0503020204020204" pitchFamily="34" charset="-122"/>
              </a:rPr>
              <a:t>主旨大义题。根据第四段最后一句“She taught us so many lessons about kindness, happiness, hope and cheer.”可知，得知Kai是个善良、快乐、充满希望的人，故此题正确答案为：D。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194</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195</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0"/>
            <a:ext cx="12191365" cy="5262245"/>
          </a:xfrm>
          <a:prstGeom prst="rect">
            <a:avLst/>
          </a:prstGeom>
          <a:noFill/>
        </p:spPr>
        <p:txBody>
          <a:bodyPr wrap="square" rtlCol="0" anchor="t">
            <a:spAutoFit/>
          </a:bodyPr>
          <a:lstStyle/>
          <a:p>
            <a:r>
              <a:rPr lang="en-US" altLang="zh-CN" sz="2800"/>
              <a:t>                                                       B（议论文）</a:t>
            </a:r>
          </a:p>
          <a:p>
            <a:r>
              <a:rPr lang="en-US" altLang="zh-CN" sz="2800"/>
              <a:t>                                                                             难度系数：★★★ 建议时长：8 分钟</a:t>
            </a:r>
          </a:p>
          <a:p>
            <a:pPr algn="just"/>
            <a:r>
              <a:rPr lang="en-US" altLang="zh-CN" sz="2800"/>
              <a:t>      Active listening is a special way of communicating. Its goal is to make it easier for people to clearly express ideas and feelings. It can lead to a better understanding between a speaker and a listener.</a:t>
            </a:r>
          </a:p>
          <a:p>
            <a:pPr indent="457200" algn="just"/>
            <a:r>
              <a:rPr lang="en-US" altLang="zh-CN" sz="2800"/>
              <a:t>Active listening can be guided by a third person, such as a therapist (治疗专家). Or, it can be done by two people on their own. Active listening works best when the speaker and listener sit facing each other. The two people take turns talking. The goal is for the listener to give full attention to the speaker. You should </a:t>
            </a:r>
            <a:r>
              <a:rPr lang="en-US" altLang="zh-CN" sz="2800" u="sng"/>
              <a:t>avoid </a:t>
            </a:r>
            <a:r>
              <a:rPr lang="en-US" altLang="zh-CN" sz="2800"/>
              <a:t>thinking about what to say next or whether what the speaker is saying is right. Instead, focus on understanding what is being said. Try as much as possible to see things from the speaker’s point of view.</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196</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44805" y="163195"/>
            <a:ext cx="11847195" cy="3969385"/>
          </a:xfrm>
          <a:prstGeom prst="rect">
            <a:avLst/>
          </a:prstGeom>
          <a:noFill/>
        </p:spPr>
        <p:txBody>
          <a:bodyPr wrap="square" rtlCol="0" anchor="t">
            <a:spAutoFit/>
          </a:bodyPr>
          <a:lstStyle/>
          <a:p>
            <a:pPr algn="just"/>
            <a:r>
              <a:rPr lang="en-US" altLang="zh-CN" sz="2800"/>
              <a:t>     Once the speaker finishes talking, you should repeat back the main points of what he or she just said. Doing that lets the speaker know how well you understood what was said. It gives him or her a chance to clear up any misunderstandings. The speaker can explain his or her ideas until he or she feels fully understood. </a:t>
            </a:r>
          </a:p>
          <a:p>
            <a:pPr indent="457200" algn="just"/>
            <a:r>
              <a:rPr lang="en-US" altLang="zh-CN" sz="2800"/>
              <a:t>Active listening is very useful for people who live or work together. Family members and co-workers often have bad listening habits. They focus on what they expect the other person to say rather than on what is actually said. Active listening gives them a way to break this pattern.</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197</a:t>
            </a:fld>
            <a:endParaRPr lang="en-US"/>
          </a:p>
        </p:txBody>
      </p:sp>
      <p:sp>
        <p:nvSpPr>
          <p:cNvPr id="26" name="左箭头 25">
            <a:hlinkClick r:id="rId5"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562610" y="1205230"/>
            <a:ext cx="12191365" cy="5367655"/>
          </a:xfrm>
          <a:prstGeom prst="rect">
            <a:avLst/>
          </a:prstGeom>
          <a:noFill/>
        </p:spPr>
        <p:txBody>
          <a:bodyPr wrap="square" rtlCol="0" anchor="t">
            <a:spAutoFit/>
          </a:bodyPr>
          <a:lstStyle/>
          <a:p>
            <a:pPr>
              <a:lnSpc>
                <a:spcPct val="110000"/>
              </a:lnSpc>
            </a:pPr>
            <a:r>
              <a:rPr lang="en-US" altLang="zh-CN" sz="2400" b="1" dirty="0">
                <a:latin typeface="微软雅黑" panose="020B0503020204020204" pitchFamily="34" charset="-122"/>
                <a:ea typeface="微软雅黑" panose="020B0503020204020204" pitchFamily="34" charset="-122"/>
              </a:rPr>
              <a:t>6. What’s the main idea of this passage? </a:t>
            </a:r>
          </a:p>
          <a:p>
            <a:pPr>
              <a:lnSpc>
                <a:spcPct val="110000"/>
              </a:lnSpc>
            </a:pPr>
            <a:r>
              <a:rPr lang="en-US" altLang="zh-CN" sz="2400" b="1" dirty="0">
                <a:latin typeface="微软雅黑" panose="020B0503020204020204" pitchFamily="34" charset="-122"/>
                <a:ea typeface="微软雅黑" panose="020B0503020204020204" pitchFamily="34" charset="-122"/>
              </a:rPr>
              <a:t> A. Active listening.		</a:t>
            </a:r>
          </a:p>
          <a:p>
            <a:pPr>
              <a:lnSpc>
                <a:spcPct val="110000"/>
              </a:lnSpc>
            </a:pPr>
            <a:r>
              <a:rPr lang="en-US" altLang="zh-CN" sz="2400" b="1" dirty="0">
                <a:latin typeface="微软雅黑" panose="020B0503020204020204" pitchFamily="34" charset="-122"/>
                <a:ea typeface="微软雅黑" panose="020B0503020204020204" pitchFamily="34" charset="-122"/>
              </a:rPr>
              <a:t> B. Expressing ideas and feelings clearly. </a:t>
            </a:r>
          </a:p>
          <a:p>
            <a:pPr>
              <a:lnSpc>
                <a:spcPct val="110000"/>
              </a:lnSpc>
            </a:pPr>
            <a:r>
              <a:rPr lang="en-US" altLang="zh-CN" sz="2400" b="1" dirty="0">
                <a:latin typeface="微软雅黑" panose="020B0503020204020204" pitchFamily="34" charset="-122"/>
                <a:ea typeface="微软雅黑" panose="020B0503020204020204" pitchFamily="34" charset="-122"/>
              </a:rPr>
              <a:t> C. Communicating.		</a:t>
            </a:r>
          </a:p>
          <a:p>
            <a:pPr>
              <a:lnSpc>
                <a:spcPct val="110000"/>
              </a:lnSpc>
            </a:pPr>
            <a:r>
              <a:rPr lang="en-US" altLang="zh-CN" sz="2400" b="1" dirty="0">
                <a:latin typeface="微软雅黑" panose="020B0503020204020204" pitchFamily="34" charset="-122"/>
                <a:ea typeface="微软雅黑" panose="020B0503020204020204" pitchFamily="34" charset="-122"/>
              </a:rPr>
              <a:t> D. Talking with people politely. </a:t>
            </a:r>
          </a:p>
          <a:p>
            <a:pPr>
              <a:lnSpc>
                <a:spcPct val="110000"/>
              </a:lnSpc>
            </a:pPr>
            <a:r>
              <a:rPr lang="en-US" altLang="zh-CN" sz="2400" b="1" dirty="0">
                <a:latin typeface="微软雅黑" panose="020B0503020204020204" pitchFamily="34" charset="-122"/>
                <a:ea typeface="微软雅黑" panose="020B0503020204020204" pitchFamily="34" charset="-122"/>
              </a:rPr>
              <a:t>7. The goal of active listening is for the listener to give full __________ to the speakers.</a:t>
            </a:r>
          </a:p>
          <a:p>
            <a:pPr>
              <a:lnSpc>
                <a:spcPct val="110000"/>
              </a:lnSpc>
            </a:pPr>
            <a:r>
              <a:rPr lang="en-US" altLang="zh-CN" sz="2400" b="1" dirty="0">
                <a:latin typeface="微软雅黑" panose="020B0503020204020204" pitchFamily="34" charset="-122"/>
                <a:ea typeface="微软雅黑" panose="020B0503020204020204" pitchFamily="34" charset="-122"/>
              </a:rPr>
              <a:t> A. distraction 		B. attention </a:t>
            </a:r>
          </a:p>
          <a:p>
            <a:pPr>
              <a:lnSpc>
                <a:spcPct val="110000"/>
              </a:lnSpc>
            </a:pPr>
            <a:r>
              <a:rPr lang="en-US" altLang="zh-CN" sz="2400" b="1" dirty="0">
                <a:latin typeface="微软雅黑" panose="020B0503020204020204" pitchFamily="34" charset="-122"/>
                <a:ea typeface="微软雅黑" panose="020B0503020204020204" pitchFamily="34" charset="-122"/>
              </a:rPr>
              <a:t> C. interest 			D. potential</a:t>
            </a:r>
          </a:p>
          <a:p>
            <a:pPr>
              <a:lnSpc>
                <a:spcPct val="110000"/>
              </a:lnSpc>
            </a:pPr>
            <a:r>
              <a:rPr lang="en-US" altLang="zh-CN" sz="2400" b="1" dirty="0">
                <a:latin typeface="微软雅黑" panose="020B0503020204020204" pitchFamily="34" charset="-122"/>
                <a:ea typeface="微软雅黑" panose="020B0503020204020204" pitchFamily="34" charset="-122"/>
                <a:cs typeface="微软雅黑" panose="020B0503020204020204" pitchFamily="34" charset="-122"/>
                <a:sym typeface="+mn-ea"/>
              </a:rPr>
              <a:t>8. The underlined word “avoid” in Paragraph 2 probably means “__________”. </a:t>
            </a:r>
            <a:endParaRPr lang="en-US" altLang="zh-CN" sz="2400" b="1" dirty="0">
              <a:latin typeface="微软雅黑" panose="020B0503020204020204" pitchFamily="34" charset="-122"/>
              <a:ea typeface="微软雅黑" panose="020B0503020204020204" pitchFamily="34" charset="-122"/>
              <a:cs typeface="微软雅黑" panose="020B0503020204020204" pitchFamily="34" charset="-122"/>
            </a:endParaRPr>
          </a:p>
          <a:p>
            <a:pPr>
              <a:lnSpc>
                <a:spcPct val="110000"/>
              </a:lnSpc>
            </a:pPr>
            <a:r>
              <a:rPr lang="en-US" altLang="zh-CN" sz="2400" b="1" dirty="0">
                <a:latin typeface="微软雅黑" panose="020B0503020204020204" pitchFamily="34" charset="-122"/>
                <a:ea typeface="微软雅黑" panose="020B0503020204020204" pitchFamily="34" charset="-122"/>
                <a:cs typeface="微软雅黑" panose="020B0503020204020204" pitchFamily="34" charset="-122"/>
                <a:sym typeface="+mn-ea"/>
              </a:rPr>
              <a:t>A. </a:t>
            </a:r>
            <a:r>
              <a:rPr lang="en-US" altLang="zh-CN" sz="2400" b="1" dirty="0" err="1">
                <a:latin typeface="微软雅黑" panose="020B0503020204020204" pitchFamily="34" charset="-122"/>
                <a:ea typeface="微软雅黑" panose="020B0503020204020204" pitchFamily="34" charset="-122"/>
                <a:cs typeface="微软雅黑" panose="020B0503020204020204" pitchFamily="34" charset="-122"/>
                <a:sym typeface="+mn-ea"/>
              </a:rPr>
              <a:t>钦佩</a:t>
            </a:r>
            <a:r>
              <a:rPr lang="en-US" altLang="zh-CN" sz="2400" b="1" dirty="0">
                <a:latin typeface="微软雅黑" panose="020B0503020204020204" pitchFamily="34" charset="-122"/>
                <a:ea typeface="微软雅黑" panose="020B0503020204020204" pitchFamily="34" charset="-122"/>
                <a:cs typeface="微软雅黑" panose="020B0503020204020204" pitchFamily="34" charset="-122"/>
                <a:sym typeface="+mn-ea"/>
              </a:rPr>
              <a:t> 	B. </a:t>
            </a:r>
            <a:r>
              <a:rPr lang="en-US" altLang="zh-CN" sz="2400" b="1" dirty="0" err="1">
                <a:latin typeface="微软雅黑" panose="020B0503020204020204" pitchFamily="34" charset="-122"/>
                <a:ea typeface="微软雅黑" panose="020B0503020204020204" pitchFamily="34" charset="-122"/>
                <a:cs typeface="微软雅黑" panose="020B0503020204020204" pitchFamily="34" charset="-122"/>
                <a:sym typeface="+mn-ea"/>
              </a:rPr>
              <a:t>承认</a:t>
            </a:r>
            <a:r>
              <a:rPr lang="en-US" altLang="zh-CN" sz="2400" b="1" dirty="0">
                <a:latin typeface="微软雅黑" panose="020B0503020204020204" pitchFamily="34" charset="-122"/>
                <a:ea typeface="微软雅黑" panose="020B0503020204020204" pitchFamily="34" charset="-122"/>
                <a:cs typeface="微软雅黑" panose="020B0503020204020204" pitchFamily="34" charset="-122"/>
                <a:sym typeface="+mn-ea"/>
              </a:rPr>
              <a:t> 	C. </a:t>
            </a:r>
            <a:r>
              <a:rPr lang="en-US" altLang="zh-CN" sz="2400" b="1" dirty="0" err="1">
                <a:latin typeface="微软雅黑" panose="020B0503020204020204" pitchFamily="34" charset="-122"/>
                <a:ea typeface="微软雅黑" panose="020B0503020204020204" pitchFamily="34" charset="-122"/>
                <a:cs typeface="微软雅黑" panose="020B0503020204020204" pitchFamily="34" charset="-122"/>
                <a:sym typeface="+mn-ea"/>
              </a:rPr>
              <a:t>避免</a:t>
            </a:r>
            <a:r>
              <a:rPr lang="en-US" altLang="zh-CN" sz="2400" b="1" dirty="0">
                <a:latin typeface="微软雅黑" panose="020B0503020204020204" pitchFamily="34" charset="-122"/>
                <a:ea typeface="微软雅黑" panose="020B0503020204020204" pitchFamily="34" charset="-122"/>
                <a:cs typeface="微软雅黑" panose="020B0503020204020204" pitchFamily="34" charset="-122"/>
                <a:sym typeface="+mn-ea"/>
              </a:rPr>
              <a:t> 	D. </a:t>
            </a:r>
            <a:r>
              <a:rPr lang="en-US" altLang="zh-CN" sz="2400" b="1" dirty="0" err="1">
                <a:latin typeface="微软雅黑" panose="020B0503020204020204" pitchFamily="34" charset="-122"/>
                <a:ea typeface="微软雅黑" panose="020B0503020204020204" pitchFamily="34" charset="-122"/>
                <a:cs typeface="微软雅黑" panose="020B0503020204020204" pitchFamily="34" charset="-122"/>
                <a:sym typeface="+mn-ea"/>
              </a:rPr>
              <a:t>尝试</a:t>
            </a:r>
            <a:r>
              <a:rPr lang="en-US" altLang="zh-CN" sz="2400" b="1" dirty="0">
                <a:latin typeface="微软雅黑" panose="020B0503020204020204" pitchFamily="34" charset="-122"/>
                <a:ea typeface="微软雅黑" panose="020B0503020204020204" pitchFamily="34" charset="-122"/>
                <a:cs typeface="微软雅黑" panose="020B0503020204020204" pitchFamily="34" charset="-122"/>
                <a:sym typeface="+mn-ea"/>
              </a:rPr>
              <a:t> </a:t>
            </a:r>
            <a:endParaRPr lang="en-US" altLang="zh-CN" sz="2400" b="1" dirty="0">
              <a:latin typeface="微软雅黑" panose="020B0503020204020204" pitchFamily="34" charset="-122"/>
              <a:ea typeface="微软雅黑" panose="020B0503020204020204" pitchFamily="34" charset="-122"/>
              <a:cs typeface="微软雅黑" panose="020B0503020204020204" pitchFamily="34" charset="-122"/>
            </a:endParaRPr>
          </a:p>
          <a:p>
            <a:pPr>
              <a:lnSpc>
                <a:spcPct val="110000"/>
              </a:lnSpc>
            </a:pPr>
            <a:endParaRPr lang="en-US" altLang="zh-CN" sz="2400" b="1" dirty="0">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2" name="文本框 1"/>
          <p:cNvSpPr txBox="1"/>
          <p:nvPr/>
        </p:nvSpPr>
        <p:spPr>
          <a:xfrm>
            <a:off x="7248525" y="1205230"/>
            <a:ext cx="141859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3" name="文本框 2"/>
          <p:cNvSpPr txBox="1"/>
          <p:nvPr/>
        </p:nvSpPr>
        <p:spPr>
          <a:xfrm>
            <a:off x="9912349" y="3166145"/>
            <a:ext cx="49466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7" name="文本框 6">
            <a:hlinkClick r:id="rId6" action="ppaction://hlinksldjump"/>
          </p:cNvPr>
          <p:cNvSpPr txBox="1"/>
          <p:nvPr/>
        </p:nvSpPr>
        <p:spPr>
          <a:xfrm>
            <a:off x="7035165" y="177927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9" name="文本框 8">
            <a:hlinkClick r:id="rId7" action="ppaction://hlinksldjump"/>
          </p:cNvPr>
          <p:cNvSpPr txBox="1"/>
          <p:nvPr/>
        </p:nvSpPr>
        <p:spPr>
          <a:xfrm>
            <a:off x="9519285" y="381254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pic>
        <p:nvPicPr>
          <p:cNvPr id="6" name="图片 5"/>
          <p:cNvPicPr>
            <a:picLocks noChangeAspect="1"/>
          </p:cNvPicPr>
          <p:nvPr>
            <p:custDataLst>
              <p:tags r:id="rId1"/>
            </p:custDataLst>
          </p:nvPr>
        </p:nvPicPr>
        <p:blipFill>
          <a:blip r:embed="rId8"/>
          <a:stretch>
            <a:fillRect/>
          </a:stretch>
        </p:blipFill>
        <p:spPr>
          <a:xfrm>
            <a:off x="9937115" y="0"/>
            <a:ext cx="2254885" cy="2301240"/>
          </a:xfrm>
          <a:prstGeom prst="rect">
            <a:avLst/>
          </a:prstGeom>
        </p:spPr>
      </p:pic>
      <p:sp>
        <p:nvSpPr>
          <p:cNvPr id="8" name="文本框 7"/>
          <p:cNvSpPr txBox="1"/>
          <p:nvPr>
            <p:custDataLst>
              <p:tags r:id="rId2"/>
            </p:custDataLst>
          </p:nvPr>
        </p:nvSpPr>
        <p:spPr>
          <a:xfrm>
            <a:off x="1349375" y="5223510"/>
            <a:ext cx="49466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10" name="文本框 9">
            <a:hlinkClick r:id="rId9" action="ppaction://hlinksldjump"/>
          </p:cNvPr>
          <p:cNvSpPr txBox="1"/>
          <p:nvPr>
            <p:custDataLst>
              <p:tags r:id="rId3"/>
            </p:custDataLst>
          </p:nvPr>
        </p:nvSpPr>
        <p:spPr>
          <a:xfrm>
            <a:off x="5754370" y="6193473"/>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0"/>
                                        </p:tgtEl>
                                        <p:attrNameLst>
                                          <p:attrName>style.visibility</p:attrName>
                                        </p:attrNameLst>
                                      </p:cBhvr>
                                      <p:to>
                                        <p:strVal val="visible"/>
                                      </p:to>
                                    </p:set>
                                    <p:animEffect transition="in" filter="fade">
                                      <p:cBhvr>
                                        <p:cTn id="39" dur="1000"/>
                                        <p:tgtEl>
                                          <p:spTgt spid="10"/>
                                        </p:tgtEl>
                                      </p:cBhvr>
                                    </p:animEffect>
                                    <p:anim calcmode="lin" valueType="num">
                                      <p:cBhvr>
                                        <p:cTn id="40" dur="1000" fill="hold"/>
                                        <p:tgtEl>
                                          <p:spTgt spid="10"/>
                                        </p:tgtEl>
                                        <p:attrNameLst>
                                          <p:attrName>ppt_x</p:attrName>
                                        </p:attrNameLst>
                                      </p:cBhvr>
                                      <p:tavLst>
                                        <p:tav tm="0">
                                          <p:val>
                                            <p:strVal val="#ppt_x"/>
                                          </p:val>
                                        </p:tav>
                                        <p:tav tm="100000">
                                          <p:val>
                                            <p:strVal val="#ppt_x"/>
                                          </p:val>
                                        </p:tav>
                                      </p:tavLst>
                                    </p:anim>
                                    <p:anim calcmode="lin" valueType="num">
                                      <p:cBhvr>
                                        <p:cTn id="41"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7" grpId="0" bldLvl="0" animBg="1"/>
      <p:bldP spid="7" grpId="1" animBg="1"/>
      <p:bldP spid="9" grpId="0" bldLvl="0" animBg="1"/>
      <p:bldP spid="9" grpId="1" animBg="1"/>
      <p:bldP spid="8" grpId="0"/>
      <p:bldP spid="8" grpId="1"/>
      <p:bldP spid="10" grpId="0" bldLvl="0" animBg="1"/>
      <p:bldP spid="10" grpId="1" animBg="1"/>
    </p:bldLst>
  </p:timing>
</p:sld>
</file>

<file path=ppt/slides/slide1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6. </a:t>
            </a:r>
            <a:r>
              <a:rPr sz="2800" b="1" dirty="0">
                <a:latin typeface="微软雅黑" panose="020B0503020204020204" pitchFamily="34" charset="-122"/>
                <a:ea typeface="微软雅黑" panose="020B0503020204020204" pitchFamily="34" charset="-122"/>
              </a:rPr>
              <a:t>主旨大意题。根据第一段第一句“Active listening is a special way of communicating.”可知，积极倾听是一种特别的交流方式，全文围绕倾听进行展开，故此题正确答案为：A。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198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1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7.</a:t>
            </a:r>
            <a:r>
              <a:rPr sz="2800" b="1" dirty="0">
                <a:latin typeface="微软雅黑" panose="020B0503020204020204" pitchFamily="34" charset="-122"/>
                <a:ea typeface="微软雅黑" panose="020B0503020204020204" pitchFamily="34" charset="-122"/>
              </a:rPr>
              <a:t> 细节理解题。根据第二段第五句“The goal is for the listener to give full attention to the speaker.”可知，目的是让倾听者给予说话者全身心的关注。根据原文，中间空缺应是</a:t>
            </a:r>
          </a:p>
          <a:p>
            <a:pPr marL="0" indent="0" algn="just">
              <a:lnSpc>
                <a:spcPct val="150000"/>
              </a:lnSpc>
              <a:buNone/>
            </a:pPr>
            <a:r>
              <a:rPr sz="2800" b="1" dirty="0">
                <a:latin typeface="微软雅黑" panose="020B0503020204020204" pitchFamily="34" charset="-122"/>
                <a:ea typeface="微软雅黑" panose="020B0503020204020204" pitchFamily="34" charset="-122"/>
              </a:rPr>
              <a:t>attention，故此题正确答案为：B。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199</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图片 9"/>
          <p:cNvPicPr>
            <a:picLocks noChangeAspect="1"/>
          </p:cNvPicPr>
          <p:nvPr/>
        </p:nvPicPr>
        <p:blipFill>
          <a:blip r:embed="rId3"/>
          <a:stretch>
            <a:fillRect/>
          </a:stretch>
        </p:blipFill>
        <p:spPr>
          <a:xfrm>
            <a:off x="-684051" y="2025920"/>
            <a:ext cx="15145062" cy="6412288"/>
          </a:xfrm>
          <a:prstGeom prst="rect">
            <a:avLst/>
          </a:prstGeom>
        </p:spPr>
      </p:pic>
      <p:sp>
        <p:nvSpPr>
          <p:cNvPr id="11" name="Title 3"/>
          <p:cNvSpPr txBox="1"/>
          <p:nvPr/>
        </p:nvSpPr>
        <p:spPr>
          <a:xfrm>
            <a:off x="3613150" y="1186180"/>
            <a:ext cx="7540625" cy="1292225"/>
          </a:xfrm>
          <a:prstGeom prst="rect">
            <a:avLst/>
          </a:prstGeom>
        </p:spPr>
        <p:txBody>
          <a:bodyPr vert="horz" lIns="45720" tIns="22860" rIns="45720" bIns="22860" rtlCol="0" anchor="ctr">
            <a:noAutofit/>
          </a:bodyPr>
          <a:lstStyle>
            <a:lvl1pPr algn="l" defTabSz="1828165" rtl="0" eaLnBrk="1" latinLnBrk="0" hangingPunct="1">
              <a:lnSpc>
                <a:spcPct val="90000"/>
              </a:lnSpc>
              <a:spcBef>
                <a:spcPct val="0"/>
              </a:spcBef>
              <a:buNone/>
              <a:defRPr sz="7200" kern="1200">
                <a:solidFill>
                  <a:schemeClr val="tx1"/>
                </a:solidFill>
                <a:latin typeface="+mj-lt"/>
                <a:ea typeface="+mj-ea"/>
                <a:cs typeface="+mj-cs"/>
              </a:defRPr>
            </a:lvl1pPr>
          </a:lstStyle>
          <a:p>
            <a:pPr algn="ctr"/>
            <a:r>
              <a:rPr b="1" spc="300" dirty="0">
                <a:latin typeface="微软雅黑" panose="020B0503020204020204" pitchFamily="34" charset="-122"/>
                <a:ea typeface="微软雅黑" panose="020B0503020204020204" pitchFamily="34" charset="-122"/>
                <a:cs typeface="微软雅黑" panose="020B0503020204020204" pitchFamily="34" charset="-122"/>
              </a:rPr>
              <a:t>第</a:t>
            </a:r>
            <a:r>
              <a:rPr lang="zh-CN" b="1" spc="300" dirty="0">
                <a:latin typeface="微软雅黑" panose="020B0503020204020204" pitchFamily="34" charset="-122"/>
                <a:ea typeface="微软雅黑" panose="020B0503020204020204" pitchFamily="34" charset="-122"/>
                <a:cs typeface="微软雅黑" panose="020B0503020204020204" pitchFamily="34" charset="-122"/>
              </a:rPr>
              <a:t>四</a:t>
            </a:r>
            <a:r>
              <a:rPr b="1" spc="300" dirty="0">
                <a:latin typeface="微软雅黑" panose="020B0503020204020204" pitchFamily="34" charset="-122"/>
                <a:ea typeface="微软雅黑" panose="020B0503020204020204" pitchFamily="34" charset="-122"/>
                <a:cs typeface="微软雅黑" panose="020B0503020204020204" pitchFamily="34" charset="-122"/>
              </a:rPr>
              <a:t>章 </a:t>
            </a:r>
            <a:r>
              <a:rPr lang="en-US" b="1" spc="300" dirty="0">
                <a:latin typeface="微软雅黑" panose="020B0503020204020204" pitchFamily="34" charset="-122"/>
                <a:ea typeface="微软雅黑" panose="020B0503020204020204" pitchFamily="34" charset="-122"/>
                <a:cs typeface="微软雅黑" panose="020B0503020204020204" pitchFamily="34" charset="-122"/>
              </a:rPr>
              <a:t> </a:t>
            </a:r>
            <a:r>
              <a:rPr b="1" spc="300" dirty="0" err="1">
                <a:solidFill>
                  <a:schemeClr val="accent5"/>
                </a:solidFill>
                <a:latin typeface="微软雅黑" panose="020B0503020204020204" pitchFamily="34" charset="-122"/>
                <a:ea typeface="微软雅黑" panose="020B0503020204020204" pitchFamily="34" charset="-122"/>
                <a:cs typeface="微软雅黑" panose="020B0503020204020204" pitchFamily="34" charset="-122"/>
              </a:rPr>
              <a:t>阅读理解</a:t>
            </a:r>
            <a:endParaRPr b="1" spc="300" dirty="0">
              <a:solidFill>
                <a:schemeClr val="accent5"/>
              </a:solidFill>
              <a:latin typeface="微软雅黑" panose="020B0503020204020204" pitchFamily="34" charset="-122"/>
              <a:ea typeface="微软雅黑" panose="020B0503020204020204" pitchFamily="34" charset="-122"/>
              <a:cs typeface="微软雅黑" panose="020B0503020204020204" pitchFamily="34" charset="-122"/>
            </a:endParaRPr>
          </a:p>
        </p:txBody>
      </p:sp>
      <p:sp>
        <p:nvSpPr>
          <p:cNvPr id="13" name="Title 3"/>
          <p:cNvSpPr txBox="1"/>
          <p:nvPr/>
        </p:nvSpPr>
        <p:spPr>
          <a:xfrm>
            <a:off x="1964064" y="2025609"/>
            <a:ext cx="6515082" cy="452438"/>
          </a:xfrm>
          <a:prstGeom prst="rect">
            <a:avLst/>
          </a:prstGeom>
        </p:spPr>
        <p:txBody>
          <a:bodyPr vert="horz" lIns="45720" tIns="22860" rIns="45720" bIns="22860" rtlCol="0" anchor="ctr">
            <a:noAutofit/>
          </a:bodyPr>
          <a:lstStyle>
            <a:lvl1pPr algn="l" defTabSz="1828165" rtl="0" eaLnBrk="1" latinLnBrk="0" hangingPunct="1">
              <a:lnSpc>
                <a:spcPct val="90000"/>
              </a:lnSpc>
              <a:spcBef>
                <a:spcPct val="0"/>
              </a:spcBef>
              <a:buNone/>
              <a:defRPr sz="7200" kern="1200">
                <a:solidFill>
                  <a:schemeClr val="tx1"/>
                </a:solidFill>
                <a:latin typeface="+mj-lt"/>
                <a:ea typeface="+mj-ea"/>
                <a:cs typeface="+mj-cs"/>
              </a:defRPr>
            </a:lvl1pPr>
          </a:lstStyle>
          <a:p>
            <a:pPr algn="ctr"/>
            <a:endParaRPr lang="id-ID" sz="2000" dirty="0">
              <a:solidFill>
                <a:schemeClr val="tx1">
                  <a:lumMod val="50000"/>
                  <a:lumOff val="50000"/>
                </a:schemeClr>
              </a:solidFill>
              <a:latin typeface="+mn-ea"/>
              <a:ea typeface="+mn-ea"/>
              <a:cs typeface="+mn-ea"/>
            </a:endParaRPr>
          </a:p>
        </p:txBody>
      </p:sp>
      <p:pic>
        <p:nvPicPr>
          <p:cNvPr id="17" name="图片 16"/>
          <p:cNvPicPr>
            <a:picLocks noChangeAspect="1"/>
          </p:cNvPicPr>
          <p:nvPr/>
        </p:nvPicPr>
        <p:blipFill>
          <a:blip r:embed="rId4"/>
          <a:stretch>
            <a:fillRect/>
          </a:stretch>
        </p:blipFill>
        <p:spPr>
          <a:xfrm rot="1503710">
            <a:off x="10960528" y="-610002"/>
            <a:ext cx="1770470" cy="2081708"/>
          </a:xfrm>
          <a:prstGeom prst="rect">
            <a:avLst/>
          </a:prstGeom>
        </p:spPr>
      </p:pic>
      <p:sp>
        <p:nvSpPr>
          <p:cNvPr id="2" name="灯片编号占位符 1"/>
          <p:cNvSpPr>
            <a:spLocks noGrp="1"/>
          </p:cNvSpPr>
          <p:nvPr>
            <p:ph type="sldNum" sz="quarter" idx="12"/>
          </p:nvPr>
        </p:nvSpPr>
        <p:spPr/>
        <p:txBody>
          <a:bodyPr/>
          <a:lstStyle/>
          <a:p>
            <a:fld id="{91E8FD7A-3E62-43BB-957C-4F665A7B8324}" type="slidenum">
              <a:rPr lang="id-ID" smtClean="0"/>
              <a:t>2</a:t>
            </a:fld>
            <a:endParaRPr lang="id-ID"/>
          </a:p>
        </p:txBody>
      </p:sp>
    </p:spTree>
  </p:cSld>
  <p:clrMapOvr>
    <a:masterClrMapping/>
  </p:clrMapOvr>
  <mc:AlternateContent xmlns:mc="http://schemas.openxmlformats.org/markup-compatibility/2006" xmlns:p14="http://schemas.microsoft.com/office/powerpoint/2010/main">
    <mc:Choice Requires="p14">
      <p:transition spd="slow" p14:dur="2500" advTm="3000"/>
    </mc:Choice>
    <mc:Fallback xmlns="">
      <p:transition spd="slow"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par>
                          <p:cTn id="10" fill="hold">
                            <p:stCondLst>
                              <p:cond delay="800"/>
                            </p:stCondLst>
                            <p:childTnLst>
                              <p:par>
                                <p:cTn id="11" presetID="42" presetClass="entr" presetSubtype="0" fill="hold" grpId="0" nodeType="afterEffect" nodePh="1">
                                  <p:stCondLst>
                                    <p:cond delay="0"/>
                                  </p:stCondLst>
                                  <p:endCondLst>
                                    <p:cond evt="begin" delay="0">
                                      <p:tn val="11"/>
                                    </p:cond>
                                  </p:endCondLst>
                                  <p:childTnLst>
                                    <p:set>
                                      <p:cBhvr>
                                        <p:cTn id="12" dur="1" fill="hold">
                                          <p:stCondLst>
                                            <p:cond delay="0"/>
                                          </p:stCondLst>
                                        </p:cTn>
                                        <p:tgtEl>
                                          <p:spTgt spid="13"/>
                                        </p:tgtEl>
                                        <p:attrNameLst>
                                          <p:attrName>style.visibility</p:attrName>
                                        </p:attrNameLst>
                                      </p:cBhvr>
                                      <p:to>
                                        <p:strVal val="visible"/>
                                      </p:to>
                                    </p:set>
                                    <p:animEffect transition="in" filter="fade">
                                      <p:cBhvr>
                                        <p:cTn id="13" dur="750"/>
                                        <p:tgtEl>
                                          <p:spTgt spid="13"/>
                                        </p:tgtEl>
                                      </p:cBhvr>
                                    </p:animEffect>
                                    <p:anim calcmode="lin" valueType="num">
                                      <p:cBhvr>
                                        <p:cTn id="14" dur="750" fill="hold"/>
                                        <p:tgtEl>
                                          <p:spTgt spid="13"/>
                                        </p:tgtEl>
                                        <p:attrNameLst>
                                          <p:attrName>ppt_x</p:attrName>
                                        </p:attrNameLst>
                                      </p:cBhvr>
                                      <p:tavLst>
                                        <p:tav tm="0">
                                          <p:val>
                                            <p:strVal val="#ppt_x"/>
                                          </p:val>
                                        </p:tav>
                                        <p:tav tm="100000">
                                          <p:val>
                                            <p:strVal val="#ppt_x"/>
                                          </p:val>
                                        </p:tav>
                                      </p:tavLst>
                                    </p:anim>
                                    <p:anim calcmode="lin" valueType="num">
                                      <p:cBhvr>
                                        <p:cTn id="15" dur="75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201295" y="4672330"/>
            <a:ext cx="11776710" cy="2185670"/>
          </a:xfrm>
          <a:prstGeom prst="rect">
            <a:avLst/>
          </a:prstGeom>
          <a:solidFill>
            <a:srgbClr val="DBC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2" name="图示 1"/>
          <p:cNvGraphicFramePr/>
          <p:nvPr/>
        </p:nvGraphicFramePr>
        <p:xfrm>
          <a:off x="942975" y="-313055"/>
          <a:ext cx="9120505" cy="549529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灯片编号占位符 2"/>
          <p:cNvSpPr>
            <a:spLocks noGrp="1"/>
          </p:cNvSpPr>
          <p:nvPr>
            <p:ph type="sldNum" sz="quarter" idx="12"/>
          </p:nvPr>
        </p:nvSpPr>
        <p:spPr/>
        <p:txBody>
          <a:bodyPr/>
          <a:lstStyle/>
          <a:p>
            <a:fld id="{879EF9BB-81F1-401D-AA19-680A8E0D7F6D}" type="slidenum">
              <a:rPr lang="en-US" smtClean="0"/>
              <a:t>20</a:t>
            </a:fld>
            <a:endParaRPr lang="en-US"/>
          </a:p>
        </p:txBody>
      </p:sp>
      <p:sp>
        <p:nvSpPr>
          <p:cNvPr id="5" name="左箭头 4">
            <a:hlinkClick r:id="rId7"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436245" y="1377795"/>
            <a:ext cx="9873615" cy="3046095"/>
          </a:xfrm>
          <a:prstGeom prst="rect">
            <a:avLst/>
          </a:prstGeom>
          <a:noFill/>
        </p:spPr>
        <p:txBody>
          <a:bodyPr wrap="none" rtlCol="0">
            <a:spAutoFit/>
          </a:bodyPr>
          <a:lstStyle/>
          <a:p>
            <a:pPr algn="l"/>
            <a:r>
              <a:rPr lang="en-US" altLang="zh-CN" sz="2400" b="1" dirty="0">
                <a:latin typeface="微软雅黑" panose="020B0503020204020204" pitchFamily="34" charset="-122"/>
                <a:ea typeface="微软雅黑" panose="020B0503020204020204" pitchFamily="34" charset="-122"/>
              </a:rPr>
              <a:t>【常见题型】</a:t>
            </a:r>
          </a:p>
          <a:p>
            <a:pPr algn="l"/>
            <a:r>
              <a:rPr lang="en-US" altLang="zh-CN" sz="2400" b="1" dirty="0">
                <a:latin typeface="微软雅黑" panose="020B0503020204020204" pitchFamily="34" charset="-122"/>
                <a:ea typeface="微软雅黑" panose="020B0503020204020204" pitchFamily="34" charset="-122"/>
              </a:rPr>
              <a:t>① We can know from the passage that __________.</a:t>
            </a:r>
          </a:p>
          <a:p>
            <a:pPr algn="l"/>
            <a:r>
              <a:rPr lang="en-US" altLang="zh-CN" sz="2400" b="1" dirty="0">
                <a:latin typeface="微软雅黑" panose="020B0503020204020204" pitchFamily="34" charset="-122"/>
                <a:ea typeface="微软雅黑" panose="020B0503020204020204" pitchFamily="34" charset="-122"/>
              </a:rPr>
              <a:t>② We can infer from the  passage that __________.</a:t>
            </a:r>
          </a:p>
          <a:p>
            <a:pPr algn="l"/>
            <a:r>
              <a:rPr lang="en-US" altLang="zh-CN" sz="2400" b="1" dirty="0">
                <a:latin typeface="微软雅黑" panose="020B0503020204020204" pitchFamily="34" charset="-122"/>
                <a:ea typeface="微软雅黑" panose="020B0503020204020204" pitchFamily="34" charset="-122"/>
              </a:rPr>
              <a:t>③ The passage implies that __________.</a:t>
            </a:r>
          </a:p>
          <a:p>
            <a:pPr algn="l"/>
            <a:r>
              <a:rPr lang="en-US" altLang="zh-CN" sz="2400" b="1" dirty="0">
                <a:latin typeface="微软雅黑" panose="020B0503020204020204" pitchFamily="34" charset="-122"/>
                <a:ea typeface="微软雅黑" panose="020B0503020204020204" pitchFamily="34" charset="-122"/>
              </a:rPr>
              <a:t>④ The passage suggests that __________.</a:t>
            </a:r>
          </a:p>
          <a:p>
            <a:pPr algn="l"/>
            <a:r>
              <a:rPr lang="en-US" altLang="zh-CN" sz="2400" b="1" dirty="0">
                <a:latin typeface="微软雅黑" panose="020B0503020204020204" pitchFamily="34" charset="-122"/>
                <a:ea typeface="微软雅黑" panose="020B0503020204020204" pitchFamily="34" charset="-122"/>
              </a:rPr>
              <a:t>⑤ It can be concluded from the passage that __________.</a:t>
            </a:r>
          </a:p>
          <a:p>
            <a:pPr algn="l"/>
            <a:r>
              <a:rPr lang="en-US" altLang="zh-CN" sz="2400" b="1" dirty="0">
                <a:latin typeface="微软雅黑" panose="020B0503020204020204" pitchFamily="34" charset="-122"/>
                <a:ea typeface="微软雅黑" panose="020B0503020204020204" pitchFamily="34" charset="-122"/>
              </a:rPr>
              <a:t>⑥ What can be concluded from the passage?</a:t>
            </a:r>
          </a:p>
          <a:p>
            <a:pPr algn="l"/>
            <a:r>
              <a:rPr lang="en-US" altLang="zh-CN" sz="2400" b="1" dirty="0">
                <a:latin typeface="微软雅黑" panose="020B0503020204020204" pitchFamily="34" charset="-122"/>
                <a:ea typeface="微软雅黑" panose="020B0503020204020204" pitchFamily="34" charset="-122"/>
              </a:rPr>
              <a:t>⑦ From the passage we can draw the conclusion that __________.</a:t>
            </a:r>
          </a:p>
        </p:txBody>
      </p:sp>
      <p:sp>
        <p:nvSpPr>
          <p:cNvPr id="9" name="文本框 8"/>
          <p:cNvSpPr txBox="1"/>
          <p:nvPr/>
        </p:nvSpPr>
        <p:spPr>
          <a:xfrm>
            <a:off x="316230" y="4671695"/>
            <a:ext cx="11661140" cy="1938020"/>
          </a:xfrm>
          <a:prstGeom prst="rect">
            <a:avLst/>
          </a:prstGeom>
          <a:noFill/>
        </p:spPr>
        <p:txBody>
          <a:bodyPr wrap="square" rtlCol="0">
            <a:spAutoFit/>
          </a:bodyPr>
          <a:lstStyle/>
          <a:p>
            <a:r>
              <a:rPr sz="2400" dirty="0">
                <a:latin typeface="微软雅黑" panose="020B0503020204020204" pitchFamily="34" charset="-122"/>
                <a:ea typeface="微软雅黑" panose="020B0503020204020204" pitchFamily="34" charset="-122"/>
              </a:rPr>
              <a:t>【解题技巧】</a:t>
            </a:r>
          </a:p>
          <a:p>
            <a:r>
              <a:rPr sz="2400" dirty="0">
                <a:latin typeface="微软雅黑" panose="020B0503020204020204" pitchFamily="34" charset="-122"/>
                <a:ea typeface="微软雅黑" panose="020B0503020204020204" pitchFamily="34" charset="-122"/>
              </a:rPr>
              <a:t>这类题型要求考生在理解原文的基础上，针对文章的结论、寓意、作者的思想倾向、写作思路等方面，做出一定的推理、判断，从而得出文章的隐含意义和深层意义，需要考生通过对文章的理解去推理答案。推理不能脱离原文。所选答案一定要和文章的主旨大意保持一致。</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up)">
                                      <p:cBhvr>
                                        <p:cTn id="13" dur="500"/>
                                        <p:tgtEl>
                                          <p:spTgt spid="4"/>
                                        </p:tgtEl>
                                      </p:cBhvr>
                                    </p:animEffect>
                                  </p:childTnLst>
                                </p:cTn>
                              </p:par>
                              <p:par>
                                <p:cTn id="14" presetID="2" presetClass="entr" presetSubtype="4"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1000"/>
                                        <p:tgtEl>
                                          <p:spTgt spid="9"/>
                                        </p:tgtEl>
                                      </p:cBhvr>
                                    </p:animEffect>
                                    <p:anim calcmode="lin" valueType="num">
                                      <p:cBhvr>
                                        <p:cTn id="23" dur="1000" fill="hold"/>
                                        <p:tgtEl>
                                          <p:spTgt spid="9"/>
                                        </p:tgtEl>
                                        <p:attrNameLst>
                                          <p:attrName>ppt_x</p:attrName>
                                        </p:attrNameLst>
                                      </p:cBhvr>
                                      <p:tavLst>
                                        <p:tav tm="0">
                                          <p:val>
                                            <p:strVal val="#ppt_x"/>
                                          </p:val>
                                        </p:tav>
                                        <p:tav tm="100000">
                                          <p:val>
                                            <p:strVal val="#ppt_x"/>
                                          </p:val>
                                        </p:tav>
                                      </p:tavLst>
                                    </p:anim>
                                    <p:anim calcmode="lin" valueType="num">
                                      <p:cBhvr>
                                        <p:cTn id="2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Graphic spid="2" grpId="0">
        <p:bldAsOne/>
      </p:bldGraphic>
      <p:bldP spid="4" grpId="0"/>
      <p:bldP spid="9" grpId="0"/>
      <p:bldP spid="9" grpId="1"/>
    </p:bldLst>
  </p:timing>
</p:sld>
</file>

<file path=ppt/slides/slide2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560062"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a:t>
            </a:r>
            <a:r>
              <a:rPr sz="2800" b="1" dirty="0">
                <a:latin typeface="微软雅黑" panose="020B0503020204020204" pitchFamily="34" charset="-122"/>
                <a:ea typeface="微软雅黑" panose="020B0503020204020204" pitchFamily="34" charset="-122"/>
              </a:rPr>
              <a:t> 词语猜测题。根据上文中“give full attention to the speaker (全神贯注地倾听)”，以及下文中“focus on understanding what is being said (集中注意理解对方正在说的话)”，可以猜测，avoid的意思为“避免”，故此题正确答案为：C。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200</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201</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86690" y="485775"/>
            <a:ext cx="11934825" cy="5692775"/>
          </a:xfrm>
          <a:prstGeom prst="rect">
            <a:avLst/>
          </a:prstGeom>
          <a:noFill/>
        </p:spPr>
        <p:txBody>
          <a:bodyPr wrap="square" rtlCol="0" anchor="t">
            <a:spAutoFit/>
          </a:bodyPr>
          <a:lstStyle/>
          <a:p>
            <a:r>
              <a:rPr lang="en-US" altLang="zh-CN" sz="2800" b="1"/>
              <a:t>9. According to the passage, when the speaker finishes talking, what should the listener do? </a:t>
            </a:r>
          </a:p>
          <a:p>
            <a:r>
              <a:rPr lang="en-US" altLang="zh-CN" sz="2800" b="1"/>
              <a:t> A. The listener should think about whether what the speaker said is right or wrong. </a:t>
            </a:r>
          </a:p>
          <a:p>
            <a:r>
              <a:rPr lang="en-US" altLang="zh-CN" sz="2800" b="1"/>
              <a:t> B. The listener should repeat the main points of what the speaker said. </a:t>
            </a:r>
          </a:p>
          <a:p>
            <a:r>
              <a:rPr lang="en-US" altLang="zh-CN" sz="2800" b="1"/>
              <a:t> C. The listener should clear up some misunderstandings. </a:t>
            </a:r>
          </a:p>
          <a:p>
            <a:r>
              <a:rPr lang="en-US" altLang="zh-CN" sz="2800" b="1"/>
              <a:t> D. The listener should express his or her thought directly.</a:t>
            </a:r>
          </a:p>
          <a:p>
            <a:r>
              <a:rPr lang="en-US" altLang="zh-CN" sz="2800" b="1"/>
              <a:t>10. How to improve the communication between family members or co-workers? </a:t>
            </a:r>
          </a:p>
          <a:p>
            <a:r>
              <a:rPr lang="en-US" altLang="zh-CN" sz="2800" b="1"/>
              <a:t> A. By expecting the other person to say. </a:t>
            </a:r>
          </a:p>
          <a:p>
            <a:r>
              <a:rPr lang="en-US" altLang="zh-CN" sz="2800" b="1"/>
              <a:t> B. By reacting to each other quickly. </a:t>
            </a:r>
          </a:p>
          <a:p>
            <a:r>
              <a:rPr lang="en-US" altLang="zh-CN" sz="2800" b="1"/>
              <a:t> C. By forming a good habit of listening. </a:t>
            </a:r>
          </a:p>
          <a:p>
            <a:r>
              <a:rPr lang="en-US" altLang="zh-CN" sz="2800" b="1"/>
              <a:t> D. By finding a way to break the ice.</a:t>
            </a:r>
          </a:p>
        </p:txBody>
      </p:sp>
      <p:pic>
        <p:nvPicPr>
          <p:cNvPr id="2" name="图片 1"/>
          <p:cNvPicPr>
            <a:picLocks noChangeAspect="1"/>
          </p:cNvPicPr>
          <p:nvPr/>
        </p:nvPicPr>
        <p:blipFill>
          <a:blip r:embed="rId3"/>
          <a:stretch>
            <a:fillRect/>
          </a:stretch>
        </p:blipFill>
        <p:spPr>
          <a:xfrm>
            <a:off x="8526145" y="4013835"/>
            <a:ext cx="2143760" cy="2187575"/>
          </a:xfrm>
          <a:prstGeom prst="rect">
            <a:avLst/>
          </a:prstGeom>
        </p:spPr>
      </p:pic>
      <p:sp>
        <p:nvSpPr>
          <p:cNvPr id="3" name="文本框 2"/>
          <p:cNvSpPr txBox="1"/>
          <p:nvPr/>
        </p:nvSpPr>
        <p:spPr>
          <a:xfrm>
            <a:off x="2229802" y="1004570"/>
            <a:ext cx="49720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7" name="文本框 6"/>
          <p:cNvSpPr txBox="1"/>
          <p:nvPr/>
        </p:nvSpPr>
        <p:spPr>
          <a:xfrm>
            <a:off x="1689100" y="3908425"/>
            <a:ext cx="78930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9" name="文本框 8">
            <a:hlinkClick r:id="rId4" action="ppaction://hlinksldjump"/>
          </p:cNvPr>
          <p:cNvSpPr txBox="1"/>
          <p:nvPr/>
        </p:nvSpPr>
        <p:spPr>
          <a:xfrm>
            <a:off x="2843530" y="90233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3" name="文本框 12">
            <a:hlinkClick r:id="rId5" action="ppaction://hlinksldjump"/>
          </p:cNvPr>
          <p:cNvSpPr txBox="1"/>
          <p:nvPr/>
        </p:nvSpPr>
        <p:spPr>
          <a:xfrm>
            <a:off x="2276475" y="390842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Effect transition="in" filter="fade">
                                      <p:cBhvr>
                                        <p:cTn id="26" dur="1000"/>
                                        <p:tgtEl>
                                          <p:spTgt spid="13"/>
                                        </p:tgtEl>
                                      </p:cBhvr>
                                    </p:animEffect>
                                    <p:anim calcmode="lin" valueType="num">
                                      <p:cBhvr>
                                        <p:cTn id="27" dur="1000" fill="hold"/>
                                        <p:tgtEl>
                                          <p:spTgt spid="13"/>
                                        </p:tgtEl>
                                        <p:attrNameLst>
                                          <p:attrName>ppt_x</p:attrName>
                                        </p:attrNameLst>
                                      </p:cBhvr>
                                      <p:tavLst>
                                        <p:tav tm="0">
                                          <p:val>
                                            <p:strVal val="#ppt_x"/>
                                          </p:val>
                                        </p:tav>
                                        <p:tav tm="100000">
                                          <p:val>
                                            <p:strVal val="#ppt_x"/>
                                          </p:val>
                                        </p:tav>
                                      </p:tavLst>
                                    </p:anim>
                                    <p:anim calcmode="lin" valueType="num">
                                      <p:cBhvr>
                                        <p:cTn id="28"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7" grpId="0"/>
      <p:bldP spid="7" grpId="1"/>
      <p:bldP spid="9" grpId="0" bldLvl="0" animBg="1"/>
      <p:bldP spid="9" grpId="1" animBg="1"/>
      <p:bldP spid="13" grpId="0" bldLvl="0" animBg="1"/>
      <p:bldP spid="13" grpId="1" animBg="1"/>
    </p:bldLst>
  </p:timing>
</p:sld>
</file>

<file path=ppt/slides/slide2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9.</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细节理解题。根据第三段第一句“Once the speaker finishes talking, you should repeat back the main points of what he or she just said.”可知，一旦说话者讲完，你应该重复他或她刚刚说话内容的要点，故此题正确答案为：B。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202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10. </a:t>
            </a:r>
            <a:r>
              <a:rPr sz="2800" b="1" dirty="0">
                <a:latin typeface="微软雅黑" panose="020B0503020204020204" pitchFamily="34" charset="-122"/>
                <a:ea typeface="微软雅黑" panose="020B0503020204020204" pitchFamily="34" charset="-122"/>
              </a:rPr>
              <a:t>推理判断题。根据最后一段第二句“Family members and co-workers often have bad listening habits.”可知，家庭成员与同事之间通常有糟糕的倾听习惯（导致沟通不畅），因此要养成好的倾听习惯，改善家庭成员之间的沟通，故此题正确答案为：C。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203</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230505" y="3427095"/>
            <a:ext cx="12248515" cy="2256155"/>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Why have so many companies started allowing their employees to wear casual clothes? </a:t>
            </a:r>
          </a:p>
          <a:p>
            <a:pPr>
              <a:lnSpc>
                <a:spcPct val="100000"/>
              </a:lnSpc>
            </a:pPr>
            <a:r>
              <a:rPr lang="zh-CN" altLang="en-US" sz="2400" b="1"/>
              <a:t>B. More and more companies are allowing their office workers to wear casual clothes to work. </a:t>
            </a:r>
          </a:p>
          <a:p>
            <a:pPr>
              <a:lnSpc>
                <a:spcPct val="100000"/>
              </a:lnSpc>
            </a:pPr>
            <a:r>
              <a:rPr lang="zh-CN" altLang="en-US" sz="2400" b="1"/>
              <a:t>C. He hardly ever wears a necktie.</a:t>
            </a:r>
          </a:p>
          <a:p>
            <a:pPr>
              <a:lnSpc>
                <a:spcPct val="100000"/>
              </a:lnSpc>
            </a:pPr>
            <a:r>
              <a:rPr lang="zh-CN" altLang="en-US" sz="2400" b="1"/>
              <a:t>D. Supporters of casual office wear also argue that a casual dress code helps them save money.</a:t>
            </a:r>
          </a:p>
          <a:p>
            <a:pPr>
              <a:lnSpc>
                <a:spcPct val="100000"/>
              </a:lnSpc>
            </a:pPr>
            <a:r>
              <a:rPr lang="zh-CN" altLang="en-US" sz="2400" b="1"/>
              <a:t>E. Another reason is that people seem happier and more productive when they are wearing comfortable clothes.</a:t>
            </a:r>
          </a:p>
        </p:txBody>
      </p:sp>
      <p:sp>
        <p:nvSpPr>
          <p:cNvPr id="4" name="灯片编号占位符 3"/>
          <p:cNvSpPr>
            <a:spLocks noGrp="1"/>
          </p:cNvSpPr>
          <p:nvPr>
            <p:ph type="sldNum" sz="quarter" idx="12"/>
          </p:nvPr>
        </p:nvSpPr>
        <p:spPr/>
        <p:txBody>
          <a:bodyPr/>
          <a:lstStyle/>
          <a:p>
            <a:fld id="{879EF9BB-81F1-401D-AA19-680A8E0D7F6D}" type="slidenum">
              <a:rPr lang="en-US" smtClean="0"/>
              <a:t>204</a:t>
            </a:fld>
            <a:endParaRPr lang="en-US"/>
          </a:p>
        </p:txBody>
      </p:sp>
      <p:sp>
        <p:nvSpPr>
          <p:cNvPr id="26" name="左箭头 25">
            <a:hlinkClick r:id="rId5"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04800" y="217805"/>
            <a:ext cx="11582400" cy="3495040"/>
          </a:xfrm>
          <a:prstGeom prst="rect">
            <a:avLst/>
          </a:prstGeom>
          <a:noFill/>
        </p:spPr>
        <p:txBody>
          <a:bodyPr wrap="square" rtlCol="0" anchor="t">
            <a:spAutoFit/>
          </a:bodyPr>
          <a:lstStyle/>
          <a:p>
            <a:pPr>
              <a:lnSpc>
                <a:spcPct val="100000"/>
              </a:lnSpc>
            </a:pPr>
            <a:r>
              <a:rPr lang="en-US" altLang="zh-CN" sz="2800"/>
              <a:t>                                      B)（议论文）</a:t>
            </a:r>
          </a:p>
          <a:p>
            <a:pPr algn="r">
              <a:lnSpc>
                <a:spcPct val="100000"/>
              </a:lnSpc>
            </a:pPr>
            <a:r>
              <a:rPr lang="en-US" altLang="zh-CN" sz="2800"/>
              <a:t>难度系数★★★ 建议时长：8 分钟</a:t>
            </a:r>
          </a:p>
          <a:p>
            <a:pPr algn="just">
              <a:lnSpc>
                <a:spcPct val="100000"/>
              </a:lnSpc>
            </a:pPr>
            <a:r>
              <a:rPr lang="en-US" altLang="zh-CN" sz="2800"/>
              <a:t>      Five years ago, David Smith wore an expensive suit to work every day. “I was a clothes addict,” he jokes, “I used to carry a fresh suit to work with me, so I could change if my clothes got wrinkled.” Today David wears casual clothes—Khaki pants and a sports shirt—to the office. 11______ “I am working harder than ever,” David says, “and I need to feel comfortable.”</a:t>
            </a:r>
          </a:p>
          <a:p>
            <a:pPr algn="just">
              <a:lnSpc>
                <a:spcPct val="90000"/>
              </a:lnSpc>
            </a:pPr>
            <a:r>
              <a:rPr lang="en-US" altLang="zh-CN" sz="2800"/>
              <a:t>  </a:t>
            </a:r>
          </a:p>
        </p:txBody>
      </p:sp>
      <p:sp>
        <p:nvSpPr>
          <p:cNvPr id="2" name="文本框 1"/>
          <p:cNvSpPr txBox="1"/>
          <p:nvPr>
            <p:custDataLst>
              <p:tags r:id="rId2"/>
            </p:custDataLst>
          </p:nvPr>
        </p:nvSpPr>
        <p:spPr>
          <a:xfrm>
            <a:off x="7632065" y="236156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9" name="文本框 8">
            <a:hlinkClick r:id="rId6" action="ppaction://hlinksldjump"/>
          </p:cNvPr>
          <p:cNvSpPr txBox="1"/>
          <p:nvPr>
            <p:custDataLst>
              <p:tags r:id="rId3"/>
            </p:custDataLst>
          </p:nvPr>
        </p:nvSpPr>
        <p:spPr>
          <a:xfrm>
            <a:off x="4615815" y="568325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Lst>
  </p:timing>
</p:sld>
</file>

<file path=ppt/slides/slide2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11. 第一段叙述的是David Smith，从人称代词可以判断是He，其他几个选项跟第一段的内容冲突，故此题正确答案为：C。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205</a:t>
            </a:fld>
            <a:endParaRPr lang="en-US"/>
          </a:p>
        </p:txBody>
      </p:sp>
      <p:sp>
        <p:nvSpPr>
          <p:cNvPr id="33" name="左箭头 32">
            <a:hlinkClick r:id="rId2" action="ppaction://hlinksldjump"/>
          </p:cNvPr>
          <p:cNvSpPr/>
          <p:nvPr/>
        </p:nvSpPr>
        <p:spPr>
          <a:xfrm>
            <a:off x="8348980" y="6121400"/>
            <a:ext cx="1389380"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230505" y="3049270"/>
            <a:ext cx="12248515" cy="2494280"/>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Why have so many companies started allowing their employees to wear casual clothes? </a:t>
            </a:r>
          </a:p>
          <a:p>
            <a:pPr>
              <a:lnSpc>
                <a:spcPct val="100000"/>
              </a:lnSpc>
            </a:pPr>
            <a:r>
              <a:rPr lang="zh-CN" altLang="en-US" sz="2400" b="1"/>
              <a:t>B. More and more companies are allowing their office workers to wear casual clothes to work. </a:t>
            </a:r>
          </a:p>
          <a:p>
            <a:pPr>
              <a:lnSpc>
                <a:spcPct val="100000"/>
              </a:lnSpc>
            </a:pPr>
            <a:r>
              <a:rPr lang="zh-CN" altLang="en-US" sz="2400" b="1"/>
              <a:t>C. He hardly ever wears a necktie.</a:t>
            </a:r>
          </a:p>
          <a:p>
            <a:pPr>
              <a:lnSpc>
                <a:spcPct val="100000"/>
              </a:lnSpc>
            </a:pPr>
            <a:r>
              <a:rPr lang="zh-CN" altLang="en-US" sz="2400" b="1"/>
              <a:t>D. Supporters of casual office wear also argue that a casual dress code helps them save money.</a:t>
            </a:r>
          </a:p>
          <a:p>
            <a:pPr>
              <a:lnSpc>
                <a:spcPct val="100000"/>
              </a:lnSpc>
            </a:pPr>
            <a:r>
              <a:rPr lang="zh-CN" altLang="en-US" sz="2400" b="1"/>
              <a:t>E. Another reason is that people seem happier and more productive when they are wearing comfortable clothes.</a:t>
            </a:r>
          </a:p>
        </p:txBody>
      </p:sp>
      <p:sp>
        <p:nvSpPr>
          <p:cNvPr id="4" name="灯片编号占位符 3"/>
          <p:cNvSpPr>
            <a:spLocks noGrp="1"/>
          </p:cNvSpPr>
          <p:nvPr>
            <p:ph type="sldNum" sz="quarter" idx="12"/>
          </p:nvPr>
        </p:nvSpPr>
        <p:spPr/>
        <p:txBody>
          <a:bodyPr/>
          <a:lstStyle/>
          <a:p>
            <a:fld id="{879EF9BB-81F1-401D-AA19-680A8E0D7F6D}" type="slidenum">
              <a:rPr lang="en-US" smtClean="0"/>
              <a:t>206</a:t>
            </a:fld>
            <a:endParaRPr lang="en-US"/>
          </a:p>
        </p:txBody>
      </p:sp>
      <p:sp>
        <p:nvSpPr>
          <p:cNvPr id="26" name="左箭头 25">
            <a:hlinkClick r:id="rId5"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467360" y="217805"/>
            <a:ext cx="11582400" cy="2676525"/>
          </a:xfrm>
          <a:prstGeom prst="rect">
            <a:avLst/>
          </a:prstGeom>
          <a:noFill/>
        </p:spPr>
        <p:txBody>
          <a:bodyPr wrap="square" rtlCol="0" anchor="t">
            <a:spAutoFit/>
          </a:bodyPr>
          <a:lstStyle/>
          <a:p>
            <a:pPr>
              <a:lnSpc>
                <a:spcPct val="100000"/>
              </a:lnSpc>
            </a:pPr>
            <a:r>
              <a:rPr lang="en-US" altLang="zh-CN" sz="2800"/>
              <a:t>      12______ In the United States, the change from formal to casual office wear has been gradual. In the early 1990s, many companies allowed their employees to wear casual clothes on Friday (but only on Friday). This became known as “dress-down Friday” or “casual Friday”. “What started out as an extra one-day-a-week benefit for employees has really become an everyday thing,” Maisly Jones said.</a:t>
            </a:r>
          </a:p>
        </p:txBody>
      </p:sp>
      <p:sp>
        <p:nvSpPr>
          <p:cNvPr id="2" name="文本框 1"/>
          <p:cNvSpPr txBox="1"/>
          <p:nvPr>
            <p:custDataLst>
              <p:tags r:id="rId2"/>
            </p:custDataLst>
          </p:nvPr>
        </p:nvSpPr>
        <p:spPr>
          <a:xfrm>
            <a:off x="1589405" y="21780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9" name="文本框 8">
            <a:hlinkClick r:id="rId6" action="ppaction://hlinksldjump"/>
          </p:cNvPr>
          <p:cNvSpPr txBox="1"/>
          <p:nvPr>
            <p:custDataLst>
              <p:tags r:id="rId3"/>
            </p:custDataLst>
          </p:nvPr>
        </p:nvSpPr>
        <p:spPr>
          <a:xfrm>
            <a:off x="4615815" y="568325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Lst>
  </p:timing>
</p:sld>
</file>

<file path=ppt/slides/slide2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a:t>
            </a:r>
            <a:r>
              <a:rPr lang="en-US" sz="2800" b="1" dirty="0">
                <a:latin typeface="微软雅黑" panose="020B0503020204020204" pitchFamily="34" charset="-122"/>
                <a:ea typeface="微软雅黑" panose="020B0503020204020204" pitchFamily="34" charset="-122"/>
              </a:rPr>
              <a:t>2</a:t>
            </a:r>
            <a:r>
              <a:rPr sz="2800" b="1" dirty="0">
                <a:latin typeface="微软雅黑" panose="020B0503020204020204" pitchFamily="34" charset="-122"/>
                <a:ea typeface="微软雅黑" panose="020B0503020204020204" pitchFamily="34" charset="-122"/>
              </a:rPr>
              <a:t>. 	 空格位于句首，考虑是概括性或承上启下的语句。该段讲的是在美国人们开始接受上班族穿休闲装。B项概括了这一段的内容，故此题正确答案为：B。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207</a:t>
            </a:fld>
            <a:endParaRPr lang="en-US"/>
          </a:p>
        </p:txBody>
      </p:sp>
      <p:sp>
        <p:nvSpPr>
          <p:cNvPr id="33" name="左箭头 32">
            <a:hlinkClick r:id="rId2" action="ppaction://hlinksldjump"/>
          </p:cNvPr>
          <p:cNvSpPr/>
          <p:nvPr/>
        </p:nvSpPr>
        <p:spPr>
          <a:xfrm>
            <a:off x="8303895" y="6121400"/>
            <a:ext cx="1434465"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88900" y="3846195"/>
            <a:ext cx="12103735" cy="2359025"/>
          </a:xfrm>
          <a:prstGeom prst="rect">
            <a:avLst/>
          </a:prstGeom>
          <a:solidFill>
            <a:schemeClr val="accent6">
              <a:lumMod val="20000"/>
              <a:lumOff val="80000"/>
            </a:schemeClr>
          </a:solidFill>
        </p:spPr>
        <p:txBody>
          <a:bodyPr wrap="square" rtlCol="0">
            <a:noAutofit/>
          </a:bodyPr>
          <a:lstStyle/>
          <a:p>
            <a:r>
              <a:rPr lang="zh-CN" altLang="en-US" sz="2400" b="1"/>
              <a:t>A. Why have so many companies started allowing their employees to wear casual clothes? </a:t>
            </a:r>
          </a:p>
          <a:p>
            <a:r>
              <a:rPr lang="zh-CN" altLang="en-US" sz="2400" b="1"/>
              <a:t>B. More and more companies are allowing their office workers to wear casual clothes to work. </a:t>
            </a:r>
          </a:p>
          <a:p>
            <a:r>
              <a:rPr lang="zh-CN" altLang="en-US" sz="2400" b="1"/>
              <a:t>C. He hardly ever wears a necktie.</a:t>
            </a:r>
          </a:p>
          <a:p>
            <a:r>
              <a:rPr lang="zh-CN" altLang="en-US" sz="2400" b="1"/>
              <a:t>D. Supporters of casual office wear also argue that a casual dress code helps them save money.</a:t>
            </a:r>
          </a:p>
          <a:p>
            <a:r>
              <a:rPr lang="zh-CN" altLang="en-US" sz="2400" b="1"/>
              <a:t>E. Another reason is that people seem happier and more productive when they are wearing comfortable clothes.</a:t>
            </a:r>
          </a:p>
        </p:txBody>
      </p:sp>
      <p:sp>
        <p:nvSpPr>
          <p:cNvPr id="3" name="内容占位符 2"/>
          <p:cNvSpPr>
            <a:spLocks noGrp="1"/>
          </p:cNvSpPr>
          <p:nvPr>
            <p:ph idx="1"/>
          </p:nvPr>
        </p:nvSpPr>
        <p:spPr>
          <a:xfrm>
            <a:off x="311785" y="80010"/>
            <a:ext cx="11568430" cy="2279650"/>
          </a:xfrm>
        </p:spPr>
        <p:txBody>
          <a:bodyPr>
            <a:noAutofit/>
          </a:bodyPr>
          <a:lstStyle/>
          <a:p>
            <a:pPr marL="0" indent="0">
              <a:lnSpc>
                <a:spcPct val="90000"/>
              </a:lnSpc>
              <a:buNone/>
            </a:pPr>
            <a:r>
              <a:rPr lang="en-US" sz="2800" dirty="0">
                <a:latin typeface="微软雅黑" panose="020B0503020204020204" pitchFamily="34" charset="-122"/>
                <a:ea typeface="微软雅黑" panose="020B0503020204020204" pitchFamily="34" charset="-122"/>
                <a:cs typeface="Times New Roman" panose="02020603050405020304" pitchFamily="18" charset="0"/>
                <a:sym typeface="+mn-ea"/>
              </a:rPr>
              <a:t>     </a:t>
            </a:r>
            <a:r>
              <a:rPr sz="2800" dirty="0">
                <a:ea typeface="微软雅黑" panose="020B0503020204020204" pitchFamily="34" charset="-122"/>
                <a:cs typeface="+mn-lt"/>
                <a:sym typeface="+mn-ea"/>
              </a:rPr>
              <a:t> 13 </a:t>
            </a:r>
            <a:r>
              <a:rPr lang="en-US" sz="2800" dirty="0">
                <a:ea typeface="微软雅黑" panose="020B0503020204020204" pitchFamily="34" charset="-122"/>
                <a:cs typeface="+mn-lt"/>
                <a:sym typeface="+mn-ea"/>
              </a:rPr>
              <a:t>_____</a:t>
            </a:r>
            <a:r>
              <a:rPr sz="2800" dirty="0">
                <a:ea typeface="微软雅黑" panose="020B0503020204020204" pitchFamily="34" charset="-122"/>
                <a:cs typeface="+mn-lt"/>
                <a:sym typeface="+mn-ea"/>
              </a:rPr>
              <a:t>One reason is that it’s easier for a company to attract new employees if it has a casual dress code. “A lot of young people don’t want to dress up for work,” the owner of a software company said, “so it’s hard to hire people if you have a conservative dress code.” 14</a:t>
            </a:r>
            <a:r>
              <a:rPr lang="en-US" sz="2800" dirty="0">
                <a:ea typeface="微软雅黑" panose="020B0503020204020204" pitchFamily="34" charset="-122"/>
                <a:cs typeface="+mn-lt"/>
                <a:sym typeface="+mn-ea"/>
              </a:rPr>
              <a:t>_____</a:t>
            </a:r>
            <a:r>
              <a:rPr sz="2800" dirty="0">
                <a:ea typeface="微软雅黑" panose="020B0503020204020204" pitchFamily="34" charset="-122"/>
                <a:cs typeface="+mn-lt"/>
                <a:sym typeface="+mn-ea"/>
              </a:rPr>
              <a:t> In a study conducted by Levi Strauss and Company, 85 percent of employers said that they believe that casual dress improves employee morale. Only 4 percent of employers said that casual dress has a negative influence on productivity. 15 </a:t>
            </a:r>
            <a:r>
              <a:rPr lang="en-US" sz="2800" dirty="0">
                <a:ea typeface="微软雅黑" panose="020B0503020204020204" pitchFamily="34" charset="-122"/>
                <a:cs typeface="+mn-lt"/>
                <a:sym typeface="+mn-ea"/>
              </a:rPr>
              <a:t>______</a:t>
            </a:r>
            <a:r>
              <a:rPr sz="2800" dirty="0">
                <a:ea typeface="微软雅黑" panose="020B0503020204020204" pitchFamily="34" charset="-122"/>
                <a:cs typeface="+mn-lt"/>
                <a:sym typeface="+mn-ea"/>
              </a:rPr>
              <a:t>“Suits are expensive, if you have to wear one every day,” one person said. “For the same amount of money, you can buy a lot more casual clothes.”</a:t>
            </a:r>
          </a:p>
        </p:txBody>
      </p:sp>
      <p:sp>
        <p:nvSpPr>
          <p:cNvPr id="4" name="灯片编号占位符 3"/>
          <p:cNvSpPr>
            <a:spLocks noGrp="1"/>
          </p:cNvSpPr>
          <p:nvPr>
            <p:ph type="sldNum" sz="quarter" idx="12"/>
          </p:nvPr>
        </p:nvSpPr>
        <p:spPr/>
        <p:txBody>
          <a:bodyPr/>
          <a:lstStyle/>
          <a:p>
            <a:fld id="{879EF9BB-81F1-401D-AA19-680A8E0D7F6D}" type="slidenum">
              <a:rPr lang="en-US" smtClean="0"/>
              <a:t>208</a:t>
            </a:fld>
            <a:endParaRPr lang="en-US"/>
          </a:p>
        </p:txBody>
      </p:sp>
      <p:sp>
        <p:nvSpPr>
          <p:cNvPr id="26" name="左箭头 25">
            <a:hlinkClick r:id="rId3" action="ppaction://hlinksldjump"/>
          </p:cNvPr>
          <p:cNvSpPr/>
          <p:nvPr/>
        </p:nvSpPr>
        <p:spPr>
          <a:xfrm>
            <a:off x="11025645"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1703070" y="80010"/>
            <a:ext cx="74231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7" name="文本框 6"/>
          <p:cNvSpPr txBox="1"/>
          <p:nvPr/>
        </p:nvSpPr>
        <p:spPr>
          <a:xfrm>
            <a:off x="7552055" y="1174115"/>
            <a:ext cx="87503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p>
        </p:txBody>
      </p:sp>
      <p:sp>
        <p:nvSpPr>
          <p:cNvPr id="8" name="文本框 7"/>
          <p:cNvSpPr txBox="1"/>
          <p:nvPr/>
        </p:nvSpPr>
        <p:spPr>
          <a:xfrm>
            <a:off x="9392920" y="2300605"/>
            <a:ext cx="102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13" name="文本框 12">
            <a:hlinkClick r:id="rId4" action="ppaction://hlinksldjump"/>
          </p:cNvPr>
          <p:cNvSpPr txBox="1"/>
          <p:nvPr/>
        </p:nvSpPr>
        <p:spPr>
          <a:xfrm>
            <a:off x="4815205" y="574294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anim calcmode="lin" valueType="num">
                                      <p:cBhvr>
                                        <p:cTn id="22" dur="1000" fill="hold"/>
                                        <p:tgtEl>
                                          <p:spTgt spid="8"/>
                                        </p:tgtEl>
                                        <p:attrNameLst>
                                          <p:attrName>ppt_x</p:attrName>
                                        </p:attrNameLst>
                                      </p:cBhvr>
                                      <p:tavLst>
                                        <p:tav tm="0">
                                          <p:val>
                                            <p:strVal val="#ppt_x"/>
                                          </p:val>
                                        </p:tav>
                                        <p:tav tm="100000">
                                          <p:val>
                                            <p:strVal val="#ppt_x"/>
                                          </p:val>
                                        </p:tav>
                                      </p:tavLst>
                                    </p:anim>
                                    <p:anim calcmode="lin" valueType="num">
                                      <p:cBhvr>
                                        <p:cTn id="23" dur="1000" fill="hold"/>
                                        <p:tgtEl>
                                          <p:spTgt spid="8"/>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42" presetClass="entr" presetSubtype="0" fill="hold" grpId="0" nodeType="after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1000"/>
                                        <p:tgtEl>
                                          <p:spTgt spid="13"/>
                                        </p:tgtEl>
                                      </p:cBhvr>
                                    </p:animEffect>
                                    <p:anim calcmode="lin" valueType="num">
                                      <p:cBhvr>
                                        <p:cTn id="28" dur="1000" fill="hold"/>
                                        <p:tgtEl>
                                          <p:spTgt spid="13"/>
                                        </p:tgtEl>
                                        <p:attrNameLst>
                                          <p:attrName>ppt_x</p:attrName>
                                        </p:attrNameLst>
                                      </p:cBhvr>
                                      <p:tavLst>
                                        <p:tav tm="0">
                                          <p:val>
                                            <p:strVal val="#ppt_x"/>
                                          </p:val>
                                        </p:tav>
                                        <p:tav tm="100000">
                                          <p:val>
                                            <p:strVal val="#ppt_x"/>
                                          </p:val>
                                        </p:tav>
                                      </p:tavLst>
                                    </p:anim>
                                    <p:anim calcmode="lin" valueType="num">
                                      <p:cBhvr>
                                        <p:cTn id="29"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13" grpId="0" bldLvl="0" animBg="1"/>
      <p:bldP spid="13" grpId="1" animBg="1"/>
    </p:bldLst>
  </p:timing>
</p:sld>
</file>

<file path=ppt/slides/slide2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10759210" cy="6417945"/>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13.  空格处是提问句，下面有回答：One reason...，故此题正确答案为：A。</a:t>
            </a:r>
          </a:p>
          <a:p>
            <a:pPr marL="0" indent="0">
              <a:lnSpc>
                <a:spcPct val="150000"/>
              </a:lnSpc>
              <a:buNone/>
            </a:pPr>
            <a:r>
              <a:rPr sz="2800" b="1" dirty="0">
                <a:latin typeface="微软雅黑" panose="020B0503020204020204" pitchFamily="34" charset="-122"/>
                <a:ea typeface="微软雅黑" panose="020B0503020204020204" pitchFamily="34" charset="-122"/>
              </a:rPr>
              <a:t>14.  空格所在段落前面已经有One reason is...，故此题正确答案为：E。</a:t>
            </a:r>
          </a:p>
          <a:p>
            <a:pPr marL="0" indent="0">
              <a:lnSpc>
                <a:spcPct val="150000"/>
              </a:lnSpc>
              <a:buNone/>
            </a:pPr>
            <a:r>
              <a:rPr sz="2800" b="1" dirty="0">
                <a:latin typeface="微软雅黑" panose="020B0503020204020204" pitchFamily="34" charset="-122"/>
                <a:ea typeface="微软雅黑" panose="020B0503020204020204" pitchFamily="34" charset="-122"/>
              </a:rPr>
              <a:t>15.  空格处后面讲到套装很贵，同样的钱，可以买到更多休闲服，故此题正确答案为：D。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209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up)">
                                      <p:cBhvr>
                                        <p:cTn id="17"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201295" y="4672330"/>
            <a:ext cx="11776710" cy="2185670"/>
          </a:xfrm>
          <a:prstGeom prst="rect">
            <a:avLst/>
          </a:prstGeom>
          <a:solidFill>
            <a:srgbClr val="DBCEE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21</a:t>
            </a:fld>
            <a:endParaRPr lang="en-US"/>
          </a:p>
        </p:txBody>
      </p:sp>
      <p:sp>
        <p:nvSpPr>
          <p:cNvPr id="5" name="左箭头 4">
            <a:hlinkClick r:id="rId2" action="ppaction://hlinksldjump"/>
          </p:cNvPr>
          <p:cNvSpPr/>
          <p:nvPr/>
        </p:nvSpPr>
        <p:spPr>
          <a:xfrm>
            <a:off x="10429336" y="607942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201295" y="994410"/>
            <a:ext cx="11776710" cy="3415030"/>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（2018年广东高职高考题阅读理解C篇）</a:t>
            </a:r>
          </a:p>
          <a:p>
            <a:pPr algn="l"/>
            <a:r>
              <a:rPr lang="en-US" altLang="zh-CN" sz="2400" b="1" dirty="0">
                <a:latin typeface="微软雅黑" panose="020B0503020204020204" pitchFamily="34" charset="-122"/>
                <a:ea typeface="微软雅黑" panose="020B0503020204020204" pitchFamily="34" charset="-122"/>
              </a:rPr>
              <a:t>      The earth has warmed by about 1 ℉ ( 华氏度 ) over the past 100 years, but why and how? Well, scientists are not quite sure. Maybe the earth gets warmer and warmer on its own. But many scientists say that people are doing many things which make the earth warmer. </a:t>
            </a:r>
          </a:p>
          <a:p>
            <a:pPr algn="l"/>
            <a:r>
              <a:rPr lang="en-US" altLang="zh-CN" sz="2400" dirty="0">
                <a:latin typeface="微软雅黑" panose="020B0503020204020204" pitchFamily="34" charset="-122"/>
                <a:ea typeface="微软雅黑" panose="020B0503020204020204" pitchFamily="34" charset="-122"/>
              </a:rPr>
              <a:t>57. We can infer from the passage that the reasons for the warmer earth are __________. </a:t>
            </a:r>
          </a:p>
          <a:p>
            <a:pPr algn="l"/>
            <a:r>
              <a:rPr lang="en-US" altLang="zh-CN" sz="2400" dirty="0">
                <a:latin typeface="微软雅黑" panose="020B0503020204020204" pitchFamily="34" charset="-122"/>
                <a:ea typeface="微软雅黑" panose="020B0503020204020204" pitchFamily="34" charset="-122"/>
              </a:rPr>
              <a:t>A. not very clear               B. completely secret </a:t>
            </a:r>
          </a:p>
          <a:p>
            <a:pPr algn="l"/>
            <a:r>
              <a:rPr lang="en-US" altLang="zh-CN" sz="2400" dirty="0">
                <a:latin typeface="微软雅黑" panose="020B0503020204020204" pitchFamily="34" charset="-122"/>
                <a:ea typeface="微软雅黑" panose="020B0503020204020204" pitchFamily="34" charset="-122"/>
              </a:rPr>
              <a:t>C. well known                   D. not given yet</a:t>
            </a:r>
          </a:p>
        </p:txBody>
      </p:sp>
      <p:sp>
        <p:nvSpPr>
          <p:cNvPr id="9" name="文本框 8"/>
          <p:cNvSpPr txBox="1"/>
          <p:nvPr/>
        </p:nvSpPr>
        <p:spPr>
          <a:xfrm>
            <a:off x="259080" y="4880610"/>
            <a:ext cx="11661140" cy="1198880"/>
          </a:xfrm>
          <a:prstGeom prst="rect">
            <a:avLst/>
          </a:prstGeom>
          <a:noFill/>
        </p:spPr>
        <p:txBody>
          <a:bodyPr wrap="square" rtlCol="0">
            <a:spAutoFit/>
          </a:bodyPr>
          <a:lstStyle/>
          <a:p>
            <a:r>
              <a:rPr sz="2400" dirty="0">
                <a:latin typeface="微软雅黑" panose="020B0503020204020204" pitchFamily="34" charset="-122"/>
                <a:ea typeface="微软雅黑" panose="020B0503020204020204" pitchFamily="34" charset="-122"/>
              </a:rPr>
              <a:t>解析：本题为推理分析题。根据第二段所表述的内容“The earth has warmed by about 1℉ over the past 100 years, but why and how? Well, scientists are not quite sure.”可见我们对地球变暖的原 因还不是很清楚，故此题正确答案为：A。</a:t>
            </a:r>
          </a:p>
        </p:txBody>
      </p:sp>
      <p:sp>
        <p:nvSpPr>
          <p:cNvPr id="6" name="文本框 5"/>
          <p:cNvSpPr txBox="1"/>
          <p:nvPr/>
        </p:nvSpPr>
        <p:spPr>
          <a:xfrm>
            <a:off x="201295" y="209550"/>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 calcmode="lin" valueType="num">
                                      <p:cBhvr additive="base">
                                        <p:cTn id="12" dur="500" fill="hold"/>
                                        <p:tgtEl>
                                          <p:spTgt spid="10"/>
                                        </p:tgtEl>
                                        <p:attrNameLst>
                                          <p:attrName>ppt_x</p:attrName>
                                        </p:attrNameLst>
                                      </p:cBhvr>
                                      <p:tavLst>
                                        <p:tav tm="0">
                                          <p:val>
                                            <p:strVal val="#ppt_x"/>
                                          </p:val>
                                        </p:tav>
                                        <p:tav tm="100000">
                                          <p:val>
                                            <p:strVal val="#ppt_x"/>
                                          </p:val>
                                        </p:tav>
                                      </p:tavLst>
                                    </p:anim>
                                    <p:anim calcmode="lin" valueType="num">
                                      <p:cBhvr additive="base">
                                        <p:cTn id="1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grpId="0" nodeType="click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P spid="9" grpId="0"/>
      <p:bldP spid="9" grpId="1"/>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1842750"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本自测我学会了：</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hold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抱住 		personality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个性 	neighbor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邻居</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cancer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癌症 	cheer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欢呼		 kindness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善良</a:t>
            </a:r>
          </a:p>
          <a:p>
            <a:pPr marL="0" indent="0" algn="just">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Every time we visited her, she would kindly listen to all of our problems and then say something so wise that we would leave her home with our hearts singing. 每次我们拜访她，她总会友好地倾听我们的问题，然后她所说出的答案是如此的明智，以至于在我们离开她家的时候，我们都非常愉快。</a:t>
            </a:r>
          </a:p>
        </p:txBody>
      </p:sp>
      <p:sp>
        <p:nvSpPr>
          <p:cNvPr id="2" name="文本框 1"/>
          <p:cNvSpPr txBox="1"/>
          <p:nvPr/>
        </p:nvSpPr>
        <p:spPr>
          <a:xfrm>
            <a:off x="313055" y="4177030"/>
            <a:ext cx="10788650" cy="2073910"/>
          </a:xfrm>
          <a:prstGeom prst="rect">
            <a:avLst/>
          </a:prstGeom>
          <a:solidFill>
            <a:schemeClr val="accent3">
              <a:lumMod val="20000"/>
              <a:lumOff val="80000"/>
            </a:schemeClr>
          </a:solidFill>
          <a:ln>
            <a:solidFill>
              <a:schemeClr val="accent1"/>
            </a:solidFill>
          </a:ln>
        </p:spPr>
        <p:txBody>
          <a:bodyPr wrap="square" rtlCol="0">
            <a:noAutofit/>
          </a:bodyPr>
          <a:lstStyle/>
          <a:p>
            <a:r>
              <a:rPr lang="zh-CN" altLang="en-US" sz="2800"/>
              <a:t>Your notes:</a:t>
            </a:r>
          </a:p>
          <a:p>
            <a:endParaRPr lang="zh-CN" altLang="en-US" sz="2800"/>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18542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communicate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交流	 lead to 导致 	on one’s own 独自地</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take turns 轮流 		repeat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重复 	misunderstanding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误解，误会</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focus on 集中于 		clear up 清除 	react to 做出反应</a:t>
            </a:r>
          </a:p>
          <a:p>
            <a:pPr marL="0" indent="0" algn="just">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Its goal is to make it easier for people to clearly express ideas and feelings. 它的目标是让人们更容易清晰地表达想法和感受。其中重要句型：make+it+adj.+for sb.+to do sth. 表示 “ 使得做某事对某人来说怎么样 ”。</a:t>
            </a:r>
          </a:p>
          <a:p>
            <a:pPr marL="0" indent="0" algn="just">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They focus on what they expect the other person to say rather than on what is actually said. Active listening gives them a way to break this pattern. 他们的注意力集中在期望对方说什么，而不是集中在对方实际上说了什么上面。积极倾听给了他们一种打破这种模式的方法。</a:t>
            </a:r>
          </a:p>
        </p:txBody>
      </p:sp>
      <p:sp>
        <p:nvSpPr>
          <p:cNvPr id="2" name="文本框 1"/>
          <p:cNvSpPr txBox="1"/>
          <p:nvPr/>
        </p:nvSpPr>
        <p:spPr>
          <a:xfrm>
            <a:off x="276860" y="5100320"/>
            <a:ext cx="10788650" cy="1285240"/>
          </a:xfrm>
          <a:prstGeom prst="rect">
            <a:avLst/>
          </a:prstGeom>
          <a:solidFill>
            <a:schemeClr val="accent3">
              <a:lumMod val="20000"/>
              <a:lumOff val="80000"/>
            </a:schemeClr>
          </a:solidFill>
          <a:ln>
            <a:solidFill>
              <a:schemeClr val="accent1"/>
            </a:solidFill>
          </a:ln>
        </p:spPr>
        <p:txBody>
          <a:bodyPr wrap="square" rtlCol="0">
            <a:noAutofit/>
          </a:bodyPr>
          <a:lstStyle/>
          <a:p>
            <a:r>
              <a:rPr lang="zh-CN" altLang="en-US" sz="2800"/>
              <a:t>Your notes:</a:t>
            </a:r>
          </a:p>
          <a:p>
            <a:endParaRPr lang="zh-CN" altLang="en-US" sz="2800"/>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addict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有瘾的人		 casual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随意的		 pant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裤子</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gradual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逐渐的		 extra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额外的 		conservative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保守的</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dress code </a:t>
            </a:r>
            <a:r>
              <a:rPr lang="en-US" altLang="zh-CN" sz="2400" dirty="0" err="1">
                <a:latin typeface="微软雅黑" panose="020B0503020204020204" pitchFamily="34" charset="-122"/>
                <a:ea typeface="微软雅黑" panose="020B0503020204020204" pitchFamily="34" charset="-122"/>
                <a:cs typeface="Times New Roman" panose="02020603050405020304" pitchFamily="18" charset="0"/>
              </a:rPr>
              <a:t>着装要求</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conduct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执行 		morale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心境，士气</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negative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否定的 	 productivity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生产力</a:t>
            </a: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zh-CN" altLang="en-US" sz="2800"/>
              <a:t>Your notes:</a:t>
            </a:r>
          </a:p>
          <a:p>
            <a:endParaRPr lang="zh-CN" altLang="en-US" sz="2800"/>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213</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299720" y="196215"/>
            <a:ext cx="11457940" cy="5323205"/>
          </a:xfrm>
          <a:prstGeom prst="rect">
            <a:avLst/>
          </a:prstGeom>
          <a:noFill/>
        </p:spPr>
        <p:txBody>
          <a:bodyPr wrap="square" rtlCol="0" anchor="t">
            <a:spAutoFit/>
          </a:bodyPr>
          <a:lstStyle/>
          <a:p>
            <a:r>
              <a:rPr lang="en-US" altLang="zh-CN" sz="2800"/>
              <a:t>                 </a:t>
            </a:r>
            <a:r>
              <a:rPr lang="en-US" altLang="zh-CN" sz="2800">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32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自测题七</a:t>
            </a:r>
            <a:r>
              <a:rPr lang="en-US" altLang="zh-CN" sz="3200" b="1"/>
              <a:t> </a:t>
            </a:r>
            <a:r>
              <a:rPr lang="en-US" altLang="zh-CN" sz="2800"/>
              <a:t>  </a:t>
            </a:r>
          </a:p>
          <a:p>
            <a:r>
              <a:rPr lang="en-US" altLang="zh-CN" sz="2800"/>
              <a:t>                                             A（记叙文）</a:t>
            </a:r>
          </a:p>
          <a:p>
            <a:r>
              <a:rPr lang="en-US" altLang="zh-CN" sz="2800"/>
              <a:t>                                                                       难度系数★★ 建议时长：5 分钟</a:t>
            </a:r>
          </a:p>
          <a:p>
            <a:pPr algn="just"/>
            <a:r>
              <a:rPr lang="en-US" altLang="zh-CN" sz="2800"/>
              <a:t>     Tony became ill and had to spend all day in bed. Because other children could not come near him, he felt sad and lonely.</a:t>
            </a:r>
          </a:p>
          <a:p>
            <a:pPr algn="just"/>
            <a:r>
              <a:rPr lang="en-US" altLang="zh-CN" sz="2800"/>
              <a:t>     There wasn’t much to do, so he just looked out the window. One day, he saw something strange outside the window. It was a penguin eating a sandwich. The penguin said “good afternoon” to Tony and then left.</a:t>
            </a:r>
          </a:p>
          <a:p>
            <a:pPr algn="just"/>
            <a:r>
              <a:rPr lang="en-US" altLang="zh-CN" sz="2800"/>
              <a:t>     Tony was very surprised. He tried to find out what was going on. Suddenly, he saw a monkey playing with a balloon outside his window. As he saw more and more strange animals, Tony burst out laughing and found it hard to stop.</a:t>
            </a:r>
          </a:p>
          <a:p>
            <a:pPr algn="just"/>
            <a:r>
              <a:rPr lang="en-US" altLang="zh-CN" sz="2800"/>
              <a:t>     </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214</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63195" y="398145"/>
            <a:ext cx="11674475" cy="3538220"/>
          </a:xfrm>
          <a:prstGeom prst="rect">
            <a:avLst/>
          </a:prstGeom>
          <a:noFill/>
        </p:spPr>
        <p:txBody>
          <a:bodyPr wrap="square" rtlCol="0" anchor="t">
            <a:spAutoFit/>
          </a:bodyPr>
          <a:lstStyle/>
          <a:p>
            <a:pPr algn="just"/>
            <a:r>
              <a:rPr lang="en-US" altLang="zh-CN" sz="2800">
                <a:sym typeface="+mn-ea"/>
              </a:rPr>
              <a:t>     Before long, his health improved and he went back to school. He told his friend about all the strange things outside his window. While he was talking, he saw something in his friend’s schoolbag. Tony asked what it was and his friend showed him.</a:t>
            </a:r>
          </a:p>
          <a:p>
            <a:pPr algn="just"/>
            <a:r>
              <a:rPr lang="en-US" altLang="zh-CN" sz="2800">
                <a:sym typeface="+mn-ea"/>
              </a:rPr>
              <a:t>     Inside the bag were many clothes that looked like animals. His friend wore them to cheer Tony up while he was ill!</a:t>
            </a:r>
          </a:p>
          <a:p>
            <a:pPr algn="just"/>
            <a:r>
              <a:rPr lang="en-US" altLang="zh-CN" sz="2800">
                <a:sym typeface="+mn-ea"/>
              </a:rPr>
              <a:t>     From that day on, Tony always tried his best to make sure his friends never felt sad or lonely.</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245745" y="720725"/>
            <a:ext cx="11946255" cy="5913120"/>
          </a:xfrm>
        </p:spPr>
        <p:txBody>
          <a:bodyPr>
            <a:normAutofit fontScale="92500" lnSpcReduction="10000"/>
          </a:bodyPr>
          <a:lstStyle/>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1. Why was Tony sad and lonely?</a:t>
            </a: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Because he liked to lie in bed.</a:t>
            </a: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Because he was ill and could not play with others.</a:t>
            </a: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Because he was too young to go out by himself.</a:t>
            </a: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Because nobody wanted to play with him.</a:t>
            </a: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2. Tony laughed when __________. </a:t>
            </a: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he saw something funny outside his window</a:t>
            </a: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he gave a sandwich to a penguin</a:t>
            </a: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he played with a monkey outside</a:t>
            </a: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his parents bought some toys for him</a:t>
            </a: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3. Tony found out that the penguin and monkey were actually __________.</a:t>
            </a: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real animals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his friend </a:t>
            </a:r>
          </a:p>
          <a:p>
            <a:pPr marL="0" indent="0">
              <a:lnSpc>
                <a:spcPct val="12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his parents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his teacher</a:t>
            </a:r>
          </a:p>
        </p:txBody>
      </p:sp>
      <p:sp>
        <p:nvSpPr>
          <p:cNvPr id="4" name="灯片编号占位符 3"/>
          <p:cNvSpPr>
            <a:spLocks noGrp="1"/>
          </p:cNvSpPr>
          <p:nvPr>
            <p:ph type="sldNum" sz="quarter" idx="12"/>
          </p:nvPr>
        </p:nvSpPr>
        <p:spPr/>
        <p:txBody>
          <a:bodyPr/>
          <a:lstStyle/>
          <a:p>
            <a:fld id="{879EF9BB-81F1-401D-AA19-680A8E0D7F6D}" type="slidenum">
              <a:rPr lang="en-US" smtClean="0"/>
              <a:t>215</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7" name="文本框 6"/>
          <p:cNvSpPr txBox="1"/>
          <p:nvPr/>
        </p:nvSpPr>
        <p:spPr>
          <a:xfrm>
            <a:off x="5468620" y="720725"/>
            <a:ext cx="150114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8" name="文本框 7"/>
          <p:cNvSpPr txBox="1"/>
          <p:nvPr/>
        </p:nvSpPr>
        <p:spPr>
          <a:xfrm>
            <a:off x="3880074" y="2907030"/>
            <a:ext cx="75882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9" name="文本框 8"/>
          <p:cNvSpPr txBox="1"/>
          <p:nvPr/>
        </p:nvSpPr>
        <p:spPr>
          <a:xfrm>
            <a:off x="9460865" y="5075555"/>
            <a:ext cx="95821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5" name="文本框 4">
            <a:hlinkClick r:id="rId4" action="ppaction://hlinksldjump"/>
          </p:cNvPr>
          <p:cNvSpPr txBox="1"/>
          <p:nvPr/>
        </p:nvSpPr>
        <p:spPr>
          <a:xfrm>
            <a:off x="5317490" y="3063576"/>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6077585" y="72072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2" name="文本框 11">
            <a:hlinkClick r:id="rId6" action="ppaction://hlinksldjump"/>
          </p:cNvPr>
          <p:cNvSpPr txBox="1"/>
          <p:nvPr/>
        </p:nvSpPr>
        <p:spPr>
          <a:xfrm>
            <a:off x="6847205" y="601694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pic>
        <p:nvPicPr>
          <p:cNvPr id="2" name="图片 1"/>
          <p:cNvPicPr>
            <a:picLocks noChangeAspect="1"/>
          </p:cNvPicPr>
          <p:nvPr>
            <p:custDataLst>
              <p:tags r:id="rId1"/>
            </p:custDataLst>
          </p:nvPr>
        </p:nvPicPr>
        <p:blipFill>
          <a:blip r:embed="rId7"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anim calcmode="lin" valueType="num">
                                      <p:cBhvr>
                                        <p:cTn id="34" dur="1000" fill="hold"/>
                                        <p:tgtEl>
                                          <p:spTgt spid="9"/>
                                        </p:tgtEl>
                                        <p:attrNameLst>
                                          <p:attrName>ppt_x</p:attrName>
                                        </p:attrNameLst>
                                      </p:cBhvr>
                                      <p:tavLst>
                                        <p:tav tm="0">
                                          <p:val>
                                            <p:strVal val="#ppt_x"/>
                                          </p:val>
                                        </p:tav>
                                        <p:tav tm="100000">
                                          <p:val>
                                            <p:strVal val="#ppt_x"/>
                                          </p:val>
                                        </p:tav>
                                      </p:tavLst>
                                    </p:anim>
                                    <p:anim calcmode="lin" valueType="num">
                                      <p:cBhvr>
                                        <p:cTn id="35" dur="1000" fill="hold"/>
                                        <p:tgtEl>
                                          <p:spTgt spid="9"/>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1000"/>
                                        <p:tgtEl>
                                          <p:spTgt spid="12"/>
                                        </p:tgtEl>
                                      </p:cBhvr>
                                    </p:animEffect>
                                    <p:anim calcmode="lin" valueType="num">
                                      <p:cBhvr>
                                        <p:cTn id="40" dur="1000" fill="hold"/>
                                        <p:tgtEl>
                                          <p:spTgt spid="12"/>
                                        </p:tgtEl>
                                        <p:attrNameLst>
                                          <p:attrName>ppt_x</p:attrName>
                                        </p:attrNameLst>
                                      </p:cBhvr>
                                      <p:tavLst>
                                        <p:tav tm="0">
                                          <p:val>
                                            <p:strVal val="#ppt_x"/>
                                          </p:val>
                                        </p:tav>
                                        <p:tav tm="100000">
                                          <p:val>
                                            <p:strVal val="#ppt_x"/>
                                          </p:val>
                                        </p:tav>
                                      </p:tavLst>
                                    </p:anim>
                                    <p:anim calcmode="lin" valueType="num">
                                      <p:cBhvr>
                                        <p:cTn id="4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P spid="8" grpId="0"/>
      <p:bldP spid="8" grpId="1"/>
      <p:bldP spid="9" grpId="0"/>
      <p:bldP spid="9" grpId="1"/>
      <p:bldP spid="5" grpId="0" bldLvl="0" animBg="1"/>
      <p:bldP spid="5" grpId="1" animBg="1"/>
      <p:bldP spid="10" grpId="0" bldLvl="0" animBg="1"/>
      <p:bldP spid="10" grpId="1" animBg="1"/>
      <p:bldP spid="12" grpId="0" bldLvl="0" animBg="1"/>
      <p:bldP spid="12" grpId="1" animBg="1"/>
    </p:bldLst>
  </p:timing>
</p:sld>
</file>

<file path=ppt/slides/slide2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custDataLst>
              <p:tags r:id="rId1"/>
            </p:custDataLst>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 细节理解题。根据第一段第一句“Tony became ill”和第二句“Because other children could not come near him, he felt sad and lonely.”可知，故此题正确答案为：B。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216</a:t>
            </a:fld>
            <a:endParaRPr lang="en-US"/>
          </a:p>
        </p:txBody>
      </p:sp>
      <p:sp>
        <p:nvSpPr>
          <p:cNvPr id="33" name="左箭头 32">
            <a:hlinkClick r:id="rId3"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2.</a:t>
            </a:r>
            <a:r>
              <a:rPr sz="2800" b="1" dirty="0">
                <a:latin typeface="微软雅黑" panose="020B0503020204020204" pitchFamily="34" charset="-122"/>
                <a:ea typeface="微软雅黑" panose="020B0503020204020204" pitchFamily="34" charset="-122"/>
              </a:rPr>
              <a:t> 细节理解题。根据第二段第二句“One day, he saw something strange outside the window.”和第三段第一句“Tony was very surprised.”可知，故此题正确答案为：A。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217</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 细节理解题。根据第四段最后一句“Tony asked what it was and his friend showed him.”可知，故此题正确答案为：B。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218</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174153" y="808297"/>
            <a:ext cx="10253067" cy="5913404"/>
          </a:xfrm>
        </p:spPr>
        <p:txBody>
          <a:bodyPr>
            <a:normAutofit/>
          </a:bodyPr>
          <a:lstStyle/>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4. What did Tony learn from his experience?</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One should be kind to his/her friends.</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Animals can bring good luck.</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Making jokes can improve our friendships.</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Getting sick helps you find real friends.</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5. What do you think of Tony’s friend?</a:t>
            </a:r>
          </a:p>
          <a:p>
            <a:pPr marL="0" indent="0">
              <a:lnSpc>
                <a:spcPct val="130000"/>
              </a:lnSpc>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Strict.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Responsible.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Careful. </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Helpful.</a:t>
            </a:r>
          </a:p>
        </p:txBody>
      </p:sp>
      <p:sp>
        <p:nvSpPr>
          <p:cNvPr id="4" name="灯片编号占位符 3"/>
          <p:cNvSpPr>
            <a:spLocks noGrp="1"/>
          </p:cNvSpPr>
          <p:nvPr>
            <p:ph type="sldNum" sz="quarter" idx="12"/>
          </p:nvPr>
        </p:nvSpPr>
        <p:spPr/>
        <p:txBody>
          <a:bodyPr/>
          <a:lstStyle/>
          <a:p>
            <a:fld id="{879EF9BB-81F1-401D-AA19-680A8E0D7F6D}" type="slidenum">
              <a:rPr lang="en-US" smtClean="0"/>
              <a:t>219</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7077710" y="808355"/>
            <a:ext cx="659765" cy="521970"/>
          </a:xfrm>
          <a:prstGeom prst="rect">
            <a:avLst/>
          </a:prstGeom>
          <a:noFill/>
        </p:spPr>
        <p:txBody>
          <a:bodyPr wrap="square" rtlCol="0">
            <a:spAutoFit/>
          </a:bodyPr>
          <a:lstStyle/>
          <a:p>
            <a:r>
              <a:rPr lang="zh-CN" altLang="en-US" dirty="0"/>
              <a:t> </a:t>
            </a: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5" name="文本框 4"/>
          <p:cNvSpPr txBox="1"/>
          <p:nvPr/>
        </p:nvSpPr>
        <p:spPr>
          <a:xfrm>
            <a:off x="6336478" y="3689985"/>
            <a:ext cx="171577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7" name="文本框 6">
            <a:hlinkClick r:id="rId4" action="ppaction://hlinksldjump"/>
          </p:cNvPr>
          <p:cNvSpPr txBox="1"/>
          <p:nvPr/>
        </p:nvSpPr>
        <p:spPr>
          <a:xfrm>
            <a:off x="7824114" y="340558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9" name="文本框 8">
            <a:hlinkClick r:id="rId5" action="ppaction://hlinksldjump"/>
          </p:cNvPr>
          <p:cNvSpPr txBox="1"/>
          <p:nvPr/>
        </p:nvSpPr>
        <p:spPr>
          <a:xfrm>
            <a:off x="7737475" y="80835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7" grpId="0" bldLvl="0" animBg="1"/>
      <p:bldP spid="7" grpId="1" animBg="1"/>
      <p:bldP spid="9" grpId="0" bldLvl="0" animBg="1"/>
      <p:bldP spid="9" grpId="1"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635" y="3535045"/>
            <a:ext cx="12191365" cy="3204845"/>
          </a:xfrm>
          <a:prstGeom prst="rect">
            <a:avLst/>
          </a:prstGeom>
          <a:solidFill>
            <a:srgbClr val="EAD5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2" name="图示 1"/>
          <p:cNvGraphicFramePr/>
          <p:nvPr/>
        </p:nvGraphicFramePr>
        <p:xfrm>
          <a:off x="1162685" y="216535"/>
          <a:ext cx="9036050" cy="35547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灯片编号占位符 2"/>
          <p:cNvSpPr>
            <a:spLocks noGrp="1"/>
          </p:cNvSpPr>
          <p:nvPr>
            <p:ph type="sldNum" sz="quarter" idx="12"/>
          </p:nvPr>
        </p:nvSpPr>
        <p:spPr/>
        <p:txBody>
          <a:bodyPr/>
          <a:lstStyle/>
          <a:p>
            <a:fld id="{879EF9BB-81F1-401D-AA19-680A8E0D7F6D}" type="slidenum">
              <a:rPr lang="en-US" smtClean="0"/>
              <a:t>22</a:t>
            </a:fld>
            <a:endParaRPr lang="en-US"/>
          </a:p>
        </p:txBody>
      </p:sp>
      <p:sp>
        <p:nvSpPr>
          <p:cNvPr id="4" name="文本框 3"/>
          <p:cNvSpPr txBox="1"/>
          <p:nvPr/>
        </p:nvSpPr>
        <p:spPr>
          <a:xfrm>
            <a:off x="-4665" y="1351280"/>
            <a:ext cx="12191365" cy="2185214"/>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【常见题型】</a:t>
            </a:r>
          </a:p>
          <a:p>
            <a:pPr algn="l"/>
            <a:r>
              <a:rPr lang="en-US" altLang="zh-CN" sz="2800" b="1" dirty="0">
                <a:latin typeface="微软雅黑" panose="020B0503020204020204" pitchFamily="34" charset="-122"/>
                <a:ea typeface="微软雅黑" panose="020B0503020204020204" pitchFamily="34" charset="-122"/>
              </a:rPr>
              <a:t>①</a:t>
            </a:r>
            <a:r>
              <a:rPr lang="en-US" altLang="zh-CN" sz="2400" b="1" dirty="0">
                <a:latin typeface="微软雅黑" panose="020B0503020204020204" pitchFamily="34" charset="-122"/>
                <a:ea typeface="微软雅黑" panose="020B0503020204020204" pitchFamily="34" charset="-122"/>
              </a:rPr>
              <a:t> Which of the following is NOT included/mentioned in the passage?</a:t>
            </a:r>
          </a:p>
          <a:p>
            <a:pPr algn="l"/>
            <a:r>
              <a:rPr lang="en-US" altLang="zh-CN" sz="2800" b="1" dirty="0">
                <a:latin typeface="微软雅黑" panose="020B0503020204020204" pitchFamily="34" charset="-122"/>
                <a:ea typeface="微软雅黑" panose="020B0503020204020204" pitchFamily="34" charset="-122"/>
              </a:rPr>
              <a:t>②</a:t>
            </a:r>
            <a:r>
              <a:rPr lang="en-US" altLang="zh-CN" sz="2400" b="1" dirty="0">
                <a:latin typeface="微软雅黑" panose="020B0503020204020204" pitchFamily="34" charset="-122"/>
                <a:ea typeface="微软雅黑" panose="020B0503020204020204" pitchFamily="34" charset="-122"/>
              </a:rPr>
              <a:t> Which of the following (sentences/statements) is NOT true?</a:t>
            </a:r>
          </a:p>
          <a:p>
            <a:r>
              <a:rPr lang="en-US" altLang="zh-CN" sz="2800" b="1" dirty="0">
                <a:latin typeface="微软雅黑" panose="020B0503020204020204" pitchFamily="34" charset="-122"/>
                <a:ea typeface="微软雅黑" panose="020B0503020204020204" pitchFamily="34" charset="-122"/>
              </a:rPr>
              <a:t>③</a:t>
            </a:r>
            <a:r>
              <a:rPr lang="en-US" altLang="zh-CN" sz="2400" b="1" dirty="0">
                <a:latin typeface="微软雅黑" panose="020B0503020204020204" pitchFamily="34" charset="-122"/>
                <a:ea typeface="微软雅黑" panose="020B0503020204020204" pitchFamily="34" charset="-122"/>
              </a:rPr>
              <a:t> According to the passage, all of the following are true except/but </a:t>
            </a:r>
            <a:r>
              <a:rPr lang="en-US" altLang="zh-CN" sz="2400" dirty="0">
                <a:latin typeface="微软雅黑" panose="020B0503020204020204" pitchFamily="34" charset="-122"/>
                <a:ea typeface="微软雅黑" panose="020B0503020204020204" pitchFamily="34" charset="-122"/>
              </a:rPr>
              <a:t>__________</a:t>
            </a:r>
            <a:r>
              <a:rPr lang="en-US" altLang="zh-CN" sz="2400" b="1" dirty="0">
                <a:latin typeface="微软雅黑" panose="020B0503020204020204" pitchFamily="34" charset="-122"/>
                <a:ea typeface="微软雅黑" panose="020B0503020204020204" pitchFamily="34" charset="-122"/>
              </a:rPr>
              <a:t>.</a:t>
            </a:r>
          </a:p>
          <a:p>
            <a:pPr algn="l"/>
            <a:r>
              <a:rPr lang="en-US" altLang="zh-CN" sz="2800" b="1" dirty="0">
                <a:latin typeface="微软雅黑" panose="020B0503020204020204" pitchFamily="34" charset="-122"/>
                <a:ea typeface="微软雅黑" panose="020B0503020204020204" pitchFamily="34" charset="-122"/>
              </a:rPr>
              <a:t>④</a:t>
            </a:r>
            <a:r>
              <a:rPr lang="en-US" altLang="zh-CN" sz="2400" b="1" dirty="0">
                <a:latin typeface="微软雅黑" panose="020B0503020204020204" pitchFamily="34" charset="-122"/>
                <a:ea typeface="微软雅黑" panose="020B0503020204020204" pitchFamily="34" charset="-122"/>
              </a:rPr>
              <a:t> Choose the right order of the events given in the passage.</a:t>
            </a:r>
          </a:p>
        </p:txBody>
      </p:sp>
      <p:sp>
        <p:nvSpPr>
          <p:cNvPr id="9" name="文本框 8"/>
          <p:cNvSpPr txBox="1"/>
          <p:nvPr/>
        </p:nvSpPr>
        <p:spPr>
          <a:xfrm>
            <a:off x="-18415" y="3439795"/>
            <a:ext cx="12191365" cy="3139321"/>
          </a:xfrm>
          <a:prstGeom prst="rect">
            <a:avLst/>
          </a:prstGeom>
          <a:noFill/>
        </p:spPr>
        <p:txBody>
          <a:bodyPr wrap="square" rtlCol="0">
            <a:spAutoFit/>
          </a:bodyPr>
          <a:lstStyle/>
          <a:p>
            <a:r>
              <a:rPr sz="2200" dirty="0">
                <a:latin typeface="微软雅黑" panose="020B0503020204020204" pitchFamily="34" charset="-122"/>
                <a:ea typeface="微软雅黑" panose="020B0503020204020204" pitchFamily="34" charset="-122"/>
              </a:rPr>
              <a:t>【解题技巧】</a:t>
            </a:r>
          </a:p>
          <a:p>
            <a:r>
              <a:rPr sz="2200" dirty="0">
                <a:latin typeface="微软雅黑" panose="020B0503020204020204" pitchFamily="34" charset="-122"/>
                <a:ea typeface="微软雅黑" panose="020B0503020204020204" pitchFamily="34" charset="-122"/>
              </a:rPr>
              <a:t>这类题常常针对文章中某一个细节提问，问题主要包括询问人（who）、物（what）、时间（when）、地点（where）、原因（cause）、结果（effect）、数据（data）等信息。</a:t>
            </a:r>
          </a:p>
          <a:p>
            <a:r>
              <a:rPr sz="2200" b="1" dirty="0">
                <a:latin typeface="微软雅黑" panose="020B0503020204020204" pitchFamily="34" charset="-122"/>
                <a:ea typeface="微软雅黑" panose="020B0503020204020204" pitchFamily="34" charset="-122"/>
              </a:rPr>
              <a:t>1）迅速定位，缩小阅读范围。</a:t>
            </a:r>
            <a:r>
              <a:rPr sz="2200" dirty="0">
                <a:latin typeface="微软雅黑" panose="020B0503020204020204" pitchFamily="34" charset="-122"/>
                <a:ea typeface="微软雅黑" panose="020B0503020204020204" pitchFamily="34" charset="-122"/>
              </a:rPr>
              <a:t>通过在文中搜索题干中的关键词，迅速定位相关词句或信息点，缩小阅读范围。</a:t>
            </a:r>
          </a:p>
          <a:p>
            <a:r>
              <a:rPr sz="2200" b="1" dirty="0">
                <a:latin typeface="微软雅黑" panose="020B0503020204020204" pitchFamily="34" charset="-122"/>
                <a:ea typeface="微软雅黑" panose="020B0503020204020204" pitchFamily="34" charset="-122"/>
              </a:rPr>
              <a:t>2）理解题意，对照选项，排除干扰。</a:t>
            </a:r>
            <a:r>
              <a:rPr sz="2200" dirty="0">
                <a:latin typeface="微软雅黑" panose="020B0503020204020204" pitchFamily="34" charset="-122"/>
                <a:ea typeface="微软雅黑" panose="020B0503020204020204" pitchFamily="34" charset="-122"/>
              </a:rPr>
              <a:t>在锁定关键词句后，要认真理解，对照选项，排除干扰，选出正确答案。</a:t>
            </a:r>
          </a:p>
          <a:p>
            <a:r>
              <a:rPr sz="2200" b="1" dirty="0">
                <a:latin typeface="微软雅黑" panose="020B0503020204020204" pitchFamily="34" charset="-122"/>
                <a:ea typeface="微软雅黑" panose="020B0503020204020204" pitchFamily="34" charset="-122"/>
              </a:rPr>
              <a:t>注意：</a:t>
            </a:r>
            <a:r>
              <a:rPr sz="2200" dirty="0">
                <a:latin typeface="微软雅黑" panose="020B0503020204020204" pitchFamily="34" charset="-122"/>
                <a:ea typeface="微软雅黑" panose="020B0503020204020204" pitchFamily="34" charset="-122"/>
              </a:rPr>
              <a:t>要留意题干中的含有否定意义的词，如 NOT、EXCEPT 等。在应对排序题时，可先定位首尾，缩小范围，精准作答。</a:t>
            </a:r>
          </a:p>
        </p:txBody>
      </p:sp>
      <p:sp>
        <p:nvSpPr>
          <p:cNvPr id="5" name="左箭头 4">
            <a:hlinkClick r:id="rId7" action="ppaction://hlinksldjump"/>
          </p:cNvPr>
          <p:cNvSpPr/>
          <p:nvPr/>
        </p:nvSpPr>
        <p:spPr>
          <a:xfrm>
            <a:off x="11017346" y="312413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up)">
                                      <p:cBhvr>
                                        <p:cTn id="13" dur="500"/>
                                        <p:tgtEl>
                                          <p:spTgt spid="4"/>
                                        </p:tgtEl>
                                      </p:cBhvr>
                                    </p:animEffect>
                                  </p:childTnLst>
                                </p:cTn>
                              </p:par>
                              <p:par>
                                <p:cTn id="14" presetID="2" presetClass="entr" presetSubtype="4"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1000"/>
                                        <p:tgtEl>
                                          <p:spTgt spid="9"/>
                                        </p:tgtEl>
                                      </p:cBhvr>
                                    </p:animEffect>
                                    <p:anim calcmode="lin" valueType="num">
                                      <p:cBhvr>
                                        <p:cTn id="23" dur="1000" fill="hold"/>
                                        <p:tgtEl>
                                          <p:spTgt spid="9"/>
                                        </p:tgtEl>
                                        <p:attrNameLst>
                                          <p:attrName>ppt_x</p:attrName>
                                        </p:attrNameLst>
                                      </p:cBhvr>
                                      <p:tavLst>
                                        <p:tav tm="0">
                                          <p:val>
                                            <p:strVal val="#ppt_x"/>
                                          </p:val>
                                        </p:tav>
                                        <p:tav tm="100000">
                                          <p:val>
                                            <p:strVal val="#ppt_x"/>
                                          </p:val>
                                        </p:tav>
                                      </p:tavLst>
                                    </p:anim>
                                    <p:anim calcmode="lin" valueType="num">
                                      <p:cBhvr>
                                        <p:cTn id="2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Graphic spid="2" grpId="0">
        <p:bldAsOne/>
      </p:bldGraphic>
      <p:bldP spid="4" grpId="0"/>
      <p:bldP spid="9" grpId="0"/>
      <p:bldP spid="9" grpId="1"/>
    </p:bldLst>
  </p:timing>
</p:sld>
</file>

<file path=ppt/slides/slide2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 </a:t>
            </a:r>
            <a:r>
              <a:rPr sz="2800" b="1" dirty="0">
                <a:latin typeface="微软雅黑" panose="020B0503020204020204" pitchFamily="34" charset="-122"/>
                <a:ea typeface="微软雅黑" panose="020B0503020204020204" pitchFamily="34" charset="-122"/>
              </a:rPr>
              <a:t> 推理判断题。根据最后一段“From that day on, Tony always tried his best to make sure his friends never felt sad or lonely.”可知，故此题正确答案为：A。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220</a:t>
            </a:fld>
            <a:endParaRPr lang="en-US"/>
          </a:p>
        </p:txBody>
      </p:sp>
      <p:sp>
        <p:nvSpPr>
          <p:cNvPr id="33" name="左箭头 32">
            <a:hlinkClick r:id="rId2" action="ppaction://hlinksldjump"/>
          </p:cNvPr>
          <p:cNvSpPr/>
          <p:nvPr/>
        </p:nvSpPr>
        <p:spPr>
          <a:xfrm>
            <a:off x="8736674" y="614815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65076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5. </a:t>
            </a:r>
            <a:r>
              <a:rPr sz="2800" b="1" dirty="0">
                <a:latin typeface="微软雅黑" panose="020B0503020204020204" pitchFamily="34" charset="-122"/>
                <a:ea typeface="微软雅黑" panose="020B0503020204020204" pitchFamily="34" charset="-122"/>
              </a:rPr>
              <a:t>主旨大义题。A项strict（严格）、B项responsible（负责）、C项careful（仔细）和D项helpful（乐于助人），故此题正确答案为：D。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221</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222</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71755" y="453390"/>
            <a:ext cx="12049125" cy="6123940"/>
          </a:xfrm>
          <a:prstGeom prst="rect">
            <a:avLst/>
          </a:prstGeom>
          <a:noFill/>
        </p:spPr>
        <p:txBody>
          <a:bodyPr wrap="square" rtlCol="0" anchor="t">
            <a:spAutoFit/>
          </a:bodyPr>
          <a:lstStyle/>
          <a:p>
            <a:r>
              <a:rPr lang="en-US" altLang="zh-CN" sz="2800"/>
              <a:t>                                                               B（记叙文）</a:t>
            </a:r>
          </a:p>
          <a:p>
            <a:r>
              <a:rPr lang="en-US" altLang="zh-CN" sz="2800"/>
              <a:t>                                                                                   难度系数：★ 建议时长：4 分钟</a:t>
            </a:r>
          </a:p>
          <a:p>
            <a:r>
              <a:rPr lang="en-US" altLang="zh-CN" sz="2800" b="1"/>
              <a:t>Wang Xingyue, 14, from Shanghai</a:t>
            </a:r>
          </a:p>
          <a:p>
            <a:r>
              <a:rPr lang="en-US" altLang="zh-CN" sz="2800"/>
              <a:t>     I don’t think we should set off firecrackers during holidays. It is really noisy. Some people fire firecrackers during midnight. People around cannot sleep well. Besides, it brings air pollution and lots of rubbish. Most people do not clean the rubbish after they set off firecrackers. So I think there is no need to set them off anymore during holidays.</a:t>
            </a:r>
          </a:p>
          <a:p>
            <a:r>
              <a:rPr lang="en-US" altLang="zh-CN" sz="2800" b="1"/>
              <a:t>Liu Ran, 14, from Shandong</a:t>
            </a:r>
          </a:p>
          <a:p>
            <a:r>
              <a:rPr lang="en-US" altLang="zh-CN" sz="2800"/>
              <a:t>     Setting off firecrackers is a tradition during Chinese festivals. People set them off to celebrate or wish a happy new year. The ceremony is very important in Chinese people’s lives. And it also reminds us of one of the four great inventions of China—gunpowder. We cannot give it up. It is good to have this ceremony </a:t>
            </a:r>
          </a:p>
          <a:p>
            <a:r>
              <a:rPr lang="en-US" altLang="zh-CN" sz="2800"/>
              <a:t>during holidays. Do you agree with me?</a:t>
            </a:r>
            <a:r>
              <a:rPr lang="zh-CN" altLang="en-US" sz="2800"/>
              <a:t>    </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223</a:t>
            </a:fld>
            <a:endParaRPr lang="en-US"/>
          </a:p>
        </p:txBody>
      </p:sp>
      <p:sp>
        <p:nvSpPr>
          <p:cNvPr id="5" name="文本框 4"/>
          <p:cNvSpPr txBox="1"/>
          <p:nvPr/>
        </p:nvSpPr>
        <p:spPr>
          <a:xfrm>
            <a:off x="71120" y="127635"/>
            <a:ext cx="12049125" cy="6554470"/>
          </a:xfrm>
          <a:prstGeom prst="rect">
            <a:avLst/>
          </a:prstGeom>
          <a:noFill/>
        </p:spPr>
        <p:txBody>
          <a:bodyPr wrap="square" rtlCol="0" anchor="t">
            <a:spAutoFit/>
          </a:bodyPr>
          <a:lstStyle/>
          <a:p>
            <a:pPr algn="just"/>
            <a:r>
              <a:rPr lang="en-US" altLang="zh-CN" sz="2800" b="1" dirty="0"/>
              <a:t>Lin </a:t>
            </a:r>
            <a:r>
              <a:rPr lang="en-US" altLang="zh-CN" sz="2800" b="1" dirty="0" err="1"/>
              <a:t>Yisong</a:t>
            </a:r>
            <a:r>
              <a:rPr lang="en-US" altLang="zh-CN" sz="2800" b="1" dirty="0"/>
              <a:t>, 15, from Zhejiang</a:t>
            </a:r>
          </a:p>
          <a:p>
            <a:pPr algn="just"/>
            <a:r>
              <a:rPr lang="en-US" altLang="zh-CN" sz="2800" dirty="0"/>
              <a:t>     I think we should control the setting off of firecrackers. During holidays, the government could get people together in a place. They can set off some firecrackers or fireworks and people can watch. It is safer to do this and people can also enjoy their holiday tradition.</a:t>
            </a:r>
          </a:p>
          <a:p>
            <a:pPr algn="just"/>
            <a:r>
              <a:rPr lang="en-US" altLang="zh-CN" sz="2800" b="1" dirty="0"/>
              <a:t>Zhang Qi, 14, from Guangxi</a:t>
            </a:r>
          </a:p>
          <a:p>
            <a:pPr algn="just"/>
            <a:r>
              <a:rPr lang="en-US" altLang="zh-CN" sz="2800" dirty="0"/>
              <a:t>     Firecrackers are dangerous and bad for the air. But setting off firecrackers is really an important tradition in China. So I think we can use something else to </a:t>
            </a:r>
            <a:r>
              <a:rPr lang="en-US" altLang="zh-CN" sz="2800" u="sng" dirty="0"/>
              <a:t>replace</a:t>
            </a:r>
            <a:r>
              <a:rPr lang="en-US" altLang="zh-CN" sz="2800" dirty="0"/>
              <a:t> them. For example, we can use LED fireworks instead. It is also beautiful and attractive. And it is much safer. Even kids can play with them.</a:t>
            </a:r>
          </a:p>
          <a:p>
            <a:pPr algn="just"/>
            <a:r>
              <a:rPr lang="en-US" altLang="zh-CN" sz="2800" b="1" dirty="0"/>
              <a:t>Li Qing, 14, from Jiangsu</a:t>
            </a:r>
          </a:p>
          <a:p>
            <a:pPr algn="just"/>
            <a:r>
              <a:rPr lang="en-US" altLang="zh-CN" sz="2800" dirty="0"/>
              <a:t>     I think we can improve the quality of firecrackers. The firecrackers we use now are dangerous. That’s why we cannot fire them anytime or anywhere we want. But if we can make them much safer and better for the air, we don’t have to give up the interesting tradition during Chinese festivals.</a:t>
            </a:r>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54468" y="944822"/>
            <a:ext cx="11651411" cy="5913404"/>
          </a:xfrm>
        </p:spPr>
        <p:txBody>
          <a:bodyPr>
            <a:normAutofit lnSpcReduction="10000"/>
          </a:bodyPr>
          <a:lstStyle/>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6</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Which of the following is not mentioned in the passage?</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Setting off firecrackers is really noisy.</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Setting off firecrackers brings air pollution and lots of rubbish.</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Setting off firecrackers is dangerous.</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Setting off firecrackers wastes a lot of money.</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7</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What is the best title for the passage?</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Reasons for Giving Up Setting Off Firecrackers</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Ways to Improve the Quality of Firecrackers</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The Firecrackers in Teenagers’ Eyes</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Setting Off Firecrackers—A Chinese Holiday Tradition </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8</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According to ZhangQi, we can use _________ to take the place of firecrackers.</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LED fireworks 				         B. gunpowder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sound of firecrackers 		         D. merry songs</a:t>
            </a: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t>224</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9172575" y="944880"/>
            <a:ext cx="53213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7" name="文本框 6"/>
          <p:cNvSpPr txBox="1"/>
          <p:nvPr/>
        </p:nvSpPr>
        <p:spPr>
          <a:xfrm>
            <a:off x="6862445" y="2949575"/>
            <a:ext cx="160020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8" name="文本框 7"/>
          <p:cNvSpPr txBox="1"/>
          <p:nvPr/>
        </p:nvSpPr>
        <p:spPr>
          <a:xfrm>
            <a:off x="6208395" y="4902835"/>
            <a:ext cx="91186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5" name="文本框 4">
            <a:hlinkClick r:id="rId4" action="ppaction://hlinksldjump"/>
          </p:cNvPr>
          <p:cNvSpPr txBox="1"/>
          <p:nvPr/>
        </p:nvSpPr>
        <p:spPr>
          <a:xfrm>
            <a:off x="8133080" y="3162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8423910" y="294957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2" name="文本框 11">
            <a:hlinkClick r:id="rId6" action="ppaction://hlinksldjump"/>
          </p:cNvPr>
          <p:cNvSpPr txBox="1"/>
          <p:nvPr/>
        </p:nvSpPr>
        <p:spPr>
          <a:xfrm>
            <a:off x="10441940" y="490283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1000"/>
                                        <p:tgtEl>
                                          <p:spTgt spid="10"/>
                                        </p:tgtEl>
                                      </p:cBhvr>
                                    </p:animEffect>
                                    <p:anim calcmode="lin" valueType="num">
                                      <p:cBhvr>
                                        <p:cTn id="27" dur="1000" fill="hold"/>
                                        <p:tgtEl>
                                          <p:spTgt spid="10"/>
                                        </p:tgtEl>
                                        <p:attrNameLst>
                                          <p:attrName>ppt_x</p:attrName>
                                        </p:attrNameLst>
                                      </p:cBhvr>
                                      <p:tavLst>
                                        <p:tav tm="0">
                                          <p:val>
                                            <p:strVal val="#ppt_x"/>
                                          </p:val>
                                        </p:tav>
                                        <p:tav tm="100000">
                                          <p:val>
                                            <p:strVal val="#ppt_x"/>
                                          </p:val>
                                        </p:tav>
                                      </p:tavLst>
                                    </p:anim>
                                    <p:anim calcmode="lin" valueType="num">
                                      <p:cBhvr>
                                        <p:cTn id="2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1000"/>
                                        <p:tgtEl>
                                          <p:spTgt spid="12"/>
                                        </p:tgtEl>
                                      </p:cBhvr>
                                    </p:animEffect>
                                    <p:anim calcmode="lin" valueType="num">
                                      <p:cBhvr>
                                        <p:cTn id="40" dur="1000" fill="hold"/>
                                        <p:tgtEl>
                                          <p:spTgt spid="12"/>
                                        </p:tgtEl>
                                        <p:attrNameLst>
                                          <p:attrName>ppt_x</p:attrName>
                                        </p:attrNameLst>
                                      </p:cBhvr>
                                      <p:tavLst>
                                        <p:tav tm="0">
                                          <p:val>
                                            <p:strVal val="#ppt_x"/>
                                          </p:val>
                                        </p:tav>
                                        <p:tav tm="100000">
                                          <p:val>
                                            <p:strVal val="#ppt_x"/>
                                          </p:val>
                                        </p:tav>
                                      </p:tavLst>
                                    </p:anim>
                                    <p:anim calcmode="lin" valueType="num">
                                      <p:cBhvr>
                                        <p:cTn id="4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5" grpId="0" bldLvl="0" animBg="1"/>
      <p:bldP spid="5" grpId="1" animBg="1"/>
      <p:bldP spid="10" grpId="0" bldLvl="0" animBg="1"/>
      <p:bldP spid="10" grpId="1" animBg="1"/>
      <p:bldP spid="12" grpId="0" bldLvl="0" animBg="1"/>
      <p:bldP spid="12" grpId="1" animBg="1"/>
    </p:bldLst>
  </p:timing>
</p:sld>
</file>

<file path=ppt/slides/slide22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6.</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细节理解题。根据第一段和最后一段的内容“It is really noisy.”“Besides, it brings air pollution and lots of rubbish.”和“The firecrackers we use now are dangerous.”可知，前三项是正确的，D项在文中没有提及，属于无中生有，故此题正确答案为：D。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225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7. </a:t>
            </a:r>
            <a:r>
              <a:rPr sz="2800" b="1" dirty="0">
                <a:latin typeface="微软雅黑" panose="020B0503020204020204" pitchFamily="34" charset="-122"/>
                <a:ea typeface="微软雅黑" panose="020B0503020204020204" pitchFamily="34" charset="-122"/>
              </a:rPr>
              <a:t>主旨概括题。A项和B项若作为标题，都以偏概全，D项说得太泛泛，只有C项最符合文章大意，故此题正确答案为：C。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226</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细节理解题。根据第四段第四句“For example, we can use LED fireworks instead.”可知，A项LED fireworks是正确答案，故此题正确答案为：A。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227</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54468" y="1517592"/>
            <a:ext cx="11651411" cy="5913404"/>
          </a:xfrm>
        </p:spPr>
        <p:txBody>
          <a:bodyPr>
            <a:normAutofit/>
          </a:bodyPr>
          <a:lstStyle/>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9</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Which of the following is true according to the passage?</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Lin Yisong is against setting off firecrackers.</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Zhang Qi thinks we should control the setting off of firecrackers.</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Liu Ran thinks we can use something else to take the place of firecrackers.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Li Qing thinks we can improve the quality of firecrackers.</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10</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The underlined word “</a:t>
            </a:r>
            <a:r>
              <a:rPr lang="zh-CN" altLang="en-US" sz="2400" b="1" u="sng" dirty="0">
                <a:latin typeface="微软雅黑" panose="020B0503020204020204" pitchFamily="34" charset="-122"/>
                <a:ea typeface="微软雅黑" panose="020B0503020204020204" pitchFamily="34" charset="-122"/>
                <a:cs typeface="Times New Roman" panose="02020603050405020304" pitchFamily="18" charset="0"/>
              </a:rPr>
              <a:t>replace</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in the passage means _________.</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take the place of                     B. happen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lay                                             D. burst</a:t>
            </a: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685267" y="-9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t>228</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9304020" y="1640205"/>
            <a:ext cx="44577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5" name="文本框 4"/>
          <p:cNvSpPr txBox="1"/>
          <p:nvPr/>
        </p:nvSpPr>
        <p:spPr>
          <a:xfrm>
            <a:off x="9304020" y="3785235"/>
            <a:ext cx="1270635" cy="521970"/>
          </a:xfrm>
          <a:prstGeom prst="rect">
            <a:avLst/>
          </a:prstGeom>
          <a:noFill/>
        </p:spPr>
        <p:txBody>
          <a:bodyPr wrap="square" rtlCol="0">
            <a:spAutoFit/>
          </a:bodyPr>
          <a:lstStyle/>
          <a:p>
            <a:r>
              <a:rPr lang="zh-CN" altLang="en-US" dirty="0"/>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8" name="文本框 7">
            <a:hlinkClick r:id="rId4" action="ppaction://hlinksldjump"/>
          </p:cNvPr>
          <p:cNvSpPr txBox="1"/>
          <p:nvPr/>
        </p:nvSpPr>
        <p:spPr>
          <a:xfrm>
            <a:off x="10046970" y="430720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8023225" y="83947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1000"/>
                                        <p:tgtEl>
                                          <p:spTgt spid="8"/>
                                        </p:tgtEl>
                                      </p:cBhvr>
                                    </p:animEffect>
                                    <p:anim calcmode="lin" valueType="num">
                                      <p:cBhvr>
                                        <p:cTn id="27" dur="1000" fill="hold"/>
                                        <p:tgtEl>
                                          <p:spTgt spid="8"/>
                                        </p:tgtEl>
                                        <p:attrNameLst>
                                          <p:attrName>ppt_x</p:attrName>
                                        </p:attrNameLst>
                                      </p:cBhvr>
                                      <p:tavLst>
                                        <p:tav tm="0">
                                          <p:val>
                                            <p:strVal val="#ppt_x"/>
                                          </p:val>
                                        </p:tav>
                                        <p:tav tm="100000">
                                          <p:val>
                                            <p:strVal val="#ppt_x"/>
                                          </p:val>
                                        </p:tav>
                                      </p:tavLst>
                                    </p:anim>
                                    <p:anim calcmode="lin" valueType="num">
                                      <p:cBhvr>
                                        <p:cTn id="28"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8" grpId="0" bldLvl="0" animBg="1"/>
      <p:bldP spid="8" grpId="1" animBg="1"/>
      <p:bldP spid="10" grpId="0" bldLvl="0" animBg="1"/>
      <p:bldP spid="10" grpId="1" animBg="1"/>
    </p:bldLst>
  </p:timing>
</p:sld>
</file>

<file path=ppt/slides/slide2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9.</a:t>
            </a:r>
            <a:r>
              <a:rPr sz="2800" b="1" dirty="0">
                <a:solidFill>
                  <a:schemeClr val="tx1"/>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细节理解题。选项中设有陷阱，文中几个人的观点故意被打乱，排除A、B、C三项，只有D项与文中的表达是一致的，故此题正确答案为：D。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229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88900" y="5414645"/>
            <a:ext cx="12102465" cy="1414780"/>
          </a:xfrm>
          <a:prstGeom prst="rect">
            <a:avLst/>
          </a:prstGeom>
          <a:solidFill>
            <a:srgbClr val="EAD5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8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本题为细节理解题。根据第一段的第一句和第二句“这个老农一生都在他的果园里辛勤地 种植水果。他给他的妻子和儿子提供了很好的生活”，故此题正确答案为：</a:t>
            </a:r>
            <a:r>
              <a:rPr lang="zh-CN" altLang="en-US" sz="28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C</a:t>
            </a:r>
            <a:r>
              <a:rPr lang="zh-CN" altLang="en-US" sz="28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sp>
        <p:nvSpPr>
          <p:cNvPr id="3" name="灯片编号占位符 2"/>
          <p:cNvSpPr>
            <a:spLocks noGrp="1"/>
          </p:cNvSpPr>
          <p:nvPr>
            <p:ph type="sldNum" sz="quarter" idx="12"/>
          </p:nvPr>
        </p:nvSpPr>
        <p:spPr/>
        <p:txBody>
          <a:bodyPr/>
          <a:lstStyle/>
          <a:p>
            <a:fld id="{879EF9BB-81F1-401D-AA19-680A8E0D7F6D}" type="slidenum">
              <a:rPr lang="en-US" smtClean="0"/>
              <a:t>23</a:t>
            </a:fld>
            <a:endParaRPr lang="en-US"/>
          </a:p>
        </p:txBody>
      </p:sp>
      <p:sp>
        <p:nvSpPr>
          <p:cNvPr id="5" name="左箭头 4">
            <a:hlinkClick r:id="rId2" action="ppaction://hlinksldjump"/>
          </p:cNvPr>
          <p:cNvSpPr/>
          <p:nvPr/>
        </p:nvSpPr>
        <p:spPr>
          <a:xfrm>
            <a:off x="10890885" y="61639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635" y="521970"/>
            <a:ext cx="12190730" cy="4892675"/>
          </a:xfrm>
          <a:prstGeom prst="rect">
            <a:avLst/>
          </a:prstGeom>
          <a:noFill/>
        </p:spPr>
        <p:txBody>
          <a:bodyPr wrap="square" rtlCol="0">
            <a:spAutoFit/>
          </a:bodyPr>
          <a:lstStyle/>
          <a:p>
            <a:pPr algn="just"/>
            <a:r>
              <a:rPr lang="en-US" altLang="zh-CN" sz="2400" b="1" dirty="0">
                <a:latin typeface="微软雅黑" panose="020B0503020204020204" pitchFamily="34" charset="-122"/>
                <a:ea typeface="微软雅黑" panose="020B0503020204020204" pitchFamily="34" charset="-122"/>
              </a:rPr>
              <a:t>（2015年广东高职高考题阅读理解A篇）</a:t>
            </a:r>
          </a:p>
          <a:p>
            <a:pPr algn="just"/>
            <a:r>
              <a:rPr lang="en-US" altLang="zh-CN" sz="2400" b="1" dirty="0">
                <a:latin typeface="微软雅黑" panose="020B0503020204020204" pitchFamily="34" charset="-122"/>
                <a:ea typeface="微软雅黑" panose="020B0503020204020204" pitchFamily="34" charset="-122"/>
              </a:rPr>
              <a:t>     There was an old farmer who worked hard all his life growing fruits in his garden. He gave a goodlife to his wife and three sons. When he got very ill and knew he would not live long, he wanted to teach his lazy sons how to be good farmers. He knew that his sons did not realize how important it was to work hard. He called them to him one evening and said, “My boys, I may not live long. Before I die, I want you to know that there is a great treasure in our garden. Promise me you will dig it up when I am gone.”</a:t>
            </a:r>
          </a:p>
          <a:p>
            <a:pPr algn="just"/>
            <a:r>
              <a:rPr lang="en-US" altLang="zh-CN" sz="2400" dirty="0">
                <a:latin typeface="微软雅黑" panose="020B0503020204020204" pitchFamily="34" charset="-122"/>
                <a:ea typeface="微软雅黑" panose="020B0503020204020204" pitchFamily="34" charset="-122"/>
              </a:rPr>
              <a:t>56. The family lived a good life because __________. </a:t>
            </a:r>
          </a:p>
          <a:p>
            <a:pPr algn="just"/>
            <a:r>
              <a:rPr lang="en-US" altLang="zh-CN" sz="2400" dirty="0">
                <a:latin typeface="微软雅黑" panose="020B0503020204020204" pitchFamily="34" charset="-122"/>
                <a:ea typeface="微软雅黑" panose="020B0503020204020204" pitchFamily="34" charset="-122"/>
              </a:rPr>
              <a:t>A. the sons had done well in farming </a:t>
            </a:r>
          </a:p>
          <a:p>
            <a:pPr algn="just"/>
            <a:r>
              <a:rPr lang="en-US" altLang="zh-CN" sz="2400" dirty="0">
                <a:latin typeface="微软雅黑" panose="020B0503020204020204" pitchFamily="34" charset="-122"/>
                <a:ea typeface="微软雅黑" panose="020B0503020204020204" pitchFamily="34" charset="-122"/>
              </a:rPr>
              <a:t>B. the wife had helped her husband a lot </a:t>
            </a:r>
          </a:p>
          <a:p>
            <a:pPr algn="just"/>
            <a:r>
              <a:rPr lang="en-US" altLang="zh-CN" sz="2400" dirty="0">
                <a:latin typeface="微软雅黑" panose="020B0503020204020204" pitchFamily="34" charset="-122"/>
                <a:ea typeface="微软雅黑" panose="020B0503020204020204" pitchFamily="34" charset="-122"/>
              </a:rPr>
              <a:t>C. the farmer had worked hard in the garden </a:t>
            </a:r>
          </a:p>
          <a:p>
            <a:pPr algn="just"/>
            <a:r>
              <a:rPr lang="en-US" altLang="zh-CN" sz="2400" dirty="0">
                <a:latin typeface="微软雅黑" panose="020B0503020204020204" pitchFamily="34" charset="-122"/>
                <a:ea typeface="微软雅黑" panose="020B0503020204020204" pitchFamily="34" charset="-122"/>
              </a:rPr>
              <a:t>D. the farmer had found treasure in the garden</a:t>
            </a:r>
          </a:p>
        </p:txBody>
      </p:sp>
      <p:sp>
        <p:nvSpPr>
          <p:cNvPr id="7" name="文本框 6"/>
          <p:cNvSpPr txBox="1"/>
          <p:nvPr/>
        </p:nvSpPr>
        <p:spPr>
          <a:xfrm>
            <a:off x="173990" y="0"/>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Lst>
  </p:timing>
</p:sld>
</file>

<file path=ppt/slides/slide2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10.</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词义猜测题。根据划线单词的下一句“For example, we can use LED fireworks instead.”可知，LED烟花可以被用来替代传统烟花，可以猜测出replace的意思为“替代”，故此题正确答案为：A。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230</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230505" y="4196715"/>
            <a:ext cx="11170920" cy="2093595"/>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Another tradition is to give cards and gifts. </a:t>
            </a:r>
          </a:p>
          <a:p>
            <a:pPr>
              <a:lnSpc>
                <a:spcPct val="100000"/>
              </a:lnSpc>
            </a:pPr>
            <a:r>
              <a:rPr lang="zh-CN" altLang="en-US" sz="2400" b="1"/>
              <a:t>B. These are days of fun and good feelings and memories. </a:t>
            </a:r>
          </a:p>
          <a:p>
            <a:pPr>
              <a:lnSpc>
                <a:spcPct val="100000"/>
              </a:lnSpc>
            </a:pPr>
            <a:r>
              <a:rPr lang="zh-CN" altLang="en-US" sz="2400" b="1"/>
              <a:t>C. These days are to show love and respect for parents.</a:t>
            </a:r>
          </a:p>
          <a:p>
            <a:pPr>
              <a:lnSpc>
                <a:spcPct val="100000"/>
              </a:lnSpc>
            </a:pPr>
            <a:r>
              <a:rPr lang="zh-CN" altLang="en-US" sz="2400" b="1"/>
              <a:t>D. These two special days are celebrated in many different ways. </a:t>
            </a:r>
          </a:p>
          <a:p>
            <a:pPr>
              <a:lnSpc>
                <a:spcPct val="100000"/>
              </a:lnSpc>
            </a:pPr>
            <a:r>
              <a:rPr lang="zh-CN" altLang="en-US" sz="2400" b="1"/>
              <a:t>E. They give love and care.</a:t>
            </a:r>
          </a:p>
        </p:txBody>
      </p:sp>
      <p:sp>
        <p:nvSpPr>
          <p:cNvPr id="4" name="灯片编号占位符 3"/>
          <p:cNvSpPr>
            <a:spLocks noGrp="1"/>
          </p:cNvSpPr>
          <p:nvPr>
            <p:ph type="sldNum" sz="quarter" idx="12"/>
          </p:nvPr>
        </p:nvSpPr>
        <p:spPr/>
        <p:txBody>
          <a:bodyPr/>
          <a:lstStyle/>
          <a:p>
            <a:fld id="{879EF9BB-81F1-401D-AA19-680A8E0D7F6D}" type="slidenum">
              <a:rPr lang="en-US" smtClean="0"/>
              <a:t>231</a:t>
            </a:fld>
            <a:endParaRPr lang="en-US"/>
          </a:p>
        </p:txBody>
      </p:sp>
      <p:sp>
        <p:nvSpPr>
          <p:cNvPr id="26" name="左箭头 25">
            <a:hlinkClick r:id="rId6"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04800" y="217805"/>
            <a:ext cx="11582400" cy="4159885"/>
          </a:xfrm>
          <a:prstGeom prst="rect">
            <a:avLst/>
          </a:prstGeom>
          <a:noFill/>
        </p:spPr>
        <p:txBody>
          <a:bodyPr wrap="square" rtlCol="0" anchor="t">
            <a:noAutofit/>
          </a:bodyPr>
          <a:lstStyle/>
          <a:p>
            <a:pPr>
              <a:lnSpc>
                <a:spcPct val="100000"/>
              </a:lnSpc>
            </a:pPr>
            <a:r>
              <a:rPr lang="en-US" altLang="zh-CN" sz="2800"/>
              <a:t>                                      B）（说明文）</a:t>
            </a:r>
          </a:p>
          <a:p>
            <a:pPr algn="r">
              <a:lnSpc>
                <a:spcPct val="100000"/>
              </a:lnSpc>
            </a:pPr>
            <a:r>
              <a:rPr lang="en-US" altLang="zh-CN" sz="2800"/>
              <a:t>难度系数★★★ 建议时长：8 分钟</a:t>
            </a:r>
          </a:p>
          <a:p>
            <a:pPr algn="just">
              <a:lnSpc>
                <a:spcPct val="100000"/>
              </a:lnSpc>
            </a:pPr>
            <a:r>
              <a:rPr lang="en-US" altLang="zh-CN" sz="2800"/>
              <a:t>      People in the United States honor their parents with two special days: Mother’s Day on the second Sunday in May and Father’s Day on the third Sunday in June. 11______ They raise their children and educate them to be responsible citizens. 12 ______These two days offer an opportunity to think about the changing roles of mothers and fathers. More mothers now work outside the home and more fathers must help with childcare.  </a:t>
            </a:r>
          </a:p>
        </p:txBody>
      </p:sp>
      <p:sp>
        <p:nvSpPr>
          <p:cNvPr id="2" name="文本框 1"/>
          <p:cNvSpPr txBox="1"/>
          <p:nvPr>
            <p:custDataLst>
              <p:tags r:id="rId2"/>
            </p:custDataLst>
          </p:nvPr>
        </p:nvSpPr>
        <p:spPr>
          <a:xfrm>
            <a:off x="3355975" y="191198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9" name="文本框 8">
            <a:hlinkClick r:id="rId7" action="ppaction://hlinksldjump"/>
          </p:cNvPr>
          <p:cNvSpPr txBox="1"/>
          <p:nvPr>
            <p:custDataLst>
              <p:tags r:id="rId3"/>
            </p:custDataLst>
          </p:nvPr>
        </p:nvSpPr>
        <p:spPr>
          <a:xfrm>
            <a:off x="4615815" y="568325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3" name="文本框 2"/>
          <p:cNvSpPr txBox="1"/>
          <p:nvPr>
            <p:custDataLst>
              <p:tags r:id="rId4"/>
            </p:custDataLst>
          </p:nvPr>
        </p:nvSpPr>
        <p:spPr>
          <a:xfrm>
            <a:off x="4150677" y="233616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anim calcmode="lin" valueType="num">
                                      <p:cBhvr>
                                        <p:cTn id="21" dur="1000" fill="hold"/>
                                        <p:tgtEl>
                                          <p:spTgt spid="9"/>
                                        </p:tgtEl>
                                        <p:attrNameLst>
                                          <p:attrName>ppt_x</p:attrName>
                                        </p:attrNameLst>
                                      </p:cBhvr>
                                      <p:tavLst>
                                        <p:tav tm="0">
                                          <p:val>
                                            <p:strVal val="#ppt_x"/>
                                          </p:val>
                                        </p:tav>
                                        <p:tav tm="100000">
                                          <p:val>
                                            <p:strVal val="#ppt_x"/>
                                          </p:val>
                                        </p:tav>
                                      </p:tavLst>
                                    </p:anim>
                                    <p:anim calcmode="lin" valueType="num">
                                      <p:cBhvr>
                                        <p:cTn id="2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Lst>
  </p:timing>
</p:sld>
</file>

<file path=ppt/slides/slide2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1245922"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11.  该空格处很容易在C和E两项中纠结，第二个空格后一句是“These two days ...”，如果把C项放在第二个空格，语义重复，因此第二个空格排除C，故此题正确答案为：C。</a:t>
            </a:r>
          </a:p>
          <a:p>
            <a:pPr marL="0" indent="0" algn="just">
              <a:lnSpc>
                <a:spcPct val="150000"/>
              </a:lnSpc>
              <a:buNone/>
            </a:pPr>
            <a:r>
              <a:rPr sz="2800" b="1" dirty="0">
                <a:latin typeface="微软雅黑" panose="020B0503020204020204" pitchFamily="34" charset="-122"/>
                <a:ea typeface="微软雅黑" panose="020B0503020204020204" pitchFamily="34" charset="-122"/>
              </a:rPr>
              <a:t>12.  该空格处后一句是“These two days....”，如果选B、C、D三项，语义重复，因此答案在A和E两项中选择，然而A项是讲另外一个传统是送卡片和礼物，和第一段大意不合，故此题正</a:t>
            </a:r>
          </a:p>
          <a:p>
            <a:pPr marL="0" indent="0" algn="just">
              <a:lnSpc>
                <a:spcPct val="150000"/>
              </a:lnSpc>
              <a:buNone/>
            </a:pPr>
            <a:r>
              <a:rPr sz="2800" b="1" dirty="0">
                <a:latin typeface="微软雅黑" panose="020B0503020204020204" pitchFamily="34" charset="-122"/>
                <a:ea typeface="微软雅黑" panose="020B0503020204020204" pitchFamily="34" charset="-122"/>
              </a:rPr>
              <a:t>确答案为：E。</a:t>
            </a:r>
          </a:p>
        </p:txBody>
      </p:sp>
      <p:grpSp>
        <p:nvGrpSpPr>
          <p:cNvPr id="69" name="Group 4"/>
          <p:cNvGrpSpPr/>
          <p:nvPr/>
        </p:nvGrpSpPr>
        <p:grpSpPr>
          <a:xfrm>
            <a:off x="9239885" y="3429635"/>
            <a:ext cx="2858770" cy="334264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232</a:t>
            </a:fld>
            <a:endParaRPr lang="en-US"/>
          </a:p>
        </p:txBody>
      </p:sp>
      <p:sp>
        <p:nvSpPr>
          <p:cNvPr id="33" name="左箭头 32">
            <a:hlinkClick r:id="rId2" action="ppaction://hlinksldjump"/>
          </p:cNvPr>
          <p:cNvSpPr/>
          <p:nvPr/>
        </p:nvSpPr>
        <p:spPr>
          <a:xfrm>
            <a:off x="8257540" y="6121400"/>
            <a:ext cx="1480820"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up)">
                                      <p:cBhvr>
                                        <p:cTn id="17"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467360" y="3258185"/>
            <a:ext cx="10554335" cy="2277745"/>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Another tradition is to give cards and gifts. </a:t>
            </a:r>
          </a:p>
          <a:p>
            <a:pPr>
              <a:lnSpc>
                <a:spcPct val="100000"/>
              </a:lnSpc>
            </a:pPr>
            <a:r>
              <a:rPr lang="zh-CN" altLang="en-US" sz="2400" b="1"/>
              <a:t>B. These are days of fun and good feelings and memories. </a:t>
            </a:r>
          </a:p>
          <a:p>
            <a:pPr>
              <a:lnSpc>
                <a:spcPct val="100000"/>
              </a:lnSpc>
            </a:pPr>
            <a:r>
              <a:rPr lang="zh-CN" altLang="en-US" sz="2400" b="1"/>
              <a:t>C. These days are to show love and respect for parents.</a:t>
            </a:r>
          </a:p>
          <a:p>
            <a:pPr>
              <a:lnSpc>
                <a:spcPct val="100000"/>
              </a:lnSpc>
            </a:pPr>
            <a:r>
              <a:rPr lang="zh-CN" altLang="en-US" sz="2400" b="1"/>
              <a:t>D. These two special days are celebrated in many different ways. </a:t>
            </a:r>
          </a:p>
          <a:p>
            <a:pPr>
              <a:lnSpc>
                <a:spcPct val="100000"/>
              </a:lnSpc>
            </a:pPr>
            <a:r>
              <a:rPr lang="zh-CN" altLang="en-US" sz="2400" b="1"/>
              <a:t>E. They give love and care.</a:t>
            </a:r>
          </a:p>
        </p:txBody>
      </p:sp>
      <p:sp>
        <p:nvSpPr>
          <p:cNvPr id="4" name="灯片编号占位符 3"/>
          <p:cNvSpPr>
            <a:spLocks noGrp="1"/>
          </p:cNvSpPr>
          <p:nvPr>
            <p:ph type="sldNum" sz="quarter" idx="12"/>
          </p:nvPr>
        </p:nvSpPr>
        <p:spPr/>
        <p:txBody>
          <a:bodyPr/>
          <a:lstStyle/>
          <a:p>
            <a:fld id="{879EF9BB-81F1-401D-AA19-680A8E0D7F6D}" type="slidenum">
              <a:rPr lang="en-US" smtClean="0"/>
              <a:t>233</a:t>
            </a:fld>
            <a:endParaRPr lang="en-US"/>
          </a:p>
        </p:txBody>
      </p:sp>
      <p:sp>
        <p:nvSpPr>
          <p:cNvPr id="26" name="左箭头 25">
            <a:hlinkClick r:id="rId6"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467360" y="217805"/>
            <a:ext cx="11582400" cy="2676525"/>
          </a:xfrm>
          <a:prstGeom prst="rect">
            <a:avLst/>
          </a:prstGeom>
          <a:noFill/>
        </p:spPr>
        <p:txBody>
          <a:bodyPr wrap="square" rtlCol="0" anchor="t">
            <a:spAutoFit/>
          </a:bodyPr>
          <a:lstStyle/>
          <a:p>
            <a:pPr>
              <a:lnSpc>
                <a:spcPct val="100000"/>
              </a:lnSpc>
            </a:pPr>
            <a:r>
              <a:rPr lang="en-US" altLang="zh-CN" sz="2800"/>
              <a:t>      13 ______On Mother’s Day, people wear carnations. A red one symbolizes a living mother. A white one shows that the mother is dead. Many people attend religious services to honor parents. It’s also a day when people whose parents are dead visit the cemetery. On these days families get together at home as well as in restaurants. They often have outdoor barbecues for Father’s Day. 14_______</a:t>
            </a:r>
          </a:p>
        </p:txBody>
      </p:sp>
      <p:sp>
        <p:nvSpPr>
          <p:cNvPr id="2" name="文本框 1"/>
          <p:cNvSpPr txBox="1"/>
          <p:nvPr>
            <p:custDataLst>
              <p:tags r:id="rId2"/>
            </p:custDataLst>
          </p:nvPr>
        </p:nvSpPr>
        <p:spPr>
          <a:xfrm>
            <a:off x="1589405" y="21780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9" name="文本框 8">
            <a:hlinkClick r:id="rId7" action="ppaction://hlinksldjump"/>
          </p:cNvPr>
          <p:cNvSpPr txBox="1"/>
          <p:nvPr>
            <p:custDataLst>
              <p:tags r:id="rId3"/>
            </p:custDataLst>
          </p:nvPr>
        </p:nvSpPr>
        <p:spPr>
          <a:xfrm>
            <a:off x="4615815" y="568325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3" name="文本框 2"/>
          <p:cNvSpPr txBox="1"/>
          <p:nvPr>
            <p:custDataLst>
              <p:tags r:id="rId4"/>
            </p:custDataLst>
          </p:nvPr>
        </p:nvSpPr>
        <p:spPr>
          <a:xfrm>
            <a:off x="1716405" y="231076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anim calcmode="lin" valueType="num">
                                      <p:cBhvr>
                                        <p:cTn id="21" dur="1000" fill="hold"/>
                                        <p:tgtEl>
                                          <p:spTgt spid="9"/>
                                        </p:tgtEl>
                                        <p:attrNameLst>
                                          <p:attrName>ppt_x</p:attrName>
                                        </p:attrNameLst>
                                      </p:cBhvr>
                                      <p:tavLst>
                                        <p:tav tm="0">
                                          <p:val>
                                            <p:strVal val="#ppt_x"/>
                                          </p:val>
                                        </p:tav>
                                        <p:tav tm="100000">
                                          <p:val>
                                            <p:strVal val="#ppt_x"/>
                                          </p:val>
                                        </p:tav>
                                      </p:tavLst>
                                    </p:anim>
                                    <p:anim calcmode="lin" valueType="num">
                                      <p:cBhvr>
                                        <p:cTn id="2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Lst>
  </p:timing>
</p:sld>
</file>

<file path=ppt/slides/slide23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13. 空格位于句首，考虑是概括性或承上启下的语句。该空格是本段的概括句，这一段空格后面讲的是人们如何庆祝这两个节日，故此题正确答案为：D。</a:t>
            </a:r>
          </a:p>
          <a:p>
            <a:pPr marL="0" indent="0" algn="just">
              <a:lnSpc>
                <a:spcPct val="150000"/>
              </a:lnSpc>
              <a:buNone/>
            </a:pPr>
            <a:r>
              <a:rPr sz="2800" b="1" dirty="0">
                <a:latin typeface="微软雅黑" panose="020B0503020204020204" pitchFamily="34" charset="-122"/>
                <a:ea typeface="微软雅黑" panose="020B0503020204020204" pitchFamily="34" charset="-122"/>
              </a:rPr>
              <a:t>14. 这一段前面讲的是人们如何庆祝这两个节日，段尾总结节日给人们留下了快乐和美好回忆，故此题正确答案为：B。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234</a:t>
            </a:fld>
            <a:endParaRPr lang="en-US"/>
          </a:p>
        </p:txBody>
      </p:sp>
      <p:sp>
        <p:nvSpPr>
          <p:cNvPr id="33" name="左箭头 32">
            <a:hlinkClick r:id="rId2" action="ppaction://hlinksldjump"/>
          </p:cNvPr>
          <p:cNvSpPr/>
          <p:nvPr/>
        </p:nvSpPr>
        <p:spPr>
          <a:xfrm>
            <a:off x="8529955" y="6121400"/>
            <a:ext cx="1208405"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88900" y="3846195"/>
            <a:ext cx="11016615" cy="2051050"/>
          </a:xfrm>
          <a:prstGeom prst="rect">
            <a:avLst/>
          </a:prstGeom>
          <a:solidFill>
            <a:schemeClr val="accent6">
              <a:lumMod val="20000"/>
              <a:lumOff val="80000"/>
            </a:schemeClr>
          </a:solidFill>
        </p:spPr>
        <p:txBody>
          <a:bodyPr wrap="square" rtlCol="0">
            <a:noAutofit/>
          </a:bodyPr>
          <a:lstStyle/>
          <a:p>
            <a:r>
              <a:rPr lang="zh-CN" altLang="en-US" sz="2400" b="1"/>
              <a:t>A. Another tradition is to give cards and gifts. </a:t>
            </a:r>
          </a:p>
          <a:p>
            <a:r>
              <a:rPr lang="zh-CN" altLang="en-US" sz="2400" b="1"/>
              <a:t>B. These are days of fun and good feelings and memories. </a:t>
            </a:r>
          </a:p>
          <a:p>
            <a:r>
              <a:rPr lang="zh-CN" altLang="en-US" sz="2400" b="1"/>
              <a:t>C. These days are to show love and respect for parents.</a:t>
            </a:r>
          </a:p>
          <a:p>
            <a:r>
              <a:rPr lang="zh-CN" altLang="en-US" sz="2400" b="1"/>
              <a:t>D. These two special days are celebrated in many different ways. </a:t>
            </a:r>
          </a:p>
          <a:p>
            <a:r>
              <a:rPr lang="zh-CN" altLang="en-US" sz="2400" b="1"/>
              <a:t>E. They give love and care.</a:t>
            </a:r>
          </a:p>
        </p:txBody>
      </p:sp>
      <p:sp>
        <p:nvSpPr>
          <p:cNvPr id="3" name="内容占位符 2"/>
          <p:cNvSpPr>
            <a:spLocks noGrp="1"/>
          </p:cNvSpPr>
          <p:nvPr>
            <p:ph idx="1"/>
          </p:nvPr>
        </p:nvSpPr>
        <p:spPr>
          <a:xfrm>
            <a:off x="311785" y="295275"/>
            <a:ext cx="11568430" cy="2279650"/>
          </a:xfrm>
        </p:spPr>
        <p:txBody>
          <a:bodyPr>
            <a:noAutofit/>
          </a:bodyPr>
          <a:lstStyle/>
          <a:p>
            <a:pPr marL="0" indent="0">
              <a:lnSpc>
                <a:spcPct val="100000"/>
              </a:lnSpc>
              <a:buNone/>
            </a:pPr>
            <a:r>
              <a:rPr lang="en-US" sz="2800" dirty="0">
                <a:latin typeface="微软雅黑" panose="020B0503020204020204" pitchFamily="34" charset="-122"/>
                <a:ea typeface="微软雅黑" panose="020B0503020204020204" pitchFamily="34" charset="-122"/>
                <a:cs typeface="Times New Roman" panose="02020603050405020304" pitchFamily="18" charset="0"/>
                <a:sym typeface="+mn-ea"/>
              </a:rPr>
              <a:t>     </a:t>
            </a:r>
            <a:r>
              <a:rPr sz="2800" dirty="0">
                <a:ea typeface="微软雅黑" panose="020B0503020204020204" pitchFamily="34" charset="-122"/>
                <a:cs typeface="+mn-lt"/>
                <a:sym typeface="+mn-ea"/>
              </a:rPr>
              <a:t>  15</a:t>
            </a:r>
            <a:r>
              <a:rPr lang="en-US" sz="2800" dirty="0">
                <a:ea typeface="微软雅黑" panose="020B0503020204020204" pitchFamily="34" charset="-122"/>
                <a:cs typeface="+mn-lt"/>
                <a:sym typeface="+mn-ea"/>
              </a:rPr>
              <a:t>_______</a:t>
            </a:r>
            <a:r>
              <a:rPr sz="2800" dirty="0">
                <a:ea typeface="微软雅黑" panose="020B0503020204020204" pitchFamily="34" charset="-122"/>
                <a:cs typeface="+mn-lt"/>
                <a:sym typeface="+mn-ea"/>
              </a:rPr>
              <a:t> Children make them in school. Many people make their own presents. These are more valued than those bought in stores. It’s not the value of the gift that is important, but the thought that counts. Greeting card stores, florists, candy makers, bakers, phone companies and other stores do lots of business during these holidays.</a:t>
            </a:r>
          </a:p>
        </p:txBody>
      </p:sp>
      <p:sp>
        <p:nvSpPr>
          <p:cNvPr id="4" name="灯片编号占位符 3"/>
          <p:cNvSpPr>
            <a:spLocks noGrp="1"/>
          </p:cNvSpPr>
          <p:nvPr>
            <p:ph type="sldNum" sz="quarter" idx="12"/>
          </p:nvPr>
        </p:nvSpPr>
        <p:spPr/>
        <p:txBody>
          <a:bodyPr/>
          <a:lstStyle/>
          <a:p>
            <a:fld id="{879EF9BB-81F1-401D-AA19-680A8E0D7F6D}" type="slidenum">
              <a:rPr lang="en-US" smtClean="0"/>
              <a:t>235</a:t>
            </a:fld>
            <a:endParaRPr lang="en-US"/>
          </a:p>
        </p:txBody>
      </p:sp>
      <p:sp>
        <p:nvSpPr>
          <p:cNvPr id="26" name="左箭头 25">
            <a:hlinkClick r:id="rId3" action="ppaction://hlinksldjump"/>
          </p:cNvPr>
          <p:cNvSpPr/>
          <p:nvPr/>
        </p:nvSpPr>
        <p:spPr>
          <a:xfrm>
            <a:off x="11025645"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1929130" y="295275"/>
            <a:ext cx="74231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3" name="文本框 12">
            <a:hlinkClick r:id="rId4" action="ppaction://hlinksldjump"/>
          </p:cNvPr>
          <p:cNvSpPr txBox="1"/>
          <p:nvPr/>
        </p:nvSpPr>
        <p:spPr>
          <a:xfrm>
            <a:off x="4815205" y="574294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13" grpId="0" bldLvl="0" animBg="1"/>
      <p:bldP spid="13" grpId="1" animBg="1"/>
    </p:bldLst>
  </p:timing>
</p:sld>
</file>

<file path=ppt/slides/slide2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11478260" cy="6417945"/>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15.	 这一句承上启下，故此题正确答案为：A。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236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1842750"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本自测我学会了：</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lonely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孤独的	 	strange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奇怪的 	penguin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企鹅</a:t>
            </a: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burst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爆发出 		improve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提高</a:t>
            </a: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As he saw more and more strange animals, Tony burst out laughing and found it hard to stop. 看到越来越多的奇怪的动物，Tony 发出了笑声，又很难停止。</a:t>
            </a:r>
          </a:p>
        </p:txBody>
      </p:sp>
      <p:sp>
        <p:nvSpPr>
          <p:cNvPr id="2" name="文本框 1"/>
          <p:cNvSpPr txBox="1"/>
          <p:nvPr/>
        </p:nvSpPr>
        <p:spPr>
          <a:xfrm>
            <a:off x="313055" y="4177030"/>
            <a:ext cx="10788650" cy="2073910"/>
          </a:xfrm>
          <a:prstGeom prst="rect">
            <a:avLst/>
          </a:prstGeom>
          <a:solidFill>
            <a:schemeClr val="accent3">
              <a:lumMod val="20000"/>
              <a:lumOff val="80000"/>
            </a:schemeClr>
          </a:solidFill>
          <a:ln>
            <a:solidFill>
              <a:schemeClr val="accent1"/>
            </a:solidFill>
          </a:ln>
        </p:spPr>
        <p:txBody>
          <a:bodyPr wrap="square" rtlCol="0">
            <a:noAutofit/>
          </a:bodyPr>
          <a:lstStyle/>
          <a:p>
            <a:r>
              <a:rPr lang="zh-CN" altLang="en-US" sz="2800"/>
              <a:t>Your notes:</a:t>
            </a:r>
          </a:p>
          <a:p>
            <a:endParaRPr lang="zh-CN" altLang="en-US" sz="2800"/>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728345"/>
            <a:ext cx="12172315" cy="6224905"/>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firecracker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爆竹 		ceremony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仪式 		gunpowder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火药</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tradition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传统</a:t>
            </a:r>
          </a:p>
        </p:txBody>
      </p:sp>
      <p:sp>
        <p:nvSpPr>
          <p:cNvPr id="2" name="文本框 1"/>
          <p:cNvSpPr txBox="1"/>
          <p:nvPr/>
        </p:nvSpPr>
        <p:spPr>
          <a:xfrm>
            <a:off x="276860" y="5100320"/>
            <a:ext cx="10788650" cy="1285240"/>
          </a:xfrm>
          <a:prstGeom prst="rect">
            <a:avLst/>
          </a:prstGeom>
          <a:solidFill>
            <a:schemeClr val="accent3">
              <a:lumMod val="20000"/>
              <a:lumOff val="80000"/>
            </a:schemeClr>
          </a:solidFill>
          <a:ln>
            <a:solidFill>
              <a:schemeClr val="accent1"/>
            </a:solidFill>
          </a:ln>
        </p:spPr>
        <p:txBody>
          <a:bodyPr wrap="square" rtlCol="0">
            <a:noAutofit/>
          </a:bodyPr>
          <a:lstStyle/>
          <a:p>
            <a:r>
              <a:rPr lang="zh-CN" altLang="en-US" sz="2800"/>
              <a:t>Your notes:</a:t>
            </a:r>
          </a:p>
          <a:p>
            <a:endParaRPr lang="zh-CN" altLang="en-US" sz="2800"/>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raise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抚养		 	educate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教育 		responsible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有责任的</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citizen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市民 		opportunity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机会 	childcare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育儿</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carnation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康乃馨 	symbolize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象征 		religious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宗教的</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cemetery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墓地 		barbecue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烧烤野餐	 florist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花商</a:t>
            </a: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zh-CN" altLang="en-US" sz="2800"/>
              <a:t>Your notes:</a:t>
            </a:r>
          </a:p>
          <a:p>
            <a:endParaRPr lang="zh-CN" altLang="en-US" sz="2800"/>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346075" y="4655185"/>
            <a:ext cx="11236325" cy="1943100"/>
          </a:xfrm>
          <a:prstGeom prst="rect">
            <a:avLst/>
          </a:prstGeom>
          <a:solidFill>
            <a:srgbClr val="EAD5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8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本题为细节理解题。根据第一段的最后一句“在我死之前，我想让你们知道在我的果园里 有很多的财宝。请答应我你们一定要在我死了之后去挖出来”，故此题正确答案为：</a:t>
            </a:r>
            <a:r>
              <a:rPr lang="zh-CN" altLang="en-US" sz="28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a:t>
            </a:r>
            <a:r>
              <a:rPr lang="zh-CN" altLang="en-US" sz="28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sp>
        <p:nvSpPr>
          <p:cNvPr id="3" name="灯片编号占位符 2"/>
          <p:cNvSpPr>
            <a:spLocks noGrp="1"/>
          </p:cNvSpPr>
          <p:nvPr>
            <p:ph type="sldNum" sz="quarter" idx="12"/>
          </p:nvPr>
        </p:nvSpPr>
        <p:spPr/>
        <p:txBody>
          <a:bodyPr/>
          <a:lstStyle/>
          <a:p>
            <a:fld id="{879EF9BB-81F1-401D-AA19-680A8E0D7F6D}" type="slidenum">
              <a:rPr lang="en-US" smtClean="0"/>
              <a:t>24</a:t>
            </a:fld>
            <a:endParaRPr lang="en-US"/>
          </a:p>
        </p:txBody>
      </p:sp>
      <p:sp>
        <p:nvSpPr>
          <p:cNvPr id="5" name="左箭头 4">
            <a:hlinkClick r:id="rId2" action="ppaction://hlinksldjump"/>
          </p:cNvPr>
          <p:cNvSpPr/>
          <p:nvPr/>
        </p:nvSpPr>
        <p:spPr>
          <a:xfrm>
            <a:off x="10890885" y="61639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531495" y="1162050"/>
            <a:ext cx="11581765" cy="1938020"/>
          </a:xfrm>
          <a:prstGeom prst="rect">
            <a:avLst/>
          </a:prstGeom>
          <a:noFill/>
        </p:spPr>
        <p:txBody>
          <a:bodyPr wrap="square" rtlCol="0">
            <a:spAutoFit/>
          </a:bodyPr>
          <a:lstStyle/>
          <a:p>
            <a:pPr algn="l"/>
            <a:r>
              <a:rPr lang="en-US" altLang="zh-CN" sz="2400" dirty="0">
                <a:latin typeface="微软雅黑" panose="020B0503020204020204" pitchFamily="34" charset="-122"/>
                <a:ea typeface="微软雅黑" panose="020B0503020204020204" pitchFamily="34" charset="-122"/>
              </a:rPr>
              <a:t>57. Before the farmer died, he told his sons to __________. </a:t>
            </a:r>
          </a:p>
          <a:p>
            <a:pPr algn="l"/>
            <a:r>
              <a:rPr lang="en-US" altLang="zh-CN" sz="2400" dirty="0">
                <a:latin typeface="微软雅黑" panose="020B0503020204020204" pitchFamily="34" charset="-122"/>
                <a:ea typeface="微软雅黑" panose="020B0503020204020204" pitchFamily="34" charset="-122"/>
              </a:rPr>
              <a:t>A. find the treasure in the garden </a:t>
            </a:r>
          </a:p>
          <a:p>
            <a:pPr algn="l"/>
            <a:r>
              <a:rPr lang="en-US" altLang="zh-CN" sz="2400" dirty="0">
                <a:latin typeface="微软雅黑" panose="020B0503020204020204" pitchFamily="34" charset="-122"/>
                <a:ea typeface="微软雅黑" panose="020B0503020204020204" pitchFamily="34" charset="-122"/>
              </a:rPr>
              <a:t>B. plant more trees in the garden </a:t>
            </a:r>
          </a:p>
          <a:p>
            <a:pPr algn="l"/>
            <a:r>
              <a:rPr lang="en-US" altLang="zh-CN" sz="2400" dirty="0">
                <a:latin typeface="微软雅黑" panose="020B0503020204020204" pitchFamily="34" charset="-122"/>
                <a:ea typeface="微软雅黑" panose="020B0503020204020204" pitchFamily="34" charset="-122"/>
              </a:rPr>
              <a:t>C. work hard in the garden </a:t>
            </a:r>
          </a:p>
          <a:p>
            <a:pPr algn="l"/>
            <a:r>
              <a:rPr lang="en-US" altLang="zh-CN" sz="2400" dirty="0">
                <a:latin typeface="微软雅黑" panose="020B0503020204020204" pitchFamily="34" charset="-122"/>
                <a:ea typeface="微软雅黑" panose="020B0503020204020204" pitchFamily="34" charset="-122"/>
              </a:rPr>
              <a:t>D. pick fruits in the garden</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0" grpId="1" animBg="1"/>
      <p:bldP spid="4" grpId="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240</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42875" y="0"/>
            <a:ext cx="12049125" cy="6185535"/>
          </a:xfrm>
          <a:prstGeom prst="rect">
            <a:avLst/>
          </a:prstGeom>
          <a:noFill/>
        </p:spPr>
        <p:txBody>
          <a:bodyPr wrap="square" rtlCol="0" anchor="t">
            <a:spAutoFit/>
          </a:bodyPr>
          <a:lstStyle/>
          <a:p>
            <a:r>
              <a:rPr lang="en-US" altLang="zh-CN" sz="2800" dirty="0"/>
              <a:t>                        </a:t>
            </a:r>
            <a:r>
              <a:rPr lang="en-US" altLang="zh-CN" sz="3200" dirty="0"/>
              <a:t>   </a:t>
            </a:r>
            <a:r>
              <a:rPr lang="en-US" altLang="zh-CN" sz="3200" b="1" dirty="0" err="1">
                <a:solidFill>
                  <a:srgbClr val="002060"/>
                </a:solidFill>
                <a:latin typeface="微软雅黑" panose="020B0503020204020204" pitchFamily="34" charset="-122"/>
                <a:ea typeface="微软雅黑" panose="020B0503020204020204" pitchFamily="34" charset="-122"/>
                <a:cs typeface="微软雅黑" panose="020B0503020204020204" pitchFamily="34" charset="-122"/>
                <a:sym typeface="+mn-ea"/>
              </a:rPr>
              <a:t>自测题八</a:t>
            </a:r>
            <a:r>
              <a:rPr lang="en-US" altLang="zh-CN" sz="2800" dirty="0"/>
              <a:t>                     </a:t>
            </a:r>
          </a:p>
          <a:p>
            <a:pPr algn="ctr"/>
            <a:r>
              <a:rPr lang="en-US" altLang="zh-CN" sz="2800" dirty="0" err="1"/>
              <a:t>A（记叙文</a:t>
            </a:r>
            <a:r>
              <a:rPr lang="en-US" altLang="zh-CN" sz="2800" dirty="0"/>
              <a:t>）</a:t>
            </a:r>
          </a:p>
          <a:p>
            <a:pPr algn="r"/>
            <a:r>
              <a:rPr lang="en-US" altLang="zh-CN" sz="2800" dirty="0"/>
              <a:t>                                                                          </a:t>
            </a:r>
            <a:r>
              <a:rPr lang="en-US" altLang="zh-CN" sz="2800" dirty="0" err="1"/>
              <a:t>难度系数</a:t>
            </a:r>
            <a:r>
              <a:rPr lang="en-US" altLang="zh-CN" sz="2800" dirty="0"/>
              <a:t>★★ 建议时长：5 </a:t>
            </a:r>
            <a:r>
              <a:rPr lang="en-US" altLang="zh-CN" sz="2800" dirty="0" err="1"/>
              <a:t>分钟</a:t>
            </a:r>
            <a:endParaRPr lang="en-US" altLang="zh-CN" sz="2800" dirty="0"/>
          </a:p>
          <a:p>
            <a:pPr algn="just"/>
            <a:r>
              <a:rPr lang="en-US" altLang="zh-CN" sz="2800" dirty="0"/>
              <a:t>      When I was about twelve years old, a girl in my class liked to point out my shortcomings. She said I was very thin; I wasn’t good at math; I talked too much; I was too proud, and so on. At last, I became very angry. I ran to my father with tears in my eyes. He listened to me quietly, and asked, “Are those things true or not? Jane, didn’t you ever think about what you’re really like?” Then he added, “Well, you have known that girl’s opinions.” Make a list of everything she said and mark the points that are true.</a:t>
            </a:r>
          </a:p>
          <a:p>
            <a:pPr algn="just"/>
            <a:r>
              <a:rPr lang="en-US" altLang="zh-CN" sz="2800" dirty="0"/>
              <a:t>    I did as he told me. To my great surprise, I found out that about half the things were true.</a:t>
            </a:r>
          </a:p>
          <a:p>
            <a:pPr algn="just"/>
            <a:r>
              <a:rPr lang="en-US" altLang="zh-CN" sz="2800" dirty="0"/>
              <a:t>    I couldn’t change some of them, like being very thin. For the first time, I got a clear picture of myself.</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241</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96850" y="498475"/>
            <a:ext cx="12049125" cy="3538220"/>
          </a:xfrm>
          <a:prstGeom prst="rect">
            <a:avLst/>
          </a:prstGeom>
          <a:noFill/>
        </p:spPr>
        <p:txBody>
          <a:bodyPr wrap="square" rtlCol="0" anchor="t">
            <a:spAutoFit/>
          </a:bodyPr>
          <a:lstStyle/>
          <a:p>
            <a:r>
              <a:rPr lang="en-US" altLang="zh-CN" sz="2800"/>
              <a:t>     I brought the list back to Daddy, and he said, “Now you know better about yourself. But you have to learn to listen, not just close your ears angrily and feel hurt. When something said about you is true, you’ll find it will be of great help to you. Don’t shut your ears. Listen to the truth and do what you know is the right thing to do.”</a:t>
            </a:r>
          </a:p>
          <a:p>
            <a:r>
              <a:rPr lang="en-US" altLang="zh-CN" sz="2800"/>
              <a:t>    Daddy’s advice has returned to me at many important moments. In my life, I’ve never had a better piece of advice.</a:t>
            </a:r>
          </a:p>
          <a:p>
            <a:endParaRPr lang="en-US" altLang="zh-CN" sz="2800" b="1"/>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242</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233680" y="797560"/>
            <a:ext cx="12049125" cy="4399915"/>
          </a:xfrm>
          <a:prstGeom prst="rect">
            <a:avLst/>
          </a:prstGeom>
          <a:noFill/>
        </p:spPr>
        <p:txBody>
          <a:bodyPr wrap="square" rtlCol="0" anchor="t">
            <a:spAutoFit/>
          </a:bodyPr>
          <a:lstStyle/>
          <a:p>
            <a:r>
              <a:rPr lang="en-US" altLang="zh-CN" sz="2800" b="1"/>
              <a:t>1. Why did the writer run to her father with tears?</a:t>
            </a:r>
          </a:p>
          <a:p>
            <a:r>
              <a:rPr lang="en-US" altLang="zh-CN" sz="2800" b="1"/>
              <a:t> A. Because she was thin.</a:t>
            </a:r>
          </a:p>
          <a:p>
            <a:r>
              <a:rPr lang="en-US" altLang="zh-CN" sz="2800" b="1"/>
              <a:t> B. Because she wasn’t good at math.</a:t>
            </a:r>
          </a:p>
          <a:p>
            <a:r>
              <a:rPr lang="en-US" altLang="zh-CN" sz="2800" b="1"/>
              <a:t> C. Because a girl pointed out her shortcomings.</a:t>
            </a:r>
          </a:p>
          <a:p>
            <a:r>
              <a:rPr lang="en-US" altLang="zh-CN" sz="2800" b="1"/>
              <a:t> D. Because she quarreled with others.</a:t>
            </a:r>
          </a:p>
          <a:p>
            <a:r>
              <a:rPr lang="en-US" altLang="zh-CN" sz="2800" b="1"/>
              <a:t>2. What did her father do after hearing what she said？</a:t>
            </a:r>
          </a:p>
          <a:p>
            <a:r>
              <a:rPr lang="en-US" altLang="zh-CN" sz="2800" b="1"/>
              <a:t> A. He asked her to talk with her classmate.</a:t>
            </a:r>
          </a:p>
          <a:p>
            <a:r>
              <a:rPr lang="en-US" altLang="zh-CN" sz="2800" b="1"/>
              <a:t> B. He asked her to make a list of everything that the girl said.</a:t>
            </a:r>
          </a:p>
          <a:p>
            <a:r>
              <a:rPr lang="en-US" altLang="zh-CN" sz="2800" b="1"/>
              <a:t> C. He criticized her daughter.</a:t>
            </a:r>
          </a:p>
          <a:p>
            <a:r>
              <a:rPr lang="en-US" altLang="zh-CN" sz="2800" b="1"/>
              <a:t> D. He pointed out her shortcomings.</a:t>
            </a:r>
          </a:p>
        </p:txBody>
      </p:sp>
      <p:sp>
        <p:nvSpPr>
          <p:cNvPr id="2" name="文本框 1"/>
          <p:cNvSpPr txBox="1"/>
          <p:nvPr/>
        </p:nvSpPr>
        <p:spPr>
          <a:xfrm>
            <a:off x="7967345" y="797560"/>
            <a:ext cx="1336675" cy="521970"/>
          </a:xfrm>
          <a:prstGeom prst="rect">
            <a:avLst/>
          </a:prstGeom>
          <a:noFill/>
        </p:spPr>
        <p:txBody>
          <a:bodyPr wrap="square" rtlCol="0">
            <a:spAutoFit/>
          </a:bodyPr>
          <a:lstStyle/>
          <a:p>
            <a:r>
              <a:rPr 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3" name="文本框 2"/>
          <p:cNvSpPr txBox="1"/>
          <p:nvPr/>
        </p:nvSpPr>
        <p:spPr>
          <a:xfrm>
            <a:off x="8392160" y="3003550"/>
            <a:ext cx="130302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7" name="文本框 6">
            <a:hlinkClick r:id="rId4" action="ppaction://hlinksldjump"/>
          </p:cNvPr>
          <p:cNvSpPr txBox="1"/>
          <p:nvPr/>
        </p:nvSpPr>
        <p:spPr>
          <a:xfrm>
            <a:off x="7310755" y="137604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9" name="文本框 8">
            <a:hlinkClick r:id="rId5" action="ppaction://hlinksldjump"/>
          </p:cNvPr>
          <p:cNvSpPr txBox="1"/>
          <p:nvPr/>
        </p:nvSpPr>
        <p:spPr>
          <a:xfrm>
            <a:off x="9618980" y="306324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pic>
        <p:nvPicPr>
          <p:cNvPr id="6" name="图片 5"/>
          <p:cNvPicPr>
            <a:picLocks noChangeAspect="1"/>
          </p:cNvPicPr>
          <p:nvPr>
            <p:custDataLst>
              <p:tags r:id="rId1"/>
            </p:custDataLst>
          </p:nvPr>
        </p:nvPicPr>
        <p:blipFill>
          <a:blip r:embed="rId6"/>
          <a:stretch>
            <a:fillRect/>
          </a:stretch>
        </p:blipFill>
        <p:spPr>
          <a:xfrm>
            <a:off x="9751695" y="493395"/>
            <a:ext cx="2286000" cy="199771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7" grpId="0" bldLvl="0" animBg="1"/>
      <p:bldP spid="7" grpId="1" animBg="1"/>
      <p:bldP spid="9" grpId="0" bldLvl="0" animBg="1"/>
      <p:bldP spid="9" grpId="1" animBg="1"/>
    </p:bldLst>
  </p:timing>
</p:sld>
</file>

<file path=ppt/slides/slide2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 </a:t>
            </a:r>
            <a:r>
              <a:rPr sz="2800" b="1" dirty="0">
                <a:latin typeface="微软雅黑" panose="020B0503020204020204" pitchFamily="34" charset="-122"/>
                <a:ea typeface="微软雅黑" panose="020B0503020204020204" pitchFamily="34" charset="-122"/>
              </a:rPr>
              <a:t>细节理解题。根据第一段第一句“When I was about twelve years old, a girl in my class liked to point out my shortcomings.”可知，故此题正确答案为：C。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243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2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1402562"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2.</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 细节理解题。根据第一段最后一句“Make a list of everything she said and mark the points that are true.”可知，故此题正确答案为：B。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244</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245</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224790" y="384810"/>
            <a:ext cx="12049125" cy="4831080"/>
          </a:xfrm>
          <a:prstGeom prst="rect">
            <a:avLst/>
          </a:prstGeom>
          <a:noFill/>
        </p:spPr>
        <p:txBody>
          <a:bodyPr wrap="square" rtlCol="0" anchor="t">
            <a:spAutoFit/>
          </a:bodyPr>
          <a:lstStyle/>
          <a:p>
            <a:r>
              <a:rPr lang="en-US" altLang="zh-CN" sz="2800" b="1"/>
              <a:t>3. Which things did Jane think she couldn’t change？</a:t>
            </a:r>
          </a:p>
          <a:p>
            <a:r>
              <a:rPr lang="en-US" altLang="zh-CN" sz="2800" b="1"/>
              <a:t> A. She was very thin.		</a:t>
            </a:r>
          </a:p>
          <a:p>
            <a:r>
              <a:rPr lang="en-US" altLang="zh-CN" sz="2800" b="1"/>
              <a:t> B. She wasn’t good at math.</a:t>
            </a:r>
          </a:p>
          <a:p>
            <a:r>
              <a:rPr lang="en-US" altLang="zh-CN" sz="2800" b="1"/>
              <a:t> C. She talked too much.		</a:t>
            </a:r>
          </a:p>
          <a:p>
            <a:r>
              <a:rPr lang="en-US" altLang="zh-CN" sz="2800" b="1"/>
              <a:t> D. She was too proud.</a:t>
            </a:r>
          </a:p>
          <a:p>
            <a:r>
              <a:rPr lang="en-US" altLang="zh-CN" sz="2800" b="1"/>
              <a:t>4. Who helped the writer solve her problem?</a:t>
            </a:r>
          </a:p>
          <a:p>
            <a:r>
              <a:rPr lang="en-US" altLang="zh-CN" sz="2800" b="1"/>
              <a:t> A. Her father. 		 B. Her mother. </a:t>
            </a:r>
          </a:p>
          <a:p>
            <a:r>
              <a:rPr lang="en-US" altLang="zh-CN" sz="2800" b="1"/>
              <a:t> C. Her sister.		 D. Her teacher.</a:t>
            </a:r>
          </a:p>
          <a:p>
            <a:r>
              <a:rPr lang="en-US" altLang="zh-CN" sz="2800" b="1"/>
              <a:t>5. Which of the following is the best title for this passage?</a:t>
            </a:r>
          </a:p>
          <a:p>
            <a:r>
              <a:rPr lang="en-US" altLang="zh-CN" sz="2800" b="1"/>
              <a:t> A. My father 		B. The Best Advice </a:t>
            </a:r>
          </a:p>
          <a:p>
            <a:r>
              <a:rPr lang="en-US" altLang="zh-CN" sz="2800" b="1"/>
              <a:t> C. My life 			D. My shortcomings</a:t>
            </a:r>
          </a:p>
        </p:txBody>
      </p:sp>
      <p:pic>
        <p:nvPicPr>
          <p:cNvPr id="3" name="图片 2"/>
          <p:cNvPicPr>
            <a:picLocks noChangeAspect="1"/>
          </p:cNvPicPr>
          <p:nvPr/>
        </p:nvPicPr>
        <p:blipFill>
          <a:blip r:embed="rId3"/>
          <a:stretch>
            <a:fillRect/>
          </a:stretch>
        </p:blipFill>
        <p:spPr>
          <a:xfrm>
            <a:off x="9877425" y="167005"/>
            <a:ext cx="2286000" cy="1997710"/>
          </a:xfrm>
          <a:prstGeom prst="rect">
            <a:avLst/>
          </a:prstGeom>
        </p:spPr>
      </p:pic>
      <p:sp>
        <p:nvSpPr>
          <p:cNvPr id="6" name="文本框 5"/>
          <p:cNvSpPr txBox="1"/>
          <p:nvPr/>
        </p:nvSpPr>
        <p:spPr>
          <a:xfrm>
            <a:off x="7955280" y="384810"/>
            <a:ext cx="721360" cy="521970"/>
          </a:xfrm>
          <a:prstGeom prst="rect">
            <a:avLst/>
          </a:prstGeom>
          <a:noFill/>
        </p:spPr>
        <p:txBody>
          <a:bodyPr wrap="square" rtlCol="0">
            <a:spAutoFit/>
          </a:bodyPr>
          <a:lstStyle/>
          <a:p>
            <a:r>
              <a:rPr 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7" name="文本框 6"/>
          <p:cNvSpPr txBox="1"/>
          <p:nvPr/>
        </p:nvSpPr>
        <p:spPr>
          <a:xfrm>
            <a:off x="7093585" y="2539365"/>
            <a:ext cx="97345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8" name="文本框 7"/>
          <p:cNvSpPr txBox="1"/>
          <p:nvPr/>
        </p:nvSpPr>
        <p:spPr>
          <a:xfrm>
            <a:off x="9102090" y="3877945"/>
            <a:ext cx="7753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9" name="文本框 8">
            <a:hlinkClick r:id="rId4" action="ppaction://hlinksldjump"/>
          </p:cNvPr>
          <p:cNvSpPr txBox="1"/>
          <p:nvPr/>
        </p:nvSpPr>
        <p:spPr>
          <a:xfrm>
            <a:off x="7666355" y="253936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1" name="文本框 10">
            <a:hlinkClick r:id="rId5" action="ppaction://hlinksldjump"/>
          </p:cNvPr>
          <p:cNvSpPr txBox="1"/>
          <p:nvPr/>
        </p:nvSpPr>
        <p:spPr>
          <a:xfrm>
            <a:off x="7666355" y="96456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3" name="文本框 12">
            <a:hlinkClick r:id="rId6" action="ppaction://hlinksldjump"/>
          </p:cNvPr>
          <p:cNvSpPr txBox="1"/>
          <p:nvPr/>
        </p:nvSpPr>
        <p:spPr>
          <a:xfrm>
            <a:off x="8947150" y="456628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1000"/>
                                        <p:tgtEl>
                                          <p:spTgt spid="13"/>
                                        </p:tgtEl>
                                      </p:cBhvr>
                                    </p:animEffect>
                                    <p:anim calcmode="lin" valueType="num">
                                      <p:cBhvr>
                                        <p:cTn id="40" dur="1000" fill="hold"/>
                                        <p:tgtEl>
                                          <p:spTgt spid="13"/>
                                        </p:tgtEl>
                                        <p:attrNameLst>
                                          <p:attrName>ppt_x</p:attrName>
                                        </p:attrNameLst>
                                      </p:cBhvr>
                                      <p:tavLst>
                                        <p:tav tm="0">
                                          <p:val>
                                            <p:strVal val="#ppt_x"/>
                                          </p:val>
                                        </p:tav>
                                        <p:tav tm="100000">
                                          <p:val>
                                            <p:strVal val="#ppt_x"/>
                                          </p:val>
                                        </p:tav>
                                      </p:tavLst>
                                    </p:anim>
                                    <p:anim calcmode="lin" valueType="num">
                                      <p:cBhvr>
                                        <p:cTn id="4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9" grpId="0" bldLvl="0" animBg="1"/>
      <p:bldP spid="9" grpId="1" animBg="1"/>
      <p:bldP spid="11" grpId="0" bldLvl="0" animBg="1"/>
      <p:bldP spid="11" grpId="1" animBg="1"/>
      <p:bldP spid="13" grpId="0" bldLvl="0" animBg="1"/>
      <p:bldP spid="13" grpId="1" animBg="1"/>
    </p:bldLst>
  </p:timing>
</p:sld>
</file>

<file path=ppt/slides/slide2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634406"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 </a:t>
            </a:r>
            <a:r>
              <a:rPr sz="2800" b="1" dirty="0">
                <a:latin typeface="微软雅黑" panose="020B0503020204020204" pitchFamily="34" charset="-122"/>
                <a:ea typeface="微软雅黑" panose="020B0503020204020204" pitchFamily="34" charset="-122"/>
              </a:rPr>
              <a:t>细节理解题。根据第三段第一句“I couldn’t change some of them, like being very thin.”可知，故此题正确答案为：A。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246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细节理解题。根据第一段第四句“I ran to my father with tears in my eyes.”可知，故此题正确答案为：A。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247</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主旨大义题。根据最后一段最后一句“In my life, I’ve never had a better piece of advice.”可知，故此题正确答案为：B。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248</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249</a:t>
            </a:fld>
            <a:endParaRPr lang="en-US"/>
          </a:p>
        </p:txBody>
      </p:sp>
      <p:sp>
        <p:nvSpPr>
          <p:cNvPr id="5" name="文本框 4"/>
          <p:cNvSpPr txBox="1"/>
          <p:nvPr/>
        </p:nvSpPr>
        <p:spPr>
          <a:xfrm>
            <a:off x="0" y="10063"/>
            <a:ext cx="12049125" cy="6985635"/>
          </a:xfrm>
          <a:prstGeom prst="rect">
            <a:avLst/>
          </a:prstGeom>
          <a:noFill/>
        </p:spPr>
        <p:txBody>
          <a:bodyPr wrap="square" rtlCol="0" anchor="t">
            <a:spAutoFit/>
          </a:bodyPr>
          <a:lstStyle/>
          <a:p>
            <a:pPr algn="just"/>
            <a:r>
              <a:rPr lang="en-US" altLang="zh-CN" sz="2800" dirty="0"/>
              <a:t>                                                </a:t>
            </a:r>
            <a:r>
              <a:rPr lang="en-US" altLang="zh-CN" sz="2800" dirty="0" err="1"/>
              <a:t>B（议论文</a:t>
            </a:r>
            <a:r>
              <a:rPr lang="en-US" altLang="zh-CN" sz="2800" dirty="0"/>
              <a:t>）</a:t>
            </a:r>
          </a:p>
          <a:p>
            <a:pPr algn="just"/>
            <a:r>
              <a:rPr lang="en-US" altLang="zh-CN" sz="2800" dirty="0"/>
              <a:t>                                                                          </a:t>
            </a:r>
            <a:r>
              <a:rPr lang="en-US" altLang="zh-CN" sz="2800" dirty="0" err="1"/>
              <a:t>难度系数</a:t>
            </a:r>
            <a:r>
              <a:rPr lang="en-US" altLang="zh-CN" sz="2800" dirty="0"/>
              <a:t>：★★ 建议时长：5 </a:t>
            </a:r>
            <a:r>
              <a:rPr lang="en-US" altLang="zh-CN" sz="2800" dirty="0" err="1"/>
              <a:t>分钟</a:t>
            </a:r>
            <a:endParaRPr lang="en-US" altLang="zh-CN" sz="2800" dirty="0"/>
          </a:p>
          <a:p>
            <a:pPr algn="just"/>
            <a:r>
              <a:rPr lang="en-US" altLang="zh-CN" sz="2800" dirty="0"/>
              <a:t>      Eating out is more popular in Britain today than it has ever been. It is reported that British people spend more eating out than cooking for themselves and eating at home. It seems that many British people are becoming more and more interested in how good their food tastes, and also how healthy it is. </a:t>
            </a:r>
          </a:p>
          <a:p>
            <a:pPr algn="just"/>
            <a:r>
              <a:rPr lang="en-US" altLang="zh-CN" sz="2800" dirty="0"/>
              <a:t>     However, eating out can also be expensive, so British people do not eat out every night. When having a date with friends, or having a birthday, many people like to go to a restaurant, and people often also eat in a restaurant before going to the cinema or the theater. </a:t>
            </a:r>
          </a:p>
          <a:p>
            <a:pPr algn="just"/>
            <a:r>
              <a:rPr lang="en-US" altLang="zh-CN" sz="2800" dirty="0"/>
              <a:t>      As in all cultures, there are many rules of manners about eating. For example, the knife and fork should be used in the correct way. Also, it is impolite to speak with your mouth full when you are eating.</a:t>
            </a:r>
          </a:p>
          <a:p>
            <a:pPr algn="just"/>
            <a:r>
              <a:rPr lang="en-US" altLang="zh-CN" sz="2800" dirty="0"/>
              <a:t>     Most British cities have a large collection of food as well as British food, from the very cheap to the very expensive—French, Italian, Indian, Chinese, Thai, Japanese and much, much more.</a:t>
            </a:r>
          </a:p>
        </p:txBody>
      </p:sp>
      <p:sp>
        <p:nvSpPr>
          <p:cNvPr id="26" name="左箭头 25">
            <a:hlinkClick r:id="rId2" action="ppaction://hlinksldjump"/>
          </p:cNvPr>
          <p:cNvSpPr/>
          <p:nvPr/>
        </p:nvSpPr>
        <p:spPr>
          <a:xfrm>
            <a:off x="10904706" y="6356353"/>
            <a:ext cx="998706" cy="491584"/>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图示 1"/>
          <p:cNvGraphicFramePr/>
          <p:nvPr/>
        </p:nvGraphicFramePr>
        <p:xfrm>
          <a:off x="908050" y="171450"/>
          <a:ext cx="3084830" cy="10109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灯片编号占位符 2"/>
          <p:cNvSpPr>
            <a:spLocks noGrp="1"/>
          </p:cNvSpPr>
          <p:nvPr>
            <p:ph type="sldNum" sz="quarter" idx="12"/>
          </p:nvPr>
        </p:nvSpPr>
        <p:spPr/>
        <p:txBody>
          <a:bodyPr/>
          <a:lstStyle/>
          <a:p>
            <a:fld id="{879EF9BB-81F1-401D-AA19-680A8E0D7F6D}" type="slidenum">
              <a:rPr lang="en-US" smtClean="0"/>
              <a:t>25</a:t>
            </a:fld>
            <a:endParaRPr lang="en-US"/>
          </a:p>
        </p:txBody>
      </p:sp>
      <p:sp>
        <p:nvSpPr>
          <p:cNvPr id="4" name="文本框 3"/>
          <p:cNvSpPr txBox="1"/>
          <p:nvPr/>
        </p:nvSpPr>
        <p:spPr>
          <a:xfrm>
            <a:off x="528320" y="1889760"/>
            <a:ext cx="10765790" cy="2932430"/>
          </a:xfrm>
          <a:prstGeom prst="rect">
            <a:avLst/>
          </a:prstGeom>
          <a:noFill/>
        </p:spPr>
        <p:txBody>
          <a:bodyPr wrap="square" rtlCol="0">
            <a:spAutoFit/>
          </a:bodyPr>
          <a:lstStyle/>
          <a:p>
            <a:pPr algn="l">
              <a:lnSpc>
                <a:spcPct val="110000"/>
              </a:lnSpc>
            </a:pPr>
            <a:r>
              <a:rPr lang="en-US" altLang="zh-CN" sz="2400" b="1" dirty="0">
                <a:latin typeface="微软雅黑" panose="020B0503020204020204" pitchFamily="34" charset="-122"/>
                <a:ea typeface="微软雅黑" panose="020B0503020204020204" pitchFamily="34" charset="-122"/>
              </a:rPr>
              <a:t>      阅读补全题型的命题形式是在一段约 300 词的短文中留出 5 个空格，要求考生从所给的 5 个选项中选出最佳选项，使补全后的短文内容通顺，前后连贯，结构完整。该题在高职高考中所占权重较大，设置 5 题共 15 分。主要考查考生对文章的整体内容、结构以及上下文逻辑意义的理解和掌握。阅读补全题要求考生重视语篇结构，重视语篇分析，从影响语篇走向的关键角度考查考生对语篇和上下文逻辑的理解。作为一个新题型，考生应熟悉题型特点，做到因题施策。</a:t>
            </a:r>
          </a:p>
        </p:txBody>
      </p:sp>
      <p:sp>
        <p:nvSpPr>
          <p:cNvPr id="5" name="左箭头 4">
            <a:hlinkClick r:id="rId7" action="ppaction://hlinksldjump"/>
          </p:cNvPr>
          <p:cNvSpPr/>
          <p:nvPr/>
        </p:nvSpPr>
        <p:spPr>
          <a:xfrm>
            <a:off x="10102311" y="6107361"/>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圆角矩形 5"/>
          <p:cNvSpPr/>
          <p:nvPr/>
        </p:nvSpPr>
        <p:spPr>
          <a:xfrm>
            <a:off x="2240915" y="347980"/>
            <a:ext cx="7861300" cy="1076960"/>
          </a:xfrm>
          <a:prstGeom prst="roundRect">
            <a:avLst/>
          </a:prstGeom>
          <a:solidFill>
            <a:schemeClr val="accent5">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100000"/>
              </a:lnSpc>
              <a:spcBef>
                <a:spcPct val="0"/>
              </a:spcBef>
              <a:spcAft>
                <a:spcPct val="35000"/>
              </a:spcAft>
            </a:pPr>
            <a:r>
              <a:rPr lang="zh-CN" altLang="en-US" sz="3200" b="1" dirty="0">
                <a:latin typeface="微软雅黑" panose="020B0503020204020204" pitchFamily="34" charset="-122"/>
                <a:ea typeface="微软雅黑" panose="020B0503020204020204" pitchFamily="34" charset="-122"/>
                <a:sym typeface="+mn-ea"/>
              </a:rPr>
              <a:t>阅读补全题</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up)">
                                      <p:cBhvr>
                                        <p:cTn id="1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4" grpId="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250</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42875" y="0"/>
            <a:ext cx="12049125" cy="5692775"/>
          </a:xfrm>
          <a:prstGeom prst="rect">
            <a:avLst/>
          </a:prstGeom>
          <a:noFill/>
        </p:spPr>
        <p:txBody>
          <a:bodyPr wrap="square" rtlCol="0" anchor="t">
            <a:spAutoFit/>
          </a:bodyPr>
          <a:lstStyle/>
          <a:p>
            <a:r>
              <a:rPr lang="en-US" altLang="zh-CN" sz="2800" dirty="0"/>
              <a:t>     When people are too tired to cook after work, they often get a “takeaway”. This means that they order from a take-out restaurant by telephone, and then go to get it. Many take-out restaurants also send it to your house. All you have to do is to open the door, pay and eat!</a:t>
            </a:r>
          </a:p>
          <a:p>
            <a:endParaRPr lang="en-US" altLang="zh-CN" sz="2800" dirty="0"/>
          </a:p>
          <a:p>
            <a:r>
              <a:rPr lang="en-US" altLang="zh-CN" sz="2800" b="1" dirty="0"/>
              <a:t>6. British people often eat at a restaurant on many occasions except _________. </a:t>
            </a:r>
          </a:p>
          <a:p>
            <a:r>
              <a:rPr lang="en-US" altLang="zh-CN" sz="2800" b="1" dirty="0"/>
              <a:t>A. when having a date with friends           B. when having a birthday </a:t>
            </a:r>
          </a:p>
          <a:p>
            <a:r>
              <a:rPr lang="en-US" altLang="zh-CN" sz="2800" b="1" dirty="0"/>
              <a:t>C. before going to see the film or plays     D. when they feel tired</a:t>
            </a:r>
          </a:p>
          <a:p>
            <a:r>
              <a:rPr lang="en-US" altLang="zh-CN" sz="2800" b="1" dirty="0"/>
              <a:t>7. Why do British people prefer to eat out nowadays? </a:t>
            </a:r>
          </a:p>
          <a:p>
            <a:r>
              <a:rPr lang="en-US" altLang="zh-CN" sz="2800" b="1" dirty="0"/>
              <a:t>A. Because people like the manners in the restaurant. </a:t>
            </a:r>
          </a:p>
          <a:p>
            <a:r>
              <a:rPr lang="en-US" altLang="zh-CN" sz="2800" b="1" dirty="0"/>
              <a:t>B. Because people care more about their food than before. </a:t>
            </a:r>
          </a:p>
          <a:p>
            <a:r>
              <a:rPr lang="en-US" altLang="zh-CN" sz="2800" b="1" dirty="0"/>
              <a:t>C. Because eating out is cheaper than cooking at home.</a:t>
            </a:r>
          </a:p>
          <a:p>
            <a:r>
              <a:rPr lang="en-US" altLang="zh-CN" sz="2800" b="1" dirty="0"/>
              <a:t>D. Because there were not so many restaurants before.</a:t>
            </a:r>
          </a:p>
        </p:txBody>
      </p:sp>
      <p:sp>
        <p:nvSpPr>
          <p:cNvPr id="2" name="文本框 1"/>
          <p:cNvSpPr txBox="1"/>
          <p:nvPr/>
        </p:nvSpPr>
        <p:spPr>
          <a:xfrm>
            <a:off x="10413365" y="2106295"/>
            <a:ext cx="133667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3" name="文本框 2"/>
          <p:cNvSpPr txBox="1"/>
          <p:nvPr/>
        </p:nvSpPr>
        <p:spPr>
          <a:xfrm>
            <a:off x="8265160" y="3525520"/>
            <a:ext cx="130302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7" name="文本框 6">
            <a:hlinkClick r:id="rId3" action="ppaction://hlinksldjump"/>
          </p:cNvPr>
          <p:cNvSpPr txBox="1"/>
          <p:nvPr/>
        </p:nvSpPr>
        <p:spPr>
          <a:xfrm>
            <a:off x="10581640" y="158432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9" name="文本框 8">
            <a:hlinkClick r:id="rId4" action="ppaction://hlinksldjump"/>
          </p:cNvPr>
          <p:cNvSpPr txBox="1"/>
          <p:nvPr/>
        </p:nvSpPr>
        <p:spPr>
          <a:xfrm>
            <a:off x="9519285" y="352552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7" grpId="0" bldLvl="0" animBg="1"/>
      <p:bldP spid="7" grpId="1" animBg="1"/>
      <p:bldP spid="9" grpId="0" bldLvl="0" animBg="1"/>
      <p:bldP spid="9" grpId="1" animBg="1"/>
    </p:bldLst>
  </p:timing>
</p:sld>
</file>

<file path=ppt/slides/slide2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6. </a:t>
            </a:r>
            <a:r>
              <a:rPr sz="2800" b="1" dirty="0">
                <a:latin typeface="微软雅黑" panose="020B0503020204020204" pitchFamily="34" charset="-122"/>
                <a:ea typeface="微软雅黑" panose="020B0503020204020204" pitchFamily="34" charset="-122"/>
              </a:rPr>
              <a:t>细节理解题。根据第二段的内容“When having a date with friends, or having a birthday, many people like to go to a restaurant, and people often also eat in a restaurant before going to the cinema or the theater.”可以确定A、B、C三个选项不符合语境，故此题正确答案为：D。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251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7.</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 细节理解题。根据第一段第二句和第三句“British people are becoming more and more interested in how good their food tastes and also how healthy it is.”可知，故此题正确答案为：B。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252</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253</a:t>
            </a:fld>
            <a:endParaRPr lang="en-US"/>
          </a:p>
        </p:txBody>
      </p:sp>
      <p:sp>
        <p:nvSpPr>
          <p:cNvPr id="5" name="文本框 4"/>
          <p:cNvSpPr txBox="1"/>
          <p:nvPr/>
        </p:nvSpPr>
        <p:spPr>
          <a:xfrm>
            <a:off x="142875" y="167005"/>
            <a:ext cx="12049125" cy="6554470"/>
          </a:xfrm>
          <a:prstGeom prst="rect">
            <a:avLst/>
          </a:prstGeom>
          <a:noFill/>
        </p:spPr>
        <p:txBody>
          <a:bodyPr wrap="square" rtlCol="0" anchor="t">
            <a:spAutoFit/>
          </a:bodyPr>
          <a:lstStyle/>
          <a:p>
            <a:r>
              <a:rPr lang="en-US" altLang="zh-CN" sz="2800" b="1" dirty="0"/>
              <a:t>8. We can conclude that _________ from the fourth paragraph.</a:t>
            </a:r>
          </a:p>
          <a:p>
            <a:r>
              <a:rPr lang="en-US" altLang="zh-CN" sz="2800" b="1" dirty="0"/>
              <a:t> A. British people are too lazy to cook</a:t>
            </a:r>
          </a:p>
          <a:p>
            <a:r>
              <a:rPr lang="en-US" altLang="zh-CN" sz="2800" b="1" dirty="0"/>
              <a:t> B. British food is not delicious</a:t>
            </a:r>
          </a:p>
          <a:p>
            <a:r>
              <a:rPr lang="en-US" altLang="zh-CN" sz="2800" b="1" dirty="0"/>
              <a:t> C. foreign food is popular in Britain</a:t>
            </a:r>
          </a:p>
          <a:p>
            <a:r>
              <a:rPr lang="en-US" altLang="zh-CN" sz="2800" b="1" dirty="0"/>
              <a:t> D. British people like eating out</a:t>
            </a:r>
          </a:p>
          <a:p>
            <a:r>
              <a:rPr lang="en-US" altLang="zh-CN" sz="2800" b="1" dirty="0"/>
              <a:t>9. According to the last paragraph, which is true?</a:t>
            </a:r>
          </a:p>
          <a:p>
            <a:r>
              <a:rPr lang="en-US" altLang="zh-CN" sz="2800" b="1" dirty="0"/>
              <a:t> A. The “takeaway” brings convenience to people.</a:t>
            </a:r>
          </a:p>
          <a:p>
            <a:r>
              <a:rPr lang="en-US" altLang="zh-CN" sz="2800" b="1" dirty="0"/>
              <a:t> B. The “takeaway” is the leftover when people eat out.</a:t>
            </a:r>
          </a:p>
          <a:p>
            <a:r>
              <a:rPr lang="en-US" altLang="zh-CN" sz="2800" b="1" dirty="0"/>
              <a:t> C. The “takeaway” is sold and ordered only on the phone.</a:t>
            </a:r>
          </a:p>
          <a:p>
            <a:r>
              <a:rPr lang="en-US" altLang="zh-CN" sz="2800" b="1" dirty="0"/>
              <a:t> D. The “takeaway” is the food people eat after work.</a:t>
            </a:r>
          </a:p>
          <a:p>
            <a:r>
              <a:rPr lang="en-US" altLang="zh-CN" sz="2800" b="1" dirty="0"/>
              <a:t>10. What is the best title for the passage?</a:t>
            </a:r>
          </a:p>
          <a:p>
            <a:r>
              <a:rPr lang="en-US" altLang="zh-CN" sz="2800" b="1" dirty="0"/>
              <a:t> A. British People Like Eating Out </a:t>
            </a:r>
          </a:p>
          <a:p>
            <a:r>
              <a:rPr lang="en-US" altLang="zh-CN" sz="2800" b="1" dirty="0"/>
              <a:t> B. British Table Manners</a:t>
            </a:r>
          </a:p>
          <a:p>
            <a:r>
              <a:rPr lang="en-US" altLang="zh-CN" sz="2800" b="1" dirty="0"/>
              <a:t> C. The Foreign Food in Britain </a:t>
            </a:r>
          </a:p>
          <a:p>
            <a:r>
              <a:rPr lang="en-US" altLang="zh-CN" sz="2800" b="1" dirty="0"/>
              <a:t> D. Best Food in Britain</a:t>
            </a:r>
          </a:p>
        </p:txBody>
      </p:sp>
      <p:pic>
        <p:nvPicPr>
          <p:cNvPr id="3" name="图片 2"/>
          <p:cNvPicPr>
            <a:picLocks noChangeAspect="1"/>
          </p:cNvPicPr>
          <p:nvPr/>
        </p:nvPicPr>
        <p:blipFill>
          <a:blip r:embed="rId3"/>
          <a:stretch>
            <a:fillRect/>
          </a:stretch>
        </p:blipFill>
        <p:spPr>
          <a:xfrm>
            <a:off x="9877425" y="167005"/>
            <a:ext cx="2286000" cy="1997710"/>
          </a:xfrm>
          <a:prstGeom prst="rect">
            <a:avLst/>
          </a:prstGeom>
        </p:spPr>
      </p:pic>
      <p:sp>
        <p:nvSpPr>
          <p:cNvPr id="6" name="文本框 5"/>
          <p:cNvSpPr txBox="1"/>
          <p:nvPr/>
        </p:nvSpPr>
        <p:spPr>
          <a:xfrm>
            <a:off x="4404360" y="152400"/>
            <a:ext cx="72136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7" name="文本框 6"/>
          <p:cNvSpPr txBox="1"/>
          <p:nvPr/>
        </p:nvSpPr>
        <p:spPr>
          <a:xfrm>
            <a:off x="8067040" y="2287905"/>
            <a:ext cx="97345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8" name="文本框 7"/>
          <p:cNvSpPr txBox="1"/>
          <p:nvPr/>
        </p:nvSpPr>
        <p:spPr>
          <a:xfrm>
            <a:off x="6862445" y="4466590"/>
            <a:ext cx="77533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9" name="文本框 8">
            <a:hlinkClick r:id="rId4" action="ppaction://hlinksldjump"/>
          </p:cNvPr>
          <p:cNvSpPr txBox="1"/>
          <p:nvPr/>
        </p:nvSpPr>
        <p:spPr>
          <a:xfrm>
            <a:off x="8596630" y="24117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1" name="文本框 10">
            <a:hlinkClick r:id="rId5" action="ppaction://hlinksldjump"/>
          </p:cNvPr>
          <p:cNvSpPr txBox="1"/>
          <p:nvPr/>
        </p:nvSpPr>
        <p:spPr>
          <a:xfrm>
            <a:off x="6478270" y="67437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2" name="文本框 1">
            <a:hlinkClick r:id="rId6" action="ppaction://hlinksldjump"/>
          </p:cNvPr>
          <p:cNvSpPr txBox="1"/>
          <p:nvPr>
            <p:custDataLst>
              <p:tags r:id="rId1"/>
            </p:custDataLst>
          </p:nvPr>
        </p:nvSpPr>
        <p:spPr>
          <a:xfrm>
            <a:off x="7637780" y="453199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26" name="左箭头 25">
            <a:hlinkClick r:id="rId7"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1000"/>
                                        <p:tgtEl>
                                          <p:spTgt spid="2"/>
                                        </p:tgtEl>
                                      </p:cBhvr>
                                    </p:animEffect>
                                    <p:anim calcmode="lin" valueType="num">
                                      <p:cBhvr>
                                        <p:cTn id="40" dur="1000" fill="hold"/>
                                        <p:tgtEl>
                                          <p:spTgt spid="2"/>
                                        </p:tgtEl>
                                        <p:attrNameLst>
                                          <p:attrName>ppt_x</p:attrName>
                                        </p:attrNameLst>
                                      </p:cBhvr>
                                      <p:tavLst>
                                        <p:tav tm="0">
                                          <p:val>
                                            <p:strVal val="#ppt_x"/>
                                          </p:val>
                                        </p:tav>
                                        <p:tav tm="100000">
                                          <p:val>
                                            <p:strVal val="#ppt_x"/>
                                          </p:val>
                                        </p:tav>
                                      </p:tavLst>
                                    </p:anim>
                                    <p:anim calcmode="lin" valueType="num">
                                      <p:cBhvr>
                                        <p:cTn id="41"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9" grpId="0" bldLvl="0" animBg="1"/>
      <p:bldP spid="9" grpId="1" animBg="1"/>
      <p:bldP spid="11" grpId="0" bldLvl="0" animBg="1"/>
      <p:bldP spid="11" grpId="1" animBg="1"/>
      <p:bldP spid="2" grpId="0" bldLvl="0" animBg="1"/>
      <p:bldP spid="2" grpId="1" animBg="1"/>
    </p:bldLst>
  </p:timing>
</p:sld>
</file>

<file path=ppt/slides/slide2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推理判断题。根据第四段可以看出英国有很多外国餐馆，由此推理出外国食物在英国很受欢迎，故此题正确答案为：C。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254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78762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9.</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推理判断题。该题可以用排除法来确定选项，A项“The ‘takeaway’ brings convenience to people (外卖食物为人们带来了方便).”、B项“The ‘takeaway’ is the leftover when people eat out (外卖食物是人们在外面吃剩的食物).”、C项“The ‘takeaway’ is sold and ordered only on the phone (外卖只能从电话上销售和预订).”和D项“The ‘takeaway’ is the food people eat after work (外卖是下班后吃的东西).”。</a:t>
            </a:r>
          </a:p>
          <a:p>
            <a:pPr marL="0" indent="0">
              <a:lnSpc>
                <a:spcPct val="150000"/>
              </a:lnSpc>
              <a:buNone/>
            </a:pPr>
            <a:r>
              <a:rPr sz="2800" b="1" dirty="0">
                <a:latin typeface="微软雅黑" panose="020B0503020204020204" pitchFamily="34" charset="-122"/>
                <a:ea typeface="微软雅黑" panose="020B0503020204020204" pitchFamily="34" charset="-122"/>
              </a:rPr>
              <a:t>很明显可以排除后面三个选项，故此题正确答案为：A。</a:t>
            </a:r>
          </a:p>
        </p:txBody>
      </p:sp>
      <p:grpSp>
        <p:nvGrpSpPr>
          <p:cNvPr id="69" name="Group 4"/>
          <p:cNvGrpSpPr/>
          <p:nvPr/>
        </p:nvGrpSpPr>
        <p:grpSpPr>
          <a:xfrm>
            <a:off x="10274076" y="4374403"/>
            <a:ext cx="2360295" cy="300355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dirty="0"/>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255</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1248784"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10. </a:t>
            </a:r>
            <a:r>
              <a:rPr sz="2800" b="1" dirty="0">
                <a:latin typeface="微软雅黑" panose="020B0503020204020204" pitchFamily="34" charset="-122"/>
                <a:ea typeface="微软雅黑" panose="020B0503020204020204" pitchFamily="34" charset="-122"/>
              </a:rPr>
              <a:t>主旨大意题。该题可以用排除法来确定选项，A项British People Like Eating Out（英国人喜欢在外面吃饭）、B项British Table Manners（英国的餐桌礼仪）、C项The Foreign Food in </a:t>
            </a:r>
          </a:p>
          <a:p>
            <a:pPr marL="0" indent="0" algn="just">
              <a:lnSpc>
                <a:spcPct val="150000"/>
              </a:lnSpc>
              <a:buNone/>
            </a:pPr>
            <a:r>
              <a:rPr sz="2800" b="1" dirty="0">
                <a:latin typeface="微软雅黑" panose="020B0503020204020204" pitchFamily="34" charset="-122"/>
                <a:ea typeface="微软雅黑" panose="020B0503020204020204" pitchFamily="34" charset="-122"/>
              </a:rPr>
              <a:t>Britain（英国的外国食物）和D项Best Food in Britain（英国的最好食物）。B、C、D三项都是以偏概全，只有A项是整篇文章的主旨，故此题正确答案为：A。</a:t>
            </a:r>
          </a:p>
        </p:txBody>
      </p:sp>
      <p:grpSp>
        <p:nvGrpSpPr>
          <p:cNvPr id="69" name="Group 4"/>
          <p:cNvGrpSpPr/>
          <p:nvPr/>
        </p:nvGrpSpPr>
        <p:grpSpPr>
          <a:xfrm>
            <a:off x="9265920" y="3560445"/>
            <a:ext cx="2832735" cy="321183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256</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0" y="4013835"/>
            <a:ext cx="12115800" cy="2341880"/>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Roses have thorns, and they are difficult for a small child to pick.</a:t>
            </a:r>
          </a:p>
          <a:p>
            <a:pPr>
              <a:lnSpc>
                <a:spcPct val="100000"/>
              </a:lnSpc>
            </a:pPr>
            <a:r>
              <a:rPr lang="zh-CN" altLang="en-US" sz="2400" b="1"/>
              <a:t>B. Unlike the flowers in our gardens, they can’t be picked easily.</a:t>
            </a:r>
          </a:p>
          <a:p>
            <a:pPr>
              <a:lnSpc>
                <a:spcPct val="100000"/>
              </a:lnSpc>
            </a:pPr>
            <a:r>
              <a:rPr lang="zh-CN" altLang="en-US" sz="2400" b="1"/>
              <a:t>C. Even today, dandelions are still valued as medicine for their green leaves, yellow flowers and roots (根), which are often used to make tea.</a:t>
            </a:r>
          </a:p>
          <a:p>
            <a:pPr>
              <a:lnSpc>
                <a:spcPct val="100000"/>
              </a:lnSpc>
            </a:pPr>
            <a:r>
              <a:rPr lang="zh-CN" altLang="en-US" sz="2400" b="1"/>
              <a:t>D. When children bring you a handful of dandelions, they are sharing their happiness with you.</a:t>
            </a:r>
          </a:p>
          <a:p>
            <a:pPr>
              <a:lnSpc>
                <a:spcPct val="100000"/>
              </a:lnSpc>
            </a:pPr>
            <a:r>
              <a:rPr lang="zh-CN" altLang="en-US" sz="2400" b="1"/>
              <a:t>E. Scientists have long studied the effects of colors on human feelings.</a:t>
            </a:r>
          </a:p>
        </p:txBody>
      </p:sp>
      <p:sp>
        <p:nvSpPr>
          <p:cNvPr id="4" name="灯片编号占位符 3"/>
          <p:cNvSpPr>
            <a:spLocks noGrp="1"/>
          </p:cNvSpPr>
          <p:nvPr>
            <p:ph type="sldNum" sz="quarter" idx="12"/>
          </p:nvPr>
        </p:nvSpPr>
        <p:spPr/>
        <p:txBody>
          <a:bodyPr/>
          <a:lstStyle/>
          <a:p>
            <a:fld id="{879EF9BB-81F1-401D-AA19-680A8E0D7F6D}" type="slidenum">
              <a:rPr lang="en-US" smtClean="0"/>
              <a:t>257</a:t>
            </a:fld>
            <a:endParaRPr lang="en-US"/>
          </a:p>
        </p:txBody>
      </p:sp>
      <p:sp>
        <p:nvSpPr>
          <p:cNvPr id="26" name="左箭头 25">
            <a:hlinkClick r:id="rId6"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04800" y="93345"/>
            <a:ext cx="11582400" cy="4159885"/>
          </a:xfrm>
          <a:prstGeom prst="rect">
            <a:avLst/>
          </a:prstGeom>
          <a:noFill/>
        </p:spPr>
        <p:txBody>
          <a:bodyPr wrap="square" rtlCol="0" anchor="t">
            <a:noAutofit/>
          </a:bodyPr>
          <a:lstStyle/>
          <a:p>
            <a:pPr>
              <a:lnSpc>
                <a:spcPct val="90000"/>
              </a:lnSpc>
            </a:pPr>
            <a:r>
              <a:rPr lang="en-US" altLang="zh-CN" sz="2800"/>
              <a:t>                                      B）（说明文）</a:t>
            </a:r>
          </a:p>
          <a:p>
            <a:pPr algn="r">
              <a:lnSpc>
                <a:spcPct val="90000"/>
              </a:lnSpc>
            </a:pPr>
            <a:r>
              <a:rPr lang="en-US" altLang="zh-CN" sz="2800"/>
              <a:t>难度系数★★ 建议时长：5 分钟</a:t>
            </a:r>
          </a:p>
          <a:p>
            <a:pPr algn="just">
              <a:lnSpc>
                <a:spcPct val="90000"/>
              </a:lnSpc>
            </a:pPr>
            <a:r>
              <a:rPr lang="en-US" altLang="zh-CN" sz="2800"/>
              <a:t>      As late as just dozens of years ago, dandelions were widely used as food. It is an inexpensive green plant which was easily got by anyone who liked to eat them. 11 _____</a:t>
            </a:r>
          </a:p>
          <a:p>
            <a:pPr indent="457200" algn="just">
              <a:lnSpc>
                <a:spcPct val="90000"/>
              </a:lnSpc>
            </a:pPr>
            <a:r>
              <a:rPr lang="en-US" altLang="zh-CN" sz="2800"/>
              <a:t>Children perhaps find the beauty in the bright yellow dandelion flowers and their magical seed heads that, when blown into the wind, can make wishes come true. One of the main reasons why children love dandelions is that they are so easy to love. 12 ______No gardener ever shouts at a child to stop picking the dandelions.</a:t>
            </a:r>
          </a:p>
        </p:txBody>
      </p:sp>
      <p:sp>
        <p:nvSpPr>
          <p:cNvPr id="2" name="文本框 1"/>
          <p:cNvSpPr txBox="1"/>
          <p:nvPr>
            <p:custDataLst>
              <p:tags r:id="rId2"/>
            </p:custDataLst>
          </p:nvPr>
        </p:nvSpPr>
        <p:spPr>
          <a:xfrm>
            <a:off x="1960245" y="154940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9" name="文本框 8">
            <a:hlinkClick r:id="rId7" action="ppaction://hlinksldjump"/>
          </p:cNvPr>
          <p:cNvSpPr txBox="1"/>
          <p:nvPr>
            <p:custDataLst>
              <p:tags r:id="rId3"/>
            </p:custDataLst>
          </p:nvPr>
        </p:nvSpPr>
        <p:spPr>
          <a:xfrm>
            <a:off x="9363075" y="395351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3" name="文本框 2"/>
          <p:cNvSpPr txBox="1"/>
          <p:nvPr>
            <p:custDataLst>
              <p:tags r:id="rId4"/>
            </p:custDataLst>
          </p:nvPr>
        </p:nvSpPr>
        <p:spPr>
          <a:xfrm>
            <a:off x="4144010" y="309245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anim calcmode="lin" valueType="num">
                                      <p:cBhvr>
                                        <p:cTn id="21" dur="1000" fill="hold"/>
                                        <p:tgtEl>
                                          <p:spTgt spid="9"/>
                                        </p:tgtEl>
                                        <p:attrNameLst>
                                          <p:attrName>ppt_x</p:attrName>
                                        </p:attrNameLst>
                                      </p:cBhvr>
                                      <p:tavLst>
                                        <p:tav tm="0">
                                          <p:val>
                                            <p:strVal val="#ppt_x"/>
                                          </p:val>
                                        </p:tav>
                                        <p:tav tm="100000">
                                          <p:val>
                                            <p:strVal val="#ppt_x"/>
                                          </p:val>
                                        </p:tav>
                                      </p:tavLst>
                                    </p:anim>
                                    <p:anim calcmode="lin" valueType="num">
                                      <p:cBhvr>
                                        <p:cTn id="2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Lst>
  </p:timing>
</p:sld>
</file>

<file path=ppt/slides/slide2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11. 第一段前面两句讲的是蒲公英被广泛使用，它是一种很容易得到的很便宜的绿色植物。空格处继续陈述蒲公英的用途：有的拿来药用，有的拿来泡茶，故此题正确答案为：C。</a:t>
            </a:r>
          </a:p>
          <a:p>
            <a:pPr marL="0" indent="0">
              <a:lnSpc>
                <a:spcPct val="150000"/>
              </a:lnSpc>
              <a:buNone/>
            </a:pPr>
            <a:r>
              <a:rPr sz="2800" b="1" dirty="0">
                <a:latin typeface="微软雅黑" panose="020B0503020204020204" pitchFamily="34" charset="-122"/>
                <a:ea typeface="微软雅黑" panose="020B0503020204020204" pitchFamily="34" charset="-122"/>
              </a:rPr>
              <a:t>12.  第二段第二句提到孩子们喜欢蒲公英的原因之一是他们很容易去爱蒲公英。言外之意是其他的花要去爱上有一些难度。故此题正确答案为：A。</a:t>
            </a:r>
          </a:p>
        </p:txBody>
      </p:sp>
      <p:grpSp>
        <p:nvGrpSpPr>
          <p:cNvPr id="69" name="Group 4"/>
          <p:cNvGrpSpPr/>
          <p:nvPr/>
        </p:nvGrpSpPr>
        <p:grpSpPr>
          <a:xfrm>
            <a:off x="9239885" y="3429635"/>
            <a:ext cx="2858770" cy="334264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258</a:t>
            </a:fld>
            <a:endParaRPr lang="en-US"/>
          </a:p>
        </p:txBody>
      </p:sp>
      <p:sp>
        <p:nvSpPr>
          <p:cNvPr id="33" name="左箭头 32">
            <a:hlinkClick r:id="rId2" action="ppaction://hlinksldjump"/>
          </p:cNvPr>
          <p:cNvSpPr/>
          <p:nvPr/>
        </p:nvSpPr>
        <p:spPr>
          <a:xfrm>
            <a:off x="8439150" y="6121400"/>
            <a:ext cx="1299210"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58420" y="4078605"/>
            <a:ext cx="12133580" cy="2277745"/>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Roses have thorns, and they are difficult for a small child to pick.</a:t>
            </a:r>
          </a:p>
          <a:p>
            <a:pPr>
              <a:lnSpc>
                <a:spcPct val="100000"/>
              </a:lnSpc>
            </a:pPr>
            <a:r>
              <a:rPr lang="zh-CN" altLang="en-US" sz="2400" b="1"/>
              <a:t>B. Unlike the flowers in our gardens, they can’t be picked easily.</a:t>
            </a:r>
          </a:p>
          <a:p>
            <a:pPr>
              <a:lnSpc>
                <a:spcPct val="100000"/>
              </a:lnSpc>
            </a:pPr>
            <a:r>
              <a:rPr lang="zh-CN" altLang="en-US" sz="2400" b="1"/>
              <a:t>C. Even today, dandelions are still valued as medicine for their green leaves, yellow flowers and roots (根), which are often used to make tea.</a:t>
            </a:r>
          </a:p>
          <a:p>
            <a:pPr>
              <a:lnSpc>
                <a:spcPct val="100000"/>
              </a:lnSpc>
            </a:pPr>
            <a:r>
              <a:rPr lang="zh-CN" altLang="en-US" sz="2400" b="1"/>
              <a:t>D. When children bring you a handful of dandelions, they are sharing their happiness with you.</a:t>
            </a:r>
          </a:p>
          <a:p>
            <a:pPr>
              <a:lnSpc>
                <a:spcPct val="100000"/>
              </a:lnSpc>
            </a:pPr>
            <a:r>
              <a:rPr lang="zh-CN" altLang="en-US" sz="2400" b="1"/>
              <a:t>E. Scientists have long studied the effects of colors on human feelings.</a:t>
            </a:r>
          </a:p>
        </p:txBody>
      </p:sp>
      <p:sp>
        <p:nvSpPr>
          <p:cNvPr id="4" name="灯片编号占位符 3"/>
          <p:cNvSpPr>
            <a:spLocks noGrp="1"/>
          </p:cNvSpPr>
          <p:nvPr>
            <p:ph type="sldNum" sz="quarter" idx="12"/>
          </p:nvPr>
        </p:nvSpPr>
        <p:spPr/>
        <p:txBody>
          <a:bodyPr/>
          <a:lstStyle/>
          <a:p>
            <a:fld id="{879EF9BB-81F1-401D-AA19-680A8E0D7F6D}" type="slidenum">
              <a:rPr lang="en-US" smtClean="0"/>
              <a:t>259</a:t>
            </a:fld>
            <a:endParaRPr lang="en-US"/>
          </a:p>
        </p:txBody>
      </p:sp>
      <p:sp>
        <p:nvSpPr>
          <p:cNvPr id="26" name="左箭头 25">
            <a:hlinkClick r:id="rId7"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77190" y="154305"/>
            <a:ext cx="11672570" cy="3576955"/>
          </a:xfrm>
          <a:prstGeom prst="rect">
            <a:avLst/>
          </a:prstGeom>
          <a:noFill/>
        </p:spPr>
        <p:txBody>
          <a:bodyPr wrap="square" rtlCol="0" anchor="t">
            <a:spAutoFit/>
          </a:bodyPr>
          <a:lstStyle/>
          <a:p>
            <a:pPr>
              <a:lnSpc>
                <a:spcPct val="90000"/>
              </a:lnSpc>
            </a:pPr>
            <a:r>
              <a:rPr lang="en-US" altLang="zh-CN" sz="2800"/>
              <a:t>       13 _______Dandelions, however, are easy to pick, with their soft stems and smooth leaves. There are no thorns to hurt little hands. And dandelions are always low to the ground within easy reach of a child’s hands.</a:t>
            </a:r>
          </a:p>
          <a:p>
            <a:pPr>
              <a:lnSpc>
                <a:spcPct val="90000"/>
              </a:lnSpc>
            </a:pPr>
            <a:r>
              <a:rPr lang="en-US" altLang="zh-CN" sz="2800"/>
              <a:t>      14______ Yellow is most commonly about happiness. Few things in nature, brighter and yellower than the flowers of the dandelion.</a:t>
            </a:r>
          </a:p>
          <a:p>
            <a:pPr>
              <a:lnSpc>
                <a:spcPct val="90000"/>
              </a:lnSpc>
            </a:pPr>
            <a:r>
              <a:rPr lang="en-US" altLang="zh-CN" sz="2800"/>
              <a:t>     15_______ Sure, they may be just weeds to adults, but to little children their picking a bright yellow flower is a kind of joy that they have found on their own and picked with their own hands. Like the old country song from Webb Pierce says, “Let the children pick the flowers. That’s their way of loving you.”</a:t>
            </a:r>
          </a:p>
        </p:txBody>
      </p:sp>
      <p:sp>
        <p:nvSpPr>
          <p:cNvPr id="2" name="文本框 1"/>
          <p:cNvSpPr txBox="1"/>
          <p:nvPr>
            <p:custDataLst>
              <p:tags r:id="rId2"/>
            </p:custDataLst>
          </p:nvPr>
        </p:nvSpPr>
        <p:spPr>
          <a:xfrm>
            <a:off x="1797685" y="15430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9" name="文本框 8">
            <a:hlinkClick r:id="rId8" action="ppaction://hlinksldjump"/>
          </p:cNvPr>
          <p:cNvSpPr txBox="1"/>
          <p:nvPr>
            <p:custDataLst>
              <p:tags r:id="rId3"/>
            </p:custDataLst>
          </p:nvPr>
        </p:nvSpPr>
        <p:spPr>
          <a:xfrm>
            <a:off x="9371965" y="414274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3" name="文本框 2"/>
          <p:cNvSpPr txBox="1"/>
          <p:nvPr>
            <p:custDataLst>
              <p:tags r:id="rId4"/>
            </p:custDataLst>
          </p:nvPr>
        </p:nvSpPr>
        <p:spPr>
          <a:xfrm>
            <a:off x="1498600" y="123253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p>
        </p:txBody>
      </p:sp>
      <p:sp>
        <p:nvSpPr>
          <p:cNvPr id="6" name="文本框 5"/>
          <p:cNvSpPr txBox="1"/>
          <p:nvPr>
            <p:custDataLst>
              <p:tags r:id="rId5"/>
            </p:custDataLst>
          </p:nvPr>
        </p:nvSpPr>
        <p:spPr>
          <a:xfrm>
            <a:off x="1498600" y="202057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1000" fill="hold"/>
                                        <p:tgtEl>
                                          <p:spTgt spid="6"/>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42"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0"/>
                                        <p:tgtEl>
                                          <p:spTgt spid="9"/>
                                        </p:tgtEl>
                                      </p:cBhvr>
                                    </p:animEffect>
                                    <p:anim calcmode="lin" valueType="num">
                                      <p:cBhvr>
                                        <p:cTn id="28" dur="1000" fill="hold"/>
                                        <p:tgtEl>
                                          <p:spTgt spid="9"/>
                                        </p:tgtEl>
                                        <p:attrNameLst>
                                          <p:attrName>ppt_x</p:attrName>
                                        </p:attrNameLst>
                                      </p:cBhvr>
                                      <p:tavLst>
                                        <p:tav tm="0">
                                          <p:val>
                                            <p:strVal val="#ppt_x"/>
                                          </p:val>
                                        </p:tav>
                                        <p:tav tm="100000">
                                          <p:val>
                                            <p:strVal val="#ppt_x"/>
                                          </p:val>
                                        </p:tav>
                                      </p:tavLst>
                                    </p:anim>
                                    <p:anim calcmode="lin" valueType="num">
                                      <p:cBhvr>
                                        <p:cTn id="2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P spid="6" grpId="0"/>
      <p:bldP spid="6" grpId="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p:cNvSpPr>
            <a:spLocks noGrp="1"/>
          </p:cNvSpPr>
          <p:nvPr>
            <p:ph type="sldNum" sz="quarter" idx="12"/>
          </p:nvPr>
        </p:nvSpPr>
        <p:spPr/>
        <p:txBody>
          <a:bodyPr/>
          <a:lstStyle/>
          <a:p>
            <a:fld id="{879EF9BB-81F1-401D-AA19-680A8E0D7F6D}" type="slidenum">
              <a:rPr lang="en-US" smtClean="0"/>
              <a:t>26</a:t>
            </a:fld>
            <a:endParaRPr lang="en-US"/>
          </a:p>
        </p:txBody>
      </p:sp>
      <p:sp>
        <p:nvSpPr>
          <p:cNvPr id="5" name="左箭头 4">
            <a:hlinkClick r:id="rId2" action="ppaction://hlinksldjump"/>
          </p:cNvPr>
          <p:cNvSpPr/>
          <p:nvPr/>
        </p:nvSpPr>
        <p:spPr>
          <a:xfrm>
            <a:off x="10890885" y="61639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895350" y="1107440"/>
            <a:ext cx="10687050" cy="3415030"/>
          </a:xfrm>
          <a:prstGeom prst="rect">
            <a:avLst/>
          </a:prstGeom>
          <a:solidFill>
            <a:schemeClr val="accent5">
              <a:lumMod val="20000"/>
              <a:lumOff val="80000"/>
            </a:schemeClr>
          </a:solid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【解题步骤】</a:t>
            </a:r>
          </a:p>
          <a:p>
            <a:pPr algn="l"/>
            <a:r>
              <a:rPr lang="en-US" altLang="zh-CN" sz="2400" dirty="0">
                <a:latin typeface="微软雅黑" panose="020B0503020204020204" pitchFamily="34" charset="-122"/>
                <a:ea typeface="微软雅黑" panose="020B0503020204020204" pitchFamily="34" charset="-122"/>
              </a:rPr>
              <a:t>（1）先阅读首句或首段（第一个空格前的部分），掌握文章大意，以便与后面的选项内容对接。</a:t>
            </a:r>
          </a:p>
          <a:p>
            <a:pPr algn="l"/>
            <a:r>
              <a:rPr lang="en-US" altLang="zh-CN" sz="2400" dirty="0">
                <a:latin typeface="微软雅黑" panose="020B0503020204020204" pitchFamily="34" charset="-122"/>
                <a:ea typeface="微软雅黑" panose="020B0503020204020204" pitchFamily="34" charset="-122"/>
              </a:rPr>
              <a:t>（2）再快速阅读 A、B、C、D、E 五个选项句子的主要意思，做到心中有数。</a:t>
            </a:r>
          </a:p>
          <a:p>
            <a:pPr algn="l"/>
            <a:r>
              <a:rPr lang="en-US" altLang="zh-CN" sz="2400" dirty="0">
                <a:latin typeface="微软雅黑" panose="020B0503020204020204" pitchFamily="34" charset="-122"/>
                <a:ea typeface="微软雅黑" panose="020B0503020204020204" pitchFamily="34" charset="-122"/>
              </a:rPr>
              <a:t>（3）注意空格的位置，可以根据设空处是段首、段中和段尾进行判断。设空处位于段首、段尾一般为综述、概括性的语句，设空处为段中需要分析上下文的逻辑关系。</a:t>
            </a:r>
          </a:p>
          <a:p>
            <a:pPr algn="l"/>
            <a:r>
              <a:rPr lang="en-US" altLang="zh-CN" sz="2400" dirty="0">
                <a:latin typeface="微软雅黑" panose="020B0503020204020204" pitchFamily="34" charset="-122"/>
                <a:ea typeface="微软雅黑" panose="020B0503020204020204" pitchFamily="34" charset="-122"/>
              </a:rPr>
              <a:t>（4）根据词汇线索解题。</a:t>
            </a:r>
          </a:p>
          <a:p>
            <a:pPr algn="l"/>
            <a:r>
              <a:rPr lang="en-US" altLang="zh-CN" sz="2400" dirty="0">
                <a:latin typeface="微软雅黑" panose="020B0503020204020204" pitchFamily="34" charset="-122"/>
                <a:ea typeface="微软雅黑" panose="020B0503020204020204" pitchFamily="34" charset="-122"/>
              </a:rPr>
              <a:t>（5）根据逻辑关系解题。</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ldLvl="0" animBg="1"/>
    </p:bldLst>
  </p:timing>
</p:sld>
</file>

<file path=ppt/slides/slide2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13.	空格后面有转折“... however, are easy to pick ...”，因此转折前面会讲到其他的花采摘有难度，故此题正确答案为：B。</a:t>
            </a:r>
          </a:p>
          <a:p>
            <a:pPr marL="0" indent="0">
              <a:lnSpc>
                <a:spcPct val="150000"/>
              </a:lnSpc>
              <a:buNone/>
            </a:pPr>
            <a:r>
              <a:rPr sz="2800" b="1" dirty="0">
                <a:latin typeface="微软雅黑" panose="020B0503020204020204" pitchFamily="34" charset="-122"/>
                <a:ea typeface="微软雅黑" panose="020B0503020204020204" pitchFamily="34" charset="-122"/>
              </a:rPr>
              <a:t>14.  空格后一句讲了黄色让人开心，讲到的是色彩，五个选项中只有E是关于色彩的，故此题正确答案为：E。</a:t>
            </a:r>
          </a:p>
          <a:p>
            <a:pPr marL="0" indent="0">
              <a:lnSpc>
                <a:spcPct val="150000"/>
              </a:lnSpc>
              <a:buNone/>
            </a:pPr>
            <a:r>
              <a:rPr sz="2800" b="1" dirty="0">
                <a:latin typeface="微软雅黑" panose="020B0503020204020204" pitchFamily="34" charset="-122"/>
                <a:ea typeface="微软雅黑" panose="020B0503020204020204" pitchFamily="34" charset="-122"/>
              </a:rPr>
              <a:t>15.  空格所在段落后面讲的是对于孩子们，采摘蒲公英是一种乐趣。D项有children，词汇重现，故此题正确答案为：D。</a:t>
            </a:r>
          </a:p>
        </p:txBody>
      </p:sp>
      <p:grpSp>
        <p:nvGrpSpPr>
          <p:cNvPr id="69" name="Group 4"/>
          <p:cNvGrpSpPr/>
          <p:nvPr/>
        </p:nvGrpSpPr>
        <p:grpSpPr>
          <a:xfrm>
            <a:off x="9338945" y="3687445"/>
            <a:ext cx="2759710" cy="308483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260</a:t>
            </a:fld>
            <a:endParaRPr lang="en-US"/>
          </a:p>
        </p:txBody>
      </p:sp>
      <p:sp>
        <p:nvSpPr>
          <p:cNvPr id="33" name="左箭头 32">
            <a:hlinkClick r:id="rId2" action="ppaction://hlinksldjump"/>
          </p:cNvPr>
          <p:cNvSpPr/>
          <p:nvPr/>
        </p:nvSpPr>
        <p:spPr>
          <a:xfrm>
            <a:off x="8356600" y="6121400"/>
            <a:ext cx="1381760" cy="750570"/>
          </a:xfrm>
          <a:prstGeom prst="leftArrow">
            <a:avLst>
              <a:gd name="adj1" fmla="val 59747"/>
              <a:gd name="adj2" fmla="val 4873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up)">
                                      <p:cBhvr>
                                        <p:cTn id="17"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1842750"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本自测我学会了：</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shortcoming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缺点	 tear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眼泪 		quietly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安静地</a:t>
            </a: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list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清单			 advice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建议 	moment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时刻</a:t>
            </a: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In my life, I’ve never had a better piece of advice. 在我的生活中，我从来没有遇到比这更好的建议了。</a:t>
            </a:r>
          </a:p>
        </p:txBody>
      </p:sp>
      <p:sp>
        <p:nvSpPr>
          <p:cNvPr id="2" name="文本框 1"/>
          <p:cNvSpPr txBox="1"/>
          <p:nvPr/>
        </p:nvSpPr>
        <p:spPr>
          <a:xfrm>
            <a:off x="313055" y="4177030"/>
            <a:ext cx="10788650" cy="2073910"/>
          </a:xfrm>
          <a:prstGeom prst="rect">
            <a:avLst/>
          </a:prstGeom>
          <a:solidFill>
            <a:schemeClr val="accent3">
              <a:lumMod val="20000"/>
              <a:lumOff val="80000"/>
            </a:schemeClr>
          </a:solidFill>
          <a:ln>
            <a:solidFill>
              <a:schemeClr val="accent1"/>
            </a:solidFill>
          </a:ln>
        </p:spPr>
        <p:txBody>
          <a:bodyPr wrap="square" rtlCol="0">
            <a:noAutofit/>
          </a:bodyPr>
          <a:lstStyle/>
          <a:p>
            <a:r>
              <a:rPr lang="zh-CN" altLang="en-US" sz="2800"/>
              <a:t>Your notes:</a:t>
            </a:r>
          </a:p>
          <a:p>
            <a:endParaRPr lang="zh-CN" altLang="en-US" sz="2800"/>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728345"/>
            <a:ext cx="12172315" cy="6224905"/>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culture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文化 		collection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收集 		takeaway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外卖食物</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 take-out restaurant 外卖餐馆</a:t>
            </a:r>
          </a:p>
        </p:txBody>
      </p:sp>
      <p:sp>
        <p:nvSpPr>
          <p:cNvPr id="2" name="文本框 1"/>
          <p:cNvSpPr txBox="1"/>
          <p:nvPr/>
        </p:nvSpPr>
        <p:spPr>
          <a:xfrm>
            <a:off x="276860" y="5100320"/>
            <a:ext cx="10788650" cy="1285240"/>
          </a:xfrm>
          <a:prstGeom prst="rect">
            <a:avLst/>
          </a:prstGeom>
          <a:solidFill>
            <a:schemeClr val="accent3">
              <a:lumMod val="20000"/>
              <a:lumOff val="80000"/>
            </a:schemeClr>
          </a:solidFill>
          <a:ln>
            <a:solidFill>
              <a:schemeClr val="accent1"/>
            </a:solidFill>
          </a:ln>
        </p:spPr>
        <p:txBody>
          <a:bodyPr wrap="square" rtlCol="0">
            <a:noAutofit/>
          </a:bodyPr>
          <a:lstStyle/>
          <a:p>
            <a:r>
              <a:rPr lang="zh-CN" altLang="en-US" sz="2800"/>
              <a:t>Your notes:</a:t>
            </a:r>
          </a:p>
          <a:p>
            <a:endParaRPr lang="zh-CN" altLang="en-US" sz="2800"/>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dandelion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蒲公英		 seed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种子 	stem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茎</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thorn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刺 				weed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野草</a:t>
            </a: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zh-CN" altLang="en-US" sz="2800"/>
              <a:t>Your notes:</a:t>
            </a:r>
          </a:p>
          <a:p>
            <a:endParaRPr lang="zh-CN" altLang="en-US" sz="2800"/>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264</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0"/>
            <a:ext cx="12191365" cy="6185535"/>
          </a:xfrm>
          <a:prstGeom prst="rect">
            <a:avLst/>
          </a:prstGeom>
          <a:noFill/>
        </p:spPr>
        <p:txBody>
          <a:bodyPr wrap="square" rtlCol="0" anchor="t">
            <a:spAutoFit/>
          </a:bodyPr>
          <a:lstStyle/>
          <a:p>
            <a:r>
              <a:rPr lang="en-US" altLang="zh-CN" sz="2800"/>
              <a:t>                </a:t>
            </a:r>
            <a:r>
              <a:rPr lang="en-US" altLang="zh-CN" sz="2400">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  </a:t>
            </a:r>
            <a:r>
              <a:rPr lang="en-US" altLang="zh-CN" sz="3200" b="1">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自测题九</a:t>
            </a:r>
            <a:r>
              <a:rPr lang="en-US" altLang="zh-CN" sz="3200" b="1"/>
              <a:t> </a:t>
            </a:r>
            <a:r>
              <a:rPr lang="en-US" altLang="zh-CN" sz="2800"/>
              <a:t>  </a:t>
            </a:r>
          </a:p>
          <a:p>
            <a:r>
              <a:rPr lang="en-US" altLang="zh-CN" sz="2800"/>
              <a:t>                                             A（记叙文）</a:t>
            </a:r>
          </a:p>
          <a:p>
            <a:r>
              <a:rPr lang="en-US" altLang="zh-CN" sz="2800"/>
              <a:t>                                                                      难度系数：★★★★ 建议时长：7 分钟</a:t>
            </a:r>
          </a:p>
          <a:p>
            <a:pPr algn="just"/>
            <a:r>
              <a:rPr lang="en-US" altLang="zh-CN" sz="2800"/>
              <a:t>     Years ago a farmer owned the land along the Atlantic seacoast. He constantly advertised for farmhands, but no one was to come. Most people were unwilling to work on farms along the Atlantic. They feared the awful storms that raged across the Atlantic, which would ruin the buildings and crops. </a:t>
            </a:r>
          </a:p>
          <a:p>
            <a:pPr algn="just"/>
            <a:r>
              <a:rPr lang="en-US" altLang="zh-CN" sz="2800"/>
              <a:t>     Finally, a short, thin man approached the farmer. “Are you a good farmhand?” the farmer asked him. “Well, I can sleep when the wind blows,” answered the little man. Though puzzled by this answer, the farmer, dying for help, hired him. The little man worked well around the farm, busy all day long, and the farmer felt satisfied with the man’s work. Then one night the wind howled loudly in from offshore. Jumping out of bed, the farmer grabbed a lantern and rushed to the hired hand’s room. He shook the little man and </a:t>
            </a:r>
            <a:r>
              <a:rPr lang="en-US" altLang="zh-CN" sz="2800" u="sng"/>
              <a:t>yelled</a:t>
            </a:r>
            <a:r>
              <a:rPr lang="en-US" altLang="zh-CN" sz="2800"/>
              <a:t>, “Get up! A </a:t>
            </a:r>
            <a:r>
              <a:rPr lang="en-US" altLang="zh-CN" sz="2800">
                <a:sym typeface="+mn-ea"/>
              </a:rPr>
              <a:t>storm is coming! </a:t>
            </a:r>
            <a:r>
              <a:rPr lang="en-US" altLang="zh-CN" sz="2800"/>
              <a:t>      </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265</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0"/>
            <a:ext cx="12191365" cy="4831080"/>
          </a:xfrm>
          <a:prstGeom prst="rect">
            <a:avLst/>
          </a:prstGeom>
          <a:noFill/>
        </p:spPr>
        <p:txBody>
          <a:bodyPr wrap="square" rtlCol="0" anchor="t">
            <a:spAutoFit/>
          </a:bodyPr>
          <a:lstStyle/>
          <a:p>
            <a:pPr algn="just"/>
            <a:r>
              <a:rPr lang="en-US" altLang="zh-CN" sz="2800">
                <a:sym typeface="+mn-ea"/>
              </a:rPr>
              <a:t>Tie things down before they are blown away!” The little man rolled over in bed and said firmly, “No sir. I told you I can sleep when the wind blows.”</a:t>
            </a:r>
          </a:p>
          <a:p>
            <a:pPr algn="just"/>
            <a:r>
              <a:rPr lang="en-US" altLang="zh-CN" sz="2800"/>
              <a:t>     Angered by the response, the farmer was tempted to fire him on the spot. Instead, he hurried outside to prepare for the storm. To his surprise, he discovered that all of the haystacks had been covered with tarpaulins ( 防水油布 ). The cows were in the barn, the chickens were in the coops, and the doors were barred. Everything was tied down. Nothing could be blown away. The farmer then understood what his hired hand meant, so he returned to his bed to sleep while the wind blew.</a:t>
            </a:r>
          </a:p>
          <a:p>
            <a:pPr algn="just"/>
            <a:r>
              <a:rPr lang="en-US" altLang="zh-CN" sz="2800"/>
              <a:t>     When you are prepared, spiritually, mentally and physically, you have nothing to fear.</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174153" y="808297"/>
            <a:ext cx="10253067" cy="5913404"/>
          </a:xfrm>
        </p:spPr>
        <p:txBody>
          <a:bodyPr>
            <a:normAutofit lnSpcReduction="10000"/>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1. Most people were unwilling to work on farms along the Atlantic because _________.</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the salary was low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the farmer was not friendly</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it was far from home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the awful storms would ruin the buildings and crops</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2. The underlined word “</a:t>
            </a:r>
            <a:r>
              <a:rPr lang="zh-CN" altLang="en-US" sz="2400" b="1" u="sng" dirty="0">
                <a:latin typeface="微软雅黑" panose="020B0503020204020204" pitchFamily="34" charset="-122"/>
                <a:ea typeface="微软雅黑" panose="020B0503020204020204" pitchFamily="34" charset="-122"/>
                <a:cs typeface="Times New Roman" panose="02020603050405020304" pitchFamily="18" charset="0"/>
              </a:rPr>
              <a:t>yell</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in Paragraph 2 means _________.</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cry loudly                    B. laugh in tears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smile widely 	  	  D. shout angrily</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3. Why could the little man sleep when the wind howled?</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Because he was very lazy.</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Because he had slept like a log and couldn’t even be wakened up by the thunder.</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Because he had prepared well for the worst.</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Because he was too tired to get up.</a:t>
            </a:r>
          </a:p>
        </p:txBody>
      </p:sp>
      <p:sp>
        <p:nvSpPr>
          <p:cNvPr id="4" name="灯片编号占位符 3"/>
          <p:cNvSpPr>
            <a:spLocks noGrp="1"/>
          </p:cNvSpPr>
          <p:nvPr>
            <p:ph type="sldNum" sz="quarter" idx="12"/>
          </p:nvPr>
        </p:nvSpPr>
        <p:spPr/>
        <p:txBody>
          <a:bodyPr/>
          <a:lstStyle/>
          <a:p>
            <a:fld id="{879EF9BB-81F1-401D-AA19-680A8E0D7F6D}" type="slidenum">
              <a:rPr lang="en-US" smtClean="0"/>
              <a:t>266</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7" name="文本框 6"/>
          <p:cNvSpPr txBox="1"/>
          <p:nvPr/>
        </p:nvSpPr>
        <p:spPr>
          <a:xfrm>
            <a:off x="3176905" y="1035050"/>
            <a:ext cx="150114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8" name="文本框 7"/>
          <p:cNvSpPr txBox="1"/>
          <p:nvPr/>
        </p:nvSpPr>
        <p:spPr>
          <a:xfrm>
            <a:off x="8800147" y="2962910"/>
            <a:ext cx="75882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9" name="文本框 8"/>
          <p:cNvSpPr txBox="1"/>
          <p:nvPr/>
        </p:nvSpPr>
        <p:spPr>
          <a:xfrm>
            <a:off x="9102398" y="4309644"/>
            <a:ext cx="140208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5" name="文本框 4">
            <a:hlinkClick r:id="rId4" action="ppaction://hlinksldjump"/>
          </p:cNvPr>
          <p:cNvSpPr txBox="1"/>
          <p:nvPr/>
        </p:nvSpPr>
        <p:spPr>
          <a:xfrm>
            <a:off x="10129520" y="270192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5208270" y="129603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2" name="文本框 11">
            <a:hlinkClick r:id="rId6" action="ppaction://hlinksldjump"/>
          </p:cNvPr>
          <p:cNvSpPr txBox="1"/>
          <p:nvPr/>
        </p:nvSpPr>
        <p:spPr>
          <a:xfrm>
            <a:off x="9786822" y="4241732"/>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1000"/>
                                        <p:tgtEl>
                                          <p:spTgt spid="8"/>
                                        </p:tgtEl>
                                      </p:cBhvr>
                                    </p:animEffect>
                                    <p:anim calcmode="lin" valueType="num">
                                      <p:cBhvr>
                                        <p:cTn id="21" dur="1000" fill="hold"/>
                                        <p:tgtEl>
                                          <p:spTgt spid="8"/>
                                        </p:tgtEl>
                                        <p:attrNameLst>
                                          <p:attrName>ppt_x</p:attrName>
                                        </p:attrNameLst>
                                      </p:cBhvr>
                                      <p:tavLst>
                                        <p:tav tm="0">
                                          <p:val>
                                            <p:strVal val="#ppt_x"/>
                                          </p:val>
                                        </p:tav>
                                        <p:tav tm="100000">
                                          <p:val>
                                            <p:strVal val="#ppt_x"/>
                                          </p:val>
                                        </p:tav>
                                      </p:tavLst>
                                    </p:anim>
                                    <p:anim calcmode="lin" valueType="num">
                                      <p:cBhvr>
                                        <p:cTn id="22" dur="1000" fill="hold"/>
                                        <p:tgtEl>
                                          <p:spTgt spid="8"/>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anim calcmode="lin" valueType="num">
                                      <p:cBhvr>
                                        <p:cTn id="34" dur="1000" fill="hold"/>
                                        <p:tgtEl>
                                          <p:spTgt spid="9"/>
                                        </p:tgtEl>
                                        <p:attrNameLst>
                                          <p:attrName>ppt_x</p:attrName>
                                        </p:attrNameLst>
                                      </p:cBhvr>
                                      <p:tavLst>
                                        <p:tav tm="0">
                                          <p:val>
                                            <p:strVal val="#ppt_x"/>
                                          </p:val>
                                        </p:tav>
                                        <p:tav tm="100000">
                                          <p:val>
                                            <p:strVal val="#ppt_x"/>
                                          </p:val>
                                        </p:tav>
                                      </p:tavLst>
                                    </p:anim>
                                    <p:anim calcmode="lin" valueType="num">
                                      <p:cBhvr>
                                        <p:cTn id="35" dur="1000" fill="hold"/>
                                        <p:tgtEl>
                                          <p:spTgt spid="9"/>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fade">
                                      <p:cBhvr>
                                        <p:cTn id="39" dur="1000"/>
                                        <p:tgtEl>
                                          <p:spTgt spid="12"/>
                                        </p:tgtEl>
                                      </p:cBhvr>
                                    </p:animEffect>
                                    <p:anim calcmode="lin" valueType="num">
                                      <p:cBhvr>
                                        <p:cTn id="40" dur="1000" fill="hold"/>
                                        <p:tgtEl>
                                          <p:spTgt spid="12"/>
                                        </p:tgtEl>
                                        <p:attrNameLst>
                                          <p:attrName>ppt_x</p:attrName>
                                        </p:attrNameLst>
                                      </p:cBhvr>
                                      <p:tavLst>
                                        <p:tav tm="0">
                                          <p:val>
                                            <p:strVal val="#ppt_x"/>
                                          </p:val>
                                        </p:tav>
                                        <p:tav tm="100000">
                                          <p:val>
                                            <p:strVal val="#ppt_x"/>
                                          </p:val>
                                        </p:tav>
                                      </p:tavLst>
                                    </p:anim>
                                    <p:anim calcmode="lin" valueType="num">
                                      <p:cBhvr>
                                        <p:cTn id="41"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 grpId="1"/>
      <p:bldP spid="8" grpId="0"/>
      <p:bldP spid="8" grpId="1"/>
      <p:bldP spid="9" grpId="0"/>
      <p:bldP spid="9" grpId="1"/>
      <p:bldP spid="5" grpId="0" bldLvl="0" animBg="1"/>
      <p:bldP spid="5" grpId="1" animBg="1"/>
      <p:bldP spid="10" grpId="0" bldLvl="0" animBg="1"/>
      <p:bldP spid="10" grpId="1" animBg="1"/>
      <p:bldP spid="12" grpId="0" bldLvl="0" animBg="1"/>
      <p:bldP spid="12" grpId="1" animBg="1"/>
    </p:bldLst>
  </p:timing>
</p:sld>
</file>

<file path=ppt/slides/slide2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细节理解题。根据第一段第三、四句“Most people were unwilling to work on farms along the Atlantic. They feared the awful storms that raged across the Atlantic, which would ruin the buildings and crops.”可知，大多数人不愿去大西洋沿岸的农场工作的原因是他们害怕恶劣的风暴袭击损坏建筑物和庄稼，故此题正确答案为：D。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267</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2.</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词义猜测题。根据yell所在句子，前面讲到一天晚上风暴来了，农场主着急了，匆匆冲进雇农的房间。“He shook the little man and yelled (他摇晃着这个男人，对他喊叫想把他叫醒).”。A项cry loudly（大声地哭），B项laugh in tears（笑出眼泪），C项smile widely（开怀大笑），D项shout angrily（生气地叫嚷），故此题正确答案为：D。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268</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 </a:t>
            </a:r>
            <a:r>
              <a:rPr sz="2800" b="1" dirty="0">
                <a:latin typeface="微软雅黑" panose="020B0503020204020204" pitchFamily="34" charset="-122"/>
                <a:ea typeface="微软雅黑" panose="020B0503020204020204" pitchFamily="34" charset="-122"/>
              </a:rPr>
              <a:t>细节理解题。根据第三段的第三至第六句“To his</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surprise, he discovered … Everything was tied down. Nothing could be blown away.”可知，这个男人已经为应对风暴做好了防护措施，所以才能安然入眠，故此题正确答案为：C。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269</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灯片编号占位符 2"/>
          <p:cNvSpPr>
            <a:spLocks noGrp="1"/>
          </p:cNvSpPr>
          <p:nvPr>
            <p:ph type="sldNum" sz="quarter" idx="12"/>
          </p:nvPr>
        </p:nvSpPr>
        <p:spPr/>
        <p:txBody>
          <a:bodyPr/>
          <a:lstStyle/>
          <a:p>
            <a:fld id="{879EF9BB-81F1-401D-AA19-680A8E0D7F6D}" type="slidenum">
              <a:rPr lang="en-US" smtClean="0"/>
              <a:t>27</a:t>
            </a:fld>
            <a:endParaRPr lang="en-US"/>
          </a:p>
        </p:txBody>
      </p:sp>
      <p:sp>
        <p:nvSpPr>
          <p:cNvPr id="5" name="左箭头 4">
            <a:hlinkClick r:id="rId3" action="ppaction://hlinksldjump"/>
          </p:cNvPr>
          <p:cNvSpPr/>
          <p:nvPr/>
        </p:nvSpPr>
        <p:spPr>
          <a:xfrm>
            <a:off x="10890885" y="61639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矩形 5"/>
          <p:cNvSpPr/>
          <p:nvPr>
            <p:custDataLst>
              <p:tags r:id="rId1"/>
            </p:custDataLst>
          </p:nvPr>
        </p:nvSpPr>
        <p:spPr>
          <a:xfrm>
            <a:off x="518795" y="1459865"/>
            <a:ext cx="11211560" cy="326009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b="1">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【解题技巧】</a:t>
            </a:r>
          </a:p>
          <a:p>
            <a:pPr algn="l"/>
            <a:endParaRPr lang="zh-CN" altLang="en-US" sz="2400" b="1">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algn="l"/>
            <a:r>
              <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（一）根据设空处位置解题</a:t>
            </a:r>
          </a:p>
          <a:p>
            <a:pPr algn="l"/>
            <a:endParaRPr lang="zh-CN" altLang="en-US" sz="2400" b="1">
              <a:solidFill>
                <a:schemeClr val="accent5">
                  <a:lumMod val="75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 设空处在段首</a:t>
            </a:r>
          </a:p>
          <a:p>
            <a:pPr indent="457200"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空格位于段首一般是综述、概括性的语句，是该段的主旨句。解题时需要认真研读该段内容，然后从选项中查找与上下文有关的内容，从而确定答案。</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3" name="内容占位符 2"/>
          <p:cNvSpPr>
            <a:spLocks noGrp="1"/>
          </p:cNvSpPr>
          <p:nvPr>
            <p:ph idx="1"/>
          </p:nvPr>
        </p:nvSpPr>
        <p:spPr>
          <a:xfrm>
            <a:off x="174153" y="808297"/>
            <a:ext cx="10253067" cy="5913404"/>
          </a:xfrm>
        </p:spPr>
        <p:txBody>
          <a:bodyPr>
            <a:normAutofit/>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4. Why was the little man hired by the boss?</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Because he was a short, thin man.</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Because he could sleep well.</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Because the short man was strong.</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Because no other farmer was willing to come to work.</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5. After reading the passage, we can conclude that _________.</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it’s important to hire a short, thin man</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it’s important to work for a lucky farmer</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it’s important to be well-prepared ahead of time</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it’s important to prepare everything before going to bed</a:t>
            </a:r>
          </a:p>
        </p:txBody>
      </p:sp>
      <p:sp>
        <p:nvSpPr>
          <p:cNvPr id="4" name="灯片编号占位符 3"/>
          <p:cNvSpPr>
            <a:spLocks noGrp="1"/>
          </p:cNvSpPr>
          <p:nvPr>
            <p:ph type="sldNum" sz="quarter" idx="12"/>
          </p:nvPr>
        </p:nvSpPr>
        <p:spPr/>
        <p:txBody>
          <a:bodyPr/>
          <a:lstStyle/>
          <a:p>
            <a:fld id="{879EF9BB-81F1-401D-AA19-680A8E0D7F6D}" type="slidenum">
              <a:rPr lang="en-US" smtClean="0"/>
              <a:t>270</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7341235" y="854710"/>
            <a:ext cx="659765" cy="521970"/>
          </a:xfrm>
          <a:prstGeom prst="rect">
            <a:avLst/>
          </a:prstGeom>
          <a:noFill/>
        </p:spPr>
        <p:txBody>
          <a:bodyPr wrap="square" rtlCol="0">
            <a:spAutoFit/>
          </a:bodyPr>
          <a:lstStyle/>
          <a:p>
            <a:r>
              <a:rPr lang="zh-CN" altLang="en-US" dirty="0"/>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5" name="文本框 4"/>
          <p:cNvSpPr txBox="1"/>
          <p:nvPr/>
        </p:nvSpPr>
        <p:spPr>
          <a:xfrm>
            <a:off x="8251825" y="2975068"/>
            <a:ext cx="171577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7" name="文本框 6">
            <a:hlinkClick r:id="rId4" action="ppaction://hlinksldjump"/>
          </p:cNvPr>
          <p:cNvSpPr txBox="1"/>
          <p:nvPr/>
        </p:nvSpPr>
        <p:spPr>
          <a:xfrm>
            <a:off x="9793979" y="2975291"/>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9" name="文本框 8">
            <a:hlinkClick r:id="rId5" action="ppaction://hlinksldjump"/>
          </p:cNvPr>
          <p:cNvSpPr txBox="1"/>
          <p:nvPr/>
        </p:nvSpPr>
        <p:spPr>
          <a:xfrm>
            <a:off x="8251825" y="80835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7" grpId="0" bldLvl="0" animBg="1"/>
      <p:bldP spid="7" grpId="1" animBg="1"/>
      <p:bldP spid="9" grpId="0" bldLvl="0" animBg="1"/>
      <p:bldP spid="9" grpId="1" animBg="1"/>
    </p:bldLst>
  </p:timing>
</p:sld>
</file>

<file path=ppt/slides/slide2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细节理解题。根据第二段的第四句“Though puzzled by this answer, the farmer, dying for help, hired him.”可知，农场主对雇农的答案存有疑惑，但是苦于需要帮助，他还是雇用了他，故此题正确答案为：D。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271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5. </a:t>
            </a:r>
            <a:r>
              <a:rPr sz="2800" b="1" dirty="0">
                <a:latin typeface="微软雅黑" panose="020B0503020204020204" pitchFamily="34" charset="-122"/>
                <a:ea typeface="微软雅黑" panose="020B0503020204020204" pitchFamily="34" charset="-122"/>
              </a:rPr>
              <a:t>推理判断题。本篇文章讲的是大西洋沿岸的一个农场主雇了一个矮个子男人，这个男人即使在暴风雨天气照样能睡着，主要原因在于他每天都能把一切工作做好，防患于未然。依据这个主题，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272</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273</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42875" y="0"/>
            <a:ext cx="12049125" cy="6616065"/>
          </a:xfrm>
          <a:prstGeom prst="rect">
            <a:avLst/>
          </a:prstGeom>
          <a:noFill/>
        </p:spPr>
        <p:txBody>
          <a:bodyPr wrap="square" rtlCol="0" anchor="t">
            <a:spAutoFit/>
          </a:bodyPr>
          <a:lstStyle/>
          <a:p>
            <a:pPr algn="just"/>
            <a:r>
              <a:rPr lang="en-US" altLang="zh-CN" sz="2800" dirty="0"/>
              <a:t>                       </a:t>
            </a:r>
            <a:r>
              <a:rPr lang="en-US" altLang="zh-CN" sz="3200" b="1" dirty="0">
                <a:solidFill>
                  <a:srgbClr val="002060"/>
                </a:solidFill>
                <a:latin typeface="微软雅黑" panose="020B0503020204020204" pitchFamily="34" charset="-122"/>
                <a:ea typeface="微软雅黑" panose="020B0503020204020204" pitchFamily="34" charset="-122"/>
                <a:cs typeface="微软雅黑" panose="020B0503020204020204" pitchFamily="34" charset="-122"/>
              </a:rPr>
              <a:t> </a:t>
            </a:r>
            <a:endParaRPr lang="en-US" altLang="zh-CN" sz="2800" dirty="0"/>
          </a:p>
          <a:p>
            <a:pPr algn="just"/>
            <a:r>
              <a:rPr lang="en-US" altLang="zh-CN" sz="2800" dirty="0"/>
              <a:t>                                            </a:t>
            </a:r>
            <a:r>
              <a:rPr lang="en-US" altLang="zh-CN" sz="2800" dirty="0" err="1"/>
              <a:t>B（说明文</a:t>
            </a:r>
            <a:r>
              <a:rPr lang="en-US" altLang="zh-CN" sz="2800" dirty="0"/>
              <a:t>）</a:t>
            </a:r>
          </a:p>
          <a:p>
            <a:pPr algn="just"/>
            <a:r>
              <a:rPr lang="en-US" altLang="zh-CN" sz="2800" dirty="0"/>
              <a:t>                                                                           </a:t>
            </a:r>
            <a:r>
              <a:rPr lang="en-US" altLang="zh-CN" sz="2800" dirty="0" err="1"/>
              <a:t>难度系数</a:t>
            </a:r>
            <a:r>
              <a:rPr lang="en-US" altLang="zh-CN" sz="2800" dirty="0"/>
              <a:t>：★★★ 建议时长：5 </a:t>
            </a:r>
            <a:r>
              <a:rPr lang="en-US" altLang="zh-CN" sz="2800" dirty="0" err="1"/>
              <a:t>分钟</a:t>
            </a:r>
            <a:endParaRPr lang="en-US" altLang="zh-CN" sz="2800" dirty="0"/>
          </a:p>
          <a:p>
            <a:pPr algn="just"/>
            <a:r>
              <a:rPr lang="en-US" altLang="zh-CN" sz="2800" dirty="0"/>
              <a:t>     Do you know why different animals or pests have their special colors? Colors in them seem to be used mainly to protect themselves.</a:t>
            </a:r>
          </a:p>
          <a:p>
            <a:pPr algn="just"/>
            <a:r>
              <a:rPr lang="en-US" altLang="zh-CN" sz="2800" dirty="0"/>
              <a:t>     Some birds like eating locusts, but birds cannot easily catch them. Why? It is because locusts change their colors with the change of the colors of crops. When crops are green, locusts look green. But as the harvest time comes, locusts change into the same brown color as crops have. Some other pests whose colors are different from plants can be easily found and eaten by others. So they have to hide themselves and appear only at night.</a:t>
            </a:r>
          </a:p>
          <a:p>
            <a:pPr algn="just"/>
            <a:r>
              <a:rPr lang="en-US" altLang="zh-CN" sz="2800" dirty="0"/>
              <a:t>     If you study the animal’s life, you’ll find the main use of colors is to protect themselves. Bears, lions and other animals move quietly through forests. They cannot be seen easily by hunters because their colors are much like the trees.</a:t>
            </a:r>
          </a:p>
          <a:p>
            <a:pPr algn="just"/>
            <a:r>
              <a:rPr lang="en-US" altLang="zh-CN" sz="2800" dirty="0"/>
              <a:t>     </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274</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42875" y="0"/>
            <a:ext cx="12049125" cy="6554470"/>
          </a:xfrm>
          <a:prstGeom prst="rect">
            <a:avLst/>
          </a:prstGeom>
          <a:noFill/>
        </p:spPr>
        <p:txBody>
          <a:bodyPr wrap="square" rtlCol="0" anchor="t">
            <a:spAutoFit/>
          </a:bodyPr>
          <a:lstStyle/>
          <a:p>
            <a:pPr algn="just"/>
            <a:r>
              <a:rPr lang="en-US" altLang="zh-CN" sz="2800" dirty="0"/>
              <a:t>     Colors are useful not only on the land, but also in the sea. A kind of fish in the sea can give out a kind of black liquid when they face danger. The liquid spreads over quickly, so they cannot be found by their enemies and can quickly swim away. That is why they live safely though they are not strong at all.</a:t>
            </a:r>
          </a:p>
          <a:p>
            <a:pPr algn="just"/>
            <a:endParaRPr lang="en-US" altLang="zh-CN" sz="2800" dirty="0"/>
          </a:p>
          <a:p>
            <a:pPr algn="just"/>
            <a:r>
              <a:rPr lang="en-US" altLang="zh-CN" sz="2800" b="1" dirty="0"/>
              <a:t>6. What is the best title for the passage?    </a:t>
            </a:r>
          </a:p>
          <a:p>
            <a:pPr algn="just"/>
            <a:r>
              <a:rPr lang="en-US" altLang="zh-CN" sz="2800" b="1" dirty="0"/>
              <a:t> A. Animals Can Change their Colors</a:t>
            </a:r>
          </a:p>
          <a:p>
            <a:pPr algn="just"/>
            <a:r>
              <a:rPr lang="en-US" altLang="zh-CN" sz="2800" b="1" dirty="0"/>
              <a:t> B. Pests Can Live Up to Now</a:t>
            </a:r>
          </a:p>
          <a:p>
            <a:pPr algn="just"/>
            <a:r>
              <a:rPr lang="en-US" altLang="zh-CN" sz="2800" b="1" dirty="0"/>
              <a:t> C. Animals Can’t Be Seen by Their Enemies</a:t>
            </a:r>
          </a:p>
          <a:p>
            <a:pPr algn="just"/>
            <a:r>
              <a:rPr lang="en-US" altLang="zh-CN" sz="2800" b="1" dirty="0"/>
              <a:t> D. The Main Use of Colors for Animals and Pests</a:t>
            </a:r>
          </a:p>
          <a:p>
            <a:pPr algn="just"/>
            <a:r>
              <a:rPr lang="en-US" altLang="zh-CN" sz="2800" b="1" dirty="0"/>
              <a:t>7. Which of the following is true?</a:t>
            </a:r>
          </a:p>
          <a:p>
            <a:pPr algn="just"/>
            <a:r>
              <a:rPr lang="en-US" altLang="zh-CN" sz="2800" b="1" dirty="0"/>
              <a:t> A. Birds can easily catch the locusts. </a:t>
            </a:r>
          </a:p>
          <a:p>
            <a:pPr algn="just"/>
            <a:r>
              <a:rPr lang="en-US" altLang="zh-CN" sz="2800" b="1" dirty="0"/>
              <a:t> B. Locusts are dangerous to their enemies.</a:t>
            </a:r>
          </a:p>
          <a:p>
            <a:pPr algn="just"/>
            <a:r>
              <a:rPr lang="en-US" altLang="zh-CN" sz="2800" b="1" dirty="0"/>
              <a:t> C. Locusts change their colors to protect themselves.</a:t>
            </a:r>
          </a:p>
          <a:p>
            <a:pPr algn="just"/>
            <a:r>
              <a:rPr lang="en-US" altLang="zh-CN" sz="2800" b="1" dirty="0"/>
              <a:t> D. Locusts can change to the same color as the birds have.</a:t>
            </a:r>
          </a:p>
        </p:txBody>
      </p:sp>
      <p:sp>
        <p:nvSpPr>
          <p:cNvPr id="2" name="文本框 1"/>
          <p:cNvSpPr txBox="1"/>
          <p:nvPr/>
        </p:nvSpPr>
        <p:spPr>
          <a:xfrm>
            <a:off x="6483350" y="2122805"/>
            <a:ext cx="272224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3" name="文本框 2"/>
          <p:cNvSpPr txBox="1"/>
          <p:nvPr/>
        </p:nvSpPr>
        <p:spPr>
          <a:xfrm>
            <a:off x="5691505" y="4318000"/>
            <a:ext cx="143510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7" name="文本框 6">
            <a:hlinkClick r:id="rId3" action="ppaction://hlinksldjump"/>
          </p:cNvPr>
          <p:cNvSpPr txBox="1"/>
          <p:nvPr/>
        </p:nvSpPr>
        <p:spPr>
          <a:xfrm>
            <a:off x="7456805" y="212280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1" name="文本框 10">
            <a:hlinkClick r:id="rId4" action="ppaction://hlinksldjump"/>
          </p:cNvPr>
          <p:cNvSpPr txBox="1"/>
          <p:nvPr/>
        </p:nvSpPr>
        <p:spPr>
          <a:xfrm>
            <a:off x="7456805" y="43180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7" grpId="0" bldLvl="0" animBg="1"/>
      <p:bldP spid="7" grpId="1" animBg="1"/>
      <p:bldP spid="11" grpId="0" bldLvl="0" animBg="1"/>
      <p:bldP spid="11" grpId="1" animBg="1"/>
    </p:bldLst>
  </p:timing>
</p:sld>
</file>

<file path=ppt/slides/slide2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6.</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主旨大意题。根据第一段的第二句“Colors in them seem to be used mainly to protect themselves (动物和害虫身上的颜色主要是用来保护他们自己的).”和第三段第一句“If you </a:t>
            </a:r>
          </a:p>
          <a:p>
            <a:pPr marL="0" indent="0">
              <a:lnSpc>
                <a:spcPct val="150000"/>
              </a:lnSpc>
              <a:buNone/>
            </a:pPr>
            <a:r>
              <a:rPr sz="2800" b="1" dirty="0">
                <a:latin typeface="微软雅黑" panose="020B0503020204020204" pitchFamily="34" charset="-122"/>
                <a:ea typeface="微软雅黑" panose="020B0503020204020204" pitchFamily="34" charset="-122"/>
              </a:rPr>
              <a:t>study the animal’s life, you’ll find the main use of colors is to protect themselves (如果你研究动物的生活，你会发现动物身上的颜色的主要用途是保护他们自己).”可知，动物</a:t>
            </a:r>
          </a:p>
          <a:p>
            <a:pPr marL="0" indent="0">
              <a:lnSpc>
                <a:spcPct val="150000"/>
              </a:lnSpc>
              <a:buNone/>
            </a:pPr>
            <a:r>
              <a:rPr sz="2800" b="1" dirty="0">
                <a:latin typeface="微软雅黑" panose="020B0503020204020204" pitchFamily="34" charset="-122"/>
                <a:ea typeface="微软雅黑" panose="020B0503020204020204" pitchFamily="34" charset="-122"/>
              </a:rPr>
              <a:t>和害虫通过改变身上的颜色来保护自己，故此题</a:t>
            </a:r>
          </a:p>
          <a:p>
            <a:pPr marL="0" indent="0">
              <a:lnSpc>
                <a:spcPct val="150000"/>
              </a:lnSpc>
              <a:buNone/>
            </a:pPr>
            <a:r>
              <a:rPr sz="2800" b="1" dirty="0">
                <a:latin typeface="微软雅黑" panose="020B0503020204020204" pitchFamily="34" charset="-122"/>
                <a:ea typeface="微软雅黑" panose="020B0503020204020204" pitchFamily="34" charset="-122"/>
              </a:rPr>
              <a:t>正确答案为：D。</a:t>
            </a:r>
          </a:p>
        </p:txBody>
      </p:sp>
      <p:grpSp>
        <p:nvGrpSpPr>
          <p:cNvPr id="69" name="Group 4"/>
          <p:cNvGrpSpPr/>
          <p:nvPr/>
        </p:nvGrpSpPr>
        <p:grpSpPr>
          <a:xfrm>
            <a:off x="9230995" y="3569335"/>
            <a:ext cx="2867660" cy="320294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275</a:t>
            </a:fld>
            <a:endParaRPr lang="en-US"/>
          </a:p>
        </p:txBody>
      </p:sp>
      <p:sp>
        <p:nvSpPr>
          <p:cNvPr id="33" name="左箭头 32">
            <a:hlinkClick r:id="rId2" action="ppaction://hlinksldjump"/>
          </p:cNvPr>
          <p:cNvSpPr/>
          <p:nvPr/>
        </p:nvSpPr>
        <p:spPr>
          <a:xfrm>
            <a:off x="8737309" y="610751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down)">
                                      <p:cBhvr>
                                        <p:cTn id="14" dur="500"/>
                                        <p:tgtEl>
                                          <p:spTgt spid="3">
                                            <p:txEl>
                                              <p:pRg st="1" end="1"/>
                                            </p:txEl>
                                          </p:spTgt>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down)">
                                      <p:cBhvr>
                                        <p:cTn id="17" dur="500"/>
                                        <p:tgtEl>
                                          <p:spTgt spid="3">
                                            <p:txEl>
                                              <p:pRg st="2" end="2"/>
                                            </p:txEl>
                                          </p:spTgt>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3">
                                            <p:txEl>
                                              <p:pRg st="3" end="3"/>
                                            </p:txEl>
                                          </p:spTgt>
                                        </p:tgtEl>
                                        <p:attrNameLst>
                                          <p:attrName>style.visibility</p:attrName>
                                        </p:attrNameLst>
                                      </p:cBhvr>
                                      <p:to>
                                        <p:strVal val="visible"/>
                                      </p:to>
                                    </p:set>
                                    <p:animEffect transition="in" filter="wipe(down)">
                                      <p:cBhvr>
                                        <p:cTn id="2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560062"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7.</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二段，可知“蝗虫可以根据庄稼的颜色来改变自己的颜色，当庄稼是绿色时，它就变成绿色，当丰收到来时，它就变成跟庄稼一样的棕色”。蝗虫通过变色来保护自己，A项与文中意思相反，B项与本文无关，D项文中未提及，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276</a:t>
            </a:fld>
            <a:endParaRPr lang="en-US"/>
          </a:p>
        </p:txBody>
      </p:sp>
      <p:sp>
        <p:nvSpPr>
          <p:cNvPr id="33" name="左箭头 32">
            <a:hlinkClick r:id="rId3" action="ppaction://hlinksldjump"/>
          </p:cNvPr>
          <p:cNvSpPr/>
          <p:nvPr>
            <p:custDataLst>
              <p:tags r:id="rId1"/>
            </p:custDataLst>
          </p:nvPr>
        </p:nvSpPr>
        <p:spPr>
          <a:xfrm>
            <a:off x="8737309" y="610751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660221" y="860290"/>
            <a:ext cx="11651411" cy="5913404"/>
          </a:xfrm>
        </p:spPr>
        <p:txBody>
          <a:bodyPr>
            <a:normAutofit fontScale="92500" lnSpcReduction="10000"/>
          </a:bodyPr>
          <a:lstStyle/>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8</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Bears and lions can keep safe because they _________.</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have the colors much like the trees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run away quickly</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know how to hide themselves in the forest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don’t appear in the day</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9</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The kind of fish can live up to now because _________.</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they are very strong</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the liquid they give out is poisonous</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the liquid they give out helps them escape from their enemies</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they change their color into black</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1</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0</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We can infer from the passage that _________.</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all the animals and pests can change their colors</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it’s impossible for the birds to catch a locust</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bears and lions can easily see the hunters</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some other pests have their own way to protect themselves</a:t>
            </a: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t>277</a:t>
            </a:fld>
            <a:endParaRPr lang="en-US" dirty="0"/>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7901940" y="812165"/>
            <a:ext cx="105600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7" name="文本框 6"/>
          <p:cNvSpPr txBox="1"/>
          <p:nvPr/>
        </p:nvSpPr>
        <p:spPr>
          <a:xfrm>
            <a:off x="7901940" y="2479040"/>
            <a:ext cx="183134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9" name="文本框 8"/>
          <p:cNvSpPr txBox="1"/>
          <p:nvPr/>
        </p:nvSpPr>
        <p:spPr>
          <a:xfrm>
            <a:off x="6485926" y="4311874"/>
            <a:ext cx="103949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5" name="文本框 4">
            <a:hlinkClick r:id="rId4" action="ppaction://hlinksldjump"/>
          </p:cNvPr>
          <p:cNvSpPr txBox="1"/>
          <p:nvPr/>
        </p:nvSpPr>
        <p:spPr>
          <a:xfrm>
            <a:off x="8423910" y="144272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9300845" y="258889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3" name="文本框 12">
            <a:hlinkClick r:id="rId6" action="ppaction://hlinksldjump"/>
          </p:cNvPr>
          <p:cNvSpPr txBox="1"/>
          <p:nvPr/>
        </p:nvSpPr>
        <p:spPr>
          <a:xfrm>
            <a:off x="8317547" y="4833844"/>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1000"/>
                                        <p:tgtEl>
                                          <p:spTgt spid="10"/>
                                        </p:tgtEl>
                                      </p:cBhvr>
                                    </p:animEffect>
                                    <p:anim calcmode="lin" valueType="num">
                                      <p:cBhvr>
                                        <p:cTn id="27" dur="1000" fill="hold"/>
                                        <p:tgtEl>
                                          <p:spTgt spid="10"/>
                                        </p:tgtEl>
                                        <p:attrNameLst>
                                          <p:attrName>ppt_x</p:attrName>
                                        </p:attrNameLst>
                                      </p:cBhvr>
                                      <p:tavLst>
                                        <p:tav tm="0">
                                          <p:val>
                                            <p:strVal val="#ppt_x"/>
                                          </p:val>
                                        </p:tav>
                                        <p:tav tm="100000">
                                          <p:val>
                                            <p:strVal val="#ppt_x"/>
                                          </p:val>
                                        </p:tav>
                                      </p:tavLst>
                                    </p:anim>
                                    <p:anim calcmode="lin" valueType="num">
                                      <p:cBhvr>
                                        <p:cTn id="2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anim calcmode="lin" valueType="num">
                                      <p:cBhvr>
                                        <p:cTn id="34" dur="1000" fill="hold"/>
                                        <p:tgtEl>
                                          <p:spTgt spid="9"/>
                                        </p:tgtEl>
                                        <p:attrNameLst>
                                          <p:attrName>ppt_x</p:attrName>
                                        </p:attrNameLst>
                                      </p:cBhvr>
                                      <p:tavLst>
                                        <p:tav tm="0">
                                          <p:val>
                                            <p:strVal val="#ppt_x"/>
                                          </p:val>
                                        </p:tav>
                                        <p:tav tm="100000">
                                          <p:val>
                                            <p:strVal val="#ppt_x"/>
                                          </p:val>
                                        </p:tav>
                                      </p:tavLst>
                                    </p:anim>
                                    <p:anim calcmode="lin" valueType="num">
                                      <p:cBhvr>
                                        <p:cTn id="35" dur="1000" fill="hold"/>
                                        <p:tgtEl>
                                          <p:spTgt spid="9"/>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1000"/>
                                        <p:tgtEl>
                                          <p:spTgt spid="13"/>
                                        </p:tgtEl>
                                      </p:cBhvr>
                                    </p:animEffect>
                                    <p:anim calcmode="lin" valueType="num">
                                      <p:cBhvr>
                                        <p:cTn id="40" dur="1000" fill="hold"/>
                                        <p:tgtEl>
                                          <p:spTgt spid="13"/>
                                        </p:tgtEl>
                                        <p:attrNameLst>
                                          <p:attrName>ppt_x</p:attrName>
                                        </p:attrNameLst>
                                      </p:cBhvr>
                                      <p:tavLst>
                                        <p:tav tm="0">
                                          <p:val>
                                            <p:strVal val="#ppt_x"/>
                                          </p:val>
                                        </p:tav>
                                        <p:tav tm="100000">
                                          <p:val>
                                            <p:strVal val="#ppt_x"/>
                                          </p:val>
                                        </p:tav>
                                      </p:tavLst>
                                    </p:anim>
                                    <p:anim calcmode="lin" valueType="num">
                                      <p:cBhvr>
                                        <p:cTn id="4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9" grpId="0"/>
      <p:bldP spid="9" grpId="1"/>
      <p:bldP spid="5" grpId="0" bldLvl="0" animBg="1"/>
      <p:bldP spid="5" grpId="1" animBg="1"/>
      <p:bldP spid="10" grpId="0" bldLvl="0" animBg="1"/>
      <p:bldP spid="10" grpId="1" animBg="1"/>
      <p:bldP spid="13" grpId="0" bldLvl="0" animBg="1"/>
      <p:bldP spid="13" grpId="1" animBg="1"/>
    </p:bldLst>
  </p:timing>
</p:sld>
</file>

<file path=ppt/slides/slide2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 </a:t>
            </a:r>
            <a:r>
              <a:rPr sz="2800" b="1" dirty="0">
                <a:latin typeface="微软雅黑" panose="020B0503020204020204" pitchFamily="34" charset="-122"/>
                <a:ea typeface="微软雅黑" panose="020B0503020204020204" pitchFamily="34" charset="-122"/>
              </a:rPr>
              <a:t>细节理解题。根据第三段最后一句“They cannot be seen easily by hunters because their colors are much like the trees.”可知，因为bears和lions的颜色跟树木很像，所以它们不会很容易就被猎人发现，故此题正确答案为：A。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278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890692"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9. </a:t>
            </a:r>
            <a:r>
              <a:rPr sz="2800" b="1" dirty="0">
                <a:latin typeface="微软雅黑" panose="020B0503020204020204" pitchFamily="34" charset="-122"/>
                <a:ea typeface="微软雅黑" panose="020B0503020204020204" pitchFamily="34" charset="-122"/>
              </a:rPr>
              <a:t>细节理解题。根据最后一段可知，海里有一种鱼一点也不强壮，但是能够存活到现在是因为它们在面临危险时会喷出黑色的液体，这种液体迅速蔓延，可以使得它们的敌人无法发现它们，从而可以保护自己，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279</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301625" y="5035550"/>
            <a:ext cx="11527790" cy="141478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该空处位于段首，需要填入概括性和总结性的语句，本题为主旨大义题。本题解释了因特网上邀请朋友的多种方式，包括邀请函、图片、视频、电子邮件等，故此题正确答案为：</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C</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sp>
        <p:nvSpPr>
          <p:cNvPr id="3" name="灯片编号占位符 2"/>
          <p:cNvSpPr>
            <a:spLocks noGrp="1"/>
          </p:cNvSpPr>
          <p:nvPr>
            <p:ph type="sldNum" sz="quarter" idx="12"/>
          </p:nvPr>
        </p:nvSpPr>
        <p:spPr/>
        <p:txBody>
          <a:bodyPr/>
          <a:lstStyle/>
          <a:p>
            <a:fld id="{879EF9BB-81F1-401D-AA19-680A8E0D7F6D}" type="slidenum">
              <a:rPr lang="en-US" smtClean="0"/>
              <a:t>28</a:t>
            </a:fld>
            <a:endParaRPr lang="en-US"/>
          </a:p>
        </p:txBody>
      </p:sp>
      <p:sp>
        <p:nvSpPr>
          <p:cNvPr id="5" name="左箭头 4">
            <a:hlinkClick r:id="rId2" action="ppaction://hlinksldjump"/>
          </p:cNvPr>
          <p:cNvSpPr/>
          <p:nvPr/>
        </p:nvSpPr>
        <p:spPr>
          <a:xfrm>
            <a:off x="10890885" y="61639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301625" y="1863725"/>
            <a:ext cx="11461750" cy="1938020"/>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      ______ You can buy some online invitations, put pictures and videos in the online invitations, and then e-mail them to your friends.</a:t>
            </a:r>
          </a:p>
          <a:p>
            <a:pPr algn="l"/>
            <a:r>
              <a:rPr lang="en-US" altLang="zh-CN" sz="2400" b="1" dirty="0">
                <a:latin typeface="微软雅黑" panose="020B0503020204020204" pitchFamily="34" charset="-122"/>
                <a:ea typeface="微软雅黑" panose="020B0503020204020204" pitchFamily="34" charset="-122"/>
              </a:rPr>
              <a:t>A. Here are some ways of inviting friends to your party.</a:t>
            </a:r>
          </a:p>
          <a:p>
            <a:pPr algn="l"/>
            <a:r>
              <a:rPr lang="en-US" altLang="zh-CN" sz="2400" b="1" dirty="0">
                <a:latin typeface="微软雅黑" panose="020B0503020204020204" pitchFamily="34" charset="-122"/>
                <a:ea typeface="微软雅黑" panose="020B0503020204020204" pitchFamily="34" charset="-122"/>
              </a:rPr>
              <a:t>B. The most traditional way to invite your friends is to e-mail invitations.</a:t>
            </a:r>
          </a:p>
          <a:p>
            <a:pPr algn="l"/>
            <a:r>
              <a:rPr lang="en-US" altLang="zh-CN" sz="2400" b="1" dirty="0">
                <a:latin typeface="微软雅黑" panose="020B0503020204020204" pitchFamily="34" charset="-122"/>
                <a:ea typeface="微软雅黑" panose="020B0503020204020204" pitchFamily="34" charset="-122"/>
              </a:rPr>
              <a:t>C. You can also invite friends to a party through the Internet.</a:t>
            </a:r>
          </a:p>
        </p:txBody>
      </p:sp>
      <p:sp>
        <p:nvSpPr>
          <p:cNvPr id="7" name="文本框 6"/>
          <p:cNvSpPr txBox="1"/>
          <p:nvPr/>
        </p:nvSpPr>
        <p:spPr>
          <a:xfrm>
            <a:off x="473075" y="874395"/>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2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10. </a:t>
            </a:r>
            <a:r>
              <a:rPr sz="2800" b="1" dirty="0">
                <a:latin typeface="微软雅黑" panose="020B0503020204020204" pitchFamily="34" charset="-122"/>
                <a:ea typeface="微软雅黑" panose="020B0503020204020204" pitchFamily="34" charset="-122"/>
              </a:rPr>
              <a:t>推理判断题。根据第二段最后两句“Some other pests whose colors are different from plants can be easily found and eaten by others. So they have to hide themselves and appear only at night.”可知，其他一些跟植物不同颜色的害虫，为了不被发现和被吃掉，它们也有保护自己的手段，比如只是在夜间出现，故此题正确答案为：D。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280</a:t>
            </a:fld>
            <a:endParaRPr lang="en-US"/>
          </a:p>
        </p:txBody>
      </p:sp>
      <p:sp>
        <p:nvSpPr>
          <p:cNvPr id="5" name="文本框 4"/>
          <p:cNvSpPr txBox="1"/>
          <p:nvPr/>
        </p:nvSpPr>
        <p:spPr>
          <a:xfrm>
            <a:off x="9062720" y="6096635"/>
            <a:ext cx="4064000" cy="368300"/>
          </a:xfrm>
          <a:prstGeom prst="rect">
            <a:avLst/>
          </a:prstGeom>
          <a:noFill/>
        </p:spPr>
        <p:txBody>
          <a:bodyPr wrap="square" rtlCol="0">
            <a:spAutoFit/>
          </a:bodyPr>
          <a:lstStyle/>
          <a:p>
            <a:endParaRPr lang="zh-CN" alt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5"/>
          <p:cNvSpPr txBox="1"/>
          <p:nvPr>
            <p:custDataLst>
              <p:tags r:id="rId1"/>
            </p:custDataLst>
          </p:nvPr>
        </p:nvSpPr>
        <p:spPr>
          <a:xfrm>
            <a:off x="431800" y="3429000"/>
            <a:ext cx="11626850" cy="2277745"/>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dirty="0"/>
              <a:t>A. There was sadness all over the world at the news of his death.</a:t>
            </a:r>
          </a:p>
          <a:p>
            <a:pPr>
              <a:lnSpc>
                <a:spcPct val="100000"/>
              </a:lnSpc>
            </a:pPr>
            <a:r>
              <a:rPr lang="zh-CN" altLang="en-US" sz="2400" b="1" dirty="0"/>
              <a:t>B. It</a:t>
            </a:r>
            <a:r>
              <a:rPr lang="en-US" altLang="zh-CN" sz="2400" b="1" dirty="0"/>
              <a:t>’</a:t>
            </a:r>
            <a:r>
              <a:rPr lang="zh-CN" altLang="en-US" sz="2400" b="1" dirty="0"/>
              <a:t>s a kind of the world language.</a:t>
            </a:r>
          </a:p>
          <a:p>
            <a:pPr>
              <a:lnSpc>
                <a:spcPct val="100000"/>
              </a:lnSpc>
            </a:pPr>
            <a:r>
              <a:rPr lang="zh-CN" altLang="en-US" sz="2400" b="1" dirty="0"/>
              <a:t>C. It isn</a:t>
            </a:r>
            <a:r>
              <a:rPr lang="en-US" altLang="zh-CN" sz="2400" b="1" dirty="0"/>
              <a:t>’</a:t>
            </a:r>
            <a:r>
              <a:rPr lang="zh-CN" altLang="en-US" sz="2400" b="1" dirty="0"/>
              <a:t>t what he says makes us laugh.</a:t>
            </a:r>
          </a:p>
          <a:p>
            <a:pPr>
              <a:lnSpc>
                <a:spcPct val="100000"/>
              </a:lnSpc>
            </a:pPr>
            <a:r>
              <a:rPr lang="zh-CN" altLang="en-US" sz="2400" b="1" dirty="0"/>
              <a:t>D. But twenty years later, this same Chaplin became the greatest, best-known, and best-loved comedian in the world.</a:t>
            </a:r>
          </a:p>
          <a:p>
            <a:pPr>
              <a:lnSpc>
                <a:spcPct val="100000"/>
              </a:lnSpc>
            </a:pPr>
            <a:r>
              <a:rPr lang="zh-CN" altLang="en-US" sz="2400" b="1" dirty="0"/>
              <a:t>E. He could sing and dance, and above all, he knew how to make people laugh.</a:t>
            </a:r>
          </a:p>
        </p:txBody>
      </p:sp>
      <p:sp>
        <p:nvSpPr>
          <p:cNvPr id="4" name="灯片编号占位符 3"/>
          <p:cNvSpPr>
            <a:spLocks noGrp="1"/>
          </p:cNvSpPr>
          <p:nvPr>
            <p:ph type="sldNum" sz="quarter" idx="12"/>
          </p:nvPr>
        </p:nvSpPr>
        <p:spPr/>
        <p:txBody>
          <a:bodyPr/>
          <a:lstStyle/>
          <a:p>
            <a:fld id="{879EF9BB-81F1-401D-AA19-680A8E0D7F6D}" type="slidenum">
              <a:rPr lang="en-US" smtClean="0"/>
              <a:t>281</a:t>
            </a:fld>
            <a:endParaRPr lang="en-US"/>
          </a:p>
        </p:txBody>
      </p:sp>
      <p:sp>
        <p:nvSpPr>
          <p:cNvPr id="26" name="左箭头 25">
            <a:hlinkClick r:id="rId5"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04800" y="93345"/>
            <a:ext cx="11582400" cy="4159885"/>
          </a:xfrm>
          <a:prstGeom prst="rect">
            <a:avLst/>
          </a:prstGeom>
          <a:noFill/>
        </p:spPr>
        <p:txBody>
          <a:bodyPr wrap="square" rtlCol="0" anchor="t">
            <a:noAutofit/>
          </a:bodyPr>
          <a:lstStyle/>
          <a:p>
            <a:pPr>
              <a:lnSpc>
                <a:spcPct val="90000"/>
              </a:lnSpc>
            </a:pPr>
            <a:r>
              <a:rPr lang="en-US" altLang="zh-CN" sz="2800"/>
              <a:t>                                      B）（记叙文）</a:t>
            </a:r>
          </a:p>
          <a:p>
            <a:pPr algn="r">
              <a:lnSpc>
                <a:spcPct val="90000"/>
              </a:lnSpc>
            </a:pPr>
            <a:r>
              <a:rPr lang="en-US" altLang="zh-CN" sz="2800"/>
              <a:t>难度系数★★ 建议时长：5 分钟</a:t>
            </a:r>
          </a:p>
          <a:p>
            <a:pPr algn="just">
              <a:lnSpc>
                <a:spcPct val="90000"/>
              </a:lnSpc>
            </a:pPr>
            <a:r>
              <a:rPr lang="en-US" altLang="zh-CN" sz="2800"/>
              <a:t>      About the year 1900, a dart-haired boy named Charlie Chaplin was often seen waiting outside the back entrances of London theaters. He looked thin and hungry. He was hoping to get work in show business. 11______ But he couldn’t get work and therefore wandered about the city streets. Sometimes he was sent away to a home for children who had no parents.</a:t>
            </a:r>
          </a:p>
        </p:txBody>
      </p:sp>
      <p:sp>
        <p:nvSpPr>
          <p:cNvPr id="2" name="文本框 1"/>
          <p:cNvSpPr txBox="1"/>
          <p:nvPr>
            <p:custDataLst>
              <p:tags r:id="rId2"/>
            </p:custDataLst>
          </p:nvPr>
        </p:nvSpPr>
        <p:spPr>
          <a:xfrm>
            <a:off x="9733280" y="1651317"/>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p>
        </p:txBody>
      </p:sp>
      <p:sp>
        <p:nvSpPr>
          <p:cNvPr id="9" name="文本框 8">
            <a:hlinkClick r:id="rId6" action="ppaction://hlinksldjump"/>
          </p:cNvPr>
          <p:cNvSpPr txBox="1"/>
          <p:nvPr>
            <p:custDataLst>
              <p:tags r:id="rId3"/>
            </p:custDataLst>
          </p:nvPr>
        </p:nvSpPr>
        <p:spPr>
          <a:xfrm>
            <a:off x="9236710" y="373126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Lst>
  </p:timing>
</p:sld>
</file>

<file path=ppt/slides/slide2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11.  空格前面说卓别林想要得到表演的工作，空格处应该为解释他的能力，能唱能跳，知道怎么逗人们笑，故此题正确答案为：E。</a:t>
            </a:r>
          </a:p>
        </p:txBody>
      </p:sp>
      <p:grpSp>
        <p:nvGrpSpPr>
          <p:cNvPr id="69" name="Group 4"/>
          <p:cNvGrpSpPr/>
          <p:nvPr/>
        </p:nvGrpSpPr>
        <p:grpSpPr>
          <a:xfrm>
            <a:off x="9239885" y="3429635"/>
            <a:ext cx="2858770" cy="334264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282</a:t>
            </a:fld>
            <a:endParaRPr lang="en-US"/>
          </a:p>
        </p:txBody>
      </p:sp>
      <p:sp>
        <p:nvSpPr>
          <p:cNvPr id="33" name="左箭头 32">
            <a:hlinkClick r:id="rId2" action="ppaction://hlinksldjump"/>
          </p:cNvPr>
          <p:cNvSpPr/>
          <p:nvPr/>
        </p:nvSpPr>
        <p:spPr>
          <a:xfrm>
            <a:off x="8611235" y="6121400"/>
            <a:ext cx="1127125"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框 6"/>
          <p:cNvSpPr txBox="1"/>
          <p:nvPr>
            <p:custDataLst>
              <p:tags r:id="rId1"/>
            </p:custDataLst>
          </p:nvPr>
        </p:nvSpPr>
        <p:spPr>
          <a:xfrm>
            <a:off x="440055" y="3429000"/>
            <a:ext cx="11626850" cy="2277745"/>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dirty="0"/>
              <a:t>A. There was sadness all over the world at the news of his death.</a:t>
            </a:r>
          </a:p>
          <a:p>
            <a:pPr>
              <a:lnSpc>
                <a:spcPct val="100000"/>
              </a:lnSpc>
            </a:pPr>
            <a:r>
              <a:rPr lang="zh-CN" altLang="en-US" sz="2400" b="1" dirty="0"/>
              <a:t>B. It</a:t>
            </a:r>
            <a:r>
              <a:rPr lang="en-US" altLang="zh-CN" sz="2400" b="1" dirty="0"/>
              <a:t>’</a:t>
            </a:r>
            <a:r>
              <a:rPr lang="zh-CN" altLang="en-US" sz="2400" b="1" dirty="0"/>
              <a:t>s a kind of the world language.</a:t>
            </a:r>
          </a:p>
          <a:p>
            <a:pPr>
              <a:lnSpc>
                <a:spcPct val="100000"/>
              </a:lnSpc>
            </a:pPr>
            <a:r>
              <a:rPr lang="zh-CN" altLang="en-US" sz="2400" b="1" dirty="0"/>
              <a:t>C. It isn</a:t>
            </a:r>
            <a:r>
              <a:rPr lang="en-US" altLang="zh-CN" sz="2400" b="1" dirty="0"/>
              <a:t>’</a:t>
            </a:r>
            <a:r>
              <a:rPr lang="zh-CN" altLang="en-US" sz="2400" b="1" dirty="0"/>
              <a:t>t what he says makes us laugh.</a:t>
            </a:r>
          </a:p>
          <a:p>
            <a:pPr>
              <a:lnSpc>
                <a:spcPct val="100000"/>
              </a:lnSpc>
            </a:pPr>
            <a:r>
              <a:rPr lang="zh-CN" altLang="en-US" sz="2400" b="1" dirty="0"/>
              <a:t>D. But twenty years later, this same Chaplin became the greatest, best-known, and best-loved comedian in the world.</a:t>
            </a:r>
          </a:p>
          <a:p>
            <a:pPr>
              <a:lnSpc>
                <a:spcPct val="100000"/>
              </a:lnSpc>
            </a:pPr>
            <a:r>
              <a:rPr lang="zh-CN" altLang="en-US" sz="2400" b="1" dirty="0"/>
              <a:t>E. He could sing and dance, and above all, he knew how to make people laugh.</a:t>
            </a:r>
          </a:p>
        </p:txBody>
      </p:sp>
      <p:sp>
        <p:nvSpPr>
          <p:cNvPr id="4" name="灯片编号占位符 3"/>
          <p:cNvSpPr>
            <a:spLocks noGrp="1"/>
          </p:cNvSpPr>
          <p:nvPr>
            <p:ph type="sldNum" sz="quarter" idx="12"/>
          </p:nvPr>
        </p:nvSpPr>
        <p:spPr/>
        <p:txBody>
          <a:bodyPr/>
          <a:lstStyle/>
          <a:p>
            <a:fld id="{879EF9BB-81F1-401D-AA19-680A8E0D7F6D}" type="slidenum">
              <a:rPr lang="en-US" smtClean="0"/>
              <a:t>283</a:t>
            </a:fld>
            <a:endParaRPr lang="en-US"/>
          </a:p>
        </p:txBody>
      </p:sp>
      <p:sp>
        <p:nvSpPr>
          <p:cNvPr id="26" name="左箭头 25">
            <a:hlinkClick r:id="rId7"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77190" y="154305"/>
            <a:ext cx="11672570" cy="3189605"/>
          </a:xfrm>
          <a:prstGeom prst="rect">
            <a:avLst/>
          </a:prstGeom>
          <a:noFill/>
        </p:spPr>
        <p:txBody>
          <a:bodyPr wrap="square" rtlCol="0" anchor="t">
            <a:spAutoFit/>
          </a:bodyPr>
          <a:lstStyle/>
          <a:p>
            <a:pPr>
              <a:lnSpc>
                <a:spcPct val="90000"/>
              </a:lnSpc>
            </a:pPr>
            <a:r>
              <a:rPr lang="en-US" altLang="zh-CN" sz="2800"/>
              <a:t>        12_______ Any regular visitor to the cinema, must have seen some of Charlie Chaplin’s films. People everywhere have sat and laughed at them until the tears ran down their faces. Even people who don’t understand English can enjoy his films, because they are mostly silent. 13 ______His comedy doesn’t depend upon words or language. It depends upon little actions which mean the same thing to people all over the world. Acting out without words of common human situations plays an important part in the dances and plays in many countries. 14_____</a:t>
            </a:r>
          </a:p>
        </p:txBody>
      </p:sp>
      <p:sp>
        <p:nvSpPr>
          <p:cNvPr id="2" name="文本框 1"/>
          <p:cNvSpPr txBox="1"/>
          <p:nvPr>
            <p:custDataLst>
              <p:tags r:id="rId2"/>
            </p:custDataLst>
          </p:nvPr>
        </p:nvSpPr>
        <p:spPr>
          <a:xfrm>
            <a:off x="1810385" y="15430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9" name="文本框 8">
            <a:hlinkClick r:id="rId8" action="ppaction://hlinksldjump"/>
          </p:cNvPr>
          <p:cNvSpPr txBox="1"/>
          <p:nvPr>
            <p:custDataLst>
              <p:tags r:id="rId3"/>
            </p:custDataLst>
          </p:nvPr>
        </p:nvSpPr>
        <p:spPr>
          <a:xfrm>
            <a:off x="9371965" y="387096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3" name="文本框 2"/>
          <p:cNvSpPr txBox="1"/>
          <p:nvPr>
            <p:custDataLst>
              <p:tags r:id="rId4"/>
            </p:custDataLst>
          </p:nvPr>
        </p:nvSpPr>
        <p:spPr>
          <a:xfrm>
            <a:off x="7822565" y="123253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6" name="文本框 5"/>
          <p:cNvSpPr txBox="1"/>
          <p:nvPr>
            <p:custDataLst>
              <p:tags r:id="rId5"/>
            </p:custDataLst>
          </p:nvPr>
        </p:nvSpPr>
        <p:spPr>
          <a:xfrm>
            <a:off x="2477135" y="276288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42" presetClass="entr" presetSubtype="0" fill="hold" grpId="0"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1000"/>
                                        <p:tgtEl>
                                          <p:spTgt spid="6"/>
                                        </p:tgtEl>
                                      </p:cBhvr>
                                    </p:animEffect>
                                    <p:anim calcmode="lin" valueType="num">
                                      <p:cBhvr>
                                        <p:cTn id="28" dur="1000" fill="hold"/>
                                        <p:tgtEl>
                                          <p:spTgt spid="6"/>
                                        </p:tgtEl>
                                        <p:attrNameLst>
                                          <p:attrName>ppt_x</p:attrName>
                                        </p:attrNameLst>
                                      </p:cBhvr>
                                      <p:tavLst>
                                        <p:tav tm="0">
                                          <p:val>
                                            <p:strVal val="#ppt_x"/>
                                          </p:val>
                                        </p:tav>
                                        <p:tav tm="100000">
                                          <p:val>
                                            <p:strVal val="#ppt_x"/>
                                          </p:val>
                                        </p:tav>
                                      </p:tavLst>
                                    </p:anim>
                                    <p:anim calcmode="lin" valueType="num">
                                      <p:cBhvr>
                                        <p:cTn id="2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P spid="6" grpId="0"/>
      <p:bldP spid="6" grpId="1"/>
    </p:bldLst>
  </p:timing>
</p:sld>
</file>

<file path=ppt/slides/slide2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12. 	 空格位于句首，考虑是概括性或承上启下的语句。空格处使用转折句，承上启下。前一段讲了他想找到表演的工作，但是没找到，最后到孤儿院，故此题正确答案为：D。</a:t>
            </a:r>
          </a:p>
          <a:p>
            <a:pPr marL="0" indent="0" algn="just">
              <a:lnSpc>
                <a:spcPct val="150000"/>
              </a:lnSpc>
              <a:buNone/>
            </a:pPr>
            <a:r>
              <a:rPr sz="2800" b="1" dirty="0">
                <a:latin typeface="微软雅黑" panose="020B0503020204020204" pitchFamily="34" charset="-122"/>
                <a:ea typeface="微软雅黑" panose="020B0503020204020204" pitchFamily="34" charset="-122"/>
              </a:rPr>
              <a:t>13. 空格前面说不懂英语的人也能看懂卓别林的电影。空格处做补充说明：不是他说的内容使人们发笑，故此题正确答案为：C。</a:t>
            </a:r>
          </a:p>
          <a:p>
            <a:pPr marL="0" indent="0" algn="just">
              <a:lnSpc>
                <a:spcPct val="150000"/>
              </a:lnSpc>
              <a:buNone/>
            </a:pPr>
            <a:r>
              <a:rPr sz="2800" b="1" dirty="0">
                <a:latin typeface="微软雅黑" panose="020B0503020204020204" pitchFamily="34" charset="-122"/>
                <a:ea typeface="微软雅黑" panose="020B0503020204020204" pitchFamily="34" charset="-122"/>
              </a:rPr>
              <a:t>14.  空格前面说他的戏剧不依靠语言，没有语言的表演</a:t>
            </a:r>
          </a:p>
          <a:p>
            <a:pPr marL="0" indent="0" algn="just">
              <a:lnSpc>
                <a:spcPct val="150000"/>
              </a:lnSpc>
              <a:buNone/>
            </a:pPr>
            <a:r>
              <a:rPr sz="2800" b="1" dirty="0" err="1">
                <a:latin typeface="微软雅黑" panose="020B0503020204020204" pitchFamily="34" charset="-122"/>
                <a:ea typeface="微软雅黑" panose="020B0503020204020204" pitchFamily="34" charset="-122"/>
              </a:rPr>
              <a:t>风靡了很多国家，它已经成为一种世界语言</a:t>
            </a:r>
            <a:r>
              <a:rPr sz="2800" b="1" dirty="0">
                <a:latin typeface="微软雅黑" panose="020B0503020204020204" pitchFamily="34" charset="-122"/>
                <a:ea typeface="微软雅黑" panose="020B0503020204020204" pitchFamily="34" charset="-122"/>
              </a:rPr>
              <a:t>，</a:t>
            </a:r>
            <a:endParaRPr lang="en-US" sz="2800" b="1" dirty="0">
              <a:latin typeface="微软雅黑" panose="020B0503020204020204" pitchFamily="34" charset="-122"/>
              <a:ea typeface="微软雅黑" panose="020B0503020204020204" pitchFamily="34" charset="-122"/>
            </a:endParaRPr>
          </a:p>
          <a:p>
            <a:pPr marL="0" indent="0" algn="just">
              <a:lnSpc>
                <a:spcPct val="150000"/>
              </a:lnSpc>
              <a:buNone/>
            </a:pPr>
            <a:r>
              <a:rPr sz="2800" b="1" dirty="0" err="1">
                <a:latin typeface="微软雅黑" panose="020B0503020204020204" pitchFamily="34" charset="-122"/>
                <a:ea typeface="微软雅黑" panose="020B0503020204020204" pitchFamily="34" charset="-122"/>
              </a:rPr>
              <a:t>故此题正确答案为：B</a:t>
            </a:r>
            <a:r>
              <a:rPr sz="2800" b="1" dirty="0">
                <a:latin typeface="微软雅黑" panose="020B0503020204020204" pitchFamily="34" charset="-122"/>
                <a:ea typeface="微软雅黑" panose="020B0503020204020204" pitchFamily="34" charset="-122"/>
              </a:rPr>
              <a:t>。</a:t>
            </a:r>
          </a:p>
        </p:txBody>
      </p:sp>
      <p:grpSp>
        <p:nvGrpSpPr>
          <p:cNvPr id="69" name="Group 4"/>
          <p:cNvGrpSpPr/>
          <p:nvPr/>
        </p:nvGrpSpPr>
        <p:grpSpPr>
          <a:xfrm>
            <a:off x="9338945" y="3687445"/>
            <a:ext cx="2759710" cy="308483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284</a:t>
            </a:fld>
            <a:endParaRPr lang="en-US"/>
          </a:p>
        </p:txBody>
      </p:sp>
      <p:sp>
        <p:nvSpPr>
          <p:cNvPr id="33" name="左箭头 32">
            <a:hlinkClick r:id="rId2" action="ppaction://hlinksldjump"/>
          </p:cNvPr>
          <p:cNvSpPr/>
          <p:nvPr/>
        </p:nvSpPr>
        <p:spPr>
          <a:xfrm>
            <a:off x="8629650" y="6121400"/>
            <a:ext cx="1108710"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up)">
                                      <p:cBhvr>
                                        <p:cTn id="17" dur="500"/>
                                        <p:tgtEl>
                                          <p:spTgt spid="3">
                                            <p:txEl>
                                              <p:pRg st="2" end="2"/>
                                            </p:txEl>
                                          </p:spTgt>
                                        </p:tgtEl>
                                      </p:cBhvr>
                                    </p:animEffect>
                                  </p:childTnLst>
                                </p:cTn>
                              </p:par>
                              <p:par>
                                <p:cTn id="18" presetID="22" presetClass="entr" presetSubtype="1" fill="hold" grpId="0" nodeType="withEffect">
                                  <p:stCondLst>
                                    <p:cond delay="0"/>
                                  </p:stCondLst>
                                  <p:childTnLst>
                                    <p:set>
                                      <p:cBhvr>
                                        <p:cTn id="19" dur="1" fill="hold">
                                          <p:stCondLst>
                                            <p:cond delay="0"/>
                                          </p:stCondLst>
                                        </p:cTn>
                                        <p:tgtEl>
                                          <p:spTgt spid="3">
                                            <p:txEl>
                                              <p:pRg st="3" end="3"/>
                                            </p:txEl>
                                          </p:spTgt>
                                        </p:tgtEl>
                                        <p:attrNameLst>
                                          <p:attrName>style.visibility</p:attrName>
                                        </p:attrNameLst>
                                      </p:cBhvr>
                                      <p:to>
                                        <p:strVal val="visible"/>
                                      </p:to>
                                    </p:set>
                                    <p:animEffect transition="in" filter="wipe(up)">
                                      <p:cBhvr>
                                        <p:cTn id="20" dur="500"/>
                                        <p:tgtEl>
                                          <p:spTgt spid="3">
                                            <p:txEl>
                                              <p:pRg st="3" end="3"/>
                                            </p:txEl>
                                          </p:spTgt>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animEffect transition="in" filter="wipe(up)">
                                      <p:cBhvr>
                                        <p:cTn id="23"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377190" y="2882900"/>
            <a:ext cx="11626850" cy="2277745"/>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dirty="0"/>
              <a:t>A. There was sadness all over the world at the news of his death.</a:t>
            </a:r>
          </a:p>
          <a:p>
            <a:pPr>
              <a:lnSpc>
                <a:spcPct val="100000"/>
              </a:lnSpc>
            </a:pPr>
            <a:r>
              <a:rPr lang="zh-CN" altLang="en-US" sz="2400" b="1" dirty="0"/>
              <a:t>B. It</a:t>
            </a:r>
            <a:r>
              <a:rPr lang="en-US" altLang="zh-CN" sz="2400" b="1" dirty="0"/>
              <a:t>’</a:t>
            </a:r>
            <a:r>
              <a:rPr lang="zh-CN" altLang="en-US" sz="2400" b="1" dirty="0"/>
              <a:t>s a kind of the world language.</a:t>
            </a:r>
          </a:p>
          <a:p>
            <a:pPr>
              <a:lnSpc>
                <a:spcPct val="100000"/>
              </a:lnSpc>
            </a:pPr>
            <a:r>
              <a:rPr lang="zh-CN" altLang="en-US" sz="2400" b="1" dirty="0"/>
              <a:t>C. It isn</a:t>
            </a:r>
            <a:r>
              <a:rPr lang="en-US" altLang="zh-CN" sz="2400" b="1" dirty="0"/>
              <a:t>’</a:t>
            </a:r>
            <a:r>
              <a:rPr lang="zh-CN" altLang="en-US" sz="2400" b="1" dirty="0"/>
              <a:t>t what he says makes us laugh.</a:t>
            </a:r>
          </a:p>
          <a:p>
            <a:pPr>
              <a:lnSpc>
                <a:spcPct val="100000"/>
              </a:lnSpc>
            </a:pPr>
            <a:r>
              <a:rPr lang="zh-CN" altLang="en-US" sz="2400" b="1" dirty="0"/>
              <a:t>D. But twenty years later, this same Chaplin became the greatest, best-known, and best-loved comedian in the world.</a:t>
            </a:r>
          </a:p>
          <a:p>
            <a:pPr>
              <a:lnSpc>
                <a:spcPct val="100000"/>
              </a:lnSpc>
            </a:pPr>
            <a:r>
              <a:rPr lang="zh-CN" altLang="en-US" sz="2400" b="1" dirty="0"/>
              <a:t>E. He could sing and dance, and above all, he knew how to make people laugh.</a:t>
            </a:r>
          </a:p>
        </p:txBody>
      </p:sp>
      <p:sp>
        <p:nvSpPr>
          <p:cNvPr id="4" name="灯片编号占位符 3"/>
          <p:cNvSpPr>
            <a:spLocks noGrp="1"/>
          </p:cNvSpPr>
          <p:nvPr>
            <p:ph type="sldNum" sz="quarter" idx="12"/>
          </p:nvPr>
        </p:nvSpPr>
        <p:spPr/>
        <p:txBody>
          <a:bodyPr/>
          <a:lstStyle/>
          <a:p>
            <a:fld id="{879EF9BB-81F1-401D-AA19-680A8E0D7F6D}" type="slidenum">
              <a:rPr lang="en-US" smtClean="0"/>
              <a:t>285</a:t>
            </a:fld>
            <a:endParaRPr lang="en-US"/>
          </a:p>
        </p:txBody>
      </p:sp>
      <p:sp>
        <p:nvSpPr>
          <p:cNvPr id="26" name="左箭头 25">
            <a:hlinkClick r:id="rId5"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77190" y="426085"/>
            <a:ext cx="11672570" cy="865505"/>
          </a:xfrm>
          <a:prstGeom prst="rect">
            <a:avLst/>
          </a:prstGeom>
          <a:noFill/>
        </p:spPr>
        <p:txBody>
          <a:bodyPr wrap="square" rtlCol="0" anchor="t">
            <a:spAutoFit/>
          </a:bodyPr>
          <a:lstStyle/>
          <a:p>
            <a:pPr>
              <a:lnSpc>
                <a:spcPct val="90000"/>
              </a:lnSpc>
            </a:pPr>
            <a:r>
              <a:rPr lang="en-US" altLang="zh-CN" sz="2800"/>
              <a:t>        Chaplin lived most of his life in America and died in Switzerland on Christmas Day, 1977, at the age of eighty-eight. 15_____</a:t>
            </a:r>
          </a:p>
        </p:txBody>
      </p:sp>
      <p:sp>
        <p:nvSpPr>
          <p:cNvPr id="9" name="文本框 8">
            <a:hlinkClick r:id="rId6" action="ppaction://hlinksldjump"/>
          </p:cNvPr>
          <p:cNvSpPr txBox="1"/>
          <p:nvPr>
            <p:custDataLst>
              <p:tags r:id="rId2"/>
            </p:custDataLst>
          </p:nvPr>
        </p:nvSpPr>
        <p:spPr>
          <a:xfrm>
            <a:off x="8312150" y="141414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6" name="文本框 5"/>
          <p:cNvSpPr txBox="1"/>
          <p:nvPr>
            <p:custDataLst>
              <p:tags r:id="rId3"/>
            </p:custDataLst>
          </p:nvPr>
        </p:nvSpPr>
        <p:spPr>
          <a:xfrm>
            <a:off x="7849235" y="69723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P spid="9" grpId="1" animBg="1"/>
      <p:bldP spid="6" grpId="0"/>
      <p:bldP spid="6" grpId="1"/>
    </p:bldLst>
  </p:timing>
</p:sld>
</file>

<file path=ppt/slides/slide2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15.  最后一段讲到卓别林的死给全世界带来了悲伤，故此题正确答案为：A。</a:t>
            </a:r>
          </a:p>
        </p:txBody>
      </p:sp>
      <p:grpSp>
        <p:nvGrpSpPr>
          <p:cNvPr id="69" name="Group 4"/>
          <p:cNvGrpSpPr/>
          <p:nvPr/>
        </p:nvGrpSpPr>
        <p:grpSpPr>
          <a:xfrm>
            <a:off x="9338945" y="3687445"/>
            <a:ext cx="2759710" cy="308483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286</a:t>
            </a:fld>
            <a:endParaRPr lang="en-US"/>
          </a:p>
        </p:txBody>
      </p:sp>
      <p:sp>
        <p:nvSpPr>
          <p:cNvPr id="33" name="左箭头 32">
            <a:hlinkClick r:id="rId2" action="ppaction://hlinksldjump"/>
          </p:cNvPr>
          <p:cNvSpPr/>
          <p:nvPr/>
        </p:nvSpPr>
        <p:spPr>
          <a:xfrm>
            <a:off x="8628380" y="6121400"/>
            <a:ext cx="1109980"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1842750"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本自测我学会了：</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rage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猛烈地继续下去 		offshore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近海的 	haystack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干草堆</a:t>
            </a: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tarpaulin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防水油布</a:t>
            </a:r>
          </a:p>
        </p:txBody>
      </p:sp>
      <p:sp>
        <p:nvSpPr>
          <p:cNvPr id="2" name="文本框 1"/>
          <p:cNvSpPr txBox="1"/>
          <p:nvPr/>
        </p:nvSpPr>
        <p:spPr>
          <a:xfrm>
            <a:off x="313055" y="4177030"/>
            <a:ext cx="10788650" cy="2073910"/>
          </a:xfrm>
          <a:prstGeom prst="rect">
            <a:avLst/>
          </a:prstGeom>
          <a:solidFill>
            <a:schemeClr val="accent3">
              <a:lumMod val="20000"/>
              <a:lumOff val="80000"/>
            </a:schemeClr>
          </a:solidFill>
          <a:ln>
            <a:solidFill>
              <a:schemeClr val="accent1"/>
            </a:solidFill>
          </a:ln>
        </p:spPr>
        <p:txBody>
          <a:bodyPr wrap="square" rtlCol="0">
            <a:noAutofit/>
          </a:bodyPr>
          <a:lstStyle/>
          <a:p>
            <a:r>
              <a:rPr lang="zh-CN" altLang="en-US" sz="2800"/>
              <a:t>Your notes:</a:t>
            </a:r>
          </a:p>
          <a:p>
            <a:endParaRPr lang="zh-CN" altLang="en-US" sz="2800"/>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728345"/>
            <a:ext cx="12172315" cy="6224905"/>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locust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蝗虫		 liquid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液体</a:t>
            </a:r>
          </a:p>
        </p:txBody>
      </p:sp>
      <p:sp>
        <p:nvSpPr>
          <p:cNvPr id="2" name="文本框 1"/>
          <p:cNvSpPr txBox="1"/>
          <p:nvPr/>
        </p:nvSpPr>
        <p:spPr>
          <a:xfrm>
            <a:off x="276860" y="5100320"/>
            <a:ext cx="10788650" cy="1285240"/>
          </a:xfrm>
          <a:prstGeom prst="rect">
            <a:avLst/>
          </a:prstGeom>
          <a:solidFill>
            <a:schemeClr val="accent3">
              <a:lumMod val="20000"/>
              <a:lumOff val="80000"/>
            </a:schemeClr>
          </a:solidFill>
          <a:ln>
            <a:solidFill>
              <a:schemeClr val="accent1"/>
            </a:solidFill>
          </a:ln>
        </p:spPr>
        <p:txBody>
          <a:bodyPr wrap="square" rtlCol="0">
            <a:noAutofit/>
          </a:bodyPr>
          <a:lstStyle/>
          <a:p>
            <a:r>
              <a:rPr lang="zh-CN" altLang="en-US" sz="2800"/>
              <a:t>Your notes:</a:t>
            </a:r>
          </a:p>
          <a:p>
            <a:endParaRPr lang="zh-CN" altLang="en-US" sz="2800"/>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wander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闲逛 			comedy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喜剧 		action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行动，动作</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situation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情景，形势 		Switzerland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瑞士</a:t>
            </a: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zh-CN" altLang="en-US" sz="2800"/>
              <a:t>Your notes:</a:t>
            </a:r>
          </a:p>
          <a:p>
            <a:endParaRPr lang="zh-CN" altLang="en-US" sz="2800"/>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3" action="ppaction://hlinksldjump"/>
          </p:cNvPr>
          <p:cNvSpPr/>
          <p:nvPr/>
        </p:nvSpPr>
        <p:spPr>
          <a:xfrm>
            <a:off x="10890885" y="61639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矩形 5"/>
          <p:cNvSpPr/>
          <p:nvPr>
            <p:custDataLst>
              <p:tags r:id="rId1"/>
            </p:custDataLst>
          </p:nvPr>
        </p:nvSpPr>
        <p:spPr>
          <a:xfrm>
            <a:off x="508000" y="1019175"/>
            <a:ext cx="11040745" cy="375031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sym typeface="+mn-ea"/>
              </a:rPr>
              <a:t>（一）根据设空处位置解题</a:t>
            </a:r>
          </a:p>
          <a:p>
            <a:pPr algn="l"/>
            <a:endParaRPr lang="zh-CN" altLang="en-US" sz="280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 设空处在段中</a:t>
            </a:r>
          </a:p>
          <a:p>
            <a:pPr indent="457200"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要注意分析设空处前后的逻辑关系。设空处有可能是承上启下的过渡句，也有可能是对前文进行补充、解释和举例说明的句子。在确定选项的过程中，要在段落和选项中找准关键词，在段落中重现次数最多并代表该自然段主要内容的词或句，就是关键词或关键句，再从 5 个选项中找出含有同义的词或句的选项，它就是正确答案。</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290</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0"/>
            <a:ext cx="12191365" cy="6185535"/>
          </a:xfrm>
          <a:prstGeom prst="rect">
            <a:avLst/>
          </a:prstGeom>
          <a:noFill/>
        </p:spPr>
        <p:txBody>
          <a:bodyPr wrap="square" rtlCol="0" anchor="t">
            <a:spAutoFit/>
          </a:bodyPr>
          <a:lstStyle/>
          <a:p>
            <a:r>
              <a:rPr lang="en-US" altLang="zh-CN" sz="2800"/>
              <a:t>           </a:t>
            </a:r>
            <a:r>
              <a:rPr lang="zh-CN" altLang="en-US" sz="3200" b="1" dirty="0">
                <a:solidFill>
                  <a:srgbClr val="002060"/>
                </a:solidFill>
                <a:latin typeface="微软雅黑" panose="020B0503020204020204" pitchFamily="34" charset="-122"/>
                <a:ea typeface="微软雅黑" panose="020B0503020204020204" pitchFamily="34" charset="-122"/>
                <a:sym typeface="+mn-ea"/>
              </a:rPr>
              <a:t>自测题十</a:t>
            </a:r>
            <a:r>
              <a:rPr lang="en-US" altLang="zh-CN" sz="2800"/>
              <a:t>                                           </a:t>
            </a:r>
          </a:p>
          <a:p>
            <a:r>
              <a:rPr lang="en-US" altLang="zh-CN" sz="2800"/>
              <a:t>                                             A（说明文）</a:t>
            </a:r>
          </a:p>
          <a:p>
            <a:r>
              <a:rPr lang="en-US" altLang="zh-CN" sz="2800"/>
              <a:t>                                                                                难度系数：★★ 建议时长：5 分钟</a:t>
            </a:r>
          </a:p>
          <a:p>
            <a:pPr algn="just"/>
            <a:r>
              <a:rPr lang="en-US" altLang="zh-CN" sz="2800"/>
              <a:t>      Gulangyu, a beautiful island, was successfully listed in the UNESCO World Heritage on July 8th, 2017. It’s not only the pride of my hometown, but the pride of the whole nation.</a:t>
            </a:r>
          </a:p>
          <a:p>
            <a:pPr algn="just"/>
            <a:r>
              <a:rPr lang="en-US" altLang="zh-CN" sz="2800"/>
              <a:t>     Gulangyu is separated from Xiamen by the 500-metre-wide Egret River, with an area of 1.88 square kilometers. It’s like a garden on the water. You can go there only by ships, cars, buses or bikes are not allowed to run on the island. It is so quiet that wherever you go, you can hear the sound of playing the piano. As a result of this, it is called “the island of music”.</a:t>
            </a:r>
          </a:p>
          <a:p>
            <a:pPr algn="just"/>
            <a:r>
              <a:rPr lang="en-US" altLang="zh-CN" sz="2800"/>
              <a:t>     The first name of the island was Yuan Zhou Zi. In Ming Dynasty it was changed as Gulangyu, meaning “drum waves”. Because the holes in the southwestern </a:t>
            </a:r>
            <a:r>
              <a:rPr lang="en-US" altLang="zh-CN" sz="2800" u="sng"/>
              <a:t>reefs </a:t>
            </a:r>
            <a:r>
              <a:rPr lang="en-US" altLang="zh-CN" sz="2800"/>
              <a:t>hit by the waves make sounds like the drum beating.</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291</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0"/>
            <a:ext cx="12191365" cy="6123940"/>
          </a:xfrm>
          <a:prstGeom prst="rect">
            <a:avLst/>
          </a:prstGeom>
          <a:noFill/>
        </p:spPr>
        <p:txBody>
          <a:bodyPr wrap="square" rtlCol="0" anchor="t">
            <a:spAutoFit/>
          </a:bodyPr>
          <a:lstStyle/>
          <a:p>
            <a:r>
              <a:rPr lang="en-US" altLang="zh-CN" sz="2800"/>
              <a:t>      Today, Gulangyu is listed as one of the nation’s major travelling places. The main places of interest here include the Sunlight Rock, Shuzhuang Park, Gangzihou Bathing Beach and Memorial Hall to Zheng Chenggong which are visited by millions of people from all parts of the country and the world. What’s more, the buildings and food are popular with visitors.</a:t>
            </a:r>
          </a:p>
          <a:p>
            <a:r>
              <a:rPr lang="en-US" altLang="zh-CN" sz="2800"/>
              <a:t>     Therefore, I hope our government can protect the fairyland well, especially the environment.</a:t>
            </a:r>
          </a:p>
          <a:p>
            <a:r>
              <a:rPr lang="en-US" altLang="zh-CN" sz="2800" b="1"/>
              <a:t>1. We can visit the places of interest except _________ on Gulangyu island. </a:t>
            </a:r>
          </a:p>
          <a:p>
            <a:r>
              <a:rPr lang="en-US" altLang="zh-CN" sz="2800" b="1"/>
              <a:t> A. the Sunlight Rock </a:t>
            </a:r>
          </a:p>
          <a:p>
            <a:r>
              <a:rPr lang="en-US" altLang="zh-CN" sz="2800" b="1"/>
              <a:t> B. Shuzhuang Park </a:t>
            </a:r>
          </a:p>
          <a:p>
            <a:r>
              <a:rPr lang="en-US" altLang="zh-CN" sz="2800" b="1"/>
              <a:t> C. Gangzihou Bathing Beach </a:t>
            </a:r>
          </a:p>
          <a:p>
            <a:r>
              <a:rPr lang="en-US" altLang="zh-CN" sz="2800" b="1"/>
              <a:t> D. Xiamen University </a:t>
            </a:r>
          </a:p>
          <a:p>
            <a:r>
              <a:rPr lang="en-US" altLang="zh-CN" sz="2800" b="1"/>
              <a:t>2. By which river is Gulangyu separated from Xiamen? </a:t>
            </a:r>
          </a:p>
          <a:p>
            <a:r>
              <a:rPr lang="en-US" altLang="zh-CN" sz="2800" b="1"/>
              <a:t> A. Minjiang. 	B. Pearl River. 	C. Egret River. 	D. Not mentioned.</a:t>
            </a:r>
          </a:p>
        </p:txBody>
      </p:sp>
      <p:sp>
        <p:nvSpPr>
          <p:cNvPr id="2" name="文本框 1"/>
          <p:cNvSpPr txBox="1"/>
          <p:nvPr/>
        </p:nvSpPr>
        <p:spPr>
          <a:xfrm>
            <a:off x="6852285" y="2970530"/>
            <a:ext cx="141859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3" name="文本框 2"/>
          <p:cNvSpPr txBox="1"/>
          <p:nvPr/>
        </p:nvSpPr>
        <p:spPr>
          <a:xfrm>
            <a:off x="8167370" y="5023485"/>
            <a:ext cx="49466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7" name="文本框 6">
            <a:hlinkClick r:id="rId3" action="ppaction://hlinksldjump"/>
          </p:cNvPr>
          <p:cNvSpPr txBox="1"/>
          <p:nvPr/>
        </p:nvSpPr>
        <p:spPr>
          <a:xfrm>
            <a:off x="7456805" y="355917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9" name="文本框 8">
            <a:hlinkClick r:id="rId4" action="ppaction://hlinksldjump"/>
          </p:cNvPr>
          <p:cNvSpPr txBox="1"/>
          <p:nvPr/>
        </p:nvSpPr>
        <p:spPr>
          <a:xfrm>
            <a:off x="8662035" y="502348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7" grpId="0" bldLvl="0" animBg="1"/>
      <p:bldP spid="7" grpId="1" animBg="1"/>
      <p:bldP spid="9" grpId="0" bldLvl="0" animBg="1"/>
      <p:bldP spid="9" grpId="1" animBg="1"/>
    </p:bldLst>
  </p:timing>
</p:sld>
</file>

<file path=ppt/slides/slide2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560062"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  细节理解题。根据第四段的内容“The main places of interest here include the Sunlight Rock, Shuzhuang Park, Gangzihou Bathing Beach and Memorial Hall to Zheng Chenggong …”可知，这儿的主要景点包括日光岩、菽庄花园、港仔后海滨浴场、郑成功纪念馆等，没有厦门大学，故此题正确答案为：D。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292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2. 细节理解题。根据第二段的第一句“Gulangyu is separated from Xiamen by the 500-metre-wide Egret River …”可知，鼓浪屿和厦门被500米宽的鹭江分隔开，故此题正确答案为：C。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293</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294</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96520" y="332105"/>
            <a:ext cx="9798050" cy="4831080"/>
          </a:xfrm>
          <a:prstGeom prst="rect">
            <a:avLst/>
          </a:prstGeom>
          <a:noFill/>
        </p:spPr>
        <p:txBody>
          <a:bodyPr wrap="square" rtlCol="0" anchor="t">
            <a:spAutoFit/>
          </a:bodyPr>
          <a:lstStyle/>
          <a:p>
            <a:r>
              <a:rPr lang="en-US" altLang="zh-CN" sz="2800" b="1"/>
              <a:t>3. Which is NOT true according to the passage? </a:t>
            </a:r>
          </a:p>
          <a:p>
            <a:r>
              <a:rPr lang="en-US" altLang="zh-CN" sz="2800" b="1"/>
              <a:t> A. Gulangyu is an island with an area of 188 square kilometers. </a:t>
            </a:r>
          </a:p>
          <a:p>
            <a:r>
              <a:rPr lang="en-US" altLang="zh-CN" sz="2800" b="1"/>
              <a:t> B. Gulangyu is honored as “the island of music” and “a garden on the water”. </a:t>
            </a:r>
          </a:p>
          <a:p>
            <a:r>
              <a:rPr lang="en-US" altLang="zh-CN" sz="2800" b="1"/>
              <a:t> C. Gulangyu got its name in Ming Dynasty. </a:t>
            </a:r>
          </a:p>
          <a:p>
            <a:r>
              <a:rPr lang="en-US" altLang="zh-CN" sz="2800" b="1"/>
              <a:t> D. Gulangyu is on the UNESCO World Heritage list now. </a:t>
            </a:r>
          </a:p>
          <a:p>
            <a:r>
              <a:rPr lang="en-US" altLang="zh-CN" sz="2800" b="1"/>
              <a:t>4. What does the underlined word “</a:t>
            </a:r>
            <a:r>
              <a:rPr lang="en-US" altLang="zh-CN" sz="2800" b="1" u="sng"/>
              <a:t>reefs</a:t>
            </a:r>
            <a:r>
              <a:rPr lang="en-US" altLang="zh-CN" sz="2800" b="1"/>
              <a:t>” in Paragraph 3 probably mean in Chinese? </a:t>
            </a:r>
          </a:p>
          <a:p>
            <a:r>
              <a:rPr lang="en-US" altLang="zh-CN" sz="2800" b="1"/>
              <a:t> A. 沙滩 		B. 礁石 	C. 牛肉 	D. 珊瑚 </a:t>
            </a:r>
          </a:p>
          <a:p>
            <a:r>
              <a:rPr lang="en-US" altLang="zh-CN" sz="2800" b="1"/>
              <a:t>5. Where can we possibly read the passage? </a:t>
            </a:r>
          </a:p>
          <a:p>
            <a:r>
              <a:rPr lang="en-US" altLang="zh-CN" sz="2800" b="1"/>
              <a:t> A. A guide book. 		B. A novel. 	C. A newspaper. 	D. A blog.</a:t>
            </a:r>
          </a:p>
        </p:txBody>
      </p:sp>
      <p:pic>
        <p:nvPicPr>
          <p:cNvPr id="2" name="图片 1"/>
          <p:cNvPicPr>
            <a:picLocks noChangeAspect="1"/>
          </p:cNvPicPr>
          <p:nvPr/>
        </p:nvPicPr>
        <p:blipFill>
          <a:blip r:embed="rId3"/>
          <a:stretch>
            <a:fillRect/>
          </a:stretch>
        </p:blipFill>
        <p:spPr>
          <a:xfrm>
            <a:off x="10048240" y="132715"/>
            <a:ext cx="2143760" cy="2187575"/>
          </a:xfrm>
          <a:prstGeom prst="rect">
            <a:avLst/>
          </a:prstGeom>
        </p:spPr>
      </p:pic>
      <p:sp>
        <p:nvSpPr>
          <p:cNvPr id="3" name="文本框 2"/>
          <p:cNvSpPr txBox="1"/>
          <p:nvPr/>
        </p:nvSpPr>
        <p:spPr>
          <a:xfrm>
            <a:off x="7168515" y="332105"/>
            <a:ext cx="49720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6" name="文本框 5"/>
          <p:cNvSpPr txBox="1"/>
          <p:nvPr/>
        </p:nvSpPr>
        <p:spPr>
          <a:xfrm>
            <a:off x="8601710" y="2907030"/>
            <a:ext cx="136906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7" name="文本框 6"/>
          <p:cNvSpPr txBox="1"/>
          <p:nvPr/>
        </p:nvSpPr>
        <p:spPr>
          <a:xfrm>
            <a:off x="6927850" y="4218940"/>
            <a:ext cx="180975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9" name="文本框 8">
            <a:hlinkClick r:id="rId4" action="ppaction://hlinksldjump"/>
          </p:cNvPr>
          <p:cNvSpPr txBox="1"/>
          <p:nvPr/>
        </p:nvSpPr>
        <p:spPr>
          <a:xfrm>
            <a:off x="7611745" y="33210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1" name="文本框 10">
            <a:hlinkClick r:id="rId5" action="ppaction://hlinksldjump"/>
          </p:cNvPr>
          <p:cNvSpPr txBox="1"/>
          <p:nvPr/>
        </p:nvSpPr>
        <p:spPr>
          <a:xfrm>
            <a:off x="9130665" y="29070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3" name="文本框 12">
            <a:hlinkClick r:id="rId6" action="ppaction://hlinksldjump"/>
          </p:cNvPr>
          <p:cNvSpPr txBox="1"/>
          <p:nvPr/>
        </p:nvSpPr>
        <p:spPr>
          <a:xfrm>
            <a:off x="7974965" y="421894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0"/>
                                        <p:tgtEl>
                                          <p:spTgt spid="7"/>
                                        </p:tgtEl>
                                      </p:cBhvr>
                                    </p:animEffect>
                                    <p:anim calcmode="lin" valueType="num">
                                      <p:cBhvr>
                                        <p:cTn id="34" dur="1000" fill="hold"/>
                                        <p:tgtEl>
                                          <p:spTgt spid="7"/>
                                        </p:tgtEl>
                                        <p:attrNameLst>
                                          <p:attrName>ppt_x</p:attrName>
                                        </p:attrNameLst>
                                      </p:cBhvr>
                                      <p:tavLst>
                                        <p:tav tm="0">
                                          <p:val>
                                            <p:strVal val="#ppt_x"/>
                                          </p:val>
                                        </p:tav>
                                        <p:tav tm="100000">
                                          <p:val>
                                            <p:strVal val="#ppt_x"/>
                                          </p:val>
                                        </p:tav>
                                      </p:tavLst>
                                    </p:anim>
                                    <p:anim calcmode="lin" valueType="num">
                                      <p:cBhvr>
                                        <p:cTn id="35" dur="1000" fill="hold"/>
                                        <p:tgtEl>
                                          <p:spTgt spid="7"/>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1000"/>
                                        <p:tgtEl>
                                          <p:spTgt spid="13"/>
                                        </p:tgtEl>
                                      </p:cBhvr>
                                    </p:animEffect>
                                    <p:anim calcmode="lin" valueType="num">
                                      <p:cBhvr>
                                        <p:cTn id="40" dur="1000" fill="hold"/>
                                        <p:tgtEl>
                                          <p:spTgt spid="13"/>
                                        </p:tgtEl>
                                        <p:attrNameLst>
                                          <p:attrName>ppt_x</p:attrName>
                                        </p:attrNameLst>
                                      </p:cBhvr>
                                      <p:tavLst>
                                        <p:tav tm="0">
                                          <p:val>
                                            <p:strVal val="#ppt_x"/>
                                          </p:val>
                                        </p:tav>
                                        <p:tav tm="100000">
                                          <p:val>
                                            <p:strVal val="#ppt_x"/>
                                          </p:val>
                                        </p:tav>
                                      </p:tavLst>
                                    </p:anim>
                                    <p:anim calcmode="lin" valueType="num">
                                      <p:cBhvr>
                                        <p:cTn id="4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6" grpId="0"/>
      <p:bldP spid="6" grpId="1"/>
      <p:bldP spid="7" grpId="0"/>
      <p:bldP spid="7" grpId="1"/>
      <p:bldP spid="9" grpId="0" bldLvl="0" animBg="1"/>
      <p:bldP spid="9" grpId="1" animBg="1"/>
      <p:bldP spid="11" grpId="0" bldLvl="0" animBg="1"/>
      <p:bldP spid="11" grpId="1" animBg="1"/>
      <p:bldP spid="13" grpId="0" bldLvl="0" animBg="1"/>
      <p:bldP spid="13" grpId="1" animBg="1"/>
    </p:bldLst>
  </p:timing>
</p:sld>
</file>

<file path=ppt/slides/slide2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3.  细节理解题。根据第二段第一句“Gulangyu is … with an area of 1.88 square kilometers.”可知，数字1.88被换成了188，故此题正确答案为：A。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295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4. 词义猜测题。根据第三段第三句“Because the holes in the southwestern reefs hit by the waves make sounds like the drum beating.”可知，因为波浪击打在西南边礁石上的洞孔产生的声音像敲鼓的声音，可以排除沙滩、牛肉和珊瑚，故此题正确答案为：B。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296</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5.  推理判断题。这是一篇介绍旅游地的文章，通常会出现在旅游指南书上，故此题正确答案为：A。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297</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298</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0"/>
            <a:ext cx="12191365" cy="6554470"/>
          </a:xfrm>
          <a:prstGeom prst="rect">
            <a:avLst/>
          </a:prstGeom>
          <a:noFill/>
        </p:spPr>
        <p:txBody>
          <a:bodyPr wrap="square" rtlCol="0" anchor="t">
            <a:spAutoFit/>
          </a:bodyPr>
          <a:lstStyle/>
          <a:p>
            <a:r>
              <a:rPr lang="en-US" altLang="zh-CN" sz="2800"/>
              <a:t>                                                       B（议论文）</a:t>
            </a:r>
          </a:p>
          <a:p>
            <a:r>
              <a:rPr lang="en-US" altLang="zh-CN" sz="2800"/>
              <a:t>                                                                                   难度系数：★★ 建议时长：5分钟</a:t>
            </a:r>
          </a:p>
          <a:p>
            <a:pPr algn="just"/>
            <a:r>
              <a:rPr lang="en-US" altLang="zh-CN" sz="2800"/>
              <a:t>      What comes to a foreigner’s mind when speaking of China? Not martial arts or Peking opera, but Traditional Chinese Medicine (TCM).</a:t>
            </a:r>
          </a:p>
          <a:p>
            <a:pPr algn="just"/>
            <a:r>
              <a:rPr lang="en-US" altLang="zh-CN" sz="2800"/>
              <a:t>     Chinese Foreign Languages Publishing Administration conducted a survey in 2015, asking 9,500 foreigners in G20 countries about China’s national image. Half of them chose TCM.</a:t>
            </a:r>
          </a:p>
          <a:p>
            <a:pPr algn="just"/>
            <a:r>
              <a:rPr lang="en-US" altLang="zh-CN" sz="2800"/>
              <a:t>     TCM has a 3,000-year history in China. It is based on the Chinese culture of Yin and Yang. It looks humans and nature as a unity. So to keep healthy, we should follow the laws of nature. For example, it is time to sleep at 11:00 p.m., because Yin power starts to </a:t>
            </a:r>
            <a:r>
              <a:rPr lang="en-US" altLang="zh-CN" sz="2800" u="sng"/>
              <a:t>recover</a:t>
            </a:r>
            <a:r>
              <a:rPr lang="en-US" altLang="zh-CN" sz="2800"/>
              <a:t> by then. If you often stay up late, your body will lose balance and get ill.</a:t>
            </a:r>
          </a:p>
          <a:p>
            <a:pPr algn="just"/>
            <a:r>
              <a:rPr lang="en-US" altLang="zh-CN" sz="2800"/>
              <a:t>     TCM and the Chinese culture about humans and nature have gone global in recent years. People in 183 countries and regions are now using TCM therapies, according to China’s first white paper on TCM.     </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299</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0"/>
            <a:ext cx="12191365" cy="5692775"/>
          </a:xfrm>
          <a:prstGeom prst="rect">
            <a:avLst/>
          </a:prstGeom>
          <a:noFill/>
        </p:spPr>
        <p:txBody>
          <a:bodyPr wrap="square" rtlCol="0" anchor="t">
            <a:spAutoFit/>
          </a:bodyPr>
          <a:lstStyle/>
          <a:p>
            <a:r>
              <a:rPr lang="en-US" altLang="zh-CN" sz="2800"/>
              <a:t>      You may have noticed the round, purple marks on the shoulders of US swimmer Michael Phelps in the 2016 Rio Olympics. He was using the TCM cupping therapy. It made headlines across the world.</a:t>
            </a:r>
          </a:p>
          <a:p>
            <a:r>
              <a:rPr lang="en-US" altLang="zh-CN" sz="2800"/>
              <a:t>     One of the reasons behind the growing popularity of TCM is the increase of scientific research into it. In 2015, Chinese scientist Tu Youyou won the Nobel Prize for discovering an anti-malaria drug. She adopted a plant which had been used for a long time in traditional medicine.</a:t>
            </a:r>
          </a:p>
          <a:p>
            <a:endParaRPr lang="en-US" altLang="zh-CN" sz="2800"/>
          </a:p>
          <a:p>
            <a:r>
              <a:rPr lang="en-US" altLang="zh-CN" sz="2800" b="1"/>
              <a:t>6. Speaking of China, what do foreigners first think of?</a:t>
            </a:r>
          </a:p>
          <a:p>
            <a:r>
              <a:rPr lang="en-US" altLang="zh-CN" sz="2800" b="1"/>
              <a:t> A. Peking opera.        B. Martial arts.        C. Chinese tea.            D. TCM.</a:t>
            </a:r>
          </a:p>
          <a:p>
            <a:r>
              <a:rPr lang="en-US" altLang="zh-CN" sz="2800" b="1"/>
              <a:t> 7. In Chinese culture of Yin and Yang, which is the suggested time to go </a:t>
            </a:r>
          </a:p>
          <a:p>
            <a:r>
              <a:rPr lang="en-US" altLang="zh-CN" sz="2800" b="1"/>
              <a:t>to sleep? </a:t>
            </a:r>
          </a:p>
          <a:p>
            <a:r>
              <a:rPr lang="en-US" altLang="zh-CN" sz="2800" b="1"/>
              <a:t> A. 11 a.m.                    B. 10 a.m .                C. 10 p.m.                 D. 11 p.m.</a:t>
            </a:r>
          </a:p>
        </p:txBody>
      </p:sp>
      <p:sp>
        <p:nvSpPr>
          <p:cNvPr id="2" name="文本框 1"/>
          <p:cNvSpPr txBox="1"/>
          <p:nvPr/>
        </p:nvSpPr>
        <p:spPr>
          <a:xfrm>
            <a:off x="8147367" y="3439479"/>
            <a:ext cx="141859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3" name="文本框 2"/>
          <p:cNvSpPr txBox="1"/>
          <p:nvPr/>
        </p:nvSpPr>
        <p:spPr>
          <a:xfrm>
            <a:off x="1583690" y="4779010"/>
            <a:ext cx="49466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7" name="文本框 6">
            <a:hlinkClick r:id="rId3" action="ppaction://hlinksldjump"/>
          </p:cNvPr>
          <p:cNvSpPr txBox="1"/>
          <p:nvPr/>
        </p:nvSpPr>
        <p:spPr>
          <a:xfrm>
            <a:off x="8925560" y="336867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9" name="文本框 8">
            <a:hlinkClick r:id="rId4" action="ppaction://hlinksldjump"/>
          </p:cNvPr>
          <p:cNvSpPr txBox="1"/>
          <p:nvPr/>
        </p:nvSpPr>
        <p:spPr>
          <a:xfrm>
            <a:off x="4482465" y="477901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fade">
                                      <p:cBhvr>
                                        <p:cTn id="20" dur="1000"/>
                                        <p:tgtEl>
                                          <p:spTgt spid="3"/>
                                        </p:tgtEl>
                                      </p:cBhvr>
                                    </p:animEffect>
                                    <p:anim calcmode="lin" valueType="num">
                                      <p:cBhvr>
                                        <p:cTn id="21" dur="1000" fill="hold"/>
                                        <p:tgtEl>
                                          <p:spTgt spid="3"/>
                                        </p:tgtEl>
                                        <p:attrNameLst>
                                          <p:attrName>ppt_x</p:attrName>
                                        </p:attrNameLst>
                                      </p:cBhvr>
                                      <p:tavLst>
                                        <p:tav tm="0">
                                          <p:val>
                                            <p:strVal val="#ppt_x"/>
                                          </p:val>
                                        </p:tav>
                                        <p:tav tm="100000">
                                          <p:val>
                                            <p:strVal val="#ppt_x"/>
                                          </p:val>
                                        </p:tav>
                                      </p:tavLst>
                                    </p:anim>
                                    <p:anim calcmode="lin" valueType="num">
                                      <p:cBhvr>
                                        <p:cTn id="22" dur="1000" fill="hold"/>
                                        <p:tgtEl>
                                          <p:spTgt spid="3"/>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fade">
                                      <p:cBhvr>
                                        <p:cTn id="26" dur="1000"/>
                                        <p:tgtEl>
                                          <p:spTgt spid="9"/>
                                        </p:tgtEl>
                                      </p:cBhvr>
                                    </p:animEffect>
                                    <p:anim calcmode="lin" valueType="num">
                                      <p:cBhvr>
                                        <p:cTn id="27" dur="1000" fill="hold"/>
                                        <p:tgtEl>
                                          <p:spTgt spid="9"/>
                                        </p:tgtEl>
                                        <p:attrNameLst>
                                          <p:attrName>ppt_x</p:attrName>
                                        </p:attrNameLst>
                                      </p:cBhvr>
                                      <p:tavLst>
                                        <p:tav tm="0">
                                          <p:val>
                                            <p:strVal val="#ppt_x"/>
                                          </p:val>
                                        </p:tav>
                                        <p:tav tm="100000">
                                          <p:val>
                                            <p:strVal val="#ppt_x"/>
                                          </p:val>
                                        </p:tav>
                                      </p:tavLst>
                                    </p:anim>
                                    <p:anim calcmode="lin" valueType="num">
                                      <p:cBhvr>
                                        <p:cTn id="28"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7" grpId="0" bldLvl="0" animBg="1"/>
      <p:bldP spid="7" grpId="1" animBg="1"/>
      <p:bldP spid="9" grpId="0" bldLvl="0" animBg="1"/>
      <p:bldP spid="9" grpId="1"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p:cNvPicPr>
            <a:picLocks noChangeAspect="1"/>
          </p:cNvPicPr>
          <p:nvPr/>
        </p:nvPicPr>
        <p:blipFill>
          <a:blip r:embed="rId3"/>
          <a:stretch>
            <a:fillRect/>
          </a:stretch>
        </p:blipFill>
        <p:spPr>
          <a:xfrm>
            <a:off x="10226082" y="-407839"/>
            <a:ext cx="2649028" cy="2886671"/>
          </a:xfrm>
          <a:prstGeom prst="rect">
            <a:avLst/>
          </a:prstGeom>
        </p:spPr>
      </p:pic>
      <p:grpSp>
        <p:nvGrpSpPr>
          <p:cNvPr id="24" name="组合 23"/>
          <p:cNvGrpSpPr/>
          <p:nvPr/>
        </p:nvGrpSpPr>
        <p:grpSpPr>
          <a:xfrm>
            <a:off x="4587306" y="92523"/>
            <a:ext cx="4616648" cy="2181841"/>
            <a:chOff x="-418541" y="3066142"/>
            <a:chExt cx="4616648" cy="2181841"/>
          </a:xfrm>
        </p:grpSpPr>
        <p:sp>
          <p:nvSpPr>
            <p:cNvPr id="25" name="Oval 2"/>
            <p:cNvSpPr/>
            <p:nvPr/>
          </p:nvSpPr>
          <p:spPr>
            <a:xfrm>
              <a:off x="1763486" y="3066142"/>
              <a:ext cx="725715" cy="725715"/>
            </a:xfrm>
            <a:prstGeom prst="ellipse">
              <a:avLst/>
            </a:prstGeom>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154"/>
            <p:cNvSpPr>
              <a:spLocks noChangeArrowheads="1"/>
            </p:cNvSpPr>
            <p:nvPr/>
          </p:nvSpPr>
          <p:spPr bwMode="auto">
            <a:xfrm>
              <a:off x="1990430" y="3239530"/>
              <a:ext cx="279362" cy="378938"/>
            </a:xfrm>
            <a:custGeom>
              <a:avLst/>
              <a:gdLst>
                <a:gd name="T0" fmla="*/ 156272 w 355"/>
                <a:gd name="T1" fmla="*/ 58950 h 487"/>
                <a:gd name="T2" fmla="*/ 156272 w 355"/>
                <a:gd name="T3" fmla="*/ 58950 h 487"/>
                <a:gd name="T4" fmla="*/ 52392 w 355"/>
                <a:gd name="T5" fmla="*/ 7592 h 487"/>
                <a:gd name="T6" fmla="*/ 4065 w 355"/>
                <a:gd name="T7" fmla="*/ 23669 h 487"/>
                <a:gd name="T8" fmla="*/ 0 w 355"/>
                <a:gd name="T9" fmla="*/ 35280 h 487"/>
                <a:gd name="T10" fmla="*/ 4065 w 355"/>
                <a:gd name="T11" fmla="*/ 154073 h 487"/>
                <a:gd name="T12" fmla="*/ 8130 w 355"/>
                <a:gd name="T13" fmla="*/ 162111 h 487"/>
                <a:gd name="T14" fmla="*/ 100267 w 355"/>
                <a:gd name="T15" fmla="*/ 217041 h 487"/>
                <a:gd name="T16" fmla="*/ 104332 w 355"/>
                <a:gd name="T17" fmla="*/ 217041 h 487"/>
                <a:gd name="T18" fmla="*/ 108397 w 355"/>
                <a:gd name="T19" fmla="*/ 217041 h 487"/>
                <a:gd name="T20" fmla="*/ 112010 w 355"/>
                <a:gd name="T21" fmla="*/ 213469 h 487"/>
                <a:gd name="T22" fmla="*/ 112010 w 355"/>
                <a:gd name="T23" fmla="*/ 90657 h 487"/>
                <a:gd name="T24" fmla="*/ 108397 w 355"/>
                <a:gd name="T25" fmla="*/ 82619 h 487"/>
                <a:gd name="T26" fmla="*/ 19873 w 355"/>
                <a:gd name="T27" fmla="*/ 31261 h 487"/>
                <a:gd name="T28" fmla="*/ 32067 w 355"/>
                <a:gd name="T29" fmla="*/ 23669 h 487"/>
                <a:gd name="T30" fmla="*/ 48327 w 355"/>
                <a:gd name="T31" fmla="*/ 19650 h 487"/>
                <a:gd name="T32" fmla="*/ 135948 w 355"/>
                <a:gd name="T33" fmla="*/ 66988 h 487"/>
                <a:gd name="T34" fmla="*/ 140013 w 355"/>
                <a:gd name="T35" fmla="*/ 71007 h 487"/>
                <a:gd name="T36" fmla="*/ 140013 w 355"/>
                <a:gd name="T37" fmla="*/ 189800 h 487"/>
                <a:gd name="T38" fmla="*/ 148142 w 355"/>
                <a:gd name="T39" fmla="*/ 197392 h 487"/>
                <a:gd name="T40" fmla="*/ 159885 w 355"/>
                <a:gd name="T41" fmla="*/ 189800 h 487"/>
                <a:gd name="T42" fmla="*/ 159885 w 355"/>
                <a:gd name="T43" fmla="*/ 62969 h 487"/>
                <a:gd name="T44" fmla="*/ 156272 w 355"/>
                <a:gd name="T45" fmla="*/ 58950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p:spPr>
          <p:txBody>
            <a:bodyPr wrap="none" lIns="34290" tIns="17145" rIns="34290" bIns="17145" anchor="ctr"/>
            <a:lstStyle/>
            <a:p>
              <a:endParaRPr lang="en-US"/>
            </a:p>
          </p:txBody>
        </p:sp>
        <p:sp>
          <p:nvSpPr>
            <p:cNvPr id="27" name="TextBox 8"/>
            <p:cNvSpPr txBox="1"/>
            <p:nvPr/>
          </p:nvSpPr>
          <p:spPr>
            <a:xfrm flipH="1">
              <a:off x="-418541" y="4016877"/>
              <a:ext cx="4616648" cy="1231106"/>
            </a:xfrm>
            <a:prstGeom prst="rect">
              <a:avLst/>
            </a:prstGeom>
            <a:noFill/>
          </p:spPr>
          <p:txBody>
            <a:bodyPr wrap="none" lIns="0" tIns="0" rIns="0" bIns="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4" action="ppaction://hlinksldjump"/>
                </a:rPr>
                <a:t>一、大纲要求及解读</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a:p>
              <a:pPr algn="ct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28" name="TextBox 9">
              <a:hlinkClick r:id="rId4" action="ppaction://hlinksldjump"/>
            </p:cNvPr>
            <p:cNvSpPr txBox="1"/>
            <p:nvPr/>
          </p:nvSpPr>
          <p:spPr>
            <a:xfrm flipH="1">
              <a:off x="1288976" y="4353998"/>
              <a:ext cx="1665060" cy="199350"/>
            </a:xfrm>
            <a:prstGeom prst="rect">
              <a:avLst/>
            </a:prstGeom>
            <a:noFill/>
          </p:spPr>
          <p:txBody>
            <a:bodyPr wrap="square" lIns="0" tIns="0" rIns="0" bIns="0" rtlCol="0">
              <a:spAutoFit/>
            </a:bodyPr>
            <a:lstStyle/>
            <a:p>
              <a:pPr algn="ctr">
                <a:lnSpc>
                  <a:spcPct val="120000"/>
                </a:lnSpc>
              </a:pPr>
              <a:endParaRPr lang="en-US" sz="1200" dirty="0">
                <a:solidFill>
                  <a:schemeClr val="bg1">
                    <a:lumMod val="50000"/>
                  </a:schemeClr>
                </a:solidFill>
                <a:cs typeface="Lato Light"/>
              </a:endParaRPr>
            </a:p>
          </p:txBody>
        </p:sp>
      </p:grpSp>
      <p:grpSp>
        <p:nvGrpSpPr>
          <p:cNvPr id="2" name="组合 1"/>
          <p:cNvGrpSpPr/>
          <p:nvPr/>
        </p:nvGrpSpPr>
        <p:grpSpPr>
          <a:xfrm>
            <a:off x="-942302" y="-901699"/>
            <a:ext cx="6304204" cy="6680198"/>
            <a:chOff x="-942302" y="-901699"/>
            <a:chExt cx="6304204" cy="6680198"/>
          </a:xfrm>
        </p:grpSpPr>
        <p:pic>
          <p:nvPicPr>
            <p:cNvPr id="4" name="图片 3"/>
            <p:cNvPicPr>
              <a:picLocks noChangeAspect="1"/>
            </p:cNvPicPr>
            <p:nvPr/>
          </p:nvPicPr>
          <p:blipFill>
            <a:blip r:embed="rId5">
              <a:grayscl/>
            </a:blip>
            <a:stretch>
              <a:fillRect/>
            </a:stretch>
          </p:blipFill>
          <p:spPr>
            <a:xfrm>
              <a:off x="-942302" y="-901699"/>
              <a:ext cx="6304204" cy="6680198"/>
            </a:xfrm>
            <a:prstGeom prst="rect">
              <a:avLst/>
            </a:prstGeom>
          </p:spPr>
        </p:pic>
        <p:sp>
          <p:nvSpPr>
            <p:cNvPr id="8" name="TextBox 14"/>
            <p:cNvSpPr txBox="1"/>
            <p:nvPr/>
          </p:nvSpPr>
          <p:spPr>
            <a:xfrm rot="20454621">
              <a:off x="446900" y="502484"/>
              <a:ext cx="2868094" cy="923330"/>
            </a:xfrm>
            <a:prstGeom prst="rect">
              <a:avLst/>
            </a:prstGeom>
            <a:noFill/>
          </p:spPr>
          <p:txBody>
            <a:bodyPr wrap="none" rtlCol="0">
              <a:spAutoFit/>
            </a:bodyPr>
            <a:lstStyle/>
            <a:p>
              <a:pPr algn="ctr"/>
              <a:r>
                <a:rPr lang="zh-CN" altLang="en-US" sz="5400" b="1" spc="300" dirty="0">
                  <a:solidFill>
                    <a:schemeClr val="bg1"/>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目 录 页</a:t>
              </a:r>
            </a:p>
          </p:txBody>
        </p:sp>
        <p:sp>
          <p:nvSpPr>
            <p:cNvPr id="29" name="TextBox 14"/>
            <p:cNvSpPr txBox="1"/>
            <p:nvPr/>
          </p:nvSpPr>
          <p:spPr>
            <a:xfrm rot="20454621">
              <a:off x="940661" y="3346760"/>
              <a:ext cx="3940373" cy="830997"/>
            </a:xfrm>
            <a:prstGeom prst="rect">
              <a:avLst/>
            </a:prstGeom>
            <a:noFill/>
          </p:spPr>
          <p:txBody>
            <a:bodyPr wrap="none" rtlCol="0">
              <a:spAutoFit/>
            </a:bodyPr>
            <a:lstStyle/>
            <a:p>
              <a:pPr algn="ctr"/>
              <a:r>
                <a:rPr lang="en-US" altLang="zh-CN" sz="4800" b="1" spc="300" dirty="0">
                  <a:solidFill>
                    <a:schemeClr val="accent4">
                      <a:lumMod val="75000"/>
                    </a:schemeClr>
                  </a:solidFill>
                  <a:latin typeface="微软雅黑" panose="020B0503020204020204" pitchFamily="34" charset="-122"/>
                  <a:ea typeface="微软雅黑" panose="020B0503020204020204" pitchFamily="34" charset="-122"/>
                </a:rPr>
                <a:t>CON</a:t>
              </a:r>
              <a:r>
                <a:rPr lang="en-US" altLang="zh-CN" sz="4800" b="1" spc="300" dirty="0">
                  <a:solidFill>
                    <a:schemeClr val="accent1"/>
                  </a:solidFill>
                  <a:latin typeface="微软雅黑" panose="020B0503020204020204" pitchFamily="34" charset="-122"/>
                  <a:ea typeface="微软雅黑" panose="020B0503020204020204" pitchFamily="34" charset="-122"/>
                </a:rPr>
                <a:t>TENTS</a:t>
              </a:r>
              <a:endParaRPr lang="zh-CN" altLang="en-US" sz="4800" b="1" spc="300" dirty="0">
                <a:solidFill>
                  <a:schemeClr val="accent1"/>
                </a:solidFill>
                <a:latin typeface="微软雅黑" panose="020B0503020204020204" pitchFamily="34" charset="-122"/>
                <a:ea typeface="微软雅黑" panose="020B0503020204020204" pitchFamily="34" charset="-122"/>
              </a:endParaRPr>
            </a:p>
          </p:txBody>
        </p:sp>
      </p:grpSp>
      <p:grpSp>
        <p:nvGrpSpPr>
          <p:cNvPr id="35" name="组合 34"/>
          <p:cNvGrpSpPr/>
          <p:nvPr/>
        </p:nvGrpSpPr>
        <p:grpSpPr>
          <a:xfrm>
            <a:off x="7959878" y="991626"/>
            <a:ext cx="3590727" cy="2200949"/>
            <a:chOff x="326147" y="3066142"/>
            <a:chExt cx="3590727" cy="2200949"/>
          </a:xfrm>
        </p:grpSpPr>
        <p:sp>
          <p:nvSpPr>
            <p:cNvPr id="36" name="Oval 2"/>
            <p:cNvSpPr/>
            <p:nvPr/>
          </p:nvSpPr>
          <p:spPr>
            <a:xfrm>
              <a:off x="1763486" y="3066142"/>
              <a:ext cx="725715" cy="725715"/>
            </a:xfrm>
            <a:prstGeom prst="ellipse">
              <a:avLst/>
            </a:prstGeom>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54"/>
            <p:cNvSpPr>
              <a:spLocks noChangeArrowheads="1"/>
            </p:cNvSpPr>
            <p:nvPr/>
          </p:nvSpPr>
          <p:spPr bwMode="auto">
            <a:xfrm>
              <a:off x="1990430" y="3239530"/>
              <a:ext cx="279362" cy="378938"/>
            </a:xfrm>
            <a:custGeom>
              <a:avLst/>
              <a:gdLst>
                <a:gd name="T0" fmla="*/ 156272 w 355"/>
                <a:gd name="T1" fmla="*/ 58950 h 487"/>
                <a:gd name="T2" fmla="*/ 156272 w 355"/>
                <a:gd name="T3" fmla="*/ 58950 h 487"/>
                <a:gd name="T4" fmla="*/ 52392 w 355"/>
                <a:gd name="T5" fmla="*/ 7592 h 487"/>
                <a:gd name="T6" fmla="*/ 4065 w 355"/>
                <a:gd name="T7" fmla="*/ 23669 h 487"/>
                <a:gd name="T8" fmla="*/ 0 w 355"/>
                <a:gd name="T9" fmla="*/ 35280 h 487"/>
                <a:gd name="T10" fmla="*/ 4065 w 355"/>
                <a:gd name="T11" fmla="*/ 154073 h 487"/>
                <a:gd name="T12" fmla="*/ 8130 w 355"/>
                <a:gd name="T13" fmla="*/ 162111 h 487"/>
                <a:gd name="T14" fmla="*/ 100267 w 355"/>
                <a:gd name="T15" fmla="*/ 217041 h 487"/>
                <a:gd name="T16" fmla="*/ 104332 w 355"/>
                <a:gd name="T17" fmla="*/ 217041 h 487"/>
                <a:gd name="T18" fmla="*/ 108397 w 355"/>
                <a:gd name="T19" fmla="*/ 217041 h 487"/>
                <a:gd name="T20" fmla="*/ 112010 w 355"/>
                <a:gd name="T21" fmla="*/ 213469 h 487"/>
                <a:gd name="T22" fmla="*/ 112010 w 355"/>
                <a:gd name="T23" fmla="*/ 90657 h 487"/>
                <a:gd name="T24" fmla="*/ 108397 w 355"/>
                <a:gd name="T25" fmla="*/ 82619 h 487"/>
                <a:gd name="T26" fmla="*/ 19873 w 355"/>
                <a:gd name="T27" fmla="*/ 31261 h 487"/>
                <a:gd name="T28" fmla="*/ 32067 w 355"/>
                <a:gd name="T29" fmla="*/ 23669 h 487"/>
                <a:gd name="T30" fmla="*/ 48327 w 355"/>
                <a:gd name="T31" fmla="*/ 19650 h 487"/>
                <a:gd name="T32" fmla="*/ 135948 w 355"/>
                <a:gd name="T33" fmla="*/ 66988 h 487"/>
                <a:gd name="T34" fmla="*/ 140013 w 355"/>
                <a:gd name="T35" fmla="*/ 71007 h 487"/>
                <a:gd name="T36" fmla="*/ 140013 w 355"/>
                <a:gd name="T37" fmla="*/ 189800 h 487"/>
                <a:gd name="T38" fmla="*/ 148142 w 355"/>
                <a:gd name="T39" fmla="*/ 197392 h 487"/>
                <a:gd name="T40" fmla="*/ 159885 w 355"/>
                <a:gd name="T41" fmla="*/ 189800 h 487"/>
                <a:gd name="T42" fmla="*/ 159885 w 355"/>
                <a:gd name="T43" fmla="*/ 62969 h 487"/>
                <a:gd name="T44" fmla="*/ 156272 w 355"/>
                <a:gd name="T45" fmla="*/ 58950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p:spPr>
          <p:txBody>
            <a:bodyPr wrap="none" lIns="34290" tIns="17145" rIns="34290" bIns="17145" anchor="ctr"/>
            <a:lstStyle/>
            <a:p>
              <a:endParaRPr lang="en-US"/>
            </a:p>
          </p:txBody>
        </p:sp>
        <p:sp>
          <p:nvSpPr>
            <p:cNvPr id="38" name="TextBox 8"/>
            <p:cNvSpPr txBox="1"/>
            <p:nvPr/>
          </p:nvSpPr>
          <p:spPr>
            <a:xfrm flipH="1">
              <a:off x="326147" y="4035985"/>
              <a:ext cx="3590727" cy="1231106"/>
            </a:xfrm>
            <a:prstGeom prst="rect">
              <a:avLst/>
            </a:prstGeom>
            <a:noFill/>
          </p:spPr>
          <p:txBody>
            <a:bodyPr wrap="none" lIns="0" tIns="0" rIns="0" bIns="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6" action="ppaction://hlinksldjump"/>
                </a:rPr>
                <a:t>二、名师支招，</a:t>
              </a:r>
              <a:endPar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6" action="ppaction://hlinksldjump"/>
              </a:endParaRPr>
            </a:p>
            <a:p>
              <a:pPr algn="ctr"/>
              <a:r>
                <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6" action="ppaction://hlinksldjump"/>
                </a:rPr>
                <a:t>    </a:t>
              </a: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6" action="ppaction://hlinksldjump"/>
                </a:rPr>
                <a:t>让你秒懂</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39" name="TextBox 9"/>
            <p:cNvSpPr txBox="1"/>
            <p:nvPr/>
          </p:nvSpPr>
          <p:spPr>
            <a:xfrm flipH="1">
              <a:off x="1288976" y="4353998"/>
              <a:ext cx="1665060" cy="199350"/>
            </a:xfrm>
            <a:prstGeom prst="rect">
              <a:avLst/>
            </a:prstGeom>
            <a:noFill/>
          </p:spPr>
          <p:txBody>
            <a:bodyPr wrap="square" lIns="0" tIns="0" rIns="0" bIns="0" rtlCol="0">
              <a:spAutoFit/>
            </a:bodyPr>
            <a:lstStyle/>
            <a:p>
              <a:pPr algn="ctr">
                <a:lnSpc>
                  <a:spcPct val="120000"/>
                </a:lnSpc>
              </a:pPr>
              <a:endParaRPr lang="en-US" sz="1200" dirty="0">
                <a:solidFill>
                  <a:schemeClr val="bg1">
                    <a:lumMod val="50000"/>
                  </a:schemeClr>
                </a:solidFill>
                <a:cs typeface="Lato Light"/>
              </a:endParaRPr>
            </a:p>
          </p:txBody>
        </p:sp>
      </p:grpSp>
      <p:grpSp>
        <p:nvGrpSpPr>
          <p:cNvPr id="40" name="组合 39"/>
          <p:cNvGrpSpPr/>
          <p:nvPr/>
        </p:nvGrpSpPr>
        <p:grpSpPr>
          <a:xfrm>
            <a:off x="5249691" y="2354515"/>
            <a:ext cx="3743011" cy="2200949"/>
            <a:chOff x="250004" y="3066142"/>
            <a:chExt cx="3743011" cy="2200949"/>
          </a:xfrm>
        </p:grpSpPr>
        <p:sp>
          <p:nvSpPr>
            <p:cNvPr id="41" name="Oval 2"/>
            <p:cNvSpPr/>
            <p:nvPr/>
          </p:nvSpPr>
          <p:spPr>
            <a:xfrm>
              <a:off x="1763486" y="3066142"/>
              <a:ext cx="725715" cy="725715"/>
            </a:xfrm>
            <a:prstGeom prst="ellipse">
              <a:avLst/>
            </a:prstGeom>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154"/>
            <p:cNvSpPr>
              <a:spLocks noChangeArrowheads="1"/>
            </p:cNvSpPr>
            <p:nvPr/>
          </p:nvSpPr>
          <p:spPr bwMode="auto">
            <a:xfrm>
              <a:off x="1990430" y="3239530"/>
              <a:ext cx="279362" cy="378938"/>
            </a:xfrm>
            <a:custGeom>
              <a:avLst/>
              <a:gdLst>
                <a:gd name="T0" fmla="*/ 156272 w 355"/>
                <a:gd name="T1" fmla="*/ 58950 h 487"/>
                <a:gd name="T2" fmla="*/ 156272 w 355"/>
                <a:gd name="T3" fmla="*/ 58950 h 487"/>
                <a:gd name="T4" fmla="*/ 52392 w 355"/>
                <a:gd name="T5" fmla="*/ 7592 h 487"/>
                <a:gd name="T6" fmla="*/ 4065 w 355"/>
                <a:gd name="T7" fmla="*/ 23669 h 487"/>
                <a:gd name="T8" fmla="*/ 0 w 355"/>
                <a:gd name="T9" fmla="*/ 35280 h 487"/>
                <a:gd name="T10" fmla="*/ 4065 w 355"/>
                <a:gd name="T11" fmla="*/ 154073 h 487"/>
                <a:gd name="T12" fmla="*/ 8130 w 355"/>
                <a:gd name="T13" fmla="*/ 162111 h 487"/>
                <a:gd name="T14" fmla="*/ 100267 w 355"/>
                <a:gd name="T15" fmla="*/ 217041 h 487"/>
                <a:gd name="T16" fmla="*/ 104332 w 355"/>
                <a:gd name="T17" fmla="*/ 217041 h 487"/>
                <a:gd name="T18" fmla="*/ 108397 w 355"/>
                <a:gd name="T19" fmla="*/ 217041 h 487"/>
                <a:gd name="T20" fmla="*/ 112010 w 355"/>
                <a:gd name="T21" fmla="*/ 213469 h 487"/>
                <a:gd name="T22" fmla="*/ 112010 w 355"/>
                <a:gd name="T23" fmla="*/ 90657 h 487"/>
                <a:gd name="T24" fmla="*/ 108397 w 355"/>
                <a:gd name="T25" fmla="*/ 82619 h 487"/>
                <a:gd name="T26" fmla="*/ 19873 w 355"/>
                <a:gd name="T27" fmla="*/ 31261 h 487"/>
                <a:gd name="T28" fmla="*/ 32067 w 355"/>
                <a:gd name="T29" fmla="*/ 23669 h 487"/>
                <a:gd name="T30" fmla="*/ 48327 w 355"/>
                <a:gd name="T31" fmla="*/ 19650 h 487"/>
                <a:gd name="T32" fmla="*/ 135948 w 355"/>
                <a:gd name="T33" fmla="*/ 66988 h 487"/>
                <a:gd name="T34" fmla="*/ 140013 w 355"/>
                <a:gd name="T35" fmla="*/ 71007 h 487"/>
                <a:gd name="T36" fmla="*/ 140013 w 355"/>
                <a:gd name="T37" fmla="*/ 189800 h 487"/>
                <a:gd name="T38" fmla="*/ 148142 w 355"/>
                <a:gd name="T39" fmla="*/ 197392 h 487"/>
                <a:gd name="T40" fmla="*/ 159885 w 355"/>
                <a:gd name="T41" fmla="*/ 189800 h 487"/>
                <a:gd name="T42" fmla="*/ 159885 w 355"/>
                <a:gd name="T43" fmla="*/ 62969 h 487"/>
                <a:gd name="T44" fmla="*/ 156272 w 355"/>
                <a:gd name="T45" fmla="*/ 58950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p:spPr>
          <p:txBody>
            <a:bodyPr wrap="none" lIns="34290" tIns="17145" rIns="34290" bIns="17145" anchor="ctr"/>
            <a:lstStyle/>
            <a:p>
              <a:endParaRPr lang="en-US"/>
            </a:p>
          </p:txBody>
        </p:sp>
        <p:sp>
          <p:nvSpPr>
            <p:cNvPr id="43" name="TextBox 8"/>
            <p:cNvSpPr txBox="1"/>
            <p:nvPr/>
          </p:nvSpPr>
          <p:spPr>
            <a:xfrm flipH="1">
              <a:off x="250004" y="4035985"/>
              <a:ext cx="3743011" cy="1231106"/>
            </a:xfrm>
            <a:prstGeom prst="rect">
              <a:avLst/>
            </a:prstGeom>
            <a:noFill/>
          </p:spPr>
          <p:txBody>
            <a:bodyPr wrap="none" lIns="0" tIns="0" rIns="0" bIns="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7" action="ppaction://hlinksldjump"/>
                </a:rPr>
                <a:t>三、 牛刀小试，</a:t>
              </a:r>
              <a:endPar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7" action="ppaction://hlinksldjump"/>
              </a:endParaRPr>
            </a:p>
            <a:p>
              <a:pPr algn="ctr"/>
              <a:r>
                <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7" action="ppaction://hlinksldjump"/>
                </a:rPr>
                <a:t>     </a:t>
              </a: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7" action="ppaction://hlinksldjump"/>
                </a:rPr>
                <a:t>初显身手</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44" name="TextBox 9"/>
            <p:cNvSpPr txBox="1"/>
            <p:nvPr/>
          </p:nvSpPr>
          <p:spPr>
            <a:xfrm flipH="1">
              <a:off x="1288976" y="4353998"/>
              <a:ext cx="1665060" cy="199350"/>
            </a:xfrm>
            <a:prstGeom prst="rect">
              <a:avLst/>
            </a:prstGeom>
            <a:noFill/>
          </p:spPr>
          <p:txBody>
            <a:bodyPr wrap="square" lIns="0" tIns="0" rIns="0" bIns="0" rtlCol="0">
              <a:spAutoFit/>
            </a:bodyPr>
            <a:lstStyle/>
            <a:p>
              <a:pPr algn="ctr">
                <a:lnSpc>
                  <a:spcPct val="120000"/>
                </a:lnSpc>
              </a:pPr>
              <a:endParaRPr lang="en-US" sz="1200" dirty="0">
                <a:solidFill>
                  <a:schemeClr val="bg1">
                    <a:lumMod val="50000"/>
                  </a:schemeClr>
                </a:solidFill>
                <a:cs typeface="Lato Light"/>
              </a:endParaRPr>
            </a:p>
          </p:txBody>
        </p:sp>
      </p:grpSp>
      <p:grpSp>
        <p:nvGrpSpPr>
          <p:cNvPr id="45" name="组合 44"/>
          <p:cNvGrpSpPr/>
          <p:nvPr/>
        </p:nvGrpSpPr>
        <p:grpSpPr>
          <a:xfrm>
            <a:off x="6297264" y="5111314"/>
            <a:ext cx="1665060" cy="1487206"/>
            <a:chOff x="1288976" y="3066142"/>
            <a:chExt cx="1665060" cy="1487206"/>
          </a:xfrm>
        </p:grpSpPr>
        <p:sp>
          <p:nvSpPr>
            <p:cNvPr id="46" name="Oval 2"/>
            <p:cNvSpPr/>
            <p:nvPr/>
          </p:nvSpPr>
          <p:spPr>
            <a:xfrm>
              <a:off x="1763486" y="3066142"/>
              <a:ext cx="725715" cy="725715"/>
            </a:xfrm>
            <a:prstGeom prst="ellipse">
              <a:avLst/>
            </a:prstGeom>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154"/>
            <p:cNvSpPr>
              <a:spLocks noChangeArrowheads="1"/>
            </p:cNvSpPr>
            <p:nvPr/>
          </p:nvSpPr>
          <p:spPr bwMode="auto">
            <a:xfrm>
              <a:off x="1990430" y="3239530"/>
              <a:ext cx="279362" cy="378938"/>
            </a:xfrm>
            <a:custGeom>
              <a:avLst/>
              <a:gdLst>
                <a:gd name="T0" fmla="*/ 156272 w 355"/>
                <a:gd name="T1" fmla="*/ 58950 h 487"/>
                <a:gd name="T2" fmla="*/ 156272 w 355"/>
                <a:gd name="T3" fmla="*/ 58950 h 487"/>
                <a:gd name="T4" fmla="*/ 52392 w 355"/>
                <a:gd name="T5" fmla="*/ 7592 h 487"/>
                <a:gd name="T6" fmla="*/ 4065 w 355"/>
                <a:gd name="T7" fmla="*/ 23669 h 487"/>
                <a:gd name="T8" fmla="*/ 0 w 355"/>
                <a:gd name="T9" fmla="*/ 35280 h 487"/>
                <a:gd name="T10" fmla="*/ 4065 w 355"/>
                <a:gd name="T11" fmla="*/ 154073 h 487"/>
                <a:gd name="T12" fmla="*/ 8130 w 355"/>
                <a:gd name="T13" fmla="*/ 162111 h 487"/>
                <a:gd name="T14" fmla="*/ 100267 w 355"/>
                <a:gd name="T15" fmla="*/ 217041 h 487"/>
                <a:gd name="T16" fmla="*/ 104332 w 355"/>
                <a:gd name="T17" fmla="*/ 217041 h 487"/>
                <a:gd name="T18" fmla="*/ 108397 w 355"/>
                <a:gd name="T19" fmla="*/ 217041 h 487"/>
                <a:gd name="T20" fmla="*/ 112010 w 355"/>
                <a:gd name="T21" fmla="*/ 213469 h 487"/>
                <a:gd name="T22" fmla="*/ 112010 w 355"/>
                <a:gd name="T23" fmla="*/ 90657 h 487"/>
                <a:gd name="T24" fmla="*/ 108397 w 355"/>
                <a:gd name="T25" fmla="*/ 82619 h 487"/>
                <a:gd name="T26" fmla="*/ 19873 w 355"/>
                <a:gd name="T27" fmla="*/ 31261 h 487"/>
                <a:gd name="T28" fmla="*/ 32067 w 355"/>
                <a:gd name="T29" fmla="*/ 23669 h 487"/>
                <a:gd name="T30" fmla="*/ 48327 w 355"/>
                <a:gd name="T31" fmla="*/ 19650 h 487"/>
                <a:gd name="T32" fmla="*/ 135948 w 355"/>
                <a:gd name="T33" fmla="*/ 66988 h 487"/>
                <a:gd name="T34" fmla="*/ 140013 w 355"/>
                <a:gd name="T35" fmla="*/ 71007 h 487"/>
                <a:gd name="T36" fmla="*/ 140013 w 355"/>
                <a:gd name="T37" fmla="*/ 189800 h 487"/>
                <a:gd name="T38" fmla="*/ 148142 w 355"/>
                <a:gd name="T39" fmla="*/ 197392 h 487"/>
                <a:gd name="T40" fmla="*/ 159885 w 355"/>
                <a:gd name="T41" fmla="*/ 189800 h 487"/>
                <a:gd name="T42" fmla="*/ 159885 w 355"/>
                <a:gd name="T43" fmla="*/ 62969 h 487"/>
                <a:gd name="T44" fmla="*/ 156272 w 355"/>
                <a:gd name="T45" fmla="*/ 58950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p:spPr>
          <p:txBody>
            <a:bodyPr wrap="none" lIns="34290" tIns="17145" rIns="34290" bIns="17145" anchor="ctr"/>
            <a:lstStyle/>
            <a:p>
              <a:endParaRPr lang="en-US"/>
            </a:p>
          </p:txBody>
        </p:sp>
        <p:sp>
          <p:nvSpPr>
            <p:cNvPr id="49" name="TextBox 9"/>
            <p:cNvSpPr txBox="1"/>
            <p:nvPr/>
          </p:nvSpPr>
          <p:spPr>
            <a:xfrm flipH="1">
              <a:off x="1288976" y="4353998"/>
              <a:ext cx="1665060" cy="199350"/>
            </a:xfrm>
            <a:prstGeom prst="rect">
              <a:avLst/>
            </a:prstGeom>
            <a:noFill/>
          </p:spPr>
          <p:txBody>
            <a:bodyPr wrap="square" lIns="0" tIns="0" rIns="0" bIns="0" rtlCol="0">
              <a:spAutoFit/>
            </a:bodyPr>
            <a:lstStyle/>
            <a:p>
              <a:pPr algn="ctr">
                <a:lnSpc>
                  <a:spcPct val="120000"/>
                </a:lnSpc>
              </a:pPr>
              <a:r>
                <a:rPr lang="en-US" sz="1200" dirty="0">
                  <a:solidFill>
                    <a:schemeClr val="bg1">
                      <a:lumMod val="50000"/>
                    </a:schemeClr>
                  </a:solidFill>
                </a:rPr>
                <a:t>.</a:t>
              </a:r>
              <a:endParaRPr lang="en-US" sz="1200" dirty="0">
                <a:solidFill>
                  <a:schemeClr val="bg1">
                    <a:lumMod val="50000"/>
                  </a:schemeClr>
                </a:solidFill>
                <a:cs typeface="Lato Light"/>
              </a:endParaRPr>
            </a:p>
          </p:txBody>
        </p:sp>
      </p:grpSp>
      <p:grpSp>
        <p:nvGrpSpPr>
          <p:cNvPr id="50" name="组合 49"/>
          <p:cNvGrpSpPr/>
          <p:nvPr/>
        </p:nvGrpSpPr>
        <p:grpSpPr>
          <a:xfrm>
            <a:off x="7828382" y="3844030"/>
            <a:ext cx="3743011" cy="2200949"/>
            <a:chOff x="250005" y="3066142"/>
            <a:chExt cx="3743011" cy="2200949"/>
          </a:xfrm>
        </p:grpSpPr>
        <p:sp>
          <p:nvSpPr>
            <p:cNvPr id="51" name="Oval 2"/>
            <p:cNvSpPr/>
            <p:nvPr/>
          </p:nvSpPr>
          <p:spPr>
            <a:xfrm>
              <a:off x="1763486" y="3066142"/>
              <a:ext cx="725715" cy="725715"/>
            </a:xfrm>
            <a:prstGeom prst="ellipse">
              <a:avLst/>
            </a:prstGeom>
            <a:ln w="285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154"/>
            <p:cNvSpPr>
              <a:spLocks noChangeArrowheads="1"/>
            </p:cNvSpPr>
            <p:nvPr/>
          </p:nvSpPr>
          <p:spPr bwMode="auto">
            <a:xfrm>
              <a:off x="1990430" y="3239530"/>
              <a:ext cx="279362" cy="378938"/>
            </a:xfrm>
            <a:custGeom>
              <a:avLst/>
              <a:gdLst>
                <a:gd name="T0" fmla="*/ 156272 w 355"/>
                <a:gd name="T1" fmla="*/ 58950 h 487"/>
                <a:gd name="T2" fmla="*/ 156272 w 355"/>
                <a:gd name="T3" fmla="*/ 58950 h 487"/>
                <a:gd name="T4" fmla="*/ 52392 w 355"/>
                <a:gd name="T5" fmla="*/ 7592 h 487"/>
                <a:gd name="T6" fmla="*/ 4065 w 355"/>
                <a:gd name="T7" fmla="*/ 23669 h 487"/>
                <a:gd name="T8" fmla="*/ 0 w 355"/>
                <a:gd name="T9" fmla="*/ 35280 h 487"/>
                <a:gd name="T10" fmla="*/ 4065 w 355"/>
                <a:gd name="T11" fmla="*/ 154073 h 487"/>
                <a:gd name="T12" fmla="*/ 8130 w 355"/>
                <a:gd name="T13" fmla="*/ 162111 h 487"/>
                <a:gd name="T14" fmla="*/ 100267 w 355"/>
                <a:gd name="T15" fmla="*/ 217041 h 487"/>
                <a:gd name="T16" fmla="*/ 104332 w 355"/>
                <a:gd name="T17" fmla="*/ 217041 h 487"/>
                <a:gd name="T18" fmla="*/ 108397 w 355"/>
                <a:gd name="T19" fmla="*/ 217041 h 487"/>
                <a:gd name="T20" fmla="*/ 112010 w 355"/>
                <a:gd name="T21" fmla="*/ 213469 h 487"/>
                <a:gd name="T22" fmla="*/ 112010 w 355"/>
                <a:gd name="T23" fmla="*/ 90657 h 487"/>
                <a:gd name="T24" fmla="*/ 108397 w 355"/>
                <a:gd name="T25" fmla="*/ 82619 h 487"/>
                <a:gd name="T26" fmla="*/ 19873 w 355"/>
                <a:gd name="T27" fmla="*/ 31261 h 487"/>
                <a:gd name="T28" fmla="*/ 32067 w 355"/>
                <a:gd name="T29" fmla="*/ 23669 h 487"/>
                <a:gd name="T30" fmla="*/ 48327 w 355"/>
                <a:gd name="T31" fmla="*/ 19650 h 487"/>
                <a:gd name="T32" fmla="*/ 135948 w 355"/>
                <a:gd name="T33" fmla="*/ 66988 h 487"/>
                <a:gd name="T34" fmla="*/ 140013 w 355"/>
                <a:gd name="T35" fmla="*/ 71007 h 487"/>
                <a:gd name="T36" fmla="*/ 140013 w 355"/>
                <a:gd name="T37" fmla="*/ 189800 h 487"/>
                <a:gd name="T38" fmla="*/ 148142 w 355"/>
                <a:gd name="T39" fmla="*/ 197392 h 487"/>
                <a:gd name="T40" fmla="*/ 159885 w 355"/>
                <a:gd name="T41" fmla="*/ 189800 h 487"/>
                <a:gd name="T42" fmla="*/ 159885 w 355"/>
                <a:gd name="T43" fmla="*/ 62969 h 487"/>
                <a:gd name="T44" fmla="*/ 156272 w 355"/>
                <a:gd name="T45" fmla="*/ 58950 h 48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chemeClr val="bg1"/>
            </a:solidFill>
            <a:ln>
              <a:noFill/>
            </a:ln>
            <a:effectLst/>
          </p:spPr>
          <p:txBody>
            <a:bodyPr wrap="none" lIns="34290" tIns="17145" rIns="34290" bIns="17145" anchor="ctr"/>
            <a:lstStyle/>
            <a:p>
              <a:endParaRPr lang="en-US"/>
            </a:p>
          </p:txBody>
        </p:sp>
        <p:sp>
          <p:nvSpPr>
            <p:cNvPr id="53" name="TextBox 8"/>
            <p:cNvSpPr txBox="1"/>
            <p:nvPr/>
          </p:nvSpPr>
          <p:spPr>
            <a:xfrm flipH="1">
              <a:off x="250005" y="4035985"/>
              <a:ext cx="3743011" cy="1231106"/>
            </a:xfrm>
            <a:prstGeom prst="rect">
              <a:avLst/>
            </a:prstGeom>
            <a:noFill/>
          </p:spPr>
          <p:txBody>
            <a:bodyPr wrap="none" lIns="0" tIns="0" rIns="0" bIns="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8" action="ppaction://hlinksldjump"/>
                </a:rPr>
                <a:t>四、 真题回放，</a:t>
              </a:r>
              <a:endPar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8" action="ppaction://hlinksldjump"/>
              </a:endParaRPr>
            </a:p>
            <a:p>
              <a:pPr algn="ctr"/>
              <a:r>
                <a:rPr lang="en-US" altLang="zh-CN"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8" action="ppaction://hlinksldjump"/>
                </a:rPr>
                <a:t>     </a:t>
              </a: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hlinkClick r:id="rId8" action="ppaction://hlinksldjump"/>
                </a:rPr>
                <a:t>一比高低</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54" name="TextBox 9"/>
            <p:cNvSpPr txBox="1"/>
            <p:nvPr/>
          </p:nvSpPr>
          <p:spPr>
            <a:xfrm flipH="1">
              <a:off x="1288976" y="4353998"/>
              <a:ext cx="1665060" cy="199350"/>
            </a:xfrm>
            <a:prstGeom prst="rect">
              <a:avLst/>
            </a:prstGeom>
            <a:noFill/>
          </p:spPr>
          <p:txBody>
            <a:bodyPr wrap="square" lIns="0" tIns="0" rIns="0" bIns="0" rtlCol="0">
              <a:spAutoFit/>
            </a:bodyPr>
            <a:lstStyle/>
            <a:p>
              <a:pPr algn="ctr">
                <a:lnSpc>
                  <a:spcPct val="120000"/>
                </a:lnSpc>
              </a:pPr>
              <a:endParaRPr lang="en-US" sz="1200" dirty="0">
                <a:solidFill>
                  <a:schemeClr val="bg1">
                    <a:lumMod val="50000"/>
                  </a:schemeClr>
                </a:solidFill>
                <a:cs typeface="Lato Light"/>
              </a:endParaRPr>
            </a:p>
          </p:txBody>
        </p:sp>
      </p:grpSp>
    </p:spTree>
  </p:cSld>
  <p:clrMapOvr>
    <a:masterClrMapping/>
  </p:clrMapOvr>
  <mc:AlternateContent xmlns:mc="http://schemas.openxmlformats.org/markup-compatibility/2006" xmlns:p14="http://schemas.microsoft.com/office/powerpoint/2010/main">
    <mc:Choice Requires="p14">
      <p:transition spd="slow" p14:dur="2500" advTm="3000"/>
    </mc:Choice>
    <mc:Fallback xmlns="">
      <p:transition spd="slow"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500"/>
                                        <p:tgtEl>
                                          <p:spTgt spid="5"/>
                                        </p:tgtEl>
                                      </p:cBhvr>
                                    </p:animEffect>
                                  </p:childTnLst>
                                </p:cTn>
                              </p:par>
                            </p:childTnLst>
                          </p:cTn>
                        </p:par>
                        <p:par>
                          <p:cTn id="15" fill="hold">
                            <p:stCondLst>
                              <p:cond delay="1500"/>
                            </p:stCondLst>
                            <p:childTnLst>
                              <p:par>
                                <p:cTn id="16" presetID="42" presetClass="entr" presetSubtype="0" fill="hold" nodeType="afterEffect">
                                  <p:stCondLst>
                                    <p:cond delay="0"/>
                                  </p:stCondLst>
                                  <p:childTnLst>
                                    <p:set>
                                      <p:cBhvr>
                                        <p:cTn id="17" dur="1" fill="hold">
                                          <p:stCondLst>
                                            <p:cond delay="0"/>
                                          </p:stCondLst>
                                        </p:cTn>
                                        <p:tgtEl>
                                          <p:spTgt spid="24"/>
                                        </p:tgtEl>
                                        <p:attrNameLst>
                                          <p:attrName>style.visibility</p:attrName>
                                        </p:attrNameLst>
                                      </p:cBhvr>
                                      <p:to>
                                        <p:strVal val="visible"/>
                                      </p:to>
                                    </p:set>
                                    <p:animEffect transition="in" filter="fade">
                                      <p:cBhvr>
                                        <p:cTn id="18" dur="500"/>
                                        <p:tgtEl>
                                          <p:spTgt spid="24"/>
                                        </p:tgtEl>
                                      </p:cBhvr>
                                    </p:animEffect>
                                    <p:anim calcmode="lin" valueType="num">
                                      <p:cBhvr>
                                        <p:cTn id="19" dur="500" fill="hold"/>
                                        <p:tgtEl>
                                          <p:spTgt spid="24"/>
                                        </p:tgtEl>
                                        <p:attrNameLst>
                                          <p:attrName>ppt_x</p:attrName>
                                        </p:attrNameLst>
                                      </p:cBhvr>
                                      <p:tavLst>
                                        <p:tav tm="0">
                                          <p:val>
                                            <p:strVal val="#ppt_x"/>
                                          </p:val>
                                        </p:tav>
                                        <p:tav tm="100000">
                                          <p:val>
                                            <p:strVal val="#ppt_x"/>
                                          </p:val>
                                        </p:tav>
                                      </p:tavLst>
                                    </p:anim>
                                    <p:anim calcmode="lin" valueType="num">
                                      <p:cBhvr>
                                        <p:cTn id="20" dur="500" fill="hold"/>
                                        <p:tgtEl>
                                          <p:spTgt spid="24"/>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16" presetClass="entr" presetSubtype="21" fill="hold" nodeType="afterEffect">
                                  <p:stCondLst>
                                    <p:cond delay="0"/>
                                  </p:stCondLst>
                                  <p:childTnLst>
                                    <p:set>
                                      <p:cBhvr>
                                        <p:cTn id="23" dur="1" fill="hold">
                                          <p:stCondLst>
                                            <p:cond delay="0"/>
                                          </p:stCondLst>
                                        </p:cTn>
                                        <p:tgtEl>
                                          <p:spTgt spid="35"/>
                                        </p:tgtEl>
                                        <p:attrNameLst>
                                          <p:attrName>style.visibility</p:attrName>
                                        </p:attrNameLst>
                                      </p:cBhvr>
                                      <p:to>
                                        <p:strVal val="visible"/>
                                      </p:to>
                                    </p:set>
                                    <p:animEffect transition="in" filter="barn(inVertical)">
                                      <p:cBhvr>
                                        <p:cTn id="24" dur="500"/>
                                        <p:tgtEl>
                                          <p:spTgt spid="35"/>
                                        </p:tgtEl>
                                      </p:cBhvr>
                                    </p:animEffect>
                                  </p:childTnLst>
                                </p:cTn>
                              </p:par>
                            </p:childTnLst>
                          </p:cTn>
                        </p:par>
                        <p:par>
                          <p:cTn id="25" fill="hold">
                            <p:stCondLst>
                              <p:cond delay="2500"/>
                            </p:stCondLst>
                            <p:childTnLst>
                              <p:par>
                                <p:cTn id="26" presetID="6" presetClass="entr" presetSubtype="16" fill="hold" nodeType="afterEffect">
                                  <p:stCondLst>
                                    <p:cond delay="0"/>
                                  </p:stCondLst>
                                  <p:childTnLst>
                                    <p:set>
                                      <p:cBhvr>
                                        <p:cTn id="27" dur="1" fill="hold">
                                          <p:stCondLst>
                                            <p:cond delay="0"/>
                                          </p:stCondLst>
                                        </p:cTn>
                                        <p:tgtEl>
                                          <p:spTgt spid="45"/>
                                        </p:tgtEl>
                                        <p:attrNameLst>
                                          <p:attrName>style.visibility</p:attrName>
                                        </p:attrNameLst>
                                      </p:cBhvr>
                                      <p:to>
                                        <p:strVal val="visible"/>
                                      </p:to>
                                    </p:set>
                                    <p:animEffect transition="in" filter="circle(in)">
                                      <p:cBhvr>
                                        <p:cTn id="28" dur="500"/>
                                        <p:tgtEl>
                                          <p:spTgt spid="45"/>
                                        </p:tgtEl>
                                      </p:cBhvr>
                                    </p:animEffect>
                                  </p:childTnLst>
                                </p:cTn>
                              </p:par>
                            </p:childTnLst>
                          </p:cTn>
                        </p:par>
                        <p:par>
                          <p:cTn id="29" fill="hold">
                            <p:stCondLst>
                              <p:cond delay="3000"/>
                            </p:stCondLst>
                            <p:childTnLst>
                              <p:par>
                                <p:cTn id="30" presetID="21" presetClass="entr" presetSubtype="1" fill="hold" nodeType="afterEffect">
                                  <p:stCondLst>
                                    <p:cond delay="0"/>
                                  </p:stCondLst>
                                  <p:childTnLst>
                                    <p:set>
                                      <p:cBhvr>
                                        <p:cTn id="31" dur="1" fill="hold">
                                          <p:stCondLst>
                                            <p:cond delay="0"/>
                                          </p:stCondLst>
                                        </p:cTn>
                                        <p:tgtEl>
                                          <p:spTgt spid="50"/>
                                        </p:tgtEl>
                                        <p:attrNameLst>
                                          <p:attrName>style.visibility</p:attrName>
                                        </p:attrNameLst>
                                      </p:cBhvr>
                                      <p:to>
                                        <p:strVal val="visible"/>
                                      </p:to>
                                    </p:set>
                                    <p:animEffect transition="in" filter="wheel(1)">
                                      <p:cBhvr>
                                        <p:cTn id="32" dur="500"/>
                                        <p:tgtEl>
                                          <p:spTgt spid="50"/>
                                        </p:tgtEl>
                                      </p:cBhvr>
                                    </p:animEffect>
                                  </p:childTnLst>
                                </p:cTn>
                              </p:par>
                            </p:childTnLst>
                          </p:cTn>
                        </p:par>
                        <p:par>
                          <p:cTn id="33" fill="hold">
                            <p:stCondLst>
                              <p:cond delay="3500"/>
                            </p:stCondLst>
                            <p:childTnLst>
                              <p:par>
                                <p:cTn id="34" presetID="10" presetClass="entr" presetSubtype="0" fill="hold"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70815" y="4809490"/>
            <a:ext cx="12102465" cy="141478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本题为段中题。设置空格处是对前一句的补充，前面的句子中有提到关键词 music，因此根据前面关键词的暗示，后面一句紧跟着对音乐进行补充说明，A 项为最佳选项，故此题正确答案为：</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sp>
        <p:nvSpPr>
          <p:cNvPr id="5" name="左箭头 4">
            <a:hlinkClick r:id="rId2" action="ppaction://hlinksldjump"/>
          </p:cNvPr>
          <p:cNvSpPr/>
          <p:nvPr/>
        </p:nvSpPr>
        <p:spPr>
          <a:xfrm>
            <a:off x="10890885" y="61639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255270" y="1659890"/>
            <a:ext cx="12190730" cy="2306955"/>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      Different people like different things. Some people like loud music. Other people don’t. ______ Many people like sports but they don’t all like the same sports. </a:t>
            </a:r>
          </a:p>
          <a:p>
            <a:pPr algn="l"/>
            <a:r>
              <a:rPr lang="en-US" altLang="zh-CN" sz="2400" b="1" dirty="0">
                <a:latin typeface="微软雅黑" panose="020B0503020204020204" pitchFamily="34" charset="-122"/>
                <a:ea typeface="微软雅黑" panose="020B0503020204020204" pitchFamily="34" charset="-122"/>
              </a:rPr>
              <a:t>A. They like soft music.</a:t>
            </a:r>
          </a:p>
          <a:p>
            <a:pPr algn="l"/>
            <a:r>
              <a:rPr lang="en-US" altLang="zh-CN" sz="2400" b="1" dirty="0">
                <a:latin typeface="微软雅黑" panose="020B0503020204020204" pitchFamily="34" charset="-122"/>
                <a:ea typeface="微软雅黑" panose="020B0503020204020204" pitchFamily="34" charset="-122"/>
              </a:rPr>
              <a:t>B. Not everyone likes the same color.</a:t>
            </a:r>
          </a:p>
          <a:p>
            <a:pPr algn="l"/>
            <a:r>
              <a:rPr lang="en-US" altLang="zh-CN" sz="2400" b="1" dirty="0">
                <a:latin typeface="微软雅黑" panose="020B0503020204020204" pitchFamily="34" charset="-122"/>
                <a:ea typeface="微软雅黑" panose="020B0503020204020204" pitchFamily="34" charset="-122"/>
              </a:rPr>
              <a:t>C. Millions of people watch the games on the TV.</a:t>
            </a:r>
          </a:p>
        </p:txBody>
      </p:sp>
      <p:sp>
        <p:nvSpPr>
          <p:cNvPr id="7" name="文本框 6"/>
          <p:cNvSpPr txBox="1"/>
          <p:nvPr/>
        </p:nvSpPr>
        <p:spPr>
          <a:xfrm>
            <a:off x="336550" y="448945"/>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3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6. </a:t>
            </a:r>
            <a:r>
              <a:rPr sz="2800" b="1" dirty="0">
                <a:latin typeface="微软雅黑" panose="020B0503020204020204" pitchFamily="34" charset="-122"/>
                <a:ea typeface="微软雅黑" panose="020B0503020204020204" pitchFamily="34" charset="-122"/>
              </a:rPr>
              <a:t>细节理解题。根据第一段的内容当谈到中国，外国人首先想到的不是“martial arts or Peking opera”而是“Traditional Chinese Medicine (TCM)”，故此题正确答案为：D。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300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7.</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细节理解题。根据第三段第五句“For example, it is time to sleep at 11p.m., because Yin power starts to recover by then.”可知，晚上11点是建议睡觉的时间，故此题正确答案为：D。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301</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302</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41910" y="132715"/>
            <a:ext cx="10006330" cy="6554470"/>
          </a:xfrm>
          <a:prstGeom prst="rect">
            <a:avLst/>
          </a:prstGeom>
          <a:noFill/>
        </p:spPr>
        <p:txBody>
          <a:bodyPr wrap="square" rtlCol="0" anchor="t">
            <a:spAutoFit/>
          </a:bodyPr>
          <a:lstStyle/>
          <a:p>
            <a:r>
              <a:rPr lang="en-US" altLang="zh-CN" sz="2800" dirty="0"/>
              <a:t> </a:t>
            </a:r>
            <a:r>
              <a:rPr lang="en-US" altLang="zh-CN" sz="2800" b="1" dirty="0"/>
              <a:t>8. Which of the following is NOT true according to the passage? </a:t>
            </a:r>
          </a:p>
          <a:p>
            <a:r>
              <a:rPr lang="en-US" altLang="zh-CN" sz="2800" b="1" dirty="0"/>
              <a:t>  A. TCM is based on the Chinese culture of Yin and Yang. </a:t>
            </a:r>
          </a:p>
          <a:p>
            <a:r>
              <a:rPr lang="en-US" altLang="zh-CN" sz="2800" b="1" dirty="0"/>
              <a:t>  B. If you often stay up late, your body will lose balance and get ill.</a:t>
            </a:r>
          </a:p>
          <a:p>
            <a:r>
              <a:rPr lang="en-US" altLang="zh-CN" sz="2800" b="1" dirty="0"/>
              <a:t>  C. The TCM cupping therapy has been accepted by some foreigners.</a:t>
            </a:r>
          </a:p>
          <a:p>
            <a:r>
              <a:rPr lang="en-US" altLang="zh-CN" sz="2800" b="1" dirty="0"/>
              <a:t>  D. Tu </a:t>
            </a:r>
            <a:r>
              <a:rPr lang="en-US" altLang="zh-CN" sz="2800" b="1" dirty="0" err="1"/>
              <a:t>Youyou</a:t>
            </a:r>
            <a:r>
              <a:rPr lang="en-US" altLang="zh-CN" sz="2800" b="1" dirty="0"/>
              <a:t> won the Nobel Prize for using an anti-malaria drug. </a:t>
            </a:r>
          </a:p>
          <a:p>
            <a:r>
              <a:rPr lang="en-US" altLang="zh-CN" sz="2800" b="1" dirty="0"/>
              <a:t>9. What does the underlined word “</a:t>
            </a:r>
            <a:r>
              <a:rPr lang="en-US" altLang="zh-CN" sz="2800" b="1" u="sng" dirty="0"/>
              <a:t>recover</a:t>
            </a:r>
            <a:r>
              <a:rPr lang="en-US" altLang="zh-CN" sz="2800" b="1" dirty="0"/>
              <a:t>” mean?</a:t>
            </a:r>
          </a:p>
          <a:p>
            <a:r>
              <a:rPr lang="en-US" altLang="zh-CN" sz="2800" b="1" dirty="0"/>
              <a:t>  A. </a:t>
            </a:r>
            <a:r>
              <a:rPr lang="en-US" altLang="zh-CN" sz="2800" b="1" dirty="0" err="1"/>
              <a:t>再覆盖</a:t>
            </a:r>
            <a:r>
              <a:rPr lang="en-US" altLang="zh-CN" sz="2800" b="1" dirty="0"/>
              <a:t>                     B. </a:t>
            </a:r>
            <a:r>
              <a:rPr lang="en-US" altLang="zh-CN" sz="2800" b="1" dirty="0" err="1"/>
              <a:t>恢复</a:t>
            </a:r>
            <a:r>
              <a:rPr lang="en-US" altLang="zh-CN" sz="2800" b="1" dirty="0"/>
              <a:t> </a:t>
            </a:r>
          </a:p>
          <a:p>
            <a:r>
              <a:rPr lang="en-US" altLang="zh-CN" sz="2800" b="1" dirty="0"/>
              <a:t>  C. </a:t>
            </a:r>
            <a:r>
              <a:rPr lang="en-US" altLang="zh-CN" sz="2800" b="1" dirty="0" err="1"/>
              <a:t>封面</a:t>
            </a:r>
            <a:r>
              <a:rPr lang="en-US" altLang="zh-CN" sz="2800" b="1" dirty="0"/>
              <a:t>                          D. </a:t>
            </a:r>
            <a:r>
              <a:rPr lang="en-US" altLang="zh-CN" sz="2800" b="1" dirty="0" err="1"/>
              <a:t>揭露</a:t>
            </a:r>
            <a:r>
              <a:rPr lang="en-US" altLang="zh-CN" sz="2800" b="1" dirty="0"/>
              <a:t> </a:t>
            </a:r>
          </a:p>
          <a:p>
            <a:r>
              <a:rPr lang="en-US" altLang="zh-CN" sz="2800" b="1" dirty="0"/>
              <a:t>10. In the 2016 Rio Olympics, who made TCM known around the world?</a:t>
            </a:r>
          </a:p>
          <a:p>
            <a:r>
              <a:rPr lang="en-US" altLang="zh-CN" sz="2800" b="1" dirty="0"/>
              <a:t> A. People using TCM therapies now. </a:t>
            </a:r>
          </a:p>
          <a:p>
            <a:r>
              <a:rPr lang="en-US" altLang="zh-CN" sz="2800" b="1" dirty="0"/>
              <a:t> B. US swimmer Michael Phelps. </a:t>
            </a:r>
          </a:p>
          <a:p>
            <a:r>
              <a:rPr lang="en-US" altLang="zh-CN" sz="2800" b="1" dirty="0"/>
              <a:t> C. 9,500 foreigners in G20 countries. </a:t>
            </a:r>
          </a:p>
          <a:p>
            <a:r>
              <a:rPr lang="en-US" altLang="zh-CN" sz="2800" b="1" dirty="0"/>
              <a:t> D. Tu </a:t>
            </a:r>
            <a:r>
              <a:rPr lang="en-US" altLang="zh-CN" sz="2800" b="1" dirty="0" err="1"/>
              <a:t>Youyou</a:t>
            </a:r>
            <a:r>
              <a:rPr lang="en-US" altLang="zh-CN" sz="2800" b="1" dirty="0"/>
              <a:t>.</a:t>
            </a:r>
          </a:p>
        </p:txBody>
      </p:sp>
      <p:pic>
        <p:nvPicPr>
          <p:cNvPr id="2" name="图片 1"/>
          <p:cNvPicPr>
            <a:picLocks noChangeAspect="1"/>
          </p:cNvPicPr>
          <p:nvPr/>
        </p:nvPicPr>
        <p:blipFill>
          <a:blip r:embed="rId3"/>
          <a:stretch>
            <a:fillRect/>
          </a:stretch>
        </p:blipFill>
        <p:spPr>
          <a:xfrm>
            <a:off x="10048240" y="132715"/>
            <a:ext cx="2143760" cy="2187575"/>
          </a:xfrm>
          <a:prstGeom prst="rect">
            <a:avLst/>
          </a:prstGeom>
        </p:spPr>
      </p:pic>
      <p:sp>
        <p:nvSpPr>
          <p:cNvPr id="3" name="文本框 2"/>
          <p:cNvSpPr txBox="1"/>
          <p:nvPr/>
        </p:nvSpPr>
        <p:spPr>
          <a:xfrm>
            <a:off x="9551670" y="275590"/>
            <a:ext cx="49720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6" name="文本框 5"/>
          <p:cNvSpPr txBox="1"/>
          <p:nvPr/>
        </p:nvSpPr>
        <p:spPr>
          <a:xfrm>
            <a:off x="7885430" y="2734310"/>
            <a:ext cx="136906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7" name="文本框 6"/>
          <p:cNvSpPr txBox="1"/>
          <p:nvPr/>
        </p:nvSpPr>
        <p:spPr>
          <a:xfrm>
            <a:off x="1517015" y="4466590"/>
            <a:ext cx="257365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9" name="文本框 8">
            <a:hlinkClick r:id="rId4" action="ppaction://hlinksldjump"/>
          </p:cNvPr>
          <p:cNvSpPr txBox="1"/>
          <p:nvPr/>
        </p:nvSpPr>
        <p:spPr>
          <a:xfrm>
            <a:off x="10048875" y="27559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1" name="文本框 10">
            <a:hlinkClick r:id="rId5" action="ppaction://hlinksldjump"/>
          </p:cNvPr>
          <p:cNvSpPr txBox="1"/>
          <p:nvPr/>
        </p:nvSpPr>
        <p:spPr>
          <a:xfrm>
            <a:off x="8463280" y="273431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3" name="文本框 12">
            <a:hlinkClick r:id="rId6" action="ppaction://hlinksldjump"/>
          </p:cNvPr>
          <p:cNvSpPr txBox="1"/>
          <p:nvPr/>
        </p:nvSpPr>
        <p:spPr>
          <a:xfrm>
            <a:off x="5356860" y="446659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1000"/>
                                        <p:tgtEl>
                                          <p:spTgt spid="7"/>
                                        </p:tgtEl>
                                      </p:cBhvr>
                                    </p:animEffect>
                                    <p:anim calcmode="lin" valueType="num">
                                      <p:cBhvr>
                                        <p:cTn id="34" dur="1000" fill="hold"/>
                                        <p:tgtEl>
                                          <p:spTgt spid="7"/>
                                        </p:tgtEl>
                                        <p:attrNameLst>
                                          <p:attrName>ppt_x</p:attrName>
                                        </p:attrNameLst>
                                      </p:cBhvr>
                                      <p:tavLst>
                                        <p:tav tm="0">
                                          <p:val>
                                            <p:strVal val="#ppt_x"/>
                                          </p:val>
                                        </p:tav>
                                        <p:tav tm="100000">
                                          <p:val>
                                            <p:strVal val="#ppt_x"/>
                                          </p:val>
                                        </p:tav>
                                      </p:tavLst>
                                    </p:anim>
                                    <p:anim calcmode="lin" valueType="num">
                                      <p:cBhvr>
                                        <p:cTn id="35" dur="1000" fill="hold"/>
                                        <p:tgtEl>
                                          <p:spTgt spid="7"/>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1000"/>
                                        <p:tgtEl>
                                          <p:spTgt spid="13"/>
                                        </p:tgtEl>
                                      </p:cBhvr>
                                    </p:animEffect>
                                    <p:anim calcmode="lin" valueType="num">
                                      <p:cBhvr>
                                        <p:cTn id="40" dur="1000" fill="hold"/>
                                        <p:tgtEl>
                                          <p:spTgt spid="13"/>
                                        </p:tgtEl>
                                        <p:attrNameLst>
                                          <p:attrName>ppt_x</p:attrName>
                                        </p:attrNameLst>
                                      </p:cBhvr>
                                      <p:tavLst>
                                        <p:tav tm="0">
                                          <p:val>
                                            <p:strVal val="#ppt_x"/>
                                          </p:val>
                                        </p:tav>
                                        <p:tav tm="100000">
                                          <p:val>
                                            <p:strVal val="#ppt_x"/>
                                          </p:val>
                                        </p:tav>
                                      </p:tavLst>
                                    </p:anim>
                                    <p:anim calcmode="lin" valueType="num">
                                      <p:cBhvr>
                                        <p:cTn id="4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P spid="6" grpId="0"/>
      <p:bldP spid="6" grpId="1"/>
      <p:bldP spid="7" grpId="0"/>
      <p:bldP spid="7" grpId="1"/>
      <p:bldP spid="9" grpId="0" bldLvl="0" animBg="1"/>
      <p:bldP spid="9" grpId="1" animBg="1"/>
      <p:bldP spid="11" grpId="0" bldLvl="0" animBg="1"/>
      <p:bldP spid="11" grpId="1" animBg="1"/>
      <p:bldP spid="13" grpId="0" bldLvl="0" animBg="1"/>
      <p:bldP spid="13" grpId="1" animBg="1"/>
    </p:bldLst>
  </p:timing>
</p:sld>
</file>

<file path=ppt/slides/slide3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9859133"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第三段的内容，可以确定A、B两项是对的。根据第五段可以确定C项是正确的。从最后一段的倒数两句可以找到D项的相关信息，需要注意的是D项中有一个陷阱，文中的discovering被改成了using，所以是不正确的，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303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9091957"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9. </a:t>
            </a:r>
            <a:r>
              <a:rPr sz="2800" b="1" dirty="0">
                <a:latin typeface="微软雅黑" panose="020B0503020204020204" pitchFamily="34" charset="-122"/>
                <a:ea typeface="微软雅黑" panose="020B0503020204020204" pitchFamily="34" charset="-122"/>
              </a:rPr>
              <a:t>词义猜测题。cover本身有“覆盖、封面”的意思，discover是“揭露”的意思，定位recover所在句子“For example, it is time to sleep at 11p.m., because Yin power starts to recover by then.”可知，晚上11点是阴气开始恢复的时间，所以需要睡觉休息了，故此题正确答案为：B。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304</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10. </a:t>
            </a:r>
            <a:r>
              <a:rPr sz="2800" b="1" dirty="0">
                <a:latin typeface="微软雅黑" panose="020B0503020204020204" pitchFamily="34" charset="-122"/>
                <a:ea typeface="微软雅黑" panose="020B0503020204020204" pitchFamily="34" charset="-122"/>
              </a:rPr>
              <a:t>细节理解题。根据第五段的内容，“He was using the TCM cupping therapy. It made headlines across the world.”可知，美国游泳名将迈克尔菲尔普斯肩部拔罐的印记让中医治疗受到全世界关注，故此题正确答案为：B。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305</a:t>
            </a:fld>
            <a:endParaRPr lang="en-US"/>
          </a:p>
        </p:txBody>
      </p:sp>
      <p:sp>
        <p:nvSpPr>
          <p:cNvPr id="33" name="左箭头 32">
            <a:hlinkClick r:id="rId3" action="ppaction://hlinksldjump"/>
          </p:cNvPr>
          <p:cNvSpPr/>
          <p:nvPr>
            <p:custDataLst>
              <p:tags r:id="rId1"/>
            </p:custDataLst>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377190" y="3979545"/>
            <a:ext cx="10938510" cy="2277745"/>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dirty="0"/>
              <a:t>A. We hurried to him and asked if he had lost his wallet.</a:t>
            </a:r>
          </a:p>
          <a:p>
            <a:pPr>
              <a:lnSpc>
                <a:spcPct val="100000"/>
              </a:lnSpc>
            </a:pPr>
            <a:r>
              <a:rPr lang="zh-CN" altLang="en-US" sz="2400" b="1" dirty="0"/>
              <a:t>B. Helen was an old woman with a warm smile and lively eyes.</a:t>
            </a:r>
          </a:p>
          <a:p>
            <a:pPr>
              <a:lnSpc>
                <a:spcPct val="100000"/>
              </a:lnSpc>
            </a:pPr>
            <a:r>
              <a:rPr lang="zh-CN" altLang="en-US" sz="2400" b="1" dirty="0"/>
              <a:t>C. I guess no one ever matched up to him.</a:t>
            </a:r>
          </a:p>
          <a:p>
            <a:pPr>
              <a:lnSpc>
                <a:spcPct val="100000"/>
              </a:lnSpc>
            </a:pPr>
            <a:r>
              <a:rPr lang="zh-CN" altLang="en-US" sz="2400" b="1" dirty="0"/>
              <a:t>D. I thanked Helen and came back to the director.</a:t>
            </a:r>
          </a:p>
          <a:p>
            <a:pPr>
              <a:lnSpc>
                <a:spcPct val="100000"/>
              </a:lnSpc>
            </a:pPr>
            <a:r>
              <a:rPr lang="zh-CN" altLang="en-US" sz="2400" b="1" dirty="0"/>
              <a:t>E. She told me that Helen</a:t>
            </a:r>
            <a:r>
              <a:rPr lang="en-US" altLang="zh-CN" sz="2400" b="1" dirty="0"/>
              <a:t>’</a:t>
            </a:r>
            <a:r>
              <a:rPr lang="zh-CN" altLang="en-US" sz="2400" b="1" dirty="0"/>
              <a:t>s family had sold their house years ago.</a:t>
            </a:r>
          </a:p>
        </p:txBody>
      </p:sp>
      <p:sp>
        <p:nvSpPr>
          <p:cNvPr id="4" name="灯片编号占位符 3"/>
          <p:cNvSpPr>
            <a:spLocks noGrp="1"/>
          </p:cNvSpPr>
          <p:nvPr>
            <p:ph type="sldNum" sz="quarter" idx="12"/>
          </p:nvPr>
        </p:nvSpPr>
        <p:spPr/>
        <p:txBody>
          <a:bodyPr/>
          <a:lstStyle/>
          <a:p>
            <a:fld id="{879EF9BB-81F1-401D-AA19-680A8E0D7F6D}" type="slidenum">
              <a:rPr lang="en-US" smtClean="0"/>
              <a:t>306</a:t>
            </a:fld>
            <a:endParaRPr lang="en-US"/>
          </a:p>
        </p:txBody>
      </p:sp>
      <p:sp>
        <p:nvSpPr>
          <p:cNvPr id="26" name="左箭头 25">
            <a:hlinkClick r:id="rId5"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04800" y="93345"/>
            <a:ext cx="11582400" cy="4159885"/>
          </a:xfrm>
          <a:prstGeom prst="rect">
            <a:avLst/>
          </a:prstGeom>
          <a:noFill/>
        </p:spPr>
        <p:txBody>
          <a:bodyPr wrap="square" rtlCol="0" anchor="t">
            <a:noAutofit/>
          </a:bodyPr>
          <a:lstStyle/>
          <a:p>
            <a:pPr>
              <a:lnSpc>
                <a:spcPct val="90000"/>
              </a:lnSpc>
            </a:pPr>
            <a:r>
              <a:rPr lang="en-US" altLang="zh-CN" sz="2800"/>
              <a:t>                                      B）（记叙文）</a:t>
            </a:r>
          </a:p>
          <a:p>
            <a:pPr algn="r">
              <a:lnSpc>
                <a:spcPct val="90000"/>
              </a:lnSpc>
            </a:pPr>
            <a:r>
              <a:rPr lang="en-US" altLang="zh-CN" sz="2800"/>
              <a:t>难度系数★★★ 建议时长：8 分钟</a:t>
            </a:r>
          </a:p>
          <a:p>
            <a:pPr algn="just">
              <a:lnSpc>
                <a:spcPct val="90000"/>
              </a:lnSpc>
            </a:pPr>
            <a:r>
              <a:rPr lang="en-US" altLang="zh-CN" sz="2800"/>
              <a:t>      It was a freezing day, when I picked up a wallet in the street. There was nothing inside but a letter that was signed by Helen. On the torn envelope, I found the return address, so I called information. The operator asked me to hold on, and she came back on the line soon. 11_____ Helen had to place her mother in a nursing home.</a:t>
            </a:r>
          </a:p>
          <a:p>
            <a:pPr algn="just">
              <a:lnSpc>
                <a:spcPct val="90000"/>
              </a:lnSpc>
            </a:pPr>
            <a:r>
              <a:rPr lang="en-US" altLang="zh-CN" sz="2800"/>
              <a:t>     I called and found out that Helen’s mother had died. The woman who answered explained that Helen herself was now living there.</a:t>
            </a:r>
          </a:p>
        </p:txBody>
      </p:sp>
      <p:sp>
        <p:nvSpPr>
          <p:cNvPr id="2" name="文本框 1"/>
          <p:cNvSpPr txBox="1"/>
          <p:nvPr>
            <p:custDataLst>
              <p:tags r:id="rId2"/>
            </p:custDataLst>
          </p:nvPr>
        </p:nvSpPr>
        <p:spPr>
          <a:xfrm>
            <a:off x="7477125" y="196786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p>
        </p:txBody>
      </p:sp>
      <p:sp>
        <p:nvSpPr>
          <p:cNvPr id="9" name="文本框 8">
            <a:hlinkClick r:id="rId6" action="ppaction://hlinksldjump"/>
          </p:cNvPr>
          <p:cNvSpPr txBox="1"/>
          <p:nvPr>
            <p:custDataLst>
              <p:tags r:id="rId3"/>
            </p:custDataLst>
          </p:nvPr>
        </p:nvSpPr>
        <p:spPr>
          <a:xfrm>
            <a:off x="8856345" y="433832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Lst>
  </p:timing>
</p:sld>
</file>

<file path=ppt/slides/slide30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11.  空格前面说：接线员叫我等，她很快回来了。空格处是她告诉我的内容，故此题正确答案为：E。</a:t>
            </a:r>
          </a:p>
        </p:txBody>
      </p:sp>
      <p:grpSp>
        <p:nvGrpSpPr>
          <p:cNvPr id="69" name="Group 4"/>
          <p:cNvGrpSpPr/>
          <p:nvPr/>
        </p:nvGrpSpPr>
        <p:grpSpPr>
          <a:xfrm>
            <a:off x="9239885" y="3429635"/>
            <a:ext cx="2858770" cy="334264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307</a:t>
            </a:fld>
            <a:endParaRPr lang="en-US"/>
          </a:p>
        </p:txBody>
      </p:sp>
      <p:sp>
        <p:nvSpPr>
          <p:cNvPr id="33" name="左箭头 32">
            <a:hlinkClick r:id="rId2" action="ppaction://hlinksldjump"/>
          </p:cNvPr>
          <p:cNvSpPr/>
          <p:nvPr/>
        </p:nvSpPr>
        <p:spPr>
          <a:xfrm>
            <a:off x="8547100" y="6121400"/>
            <a:ext cx="1191260"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377190" y="3662045"/>
            <a:ext cx="10938510" cy="2277745"/>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dirty="0"/>
              <a:t>A. We hurried to him and asked if he had lost his wallet.</a:t>
            </a:r>
          </a:p>
          <a:p>
            <a:pPr>
              <a:lnSpc>
                <a:spcPct val="100000"/>
              </a:lnSpc>
            </a:pPr>
            <a:r>
              <a:rPr lang="zh-CN" altLang="en-US" sz="2400" b="1" dirty="0"/>
              <a:t>B. Helen was an old woman with a warm smile and lively eyes.</a:t>
            </a:r>
          </a:p>
          <a:p>
            <a:pPr>
              <a:lnSpc>
                <a:spcPct val="100000"/>
              </a:lnSpc>
            </a:pPr>
            <a:r>
              <a:rPr lang="zh-CN" altLang="en-US" sz="2400" b="1" dirty="0"/>
              <a:t>C. I guess no one ever matched up to him.</a:t>
            </a:r>
          </a:p>
          <a:p>
            <a:pPr>
              <a:lnSpc>
                <a:spcPct val="100000"/>
              </a:lnSpc>
            </a:pPr>
            <a:r>
              <a:rPr lang="zh-CN" altLang="en-US" sz="2400" b="1" dirty="0"/>
              <a:t>D. I thanked Helen and came back to the director.</a:t>
            </a:r>
          </a:p>
          <a:p>
            <a:pPr>
              <a:lnSpc>
                <a:spcPct val="100000"/>
              </a:lnSpc>
            </a:pPr>
            <a:r>
              <a:rPr lang="zh-CN" altLang="en-US" sz="2400" b="1" dirty="0"/>
              <a:t>E. She told me that Helen</a:t>
            </a:r>
            <a:r>
              <a:rPr lang="en-US" altLang="zh-CN" sz="2400" b="1" dirty="0"/>
              <a:t>’</a:t>
            </a:r>
            <a:r>
              <a:rPr lang="zh-CN" altLang="en-US" sz="2400" b="1" dirty="0"/>
              <a:t>s family had sold their house years ago.</a:t>
            </a:r>
          </a:p>
        </p:txBody>
      </p:sp>
      <p:sp>
        <p:nvSpPr>
          <p:cNvPr id="4" name="灯片编号占位符 3"/>
          <p:cNvSpPr>
            <a:spLocks noGrp="1"/>
          </p:cNvSpPr>
          <p:nvPr>
            <p:ph type="sldNum" sz="quarter" idx="12"/>
          </p:nvPr>
        </p:nvSpPr>
        <p:spPr/>
        <p:txBody>
          <a:bodyPr/>
          <a:lstStyle/>
          <a:p>
            <a:fld id="{879EF9BB-81F1-401D-AA19-680A8E0D7F6D}" type="slidenum">
              <a:rPr lang="en-US" smtClean="0"/>
              <a:t>308</a:t>
            </a:fld>
            <a:endParaRPr lang="en-US"/>
          </a:p>
        </p:txBody>
      </p:sp>
      <p:sp>
        <p:nvSpPr>
          <p:cNvPr id="26" name="左箭头 25">
            <a:hlinkClick r:id="rId7"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77190" y="154305"/>
            <a:ext cx="11672570" cy="3189605"/>
          </a:xfrm>
          <a:prstGeom prst="rect">
            <a:avLst/>
          </a:prstGeom>
          <a:noFill/>
        </p:spPr>
        <p:txBody>
          <a:bodyPr wrap="square" rtlCol="0" anchor="t">
            <a:spAutoFit/>
          </a:bodyPr>
          <a:lstStyle/>
          <a:p>
            <a:pPr>
              <a:lnSpc>
                <a:spcPct val="90000"/>
              </a:lnSpc>
            </a:pPr>
            <a:r>
              <a:rPr lang="en-US" altLang="zh-CN" sz="2800"/>
              <a:t>        The director waited for me at the door of the nursing home. I went up to the 3rd floor. 12 _____I told her about finding the wallet and showed her the letter. She took a deep breath. “Young man,” she said, “this was the last letter I had written to Mike 60 years ago. I loved him very much. 13_______ I still think of him.”</a:t>
            </a:r>
          </a:p>
          <a:p>
            <a:pPr>
              <a:lnSpc>
                <a:spcPct val="90000"/>
              </a:lnSpc>
            </a:pPr>
            <a:r>
              <a:rPr lang="en-US" altLang="zh-CN" sz="2800"/>
              <a:t>      14 _______His secretary looked at the wallet closely and said, “Hey, that’s Mr. Goldstein’s. He’s always losing it. He’s also here on the 8th floor. That’s his wallet, for sure.”</a:t>
            </a:r>
          </a:p>
        </p:txBody>
      </p:sp>
      <p:sp>
        <p:nvSpPr>
          <p:cNvPr id="2" name="文本框 1"/>
          <p:cNvSpPr txBox="1"/>
          <p:nvPr>
            <p:custDataLst>
              <p:tags r:id="rId2"/>
            </p:custDataLst>
          </p:nvPr>
        </p:nvSpPr>
        <p:spPr>
          <a:xfrm>
            <a:off x="2941320" y="39624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9" name="文本框 8">
            <a:hlinkClick r:id="rId8" action="ppaction://hlinksldjump"/>
          </p:cNvPr>
          <p:cNvSpPr txBox="1"/>
          <p:nvPr>
            <p:custDataLst>
              <p:tags r:id="rId3"/>
            </p:custDataLst>
          </p:nvPr>
        </p:nvSpPr>
        <p:spPr>
          <a:xfrm>
            <a:off x="9069705" y="412496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3" name="文本框 2"/>
          <p:cNvSpPr txBox="1"/>
          <p:nvPr>
            <p:custDataLst>
              <p:tags r:id="rId4"/>
            </p:custDataLst>
          </p:nvPr>
        </p:nvSpPr>
        <p:spPr>
          <a:xfrm>
            <a:off x="9244965" y="123253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6" name="文本框 5"/>
          <p:cNvSpPr txBox="1"/>
          <p:nvPr>
            <p:custDataLst>
              <p:tags r:id="rId5"/>
            </p:custDataLst>
          </p:nvPr>
        </p:nvSpPr>
        <p:spPr>
          <a:xfrm>
            <a:off x="1508125" y="197485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1000" fill="hold"/>
                                        <p:tgtEl>
                                          <p:spTgt spid="6"/>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42"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0"/>
                                        <p:tgtEl>
                                          <p:spTgt spid="9"/>
                                        </p:tgtEl>
                                      </p:cBhvr>
                                    </p:animEffect>
                                    <p:anim calcmode="lin" valueType="num">
                                      <p:cBhvr>
                                        <p:cTn id="28" dur="1000" fill="hold"/>
                                        <p:tgtEl>
                                          <p:spTgt spid="9"/>
                                        </p:tgtEl>
                                        <p:attrNameLst>
                                          <p:attrName>ppt_x</p:attrName>
                                        </p:attrNameLst>
                                      </p:cBhvr>
                                      <p:tavLst>
                                        <p:tav tm="0">
                                          <p:val>
                                            <p:strVal val="#ppt_x"/>
                                          </p:val>
                                        </p:tav>
                                        <p:tav tm="100000">
                                          <p:val>
                                            <p:strVal val="#ppt_x"/>
                                          </p:val>
                                        </p:tav>
                                      </p:tavLst>
                                    </p:anim>
                                    <p:anim calcmode="lin" valueType="num">
                                      <p:cBhvr>
                                        <p:cTn id="2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P spid="6" grpId="0"/>
      <p:bldP spid="6" grpId="1"/>
    </p:bldLst>
  </p:timing>
</p:sld>
</file>

<file path=ppt/slides/slide3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560229"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12. 第二段讲了Helen现在在看护所。第三段第一句讲主任在看护所门口等我。我去了三楼见Helen，后面就应该是讲Helen的样子，故此题正确答案为：B。</a:t>
            </a:r>
          </a:p>
          <a:p>
            <a:pPr marL="0" indent="0" algn="just">
              <a:lnSpc>
                <a:spcPct val="150000"/>
              </a:lnSpc>
              <a:buNone/>
            </a:pPr>
            <a:r>
              <a:rPr sz="2800" b="1" dirty="0">
                <a:latin typeface="微软雅黑" panose="020B0503020204020204" pitchFamily="34" charset="-122"/>
                <a:ea typeface="微软雅黑" panose="020B0503020204020204" pitchFamily="34" charset="-122"/>
              </a:rPr>
              <a:t>13.  空格前后讲的是Helen对Mike的回忆，五个答案里只有C项合适。C项翻译为“我猜没有人能配得上他”，故此题正确答案为：C。</a:t>
            </a:r>
          </a:p>
          <a:p>
            <a:pPr marL="0" indent="0" algn="just">
              <a:lnSpc>
                <a:spcPct val="150000"/>
              </a:lnSpc>
              <a:buNone/>
            </a:pPr>
            <a:r>
              <a:rPr sz="2800" b="1" dirty="0">
                <a:latin typeface="微软雅黑" panose="020B0503020204020204" pitchFamily="34" charset="-122"/>
                <a:ea typeface="微软雅黑" panose="020B0503020204020204" pitchFamily="34" charset="-122"/>
              </a:rPr>
              <a:t>14.  按照时间顺序，见完Helen离开，然后回到主任处，</a:t>
            </a:r>
          </a:p>
          <a:p>
            <a:pPr marL="0" indent="0" algn="just">
              <a:lnSpc>
                <a:spcPct val="150000"/>
              </a:lnSpc>
              <a:buNone/>
            </a:pPr>
            <a:r>
              <a:rPr sz="2800" b="1" dirty="0">
                <a:latin typeface="微软雅黑" panose="020B0503020204020204" pitchFamily="34" charset="-122"/>
                <a:ea typeface="微软雅黑" panose="020B0503020204020204" pitchFamily="34" charset="-122"/>
              </a:rPr>
              <a:t>故此题正确答案为：D。</a:t>
            </a:r>
          </a:p>
        </p:txBody>
      </p:sp>
      <p:grpSp>
        <p:nvGrpSpPr>
          <p:cNvPr id="69" name="Group 4"/>
          <p:cNvGrpSpPr/>
          <p:nvPr/>
        </p:nvGrpSpPr>
        <p:grpSpPr>
          <a:xfrm>
            <a:off x="9338945" y="3687445"/>
            <a:ext cx="2759710" cy="308483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309</a:t>
            </a:fld>
            <a:endParaRPr lang="en-US"/>
          </a:p>
        </p:txBody>
      </p:sp>
      <p:sp>
        <p:nvSpPr>
          <p:cNvPr id="33" name="左箭头 32">
            <a:hlinkClick r:id="rId2" action="ppaction://hlinksldjump"/>
          </p:cNvPr>
          <p:cNvSpPr/>
          <p:nvPr/>
        </p:nvSpPr>
        <p:spPr>
          <a:xfrm>
            <a:off x="8502650" y="6121400"/>
            <a:ext cx="1235710"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up)">
                                      <p:cBhvr>
                                        <p:cTn id="17" dur="500"/>
                                        <p:tgtEl>
                                          <p:spTgt spid="3">
                                            <p:txEl>
                                              <p:pRg st="2" end="2"/>
                                            </p:txEl>
                                          </p:spTgt>
                                        </p:tgtEl>
                                      </p:cBhvr>
                                    </p:animEffect>
                                  </p:childTnLst>
                                </p:cTn>
                              </p:par>
                              <p:par>
                                <p:cTn id="18" presetID="22" presetClass="entr" presetSubtype="1" fill="hold" grpId="0" nodeType="withEffect">
                                  <p:stCondLst>
                                    <p:cond delay="0"/>
                                  </p:stCondLst>
                                  <p:childTnLst>
                                    <p:set>
                                      <p:cBhvr>
                                        <p:cTn id="19" dur="1" fill="hold">
                                          <p:stCondLst>
                                            <p:cond delay="0"/>
                                          </p:stCondLst>
                                        </p:cTn>
                                        <p:tgtEl>
                                          <p:spTgt spid="3">
                                            <p:txEl>
                                              <p:pRg st="3" end="3"/>
                                            </p:txEl>
                                          </p:spTgt>
                                        </p:tgtEl>
                                        <p:attrNameLst>
                                          <p:attrName>style.visibility</p:attrName>
                                        </p:attrNameLst>
                                      </p:cBhvr>
                                      <p:to>
                                        <p:strVal val="visible"/>
                                      </p:to>
                                    </p:set>
                                    <p:animEffect transition="in" filter="wipe(up)">
                                      <p:cBhvr>
                                        <p:cTn id="20"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3" action="ppaction://hlinksldjump"/>
          </p:cNvPr>
          <p:cNvSpPr/>
          <p:nvPr/>
        </p:nvSpPr>
        <p:spPr>
          <a:xfrm>
            <a:off x="10890885" y="61639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矩形 5"/>
          <p:cNvSpPr/>
          <p:nvPr>
            <p:custDataLst>
              <p:tags r:id="rId1"/>
            </p:custDataLst>
          </p:nvPr>
        </p:nvSpPr>
        <p:spPr>
          <a:xfrm>
            <a:off x="367665" y="1174750"/>
            <a:ext cx="10894695" cy="3142615"/>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sym typeface="+mn-ea"/>
              </a:rPr>
              <a:t>（一）根据设空处位置解题</a:t>
            </a:r>
          </a:p>
          <a:p>
            <a:pPr algn="l"/>
            <a:endParaRPr lang="zh-CN" altLang="en-US" sz="280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3. 设空处在段尾</a:t>
            </a:r>
          </a:p>
          <a:p>
            <a:pPr indent="457200"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设空处在段尾多为承上启下句、总结句、首尾呼应句，也有可能是下一段的起衔接作用的开头句，还有可能是对本文进行总结的概括句。需要特别注意的是，设空句有时与文章标题、开头相呼应，成为主旨句。</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377190" y="2882900"/>
            <a:ext cx="10938510" cy="2277745"/>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dirty="0"/>
              <a:t>A. We hurried to him and asked if he had lost his wallet.</a:t>
            </a:r>
          </a:p>
          <a:p>
            <a:pPr>
              <a:lnSpc>
                <a:spcPct val="100000"/>
              </a:lnSpc>
            </a:pPr>
            <a:r>
              <a:rPr lang="zh-CN" altLang="en-US" sz="2400" b="1" dirty="0"/>
              <a:t>B. Helen was an old woman with a warm smile and lively eyes.</a:t>
            </a:r>
          </a:p>
          <a:p>
            <a:pPr>
              <a:lnSpc>
                <a:spcPct val="100000"/>
              </a:lnSpc>
            </a:pPr>
            <a:r>
              <a:rPr lang="zh-CN" altLang="en-US" sz="2400" b="1" dirty="0"/>
              <a:t>C. I guess no one ever matched up to him.</a:t>
            </a:r>
          </a:p>
          <a:p>
            <a:pPr>
              <a:lnSpc>
                <a:spcPct val="100000"/>
              </a:lnSpc>
            </a:pPr>
            <a:r>
              <a:rPr lang="zh-CN" altLang="en-US" sz="2400" b="1" dirty="0"/>
              <a:t>D. I thanked Helen and came back to the director.</a:t>
            </a:r>
          </a:p>
          <a:p>
            <a:pPr>
              <a:lnSpc>
                <a:spcPct val="100000"/>
              </a:lnSpc>
            </a:pPr>
            <a:r>
              <a:rPr lang="zh-CN" altLang="en-US" sz="2400" b="1" dirty="0"/>
              <a:t>E. She told me that Helen</a:t>
            </a:r>
            <a:r>
              <a:rPr lang="en-US" altLang="zh-CN" sz="2400" b="1" dirty="0"/>
              <a:t>’</a:t>
            </a:r>
            <a:r>
              <a:rPr lang="zh-CN" altLang="en-US" sz="2400" b="1" dirty="0"/>
              <a:t>s family had sold their house years ago.</a:t>
            </a:r>
          </a:p>
        </p:txBody>
      </p:sp>
      <p:sp>
        <p:nvSpPr>
          <p:cNvPr id="4" name="灯片编号占位符 3"/>
          <p:cNvSpPr>
            <a:spLocks noGrp="1"/>
          </p:cNvSpPr>
          <p:nvPr>
            <p:ph type="sldNum" sz="quarter" idx="12"/>
          </p:nvPr>
        </p:nvSpPr>
        <p:spPr/>
        <p:txBody>
          <a:bodyPr/>
          <a:lstStyle/>
          <a:p>
            <a:fld id="{879EF9BB-81F1-401D-AA19-680A8E0D7F6D}" type="slidenum">
              <a:rPr lang="en-US" smtClean="0"/>
              <a:t>310</a:t>
            </a:fld>
            <a:endParaRPr lang="en-US"/>
          </a:p>
        </p:txBody>
      </p:sp>
      <p:sp>
        <p:nvSpPr>
          <p:cNvPr id="26" name="左箭头 25">
            <a:hlinkClick r:id="rId5"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77190" y="426085"/>
            <a:ext cx="11672570" cy="2414905"/>
          </a:xfrm>
          <a:prstGeom prst="rect">
            <a:avLst/>
          </a:prstGeom>
          <a:noFill/>
        </p:spPr>
        <p:txBody>
          <a:bodyPr wrap="square" rtlCol="0" anchor="t">
            <a:spAutoFit/>
          </a:bodyPr>
          <a:lstStyle/>
          <a:p>
            <a:pPr>
              <a:lnSpc>
                <a:spcPct val="90000"/>
              </a:lnSpc>
            </a:pPr>
            <a:r>
              <a:rPr lang="en-US" altLang="zh-CN" sz="2800"/>
              <a:t>      15 ______Mike felt his back pocket and then said, “Goodness, it’s missing.”</a:t>
            </a:r>
          </a:p>
          <a:p>
            <a:pPr>
              <a:lnSpc>
                <a:spcPct val="90000"/>
              </a:lnSpc>
            </a:pPr>
            <a:r>
              <a:rPr lang="en-US" altLang="zh-CN" sz="2800"/>
              <a:t>      When I returned him the wallet and told him where Helen was, he grew pale. “When the letter came,” he said, “my life ended. I never married.”</a:t>
            </a:r>
          </a:p>
          <a:p>
            <a:pPr>
              <a:lnSpc>
                <a:spcPct val="90000"/>
              </a:lnSpc>
            </a:pPr>
            <a:r>
              <a:rPr lang="en-US" altLang="zh-CN" sz="2800"/>
              <a:t>      We took him to Helen’s room. They stood, looked at each other for a minute and embraced.</a:t>
            </a:r>
          </a:p>
          <a:p>
            <a:pPr>
              <a:lnSpc>
                <a:spcPct val="90000"/>
              </a:lnSpc>
            </a:pPr>
            <a:endParaRPr lang="en-US" altLang="zh-CN" sz="2800"/>
          </a:p>
        </p:txBody>
      </p:sp>
      <p:sp>
        <p:nvSpPr>
          <p:cNvPr id="9" name="文本框 8">
            <a:hlinkClick r:id="rId6" action="ppaction://hlinksldjump"/>
          </p:cNvPr>
          <p:cNvSpPr txBox="1"/>
          <p:nvPr>
            <p:custDataLst>
              <p:tags r:id="rId2"/>
            </p:custDataLst>
          </p:nvPr>
        </p:nvSpPr>
        <p:spPr>
          <a:xfrm>
            <a:off x="7031355" y="221170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6" name="文本框 5"/>
          <p:cNvSpPr txBox="1"/>
          <p:nvPr>
            <p:custDataLst>
              <p:tags r:id="rId3"/>
            </p:custDataLst>
          </p:nvPr>
        </p:nvSpPr>
        <p:spPr>
          <a:xfrm>
            <a:off x="1508125" y="42608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ldLvl="0" animBg="1"/>
      <p:bldP spid="9" grpId="1" animBg="1"/>
      <p:bldP spid="6" grpId="0"/>
      <p:bldP spid="6" grpId="1"/>
    </p:bldLst>
  </p:timing>
</p:sld>
</file>

<file path=ppt/slides/slide31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15.  仍然按照事情的发展，作者和主任秘书去见Mike，问他是否丢了钱包，故此题正确答案为：A。</a:t>
            </a:r>
          </a:p>
        </p:txBody>
      </p:sp>
      <p:grpSp>
        <p:nvGrpSpPr>
          <p:cNvPr id="69" name="Group 4"/>
          <p:cNvGrpSpPr/>
          <p:nvPr/>
        </p:nvGrpSpPr>
        <p:grpSpPr>
          <a:xfrm>
            <a:off x="9338945" y="3687445"/>
            <a:ext cx="2759710" cy="308483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311</a:t>
            </a:fld>
            <a:endParaRPr lang="en-US"/>
          </a:p>
        </p:txBody>
      </p:sp>
      <p:sp>
        <p:nvSpPr>
          <p:cNvPr id="33" name="左箭头 32">
            <a:hlinkClick r:id="rId2" action="ppaction://hlinksldjump"/>
          </p:cNvPr>
          <p:cNvSpPr/>
          <p:nvPr/>
        </p:nvSpPr>
        <p:spPr>
          <a:xfrm>
            <a:off x="8592820" y="6121400"/>
            <a:ext cx="1145540"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1842750"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本自测我学会了：</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the UNESCO World Heritage 联合国教科文组织世界遗产 </a:t>
            </a: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Egret River 鹭江</a:t>
            </a:r>
          </a:p>
        </p:txBody>
      </p:sp>
      <p:sp>
        <p:nvSpPr>
          <p:cNvPr id="2" name="文本框 1"/>
          <p:cNvSpPr txBox="1"/>
          <p:nvPr/>
        </p:nvSpPr>
        <p:spPr>
          <a:xfrm>
            <a:off x="313055" y="4177030"/>
            <a:ext cx="10788650" cy="2073910"/>
          </a:xfrm>
          <a:prstGeom prst="rect">
            <a:avLst/>
          </a:prstGeom>
          <a:solidFill>
            <a:schemeClr val="accent3">
              <a:lumMod val="20000"/>
              <a:lumOff val="80000"/>
            </a:schemeClr>
          </a:solidFill>
          <a:ln>
            <a:solidFill>
              <a:schemeClr val="accent1"/>
            </a:solidFill>
          </a:ln>
        </p:spPr>
        <p:txBody>
          <a:bodyPr wrap="square" rtlCol="0">
            <a:noAutofit/>
          </a:bodyPr>
          <a:lstStyle/>
          <a:p>
            <a:r>
              <a:rPr lang="zh-CN" altLang="en-US" sz="2800"/>
              <a:t>Your notes:</a:t>
            </a:r>
          </a:p>
          <a:p>
            <a:endParaRPr lang="zh-CN" altLang="en-US" sz="2800"/>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728345"/>
            <a:ext cx="12172315" cy="6224905"/>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martial arts 武术					 cupping 拔火罐 </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an anti-malaria drug 抗疟疾药物</a:t>
            </a:r>
          </a:p>
        </p:txBody>
      </p:sp>
      <p:sp>
        <p:nvSpPr>
          <p:cNvPr id="2" name="文本框 1"/>
          <p:cNvSpPr txBox="1"/>
          <p:nvPr/>
        </p:nvSpPr>
        <p:spPr>
          <a:xfrm>
            <a:off x="276860" y="5100320"/>
            <a:ext cx="10788650" cy="1285240"/>
          </a:xfrm>
          <a:prstGeom prst="rect">
            <a:avLst/>
          </a:prstGeom>
          <a:solidFill>
            <a:schemeClr val="accent3">
              <a:lumMod val="20000"/>
              <a:lumOff val="80000"/>
            </a:schemeClr>
          </a:solidFill>
          <a:ln>
            <a:solidFill>
              <a:schemeClr val="accent1"/>
            </a:solidFill>
          </a:ln>
        </p:spPr>
        <p:txBody>
          <a:bodyPr wrap="square" rtlCol="0">
            <a:noAutofit/>
          </a:bodyPr>
          <a:lstStyle/>
          <a:p>
            <a:r>
              <a:rPr lang="zh-CN" altLang="en-US" sz="2800"/>
              <a:t>Your notes:</a:t>
            </a:r>
          </a:p>
          <a:p>
            <a:endParaRPr lang="zh-CN" altLang="en-US" sz="2800"/>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67640" y="584200"/>
            <a:ext cx="12172315" cy="6767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wallet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钱包 		sign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签名			 torn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撕烂的</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envelope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信封 		address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地址 		operator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接线员</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director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主任，导演	 pale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苍白的 		match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配，连线</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embrace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拥抱</a:t>
            </a:r>
          </a:p>
        </p:txBody>
      </p:sp>
      <p:sp>
        <p:nvSpPr>
          <p:cNvPr id="2" name="文本框 1"/>
          <p:cNvSpPr txBox="1"/>
          <p:nvPr/>
        </p:nvSpPr>
        <p:spPr>
          <a:xfrm>
            <a:off x="313055" y="4005580"/>
            <a:ext cx="10788650" cy="2245360"/>
          </a:xfrm>
          <a:prstGeom prst="rect">
            <a:avLst/>
          </a:prstGeom>
          <a:solidFill>
            <a:schemeClr val="accent3">
              <a:lumMod val="20000"/>
              <a:lumOff val="80000"/>
            </a:schemeClr>
          </a:solidFill>
          <a:ln>
            <a:solidFill>
              <a:schemeClr val="accent1"/>
            </a:solidFill>
          </a:ln>
        </p:spPr>
        <p:txBody>
          <a:bodyPr wrap="square" rtlCol="0">
            <a:spAutoFit/>
          </a:bodyPr>
          <a:lstStyle/>
          <a:p>
            <a:r>
              <a:rPr lang="zh-CN" altLang="en-US" sz="2800"/>
              <a:t>Your notes:</a:t>
            </a:r>
          </a:p>
          <a:p>
            <a:endParaRPr lang="zh-CN" altLang="en-US" sz="2800"/>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fld id="{91E8FD7A-3E62-43BB-957C-4F665A7B8324}" type="slidenum">
              <a:rPr lang="id-ID" smtClean="0"/>
              <a:t>315</a:t>
            </a:fld>
            <a:endParaRPr lang="id-ID"/>
          </a:p>
        </p:txBody>
      </p:sp>
      <p:cxnSp>
        <p:nvCxnSpPr>
          <p:cNvPr id="62" name="直接连接符 61"/>
          <p:cNvCxnSpPr/>
          <p:nvPr/>
        </p:nvCxnSpPr>
        <p:spPr>
          <a:xfrm>
            <a:off x="4853483" y="2532221"/>
            <a:ext cx="0" cy="1843549"/>
          </a:xfrm>
          <a:prstGeom prst="line">
            <a:avLst/>
          </a:prstGeom>
          <a:ln w="63500">
            <a:gradFill>
              <a:gsLst>
                <a:gs pos="0">
                  <a:srgbClr val="E5E8ED">
                    <a:lumMod val="97000"/>
                    <a:lumOff val="3000"/>
                    <a:alpha val="70000"/>
                  </a:srgbClr>
                </a:gs>
                <a:gs pos="48000">
                  <a:srgbClr val="44546A"/>
                </a:gs>
                <a:gs pos="100000">
                  <a:srgbClr val="E5E8ED">
                    <a:alpha val="6000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78" name="TextBox 280"/>
          <p:cNvSpPr txBox="1"/>
          <p:nvPr/>
        </p:nvSpPr>
        <p:spPr>
          <a:xfrm>
            <a:off x="5245773" y="2813755"/>
            <a:ext cx="6047864" cy="661035"/>
          </a:xfrm>
          <a:prstGeom prst="rect">
            <a:avLst/>
          </a:prstGeom>
          <a:noFill/>
          <a:ln>
            <a:noFill/>
          </a:ln>
        </p:spPr>
        <p:txBody>
          <a:bodyPr wrap="square" lIns="45720" tIns="22860" rIns="45720" bIns="2286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四、 真题回放，一比高低</a:t>
            </a:r>
          </a:p>
        </p:txBody>
      </p:sp>
      <p:pic>
        <p:nvPicPr>
          <p:cNvPr id="83" name="图片 8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75304" y="2120022"/>
            <a:ext cx="2583295" cy="2617956"/>
          </a:xfrm>
          <a:prstGeom prst="rect">
            <a:avLst/>
          </a:prstGeom>
        </p:spPr>
      </p:pic>
      <p:sp>
        <p:nvSpPr>
          <p:cNvPr id="6" name="左箭头 5">
            <a:hlinkClick r:id="rId4"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anim calcmode="lin" valueType="num">
                                      <p:cBhvr>
                                        <p:cTn id="8" dur="500" fill="hold"/>
                                        <p:tgtEl>
                                          <p:spTgt spid="83"/>
                                        </p:tgtEl>
                                        <p:attrNameLst>
                                          <p:attrName>ppt_x</p:attrName>
                                        </p:attrNameLst>
                                      </p:cBhvr>
                                      <p:tavLst>
                                        <p:tav tm="0">
                                          <p:val>
                                            <p:strVal val="#ppt_x"/>
                                          </p:val>
                                        </p:tav>
                                        <p:tav tm="100000">
                                          <p:val>
                                            <p:strVal val="#ppt_x"/>
                                          </p:val>
                                        </p:tav>
                                      </p:tavLst>
                                    </p:anim>
                                    <p:anim calcmode="lin" valueType="num">
                                      <p:cBhvr>
                                        <p:cTn id="9" dur="500" fill="hold"/>
                                        <p:tgtEl>
                                          <p:spTgt spid="8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42" fill="hold" nodeType="after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barn(outHorizontal)">
                                      <p:cBhvr>
                                        <p:cTn id="13" dur="500"/>
                                        <p:tgtEl>
                                          <p:spTgt spid="62"/>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anim calcmode="lin" valueType="num">
                                      <p:cBhvr>
                                        <p:cTn id="18" dur="500" fill="hold"/>
                                        <p:tgtEl>
                                          <p:spTgt spid="78"/>
                                        </p:tgtEl>
                                        <p:attrNameLst>
                                          <p:attrName>ppt_x</p:attrName>
                                        </p:attrNameLst>
                                      </p:cBhvr>
                                      <p:tavLst>
                                        <p:tav tm="0">
                                          <p:val>
                                            <p:strVal val="#ppt_x"/>
                                          </p:val>
                                        </p:tav>
                                        <p:tav tm="100000">
                                          <p:val>
                                            <p:strVal val="#ppt_x"/>
                                          </p:val>
                                        </p:tav>
                                      </p:tavLst>
                                    </p:anim>
                                    <p:anim calcmode="lin" valueType="num">
                                      <p:cBhvr>
                                        <p:cTn id="19" dur="500" fill="hold"/>
                                        <p:tgtEl>
                                          <p:spTgt spid="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4"/>
          <p:cNvSpPr txBox="1"/>
          <p:nvPr/>
        </p:nvSpPr>
        <p:spPr>
          <a:xfrm>
            <a:off x="635" y="663575"/>
            <a:ext cx="12191365" cy="6123940"/>
          </a:xfrm>
          <a:prstGeom prst="rect">
            <a:avLst/>
          </a:prstGeom>
          <a:noFill/>
        </p:spPr>
        <p:txBody>
          <a:bodyPr wrap="square" rtlCol="0" anchor="t">
            <a:spAutoFit/>
          </a:bodyPr>
          <a:lstStyle/>
          <a:p>
            <a:r>
              <a:rPr lang="en-US" altLang="zh-CN" sz="2800"/>
              <a:t> 2023 年广东高职高考阅读真题</a:t>
            </a:r>
          </a:p>
          <a:p>
            <a:r>
              <a:rPr lang="en-US" altLang="zh-CN" sz="2800"/>
              <a:t>                                                         A（记叙文）</a:t>
            </a:r>
          </a:p>
          <a:p>
            <a:r>
              <a:rPr lang="en-US" altLang="zh-CN" sz="2800"/>
              <a:t>      </a:t>
            </a:r>
          </a:p>
          <a:p>
            <a:pPr algn="just"/>
            <a:r>
              <a:rPr lang="en-US" altLang="zh-CN" sz="2800"/>
              <a:t>      One day, Topher White went to a protected area for wildlife in Indonesia. He and his friends were walking through the rainforest when they came across a man cutting down a huge tree. This kind of illegal (非法的) activity is a big problem in rainforest around the world. It causes climate change and destroys the natural living environments of animals and plants. White reported this to forest guards, but the tree cutter had run away from the scene already when the guard arrived. This experience made him worried.</a:t>
            </a:r>
          </a:p>
          <a:p>
            <a:pPr algn="just"/>
            <a:r>
              <a:rPr lang="en-US" altLang="zh-CN" sz="2800"/>
              <a:t>      White, a trained engineer, thought technology could be part of the solution in the fight against illegal tree cutting. “The rainforest is a noisy place, but it’s also a noisy thing to cut a tree down,” he later told a newspaper reporter. “It struck me that there had to be a way to hear this.”</a:t>
            </a:r>
          </a:p>
        </p:txBody>
      </p:sp>
      <p:sp>
        <p:nvSpPr>
          <p:cNvPr id="4" name="灯片编号占位符 3"/>
          <p:cNvSpPr>
            <a:spLocks noGrp="1"/>
          </p:cNvSpPr>
          <p:nvPr>
            <p:ph type="sldNum" sz="quarter" idx="12"/>
          </p:nvPr>
        </p:nvSpPr>
        <p:spPr/>
        <p:txBody>
          <a:bodyPr/>
          <a:lstStyle/>
          <a:p>
            <a:fld id="{879EF9BB-81F1-401D-AA19-680A8E0D7F6D}" type="slidenum">
              <a:rPr lang="en-US" smtClean="0"/>
              <a:t>316</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3303270" y="80010"/>
            <a:ext cx="5988685" cy="583565"/>
          </a:xfrm>
          <a:prstGeom prst="rect">
            <a:avLst/>
          </a:prstGeom>
          <a:solidFill>
            <a:schemeClr val="accent2">
              <a:lumMod val="40000"/>
              <a:lumOff val="60000"/>
            </a:schemeClr>
          </a:solidFill>
        </p:spPr>
        <p:txBody>
          <a:bodyPr wrap="square" rtlCol="0">
            <a:spAutoFit/>
          </a:bodyPr>
          <a:lstStyle/>
          <a:p>
            <a:r>
              <a:rPr lang="zh-CN" altLang="en-US" sz="3200" b="1">
                <a:solidFill>
                  <a:schemeClr val="bg1"/>
                </a:solidFill>
              </a:rPr>
              <a:t>四、 真题回放，一比高低</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317</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303530"/>
            <a:ext cx="12191365" cy="3969385"/>
          </a:xfrm>
          <a:prstGeom prst="rect">
            <a:avLst/>
          </a:prstGeom>
          <a:noFill/>
        </p:spPr>
        <p:txBody>
          <a:bodyPr wrap="square" rtlCol="0" anchor="t">
            <a:spAutoFit/>
          </a:bodyPr>
          <a:lstStyle/>
          <a:p>
            <a:pPr algn="just"/>
            <a:r>
              <a:rPr lang="en-US" altLang="zh-CN" sz="2800"/>
              <a:t>      Over the next few months, White created a piece of warning equipment called Guardian. Fixed on treetops, Guardians can pick up the sound of a cutting machine from as far as two-thirds of a mile away. When a Guardian catches a sound of cutting trees, it sends an alarm to forest guards, indicating where the sound is coming from. The guards then set off to stop the illegal activity. “If you respond in time, there’s a chance that you can stop much of the tree cutting.” White said.</a:t>
            </a:r>
          </a:p>
          <a:p>
            <a:pPr algn="just"/>
            <a:r>
              <a:rPr lang="en-US" altLang="zh-CN" sz="2800"/>
              <a:t>      White set the first Guardians in a wildlife protection area in Indonesia. They worked well. After that, he started a non-profit group called Rainforest Connection to set Guardians all over the world.</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1"/>
          <p:cNvSpPr txBox="1"/>
          <p:nvPr/>
        </p:nvSpPr>
        <p:spPr>
          <a:xfrm>
            <a:off x="514985" y="-11938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31. According to Paragraph 1, illegal cutting of forest trees leads to ________.</a:t>
            </a:r>
          </a:p>
          <a:p>
            <a:pPr marL="0" indent="0">
              <a:buNone/>
            </a:pPr>
            <a:r>
              <a:rPr sz="2400" b="1" dirty="0">
                <a:latin typeface="微软雅黑" panose="020B0503020204020204" pitchFamily="34" charset="-122"/>
                <a:ea typeface="微软雅黑" panose="020B0503020204020204" pitchFamily="34" charset="-122"/>
              </a:rPr>
              <a:t>A. the disappearance of rainfalls</a:t>
            </a:r>
          </a:p>
          <a:p>
            <a:pPr marL="0" indent="0">
              <a:buNone/>
            </a:pPr>
            <a:r>
              <a:rPr sz="2400" b="1" dirty="0">
                <a:latin typeface="微软雅黑" panose="020B0503020204020204" pitchFamily="34" charset="-122"/>
                <a:ea typeface="微软雅黑" panose="020B0503020204020204" pitchFamily="34" charset="-122"/>
              </a:rPr>
              <a:t>B. the increase of forest guards</a:t>
            </a:r>
          </a:p>
          <a:p>
            <a:pPr marL="0" indent="0">
              <a:buNone/>
            </a:pPr>
            <a:r>
              <a:rPr sz="2400" b="1" dirty="0">
                <a:latin typeface="微软雅黑" panose="020B0503020204020204" pitchFamily="34" charset="-122"/>
                <a:ea typeface="微软雅黑" panose="020B0503020204020204" pitchFamily="34" charset="-122"/>
              </a:rPr>
              <a:t>C. the decrease of human activities</a:t>
            </a:r>
          </a:p>
          <a:p>
            <a:pPr marL="0" indent="0">
              <a:buNone/>
            </a:pPr>
            <a:r>
              <a:rPr sz="2400" b="1" dirty="0">
                <a:latin typeface="微软雅黑" panose="020B0503020204020204" pitchFamily="34" charset="-122"/>
                <a:ea typeface="微软雅黑" panose="020B0503020204020204" pitchFamily="34" charset="-122"/>
              </a:rPr>
              <a:t>D. the destruction of animal homes</a:t>
            </a:r>
          </a:p>
          <a:p>
            <a:pPr marL="0" indent="0">
              <a:buNone/>
            </a:pPr>
            <a:r>
              <a:rPr sz="2400" b="1" dirty="0">
                <a:latin typeface="微软雅黑" panose="020B0503020204020204" pitchFamily="34" charset="-122"/>
                <a:ea typeface="微软雅黑" panose="020B0503020204020204" pitchFamily="34" charset="-122"/>
              </a:rPr>
              <a:t>32. White got the idea of creating Guardians from ________.</a:t>
            </a:r>
          </a:p>
          <a:p>
            <a:pPr marL="0" indent="0">
              <a:buNone/>
            </a:pPr>
            <a:r>
              <a:rPr sz="2400" b="1" dirty="0">
                <a:latin typeface="微软雅黑" panose="020B0503020204020204" pitchFamily="34" charset="-122"/>
                <a:ea typeface="微软雅黑" panose="020B0503020204020204" pitchFamily="34" charset="-122"/>
              </a:rPr>
              <a:t>A. the noise of tree cutting</a:t>
            </a:r>
          </a:p>
          <a:p>
            <a:pPr marL="0" indent="0">
              <a:buNone/>
            </a:pPr>
            <a:r>
              <a:rPr sz="2400" b="1" dirty="0">
                <a:latin typeface="微软雅黑" panose="020B0503020204020204" pitchFamily="34" charset="-122"/>
                <a:ea typeface="微软雅黑" panose="020B0503020204020204" pitchFamily="34" charset="-122"/>
              </a:rPr>
              <a:t>B. the news about tree cutting</a:t>
            </a:r>
          </a:p>
          <a:p>
            <a:pPr marL="0" indent="0">
              <a:buNone/>
            </a:pPr>
            <a:r>
              <a:rPr sz="2400" b="1" dirty="0">
                <a:latin typeface="微软雅黑" panose="020B0503020204020204" pitchFamily="34" charset="-122"/>
                <a:ea typeface="微软雅黑" panose="020B0503020204020204" pitchFamily="34" charset="-122"/>
              </a:rPr>
              <a:t>C. the complaints from forest guards</a:t>
            </a:r>
          </a:p>
          <a:p>
            <a:pPr marL="0" indent="0">
              <a:buNone/>
            </a:pPr>
            <a:r>
              <a:rPr sz="2400" b="1" dirty="0">
                <a:latin typeface="微软雅黑" panose="020B0503020204020204" pitchFamily="34" charset="-122"/>
                <a:ea typeface="微软雅黑" panose="020B0503020204020204" pitchFamily="34" charset="-122"/>
              </a:rPr>
              <a:t>D. the encouragement from his friends</a:t>
            </a:r>
          </a:p>
          <a:p>
            <a:pPr marL="0" indent="0">
              <a:buNone/>
            </a:pPr>
            <a:r>
              <a:rPr sz="2400" b="1" dirty="0">
                <a:latin typeface="微软雅黑" panose="020B0503020204020204" pitchFamily="34" charset="-122"/>
                <a:ea typeface="微软雅黑" panose="020B0503020204020204" pitchFamily="34" charset="-122"/>
              </a:rPr>
              <a:t>33. Guardians can help forest guards to ________.</a:t>
            </a:r>
          </a:p>
          <a:p>
            <a:pPr marL="0" indent="0">
              <a:buNone/>
            </a:pPr>
            <a:r>
              <a:rPr sz="2400" b="1" dirty="0">
                <a:latin typeface="微软雅黑" panose="020B0503020204020204" pitchFamily="34" charset="-122"/>
                <a:ea typeface="微软雅黑" panose="020B0503020204020204" pitchFamily="34" charset="-122"/>
              </a:rPr>
              <a:t>A. alarm tree cutters</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B. scare off wild animals</a:t>
            </a:r>
          </a:p>
          <a:p>
            <a:pPr marL="0" indent="0">
              <a:buNone/>
            </a:pPr>
            <a:r>
              <a:rPr sz="2400" b="1" dirty="0">
                <a:latin typeface="微软雅黑" panose="020B0503020204020204" pitchFamily="34" charset="-122"/>
                <a:ea typeface="微软雅黑" panose="020B0503020204020204" pitchFamily="34" charset="-122"/>
              </a:rPr>
              <a:t>C. catch tree cutters in time</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protect exploring tourists</a:t>
            </a:r>
          </a:p>
        </p:txBody>
      </p:sp>
      <p:sp>
        <p:nvSpPr>
          <p:cNvPr id="2" name="灯片编号占位符 1"/>
          <p:cNvSpPr>
            <a:spLocks noGrp="1"/>
          </p:cNvSpPr>
          <p:nvPr>
            <p:ph type="sldNum" sz="quarter" idx="12"/>
          </p:nvPr>
        </p:nvSpPr>
        <p:spPr/>
        <p:txBody>
          <a:bodyPr/>
          <a:lstStyle/>
          <a:p>
            <a:fld id="{879EF9BB-81F1-401D-AA19-680A8E0D7F6D}" type="slidenum">
              <a:rPr lang="en-US" smtClean="0"/>
              <a:t>318</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10845165" y="784225"/>
            <a:ext cx="43307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12" name="文本框 11"/>
          <p:cNvSpPr txBox="1"/>
          <p:nvPr/>
        </p:nvSpPr>
        <p:spPr>
          <a:xfrm>
            <a:off x="7979410" y="2950210"/>
            <a:ext cx="62547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3" name="文本框 12"/>
          <p:cNvSpPr txBox="1"/>
          <p:nvPr/>
        </p:nvSpPr>
        <p:spPr>
          <a:xfrm>
            <a:off x="6623685" y="5115560"/>
            <a:ext cx="114681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6" name="文本框 5">
            <a:hlinkClick r:id="rId4" action="ppaction://hlinksldjump"/>
          </p:cNvPr>
          <p:cNvSpPr txBox="1"/>
          <p:nvPr/>
        </p:nvSpPr>
        <p:spPr>
          <a:xfrm>
            <a:off x="9260205" y="295021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9519285" y="130619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6" action="ppaction://hlinksldjump"/>
          </p:cNvPr>
          <p:cNvSpPr txBox="1"/>
          <p:nvPr/>
        </p:nvSpPr>
        <p:spPr>
          <a:xfrm>
            <a:off x="7525385" y="509968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31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31.</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细节理解题。根据第一段第四句“It causes climate change and destroys the natural living environments of animals and plants.”可知，非法砍树会导致气候变化和破坏动植物的生存环境。故此题正确答案为：D。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319</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89535" y="4960620"/>
            <a:ext cx="12102465" cy="141478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本题为段尾题。设空处前一句提到“如果你不得不为了学习而大量阅读，你将会明白能够读快的好处”，这是一个承上启下的转折句，在探讨快速阅读的好处。而 D 项既是对前面的总结，同时也开启下文的叙述，故此题正确答案为：</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D</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sp>
        <p:nvSpPr>
          <p:cNvPr id="5" name="左箭头 4">
            <a:hlinkClick r:id="rId2" action="ppaction://hlinksldjump"/>
          </p:cNvPr>
          <p:cNvSpPr/>
          <p:nvPr/>
        </p:nvSpPr>
        <p:spPr>
          <a:xfrm>
            <a:off x="10890885" y="61639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262255" y="1750060"/>
            <a:ext cx="11781790" cy="2676525"/>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      If the only reading you ever do is the novel or magazine, the speed at which you read probably does not matter very much. But if you have to read a great deal for study, you will appreciate the benefits of being able to read more quickly. ______ </a:t>
            </a:r>
          </a:p>
          <a:p>
            <a:pPr algn="l"/>
            <a:r>
              <a:rPr lang="en-US" altLang="zh-CN" sz="2400" b="1" dirty="0">
                <a:latin typeface="微软雅黑" panose="020B0503020204020204" pitchFamily="34" charset="-122"/>
                <a:ea typeface="微软雅黑" panose="020B0503020204020204" pitchFamily="34" charset="-122"/>
              </a:rPr>
              <a:t>B. Spend a few minutes looking through the book.</a:t>
            </a:r>
          </a:p>
          <a:p>
            <a:pPr algn="l"/>
            <a:r>
              <a:rPr lang="en-US" altLang="zh-CN" sz="2400" b="1" dirty="0">
                <a:latin typeface="微软雅黑" panose="020B0503020204020204" pitchFamily="34" charset="-122"/>
                <a:ea typeface="微软雅黑" panose="020B0503020204020204" pitchFamily="34" charset="-122"/>
              </a:rPr>
              <a:t>C. This depends on the type of book you are reading.</a:t>
            </a:r>
          </a:p>
          <a:p>
            <a:pPr algn="l"/>
            <a:r>
              <a:rPr lang="en-US" altLang="zh-CN" sz="2400" b="1" dirty="0">
                <a:latin typeface="微软雅黑" panose="020B0503020204020204" pitchFamily="34" charset="-122"/>
                <a:ea typeface="微软雅黑" panose="020B0503020204020204" pitchFamily="34" charset="-122"/>
              </a:rPr>
              <a:t>D. Here are some tips to help improve your reading speed.</a:t>
            </a:r>
          </a:p>
        </p:txBody>
      </p:sp>
      <p:sp>
        <p:nvSpPr>
          <p:cNvPr id="7" name="文本框 6"/>
          <p:cNvSpPr txBox="1"/>
          <p:nvPr/>
        </p:nvSpPr>
        <p:spPr>
          <a:xfrm>
            <a:off x="262255" y="331470"/>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32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32. </a:t>
            </a:r>
            <a:r>
              <a:rPr sz="2800" b="1" dirty="0">
                <a:latin typeface="微软雅黑" panose="020B0503020204020204" pitchFamily="34" charset="-122"/>
                <a:ea typeface="微软雅黑" panose="020B0503020204020204" pitchFamily="34" charset="-122"/>
              </a:rPr>
              <a:t>细节理解题。根据第二段第二、三句“‘The rainforest is a noisy place, but it’s also a noisy thing to cut a tree down,’ he later told a newspaper reporter. ‘It struck me that there had to be a way to hear this.”可知，这个伐树的噪声触动了我，让我想到必须找出一个听到伐木声的方法。故此题正确答案为：A。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320</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33.</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细节理解题。根据第三段最后一句“‘If you respond in time, there’s a chance that you can stop much of the tree cutting.’ White said.”可知，如果你反应及时，就有机会阻止砍树。故此题正确答案为：C。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321</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grpId="0" nodeType="click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Effect transition="in" filter="wipe(up)">
                                      <p:cBhvr>
                                        <p:cTn id="13"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1120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34. What can be inferred about Guardians?</a:t>
            </a:r>
          </a:p>
          <a:p>
            <a:pPr marL="0" indent="0">
              <a:buNone/>
            </a:pPr>
            <a:r>
              <a:rPr sz="2400" b="1" dirty="0">
                <a:latin typeface="微软雅黑" panose="020B0503020204020204" pitchFamily="34" charset="-122"/>
                <a:ea typeface="微软雅黑" panose="020B0503020204020204" pitchFamily="34" charset="-122"/>
              </a:rPr>
              <a:t>A. They can locate the tree cutting site.</a:t>
            </a:r>
          </a:p>
          <a:p>
            <a:pPr marL="0" indent="0">
              <a:buNone/>
            </a:pPr>
            <a:r>
              <a:rPr sz="2400" b="1" dirty="0">
                <a:latin typeface="微软雅黑" panose="020B0503020204020204" pitchFamily="34" charset="-122"/>
                <a:ea typeface="微软雅黑" panose="020B0503020204020204" pitchFamily="34" charset="-122"/>
              </a:rPr>
              <a:t>B. They help White make much money.</a:t>
            </a:r>
          </a:p>
          <a:p>
            <a:pPr marL="0" indent="0">
              <a:buNone/>
            </a:pPr>
            <a:r>
              <a:rPr sz="2400" b="1" dirty="0">
                <a:latin typeface="微软雅黑" panose="020B0503020204020204" pitchFamily="34" charset="-122"/>
                <a:ea typeface="微软雅黑" panose="020B0503020204020204" pitchFamily="34" charset="-122"/>
              </a:rPr>
              <a:t>C. They produce noise to stop tree cutting.</a:t>
            </a:r>
          </a:p>
          <a:p>
            <a:pPr marL="0" indent="0">
              <a:buNone/>
            </a:pPr>
            <a:r>
              <a:rPr sz="2400" b="1" dirty="0">
                <a:latin typeface="微软雅黑" panose="020B0503020204020204" pitchFamily="34" charset="-122"/>
                <a:ea typeface="微软雅黑" panose="020B0503020204020204" pitchFamily="34" charset="-122"/>
              </a:rPr>
              <a:t>D. They drive away wildlife from treetops.</a:t>
            </a:r>
          </a:p>
          <a:p>
            <a:pPr marL="0" indent="0">
              <a:buNone/>
            </a:pPr>
            <a:r>
              <a:rPr sz="2400" b="1" dirty="0">
                <a:latin typeface="微软雅黑" panose="020B0503020204020204" pitchFamily="34" charset="-122"/>
                <a:ea typeface="微软雅黑" panose="020B0503020204020204" pitchFamily="34" charset="-122"/>
              </a:rPr>
              <a:t>35. What is the purpose of the passage?</a:t>
            </a:r>
          </a:p>
          <a:p>
            <a:pPr marL="0" indent="0">
              <a:buNone/>
            </a:pPr>
            <a:r>
              <a:rPr sz="2400" b="1" dirty="0">
                <a:latin typeface="微软雅黑" panose="020B0503020204020204" pitchFamily="34" charset="-122"/>
                <a:ea typeface="微软雅黑" panose="020B0503020204020204" pitchFamily="34" charset="-122"/>
              </a:rPr>
              <a:t>A. To describe a forest guard’s job.</a:t>
            </a:r>
          </a:p>
          <a:p>
            <a:pPr marL="0" indent="0">
              <a:buNone/>
            </a:pPr>
            <a:r>
              <a:rPr sz="2400" b="1" dirty="0">
                <a:latin typeface="微软雅黑" panose="020B0503020204020204" pitchFamily="34" charset="-122"/>
                <a:ea typeface="微软雅黑" panose="020B0503020204020204" pitchFamily="34" charset="-122"/>
              </a:rPr>
              <a:t>B. To share an adventure in the rainforest.</a:t>
            </a:r>
          </a:p>
          <a:p>
            <a:pPr marL="0" indent="0">
              <a:buNone/>
            </a:pPr>
            <a:r>
              <a:rPr sz="2400" b="1" dirty="0">
                <a:latin typeface="微软雅黑" panose="020B0503020204020204" pitchFamily="34" charset="-122"/>
                <a:ea typeface="微软雅黑" panose="020B0503020204020204" pitchFamily="34" charset="-122"/>
              </a:rPr>
              <a:t>C. To explain the importance of forest protection.</a:t>
            </a:r>
          </a:p>
          <a:p>
            <a:pPr marL="0" indent="0">
              <a:buNone/>
            </a:pPr>
            <a:r>
              <a:rPr sz="2400" b="1" dirty="0">
                <a:latin typeface="微软雅黑" panose="020B0503020204020204" pitchFamily="34" charset="-122"/>
                <a:ea typeface="微软雅黑" panose="020B0503020204020204" pitchFamily="34" charset="-122"/>
              </a:rPr>
              <a:t>D. To introduce an invention for forest protection.</a:t>
            </a:r>
          </a:p>
        </p:txBody>
      </p:sp>
      <p:sp>
        <p:nvSpPr>
          <p:cNvPr id="2" name="灯片编号占位符 1"/>
          <p:cNvSpPr>
            <a:spLocks noGrp="1"/>
          </p:cNvSpPr>
          <p:nvPr>
            <p:ph type="sldNum" sz="quarter" idx="12"/>
          </p:nvPr>
        </p:nvSpPr>
        <p:spPr/>
        <p:txBody>
          <a:bodyPr/>
          <a:lstStyle/>
          <a:p>
            <a:fld id="{879EF9BB-81F1-401D-AA19-680A8E0D7F6D}" type="slidenum">
              <a:rPr lang="en-US" smtClean="0"/>
              <a:t>322</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6863080" y="691515"/>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2" name="文本框 11"/>
          <p:cNvSpPr txBox="1"/>
          <p:nvPr/>
        </p:nvSpPr>
        <p:spPr>
          <a:xfrm>
            <a:off x="6631305" y="290703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6" name="文本框 5">
            <a:hlinkClick r:id="rId4" action="ppaction://hlinksldjump"/>
          </p:cNvPr>
          <p:cNvSpPr txBox="1"/>
          <p:nvPr/>
        </p:nvSpPr>
        <p:spPr>
          <a:xfrm>
            <a:off x="7122160" y="29070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7710805" y="7112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514985" y="-11938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3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34.</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推理判断题。根据第三段第三句“When a Guardian catches a sound of cutting trees, it sends an alarm to forest guards, indicating where the sound is coming from.”可知，从文中可以推理出“They can locate the tree cutting site (他们能够确定砍树的地点).”。故此题正确答案为：A。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323</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35. </a:t>
            </a:r>
            <a:r>
              <a:rPr sz="2800" b="1" dirty="0">
                <a:latin typeface="微软雅黑" panose="020B0503020204020204" pitchFamily="34" charset="-122"/>
                <a:ea typeface="微软雅黑" panose="020B0503020204020204" pitchFamily="34" charset="-122"/>
              </a:rPr>
              <a:t>	 主旨大意题。根据文中关键句，“This kind of illegal (非法的) activity is a big problem in rainforest around the world.”“It struck me that there had to be a way to hear this.”“White created a piece of warning equipment called Guardian.”，我们可以总结出本文围绕一种</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invention called Guardian来介绍。故此题正确答案为：D。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324</a:t>
            </a:fld>
            <a:endParaRPr lang="en-US"/>
          </a:p>
        </p:txBody>
      </p:sp>
      <p:sp>
        <p:nvSpPr>
          <p:cNvPr id="33" name="左箭头 32">
            <a:hlinkClick r:id="rId2" action="ppaction://hlinksldjump"/>
          </p:cNvPr>
          <p:cNvSpPr/>
          <p:nvPr/>
        </p:nvSpPr>
        <p:spPr>
          <a:xfrm>
            <a:off x="8737600" y="6104255"/>
            <a:ext cx="1000760"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325</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0" y="232410"/>
            <a:ext cx="12191365" cy="6123940"/>
          </a:xfrm>
          <a:prstGeom prst="rect">
            <a:avLst/>
          </a:prstGeom>
          <a:noFill/>
        </p:spPr>
        <p:txBody>
          <a:bodyPr wrap="square" rtlCol="0" anchor="t">
            <a:spAutoFit/>
          </a:bodyPr>
          <a:lstStyle/>
          <a:p>
            <a:r>
              <a:rPr lang="en-US" altLang="zh-CN" sz="2800"/>
              <a:t>                                                          B（记叙文）</a:t>
            </a:r>
          </a:p>
          <a:p>
            <a:r>
              <a:rPr lang="en-US" altLang="zh-CN" sz="2800"/>
              <a:t>      </a:t>
            </a:r>
          </a:p>
          <a:p>
            <a:pPr algn="just"/>
            <a:r>
              <a:rPr lang="en-US" altLang="zh-CN" sz="2800"/>
              <a:t>      It was a warm fall day as I pulled open my front door, hurrying to pick up someone from somewhere, which is my daily existence as a mother of four kids. As I rushed toward my car, there was a car parked in front of my house and a woman was pulling a book from my Little Free Library, a sort of public bookcase in my front yard.</a:t>
            </a:r>
          </a:p>
          <a:p>
            <a:pPr algn="just"/>
            <a:r>
              <a:rPr lang="en-US" altLang="zh-CN" sz="2800"/>
              <a:t>     Not wanting to scare her off, I didn’t move. She looked up and </a:t>
            </a:r>
            <a:r>
              <a:rPr lang="en-US" altLang="zh-CN" sz="2800" u="sng"/>
              <a:t>spotted</a:t>
            </a:r>
            <a:r>
              <a:rPr lang="en-US" altLang="zh-CN" sz="2800"/>
              <a:t> me. “I just love your library,” she said. It’s like a stranger telling you how lovely your kid is. A big smile spread across my face. “Take as many as you want,” I replied.</a:t>
            </a:r>
          </a:p>
          <a:p>
            <a:pPr algn="just"/>
            <a:r>
              <a:rPr lang="en-US" altLang="zh-CN" sz="2800"/>
              <a:t>     I’ve always loved to read. When I was a little girl, my parents wrote to all my favorite writers to tell them what a fan I was and they sent back thank-you cards and signed books. I’ve been a member of a book club for at least 14 years, and heavy boxes of books have followed me on every move.</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326</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303530"/>
            <a:ext cx="12191365" cy="3969385"/>
          </a:xfrm>
          <a:prstGeom prst="rect">
            <a:avLst/>
          </a:prstGeom>
          <a:noFill/>
        </p:spPr>
        <p:txBody>
          <a:bodyPr wrap="square" rtlCol="0" anchor="t">
            <a:spAutoFit/>
          </a:bodyPr>
          <a:lstStyle/>
          <a:p>
            <a:pPr algn="just"/>
            <a:r>
              <a:rPr lang="en-US" altLang="zh-CN" sz="2800"/>
              <a:t>      This library was a special gift for me. Last February, my family members “surprised me” with a Little Free Library for my birthday. It is actually a book sharing shelf, where visitors can take a book and don’t have to return it or leave anything in exchange.</a:t>
            </a:r>
          </a:p>
          <a:p>
            <a:pPr algn="just"/>
            <a:r>
              <a:rPr lang="en-US" altLang="zh-CN" sz="2800"/>
              <a:t>     The library, standing between my mailbox and my neighbor’s, officially opened on April 26, 2021. On that day a lot of my neighbors came, excited and supportive. Encouraged by this, I wanted it to attract more attention. I took pictures of the library, posted them online, and mentioned it to everyone I came across, basically hoping for more and more visitors to come and have fun in reading.</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标题 1"/>
          <p:cNvSpPr txBox="1"/>
          <p:nvPr/>
        </p:nvSpPr>
        <p:spPr>
          <a:xfrm>
            <a:off x="514985" y="-11938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36. What can we learn from Paragraph 1?</a:t>
            </a:r>
          </a:p>
          <a:p>
            <a:pPr marL="0" indent="0">
              <a:buNone/>
            </a:pPr>
            <a:r>
              <a:rPr sz="2400" b="1" dirty="0">
                <a:latin typeface="微软雅黑" panose="020B0503020204020204" pitchFamily="34" charset="-122"/>
                <a:ea typeface="微软雅黑" panose="020B0503020204020204" pitchFamily="34" charset="-122"/>
              </a:rPr>
              <a:t>A. A woman stole a book.</a:t>
            </a:r>
          </a:p>
          <a:p>
            <a:pPr marL="0" indent="0">
              <a:buNone/>
            </a:pPr>
            <a:r>
              <a:rPr sz="2400" b="1" dirty="0">
                <a:latin typeface="微软雅黑" panose="020B0503020204020204" pitchFamily="34" charset="-122"/>
                <a:ea typeface="微软雅黑" panose="020B0503020204020204" pitchFamily="34" charset="-122"/>
              </a:rPr>
              <a:t>B. A woman was driving away.</a:t>
            </a:r>
          </a:p>
          <a:p>
            <a:pPr marL="0" indent="0">
              <a:buNone/>
            </a:pPr>
            <a:r>
              <a:rPr sz="2400" b="1" dirty="0">
                <a:latin typeface="微软雅黑" panose="020B0503020204020204" pitchFamily="34" charset="-122"/>
                <a:ea typeface="微软雅黑" panose="020B0503020204020204" pitchFamily="34" charset="-122"/>
              </a:rPr>
              <a:t>C. The author was a busy mother.</a:t>
            </a:r>
          </a:p>
          <a:p>
            <a:pPr marL="0" indent="0">
              <a:buNone/>
            </a:pPr>
            <a:r>
              <a:rPr sz="2400" b="1" dirty="0">
                <a:latin typeface="微软雅黑" panose="020B0503020204020204" pitchFamily="34" charset="-122"/>
                <a:ea typeface="微软雅黑" panose="020B0503020204020204" pitchFamily="34" charset="-122"/>
              </a:rPr>
              <a:t>D. The author worked in a library.</a:t>
            </a:r>
          </a:p>
          <a:p>
            <a:pPr marL="0" indent="0">
              <a:buNone/>
            </a:pPr>
            <a:r>
              <a:rPr sz="2400" b="1" dirty="0">
                <a:latin typeface="微软雅黑" panose="020B0503020204020204" pitchFamily="34" charset="-122"/>
                <a:ea typeface="微软雅黑" panose="020B0503020204020204" pitchFamily="34" charset="-122"/>
              </a:rPr>
              <a:t>37. What does the underlined word “</a:t>
            </a:r>
            <a:r>
              <a:rPr sz="2400" b="1" u="sng" dirty="0">
                <a:latin typeface="微软雅黑" panose="020B0503020204020204" pitchFamily="34" charset="-122"/>
                <a:ea typeface="微软雅黑" panose="020B0503020204020204" pitchFamily="34" charset="-122"/>
              </a:rPr>
              <a:t>spotted</a:t>
            </a:r>
            <a:r>
              <a:rPr sz="2400" b="1" dirty="0">
                <a:latin typeface="微软雅黑" panose="020B0503020204020204" pitchFamily="34" charset="-122"/>
                <a:ea typeface="微软雅黑" panose="020B0503020204020204" pitchFamily="34" charset="-122"/>
              </a:rPr>
              <a:t>” in Paragraph 2 mean?</a:t>
            </a:r>
          </a:p>
          <a:p>
            <a:pPr marL="0" indent="0">
              <a:buNone/>
            </a:pPr>
            <a:r>
              <a:rPr sz="2400" b="1" dirty="0">
                <a:latin typeface="微软雅黑" panose="020B0503020204020204" pitchFamily="34" charset="-122"/>
                <a:ea typeface="微软雅黑" panose="020B0503020204020204" pitchFamily="34" charset="-122"/>
              </a:rPr>
              <a:t>A. Noticed.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B. Met.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C. Joined.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Recognized.</a:t>
            </a:r>
          </a:p>
          <a:p>
            <a:pPr marL="0" indent="0">
              <a:buNone/>
            </a:pPr>
            <a:r>
              <a:rPr sz="2400" b="1" dirty="0">
                <a:latin typeface="微软雅黑" panose="020B0503020204020204" pitchFamily="34" charset="-122"/>
                <a:ea typeface="微软雅黑" panose="020B0503020204020204" pitchFamily="34" charset="-122"/>
              </a:rPr>
              <a:t>38. Whenever the author moves, she will surely ________.</a:t>
            </a:r>
          </a:p>
          <a:p>
            <a:pPr marL="0" indent="0">
              <a:buNone/>
            </a:pPr>
            <a:r>
              <a:rPr sz="2400" b="1" dirty="0">
                <a:latin typeface="微软雅黑" panose="020B0503020204020204" pitchFamily="34" charset="-122"/>
                <a:ea typeface="微软雅黑" panose="020B0503020204020204" pitchFamily="34" charset="-122"/>
              </a:rPr>
              <a:t>A. write to her family</a:t>
            </a:r>
          </a:p>
          <a:p>
            <a:pPr marL="0" indent="0">
              <a:buNone/>
            </a:pPr>
            <a:r>
              <a:rPr sz="2400" b="1" dirty="0">
                <a:latin typeface="微软雅黑" panose="020B0503020204020204" pitchFamily="34" charset="-122"/>
                <a:ea typeface="微软雅黑" panose="020B0503020204020204" pitchFamily="34" charset="-122"/>
              </a:rPr>
              <a:t>B. join the local book club</a:t>
            </a:r>
          </a:p>
          <a:p>
            <a:pPr marL="0" indent="0">
              <a:buNone/>
            </a:pPr>
            <a:r>
              <a:rPr sz="2400" b="1" dirty="0">
                <a:latin typeface="微软雅黑" panose="020B0503020204020204" pitchFamily="34" charset="-122"/>
                <a:ea typeface="微软雅黑" panose="020B0503020204020204" pitchFamily="34" charset="-122"/>
              </a:rPr>
              <a:t>C. take her books with her</a:t>
            </a:r>
          </a:p>
          <a:p>
            <a:pPr marL="0" indent="0">
              <a:buNone/>
            </a:pPr>
            <a:r>
              <a:rPr sz="2400" b="1" dirty="0">
                <a:latin typeface="微软雅黑" panose="020B0503020204020204" pitchFamily="34" charset="-122"/>
                <a:ea typeface="微软雅黑" panose="020B0503020204020204" pitchFamily="34" charset="-122"/>
              </a:rPr>
              <a:t>D. send cards to new neighbors</a:t>
            </a:r>
          </a:p>
        </p:txBody>
      </p:sp>
      <p:sp>
        <p:nvSpPr>
          <p:cNvPr id="2" name="灯片编号占位符 1"/>
          <p:cNvSpPr>
            <a:spLocks noGrp="1"/>
          </p:cNvSpPr>
          <p:nvPr>
            <p:ph type="sldNum" sz="quarter" idx="12"/>
          </p:nvPr>
        </p:nvSpPr>
        <p:spPr/>
        <p:txBody>
          <a:bodyPr/>
          <a:lstStyle/>
          <a:p>
            <a:fld id="{879EF9BB-81F1-401D-AA19-680A8E0D7F6D}" type="slidenum">
              <a:rPr lang="en-US" smtClean="0"/>
              <a:t>327</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6623685" y="784225"/>
            <a:ext cx="43307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12" name="文本框 11"/>
          <p:cNvSpPr txBox="1"/>
          <p:nvPr/>
        </p:nvSpPr>
        <p:spPr>
          <a:xfrm>
            <a:off x="10982325" y="2907030"/>
            <a:ext cx="62547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3" name="文本框 12"/>
          <p:cNvSpPr txBox="1"/>
          <p:nvPr/>
        </p:nvSpPr>
        <p:spPr>
          <a:xfrm>
            <a:off x="7525385" y="3843020"/>
            <a:ext cx="114681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6" name="文本框 5">
            <a:hlinkClick r:id="rId4" action="ppaction://hlinksldjump"/>
          </p:cNvPr>
          <p:cNvSpPr txBox="1"/>
          <p:nvPr/>
        </p:nvSpPr>
        <p:spPr>
          <a:xfrm>
            <a:off x="10541000" y="347218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7122160" y="84264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6" action="ppaction://hlinksldjump"/>
          </p:cNvPr>
          <p:cNvSpPr txBox="1"/>
          <p:nvPr/>
        </p:nvSpPr>
        <p:spPr>
          <a:xfrm>
            <a:off x="7525385" y="45777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32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36.  推理判断题。根据文中第一段几个关键句“hurrying to pick up someone from somewhere, which is my daily existence as a mother of four kids. As I rushed toward my car…”可以推理“The author was a busy mother.”，故此题正确答案为：C。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328</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37.  猜测词义题。根据文中第二段第二句“She looked up and spotted me.”可知，猜测spotted应该和looked up并列，其他选项意思为B项met（遇见），C项joined（加入），D项recognized（认出），都不适合。故此题正确答案为：A。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329</a:t>
            </a:fld>
            <a:endParaRPr lang="en-US"/>
          </a:p>
        </p:txBody>
      </p:sp>
      <p:sp>
        <p:nvSpPr>
          <p:cNvPr id="4" name="左箭头 3">
            <a:hlinkClick r:id="rId3" action="ppaction://hlinksldjump"/>
          </p:cNvPr>
          <p:cNvSpPr/>
          <p:nvPr>
            <p:custDataLst>
              <p:tags r:id="rId1"/>
            </p:custDataLst>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3"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矩形 5"/>
          <p:cNvSpPr/>
          <p:nvPr>
            <p:custDataLst>
              <p:tags r:id="rId1"/>
            </p:custDataLst>
          </p:nvPr>
        </p:nvSpPr>
        <p:spPr>
          <a:xfrm>
            <a:off x="346075" y="1129030"/>
            <a:ext cx="11519535" cy="354584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（二）根据词汇线索解题</a:t>
            </a:r>
          </a:p>
          <a:p>
            <a:pPr algn="l"/>
            <a:endPar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 “找词汇”选项</a:t>
            </a:r>
          </a:p>
          <a:p>
            <a:pPr indent="457200"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找词汇”主要是指在语段中查找词汇线索，既快又准地从语段中找到答案，而选项中常常会出现原文中的词汇，或是该词的同义词、近义词、同语义场的词，词汇复现经常出现在考查文章前后衔接的试题中，即作者在文章的不同位置对同一概念进行重复描述。复现关系主要是指原词复现、同义词复现、近义词复现、反义词复现等，这些也应该是考生的关注点。</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3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38.  细节理解题。根据文中第三段第三句“I’ve been a member of a book club for at least 14 years, and heavy boxes of books have followed me on every move.”，抓住关键语句heavy boxes of books have followed me on every move，故此题正确答案为：C。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330</a:t>
            </a:fld>
            <a:endParaRPr lang="en-US"/>
          </a:p>
        </p:txBody>
      </p:sp>
      <p:sp>
        <p:nvSpPr>
          <p:cNvPr id="4" name="左箭头 3">
            <a:hlinkClick r:id="rId3" action="ppaction://hlinksldjump"/>
          </p:cNvPr>
          <p:cNvSpPr/>
          <p:nvPr>
            <p:custDataLst>
              <p:tags r:id="rId1"/>
            </p:custDataLst>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1120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39. What do we know about the bookcase?</a:t>
            </a:r>
          </a:p>
          <a:p>
            <a:pPr marL="0" indent="0">
              <a:buNone/>
            </a:pPr>
            <a:r>
              <a:rPr sz="2400" b="1" dirty="0">
                <a:latin typeface="微软雅黑" panose="020B0503020204020204" pitchFamily="34" charset="-122"/>
                <a:ea typeface="微软雅黑" panose="020B0503020204020204" pitchFamily="34" charset="-122"/>
              </a:rPr>
              <a:t>A. It was a present to the author.</a:t>
            </a:r>
          </a:p>
          <a:p>
            <a:pPr marL="0" indent="0">
              <a:buNone/>
            </a:pPr>
            <a:r>
              <a:rPr sz="2400" b="1" dirty="0">
                <a:latin typeface="微软雅黑" panose="020B0503020204020204" pitchFamily="34" charset="-122"/>
                <a:ea typeface="微软雅黑" panose="020B0503020204020204" pitchFamily="34" charset="-122"/>
              </a:rPr>
              <a:t>B. It was made by the author herself.</a:t>
            </a:r>
          </a:p>
          <a:p>
            <a:pPr marL="0" indent="0">
              <a:buNone/>
            </a:pPr>
            <a:r>
              <a:rPr sz="2400" b="1" dirty="0">
                <a:latin typeface="微软雅黑" panose="020B0503020204020204" pitchFamily="34" charset="-122"/>
                <a:ea typeface="微软雅黑" panose="020B0503020204020204" pitchFamily="34" charset="-122"/>
              </a:rPr>
              <a:t>C. It was a surprise from a book club.</a:t>
            </a:r>
          </a:p>
          <a:p>
            <a:pPr marL="0" indent="0">
              <a:buNone/>
            </a:pPr>
            <a:r>
              <a:rPr sz="2400" b="1" dirty="0">
                <a:latin typeface="微软雅黑" panose="020B0503020204020204" pitchFamily="34" charset="-122"/>
                <a:ea typeface="微软雅黑" panose="020B0503020204020204" pitchFamily="34" charset="-122"/>
              </a:rPr>
              <a:t>D. It was bought from a famous writer.</a:t>
            </a:r>
          </a:p>
          <a:p>
            <a:pPr marL="0" indent="0">
              <a:buNone/>
            </a:pPr>
            <a:r>
              <a:rPr sz="2400" b="1" dirty="0">
                <a:latin typeface="微软雅黑" panose="020B0503020204020204" pitchFamily="34" charset="-122"/>
                <a:ea typeface="微软雅黑" panose="020B0503020204020204" pitchFamily="34" charset="-122"/>
              </a:rPr>
              <a:t>40. The author ran the library to ________.</a:t>
            </a:r>
          </a:p>
          <a:p>
            <a:pPr marL="0" indent="0">
              <a:buNone/>
            </a:pPr>
            <a:r>
              <a:rPr sz="2400" b="1" dirty="0">
                <a:latin typeface="微软雅黑" panose="020B0503020204020204" pitchFamily="34" charset="-122"/>
                <a:ea typeface="微软雅黑" panose="020B0503020204020204" pitchFamily="34" charset="-122"/>
              </a:rPr>
              <a:t>A. sell old books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B. make new friends</a:t>
            </a:r>
          </a:p>
          <a:p>
            <a:pPr marL="0" indent="0">
              <a:buNone/>
            </a:pPr>
            <a:r>
              <a:rPr sz="2400" b="1" dirty="0">
                <a:latin typeface="微软雅黑" panose="020B0503020204020204" pitchFamily="34" charset="-122"/>
                <a:ea typeface="微软雅黑" panose="020B0503020204020204" pitchFamily="34" charset="-122"/>
              </a:rPr>
              <a:t>C. share reading pleasure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earn respect from neighbors</a:t>
            </a:r>
          </a:p>
        </p:txBody>
      </p:sp>
      <p:sp>
        <p:nvSpPr>
          <p:cNvPr id="2" name="灯片编号占位符 1"/>
          <p:cNvSpPr>
            <a:spLocks noGrp="1"/>
          </p:cNvSpPr>
          <p:nvPr>
            <p:ph type="sldNum" sz="quarter" idx="12"/>
          </p:nvPr>
        </p:nvSpPr>
        <p:spPr/>
        <p:txBody>
          <a:bodyPr/>
          <a:lstStyle/>
          <a:p>
            <a:fld id="{879EF9BB-81F1-401D-AA19-680A8E0D7F6D}" type="slidenum">
              <a:rPr lang="en-US" smtClean="0"/>
              <a:t>331</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6863080" y="691515"/>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2" name="文本框 11"/>
          <p:cNvSpPr txBox="1"/>
          <p:nvPr/>
        </p:nvSpPr>
        <p:spPr>
          <a:xfrm>
            <a:off x="5417820" y="284226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6" name="文本框 5">
            <a:hlinkClick r:id="rId4" action="ppaction://hlinksldjump"/>
          </p:cNvPr>
          <p:cNvSpPr txBox="1"/>
          <p:nvPr/>
        </p:nvSpPr>
        <p:spPr>
          <a:xfrm>
            <a:off x="7122160" y="29070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7710805" y="7112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514985" y="-11938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3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39.  细节理解题。根据文中第四段“This library was a special gift for me. Last February, my family members ‘surprised me’ with a Little Free Library for my birthday. It is actually a book sharing shelf…”可知，原文gift对应选项中的present，故此题正确答案为：A。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332</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40.  推理判断题。根据文中最后一段最后一句“I took pictures of the library, posted them online, and mentioned it to everyone I came across, basically hoping for more and more visitors to come and have fun in reading.”可知，作者经营图书馆是为了分享读书的乐趣，故此题正确答案为：C。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333</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232410" y="4441825"/>
            <a:ext cx="10938510" cy="1915160"/>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Cowboys are working men.</a:t>
            </a:r>
          </a:p>
          <a:p>
            <a:pPr>
              <a:lnSpc>
                <a:spcPct val="100000"/>
              </a:lnSpc>
            </a:pPr>
            <a:r>
              <a:rPr lang="zh-CN" altLang="en-US" sz="2400" b="1"/>
              <a:t>B. Besides, it is not well paid.</a:t>
            </a:r>
          </a:p>
          <a:p>
            <a:pPr>
              <a:lnSpc>
                <a:spcPct val="100000"/>
              </a:lnSpc>
            </a:pPr>
            <a:r>
              <a:rPr lang="zh-CN" altLang="en-US" sz="2400" b="1"/>
              <a:t>C. It is not possible to use a car, not even motorcycle.</a:t>
            </a:r>
          </a:p>
          <a:p>
            <a:pPr>
              <a:lnSpc>
                <a:spcPct val="100000"/>
              </a:lnSpc>
            </a:pPr>
            <a:r>
              <a:rPr lang="zh-CN" altLang="en-US" sz="2400" b="1"/>
              <a:t>D. Yet, the difference may not be as big as people think.</a:t>
            </a:r>
          </a:p>
          <a:p>
            <a:pPr>
              <a:lnSpc>
                <a:spcPct val="100000"/>
              </a:lnSpc>
            </a:pPr>
            <a:r>
              <a:rPr lang="zh-CN" altLang="en-US" sz="2400" b="1"/>
              <a:t>E. Nevertheless, it is useful to have a gun, just in case.</a:t>
            </a:r>
          </a:p>
        </p:txBody>
      </p:sp>
      <p:sp>
        <p:nvSpPr>
          <p:cNvPr id="4" name="灯片编号占位符 3"/>
          <p:cNvSpPr>
            <a:spLocks noGrp="1"/>
          </p:cNvSpPr>
          <p:nvPr>
            <p:ph type="sldNum" sz="quarter" idx="12"/>
          </p:nvPr>
        </p:nvSpPr>
        <p:spPr/>
        <p:txBody>
          <a:bodyPr/>
          <a:lstStyle/>
          <a:p>
            <a:fld id="{879EF9BB-81F1-401D-AA19-680A8E0D7F6D}" type="slidenum">
              <a:rPr lang="en-US" smtClean="0"/>
              <a:t>334</a:t>
            </a:fld>
            <a:endParaRPr lang="en-US"/>
          </a:p>
        </p:txBody>
      </p:sp>
      <p:sp>
        <p:nvSpPr>
          <p:cNvPr id="26" name="左箭头 25">
            <a:hlinkClick r:id="rId6"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04800" y="93345"/>
            <a:ext cx="11582400" cy="4159885"/>
          </a:xfrm>
          <a:prstGeom prst="rect">
            <a:avLst/>
          </a:prstGeom>
          <a:noFill/>
        </p:spPr>
        <p:txBody>
          <a:bodyPr wrap="square" rtlCol="0" anchor="t">
            <a:noAutofit/>
          </a:bodyPr>
          <a:lstStyle/>
          <a:p>
            <a:pPr>
              <a:lnSpc>
                <a:spcPct val="90000"/>
              </a:lnSpc>
            </a:pPr>
            <a:r>
              <a:rPr lang="en-US" altLang="zh-CN" sz="2800"/>
              <a:t>                                      B）（记叙文）</a:t>
            </a:r>
          </a:p>
          <a:p>
            <a:pPr algn="just">
              <a:lnSpc>
                <a:spcPct val="90000"/>
              </a:lnSpc>
            </a:pPr>
            <a:endParaRPr lang="en-US" altLang="zh-CN" sz="2800"/>
          </a:p>
          <a:p>
            <a:pPr algn="just">
              <a:lnSpc>
                <a:spcPct val="90000"/>
              </a:lnSpc>
            </a:pPr>
            <a:r>
              <a:rPr lang="en-US" altLang="zh-CN" sz="2800"/>
              <a:t>      Nowadays, there are still thousands of cowboys in the American West. People may think cowboys in the modern age are completely different from what they used to be. 41 _____</a:t>
            </a:r>
          </a:p>
          <a:p>
            <a:pPr algn="just">
              <a:lnSpc>
                <a:spcPct val="90000"/>
              </a:lnSpc>
            </a:pPr>
            <a:r>
              <a:rPr lang="en-US" altLang="zh-CN" sz="2800"/>
              <a:t>     Although cowboys often travel on four wheels now, they still have to be expert horsemen. They ride horses very regularly. Cowboys work on farms to look after farm cattle. The farm cattle are often free to move over large areas. In many parts of those areas, there are steep hills, rivers and streams, forests and rocks. 42 ______The only way to travel the long distance in such areas are on horseback, or on foot; and you can’t chase cattle on foot!</a:t>
            </a:r>
          </a:p>
        </p:txBody>
      </p:sp>
      <p:sp>
        <p:nvSpPr>
          <p:cNvPr id="2" name="文本框 1"/>
          <p:cNvSpPr txBox="1"/>
          <p:nvPr>
            <p:custDataLst>
              <p:tags r:id="rId2"/>
            </p:custDataLst>
          </p:nvPr>
        </p:nvSpPr>
        <p:spPr>
          <a:xfrm>
            <a:off x="4088765" y="162369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9" name="文本框 8">
            <a:hlinkClick r:id="rId7" action="ppaction://hlinksldjump"/>
          </p:cNvPr>
          <p:cNvSpPr txBox="1"/>
          <p:nvPr>
            <p:custDataLst>
              <p:tags r:id="rId3"/>
            </p:custDataLst>
          </p:nvPr>
        </p:nvSpPr>
        <p:spPr>
          <a:xfrm>
            <a:off x="7575550" y="48006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3" name="文本框 2"/>
          <p:cNvSpPr txBox="1"/>
          <p:nvPr>
            <p:custDataLst>
              <p:tags r:id="rId4"/>
            </p:custDataLst>
          </p:nvPr>
        </p:nvSpPr>
        <p:spPr>
          <a:xfrm>
            <a:off x="2449830" y="348996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anim calcmode="lin" valueType="num">
                                      <p:cBhvr>
                                        <p:cTn id="21" dur="1000" fill="hold"/>
                                        <p:tgtEl>
                                          <p:spTgt spid="9"/>
                                        </p:tgtEl>
                                        <p:attrNameLst>
                                          <p:attrName>ppt_x</p:attrName>
                                        </p:attrNameLst>
                                      </p:cBhvr>
                                      <p:tavLst>
                                        <p:tav tm="0">
                                          <p:val>
                                            <p:strVal val="#ppt_x"/>
                                          </p:val>
                                        </p:tav>
                                        <p:tav tm="100000">
                                          <p:val>
                                            <p:strVal val="#ppt_x"/>
                                          </p:val>
                                        </p:tav>
                                      </p:tavLst>
                                    </p:anim>
                                    <p:anim calcmode="lin" valueType="num">
                                      <p:cBhvr>
                                        <p:cTn id="22"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Lst>
  </p:timing>
</p:sld>
</file>

<file path=ppt/slides/slide3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683690" cy="6418053"/>
          </a:xfrm>
        </p:spPr>
        <p:txBody>
          <a:bodyPr/>
          <a:lstStyle/>
          <a:p>
            <a:pPr marL="0" indent="0" algn="just">
              <a:lnSpc>
                <a:spcPct val="150000"/>
              </a:lnSpc>
              <a:buNone/>
            </a:pPr>
            <a:r>
              <a:rPr sz="2400" b="1" dirty="0">
                <a:solidFill>
                  <a:schemeClr val="accent4"/>
                </a:solidFill>
                <a:latin typeface="微软雅黑" panose="020B0503020204020204" pitchFamily="34" charset="-122"/>
                <a:ea typeface="微软雅黑" panose="020B0503020204020204" pitchFamily="34" charset="-122"/>
              </a:rPr>
              <a:t>解析：</a:t>
            </a:r>
            <a:r>
              <a:rPr sz="2400" b="1" dirty="0">
                <a:latin typeface="微软雅黑" panose="020B0503020204020204" pitchFamily="34" charset="-122"/>
                <a:ea typeface="微软雅黑" panose="020B0503020204020204" pitchFamily="34" charset="-122"/>
              </a:rPr>
              <a:t> 41.  根据上句“People may think cowboys in the modern age are completely different from what they used to be.”中的关键词People may think…completely different暗示下句中的difference，用yet表示转折，故此题正确答案为：D。</a:t>
            </a:r>
          </a:p>
          <a:p>
            <a:pPr marL="0" indent="0" algn="just">
              <a:lnSpc>
                <a:spcPct val="150000"/>
              </a:lnSpc>
              <a:buNone/>
            </a:pPr>
            <a:r>
              <a:rPr sz="2400" b="1" dirty="0">
                <a:latin typeface="微软雅黑" panose="020B0503020204020204" pitchFamily="34" charset="-122"/>
                <a:ea typeface="微软雅黑" panose="020B0503020204020204" pitchFamily="34" charset="-122"/>
              </a:rPr>
              <a:t>42.  根据空格处下一句“The only way to travel the long distance in such areas are on horseback, or on foot; and you can’t chase cattle on foot!”可知，此处介绍了出行方式，而C项介绍了car、</a:t>
            </a:r>
          </a:p>
          <a:p>
            <a:pPr marL="0" indent="0" algn="just">
              <a:lnSpc>
                <a:spcPct val="150000"/>
              </a:lnSpc>
              <a:buNone/>
            </a:pPr>
            <a:r>
              <a:rPr sz="2400" b="1" dirty="0">
                <a:latin typeface="微软雅黑" panose="020B0503020204020204" pitchFamily="34" charset="-122"/>
                <a:ea typeface="微软雅黑" panose="020B0503020204020204" pitchFamily="34" charset="-122"/>
              </a:rPr>
              <a:t>motorcycle等交通工具，故此题正确答案为：C。</a:t>
            </a:r>
          </a:p>
        </p:txBody>
      </p:sp>
      <p:grpSp>
        <p:nvGrpSpPr>
          <p:cNvPr id="69" name="Group 4"/>
          <p:cNvGrpSpPr/>
          <p:nvPr/>
        </p:nvGrpSpPr>
        <p:grpSpPr>
          <a:xfrm>
            <a:off x="9420860" y="3601720"/>
            <a:ext cx="2677795" cy="3170555"/>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335</a:t>
            </a:fld>
            <a:endParaRPr lang="en-US"/>
          </a:p>
        </p:txBody>
      </p:sp>
      <p:sp>
        <p:nvSpPr>
          <p:cNvPr id="33" name="左箭头 32">
            <a:hlinkClick r:id="rId2" action="ppaction://hlinksldjump"/>
          </p:cNvPr>
          <p:cNvSpPr/>
          <p:nvPr/>
        </p:nvSpPr>
        <p:spPr>
          <a:xfrm>
            <a:off x="8737600" y="6121400"/>
            <a:ext cx="1148715"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wipe(up)">
                                      <p:cBhvr>
                                        <p:cTn id="16" dur="500"/>
                                        <p:tgtEl>
                                          <p:spTgt spid="3">
                                            <p:txEl>
                                              <p:pRg st="1" end="1"/>
                                            </p:txEl>
                                          </p:spTgt>
                                        </p:tgtEl>
                                      </p:cBhvr>
                                    </p:animEffect>
                                  </p:childTnLst>
                                </p:cTn>
                              </p:par>
                            </p:childTnLst>
                          </p:cTn>
                        </p:par>
                        <p:par>
                          <p:cTn id="17" fill="hold">
                            <p:stCondLst>
                              <p:cond delay="1500"/>
                            </p:stCondLst>
                            <p:childTnLst>
                              <p:par>
                                <p:cTn id="18" presetID="22" presetClass="entr" presetSubtype="1" fill="hold" grpId="0" nodeType="afterEffect">
                                  <p:stCondLst>
                                    <p:cond delay="0"/>
                                  </p:stCondLst>
                                  <p:childTnLst>
                                    <p:set>
                                      <p:cBhvr>
                                        <p:cTn id="19" dur="1" fill="hold">
                                          <p:stCondLst>
                                            <p:cond delay="0"/>
                                          </p:stCondLst>
                                        </p:cTn>
                                        <p:tgtEl>
                                          <p:spTgt spid="3">
                                            <p:txEl>
                                              <p:pRg st="2" end="2"/>
                                            </p:txEl>
                                          </p:spTgt>
                                        </p:tgtEl>
                                        <p:attrNameLst>
                                          <p:attrName>style.visibility</p:attrName>
                                        </p:attrNameLst>
                                      </p:cBhvr>
                                      <p:to>
                                        <p:strVal val="visible"/>
                                      </p:to>
                                    </p:set>
                                    <p:animEffect transition="in" filter="wipe(up)">
                                      <p:cBhvr>
                                        <p:cTn id="20"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文本框 10"/>
          <p:cNvSpPr txBox="1"/>
          <p:nvPr>
            <p:custDataLst>
              <p:tags r:id="rId1"/>
            </p:custDataLst>
          </p:nvPr>
        </p:nvSpPr>
        <p:spPr>
          <a:xfrm>
            <a:off x="377190" y="4646930"/>
            <a:ext cx="10938510" cy="1894840"/>
          </a:xfrm>
          <a:prstGeom prst="rect">
            <a:avLst/>
          </a:prstGeom>
          <a:solidFill>
            <a:schemeClr val="accent6">
              <a:lumMod val="20000"/>
              <a:lumOff val="80000"/>
            </a:schemeClr>
          </a:solidFill>
        </p:spPr>
        <p:txBody>
          <a:bodyPr wrap="square" rtlCol="0">
            <a:noAutofit/>
          </a:bodyPr>
          <a:lstStyle/>
          <a:p>
            <a:pPr>
              <a:lnSpc>
                <a:spcPct val="100000"/>
              </a:lnSpc>
            </a:pPr>
            <a:r>
              <a:rPr lang="zh-CN" altLang="en-US" sz="2400" b="1"/>
              <a:t>A. Cowboys are working men.</a:t>
            </a:r>
          </a:p>
          <a:p>
            <a:pPr>
              <a:lnSpc>
                <a:spcPct val="100000"/>
              </a:lnSpc>
            </a:pPr>
            <a:r>
              <a:rPr lang="zh-CN" altLang="en-US" sz="2400" b="1"/>
              <a:t>B. Besides, it is not well paid.</a:t>
            </a:r>
          </a:p>
          <a:p>
            <a:pPr>
              <a:lnSpc>
                <a:spcPct val="100000"/>
              </a:lnSpc>
            </a:pPr>
            <a:r>
              <a:rPr lang="zh-CN" altLang="en-US" sz="2400" b="1"/>
              <a:t>C. It is not possible to use a car, not even motorcycle.</a:t>
            </a:r>
          </a:p>
          <a:p>
            <a:pPr>
              <a:lnSpc>
                <a:spcPct val="100000"/>
              </a:lnSpc>
            </a:pPr>
            <a:r>
              <a:rPr lang="zh-CN" altLang="en-US" sz="2400" b="1"/>
              <a:t>D. Yet, the difference may not be as big as people think.</a:t>
            </a:r>
          </a:p>
          <a:p>
            <a:pPr>
              <a:lnSpc>
                <a:spcPct val="100000"/>
              </a:lnSpc>
            </a:pPr>
            <a:r>
              <a:rPr lang="zh-CN" altLang="en-US" sz="2400" b="1"/>
              <a:t>E. Nevertheless, it is useful to have a gun, just in case.</a:t>
            </a:r>
          </a:p>
        </p:txBody>
      </p:sp>
      <p:sp>
        <p:nvSpPr>
          <p:cNvPr id="4" name="灯片编号占位符 3"/>
          <p:cNvSpPr>
            <a:spLocks noGrp="1"/>
          </p:cNvSpPr>
          <p:nvPr>
            <p:ph type="sldNum" sz="quarter" idx="12"/>
          </p:nvPr>
        </p:nvSpPr>
        <p:spPr/>
        <p:txBody>
          <a:bodyPr/>
          <a:lstStyle/>
          <a:p>
            <a:fld id="{879EF9BB-81F1-401D-AA19-680A8E0D7F6D}" type="slidenum">
              <a:rPr lang="en-US" smtClean="0"/>
              <a:t>336</a:t>
            </a:fld>
            <a:endParaRPr lang="en-US"/>
          </a:p>
        </p:txBody>
      </p:sp>
      <p:sp>
        <p:nvSpPr>
          <p:cNvPr id="26" name="左箭头 25">
            <a:hlinkClick r:id="rId7"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77190" y="154305"/>
            <a:ext cx="11672570" cy="3964305"/>
          </a:xfrm>
          <a:prstGeom prst="rect">
            <a:avLst/>
          </a:prstGeom>
          <a:noFill/>
        </p:spPr>
        <p:txBody>
          <a:bodyPr wrap="square" rtlCol="0" anchor="t">
            <a:spAutoFit/>
          </a:bodyPr>
          <a:lstStyle/>
          <a:p>
            <a:pPr>
              <a:lnSpc>
                <a:spcPct val="90000"/>
              </a:lnSpc>
            </a:pPr>
            <a:r>
              <a:rPr lang="en-US" altLang="zh-CN" sz="2800"/>
              <a:t>        43 _______They have lots of jobs to do: They have to mark cattle so that they can be identified; they have to move cattle from place to place; they have to check that they are healthy. They also have to examine miles and miles of fences. </a:t>
            </a:r>
          </a:p>
          <a:p>
            <a:pPr>
              <a:lnSpc>
                <a:spcPct val="90000"/>
              </a:lnSpc>
            </a:pPr>
            <a:r>
              <a:rPr lang="en-US" altLang="zh-CN" sz="2800"/>
              <a:t>     There is no shortage of people who want to be cowboys. The job has a very special reputation (名声); it is different from other jobs, but it can be hard work. 44______</a:t>
            </a:r>
          </a:p>
          <a:p>
            <a:pPr>
              <a:lnSpc>
                <a:spcPct val="90000"/>
              </a:lnSpc>
            </a:pPr>
            <a:r>
              <a:rPr lang="en-US" altLang="zh-CN" sz="2800"/>
              <a:t>     Cowboys’ job can also be very dangerous, so they need to carry guns. They may come across dangerous wild animals, such as wolves. There are bears too, but they do not usually attack humans. 45_______</a:t>
            </a:r>
          </a:p>
        </p:txBody>
      </p:sp>
      <p:sp>
        <p:nvSpPr>
          <p:cNvPr id="2" name="文本框 1"/>
          <p:cNvSpPr txBox="1"/>
          <p:nvPr>
            <p:custDataLst>
              <p:tags r:id="rId2"/>
            </p:custDataLst>
          </p:nvPr>
        </p:nvSpPr>
        <p:spPr>
          <a:xfrm>
            <a:off x="1743710" y="10033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9" name="文本框 8">
            <a:hlinkClick r:id="rId8" action="ppaction://hlinksldjump"/>
          </p:cNvPr>
          <p:cNvSpPr txBox="1"/>
          <p:nvPr>
            <p:custDataLst>
              <p:tags r:id="rId3"/>
            </p:custDataLst>
          </p:nvPr>
        </p:nvSpPr>
        <p:spPr>
          <a:xfrm>
            <a:off x="7882890" y="40640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3" name="文本框 2"/>
          <p:cNvSpPr txBox="1"/>
          <p:nvPr>
            <p:custDataLst>
              <p:tags r:id="rId4"/>
            </p:custDataLst>
          </p:nvPr>
        </p:nvSpPr>
        <p:spPr>
          <a:xfrm>
            <a:off x="982980" y="2373630"/>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6" name="文本框 5"/>
          <p:cNvSpPr txBox="1"/>
          <p:nvPr>
            <p:custDataLst>
              <p:tags r:id="rId5"/>
            </p:custDataLst>
          </p:nvPr>
        </p:nvSpPr>
        <p:spPr>
          <a:xfrm>
            <a:off x="6777355" y="3569335"/>
            <a:ext cx="110553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fade">
                                      <p:cBhvr>
                                        <p:cTn id="21" dur="1000"/>
                                        <p:tgtEl>
                                          <p:spTgt spid="6"/>
                                        </p:tgtEl>
                                      </p:cBhvr>
                                    </p:animEffect>
                                    <p:anim calcmode="lin" valueType="num">
                                      <p:cBhvr>
                                        <p:cTn id="22" dur="1000" fill="hold"/>
                                        <p:tgtEl>
                                          <p:spTgt spid="6"/>
                                        </p:tgtEl>
                                        <p:attrNameLst>
                                          <p:attrName>ppt_x</p:attrName>
                                        </p:attrNameLst>
                                      </p:cBhvr>
                                      <p:tavLst>
                                        <p:tav tm="0">
                                          <p:val>
                                            <p:strVal val="#ppt_x"/>
                                          </p:val>
                                        </p:tav>
                                        <p:tav tm="100000">
                                          <p:val>
                                            <p:strVal val="#ppt_x"/>
                                          </p:val>
                                        </p:tav>
                                      </p:tavLst>
                                    </p:anim>
                                    <p:anim calcmode="lin" valueType="num">
                                      <p:cBhvr>
                                        <p:cTn id="23" dur="1000" fill="hold"/>
                                        <p:tgtEl>
                                          <p:spTgt spid="6"/>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42"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1000"/>
                                        <p:tgtEl>
                                          <p:spTgt spid="9"/>
                                        </p:tgtEl>
                                      </p:cBhvr>
                                    </p:animEffect>
                                    <p:anim calcmode="lin" valueType="num">
                                      <p:cBhvr>
                                        <p:cTn id="28" dur="1000" fill="hold"/>
                                        <p:tgtEl>
                                          <p:spTgt spid="9"/>
                                        </p:tgtEl>
                                        <p:attrNameLst>
                                          <p:attrName>ppt_x</p:attrName>
                                        </p:attrNameLst>
                                      </p:cBhvr>
                                      <p:tavLst>
                                        <p:tav tm="0">
                                          <p:val>
                                            <p:strVal val="#ppt_x"/>
                                          </p:val>
                                        </p:tav>
                                        <p:tav tm="100000">
                                          <p:val>
                                            <p:strVal val="#ppt_x"/>
                                          </p:val>
                                        </p:tav>
                                      </p:tavLst>
                                    </p:anim>
                                    <p:anim calcmode="lin" valueType="num">
                                      <p:cBhvr>
                                        <p:cTn id="2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9" grpId="0" bldLvl="0" animBg="1"/>
      <p:bldP spid="9" grpId="1" animBg="1"/>
      <p:bldP spid="3" grpId="0"/>
      <p:bldP spid="3" grpId="1"/>
      <p:bldP spid="6" grpId="0"/>
      <p:bldP spid="6" grpId="1"/>
    </p:bldLst>
  </p:timing>
</p:sld>
</file>

<file path=ppt/slides/slide33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fontScale="87500" lnSpcReduction="10000"/>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43.  这一段缺少中心句，根据空格处下一句“They have lots of jobs to do: …”，它解释了中心句“Cowboys are working men.”，故此题正确答案为：A。</a:t>
            </a:r>
          </a:p>
          <a:p>
            <a:pPr marL="0" indent="0" algn="just">
              <a:lnSpc>
                <a:spcPct val="150000"/>
              </a:lnSpc>
              <a:buNone/>
            </a:pPr>
            <a:r>
              <a:rPr sz="2800" b="1" dirty="0">
                <a:latin typeface="微软雅黑" panose="020B0503020204020204" pitchFamily="34" charset="-122"/>
                <a:ea typeface="微软雅黑" panose="020B0503020204020204" pitchFamily="34" charset="-122"/>
              </a:rPr>
              <a:t>44.  第四段介绍了cowboys的工作special reputation，different，hard work，最后用一个连词besides顺承一下说明“it is not well paid”，故此题正确答案为：B。</a:t>
            </a:r>
          </a:p>
          <a:p>
            <a:pPr marL="0" indent="0" algn="just">
              <a:lnSpc>
                <a:spcPct val="150000"/>
              </a:lnSpc>
              <a:buNone/>
            </a:pPr>
            <a:r>
              <a:rPr sz="2800" b="1" dirty="0">
                <a:latin typeface="微软雅黑" panose="020B0503020204020204" pitchFamily="34" charset="-122"/>
                <a:ea typeface="微软雅黑" panose="020B0503020204020204" pitchFamily="34" charset="-122"/>
              </a:rPr>
              <a:t>45. 最后一段“Cowboys’ job can also be very dangerous, so they need to carry guns.”中有关键词gun。空格前一句是说“这里也有熊，但它们通常不攻击人类”。E项中Nevertheless表转折，句意为“然而，以防万一，有把枪还是有用的”。E项中既有关键词gun，又承接前一句的句意，故此题正确答案为：E。</a:t>
            </a:r>
          </a:p>
        </p:txBody>
      </p:sp>
      <p:grpSp>
        <p:nvGrpSpPr>
          <p:cNvPr id="69" name="Group 4"/>
          <p:cNvGrpSpPr/>
          <p:nvPr/>
        </p:nvGrpSpPr>
        <p:grpSpPr>
          <a:xfrm>
            <a:off x="10437177" y="5510212"/>
            <a:ext cx="2560955" cy="2695575"/>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337</a:t>
            </a:fld>
            <a:endParaRPr lang="en-US"/>
          </a:p>
        </p:txBody>
      </p:sp>
      <p:sp>
        <p:nvSpPr>
          <p:cNvPr id="33" name="左箭头 32">
            <a:hlinkClick r:id="rId2" action="ppaction://hlinksldjump"/>
          </p:cNvPr>
          <p:cNvSpPr/>
          <p:nvPr/>
        </p:nvSpPr>
        <p:spPr>
          <a:xfrm>
            <a:off x="8602345" y="6121400"/>
            <a:ext cx="1136015" cy="750570"/>
          </a:xfrm>
          <a:prstGeom prst="leftArrow">
            <a:avLst>
              <a:gd name="adj1" fmla="val 59747"/>
              <a:gd name="adj2"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wipe(up)">
                                      <p:cBhvr>
                                        <p:cTn id="16" dur="500"/>
                                        <p:tgtEl>
                                          <p:spTgt spid="3">
                                            <p:txEl>
                                              <p:pRg st="1" end="1"/>
                                            </p:txEl>
                                          </p:spTgt>
                                        </p:tgtEl>
                                      </p:cBhvr>
                                    </p:animEffect>
                                  </p:childTnLst>
                                </p:cTn>
                              </p:par>
                            </p:childTnLst>
                          </p:cTn>
                        </p:par>
                        <p:par>
                          <p:cTn id="17" fill="hold">
                            <p:stCondLst>
                              <p:cond delay="1500"/>
                            </p:stCondLst>
                            <p:childTnLst>
                              <p:par>
                                <p:cTn id="18" presetID="22" presetClass="entr" presetSubtype="1" fill="hold" grpId="0" nodeType="afterEffect">
                                  <p:stCondLst>
                                    <p:cond delay="0"/>
                                  </p:stCondLst>
                                  <p:childTnLst>
                                    <p:set>
                                      <p:cBhvr>
                                        <p:cTn id="19" dur="1" fill="hold">
                                          <p:stCondLst>
                                            <p:cond delay="0"/>
                                          </p:stCondLst>
                                        </p:cTn>
                                        <p:tgtEl>
                                          <p:spTgt spid="3">
                                            <p:txEl>
                                              <p:pRg st="2" end="2"/>
                                            </p:txEl>
                                          </p:spTgt>
                                        </p:tgtEl>
                                        <p:attrNameLst>
                                          <p:attrName>style.visibility</p:attrName>
                                        </p:attrNameLst>
                                      </p:cBhvr>
                                      <p:to>
                                        <p:strVal val="visible"/>
                                      </p:to>
                                    </p:set>
                                    <p:animEffect transition="in" filter="wipe(up)">
                                      <p:cBhvr>
                                        <p:cTn id="20"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338</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663575"/>
            <a:ext cx="12191365" cy="5692775"/>
          </a:xfrm>
          <a:prstGeom prst="rect">
            <a:avLst/>
          </a:prstGeom>
          <a:noFill/>
        </p:spPr>
        <p:txBody>
          <a:bodyPr wrap="square" rtlCol="0" anchor="t">
            <a:spAutoFit/>
          </a:bodyPr>
          <a:lstStyle/>
          <a:p>
            <a:r>
              <a:rPr lang="en-US" altLang="zh-CN" sz="2800"/>
              <a:t> 2022年广东高职高考阅读真题</a:t>
            </a:r>
          </a:p>
          <a:p>
            <a:r>
              <a:rPr lang="en-US" altLang="zh-CN" sz="2800"/>
              <a:t>                                                         A（记叙文）</a:t>
            </a:r>
          </a:p>
          <a:p>
            <a:r>
              <a:rPr lang="en-US" altLang="zh-CN" sz="2800"/>
              <a:t>      </a:t>
            </a:r>
          </a:p>
          <a:p>
            <a:pPr algn="just"/>
            <a:r>
              <a:rPr lang="en-US" altLang="zh-CN" sz="2800"/>
              <a:t>         The Browns have never been rich enough to spend their summer holidays in a comfortable and expensive place. But they had always dreamed of such a holiday. This year Mr. Brown made a lot of money and his wife said that she would like to go to Rome for a change. Mr. Brown thought it was a good idea. He said they should stay at a really good hotel during their stay in this famous city. They went to </a:t>
            </a:r>
          </a:p>
          <a:p>
            <a:pPr algn="just"/>
            <a:r>
              <a:rPr lang="en-US" altLang="zh-CN" sz="2800"/>
              <a:t>Rome by plane, and arrived at their hotel late in the evening. They expected that they would have to go to bed hungrily because no meals were served in cheap hotels where they used to stay. They were therefore surprised when the waiter asked whether they would be taking dinner there at night.</a:t>
            </a:r>
          </a:p>
          <a:p>
            <a:pPr algn="just"/>
            <a:r>
              <a:rPr lang="en-US" altLang="zh-CN" sz="2800">
                <a:sym typeface="+mn-ea"/>
              </a:rPr>
              <a:t>         </a:t>
            </a:r>
            <a:r>
              <a:rPr lang="en-US" altLang="zh-CN" sz="2800"/>
              <a:t>“Are you still serving dinner now?” asked Mrs. Brown.</a:t>
            </a:r>
          </a:p>
        </p:txBody>
      </p:sp>
      <p:sp>
        <p:nvSpPr>
          <p:cNvPr id="2" name="文本框 1"/>
          <p:cNvSpPr txBox="1"/>
          <p:nvPr/>
        </p:nvSpPr>
        <p:spPr>
          <a:xfrm>
            <a:off x="3303270" y="80010"/>
            <a:ext cx="5988685" cy="583565"/>
          </a:xfrm>
          <a:prstGeom prst="rect">
            <a:avLst/>
          </a:prstGeom>
          <a:solidFill>
            <a:schemeClr val="accent2">
              <a:lumMod val="40000"/>
              <a:lumOff val="60000"/>
            </a:schemeClr>
          </a:solidFill>
        </p:spPr>
        <p:txBody>
          <a:bodyPr wrap="square" rtlCol="0">
            <a:spAutoFit/>
          </a:bodyPr>
          <a:lstStyle/>
          <a:p>
            <a:r>
              <a:rPr lang="zh-CN" altLang="en-US" sz="3200" b="1">
                <a:solidFill>
                  <a:schemeClr val="bg1"/>
                </a:solidFill>
              </a:rPr>
              <a:t>四、 真题回放，一比高低</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339</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303530"/>
            <a:ext cx="12191365" cy="2676525"/>
          </a:xfrm>
          <a:prstGeom prst="rect">
            <a:avLst/>
          </a:prstGeom>
          <a:noFill/>
        </p:spPr>
        <p:txBody>
          <a:bodyPr wrap="square" rtlCol="0" anchor="t">
            <a:spAutoFit/>
          </a:bodyPr>
          <a:lstStyle/>
          <a:p>
            <a:pPr algn="just"/>
            <a:r>
              <a:rPr lang="en-US" altLang="zh-CN" sz="2800"/>
              <a:t>      “Yes, certainly, madam,” answered the waiter. “We serve it until half past nine.” </a:t>
            </a:r>
          </a:p>
          <a:p>
            <a:pPr algn="just"/>
            <a:r>
              <a:rPr lang="en-US" altLang="zh-CN" sz="2800">
                <a:sym typeface="+mn-ea"/>
              </a:rPr>
              <a:t>      </a:t>
            </a:r>
            <a:r>
              <a:rPr lang="en-US" altLang="zh-CN" sz="2800"/>
              <a:t>“What are the times of a meals then?” asked Mrs. Brown.</a:t>
            </a:r>
          </a:p>
          <a:p>
            <a:pPr algn="just"/>
            <a:r>
              <a:rPr lang="en-US" altLang="zh-CN" sz="2800">
                <a:sym typeface="+mn-ea"/>
              </a:rPr>
              <a:t>      </a:t>
            </a:r>
            <a:r>
              <a:rPr lang="en-US" altLang="zh-CN" sz="2800"/>
              <a:t>“We serve breakfast from seven to half past eleven in the morning, lunch from twelve to three, tea from four to five and dinner from six to half past nine.”</a:t>
            </a:r>
          </a:p>
          <a:p>
            <a:pPr algn="just"/>
            <a:r>
              <a:rPr lang="en-US" altLang="zh-CN" sz="2800">
                <a:sym typeface="+mn-ea"/>
              </a:rPr>
              <a:t>      </a:t>
            </a:r>
            <a:r>
              <a:rPr lang="en-US" altLang="zh-CN" sz="2800"/>
              <a:t>“But that hardly leaves any time for us to see the sights of Rome!” said Mrs. Brown in a disappointed voice.</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73990" y="4208780"/>
            <a:ext cx="11870690" cy="254762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本题为词汇复现题。解析本题可利用词汇复现法。B 项中的“continue to burn calories throughout the day ( 整整一天持续燃烧卡路里 ).”与设空处后一句中的“will be getting the calorie burning benefits for the whole day ( 整整一天都会受益于卡路里的燃烧 ).”意义一致，其中 calorie（卡路里）属于原词复现，throughout the day 与原文中的 the whole day 表意相同，属于同义词复现，故此题正确答案为：</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B</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sp>
        <p:nvSpPr>
          <p:cNvPr id="5" name="左箭头 4">
            <a:hlinkClick r:id="rId2"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173990" y="1305560"/>
            <a:ext cx="11752580" cy="2676525"/>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      Your metabolism ( 新陈代谢 ) gets a head start. ______ If you work out in the mornings, then you will be getting the calorie ( 卡路里 ) burning benefits for the whole day, even in your sleep.</a:t>
            </a:r>
          </a:p>
          <a:p>
            <a:pPr algn="l"/>
            <a:r>
              <a:rPr lang="en-US" altLang="zh-CN" sz="2400" b="1" dirty="0">
                <a:latin typeface="微软雅黑" panose="020B0503020204020204" pitchFamily="34" charset="-122"/>
                <a:ea typeface="微软雅黑" panose="020B0503020204020204" pitchFamily="34" charset="-122"/>
              </a:rPr>
              <a:t>A. You can keep your head clear for 4—10 hours after exercise.</a:t>
            </a:r>
          </a:p>
          <a:p>
            <a:pPr algn="l"/>
            <a:r>
              <a:rPr lang="en-US" altLang="zh-CN" sz="2400" b="1" dirty="0">
                <a:latin typeface="微软雅黑" panose="020B0503020204020204" pitchFamily="34" charset="-122"/>
                <a:ea typeface="微软雅黑" panose="020B0503020204020204" pitchFamily="34" charset="-122"/>
              </a:rPr>
              <a:t>B. After you exercise, you continue to burn calories throughout the day.</a:t>
            </a:r>
          </a:p>
          <a:p>
            <a:pPr algn="l"/>
            <a:r>
              <a:rPr lang="en-US" altLang="zh-CN" sz="2400" b="1" dirty="0">
                <a:latin typeface="微软雅黑" panose="020B0503020204020204" pitchFamily="34" charset="-122"/>
                <a:ea typeface="微软雅黑" panose="020B0503020204020204" pitchFamily="34" charset="-122"/>
              </a:rPr>
              <a:t>C. If you are planning to do exercise regularly or you’re doing it now, and then listen up!</a:t>
            </a:r>
          </a:p>
        </p:txBody>
      </p:sp>
      <p:sp>
        <p:nvSpPr>
          <p:cNvPr id="7" name="文本框 6"/>
          <p:cNvSpPr txBox="1"/>
          <p:nvPr/>
        </p:nvSpPr>
        <p:spPr>
          <a:xfrm>
            <a:off x="173990" y="284480"/>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41. The Browns _______ to spend their summer holidays in a comfortable and expensive place.</a:t>
            </a:r>
          </a:p>
          <a:p>
            <a:pPr marL="0" indent="0">
              <a:buNone/>
            </a:pPr>
            <a:r>
              <a:rPr sz="2400" b="1" dirty="0">
                <a:latin typeface="微软雅黑" panose="020B0503020204020204" pitchFamily="34" charset="-122"/>
                <a:ea typeface="微软雅黑" panose="020B0503020204020204" pitchFamily="34" charset="-122"/>
              </a:rPr>
              <a:t>A. didn’t have enough money</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B. had enough money</a:t>
            </a:r>
          </a:p>
          <a:p>
            <a:pPr marL="0" indent="0">
              <a:buNone/>
            </a:pPr>
            <a:r>
              <a:rPr sz="2400" b="1" dirty="0">
                <a:latin typeface="微软雅黑" panose="020B0503020204020204" pitchFamily="34" charset="-122"/>
                <a:ea typeface="微软雅黑" panose="020B0503020204020204" pitchFamily="34" charset="-122"/>
              </a:rPr>
              <a:t>C. were rich enough</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were poor enough</a:t>
            </a:r>
          </a:p>
          <a:p>
            <a:pPr marL="0" indent="0">
              <a:buNone/>
            </a:pPr>
            <a:r>
              <a:rPr sz="2400" b="1" dirty="0">
                <a:latin typeface="微软雅黑" panose="020B0503020204020204" pitchFamily="34" charset="-122"/>
                <a:ea typeface="微软雅黑" panose="020B0503020204020204" pitchFamily="34" charset="-122"/>
              </a:rPr>
              <a:t>42. They had an expensive trip because Mr. Brown _______.</a:t>
            </a:r>
          </a:p>
          <a:p>
            <a:pPr marL="0" indent="0">
              <a:buNone/>
            </a:pPr>
            <a:r>
              <a:rPr sz="2400" b="1" dirty="0">
                <a:latin typeface="微软雅黑" panose="020B0503020204020204" pitchFamily="34" charset="-122"/>
                <a:ea typeface="微软雅黑" panose="020B0503020204020204" pitchFamily="34" charset="-122"/>
              </a:rPr>
              <a:t>A. got a part-time job</a:t>
            </a:r>
            <a:r>
              <a:rPr lang="en-US" sz="2400" b="1" dirty="0">
                <a:latin typeface="微软雅黑" panose="020B0503020204020204" pitchFamily="34" charset="-122"/>
                <a:ea typeface="微软雅黑" panose="020B0503020204020204" pitchFamily="34" charset="-122"/>
              </a:rPr>
              <a:t>			</a:t>
            </a:r>
          </a:p>
          <a:p>
            <a:pPr marL="0" indent="0">
              <a:buNone/>
            </a:pPr>
            <a:r>
              <a:rPr sz="2400" b="1" dirty="0">
                <a:latin typeface="微软雅黑" panose="020B0503020204020204" pitchFamily="34" charset="-122"/>
                <a:ea typeface="微软雅黑" panose="020B0503020204020204" pitchFamily="34" charset="-122"/>
              </a:rPr>
              <a:t>B. earned a lot of money this year</a:t>
            </a:r>
          </a:p>
          <a:p>
            <a:pPr marL="0" indent="0">
              <a:buNone/>
            </a:pPr>
            <a:r>
              <a:rPr sz="2400" b="1" dirty="0">
                <a:latin typeface="微软雅黑" panose="020B0503020204020204" pitchFamily="34" charset="-122"/>
                <a:ea typeface="微软雅黑" panose="020B0503020204020204" pitchFamily="34" charset="-122"/>
              </a:rPr>
              <a:t>C. borrowed money from his parents</a:t>
            </a:r>
            <a:r>
              <a:rPr lang="en-US" sz="2400" b="1" dirty="0">
                <a:latin typeface="微软雅黑" panose="020B0503020204020204" pitchFamily="34" charset="-122"/>
                <a:ea typeface="微软雅黑" panose="020B0503020204020204" pitchFamily="34" charset="-122"/>
              </a:rPr>
              <a:t>	</a:t>
            </a:r>
          </a:p>
          <a:p>
            <a:pPr marL="0" indent="0">
              <a:buNone/>
            </a:pPr>
            <a:r>
              <a:rPr sz="2400" b="1" dirty="0">
                <a:latin typeface="微软雅黑" panose="020B0503020204020204" pitchFamily="34" charset="-122"/>
                <a:ea typeface="微软雅黑" panose="020B0503020204020204" pitchFamily="34" charset="-122"/>
              </a:rPr>
              <a:t>D. borrowed money from his friend</a:t>
            </a:r>
          </a:p>
          <a:p>
            <a:pPr marL="0" indent="0">
              <a:buNone/>
            </a:pPr>
            <a:r>
              <a:rPr sz="2400" b="1" dirty="0">
                <a:latin typeface="微软雅黑" panose="020B0503020204020204" pitchFamily="34" charset="-122"/>
                <a:ea typeface="微软雅黑" panose="020B0503020204020204" pitchFamily="34" charset="-122"/>
              </a:rPr>
              <a:t>43. Mrs. Brown would like to _______.</a:t>
            </a:r>
          </a:p>
          <a:p>
            <a:pPr marL="0" indent="0">
              <a:buNone/>
            </a:pPr>
            <a:r>
              <a:rPr sz="2400" b="1" dirty="0">
                <a:latin typeface="微软雅黑" panose="020B0503020204020204" pitchFamily="34" charset="-122"/>
                <a:ea typeface="微软雅黑" panose="020B0503020204020204" pitchFamily="34" charset="-122"/>
              </a:rPr>
              <a:t>A. choose Rome for a visit</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B. set up home in Rome</a:t>
            </a:r>
          </a:p>
          <a:p>
            <a:pPr marL="0" indent="0">
              <a:buNone/>
            </a:pPr>
            <a:r>
              <a:rPr sz="2400" b="1" dirty="0">
                <a:latin typeface="微软雅黑" panose="020B0503020204020204" pitchFamily="34" charset="-122"/>
                <a:ea typeface="微软雅黑" panose="020B0503020204020204" pitchFamily="34" charset="-122"/>
              </a:rPr>
              <a:t>C. go to Rome to learn Italian</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fly to Rome to see her friends</a:t>
            </a:r>
          </a:p>
        </p:txBody>
      </p:sp>
      <p:sp>
        <p:nvSpPr>
          <p:cNvPr id="2" name="灯片编号占位符 1"/>
          <p:cNvSpPr>
            <a:spLocks noGrp="1"/>
          </p:cNvSpPr>
          <p:nvPr>
            <p:ph type="sldNum" sz="quarter" idx="12"/>
          </p:nvPr>
        </p:nvSpPr>
        <p:spPr/>
        <p:txBody>
          <a:bodyPr/>
          <a:lstStyle/>
          <a:p>
            <a:fld id="{879EF9BB-81F1-401D-AA19-680A8E0D7F6D}" type="slidenum">
              <a:rPr lang="en-US" smtClean="0"/>
              <a:t>340</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2715895" y="691515"/>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2" name="文本框 11"/>
          <p:cNvSpPr txBox="1"/>
          <p:nvPr/>
        </p:nvSpPr>
        <p:spPr>
          <a:xfrm>
            <a:off x="7979410" y="254762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13" name="文本框 12"/>
          <p:cNvSpPr txBox="1"/>
          <p:nvPr/>
        </p:nvSpPr>
        <p:spPr>
          <a:xfrm>
            <a:off x="4844415" y="4593590"/>
            <a:ext cx="114681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6" name="文本框 5">
            <a:hlinkClick r:id="rId4" action="ppaction://hlinksldjump"/>
          </p:cNvPr>
          <p:cNvSpPr txBox="1"/>
          <p:nvPr/>
        </p:nvSpPr>
        <p:spPr>
          <a:xfrm>
            <a:off x="10677525" y="27559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9260205" y="138493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6" action="ppaction://hlinksldjump"/>
          </p:cNvPr>
          <p:cNvSpPr txBox="1"/>
          <p:nvPr/>
        </p:nvSpPr>
        <p:spPr>
          <a:xfrm>
            <a:off x="7979410" y="459359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514985" y="-11938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3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41. </a:t>
            </a:r>
            <a:r>
              <a:rPr sz="2800" b="1" dirty="0">
                <a:latin typeface="微软雅黑" panose="020B0503020204020204" pitchFamily="34" charset="-122"/>
                <a:ea typeface="微软雅黑" panose="020B0503020204020204" pitchFamily="34" charset="-122"/>
              </a:rPr>
              <a:t>细节理解题。从文章第一段第一句The Browns have never been rich enough to spend their summer holidays in a comfortable and expensive place.可以看出，布朗一家人不富有，从来没有舒舒服服在一个昂贵的地方度假，因此可以确定答案为A。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341</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42. </a:t>
            </a:r>
            <a:r>
              <a:rPr sz="2800" b="1" dirty="0">
                <a:latin typeface="微软雅黑" panose="020B0503020204020204" pitchFamily="34" charset="-122"/>
                <a:ea typeface="微软雅黑" panose="020B0503020204020204" pitchFamily="34" charset="-122"/>
              </a:rPr>
              <a:t>细节理解题。从文章第一段第三句This year Mr. Brown made a lot of money and his wife said that she would like to go to Rome for a change.可以看出，今年布朗先生赚了很多钱，所以他的妻子想去罗马去旅游。因此可以确定答案为B。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342</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43. </a:t>
            </a:r>
            <a:r>
              <a:rPr sz="2800" b="1" dirty="0">
                <a:latin typeface="微软雅黑" panose="020B0503020204020204" pitchFamily="34" charset="-122"/>
                <a:ea typeface="微软雅黑" panose="020B0503020204020204" pitchFamily="34" charset="-122"/>
              </a:rPr>
              <a:t>细节理解题。从文章第一段第三句...she would like to go to Rome for a change.可以看出，布朗女士想去罗马旅游，这里for a change的意思是改变一下原来的旅游方式，因此可以确定</a:t>
            </a:r>
          </a:p>
          <a:p>
            <a:pPr marL="0" indent="0" algn="just">
              <a:lnSpc>
                <a:spcPct val="150000"/>
              </a:lnSpc>
              <a:buNone/>
            </a:pPr>
            <a:r>
              <a:rPr sz="2800" b="1" dirty="0">
                <a:latin typeface="微软雅黑" panose="020B0503020204020204" pitchFamily="34" charset="-122"/>
                <a:ea typeface="微软雅黑" panose="020B0503020204020204" pitchFamily="34" charset="-122"/>
              </a:rPr>
              <a:t>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343</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3">
                                            <p:txEl>
                                              <p:pRg st="1" end="1"/>
                                            </p:txEl>
                                          </p:spTgt>
                                        </p:tgtEl>
                                        <p:attrNameLst>
                                          <p:attrName>style.visibility</p:attrName>
                                        </p:attrNameLst>
                                      </p:cBhvr>
                                      <p:to>
                                        <p:strVal val="visible"/>
                                      </p:to>
                                    </p:set>
                                    <p:animEffect transition="in" filter="wipe(up)">
                                      <p:cBhvr>
                                        <p:cTn id="16"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1120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44. On the first evening in Rome they didn’t expect that _______.</a:t>
            </a:r>
          </a:p>
          <a:p>
            <a:pPr marL="0" indent="0">
              <a:buNone/>
            </a:pPr>
            <a:r>
              <a:rPr sz="2400" b="1" dirty="0">
                <a:latin typeface="微软雅黑" panose="020B0503020204020204" pitchFamily="34" charset="-122"/>
                <a:ea typeface="微软雅黑" panose="020B0503020204020204" pitchFamily="34" charset="-122"/>
              </a:rPr>
              <a:t>A. they had to suffer from hunger</a:t>
            </a:r>
          </a:p>
          <a:p>
            <a:pPr marL="0" indent="0">
              <a:buNone/>
            </a:pPr>
            <a:r>
              <a:rPr sz="2400" b="1" dirty="0">
                <a:latin typeface="微软雅黑" panose="020B0503020204020204" pitchFamily="34" charset="-122"/>
                <a:ea typeface="微软雅黑" panose="020B0503020204020204" pitchFamily="34" charset="-122"/>
              </a:rPr>
              <a:t>B. they had a bad plan for the night</a:t>
            </a:r>
          </a:p>
          <a:p>
            <a:pPr marL="0" indent="0">
              <a:buNone/>
            </a:pPr>
            <a:r>
              <a:rPr sz="2400" b="1" dirty="0">
                <a:latin typeface="微软雅黑" panose="020B0503020204020204" pitchFamily="34" charset="-122"/>
                <a:ea typeface="微软雅黑" panose="020B0503020204020204" pitchFamily="34" charset="-122"/>
              </a:rPr>
              <a:t>C. the hotel would serve dinner at night</a:t>
            </a:r>
          </a:p>
          <a:p>
            <a:pPr marL="0" indent="0">
              <a:buNone/>
            </a:pPr>
            <a:r>
              <a:rPr sz="2400" b="1" dirty="0">
                <a:latin typeface="微软雅黑" panose="020B0503020204020204" pitchFamily="34" charset="-122"/>
                <a:ea typeface="微软雅黑" panose="020B0503020204020204" pitchFamily="34" charset="-122"/>
              </a:rPr>
              <a:t>D. the hotel was comfortable and expensive</a:t>
            </a:r>
          </a:p>
          <a:p>
            <a:pPr marL="0" indent="0">
              <a:buNone/>
            </a:pPr>
            <a:r>
              <a:rPr sz="2400" b="1" dirty="0">
                <a:latin typeface="微软雅黑" panose="020B0503020204020204" pitchFamily="34" charset="-122"/>
                <a:ea typeface="微软雅黑" panose="020B0503020204020204" pitchFamily="34" charset="-122"/>
              </a:rPr>
              <a:t>45. Mrs. Brown felt disappointed because she thought they would _______.</a:t>
            </a:r>
          </a:p>
          <a:p>
            <a:pPr marL="0" indent="0">
              <a:buNone/>
            </a:pPr>
            <a:r>
              <a:rPr sz="2400" b="1" dirty="0">
                <a:latin typeface="微软雅黑" panose="020B0503020204020204" pitchFamily="34" charset="-122"/>
                <a:ea typeface="微软雅黑" panose="020B0503020204020204" pitchFamily="34" charset="-122"/>
              </a:rPr>
              <a:t>A. have little time to visit cheap hotels</a:t>
            </a:r>
          </a:p>
          <a:p>
            <a:pPr marL="0" indent="0">
              <a:buNone/>
            </a:pPr>
            <a:r>
              <a:rPr sz="2400" b="1" dirty="0">
                <a:latin typeface="微软雅黑" panose="020B0503020204020204" pitchFamily="34" charset="-122"/>
                <a:ea typeface="微软雅黑" panose="020B0503020204020204" pitchFamily="34" charset="-122"/>
              </a:rPr>
              <a:t>B. have too much time for shopping</a:t>
            </a:r>
          </a:p>
          <a:p>
            <a:pPr marL="0" indent="0">
              <a:buNone/>
            </a:pPr>
            <a:r>
              <a:rPr sz="2400" b="1" dirty="0">
                <a:latin typeface="微软雅黑" panose="020B0503020204020204" pitchFamily="34" charset="-122"/>
                <a:ea typeface="微软雅黑" panose="020B0503020204020204" pitchFamily="34" charset="-122"/>
              </a:rPr>
              <a:t>C. have no time to see their friends</a:t>
            </a:r>
          </a:p>
          <a:p>
            <a:pPr marL="0" indent="0">
              <a:buNone/>
            </a:pPr>
            <a:r>
              <a:rPr sz="2400" b="1" dirty="0">
                <a:latin typeface="微软雅黑" panose="020B0503020204020204" pitchFamily="34" charset="-122"/>
                <a:ea typeface="微软雅黑" panose="020B0503020204020204" pitchFamily="34" charset="-122"/>
              </a:rPr>
              <a:t>D. have little time for sightseeing</a:t>
            </a:r>
          </a:p>
        </p:txBody>
      </p:sp>
      <p:sp>
        <p:nvSpPr>
          <p:cNvPr id="2" name="灯片编号占位符 1"/>
          <p:cNvSpPr>
            <a:spLocks noGrp="1"/>
          </p:cNvSpPr>
          <p:nvPr>
            <p:ph type="sldNum" sz="quarter" idx="12"/>
          </p:nvPr>
        </p:nvSpPr>
        <p:spPr/>
        <p:txBody>
          <a:bodyPr/>
          <a:lstStyle/>
          <a:p>
            <a:fld id="{879EF9BB-81F1-401D-AA19-680A8E0D7F6D}" type="slidenum">
              <a:rPr lang="en-US" smtClean="0"/>
              <a:t>344</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9095740" y="50165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12" name="文本框 11"/>
          <p:cNvSpPr txBox="1"/>
          <p:nvPr/>
        </p:nvSpPr>
        <p:spPr>
          <a:xfrm>
            <a:off x="10541479" y="274447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6" name="文本框 5">
            <a:hlinkClick r:id="rId4" action="ppaction://hlinksldjump"/>
          </p:cNvPr>
          <p:cNvSpPr txBox="1"/>
          <p:nvPr/>
        </p:nvSpPr>
        <p:spPr>
          <a:xfrm>
            <a:off x="10421620" y="36322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8991600" y="121348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514985" y="-11938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3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44. </a:t>
            </a:r>
            <a:r>
              <a:rPr sz="2800" b="1" dirty="0">
                <a:latin typeface="微软雅黑" panose="020B0503020204020204" pitchFamily="34" charset="-122"/>
                <a:ea typeface="微软雅黑" panose="020B0503020204020204" pitchFamily="34" charset="-122"/>
              </a:rPr>
              <a:t>推理判断题。从文章第一段第七句They expected that they would have to go to bed hungrily because no meals were served in cheap hotels where they used to stay.可以看出，他们猜想自己将不得不饿着肚子睡觉，因为根据以往经验，他们过去住的便宜酒店没有晚餐。此题需要推理，所以答案是他们没有预料到酒店在晚上能够提供晚餐，因此可以确定答案为C。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345</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45. </a:t>
            </a:r>
            <a:r>
              <a:rPr sz="2800" b="1" dirty="0">
                <a:latin typeface="微软雅黑" panose="020B0503020204020204" pitchFamily="34" charset="-122"/>
                <a:ea typeface="微软雅黑" panose="020B0503020204020204" pitchFamily="34" charset="-122"/>
              </a:rPr>
              <a:t>细节理解题。从文章最后一句But that hardly leaves any time for us to see the sights of Rome!可以看出，布朗女士认为几乎没有留下任何时间给他们去看罗马的风景。因此可以确定答</a:t>
            </a:r>
          </a:p>
          <a:p>
            <a:pPr marL="0" indent="0" algn="just">
              <a:lnSpc>
                <a:spcPct val="150000"/>
              </a:lnSpc>
              <a:buNone/>
            </a:pPr>
            <a:r>
              <a:rPr sz="2800" b="1" dirty="0">
                <a:latin typeface="微软雅黑" panose="020B0503020204020204" pitchFamily="34" charset="-122"/>
                <a:ea typeface="微软雅黑" panose="020B0503020204020204" pitchFamily="34" charset="-122"/>
              </a:rPr>
              <a:t>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346</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1" fill="hold" grpId="0" nodeType="after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up)">
                                      <p:cBhvr>
                                        <p:cTn id="12" dur="500"/>
                                        <p:tgtEl>
                                          <p:spTgt spid="3">
                                            <p:txEl>
                                              <p:pRg st="0" end="0"/>
                                            </p:txEl>
                                          </p:spTgt>
                                        </p:tgtEl>
                                      </p:cBhvr>
                                    </p:animEffect>
                                  </p:childTnLst>
                                </p:cTn>
                              </p:par>
                              <p:par>
                                <p:cTn id="13" presetID="22" presetClass="entr" presetSubtype="1" fill="hold" grpId="0" nodeType="withEffect">
                                  <p:stCondLst>
                                    <p:cond delay="0"/>
                                  </p:stCondLst>
                                  <p:childTnLst>
                                    <p:set>
                                      <p:cBhvr>
                                        <p:cTn id="14" dur="1" fill="hold">
                                          <p:stCondLst>
                                            <p:cond delay="0"/>
                                          </p:stCondLst>
                                        </p:cTn>
                                        <p:tgtEl>
                                          <p:spTgt spid="3">
                                            <p:txEl>
                                              <p:pRg st="1" end="1"/>
                                            </p:txEl>
                                          </p:spTgt>
                                        </p:tgtEl>
                                        <p:attrNameLst>
                                          <p:attrName>style.visibility</p:attrName>
                                        </p:attrNameLst>
                                      </p:cBhvr>
                                      <p:to>
                                        <p:strVal val="visible"/>
                                      </p:to>
                                    </p:set>
                                    <p:animEffect transition="in" filter="wipe(up)">
                                      <p:cBhvr>
                                        <p:cTn id="15"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347</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167005"/>
            <a:ext cx="12191365" cy="6123940"/>
          </a:xfrm>
          <a:prstGeom prst="rect">
            <a:avLst/>
          </a:prstGeom>
          <a:noFill/>
        </p:spPr>
        <p:txBody>
          <a:bodyPr wrap="square" rtlCol="0" anchor="t">
            <a:spAutoFit/>
          </a:bodyPr>
          <a:lstStyle/>
          <a:p>
            <a:r>
              <a:rPr lang="en-US" altLang="zh-CN" sz="2800"/>
              <a:t>                                                      B（说明文）</a:t>
            </a:r>
          </a:p>
          <a:p>
            <a:pPr algn="just"/>
            <a:r>
              <a:rPr lang="en-US" altLang="zh-CN" sz="2800"/>
              <a:t>       </a:t>
            </a:r>
            <a:r>
              <a:rPr lang="en-US" altLang="zh-CN" sz="2800">
                <a:sym typeface="+mn-ea"/>
              </a:rPr>
              <a:t>Eating is usually a group activity. Different groups develop their own food preferences (偏好). We can even tell which group of people a person belongs to from his food choice. And these food choices are passed on from parents to their children. When the children grow up, they feel most comfortable with the food they have in their own homes.</a:t>
            </a:r>
          </a:p>
          <a:p>
            <a:pPr algn="just"/>
            <a:r>
              <a:rPr lang="en-US" altLang="zh-CN" sz="2800">
                <a:sym typeface="+mn-ea"/>
              </a:rPr>
              <a:t>       Food choices have little to do with hunger. You may eat what your friends eat. You may use food to identify yourself as a member of a group. Some people order the most expensive dishes on a menu, just to show that they can afford them. Expensive food, like an expensive car, can help to make some people feel important. Low-cost menu choices may be just as good dishes. Your feelings and your appetite work together. You may overeat when you are worried or lonely. People sometimes eat when they feel unsafe or think that no one likes them or they may eat to calm themselves. Feeling sad may also cause under-eating.</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348</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167005"/>
            <a:ext cx="12191365" cy="2245360"/>
          </a:xfrm>
          <a:prstGeom prst="rect">
            <a:avLst/>
          </a:prstGeom>
          <a:noFill/>
        </p:spPr>
        <p:txBody>
          <a:bodyPr wrap="square" rtlCol="0" anchor="t">
            <a:spAutoFit/>
          </a:bodyPr>
          <a:lstStyle/>
          <a:p>
            <a:r>
              <a:rPr lang="en-US" altLang="zh-CN" sz="2800" dirty="0"/>
              <a:t>                                                      </a:t>
            </a:r>
            <a:r>
              <a:rPr lang="en-US" altLang="zh-CN" sz="2800" dirty="0" err="1"/>
              <a:t>B（说明文</a:t>
            </a:r>
            <a:r>
              <a:rPr lang="en-US" altLang="zh-CN" sz="2800" dirty="0"/>
              <a:t>）</a:t>
            </a:r>
          </a:p>
          <a:p>
            <a:pPr algn="just"/>
            <a:r>
              <a:rPr lang="en-US" altLang="zh-CN" sz="2800" dirty="0">
                <a:sym typeface="+mn-ea"/>
              </a:rPr>
              <a:t>People who feel sad may eat very little. They regard themselves as heavier than they really are or they think being thin is beautiful. People may worry so much about being too heavy that they don’t eat enough. They may become weak or even sick from not having enough food.</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46. We can know from Paragraph 1 that _______.</a:t>
            </a:r>
          </a:p>
          <a:p>
            <a:pPr marL="0" indent="0">
              <a:buNone/>
            </a:pPr>
            <a:r>
              <a:rPr sz="2400" b="1" dirty="0">
                <a:latin typeface="微软雅黑" panose="020B0503020204020204" pitchFamily="34" charset="-122"/>
                <a:ea typeface="微软雅黑" panose="020B0503020204020204" pitchFamily="34" charset="-122"/>
              </a:rPr>
              <a:t>A. people play games while eating</a:t>
            </a:r>
          </a:p>
          <a:p>
            <a:pPr marL="0" indent="0">
              <a:buNone/>
            </a:pPr>
            <a:r>
              <a:rPr sz="2400" b="1" dirty="0">
                <a:latin typeface="微软雅黑" panose="020B0503020204020204" pitchFamily="34" charset="-122"/>
                <a:ea typeface="微软雅黑" panose="020B0503020204020204" pitchFamily="34" charset="-122"/>
              </a:rPr>
              <a:t>B. eating is a kind of game played in a group</a:t>
            </a:r>
          </a:p>
          <a:p>
            <a:pPr marL="0" indent="0">
              <a:buNone/>
            </a:pPr>
            <a:r>
              <a:rPr sz="2400" b="1" dirty="0">
                <a:latin typeface="微软雅黑" panose="020B0503020204020204" pitchFamily="34" charset="-122"/>
                <a:ea typeface="微软雅黑" panose="020B0503020204020204" pitchFamily="34" charset="-122"/>
              </a:rPr>
              <a:t>C. members of a certain group like similar foods</a:t>
            </a:r>
          </a:p>
          <a:p>
            <a:pPr marL="0" indent="0">
              <a:buNone/>
            </a:pPr>
            <a:r>
              <a:rPr sz="2400" b="1" dirty="0">
                <a:latin typeface="微软雅黑" panose="020B0503020204020204" pitchFamily="34" charset="-122"/>
                <a:ea typeface="微软雅黑" panose="020B0503020204020204" pitchFamily="34" charset="-122"/>
              </a:rPr>
              <a:t>D. members of a certain group always eat together</a:t>
            </a:r>
          </a:p>
          <a:p>
            <a:pPr marL="0" indent="0">
              <a:buNone/>
            </a:pPr>
            <a:r>
              <a:rPr sz="2400" b="1" dirty="0">
                <a:latin typeface="微软雅黑" panose="020B0503020204020204" pitchFamily="34" charset="-122"/>
                <a:ea typeface="微软雅黑" panose="020B0503020204020204" pitchFamily="34" charset="-122"/>
              </a:rPr>
              <a:t>47. Some people order the most expensive dishes on a menu because _______.</a:t>
            </a:r>
          </a:p>
          <a:p>
            <a:pPr marL="0" indent="0">
              <a:buNone/>
            </a:pPr>
            <a:r>
              <a:rPr sz="2400" b="1" dirty="0">
                <a:latin typeface="微软雅黑" panose="020B0503020204020204" pitchFamily="34" charset="-122"/>
                <a:ea typeface="微软雅黑" panose="020B0503020204020204" pitchFamily="34" charset="-122"/>
              </a:rPr>
              <a:t>A. there are no cheap ones</a:t>
            </a:r>
          </a:p>
          <a:p>
            <a:pPr marL="0" indent="0">
              <a:buNone/>
            </a:pPr>
            <a:r>
              <a:rPr sz="2400" b="1" dirty="0">
                <a:latin typeface="微软雅黑" panose="020B0503020204020204" pitchFamily="34" charset="-122"/>
                <a:ea typeface="微软雅黑" panose="020B0503020204020204" pitchFamily="34" charset="-122"/>
              </a:rPr>
              <a:t>B. expensive dishes are popular</a:t>
            </a:r>
          </a:p>
          <a:p>
            <a:pPr marL="0" indent="0">
              <a:buNone/>
            </a:pPr>
            <a:r>
              <a:rPr sz="2400" b="1" dirty="0">
                <a:latin typeface="微软雅黑" panose="020B0503020204020204" pitchFamily="34" charset="-122"/>
                <a:ea typeface="微软雅黑" panose="020B0503020204020204" pitchFamily="34" charset="-122"/>
              </a:rPr>
              <a:t>C. they want to show they are rich </a:t>
            </a:r>
          </a:p>
          <a:p>
            <a:pPr marL="0" indent="0">
              <a:buNone/>
            </a:pPr>
            <a:r>
              <a:rPr sz="2400" b="1" dirty="0">
                <a:latin typeface="微软雅黑" panose="020B0503020204020204" pitchFamily="34" charset="-122"/>
                <a:ea typeface="微软雅黑" panose="020B0503020204020204" pitchFamily="34" charset="-122"/>
              </a:rPr>
              <a:t>D. they want to treat their friends better</a:t>
            </a:r>
          </a:p>
          <a:p>
            <a:pPr marL="0" indent="0">
              <a:buNone/>
            </a:pPr>
            <a:r>
              <a:rPr sz="2400" b="1" dirty="0">
                <a:latin typeface="微软雅黑" panose="020B0503020204020204" pitchFamily="34" charset="-122"/>
                <a:ea typeface="微软雅黑" panose="020B0503020204020204" pitchFamily="34" charset="-122"/>
              </a:rPr>
              <a:t>48. People may eat little when they feel _______.</a:t>
            </a:r>
          </a:p>
          <a:p>
            <a:pPr marL="0" indent="0">
              <a:buNone/>
            </a:pPr>
            <a:r>
              <a:rPr sz="2400" b="1" dirty="0">
                <a:latin typeface="微软雅黑" panose="020B0503020204020204" pitchFamily="34" charset="-122"/>
                <a:ea typeface="微软雅黑" panose="020B0503020204020204" pitchFamily="34" charset="-122"/>
              </a:rPr>
              <a:t>A. unsafe 			B. lonely 		C. nervous		D. unh</a:t>
            </a:r>
            <a:r>
              <a:rPr lang="en-US" sz="2400" b="1" dirty="0">
                <a:latin typeface="微软雅黑" panose="020B0503020204020204" pitchFamily="34" charset="-122"/>
                <a:ea typeface="微软雅黑" panose="020B0503020204020204" pitchFamily="34" charset="-122"/>
              </a:rPr>
              <a:t>appy</a:t>
            </a:r>
            <a:endParaRPr sz="2400" b="1" dirty="0">
              <a:latin typeface="微软雅黑" panose="020B0503020204020204" pitchFamily="34" charset="-122"/>
              <a:ea typeface="微软雅黑" panose="020B0503020204020204" pitchFamily="34" charset="-122"/>
            </a:endParaRPr>
          </a:p>
        </p:txBody>
      </p:sp>
      <p:sp>
        <p:nvSpPr>
          <p:cNvPr id="2" name="灯片编号占位符 1"/>
          <p:cNvSpPr>
            <a:spLocks noGrp="1"/>
          </p:cNvSpPr>
          <p:nvPr>
            <p:ph type="sldNum" sz="quarter" idx="12"/>
          </p:nvPr>
        </p:nvSpPr>
        <p:spPr/>
        <p:txBody>
          <a:bodyPr/>
          <a:lstStyle/>
          <a:p>
            <a:fld id="{879EF9BB-81F1-401D-AA19-680A8E0D7F6D}" type="slidenum">
              <a:rPr lang="en-US" smtClean="0"/>
              <a:t>349</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6393180" y="86614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12" name="文本框 11"/>
          <p:cNvSpPr txBox="1"/>
          <p:nvPr/>
        </p:nvSpPr>
        <p:spPr>
          <a:xfrm>
            <a:off x="11042015" y="287147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13" name="文本框 12"/>
          <p:cNvSpPr txBox="1"/>
          <p:nvPr/>
        </p:nvSpPr>
        <p:spPr>
          <a:xfrm>
            <a:off x="6393180" y="5115560"/>
            <a:ext cx="114681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6" name="文本框 5">
            <a:hlinkClick r:id="rId4" action="ppaction://hlinksldjump"/>
          </p:cNvPr>
          <p:cNvSpPr txBox="1"/>
          <p:nvPr/>
        </p:nvSpPr>
        <p:spPr>
          <a:xfrm>
            <a:off x="10715625" y="36703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7539990" y="6210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6" action="ppaction://hlinksldjump"/>
          </p:cNvPr>
          <p:cNvSpPr txBox="1"/>
          <p:nvPr/>
        </p:nvSpPr>
        <p:spPr>
          <a:xfrm>
            <a:off x="7539990" y="509968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762000" y="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3"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矩形 5"/>
          <p:cNvSpPr/>
          <p:nvPr>
            <p:custDataLst>
              <p:tags r:id="rId1"/>
            </p:custDataLst>
          </p:nvPr>
        </p:nvSpPr>
        <p:spPr>
          <a:xfrm>
            <a:off x="715645" y="1490980"/>
            <a:ext cx="10878185" cy="256413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（二）根据词汇线索解题</a:t>
            </a:r>
          </a:p>
          <a:p>
            <a:pPr algn="l"/>
            <a:endPar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 代词线索</a:t>
            </a:r>
          </a:p>
          <a:p>
            <a:pPr indent="457200"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使用代词主要是为避免重复，多用于指代前面提到的人或物，有时也用于前面提到的概念，巧用这样的指代关系可以有效地帮助我们做出正确的选择。</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3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46. </a:t>
            </a:r>
            <a:r>
              <a:rPr sz="2800" b="1" dirty="0">
                <a:latin typeface="微软雅黑" panose="020B0503020204020204" pitchFamily="34" charset="-122"/>
                <a:ea typeface="微软雅黑" panose="020B0503020204020204" pitchFamily="34" charset="-122"/>
              </a:rPr>
              <a:t>推理判断题。从文章第一段第二、第三句Different groups develop their own food preferences. We can even tell which group of people a person belongs to from his food choice.可以看出，不同的群体有他们自己的食物偏好。我们甚至能从一个人的食物中分辨他属于哪个群体，因此可以确定答案C。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350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47. </a:t>
            </a:r>
            <a:r>
              <a:rPr sz="2800" b="1" dirty="0">
                <a:latin typeface="微软雅黑" panose="020B0503020204020204" pitchFamily="34" charset="-122"/>
                <a:ea typeface="微软雅黑" panose="020B0503020204020204" pitchFamily="34" charset="-122"/>
              </a:rPr>
              <a:t>细节理解题。从文章第二段第四句Some people order the most expensive dishes on a menu, just to show that they can afford them.可以看出，一些人点菜单上最贵的食物仅仅是为了显示他们能支付得起，因此可以确定答案为C。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351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48. </a:t>
            </a:r>
            <a:r>
              <a:rPr sz="2800" b="1" dirty="0">
                <a:latin typeface="微软雅黑" panose="020B0503020204020204" pitchFamily="34" charset="-122"/>
                <a:ea typeface="微软雅黑" panose="020B0503020204020204" pitchFamily="34" charset="-122"/>
              </a:rPr>
              <a:t>细节理解题。从文章第二段倒数第四句People who feel sad may eat very little.可以看出，人们感到难过、不开心的时候吃得很少，因此可以确定答案为D。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352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49. What can we learn from the passage?</a:t>
            </a:r>
          </a:p>
          <a:p>
            <a:pPr marL="0" indent="0">
              <a:buNone/>
            </a:pPr>
            <a:r>
              <a:rPr sz="2400" b="1" dirty="0">
                <a:latin typeface="微软雅黑" panose="020B0503020204020204" pitchFamily="34" charset="-122"/>
                <a:ea typeface="微软雅黑" panose="020B0503020204020204" pitchFamily="34" charset="-122"/>
              </a:rPr>
              <a:t>A. Different people have different food choices.</a:t>
            </a:r>
          </a:p>
          <a:p>
            <a:pPr marL="0" indent="0">
              <a:buNone/>
            </a:pPr>
            <a:r>
              <a:rPr sz="2400" b="1" dirty="0">
                <a:latin typeface="微软雅黑" panose="020B0503020204020204" pitchFamily="34" charset="-122"/>
                <a:ea typeface="微软雅黑" panose="020B0503020204020204" pitchFamily="34" charset="-122"/>
              </a:rPr>
              <a:t>B. Most people have similar food choices.</a:t>
            </a:r>
          </a:p>
          <a:p>
            <a:pPr marL="0" indent="0">
              <a:buNone/>
            </a:pPr>
            <a:r>
              <a:rPr sz="2400" b="1" dirty="0">
                <a:latin typeface="微软雅黑" panose="020B0503020204020204" pitchFamily="34" charset="-122"/>
                <a:ea typeface="微软雅黑" panose="020B0503020204020204" pitchFamily="34" charset="-122"/>
              </a:rPr>
              <a:t>C. People like those who overeat.</a:t>
            </a:r>
          </a:p>
          <a:p>
            <a:pPr marL="0" indent="0">
              <a:buNone/>
            </a:pPr>
            <a:r>
              <a:rPr sz="2400" b="1" dirty="0">
                <a:latin typeface="微软雅黑" panose="020B0503020204020204" pitchFamily="34" charset="-122"/>
                <a:ea typeface="微软雅黑" panose="020B0503020204020204" pitchFamily="34" charset="-122"/>
              </a:rPr>
              <a:t>D. We should eat less to be thin.</a:t>
            </a:r>
          </a:p>
          <a:p>
            <a:pPr marL="0" indent="0">
              <a:buNone/>
            </a:pPr>
            <a:r>
              <a:rPr sz="2400" b="1" dirty="0">
                <a:latin typeface="微软雅黑" panose="020B0503020204020204" pitchFamily="34" charset="-122"/>
                <a:ea typeface="微软雅黑" panose="020B0503020204020204" pitchFamily="34" charset="-122"/>
              </a:rPr>
              <a:t>50. In which section of a newspaper may this passage appear?</a:t>
            </a:r>
          </a:p>
          <a:p>
            <a:pPr marL="0" indent="0">
              <a:buNone/>
            </a:pPr>
            <a:r>
              <a:rPr sz="2400" b="1" dirty="0">
                <a:latin typeface="微软雅黑" panose="020B0503020204020204" pitchFamily="34" charset="-122"/>
                <a:ea typeface="微软雅黑" panose="020B0503020204020204" pitchFamily="34" charset="-122"/>
              </a:rPr>
              <a:t>A. Technology.		B. Life.			</a:t>
            </a:r>
            <a:endParaRPr lang="en-US"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Entertainment.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Science.</a:t>
            </a:r>
          </a:p>
        </p:txBody>
      </p:sp>
      <p:sp>
        <p:nvSpPr>
          <p:cNvPr id="2" name="灯片编号占位符 1"/>
          <p:cNvSpPr>
            <a:spLocks noGrp="1"/>
          </p:cNvSpPr>
          <p:nvPr>
            <p:ph type="sldNum" sz="quarter" idx="12"/>
          </p:nvPr>
        </p:nvSpPr>
        <p:spPr/>
        <p:txBody>
          <a:bodyPr/>
          <a:lstStyle/>
          <a:p>
            <a:fld id="{879EF9BB-81F1-401D-AA19-680A8E0D7F6D}" type="slidenum">
              <a:rPr lang="en-US" smtClean="0"/>
              <a:t>353</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6393180" y="86614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2" name="文本框 11"/>
          <p:cNvSpPr txBox="1"/>
          <p:nvPr/>
        </p:nvSpPr>
        <p:spPr>
          <a:xfrm>
            <a:off x="9784715" y="294767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6" name="文本框 5">
            <a:hlinkClick r:id="rId4" action="ppaction://hlinksldjump"/>
          </p:cNvPr>
          <p:cNvSpPr txBox="1"/>
          <p:nvPr/>
        </p:nvSpPr>
        <p:spPr>
          <a:xfrm>
            <a:off x="10041255" y="40894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7825740" y="113538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633730" y="-16002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3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49. </a:t>
            </a:r>
            <a:r>
              <a:rPr sz="2800" b="1" dirty="0">
                <a:latin typeface="微软雅黑" panose="020B0503020204020204" pitchFamily="34" charset="-122"/>
                <a:ea typeface="微软雅黑" panose="020B0503020204020204" pitchFamily="34" charset="-122"/>
              </a:rPr>
              <a:t>主旨大意题。Different people have different food choices.不同的人会选择不同的食物，因此可以确定答案为A。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354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50. </a:t>
            </a:r>
            <a:r>
              <a:rPr sz="2800" b="1" dirty="0">
                <a:latin typeface="微软雅黑" panose="020B0503020204020204" pitchFamily="34" charset="-122"/>
                <a:ea typeface="微软雅黑" panose="020B0503020204020204" pitchFamily="34" charset="-122"/>
              </a:rPr>
              <a:t>推理判断题。此文主旨是food choices与生活相关，A项科技，C项娱乐，D项科学不符合文章主旨，因此可以确定答案为B。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355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356</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167005"/>
            <a:ext cx="12191365" cy="6123940"/>
          </a:xfrm>
          <a:prstGeom prst="rect">
            <a:avLst/>
          </a:prstGeom>
          <a:noFill/>
        </p:spPr>
        <p:txBody>
          <a:bodyPr wrap="square" rtlCol="0" anchor="t">
            <a:spAutoFit/>
          </a:bodyPr>
          <a:lstStyle/>
          <a:p>
            <a:r>
              <a:rPr lang="en-US" altLang="zh-CN" sz="2800"/>
              <a:t>                                                      C（说明文）</a:t>
            </a:r>
          </a:p>
          <a:p>
            <a:pPr algn="just"/>
            <a:r>
              <a:rPr lang="en-US" altLang="zh-CN" sz="2800"/>
              <a:t>       </a:t>
            </a:r>
            <a:r>
              <a:rPr lang="en-US" altLang="zh-CN" sz="2800">
                <a:sym typeface="+mn-ea"/>
              </a:rPr>
              <a:t>Animals, including insects, do not have a language like ours. They do not talk to each other in words or sentences. But if we watch them, we can see that they do have ways of communicating with each other.</a:t>
            </a:r>
          </a:p>
          <a:p>
            <a:pPr algn="just"/>
            <a:r>
              <a:rPr lang="en-US" altLang="zh-CN" sz="2800">
                <a:sym typeface="+mn-ea"/>
              </a:rPr>
              <a:t>       Have you ever seen a rabbit’s tail? When a rabbit see something dangerous, it runs away. Its tail, which is white, moving up and down as it runs. When other rabbits see this white tail moving up and down, they run, too. They know that there is danger. The rabbit has told them something without making a sound. It has done this by using its body language.</a:t>
            </a:r>
          </a:p>
          <a:p>
            <a:pPr algn="just"/>
            <a:r>
              <a:rPr lang="en-US" altLang="zh-CN" sz="2800">
                <a:sym typeface="+mn-ea"/>
              </a:rPr>
              <a:t>       Many other animals use this kind of language. When a cobra is angry, it raises its head and makes  itself look fierce. This warns other animals. When a bee has found some food, it goes back to its home. It cannot tell other bees where the food is by speaking to them, but it does a little dance in the air. This tells the bees where the food is.</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357</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167005"/>
            <a:ext cx="12191365" cy="4399915"/>
          </a:xfrm>
          <a:prstGeom prst="rect">
            <a:avLst/>
          </a:prstGeom>
          <a:noFill/>
        </p:spPr>
        <p:txBody>
          <a:bodyPr wrap="square" rtlCol="0" anchor="t">
            <a:spAutoFit/>
          </a:bodyPr>
          <a:lstStyle/>
          <a:p>
            <a:r>
              <a:rPr lang="en-US" altLang="zh-CN" sz="2800"/>
              <a:t>                                                      C（说明文）</a:t>
            </a:r>
          </a:p>
          <a:p>
            <a:pPr algn="just"/>
            <a:r>
              <a:rPr lang="en-US" altLang="zh-CN" sz="2800"/>
              <a:t>       </a:t>
            </a:r>
            <a:r>
              <a:rPr lang="en-US" altLang="zh-CN" sz="2800">
                <a:sym typeface="+mn-ea"/>
              </a:rPr>
              <a:t>Some animals say things by making sounds. A dog barks, for example, when a stranger comes near. A cat purrs when pleased. Some birds make several different sounds, each with its own meaning. Sometimes we human beings speak in the same way. We make sounds like “Oh” or “Ah!” when we are frightened or pleased or when we drop something on our toes.</a:t>
            </a:r>
          </a:p>
          <a:p>
            <a:pPr algn="just"/>
            <a:r>
              <a:rPr lang="en-US" altLang="zh-CN" sz="2800">
                <a:sym typeface="+mn-ea"/>
              </a:rPr>
              <a:t>       But we have something that no animals have—a large number of words that have the meanings of things, actions, feelings or ideas. We are able to give each other all kinds of different information in words and sentences, which no other animals can do. No other animals have so wonderful a language as we have.</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51. What can we learn from Paragraph 1?</a:t>
            </a:r>
          </a:p>
          <a:p>
            <a:pPr marL="0" indent="0">
              <a:buNone/>
            </a:pPr>
            <a:r>
              <a:rPr sz="2400" b="1" dirty="0">
                <a:latin typeface="微软雅黑" panose="020B0503020204020204" pitchFamily="34" charset="-122"/>
                <a:ea typeface="微软雅黑" panose="020B0503020204020204" pitchFamily="34" charset="-122"/>
              </a:rPr>
              <a:t>A. Animals are able to communicate.</a:t>
            </a:r>
          </a:p>
          <a:p>
            <a:pPr marL="0" indent="0">
              <a:buNone/>
            </a:pPr>
            <a:r>
              <a:rPr sz="2400" b="1" dirty="0">
                <a:latin typeface="微软雅黑" panose="020B0503020204020204" pitchFamily="34" charset="-122"/>
                <a:ea typeface="微软雅黑" panose="020B0503020204020204" pitchFamily="34" charset="-122"/>
              </a:rPr>
              <a:t>B. Animals understand people’s work.</a:t>
            </a:r>
          </a:p>
          <a:p>
            <a:pPr marL="0" indent="0">
              <a:buNone/>
            </a:pPr>
            <a:r>
              <a:rPr sz="2400" b="1" dirty="0">
                <a:latin typeface="微软雅黑" panose="020B0503020204020204" pitchFamily="34" charset="-122"/>
                <a:ea typeface="微软雅黑" panose="020B0503020204020204" pitchFamily="34" charset="-122"/>
              </a:rPr>
              <a:t>C. Animals make different sounds.</a:t>
            </a:r>
          </a:p>
          <a:p>
            <a:pPr marL="0" indent="0">
              <a:buNone/>
            </a:pPr>
            <a:r>
              <a:rPr sz="2400" b="1" dirty="0">
                <a:latin typeface="微软雅黑" panose="020B0503020204020204" pitchFamily="34" charset="-122"/>
                <a:ea typeface="微软雅黑" panose="020B0503020204020204" pitchFamily="34" charset="-122"/>
              </a:rPr>
              <a:t>D. Animals can speak a language.</a:t>
            </a:r>
          </a:p>
          <a:p>
            <a:pPr marL="0" indent="0">
              <a:buNone/>
            </a:pPr>
            <a:r>
              <a:rPr sz="2400" b="1" dirty="0">
                <a:latin typeface="微软雅黑" panose="020B0503020204020204" pitchFamily="34" charset="-122"/>
                <a:ea typeface="微软雅黑" panose="020B0503020204020204" pitchFamily="34" charset="-122"/>
              </a:rPr>
              <a:t>52. If a rabbit is moving its tail up and down, other rabbits will _______.</a:t>
            </a:r>
          </a:p>
          <a:p>
            <a:pPr marL="0" indent="0">
              <a:buNone/>
            </a:pPr>
            <a:r>
              <a:rPr sz="2400" b="1" dirty="0">
                <a:latin typeface="微软雅黑" panose="020B0503020204020204" pitchFamily="34" charset="-122"/>
                <a:ea typeface="微软雅黑" panose="020B0503020204020204" pitchFamily="34" charset="-122"/>
              </a:rPr>
              <a:t>A. lie down 				B. shout loudly</a:t>
            </a:r>
          </a:p>
          <a:p>
            <a:pPr marL="0" indent="0">
              <a:buNone/>
            </a:pPr>
            <a:r>
              <a:rPr sz="2400" b="1" dirty="0">
                <a:latin typeface="微软雅黑" panose="020B0503020204020204" pitchFamily="34" charset="-122"/>
                <a:ea typeface="微软雅黑" panose="020B0503020204020204" pitchFamily="34" charset="-122"/>
              </a:rPr>
              <a:t>C. move on				D. escape quickly</a:t>
            </a:r>
          </a:p>
          <a:p>
            <a:pPr marL="0" indent="0">
              <a:buNone/>
            </a:pPr>
            <a:r>
              <a:rPr sz="2400" b="1" dirty="0">
                <a:latin typeface="微软雅黑" panose="020B0503020204020204" pitchFamily="34" charset="-122"/>
                <a:ea typeface="微软雅黑" panose="020B0503020204020204" pitchFamily="34" charset="-122"/>
              </a:rPr>
              <a:t>53. When a snake rises, it wants to _______.</a:t>
            </a:r>
          </a:p>
          <a:p>
            <a:pPr marL="0" indent="0">
              <a:buNone/>
            </a:pPr>
            <a:r>
              <a:rPr sz="2400" b="1" dirty="0">
                <a:latin typeface="微软雅黑" panose="020B0503020204020204" pitchFamily="34" charset="-122"/>
                <a:ea typeface="微软雅黑" panose="020B0503020204020204" pitchFamily="34" charset="-122"/>
              </a:rPr>
              <a:t>A. tell where the safe place is</a:t>
            </a:r>
          </a:p>
          <a:p>
            <a:pPr marL="0" indent="0">
              <a:buNone/>
            </a:pPr>
            <a:r>
              <a:rPr sz="2400" b="1" dirty="0">
                <a:latin typeface="微软雅黑" panose="020B0503020204020204" pitchFamily="34" charset="-122"/>
                <a:ea typeface="微软雅黑" panose="020B0503020204020204" pitchFamily="34" charset="-122"/>
              </a:rPr>
              <a:t>B. give other animals a warning</a:t>
            </a:r>
          </a:p>
          <a:p>
            <a:pPr marL="0" indent="0">
              <a:buNone/>
            </a:pPr>
            <a:r>
              <a:rPr sz="2400" b="1" dirty="0">
                <a:latin typeface="微软雅黑" panose="020B0503020204020204" pitchFamily="34" charset="-122"/>
                <a:ea typeface="微软雅黑" panose="020B0503020204020204" pitchFamily="34" charset="-122"/>
              </a:rPr>
              <a:t>C. fight against other animals</a:t>
            </a:r>
          </a:p>
          <a:p>
            <a:pPr marL="0" indent="0">
              <a:buNone/>
            </a:pPr>
            <a:r>
              <a:rPr sz="2400" b="1" dirty="0">
                <a:latin typeface="微软雅黑" panose="020B0503020204020204" pitchFamily="34" charset="-122"/>
                <a:ea typeface="微软雅黑" panose="020B0503020204020204" pitchFamily="34" charset="-122"/>
              </a:rPr>
              <a:t>D. run away from the dangerous place</a:t>
            </a:r>
          </a:p>
        </p:txBody>
      </p:sp>
      <p:sp>
        <p:nvSpPr>
          <p:cNvPr id="2" name="灯片编号占位符 1"/>
          <p:cNvSpPr>
            <a:spLocks noGrp="1"/>
          </p:cNvSpPr>
          <p:nvPr>
            <p:ph type="sldNum" sz="quarter" idx="12"/>
          </p:nvPr>
        </p:nvSpPr>
        <p:spPr/>
        <p:txBody>
          <a:bodyPr/>
          <a:lstStyle/>
          <a:p>
            <a:fld id="{879EF9BB-81F1-401D-AA19-680A8E0D7F6D}" type="slidenum">
              <a:rPr lang="en-US" smtClean="0"/>
              <a:t>358</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6609080" y="86614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2" name="文本框 11"/>
          <p:cNvSpPr txBox="1"/>
          <p:nvPr/>
        </p:nvSpPr>
        <p:spPr>
          <a:xfrm>
            <a:off x="9899015" y="2928620"/>
            <a:ext cx="2292985" cy="521970"/>
          </a:xfrm>
          <a:prstGeom prst="rect">
            <a:avLst/>
          </a:prstGeom>
          <a:noFill/>
        </p:spPr>
        <p:txBody>
          <a:bodyPr wrap="square" rtlCol="0">
            <a:spAutoFit/>
          </a:bodyPr>
          <a:lstStyle/>
          <a:p>
            <a:r>
              <a:rPr lang="zh-CN" altLang="en-US" sz="2800" b="1" dirty="0">
                <a:solidFill>
                  <a:srgbClr val="FF0000"/>
                </a:solidFill>
              </a:rPr>
              <a:t> </a:t>
            </a: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13" name="文本框 12"/>
          <p:cNvSpPr txBox="1"/>
          <p:nvPr/>
        </p:nvSpPr>
        <p:spPr>
          <a:xfrm>
            <a:off x="5584825" y="4250690"/>
            <a:ext cx="114681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6" name="文本框 5">
            <a:hlinkClick r:id="rId4" action="ppaction://hlinksldjump"/>
          </p:cNvPr>
          <p:cNvSpPr txBox="1"/>
          <p:nvPr/>
        </p:nvSpPr>
        <p:spPr>
          <a:xfrm>
            <a:off x="9900920" y="357505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8402955" y="6915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6" action="ppaction://hlinksldjump"/>
          </p:cNvPr>
          <p:cNvSpPr txBox="1"/>
          <p:nvPr/>
        </p:nvSpPr>
        <p:spPr>
          <a:xfrm>
            <a:off x="5836285" y="489331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762000" y="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3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51. </a:t>
            </a:r>
            <a:r>
              <a:rPr sz="2800" b="1" dirty="0">
                <a:latin typeface="微软雅黑" panose="020B0503020204020204" pitchFamily="34" charset="-122"/>
                <a:ea typeface="微软雅黑" panose="020B0503020204020204" pitchFamily="34" charset="-122"/>
              </a:rPr>
              <a:t>推理判断题。从文章第一段最后一句But if we watch them, we can see that they do have ways of communicating with each other.可以看出，动物之间有彼此交流的方式，因此可以确定答案为A。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359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73990" y="4871085"/>
            <a:ext cx="11870690" cy="165989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本题为代词线索题。前一句提到“Children loved their lovely friend.”，小孩们都喜欢他们的可爱的朋友，在 C 项中“it brought joy and pleasure to them”，其中 them 就代指前面提到的小孩，利用前面的指代关系可以推断出答案，故此题正确答案为：</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F</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sp>
        <p:nvSpPr>
          <p:cNvPr id="5" name="左箭头 4">
            <a:hlinkClick r:id="rId2"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292100" y="1767205"/>
            <a:ext cx="11752580" cy="2306955"/>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      Soon Mickey became very popular with both old and young people. Children loved their lovely friend. ______ Perhaps this is why people love Mickey Mouse though they don’t like real mice.</a:t>
            </a:r>
          </a:p>
          <a:p>
            <a:pPr algn="l"/>
            <a:r>
              <a:rPr lang="en-US" altLang="zh-CN" sz="2400" b="1" dirty="0">
                <a:latin typeface="微软雅黑" panose="020B0503020204020204" pitchFamily="34" charset="-122"/>
                <a:ea typeface="微软雅黑" panose="020B0503020204020204" pitchFamily="34" charset="-122"/>
              </a:rPr>
              <a:t>A. But one mouse has been one of the most famous film stars in the world.</a:t>
            </a:r>
          </a:p>
          <a:p>
            <a:pPr algn="l"/>
            <a:r>
              <a:rPr lang="en-US" altLang="zh-CN" sz="2400" b="1" dirty="0">
                <a:latin typeface="微软雅黑" panose="020B0503020204020204" pitchFamily="34" charset="-122"/>
                <a:ea typeface="微软雅黑" panose="020B0503020204020204" pitchFamily="34" charset="-122"/>
              </a:rPr>
              <a:t>B. This little mouse gave him some ideas for his drawing.</a:t>
            </a:r>
          </a:p>
          <a:p>
            <a:pPr algn="l"/>
            <a:r>
              <a:rPr lang="en-US" altLang="zh-CN" sz="2400" b="1" dirty="0">
                <a:latin typeface="微软雅黑" panose="020B0503020204020204" pitchFamily="34" charset="-122"/>
                <a:ea typeface="微软雅黑" panose="020B0503020204020204" pitchFamily="34" charset="-122"/>
              </a:rPr>
              <a:t>C. Because it brought joy and pleasure to them.</a:t>
            </a:r>
          </a:p>
        </p:txBody>
      </p:sp>
      <p:sp>
        <p:nvSpPr>
          <p:cNvPr id="7" name="文本框 6"/>
          <p:cNvSpPr txBox="1"/>
          <p:nvPr/>
        </p:nvSpPr>
        <p:spPr>
          <a:xfrm>
            <a:off x="346075" y="448310"/>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3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52. </a:t>
            </a:r>
            <a:r>
              <a:rPr sz="2800" b="1" dirty="0">
                <a:latin typeface="微软雅黑" panose="020B0503020204020204" pitchFamily="34" charset="-122"/>
                <a:ea typeface="微软雅黑" panose="020B0503020204020204" pitchFamily="34" charset="-122"/>
              </a:rPr>
              <a:t>细节理解题。从文章第二段第四、第五句When other rabbits see this white tail moving up and down, they run, too. They know that there is danger. 可以看出，当其他兔子看到同伴的尾巴上下摆动时，它们也会跑。因为他们知道有危险，因此可以确定答案为D。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360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53. </a:t>
            </a:r>
            <a:r>
              <a:rPr sz="2800" b="1" dirty="0">
                <a:latin typeface="微软雅黑" panose="020B0503020204020204" pitchFamily="34" charset="-122"/>
                <a:ea typeface="微软雅黑" panose="020B0503020204020204" pitchFamily="34" charset="-122"/>
              </a:rPr>
              <a:t>细节理解题。从文章第三段第二、第三句When a cobra is angry, it raises its head and makes itself look fierce. This warns other animals. 可以看出，当眼镜蛇生气时，它会抬起头，让自己看起来很凶猛。这是对其他动物的警告。因此可以确定答案为B。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361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54. Which of the following is NOT true according to the passage?</a:t>
            </a:r>
          </a:p>
          <a:p>
            <a:pPr marL="0" indent="0">
              <a:buNone/>
            </a:pPr>
            <a:r>
              <a:rPr sz="2400" b="1" dirty="0">
                <a:latin typeface="微软雅黑" panose="020B0503020204020204" pitchFamily="34" charset="-122"/>
                <a:ea typeface="微软雅黑" panose="020B0503020204020204" pitchFamily="34" charset="-122"/>
              </a:rPr>
              <a:t>A. Animals don’t have a language like ours.</a:t>
            </a:r>
          </a:p>
          <a:p>
            <a:pPr marL="0" indent="0">
              <a:buNone/>
            </a:pPr>
            <a:r>
              <a:rPr sz="2400" b="1" dirty="0">
                <a:latin typeface="微软雅黑" panose="020B0503020204020204" pitchFamily="34" charset="-122"/>
                <a:ea typeface="微软雅黑" panose="020B0503020204020204" pitchFamily="34" charset="-122"/>
              </a:rPr>
              <a:t>B. A cobra shows its anger by body language.</a:t>
            </a:r>
          </a:p>
          <a:p>
            <a:pPr marL="0" indent="0">
              <a:buNone/>
            </a:pPr>
            <a:r>
              <a:rPr sz="2400" b="1" dirty="0">
                <a:latin typeface="微软雅黑" panose="020B0503020204020204" pitchFamily="34" charset="-122"/>
                <a:ea typeface="微软雅黑" panose="020B0503020204020204" pitchFamily="34" charset="-122"/>
              </a:rPr>
              <a:t>C. Some animals can make sounds.</a:t>
            </a:r>
          </a:p>
          <a:p>
            <a:pPr marL="0" indent="0">
              <a:buNone/>
            </a:pPr>
            <a:r>
              <a:rPr sz="2400" b="1" dirty="0">
                <a:latin typeface="微软雅黑" panose="020B0503020204020204" pitchFamily="34" charset="-122"/>
                <a:ea typeface="微软雅黑" panose="020B0503020204020204" pitchFamily="34" charset="-122"/>
              </a:rPr>
              <a:t>D. Man is unlucky because of their language.</a:t>
            </a:r>
          </a:p>
          <a:p>
            <a:pPr marL="0" indent="0">
              <a:buNone/>
            </a:pPr>
            <a:r>
              <a:rPr sz="2400" b="1" dirty="0">
                <a:latin typeface="微软雅黑" panose="020B0503020204020204" pitchFamily="34" charset="-122"/>
                <a:ea typeface="微软雅黑" panose="020B0503020204020204" pitchFamily="34" charset="-122"/>
              </a:rPr>
              <a:t>55. What is the best title for the passage?</a:t>
            </a:r>
          </a:p>
          <a:p>
            <a:pPr marL="0" indent="0">
              <a:buNone/>
            </a:pPr>
            <a:r>
              <a:rPr sz="2400" b="1" dirty="0">
                <a:latin typeface="微软雅黑" panose="020B0503020204020204" pitchFamily="34" charset="-122"/>
                <a:ea typeface="微软雅黑" panose="020B0503020204020204" pitchFamily="34" charset="-122"/>
              </a:rPr>
              <a:t>A. Sounds of Different Animals</a:t>
            </a:r>
          </a:p>
          <a:p>
            <a:pPr marL="0" indent="0">
              <a:buNone/>
            </a:pPr>
            <a:r>
              <a:rPr sz="2400" b="1" dirty="0">
                <a:latin typeface="微软雅黑" panose="020B0503020204020204" pitchFamily="34" charset="-122"/>
                <a:ea typeface="微软雅黑" panose="020B0503020204020204" pitchFamily="34" charset="-122"/>
              </a:rPr>
              <a:t>B. Animals and Their Languages</a:t>
            </a:r>
          </a:p>
          <a:p>
            <a:pPr marL="0" indent="0">
              <a:buNone/>
            </a:pPr>
            <a:r>
              <a:rPr sz="2400" b="1" dirty="0">
                <a:latin typeface="微软雅黑" panose="020B0503020204020204" pitchFamily="34" charset="-122"/>
                <a:ea typeface="微软雅黑" panose="020B0503020204020204" pitchFamily="34" charset="-122"/>
              </a:rPr>
              <a:t>C. Human Beings and Their Languages</a:t>
            </a:r>
          </a:p>
          <a:p>
            <a:pPr marL="0" indent="0">
              <a:buNone/>
            </a:pPr>
            <a:r>
              <a:rPr sz="2400" b="1" dirty="0">
                <a:latin typeface="微软雅黑" panose="020B0503020204020204" pitchFamily="34" charset="-122"/>
                <a:ea typeface="微软雅黑" panose="020B0503020204020204" pitchFamily="34" charset="-122"/>
              </a:rPr>
              <a:t>D. Similarities Between Human Beings and Animal</a:t>
            </a:r>
          </a:p>
        </p:txBody>
      </p:sp>
      <p:sp>
        <p:nvSpPr>
          <p:cNvPr id="2" name="灯片编号占位符 1"/>
          <p:cNvSpPr>
            <a:spLocks noGrp="1"/>
          </p:cNvSpPr>
          <p:nvPr>
            <p:ph type="sldNum" sz="quarter" idx="12"/>
          </p:nvPr>
        </p:nvSpPr>
        <p:spPr/>
        <p:txBody>
          <a:bodyPr/>
          <a:lstStyle/>
          <a:p>
            <a:fld id="{879EF9BB-81F1-401D-AA19-680A8E0D7F6D}" type="slidenum">
              <a:rPr lang="en-US" smtClean="0"/>
              <a:t>362</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10266680" y="86614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12" name="文本框 11"/>
          <p:cNvSpPr txBox="1"/>
          <p:nvPr/>
        </p:nvSpPr>
        <p:spPr>
          <a:xfrm>
            <a:off x="6731635" y="3168015"/>
            <a:ext cx="2292985" cy="521970"/>
          </a:xfrm>
          <a:prstGeom prst="rect">
            <a:avLst/>
          </a:prstGeom>
          <a:noFill/>
        </p:spPr>
        <p:txBody>
          <a:bodyPr wrap="square" rtlCol="0">
            <a:spAutoFit/>
          </a:bodyPr>
          <a:lstStyle/>
          <a:p>
            <a:r>
              <a:rPr lang="zh-CN" altLang="en-US" sz="2800" b="1" dirty="0">
                <a:solidFill>
                  <a:srgbClr val="FF0000"/>
                </a:solidFill>
              </a:rPr>
              <a:t> </a:t>
            </a: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6" name="文本框 5">
            <a:hlinkClick r:id="rId4" action="ppaction://hlinksldjump"/>
          </p:cNvPr>
          <p:cNvSpPr txBox="1"/>
          <p:nvPr/>
        </p:nvSpPr>
        <p:spPr>
          <a:xfrm>
            <a:off x="7743825" y="384302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8402955" y="173926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762000" y="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3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54. 推理判断题。从文章第五段第一句But we have something that no animals have—a large number of words that have the meanings of things, actions, feelings or ideas.可以看出，人类有动物没有的东西，那就是语言。人类的语言有丰富的词汇可以表达思想、行动、感觉或想法。因此推出人类是幸运的，因此可以确定答案为D。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363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55. </a:t>
            </a:r>
            <a:r>
              <a:rPr sz="2800" b="1" dirty="0">
                <a:latin typeface="微软雅黑" panose="020B0503020204020204" pitchFamily="34" charset="-122"/>
                <a:ea typeface="微软雅黑" panose="020B0503020204020204" pitchFamily="34" charset="-122"/>
              </a:rPr>
              <a:t>主旨大意题。文中分别阐述了body language, sounds and the language of humans，因此可以确定答案为B。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364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365</a:t>
            </a:fld>
            <a:endParaRPr lang="en-US"/>
          </a:p>
        </p:txBody>
      </p:sp>
      <p:sp>
        <p:nvSpPr>
          <p:cNvPr id="5" name="文本框 4"/>
          <p:cNvSpPr txBox="1"/>
          <p:nvPr/>
        </p:nvSpPr>
        <p:spPr>
          <a:xfrm>
            <a:off x="635" y="663575"/>
            <a:ext cx="12191365" cy="6123940"/>
          </a:xfrm>
          <a:prstGeom prst="rect">
            <a:avLst/>
          </a:prstGeom>
          <a:noFill/>
        </p:spPr>
        <p:txBody>
          <a:bodyPr wrap="square" rtlCol="0" anchor="t">
            <a:spAutoFit/>
          </a:bodyPr>
          <a:lstStyle/>
          <a:p>
            <a:r>
              <a:rPr lang="en-US" altLang="zh-CN" sz="2800"/>
              <a:t> 2021年广东高职高考阅读真题</a:t>
            </a:r>
          </a:p>
          <a:p>
            <a:r>
              <a:rPr lang="en-US" altLang="zh-CN" sz="2800"/>
              <a:t>                                                         A（记叙文）</a:t>
            </a:r>
          </a:p>
          <a:p>
            <a:r>
              <a:rPr lang="en-US" altLang="zh-CN" sz="2800"/>
              <a:t>      </a:t>
            </a:r>
          </a:p>
          <a:p>
            <a:pPr algn="just"/>
            <a:r>
              <a:rPr lang="en-US" altLang="zh-CN" sz="2800"/>
              <a:t>         I have been working at a public high school for over ten years. Though I always teach students of the seventh grade, I never feel tired of that. Over the first few weeks of every school year, my most important job is getting to know well about those little strangers in my class—discovering their personal wishes and learning about their former study and life experiences. For me this getting-to-know-you process is very important part of my teaching, and I have developed many ways to “research” my students, including parent questionnaires ( 问卷 ) and students’ letters of self-introduction.</a:t>
            </a:r>
          </a:p>
          <a:p>
            <a:pPr algn="just"/>
            <a:r>
              <a:rPr lang="en-US" altLang="zh-CN" sz="2800">
                <a:sym typeface="+mn-ea"/>
              </a:rPr>
              <a:t>         </a:t>
            </a:r>
            <a:r>
              <a:rPr lang="en-US" altLang="zh-CN" sz="2800"/>
              <a:t>I like to give out parent questionnaires. These questionnaires are useful for me to learn about my students’ lives at home. From these questionnaires, I learn much about my students as well as their parents.</a:t>
            </a:r>
          </a:p>
        </p:txBody>
      </p:sp>
      <p:sp>
        <p:nvSpPr>
          <p:cNvPr id="2" name="文本框 1"/>
          <p:cNvSpPr txBox="1"/>
          <p:nvPr/>
        </p:nvSpPr>
        <p:spPr>
          <a:xfrm>
            <a:off x="3303270" y="80010"/>
            <a:ext cx="5988685" cy="583565"/>
          </a:xfrm>
          <a:prstGeom prst="rect">
            <a:avLst/>
          </a:prstGeom>
          <a:solidFill>
            <a:schemeClr val="accent2">
              <a:lumMod val="40000"/>
              <a:lumOff val="60000"/>
            </a:schemeClr>
          </a:solidFill>
        </p:spPr>
        <p:txBody>
          <a:bodyPr wrap="square" rtlCol="0">
            <a:spAutoFit/>
          </a:bodyPr>
          <a:lstStyle/>
          <a:p>
            <a:r>
              <a:rPr lang="zh-CN" altLang="en-US" sz="3200" b="1">
                <a:solidFill>
                  <a:schemeClr val="bg1"/>
                </a:solidFill>
              </a:rPr>
              <a:t>四、 真题回放，一比高低</a:t>
            </a:r>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366</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303530"/>
            <a:ext cx="12191365" cy="3969385"/>
          </a:xfrm>
          <a:prstGeom prst="rect">
            <a:avLst/>
          </a:prstGeom>
          <a:noFill/>
        </p:spPr>
        <p:txBody>
          <a:bodyPr wrap="square" rtlCol="0" anchor="t">
            <a:spAutoFit/>
          </a:bodyPr>
          <a:lstStyle/>
          <a:p>
            <a:pPr algn="just"/>
            <a:r>
              <a:rPr lang="en-US" altLang="zh-CN" sz="2800"/>
              <a:t>      Another way to “research” my students is to read their letters of self-introduction. I always ask each student to write me a letter as the first piece of homework. They need to tell me all about themselves. I share with them my letter of self-introduction as an example. And I make sure my students know that I really want to learn about them so that I can help them in the best way.</a:t>
            </a:r>
          </a:p>
          <a:p>
            <a:pPr algn="just"/>
            <a:r>
              <a:rPr lang="en-US" altLang="zh-CN" sz="2800">
                <a:sym typeface="+mn-ea"/>
              </a:rPr>
              <a:t>      </a:t>
            </a:r>
            <a:r>
              <a:rPr lang="en-US" altLang="zh-CN" sz="2800"/>
              <a:t>These getting-to-know-you activities, which last a whole year, are just the beginning of a long process for me to know about my students. I never take the first impressions as the final ones. Instead, I keep “researching” my students during the rest of the year in all possible ways.</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899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41. We can learn from Paragraph 1 that the author __________.</a:t>
            </a:r>
          </a:p>
          <a:p>
            <a:pPr marL="0" indent="0">
              <a:buNone/>
            </a:pPr>
            <a:r>
              <a:rPr sz="2400" b="1" dirty="0">
                <a:latin typeface="微软雅黑" panose="020B0503020204020204" pitchFamily="34" charset="-122"/>
                <a:ea typeface="微软雅黑" panose="020B0503020204020204" pitchFamily="34" charset="-122"/>
              </a:rPr>
              <a:t>A. loves to learn about his students</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B. works at a primary school</a:t>
            </a:r>
          </a:p>
          <a:p>
            <a:pPr marL="0" indent="0">
              <a:buNone/>
            </a:pPr>
            <a:r>
              <a:rPr sz="2400" b="1" dirty="0">
                <a:latin typeface="微软雅黑" panose="020B0503020204020204" pitchFamily="34" charset="-122"/>
                <a:ea typeface="微软雅黑" panose="020B0503020204020204" pitchFamily="34" charset="-122"/>
              </a:rPr>
              <a:t>C. feels tired of teaching students</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chooses to teach seventh-graders</a:t>
            </a:r>
          </a:p>
          <a:p>
            <a:pPr marL="0" indent="0">
              <a:buNone/>
            </a:pPr>
            <a:r>
              <a:rPr sz="2400" b="1" dirty="0">
                <a:latin typeface="微软雅黑" panose="020B0503020204020204" pitchFamily="34" charset="-122"/>
                <a:ea typeface="微软雅黑" panose="020B0503020204020204" pitchFamily="34" charset="-122"/>
              </a:rPr>
              <a:t>42. The author thinks that the parent questionnaire helps to __________.</a:t>
            </a:r>
          </a:p>
          <a:p>
            <a:pPr marL="0" indent="0">
              <a:buNone/>
            </a:pPr>
            <a:r>
              <a:rPr sz="2400" b="1" dirty="0">
                <a:latin typeface="微软雅黑" panose="020B0503020204020204" pitchFamily="34" charset="-122"/>
                <a:ea typeface="微软雅黑" panose="020B0503020204020204" pitchFamily="34" charset="-122"/>
              </a:rPr>
              <a:t>A. get students’ home addresses</a:t>
            </a:r>
            <a:r>
              <a:rPr lang="en-US" sz="2400" b="1" dirty="0">
                <a:latin typeface="微软雅黑" panose="020B0503020204020204" pitchFamily="34" charset="-122"/>
                <a:ea typeface="微软雅黑" panose="020B0503020204020204" pitchFamily="34" charset="-122"/>
              </a:rPr>
              <a:t>	</a:t>
            </a:r>
          </a:p>
          <a:p>
            <a:pPr marL="0" indent="0">
              <a:buNone/>
            </a:pPr>
            <a:r>
              <a:rPr sz="2400" b="1" dirty="0">
                <a:latin typeface="微软雅黑" panose="020B0503020204020204" pitchFamily="34" charset="-122"/>
                <a:ea typeface="微软雅黑" panose="020B0503020204020204" pitchFamily="34" charset="-122"/>
              </a:rPr>
              <a:t>B. give students parent tests</a:t>
            </a:r>
          </a:p>
          <a:p>
            <a:pPr marL="0" indent="0">
              <a:buNone/>
            </a:pPr>
            <a:r>
              <a:rPr sz="2400" b="1" dirty="0">
                <a:latin typeface="微软雅黑" panose="020B0503020204020204" pitchFamily="34" charset="-122"/>
                <a:ea typeface="微软雅黑" panose="020B0503020204020204" pitchFamily="34" charset="-122"/>
              </a:rPr>
              <a:t>C. understand students’ learning styles</a:t>
            </a:r>
          </a:p>
          <a:p>
            <a:pPr marL="0" indent="0">
              <a:buNone/>
            </a:pPr>
            <a:r>
              <a:rPr sz="2400" b="1" dirty="0">
                <a:latin typeface="微软雅黑" panose="020B0503020204020204" pitchFamily="34" charset="-122"/>
                <a:ea typeface="微软雅黑" panose="020B0503020204020204" pitchFamily="34" charset="-122"/>
              </a:rPr>
              <a:t>D. learn about students’ family life</a:t>
            </a:r>
          </a:p>
          <a:p>
            <a:pPr marL="0" indent="0">
              <a:buNone/>
            </a:pPr>
            <a:r>
              <a:rPr sz="2400" b="1" dirty="0">
                <a:latin typeface="微软雅黑" panose="020B0503020204020204" pitchFamily="34" charset="-122"/>
                <a:ea typeface="微软雅黑" panose="020B0503020204020204" pitchFamily="34" charset="-122"/>
              </a:rPr>
              <a:t>43. Which of the following is true about the students’ letter of self-introduction?</a:t>
            </a:r>
          </a:p>
          <a:p>
            <a:pPr marL="0" indent="0">
              <a:buNone/>
            </a:pPr>
            <a:r>
              <a:rPr sz="2400" b="1" dirty="0">
                <a:latin typeface="微软雅黑" panose="020B0503020204020204" pitchFamily="34" charset="-122"/>
                <a:ea typeface="微软雅黑" panose="020B0503020204020204" pitchFamily="34" charset="-122"/>
              </a:rPr>
              <a:t>A. It should be completed in class.</a:t>
            </a:r>
          </a:p>
          <a:p>
            <a:pPr marL="0" indent="0">
              <a:buNone/>
            </a:pPr>
            <a:r>
              <a:rPr sz="2400" b="1" dirty="0">
                <a:latin typeface="微软雅黑" panose="020B0503020204020204" pitchFamily="34" charset="-122"/>
                <a:ea typeface="微软雅黑" panose="020B0503020204020204" pitchFamily="34" charset="-122"/>
              </a:rPr>
              <a:t>B. It tells mainly about the students’ parents.</a:t>
            </a:r>
          </a:p>
          <a:p>
            <a:pPr marL="0" indent="0">
              <a:buNone/>
            </a:pPr>
            <a:r>
              <a:rPr sz="2400" b="1" dirty="0">
                <a:latin typeface="微软雅黑" panose="020B0503020204020204" pitchFamily="34" charset="-122"/>
                <a:ea typeface="微软雅黑" panose="020B0503020204020204" pitchFamily="34" charset="-122"/>
              </a:rPr>
              <a:t>C. It’s the students’ first piece of homework.</a:t>
            </a:r>
          </a:p>
          <a:p>
            <a:pPr marL="0" indent="0">
              <a:buNone/>
            </a:pPr>
            <a:r>
              <a:rPr sz="2400" b="1" dirty="0">
                <a:latin typeface="微软雅黑" panose="020B0503020204020204" pitchFamily="34" charset="-122"/>
                <a:ea typeface="微软雅黑" panose="020B0503020204020204" pitchFamily="34" charset="-122"/>
              </a:rPr>
              <a:t>D. It helps the students learn about the teacher</a:t>
            </a:r>
            <a:r>
              <a:rPr lang="en-US" sz="2400" b="1" dirty="0">
                <a:latin typeface="微软雅黑" panose="020B0503020204020204" pitchFamily="34" charset="-122"/>
                <a:ea typeface="微软雅黑" panose="020B0503020204020204" pitchFamily="34" charset="-122"/>
              </a:rPr>
              <a:t>.</a:t>
            </a:r>
          </a:p>
        </p:txBody>
      </p:sp>
      <p:sp>
        <p:nvSpPr>
          <p:cNvPr id="2" name="灯片编号占位符 1"/>
          <p:cNvSpPr>
            <a:spLocks noGrp="1"/>
          </p:cNvSpPr>
          <p:nvPr>
            <p:ph type="sldNum" sz="quarter" idx="12"/>
          </p:nvPr>
        </p:nvSpPr>
        <p:spPr/>
        <p:txBody>
          <a:bodyPr/>
          <a:lstStyle/>
          <a:p>
            <a:fld id="{879EF9BB-81F1-401D-AA19-680A8E0D7F6D}" type="slidenum">
              <a:rPr lang="en-US" smtClean="0"/>
              <a:t>367</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8126730" y="86614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2" name="文本框 11"/>
          <p:cNvSpPr txBox="1"/>
          <p:nvPr/>
        </p:nvSpPr>
        <p:spPr>
          <a:xfrm>
            <a:off x="9409430" y="201422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13" name="文本框 12"/>
          <p:cNvSpPr txBox="1"/>
          <p:nvPr/>
        </p:nvSpPr>
        <p:spPr>
          <a:xfrm>
            <a:off x="2672715" y="4631690"/>
            <a:ext cx="114681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6" name="文本框 5">
            <a:hlinkClick r:id="rId4" action="ppaction://hlinksldjump"/>
          </p:cNvPr>
          <p:cNvSpPr txBox="1"/>
          <p:nvPr/>
        </p:nvSpPr>
        <p:spPr>
          <a:xfrm>
            <a:off x="10421620" y="287147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10255250" y="6210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6" action="ppaction://hlinksldjump"/>
          </p:cNvPr>
          <p:cNvSpPr txBox="1"/>
          <p:nvPr/>
        </p:nvSpPr>
        <p:spPr>
          <a:xfrm>
            <a:off x="7855585" y="503682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762000" y="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3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41. </a:t>
            </a:r>
            <a:r>
              <a:rPr sz="2800" b="1" dirty="0">
                <a:latin typeface="微软雅黑" panose="020B0503020204020204" pitchFamily="34" charset="-122"/>
                <a:ea typeface="微软雅黑" panose="020B0503020204020204" pitchFamily="34" charset="-122"/>
              </a:rPr>
              <a:t>	 主旨大意题。题目考察第一段的主旨大意。第一段第三句提到“Over the first few weeks of every schoool year, my most important job is getting to know well about those little strangers in my class—discovering their...”，由此可知作者想了解学生，其他几个选项可以通过排除来否定。所以答案是A。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368</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42. </a:t>
            </a:r>
            <a:r>
              <a:rPr sz="2800" b="1" dirty="0">
                <a:latin typeface="微软雅黑" panose="020B0503020204020204" pitchFamily="34" charset="-122"/>
                <a:ea typeface="微软雅黑" panose="020B0503020204020204" pitchFamily="34" charset="-122"/>
              </a:rPr>
              <a:t>细节理解题。文章第二段告诉我们通过问卷可以了解学生的家庭生活。所以答案是D。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369</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3"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矩形 5"/>
          <p:cNvSpPr/>
          <p:nvPr>
            <p:custDataLst>
              <p:tags r:id="rId1"/>
            </p:custDataLst>
          </p:nvPr>
        </p:nvSpPr>
        <p:spPr>
          <a:xfrm>
            <a:off x="353060" y="676910"/>
            <a:ext cx="11691620" cy="451993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800" b="1">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（三）根据逻辑关系解题</a:t>
            </a:r>
          </a:p>
          <a:p>
            <a:pPr algn="l"/>
            <a:endParaRPr lang="zh-CN" altLang="en-US" sz="2400" b="1">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algn="l"/>
            <a:r>
              <a:rPr lang="en-US" altLang="zh-CN"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      </a:t>
            </a:r>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一篇文章往往是一个有机的整体，各部分之间存在着一定的联系，无论是利用词汇线索，还是借助代词去寻找答案，考生都要判断句与段，段与选项之间的联系，思考它们之间的关系。从逻辑意义上来看，句子与句子之间常常有并列、递进、转折、因果、例证、对比、顺承、总分、解释、过渡等关系。</a:t>
            </a:r>
          </a:p>
          <a:p>
            <a:pPr algn="l"/>
            <a:endPar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endParaRPr>
          </a:p>
          <a:p>
            <a:pPr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1. 并列关系</a:t>
            </a:r>
          </a:p>
          <a:p>
            <a:pPr indent="457200" algn="l"/>
            <a:r>
              <a:rPr lang="zh-CN" altLang="en-US" sz="240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并列关系是指如果在同一类概念中存在同层次的概念，则这些概念之间是并列关系。并列关系分为相容和不相容两种。表示并列关系的标志词语有 and，first(ly) … second(ly)，first … then/next，to begin with，some … others …，for one thing … for another thing，then/next，finally/last 等。</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3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43. </a:t>
            </a:r>
            <a:r>
              <a:rPr sz="2800" b="1" dirty="0">
                <a:latin typeface="微软雅黑" panose="020B0503020204020204" pitchFamily="34" charset="-122"/>
                <a:ea typeface="微软雅黑" panose="020B0503020204020204" pitchFamily="34" charset="-122"/>
              </a:rPr>
              <a:t>细节理解题。从文章倒数第二段的第二句“I always ask each students to write me a letter as the first piece of homework.”可以清楚地知道答案是C。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370</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899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44. According to the last paragraph, the getting-to-know-you activities __________.</a:t>
            </a:r>
          </a:p>
          <a:p>
            <a:pPr marL="0" indent="0">
              <a:buNone/>
            </a:pPr>
            <a:r>
              <a:rPr sz="2400" b="1" dirty="0">
                <a:latin typeface="微软雅黑" panose="020B0503020204020204" pitchFamily="34" charset="-122"/>
                <a:ea typeface="微软雅黑" panose="020B0503020204020204" pitchFamily="34" charset="-122"/>
              </a:rPr>
              <a:t>A. stop after the first few weeks</a:t>
            </a:r>
          </a:p>
          <a:p>
            <a:pPr marL="0" indent="0">
              <a:buNone/>
            </a:pPr>
            <a:r>
              <a:rPr sz="2400" b="1" dirty="0">
                <a:latin typeface="微软雅黑" panose="020B0503020204020204" pitchFamily="34" charset="-122"/>
                <a:ea typeface="微软雅黑" panose="020B0503020204020204" pitchFamily="34" charset="-122"/>
              </a:rPr>
              <a:t>B. last for twelve months</a:t>
            </a:r>
          </a:p>
          <a:p>
            <a:pPr marL="0" indent="0">
              <a:buNone/>
            </a:pPr>
            <a:r>
              <a:rPr sz="2400" b="1" dirty="0">
                <a:latin typeface="微软雅黑" panose="020B0503020204020204" pitchFamily="34" charset="-122"/>
                <a:ea typeface="微软雅黑" panose="020B0503020204020204" pitchFamily="34" charset="-122"/>
              </a:rPr>
              <a:t>C. leave students with good impressions</a:t>
            </a:r>
          </a:p>
          <a:p>
            <a:pPr marL="0" indent="0">
              <a:buNone/>
            </a:pPr>
            <a:r>
              <a:rPr sz="2400" b="1" dirty="0">
                <a:latin typeface="微软雅黑" panose="020B0503020204020204" pitchFamily="34" charset="-122"/>
                <a:ea typeface="微软雅黑" panose="020B0503020204020204" pitchFamily="34" charset="-122"/>
              </a:rPr>
              <a:t>D. help students do research</a:t>
            </a:r>
          </a:p>
          <a:p>
            <a:pPr marL="0" indent="0">
              <a:buNone/>
            </a:pPr>
            <a:r>
              <a:rPr sz="2400" b="1" dirty="0">
                <a:latin typeface="微软雅黑" panose="020B0503020204020204" pitchFamily="34" charset="-122"/>
                <a:ea typeface="微软雅黑" panose="020B0503020204020204" pitchFamily="34" charset="-122"/>
              </a:rPr>
              <a:t>45. What is the best title for the passage?</a:t>
            </a:r>
          </a:p>
          <a:p>
            <a:pPr marL="0" indent="0">
              <a:buNone/>
            </a:pPr>
            <a:r>
              <a:rPr sz="2400" b="1" dirty="0">
                <a:latin typeface="微软雅黑" panose="020B0503020204020204" pitchFamily="34" charset="-122"/>
                <a:ea typeface="微软雅黑" panose="020B0503020204020204" pitchFamily="34" charset="-122"/>
              </a:rPr>
              <a:t>A. Working at a Public School</a:t>
            </a:r>
          </a:p>
          <a:p>
            <a:pPr marL="0" indent="0">
              <a:buNone/>
            </a:pPr>
            <a:r>
              <a:rPr sz="2400" b="1" dirty="0">
                <a:latin typeface="微软雅黑" panose="020B0503020204020204" pitchFamily="34" charset="-122"/>
                <a:ea typeface="微软雅黑" panose="020B0503020204020204" pitchFamily="34" charset="-122"/>
              </a:rPr>
              <a:t>B. Getting to Know My Students</a:t>
            </a:r>
          </a:p>
          <a:p>
            <a:pPr marL="0" indent="0">
              <a:buNone/>
            </a:pPr>
            <a:r>
              <a:rPr sz="2400" b="1" dirty="0">
                <a:latin typeface="微软雅黑" panose="020B0503020204020204" pitchFamily="34" charset="-122"/>
                <a:ea typeface="微软雅黑" panose="020B0503020204020204" pitchFamily="34" charset="-122"/>
              </a:rPr>
              <a:t>C. How to Design Parent Questionnaires</a:t>
            </a:r>
          </a:p>
          <a:p>
            <a:pPr marL="0" indent="0">
              <a:buNone/>
            </a:pPr>
            <a:r>
              <a:rPr sz="2400" b="1" dirty="0">
                <a:latin typeface="微软雅黑" panose="020B0503020204020204" pitchFamily="34" charset="-122"/>
                <a:ea typeface="微软雅黑" panose="020B0503020204020204" pitchFamily="34" charset="-122"/>
              </a:rPr>
              <a:t>D. How to Write a Self-introduction Letter</a:t>
            </a:r>
          </a:p>
        </p:txBody>
      </p:sp>
      <p:sp>
        <p:nvSpPr>
          <p:cNvPr id="2" name="灯片编号占位符 1"/>
          <p:cNvSpPr>
            <a:spLocks noGrp="1"/>
          </p:cNvSpPr>
          <p:nvPr>
            <p:ph type="sldNum" sz="quarter" idx="12"/>
          </p:nvPr>
        </p:nvSpPr>
        <p:spPr/>
        <p:txBody>
          <a:bodyPr/>
          <a:lstStyle/>
          <a:p>
            <a:fld id="{879EF9BB-81F1-401D-AA19-680A8E0D7F6D}" type="slidenum">
              <a:rPr lang="en-US" smtClean="0"/>
              <a:t>371</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316230" y="114300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12" name="文本框 11"/>
          <p:cNvSpPr txBox="1"/>
          <p:nvPr/>
        </p:nvSpPr>
        <p:spPr>
          <a:xfrm>
            <a:off x="6843395" y="3227705"/>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6" name="文本框 5">
            <a:hlinkClick r:id="rId4" action="ppaction://hlinksldjump"/>
          </p:cNvPr>
          <p:cNvSpPr txBox="1"/>
          <p:nvPr/>
        </p:nvSpPr>
        <p:spPr>
          <a:xfrm>
            <a:off x="7369175" y="31680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3302000" y="11430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762000" y="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3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44. </a:t>
            </a:r>
            <a:r>
              <a:rPr sz="2800" b="1" dirty="0">
                <a:latin typeface="微软雅黑" panose="020B0503020204020204" pitchFamily="34" charset="-122"/>
                <a:ea typeface="微软雅黑" panose="020B0503020204020204" pitchFamily="34" charset="-122"/>
              </a:rPr>
              <a:t>细节理解题。从文章最后一段的第一句“These getting-to-know activities, which last a whole year...”可以清楚地知道答案是B。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372</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45. </a:t>
            </a:r>
            <a:r>
              <a:rPr sz="2800" b="1" dirty="0">
                <a:latin typeface="微软雅黑" panose="020B0503020204020204" pitchFamily="34" charset="-122"/>
                <a:ea typeface="微软雅黑" panose="020B0503020204020204" pitchFamily="34" charset="-122"/>
              </a:rPr>
              <a:t>主旨大意题。整篇文章主要讲作者通过调查问卷和写自我介绍等手段对刚接收的七年级学生进行为期一年的了解。答案显然是 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373</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374</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167005"/>
            <a:ext cx="12191365" cy="4831080"/>
          </a:xfrm>
          <a:prstGeom prst="rect">
            <a:avLst/>
          </a:prstGeom>
          <a:noFill/>
        </p:spPr>
        <p:txBody>
          <a:bodyPr wrap="square" rtlCol="0" anchor="t">
            <a:spAutoFit/>
          </a:bodyPr>
          <a:lstStyle/>
          <a:p>
            <a:r>
              <a:rPr lang="en-US" altLang="zh-CN" sz="2800"/>
              <a:t>                                                      B（记叙文）</a:t>
            </a:r>
          </a:p>
          <a:p>
            <a:pPr algn="just"/>
            <a:r>
              <a:rPr lang="en-US" altLang="zh-CN" sz="2800"/>
              <a:t>       </a:t>
            </a:r>
            <a:r>
              <a:rPr lang="en-US" altLang="zh-CN" sz="2800">
                <a:sym typeface="+mn-ea"/>
              </a:rPr>
              <a:t>Galileo Galilei was born in 1564. He was born in the town of Pisa, in what is now Italy. When he was 20 years old, he was studying in Pisa. Galileo was bored with school. The only subject he really liked was math. Because he was doing well in math, the court mathematician offered to teach him privately. He said Galileo could become an excellent mathematician. However, Galileo’s father wanted him to be a doctor.</a:t>
            </a:r>
          </a:p>
          <a:p>
            <a:pPr algn="just"/>
            <a:r>
              <a:rPr lang="en-US" altLang="zh-CN" sz="2800">
                <a:sym typeface="+mn-ea"/>
              </a:rPr>
              <a:t>       Because he needed to earn money after leaving school, Galileo began experimenting with different things. He tried to come up with an invention he could sell for money. He had some success with one invention. It was a device that could be used to measure land.</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375</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167005"/>
            <a:ext cx="12191365" cy="4399915"/>
          </a:xfrm>
          <a:prstGeom prst="rect">
            <a:avLst/>
          </a:prstGeom>
          <a:noFill/>
        </p:spPr>
        <p:txBody>
          <a:bodyPr wrap="square" rtlCol="0" anchor="t">
            <a:spAutoFit/>
          </a:bodyPr>
          <a:lstStyle/>
          <a:p>
            <a:r>
              <a:rPr lang="en-US" altLang="zh-CN" sz="2800"/>
              <a:t>                                                      </a:t>
            </a:r>
          </a:p>
          <a:p>
            <a:pPr algn="just"/>
            <a:r>
              <a:rPr lang="en-US" altLang="zh-CN" sz="2800"/>
              <a:t>       </a:t>
            </a:r>
            <a:r>
              <a:rPr lang="en-US" altLang="zh-CN" sz="2800">
                <a:sym typeface="+mn-ea"/>
              </a:rPr>
              <a:t>He learned that Dutch inventor had invented something called spyglass ( 小望远镜 ). Galileo decided to work out one of his own. Within 24 hours, he invented telescope. It could make things appear ten times larger. One night, he pointed his telescope toward the sky. He made his first of many space observations. Everyone thought the moon was smooth. Galileo saw that it wasn’t. The moon was covered in hills and large holes.</a:t>
            </a:r>
          </a:p>
          <a:p>
            <a:pPr algn="just"/>
            <a:r>
              <a:rPr lang="en-US" altLang="zh-CN" sz="2800">
                <a:sym typeface="+mn-ea"/>
              </a:rPr>
              <a:t>       As technology improved, Galileo and many others made improvements on the telescope. Today, the telescope is a wonderful device that lets us see objects far, far away.</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899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46. According to Paragraph 1, Galileo was __________.</a:t>
            </a:r>
          </a:p>
          <a:p>
            <a:pPr marL="0" indent="0">
              <a:buNone/>
            </a:pPr>
            <a:r>
              <a:rPr sz="2400" b="1" dirty="0">
                <a:latin typeface="微软雅黑" panose="020B0503020204020204" pitchFamily="34" charset="-122"/>
                <a:ea typeface="微软雅黑" panose="020B0503020204020204" pitchFamily="34" charset="-122"/>
              </a:rPr>
              <a:t>A. interested in math</a:t>
            </a:r>
            <a:r>
              <a:rPr lang="en-US" sz="2400" b="1" dirty="0">
                <a:latin typeface="微软雅黑" panose="020B0503020204020204" pitchFamily="34" charset="-122"/>
                <a:ea typeface="微软雅黑" panose="020B0503020204020204" pitchFamily="34" charset="-122"/>
              </a:rPr>
              <a:t>	</a:t>
            </a:r>
          </a:p>
          <a:p>
            <a:pPr marL="0" indent="0">
              <a:buNone/>
            </a:pPr>
            <a:r>
              <a:rPr sz="2400" b="1" dirty="0">
                <a:latin typeface="微软雅黑" panose="020B0503020204020204" pitchFamily="34" charset="-122"/>
                <a:ea typeface="微软雅黑" panose="020B0503020204020204" pitchFamily="34" charset="-122"/>
              </a:rPr>
              <a:t>B. interested in medicine</a:t>
            </a:r>
          </a:p>
          <a:p>
            <a:pPr marL="0" indent="0">
              <a:buNone/>
            </a:pPr>
            <a:r>
              <a:rPr sz="2400" b="1" dirty="0">
                <a:latin typeface="微软雅黑" panose="020B0503020204020204" pitchFamily="34" charset="-122"/>
                <a:ea typeface="微软雅黑" panose="020B0503020204020204" pitchFamily="34" charset="-122"/>
              </a:rPr>
              <a:t>C. born in an inventor’s family</a:t>
            </a:r>
          </a:p>
          <a:p>
            <a:pPr marL="0" indent="0">
              <a:buNone/>
            </a:pPr>
            <a:r>
              <a:rPr sz="2400" b="1" dirty="0">
                <a:latin typeface="微软雅黑" panose="020B0503020204020204" pitchFamily="34" charset="-122"/>
                <a:ea typeface="微软雅黑" panose="020B0503020204020204" pitchFamily="34" charset="-122"/>
              </a:rPr>
              <a:t>D. born in a mathematician’s family</a:t>
            </a:r>
          </a:p>
          <a:p>
            <a:pPr marL="0" indent="0">
              <a:buNone/>
            </a:pPr>
            <a:r>
              <a:rPr sz="2400" b="1" dirty="0">
                <a:latin typeface="微软雅黑" panose="020B0503020204020204" pitchFamily="34" charset="-122"/>
                <a:ea typeface="微软雅黑" panose="020B0503020204020204" pitchFamily="34" charset="-122"/>
              </a:rPr>
              <a:t>47. What did the father expect Galileo to be?</a:t>
            </a:r>
          </a:p>
          <a:p>
            <a:pPr marL="0" indent="0">
              <a:buNone/>
            </a:pPr>
            <a:r>
              <a:rPr sz="2400" b="1" dirty="0">
                <a:latin typeface="微软雅黑" panose="020B0503020204020204" pitchFamily="34" charset="-122"/>
                <a:ea typeface="微软雅黑" panose="020B0503020204020204" pitchFamily="34" charset="-122"/>
              </a:rPr>
              <a:t>A. A doctor.</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B. A teacher.</a:t>
            </a:r>
          </a:p>
          <a:p>
            <a:pPr marL="0" indent="0">
              <a:buNone/>
            </a:pPr>
            <a:r>
              <a:rPr sz="2400" b="1" dirty="0">
                <a:latin typeface="微软雅黑" panose="020B0503020204020204" pitchFamily="34" charset="-122"/>
                <a:ea typeface="微软雅黑" panose="020B0503020204020204" pitchFamily="34" charset="-122"/>
              </a:rPr>
              <a:t>C. An inventor.</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A mathematician.</a:t>
            </a:r>
          </a:p>
          <a:p>
            <a:pPr marL="0" indent="0">
              <a:buNone/>
            </a:pPr>
            <a:r>
              <a:rPr sz="2400" b="1" dirty="0">
                <a:latin typeface="微软雅黑" panose="020B0503020204020204" pitchFamily="34" charset="-122"/>
                <a:ea typeface="微软雅黑" panose="020B0503020204020204" pitchFamily="34" charset="-122"/>
              </a:rPr>
              <a:t>48. Galileo invented device to __________.</a:t>
            </a:r>
          </a:p>
          <a:p>
            <a:pPr marL="0" indent="0">
              <a:buNone/>
            </a:pPr>
            <a:r>
              <a:rPr sz="2400" b="1" dirty="0">
                <a:latin typeface="微软雅黑" panose="020B0503020204020204" pitchFamily="34" charset="-122"/>
                <a:ea typeface="微软雅黑" panose="020B0503020204020204" pitchFamily="34" charset="-122"/>
              </a:rPr>
              <a:t>A. test others’ inventions</a:t>
            </a:r>
          </a:p>
          <a:p>
            <a:pPr marL="0" indent="0">
              <a:buNone/>
            </a:pPr>
            <a:r>
              <a:rPr sz="2400" b="1" dirty="0">
                <a:latin typeface="微软雅黑" panose="020B0503020204020204" pitchFamily="34" charset="-122"/>
                <a:ea typeface="微软雅黑" panose="020B0503020204020204" pitchFamily="34" charset="-122"/>
              </a:rPr>
              <a:t>B. make his father happy</a:t>
            </a:r>
          </a:p>
          <a:p>
            <a:pPr marL="0" indent="0">
              <a:buNone/>
            </a:pPr>
            <a:r>
              <a:rPr sz="2400" b="1" dirty="0">
                <a:latin typeface="微软雅黑" panose="020B0503020204020204" pitchFamily="34" charset="-122"/>
                <a:ea typeface="微软雅黑" panose="020B0503020204020204" pitchFamily="34" charset="-122"/>
              </a:rPr>
              <a:t>C. do experiments</a:t>
            </a:r>
          </a:p>
          <a:p>
            <a:pPr marL="0" indent="0">
              <a:buNone/>
            </a:pPr>
            <a:r>
              <a:rPr sz="2400" b="1" dirty="0">
                <a:latin typeface="微软雅黑" panose="020B0503020204020204" pitchFamily="34" charset="-122"/>
                <a:ea typeface="微软雅黑" panose="020B0503020204020204" pitchFamily="34" charset="-122"/>
              </a:rPr>
              <a:t>D. measure land</a:t>
            </a:r>
          </a:p>
        </p:txBody>
      </p:sp>
      <p:sp>
        <p:nvSpPr>
          <p:cNvPr id="2" name="灯片编号占位符 1"/>
          <p:cNvSpPr>
            <a:spLocks noGrp="1"/>
          </p:cNvSpPr>
          <p:nvPr>
            <p:ph type="sldNum" sz="quarter" idx="12"/>
          </p:nvPr>
        </p:nvSpPr>
        <p:spPr/>
        <p:txBody>
          <a:bodyPr/>
          <a:lstStyle/>
          <a:p>
            <a:fld id="{879EF9BB-81F1-401D-AA19-680A8E0D7F6D}" type="slidenum">
              <a:rPr lang="en-US" smtClean="0"/>
              <a:t>376</a:t>
            </a:fld>
            <a:endParaRPr lang="en-US"/>
          </a:p>
        </p:txBody>
      </p:sp>
      <p:sp>
        <p:nvSpPr>
          <p:cNvPr id="8" name="左箭头 7">
            <a:hlinkClick r:id="rId3" action="ppaction://hlinksldjump"/>
          </p:cNvPr>
          <p:cNvSpPr/>
          <p:nvPr/>
        </p:nvSpPr>
        <p:spPr>
          <a:xfrm>
            <a:off x="993065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7007860" y="62103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2" name="文本框 11"/>
          <p:cNvSpPr txBox="1"/>
          <p:nvPr/>
        </p:nvSpPr>
        <p:spPr>
          <a:xfrm>
            <a:off x="7288530" y="290703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3" name="文本框 12"/>
          <p:cNvSpPr txBox="1"/>
          <p:nvPr/>
        </p:nvSpPr>
        <p:spPr>
          <a:xfrm>
            <a:off x="4931410" y="4218940"/>
            <a:ext cx="114681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6" name="文本框 5">
            <a:hlinkClick r:id="rId4" action="ppaction://hlinksldjump"/>
          </p:cNvPr>
          <p:cNvSpPr txBox="1"/>
          <p:nvPr/>
        </p:nvSpPr>
        <p:spPr>
          <a:xfrm>
            <a:off x="7629525" y="33515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8649970" y="621030"/>
            <a:ext cx="1280795" cy="521970"/>
          </a:xfrm>
          <a:prstGeom prst="rect">
            <a:avLst/>
          </a:prstGeom>
          <a:solidFill>
            <a:schemeClr val="accent1"/>
          </a:solidFill>
        </p:spPr>
        <p:txBody>
          <a:bodyPr wrap="square" rtlCol="0">
            <a:spAutoFit/>
          </a:bodyPr>
          <a:lstStyle/>
          <a:p>
            <a:pPr algn="l"/>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6" action="ppaction://hlinksldjump"/>
          </p:cNvPr>
          <p:cNvSpPr txBox="1"/>
          <p:nvPr/>
        </p:nvSpPr>
        <p:spPr>
          <a:xfrm>
            <a:off x="6369685" y="436499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762000" y="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3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46. </a:t>
            </a:r>
            <a:r>
              <a:rPr sz="2800" b="1" dirty="0">
                <a:latin typeface="微软雅黑" panose="020B0503020204020204" pitchFamily="34" charset="-122"/>
                <a:ea typeface="微软雅黑" panose="020B0503020204020204" pitchFamily="34" charset="-122"/>
              </a:rPr>
              <a:t>细节理解题。根据第一段的内容，我们可以知道伽利略对数学感兴趣。B对医学感兴趣，C出生于一个发明家家庭，D出生于一个数学家家庭，很明显都不正确，故答案为A。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377</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47. </a:t>
            </a:r>
            <a:r>
              <a:rPr sz="2800" b="1" dirty="0">
                <a:latin typeface="微软雅黑" panose="020B0503020204020204" pitchFamily="34" charset="-122"/>
                <a:ea typeface="微软雅黑" panose="020B0503020204020204" pitchFamily="34" charset="-122"/>
              </a:rPr>
              <a:t>细节理解题。从文章第一段的最后一句“Galileo’s father wanted him to be a doctor.”可以清楚地知道答案是A。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378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48. </a:t>
            </a:r>
            <a:r>
              <a:rPr sz="2800" b="1" dirty="0">
                <a:latin typeface="微软雅黑" panose="020B0503020204020204" pitchFamily="34" charset="-122"/>
                <a:ea typeface="微软雅黑" panose="020B0503020204020204" pitchFamily="34" charset="-122"/>
              </a:rPr>
              <a:t>细节理解题。从文章第二段的最后一句“It was a device that could be used to measure land.”可以清楚地知道答案是D。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379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246380" y="4761230"/>
            <a:ext cx="11870690" cy="165989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这段话中出现了并列连词 or 和 And，因此可以推测设空处应该和上一句是承接关系，且上一句中的关键词语 song 对应 A 项中的 music，这两句话的逻辑关系贴切，故此题正确答案为：</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sp>
        <p:nvSpPr>
          <p:cNvPr id="5" name="左箭头 4">
            <a:hlinkClick r:id="rId2"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247015" y="1360170"/>
            <a:ext cx="11679555" cy="2306955"/>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      Set a starting time. Maybe you say “go”, or turn on a certain song, or whatever. ______ And don’t forget to put out some cookies and fruits. Remember, it’s a party!</a:t>
            </a:r>
          </a:p>
          <a:p>
            <a:pPr algn="l"/>
            <a:r>
              <a:rPr lang="en-US" altLang="zh-CN" sz="2400" b="1" dirty="0">
                <a:latin typeface="微软雅黑" panose="020B0503020204020204" pitchFamily="34" charset="-122"/>
                <a:ea typeface="微软雅黑" panose="020B0503020204020204" pitchFamily="34" charset="-122"/>
              </a:rPr>
              <a:t>A. Just keep music playing throughout.</a:t>
            </a:r>
          </a:p>
          <a:p>
            <a:pPr algn="l"/>
            <a:r>
              <a:rPr lang="en-US" altLang="zh-CN" sz="2400" b="1" dirty="0">
                <a:latin typeface="微软雅黑" panose="020B0503020204020204" pitchFamily="34" charset="-122"/>
                <a:ea typeface="微软雅黑" panose="020B0503020204020204" pitchFamily="34" charset="-122"/>
              </a:rPr>
              <a:t>B. Donate whatever clothes are left over.</a:t>
            </a:r>
          </a:p>
          <a:p>
            <a:pPr algn="l"/>
            <a:r>
              <a:rPr lang="en-US" altLang="zh-CN" sz="2400" b="1" dirty="0">
                <a:latin typeface="微软雅黑" panose="020B0503020204020204" pitchFamily="34" charset="-122"/>
                <a:ea typeface="微软雅黑" panose="020B0503020204020204" pitchFamily="34" charset="-122"/>
              </a:rPr>
              <a:t>C. Doing outside activities is good for your health.</a:t>
            </a:r>
          </a:p>
        </p:txBody>
      </p:sp>
      <p:sp>
        <p:nvSpPr>
          <p:cNvPr id="7" name="文本框 6"/>
          <p:cNvSpPr txBox="1"/>
          <p:nvPr/>
        </p:nvSpPr>
        <p:spPr>
          <a:xfrm>
            <a:off x="246380" y="402590"/>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899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49. What made Galileo want to invent his own telescope?</a:t>
            </a:r>
          </a:p>
          <a:p>
            <a:pPr marL="0" indent="0">
              <a:buNone/>
            </a:pPr>
            <a:r>
              <a:rPr sz="2400" b="1" dirty="0">
                <a:latin typeface="微软雅黑" panose="020B0503020204020204" pitchFamily="34" charset="-122"/>
                <a:ea typeface="微软雅黑" panose="020B0503020204020204" pitchFamily="34" charset="-122"/>
              </a:rPr>
              <a:t>A. His father’s expectation.</a:t>
            </a:r>
          </a:p>
          <a:p>
            <a:pPr marL="0" indent="0">
              <a:buNone/>
            </a:pPr>
            <a:r>
              <a:rPr sz="2400" b="1" dirty="0">
                <a:latin typeface="微软雅黑" panose="020B0503020204020204" pitchFamily="34" charset="-122"/>
                <a:ea typeface="微软雅黑" panose="020B0503020204020204" pitchFamily="34" charset="-122"/>
              </a:rPr>
              <a:t>B. His desire to be famous</a:t>
            </a:r>
            <a:r>
              <a:rPr lang="en-US" sz="2400" b="1" dirty="0">
                <a:latin typeface="微软雅黑" panose="020B0503020204020204" pitchFamily="34" charset="-122"/>
                <a:ea typeface="微软雅黑" panose="020B0503020204020204" pitchFamily="34" charset="-122"/>
              </a:rPr>
              <a:t>.</a:t>
            </a:r>
            <a:endParaRPr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The invention of spyglass.</a:t>
            </a:r>
          </a:p>
          <a:p>
            <a:pPr marL="0" indent="0">
              <a:buNone/>
            </a:pPr>
            <a:r>
              <a:rPr sz="2400" b="1" dirty="0">
                <a:latin typeface="微软雅黑" panose="020B0503020204020204" pitchFamily="34" charset="-122"/>
                <a:ea typeface="微软雅黑" panose="020B0503020204020204" pitchFamily="34" charset="-122"/>
              </a:rPr>
              <a:t>D. The encouragement from his teacher.</a:t>
            </a:r>
          </a:p>
          <a:p>
            <a:pPr marL="0" indent="0">
              <a:buNone/>
            </a:pPr>
            <a:r>
              <a:rPr sz="2400" b="1" dirty="0">
                <a:latin typeface="微软雅黑" panose="020B0503020204020204" pitchFamily="34" charset="-122"/>
                <a:ea typeface="微软雅黑" panose="020B0503020204020204" pitchFamily="34" charset="-122"/>
              </a:rPr>
              <a:t>50. What can we learn about Galileo’s telescope according to the passage?</a:t>
            </a:r>
          </a:p>
          <a:p>
            <a:pPr marL="0" indent="0">
              <a:buNone/>
            </a:pPr>
            <a:r>
              <a:rPr sz="2400" b="1" dirty="0">
                <a:latin typeface="微软雅黑" panose="020B0503020204020204" pitchFamily="34" charset="-122"/>
                <a:ea typeface="微软雅黑" panose="020B0503020204020204" pitchFamily="34" charset="-122"/>
              </a:rPr>
              <a:t>A. It helped people to work out many other devices.</a:t>
            </a:r>
          </a:p>
          <a:p>
            <a:pPr marL="0" indent="0">
              <a:buNone/>
            </a:pPr>
            <a:r>
              <a:rPr sz="2400" b="1" dirty="0">
                <a:latin typeface="微软雅黑" panose="020B0503020204020204" pitchFamily="34" charset="-122"/>
                <a:ea typeface="微软雅黑" panose="020B0503020204020204" pitchFamily="34" charset="-122"/>
              </a:rPr>
              <a:t>B. It changed Galileo’s understanding of the moon.</a:t>
            </a:r>
          </a:p>
          <a:p>
            <a:pPr marL="0" indent="0">
              <a:buNone/>
            </a:pPr>
            <a:r>
              <a:rPr sz="2400" b="1" dirty="0">
                <a:latin typeface="微软雅黑" panose="020B0503020204020204" pitchFamily="34" charset="-122"/>
                <a:ea typeface="微软雅黑" panose="020B0503020204020204" pitchFamily="34" charset="-122"/>
              </a:rPr>
              <a:t>C. It was invented with the help of others.</a:t>
            </a:r>
          </a:p>
          <a:p>
            <a:pPr marL="0" indent="0">
              <a:buNone/>
            </a:pPr>
            <a:r>
              <a:rPr sz="2400" b="1" dirty="0">
                <a:latin typeface="微软雅黑" panose="020B0503020204020204" pitchFamily="34" charset="-122"/>
                <a:ea typeface="微软雅黑" panose="020B0503020204020204" pitchFamily="34" charset="-122"/>
              </a:rPr>
              <a:t>D. It was improved by his math teacher</a:t>
            </a:r>
          </a:p>
        </p:txBody>
      </p:sp>
      <p:sp>
        <p:nvSpPr>
          <p:cNvPr id="2" name="灯片编号占位符 1"/>
          <p:cNvSpPr>
            <a:spLocks noGrp="1"/>
          </p:cNvSpPr>
          <p:nvPr>
            <p:ph type="sldNum" sz="quarter" idx="12"/>
          </p:nvPr>
        </p:nvSpPr>
        <p:spPr/>
        <p:txBody>
          <a:bodyPr/>
          <a:lstStyle/>
          <a:p>
            <a:fld id="{879EF9BB-81F1-401D-AA19-680A8E0D7F6D}" type="slidenum">
              <a:rPr lang="en-US" smtClean="0"/>
              <a:t>380</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9136380" y="62103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12" name="文本框 11"/>
          <p:cNvSpPr txBox="1"/>
          <p:nvPr/>
        </p:nvSpPr>
        <p:spPr>
          <a:xfrm>
            <a:off x="10819130" y="2646045"/>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6" name="文本框 5">
            <a:hlinkClick r:id="rId4" action="ppaction://hlinksldjump"/>
          </p:cNvPr>
          <p:cNvSpPr txBox="1"/>
          <p:nvPr/>
        </p:nvSpPr>
        <p:spPr>
          <a:xfrm>
            <a:off x="10041255" y="379984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10041255" y="1492250"/>
            <a:ext cx="1280795" cy="521970"/>
          </a:xfrm>
          <a:prstGeom prst="rect">
            <a:avLst/>
          </a:prstGeom>
          <a:solidFill>
            <a:schemeClr val="accent1"/>
          </a:solidFill>
        </p:spPr>
        <p:txBody>
          <a:bodyPr wrap="square" rtlCol="0">
            <a:spAutoFit/>
          </a:bodyPr>
          <a:lstStyle/>
          <a:p>
            <a:pPr algn="l"/>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762000" y="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3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49. </a:t>
            </a:r>
            <a:r>
              <a:rPr sz="2800" b="1" dirty="0">
                <a:latin typeface="微软雅黑" panose="020B0503020204020204" pitchFamily="34" charset="-122"/>
                <a:ea typeface="微软雅黑" panose="020B0503020204020204" pitchFamily="34" charset="-122"/>
              </a:rPr>
              <a:t>细节理解题。从文章第三段的前两句“He learned that Dutch inventor had invented something called spyglass. Galileo decided to work out one of his own.”可以清楚地知道答案是C。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381</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50. </a:t>
            </a:r>
            <a:r>
              <a:rPr sz="2800" b="1" dirty="0">
                <a:latin typeface="微软雅黑" panose="020B0503020204020204" pitchFamily="34" charset="-122"/>
                <a:ea typeface="微软雅黑" panose="020B0503020204020204" pitchFamily="34" charset="-122"/>
              </a:rPr>
              <a:t>细节理解题。文章第三段提到“Within 24 hours, he invented telescope. ... Everyone thought the moon was smooth. Galileo saw that it wasn’t. The moon was covered in hills and large holes.”由此可知答案是B。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382</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383</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167005"/>
            <a:ext cx="12191365" cy="5692775"/>
          </a:xfrm>
          <a:prstGeom prst="rect">
            <a:avLst/>
          </a:prstGeom>
          <a:noFill/>
        </p:spPr>
        <p:txBody>
          <a:bodyPr wrap="square" rtlCol="0" anchor="t">
            <a:spAutoFit/>
          </a:bodyPr>
          <a:lstStyle/>
          <a:p>
            <a:r>
              <a:rPr lang="en-US" altLang="zh-CN" sz="2800"/>
              <a:t>                                                      C（议论文）</a:t>
            </a:r>
          </a:p>
          <a:p>
            <a:pPr algn="just"/>
            <a:r>
              <a:rPr lang="en-US" altLang="zh-CN" sz="2800"/>
              <a:t>       </a:t>
            </a:r>
            <a:r>
              <a:rPr lang="en-US" altLang="zh-CN" sz="2800">
                <a:sym typeface="+mn-ea"/>
              </a:rPr>
              <a:t>Gardening is popular in many parts of the world. This outdoor activity gives us sweet flowers, fresh fruits and vegetables. And it also gives us many health benefits.</a:t>
            </a:r>
          </a:p>
          <a:p>
            <a:pPr algn="just"/>
            <a:r>
              <a:rPr lang="en-US" altLang="zh-CN" sz="2800">
                <a:sym typeface="+mn-ea"/>
              </a:rPr>
              <a:t>       Gardening helps reduce loneliness. When you are gardening, you are outdoors. So you can spend some time with your neighbors. Most people love to talk about their hobbies, and gardeners are no different. They usually enjoy showing people what they are growing and sharing stories about their gardens.</a:t>
            </a:r>
          </a:p>
          <a:p>
            <a:pPr algn="just"/>
            <a:r>
              <a:rPr lang="en-US" altLang="zh-CN" sz="2800">
                <a:sym typeface="+mn-ea"/>
              </a:rPr>
              <a:t>       Gardening is a healthy activity for children. It gets families outdoors and off computers, televisions and other electronics. Children can learn about nature and wildlife. Gardening can teach children how to eat healthily and where food comes from. It can also help them understand the limits of natural resources and the importance of using them carefully.</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384</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167005"/>
            <a:ext cx="12191365" cy="4831080"/>
          </a:xfrm>
          <a:prstGeom prst="rect">
            <a:avLst/>
          </a:prstGeom>
          <a:noFill/>
        </p:spPr>
        <p:txBody>
          <a:bodyPr wrap="square" rtlCol="0" anchor="t">
            <a:spAutoFit/>
          </a:bodyPr>
          <a:lstStyle/>
          <a:p>
            <a:r>
              <a:rPr lang="en-US" altLang="zh-CN" sz="2800"/>
              <a:t>                                                      </a:t>
            </a:r>
          </a:p>
          <a:p>
            <a:pPr algn="just"/>
            <a:r>
              <a:rPr lang="en-US" altLang="zh-CN" sz="2800"/>
              <a:t>       </a:t>
            </a:r>
            <a:r>
              <a:rPr lang="en-US" altLang="zh-CN" sz="2800">
                <a:sym typeface="+mn-ea"/>
              </a:rPr>
              <a:t>Also, when you garden, you must move around. All the different movements needed for gardening—bending, stretching ( 伸展 ) and lifting—have the effect of doing exercise. So you can easily get a good workout.</a:t>
            </a:r>
          </a:p>
          <a:p>
            <a:pPr algn="just"/>
            <a:r>
              <a:rPr lang="en-US" altLang="zh-CN" sz="2800">
                <a:sym typeface="+mn-ea"/>
              </a:rPr>
              <a:t>       Studies found that the elderly could benefit most from gardening because they may have a much lower chance of getting brain disease. Activities such as gardening use many repeated actions. These actions have a calming effect on the brain. The brain is still active but not in the same way as when we use computers.</a:t>
            </a:r>
          </a:p>
          <a:p>
            <a:pPr algn="just"/>
            <a:r>
              <a:rPr lang="en-US" altLang="zh-CN" sz="2800">
                <a:sym typeface="+mn-ea"/>
              </a:rPr>
              <a:t>       In our technology-filled lives, gardening offers a chance to relax. Growing flowers, even in a couple of pots at your city home, connects you to nature and pleases all of your senses.</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899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51. When gardening, people can reduce their loneliness by __________.</a:t>
            </a:r>
          </a:p>
          <a:p>
            <a:pPr marL="0" indent="0">
              <a:buNone/>
            </a:pPr>
            <a:r>
              <a:rPr sz="2400" b="1" dirty="0">
                <a:latin typeface="微软雅黑" panose="020B0503020204020204" pitchFamily="34" charset="-122"/>
                <a:ea typeface="微软雅黑" panose="020B0503020204020204" pitchFamily="34" charset="-122"/>
              </a:rPr>
              <a:t>A. showing off their skills</a:t>
            </a:r>
          </a:p>
          <a:p>
            <a:pPr marL="0" indent="0">
              <a:buNone/>
            </a:pPr>
            <a:r>
              <a:rPr sz="2400" b="1" dirty="0">
                <a:latin typeface="微软雅黑" panose="020B0503020204020204" pitchFamily="34" charset="-122"/>
                <a:ea typeface="微软雅黑" panose="020B0503020204020204" pitchFamily="34" charset="-122"/>
              </a:rPr>
              <a:t>B. thinking about stories of gardens</a:t>
            </a:r>
          </a:p>
          <a:p>
            <a:pPr marL="0" indent="0">
              <a:buNone/>
            </a:pPr>
            <a:r>
              <a:rPr sz="2400" b="1" dirty="0">
                <a:latin typeface="微软雅黑" panose="020B0503020204020204" pitchFamily="34" charset="-122"/>
                <a:ea typeface="微软雅黑" panose="020B0503020204020204" pitchFamily="34" charset="-122"/>
              </a:rPr>
              <a:t>C. helping others give up bad hobbies</a:t>
            </a:r>
          </a:p>
          <a:p>
            <a:pPr marL="0" indent="0">
              <a:buNone/>
            </a:pPr>
            <a:r>
              <a:rPr sz="2400" b="1" dirty="0">
                <a:latin typeface="微软雅黑" panose="020B0503020204020204" pitchFamily="34" charset="-122"/>
                <a:ea typeface="微软雅黑" panose="020B0503020204020204" pitchFamily="34" charset="-122"/>
              </a:rPr>
              <a:t>D. spending time with their neighbors</a:t>
            </a:r>
          </a:p>
          <a:p>
            <a:pPr marL="0" indent="0">
              <a:buNone/>
            </a:pPr>
            <a:r>
              <a:rPr sz="2400" b="1" dirty="0">
                <a:latin typeface="微软雅黑" panose="020B0503020204020204" pitchFamily="34" charset="-122"/>
                <a:ea typeface="微软雅黑" panose="020B0503020204020204" pitchFamily="34" charset="-122"/>
              </a:rPr>
              <a:t>52. Gardening can help children to __________.</a:t>
            </a:r>
          </a:p>
          <a:p>
            <a:pPr marL="0" indent="0">
              <a:buNone/>
            </a:pPr>
            <a:r>
              <a:rPr sz="2400" b="1" dirty="0">
                <a:latin typeface="微软雅黑" panose="020B0503020204020204" pitchFamily="34" charset="-122"/>
                <a:ea typeface="微软雅黑" panose="020B0503020204020204" pitchFamily="34" charset="-122"/>
              </a:rPr>
              <a:t>A. play with wild animals</a:t>
            </a:r>
          </a:p>
          <a:p>
            <a:pPr marL="0" indent="0">
              <a:buNone/>
            </a:pPr>
            <a:r>
              <a:rPr sz="2400" b="1" dirty="0">
                <a:latin typeface="微软雅黑" panose="020B0503020204020204" pitchFamily="34" charset="-122"/>
                <a:ea typeface="微软雅黑" panose="020B0503020204020204" pitchFamily="34" charset="-122"/>
              </a:rPr>
              <a:t>B. live outdoors with their family</a:t>
            </a:r>
          </a:p>
          <a:p>
            <a:pPr marL="0" indent="0">
              <a:buNone/>
            </a:pPr>
            <a:r>
              <a:rPr sz="2400" b="1" dirty="0">
                <a:latin typeface="微软雅黑" panose="020B0503020204020204" pitchFamily="34" charset="-122"/>
                <a:ea typeface="微软雅黑" panose="020B0503020204020204" pitchFamily="34" charset="-122"/>
              </a:rPr>
              <a:t>C. get away from electronic devices</a:t>
            </a:r>
          </a:p>
          <a:p>
            <a:pPr marL="0" indent="0">
              <a:buNone/>
            </a:pPr>
            <a:r>
              <a:rPr sz="2400" b="1" dirty="0">
                <a:latin typeface="微软雅黑" panose="020B0503020204020204" pitchFamily="34" charset="-122"/>
                <a:ea typeface="微软雅黑" panose="020B0503020204020204" pitchFamily="34" charset="-122"/>
              </a:rPr>
              <a:t>D. learn various ways of cooking</a:t>
            </a:r>
          </a:p>
          <a:p>
            <a:pPr marL="0" indent="0">
              <a:buNone/>
            </a:pPr>
            <a:r>
              <a:rPr sz="2400" b="1" dirty="0">
                <a:latin typeface="微软雅黑" panose="020B0503020204020204" pitchFamily="34" charset="-122"/>
                <a:ea typeface="微软雅黑" panose="020B0503020204020204" pitchFamily="34" charset="-122"/>
              </a:rPr>
              <a:t>53. What does the underlined word “workout” in Paragraph 4 probably mean?</a:t>
            </a:r>
          </a:p>
          <a:p>
            <a:pPr marL="0" indent="0">
              <a:buNone/>
            </a:pPr>
            <a:r>
              <a:rPr sz="2400" b="1" dirty="0">
                <a:latin typeface="微软雅黑" panose="020B0503020204020204" pitchFamily="34" charset="-122"/>
                <a:ea typeface="微软雅黑" panose="020B0503020204020204" pitchFamily="34" charset="-122"/>
              </a:rPr>
              <a:t>A. Rest.			B. Physical exercise. </a:t>
            </a:r>
            <a:endParaRPr lang="en-US"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Job.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Gardening skill</a:t>
            </a:r>
            <a:r>
              <a:rPr lang="en-US" sz="2400" b="1" dirty="0">
                <a:latin typeface="微软雅黑" panose="020B0503020204020204" pitchFamily="34" charset="-122"/>
                <a:ea typeface="微软雅黑" panose="020B0503020204020204" pitchFamily="34" charset="-122"/>
              </a:rPr>
              <a:t>.</a:t>
            </a:r>
          </a:p>
        </p:txBody>
      </p:sp>
      <p:sp>
        <p:nvSpPr>
          <p:cNvPr id="2" name="灯片编号占位符 1"/>
          <p:cNvSpPr>
            <a:spLocks noGrp="1"/>
          </p:cNvSpPr>
          <p:nvPr>
            <p:ph type="sldNum" sz="quarter" idx="12"/>
          </p:nvPr>
        </p:nvSpPr>
        <p:spPr/>
        <p:txBody>
          <a:bodyPr/>
          <a:lstStyle/>
          <a:p>
            <a:fld id="{879EF9BB-81F1-401D-AA19-680A8E0D7F6D}" type="slidenum">
              <a:rPr lang="en-US" smtClean="0"/>
              <a:t>385</a:t>
            </a:fld>
            <a:endParaRPr lang="en-US"/>
          </a:p>
        </p:txBody>
      </p:sp>
      <p:sp>
        <p:nvSpPr>
          <p:cNvPr id="8" name="左箭头 7">
            <a:hlinkClick r:id="rId3" action="ppaction://hlinksldjump"/>
          </p:cNvPr>
          <p:cNvSpPr/>
          <p:nvPr/>
        </p:nvSpPr>
        <p:spPr>
          <a:xfrm>
            <a:off x="993065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9366885" y="78994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12" name="文本框 11"/>
          <p:cNvSpPr txBox="1"/>
          <p:nvPr/>
        </p:nvSpPr>
        <p:spPr>
          <a:xfrm>
            <a:off x="5599430" y="282956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13" name="文本框 12"/>
          <p:cNvSpPr txBox="1"/>
          <p:nvPr/>
        </p:nvSpPr>
        <p:spPr>
          <a:xfrm>
            <a:off x="1434465" y="5585460"/>
            <a:ext cx="114681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6" name="文本框 5">
            <a:hlinkClick r:id="rId4" action="ppaction://hlinksldjump"/>
          </p:cNvPr>
          <p:cNvSpPr txBox="1"/>
          <p:nvPr/>
        </p:nvSpPr>
        <p:spPr>
          <a:xfrm>
            <a:off x="7650480" y="282956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9136380" y="1571625"/>
            <a:ext cx="1280795" cy="521970"/>
          </a:xfrm>
          <a:prstGeom prst="rect">
            <a:avLst/>
          </a:prstGeom>
          <a:solidFill>
            <a:schemeClr val="accent1"/>
          </a:solidFill>
        </p:spPr>
        <p:txBody>
          <a:bodyPr wrap="square" rtlCol="0">
            <a:spAutoFit/>
          </a:bodyPr>
          <a:lstStyle/>
          <a:p>
            <a:pPr algn="l"/>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6" action="ppaction://hlinksldjump"/>
          </p:cNvPr>
          <p:cNvSpPr txBox="1"/>
          <p:nvPr/>
        </p:nvSpPr>
        <p:spPr>
          <a:xfrm>
            <a:off x="2432050" y="558546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266700" y="-27432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3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51. </a:t>
            </a:r>
            <a:r>
              <a:rPr sz="2800" b="1" dirty="0">
                <a:latin typeface="微软雅黑" panose="020B0503020204020204" pitchFamily="34" charset="-122"/>
                <a:ea typeface="微软雅黑" panose="020B0503020204020204" pitchFamily="34" charset="-122"/>
              </a:rPr>
              <a:t>细节理解题。从文章第二段的前三句“Gardening helps reduce loneliness… you can spend some time with your neighbors.”可以清楚地知道答案是D。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386</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52. </a:t>
            </a:r>
            <a:r>
              <a:rPr sz="2800" b="1" dirty="0">
                <a:latin typeface="微软雅黑" panose="020B0503020204020204" pitchFamily="34" charset="-122"/>
                <a:ea typeface="微软雅黑" panose="020B0503020204020204" pitchFamily="34" charset="-122"/>
              </a:rPr>
              <a:t>细节理解题。从文章第三段的第二句“It gets families outdoors and off computers, televisions and other electronics…”可以清楚地知道答案是C。B答案live outdoors with their family，跟课文中gets families outdoors还是有区别的。</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387</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708832"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53. </a:t>
            </a:r>
            <a:r>
              <a:rPr sz="2800" b="1" dirty="0">
                <a:latin typeface="微软雅黑" panose="020B0503020204020204" pitchFamily="34" charset="-122"/>
                <a:ea typeface="微软雅黑" panose="020B0503020204020204" pitchFamily="34" charset="-122"/>
              </a:rPr>
              <a:t>词义猜测题。从第四段最后一句可以找到workout这个词，整句的意思为“通过园艺你可以很容易地得到……”，A答案为休息，C答案为工作，D答案为园艺技能，很显然答案为B，意为“体力劳动”。</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388</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7899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54. From Paragraph 5, we know that gardening __________.</a:t>
            </a:r>
          </a:p>
          <a:p>
            <a:pPr marL="0" indent="0">
              <a:buNone/>
            </a:pPr>
            <a:r>
              <a:rPr sz="2400" b="1" dirty="0">
                <a:latin typeface="微软雅黑" panose="020B0503020204020204" pitchFamily="34" charset="-122"/>
                <a:ea typeface="微软雅黑" panose="020B0503020204020204" pitchFamily="34" charset="-122"/>
              </a:rPr>
              <a:t>A. helps the brain calm down</a:t>
            </a:r>
          </a:p>
          <a:p>
            <a:pPr marL="0" indent="0">
              <a:buNone/>
            </a:pPr>
            <a:r>
              <a:rPr sz="2400" b="1" dirty="0">
                <a:latin typeface="微软雅黑" panose="020B0503020204020204" pitchFamily="34" charset="-122"/>
                <a:ea typeface="微软雅黑" panose="020B0503020204020204" pitchFamily="34" charset="-122"/>
              </a:rPr>
              <a:t>B. needs few repeated actions</a:t>
            </a:r>
          </a:p>
          <a:p>
            <a:pPr marL="0" indent="0">
              <a:buNone/>
            </a:pPr>
            <a:r>
              <a:rPr sz="2400" b="1" dirty="0">
                <a:latin typeface="微软雅黑" panose="020B0503020204020204" pitchFamily="34" charset="-122"/>
                <a:ea typeface="微软雅黑" panose="020B0503020204020204" pitchFamily="34" charset="-122"/>
              </a:rPr>
              <a:t>C. connects the elderly with nature</a:t>
            </a:r>
          </a:p>
          <a:p>
            <a:pPr marL="0" indent="0">
              <a:buNone/>
            </a:pPr>
            <a:r>
              <a:rPr sz="2400" b="1" dirty="0">
                <a:latin typeface="微软雅黑" panose="020B0503020204020204" pitchFamily="34" charset="-122"/>
                <a:ea typeface="微软雅黑" panose="020B0503020204020204" pitchFamily="34" charset="-122"/>
              </a:rPr>
              <a:t>D. makes the brain work as computers do</a:t>
            </a:r>
          </a:p>
          <a:p>
            <a:pPr marL="0" indent="0">
              <a:buNone/>
            </a:pPr>
            <a:r>
              <a:rPr sz="2400" b="1" dirty="0">
                <a:latin typeface="微软雅黑" panose="020B0503020204020204" pitchFamily="34" charset="-122"/>
                <a:ea typeface="微软雅黑" panose="020B0503020204020204" pitchFamily="34" charset="-122"/>
              </a:rPr>
              <a:t>55. In which section of a magazine can we probably find this passage?</a:t>
            </a:r>
          </a:p>
          <a:p>
            <a:pPr marL="0" indent="0">
              <a:buNone/>
            </a:pPr>
            <a:r>
              <a:rPr sz="2400" b="1" dirty="0">
                <a:latin typeface="微软雅黑" panose="020B0503020204020204" pitchFamily="34" charset="-122"/>
                <a:ea typeface="微软雅黑" panose="020B0503020204020204" pitchFamily="34" charset="-122"/>
              </a:rPr>
              <a:t>A. Technology.		B. Education.		</a:t>
            </a:r>
            <a:endParaRPr lang="en-US" sz="2400" b="1" dirty="0">
              <a:latin typeface="微软雅黑" panose="020B0503020204020204" pitchFamily="34" charset="-122"/>
              <a:ea typeface="微软雅黑" panose="020B0503020204020204" pitchFamily="34" charset="-122"/>
            </a:endParaRPr>
          </a:p>
          <a:p>
            <a:pPr marL="0" indent="0">
              <a:buNone/>
            </a:pPr>
            <a:r>
              <a:rPr sz="2400" b="1" dirty="0">
                <a:latin typeface="微软雅黑" panose="020B0503020204020204" pitchFamily="34" charset="-122"/>
                <a:ea typeface="微软雅黑" panose="020B0503020204020204" pitchFamily="34" charset="-122"/>
              </a:rPr>
              <a:t>C. Health.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Economy</a:t>
            </a:r>
          </a:p>
        </p:txBody>
      </p:sp>
      <p:sp>
        <p:nvSpPr>
          <p:cNvPr id="2" name="灯片编号占位符 1"/>
          <p:cNvSpPr>
            <a:spLocks noGrp="1"/>
          </p:cNvSpPr>
          <p:nvPr>
            <p:ph type="sldNum" sz="quarter" idx="12"/>
          </p:nvPr>
        </p:nvSpPr>
        <p:spPr/>
        <p:txBody>
          <a:bodyPr/>
          <a:lstStyle/>
          <a:p>
            <a:fld id="{879EF9BB-81F1-401D-AA19-680A8E0D7F6D}" type="slidenum">
              <a:rPr lang="en-US" smtClean="0"/>
              <a:t>389</a:t>
            </a:fld>
            <a:endParaRPr lang="en-US"/>
          </a:p>
        </p:txBody>
      </p:sp>
      <p:sp>
        <p:nvSpPr>
          <p:cNvPr id="8" name="左箭头 7">
            <a:hlinkClick r:id="rId3" action="ppaction://hlinksldjump"/>
          </p:cNvPr>
          <p:cNvSpPr/>
          <p:nvPr/>
        </p:nvSpPr>
        <p:spPr>
          <a:xfrm>
            <a:off x="993065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7661910" y="789940"/>
            <a:ext cx="2128520"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2" name="文本框 11"/>
          <p:cNvSpPr txBox="1"/>
          <p:nvPr/>
        </p:nvSpPr>
        <p:spPr>
          <a:xfrm>
            <a:off x="10931525" y="2947670"/>
            <a:ext cx="2292985" cy="521970"/>
          </a:xfrm>
          <a:prstGeom prst="rect">
            <a:avLst/>
          </a:prstGeom>
          <a:noFill/>
        </p:spPr>
        <p:txBody>
          <a:bodyPr wrap="square" rtlCol="0">
            <a:spAutoFit/>
          </a:bodyPr>
          <a:lstStyle/>
          <a:p>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6" name="文本框 5">
            <a:hlinkClick r:id="rId4" action="ppaction://hlinksldjump"/>
          </p:cNvPr>
          <p:cNvSpPr txBox="1"/>
          <p:nvPr/>
        </p:nvSpPr>
        <p:spPr>
          <a:xfrm>
            <a:off x="9790430" y="41516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9791065" y="789940"/>
            <a:ext cx="1280795" cy="521970"/>
          </a:xfrm>
          <a:prstGeom prst="rect">
            <a:avLst/>
          </a:prstGeom>
          <a:solidFill>
            <a:schemeClr val="accent1"/>
          </a:solidFill>
        </p:spPr>
        <p:txBody>
          <a:bodyPr wrap="square" rtlCol="0">
            <a:spAutoFit/>
          </a:bodyPr>
          <a:lstStyle/>
          <a:p>
            <a:pPr algn="l"/>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400050" y="-23622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3"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矩形 5"/>
          <p:cNvSpPr/>
          <p:nvPr>
            <p:custDataLst>
              <p:tags r:id="rId1"/>
            </p:custDataLst>
          </p:nvPr>
        </p:nvSpPr>
        <p:spPr>
          <a:xfrm>
            <a:off x="353060" y="812165"/>
            <a:ext cx="11691620" cy="4486275"/>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（三）根据逻辑关系解题</a:t>
            </a:r>
          </a:p>
          <a:p>
            <a:pPr algn="just"/>
            <a:endPar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2. 递进关系</a:t>
            </a:r>
          </a:p>
          <a:p>
            <a:pPr indent="457200"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递进关系是指能够表示在意义上进一层关系的，且有一定逻辑的词语。后面的分句比前面的分句向更重或更大、更深、更难的方向推进一层，分句间的关系是递进的。若空格前后两句之间是逻辑上的递进关系，则空格处很有可能是个表示递进的句子。表示递进关系的标志词语有 too，also，besides，further，furthermore，moreover，likewise，similarly，what’s more，what’s worse，in addition，as well，to make matters worse，not … but …，not only … but also 等。</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3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54. </a:t>
            </a:r>
            <a:r>
              <a:rPr sz="2800" b="1" dirty="0">
                <a:latin typeface="微软雅黑" panose="020B0503020204020204" pitchFamily="34" charset="-122"/>
                <a:ea typeface="微软雅黑" panose="020B0503020204020204" pitchFamily="34" charset="-122"/>
              </a:rPr>
              <a:t>细节理解题。文章第五段提到“Studies found that the elderly could benefit most from gardening because... These actions have a calming effect on the brain...”，由此可知答案是A，园艺可以帮助人们镇静大脑，从而帮助老人。</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390</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55. </a:t>
            </a:r>
            <a:r>
              <a:rPr sz="2800" b="1" dirty="0">
                <a:latin typeface="微软雅黑" panose="020B0503020204020204" pitchFamily="34" charset="-122"/>
                <a:ea typeface="微软雅黑" panose="020B0503020204020204" pitchFamily="34" charset="-122"/>
              </a:rPr>
              <a:t>推理猜测题。文章围绕主题gardening来写，阐述了园艺可以帮助人们更健康。故答案为C。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391</a:t>
            </a:fld>
            <a:endParaRPr lang="en-US"/>
          </a:p>
        </p:txBody>
      </p:sp>
      <p:sp>
        <p:nvSpPr>
          <p:cNvPr id="33" name="左箭头 32">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392</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663575"/>
            <a:ext cx="12191365" cy="5692775"/>
          </a:xfrm>
          <a:prstGeom prst="rect">
            <a:avLst/>
          </a:prstGeom>
          <a:noFill/>
        </p:spPr>
        <p:txBody>
          <a:bodyPr wrap="square" rtlCol="0" anchor="t">
            <a:spAutoFit/>
          </a:bodyPr>
          <a:lstStyle/>
          <a:p>
            <a:r>
              <a:rPr lang="en-US" altLang="zh-CN" sz="2800"/>
              <a:t> 2020年广东高职高考阅读真题</a:t>
            </a:r>
          </a:p>
          <a:p>
            <a:r>
              <a:rPr lang="en-US" altLang="zh-CN" sz="2800"/>
              <a:t>                                                         A（记叙文）</a:t>
            </a:r>
          </a:p>
          <a:p>
            <a:r>
              <a:rPr lang="en-US" altLang="zh-CN" sz="2800"/>
              <a:t>      </a:t>
            </a:r>
          </a:p>
          <a:p>
            <a:pPr algn="just"/>
            <a:r>
              <a:rPr lang="en-US" altLang="zh-CN" sz="2800"/>
              <a:t>         A few years ago, my husband got a job offer from an American company, so I had to give up everything I had in Greece and moved to the United States with him. Starting a new life as a housewife isn’t easy for me, but I manage to get by with all with much to offer. But I have to admit that I’m a little afraid of looking in the eyes of the people I meet. It is a doubtful look which suggests that I am not an able woman. After a long time of receiving this look, I start to doubt if I can really handle my life here.</a:t>
            </a:r>
          </a:p>
          <a:p>
            <a:pPr algn="just"/>
            <a:r>
              <a:rPr lang="en-US" altLang="zh-CN" sz="2800"/>
              <a:t>      One day, my boy brought home a piece of paper from school. I worried it would be something bad. After reading this paper many times, I thought it said that my son was not going to be allowed to stay in the school.</a:t>
            </a:r>
          </a:p>
        </p:txBody>
      </p:sp>
      <p:sp>
        <p:nvSpPr>
          <p:cNvPr id="2" name="文本框 1"/>
          <p:cNvSpPr txBox="1"/>
          <p:nvPr/>
        </p:nvSpPr>
        <p:spPr>
          <a:xfrm>
            <a:off x="3303270" y="80010"/>
            <a:ext cx="5988685" cy="583565"/>
          </a:xfrm>
          <a:prstGeom prst="rect">
            <a:avLst/>
          </a:prstGeom>
          <a:solidFill>
            <a:schemeClr val="accent2">
              <a:lumMod val="40000"/>
              <a:lumOff val="60000"/>
            </a:schemeClr>
          </a:solidFill>
        </p:spPr>
        <p:txBody>
          <a:bodyPr wrap="square" rtlCol="0">
            <a:spAutoFit/>
          </a:bodyPr>
          <a:lstStyle/>
          <a:p>
            <a:r>
              <a:rPr lang="zh-CN" altLang="en-US" sz="3200" b="1">
                <a:solidFill>
                  <a:schemeClr val="bg1"/>
                </a:solidFill>
              </a:rPr>
              <a:t>四、 真题回放，一比高低</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393</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303530"/>
            <a:ext cx="12191365" cy="4831080"/>
          </a:xfrm>
          <a:prstGeom prst="rect">
            <a:avLst/>
          </a:prstGeom>
          <a:noFill/>
        </p:spPr>
        <p:txBody>
          <a:bodyPr wrap="square" rtlCol="0" anchor="t">
            <a:spAutoFit/>
          </a:bodyPr>
          <a:lstStyle/>
          <a:p>
            <a:pPr algn="just"/>
            <a:r>
              <a:rPr lang="en-US" altLang="zh-CN" sz="2800"/>
              <a:t>      </a:t>
            </a:r>
            <a:r>
              <a:rPr lang="en-US" altLang="zh-CN" sz="2800" u="sng"/>
              <a:t>Something inside me broke up.</a:t>
            </a:r>
            <a:r>
              <a:rPr lang="en-US" altLang="zh-CN" sz="2800"/>
              <a:t> Maybe it was the pain of leaving my parents and friends in Greece. Maybe it was all the worries about our life and work here. I don’t know what it was, but I went crying like a crazy woman out of the house to the school to tell them that my son was a good boy, and that he had to learn many things.</a:t>
            </a:r>
          </a:p>
          <a:p>
            <a:pPr algn="just"/>
            <a:r>
              <a:rPr lang="en-US" altLang="zh-CN" sz="2800"/>
              <a:t>      Somebody took me to the schoolmaster’s office. He had no idea what I was saying. Perhaps I was speaking Greek then. I don’t remember. Maybe he was worried I was sick. They called my husband at work. He was very worried when he came and then he became very angry. Actually they did not want to throw my son out of the school. The piece of paper said that they were putting him in a higher class.</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37600" y="-699984"/>
            <a:ext cx="4648200" cy="5065188"/>
          </a:xfrm>
          <a:prstGeom prst="rect">
            <a:avLst/>
          </a:prstGeom>
        </p:spPr>
      </p:pic>
      <p:sp>
        <p:nvSpPr>
          <p:cNvPr id="3" name="内容占位符 2"/>
          <p:cNvSpPr>
            <a:spLocks noGrp="1"/>
          </p:cNvSpPr>
          <p:nvPr>
            <p:ph idx="1"/>
          </p:nvPr>
        </p:nvSpPr>
        <p:spPr>
          <a:xfrm>
            <a:off x="123825" y="866140"/>
            <a:ext cx="12068175" cy="5645150"/>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a:t>
            </a:r>
            <a:r>
              <a:rPr lang="en-US" sz="2400" b="1" dirty="0">
                <a:latin typeface="微软雅黑" panose="020B0503020204020204" pitchFamily="34" charset="-122"/>
                <a:ea typeface="微软雅黑" panose="020B0503020204020204" pitchFamily="34" charset="-122"/>
              </a:rPr>
              <a:t>1</a:t>
            </a:r>
            <a:r>
              <a:rPr sz="2400" b="1" dirty="0">
                <a:latin typeface="微软雅黑" panose="020B0503020204020204" pitchFamily="34" charset="-122"/>
                <a:ea typeface="微软雅黑" panose="020B0503020204020204" pitchFamily="34" charset="-122"/>
              </a:rPr>
              <a:t>. What’s the author’s opinion about herself?</a:t>
            </a:r>
          </a:p>
          <a:p>
            <a:pPr marL="0" indent="0">
              <a:buNone/>
            </a:pPr>
            <a:r>
              <a:rPr sz="2400" b="1" dirty="0">
                <a:latin typeface="微软雅黑" panose="020B0503020204020204" pitchFamily="34" charset="-122"/>
                <a:ea typeface="微软雅黑" panose="020B0503020204020204" pitchFamily="34" charset="-122"/>
              </a:rPr>
              <a:t>A. She is nice to look at. 		B. She is a woman of abilities.</a:t>
            </a:r>
          </a:p>
          <a:p>
            <a:pPr marL="0" indent="0">
              <a:buNone/>
            </a:pPr>
            <a:r>
              <a:rPr sz="2400" b="1" dirty="0">
                <a:latin typeface="微软雅黑" panose="020B0503020204020204" pitchFamily="34" charset="-122"/>
                <a:ea typeface="微软雅黑" panose="020B0503020204020204" pitchFamily="34" charset="-122"/>
              </a:rPr>
              <a:t>C. She is a patient housewife. 		D. She is proud of her son.</a:t>
            </a:r>
          </a:p>
          <a:p>
            <a:pPr marL="0" indent="0">
              <a:buNone/>
            </a:pPr>
            <a:r>
              <a:rPr sz="2400" b="1" dirty="0">
                <a:latin typeface="微软雅黑" panose="020B0503020204020204" pitchFamily="34" charset="-122"/>
                <a:ea typeface="微软雅黑" panose="020B0503020204020204" pitchFamily="34" charset="-122"/>
              </a:rPr>
              <a:t>42. The author is afraid of looking in the eyes of the people because __________.</a:t>
            </a:r>
          </a:p>
          <a:p>
            <a:pPr marL="0" indent="0">
              <a:buNone/>
            </a:pPr>
            <a:r>
              <a:rPr sz="2400" b="1" dirty="0">
                <a:latin typeface="微软雅黑" panose="020B0503020204020204" pitchFamily="34" charset="-122"/>
                <a:ea typeface="微软雅黑" panose="020B0503020204020204" pitchFamily="34" charset="-122"/>
              </a:rPr>
              <a:t>A. they don’t see her as an able woman </a:t>
            </a:r>
          </a:p>
          <a:p>
            <a:pPr marL="0" indent="0">
              <a:buNone/>
            </a:pPr>
            <a:r>
              <a:rPr sz="2400" b="1" dirty="0">
                <a:latin typeface="微软雅黑" panose="020B0503020204020204" pitchFamily="34" charset="-122"/>
                <a:ea typeface="微软雅黑" panose="020B0503020204020204" pitchFamily="34" charset="-122"/>
              </a:rPr>
              <a:t>B. life in Greece was too difficult for her</a:t>
            </a:r>
          </a:p>
          <a:p>
            <a:pPr marL="0" indent="0">
              <a:buNone/>
            </a:pPr>
            <a:r>
              <a:rPr sz="2400" b="1" dirty="0">
                <a:latin typeface="微软雅黑" panose="020B0503020204020204" pitchFamily="34" charset="-122"/>
                <a:ea typeface="微软雅黑" panose="020B0503020204020204" pitchFamily="34" charset="-122"/>
              </a:rPr>
              <a:t>C. she doesn’t have all the necessary skills </a:t>
            </a:r>
          </a:p>
          <a:p>
            <a:pPr marL="0" indent="0">
              <a:buNone/>
            </a:pPr>
            <a:r>
              <a:rPr sz="2400" b="1" dirty="0">
                <a:latin typeface="微软雅黑" panose="020B0503020204020204" pitchFamily="34" charset="-122"/>
                <a:ea typeface="微软雅黑" panose="020B0503020204020204" pitchFamily="34" charset="-122"/>
              </a:rPr>
              <a:t>D. she is a housewife depending on her husband</a:t>
            </a:r>
          </a:p>
          <a:p>
            <a:pPr marL="0" indent="0">
              <a:buNone/>
            </a:pPr>
            <a:r>
              <a:rPr sz="2400" b="1" dirty="0">
                <a:latin typeface="微软雅黑" panose="020B0503020204020204" pitchFamily="34" charset="-122"/>
                <a:ea typeface="微软雅黑" panose="020B0503020204020204" pitchFamily="34" charset="-122"/>
              </a:rPr>
              <a:t>43. The underlined sentence in Paragraph 3 indicates that the author had __________.</a:t>
            </a:r>
          </a:p>
          <a:p>
            <a:pPr marL="0" indent="0">
              <a:buNone/>
            </a:pPr>
            <a:r>
              <a:rPr sz="2400" b="1" dirty="0">
                <a:latin typeface="微软雅黑" panose="020B0503020204020204" pitchFamily="34" charset="-122"/>
                <a:ea typeface="微软雅黑" panose="020B0503020204020204" pitchFamily="34" charset="-122"/>
              </a:rPr>
              <a:t>A. difficulties with her job 		B. the fear of leaving her parents</a:t>
            </a:r>
          </a:p>
          <a:p>
            <a:pPr marL="0" indent="0">
              <a:buNone/>
            </a:pPr>
            <a:r>
              <a:rPr sz="2400" b="1" dirty="0">
                <a:latin typeface="微软雅黑" panose="020B0503020204020204" pitchFamily="34" charset="-122"/>
                <a:ea typeface="微软雅黑" panose="020B0503020204020204" pitchFamily="34" charset="-122"/>
              </a:rPr>
              <a:t>C. worries about her situation 	D. the need to move to a new house</a:t>
            </a:r>
          </a:p>
        </p:txBody>
      </p:sp>
      <p:sp>
        <p:nvSpPr>
          <p:cNvPr id="2" name="灯片编号占位符 1"/>
          <p:cNvSpPr>
            <a:spLocks noGrp="1"/>
          </p:cNvSpPr>
          <p:nvPr>
            <p:ph type="sldNum" sz="quarter" idx="12"/>
          </p:nvPr>
        </p:nvSpPr>
        <p:spPr/>
        <p:txBody>
          <a:bodyPr/>
          <a:lstStyle/>
          <a:p>
            <a:fld id="{879EF9BB-81F1-401D-AA19-680A8E0D7F6D}" type="slidenum">
              <a:rPr lang="en-US" smtClean="0"/>
              <a:t>394</a:t>
            </a:fld>
            <a:endParaRPr lang="en-US"/>
          </a:p>
        </p:txBody>
      </p:sp>
      <p:sp>
        <p:nvSpPr>
          <p:cNvPr id="8" name="左箭头 7">
            <a:hlinkClick r:id="rId3" action="ppaction://hlinksldjump"/>
          </p:cNvPr>
          <p:cNvSpPr/>
          <p:nvPr/>
        </p:nvSpPr>
        <p:spPr>
          <a:xfrm>
            <a:off x="10995804" y="6199956"/>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7777480" y="866140"/>
            <a:ext cx="212852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12" name="文本框 11"/>
          <p:cNvSpPr txBox="1"/>
          <p:nvPr/>
        </p:nvSpPr>
        <p:spPr>
          <a:xfrm>
            <a:off x="10591165" y="2071370"/>
            <a:ext cx="2292985" cy="521970"/>
          </a:xfrm>
          <a:prstGeom prst="rect">
            <a:avLst/>
          </a:prstGeom>
          <a:noFill/>
        </p:spPr>
        <p:txBody>
          <a:bodyPr wrap="square" rtlCol="0">
            <a:spAutoFit/>
          </a:bodyPr>
          <a:lstStyle/>
          <a:p>
            <a:r>
              <a:rPr lang="zh-CN" altLang="en-US" sz="2800" b="1" dirty="0">
                <a:solidFill>
                  <a:srgbClr val="FF0000"/>
                </a:solidFill>
              </a:rPr>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3" name="文本框 12"/>
          <p:cNvSpPr txBox="1"/>
          <p:nvPr/>
        </p:nvSpPr>
        <p:spPr>
          <a:xfrm>
            <a:off x="425133" y="5154295"/>
            <a:ext cx="114681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6" name="文本框 5">
            <a:hlinkClick r:id="rId4" action="ppaction://hlinksldjump"/>
          </p:cNvPr>
          <p:cNvSpPr txBox="1"/>
          <p:nvPr/>
        </p:nvSpPr>
        <p:spPr>
          <a:xfrm>
            <a:off x="10677525" y="277495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8402955" y="6915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6" action="ppaction://hlinksldjump"/>
          </p:cNvPr>
          <p:cNvSpPr txBox="1"/>
          <p:nvPr/>
        </p:nvSpPr>
        <p:spPr>
          <a:xfrm>
            <a:off x="4384003" y="5152876"/>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762000" y="0"/>
            <a:ext cx="788797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3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41. </a:t>
            </a:r>
            <a:r>
              <a:rPr sz="2800" b="1" dirty="0">
                <a:latin typeface="微软雅黑" panose="020B0503020204020204" pitchFamily="34" charset="-122"/>
                <a:ea typeface="微软雅黑" panose="020B0503020204020204" pitchFamily="34" charset="-122"/>
              </a:rPr>
              <a:t>细节判断题。根据第一段第二、三、四句话“Starting a new life as a housewife isn’t easy for me, but I manage to get by with all my skills. I feel proud of myself. I feel I am a good person with much to offer.”可知，作者能运用自身的技能设法对付新的生活，并为自己感到很自 豪，认为自己是个能够付出很多的好人。故此题答案为：B。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395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 42. </a:t>
            </a:r>
            <a:r>
              <a:rPr sz="2800" b="1" dirty="0">
                <a:latin typeface="微软雅黑" panose="020B0503020204020204" pitchFamily="34" charset="-122"/>
                <a:ea typeface="微软雅黑" panose="020B0503020204020204" pitchFamily="34" charset="-122"/>
              </a:rPr>
              <a:t>细节判断题。根据第一段倒数第二句“It is a doubtful look which suggests that I am not an able woman.”可知，周围人的眼神对她的能力表示怀疑。故此题答案为：A。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396</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 43.</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推理判断题。根据第三段第三句话“Maybe it was all the worries about our life and work here.”可知，她对自己的生活和工作充满了焦虑。故此题答案为：C。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397</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24900" y="-716494"/>
            <a:ext cx="4648200" cy="5065188"/>
          </a:xfrm>
          <a:prstGeom prst="rect">
            <a:avLst/>
          </a:prstGeom>
        </p:spPr>
      </p:pic>
      <p:sp>
        <p:nvSpPr>
          <p:cNvPr id="3" name="内容占位符 2"/>
          <p:cNvSpPr>
            <a:spLocks noGrp="1"/>
          </p:cNvSpPr>
          <p:nvPr>
            <p:ph idx="1"/>
          </p:nvPr>
        </p:nvSpPr>
        <p:spPr>
          <a:xfrm>
            <a:off x="271780" y="840105"/>
            <a:ext cx="11310620" cy="6017895"/>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44. What happened after the author went to the schoolmaster’s office?</a:t>
            </a:r>
          </a:p>
          <a:p>
            <a:pPr marL="0" indent="0">
              <a:buNone/>
            </a:pPr>
            <a:r>
              <a:rPr sz="2400" b="1" dirty="0">
                <a:latin typeface="微软雅黑" panose="020B0503020204020204" pitchFamily="34" charset="-122"/>
                <a:ea typeface="微软雅黑" panose="020B0503020204020204" pitchFamily="34" charset="-122"/>
              </a:rPr>
              <a:t>A. She had a quarrel with the schoolmaster.</a:t>
            </a:r>
          </a:p>
          <a:p>
            <a:pPr marL="0" indent="0">
              <a:buNone/>
            </a:pPr>
            <a:r>
              <a:rPr sz="2400" b="1" dirty="0">
                <a:latin typeface="微软雅黑" panose="020B0503020204020204" pitchFamily="34" charset="-122"/>
                <a:ea typeface="微软雅黑" panose="020B0503020204020204" pitchFamily="34" charset="-122"/>
              </a:rPr>
              <a:t>B. Her husband was called to the school.</a:t>
            </a:r>
          </a:p>
          <a:p>
            <a:pPr marL="0" indent="0">
              <a:buNone/>
            </a:pPr>
            <a:r>
              <a:rPr sz="2400" b="1" dirty="0">
                <a:latin typeface="微软雅黑" panose="020B0503020204020204" pitchFamily="34" charset="-122"/>
                <a:ea typeface="微软雅黑" panose="020B0503020204020204" pitchFamily="34" charset="-122"/>
              </a:rPr>
              <a:t>C. She made the schoolmaster angry.	</a:t>
            </a:r>
          </a:p>
          <a:p>
            <a:pPr marL="0" indent="0">
              <a:buNone/>
            </a:pPr>
            <a:r>
              <a:rPr sz="2400" b="1" dirty="0">
                <a:latin typeface="微软雅黑" panose="020B0503020204020204" pitchFamily="34" charset="-122"/>
                <a:ea typeface="微软雅黑" panose="020B0503020204020204" pitchFamily="34" charset="-122"/>
              </a:rPr>
              <a:t>D. She got another paper for her son.</a:t>
            </a:r>
          </a:p>
          <a:p>
            <a:pPr marL="0" indent="0">
              <a:buNone/>
            </a:pPr>
            <a:r>
              <a:rPr sz="2400" b="1" dirty="0">
                <a:latin typeface="微软雅黑" panose="020B0503020204020204" pitchFamily="34" charset="-122"/>
                <a:ea typeface="微软雅黑" panose="020B0503020204020204" pitchFamily="34" charset="-122"/>
              </a:rPr>
              <a:t>45. We can learn from the last paragraph that __________.</a:t>
            </a:r>
          </a:p>
          <a:p>
            <a:pPr marL="0" indent="0">
              <a:buNone/>
            </a:pPr>
            <a:r>
              <a:rPr sz="2400" b="1" dirty="0">
                <a:latin typeface="微软雅黑" panose="020B0503020204020204" pitchFamily="34" charset="-122"/>
                <a:ea typeface="微软雅黑" panose="020B0503020204020204" pitchFamily="34" charset="-122"/>
              </a:rPr>
              <a:t>A. the father was very angry with the school</a:t>
            </a:r>
          </a:p>
          <a:p>
            <a:pPr marL="0" indent="0">
              <a:buNone/>
            </a:pPr>
            <a:r>
              <a:rPr sz="2400" b="1" dirty="0">
                <a:latin typeface="微软雅黑" panose="020B0503020204020204" pitchFamily="34" charset="-122"/>
                <a:ea typeface="微软雅黑" panose="020B0503020204020204" pitchFamily="34" charset="-122"/>
              </a:rPr>
              <a:t>B. the son was studying in a higher class</a:t>
            </a:r>
          </a:p>
          <a:p>
            <a:pPr marL="0" indent="0">
              <a:buNone/>
            </a:pPr>
            <a:r>
              <a:rPr sz="2400" b="1" dirty="0">
                <a:latin typeface="微软雅黑" panose="020B0503020204020204" pitchFamily="34" charset="-122"/>
                <a:ea typeface="微软雅黑" panose="020B0503020204020204" pitchFamily="34" charset="-122"/>
              </a:rPr>
              <a:t>C. the son was asked to leave the school </a:t>
            </a:r>
          </a:p>
          <a:p>
            <a:pPr marL="0" indent="0">
              <a:buNone/>
            </a:pPr>
            <a:r>
              <a:rPr sz="2400" b="1" dirty="0">
                <a:latin typeface="微软雅黑" panose="020B0503020204020204" pitchFamily="34" charset="-122"/>
                <a:ea typeface="微软雅黑" panose="020B0503020204020204" pitchFamily="34" charset="-122"/>
              </a:rPr>
              <a:t>D. the author misunderstood the paper</a:t>
            </a:r>
          </a:p>
        </p:txBody>
      </p:sp>
      <p:sp>
        <p:nvSpPr>
          <p:cNvPr id="2" name="灯片编号占位符 1"/>
          <p:cNvSpPr>
            <a:spLocks noGrp="1"/>
          </p:cNvSpPr>
          <p:nvPr>
            <p:ph type="sldNum" sz="quarter" idx="12"/>
          </p:nvPr>
        </p:nvSpPr>
        <p:spPr/>
        <p:txBody>
          <a:bodyPr/>
          <a:lstStyle/>
          <a:p>
            <a:fld id="{879EF9BB-81F1-401D-AA19-680A8E0D7F6D}" type="slidenum">
              <a:rPr lang="en-US" smtClean="0"/>
              <a:t>398</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11377930" y="840105"/>
            <a:ext cx="130365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12" name="文本框 11"/>
          <p:cNvSpPr txBox="1"/>
          <p:nvPr/>
        </p:nvSpPr>
        <p:spPr>
          <a:xfrm>
            <a:off x="7621270" y="2812415"/>
            <a:ext cx="98996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6" name="文本框 5">
            <a:hlinkClick r:id="rId4" action="ppaction://hlinksldjump"/>
          </p:cNvPr>
          <p:cNvSpPr txBox="1"/>
          <p:nvPr/>
        </p:nvSpPr>
        <p:spPr>
          <a:xfrm>
            <a:off x="10707370" y="15551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9227185" y="333438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762000" y="34"/>
            <a:ext cx="109728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1000"/>
                                        <p:tgtEl>
                                          <p:spTgt spid="6"/>
                                        </p:tgtEl>
                                      </p:cBhvr>
                                    </p:animEffect>
                                    <p:anim calcmode="lin" valueType="num">
                                      <p:cBhvr>
                                        <p:cTn id="14" dur="1000" fill="hold"/>
                                        <p:tgtEl>
                                          <p:spTgt spid="6"/>
                                        </p:tgtEl>
                                        <p:attrNameLst>
                                          <p:attrName>ppt_x</p:attrName>
                                        </p:attrNameLst>
                                      </p:cBhvr>
                                      <p:tavLst>
                                        <p:tav tm="0">
                                          <p:val>
                                            <p:strVal val="#ppt_x"/>
                                          </p:val>
                                        </p:tav>
                                        <p:tav tm="100000">
                                          <p:val>
                                            <p:strVal val="#ppt_x"/>
                                          </p:val>
                                        </p:tav>
                                      </p:tavLst>
                                    </p:anim>
                                    <p:anim calcmode="lin" valueType="num">
                                      <p:cBhvr>
                                        <p:cTn id="15"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1000"/>
                                        <p:tgtEl>
                                          <p:spTgt spid="10"/>
                                        </p:tgtEl>
                                      </p:cBhvr>
                                    </p:animEffect>
                                    <p:anim calcmode="lin" valueType="num">
                                      <p:cBhvr>
                                        <p:cTn id="27" dur="1000" fill="hold"/>
                                        <p:tgtEl>
                                          <p:spTgt spid="10"/>
                                        </p:tgtEl>
                                        <p:attrNameLst>
                                          <p:attrName>ppt_x</p:attrName>
                                        </p:attrNameLst>
                                      </p:cBhvr>
                                      <p:tavLst>
                                        <p:tav tm="0">
                                          <p:val>
                                            <p:strVal val="#ppt_x"/>
                                          </p:val>
                                        </p:tav>
                                        <p:tav tm="100000">
                                          <p:val>
                                            <p:strVal val="#ppt_x"/>
                                          </p:val>
                                        </p:tav>
                                      </p:tavLst>
                                    </p:anim>
                                    <p:anim calcmode="lin" valueType="num">
                                      <p:cBhvr>
                                        <p:cTn id="2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39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解析：44. </a:t>
            </a:r>
            <a:r>
              <a:rPr sz="2800" b="1" dirty="0">
                <a:latin typeface="微软雅黑" panose="020B0503020204020204" pitchFamily="34" charset="-122"/>
                <a:ea typeface="微软雅黑" panose="020B0503020204020204" pitchFamily="34" charset="-122"/>
              </a:rPr>
              <a:t> 细节判断题。根据第三段第六句“They called my husband at work.”可知，学校打电话叫来 了作者的老公。故此题答案为：B。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399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6000" b="-26000"/>
          </a:stretch>
        </a:blipFill>
        <a:effectLst/>
      </p:bgPr>
    </p:bg>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fld id="{91E8FD7A-3E62-43BB-957C-4F665A7B8324}" type="slidenum">
              <a:rPr lang="id-ID" smtClean="0"/>
              <a:t>4</a:t>
            </a:fld>
            <a:endParaRPr lang="id-ID"/>
          </a:p>
        </p:txBody>
      </p:sp>
      <p:cxnSp>
        <p:nvCxnSpPr>
          <p:cNvPr id="62" name="直接连接符 61"/>
          <p:cNvCxnSpPr/>
          <p:nvPr/>
        </p:nvCxnSpPr>
        <p:spPr>
          <a:xfrm>
            <a:off x="4853483" y="2532221"/>
            <a:ext cx="0" cy="1843549"/>
          </a:xfrm>
          <a:prstGeom prst="line">
            <a:avLst/>
          </a:prstGeom>
          <a:ln w="63500">
            <a:gradFill>
              <a:gsLst>
                <a:gs pos="0">
                  <a:srgbClr val="E5E8ED">
                    <a:lumMod val="97000"/>
                    <a:lumOff val="3000"/>
                    <a:alpha val="70000"/>
                  </a:srgbClr>
                </a:gs>
                <a:gs pos="48000">
                  <a:srgbClr val="44546A"/>
                </a:gs>
                <a:gs pos="100000">
                  <a:srgbClr val="E5E8ED">
                    <a:alpha val="6000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78" name="TextBox 280"/>
          <p:cNvSpPr txBox="1"/>
          <p:nvPr/>
        </p:nvSpPr>
        <p:spPr>
          <a:xfrm>
            <a:off x="5787886" y="2813755"/>
            <a:ext cx="4899163" cy="661720"/>
          </a:xfrm>
          <a:prstGeom prst="rect">
            <a:avLst/>
          </a:prstGeom>
          <a:noFill/>
          <a:ln>
            <a:noFill/>
          </a:ln>
        </p:spPr>
        <p:txBody>
          <a:bodyPr wrap="square" lIns="45720" tIns="22860" rIns="45720" bIns="2286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一、大纲要求及解读</a:t>
            </a:r>
          </a:p>
        </p:txBody>
      </p:sp>
      <p:pic>
        <p:nvPicPr>
          <p:cNvPr id="83" name="图片 8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75304" y="2120022"/>
            <a:ext cx="2583295" cy="2617956"/>
          </a:xfrm>
          <a:prstGeom prst="rect">
            <a:avLst/>
          </a:prstGeom>
        </p:spPr>
      </p:pic>
      <p:sp>
        <p:nvSpPr>
          <p:cNvPr id="6" name="左箭头 5">
            <a:hlinkClick r:id="rId5"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anim calcmode="lin" valueType="num">
                                      <p:cBhvr>
                                        <p:cTn id="8" dur="500" fill="hold"/>
                                        <p:tgtEl>
                                          <p:spTgt spid="83"/>
                                        </p:tgtEl>
                                        <p:attrNameLst>
                                          <p:attrName>ppt_x</p:attrName>
                                        </p:attrNameLst>
                                      </p:cBhvr>
                                      <p:tavLst>
                                        <p:tav tm="0">
                                          <p:val>
                                            <p:strVal val="#ppt_x"/>
                                          </p:val>
                                        </p:tav>
                                        <p:tav tm="100000">
                                          <p:val>
                                            <p:strVal val="#ppt_x"/>
                                          </p:val>
                                        </p:tav>
                                      </p:tavLst>
                                    </p:anim>
                                    <p:anim calcmode="lin" valueType="num">
                                      <p:cBhvr>
                                        <p:cTn id="9" dur="500" fill="hold"/>
                                        <p:tgtEl>
                                          <p:spTgt spid="8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42" fill="hold" nodeType="after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barn(outHorizontal)">
                                      <p:cBhvr>
                                        <p:cTn id="13" dur="500"/>
                                        <p:tgtEl>
                                          <p:spTgt spid="62"/>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anim calcmode="lin" valueType="num">
                                      <p:cBhvr>
                                        <p:cTn id="18" dur="500" fill="hold"/>
                                        <p:tgtEl>
                                          <p:spTgt spid="78"/>
                                        </p:tgtEl>
                                        <p:attrNameLst>
                                          <p:attrName>ppt_x</p:attrName>
                                        </p:attrNameLst>
                                      </p:cBhvr>
                                      <p:tavLst>
                                        <p:tav tm="0">
                                          <p:val>
                                            <p:strVal val="#ppt_x"/>
                                          </p:val>
                                        </p:tav>
                                        <p:tav tm="100000">
                                          <p:val>
                                            <p:strVal val="#ppt_x"/>
                                          </p:val>
                                        </p:tav>
                                      </p:tavLst>
                                    </p:anim>
                                    <p:anim calcmode="lin" valueType="num">
                                      <p:cBhvr>
                                        <p:cTn id="19" dur="500" fill="hold"/>
                                        <p:tgtEl>
                                          <p:spTgt spid="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73990" y="5096510"/>
            <a:ext cx="11870690" cy="165989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前面一段总启句“Objects under water will appear larger than they would on the surface, too.”，物体在水下将会比在表面呈现的大一些。在第二段的开头用 What’s more 这个短语表示递进，进一步说明在深水里，颜色也似乎没有那么明亮，故此题正确答案为：</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C</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sp>
        <p:nvSpPr>
          <p:cNvPr id="5" name="左箭头 4">
            <a:hlinkClick r:id="rId2"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292100" y="1450340"/>
            <a:ext cx="11752580" cy="3046095"/>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      Objects under water will appear larger than they would on the surface, too. Be careful not to tell any stories about the big fish that got away. That fish might not be so big after all! It’s just because sometimes things can seem to be as much as about 33 percent bigger in water.</a:t>
            </a:r>
          </a:p>
          <a:p>
            <a:pPr indent="457200" algn="l"/>
            <a:r>
              <a:rPr lang="en-US" altLang="zh-CN" sz="2400" b="1" dirty="0">
                <a:latin typeface="微软雅黑" panose="020B0503020204020204" pitchFamily="34" charset="-122"/>
                <a:ea typeface="微软雅黑" panose="020B0503020204020204" pitchFamily="34" charset="-122"/>
              </a:rPr>
              <a:t>______ In fact, it looks as if some colors are missing.</a:t>
            </a:r>
          </a:p>
          <a:p>
            <a:pPr algn="l"/>
            <a:r>
              <a:rPr lang="en-US" altLang="zh-CN" sz="2400" b="1" dirty="0">
                <a:latin typeface="微软雅黑" panose="020B0503020204020204" pitchFamily="34" charset="-122"/>
                <a:ea typeface="微软雅黑" panose="020B0503020204020204" pitchFamily="34" charset="-122"/>
              </a:rPr>
              <a:t>A. And light is taken in as it moves down through the water.</a:t>
            </a:r>
          </a:p>
          <a:p>
            <a:pPr algn="l"/>
            <a:r>
              <a:rPr lang="en-US" altLang="zh-CN" sz="2400" b="1" dirty="0">
                <a:latin typeface="微软雅黑" panose="020B0503020204020204" pitchFamily="34" charset="-122"/>
                <a:ea typeface="微软雅黑" panose="020B0503020204020204" pitchFamily="34" charset="-122"/>
              </a:rPr>
              <a:t>B. Swimmers wear wet suits to keep warm underwater.</a:t>
            </a:r>
          </a:p>
          <a:p>
            <a:pPr algn="l"/>
            <a:r>
              <a:rPr lang="en-US" altLang="zh-CN" sz="2400" b="1" dirty="0">
                <a:latin typeface="微软雅黑" panose="020B0503020204020204" pitchFamily="34" charset="-122"/>
                <a:ea typeface="微软雅黑" panose="020B0503020204020204" pitchFamily="34" charset="-122"/>
              </a:rPr>
              <a:t>C. What’s more, in deep water, colors just don’t seem as bright.</a:t>
            </a:r>
          </a:p>
        </p:txBody>
      </p:sp>
      <p:sp>
        <p:nvSpPr>
          <p:cNvPr id="7" name="文本框 6"/>
          <p:cNvSpPr txBox="1"/>
          <p:nvPr/>
        </p:nvSpPr>
        <p:spPr>
          <a:xfrm>
            <a:off x="292100" y="447675"/>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4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45. </a:t>
            </a:r>
            <a:r>
              <a:rPr sz="2800" b="1" dirty="0">
                <a:latin typeface="微软雅黑" panose="020B0503020204020204" pitchFamily="34" charset="-122"/>
                <a:ea typeface="微软雅黑" panose="020B0503020204020204" pitchFamily="34" charset="-122"/>
              </a:rPr>
              <a:t>推理判断题。根据最后一段倒数第一、二句“Actually they did not want to throw my son outof the school. The piece of paper said that they were putting him in a higher class.”可知，事实 上他们并不是想让我儿子离开学校，这张纸说的是要让他跳级，因此作者误解了这张纸的内容。故此题答案为：D。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400</a:t>
            </a:fld>
            <a:endParaRPr lang="en-US"/>
          </a:p>
        </p:txBody>
      </p:sp>
      <p:sp>
        <p:nvSpPr>
          <p:cNvPr id="4" name="左箭头 3">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401</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167005"/>
            <a:ext cx="12191365" cy="6123940"/>
          </a:xfrm>
          <a:prstGeom prst="rect">
            <a:avLst/>
          </a:prstGeom>
          <a:noFill/>
        </p:spPr>
        <p:txBody>
          <a:bodyPr wrap="square" rtlCol="0" anchor="t">
            <a:spAutoFit/>
          </a:bodyPr>
          <a:lstStyle/>
          <a:p>
            <a:r>
              <a:rPr lang="en-US" altLang="zh-CN" sz="2800"/>
              <a:t>                                                      B（议论文）</a:t>
            </a:r>
          </a:p>
          <a:p>
            <a:pPr algn="just"/>
            <a:r>
              <a:rPr lang="en-US" altLang="zh-CN" sz="2800"/>
              <a:t>       Most children want a bigger allowance ( 零花钱 ) than they receive. In order to get more money, they tell their parents that their friends get more than they do. But they aren’t usually telling the truth. A research shows that most children in Canada receive very small amounts of money. And parents often tell their children how to spend their allowances.</a:t>
            </a:r>
          </a:p>
          <a:p>
            <a:pPr algn="just"/>
            <a:r>
              <a:rPr lang="en-US" altLang="zh-CN" sz="2800"/>
              <a:t>      According to the research, boys under the age of eight receive more money than girls of the same age. Maybe this is because they shout louder than girls. But 8-to-12-year-old girls get more money than boys of the same age, perhaps because they are more mature ( 成熟 ). Rich parents usually give their children bigger allowances than other parents.</a:t>
            </a:r>
          </a:p>
          <a:p>
            <a:pPr algn="just"/>
            <a:r>
              <a:rPr lang="en-US" altLang="zh-CN" sz="2800"/>
              <a:t>      Surprisingly, an only child does not receive more than a child of similar age in a larger family. Children who receive the biggest allowances for their age are younger brothers and sisters. They receive more money than children of the same age who </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402</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303530"/>
            <a:ext cx="12191365" cy="6123940"/>
          </a:xfrm>
          <a:prstGeom prst="rect">
            <a:avLst/>
          </a:prstGeom>
          <a:noFill/>
        </p:spPr>
        <p:txBody>
          <a:bodyPr wrap="square" rtlCol="0" anchor="t">
            <a:spAutoFit/>
          </a:bodyPr>
          <a:lstStyle/>
          <a:p>
            <a:pPr algn="just"/>
            <a:r>
              <a:rPr lang="en-US" altLang="zh-CN" sz="2800" dirty="0"/>
              <a:t> </a:t>
            </a:r>
            <a:r>
              <a:rPr lang="en-US" altLang="zh-CN" sz="2800" dirty="0">
                <a:sym typeface="+mn-ea"/>
              </a:rPr>
              <a:t>are either the only children or the oldest in the family. </a:t>
            </a:r>
            <a:r>
              <a:rPr lang="en-US" altLang="zh-CN" sz="2800" dirty="0" err="1">
                <a:sym typeface="+mn-ea"/>
              </a:rPr>
              <a:t>Thisis</a:t>
            </a:r>
            <a:r>
              <a:rPr lang="en-US" altLang="zh-CN" sz="2800" dirty="0">
                <a:sym typeface="+mn-ea"/>
              </a:rPr>
              <a:t> probably because they are always comparing their allowances to what their older brothers and sisters get.</a:t>
            </a:r>
          </a:p>
          <a:p>
            <a:pPr algn="just"/>
            <a:r>
              <a:rPr lang="en-US" altLang="zh-CN" sz="2800" dirty="0">
                <a:sym typeface="+mn-ea"/>
              </a:rPr>
              <a:t>       Children still receive money for housework. The most common jobs are cleaning their rooms and washing the dishes. Other common jobs are taking out the rubbish, setting the table, and feeding the cat. One mother said her 10-year-old son received $10 a week, but she gave him an extra $5 if he woke up and </a:t>
            </a:r>
          </a:p>
          <a:p>
            <a:pPr algn="just"/>
            <a:r>
              <a:rPr lang="en-US" altLang="zh-CN" sz="2800" dirty="0">
                <a:sym typeface="+mn-ea"/>
              </a:rPr>
              <a:t>went to school in a good state of feeling. She said it was very successful.</a:t>
            </a:r>
          </a:p>
          <a:p>
            <a:pPr algn="just"/>
            <a:r>
              <a:rPr lang="en-US" altLang="zh-CN" sz="2800" dirty="0">
                <a:sym typeface="+mn-ea"/>
              </a:rPr>
              <a:t>      Many parents worry about their children’s spending. One mother gives her 10-year-old son only $4 a week because he spends all his money on candy. A father says he gives his 15-year-old daughter only $2 a week because he is afraid that she would buy unhealthy food. But generally, parents have very few rules for the spending of 12-to-15-year-olds and no rules for over-l5-year-olds. They should be old enough to decide for themselves what to spend their money on.</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24900" y="-716494"/>
            <a:ext cx="4648200" cy="5065188"/>
          </a:xfrm>
          <a:prstGeom prst="rect">
            <a:avLst/>
          </a:prstGeom>
        </p:spPr>
      </p:pic>
      <p:sp>
        <p:nvSpPr>
          <p:cNvPr id="3" name="内容占位符 2"/>
          <p:cNvSpPr>
            <a:spLocks noGrp="1"/>
          </p:cNvSpPr>
          <p:nvPr>
            <p:ph idx="1"/>
          </p:nvPr>
        </p:nvSpPr>
        <p:spPr>
          <a:xfrm>
            <a:off x="193675" y="918210"/>
            <a:ext cx="11788140" cy="5803265"/>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46. According to the passage, children sometimes lie to their parents in order to __________.</a:t>
            </a:r>
          </a:p>
          <a:p>
            <a:pPr marL="0" indent="0">
              <a:buNone/>
            </a:pPr>
            <a:r>
              <a:rPr sz="2400" b="1" dirty="0">
                <a:latin typeface="微软雅黑" panose="020B0503020204020204" pitchFamily="34" charset="-122"/>
                <a:ea typeface="微软雅黑" panose="020B0503020204020204" pitchFamily="34" charset="-122"/>
              </a:rPr>
              <a:t>A. get more pocket money 		B. make more friends</a:t>
            </a:r>
          </a:p>
          <a:p>
            <a:pPr marL="0" indent="0">
              <a:buNone/>
            </a:pPr>
            <a:r>
              <a:rPr sz="2400" b="1" dirty="0">
                <a:latin typeface="微软雅黑" panose="020B0503020204020204" pitchFamily="34" charset="-122"/>
                <a:ea typeface="微软雅黑" panose="020B0503020204020204" pitchFamily="34" charset="-122"/>
              </a:rPr>
              <a:t>C. learn how to spend money 		D. learn about parents’ love</a:t>
            </a:r>
          </a:p>
          <a:p>
            <a:pPr marL="0" indent="0">
              <a:buNone/>
            </a:pPr>
            <a:r>
              <a:rPr sz="2400" b="1" dirty="0">
                <a:latin typeface="微软雅黑" panose="020B0503020204020204" pitchFamily="34" charset="-122"/>
                <a:ea typeface="微软雅黑" panose="020B0503020204020204" pitchFamily="34" charset="-122"/>
              </a:rPr>
              <a:t>47. According to the research, parents in larger families __________.</a:t>
            </a:r>
          </a:p>
          <a:p>
            <a:pPr marL="0" indent="0">
              <a:buNone/>
            </a:pPr>
            <a:r>
              <a:rPr sz="2400" b="1" dirty="0">
                <a:latin typeface="微软雅黑" panose="020B0503020204020204" pitchFamily="34" charset="-122"/>
                <a:ea typeface="微软雅黑" panose="020B0503020204020204" pitchFamily="34" charset="-122"/>
              </a:rPr>
              <a:t>A. often shout loud to their daughters </a:t>
            </a:r>
          </a:p>
          <a:p>
            <a:pPr marL="0" indent="0">
              <a:buNone/>
            </a:pPr>
            <a:r>
              <a:rPr sz="2400" b="1" dirty="0">
                <a:latin typeface="微软雅黑" panose="020B0503020204020204" pitchFamily="34" charset="-122"/>
                <a:ea typeface="微软雅黑" panose="020B0503020204020204" pitchFamily="34" charset="-122"/>
              </a:rPr>
              <a:t>B. care more about children under eight</a:t>
            </a:r>
          </a:p>
          <a:p>
            <a:pPr marL="0" indent="0">
              <a:buNone/>
            </a:pPr>
            <a:r>
              <a:rPr sz="2400" b="1" dirty="0">
                <a:latin typeface="微软雅黑" panose="020B0503020204020204" pitchFamily="34" charset="-122"/>
                <a:ea typeface="微软雅黑" panose="020B0503020204020204" pitchFamily="34" charset="-122"/>
              </a:rPr>
              <a:t>C. wish their children to be more mature</a:t>
            </a:r>
          </a:p>
          <a:p>
            <a:pPr marL="0" indent="0">
              <a:buNone/>
            </a:pPr>
            <a:r>
              <a:rPr sz="2400" b="1" dirty="0">
                <a:latin typeface="微软雅黑" panose="020B0503020204020204" pitchFamily="34" charset="-122"/>
                <a:ea typeface="微软雅黑" panose="020B0503020204020204" pitchFamily="34" charset="-122"/>
              </a:rPr>
              <a:t>D. give their children different allowances</a:t>
            </a:r>
          </a:p>
          <a:p>
            <a:pPr marL="0" indent="0">
              <a:buNone/>
            </a:pPr>
            <a:r>
              <a:rPr sz="2400" b="1" dirty="0">
                <a:latin typeface="微软雅黑" panose="020B0503020204020204" pitchFamily="34" charset="-122"/>
                <a:ea typeface="微软雅黑" panose="020B0503020204020204" pitchFamily="34" charset="-122"/>
              </a:rPr>
              <a:t>48. Who probably gets a bigger allowance from parents?</a:t>
            </a:r>
          </a:p>
          <a:p>
            <a:pPr marL="0" indent="0">
              <a:buNone/>
            </a:pPr>
            <a:r>
              <a:rPr sz="2400" b="1" dirty="0">
                <a:latin typeface="微软雅黑" panose="020B0503020204020204" pitchFamily="34" charset="-122"/>
                <a:ea typeface="微软雅黑" panose="020B0503020204020204" pitchFamily="34" charset="-122"/>
              </a:rPr>
              <a:t>A. The older brother. 		B. The only child.</a:t>
            </a:r>
          </a:p>
          <a:p>
            <a:pPr marL="0" indent="0">
              <a:buNone/>
            </a:pPr>
            <a:r>
              <a:rPr sz="2400" b="1" dirty="0">
                <a:latin typeface="微软雅黑" panose="020B0503020204020204" pitchFamily="34" charset="-122"/>
                <a:ea typeface="微软雅黑" panose="020B0503020204020204" pitchFamily="34" charset="-122"/>
              </a:rPr>
              <a:t>C. The younger sister. 		D. The older sister.</a:t>
            </a:r>
          </a:p>
        </p:txBody>
      </p:sp>
      <p:sp>
        <p:nvSpPr>
          <p:cNvPr id="2" name="灯片编号占位符 1"/>
          <p:cNvSpPr>
            <a:spLocks noGrp="1"/>
          </p:cNvSpPr>
          <p:nvPr>
            <p:ph type="sldNum" sz="quarter" idx="12"/>
          </p:nvPr>
        </p:nvSpPr>
        <p:spPr/>
        <p:txBody>
          <a:bodyPr/>
          <a:lstStyle/>
          <a:p>
            <a:fld id="{879EF9BB-81F1-401D-AA19-680A8E0D7F6D}" type="slidenum">
              <a:rPr lang="en-US" smtClean="0"/>
              <a:t>403</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1682115" y="1143000"/>
            <a:ext cx="2012315" cy="521970"/>
          </a:xfrm>
          <a:prstGeom prst="rect">
            <a:avLst/>
          </a:prstGeom>
          <a:noFill/>
        </p:spPr>
        <p:txBody>
          <a:bodyPr wrap="square" rtlCol="0">
            <a:spAutoFit/>
          </a:bodyPr>
          <a:lstStyle/>
          <a:p>
            <a:r>
              <a:rPr lang="zh-CN" altLang="en-US" sz="2800" b="1" dirty="0">
                <a:solidFill>
                  <a:srgbClr val="FF0000"/>
                </a:solidFill>
              </a:rPr>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2" name="文本框 11"/>
          <p:cNvSpPr txBox="1"/>
          <p:nvPr/>
        </p:nvSpPr>
        <p:spPr>
          <a:xfrm>
            <a:off x="8896350" y="2562225"/>
            <a:ext cx="221234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13" name="文本框 12"/>
          <p:cNvSpPr txBox="1"/>
          <p:nvPr/>
        </p:nvSpPr>
        <p:spPr>
          <a:xfrm>
            <a:off x="9023985" y="4989830"/>
            <a:ext cx="122047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6" name="文本框 5">
            <a:hlinkClick r:id="rId4" action="ppaction://hlinksldjump"/>
          </p:cNvPr>
          <p:cNvSpPr txBox="1"/>
          <p:nvPr/>
        </p:nvSpPr>
        <p:spPr>
          <a:xfrm>
            <a:off x="10408285" y="31680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4515485" y="13843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6" action="ppaction://hlinksldjump"/>
          </p:cNvPr>
          <p:cNvSpPr txBox="1"/>
          <p:nvPr/>
        </p:nvSpPr>
        <p:spPr>
          <a:xfrm>
            <a:off x="9761220" y="49898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762000" y="34"/>
            <a:ext cx="109728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Effect transition="in" filter="fade">
                                      <p:cBhvr>
                                        <p:cTn id="19" dur="1000"/>
                                        <p:tgtEl>
                                          <p:spTgt spid="12"/>
                                        </p:tgtEl>
                                      </p:cBhvr>
                                    </p:animEffect>
                                    <p:anim calcmode="lin" valueType="num">
                                      <p:cBhvr>
                                        <p:cTn id="20" dur="1000" fill="hold"/>
                                        <p:tgtEl>
                                          <p:spTgt spid="12"/>
                                        </p:tgtEl>
                                        <p:attrNameLst>
                                          <p:attrName>ppt_x</p:attrName>
                                        </p:attrNameLst>
                                      </p:cBhvr>
                                      <p:tavLst>
                                        <p:tav tm="0">
                                          <p:val>
                                            <p:strVal val="#ppt_x"/>
                                          </p:val>
                                        </p:tav>
                                        <p:tav tm="100000">
                                          <p:val>
                                            <p:strVal val="#ppt_x"/>
                                          </p:val>
                                        </p:tav>
                                      </p:tavLst>
                                    </p:anim>
                                    <p:anim calcmode="lin" valueType="num">
                                      <p:cBhvr>
                                        <p:cTn id="21" dur="1000" fill="hold"/>
                                        <p:tgtEl>
                                          <p:spTgt spid="12"/>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1000"/>
                                        <p:tgtEl>
                                          <p:spTgt spid="6"/>
                                        </p:tgtEl>
                                      </p:cBhvr>
                                    </p:animEffect>
                                    <p:anim calcmode="lin" valueType="num">
                                      <p:cBhvr>
                                        <p:cTn id="25" dur="1000" fill="hold"/>
                                        <p:tgtEl>
                                          <p:spTgt spid="6"/>
                                        </p:tgtEl>
                                        <p:attrNameLst>
                                          <p:attrName>ppt_x</p:attrName>
                                        </p:attrNameLst>
                                      </p:cBhvr>
                                      <p:tavLst>
                                        <p:tav tm="0">
                                          <p:val>
                                            <p:strVal val="#ppt_x"/>
                                          </p:val>
                                        </p:tav>
                                        <p:tav tm="100000">
                                          <p:val>
                                            <p:strVal val="#ppt_x"/>
                                          </p:val>
                                        </p:tav>
                                      </p:tavLst>
                                    </p:anim>
                                    <p:anim calcmode="lin" valueType="num">
                                      <p:cBhvr>
                                        <p:cTn id="2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fade">
                                      <p:cBhvr>
                                        <p:cTn id="31" dur="1000"/>
                                        <p:tgtEl>
                                          <p:spTgt spid="13"/>
                                        </p:tgtEl>
                                      </p:cBhvr>
                                    </p:animEffect>
                                    <p:anim calcmode="lin" valueType="num">
                                      <p:cBhvr>
                                        <p:cTn id="32" dur="1000" fill="hold"/>
                                        <p:tgtEl>
                                          <p:spTgt spid="13"/>
                                        </p:tgtEl>
                                        <p:attrNameLst>
                                          <p:attrName>ppt_x</p:attrName>
                                        </p:attrNameLst>
                                      </p:cBhvr>
                                      <p:tavLst>
                                        <p:tav tm="0">
                                          <p:val>
                                            <p:strVal val="#ppt_x"/>
                                          </p:val>
                                        </p:tav>
                                        <p:tav tm="100000">
                                          <p:val>
                                            <p:strVal val="#ppt_x"/>
                                          </p:val>
                                        </p:tav>
                                      </p:tavLst>
                                    </p:anim>
                                    <p:anim calcmode="lin" valueType="num">
                                      <p:cBhvr>
                                        <p:cTn id="33" dur="1000" fill="hold"/>
                                        <p:tgtEl>
                                          <p:spTgt spid="1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1000"/>
                                        <p:tgtEl>
                                          <p:spTgt spid="15"/>
                                        </p:tgtEl>
                                      </p:cBhvr>
                                    </p:animEffect>
                                    <p:anim calcmode="lin" valueType="num">
                                      <p:cBhvr>
                                        <p:cTn id="37" dur="1000" fill="hold"/>
                                        <p:tgtEl>
                                          <p:spTgt spid="15"/>
                                        </p:tgtEl>
                                        <p:attrNameLst>
                                          <p:attrName>ppt_x</p:attrName>
                                        </p:attrNameLst>
                                      </p:cBhvr>
                                      <p:tavLst>
                                        <p:tav tm="0">
                                          <p:val>
                                            <p:strVal val="#ppt_x"/>
                                          </p:val>
                                        </p:tav>
                                        <p:tav tm="100000">
                                          <p:val>
                                            <p:strVal val="#ppt_x"/>
                                          </p:val>
                                        </p:tav>
                                      </p:tavLst>
                                    </p:anim>
                                    <p:anim calcmode="lin" valueType="num">
                                      <p:cBhvr>
                                        <p:cTn id="38"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4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sz="2800" b="1" dirty="0">
                <a:solidFill>
                  <a:schemeClr val="accent4"/>
                </a:solidFill>
                <a:latin typeface="微软雅黑" panose="020B0503020204020204" pitchFamily="34" charset="-122"/>
                <a:ea typeface="微软雅黑" panose="020B0503020204020204" pitchFamily="34" charset="-122"/>
              </a:rPr>
              <a:t>46. </a:t>
            </a:r>
            <a:r>
              <a:rPr sz="2800" b="1" dirty="0">
                <a:latin typeface="微软雅黑" panose="020B0503020204020204" pitchFamily="34" charset="-122"/>
                <a:ea typeface="微软雅黑" panose="020B0503020204020204" pitchFamily="34" charset="-122"/>
              </a:rPr>
              <a:t>细节判断题。根据第一段第二、三句“In order to get more money, they tell their parents that their friends get more than they do. But they aren’t usually telling the truth.”可知，小孩同父母 撒谎，是为了得到更多的零花钱。故此题答案为：A。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404</a:t>
            </a:fld>
            <a:endParaRPr lang="en-US"/>
          </a:p>
        </p:txBody>
      </p:sp>
      <p:sp>
        <p:nvSpPr>
          <p:cNvPr id="33" name="左箭头 32">
            <a:hlinkClick r:id="rId2" action="ppaction://hlinksldjump"/>
          </p:cNvPr>
          <p:cNvSpPr/>
          <p:nvPr/>
        </p:nvSpPr>
        <p:spPr>
          <a:xfrm>
            <a:off x="871825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84836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sz="2800" b="1" dirty="0">
                <a:solidFill>
                  <a:schemeClr val="accent4"/>
                </a:solidFill>
                <a:latin typeface="微软雅黑" panose="020B0503020204020204" pitchFamily="34" charset="-122"/>
                <a:ea typeface="微软雅黑" panose="020B0503020204020204" pitchFamily="34" charset="-122"/>
              </a:rPr>
              <a:t>47. </a:t>
            </a:r>
            <a:r>
              <a:rPr sz="2800" b="1" dirty="0">
                <a:latin typeface="微软雅黑" panose="020B0503020204020204" pitchFamily="34" charset="-122"/>
                <a:ea typeface="微软雅黑" panose="020B0503020204020204" pitchFamily="34" charset="-122"/>
              </a:rPr>
              <a:t>推理判断题。短文第三段第一、二句提到，令人惊讶的是，独生子女不会收到多于在大家庭中同等年龄小孩的零花钱。年幼的弟弟或妹妹会收到最多的零花钱。第三段最后一句提到，这大概是因为他们会和哥哥姐姐们比较谁的零花钱多。由此可知，在大家庭中父母会给小孩不同数量的零花钱。故此题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405</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0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8735875"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48. </a:t>
            </a:r>
            <a:r>
              <a:rPr sz="2800" b="1" dirty="0">
                <a:latin typeface="微软雅黑" panose="020B0503020204020204" pitchFamily="34" charset="-122"/>
                <a:ea typeface="微软雅黑" panose="020B0503020204020204" pitchFamily="34" charset="-122"/>
              </a:rPr>
              <a:t>推理判断题。根据短文第三段第一、二句话“Surprisingly, an only child does not receive more than a child of similar age in a larger family. Children who receive the biggest allowances for their age are younger brothers and sisters.”可知，年幼的弟弟妹妹会得到更多的零花钱。 故此题答案为：C。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406</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24900" y="-716494"/>
            <a:ext cx="4648200" cy="5065188"/>
          </a:xfrm>
          <a:prstGeom prst="rect">
            <a:avLst/>
          </a:prstGeom>
        </p:spPr>
      </p:pic>
      <p:sp>
        <p:nvSpPr>
          <p:cNvPr id="3" name="内容占位符 2"/>
          <p:cNvSpPr>
            <a:spLocks noGrp="1"/>
          </p:cNvSpPr>
          <p:nvPr>
            <p:ph idx="1"/>
          </p:nvPr>
        </p:nvSpPr>
        <p:spPr>
          <a:xfrm>
            <a:off x="193675" y="918210"/>
            <a:ext cx="11788140" cy="5803265"/>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49. What can we learn from Paragraph 4?</a:t>
            </a:r>
          </a:p>
          <a:p>
            <a:pPr marL="0" indent="0">
              <a:buNone/>
            </a:pPr>
            <a:r>
              <a:rPr sz="2400" b="1" dirty="0">
                <a:latin typeface="微软雅黑" panose="020B0503020204020204" pitchFamily="34" charset="-122"/>
                <a:ea typeface="微软雅黑" panose="020B0503020204020204" pitchFamily="34" charset="-122"/>
              </a:rPr>
              <a:t>A. Children do housework only for money.</a:t>
            </a:r>
          </a:p>
          <a:p>
            <a:pPr marL="0" indent="0">
              <a:buNone/>
            </a:pPr>
            <a:r>
              <a:rPr sz="2400" b="1" dirty="0">
                <a:latin typeface="微软雅黑" panose="020B0503020204020204" pitchFamily="34" charset="-122"/>
                <a:ea typeface="微软雅黑" panose="020B0503020204020204" pitchFamily="34" charset="-122"/>
              </a:rPr>
              <a:t>B. Children do various kinds of housework.</a:t>
            </a:r>
          </a:p>
          <a:p>
            <a:pPr marL="0" indent="0">
              <a:buNone/>
            </a:pPr>
            <a:r>
              <a:rPr sz="2400" b="1" dirty="0">
                <a:latin typeface="微软雅黑" panose="020B0503020204020204" pitchFamily="34" charset="-122"/>
                <a:ea typeface="微软雅黑" panose="020B0503020204020204" pitchFamily="34" charset="-122"/>
              </a:rPr>
              <a:t>C. Children are happy with their housework.</a:t>
            </a:r>
          </a:p>
          <a:p>
            <a:pPr marL="0" indent="0">
              <a:buNone/>
            </a:pPr>
            <a:r>
              <a:rPr sz="2400" b="1" dirty="0">
                <a:latin typeface="微软雅黑" panose="020B0503020204020204" pitchFamily="34" charset="-122"/>
                <a:ea typeface="微软雅黑" panose="020B0503020204020204" pitchFamily="34" charset="-122"/>
              </a:rPr>
              <a:t>D. Children get a big allowance by doing housework.</a:t>
            </a:r>
          </a:p>
          <a:p>
            <a:pPr marL="0" indent="0">
              <a:buNone/>
            </a:pPr>
            <a:r>
              <a:rPr sz="2400" b="1" dirty="0">
                <a:latin typeface="微软雅黑" panose="020B0503020204020204" pitchFamily="34" charset="-122"/>
                <a:ea typeface="微软雅黑" panose="020B0503020204020204" pitchFamily="34" charset="-122"/>
              </a:rPr>
              <a:t>50. Children over 12 don’t have many rules for spending their allowances because they __________.</a:t>
            </a:r>
          </a:p>
          <a:p>
            <a:pPr marL="0" indent="0">
              <a:buNone/>
            </a:pPr>
            <a:r>
              <a:rPr sz="2400" b="1" dirty="0">
                <a:latin typeface="微软雅黑" panose="020B0503020204020204" pitchFamily="34" charset="-122"/>
                <a:ea typeface="微软雅黑" panose="020B0503020204020204" pitchFamily="34" charset="-122"/>
              </a:rPr>
              <a:t>A. don’t like candy any more</a:t>
            </a:r>
          </a:p>
          <a:p>
            <a:pPr marL="0" indent="0">
              <a:buNone/>
            </a:pPr>
            <a:r>
              <a:rPr sz="2400" b="1" dirty="0">
                <a:latin typeface="微软雅黑" panose="020B0503020204020204" pitchFamily="34" charset="-122"/>
                <a:ea typeface="微软雅黑" panose="020B0503020204020204" pitchFamily="34" charset="-122"/>
              </a:rPr>
              <a:t>B. see some food as unhealthy</a:t>
            </a:r>
          </a:p>
          <a:p>
            <a:pPr marL="0" indent="0">
              <a:buNone/>
            </a:pPr>
            <a:r>
              <a:rPr sz="2400" b="1" dirty="0">
                <a:latin typeface="微软雅黑" panose="020B0503020204020204" pitchFamily="34" charset="-122"/>
                <a:ea typeface="微软雅黑" panose="020B0503020204020204" pitchFamily="34" charset="-122"/>
              </a:rPr>
              <a:t>C. know the value of health</a:t>
            </a:r>
          </a:p>
          <a:p>
            <a:pPr marL="0" indent="0">
              <a:buNone/>
            </a:pPr>
            <a:r>
              <a:rPr sz="2400" b="1" dirty="0">
                <a:latin typeface="微软雅黑" panose="020B0503020204020204" pitchFamily="34" charset="-122"/>
                <a:ea typeface="微软雅黑" panose="020B0503020204020204" pitchFamily="34" charset="-122"/>
              </a:rPr>
              <a:t>D. can make their own decisions</a:t>
            </a:r>
          </a:p>
        </p:txBody>
      </p:sp>
      <p:sp>
        <p:nvSpPr>
          <p:cNvPr id="2" name="灯片编号占位符 1"/>
          <p:cNvSpPr>
            <a:spLocks noGrp="1"/>
          </p:cNvSpPr>
          <p:nvPr>
            <p:ph type="sldNum" sz="quarter" idx="12"/>
          </p:nvPr>
        </p:nvSpPr>
        <p:spPr/>
        <p:txBody>
          <a:bodyPr/>
          <a:lstStyle/>
          <a:p>
            <a:fld id="{879EF9BB-81F1-401D-AA19-680A8E0D7F6D}" type="slidenum">
              <a:rPr lang="en-US" smtClean="0"/>
              <a:t>407</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6784340" y="918207"/>
            <a:ext cx="65976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9" name="文本框 8"/>
          <p:cNvSpPr txBox="1"/>
          <p:nvPr/>
        </p:nvSpPr>
        <p:spPr>
          <a:xfrm>
            <a:off x="2655570" y="3559175"/>
            <a:ext cx="65976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10" name="文本框 9">
            <a:hlinkClick r:id="rId4" action="ppaction://hlinksldjump"/>
          </p:cNvPr>
          <p:cNvSpPr txBox="1"/>
          <p:nvPr/>
        </p:nvSpPr>
        <p:spPr>
          <a:xfrm>
            <a:off x="7444105" y="11430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2" name="文本框 11">
            <a:hlinkClick r:id="rId5" action="ppaction://hlinksldjump"/>
          </p:cNvPr>
          <p:cNvSpPr txBox="1"/>
          <p:nvPr/>
        </p:nvSpPr>
        <p:spPr>
          <a:xfrm>
            <a:off x="5447030" y="355917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762000" y="34"/>
            <a:ext cx="109728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1000"/>
                                        <p:tgtEl>
                                          <p:spTgt spid="9"/>
                                        </p:tgtEl>
                                      </p:cBhvr>
                                    </p:animEffect>
                                    <p:anim calcmode="lin" valueType="num">
                                      <p:cBhvr>
                                        <p:cTn id="21" dur="1000" fill="hold"/>
                                        <p:tgtEl>
                                          <p:spTgt spid="9"/>
                                        </p:tgtEl>
                                        <p:attrNameLst>
                                          <p:attrName>ppt_x</p:attrName>
                                        </p:attrNameLst>
                                      </p:cBhvr>
                                      <p:tavLst>
                                        <p:tav tm="0">
                                          <p:val>
                                            <p:strVal val="#ppt_x"/>
                                          </p:val>
                                        </p:tav>
                                        <p:tav tm="100000">
                                          <p:val>
                                            <p:strVal val="#ppt_x"/>
                                          </p:val>
                                        </p:tav>
                                      </p:tavLst>
                                    </p:anim>
                                    <p:anim calcmode="lin" valueType="num">
                                      <p:cBhvr>
                                        <p:cTn id="22" dur="1000" fill="hold"/>
                                        <p:tgtEl>
                                          <p:spTgt spid="9"/>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1000"/>
                                        <p:tgtEl>
                                          <p:spTgt spid="12"/>
                                        </p:tgtEl>
                                      </p:cBhvr>
                                    </p:animEffect>
                                    <p:anim calcmode="lin" valueType="num">
                                      <p:cBhvr>
                                        <p:cTn id="27" dur="1000" fill="hold"/>
                                        <p:tgtEl>
                                          <p:spTgt spid="12"/>
                                        </p:tgtEl>
                                        <p:attrNameLst>
                                          <p:attrName>ppt_x</p:attrName>
                                        </p:attrNameLst>
                                      </p:cBhvr>
                                      <p:tavLst>
                                        <p:tav tm="0">
                                          <p:val>
                                            <p:strVal val="#ppt_x"/>
                                          </p:val>
                                        </p:tav>
                                        <p:tav tm="100000">
                                          <p:val>
                                            <p:strVal val="#ppt_x"/>
                                          </p:val>
                                        </p:tav>
                                      </p:tavLst>
                                    </p:anim>
                                    <p:anim calcmode="lin" valueType="num">
                                      <p:cBhvr>
                                        <p:cTn id="28"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9" grpId="0"/>
      <p:bldP spid="9" grpId="1"/>
      <p:bldP spid="10" grpId="0" bldLvl="0" animBg="1"/>
      <p:bldP spid="10" grpId="1" animBg="1"/>
      <p:bldP spid="12" grpId="0" bldLvl="0" animBg="1"/>
      <p:bldP spid="12" grpId="1" animBg="1"/>
    </p:bldLst>
  </p:timing>
</p:sld>
</file>

<file path=ppt/slides/slide40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sz="2800" b="1" dirty="0">
                <a:solidFill>
                  <a:schemeClr val="accent4"/>
                </a:solidFill>
                <a:latin typeface="微软雅黑" panose="020B0503020204020204" pitchFamily="34" charset="-122"/>
                <a:ea typeface="微软雅黑" panose="020B0503020204020204" pitchFamily="34" charset="-122"/>
              </a:rPr>
              <a:t>49. </a:t>
            </a:r>
            <a:r>
              <a:rPr sz="2800" b="1" dirty="0">
                <a:latin typeface="微软雅黑" panose="020B0503020204020204" pitchFamily="34" charset="-122"/>
                <a:ea typeface="微软雅黑" panose="020B0503020204020204" pitchFamily="34" charset="-122"/>
              </a:rPr>
              <a:t>推理判断题。根据第四段第一句“Children still receive money for housework.”可知， “Children do various kinds of housework.”（小孩做各种各样的家务）。D答案比较易混， 主要在于get a big allowance不够合理。故此题答案为：B。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408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189781"/>
            <a:ext cx="8920514"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sz="2800" b="1" dirty="0">
                <a:solidFill>
                  <a:schemeClr val="accent4"/>
                </a:solidFill>
                <a:latin typeface="微软雅黑" panose="020B0503020204020204" pitchFamily="34" charset="-122"/>
                <a:ea typeface="微软雅黑" panose="020B0503020204020204" pitchFamily="34" charset="-122"/>
              </a:rPr>
              <a:t>50. </a:t>
            </a:r>
            <a:r>
              <a:rPr sz="2800" b="1" dirty="0">
                <a:latin typeface="微软雅黑" panose="020B0503020204020204" pitchFamily="34" charset="-122"/>
                <a:ea typeface="微软雅黑" panose="020B0503020204020204" pitchFamily="34" charset="-122"/>
              </a:rPr>
              <a:t>细节判断题。根据最后一段倒数第一、二句“But generally, parents have very few rules for the spending of 12-to-15-year-olds and no rules for over-l5-year-olds. They should be old enough to decide for themselves what to spend their money on.”可知，父母对12至15岁儿童的支出规 定很少，对超过15岁的儿童则没有规定。他们的年纪足够大，可以自己决定把钱花在什么地方。故此题答案为：D。</a:t>
            </a:r>
          </a:p>
        </p:txBody>
      </p:sp>
      <p:grpSp>
        <p:nvGrpSpPr>
          <p:cNvPr id="69" name="Group 4"/>
          <p:cNvGrpSpPr/>
          <p:nvPr/>
        </p:nvGrpSpPr>
        <p:grpSpPr>
          <a:xfrm>
            <a:off x="9738360" y="4253865"/>
            <a:ext cx="2399665" cy="2522855"/>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409</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3"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矩形 5"/>
          <p:cNvSpPr/>
          <p:nvPr>
            <p:custDataLst>
              <p:tags r:id="rId1"/>
            </p:custDataLst>
          </p:nvPr>
        </p:nvSpPr>
        <p:spPr>
          <a:xfrm>
            <a:off x="353060" y="812165"/>
            <a:ext cx="11691620" cy="386207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（三）根据逻辑关系解题</a:t>
            </a:r>
          </a:p>
          <a:p>
            <a:pPr algn="just"/>
            <a:endPar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3. 转折关系</a:t>
            </a:r>
          </a:p>
          <a:p>
            <a:pPr indent="457200"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段落行文中后句与前句构成逻辑上的转折关系或前句与后句构成逻辑上的让步关系。常见的标志性词汇有 but，however，instead，nevertheless，or/otherwise，whereas，while，yet，at any rate，in any case，on the contrary，although/though/as，in spite of 等。</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410</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303530"/>
            <a:ext cx="12191365" cy="5692775"/>
          </a:xfrm>
          <a:prstGeom prst="rect">
            <a:avLst/>
          </a:prstGeom>
          <a:noFill/>
        </p:spPr>
        <p:txBody>
          <a:bodyPr wrap="square" rtlCol="0" anchor="t">
            <a:spAutoFit/>
          </a:bodyPr>
          <a:lstStyle/>
          <a:p>
            <a:r>
              <a:rPr lang="en-US" altLang="zh-CN" sz="2800"/>
              <a:t>                                                        C（说明文）</a:t>
            </a:r>
          </a:p>
          <a:p>
            <a:r>
              <a:rPr lang="en-US" altLang="zh-CN" sz="2800"/>
              <a:t>        Nowadays more and more people stop using plastic straws (吸管). The waste created by plastic straws is unbelievable. In the United States alone, 500 million straws are thrown away every day. That’s enough straws to wrap around the earth 2.5 times each day.</a:t>
            </a:r>
          </a:p>
          <a:p>
            <a:r>
              <a:rPr lang="en-US" altLang="zh-CN" sz="2800"/>
              <a:t>        Realizing the serious pollution caused by plastic straws, people are beginning to tell restaurant servers not to bring straws. Starting this summer, Seattle will stop using plastic straws in all businesses that sell food and drinks. Scotland plans to be plastic-straw-free by the end of 2019.</a:t>
            </a:r>
          </a:p>
          <a:p>
            <a:r>
              <a:rPr lang="en-US" altLang="zh-CN" sz="2800"/>
              <a:t>      In response (响应), McDonald’s is providing paper straws in its 1,300 stores in the UK, but customers have to ask for them. </a:t>
            </a:r>
            <a:r>
              <a:rPr lang="en-US" altLang="zh-CN" sz="2800" u="sng"/>
              <a:t>They</a:t>
            </a:r>
            <a:r>
              <a:rPr lang="en-US" altLang="zh-CN" sz="2800"/>
              <a:t> won’t go with each drink. The change from plastic to paper is a test to see how people respond to the change. If it’s successful in the UK, McDonald’s may do the same in other countries as well.</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411</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303530"/>
            <a:ext cx="12191365" cy="3107690"/>
          </a:xfrm>
          <a:prstGeom prst="rect">
            <a:avLst/>
          </a:prstGeom>
          <a:noFill/>
        </p:spPr>
        <p:txBody>
          <a:bodyPr wrap="square" rtlCol="0" anchor="t">
            <a:spAutoFit/>
          </a:bodyPr>
          <a:lstStyle/>
          <a:p>
            <a:pPr algn="just"/>
            <a:r>
              <a:rPr lang="en-US" altLang="zh-CN" sz="2800" dirty="0"/>
              <a:t>         </a:t>
            </a:r>
            <a:r>
              <a:rPr lang="en-US" altLang="zh-CN" sz="2800" dirty="0">
                <a:sym typeface="+mn-ea"/>
              </a:rPr>
              <a:t>Used plastic straws are usually thrown away along the side of roads and in our oceans. They aren’t the biggest polluter of our waterways, but they can be deadly to fish and birds. Their size makes them easy for lives in the sea to eat.</a:t>
            </a:r>
          </a:p>
          <a:p>
            <a:pPr algn="just"/>
            <a:r>
              <a:rPr lang="en-US" altLang="zh-CN" sz="2800" dirty="0">
                <a:sym typeface="+mn-ea"/>
              </a:rPr>
              <a:t>        The paper straw is not the only choice, but it’s certainly a good solution. However, if you like to use straws, you can avoid those for one-time use with a little planning. Bamboo, glass and metal are also used to make reusable straws. You can carry it with you for those times when you want to use a drinking straw.</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10292080" y="-453604"/>
            <a:ext cx="4648200" cy="5065188"/>
          </a:xfrm>
          <a:prstGeom prst="rect">
            <a:avLst/>
          </a:prstGeom>
        </p:spPr>
      </p:pic>
      <p:sp>
        <p:nvSpPr>
          <p:cNvPr id="3" name="内容占位符 2"/>
          <p:cNvSpPr>
            <a:spLocks noGrp="1"/>
          </p:cNvSpPr>
          <p:nvPr>
            <p:ph idx="1"/>
          </p:nvPr>
        </p:nvSpPr>
        <p:spPr>
          <a:xfrm>
            <a:off x="457200" y="1212532"/>
            <a:ext cx="11277600" cy="5803409"/>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51. From Paragraph 1, we know that the author __________.</a:t>
            </a:r>
          </a:p>
          <a:p>
            <a:pPr marL="0" indent="0">
              <a:buNone/>
            </a:pPr>
            <a:r>
              <a:rPr sz="2400" b="1" dirty="0">
                <a:latin typeface="微软雅黑" panose="020B0503020204020204" pitchFamily="34" charset="-122"/>
                <a:ea typeface="微软雅黑" panose="020B0503020204020204" pitchFamily="34" charset="-122"/>
              </a:rPr>
              <a:t>A. expects Americans to stop using plastic straws</a:t>
            </a:r>
          </a:p>
          <a:p>
            <a:pPr marL="0" indent="0">
              <a:buNone/>
            </a:pPr>
            <a:r>
              <a:rPr sz="2400" b="1" dirty="0">
                <a:latin typeface="微软雅黑" panose="020B0503020204020204" pitchFamily="34" charset="-122"/>
                <a:ea typeface="微软雅黑" panose="020B0503020204020204" pitchFamily="34" charset="-122"/>
              </a:rPr>
              <a:t>B. wants to show how serious the problem is</a:t>
            </a:r>
          </a:p>
          <a:p>
            <a:pPr marL="0" indent="0">
              <a:buNone/>
            </a:pPr>
            <a:r>
              <a:rPr sz="2400" b="1" dirty="0">
                <a:latin typeface="微软雅黑" panose="020B0503020204020204" pitchFamily="34" charset="-122"/>
                <a:ea typeface="微软雅黑" panose="020B0503020204020204" pitchFamily="34" charset="-122"/>
              </a:rPr>
              <a:t>C. plans to wrap the earth with straws</a:t>
            </a:r>
          </a:p>
          <a:p>
            <a:pPr marL="0" indent="0">
              <a:buNone/>
            </a:pPr>
            <a:r>
              <a:rPr sz="2400" b="1" dirty="0">
                <a:latin typeface="微软雅黑" panose="020B0503020204020204" pitchFamily="34" charset="-122"/>
                <a:ea typeface="微软雅黑" panose="020B0503020204020204" pitchFamily="34" charset="-122"/>
              </a:rPr>
              <a:t>D. cares little about plastic pollution</a:t>
            </a:r>
          </a:p>
          <a:p>
            <a:pPr marL="0" indent="0">
              <a:buNone/>
            </a:pPr>
            <a:r>
              <a:rPr sz="2400" b="1" dirty="0">
                <a:latin typeface="微软雅黑" panose="020B0503020204020204" pitchFamily="34" charset="-122"/>
                <a:ea typeface="微软雅黑" panose="020B0503020204020204" pitchFamily="34" charset="-122"/>
              </a:rPr>
              <a:t>52. What does the underlined word </a:t>
            </a:r>
            <a:r>
              <a:rPr lang="en-US" sz="2400" b="1" dirty="0">
                <a:latin typeface="微软雅黑" panose="020B0503020204020204" pitchFamily="34" charset="-122"/>
                <a:ea typeface="微软雅黑" panose="020B0503020204020204" pitchFamily="34" charset="-122"/>
              </a:rPr>
              <a:t>“</a:t>
            </a:r>
            <a:r>
              <a:rPr sz="2400" b="1" u="sng" dirty="0">
                <a:latin typeface="微软雅黑" panose="020B0503020204020204" pitchFamily="34" charset="-122"/>
                <a:ea typeface="微软雅黑" panose="020B0503020204020204" pitchFamily="34" charset="-122"/>
              </a:rPr>
              <a:t>they</a:t>
            </a:r>
            <a:r>
              <a:rPr lang="en-US" sz="2400" b="1" dirty="0">
                <a:latin typeface="微软雅黑" panose="020B0503020204020204" pitchFamily="34" charset="-122"/>
                <a:ea typeface="微软雅黑" panose="020B0503020204020204" pitchFamily="34" charset="-122"/>
              </a:rPr>
              <a:t>”</a:t>
            </a:r>
            <a:r>
              <a:rPr sz="2400" b="1" dirty="0">
                <a:latin typeface="微软雅黑" panose="020B0503020204020204" pitchFamily="34" charset="-122"/>
                <a:ea typeface="微软雅黑" panose="020B0503020204020204" pitchFamily="34" charset="-122"/>
              </a:rPr>
              <a:t> in Paragraph 3 refer to?</a:t>
            </a:r>
          </a:p>
          <a:p>
            <a:pPr marL="0" indent="0">
              <a:buNone/>
            </a:pPr>
            <a:r>
              <a:rPr sz="2400" b="1" dirty="0">
                <a:latin typeface="微软雅黑" panose="020B0503020204020204" pitchFamily="34" charset="-122"/>
                <a:ea typeface="微软雅黑" panose="020B0503020204020204" pitchFamily="34" charset="-122"/>
              </a:rPr>
              <a:t>A. Restaurant servers.                 B. Customers.		</a:t>
            </a:r>
          </a:p>
          <a:p>
            <a:pPr marL="0" indent="0">
              <a:buNone/>
            </a:pPr>
            <a:r>
              <a:rPr sz="2400" b="1" dirty="0">
                <a:latin typeface="微软雅黑" panose="020B0503020204020204" pitchFamily="34" charset="-122"/>
                <a:ea typeface="微软雅黑" panose="020B0503020204020204" pitchFamily="34" charset="-122"/>
              </a:rPr>
              <a:t>C. Paper straws.                           D. Stores.</a:t>
            </a:r>
          </a:p>
        </p:txBody>
      </p:sp>
      <p:sp>
        <p:nvSpPr>
          <p:cNvPr id="2" name="灯片编号占位符 1"/>
          <p:cNvSpPr>
            <a:spLocks noGrp="1"/>
          </p:cNvSpPr>
          <p:nvPr>
            <p:ph type="sldNum" sz="quarter" idx="12"/>
          </p:nvPr>
        </p:nvSpPr>
        <p:spPr/>
        <p:txBody>
          <a:bodyPr/>
          <a:lstStyle/>
          <a:p>
            <a:fld id="{879EF9BB-81F1-401D-AA19-680A8E0D7F6D}" type="slidenum">
              <a:rPr lang="en-US" smtClean="0"/>
              <a:t>412</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8127365" y="1029281"/>
            <a:ext cx="122047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12" name="文本框 11"/>
          <p:cNvSpPr txBox="1"/>
          <p:nvPr/>
        </p:nvSpPr>
        <p:spPr>
          <a:xfrm>
            <a:off x="8343676" y="3774743"/>
            <a:ext cx="113792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6" name="文本框 5">
            <a:hlinkClick r:id="rId4" action="ppaction://hlinksldjump"/>
          </p:cNvPr>
          <p:cNvSpPr txBox="1"/>
          <p:nvPr/>
        </p:nvSpPr>
        <p:spPr>
          <a:xfrm>
            <a:off x="10444480" y="425958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9761220" y="134493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762000" y="34"/>
            <a:ext cx="109728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6" grpId="0" bldLvl="0" animBg="1"/>
      <p:bldP spid="6" grpId="1" animBg="1"/>
      <p:bldP spid="10" grpId="0" bldLvl="0" animBg="1"/>
      <p:bldP spid="10" grpId="1" animBg="1"/>
    </p:bldLst>
  </p:timing>
</p:sld>
</file>

<file path=ppt/slides/slide41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9875307"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51. </a:t>
            </a:r>
            <a:r>
              <a:rPr sz="2800" b="1" dirty="0">
                <a:latin typeface="微软雅黑" panose="020B0503020204020204" pitchFamily="34" charset="-122"/>
                <a:ea typeface="微软雅黑" panose="020B0503020204020204" pitchFamily="34" charset="-122"/>
              </a:rPr>
              <a:t>推理判断题。作者在第一段列举事实“The waste created by plastic straws is unbelievable. In the United States alone, 500 million straws are thrown away every day. That’s enough straws to wrap around the earth 2.5 times each day.”（塑料吸管产生的废物令人难以置信。仅在美国， 每天就有5亿根吸管被扔掉。这些吸管足够每天环绕地球2.5圈。），</a:t>
            </a:r>
            <a:r>
              <a:rPr sz="2800" b="1" dirty="0" err="1">
                <a:latin typeface="微软雅黑" panose="020B0503020204020204" pitchFamily="34" charset="-122"/>
                <a:ea typeface="微软雅黑" panose="020B0503020204020204" pitchFamily="34" charset="-122"/>
              </a:rPr>
              <a:t>以此说明问题的严重性。故此题答案为：B</a:t>
            </a:r>
            <a:r>
              <a:rPr sz="2800" b="1" dirty="0">
                <a:latin typeface="微软雅黑" panose="020B0503020204020204" pitchFamily="34" charset="-122"/>
                <a:ea typeface="微软雅黑" panose="020B0503020204020204" pitchFamily="34" charset="-122"/>
              </a:rPr>
              <a:t>。</a:t>
            </a:r>
          </a:p>
        </p:txBody>
      </p:sp>
      <p:grpSp>
        <p:nvGrpSpPr>
          <p:cNvPr id="69" name="Group 4"/>
          <p:cNvGrpSpPr/>
          <p:nvPr/>
        </p:nvGrpSpPr>
        <p:grpSpPr>
          <a:xfrm>
            <a:off x="9992995" y="4180840"/>
            <a:ext cx="2215515" cy="264922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413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8155147"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 52.</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猜测词义题。根据第三段第一句话后半部分“but customers have to ask for them”可知， “they”和前一句话的宾格“them”指代同一事物，此时都是代指paper straws。故此题答 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414</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24900" y="-716494"/>
            <a:ext cx="4648200" cy="5065188"/>
          </a:xfrm>
          <a:prstGeom prst="rect">
            <a:avLst/>
          </a:prstGeom>
        </p:spPr>
      </p:pic>
      <p:sp>
        <p:nvSpPr>
          <p:cNvPr id="3" name="内容占位符 2"/>
          <p:cNvSpPr>
            <a:spLocks noGrp="1"/>
          </p:cNvSpPr>
          <p:nvPr>
            <p:ph idx="1"/>
          </p:nvPr>
        </p:nvSpPr>
        <p:spPr>
          <a:xfrm>
            <a:off x="457200" y="1212532"/>
            <a:ext cx="11277600" cy="5803409"/>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53. If British people accept paper straws, McDonald’s may __________.</a:t>
            </a:r>
          </a:p>
          <a:p>
            <a:pPr marL="0" indent="0">
              <a:buNone/>
            </a:pPr>
            <a:r>
              <a:rPr sz="2400" b="1" dirty="0">
                <a:latin typeface="微软雅黑" panose="020B0503020204020204" pitchFamily="34" charset="-122"/>
                <a:ea typeface="微软雅黑" panose="020B0503020204020204" pitchFamily="34" charset="-122"/>
              </a:rPr>
              <a:t>A. reuse more plastic straws			</a:t>
            </a:r>
          </a:p>
          <a:p>
            <a:pPr marL="0" indent="0">
              <a:buNone/>
            </a:pPr>
            <a:r>
              <a:rPr sz="2400" b="1" dirty="0">
                <a:latin typeface="微软雅黑" panose="020B0503020204020204" pitchFamily="34" charset="-122"/>
                <a:ea typeface="微软雅黑" panose="020B0503020204020204" pitchFamily="34" charset="-122"/>
              </a:rPr>
              <a:t>B. carry out a test on the change</a:t>
            </a:r>
          </a:p>
          <a:p>
            <a:pPr marL="0" indent="0">
              <a:buNone/>
            </a:pPr>
            <a:r>
              <a:rPr sz="2400" b="1" dirty="0">
                <a:latin typeface="微软雅黑" panose="020B0503020204020204" pitchFamily="34" charset="-122"/>
                <a:ea typeface="微软雅黑" panose="020B0503020204020204" pitchFamily="34" charset="-122"/>
              </a:rPr>
              <a:t>C. provide paper straws in its UK stores	</a:t>
            </a:r>
          </a:p>
          <a:p>
            <a:pPr marL="0" indent="0">
              <a:buNone/>
            </a:pPr>
            <a:r>
              <a:rPr sz="2400" b="1" dirty="0">
                <a:latin typeface="微软雅黑" panose="020B0503020204020204" pitchFamily="34" charset="-122"/>
                <a:ea typeface="微软雅黑" panose="020B0503020204020204" pitchFamily="34" charset="-122"/>
              </a:rPr>
              <a:t>D. promote paper straws in other countries</a:t>
            </a:r>
          </a:p>
          <a:p>
            <a:pPr marL="0" indent="0">
              <a:buNone/>
            </a:pPr>
            <a:r>
              <a:rPr sz="2400" b="1" dirty="0">
                <a:latin typeface="微软雅黑" panose="020B0503020204020204" pitchFamily="34" charset="-122"/>
                <a:ea typeface="微软雅黑" panose="020B0503020204020204" pitchFamily="34" charset="-122"/>
              </a:rPr>
              <a:t>54. The plastic straw can do great harm to sea life because of its __________.</a:t>
            </a:r>
          </a:p>
          <a:p>
            <a:pPr marL="0" indent="0">
              <a:buNone/>
            </a:pPr>
            <a:r>
              <a:rPr sz="2400" b="1" dirty="0">
                <a:latin typeface="微软雅黑" panose="020B0503020204020204" pitchFamily="34" charset="-122"/>
                <a:ea typeface="微软雅黑" panose="020B0503020204020204" pitchFamily="34" charset="-122"/>
              </a:rPr>
              <a:t>A. size            B. shape		   C. color 		D. number</a:t>
            </a:r>
          </a:p>
          <a:p>
            <a:pPr marL="0" indent="0">
              <a:buNone/>
            </a:pPr>
            <a:r>
              <a:rPr sz="2400" b="1" dirty="0">
                <a:latin typeface="微软雅黑" panose="020B0503020204020204" pitchFamily="34" charset="-122"/>
                <a:ea typeface="微软雅黑" panose="020B0503020204020204" pitchFamily="34" charset="-122"/>
              </a:rPr>
              <a:t>55. The passage is probably taken from a magazine about __________.</a:t>
            </a:r>
          </a:p>
          <a:p>
            <a:pPr marL="0" indent="0">
              <a:buNone/>
            </a:pPr>
            <a:r>
              <a:rPr sz="2400" b="1" dirty="0">
                <a:latin typeface="微软雅黑" panose="020B0503020204020204" pitchFamily="34" charset="-122"/>
                <a:ea typeface="微软雅黑" panose="020B0503020204020204" pitchFamily="34" charset="-122"/>
              </a:rPr>
              <a:t>A. culture         B. health		C. environment            D. technology</a:t>
            </a:r>
          </a:p>
        </p:txBody>
      </p:sp>
      <p:sp>
        <p:nvSpPr>
          <p:cNvPr id="2" name="灯片编号占位符 1"/>
          <p:cNvSpPr>
            <a:spLocks noGrp="1"/>
          </p:cNvSpPr>
          <p:nvPr>
            <p:ph type="sldNum" sz="quarter" idx="12"/>
          </p:nvPr>
        </p:nvSpPr>
        <p:spPr/>
        <p:txBody>
          <a:bodyPr/>
          <a:lstStyle/>
          <a:p>
            <a:fld id="{879EF9BB-81F1-401D-AA19-680A8E0D7F6D}" type="slidenum">
              <a:rPr lang="en-US" smtClean="0"/>
              <a:t>415</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9830435" y="1103630"/>
            <a:ext cx="105600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6" name="文本框 5"/>
          <p:cNvSpPr txBox="1"/>
          <p:nvPr/>
        </p:nvSpPr>
        <p:spPr>
          <a:xfrm>
            <a:off x="648970" y="3705860"/>
            <a:ext cx="136969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9" name="文本框 8"/>
          <p:cNvSpPr txBox="1"/>
          <p:nvPr/>
        </p:nvSpPr>
        <p:spPr>
          <a:xfrm>
            <a:off x="9502775" y="4609465"/>
            <a:ext cx="92392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11" name="文本框 10">
            <a:hlinkClick r:id="rId4" action="ppaction://hlinksldjump"/>
          </p:cNvPr>
          <p:cNvSpPr txBox="1"/>
          <p:nvPr/>
        </p:nvSpPr>
        <p:spPr>
          <a:xfrm>
            <a:off x="10408285" y="178498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3" name="文本框 12">
            <a:hlinkClick r:id="rId5" action="ppaction://hlinksldjump"/>
          </p:cNvPr>
          <p:cNvSpPr txBox="1"/>
          <p:nvPr/>
        </p:nvSpPr>
        <p:spPr>
          <a:xfrm>
            <a:off x="4036695" y="388620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6" action="ppaction://hlinksldjump"/>
          </p:cNvPr>
          <p:cNvSpPr txBox="1"/>
          <p:nvPr/>
        </p:nvSpPr>
        <p:spPr>
          <a:xfrm>
            <a:off x="10886440" y="513143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标题 1"/>
          <p:cNvSpPr txBox="1"/>
          <p:nvPr/>
        </p:nvSpPr>
        <p:spPr>
          <a:xfrm>
            <a:off x="762000" y="34"/>
            <a:ext cx="109728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anim calcmode="lin" valueType="num">
                                      <p:cBhvr>
                                        <p:cTn id="13" dur="1000" fill="hold"/>
                                        <p:tgtEl>
                                          <p:spTgt spid="11"/>
                                        </p:tgtEl>
                                        <p:attrNameLst>
                                          <p:attrName>ppt_x</p:attrName>
                                        </p:attrNameLst>
                                      </p:cBhvr>
                                      <p:tavLst>
                                        <p:tav tm="0">
                                          <p:val>
                                            <p:strVal val="#ppt_x"/>
                                          </p:val>
                                        </p:tav>
                                        <p:tav tm="100000">
                                          <p:val>
                                            <p:strVal val="#ppt_x"/>
                                          </p:val>
                                        </p:tav>
                                      </p:tavLst>
                                    </p:anim>
                                    <p:anim calcmode="lin" valueType="num">
                                      <p:cBhvr>
                                        <p:cTn id="14"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1000"/>
                                        <p:tgtEl>
                                          <p:spTgt spid="6"/>
                                        </p:tgtEl>
                                      </p:cBhvr>
                                    </p:animEffect>
                                    <p:anim calcmode="lin" valueType="num">
                                      <p:cBhvr>
                                        <p:cTn id="20" dur="1000" fill="hold"/>
                                        <p:tgtEl>
                                          <p:spTgt spid="6"/>
                                        </p:tgtEl>
                                        <p:attrNameLst>
                                          <p:attrName>ppt_x</p:attrName>
                                        </p:attrNameLst>
                                      </p:cBhvr>
                                      <p:tavLst>
                                        <p:tav tm="0">
                                          <p:val>
                                            <p:strVal val="#ppt_x"/>
                                          </p:val>
                                        </p:tav>
                                        <p:tav tm="100000">
                                          <p:val>
                                            <p:strVal val="#ppt_x"/>
                                          </p:val>
                                        </p:tav>
                                      </p:tavLst>
                                    </p:anim>
                                    <p:anim calcmode="lin" valueType="num">
                                      <p:cBhvr>
                                        <p:cTn id="21" dur="1000" fill="hold"/>
                                        <p:tgtEl>
                                          <p:spTgt spid="6"/>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fade">
                                      <p:cBhvr>
                                        <p:cTn id="24" dur="1000"/>
                                        <p:tgtEl>
                                          <p:spTgt spid="13"/>
                                        </p:tgtEl>
                                      </p:cBhvr>
                                    </p:animEffect>
                                    <p:anim calcmode="lin" valueType="num">
                                      <p:cBhvr>
                                        <p:cTn id="25" dur="1000" fill="hold"/>
                                        <p:tgtEl>
                                          <p:spTgt spid="13"/>
                                        </p:tgtEl>
                                        <p:attrNameLst>
                                          <p:attrName>ppt_x</p:attrName>
                                        </p:attrNameLst>
                                      </p:cBhvr>
                                      <p:tavLst>
                                        <p:tav tm="0">
                                          <p:val>
                                            <p:strVal val="#ppt_x"/>
                                          </p:val>
                                        </p:tav>
                                        <p:tav tm="100000">
                                          <p:val>
                                            <p:strVal val="#ppt_x"/>
                                          </p:val>
                                        </p:tav>
                                      </p:tavLst>
                                    </p:anim>
                                    <p:anim calcmode="lin" valueType="num">
                                      <p:cBhvr>
                                        <p:cTn id="26"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1000"/>
                                        <p:tgtEl>
                                          <p:spTgt spid="15"/>
                                        </p:tgtEl>
                                      </p:cBhvr>
                                    </p:animEffect>
                                    <p:anim calcmode="lin" valueType="num">
                                      <p:cBhvr>
                                        <p:cTn id="37" dur="1000" fill="hold"/>
                                        <p:tgtEl>
                                          <p:spTgt spid="15"/>
                                        </p:tgtEl>
                                        <p:attrNameLst>
                                          <p:attrName>ppt_x</p:attrName>
                                        </p:attrNameLst>
                                      </p:cBhvr>
                                      <p:tavLst>
                                        <p:tav tm="0">
                                          <p:val>
                                            <p:strVal val="#ppt_x"/>
                                          </p:val>
                                        </p:tav>
                                        <p:tav tm="100000">
                                          <p:val>
                                            <p:strVal val="#ppt_x"/>
                                          </p:val>
                                        </p:tav>
                                      </p:tavLst>
                                    </p:anim>
                                    <p:anim calcmode="lin" valueType="num">
                                      <p:cBhvr>
                                        <p:cTn id="38"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P spid="6" grpId="0"/>
      <p:bldP spid="6" grpId="1"/>
      <p:bldP spid="9" grpId="0"/>
      <p:bldP spid="9" grpId="1"/>
      <p:bldP spid="11" grpId="0" bldLvl="0" animBg="1"/>
      <p:bldP spid="11" grpId="1" animBg="1"/>
      <p:bldP spid="13" grpId="0" bldLvl="0" animBg="1"/>
      <p:bldP spid="13" grpId="1" animBg="1"/>
      <p:bldP spid="15" grpId="0" bldLvl="0" animBg="1"/>
      <p:bldP spid="15" grpId="1" animBg="1"/>
    </p:bldLst>
  </p:timing>
</p:sld>
</file>

<file path=ppt/slides/slide41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53. </a:t>
            </a:r>
            <a:r>
              <a:rPr sz="2800" b="1" dirty="0">
                <a:latin typeface="微软雅黑" panose="020B0503020204020204" pitchFamily="34" charset="-122"/>
                <a:ea typeface="微软雅黑" panose="020B0503020204020204" pitchFamily="34" charset="-122"/>
              </a:rPr>
              <a:t>细节判断题。根据第三段最后一句“If it’s successful in the UK, McDonald’s may do the same in other countries as well.”可知，如果此项措施在英国获得成功，麦当劳会将其推广到其他 国家。故此题答案为：D。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416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54. </a:t>
            </a:r>
            <a:r>
              <a:rPr sz="2800" b="1" dirty="0">
                <a:latin typeface="微软雅黑" panose="020B0503020204020204" pitchFamily="34" charset="-122"/>
                <a:ea typeface="微软雅黑" panose="020B0503020204020204" pitchFamily="34" charset="-122"/>
              </a:rPr>
              <a:t>细节判断题。根据第四段最后一句：“Their size makes them easy for lives in the sea to eat.” 可知，塑料吸管的尺寸太小，很容易被海里的生物吃掉，对鱼类造成致命的危险。故此题 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417</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55. </a:t>
            </a:r>
            <a:r>
              <a:rPr sz="2800" b="1" dirty="0">
                <a:latin typeface="微软雅黑" panose="020B0503020204020204" pitchFamily="34" charset="-122"/>
                <a:ea typeface="微软雅黑" panose="020B0503020204020204" pitchFamily="34" charset="-122"/>
              </a:rPr>
              <a:t>主旨大意题。这篇文章主要阐述塑料吸管对环境的污染，因此最有可能来自关于环境的杂志。故此题答案为：C。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418</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419</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151765"/>
            <a:ext cx="12191365" cy="6554470"/>
          </a:xfrm>
          <a:prstGeom prst="rect">
            <a:avLst/>
          </a:prstGeom>
          <a:noFill/>
        </p:spPr>
        <p:txBody>
          <a:bodyPr wrap="square" rtlCol="0" anchor="t">
            <a:spAutoFit/>
          </a:bodyPr>
          <a:lstStyle/>
          <a:p>
            <a:r>
              <a:rPr lang="en-US" altLang="zh-CN" sz="2800"/>
              <a:t>2019年广东高职高考阅读真题</a:t>
            </a:r>
          </a:p>
          <a:p>
            <a:r>
              <a:rPr lang="en-US" altLang="zh-CN" sz="2800"/>
              <a:t>                                                         A（记叙文）</a:t>
            </a:r>
          </a:p>
          <a:p>
            <a:pPr algn="just"/>
            <a:r>
              <a:rPr lang="en-US" altLang="zh-CN" sz="2800"/>
              <a:t>         In the town of Whitesburg, Mick Polly, who owns a toy business, is known as the bike man. Over the past five years, Mick has built hundreds of bicycles for kids who need them.</a:t>
            </a:r>
          </a:p>
          <a:p>
            <a:pPr algn="just"/>
            <a:r>
              <a:rPr lang="en-US" altLang="zh-CN" sz="2800"/>
              <a:t>        One day in 2011, a 13-year-old boy with a broken bike walked by Mick’s house. “I was working in my garage, and he asked if I could fix it,” says Mick.</a:t>
            </a:r>
          </a:p>
          <a:p>
            <a:pPr algn="just"/>
            <a:r>
              <a:rPr lang="en-US" altLang="zh-CN" sz="2800"/>
              <a:t>        Mick asked the boy to leave the bike with him and he then sent an online message to look for some used bicycle parts. The town’s former police chief saw the message and </a:t>
            </a:r>
            <a:r>
              <a:rPr lang="en-US" altLang="zh-CN" sz="2800" u="sng"/>
              <a:t>donated </a:t>
            </a:r>
            <a:r>
              <a:rPr lang="en-US" altLang="zh-CN" sz="2800"/>
              <a:t>two used bicycles to him. Mick took parts from each to fix a new set of wheels for the boy.</a:t>
            </a:r>
          </a:p>
          <a:p>
            <a:pPr algn="just"/>
            <a:r>
              <a:rPr lang="en-US" altLang="zh-CN" sz="2800"/>
              <a:t>       Soon after, Mick repaired a bike for the boy’s brother and rebuilt one for his sister. Word spread, and within a year, he had fixed up dozens of bikes for local kids whose parents could not afford to buy new ones.</a:t>
            </a:r>
          </a:p>
          <a:p>
            <a:pPr algn="just"/>
            <a:endParaRPr lang="en-US" altLang="zh-CN"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73990" y="5096510"/>
            <a:ext cx="11870690" cy="165989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前面一句提到狗能帮助残疾人做各种各样的工作，从空格处了解，对于绝大多数人来说，对于家庭中的老年人或者青年人来说，狗仅仅是宠物或者老朋友。这里用了 however 表示转折，普通人区别于残疾人的不同，故此题正确答案为：</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sp>
        <p:nvSpPr>
          <p:cNvPr id="5" name="左箭头 4">
            <a:hlinkClick r:id="rId2"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292100" y="1450340"/>
            <a:ext cx="11752580" cy="3046095"/>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      Nowadays, dogs can be taught to turn on lights, open fridges and dial the telephones for their disable owners. For most people, ______ If you have a dog, please treat it well.</a:t>
            </a:r>
          </a:p>
          <a:p>
            <a:pPr algn="l"/>
            <a:r>
              <a:rPr lang="en-US" altLang="zh-CN" sz="2400" b="1" dirty="0">
                <a:latin typeface="微软雅黑" panose="020B0503020204020204" pitchFamily="34" charset="-122"/>
                <a:ea typeface="微软雅黑" panose="020B0503020204020204" pitchFamily="34" charset="-122"/>
              </a:rPr>
              <a:t>A. however, dogs are simply pets and friends for both young and old members of the family.</a:t>
            </a:r>
          </a:p>
          <a:p>
            <a:pPr algn="l"/>
            <a:r>
              <a:rPr lang="en-US" altLang="zh-CN" sz="2400" b="1" dirty="0">
                <a:latin typeface="微软雅黑" panose="020B0503020204020204" pitchFamily="34" charset="-122"/>
                <a:ea typeface="微软雅黑" panose="020B0503020204020204" pitchFamily="34" charset="-122"/>
              </a:rPr>
              <a:t>B. people often say that a dog is a man’s best friend.</a:t>
            </a:r>
          </a:p>
          <a:p>
            <a:pPr algn="l"/>
            <a:r>
              <a:rPr lang="en-US" altLang="zh-CN" sz="2400" b="1" dirty="0">
                <a:latin typeface="微软雅黑" panose="020B0503020204020204" pitchFamily="34" charset="-122"/>
                <a:ea typeface="微软雅黑" panose="020B0503020204020204" pitchFamily="34" charset="-122"/>
              </a:rPr>
              <a:t>C. for example, sheep dogs are famous for their ability to control hundreds of sheep.</a:t>
            </a:r>
          </a:p>
        </p:txBody>
      </p:sp>
      <p:sp>
        <p:nvSpPr>
          <p:cNvPr id="7" name="文本框 6"/>
          <p:cNvSpPr txBox="1"/>
          <p:nvPr/>
        </p:nvSpPr>
        <p:spPr>
          <a:xfrm>
            <a:off x="292100" y="447675"/>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420</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303530"/>
            <a:ext cx="12191365" cy="3538220"/>
          </a:xfrm>
          <a:prstGeom prst="rect">
            <a:avLst/>
          </a:prstGeom>
          <a:noFill/>
        </p:spPr>
        <p:txBody>
          <a:bodyPr wrap="square" rtlCol="0" anchor="t">
            <a:spAutoFit/>
          </a:bodyPr>
          <a:lstStyle/>
          <a:p>
            <a:r>
              <a:rPr lang="en-US" altLang="zh-CN" sz="2800"/>
              <a:t>       “People were dropping off bikes,” says Mick. He stores the bikes and bike parts in his garage. “I take off good wheels, seats or bells and reuse them.”</a:t>
            </a:r>
          </a:p>
          <a:p>
            <a:r>
              <a:rPr lang="en-US" altLang="zh-CN" sz="2800"/>
              <a:t>        Up to now, the bike man has repaired hundreds of bicycles and given away nearly 700 rebuilt ones. The bikes are free for the kids only if they promise two things: they have to remember those who offer the bike parts and they have to study hard in school.</a:t>
            </a:r>
          </a:p>
          <a:p>
            <a:r>
              <a:rPr lang="en-US" altLang="zh-CN" sz="2800"/>
              <a:t>       Mick also hopes that bikes will get kids off sofas. “Hopefully, these kids can get some exercise,” he says.</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24900" y="-716494"/>
            <a:ext cx="4648200" cy="5065188"/>
          </a:xfrm>
          <a:prstGeom prst="rect">
            <a:avLst/>
          </a:prstGeom>
        </p:spPr>
      </p:pic>
      <p:sp>
        <p:nvSpPr>
          <p:cNvPr id="3" name="内容占位符 2"/>
          <p:cNvSpPr>
            <a:spLocks noGrp="1"/>
          </p:cNvSpPr>
          <p:nvPr>
            <p:ph idx="1"/>
          </p:nvPr>
        </p:nvSpPr>
        <p:spPr>
          <a:xfrm>
            <a:off x="457200" y="1212532"/>
            <a:ext cx="11277600" cy="5803409"/>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41. Who does Mick build bikes for?</a:t>
            </a:r>
          </a:p>
          <a:p>
            <a:pPr marL="0" indent="0">
              <a:buNone/>
            </a:pPr>
            <a:r>
              <a:rPr sz="2400" b="1" dirty="0">
                <a:latin typeface="微软雅黑" panose="020B0503020204020204" pitchFamily="34" charset="-122"/>
                <a:ea typeface="微软雅黑" panose="020B0503020204020204" pitchFamily="34" charset="-122"/>
              </a:rPr>
              <a:t>A. Teachers. 		B. Himself. 	</a:t>
            </a:r>
          </a:p>
          <a:p>
            <a:pPr marL="0" indent="0">
              <a:buNone/>
            </a:pPr>
            <a:r>
              <a:rPr sz="2400" b="1" dirty="0">
                <a:latin typeface="微软雅黑" panose="020B0503020204020204" pitchFamily="34" charset="-122"/>
                <a:ea typeface="微软雅黑" panose="020B0503020204020204" pitchFamily="34" charset="-122"/>
              </a:rPr>
              <a:t>C. Parents. 		          D. Children.</a:t>
            </a:r>
          </a:p>
          <a:p>
            <a:pPr marL="0" indent="0">
              <a:buNone/>
            </a:pPr>
            <a:r>
              <a:rPr sz="2400" b="1" dirty="0">
                <a:latin typeface="微软雅黑" panose="020B0503020204020204" pitchFamily="34" charset="-122"/>
                <a:ea typeface="微软雅黑" panose="020B0503020204020204" pitchFamily="34" charset="-122"/>
              </a:rPr>
              <a:t>42. Which of the following can replace the underlined word “</a:t>
            </a:r>
            <a:r>
              <a:rPr sz="2400" b="1" u="sng" dirty="0">
                <a:latin typeface="微软雅黑" panose="020B0503020204020204" pitchFamily="34" charset="-122"/>
                <a:ea typeface="微软雅黑" panose="020B0503020204020204" pitchFamily="34" charset="-122"/>
              </a:rPr>
              <a:t>donated</a:t>
            </a:r>
            <a:r>
              <a:rPr sz="2400" b="1" dirty="0">
                <a:latin typeface="微软雅黑" panose="020B0503020204020204" pitchFamily="34" charset="-122"/>
                <a:ea typeface="微软雅黑" panose="020B0503020204020204" pitchFamily="34" charset="-122"/>
              </a:rPr>
              <a:t>” in Paragraph 3?</a:t>
            </a:r>
          </a:p>
          <a:p>
            <a:pPr marL="0" indent="0">
              <a:buNone/>
            </a:pPr>
            <a:r>
              <a:rPr sz="2400" b="1" dirty="0">
                <a:latin typeface="微软雅黑" panose="020B0503020204020204" pitchFamily="34" charset="-122"/>
                <a:ea typeface="微软雅黑" panose="020B0503020204020204" pitchFamily="34" charset="-122"/>
              </a:rPr>
              <a:t>A. Lent. 			B. Gave. 	</a:t>
            </a:r>
          </a:p>
          <a:p>
            <a:pPr marL="0" indent="0">
              <a:buNone/>
            </a:pPr>
            <a:r>
              <a:rPr sz="2400" b="1" dirty="0">
                <a:latin typeface="微软雅黑" panose="020B0503020204020204" pitchFamily="34" charset="-122"/>
                <a:ea typeface="微软雅黑" panose="020B0503020204020204" pitchFamily="34" charset="-122"/>
              </a:rPr>
              <a:t>C. Showed.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Sold.</a:t>
            </a:r>
          </a:p>
          <a:p>
            <a:pPr marL="0" indent="0">
              <a:buNone/>
            </a:pPr>
            <a:r>
              <a:rPr sz="2400" b="1" dirty="0">
                <a:latin typeface="微软雅黑" panose="020B0503020204020204" pitchFamily="34" charset="-122"/>
                <a:ea typeface="微软雅黑" panose="020B0503020204020204" pitchFamily="34" charset="-122"/>
              </a:rPr>
              <a:t>43. Mick keeps bikes in his garage because he __________. </a:t>
            </a:r>
          </a:p>
          <a:p>
            <a:pPr marL="0" indent="0">
              <a:buNone/>
            </a:pPr>
            <a:r>
              <a:rPr sz="2400" b="1" dirty="0">
                <a:latin typeface="微软雅黑" panose="020B0503020204020204" pitchFamily="34" charset="-122"/>
                <a:ea typeface="微软雅黑" panose="020B0503020204020204" pitchFamily="34" charset="-122"/>
              </a:rPr>
              <a:t>A. can get useful parts 				B. enjoys collecting them</a:t>
            </a:r>
          </a:p>
          <a:p>
            <a:pPr marL="0" indent="0">
              <a:buNone/>
            </a:pPr>
            <a:r>
              <a:rPr sz="2400" b="1" dirty="0">
                <a:latin typeface="微软雅黑" panose="020B0503020204020204" pitchFamily="34" charset="-122"/>
                <a:ea typeface="微软雅黑" panose="020B0503020204020204" pitchFamily="34" charset="-122"/>
              </a:rPr>
              <a:t>C. can save money 				D. hopes to sell them</a:t>
            </a:r>
          </a:p>
        </p:txBody>
      </p:sp>
      <p:sp>
        <p:nvSpPr>
          <p:cNvPr id="4" name="标题 1"/>
          <p:cNvSpPr txBox="1"/>
          <p:nvPr/>
        </p:nvSpPr>
        <p:spPr>
          <a:xfrm>
            <a:off x="762000" y="201964"/>
            <a:ext cx="109728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
        <p:nvSpPr>
          <p:cNvPr id="2" name="灯片编号占位符 1"/>
          <p:cNvSpPr>
            <a:spLocks noGrp="1"/>
          </p:cNvSpPr>
          <p:nvPr>
            <p:ph type="sldNum" sz="quarter" idx="12"/>
          </p:nvPr>
        </p:nvSpPr>
        <p:spPr/>
        <p:txBody>
          <a:bodyPr/>
          <a:lstStyle/>
          <a:p>
            <a:fld id="{879EF9BB-81F1-401D-AA19-680A8E0D7F6D}" type="slidenum">
              <a:rPr lang="en-US" smtClean="0"/>
              <a:t>421</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6086475" y="1212215"/>
            <a:ext cx="245808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 D</a:t>
            </a:r>
          </a:p>
        </p:txBody>
      </p:sp>
      <p:sp>
        <p:nvSpPr>
          <p:cNvPr id="12" name="文本框 11"/>
          <p:cNvSpPr txBox="1"/>
          <p:nvPr/>
        </p:nvSpPr>
        <p:spPr>
          <a:xfrm>
            <a:off x="3364230" y="2990215"/>
            <a:ext cx="2722245" cy="521970"/>
          </a:xfrm>
          <a:prstGeom prst="rect">
            <a:avLst/>
          </a:prstGeom>
          <a:noFill/>
        </p:spPr>
        <p:txBody>
          <a:bodyPr wrap="square" rtlCol="0">
            <a:spAutoFit/>
          </a:bodyPr>
          <a:lstStyle/>
          <a:p>
            <a:r>
              <a:rPr lang="zh-CN" altLang="en-US" dirty="0"/>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13" name="文本框 12"/>
          <p:cNvSpPr txBox="1"/>
          <p:nvPr/>
        </p:nvSpPr>
        <p:spPr>
          <a:xfrm>
            <a:off x="7846377" y="4114078"/>
            <a:ext cx="117157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6" name="文本框 5">
            <a:hlinkClick r:id="rId4" action="ppaction://hlinksldjump"/>
          </p:cNvPr>
          <p:cNvSpPr txBox="1"/>
          <p:nvPr/>
        </p:nvSpPr>
        <p:spPr>
          <a:xfrm>
            <a:off x="7444105" y="12122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5607685" y="29902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6" action="ppaction://hlinksldjump"/>
          </p:cNvPr>
          <p:cNvSpPr txBox="1"/>
          <p:nvPr/>
        </p:nvSpPr>
        <p:spPr>
          <a:xfrm>
            <a:off x="9311005" y="410146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1000"/>
                                        <p:tgtEl>
                                          <p:spTgt spid="6"/>
                                        </p:tgtEl>
                                      </p:cBhvr>
                                    </p:animEffect>
                                    <p:anim calcmode="lin" valueType="num">
                                      <p:cBhvr>
                                        <p:cTn id="14" dur="1000" fill="hold"/>
                                        <p:tgtEl>
                                          <p:spTgt spid="6"/>
                                        </p:tgtEl>
                                        <p:attrNameLst>
                                          <p:attrName>ppt_x</p:attrName>
                                        </p:attrNameLst>
                                      </p:cBhvr>
                                      <p:tavLst>
                                        <p:tav tm="0">
                                          <p:val>
                                            <p:strVal val="#ppt_x"/>
                                          </p:val>
                                        </p:tav>
                                        <p:tav tm="100000">
                                          <p:val>
                                            <p:strVal val="#ppt_x"/>
                                          </p:val>
                                        </p:tav>
                                      </p:tavLst>
                                    </p:anim>
                                    <p:anim calcmode="lin" valueType="num">
                                      <p:cBhvr>
                                        <p:cTn id="15"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1000"/>
                                        <p:tgtEl>
                                          <p:spTgt spid="10"/>
                                        </p:tgtEl>
                                      </p:cBhvr>
                                    </p:animEffect>
                                    <p:anim calcmode="lin" valueType="num">
                                      <p:cBhvr>
                                        <p:cTn id="27" dur="1000" fill="hold"/>
                                        <p:tgtEl>
                                          <p:spTgt spid="10"/>
                                        </p:tgtEl>
                                        <p:attrNameLst>
                                          <p:attrName>ppt_x</p:attrName>
                                        </p:attrNameLst>
                                      </p:cBhvr>
                                      <p:tavLst>
                                        <p:tav tm="0">
                                          <p:val>
                                            <p:strVal val="#ppt_x"/>
                                          </p:val>
                                        </p:tav>
                                        <p:tav tm="100000">
                                          <p:val>
                                            <p:strVal val="#ppt_x"/>
                                          </p:val>
                                        </p:tav>
                                      </p:tavLst>
                                    </p:anim>
                                    <p:anim calcmode="lin" valueType="num">
                                      <p:cBhvr>
                                        <p:cTn id="2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42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41. </a:t>
            </a:r>
            <a:r>
              <a:rPr sz="2800" b="1" dirty="0">
                <a:latin typeface="微软雅黑" panose="020B0503020204020204" pitchFamily="34" charset="-122"/>
                <a:ea typeface="微软雅黑" panose="020B0503020204020204" pitchFamily="34" charset="-122"/>
              </a:rPr>
              <a:t>细节判断题。根据第一段最后一句“Over the past five years, Mick has built hundreds of bicycles for kids who need them.”可知，在过去的五年里，Mick为有需要的孩子们制造了数 百辆的自行车，故此题正确答案为：D。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422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2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7" y="189781"/>
            <a:ext cx="9236068"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42. </a:t>
            </a:r>
            <a:r>
              <a:rPr sz="2800" b="1" dirty="0">
                <a:latin typeface="微软雅黑" panose="020B0503020204020204" pitchFamily="34" charset="-122"/>
                <a:ea typeface="微软雅黑" panose="020B0503020204020204" pitchFamily="34" charset="-122"/>
              </a:rPr>
              <a:t>猜测词义题。根据第三段第一句“... sent an online message to look for some used bicycle parts”</a:t>
            </a:r>
            <a:r>
              <a:rPr sz="2800" b="1" dirty="0" err="1">
                <a:latin typeface="微软雅黑" panose="020B0503020204020204" pitchFamily="34" charset="-122"/>
                <a:ea typeface="微软雅黑" panose="020B0503020204020204" pitchFamily="34" charset="-122"/>
              </a:rPr>
              <a:t>可知，Mick发送在线信息去寻找用过的自行车的零件</a:t>
            </a:r>
            <a:r>
              <a:rPr sz="2800" b="1" dirty="0">
                <a:latin typeface="微软雅黑" panose="020B0503020204020204" pitchFamily="34" charset="-122"/>
                <a:ea typeface="微软雅黑" panose="020B0503020204020204" pitchFamily="34" charset="-122"/>
              </a:rPr>
              <a:t>。“donate”为“捐赠”， “give”最符合语境，其余三项的意思分别为A“借”，C“展示”，D“卖”，故此题正 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423</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2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sym typeface="+mn-ea"/>
              </a:rPr>
              <a:t>解析：</a:t>
            </a:r>
            <a:r>
              <a:rPr lang="en-US" sz="2800" b="1" dirty="0">
                <a:solidFill>
                  <a:schemeClr val="accent4"/>
                </a:solidFill>
                <a:latin typeface="微软雅黑" panose="020B0503020204020204" pitchFamily="34" charset="-122"/>
                <a:ea typeface="微软雅黑" panose="020B0503020204020204" pitchFamily="34" charset="-122"/>
                <a:sym typeface="+mn-ea"/>
              </a:rPr>
              <a:t>43. </a:t>
            </a:r>
            <a:r>
              <a:rPr sz="2800" b="1" dirty="0">
                <a:latin typeface="微软雅黑" panose="020B0503020204020204" pitchFamily="34" charset="-122"/>
                <a:ea typeface="微软雅黑" panose="020B0503020204020204" pitchFamily="34" charset="-122"/>
                <a:sym typeface="+mn-ea"/>
              </a:rPr>
              <a:t>细节判断题。根据第五段第二、三句话“He stores the bikes and bike parts in his garage. ‘ I take off good wheels, seats or bells and reuse them.’”可知，他把自行车和自行车零件存放 在他的车库里，希望有机会可以再利用它们，故此题正确答案为：A。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424</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24900" y="-716494"/>
            <a:ext cx="4648200" cy="5065188"/>
          </a:xfrm>
          <a:prstGeom prst="rect">
            <a:avLst/>
          </a:prstGeom>
        </p:spPr>
      </p:pic>
      <p:sp>
        <p:nvSpPr>
          <p:cNvPr id="3" name="内容占位符 2"/>
          <p:cNvSpPr>
            <a:spLocks noGrp="1"/>
          </p:cNvSpPr>
          <p:nvPr>
            <p:ph idx="1"/>
          </p:nvPr>
        </p:nvSpPr>
        <p:spPr>
          <a:xfrm>
            <a:off x="457200" y="1212532"/>
            <a:ext cx="11277600" cy="5803409"/>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44. If kids want to get bikes from Mick for free, they have to __________.</a:t>
            </a:r>
          </a:p>
          <a:p>
            <a:pPr marL="0" indent="0">
              <a:buNone/>
            </a:pPr>
            <a:r>
              <a:rPr sz="2400" b="1" dirty="0">
                <a:latin typeface="微软雅黑" panose="020B0503020204020204" pitchFamily="34" charset="-122"/>
                <a:ea typeface="微软雅黑" panose="020B0503020204020204" pitchFamily="34" charset="-122"/>
              </a:rPr>
              <a:t>A. become top students 				</a:t>
            </a:r>
          </a:p>
          <a:p>
            <a:pPr marL="0" indent="0">
              <a:buNone/>
            </a:pPr>
            <a:r>
              <a:rPr sz="2400" b="1" dirty="0">
                <a:latin typeface="微软雅黑" panose="020B0503020204020204" pitchFamily="34" charset="-122"/>
                <a:ea typeface="微软雅黑" panose="020B0503020204020204" pitchFamily="34" charset="-122"/>
              </a:rPr>
              <a:t>B. admire their teachers</a:t>
            </a:r>
          </a:p>
          <a:p>
            <a:pPr marL="0" indent="0">
              <a:buNone/>
            </a:pPr>
            <a:r>
              <a:rPr sz="2400" b="1" dirty="0">
                <a:latin typeface="微软雅黑" panose="020B0503020204020204" pitchFamily="34" charset="-122"/>
                <a:ea typeface="微软雅黑" panose="020B0503020204020204" pitchFamily="34" charset="-122"/>
              </a:rPr>
              <a:t>C. work hard in school 				</a:t>
            </a:r>
          </a:p>
          <a:p>
            <a:pPr marL="0" indent="0">
              <a:buNone/>
            </a:pPr>
            <a:r>
              <a:rPr sz="2400" b="1" dirty="0">
                <a:latin typeface="微软雅黑" panose="020B0503020204020204" pitchFamily="34" charset="-122"/>
                <a:ea typeface="微软雅黑" panose="020B0503020204020204" pitchFamily="34" charset="-122"/>
              </a:rPr>
              <a:t>D. respect their parents</a:t>
            </a:r>
          </a:p>
          <a:p>
            <a:pPr marL="0" indent="0">
              <a:buNone/>
            </a:pPr>
            <a:r>
              <a:rPr sz="2400" b="1" dirty="0">
                <a:latin typeface="微软雅黑" panose="020B0503020204020204" pitchFamily="34" charset="-122"/>
                <a:ea typeface="微软雅黑" panose="020B0503020204020204" pitchFamily="34" charset="-122"/>
              </a:rPr>
              <a:t>45. What kind of person is Mick?</a:t>
            </a:r>
          </a:p>
          <a:p>
            <a:pPr marL="0" indent="0">
              <a:buNone/>
            </a:pPr>
            <a:r>
              <a:rPr sz="2400" b="1" dirty="0">
                <a:latin typeface="微软雅黑" panose="020B0503020204020204" pitchFamily="34" charset="-122"/>
                <a:ea typeface="微软雅黑" panose="020B0503020204020204" pitchFamily="34" charset="-122"/>
              </a:rPr>
              <a:t>A. Strict. 			B. Humorous.</a:t>
            </a:r>
          </a:p>
          <a:p>
            <a:pPr marL="0" indent="0">
              <a:buNone/>
            </a:pPr>
            <a:r>
              <a:rPr sz="2400" b="1" dirty="0">
                <a:latin typeface="微软雅黑" panose="020B0503020204020204" pitchFamily="34" charset="-122"/>
                <a:ea typeface="微软雅黑" panose="020B0503020204020204" pitchFamily="34" charset="-122"/>
              </a:rPr>
              <a:t>C. Serious.                       D. Warm-hearted.</a:t>
            </a:r>
          </a:p>
        </p:txBody>
      </p:sp>
      <p:sp>
        <p:nvSpPr>
          <p:cNvPr id="4" name="标题 1"/>
          <p:cNvSpPr txBox="1"/>
          <p:nvPr/>
        </p:nvSpPr>
        <p:spPr>
          <a:xfrm>
            <a:off x="762000" y="201964"/>
            <a:ext cx="109728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
        <p:nvSpPr>
          <p:cNvPr id="2" name="灯片编号占位符 1"/>
          <p:cNvSpPr>
            <a:spLocks noGrp="1"/>
          </p:cNvSpPr>
          <p:nvPr>
            <p:ph type="sldNum" sz="quarter" idx="12"/>
          </p:nvPr>
        </p:nvSpPr>
        <p:spPr/>
        <p:txBody>
          <a:bodyPr/>
          <a:lstStyle/>
          <a:p>
            <a:fld id="{879EF9BB-81F1-401D-AA19-680A8E0D7F6D}" type="slidenum">
              <a:rPr lang="en-US" smtClean="0"/>
              <a:t>425</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9937115" y="1212215"/>
            <a:ext cx="110490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6" name="文本框 5"/>
          <p:cNvSpPr txBox="1"/>
          <p:nvPr/>
        </p:nvSpPr>
        <p:spPr>
          <a:xfrm>
            <a:off x="5724525" y="3386455"/>
            <a:ext cx="92329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12" name="文本框 11">
            <a:hlinkClick r:id="rId4" action="ppaction://hlinksldjump"/>
          </p:cNvPr>
          <p:cNvSpPr txBox="1"/>
          <p:nvPr/>
        </p:nvSpPr>
        <p:spPr>
          <a:xfrm>
            <a:off x="10751185" y="181800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4" name="文本框 13">
            <a:hlinkClick r:id="rId5" action="ppaction://hlinksldjump"/>
          </p:cNvPr>
          <p:cNvSpPr txBox="1"/>
          <p:nvPr/>
        </p:nvSpPr>
        <p:spPr>
          <a:xfrm>
            <a:off x="7444105" y="338645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fade">
                                      <p:cBhvr>
                                        <p:cTn id="13" dur="1000"/>
                                        <p:tgtEl>
                                          <p:spTgt spid="12"/>
                                        </p:tgtEl>
                                      </p:cBhvr>
                                    </p:animEffect>
                                    <p:anim calcmode="lin" valueType="num">
                                      <p:cBhvr>
                                        <p:cTn id="14" dur="1000" fill="hold"/>
                                        <p:tgtEl>
                                          <p:spTgt spid="12"/>
                                        </p:tgtEl>
                                        <p:attrNameLst>
                                          <p:attrName>ppt_x</p:attrName>
                                        </p:attrNameLst>
                                      </p:cBhvr>
                                      <p:tavLst>
                                        <p:tav tm="0">
                                          <p:val>
                                            <p:strVal val="#ppt_x"/>
                                          </p:val>
                                        </p:tav>
                                        <p:tav tm="100000">
                                          <p:val>
                                            <p:strVal val="#ppt_x"/>
                                          </p:val>
                                        </p:tav>
                                      </p:tavLst>
                                    </p:anim>
                                    <p:anim calcmode="lin" valueType="num">
                                      <p:cBhvr>
                                        <p:cTn id="1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1000"/>
                                        <p:tgtEl>
                                          <p:spTgt spid="14"/>
                                        </p:tgtEl>
                                      </p:cBhvr>
                                    </p:animEffect>
                                    <p:anim calcmode="lin" valueType="num">
                                      <p:cBhvr>
                                        <p:cTn id="27" dur="1000" fill="hold"/>
                                        <p:tgtEl>
                                          <p:spTgt spid="14"/>
                                        </p:tgtEl>
                                        <p:attrNameLst>
                                          <p:attrName>ppt_x</p:attrName>
                                        </p:attrNameLst>
                                      </p:cBhvr>
                                      <p:tavLst>
                                        <p:tav tm="0">
                                          <p:val>
                                            <p:strVal val="#ppt_x"/>
                                          </p:val>
                                        </p:tav>
                                        <p:tav tm="100000">
                                          <p:val>
                                            <p:strVal val="#ppt_x"/>
                                          </p:val>
                                        </p:tav>
                                      </p:tavLst>
                                    </p:anim>
                                    <p:anim calcmode="lin" valueType="num">
                                      <p:cBhvr>
                                        <p:cTn id="28"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P spid="6" grpId="0"/>
      <p:bldP spid="6" grpId="1"/>
      <p:bldP spid="12" grpId="0" bldLvl="0" animBg="1"/>
      <p:bldP spid="12" grpId="1" animBg="1"/>
      <p:bldP spid="14" grpId="0" bldLvl="0" animBg="1"/>
      <p:bldP spid="14" grpId="1" animBg="1"/>
    </p:bldLst>
  </p:timing>
</p:sld>
</file>

<file path=ppt/slides/slide42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44. </a:t>
            </a:r>
            <a:r>
              <a:rPr sz="2800" b="1" dirty="0">
                <a:latin typeface="微软雅黑" panose="020B0503020204020204" pitchFamily="34" charset="-122"/>
                <a:ea typeface="微软雅黑" panose="020B0503020204020204" pitchFamily="34" charset="-122"/>
              </a:rPr>
              <a:t>细节判断题。根据第六段最后一句话“they have to remember those who offer the bike parts and they have to study hard in school.”可知，如果孩子想要从Mick那里得到免费的自行车，他们必 须记得是谁提供了自行车零件，并且必须在学校努力学习，故此题正确答案为：C。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426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2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45. </a:t>
            </a:r>
            <a:r>
              <a:rPr sz="2800" b="1" dirty="0">
                <a:latin typeface="微软雅黑" panose="020B0503020204020204" pitchFamily="34" charset="-122"/>
                <a:ea typeface="微软雅黑" panose="020B0503020204020204" pitchFamily="34" charset="-122"/>
              </a:rPr>
              <a:t>主旨大意题。根据倒数第二段“Up to now, the bike man has repaired hundreds of bicycles and given away nearly 700 rebuilt ones. The bikes are free for the kids ...”可知，“到目前为止， 这位自行车手已经修理了数百辆自行车，并捐赠了近700辆重组的自行车……”</a:t>
            </a:r>
            <a:r>
              <a:rPr sz="2800" b="1" dirty="0" err="1">
                <a:latin typeface="微软雅黑" panose="020B0503020204020204" pitchFamily="34" charset="-122"/>
                <a:ea typeface="微软雅黑" panose="020B0503020204020204" pitchFamily="34" charset="-122"/>
              </a:rPr>
              <a:t>可见，他是一位热心肠的人，故此题正确答案为：D</a:t>
            </a:r>
            <a:r>
              <a:rPr sz="2800" b="1" dirty="0">
                <a:latin typeface="微软雅黑" panose="020B0503020204020204" pitchFamily="34" charset="-122"/>
                <a:ea typeface="微软雅黑" panose="020B0503020204020204" pitchFamily="34" charset="-122"/>
              </a:rPr>
              <a:t>。</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427</a:t>
            </a:fld>
            <a:endParaRPr lang="en-US"/>
          </a:p>
        </p:txBody>
      </p:sp>
      <p:sp>
        <p:nvSpPr>
          <p:cNvPr id="5" name="左箭头 32">
            <a:hlinkClick r:id="rId2" action="ppaction://hlinksldjump"/>
            <a:extLst>
              <a:ext uri="{FF2B5EF4-FFF2-40B4-BE49-F238E27FC236}">
                <a16:creationId xmlns:a16="http://schemas.microsoft.com/office/drawing/2014/main" id="{D6492125-7ABF-7A91-12A3-FB91F622FB4E}"/>
              </a:ext>
            </a:extLst>
          </p:cNvPr>
          <p:cNvSpPr/>
          <p:nvPr/>
        </p:nvSpPr>
        <p:spPr>
          <a:xfrm>
            <a:off x="8839086" y="6059953"/>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428</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151765"/>
            <a:ext cx="12191365" cy="6554470"/>
          </a:xfrm>
          <a:prstGeom prst="rect">
            <a:avLst/>
          </a:prstGeom>
          <a:noFill/>
        </p:spPr>
        <p:txBody>
          <a:bodyPr wrap="square" rtlCol="0" anchor="t">
            <a:spAutoFit/>
          </a:bodyPr>
          <a:lstStyle/>
          <a:p>
            <a:r>
              <a:rPr lang="en-US" altLang="zh-CN" sz="2800"/>
              <a:t>                                                          B（议论文）</a:t>
            </a:r>
          </a:p>
          <a:p>
            <a:r>
              <a:rPr lang="en-US" altLang="zh-CN" sz="2800"/>
              <a:t>         The word “hot” usually means “having a lot of heat.” Many people think that “cold” is something completely separated from heat. But this is not true. “Cold” simply means “having a little heat. ”</a:t>
            </a:r>
          </a:p>
          <a:p>
            <a:r>
              <a:rPr lang="en-US" altLang="zh-CN" sz="2800"/>
              <a:t>        Your life depends on heat. In fact, every living thing depends on it. Without heat, every living thing would be frozen to death. All living things get their heat from the sun, which provides the conditions in which life is possible.</a:t>
            </a:r>
          </a:p>
          <a:p>
            <a:r>
              <a:rPr lang="en-US" altLang="zh-CN" sz="2800"/>
              <a:t>       Since the very beginning of history, man has been able to make his own heat. He has been able to release the sun’s heat that is hidden in things such as wood, coal and oil. And he has been able to use this heat.</a:t>
            </a:r>
          </a:p>
          <a:p>
            <a:r>
              <a:rPr lang="en-US" altLang="zh-CN" sz="2800"/>
              <a:t>      Heat has made civilization ( 文明 ) possible. With heat, man could melt metals. As man learned to usemetals and fuels, industries grew. As a result, engines were invented. These are machines that change heat energy into mechanical energy. Engines can do the work of many men. Without engines industrial civilization is impossible.</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429</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0" y="302260"/>
            <a:ext cx="12191365" cy="2245360"/>
          </a:xfrm>
          <a:prstGeom prst="rect">
            <a:avLst/>
          </a:prstGeom>
          <a:noFill/>
        </p:spPr>
        <p:txBody>
          <a:bodyPr wrap="square" rtlCol="0" anchor="t">
            <a:spAutoFit/>
          </a:bodyPr>
          <a:lstStyle/>
          <a:p>
            <a:r>
              <a:rPr lang="en-US" altLang="zh-CN" sz="2800"/>
              <a:t>       Yet although the first engines were built in the 17th century, men were still wondering about the nature of heat. “What is it?” they asked. Not until the early years of the 19th century did they find the right answer.</a:t>
            </a:r>
          </a:p>
          <a:p>
            <a:endParaRPr lang="en-US" altLang="zh-CN" sz="2800"/>
          </a:p>
          <a:p>
            <a:endParaRPr lang="en-US" altLang="zh-CN" sz="2800" b="1"/>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3"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矩形 5"/>
          <p:cNvSpPr/>
          <p:nvPr>
            <p:custDataLst>
              <p:tags r:id="rId1"/>
            </p:custDataLst>
          </p:nvPr>
        </p:nvSpPr>
        <p:spPr>
          <a:xfrm>
            <a:off x="353060" y="812165"/>
            <a:ext cx="11691620" cy="386207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（三）根据逻辑关系解题</a:t>
            </a:r>
          </a:p>
          <a:p>
            <a:pPr algn="just"/>
            <a:endPar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4. 因果关系</a:t>
            </a:r>
          </a:p>
          <a:p>
            <a:pPr indent="457200"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因果关系是指一个事件和另一个事件之间的作用关系。前句与后句之间构成前因后果或者前果后因的关系。常见的标志性词汇有：accordingly，consequently，hence，so/therefore/thus，as a result of，due to，now that，such/so … that …，thanks to 等。</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24900" y="-716494"/>
            <a:ext cx="4648200" cy="5065188"/>
          </a:xfrm>
          <a:prstGeom prst="rect">
            <a:avLst/>
          </a:prstGeom>
        </p:spPr>
      </p:pic>
      <p:sp>
        <p:nvSpPr>
          <p:cNvPr id="3" name="内容占位符 2"/>
          <p:cNvSpPr>
            <a:spLocks noGrp="1"/>
          </p:cNvSpPr>
          <p:nvPr>
            <p:ph idx="1"/>
          </p:nvPr>
        </p:nvSpPr>
        <p:spPr>
          <a:xfrm>
            <a:off x="304800" y="703580"/>
            <a:ext cx="11277600" cy="6017895"/>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46. What can we learn about “cold” and “heat” according to Paragraph 1?</a:t>
            </a:r>
          </a:p>
          <a:p>
            <a:pPr marL="0" indent="0">
              <a:buNone/>
            </a:pPr>
            <a:r>
              <a:rPr sz="2400" b="1" dirty="0">
                <a:latin typeface="微软雅黑" panose="020B0503020204020204" pitchFamily="34" charset="-122"/>
                <a:ea typeface="微软雅黑" panose="020B0503020204020204" pitchFamily="34" charset="-122"/>
              </a:rPr>
              <a:t>A. “Cold” has nothing to do with “heat”.		</a:t>
            </a:r>
          </a:p>
          <a:p>
            <a:pPr marL="0" indent="0">
              <a:buNone/>
            </a:pPr>
            <a:r>
              <a:rPr sz="2400" b="1" dirty="0">
                <a:latin typeface="微软雅黑" panose="020B0503020204020204" pitchFamily="34" charset="-122"/>
                <a:ea typeface="微软雅黑" panose="020B0503020204020204" pitchFamily="34" charset="-122"/>
              </a:rPr>
              <a:t>B. Coldness and heat are two separate things.</a:t>
            </a:r>
          </a:p>
          <a:p>
            <a:pPr marL="0" indent="0">
              <a:buNone/>
            </a:pPr>
            <a:r>
              <a:rPr sz="2400" b="1" dirty="0">
                <a:latin typeface="微软雅黑" panose="020B0503020204020204" pitchFamily="34" charset="-122"/>
                <a:ea typeface="微软雅黑" panose="020B0503020204020204" pitchFamily="34" charset="-122"/>
              </a:rPr>
              <a:t>C. Coldness and heat are related in some way.		</a:t>
            </a:r>
          </a:p>
          <a:p>
            <a:pPr marL="0" indent="0">
              <a:buNone/>
            </a:pPr>
            <a:r>
              <a:rPr sz="2400" b="1" dirty="0">
                <a:latin typeface="微软雅黑" panose="020B0503020204020204" pitchFamily="34" charset="-122"/>
                <a:ea typeface="微软雅黑" panose="020B0503020204020204" pitchFamily="34" charset="-122"/>
              </a:rPr>
              <a:t>D. “Cold” is as important as “heat” to people.</a:t>
            </a:r>
          </a:p>
          <a:p>
            <a:pPr marL="0" indent="0">
              <a:buNone/>
            </a:pPr>
            <a:r>
              <a:rPr sz="2400" b="1" dirty="0">
                <a:latin typeface="微软雅黑" panose="020B0503020204020204" pitchFamily="34" charset="-122"/>
                <a:ea typeface="微软雅黑" panose="020B0503020204020204" pitchFamily="34" charset="-122"/>
              </a:rPr>
              <a:t>47. What’s the main idea of Paragraph 2?</a:t>
            </a:r>
          </a:p>
          <a:p>
            <a:pPr marL="0" indent="0">
              <a:buNone/>
            </a:pPr>
            <a:r>
              <a:rPr sz="2400" b="1" dirty="0">
                <a:latin typeface="微软雅黑" panose="020B0503020204020204" pitchFamily="34" charset="-122"/>
                <a:ea typeface="微软雅黑" panose="020B0503020204020204" pitchFamily="34" charset="-122"/>
              </a:rPr>
              <a:t>A. Life is better without heat.				</a:t>
            </a:r>
          </a:p>
          <a:p>
            <a:pPr marL="0" indent="0">
              <a:buNone/>
            </a:pPr>
            <a:r>
              <a:rPr sz="2400" b="1" dirty="0">
                <a:latin typeface="微软雅黑" panose="020B0503020204020204" pitchFamily="34" charset="-122"/>
                <a:ea typeface="微软雅黑" panose="020B0503020204020204" pitchFamily="34" charset="-122"/>
              </a:rPr>
              <a:t>B. Life is impossible without heat.</a:t>
            </a:r>
          </a:p>
          <a:p>
            <a:pPr marL="0" indent="0">
              <a:buNone/>
            </a:pPr>
            <a:r>
              <a:rPr sz="2400" b="1" dirty="0">
                <a:latin typeface="微软雅黑" panose="020B0503020204020204" pitchFamily="34" charset="-122"/>
                <a:ea typeface="微软雅黑" panose="020B0503020204020204" pitchFamily="34" charset="-122"/>
              </a:rPr>
              <a:t>C. Life is better if there is more heat.			</a:t>
            </a:r>
          </a:p>
          <a:p>
            <a:pPr marL="0" indent="0">
              <a:buNone/>
            </a:pPr>
            <a:r>
              <a:rPr sz="2400" b="1" dirty="0">
                <a:latin typeface="微软雅黑" panose="020B0503020204020204" pitchFamily="34" charset="-122"/>
                <a:ea typeface="微软雅黑" panose="020B0503020204020204" pitchFamily="34" charset="-122"/>
              </a:rPr>
              <a:t>D. Life is impossible in the cold season.</a:t>
            </a:r>
          </a:p>
          <a:p>
            <a:pPr marL="0" indent="0">
              <a:buNone/>
            </a:pPr>
            <a:r>
              <a:rPr sz="2400" b="1" dirty="0">
                <a:latin typeface="微软雅黑" panose="020B0503020204020204" pitchFamily="34" charset="-122"/>
                <a:ea typeface="微软雅黑" panose="020B0503020204020204" pitchFamily="34" charset="-122"/>
              </a:rPr>
              <a:t>48. Which is the most important for industrial civilization according to the passage?</a:t>
            </a:r>
          </a:p>
          <a:p>
            <a:pPr marL="0" indent="0">
              <a:buNone/>
            </a:pPr>
            <a:r>
              <a:rPr sz="2400" b="1" dirty="0">
                <a:latin typeface="微软雅黑" panose="020B0503020204020204" pitchFamily="34" charset="-122"/>
                <a:ea typeface="微软雅黑" panose="020B0503020204020204" pitchFamily="34" charset="-122"/>
              </a:rPr>
              <a:t>A. Metal. 	     B. Engine.	  C. Fuel. 		D. Heat.</a:t>
            </a:r>
          </a:p>
        </p:txBody>
      </p:sp>
      <p:sp>
        <p:nvSpPr>
          <p:cNvPr id="2" name="灯片编号占位符 1"/>
          <p:cNvSpPr>
            <a:spLocks noGrp="1"/>
          </p:cNvSpPr>
          <p:nvPr>
            <p:ph type="sldNum" sz="quarter" idx="12"/>
          </p:nvPr>
        </p:nvSpPr>
        <p:spPr/>
        <p:txBody>
          <a:bodyPr/>
          <a:lstStyle/>
          <a:p>
            <a:fld id="{879EF9BB-81F1-401D-AA19-680A8E0D7F6D}" type="slidenum">
              <a:rPr lang="en-US" smtClean="0"/>
              <a:t>430</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2" name="文本框 11"/>
          <p:cNvSpPr txBox="1"/>
          <p:nvPr/>
        </p:nvSpPr>
        <p:spPr>
          <a:xfrm>
            <a:off x="2755265" y="1211580"/>
            <a:ext cx="164973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13" name="文本框 12"/>
          <p:cNvSpPr txBox="1"/>
          <p:nvPr/>
        </p:nvSpPr>
        <p:spPr>
          <a:xfrm>
            <a:off x="7077075" y="3283585"/>
            <a:ext cx="107188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14" name="文本框 13"/>
          <p:cNvSpPr txBox="1"/>
          <p:nvPr/>
        </p:nvSpPr>
        <p:spPr>
          <a:xfrm>
            <a:off x="3489325" y="5803900"/>
            <a:ext cx="204597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6" name="文本框 5">
            <a:hlinkClick r:id="rId4" action="ppaction://hlinksldjump"/>
          </p:cNvPr>
          <p:cNvSpPr txBox="1"/>
          <p:nvPr/>
        </p:nvSpPr>
        <p:spPr>
          <a:xfrm>
            <a:off x="7753985" y="345122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7293610" y="121158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6" action="ppaction://hlinksldjump"/>
          </p:cNvPr>
          <p:cNvSpPr txBox="1"/>
          <p:nvPr/>
        </p:nvSpPr>
        <p:spPr>
          <a:xfrm>
            <a:off x="6303010" y="583438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762000" y="34"/>
            <a:ext cx="109728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fade">
                                      <p:cBhvr>
                                        <p:cTn id="20" dur="1000"/>
                                        <p:tgtEl>
                                          <p:spTgt spid="13"/>
                                        </p:tgtEl>
                                      </p:cBhvr>
                                    </p:animEffect>
                                    <p:anim calcmode="lin" valueType="num">
                                      <p:cBhvr>
                                        <p:cTn id="21" dur="1000" fill="hold"/>
                                        <p:tgtEl>
                                          <p:spTgt spid="13"/>
                                        </p:tgtEl>
                                        <p:attrNameLst>
                                          <p:attrName>ppt_x</p:attrName>
                                        </p:attrNameLst>
                                      </p:cBhvr>
                                      <p:tavLst>
                                        <p:tav tm="0">
                                          <p:val>
                                            <p:strVal val="#ppt_x"/>
                                          </p:val>
                                        </p:tav>
                                        <p:tav tm="100000">
                                          <p:val>
                                            <p:strVal val="#ppt_x"/>
                                          </p:val>
                                        </p:tav>
                                      </p:tavLst>
                                    </p:anim>
                                    <p:anim calcmode="lin" valueType="num">
                                      <p:cBhvr>
                                        <p:cTn id="22" dur="1000" fill="hold"/>
                                        <p:tgtEl>
                                          <p:spTgt spid="13"/>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4"/>
                                        </p:tgtEl>
                                        <p:attrNameLst>
                                          <p:attrName>style.visibility</p:attrName>
                                        </p:attrNameLst>
                                      </p:cBhvr>
                                      <p:to>
                                        <p:strVal val="visible"/>
                                      </p:to>
                                    </p:set>
                                    <p:animEffect transition="in" filter="fade">
                                      <p:cBhvr>
                                        <p:cTn id="33" dur="1000"/>
                                        <p:tgtEl>
                                          <p:spTgt spid="14"/>
                                        </p:tgtEl>
                                      </p:cBhvr>
                                    </p:animEffect>
                                    <p:anim calcmode="lin" valueType="num">
                                      <p:cBhvr>
                                        <p:cTn id="34" dur="1000" fill="hold"/>
                                        <p:tgtEl>
                                          <p:spTgt spid="14"/>
                                        </p:tgtEl>
                                        <p:attrNameLst>
                                          <p:attrName>ppt_x</p:attrName>
                                        </p:attrNameLst>
                                      </p:cBhvr>
                                      <p:tavLst>
                                        <p:tav tm="0">
                                          <p:val>
                                            <p:strVal val="#ppt_x"/>
                                          </p:val>
                                        </p:tav>
                                        <p:tav tm="100000">
                                          <p:val>
                                            <p:strVal val="#ppt_x"/>
                                          </p:val>
                                        </p:tav>
                                      </p:tavLst>
                                    </p:anim>
                                    <p:anim calcmode="lin" valueType="num">
                                      <p:cBhvr>
                                        <p:cTn id="35" dur="1000" fill="hold"/>
                                        <p:tgtEl>
                                          <p:spTgt spid="14"/>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2" grpId="1"/>
      <p:bldP spid="13" grpId="0"/>
      <p:bldP spid="13" grpId="1"/>
      <p:bldP spid="14" grpId="0"/>
      <p:bldP spid="14" grpId="1"/>
      <p:bldP spid="6" grpId="0" bldLvl="0" animBg="1"/>
      <p:bldP spid="6" grpId="1" animBg="1"/>
      <p:bldP spid="10" grpId="0" bldLvl="0" animBg="1"/>
      <p:bldP spid="10" grpId="1" animBg="1"/>
      <p:bldP spid="15" grpId="0" bldLvl="0" animBg="1"/>
      <p:bldP spid="15" grpId="1" animBg="1"/>
    </p:bldLst>
  </p:timing>
</p:sld>
</file>

<file path=ppt/slides/slide43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 </a:t>
            </a:r>
            <a:r>
              <a:rPr lang="en-US" sz="2800" b="1" dirty="0">
                <a:solidFill>
                  <a:schemeClr val="accent4"/>
                </a:solidFill>
                <a:latin typeface="微软雅黑" panose="020B0503020204020204" pitchFamily="34" charset="-122"/>
                <a:ea typeface="微软雅黑" panose="020B0503020204020204" pitchFamily="34" charset="-122"/>
              </a:rPr>
              <a:t>46. </a:t>
            </a:r>
            <a:r>
              <a:rPr sz="2800" b="1" dirty="0">
                <a:latin typeface="微软雅黑" panose="020B0503020204020204" pitchFamily="34" charset="-122"/>
                <a:ea typeface="微软雅黑" panose="020B0503020204020204" pitchFamily="34" charset="-122"/>
              </a:rPr>
              <a:t>细节理解题。根据第一段可以找到相关信息：很多人认为冷是跟热完全隔离的一种东西。 但是这是不对的。冷仅仅意味着有一点点热量。因此排除A、B选项。D选项在课文里没有 提及，故此题正确答案为：C。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431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3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47. </a:t>
            </a:r>
            <a:r>
              <a:rPr sz="2800" b="1" dirty="0">
                <a:latin typeface="微软雅黑" panose="020B0503020204020204" pitchFamily="34" charset="-122"/>
                <a:ea typeface="微软雅黑" panose="020B0503020204020204" pitchFamily="34" charset="-122"/>
              </a:rPr>
              <a:t>主旨大意题。本题考第二段的段落大意。根据第二段第一句和第三句，“Your life depends on heat.”和“Without heat, every living thing would be frozen to death.”故此题正确答案为：B。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432</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3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sz="2800" b="1" dirty="0">
                <a:solidFill>
                  <a:schemeClr val="accent4"/>
                </a:solidFill>
                <a:latin typeface="微软雅黑" panose="020B0503020204020204" pitchFamily="34" charset="-122"/>
                <a:ea typeface="微软雅黑" panose="020B0503020204020204" pitchFamily="34" charset="-122"/>
              </a:rPr>
              <a:t>48. </a:t>
            </a:r>
            <a:r>
              <a:rPr sz="2800" b="1" dirty="0">
                <a:latin typeface="微软雅黑" panose="020B0503020204020204" pitchFamily="34" charset="-122"/>
                <a:ea typeface="微软雅黑" panose="020B0503020204020204" pitchFamily="34" charset="-122"/>
              </a:rPr>
              <a:t>细节理解题。根据问题的关键词civilization定位到文中第四段，根据“With heat, man could melt metals. As man learned to use metals and fuels, industries grew.”可见，热能对于工业文 明来说是至关重要的，故此题正确答案为：D。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433</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24900" y="-716494"/>
            <a:ext cx="4648200" cy="5065188"/>
          </a:xfrm>
          <a:prstGeom prst="rect">
            <a:avLst/>
          </a:prstGeom>
        </p:spPr>
      </p:pic>
      <p:sp>
        <p:nvSpPr>
          <p:cNvPr id="3" name="内容占位符 2"/>
          <p:cNvSpPr>
            <a:spLocks noGrp="1"/>
          </p:cNvSpPr>
          <p:nvPr>
            <p:ph idx="1"/>
          </p:nvPr>
        </p:nvSpPr>
        <p:spPr>
          <a:xfrm>
            <a:off x="304800" y="703580"/>
            <a:ext cx="11277600" cy="6017895"/>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49. When did people find the nature of heat?</a:t>
            </a:r>
          </a:p>
          <a:p>
            <a:pPr marL="0" indent="0">
              <a:buNone/>
            </a:pPr>
            <a:r>
              <a:rPr sz="2400" b="1" dirty="0">
                <a:latin typeface="微软雅黑" panose="020B0503020204020204" pitchFamily="34" charset="-122"/>
                <a:ea typeface="微软雅黑" panose="020B0503020204020204" pitchFamily="34" charset="-122"/>
              </a:rPr>
              <a:t>A. From the beginning of the 19th century. 	</a:t>
            </a:r>
          </a:p>
          <a:p>
            <a:pPr marL="0" indent="0">
              <a:buNone/>
            </a:pPr>
            <a:r>
              <a:rPr sz="2400" b="1" dirty="0">
                <a:latin typeface="微软雅黑" panose="020B0503020204020204" pitchFamily="34" charset="-122"/>
                <a:ea typeface="微软雅黑" panose="020B0503020204020204" pitchFamily="34" charset="-122"/>
              </a:rPr>
              <a:t>B. At the end of last century.</a:t>
            </a:r>
          </a:p>
          <a:p>
            <a:pPr marL="0" indent="0">
              <a:buNone/>
            </a:pPr>
            <a:r>
              <a:rPr sz="2400" b="1" dirty="0">
                <a:latin typeface="微软雅黑" panose="020B0503020204020204" pitchFamily="34" charset="-122"/>
                <a:ea typeface="微软雅黑" panose="020B0503020204020204" pitchFamily="34" charset="-122"/>
              </a:rPr>
              <a:t>C. In the 19th century.</a:t>
            </a:r>
          </a:p>
          <a:p>
            <a:pPr marL="0" indent="0">
              <a:buNone/>
            </a:pPr>
            <a:r>
              <a:rPr sz="2400" b="1" dirty="0">
                <a:latin typeface="微软雅黑" panose="020B0503020204020204" pitchFamily="34" charset="-122"/>
                <a:ea typeface="微软雅黑" panose="020B0503020204020204" pitchFamily="34" charset="-122"/>
              </a:rPr>
              <a:t>D. In the 17th century</a:t>
            </a:r>
          </a:p>
          <a:p>
            <a:pPr marL="0" indent="0">
              <a:buNone/>
            </a:pPr>
            <a:r>
              <a:rPr sz="2400" b="1" dirty="0">
                <a:latin typeface="微软雅黑" panose="020B0503020204020204" pitchFamily="34" charset="-122"/>
                <a:ea typeface="微软雅黑" panose="020B0503020204020204" pitchFamily="34" charset="-122"/>
              </a:rPr>
              <a:t>50. What is the best title for the passage? </a:t>
            </a:r>
          </a:p>
          <a:p>
            <a:pPr marL="0" indent="0">
              <a:buNone/>
            </a:pPr>
            <a:r>
              <a:rPr sz="2400" b="1" dirty="0">
                <a:latin typeface="微软雅黑" panose="020B0503020204020204" pitchFamily="34" charset="-122"/>
                <a:ea typeface="微软雅黑" panose="020B0503020204020204" pitchFamily="34" charset="-122"/>
              </a:rPr>
              <a:t>A. Industrial Civilization </a:t>
            </a:r>
          </a:p>
          <a:p>
            <a:pPr marL="0" indent="0">
              <a:buNone/>
            </a:pPr>
            <a:r>
              <a:rPr sz="2400" b="1" dirty="0">
                <a:latin typeface="微软雅黑" panose="020B0503020204020204" pitchFamily="34" charset="-122"/>
                <a:ea typeface="微软雅黑" panose="020B0503020204020204" pitchFamily="34" charset="-122"/>
              </a:rPr>
              <a:t>B. The Form of Heat </a:t>
            </a:r>
          </a:p>
          <a:p>
            <a:pPr marL="0" indent="0">
              <a:buNone/>
            </a:pPr>
            <a:r>
              <a:rPr sz="2400" b="1" dirty="0">
                <a:latin typeface="微软雅黑" panose="020B0503020204020204" pitchFamily="34" charset="-122"/>
                <a:ea typeface="微软雅黑" panose="020B0503020204020204" pitchFamily="34" charset="-122"/>
              </a:rPr>
              <a:t>C. Hot and Cold </a:t>
            </a:r>
          </a:p>
          <a:p>
            <a:pPr marL="0" indent="0">
              <a:buNone/>
            </a:pPr>
            <a:r>
              <a:rPr sz="2400" b="1" dirty="0">
                <a:latin typeface="微软雅黑" panose="020B0503020204020204" pitchFamily="34" charset="-122"/>
                <a:ea typeface="微软雅黑" panose="020B0503020204020204" pitchFamily="34" charset="-122"/>
              </a:rPr>
              <a:t>D. Nature of Heat</a:t>
            </a:r>
          </a:p>
        </p:txBody>
      </p:sp>
      <p:sp>
        <p:nvSpPr>
          <p:cNvPr id="2" name="灯片编号占位符 1"/>
          <p:cNvSpPr>
            <a:spLocks noGrp="1"/>
          </p:cNvSpPr>
          <p:nvPr>
            <p:ph type="sldNum" sz="quarter" idx="12"/>
          </p:nvPr>
        </p:nvSpPr>
        <p:spPr/>
        <p:txBody>
          <a:bodyPr/>
          <a:lstStyle/>
          <a:p>
            <a:fld id="{879EF9BB-81F1-401D-AA19-680A8E0D7F6D}" type="slidenum">
              <a:rPr lang="en-US" smtClean="0"/>
              <a:t>434</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7571740" y="865505"/>
            <a:ext cx="113855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6" name="文本框 5"/>
          <p:cNvSpPr txBox="1"/>
          <p:nvPr/>
        </p:nvSpPr>
        <p:spPr>
          <a:xfrm>
            <a:off x="7159625" y="3016885"/>
            <a:ext cx="61023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10" name="文本框 9">
            <a:hlinkClick r:id="rId4" action="ppaction://hlinksldjump"/>
          </p:cNvPr>
          <p:cNvSpPr txBox="1"/>
          <p:nvPr/>
        </p:nvSpPr>
        <p:spPr>
          <a:xfrm>
            <a:off x="8281670" y="86550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2" name="文本框 11">
            <a:hlinkClick r:id="rId5" action="ppaction://hlinksldjump"/>
          </p:cNvPr>
          <p:cNvSpPr txBox="1"/>
          <p:nvPr/>
        </p:nvSpPr>
        <p:spPr>
          <a:xfrm>
            <a:off x="7769860" y="31680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9" name="标题 1"/>
          <p:cNvSpPr txBox="1"/>
          <p:nvPr/>
        </p:nvSpPr>
        <p:spPr>
          <a:xfrm>
            <a:off x="762000" y="34"/>
            <a:ext cx="109728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1000"/>
                                        <p:tgtEl>
                                          <p:spTgt spid="12"/>
                                        </p:tgtEl>
                                      </p:cBhvr>
                                    </p:animEffect>
                                    <p:anim calcmode="lin" valueType="num">
                                      <p:cBhvr>
                                        <p:cTn id="27" dur="1000" fill="hold"/>
                                        <p:tgtEl>
                                          <p:spTgt spid="12"/>
                                        </p:tgtEl>
                                        <p:attrNameLst>
                                          <p:attrName>ppt_x</p:attrName>
                                        </p:attrNameLst>
                                      </p:cBhvr>
                                      <p:tavLst>
                                        <p:tav tm="0">
                                          <p:val>
                                            <p:strVal val="#ppt_x"/>
                                          </p:val>
                                        </p:tav>
                                        <p:tav tm="100000">
                                          <p:val>
                                            <p:strVal val="#ppt_x"/>
                                          </p:val>
                                        </p:tav>
                                      </p:tavLst>
                                    </p:anim>
                                    <p:anim calcmode="lin" valueType="num">
                                      <p:cBhvr>
                                        <p:cTn id="28"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P spid="6" grpId="0"/>
      <p:bldP spid="6" grpId="1"/>
      <p:bldP spid="10" grpId="0" bldLvl="0" animBg="1"/>
      <p:bldP spid="10" grpId="1" animBg="1"/>
      <p:bldP spid="12" grpId="0" bldLvl="0" animBg="1"/>
      <p:bldP spid="12" grpId="1" animBg="1"/>
    </p:bldLst>
  </p:timing>
</p:sld>
</file>

<file path=ppt/slides/slide4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sz="2800" b="1" dirty="0">
                <a:solidFill>
                  <a:schemeClr val="accent4"/>
                </a:solidFill>
                <a:latin typeface="微软雅黑" panose="020B0503020204020204" pitchFamily="34" charset="-122"/>
                <a:ea typeface="微软雅黑" panose="020B0503020204020204" pitchFamily="34" charset="-122"/>
              </a:rPr>
              <a:t>49. </a:t>
            </a:r>
            <a:r>
              <a:rPr sz="2800" b="1" dirty="0">
                <a:latin typeface="微软雅黑" panose="020B0503020204020204" pitchFamily="34" charset="-122"/>
                <a:ea typeface="微软雅黑" panose="020B0503020204020204" pitchFamily="34" charset="-122"/>
              </a:rPr>
              <a:t>细节理解题。根据问题的关键短语the nature of heat定位到文中最后一段，最后一句“Not until the early years of the 19th century did they find the right answer.”，故此题正确答案为：A。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435</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3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50. </a:t>
            </a:r>
            <a:r>
              <a:rPr sz="2800" b="1" dirty="0">
                <a:latin typeface="微软雅黑" panose="020B0503020204020204" pitchFamily="34" charset="-122"/>
                <a:ea typeface="微软雅黑" panose="020B0503020204020204" pitchFamily="34" charset="-122"/>
              </a:rPr>
              <a:t>主旨大意题。该题可以用排除法来确定答案，A“工业文明”，B“热的组成”，C“热和 冷”，D“热的本质”，前面三项都是以偏概全，只有D选项是本文的主题，故此题正确答案为：D。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436</a:t>
            </a:fld>
            <a:endParaRPr lang="en-US"/>
          </a:p>
        </p:txBody>
      </p:sp>
      <p:sp>
        <p:nvSpPr>
          <p:cNvPr id="4" name="左箭头 3">
            <a:hlinkClick r:id="rId2" action="ppaction://hlinksldjump"/>
          </p:cNvPr>
          <p:cNvSpPr/>
          <p:nvPr/>
        </p:nvSpPr>
        <p:spPr>
          <a:xfrm>
            <a:off x="8737309" y="6104339"/>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437</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35" y="582295"/>
            <a:ext cx="12191365" cy="5692775"/>
          </a:xfrm>
          <a:prstGeom prst="rect">
            <a:avLst/>
          </a:prstGeom>
          <a:noFill/>
        </p:spPr>
        <p:txBody>
          <a:bodyPr wrap="square" rtlCol="0" anchor="t">
            <a:spAutoFit/>
          </a:bodyPr>
          <a:lstStyle/>
          <a:p>
            <a:pPr algn="just"/>
            <a:r>
              <a:rPr lang="en-US" altLang="zh-CN" sz="2800" dirty="0"/>
              <a:t>                                                    </a:t>
            </a:r>
            <a:r>
              <a:rPr lang="en-US" altLang="zh-CN" sz="2800" dirty="0" err="1"/>
              <a:t>C（说明文</a:t>
            </a:r>
            <a:r>
              <a:rPr lang="en-US" altLang="zh-CN" sz="2800" dirty="0"/>
              <a:t>）</a:t>
            </a:r>
          </a:p>
          <a:p>
            <a:pPr algn="just"/>
            <a:r>
              <a:rPr lang="en-US" altLang="zh-CN" sz="2800" dirty="0"/>
              <a:t>       One night in December 2011, a bear came into the city of Vancouver in Canada. It walked through the city streets. Then it found some food outside a restaurant and started eating. In the morning, someone saw the bear and called the police. The police came and took it to the mountains outside the city. Luckily, the bear was safe. But what happens in other countries when big animals come into cities?</a:t>
            </a:r>
          </a:p>
          <a:p>
            <a:pPr algn="just"/>
            <a:r>
              <a:rPr lang="en-US" altLang="zh-CN" sz="2800" dirty="0"/>
              <a:t>        In Moscow in Russia, there are 35,000 homeless dogs. The dogs live in parks, markets and train stations. Some dogs live in groups and others live alone. Many people in Moscow like the dogs. They give them food and water. Some people make small houses for the dogs in their gardens. This helps the dogs in winter, when the temperature in Moscow is −10℃ and there is a lot of snow and ice.</a:t>
            </a:r>
          </a:p>
          <a:p>
            <a:pPr algn="just"/>
            <a:endParaRPr lang="en-US" altLang="zh-CN" sz="2800" dirty="0"/>
          </a:p>
          <a:p>
            <a:pPr algn="just"/>
            <a:endParaRPr lang="en-US" altLang="zh-CN" sz="2800" b="1"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438</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0" y="302260"/>
            <a:ext cx="12191365" cy="5692775"/>
          </a:xfrm>
          <a:prstGeom prst="rect">
            <a:avLst/>
          </a:prstGeom>
          <a:noFill/>
        </p:spPr>
        <p:txBody>
          <a:bodyPr wrap="square" rtlCol="0" anchor="t">
            <a:spAutoFit/>
          </a:bodyPr>
          <a:lstStyle/>
          <a:p>
            <a:pPr algn="just"/>
            <a:r>
              <a:rPr lang="en-US" altLang="zh-CN" sz="2800" dirty="0"/>
              <a:t>       In Cape Town in South Africa, large monkeys come into the city when they are hungry. They go into gardens and eat fruits from trees. They even go into houses and take food from fridges! They are strong animals and they might frighten people. But the city can be dangerous for them too. Sometimes, cars and buses kill the big monkeys in accidents. Human food is very bad for their teeth because it has a lot of sugar. Now, there are Monkey Monitors working in Cape Town. Their job is to find monkeys in the city and return them to the mountains.</a:t>
            </a:r>
          </a:p>
          <a:p>
            <a:pPr algn="just"/>
            <a:r>
              <a:rPr lang="en-US" altLang="zh-CN" sz="2800" dirty="0"/>
              <a:t>      Of course, small animals like cats are seen every day in the cities, but they are usually harmless. When big animals come into cities to find food, however, they can be dangerous. We need to find ways of stopping them coming into the city without hurting them.</a:t>
            </a:r>
          </a:p>
          <a:p>
            <a:pPr algn="just"/>
            <a:endParaRPr lang="en-US" altLang="zh-CN" sz="2800" dirty="0"/>
          </a:p>
          <a:p>
            <a:pPr algn="just"/>
            <a:endParaRPr lang="en-US" altLang="zh-CN" sz="2800" b="1" dirty="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24900" y="-716494"/>
            <a:ext cx="4648200" cy="5065188"/>
          </a:xfrm>
          <a:prstGeom prst="rect">
            <a:avLst/>
          </a:prstGeom>
        </p:spPr>
      </p:pic>
      <p:sp>
        <p:nvSpPr>
          <p:cNvPr id="3" name="内容占位符 2"/>
          <p:cNvSpPr>
            <a:spLocks noGrp="1"/>
          </p:cNvSpPr>
          <p:nvPr>
            <p:ph idx="1"/>
          </p:nvPr>
        </p:nvSpPr>
        <p:spPr>
          <a:xfrm>
            <a:off x="457200" y="1212532"/>
            <a:ext cx="11277600" cy="5803409"/>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51. What did the person in Vancouver do when he saw the bear?</a:t>
            </a:r>
          </a:p>
          <a:p>
            <a:pPr marL="0" indent="0">
              <a:buNone/>
            </a:pPr>
            <a:r>
              <a:rPr sz="2400" b="1" dirty="0">
                <a:latin typeface="微软雅黑" panose="020B0503020204020204" pitchFamily="34" charset="-122"/>
                <a:ea typeface="微软雅黑" panose="020B0503020204020204" pitchFamily="34" charset="-122"/>
              </a:rPr>
              <a:t>A. He called the police. 				B. He called friends for help.</a:t>
            </a:r>
          </a:p>
          <a:p>
            <a:pPr marL="0" indent="0">
              <a:buNone/>
            </a:pPr>
            <a:r>
              <a:rPr sz="2400" b="1" dirty="0">
                <a:latin typeface="微软雅黑" panose="020B0503020204020204" pitchFamily="34" charset="-122"/>
                <a:ea typeface="微软雅黑" panose="020B0503020204020204" pitchFamily="34" charset="-122"/>
              </a:rPr>
              <a:t>C. He drove it away. 				D. He took it to mountains.</a:t>
            </a:r>
          </a:p>
          <a:p>
            <a:pPr marL="0" indent="0">
              <a:buNone/>
            </a:pPr>
            <a:r>
              <a:rPr sz="2400" b="1" dirty="0">
                <a:latin typeface="微软雅黑" panose="020B0503020204020204" pitchFamily="34" charset="-122"/>
                <a:ea typeface="微软雅黑" panose="020B0503020204020204" pitchFamily="34" charset="-122"/>
              </a:rPr>
              <a:t>52. What do people in Moscow do for dogs in the gardens?</a:t>
            </a:r>
          </a:p>
          <a:p>
            <a:pPr marL="0" indent="0">
              <a:buNone/>
            </a:pPr>
            <a:r>
              <a:rPr sz="2400" b="1" dirty="0">
                <a:latin typeface="微软雅黑" panose="020B0503020204020204" pitchFamily="34" charset="-122"/>
                <a:ea typeface="微软雅黑" panose="020B0503020204020204" pitchFamily="34" charset="-122"/>
              </a:rPr>
              <a:t>A. They make snowmen. 			B. They plant trees.</a:t>
            </a:r>
          </a:p>
          <a:p>
            <a:pPr marL="0" indent="0">
              <a:buNone/>
            </a:pPr>
            <a:r>
              <a:rPr sz="2400" b="1" dirty="0">
                <a:latin typeface="微软雅黑" panose="020B0503020204020204" pitchFamily="34" charset="-122"/>
                <a:ea typeface="微软雅黑" panose="020B0503020204020204" pitchFamily="34" charset="-122"/>
              </a:rPr>
              <a:t>C. They build small houses. 			D. They find partners.</a:t>
            </a:r>
          </a:p>
          <a:p>
            <a:pPr marL="0" indent="0">
              <a:buNone/>
            </a:pPr>
            <a:r>
              <a:rPr sz="2400" b="1" dirty="0">
                <a:latin typeface="微软雅黑" panose="020B0503020204020204" pitchFamily="34" charset="-122"/>
                <a:ea typeface="微软雅黑" panose="020B0503020204020204" pitchFamily="34" charset="-122"/>
              </a:rPr>
              <a:t>53. Large monkeys in Cape Town sometimes die from __________.</a:t>
            </a:r>
          </a:p>
          <a:p>
            <a:pPr marL="0" indent="0">
              <a:buNone/>
            </a:pPr>
            <a:r>
              <a:rPr sz="2400" b="1" dirty="0">
                <a:latin typeface="微软雅黑" panose="020B0503020204020204" pitchFamily="34" charset="-122"/>
                <a:ea typeface="微软雅黑" panose="020B0503020204020204" pitchFamily="34" charset="-122"/>
              </a:rPr>
              <a:t>A. sweet food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B. car accidents</a:t>
            </a:r>
          </a:p>
          <a:p>
            <a:pPr marL="0" indent="0">
              <a:buNone/>
            </a:pPr>
            <a:r>
              <a:rPr sz="2400" b="1" dirty="0">
                <a:latin typeface="微软雅黑" panose="020B0503020204020204" pitchFamily="34" charset="-122"/>
                <a:ea typeface="微软雅黑" panose="020B0503020204020204" pitchFamily="34" charset="-122"/>
              </a:rPr>
              <a:t>C. great hunger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harmful food</a:t>
            </a:r>
          </a:p>
        </p:txBody>
      </p:sp>
      <p:sp>
        <p:nvSpPr>
          <p:cNvPr id="2" name="灯片编号占位符 1"/>
          <p:cNvSpPr>
            <a:spLocks noGrp="1"/>
          </p:cNvSpPr>
          <p:nvPr>
            <p:ph type="sldNum" sz="quarter" idx="12"/>
          </p:nvPr>
        </p:nvSpPr>
        <p:spPr/>
        <p:txBody>
          <a:bodyPr/>
          <a:lstStyle/>
          <a:p>
            <a:fld id="{879EF9BB-81F1-401D-AA19-680A8E0D7F6D}" type="slidenum">
              <a:rPr lang="en-US" smtClean="0"/>
              <a:t>439</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11" name="文本框 10"/>
          <p:cNvSpPr txBox="1"/>
          <p:nvPr/>
        </p:nvSpPr>
        <p:spPr>
          <a:xfrm>
            <a:off x="10492105" y="1192530"/>
            <a:ext cx="75882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2" name="文本框 11"/>
          <p:cNvSpPr txBox="1"/>
          <p:nvPr/>
        </p:nvSpPr>
        <p:spPr>
          <a:xfrm>
            <a:off x="9980930" y="2747645"/>
            <a:ext cx="362902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13" name="文本框 12"/>
          <p:cNvSpPr txBox="1"/>
          <p:nvPr/>
        </p:nvSpPr>
        <p:spPr>
          <a:xfrm>
            <a:off x="8873976" y="3712971"/>
            <a:ext cx="49466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6" name="文本框 5">
            <a:hlinkClick r:id="rId4" action="ppaction://hlinksldjump"/>
          </p:cNvPr>
          <p:cNvSpPr txBox="1"/>
          <p:nvPr/>
        </p:nvSpPr>
        <p:spPr>
          <a:xfrm>
            <a:off x="10751820" y="82296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0" name="文本框 9">
            <a:hlinkClick r:id="rId5" action="ppaction://hlinksldjump"/>
          </p:cNvPr>
          <p:cNvSpPr txBox="1"/>
          <p:nvPr/>
        </p:nvSpPr>
        <p:spPr>
          <a:xfrm>
            <a:off x="10751820" y="274764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5" name="文本框 14">
            <a:hlinkClick r:id="rId6" action="ppaction://hlinksldjump"/>
          </p:cNvPr>
          <p:cNvSpPr txBox="1"/>
          <p:nvPr/>
        </p:nvSpPr>
        <p:spPr>
          <a:xfrm>
            <a:off x="10231120" y="434911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标题 1"/>
          <p:cNvSpPr txBox="1"/>
          <p:nvPr/>
        </p:nvSpPr>
        <p:spPr>
          <a:xfrm>
            <a:off x="762000" y="34"/>
            <a:ext cx="109728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1000"/>
                                        <p:tgtEl>
                                          <p:spTgt spid="6"/>
                                        </p:tgtEl>
                                      </p:cBhvr>
                                    </p:animEffect>
                                    <p:anim calcmode="lin" valueType="num">
                                      <p:cBhvr>
                                        <p:cTn id="14" dur="1000" fill="hold"/>
                                        <p:tgtEl>
                                          <p:spTgt spid="6"/>
                                        </p:tgtEl>
                                        <p:attrNameLst>
                                          <p:attrName>ppt_x</p:attrName>
                                        </p:attrNameLst>
                                      </p:cBhvr>
                                      <p:tavLst>
                                        <p:tav tm="0">
                                          <p:val>
                                            <p:strVal val="#ppt_x"/>
                                          </p:val>
                                        </p:tav>
                                        <p:tav tm="100000">
                                          <p:val>
                                            <p:strVal val="#ppt_x"/>
                                          </p:val>
                                        </p:tav>
                                      </p:tavLst>
                                    </p:anim>
                                    <p:anim calcmode="lin" valueType="num">
                                      <p:cBhvr>
                                        <p:cTn id="15"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fade">
                                      <p:cBhvr>
                                        <p:cTn id="26" dur="1000"/>
                                        <p:tgtEl>
                                          <p:spTgt spid="10"/>
                                        </p:tgtEl>
                                      </p:cBhvr>
                                    </p:animEffect>
                                    <p:anim calcmode="lin" valueType="num">
                                      <p:cBhvr>
                                        <p:cTn id="27" dur="1000" fill="hold"/>
                                        <p:tgtEl>
                                          <p:spTgt spid="10"/>
                                        </p:tgtEl>
                                        <p:attrNameLst>
                                          <p:attrName>ppt_x</p:attrName>
                                        </p:attrNameLst>
                                      </p:cBhvr>
                                      <p:tavLst>
                                        <p:tav tm="0">
                                          <p:val>
                                            <p:strVal val="#ppt_x"/>
                                          </p:val>
                                        </p:tav>
                                        <p:tav tm="100000">
                                          <p:val>
                                            <p:strVal val="#ppt_x"/>
                                          </p:val>
                                        </p:tav>
                                      </p:tavLst>
                                    </p:anim>
                                    <p:anim calcmode="lin" valueType="num">
                                      <p:cBhvr>
                                        <p:cTn id="28"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fade">
                                      <p:cBhvr>
                                        <p:cTn id="33" dur="1000"/>
                                        <p:tgtEl>
                                          <p:spTgt spid="13"/>
                                        </p:tgtEl>
                                      </p:cBhvr>
                                    </p:animEffect>
                                    <p:anim calcmode="lin" valueType="num">
                                      <p:cBhvr>
                                        <p:cTn id="34" dur="1000" fill="hold"/>
                                        <p:tgtEl>
                                          <p:spTgt spid="13"/>
                                        </p:tgtEl>
                                        <p:attrNameLst>
                                          <p:attrName>ppt_x</p:attrName>
                                        </p:attrNameLst>
                                      </p:cBhvr>
                                      <p:tavLst>
                                        <p:tav tm="0">
                                          <p:val>
                                            <p:strVal val="#ppt_x"/>
                                          </p:val>
                                        </p:tav>
                                        <p:tav tm="100000">
                                          <p:val>
                                            <p:strVal val="#ppt_x"/>
                                          </p:val>
                                        </p:tav>
                                      </p:tavLst>
                                    </p:anim>
                                    <p:anim calcmode="lin" valueType="num">
                                      <p:cBhvr>
                                        <p:cTn id="35" dur="1000" fill="hold"/>
                                        <p:tgtEl>
                                          <p:spTgt spid="13"/>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fade">
                                      <p:cBhvr>
                                        <p:cTn id="39" dur="1000"/>
                                        <p:tgtEl>
                                          <p:spTgt spid="15"/>
                                        </p:tgtEl>
                                      </p:cBhvr>
                                    </p:animEffect>
                                    <p:anim calcmode="lin" valueType="num">
                                      <p:cBhvr>
                                        <p:cTn id="40" dur="1000" fill="hold"/>
                                        <p:tgtEl>
                                          <p:spTgt spid="15"/>
                                        </p:tgtEl>
                                        <p:attrNameLst>
                                          <p:attrName>ppt_x</p:attrName>
                                        </p:attrNameLst>
                                      </p:cBhvr>
                                      <p:tavLst>
                                        <p:tav tm="0">
                                          <p:val>
                                            <p:strVal val="#ppt_x"/>
                                          </p:val>
                                        </p:tav>
                                        <p:tav tm="100000">
                                          <p:val>
                                            <p:strVal val="#ppt_x"/>
                                          </p:val>
                                        </p:tav>
                                      </p:tavLst>
                                    </p:anim>
                                    <p:anim calcmode="lin" valueType="num">
                                      <p:cBhvr>
                                        <p:cTn id="41"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1" grpId="1"/>
      <p:bldP spid="12" grpId="0"/>
      <p:bldP spid="12" grpId="1"/>
      <p:bldP spid="13" grpId="0"/>
      <p:bldP spid="13" grpId="1"/>
      <p:bldP spid="6" grpId="0" bldLvl="0" animBg="1"/>
      <p:bldP spid="6" grpId="1" animBg="1"/>
      <p:bldP spid="10" grpId="0" bldLvl="0" animBg="1"/>
      <p:bldP spid="10" grpId="1" animBg="1"/>
      <p:bldP spid="15" grpId="0" bldLvl="0" animBg="1"/>
      <p:bldP spid="15" grpId="1"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73990" y="5096510"/>
            <a:ext cx="11870690" cy="165989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文中最后一句有提到 food safety，向前推测，这里构成的前因后果的逻辑关系是，因为它的美味，所以它自从宋朝就开始流行。后面提到伟大的诗人苏轼就是粉丝之一，而且苏轼生活的朝代是宋朝，故此题正确答案为：</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B</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sp>
        <p:nvSpPr>
          <p:cNvPr id="5" name="左箭头 4">
            <a:hlinkClick r:id="rId2"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292100" y="1450340"/>
            <a:ext cx="11752580" cy="2676525"/>
          </a:xfrm>
          <a:prstGeom prst="rect">
            <a:avLst/>
          </a:prstGeom>
          <a:noFill/>
        </p:spPr>
        <p:txBody>
          <a:bodyPr wrap="square" rtlCol="0">
            <a:spAutoFit/>
          </a:bodyPr>
          <a:lstStyle/>
          <a:p>
            <a:pPr algn="just"/>
            <a:r>
              <a:rPr lang="en-US" altLang="zh-CN" sz="2400" b="1" dirty="0">
                <a:latin typeface="微软雅黑" panose="020B0503020204020204" pitchFamily="34" charset="-122"/>
                <a:ea typeface="微软雅黑" panose="020B0503020204020204" pitchFamily="34" charset="-122"/>
              </a:rPr>
              <a:t>      ______ Our great poet Su Shi was one of its fans. However, we should always remember that food safety comes first!</a:t>
            </a:r>
          </a:p>
          <a:p>
            <a:pPr algn="just"/>
            <a:r>
              <a:rPr lang="en-US" altLang="zh-CN" sz="2400" b="1" dirty="0">
                <a:latin typeface="微软雅黑" panose="020B0503020204020204" pitchFamily="34" charset="-122"/>
                <a:ea typeface="微软雅黑" panose="020B0503020204020204" pitchFamily="34" charset="-122"/>
              </a:rPr>
              <a:t>A. Some food is so delicious that many foodies may risk their lives to just have a bite of it.</a:t>
            </a:r>
          </a:p>
          <a:p>
            <a:pPr algn="just"/>
            <a:r>
              <a:rPr lang="en-US" altLang="zh-CN" sz="2400" b="1" dirty="0">
                <a:latin typeface="微软雅黑" panose="020B0503020204020204" pitchFamily="34" charset="-122"/>
                <a:ea typeface="微软雅黑" panose="020B0503020204020204" pitchFamily="34" charset="-122"/>
              </a:rPr>
              <a:t>B. In fact, because of its good taste, it has been popular since the Song Dynasty.</a:t>
            </a:r>
          </a:p>
          <a:p>
            <a:pPr algn="just"/>
            <a:r>
              <a:rPr lang="en-US" altLang="zh-CN" sz="2400" b="1" dirty="0">
                <a:latin typeface="微软雅黑" panose="020B0503020204020204" pitchFamily="34" charset="-122"/>
                <a:ea typeface="微软雅黑" panose="020B0503020204020204" pitchFamily="34" charset="-122"/>
              </a:rPr>
              <a:t>C. Fugu ( 河豚 ) is one of the strangest fish in the ocean.</a:t>
            </a:r>
          </a:p>
        </p:txBody>
      </p:sp>
      <p:sp>
        <p:nvSpPr>
          <p:cNvPr id="7" name="文本框 6"/>
          <p:cNvSpPr txBox="1"/>
          <p:nvPr/>
        </p:nvSpPr>
        <p:spPr>
          <a:xfrm>
            <a:off x="292100" y="447675"/>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4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 51.</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细节理解题。根据问题中的关键词Vancouver定位到文中第一段找到该题的相关信息“In the morning, someone saw the bear and called the police”，故此题正确答案为：A。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440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4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52. </a:t>
            </a:r>
            <a:r>
              <a:rPr sz="2800" b="1" dirty="0">
                <a:latin typeface="微软雅黑" panose="020B0503020204020204" pitchFamily="34" charset="-122"/>
                <a:ea typeface="微软雅黑" panose="020B0503020204020204" pitchFamily="34" charset="-122"/>
              </a:rPr>
              <a:t>细节理解题。根据问题中的关键词Moscow定位到文中第二段找到该题的相关信息“Many people in Moscow like the dogs. They give them food and water. Some people make small houses for the dogs”，故此题正确答案为：C。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441</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53. </a:t>
            </a:r>
            <a:r>
              <a:rPr sz="2800" b="1" dirty="0">
                <a:latin typeface="微软雅黑" panose="020B0503020204020204" pitchFamily="34" charset="-122"/>
                <a:ea typeface="微软雅黑" panose="020B0503020204020204" pitchFamily="34" charset="-122"/>
              </a:rPr>
              <a:t>推理判断题。根据问题中的关键词Cape Town定位到文中第三段找到该题的相关信息 “Sometimes, cars and buses kill the big monkeys in accidents.”，故此题正确答案为：B。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442</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图片 6"/>
          <p:cNvPicPr>
            <a:picLocks noChangeAspect="1"/>
          </p:cNvPicPr>
          <p:nvPr/>
        </p:nvPicPr>
        <p:blipFill>
          <a:blip r:embed="rId2"/>
          <a:stretch>
            <a:fillRect/>
          </a:stretch>
        </p:blipFill>
        <p:spPr>
          <a:xfrm>
            <a:off x="8724900" y="-716494"/>
            <a:ext cx="4648200" cy="5065188"/>
          </a:xfrm>
          <a:prstGeom prst="rect">
            <a:avLst/>
          </a:prstGeom>
        </p:spPr>
      </p:pic>
      <p:sp>
        <p:nvSpPr>
          <p:cNvPr id="3" name="内容占位符 2"/>
          <p:cNvSpPr>
            <a:spLocks noGrp="1"/>
          </p:cNvSpPr>
          <p:nvPr>
            <p:ph idx="1"/>
          </p:nvPr>
        </p:nvSpPr>
        <p:spPr>
          <a:xfrm>
            <a:off x="457200" y="1212532"/>
            <a:ext cx="11277600" cy="5803409"/>
          </a:xfrm>
        </p:spPr>
        <p:txBody>
          <a:bodyPr>
            <a:noAutofit/>
          </a:bodyPr>
          <a:lstStyle/>
          <a:p>
            <a:pPr marL="0" indent="0">
              <a:buNone/>
            </a:pPr>
            <a:r>
              <a:rPr sz="2400" b="1" dirty="0">
                <a:latin typeface="微软雅黑" panose="020B0503020204020204" pitchFamily="34" charset="-122"/>
                <a:ea typeface="微软雅黑" panose="020B0503020204020204" pitchFamily="34" charset="-122"/>
              </a:rPr>
              <a:t>54. Big animals often come to cities to __________.</a:t>
            </a:r>
          </a:p>
          <a:p>
            <a:pPr marL="0" indent="0">
              <a:buNone/>
            </a:pPr>
            <a:r>
              <a:rPr sz="2400" b="1" dirty="0">
                <a:latin typeface="微软雅黑" panose="020B0503020204020204" pitchFamily="34" charset="-122"/>
                <a:ea typeface="微软雅黑" panose="020B0503020204020204" pitchFamily="34" charset="-122"/>
              </a:rPr>
              <a:t>A. destroy gardens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B. find a place to live</a:t>
            </a:r>
          </a:p>
          <a:p>
            <a:pPr marL="0" indent="0">
              <a:buNone/>
            </a:pPr>
            <a:r>
              <a:rPr sz="2400" b="1" dirty="0">
                <a:latin typeface="微软雅黑" panose="020B0503020204020204" pitchFamily="34" charset="-122"/>
                <a:ea typeface="微软雅黑" panose="020B0503020204020204" pitchFamily="34" charset="-122"/>
              </a:rPr>
              <a:t>C. have a walk 				         </a:t>
            </a:r>
            <a:r>
              <a:rPr lang="en-US" sz="2400" b="1" dirty="0">
                <a:latin typeface="微软雅黑" panose="020B0503020204020204" pitchFamily="34" charset="-122"/>
                <a:ea typeface="微软雅黑" panose="020B0503020204020204" pitchFamily="34" charset="-122"/>
              </a:rPr>
              <a:t>	</a:t>
            </a:r>
            <a:r>
              <a:rPr sz="2400" b="1" dirty="0">
                <a:latin typeface="微软雅黑" panose="020B0503020204020204" pitchFamily="34" charset="-122"/>
                <a:ea typeface="微软雅黑" panose="020B0503020204020204" pitchFamily="34" charset="-122"/>
              </a:rPr>
              <a:t>D. look for food</a:t>
            </a:r>
          </a:p>
          <a:p>
            <a:pPr marL="0" indent="0">
              <a:buNone/>
            </a:pPr>
            <a:r>
              <a:rPr sz="2400" b="1" dirty="0">
                <a:latin typeface="微软雅黑" panose="020B0503020204020204" pitchFamily="34" charset="-122"/>
                <a:ea typeface="微软雅黑" panose="020B0503020204020204" pitchFamily="34" charset="-122"/>
              </a:rPr>
              <a:t>55. The author suggests that we should prevent big animals from entering cities but not _________.</a:t>
            </a:r>
          </a:p>
          <a:p>
            <a:pPr marL="0" indent="0">
              <a:buNone/>
            </a:pPr>
            <a:r>
              <a:rPr sz="2400" b="1" dirty="0">
                <a:latin typeface="微软雅黑" panose="020B0503020204020204" pitchFamily="34" charset="-122"/>
                <a:ea typeface="微软雅黑" panose="020B0503020204020204" pitchFamily="34" charset="-122"/>
              </a:rPr>
              <a:t>A. hurt them 					B. frighten them</a:t>
            </a:r>
          </a:p>
          <a:p>
            <a:pPr marL="0" indent="0">
              <a:buNone/>
            </a:pPr>
            <a:r>
              <a:rPr sz="2400" b="1" dirty="0">
                <a:latin typeface="微软雅黑" panose="020B0503020204020204" pitchFamily="34" charset="-122"/>
                <a:ea typeface="微软雅黑" panose="020B0503020204020204" pitchFamily="34" charset="-122"/>
              </a:rPr>
              <a:t>C. kill them 					          D. protect them</a:t>
            </a:r>
          </a:p>
        </p:txBody>
      </p:sp>
      <p:sp>
        <p:nvSpPr>
          <p:cNvPr id="4" name="标题 1"/>
          <p:cNvSpPr txBox="1"/>
          <p:nvPr/>
        </p:nvSpPr>
        <p:spPr>
          <a:xfrm>
            <a:off x="762000" y="201964"/>
            <a:ext cx="10972800" cy="1143000"/>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l"/>
            <a:r>
              <a:rPr lang="zh-CN" altLang="en-US" sz="3200" b="1" dirty="0">
                <a:solidFill>
                  <a:srgbClr val="002060"/>
                </a:solidFill>
                <a:latin typeface="微软雅黑" panose="020B0503020204020204" pitchFamily="34" charset="-122"/>
                <a:ea typeface="微软雅黑" panose="020B0503020204020204" pitchFamily="34" charset="-122"/>
              </a:rPr>
              <a:t>真题回放</a:t>
            </a:r>
          </a:p>
        </p:txBody>
      </p:sp>
      <p:sp>
        <p:nvSpPr>
          <p:cNvPr id="2" name="灯片编号占位符 1"/>
          <p:cNvSpPr>
            <a:spLocks noGrp="1"/>
          </p:cNvSpPr>
          <p:nvPr>
            <p:ph type="sldNum" sz="quarter" idx="12"/>
          </p:nvPr>
        </p:nvSpPr>
        <p:spPr/>
        <p:txBody>
          <a:bodyPr/>
          <a:lstStyle/>
          <a:p>
            <a:fld id="{879EF9BB-81F1-401D-AA19-680A8E0D7F6D}" type="slidenum">
              <a:rPr lang="en-US" smtClean="0"/>
              <a:t>443</a:t>
            </a:fld>
            <a:endParaRPr lang="en-US"/>
          </a:p>
        </p:txBody>
      </p:sp>
      <p:sp>
        <p:nvSpPr>
          <p:cNvPr id="8" name="左箭头 7">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6754495" y="1045845"/>
            <a:ext cx="84518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6" name="文本框 5"/>
          <p:cNvSpPr txBox="1"/>
          <p:nvPr/>
        </p:nvSpPr>
        <p:spPr>
          <a:xfrm>
            <a:off x="4321810" y="2890520"/>
            <a:ext cx="135318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0" name="文本框 9">
            <a:hlinkClick r:id="rId4" action="ppaction://hlinksldjump"/>
          </p:cNvPr>
          <p:cNvSpPr txBox="1"/>
          <p:nvPr/>
        </p:nvSpPr>
        <p:spPr>
          <a:xfrm>
            <a:off x="8724900" y="1045845"/>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2" name="文本框 11">
            <a:hlinkClick r:id="rId5" action="ppaction://hlinksldjump"/>
          </p:cNvPr>
          <p:cNvSpPr txBox="1"/>
          <p:nvPr/>
        </p:nvSpPr>
        <p:spPr>
          <a:xfrm>
            <a:off x="4927600" y="3412490"/>
            <a:ext cx="128079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1000"/>
                                        <p:tgtEl>
                                          <p:spTgt spid="10"/>
                                        </p:tgtEl>
                                      </p:cBhvr>
                                    </p:animEffect>
                                    <p:anim calcmode="lin" valueType="num">
                                      <p:cBhvr>
                                        <p:cTn id="14" dur="1000" fill="hold"/>
                                        <p:tgtEl>
                                          <p:spTgt spid="10"/>
                                        </p:tgtEl>
                                        <p:attrNameLst>
                                          <p:attrName>ppt_x</p:attrName>
                                        </p:attrNameLst>
                                      </p:cBhvr>
                                      <p:tavLst>
                                        <p:tav tm="0">
                                          <p:val>
                                            <p:strVal val="#ppt_x"/>
                                          </p:val>
                                        </p:tav>
                                        <p:tav tm="100000">
                                          <p:val>
                                            <p:strVal val="#ppt_x"/>
                                          </p:val>
                                        </p:tav>
                                      </p:tavLst>
                                    </p:anim>
                                    <p:anim calcmode="lin" valueType="num">
                                      <p:cBhvr>
                                        <p:cTn id="15"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fade">
                                      <p:cBhvr>
                                        <p:cTn id="20" dur="1000"/>
                                        <p:tgtEl>
                                          <p:spTgt spid="6"/>
                                        </p:tgtEl>
                                      </p:cBhvr>
                                    </p:animEffect>
                                    <p:anim calcmode="lin" valueType="num">
                                      <p:cBhvr>
                                        <p:cTn id="21" dur="1000" fill="hold"/>
                                        <p:tgtEl>
                                          <p:spTgt spid="6"/>
                                        </p:tgtEl>
                                        <p:attrNameLst>
                                          <p:attrName>ppt_x</p:attrName>
                                        </p:attrNameLst>
                                      </p:cBhvr>
                                      <p:tavLst>
                                        <p:tav tm="0">
                                          <p:val>
                                            <p:strVal val="#ppt_x"/>
                                          </p:val>
                                        </p:tav>
                                        <p:tav tm="100000">
                                          <p:val>
                                            <p:strVal val="#ppt_x"/>
                                          </p:val>
                                        </p:tav>
                                      </p:tavLst>
                                    </p:anim>
                                    <p:anim calcmode="lin" valueType="num">
                                      <p:cBhvr>
                                        <p:cTn id="22" dur="1000" fill="hold"/>
                                        <p:tgtEl>
                                          <p:spTgt spid="6"/>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1000"/>
                                        <p:tgtEl>
                                          <p:spTgt spid="12"/>
                                        </p:tgtEl>
                                      </p:cBhvr>
                                    </p:animEffect>
                                    <p:anim calcmode="lin" valueType="num">
                                      <p:cBhvr>
                                        <p:cTn id="27" dur="1000" fill="hold"/>
                                        <p:tgtEl>
                                          <p:spTgt spid="12"/>
                                        </p:tgtEl>
                                        <p:attrNameLst>
                                          <p:attrName>ppt_x</p:attrName>
                                        </p:attrNameLst>
                                      </p:cBhvr>
                                      <p:tavLst>
                                        <p:tav tm="0">
                                          <p:val>
                                            <p:strVal val="#ppt_x"/>
                                          </p:val>
                                        </p:tav>
                                        <p:tav tm="100000">
                                          <p:val>
                                            <p:strVal val="#ppt_x"/>
                                          </p:val>
                                        </p:tav>
                                      </p:tavLst>
                                    </p:anim>
                                    <p:anim calcmode="lin" valueType="num">
                                      <p:cBhvr>
                                        <p:cTn id="28"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P spid="6" grpId="0"/>
      <p:bldP spid="6" grpId="1"/>
      <p:bldP spid="10" grpId="0" bldLvl="0" animBg="1"/>
      <p:bldP spid="10" grpId="1" animBg="1"/>
      <p:bldP spid="12" grpId="0" bldLvl="0" animBg="1"/>
      <p:bldP spid="12" grpId="1" animBg="1"/>
    </p:bldLst>
  </p:timing>
</p:sld>
</file>

<file path=ppt/slides/slide4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sym typeface="+mn-ea"/>
              </a:rPr>
              <a:t>解析：</a:t>
            </a:r>
            <a:r>
              <a:rPr lang="en-US" sz="2800" b="1" dirty="0">
                <a:solidFill>
                  <a:schemeClr val="accent4"/>
                </a:solidFill>
                <a:latin typeface="微软雅黑" panose="020B0503020204020204" pitchFamily="34" charset="-122"/>
                <a:ea typeface="微软雅黑" panose="020B0503020204020204" pitchFamily="34" charset="-122"/>
                <a:sym typeface="+mn-ea"/>
              </a:rPr>
              <a:t>54. </a:t>
            </a:r>
            <a:r>
              <a:rPr sz="2800" b="1" dirty="0">
                <a:latin typeface="微软雅黑" panose="020B0503020204020204" pitchFamily="34" charset="-122"/>
                <a:ea typeface="微软雅黑" panose="020B0503020204020204" pitchFamily="34" charset="-122"/>
                <a:sym typeface="+mn-ea"/>
              </a:rPr>
              <a:t>细节理解题。根据最后一段第二句“When big animals come into cities to find food, however, they can be dangerous.”，D选项中“look for”就是寻找，故此题正确答案为：D。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444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634406" cy="6418053"/>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 55.</a:t>
            </a:r>
            <a:r>
              <a:rPr 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细节理解题。根据最后一段“We need to find ways of stopping them coming into the city without hurting them”，故此题正确答案为：A。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445</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2" name="图片 9"/>
          <p:cNvPicPr>
            <a:picLocks noChangeAspect="1"/>
          </p:cNvPicPr>
          <p:nvPr/>
        </p:nvPicPr>
        <p:blipFill>
          <a:blip r:embed="rId3"/>
          <a:stretch>
            <a:fillRect/>
          </a:stretch>
        </p:blipFill>
        <p:spPr>
          <a:xfrm>
            <a:off x="407988" y="2708275"/>
            <a:ext cx="11360150" cy="6411913"/>
          </a:xfrm>
          <a:prstGeom prst="rect">
            <a:avLst/>
          </a:prstGeom>
          <a:noFill/>
          <a:ln w="9525">
            <a:noFill/>
          </a:ln>
        </p:spPr>
      </p:pic>
      <p:sp>
        <p:nvSpPr>
          <p:cNvPr id="11" name="Title 3"/>
          <p:cNvSpPr txBox="1"/>
          <p:nvPr/>
        </p:nvSpPr>
        <p:spPr>
          <a:xfrm>
            <a:off x="2669540" y="1898650"/>
            <a:ext cx="6696075" cy="1247775"/>
          </a:xfrm>
          <a:prstGeom prst="rect">
            <a:avLst/>
          </a:prstGeom>
        </p:spPr>
        <p:txBody>
          <a:bodyPr lIns="45720" tIns="22860" rIns="45720" bIns="22860" anchor="ctr"/>
          <a:lstStyle/>
          <a:p>
            <a:pPr algn="ctr" defTabSz="1827530">
              <a:lnSpc>
                <a:spcPct val="90000"/>
              </a:lnSpc>
            </a:pPr>
            <a:r>
              <a:rPr lang="zh-CN" altLang="en-US" sz="6000" b="1" dirty="0">
                <a:solidFill>
                  <a:srgbClr val="0099FF"/>
                </a:solidFill>
                <a:latin typeface="微软雅黑" panose="020B0503020204020204" pitchFamily="34" charset="-122"/>
                <a:ea typeface="微软雅黑" panose="020B0503020204020204" pitchFamily="34" charset="-122"/>
              </a:rPr>
              <a:t>谢谢观看！</a:t>
            </a:r>
          </a:p>
        </p:txBody>
      </p:sp>
      <p:pic>
        <p:nvPicPr>
          <p:cNvPr id="158724" name="图片 16"/>
          <p:cNvPicPr>
            <a:picLocks noChangeAspect="1"/>
          </p:cNvPicPr>
          <p:nvPr/>
        </p:nvPicPr>
        <p:blipFill>
          <a:blip r:embed="rId4"/>
          <a:stretch>
            <a:fillRect/>
          </a:stretch>
        </p:blipFill>
        <p:spPr>
          <a:xfrm rot="1503710">
            <a:off x="9744075" y="-609600"/>
            <a:ext cx="1328738" cy="2081213"/>
          </a:xfrm>
          <a:prstGeom prst="rect">
            <a:avLst/>
          </a:prstGeom>
          <a:noFill/>
          <a:ln w="9525">
            <a:noFill/>
          </a:ln>
        </p:spPr>
      </p:pic>
      <p:sp>
        <p:nvSpPr>
          <p:cNvPr id="158725" name="左箭头 158724">
            <a:hlinkClick r:id="rId5" action="ppaction://hlinksldjump"/>
          </p:cNvPr>
          <p:cNvSpPr/>
          <p:nvPr/>
        </p:nvSpPr>
        <p:spPr>
          <a:xfrm>
            <a:off x="9696450" y="6310313"/>
            <a:ext cx="936625" cy="547687"/>
          </a:xfrm>
          <a:prstGeom prst="leftArrow">
            <a:avLst>
              <a:gd name="adj1" fmla="val 50000"/>
              <a:gd name="adj2" fmla="val 42753"/>
            </a:avLst>
          </a:prstGeom>
          <a:solidFill>
            <a:schemeClr val="accent1"/>
          </a:solidFill>
          <a:ln w="9525" cap="flat" cmpd="sng">
            <a:solidFill>
              <a:schemeClr val="tx1"/>
            </a:solidFill>
            <a:prstDash val="solid"/>
            <a:miter/>
            <a:headEnd type="none" w="med" len="med"/>
            <a:tailEnd type="none" w="med" len="med"/>
          </a:ln>
        </p:spPr>
        <p:txBody>
          <a:bodyPr wrap="none" anchor="ctr"/>
          <a:lstStyle/>
          <a:p>
            <a:pPr algn="ctr"/>
            <a:r>
              <a:rPr lang="zh-CN" altLang="en-US" dirty="0">
                <a:latin typeface="Arial" panose="020B0604020202020204" pitchFamily="34" charset="0"/>
              </a:rPr>
              <a:t>目录</a:t>
            </a:r>
          </a:p>
        </p:txBody>
      </p:sp>
    </p:spTree>
  </p:cSld>
  <p:clrMapOvr>
    <a:masterClrMapping/>
  </p:clrMapOvr>
  <p:transition spd="slow" advTm="3000"/>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11"/>
                                        </p:tgtEl>
                                        <p:attrNameLst>
                                          <p:attrName>style.visibility</p:attrName>
                                        </p:attrNameLst>
                                      </p:cBhvr>
                                      <p:to>
                                        <p:strVal val="visible"/>
                                      </p:to>
                                    </p:set>
                                    <p:anim calcmode="lin" valueType="num">
                                      <p:cBhvr>
                                        <p:cTn id="7" dur="500" fill="hold"/>
                                        <p:tgtEl>
                                          <p:spTgt spid="11"/>
                                        </p:tgtEl>
                                        <p:attrNameLst>
                                          <p:attrName>ppt_w</p:attrName>
                                        </p:attrNameLst>
                                      </p:cBhvr>
                                      <p:tavLst>
                                        <p:tav tm="0">
                                          <p:val>
                                            <p:fltVal val="0"/>
                                          </p:val>
                                        </p:tav>
                                        <p:tav tm="100000">
                                          <p:val>
                                            <p:strVal val="#ppt_w"/>
                                          </p:val>
                                        </p:tav>
                                      </p:tavLst>
                                    </p:anim>
                                    <p:anim calcmode="lin" valueType="num">
                                      <p:cBhvr>
                                        <p:cTn id="8" dur="500" fill="hold"/>
                                        <p:tgtEl>
                                          <p:spTgt spid="11"/>
                                        </p:tgtEl>
                                        <p:attrNameLst>
                                          <p:attrName>ppt_h</p:attrName>
                                        </p:attrNameLst>
                                      </p:cBhvr>
                                      <p:tavLst>
                                        <p:tav tm="0">
                                          <p:val>
                                            <p:fltVal val="0"/>
                                          </p:val>
                                        </p:tav>
                                        <p:tav tm="100000">
                                          <p:val>
                                            <p:strVal val="#ppt_h"/>
                                          </p:val>
                                        </p:tav>
                                      </p:tavLst>
                                    </p:anim>
                                    <p:animEffect transition="in" filter="fade">
                                      <p:cBhvr>
                                        <p:cTn id="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3"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矩形 5"/>
          <p:cNvSpPr/>
          <p:nvPr>
            <p:custDataLst>
              <p:tags r:id="rId1"/>
            </p:custDataLst>
          </p:nvPr>
        </p:nvSpPr>
        <p:spPr>
          <a:xfrm>
            <a:off x="353060" y="812165"/>
            <a:ext cx="11691620" cy="386207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（三）根据逻辑关系解题</a:t>
            </a:r>
          </a:p>
          <a:p>
            <a:pPr algn="just"/>
            <a:endPar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5. 例证关系</a:t>
            </a:r>
          </a:p>
          <a:p>
            <a:pPr indent="457200"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借助“解释例证”解题，段落后文对前文进行解释说明或举例佐证。常见的标志性词汇有actually，as a matter of，in fact，in other words，that is to say，for example，for instance 等。</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73990" y="5096510"/>
            <a:ext cx="11870690" cy="165989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这里是对前一句“There are many ways for you to avoid looking at the camera.”进行解释，有很多种方法可以避开摄像头，比如你可以向上看天空和让摄像头抓住你的侧脸。C 项用了表示例证的词 for example 对前面进一步解释说明，故此题正确答案为：</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C</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sp>
        <p:nvSpPr>
          <p:cNvPr id="5" name="左箭头 4">
            <a:hlinkClick r:id="rId2"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292100" y="1450340"/>
            <a:ext cx="11752580" cy="3046095"/>
          </a:xfrm>
          <a:prstGeom prst="rect">
            <a:avLst/>
          </a:prstGeom>
          <a:noFill/>
        </p:spPr>
        <p:txBody>
          <a:bodyPr wrap="square" rtlCol="0">
            <a:spAutoFit/>
          </a:bodyPr>
          <a:lstStyle/>
          <a:p>
            <a:pPr algn="just"/>
            <a:r>
              <a:rPr lang="en-US" altLang="zh-CN" sz="2400" b="1" dirty="0">
                <a:latin typeface="微软雅黑" panose="020B0503020204020204" pitchFamily="34" charset="-122"/>
                <a:ea typeface="微软雅黑" panose="020B0503020204020204" pitchFamily="34" charset="-122"/>
              </a:rPr>
              <a:t>      There are many ways for you to avoid looking at the camera. ______ Looking down into the distance or looking out of the window is a good option. If there is nothing to see, you can also choose to close your eyes and enjoy this moment of quietness.</a:t>
            </a:r>
          </a:p>
          <a:p>
            <a:pPr algn="just"/>
            <a:r>
              <a:rPr lang="en-US" altLang="zh-CN" sz="2400" b="1" dirty="0">
                <a:latin typeface="微软雅黑" panose="020B0503020204020204" pitchFamily="34" charset="-122"/>
                <a:ea typeface="微软雅黑" panose="020B0503020204020204" pitchFamily="34" charset="-122"/>
              </a:rPr>
              <a:t>A. Take a back view photo.</a:t>
            </a:r>
          </a:p>
          <a:p>
            <a:pPr algn="just"/>
            <a:r>
              <a:rPr lang="en-US" altLang="zh-CN" sz="2400" b="1" dirty="0">
                <a:latin typeface="微软雅黑" panose="020B0503020204020204" pitchFamily="34" charset="-122"/>
                <a:ea typeface="微软雅黑" panose="020B0503020204020204" pitchFamily="34" charset="-122"/>
              </a:rPr>
              <a:t>B. But how do you choose and share your photographs properly?</a:t>
            </a:r>
          </a:p>
          <a:p>
            <a:pPr algn="just"/>
            <a:r>
              <a:rPr lang="en-US" altLang="zh-CN" sz="2400" b="1" dirty="0">
                <a:latin typeface="微软雅黑" panose="020B0503020204020204" pitchFamily="34" charset="-122"/>
                <a:ea typeface="微软雅黑" panose="020B0503020204020204" pitchFamily="34" charset="-122"/>
              </a:rPr>
              <a:t>C. For example, you can look up into the sky and let the camera catch your side face.</a:t>
            </a:r>
          </a:p>
        </p:txBody>
      </p:sp>
      <p:sp>
        <p:nvSpPr>
          <p:cNvPr id="7" name="文本框 6"/>
          <p:cNvSpPr txBox="1"/>
          <p:nvPr/>
        </p:nvSpPr>
        <p:spPr>
          <a:xfrm>
            <a:off x="292100" y="447675"/>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左箭头 4">
            <a:hlinkClick r:id="rId3"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矩形 5"/>
          <p:cNvSpPr/>
          <p:nvPr>
            <p:custDataLst>
              <p:tags r:id="rId1"/>
            </p:custDataLst>
          </p:nvPr>
        </p:nvSpPr>
        <p:spPr>
          <a:xfrm>
            <a:off x="353060" y="1246505"/>
            <a:ext cx="11691620" cy="342773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rPr>
              <a:t>（三）根据逻辑关系解题</a:t>
            </a:r>
          </a:p>
          <a:p>
            <a:pPr algn="just"/>
            <a:endParaRPr lang="zh-CN" altLang="en-US" sz="2800" b="1" dirty="0">
              <a:solidFill>
                <a:schemeClr val="accent5">
                  <a:lumMod val="50000"/>
                </a:schemeClr>
              </a:solidFill>
              <a:latin typeface="微软雅黑" panose="020B0503020204020204" pitchFamily="34" charset="-122"/>
              <a:ea typeface="微软雅黑" panose="020B0503020204020204" pitchFamily="34" charset="-122"/>
              <a:cs typeface="微软雅黑" panose="020B0503020204020204" pitchFamily="34" charset="-122"/>
            </a:endParaRPr>
          </a:p>
          <a:p>
            <a:pPr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6. 对比关系</a:t>
            </a:r>
          </a:p>
          <a:p>
            <a:pPr indent="457200" algn="just"/>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表对比关系的词暗示空白处与其后有相反的意义。表示对比关系的词语有 while，if not，some … others。</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ldLvl="0" animBg="1"/>
      <p:bldP spid="6" grpId="1"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73990" y="5096510"/>
            <a:ext cx="11870690" cy="1659890"/>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解析： 空格处前一句解释了现在的青少年，如果在生活中碰到问题，都会上网，然后把问题写在博客里，最后一句又提出博客与日记有什么区别。所以，文中空格处应该是与过去几年前的对比。在过去，如果这些青少年碰到相同的问题，他们就会把这些问题写在日记里，故此题正确答案为：</a:t>
            </a:r>
            <a:r>
              <a:rPr lang="zh-CN" altLang="en-US" sz="2400" dirty="0">
                <a:solidFill>
                  <a:srgbClr val="FF0000"/>
                </a:solidFill>
                <a:latin typeface="微软雅黑" panose="020B0503020204020204" pitchFamily="34" charset="-122"/>
                <a:ea typeface="微软雅黑" panose="020B0503020204020204" pitchFamily="34" charset="-122"/>
                <a:cs typeface="微软雅黑" panose="020B0503020204020204" pitchFamily="34" charset="-122"/>
              </a:rPr>
              <a:t>A</a:t>
            </a:r>
            <a:r>
              <a:rPr lang="zh-CN" altLang="en-US" sz="2400"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a:t>
            </a:r>
          </a:p>
        </p:txBody>
      </p:sp>
      <p:sp>
        <p:nvSpPr>
          <p:cNvPr id="5" name="左箭头 4">
            <a:hlinkClick r:id="rId2" action="ppaction://hlinksldjump"/>
          </p:cNvPr>
          <p:cNvSpPr/>
          <p:nvPr/>
        </p:nvSpPr>
        <p:spPr>
          <a:xfrm>
            <a:off x="10890885" y="6354445"/>
            <a:ext cx="1153795" cy="75057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文本框 3"/>
          <p:cNvSpPr txBox="1"/>
          <p:nvPr/>
        </p:nvSpPr>
        <p:spPr>
          <a:xfrm>
            <a:off x="292100" y="1450340"/>
            <a:ext cx="11752580" cy="3046095"/>
          </a:xfrm>
          <a:prstGeom prst="rect">
            <a:avLst/>
          </a:prstGeom>
          <a:noFill/>
        </p:spPr>
        <p:txBody>
          <a:bodyPr wrap="square" rtlCol="0">
            <a:spAutoFit/>
          </a:bodyPr>
          <a:lstStyle/>
          <a:p>
            <a:pPr algn="l"/>
            <a:r>
              <a:rPr lang="en-US" altLang="zh-CN" sz="2400" b="1" dirty="0">
                <a:latin typeface="微软雅黑" panose="020B0503020204020204" pitchFamily="34" charset="-122"/>
                <a:ea typeface="微软雅黑" panose="020B0503020204020204" pitchFamily="34" charset="-122"/>
              </a:rPr>
              <a:t>      People of all ages have their own blogs. For young people, they are a way to show their writing and other forms of self-expression. Now, if a teenager had some problems in his or her life, he or she might go onto the Internet and write about the problems in a blog. ______ So, what makes a blog different from a diary?</a:t>
            </a:r>
          </a:p>
          <a:p>
            <a:pPr algn="l"/>
            <a:r>
              <a:rPr lang="en-US" altLang="zh-CN" sz="2400" b="1" dirty="0">
                <a:latin typeface="微软雅黑" panose="020B0503020204020204" pitchFamily="34" charset="-122"/>
                <a:ea typeface="微软雅黑" panose="020B0503020204020204" pitchFamily="34" charset="-122"/>
              </a:rPr>
              <a:t>A. While years ago, a teenager with the same problems might write in his or her diary. </a:t>
            </a:r>
          </a:p>
          <a:p>
            <a:pPr algn="l"/>
            <a:r>
              <a:rPr lang="en-US" altLang="zh-CN" sz="2400" b="1" dirty="0">
                <a:latin typeface="微软雅黑" panose="020B0503020204020204" pitchFamily="34" charset="-122"/>
                <a:ea typeface="微软雅黑" panose="020B0503020204020204" pitchFamily="34" charset="-122"/>
              </a:rPr>
              <a:t>B. The blog is one form of communication that enjoys growing popularity.</a:t>
            </a:r>
          </a:p>
        </p:txBody>
      </p:sp>
      <p:sp>
        <p:nvSpPr>
          <p:cNvPr id="7" name="文本框 6"/>
          <p:cNvSpPr txBox="1"/>
          <p:nvPr/>
        </p:nvSpPr>
        <p:spPr>
          <a:xfrm>
            <a:off x="292100" y="447675"/>
            <a:ext cx="2540000" cy="521970"/>
          </a:xfrm>
          <a:prstGeom prst="rect">
            <a:avLst/>
          </a:prstGeom>
          <a:solidFill>
            <a:schemeClr val="tx2">
              <a:lumMod val="20000"/>
              <a:lumOff val="80000"/>
            </a:schemeClr>
          </a:solidFill>
        </p:spPr>
        <p:txBody>
          <a:bodyPr wrap="square" rtlCol="0" anchor="t">
            <a:spAutoFit/>
          </a:bodyPr>
          <a:lstStyle/>
          <a:p>
            <a:r>
              <a:rPr lang="zh-CN" altLang="en-US" sz="2800" b="1"/>
              <a:t>典型例子：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fade">
                                      <p:cBhvr>
                                        <p:cTn id="12" dur="1000"/>
                                        <p:tgtEl>
                                          <p:spTgt spid="10"/>
                                        </p:tgtEl>
                                      </p:cBhvr>
                                    </p:animEffect>
                                    <p:anim calcmode="lin" valueType="num">
                                      <p:cBhvr>
                                        <p:cTn id="13" dur="1000" fill="hold"/>
                                        <p:tgtEl>
                                          <p:spTgt spid="10"/>
                                        </p:tgtEl>
                                        <p:attrNameLst>
                                          <p:attrName>ppt_x</p:attrName>
                                        </p:attrNameLst>
                                      </p:cBhvr>
                                      <p:tavLst>
                                        <p:tav tm="0">
                                          <p:val>
                                            <p:strVal val="#ppt_x"/>
                                          </p:val>
                                        </p:tav>
                                        <p:tav tm="100000">
                                          <p:val>
                                            <p:strVal val="#ppt_x"/>
                                          </p:val>
                                        </p:tav>
                                      </p:tavLst>
                                    </p:anim>
                                    <p:anim calcmode="lin" valueType="num">
                                      <p:cBhvr>
                                        <p:cTn id="14"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10" grpId="1" animBg="1"/>
      <p:bldP spid="4"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fld id="{91E8FD7A-3E62-43BB-957C-4F665A7B8324}" type="slidenum">
              <a:rPr lang="id-ID" smtClean="0"/>
              <a:t>49</a:t>
            </a:fld>
            <a:endParaRPr lang="id-ID"/>
          </a:p>
        </p:txBody>
      </p:sp>
      <p:cxnSp>
        <p:nvCxnSpPr>
          <p:cNvPr id="62" name="直接连接符 61"/>
          <p:cNvCxnSpPr/>
          <p:nvPr/>
        </p:nvCxnSpPr>
        <p:spPr>
          <a:xfrm>
            <a:off x="4853483" y="2532221"/>
            <a:ext cx="0" cy="1843549"/>
          </a:xfrm>
          <a:prstGeom prst="line">
            <a:avLst/>
          </a:prstGeom>
          <a:ln w="63500">
            <a:gradFill>
              <a:gsLst>
                <a:gs pos="0">
                  <a:srgbClr val="E5E8ED">
                    <a:lumMod val="97000"/>
                    <a:lumOff val="3000"/>
                    <a:alpha val="70000"/>
                  </a:srgbClr>
                </a:gs>
                <a:gs pos="48000">
                  <a:srgbClr val="44546A"/>
                </a:gs>
                <a:gs pos="100000">
                  <a:srgbClr val="E5E8ED">
                    <a:alpha val="6000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78" name="TextBox 280"/>
          <p:cNvSpPr txBox="1"/>
          <p:nvPr/>
        </p:nvSpPr>
        <p:spPr>
          <a:xfrm>
            <a:off x="4108450" y="890270"/>
            <a:ext cx="6717665" cy="661035"/>
          </a:xfrm>
          <a:prstGeom prst="rect">
            <a:avLst/>
          </a:prstGeom>
          <a:noFill/>
          <a:ln>
            <a:noFill/>
          </a:ln>
        </p:spPr>
        <p:txBody>
          <a:bodyPr wrap="square" lIns="45720" tIns="22860" rIns="45720" bIns="2286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三、 牛刀小试，初显身手</a:t>
            </a:r>
          </a:p>
        </p:txBody>
      </p:sp>
      <p:pic>
        <p:nvPicPr>
          <p:cNvPr id="83" name="图片 82"/>
          <p:cNvPicPr>
            <a:picLocks noChangeAspect="1"/>
          </p:cNvPicPr>
          <p:nvPr/>
        </p:nvPicPr>
        <p:blipFill>
          <a:blip r:embed="rId13" cstate="print">
            <a:extLst>
              <a:ext uri="{28A0092B-C50C-407E-A947-70E740481C1C}">
                <a14:useLocalDpi xmlns:a14="http://schemas.microsoft.com/office/drawing/2010/main" val="0"/>
              </a:ext>
            </a:extLst>
          </a:blip>
          <a:stretch>
            <a:fillRect/>
          </a:stretch>
        </p:blipFill>
        <p:spPr>
          <a:xfrm>
            <a:off x="1188639" y="2928377"/>
            <a:ext cx="2583295" cy="2617956"/>
          </a:xfrm>
          <a:prstGeom prst="rect">
            <a:avLst/>
          </a:prstGeom>
        </p:spPr>
      </p:pic>
      <p:sp>
        <p:nvSpPr>
          <p:cNvPr id="6" name="左箭头 5">
            <a:hlinkClick r:id="rId14"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6" name="TextBox 280">
            <a:hlinkClick r:id="rId15" action="ppaction://hlinksldjump"/>
          </p:cNvPr>
          <p:cNvSpPr txBox="1"/>
          <p:nvPr>
            <p:custDataLst>
              <p:tags r:id="rId1"/>
            </p:custDataLst>
          </p:nvPr>
        </p:nvSpPr>
        <p:spPr>
          <a:xfrm>
            <a:off x="5164148" y="2644541"/>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一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27" name="TextBox 280">
            <a:hlinkClick r:id="rId16" action="ppaction://hlinksldjump"/>
          </p:cNvPr>
          <p:cNvSpPr txBox="1"/>
          <p:nvPr>
            <p:custDataLst>
              <p:tags r:id="rId2"/>
            </p:custDataLst>
          </p:nvPr>
        </p:nvSpPr>
        <p:spPr>
          <a:xfrm>
            <a:off x="5164147" y="3347111"/>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二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28" name="TextBox 280">
            <a:hlinkClick r:id="rId17" action="ppaction://hlinksldjump"/>
          </p:cNvPr>
          <p:cNvSpPr txBox="1"/>
          <p:nvPr>
            <p:custDataLst>
              <p:tags r:id="rId3"/>
            </p:custDataLst>
          </p:nvPr>
        </p:nvSpPr>
        <p:spPr>
          <a:xfrm>
            <a:off x="5162546" y="4049681"/>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三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29" name="TextBox 280">
            <a:hlinkClick r:id="rId18" action="ppaction://hlinksldjump"/>
          </p:cNvPr>
          <p:cNvSpPr txBox="1"/>
          <p:nvPr>
            <p:custDataLst>
              <p:tags r:id="rId4"/>
            </p:custDataLst>
          </p:nvPr>
        </p:nvSpPr>
        <p:spPr>
          <a:xfrm>
            <a:off x="5162546" y="4752251"/>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四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30" name="TextBox 280">
            <a:hlinkClick r:id="rId19" action="ppaction://hlinksldjump"/>
          </p:cNvPr>
          <p:cNvSpPr txBox="1"/>
          <p:nvPr>
            <p:custDataLst>
              <p:tags r:id="rId5"/>
            </p:custDataLst>
          </p:nvPr>
        </p:nvSpPr>
        <p:spPr>
          <a:xfrm>
            <a:off x="5162546" y="5418626"/>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五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31" name="TextBox 280">
            <a:hlinkClick r:id="rId20" action="ppaction://hlinksldjump"/>
          </p:cNvPr>
          <p:cNvSpPr txBox="1"/>
          <p:nvPr>
            <p:custDataLst>
              <p:tags r:id="rId6"/>
            </p:custDataLst>
          </p:nvPr>
        </p:nvSpPr>
        <p:spPr>
          <a:xfrm>
            <a:off x="8188831" y="2608346"/>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六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32" name="TextBox 280">
            <a:hlinkClick r:id="rId21" action="ppaction://hlinksldjump"/>
          </p:cNvPr>
          <p:cNvSpPr txBox="1"/>
          <p:nvPr>
            <p:custDataLst>
              <p:tags r:id="rId7"/>
            </p:custDataLst>
          </p:nvPr>
        </p:nvSpPr>
        <p:spPr>
          <a:xfrm>
            <a:off x="8188831" y="3318724"/>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七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33" name="TextBox 280">
            <a:hlinkClick r:id="rId22" action="ppaction://hlinksldjump"/>
          </p:cNvPr>
          <p:cNvSpPr txBox="1"/>
          <p:nvPr>
            <p:custDataLst>
              <p:tags r:id="rId8"/>
            </p:custDataLst>
          </p:nvPr>
        </p:nvSpPr>
        <p:spPr>
          <a:xfrm>
            <a:off x="8188960" y="4010660"/>
            <a:ext cx="2712085" cy="661035"/>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八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34" name="TextBox 280">
            <a:hlinkClick r:id="rId23" action="ppaction://hlinksldjump"/>
          </p:cNvPr>
          <p:cNvSpPr txBox="1"/>
          <p:nvPr>
            <p:custDataLst>
              <p:tags r:id="rId9"/>
            </p:custDataLst>
          </p:nvPr>
        </p:nvSpPr>
        <p:spPr>
          <a:xfrm>
            <a:off x="8188831" y="4719344"/>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九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35" name="TextBox 280">
            <a:hlinkClick r:id="rId24" action="ppaction://hlinksldjump"/>
          </p:cNvPr>
          <p:cNvSpPr txBox="1"/>
          <p:nvPr>
            <p:custDataLst>
              <p:tags r:id="rId10"/>
            </p:custDataLst>
          </p:nvPr>
        </p:nvSpPr>
        <p:spPr>
          <a:xfrm>
            <a:off x="8188830" y="5377803"/>
            <a:ext cx="2712345" cy="661720"/>
          </a:xfrm>
          <a:prstGeom prst="rect">
            <a:avLst/>
          </a:prstGeom>
          <a:noFill/>
          <a:ln>
            <a:noFill/>
          </a:ln>
        </p:spPr>
        <p:txBody>
          <a:bodyPr wrap="square" lIns="45720" tIns="22860" rIns="45720" bIns="22860" rtlCol="0">
            <a:spAutoFit/>
          </a:bodyPr>
          <a:lstStyle/>
          <a:p>
            <a:pPr algn="ctr"/>
            <a:r>
              <a:rPr lang="zh-CN" altLang="en-US" sz="4000" b="1" dirty="0">
                <a:solidFill>
                  <a:srgbClr val="002060"/>
                </a:solidFill>
                <a:latin typeface="微软雅黑" panose="020B0503020204020204" pitchFamily="34" charset="-122"/>
                <a:ea typeface="微软雅黑" panose="020B0503020204020204" pitchFamily="34" charset="-122"/>
              </a:rPr>
              <a:t>自 测 题 十 </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anim calcmode="lin" valueType="num">
                                      <p:cBhvr>
                                        <p:cTn id="8" dur="500" fill="hold"/>
                                        <p:tgtEl>
                                          <p:spTgt spid="83"/>
                                        </p:tgtEl>
                                        <p:attrNameLst>
                                          <p:attrName>ppt_x</p:attrName>
                                        </p:attrNameLst>
                                      </p:cBhvr>
                                      <p:tavLst>
                                        <p:tav tm="0">
                                          <p:val>
                                            <p:strVal val="#ppt_x"/>
                                          </p:val>
                                        </p:tav>
                                        <p:tav tm="100000">
                                          <p:val>
                                            <p:strVal val="#ppt_x"/>
                                          </p:val>
                                        </p:tav>
                                      </p:tavLst>
                                    </p:anim>
                                    <p:anim calcmode="lin" valueType="num">
                                      <p:cBhvr>
                                        <p:cTn id="9" dur="500" fill="hold"/>
                                        <p:tgtEl>
                                          <p:spTgt spid="8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42" fill="hold" nodeType="after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barn(outHorizontal)">
                                      <p:cBhvr>
                                        <p:cTn id="13" dur="500"/>
                                        <p:tgtEl>
                                          <p:spTgt spid="62"/>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anim calcmode="lin" valueType="num">
                                      <p:cBhvr>
                                        <p:cTn id="18" dur="500" fill="hold"/>
                                        <p:tgtEl>
                                          <p:spTgt spid="78"/>
                                        </p:tgtEl>
                                        <p:attrNameLst>
                                          <p:attrName>ppt_x</p:attrName>
                                        </p:attrNameLst>
                                      </p:cBhvr>
                                      <p:tavLst>
                                        <p:tav tm="0">
                                          <p:val>
                                            <p:strVal val="#ppt_x"/>
                                          </p:val>
                                        </p:tav>
                                        <p:tav tm="100000">
                                          <p:val>
                                            <p:strVal val="#ppt_x"/>
                                          </p:val>
                                        </p:tav>
                                      </p:tavLst>
                                    </p:anim>
                                    <p:anim calcmode="lin" valueType="num">
                                      <p:cBhvr>
                                        <p:cTn id="19" dur="500" fill="hold"/>
                                        <p:tgtEl>
                                          <p:spTgt spid="78"/>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anim calcmode="lin" valueType="num">
                                      <p:cBhvr>
                                        <p:cTn id="23" dur="500" fill="hold"/>
                                        <p:tgtEl>
                                          <p:spTgt spid="26"/>
                                        </p:tgtEl>
                                        <p:attrNameLst>
                                          <p:attrName>ppt_x</p:attrName>
                                        </p:attrNameLst>
                                      </p:cBhvr>
                                      <p:tavLst>
                                        <p:tav tm="0">
                                          <p:val>
                                            <p:strVal val="#ppt_x"/>
                                          </p:val>
                                        </p:tav>
                                        <p:tav tm="100000">
                                          <p:val>
                                            <p:strVal val="#ppt_x"/>
                                          </p:val>
                                        </p:tav>
                                      </p:tavLst>
                                    </p:anim>
                                    <p:anim calcmode="lin" valueType="num">
                                      <p:cBhvr>
                                        <p:cTn id="24" dur="500" fill="hold"/>
                                        <p:tgtEl>
                                          <p:spTgt spid="26"/>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fade">
                                      <p:cBhvr>
                                        <p:cTn id="27" dur="500"/>
                                        <p:tgtEl>
                                          <p:spTgt spid="27"/>
                                        </p:tgtEl>
                                      </p:cBhvr>
                                    </p:animEffect>
                                    <p:anim calcmode="lin" valueType="num">
                                      <p:cBhvr>
                                        <p:cTn id="28" dur="500" fill="hold"/>
                                        <p:tgtEl>
                                          <p:spTgt spid="27"/>
                                        </p:tgtEl>
                                        <p:attrNameLst>
                                          <p:attrName>ppt_x</p:attrName>
                                        </p:attrNameLst>
                                      </p:cBhvr>
                                      <p:tavLst>
                                        <p:tav tm="0">
                                          <p:val>
                                            <p:strVal val="#ppt_x"/>
                                          </p:val>
                                        </p:tav>
                                        <p:tav tm="100000">
                                          <p:val>
                                            <p:strVal val="#ppt_x"/>
                                          </p:val>
                                        </p:tav>
                                      </p:tavLst>
                                    </p:anim>
                                    <p:anim calcmode="lin" valueType="num">
                                      <p:cBhvr>
                                        <p:cTn id="29" dur="500" fill="hold"/>
                                        <p:tgtEl>
                                          <p:spTgt spid="27"/>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8"/>
                                        </p:tgtEl>
                                        <p:attrNameLst>
                                          <p:attrName>style.visibility</p:attrName>
                                        </p:attrNameLst>
                                      </p:cBhvr>
                                      <p:to>
                                        <p:strVal val="visible"/>
                                      </p:to>
                                    </p:set>
                                    <p:animEffect transition="in" filter="fade">
                                      <p:cBhvr>
                                        <p:cTn id="32" dur="500"/>
                                        <p:tgtEl>
                                          <p:spTgt spid="28"/>
                                        </p:tgtEl>
                                      </p:cBhvr>
                                    </p:animEffect>
                                    <p:anim calcmode="lin" valueType="num">
                                      <p:cBhvr>
                                        <p:cTn id="33" dur="500" fill="hold"/>
                                        <p:tgtEl>
                                          <p:spTgt spid="28"/>
                                        </p:tgtEl>
                                        <p:attrNameLst>
                                          <p:attrName>ppt_x</p:attrName>
                                        </p:attrNameLst>
                                      </p:cBhvr>
                                      <p:tavLst>
                                        <p:tav tm="0">
                                          <p:val>
                                            <p:strVal val="#ppt_x"/>
                                          </p:val>
                                        </p:tav>
                                        <p:tav tm="100000">
                                          <p:val>
                                            <p:strVal val="#ppt_x"/>
                                          </p:val>
                                        </p:tav>
                                      </p:tavLst>
                                    </p:anim>
                                    <p:anim calcmode="lin" valueType="num">
                                      <p:cBhvr>
                                        <p:cTn id="34" dur="500" fill="hold"/>
                                        <p:tgtEl>
                                          <p:spTgt spid="28"/>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9"/>
                                        </p:tgtEl>
                                        <p:attrNameLst>
                                          <p:attrName>style.visibility</p:attrName>
                                        </p:attrNameLst>
                                      </p:cBhvr>
                                      <p:to>
                                        <p:strVal val="visible"/>
                                      </p:to>
                                    </p:set>
                                    <p:animEffect transition="in" filter="fade">
                                      <p:cBhvr>
                                        <p:cTn id="37" dur="500"/>
                                        <p:tgtEl>
                                          <p:spTgt spid="29"/>
                                        </p:tgtEl>
                                      </p:cBhvr>
                                    </p:animEffect>
                                    <p:anim calcmode="lin" valueType="num">
                                      <p:cBhvr>
                                        <p:cTn id="38" dur="500" fill="hold"/>
                                        <p:tgtEl>
                                          <p:spTgt spid="29"/>
                                        </p:tgtEl>
                                        <p:attrNameLst>
                                          <p:attrName>ppt_x</p:attrName>
                                        </p:attrNameLst>
                                      </p:cBhvr>
                                      <p:tavLst>
                                        <p:tav tm="0">
                                          <p:val>
                                            <p:strVal val="#ppt_x"/>
                                          </p:val>
                                        </p:tav>
                                        <p:tav tm="100000">
                                          <p:val>
                                            <p:strVal val="#ppt_x"/>
                                          </p:val>
                                        </p:tav>
                                      </p:tavLst>
                                    </p:anim>
                                    <p:anim calcmode="lin" valueType="num">
                                      <p:cBhvr>
                                        <p:cTn id="39" dur="500" fill="hold"/>
                                        <p:tgtEl>
                                          <p:spTgt spid="29"/>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fade">
                                      <p:cBhvr>
                                        <p:cTn id="42" dur="500"/>
                                        <p:tgtEl>
                                          <p:spTgt spid="30"/>
                                        </p:tgtEl>
                                      </p:cBhvr>
                                    </p:animEffect>
                                    <p:anim calcmode="lin" valueType="num">
                                      <p:cBhvr>
                                        <p:cTn id="43" dur="500" fill="hold"/>
                                        <p:tgtEl>
                                          <p:spTgt spid="30"/>
                                        </p:tgtEl>
                                        <p:attrNameLst>
                                          <p:attrName>ppt_x</p:attrName>
                                        </p:attrNameLst>
                                      </p:cBhvr>
                                      <p:tavLst>
                                        <p:tav tm="0">
                                          <p:val>
                                            <p:strVal val="#ppt_x"/>
                                          </p:val>
                                        </p:tav>
                                        <p:tav tm="100000">
                                          <p:val>
                                            <p:strVal val="#ppt_x"/>
                                          </p:val>
                                        </p:tav>
                                      </p:tavLst>
                                    </p:anim>
                                    <p:anim calcmode="lin" valueType="num">
                                      <p:cBhvr>
                                        <p:cTn id="44" dur="500" fill="hold"/>
                                        <p:tgtEl>
                                          <p:spTgt spid="30"/>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fade">
                                      <p:cBhvr>
                                        <p:cTn id="47" dur="500"/>
                                        <p:tgtEl>
                                          <p:spTgt spid="31"/>
                                        </p:tgtEl>
                                      </p:cBhvr>
                                    </p:animEffect>
                                    <p:anim calcmode="lin" valueType="num">
                                      <p:cBhvr>
                                        <p:cTn id="48" dur="500" fill="hold"/>
                                        <p:tgtEl>
                                          <p:spTgt spid="31"/>
                                        </p:tgtEl>
                                        <p:attrNameLst>
                                          <p:attrName>ppt_x</p:attrName>
                                        </p:attrNameLst>
                                      </p:cBhvr>
                                      <p:tavLst>
                                        <p:tav tm="0">
                                          <p:val>
                                            <p:strVal val="#ppt_x"/>
                                          </p:val>
                                        </p:tav>
                                        <p:tav tm="100000">
                                          <p:val>
                                            <p:strVal val="#ppt_x"/>
                                          </p:val>
                                        </p:tav>
                                      </p:tavLst>
                                    </p:anim>
                                    <p:anim calcmode="lin" valueType="num">
                                      <p:cBhvr>
                                        <p:cTn id="49" dur="500" fill="hold"/>
                                        <p:tgtEl>
                                          <p:spTgt spid="31"/>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32"/>
                                        </p:tgtEl>
                                        <p:attrNameLst>
                                          <p:attrName>style.visibility</p:attrName>
                                        </p:attrNameLst>
                                      </p:cBhvr>
                                      <p:to>
                                        <p:strVal val="visible"/>
                                      </p:to>
                                    </p:set>
                                    <p:animEffect transition="in" filter="fade">
                                      <p:cBhvr>
                                        <p:cTn id="52" dur="500"/>
                                        <p:tgtEl>
                                          <p:spTgt spid="32"/>
                                        </p:tgtEl>
                                      </p:cBhvr>
                                    </p:animEffect>
                                    <p:anim calcmode="lin" valueType="num">
                                      <p:cBhvr>
                                        <p:cTn id="53" dur="500" fill="hold"/>
                                        <p:tgtEl>
                                          <p:spTgt spid="32"/>
                                        </p:tgtEl>
                                        <p:attrNameLst>
                                          <p:attrName>ppt_x</p:attrName>
                                        </p:attrNameLst>
                                      </p:cBhvr>
                                      <p:tavLst>
                                        <p:tav tm="0">
                                          <p:val>
                                            <p:strVal val="#ppt_x"/>
                                          </p:val>
                                        </p:tav>
                                        <p:tav tm="100000">
                                          <p:val>
                                            <p:strVal val="#ppt_x"/>
                                          </p:val>
                                        </p:tav>
                                      </p:tavLst>
                                    </p:anim>
                                    <p:anim calcmode="lin" valueType="num">
                                      <p:cBhvr>
                                        <p:cTn id="54" dur="500" fill="hold"/>
                                        <p:tgtEl>
                                          <p:spTgt spid="32"/>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33"/>
                                        </p:tgtEl>
                                        <p:attrNameLst>
                                          <p:attrName>style.visibility</p:attrName>
                                        </p:attrNameLst>
                                      </p:cBhvr>
                                      <p:to>
                                        <p:strVal val="visible"/>
                                      </p:to>
                                    </p:set>
                                    <p:animEffect transition="in" filter="fade">
                                      <p:cBhvr>
                                        <p:cTn id="57" dur="500"/>
                                        <p:tgtEl>
                                          <p:spTgt spid="33"/>
                                        </p:tgtEl>
                                      </p:cBhvr>
                                    </p:animEffect>
                                    <p:anim calcmode="lin" valueType="num">
                                      <p:cBhvr>
                                        <p:cTn id="58" dur="500" fill="hold"/>
                                        <p:tgtEl>
                                          <p:spTgt spid="33"/>
                                        </p:tgtEl>
                                        <p:attrNameLst>
                                          <p:attrName>ppt_x</p:attrName>
                                        </p:attrNameLst>
                                      </p:cBhvr>
                                      <p:tavLst>
                                        <p:tav tm="0">
                                          <p:val>
                                            <p:strVal val="#ppt_x"/>
                                          </p:val>
                                        </p:tav>
                                        <p:tav tm="100000">
                                          <p:val>
                                            <p:strVal val="#ppt_x"/>
                                          </p:val>
                                        </p:tav>
                                      </p:tavLst>
                                    </p:anim>
                                    <p:anim calcmode="lin" valueType="num">
                                      <p:cBhvr>
                                        <p:cTn id="59" dur="500" fill="hold"/>
                                        <p:tgtEl>
                                          <p:spTgt spid="33"/>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500"/>
                                        <p:tgtEl>
                                          <p:spTgt spid="34"/>
                                        </p:tgtEl>
                                      </p:cBhvr>
                                    </p:animEffect>
                                    <p:anim calcmode="lin" valueType="num">
                                      <p:cBhvr>
                                        <p:cTn id="63" dur="500" fill="hold"/>
                                        <p:tgtEl>
                                          <p:spTgt spid="34"/>
                                        </p:tgtEl>
                                        <p:attrNameLst>
                                          <p:attrName>ppt_x</p:attrName>
                                        </p:attrNameLst>
                                      </p:cBhvr>
                                      <p:tavLst>
                                        <p:tav tm="0">
                                          <p:val>
                                            <p:strVal val="#ppt_x"/>
                                          </p:val>
                                        </p:tav>
                                        <p:tav tm="100000">
                                          <p:val>
                                            <p:strVal val="#ppt_x"/>
                                          </p:val>
                                        </p:tav>
                                      </p:tavLst>
                                    </p:anim>
                                    <p:anim calcmode="lin" valueType="num">
                                      <p:cBhvr>
                                        <p:cTn id="64" dur="500" fill="hold"/>
                                        <p:tgtEl>
                                          <p:spTgt spid="34"/>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500"/>
                                        <p:tgtEl>
                                          <p:spTgt spid="35"/>
                                        </p:tgtEl>
                                      </p:cBhvr>
                                    </p:animEffect>
                                    <p:anim calcmode="lin" valueType="num">
                                      <p:cBhvr>
                                        <p:cTn id="68" dur="500" fill="hold"/>
                                        <p:tgtEl>
                                          <p:spTgt spid="35"/>
                                        </p:tgtEl>
                                        <p:attrNameLst>
                                          <p:attrName>ppt_x</p:attrName>
                                        </p:attrNameLst>
                                      </p:cBhvr>
                                      <p:tavLst>
                                        <p:tav tm="0">
                                          <p:val>
                                            <p:strVal val="#ppt_x"/>
                                          </p:val>
                                        </p:tav>
                                        <p:tav tm="100000">
                                          <p:val>
                                            <p:strVal val="#ppt_x"/>
                                          </p:val>
                                        </p:tav>
                                      </p:tavLst>
                                    </p:anim>
                                    <p:anim calcmode="lin" valueType="num">
                                      <p:cBhvr>
                                        <p:cTn id="69" dur="5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P spid="26" grpId="0"/>
      <p:bldP spid="27" grpId="0"/>
      <p:bldP spid="28" grpId="0"/>
      <p:bldP spid="29" grpId="0"/>
      <p:bldP spid="30" grpId="0"/>
      <p:bldP spid="31" grpId="0"/>
      <p:bldP spid="32" grpId="0"/>
      <p:bldP spid="33" grpId="0"/>
      <p:bldP spid="34" grpId="0"/>
      <p:bldP spid="3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161955" y="176950"/>
            <a:ext cx="4801314" cy="707886"/>
          </a:xfrm>
          <a:prstGeom prst="rect">
            <a:avLst/>
          </a:prstGeom>
          <a:noFill/>
        </p:spPr>
        <p:txBody>
          <a:bodyPr wrap="none"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一、大纲要求及解读</a:t>
            </a:r>
          </a:p>
        </p:txBody>
      </p:sp>
      <p:sp>
        <p:nvSpPr>
          <p:cNvPr id="73" name="左箭头 72">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171450" y="975995"/>
            <a:ext cx="12054840" cy="3784600"/>
          </a:xfrm>
          <a:prstGeom prst="rect">
            <a:avLst/>
          </a:prstGeom>
          <a:noFill/>
        </p:spPr>
        <p:txBody>
          <a:bodyPr wrap="square" rtlCol="0">
            <a:spAutoFit/>
          </a:bodyPr>
          <a:lstStyle/>
          <a:p>
            <a:r>
              <a:rPr lang="zh-CN" altLang="en-US" sz="2400" dirty="0"/>
              <a:t>        </a:t>
            </a:r>
            <a:r>
              <a:rPr sz="2400" b="1" dirty="0">
                <a:latin typeface="微软雅黑" panose="020B0503020204020204" pitchFamily="34" charset="-122"/>
                <a:ea typeface="微软雅黑" panose="020B0503020204020204" pitchFamily="34" charset="-122"/>
              </a:rPr>
              <a:t>考试大纲规定阅读理解考查 3 篇短文，每篇短文后有 5 个选择题，前 2 篇为阅读理解，后面 1篇为阅读选择题，共 15 小题，45 分，每小题 3 分。考生应具备以下能力：</a:t>
            </a:r>
          </a:p>
          <a:p>
            <a:pPr indent="457200"/>
            <a:r>
              <a:rPr sz="2400" b="1" dirty="0">
                <a:latin typeface="微软雅黑" panose="020B0503020204020204" pitchFamily="34" charset="-122"/>
                <a:ea typeface="微软雅黑" panose="020B0503020204020204" pitchFamily="34" charset="-122"/>
              </a:rPr>
              <a:t>1. 根据上下文猜测某个单词或词组的意思；</a:t>
            </a:r>
          </a:p>
          <a:p>
            <a:pPr indent="457200"/>
            <a:r>
              <a:rPr sz="2400" b="1" dirty="0">
                <a:latin typeface="微软雅黑" panose="020B0503020204020204" pitchFamily="34" charset="-122"/>
                <a:ea typeface="微软雅黑" panose="020B0503020204020204" pitchFamily="34" charset="-122"/>
              </a:rPr>
              <a:t>2. 迅速查找文中的具体信息；</a:t>
            </a:r>
          </a:p>
          <a:p>
            <a:pPr indent="457200"/>
            <a:r>
              <a:rPr sz="2400" b="1" dirty="0">
                <a:latin typeface="微软雅黑" panose="020B0503020204020204" pitchFamily="34" charset="-122"/>
                <a:ea typeface="微软雅黑" panose="020B0503020204020204" pitchFamily="34" charset="-122"/>
              </a:rPr>
              <a:t>3. 对文中信息的真伪做出判断和推理；</a:t>
            </a:r>
          </a:p>
          <a:p>
            <a:pPr indent="457200"/>
            <a:r>
              <a:rPr sz="2400" b="1" dirty="0">
                <a:latin typeface="微软雅黑" panose="020B0503020204020204" pitchFamily="34" charset="-122"/>
                <a:ea typeface="微软雅黑" panose="020B0503020204020204" pitchFamily="34" charset="-122"/>
              </a:rPr>
              <a:t>4. 理解作者的观点、态度和写作意图。</a:t>
            </a:r>
          </a:p>
          <a:p>
            <a:pPr indent="457200"/>
            <a:r>
              <a:rPr sz="2400" b="1" dirty="0">
                <a:latin typeface="微软雅黑" panose="020B0503020204020204" pitchFamily="34" charset="-122"/>
                <a:ea typeface="微软雅黑" panose="020B0503020204020204" pitchFamily="34" charset="-122"/>
              </a:rPr>
              <a:t>5. 根据逻辑关系，找出一一对应答案。</a:t>
            </a:r>
          </a:p>
          <a:p>
            <a:pPr indent="457200"/>
            <a:r>
              <a:rPr sz="2400" b="1" dirty="0">
                <a:latin typeface="微软雅黑" panose="020B0503020204020204" pitchFamily="34" charset="-122"/>
                <a:ea typeface="微软雅黑" panose="020B0503020204020204" pitchFamily="34" charset="-122"/>
              </a:rPr>
              <a:t>高职高考的总阅读量不少于 1000 个单词（不含所附回答问题部分），题材涉及日常生活、文学、社会、文化、地理、历史、教育、艺术、科技、政治、经济等领域，体裁包括记叙文，说明文、议论文、应用文、新闻报道、小说（片段）等。</a:t>
            </a:r>
          </a:p>
        </p:txBody>
      </p:sp>
      <p:grpSp>
        <p:nvGrpSpPr>
          <p:cNvPr id="285" name="Group 4"/>
          <p:cNvGrpSpPr/>
          <p:nvPr/>
        </p:nvGrpSpPr>
        <p:grpSpPr>
          <a:xfrm>
            <a:off x="0" y="4658264"/>
            <a:ext cx="12192000" cy="2164551"/>
            <a:chOff x="-23122" y="1601043"/>
            <a:chExt cx="12215122" cy="2893343"/>
          </a:xfrm>
        </p:grpSpPr>
        <p:sp>
          <p:nvSpPr>
            <p:cNvPr id="286" name="Freeform 22"/>
            <p:cNvSpPr/>
            <p:nvPr/>
          </p:nvSpPr>
          <p:spPr bwMode="auto">
            <a:xfrm>
              <a:off x="5291191" y="3382883"/>
              <a:ext cx="757642" cy="415155"/>
            </a:xfrm>
            <a:custGeom>
              <a:avLst/>
              <a:gdLst>
                <a:gd name="T0" fmla="*/ 734 w 734"/>
                <a:gd name="T1" fmla="*/ 22 h 402"/>
                <a:gd name="T2" fmla="*/ 333 w 734"/>
                <a:gd name="T3" fmla="*/ 2 h 402"/>
                <a:gd name="T4" fmla="*/ 197 w 734"/>
                <a:gd name="T5" fmla="*/ 54 h 402"/>
                <a:gd name="T6" fmla="*/ 44 w 734"/>
                <a:gd name="T7" fmla="*/ 205 h 402"/>
                <a:gd name="T8" fmla="*/ 41 w 734"/>
                <a:gd name="T9" fmla="*/ 356 h 402"/>
                <a:gd name="T10" fmla="*/ 43 w 734"/>
                <a:gd name="T11" fmla="*/ 358 h 402"/>
                <a:gd name="T12" fmla="*/ 194 w 734"/>
                <a:gd name="T13" fmla="*/ 361 h 402"/>
                <a:gd name="T14" fmla="*/ 364 w 734"/>
                <a:gd name="T15" fmla="*/ 193 h 402"/>
                <a:gd name="T16" fmla="*/ 720 w 734"/>
                <a:gd name="T17" fmla="*/ 244 h 402"/>
                <a:gd name="T18" fmla="*/ 734 w 734"/>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4" h="402">
                  <a:moveTo>
                    <a:pt x="734" y="22"/>
                  </a:moveTo>
                  <a:cubicBezTo>
                    <a:pt x="333" y="2"/>
                    <a:pt x="333" y="2"/>
                    <a:pt x="333" y="2"/>
                  </a:cubicBezTo>
                  <a:cubicBezTo>
                    <a:pt x="283" y="0"/>
                    <a:pt x="233" y="18"/>
                    <a:pt x="197" y="54"/>
                  </a:cubicBezTo>
                  <a:cubicBezTo>
                    <a:pt x="44" y="205"/>
                    <a:pt x="44" y="205"/>
                    <a:pt x="44" y="205"/>
                  </a:cubicBezTo>
                  <a:cubicBezTo>
                    <a:pt x="2" y="246"/>
                    <a:pt x="0" y="314"/>
                    <a:pt x="41" y="356"/>
                  </a:cubicBezTo>
                  <a:cubicBezTo>
                    <a:pt x="43" y="358"/>
                    <a:pt x="43" y="358"/>
                    <a:pt x="43" y="358"/>
                  </a:cubicBezTo>
                  <a:cubicBezTo>
                    <a:pt x="83" y="401"/>
                    <a:pt x="151" y="402"/>
                    <a:pt x="194" y="361"/>
                  </a:cubicBezTo>
                  <a:cubicBezTo>
                    <a:pt x="364" y="193"/>
                    <a:pt x="364" y="193"/>
                    <a:pt x="364" y="193"/>
                  </a:cubicBezTo>
                  <a:cubicBezTo>
                    <a:pt x="720" y="244"/>
                    <a:pt x="720" y="244"/>
                    <a:pt x="720" y="244"/>
                  </a:cubicBezTo>
                  <a:cubicBezTo>
                    <a:pt x="734" y="22"/>
                    <a:pt x="734" y="22"/>
                    <a:pt x="734" y="22"/>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7" name="Freeform 23"/>
            <p:cNvSpPr/>
            <p:nvPr/>
          </p:nvSpPr>
          <p:spPr bwMode="auto">
            <a:xfrm>
              <a:off x="5338583" y="3382883"/>
              <a:ext cx="757010" cy="415155"/>
            </a:xfrm>
            <a:custGeom>
              <a:avLst/>
              <a:gdLst>
                <a:gd name="T0" fmla="*/ 733 w 733"/>
                <a:gd name="T1" fmla="*/ 22 h 402"/>
                <a:gd name="T2" fmla="*/ 333 w 733"/>
                <a:gd name="T3" fmla="*/ 2 h 402"/>
                <a:gd name="T4" fmla="*/ 197 w 733"/>
                <a:gd name="T5" fmla="*/ 54 h 402"/>
                <a:gd name="T6" fmla="*/ 44 w 733"/>
                <a:gd name="T7" fmla="*/ 205 h 402"/>
                <a:gd name="T8" fmla="*/ 40 w 733"/>
                <a:gd name="T9" fmla="*/ 356 h 402"/>
                <a:gd name="T10" fmla="*/ 42 w 733"/>
                <a:gd name="T11" fmla="*/ 358 h 402"/>
                <a:gd name="T12" fmla="*/ 193 w 733"/>
                <a:gd name="T13" fmla="*/ 361 h 402"/>
                <a:gd name="T14" fmla="*/ 364 w 733"/>
                <a:gd name="T15" fmla="*/ 193 h 402"/>
                <a:gd name="T16" fmla="*/ 720 w 733"/>
                <a:gd name="T17" fmla="*/ 244 h 402"/>
                <a:gd name="T18" fmla="*/ 733 w 733"/>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402">
                  <a:moveTo>
                    <a:pt x="733" y="22"/>
                  </a:moveTo>
                  <a:cubicBezTo>
                    <a:pt x="333" y="2"/>
                    <a:pt x="333" y="2"/>
                    <a:pt x="333" y="2"/>
                  </a:cubicBezTo>
                  <a:cubicBezTo>
                    <a:pt x="282" y="0"/>
                    <a:pt x="233" y="18"/>
                    <a:pt x="197" y="54"/>
                  </a:cubicBezTo>
                  <a:cubicBezTo>
                    <a:pt x="44" y="205"/>
                    <a:pt x="44" y="205"/>
                    <a:pt x="44" y="205"/>
                  </a:cubicBezTo>
                  <a:cubicBezTo>
                    <a:pt x="1" y="246"/>
                    <a:pt x="0" y="314"/>
                    <a:pt x="40" y="356"/>
                  </a:cubicBezTo>
                  <a:cubicBezTo>
                    <a:pt x="42" y="358"/>
                    <a:pt x="42" y="358"/>
                    <a:pt x="42" y="358"/>
                  </a:cubicBezTo>
                  <a:cubicBezTo>
                    <a:pt x="83" y="401"/>
                    <a:pt x="151" y="402"/>
                    <a:pt x="193" y="361"/>
                  </a:cubicBezTo>
                  <a:cubicBezTo>
                    <a:pt x="364" y="193"/>
                    <a:pt x="364" y="193"/>
                    <a:pt x="364" y="193"/>
                  </a:cubicBezTo>
                  <a:cubicBezTo>
                    <a:pt x="720" y="244"/>
                    <a:pt x="720" y="244"/>
                    <a:pt x="720" y="244"/>
                  </a:cubicBezTo>
                  <a:cubicBezTo>
                    <a:pt x="733" y="22"/>
                    <a:pt x="733" y="22"/>
                    <a:pt x="733" y="22"/>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8" name="Freeform 24"/>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9" name="Freeform 25"/>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0" name="Freeform 26"/>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1" name="Freeform 27"/>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2" name="Freeform 28"/>
            <p:cNvSpPr/>
            <p:nvPr/>
          </p:nvSpPr>
          <p:spPr bwMode="auto">
            <a:xfrm>
              <a:off x="5234320" y="3312742"/>
              <a:ext cx="1418604" cy="1054633"/>
            </a:xfrm>
            <a:custGeom>
              <a:avLst/>
              <a:gdLst>
                <a:gd name="T0" fmla="*/ 2049 w 2245"/>
                <a:gd name="T1" fmla="*/ 0 h 1669"/>
                <a:gd name="T2" fmla="*/ 1363 w 2245"/>
                <a:gd name="T3" fmla="*/ 147 h 1669"/>
                <a:gd name="T4" fmla="*/ 505 w 2245"/>
                <a:gd name="T5" fmla="*/ 427 h 1669"/>
                <a:gd name="T6" fmla="*/ 0 w 2245"/>
                <a:gd name="T7" fmla="*/ 742 h 1669"/>
                <a:gd name="T8" fmla="*/ 673 w 2245"/>
                <a:gd name="T9" fmla="*/ 1669 h 1669"/>
                <a:gd name="T10" fmla="*/ 1637 w 2245"/>
                <a:gd name="T11" fmla="*/ 964 h 1669"/>
                <a:gd name="T12" fmla="*/ 2245 w 2245"/>
                <a:gd name="T13" fmla="*/ 801 h 1669"/>
                <a:gd name="T14" fmla="*/ 2049 w 2245"/>
                <a:gd name="T15" fmla="*/ 0 h 1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5" h="1669">
                  <a:moveTo>
                    <a:pt x="2049" y="0"/>
                  </a:moveTo>
                  <a:lnTo>
                    <a:pt x="1363" y="147"/>
                  </a:lnTo>
                  <a:lnTo>
                    <a:pt x="505" y="427"/>
                  </a:lnTo>
                  <a:lnTo>
                    <a:pt x="0" y="742"/>
                  </a:lnTo>
                  <a:lnTo>
                    <a:pt x="673" y="1669"/>
                  </a:lnTo>
                  <a:lnTo>
                    <a:pt x="1637" y="964"/>
                  </a:lnTo>
                  <a:lnTo>
                    <a:pt x="2245" y="801"/>
                  </a:lnTo>
                  <a:lnTo>
                    <a:pt x="2049" y="0"/>
                  </a:ln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3" name="Freeform 29"/>
            <p:cNvSpPr/>
            <p:nvPr/>
          </p:nvSpPr>
          <p:spPr bwMode="auto">
            <a:xfrm>
              <a:off x="5234320" y="3312742"/>
              <a:ext cx="1418604" cy="1054633"/>
            </a:xfrm>
            <a:custGeom>
              <a:avLst/>
              <a:gdLst>
                <a:gd name="T0" fmla="*/ 2049 w 2245"/>
                <a:gd name="T1" fmla="*/ 0 h 1669"/>
                <a:gd name="T2" fmla="*/ 1363 w 2245"/>
                <a:gd name="T3" fmla="*/ 147 h 1669"/>
                <a:gd name="T4" fmla="*/ 505 w 2245"/>
                <a:gd name="T5" fmla="*/ 427 h 1669"/>
                <a:gd name="T6" fmla="*/ 0 w 2245"/>
                <a:gd name="T7" fmla="*/ 742 h 1669"/>
                <a:gd name="T8" fmla="*/ 673 w 2245"/>
                <a:gd name="T9" fmla="*/ 1669 h 1669"/>
                <a:gd name="T10" fmla="*/ 1637 w 2245"/>
                <a:gd name="T11" fmla="*/ 964 h 1669"/>
                <a:gd name="T12" fmla="*/ 2245 w 2245"/>
                <a:gd name="T13" fmla="*/ 801 h 1669"/>
                <a:gd name="T14" fmla="*/ 2049 w 2245"/>
                <a:gd name="T15" fmla="*/ 0 h 1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5" h="1669">
                  <a:moveTo>
                    <a:pt x="2049" y="0"/>
                  </a:moveTo>
                  <a:lnTo>
                    <a:pt x="1363" y="147"/>
                  </a:lnTo>
                  <a:lnTo>
                    <a:pt x="505" y="427"/>
                  </a:lnTo>
                  <a:lnTo>
                    <a:pt x="0" y="742"/>
                  </a:lnTo>
                  <a:lnTo>
                    <a:pt x="673" y="1669"/>
                  </a:lnTo>
                  <a:lnTo>
                    <a:pt x="1637" y="964"/>
                  </a:lnTo>
                  <a:lnTo>
                    <a:pt x="2245" y="801"/>
                  </a:lnTo>
                  <a:lnTo>
                    <a:pt x="20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4" name="Freeform 30"/>
            <p:cNvSpPr/>
            <p:nvPr/>
          </p:nvSpPr>
          <p:spPr bwMode="auto">
            <a:xfrm>
              <a:off x="6257358" y="3284939"/>
              <a:ext cx="329849" cy="618625"/>
            </a:xfrm>
            <a:custGeom>
              <a:avLst/>
              <a:gdLst>
                <a:gd name="T0" fmla="*/ 0 w 522"/>
                <a:gd name="T1" fmla="*/ 64 h 979"/>
                <a:gd name="T2" fmla="*/ 237 w 522"/>
                <a:gd name="T3" fmla="*/ 979 h 979"/>
                <a:gd name="T4" fmla="*/ 522 w 522"/>
                <a:gd name="T5" fmla="*/ 925 h 979"/>
                <a:gd name="T6" fmla="*/ 278 w 522"/>
                <a:gd name="T7" fmla="*/ 0 h 979"/>
                <a:gd name="T8" fmla="*/ 0 w 522"/>
                <a:gd name="T9" fmla="*/ 64 h 979"/>
              </a:gdLst>
              <a:ahLst/>
              <a:cxnLst>
                <a:cxn ang="0">
                  <a:pos x="T0" y="T1"/>
                </a:cxn>
                <a:cxn ang="0">
                  <a:pos x="T2" y="T3"/>
                </a:cxn>
                <a:cxn ang="0">
                  <a:pos x="T4" y="T5"/>
                </a:cxn>
                <a:cxn ang="0">
                  <a:pos x="T6" y="T7"/>
                </a:cxn>
                <a:cxn ang="0">
                  <a:pos x="T8" y="T9"/>
                </a:cxn>
              </a:cxnLst>
              <a:rect l="0" t="0" r="r" b="b"/>
              <a:pathLst>
                <a:path w="522" h="979">
                  <a:moveTo>
                    <a:pt x="0" y="64"/>
                  </a:moveTo>
                  <a:lnTo>
                    <a:pt x="237" y="979"/>
                  </a:lnTo>
                  <a:lnTo>
                    <a:pt x="522" y="925"/>
                  </a:lnTo>
                  <a:lnTo>
                    <a:pt x="278" y="0"/>
                  </a:lnTo>
                  <a:lnTo>
                    <a:pt x="0" y="64"/>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295" name="Freeform 31"/>
            <p:cNvSpPr/>
            <p:nvPr/>
          </p:nvSpPr>
          <p:spPr bwMode="auto">
            <a:xfrm>
              <a:off x="6257358" y="3284939"/>
              <a:ext cx="329849" cy="618625"/>
            </a:xfrm>
            <a:custGeom>
              <a:avLst/>
              <a:gdLst>
                <a:gd name="T0" fmla="*/ 0 w 522"/>
                <a:gd name="T1" fmla="*/ 64 h 979"/>
                <a:gd name="T2" fmla="*/ 237 w 522"/>
                <a:gd name="T3" fmla="*/ 979 h 979"/>
                <a:gd name="T4" fmla="*/ 522 w 522"/>
                <a:gd name="T5" fmla="*/ 925 h 979"/>
                <a:gd name="T6" fmla="*/ 278 w 522"/>
                <a:gd name="T7" fmla="*/ 0 h 979"/>
                <a:gd name="T8" fmla="*/ 0 w 522"/>
                <a:gd name="T9" fmla="*/ 64 h 979"/>
              </a:gdLst>
              <a:ahLst/>
              <a:cxnLst>
                <a:cxn ang="0">
                  <a:pos x="T0" y="T1"/>
                </a:cxn>
                <a:cxn ang="0">
                  <a:pos x="T2" y="T3"/>
                </a:cxn>
                <a:cxn ang="0">
                  <a:pos x="T4" y="T5"/>
                </a:cxn>
                <a:cxn ang="0">
                  <a:pos x="T6" y="T7"/>
                </a:cxn>
                <a:cxn ang="0">
                  <a:pos x="T8" y="T9"/>
                </a:cxn>
              </a:cxnLst>
              <a:rect l="0" t="0" r="r" b="b"/>
              <a:pathLst>
                <a:path w="522" h="979">
                  <a:moveTo>
                    <a:pt x="0" y="64"/>
                  </a:moveTo>
                  <a:lnTo>
                    <a:pt x="237" y="979"/>
                  </a:lnTo>
                  <a:lnTo>
                    <a:pt x="522" y="925"/>
                  </a:lnTo>
                  <a:lnTo>
                    <a:pt x="278" y="0"/>
                  </a:lnTo>
                  <a:lnTo>
                    <a:pt x="0"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6" name="Freeform 36"/>
            <p:cNvSpPr/>
            <p:nvPr/>
          </p:nvSpPr>
          <p:spPr bwMode="auto">
            <a:xfrm>
              <a:off x="4706056" y="3284939"/>
              <a:ext cx="327954" cy="618625"/>
            </a:xfrm>
            <a:custGeom>
              <a:avLst/>
              <a:gdLst>
                <a:gd name="T0" fmla="*/ 519 w 519"/>
                <a:gd name="T1" fmla="*/ 64 h 979"/>
                <a:gd name="T2" fmla="*/ 284 w 519"/>
                <a:gd name="T3" fmla="*/ 979 h 979"/>
                <a:gd name="T4" fmla="*/ 0 w 519"/>
                <a:gd name="T5" fmla="*/ 925 h 979"/>
                <a:gd name="T6" fmla="*/ 243 w 519"/>
                <a:gd name="T7" fmla="*/ 0 h 979"/>
                <a:gd name="T8" fmla="*/ 519 w 519"/>
                <a:gd name="T9" fmla="*/ 64 h 979"/>
              </a:gdLst>
              <a:ahLst/>
              <a:cxnLst>
                <a:cxn ang="0">
                  <a:pos x="T0" y="T1"/>
                </a:cxn>
                <a:cxn ang="0">
                  <a:pos x="T2" y="T3"/>
                </a:cxn>
                <a:cxn ang="0">
                  <a:pos x="T4" y="T5"/>
                </a:cxn>
                <a:cxn ang="0">
                  <a:pos x="T6" y="T7"/>
                </a:cxn>
                <a:cxn ang="0">
                  <a:pos x="T8" y="T9"/>
                </a:cxn>
              </a:cxnLst>
              <a:rect l="0" t="0" r="r" b="b"/>
              <a:pathLst>
                <a:path w="519" h="979">
                  <a:moveTo>
                    <a:pt x="519" y="64"/>
                  </a:moveTo>
                  <a:lnTo>
                    <a:pt x="284" y="979"/>
                  </a:lnTo>
                  <a:lnTo>
                    <a:pt x="0" y="925"/>
                  </a:lnTo>
                  <a:lnTo>
                    <a:pt x="243" y="0"/>
                  </a:lnTo>
                  <a:lnTo>
                    <a:pt x="519" y="64"/>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297" name="Freeform 37"/>
            <p:cNvSpPr/>
            <p:nvPr/>
          </p:nvSpPr>
          <p:spPr bwMode="auto">
            <a:xfrm>
              <a:off x="4706056" y="3284939"/>
              <a:ext cx="327954" cy="618625"/>
            </a:xfrm>
            <a:custGeom>
              <a:avLst/>
              <a:gdLst>
                <a:gd name="T0" fmla="*/ 519 w 519"/>
                <a:gd name="T1" fmla="*/ 64 h 979"/>
                <a:gd name="T2" fmla="*/ 284 w 519"/>
                <a:gd name="T3" fmla="*/ 979 h 979"/>
                <a:gd name="T4" fmla="*/ 0 w 519"/>
                <a:gd name="T5" fmla="*/ 925 h 979"/>
                <a:gd name="T6" fmla="*/ 243 w 519"/>
                <a:gd name="T7" fmla="*/ 0 h 979"/>
                <a:gd name="T8" fmla="*/ 519 w 519"/>
                <a:gd name="T9" fmla="*/ 64 h 979"/>
              </a:gdLst>
              <a:ahLst/>
              <a:cxnLst>
                <a:cxn ang="0">
                  <a:pos x="T0" y="T1"/>
                </a:cxn>
                <a:cxn ang="0">
                  <a:pos x="T2" y="T3"/>
                </a:cxn>
                <a:cxn ang="0">
                  <a:pos x="T4" y="T5"/>
                </a:cxn>
                <a:cxn ang="0">
                  <a:pos x="T6" y="T7"/>
                </a:cxn>
                <a:cxn ang="0">
                  <a:pos x="T8" y="T9"/>
                </a:cxn>
              </a:cxnLst>
              <a:rect l="0" t="0" r="r" b="b"/>
              <a:pathLst>
                <a:path w="519" h="979">
                  <a:moveTo>
                    <a:pt x="519" y="64"/>
                  </a:moveTo>
                  <a:lnTo>
                    <a:pt x="284" y="979"/>
                  </a:lnTo>
                  <a:lnTo>
                    <a:pt x="0" y="925"/>
                  </a:lnTo>
                  <a:lnTo>
                    <a:pt x="243" y="0"/>
                  </a:lnTo>
                  <a:lnTo>
                    <a:pt x="519"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8" name="Freeform 42"/>
            <p:cNvSpPr/>
            <p:nvPr/>
          </p:nvSpPr>
          <p:spPr bwMode="auto">
            <a:xfrm>
              <a:off x="4985986" y="3686824"/>
              <a:ext cx="527000" cy="390511"/>
            </a:xfrm>
            <a:custGeom>
              <a:avLst/>
              <a:gdLst>
                <a:gd name="T0" fmla="*/ 149 w 511"/>
                <a:gd name="T1" fmla="*/ 354 h 378"/>
                <a:gd name="T2" fmla="*/ 452 w 511"/>
                <a:gd name="T3" fmla="*/ 183 h 378"/>
                <a:gd name="T4" fmla="*/ 487 w 511"/>
                <a:gd name="T5" fmla="*/ 60 h 378"/>
                <a:gd name="T6" fmla="*/ 486 w 511"/>
                <a:gd name="T7" fmla="*/ 58 h 378"/>
                <a:gd name="T8" fmla="*/ 363 w 511"/>
                <a:gd name="T9" fmla="*/ 24 h 378"/>
                <a:gd name="T10" fmla="*/ 59 w 511"/>
                <a:gd name="T11" fmla="*/ 195 h 378"/>
                <a:gd name="T12" fmla="*/ 25 w 511"/>
                <a:gd name="T13" fmla="*/ 318 h 378"/>
                <a:gd name="T14" fmla="*/ 26 w 511"/>
                <a:gd name="T15" fmla="*/ 320 h 378"/>
                <a:gd name="T16" fmla="*/ 149 w 511"/>
                <a:gd name="T17" fmla="*/ 354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1" h="378">
                  <a:moveTo>
                    <a:pt x="149" y="354"/>
                  </a:moveTo>
                  <a:cubicBezTo>
                    <a:pt x="452" y="183"/>
                    <a:pt x="452" y="183"/>
                    <a:pt x="452" y="183"/>
                  </a:cubicBezTo>
                  <a:cubicBezTo>
                    <a:pt x="496" y="159"/>
                    <a:pt x="511" y="103"/>
                    <a:pt x="487" y="60"/>
                  </a:cubicBezTo>
                  <a:cubicBezTo>
                    <a:pt x="486" y="58"/>
                    <a:pt x="486" y="58"/>
                    <a:pt x="486" y="58"/>
                  </a:cubicBezTo>
                  <a:cubicBezTo>
                    <a:pt x="461" y="15"/>
                    <a:pt x="406" y="0"/>
                    <a:pt x="363" y="24"/>
                  </a:cubicBezTo>
                  <a:cubicBezTo>
                    <a:pt x="59" y="195"/>
                    <a:pt x="59" y="195"/>
                    <a:pt x="59" y="195"/>
                  </a:cubicBezTo>
                  <a:cubicBezTo>
                    <a:pt x="16" y="219"/>
                    <a:pt x="0" y="275"/>
                    <a:pt x="25" y="318"/>
                  </a:cubicBezTo>
                  <a:cubicBezTo>
                    <a:pt x="26" y="320"/>
                    <a:pt x="26" y="320"/>
                    <a:pt x="26" y="320"/>
                  </a:cubicBezTo>
                  <a:cubicBezTo>
                    <a:pt x="50" y="363"/>
                    <a:pt x="105" y="378"/>
                    <a:pt x="149"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9" name="Freeform 43"/>
            <p:cNvSpPr/>
            <p:nvPr/>
          </p:nvSpPr>
          <p:spPr bwMode="auto">
            <a:xfrm>
              <a:off x="5039697" y="3861227"/>
              <a:ext cx="526369" cy="391775"/>
            </a:xfrm>
            <a:custGeom>
              <a:avLst/>
              <a:gdLst>
                <a:gd name="T0" fmla="*/ 148 w 510"/>
                <a:gd name="T1" fmla="*/ 354 h 379"/>
                <a:gd name="T2" fmla="*/ 452 w 510"/>
                <a:gd name="T3" fmla="*/ 183 h 379"/>
                <a:gd name="T4" fmla="*/ 486 w 510"/>
                <a:gd name="T5" fmla="*/ 60 h 379"/>
                <a:gd name="T6" fmla="*/ 485 w 510"/>
                <a:gd name="T7" fmla="*/ 59 h 379"/>
                <a:gd name="T8" fmla="*/ 362 w 510"/>
                <a:gd name="T9" fmla="*/ 25 h 379"/>
                <a:gd name="T10" fmla="*/ 58 w 510"/>
                <a:gd name="T11" fmla="*/ 195 h 379"/>
                <a:gd name="T12" fmla="*/ 24 w 510"/>
                <a:gd name="T13" fmla="*/ 318 h 379"/>
                <a:gd name="T14" fmla="*/ 25 w 510"/>
                <a:gd name="T15" fmla="*/ 320 h 379"/>
                <a:gd name="T16" fmla="*/ 148 w 510"/>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0" h="379">
                  <a:moveTo>
                    <a:pt x="148" y="354"/>
                  </a:moveTo>
                  <a:cubicBezTo>
                    <a:pt x="452" y="183"/>
                    <a:pt x="452" y="183"/>
                    <a:pt x="452" y="183"/>
                  </a:cubicBezTo>
                  <a:cubicBezTo>
                    <a:pt x="495" y="159"/>
                    <a:pt x="510" y="104"/>
                    <a:pt x="486" y="60"/>
                  </a:cubicBezTo>
                  <a:cubicBezTo>
                    <a:pt x="485" y="59"/>
                    <a:pt x="485" y="59"/>
                    <a:pt x="485" y="59"/>
                  </a:cubicBezTo>
                  <a:cubicBezTo>
                    <a:pt x="461" y="15"/>
                    <a:pt x="405" y="0"/>
                    <a:pt x="362" y="25"/>
                  </a:cubicBezTo>
                  <a:cubicBezTo>
                    <a:pt x="58" y="195"/>
                    <a:pt x="58" y="195"/>
                    <a:pt x="58" y="195"/>
                  </a:cubicBezTo>
                  <a:cubicBezTo>
                    <a:pt x="15" y="220"/>
                    <a:pt x="0" y="275"/>
                    <a:pt x="24" y="318"/>
                  </a:cubicBezTo>
                  <a:cubicBezTo>
                    <a:pt x="25" y="320"/>
                    <a:pt x="25" y="320"/>
                    <a:pt x="25" y="320"/>
                  </a:cubicBezTo>
                  <a:cubicBezTo>
                    <a:pt x="49" y="363"/>
                    <a:pt x="104" y="379"/>
                    <a:pt x="148"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0" name="Freeform 44"/>
            <p:cNvSpPr/>
            <p:nvPr/>
          </p:nvSpPr>
          <p:spPr bwMode="auto">
            <a:xfrm>
              <a:off x="5222314" y="3963594"/>
              <a:ext cx="526369" cy="391143"/>
            </a:xfrm>
            <a:custGeom>
              <a:avLst/>
              <a:gdLst>
                <a:gd name="T0" fmla="*/ 148 w 510"/>
                <a:gd name="T1" fmla="*/ 354 h 379"/>
                <a:gd name="T2" fmla="*/ 451 w 510"/>
                <a:gd name="T3" fmla="*/ 183 h 379"/>
                <a:gd name="T4" fmla="*/ 486 w 510"/>
                <a:gd name="T5" fmla="*/ 60 h 379"/>
                <a:gd name="T6" fmla="*/ 485 w 510"/>
                <a:gd name="T7" fmla="*/ 59 h 379"/>
                <a:gd name="T8" fmla="*/ 362 w 510"/>
                <a:gd name="T9" fmla="*/ 24 h 379"/>
                <a:gd name="T10" fmla="*/ 58 w 510"/>
                <a:gd name="T11" fmla="*/ 195 h 379"/>
                <a:gd name="T12" fmla="*/ 24 w 510"/>
                <a:gd name="T13" fmla="*/ 318 h 379"/>
                <a:gd name="T14" fmla="*/ 25 w 510"/>
                <a:gd name="T15" fmla="*/ 320 h 379"/>
                <a:gd name="T16" fmla="*/ 148 w 510"/>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0" h="379">
                  <a:moveTo>
                    <a:pt x="148" y="354"/>
                  </a:moveTo>
                  <a:cubicBezTo>
                    <a:pt x="451" y="183"/>
                    <a:pt x="451" y="183"/>
                    <a:pt x="451" y="183"/>
                  </a:cubicBezTo>
                  <a:cubicBezTo>
                    <a:pt x="495" y="159"/>
                    <a:pt x="510" y="104"/>
                    <a:pt x="486" y="60"/>
                  </a:cubicBezTo>
                  <a:cubicBezTo>
                    <a:pt x="485" y="59"/>
                    <a:pt x="485" y="59"/>
                    <a:pt x="485" y="59"/>
                  </a:cubicBezTo>
                  <a:cubicBezTo>
                    <a:pt x="461" y="15"/>
                    <a:pt x="405" y="0"/>
                    <a:pt x="362" y="24"/>
                  </a:cubicBezTo>
                  <a:cubicBezTo>
                    <a:pt x="58" y="195"/>
                    <a:pt x="58" y="195"/>
                    <a:pt x="58" y="195"/>
                  </a:cubicBezTo>
                  <a:cubicBezTo>
                    <a:pt x="15" y="220"/>
                    <a:pt x="0" y="275"/>
                    <a:pt x="24" y="318"/>
                  </a:cubicBezTo>
                  <a:cubicBezTo>
                    <a:pt x="25" y="320"/>
                    <a:pt x="25" y="320"/>
                    <a:pt x="25" y="320"/>
                  </a:cubicBezTo>
                  <a:cubicBezTo>
                    <a:pt x="49" y="363"/>
                    <a:pt x="104" y="379"/>
                    <a:pt x="148"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1" name="Freeform 45"/>
            <p:cNvSpPr/>
            <p:nvPr/>
          </p:nvSpPr>
          <p:spPr bwMode="auto">
            <a:xfrm>
              <a:off x="5395454" y="4069752"/>
              <a:ext cx="527632" cy="391775"/>
            </a:xfrm>
            <a:custGeom>
              <a:avLst/>
              <a:gdLst>
                <a:gd name="T0" fmla="*/ 149 w 511"/>
                <a:gd name="T1" fmla="*/ 354 h 379"/>
                <a:gd name="T2" fmla="*/ 452 w 511"/>
                <a:gd name="T3" fmla="*/ 184 h 379"/>
                <a:gd name="T4" fmla="*/ 486 w 511"/>
                <a:gd name="T5" fmla="*/ 61 h 379"/>
                <a:gd name="T6" fmla="*/ 486 w 511"/>
                <a:gd name="T7" fmla="*/ 59 h 379"/>
                <a:gd name="T8" fmla="*/ 363 w 511"/>
                <a:gd name="T9" fmla="*/ 25 h 379"/>
                <a:gd name="T10" fmla="*/ 59 w 511"/>
                <a:gd name="T11" fmla="*/ 196 h 379"/>
                <a:gd name="T12" fmla="*/ 25 w 511"/>
                <a:gd name="T13" fmla="*/ 319 h 379"/>
                <a:gd name="T14" fmla="*/ 26 w 511"/>
                <a:gd name="T15" fmla="*/ 320 h 379"/>
                <a:gd name="T16" fmla="*/ 149 w 511"/>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1" h="379">
                  <a:moveTo>
                    <a:pt x="149" y="354"/>
                  </a:moveTo>
                  <a:cubicBezTo>
                    <a:pt x="452" y="184"/>
                    <a:pt x="452" y="184"/>
                    <a:pt x="452" y="184"/>
                  </a:cubicBezTo>
                  <a:cubicBezTo>
                    <a:pt x="496" y="159"/>
                    <a:pt x="511" y="104"/>
                    <a:pt x="486" y="61"/>
                  </a:cubicBezTo>
                  <a:cubicBezTo>
                    <a:pt x="486" y="59"/>
                    <a:pt x="486" y="59"/>
                    <a:pt x="486" y="59"/>
                  </a:cubicBezTo>
                  <a:cubicBezTo>
                    <a:pt x="461" y="16"/>
                    <a:pt x="406" y="0"/>
                    <a:pt x="363" y="25"/>
                  </a:cubicBezTo>
                  <a:cubicBezTo>
                    <a:pt x="59" y="196"/>
                    <a:pt x="59" y="196"/>
                    <a:pt x="59" y="196"/>
                  </a:cubicBezTo>
                  <a:cubicBezTo>
                    <a:pt x="16" y="220"/>
                    <a:pt x="0" y="275"/>
                    <a:pt x="25" y="319"/>
                  </a:cubicBezTo>
                  <a:cubicBezTo>
                    <a:pt x="26" y="320"/>
                    <a:pt x="26" y="320"/>
                    <a:pt x="26" y="320"/>
                  </a:cubicBezTo>
                  <a:cubicBezTo>
                    <a:pt x="50" y="364"/>
                    <a:pt x="105" y="379"/>
                    <a:pt x="149" y="354"/>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2" name="Freeform 46"/>
            <p:cNvSpPr/>
            <p:nvPr/>
          </p:nvSpPr>
          <p:spPr bwMode="auto">
            <a:xfrm>
              <a:off x="5909816" y="3981919"/>
              <a:ext cx="276770" cy="202838"/>
            </a:xfrm>
            <a:custGeom>
              <a:avLst/>
              <a:gdLst>
                <a:gd name="T0" fmla="*/ 438 w 438"/>
                <a:gd name="T1" fmla="*/ 0 h 321"/>
                <a:gd name="T2" fmla="*/ 0 w 438"/>
                <a:gd name="T3" fmla="*/ 321 h 321"/>
                <a:gd name="T4" fmla="*/ 0 w 438"/>
                <a:gd name="T5" fmla="*/ 321 h 321"/>
                <a:gd name="T6" fmla="*/ 438 w 438"/>
                <a:gd name="T7" fmla="*/ 0 h 321"/>
                <a:gd name="T8" fmla="*/ 438 w 438"/>
                <a:gd name="T9" fmla="*/ 0 h 321"/>
              </a:gdLst>
              <a:ahLst/>
              <a:cxnLst>
                <a:cxn ang="0">
                  <a:pos x="T0" y="T1"/>
                </a:cxn>
                <a:cxn ang="0">
                  <a:pos x="T2" y="T3"/>
                </a:cxn>
                <a:cxn ang="0">
                  <a:pos x="T4" y="T5"/>
                </a:cxn>
                <a:cxn ang="0">
                  <a:pos x="T6" y="T7"/>
                </a:cxn>
                <a:cxn ang="0">
                  <a:pos x="T8" y="T9"/>
                </a:cxn>
              </a:cxnLst>
              <a:rect l="0" t="0" r="r" b="b"/>
              <a:pathLst>
                <a:path w="438" h="321">
                  <a:moveTo>
                    <a:pt x="438" y="0"/>
                  </a:moveTo>
                  <a:lnTo>
                    <a:pt x="0" y="321"/>
                  </a:lnTo>
                  <a:lnTo>
                    <a:pt x="0" y="321"/>
                  </a:lnTo>
                  <a:lnTo>
                    <a:pt x="438" y="0"/>
                  </a:lnTo>
                  <a:lnTo>
                    <a:pt x="438" y="0"/>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3" name="Freeform 47"/>
            <p:cNvSpPr/>
            <p:nvPr/>
          </p:nvSpPr>
          <p:spPr bwMode="auto">
            <a:xfrm>
              <a:off x="5909816" y="3981919"/>
              <a:ext cx="276770" cy="202838"/>
            </a:xfrm>
            <a:custGeom>
              <a:avLst/>
              <a:gdLst>
                <a:gd name="T0" fmla="*/ 438 w 438"/>
                <a:gd name="T1" fmla="*/ 0 h 321"/>
                <a:gd name="T2" fmla="*/ 0 w 438"/>
                <a:gd name="T3" fmla="*/ 321 h 321"/>
                <a:gd name="T4" fmla="*/ 0 w 438"/>
                <a:gd name="T5" fmla="*/ 321 h 321"/>
                <a:gd name="T6" fmla="*/ 438 w 438"/>
                <a:gd name="T7" fmla="*/ 0 h 321"/>
                <a:gd name="T8" fmla="*/ 438 w 438"/>
                <a:gd name="T9" fmla="*/ 0 h 321"/>
              </a:gdLst>
              <a:ahLst/>
              <a:cxnLst>
                <a:cxn ang="0">
                  <a:pos x="T0" y="T1"/>
                </a:cxn>
                <a:cxn ang="0">
                  <a:pos x="T2" y="T3"/>
                </a:cxn>
                <a:cxn ang="0">
                  <a:pos x="T4" y="T5"/>
                </a:cxn>
                <a:cxn ang="0">
                  <a:pos x="T6" y="T7"/>
                </a:cxn>
                <a:cxn ang="0">
                  <a:pos x="T8" y="T9"/>
                </a:cxn>
              </a:cxnLst>
              <a:rect l="0" t="0" r="r" b="b"/>
              <a:pathLst>
                <a:path w="438" h="321">
                  <a:moveTo>
                    <a:pt x="438" y="0"/>
                  </a:moveTo>
                  <a:lnTo>
                    <a:pt x="0" y="321"/>
                  </a:lnTo>
                  <a:lnTo>
                    <a:pt x="0" y="321"/>
                  </a:lnTo>
                  <a:lnTo>
                    <a:pt x="438" y="0"/>
                  </a:lnTo>
                  <a:lnTo>
                    <a:pt x="4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4" name="Freeform 48"/>
            <p:cNvSpPr/>
            <p:nvPr/>
          </p:nvSpPr>
          <p:spPr bwMode="auto">
            <a:xfrm>
              <a:off x="5839676" y="3952220"/>
              <a:ext cx="346910" cy="232537"/>
            </a:xfrm>
            <a:custGeom>
              <a:avLst/>
              <a:gdLst>
                <a:gd name="T0" fmla="*/ 269 w 336"/>
                <a:gd name="T1" fmla="*/ 0 h 225"/>
                <a:gd name="T2" fmla="*/ 203 w 336"/>
                <a:gd name="T3" fmla="*/ 27 h 225"/>
                <a:gd name="T4" fmla="*/ 202 w 336"/>
                <a:gd name="T5" fmla="*/ 29 h 225"/>
                <a:gd name="T6" fmla="*/ 180 w 336"/>
                <a:gd name="T7" fmla="*/ 114 h 225"/>
                <a:gd name="T8" fmla="*/ 152 w 336"/>
                <a:gd name="T9" fmla="*/ 86 h 225"/>
                <a:gd name="T10" fmla="*/ 89 w 336"/>
                <a:gd name="T11" fmla="*/ 61 h 225"/>
                <a:gd name="T12" fmla="*/ 24 w 336"/>
                <a:gd name="T13" fmla="*/ 88 h 225"/>
                <a:gd name="T14" fmla="*/ 23 w 336"/>
                <a:gd name="T15" fmla="*/ 90 h 225"/>
                <a:gd name="T16" fmla="*/ 0 w 336"/>
                <a:gd name="T17" fmla="*/ 130 h 225"/>
                <a:gd name="T18" fmla="*/ 56 w 336"/>
                <a:gd name="T19" fmla="*/ 173 h 225"/>
                <a:gd name="T20" fmla="*/ 56 w 336"/>
                <a:gd name="T21" fmla="*/ 175 h 225"/>
                <a:gd name="T22" fmla="*/ 68 w 336"/>
                <a:gd name="T23" fmla="*/ 225 h 225"/>
                <a:gd name="T24" fmla="*/ 336 w 336"/>
                <a:gd name="T25" fmla="*/ 29 h 225"/>
                <a:gd name="T26" fmla="*/ 331 w 336"/>
                <a:gd name="T27" fmla="*/ 25 h 225"/>
                <a:gd name="T28" fmla="*/ 269 w 336"/>
                <a:gd name="T2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6" h="225">
                  <a:moveTo>
                    <a:pt x="269" y="0"/>
                  </a:moveTo>
                  <a:cubicBezTo>
                    <a:pt x="245" y="0"/>
                    <a:pt x="221" y="9"/>
                    <a:pt x="203" y="27"/>
                  </a:cubicBezTo>
                  <a:cubicBezTo>
                    <a:pt x="202" y="29"/>
                    <a:pt x="202" y="29"/>
                    <a:pt x="202" y="29"/>
                  </a:cubicBezTo>
                  <a:cubicBezTo>
                    <a:pt x="180" y="52"/>
                    <a:pt x="172" y="84"/>
                    <a:pt x="180" y="114"/>
                  </a:cubicBezTo>
                  <a:cubicBezTo>
                    <a:pt x="152" y="86"/>
                    <a:pt x="152" y="86"/>
                    <a:pt x="152" y="86"/>
                  </a:cubicBezTo>
                  <a:cubicBezTo>
                    <a:pt x="134" y="69"/>
                    <a:pt x="112" y="61"/>
                    <a:pt x="89" y="61"/>
                  </a:cubicBezTo>
                  <a:cubicBezTo>
                    <a:pt x="65" y="61"/>
                    <a:pt x="42" y="70"/>
                    <a:pt x="24" y="88"/>
                  </a:cubicBezTo>
                  <a:cubicBezTo>
                    <a:pt x="23" y="90"/>
                    <a:pt x="23" y="90"/>
                    <a:pt x="23" y="90"/>
                  </a:cubicBezTo>
                  <a:cubicBezTo>
                    <a:pt x="11" y="101"/>
                    <a:pt x="4" y="115"/>
                    <a:pt x="0" y="130"/>
                  </a:cubicBezTo>
                  <a:cubicBezTo>
                    <a:pt x="23" y="136"/>
                    <a:pt x="43" y="151"/>
                    <a:pt x="56" y="173"/>
                  </a:cubicBezTo>
                  <a:cubicBezTo>
                    <a:pt x="56" y="175"/>
                    <a:pt x="56" y="175"/>
                    <a:pt x="56" y="175"/>
                  </a:cubicBezTo>
                  <a:cubicBezTo>
                    <a:pt x="65" y="190"/>
                    <a:pt x="69" y="208"/>
                    <a:pt x="68" y="225"/>
                  </a:cubicBezTo>
                  <a:cubicBezTo>
                    <a:pt x="336" y="29"/>
                    <a:pt x="336" y="29"/>
                    <a:pt x="336" y="29"/>
                  </a:cubicBezTo>
                  <a:cubicBezTo>
                    <a:pt x="331" y="25"/>
                    <a:pt x="331" y="25"/>
                    <a:pt x="331" y="25"/>
                  </a:cubicBezTo>
                  <a:cubicBezTo>
                    <a:pt x="314" y="8"/>
                    <a:pt x="291" y="0"/>
                    <a:pt x="269"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5" name="Freeform 49"/>
            <p:cNvSpPr>
              <a:spLocks noEditPoints="1"/>
            </p:cNvSpPr>
            <p:nvPr/>
          </p:nvSpPr>
          <p:spPr bwMode="auto">
            <a:xfrm>
              <a:off x="5589445" y="4258689"/>
              <a:ext cx="273611" cy="155446"/>
            </a:xfrm>
            <a:custGeom>
              <a:avLst/>
              <a:gdLst>
                <a:gd name="T0" fmla="*/ 264 w 265"/>
                <a:gd name="T1" fmla="*/ 1 h 150"/>
                <a:gd name="T2" fmla="*/ 0 w 265"/>
                <a:gd name="T3" fmla="*/ 150 h 150"/>
                <a:gd name="T4" fmla="*/ 0 w 265"/>
                <a:gd name="T5" fmla="*/ 150 h 150"/>
                <a:gd name="T6" fmla="*/ 264 w 265"/>
                <a:gd name="T7" fmla="*/ 1 h 150"/>
                <a:gd name="T8" fmla="*/ 264 w 265"/>
                <a:gd name="T9" fmla="*/ 0 h 150"/>
                <a:gd name="T10" fmla="*/ 264 w 265"/>
                <a:gd name="T11" fmla="*/ 1 h 150"/>
                <a:gd name="T12" fmla="*/ 264 w 265"/>
                <a:gd name="T13" fmla="*/ 0 h 150"/>
                <a:gd name="T14" fmla="*/ 265 w 265"/>
                <a:gd name="T15" fmla="*/ 0 h 150"/>
                <a:gd name="T16" fmla="*/ 264 w 265"/>
                <a:gd name="T17" fmla="*/ 0 h 150"/>
                <a:gd name="T18" fmla="*/ 265 w 265"/>
                <a:gd name="T19" fmla="*/ 0 h 150"/>
                <a:gd name="T20" fmla="*/ 265 w 265"/>
                <a:gd name="T21" fmla="*/ 0 h 150"/>
                <a:gd name="T22" fmla="*/ 265 w 265"/>
                <a:gd name="T23" fmla="*/ 0 h 150"/>
                <a:gd name="T24" fmla="*/ 265 w 265"/>
                <a:gd name="T25" fmla="*/ 0 h 150"/>
                <a:gd name="T26" fmla="*/ 265 w 265"/>
                <a:gd name="T27" fmla="*/ 0 h 150"/>
                <a:gd name="T28" fmla="*/ 265 w 265"/>
                <a:gd name="T29" fmla="*/ 0 h 150"/>
                <a:gd name="T30" fmla="*/ 265 w 265"/>
                <a:gd name="T3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5" h="150">
                  <a:moveTo>
                    <a:pt x="264" y="1"/>
                  </a:moveTo>
                  <a:cubicBezTo>
                    <a:pt x="0" y="150"/>
                    <a:pt x="0" y="150"/>
                    <a:pt x="0" y="150"/>
                  </a:cubicBezTo>
                  <a:cubicBezTo>
                    <a:pt x="0" y="150"/>
                    <a:pt x="0" y="150"/>
                    <a:pt x="0" y="150"/>
                  </a:cubicBezTo>
                  <a:cubicBezTo>
                    <a:pt x="264" y="1"/>
                    <a:pt x="264" y="1"/>
                    <a:pt x="264" y="1"/>
                  </a:cubicBezTo>
                  <a:moveTo>
                    <a:pt x="264" y="0"/>
                  </a:moveTo>
                  <a:cubicBezTo>
                    <a:pt x="264" y="1"/>
                    <a:pt x="264" y="1"/>
                    <a:pt x="264" y="1"/>
                  </a:cubicBezTo>
                  <a:cubicBezTo>
                    <a:pt x="264" y="1"/>
                    <a:pt x="264" y="0"/>
                    <a:pt x="264" y="0"/>
                  </a:cubicBezTo>
                  <a:moveTo>
                    <a:pt x="265" y="0"/>
                  </a:moveTo>
                  <a:cubicBezTo>
                    <a:pt x="264" y="0"/>
                    <a:pt x="264" y="0"/>
                    <a:pt x="264" y="0"/>
                  </a:cubicBezTo>
                  <a:cubicBezTo>
                    <a:pt x="264" y="0"/>
                    <a:pt x="264" y="0"/>
                    <a:pt x="265" y="0"/>
                  </a:cubicBezTo>
                  <a:moveTo>
                    <a:pt x="265" y="0"/>
                  </a:moveTo>
                  <a:cubicBezTo>
                    <a:pt x="265" y="0"/>
                    <a:pt x="265" y="0"/>
                    <a:pt x="265" y="0"/>
                  </a:cubicBezTo>
                  <a:cubicBezTo>
                    <a:pt x="265" y="0"/>
                    <a:pt x="265" y="0"/>
                    <a:pt x="265" y="0"/>
                  </a:cubicBezTo>
                  <a:moveTo>
                    <a:pt x="265" y="0"/>
                  </a:moveTo>
                  <a:cubicBezTo>
                    <a:pt x="265" y="0"/>
                    <a:pt x="265" y="0"/>
                    <a:pt x="265" y="0"/>
                  </a:cubicBezTo>
                  <a:cubicBezTo>
                    <a:pt x="265" y="0"/>
                    <a:pt x="265" y="0"/>
                    <a:pt x="265" y="0"/>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6" name="Freeform 50"/>
            <p:cNvSpPr/>
            <p:nvPr/>
          </p:nvSpPr>
          <p:spPr bwMode="auto">
            <a:xfrm>
              <a:off x="5561642" y="4086182"/>
              <a:ext cx="348806" cy="327954"/>
            </a:xfrm>
            <a:custGeom>
              <a:avLst/>
              <a:gdLst>
                <a:gd name="T0" fmla="*/ 269 w 338"/>
                <a:gd name="T1" fmla="*/ 0 h 317"/>
                <a:gd name="T2" fmla="*/ 283 w 338"/>
                <a:gd name="T3" fmla="*/ 75 h 317"/>
                <a:gd name="T4" fmla="*/ 269 w 338"/>
                <a:gd name="T5" fmla="*/ 62 h 317"/>
                <a:gd name="T6" fmla="*/ 207 w 338"/>
                <a:gd name="T7" fmla="*/ 37 h 317"/>
                <a:gd name="T8" fmla="*/ 142 w 338"/>
                <a:gd name="T9" fmla="*/ 64 h 317"/>
                <a:gd name="T10" fmla="*/ 140 w 338"/>
                <a:gd name="T11" fmla="*/ 66 h 317"/>
                <a:gd name="T12" fmla="*/ 128 w 338"/>
                <a:gd name="T13" fmla="*/ 175 h 317"/>
                <a:gd name="T14" fmla="*/ 99 w 338"/>
                <a:gd name="T15" fmla="*/ 170 h 317"/>
                <a:gd name="T16" fmla="*/ 34 w 338"/>
                <a:gd name="T17" fmla="*/ 198 h 317"/>
                <a:gd name="T18" fmla="*/ 33 w 338"/>
                <a:gd name="T19" fmla="*/ 199 h 317"/>
                <a:gd name="T20" fmla="*/ 27 w 338"/>
                <a:gd name="T21" fmla="*/ 317 h 317"/>
                <a:gd name="T22" fmla="*/ 291 w 338"/>
                <a:gd name="T23" fmla="*/ 168 h 317"/>
                <a:gd name="T24" fmla="*/ 291 w 338"/>
                <a:gd name="T25" fmla="*/ 168 h 317"/>
                <a:gd name="T26" fmla="*/ 291 w 338"/>
                <a:gd name="T27" fmla="*/ 167 h 317"/>
                <a:gd name="T28" fmla="*/ 291 w 338"/>
                <a:gd name="T29" fmla="*/ 167 h 317"/>
                <a:gd name="T30" fmla="*/ 292 w 338"/>
                <a:gd name="T31" fmla="*/ 167 h 317"/>
                <a:gd name="T32" fmla="*/ 292 w 338"/>
                <a:gd name="T33" fmla="*/ 167 h 317"/>
                <a:gd name="T34" fmla="*/ 292 w 338"/>
                <a:gd name="T35" fmla="*/ 167 h 317"/>
                <a:gd name="T36" fmla="*/ 292 w 338"/>
                <a:gd name="T37" fmla="*/ 167 h 317"/>
                <a:gd name="T38" fmla="*/ 292 w 338"/>
                <a:gd name="T39" fmla="*/ 167 h 317"/>
                <a:gd name="T40" fmla="*/ 337 w 338"/>
                <a:gd name="T41" fmla="*/ 95 h 317"/>
                <a:gd name="T42" fmla="*/ 337 w 338"/>
                <a:gd name="T43" fmla="*/ 95 h 317"/>
                <a:gd name="T44" fmla="*/ 337 w 338"/>
                <a:gd name="T45" fmla="*/ 95 h 317"/>
                <a:gd name="T46" fmla="*/ 325 w 338"/>
                <a:gd name="T47" fmla="*/ 45 h 317"/>
                <a:gd name="T48" fmla="*/ 325 w 338"/>
                <a:gd name="T49" fmla="*/ 43 h 317"/>
                <a:gd name="T50" fmla="*/ 269 w 338"/>
                <a:gd name="T5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8" h="317">
                  <a:moveTo>
                    <a:pt x="269" y="0"/>
                  </a:moveTo>
                  <a:cubicBezTo>
                    <a:pt x="263" y="25"/>
                    <a:pt x="268" y="53"/>
                    <a:pt x="283" y="75"/>
                  </a:cubicBezTo>
                  <a:cubicBezTo>
                    <a:pt x="269" y="62"/>
                    <a:pt x="269" y="62"/>
                    <a:pt x="269" y="62"/>
                  </a:cubicBezTo>
                  <a:cubicBezTo>
                    <a:pt x="252" y="45"/>
                    <a:pt x="229" y="37"/>
                    <a:pt x="207" y="37"/>
                  </a:cubicBezTo>
                  <a:cubicBezTo>
                    <a:pt x="183" y="37"/>
                    <a:pt x="159" y="46"/>
                    <a:pt x="142" y="64"/>
                  </a:cubicBezTo>
                  <a:cubicBezTo>
                    <a:pt x="140" y="66"/>
                    <a:pt x="140" y="66"/>
                    <a:pt x="140" y="66"/>
                  </a:cubicBezTo>
                  <a:cubicBezTo>
                    <a:pt x="111" y="96"/>
                    <a:pt x="108" y="141"/>
                    <a:pt x="128" y="175"/>
                  </a:cubicBezTo>
                  <a:cubicBezTo>
                    <a:pt x="119" y="172"/>
                    <a:pt x="109" y="170"/>
                    <a:pt x="99" y="170"/>
                  </a:cubicBezTo>
                  <a:cubicBezTo>
                    <a:pt x="76" y="170"/>
                    <a:pt x="52" y="180"/>
                    <a:pt x="34" y="198"/>
                  </a:cubicBezTo>
                  <a:cubicBezTo>
                    <a:pt x="33" y="199"/>
                    <a:pt x="33" y="199"/>
                    <a:pt x="33" y="199"/>
                  </a:cubicBezTo>
                  <a:cubicBezTo>
                    <a:pt x="2" y="232"/>
                    <a:pt x="0" y="282"/>
                    <a:pt x="27" y="317"/>
                  </a:cubicBezTo>
                  <a:cubicBezTo>
                    <a:pt x="291" y="168"/>
                    <a:pt x="291" y="168"/>
                    <a:pt x="291" y="168"/>
                  </a:cubicBezTo>
                  <a:cubicBezTo>
                    <a:pt x="291" y="168"/>
                    <a:pt x="291" y="168"/>
                    <a:pt x="291" y="168"/>
                  </a:cubicBezTo>
                  <a:cubicBezTo>
                    <a:pt x="291" y="168"/>
                    <a:pt x="291" y="168"/>
                    <a:pt x="291" y="167"/>
                  </a:cubicBezTo>
                  <a:cubicBezTo>
                    <a:pt x="291" y="167"/>
                    <a:pt x="291" y="167"/>
                    <a:pt x="291" y="167"/>
                  </a:cubicBezTo>
                  <a:cubicBezTo>
                    <a:pt x="291" y="167"/>
                    <a:pt x="291" y="167"/>
                    <a:pt x="292" y="167"/>
                  </a:cubicBezTo>
                  <a:cubicBezTo>
                    <a:pt x="292" y="167"/>
                    <a:pt x="292" y="167"/>
                    <a:pt x="292" y="167"/>
                  </a:cubicBezTo>
                  <a:cubicBezTo>
                    <a:pt x="292" y="167"/>
                    <a:pt x="292" y="167"/>
                    <a:pt x="292" y="167"/>
                  </a:cubicBezTo>
                  <a:cubicBezTo>
                    <a:pt x="292" y="167"/>
                    <a:pt x="292" y="167"/>
                    <a:pt x="292" y="167"/>
                  </a:cubicBezTo>
                  <a:cubicBezTo>
                    <a:pt x="292" y="167"/>
                    <a:pt x="292" y="167"/>
                    <a:pt x="292" y="167"/>
                  </a:cubicBezTo>
                  <a:cubicBezTo>
                    <a:pt x="319" y="151"/>
                    <a:pt x="335" y="124"/>
                    <a:pt x="337" y="95"/>
                  </a:cubicBezTo>
                  <a:cubicBezTo>
                    <a:pt x="337" y="95"/>
                    <a:pt x="337" y="95"/>
                    <a:pt x="337" y="95"/>
                  </a:cubicBezTo>
                  <a:cubicBezTo>
                    <a:pt x="337" y="95"/>
                    <a:pt x="337" y="95"/>
                    <a:pt x="337" y="95"/>
                  </a:cubicBezTo>
                  <a:cubicBezTo>
                    <a:pt x="338" y="78"/>
                    <a:pt x="334" y="60"/>
                    <a:pt x="325" y="45"/>
                  </a:cubicBezTo>
                  <a:cubicBezTo>
                    <a:pt x="325" y="43"/>
                    <a:pt x="325" y="43"/>
                    <a:pt x="325" y="43"/>
                  </a:cubicBezTo>
                  <a:cubicBezTo>
                    <a:pt x="312" y="21"/>
                    <a:pt x="292" y="6"/>
                    <a:pt x="269"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7" name="Freeform 51"/>
            <p:cNvSpPr/>
            <p:nvPr/>
          </p:nvSpPr>
          <p:spPr bwMode="auto">
            <a:xfrm>
              <a:off x="6037459" y="3929472"/>
              <a:ext cx="299518" cy="295095"/>
            </a:xfrm>
            <a:custGeom>
              <a:avLst/>
              <a:gdLst>
                <a:gd name="T0" fmla="*/ 126 w 290"/>
                <a:gd name="T1" fmla="*/ 251 h 286"/>
                <a:gd name="T2" fmla="*/ 37 w 290"/>
                <a:gd name="T3" fmla="*/ 166 h 286"/>
                <a:gd name="T4" fmla="*/ 34 w 290"/>
                <a:gd name="T5" fmla="*/ 39 h 286"/>
                <a:gd name="T6" fmla="*/ 35 w 290"/>
                <a:gd name="T7" fmla="*/ 37 h 286"/>
                <a:gd name="T8" fmla="*/ 163 w 290"/>
                <a:gd name="T9" fmla="*/ 35 h 286"/>
                <a:gd name="T10" fmla="*/ 253 w 290"/>
                <a:gd name="T11" fmla="*/ 119 h 286"/>
                <a:gd name="T12" fmla="*/ 255 w 290"/>
                <a:gd name="T13" fmla="*/ 247 h 286"/>
                <a:gd name="T14" fmla="*/ 254 w 290"/>
                <a:gd name="T15" fmla="*/ 248 h 286"/>
                <a:gd name="T16" fmla="*/ 126 w 290"/>
                <a:gd name="T17" fmla="*/ 25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0" h="286">
                  <a:moveTo>
                    <a:pt x="126" y="251"/>
                  </a:moveTo>
                  <a:cubicBezTo>
                    <a:pt x="37" y="166"/>
                    <a:pt x="37" y="166"/>
                    <a:pt x="37" y="166"/>
                  </a:cubicBezTo>
                  <a:cubicBezTo>
                    <a:pt x="1" y="132"/>
                    <a:pt x="0" y="75"/>
                    <a:pt x="34" y="39"/>
                  </a:cubicBezTo>
                  <a:cubicBezTo>
                    <a:pt x="35" y="37"/>
                    <a:pt x="35" y="37"/>
                    <a:pt x="35" y="37"/>
                  </a:cubicBezTo>
                  <a:cubicBezTo>
                    <a:pt x="70" y="1"/>
                    <a:pt x="127" y="0"/>
                    <a:pt x="163" y="35"/>
                  </a:cubicBezTo>
                  <a:cubicBezTo>
                    <a:pt x="253" y="119"/>
                    <a:pt x="253" y="119"/>
                    <a:pt x="253" y="119"/>
                  </a:cubicBezTo>
                  <a:cubicBezTo>
                    <a:pt x="289" y="154"/>
                    <a:pt x="290" y="211"/>
                    <a:pt x="255" y="247"/>
                  </a:cubicBezTo>
                  <a:cubicBezTo>
                    <a:pt x="254" y="248"/>
                    <a:pt x="254" y="248"/>
                    <a:pt x="254" y="248"/>
                  </a:cubicBezTo>
                  <a:cubicBezTo>
                    <a:pt x="219" y="284"/>
                    <a:pt x="162" y="286"/>
                    <a:pt x="126" y="25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8" name="Freeform 52"/>
            <p:cNvSpPr/>
            <p:nvPr/>
          </p:nvSpPr>
          <p:spPr bwMode="auto">
            <a:xfrm>
              <a:off x="5851682" y="3992661"/>
              <a:ext cx="390511" cy="387984"/>
            </a:xfrm>
            <a:custGeom>
              <a:avLst/>
              <a:gdLst>
                <a:gd name="T0" fmla="*/ 214 w 378"/>
                <a:gd name="T1" fmla="*/ 341 h 376"/>
                <a:gd name="T2" fmla="*/ 37 w 378"/>
                <a:gd name="T3" fmla="*/ 166 h 376"/>
                <a:gd name="T4" fmla="*/ 35 w 378"/>
                <a:gd name="T5" fmla="*/ 39 h 376"/>
                <a:gd name="T6" fmla="*/ 36 w 378"/>
                <a:gd name="T7" fmla="*/ 37 h 376"/>
                <a:gd name="T8" fmla="*/ 164 w 378"/>
                <a:gd name="T9" fmla="*/ 35 h 376"/>
                <a:gd name="T10" fmla="*/ 341 w 378"/>
                <a:gd name="T11" fmla="*/ 210 h 376"/>
                <a:gd name="T12" fmla="*/ 343 w 378"/>
                <a:gd name="T13" fmla="*/ 337 h 376"/>
                <a:gd name="T14" fmla="*/ 342 w 378"/>
                <a:gd name="T15" fmla="*/ 339 h 376"/>
                <a:gd name="T16" fmla="*/ 214 w 378"/>
                <a:gd name="T17" fmla="*/ 341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376">
                  <a:moveTo>
                    <a:pt x="214" y="341"/>
                  </a:moveTo>
                  <a:cubicBezTo>
                    <a:pt x="37" y="166"/>
                    <a:pt x="37" y="166"/>
                    <a:pt x="37" y="166"/>
                  </a:cubicBezTo>
                  <a:cubicBezTo>
                    <a:pt x="1" y="132"/>
                    <a:pt x="0" y="75"/>
                    <a:pt x="35" y="39"/>
                  </a:cubicBezTo>
                  <a:cubicBezTo>
                    <a:pt x="36" y="37"/>
                    <a:pt x="36" y="37"/>
                    <a:pt x="36" y="37"/>
                  </a:cubicBezTo>
                  <a:cubicBezTo>
                    <a:pt x="70" y="1"/>
                    <a:pt x="128" y="0"/>
                    <a:pt x="164" y="35"/>
                  </a:cubicBezTo>
                  <a:cubicBezTo>
                    <a:pt x="341" y="210"/>
                    <a:pt x="341" y="210"/>
                    <a:pt x="341" y="210"/>
                  </a:cubicBezTo>
                  <a:cubicBezTo>
                    <a:pt x="377" y="244"/>
                    <a:pt x="378" y="301"/>
                    <a:pt x="343" y="337"/>
                  </a:cubicBezTo>
                  <a:cubicBezTo>
                    <a:pt x="342" y="339"/>
                    <a:pt x="342" y="339"/>
                    <a:pt x="342" y="339"/>
                  </a:cubicBezTo>
                  <a:cubicBezTo>
                    <a:pt x="308" y="375"/>
                    <a:pt x="250" y="376"/>
                    <a:pt x="214" y="34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9" name="Freeform 53"/>
            <p:cNvSpPr/>
            <p:nvPr/>
          </p:nvSpPr>
          <p:spPr bwMode="auto">
            <a:xfrm>
              <a:off x="5696236" y="4101979"/>
              <a:ext cx="343751" cy="331745"/>
            </a:xfrm>
            <a:custGeom>
              <a:avLst/>
              <a:gdLst>
                <a:gd name="T0" fmla="*/ 170 w 333"/>
                <a:gd name="T1" fmla="*/ 287 h 321"/>
                <a:gd name="T2" fmla="*/ 37 w 333"/>
                <a:gd name="T3" fmla="*/ 166 h 321"/>
                <a:gd name="T4" fmla="*/ 34 w 333"/>
                <a:gd name="T5" fmla="*/ 39 h 321"/>
                <a:gd name="T6" fmla="*/ 36 w 333"/>
                <a:gd name="T7" fmla="*/ 37 h 321"/>
                <a:gd name="T8" fmla="*/ 163 w 333"/>
                <a:gd name="T9" fmla="*/ 35 h 321"/>
                <a:gd name="T10" fmla="*/ 296 w 333"/>
                <a:gd name="T11" fmla="*/ 155 h 321"/>
                <a:gd name="T12" fmla="*/ 298 w 333"/>
                <a:gd name="T13" fmla="*/ 283 h 321"/>
                <a:gd name="T14" fmla="*/ 297 w 333"/>
                <a:gd name="T15" fmla="*/ 284 h 321"/>
                <a:gd name="T16" fmla="*/ 170 w 333"/>
                <a:gd name="T17" fmla="*/ 28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321">
                  <a:moveTo>
                    <a:pt x="170" y="287"/>
                  </a:moveTo>
                  <a:cubicBezTo>
                    <a:pt x="37" y="166"/>
                    <a:pt x="37" y="166"/>
                    <a:pt x="37" y="166"/>
                  </a:cubicBezTo>
                  <a:cubicBezTo>
                    <a:pt x="1" y="132"/>
                    <a:pt x="0" y="75"/>
                    <a:pt x="34" y="39"/>
                  </a:cubicBezTo>
                  <a:cubicBezTo>
                    <a:pt x="36" y="37"/>
                    <a:pt x="36" y="37"/>
                    <a:pt x="36" y="37"/>
                  </a:cubicBezTo>
                  <a:cubicBezTo>
                    <a:pt x="70" y="1"/>
                    <a:pt x="127" y="0"/>
                    <a:pt x="163" y="35"/>
                  </a:cubicBezTo>
                  <a:cubicBezTo>
                    <a:pt x="296" y="155"/>
                    <a:pt x="296" y="155"/>
                    <a:pt x="296" y="155"/>
                  </a:cubicBezTo>
                  <a:cubicBezTo>
                    <a:pt x="332" y="190"/>
                    <a:pt x="333" y="247"/>
                    <a:pt x="298" y="283"/>
                  </a:cubicBezTo>
                  <a:cubicBezTo>
                    <a:pt x="297" y="284"/>
                    <a:pt x="297" y="284"/>
                    <a:pt x="297" y="284"/>
                  </a:cubicBezTo>
                  <a:cubicBezTo>
                    <a:pt x="263" y="320"/>
                    <a:pt x="206" y="321"/>
                    <a:pt x="170" y="287"/>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0" name="Freeform 54"/>
            <p:cNvSpPr/>
            <p:nvPr/>
          </p:nvSpPr>
          <p:spPr bwMode="auto">
            <a:xfrm>
              <a:off x="5585654" y="4240364"/>
              <a:ext cx="259077" cy="254022"/>
            </a:xfrm>
            <a:custGeom>
              <a:avLst/>
              <a:gdLst>
                <a:gd name="T0" fmla="*/ 87 w 251"/>
                <a:gd name="T1" fmla="*/ 211 h 246"/>
                <a:gd name="T2" fmla="*/ 37 w 251"/>
                <a:gd name="T3" fmla="*/ 166 h 246"/>
                <a:gd name="T4" fmla="*/ 34 w 251"/>
                <a:gd name="T5" fmla="*/ 38 h 246"/>
                <a:gd name="T6" fmla="*/ 35 w 251"/>
                <a:gd name="T7" fmla="*/ 37 h 246"/>
                <a:gd name="T8" fmla="*/ 163 w 251"/>
                <a:gd name="T9" fmla="*/ 34 h 246"/>
                <a:gd name="T10" fmla="*/ 214 w 251"/>
                <a:gd name="T11" fmla="*/ 79 h 246"/>
                <a:gd name="T12" fmla="*/ 216 w 251"/>
                <a:gd name="T13" fmla="*/ 207 h 246"/>
                <a:gd name="T14" fmla="*/ 215 w 251"/>
                <a:gd name="T15" fmla="*/ 208 h 246"/>
                <a:gd name="T16" fmla="*/ 87 w 251"/>
                <a:gd name="T17" fmla="*/ 21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246">
                  <a:moveTo>
                    <a:pt x="87" y="211"/>
                  </a:moveTo>
                  <a:cubicBezTo>
                    <a:pt x="37" y="166"/>
                    <a:pt x="37" y="166"/>
                    <a:pt x="37" y="166"/>
                  </a:cubicBezTo>
                  <a:cubicBezTo>
                    <a:pt x="1" y="131"/>
                    <a:pt x="0" y="74"/>
                    <a:pt x="34" y="38"/>
                  </a:cubicBezTo>
                  <a:cubicBezTo>
                    <a:pt x="35" y="37"/>
                    <a:pt x="35" y="37"/>
                    <a:pt x="35" y="37"/>
                  </a:cubicBezTo>
                  <a:cubicBezTo>
                    <a:pt x="70" y="1"/>
                    <a:pt x="127" y="0"/>
                    <a:pt x="163" y="34"/>
                  </a:cubicBezTo>
                  <a:cubicBezTo>
                    <a:pt x="214" y="79"/>
                    <a:pt x="214" y="79"/>
                    <a:pt x="214" y="79"/>
                  </a:cubicBezTo>
                  <a:cubicBezTo>
                    <a:pt x="250" y="114"/>
                    <a:pt x="251" y="171"/>
                    <a:pt x="216" y="207"/>
                  </a:cubicBezTo>
                  <a:cubicBezTo>
                    <a:pt x="215" y="208"/>
                    <a:pt x="215" y="208"/>
                    <a:pt x="215" y="208"/>
                  </a:cubicBezTo>
                  <a:cubicBezTo>
                    <a:pt x="181" y="244"/>
                    <a:pt x="123" y="246"/>
                    <a:pt x="87" y="21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1" name="Freeform 55"/>
            <p:cNvSpPr/>
            <p:nvPr/>
          </p:nvSpPr>
          <p:spPr bwMode="auto">
            <a:xfrm>
              <a:off x="5171763" y="3382883"/>
              <a:ext cx="756378" cy="415155"/>
            </a:xfrm>
            <a:custGeom>
              <a:avLst/>
              <a:gdLst>
                <a:gd name="T0" fmla="*/ 0 w 733"/>
                <a:gd name="T1" fmla="*/ 22 h 402"/>
                <a:gd name="T2" fmla="*/ 401 w 733"/>
                <a:gd name="T3" fmla="*/ 2 h 402"/>
                <a:gd name="T4" fmla="*/ 536 w 733"/>
                <a:gd name="T5" fmla="*/ 54 h 402"/>
                <a:gd name="T6" fmla="*/ 689 w 733"/>
                <a:gd name="T7" fmla="*/ 205 h 402"/>
                <a:gd name="T8" fmla="*/ 693 w 733"/>
                <a:gd name="T9" fmla="*/ 356 h 402"/>
                <a:gd name="T10" fmla="*/ 691 w 733"/>
                <a:gd name="T11" fmla="*/ 358 h 402"/>
                <a:gd name="T12" fmla="*/ 540 w 733"/>
                <a:gd name="T13" fmla="*/ 361 h 402"/>
                <a:gd name="T14" fmla="*/ 370 w 733"/>
                <a:gd name="T15" fmla="*/ 193 h 402"/>
                <a:gd name="T16" fmla="*/ 13 w 733"/>
                <a:gd name="T17" fmla="*/ 244 h 402"/>
                <a:gd name="T18" fmla="*/ 0 w 733"/>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402">
                  <a:moveTo>
                    <a:pt x="0" y="22"/>
                  </a:moveTo>
                  <a:cubicBezTo>
                    <a:pt x="401" y="2"/>
                    <a:pt x="401" y="2"/>
                    <a:pt x="401" y="2"/>
                  </a:cubicBezTo>
                  <a:cubicBezTo>
                    <a:pt x="451" y="0"/>
                    <a:pt x="500" y="18"/>
                    <a:pt x="536" y="54"/>
                  </a:cubicBezTo>
                  <a:cubicBezTo>
                    <a:pt x="689" y="205"/>
                    <a:pt x="689" y="205"/>
                    <a:pt x="689" y="205"/>
                  </a:cubicBezTo>
                  <a:cubicBezTo>
                    <a:pt x="732" y="246"/>
                    <a:pt x="733" y="314"/>
                    <a:pt x="693" y="356"/>
                  </a:cubicBezTo>
                  <a:cubicBezTo>
                    <a:pt x="691" y="358"/>
                    <a:pt x="691" y="358"/>
                    <a:pt x="691" y="358"/>
                  </a:cubicBezTo>
                  <a:cubicBezTo>
                    <a:pt x="650" y="401"/>
                    <a:pt x="583" y="402"/>
                    <a:pt x="540" y="361"/>
                  </a:cubicBezTo>
                  <a:cubicBezTo>
                    <a:pt x="370" y="193"/>
                    <a:pt x="370" y="193"/>
                    <a:pt x="370" y="193"/>
                  </a:cubicBezTo>
                  <a:cubicBezTo>
                    <a:pt x="13" y="244"/>
                    <a:pt x="13" y="244"/>
                    <a:pt x="13" y="244"/>
                  </a:cubicBezTo>
                  <a:cubicBezTo>
                    <a:pt x="0" y="22"/>
                    <a:pt x="0" y="22"/>
                    <a:pt x="0" y="22"/>
                  </a:cubicBezTo>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2" name="Freeform 56"/>
            <p:cNvSpPr/>
            <p:nvPr/>
          </p:nvSpPr>
          <p:spPr bwMode="auto">
            <a:xfrm>
              <a:off x="5553427" y="3582561"/>
              <a:ext cx="345647" cy="236329"/>
            </a:xfrm>
            <a:custGeom>
              <a:avLst/>
              <a:gdLst>
                <a:gd name="T0" fmla="*/ 0 w 335"/>
                <a:gd name="T1" fmla="*/ 0 h 229"/>
                <a:gd name="T2" fmla="*/ 147 w 335"/>
                <a:gd name="T3" fmla="*/ 189 h 229"/>
                <a:gd name="T4" fmla="*/ 230 w 335"/>
                <a:gd name="T5" fmla="*/ 229 h 229"/>
                <a:gd name="T6" fmla="*/ 297 w 335"/>
                <a:gd name="T7" fmla="*/ 205 h 229"/>
                <a:gd name="T8" fmla="*/ 299 w 335"/>
                <a:gd name="T9" fmla="*/ 204 h 229"/>
                <a:gd name="T10" fmla="*/ 335 w 335"/>
                <a:gd name="T11" fmla="*/ 148 h 229"/>
                <a:gd name="T12" fmla="*/ 323 w 335"/>
                <a:gd name="T13" fmla="*/ 163 h 229"/>
                <a:gd name="T14" fmla="*/ 323 w 335"/>
                <a:gd name="T15" fmla="*/ 163 h 229"/>
                <a:gd name="T16" fmla="*/ 323 w 335"/>
                <a:gd name="T17" fmla="*/ 163 h 229"/>
                <a:gd name="T18" fmla="*/ 321 w 335"/>
                <a:gd name="T19" fmla="*/ 165 h 229"/>
                <a:gd name="T20" fmla="*/ 244 w 335"/>
                <a:gd name="T21" fmla="*/ 198 h 229"/>
                <a:gd name="T22" fmla="*/ 170 w 335"/>
                <a:gd name="T23" fmla="*/ 168 h 229"/>
                <a:gd name="T24" fmla="*/ 0 w 335"/>
                <a:gd name="T25"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229">
                  <a:moveTo>
                    <a:pt x="0" y="0"/>
                  </a:moveTo>
                  <a:cubicBezTo>
                    <a:pt x="147" y="189"/>
                    <a:pt x="147" y="189"/>
                    <a:pt x="147" y="189"/>
                  </a:cubicBezTo>
                  <a:cubicBezTo>
                    <a:pt x="168" y="215"/>
                    <a:pt x="199" y="229"/>
                    <a:pt x="230" y="229"/>
                  </a:cubicBezTo>
                  <a:cubicBezTo>
                    <a:pt x="254" y="229"/>
                    <a:pt x="277" y="221"/>
                    <a:pt x="297" y="205"/>
                  </a:cubicBezTo>
                  <a:cubicBezTo>
                    <a:pt x="299" y="204"/>
                    <a:pt x="299" y="204"/>
                    <a:pt x="299" y="204"/>
                  </a:cubicBezTo>
                  <a:cubicBezTo>
                    <a:pt x="317" y="189"/>
                    <a:pt x="329" y="169"/>
                    <a:pt x="335" y="148"/>
                  </a:cubicBezTo>
                  <a:cubicBezTo>
                    <a:pt x="332" y="153"/>
                    <a:pt x="327" y="158"/>
                    <a:pt x="323" y="163"/>
                  </a:cubicBezTo>
                  <a:cubicBezTo>
                    <a:pt x="323" y="163"/>
                    <a:pt x="323" y="163"/>
                    <a:pt x="323" y="163"/>
                  </a:cubicBezTo>
                  <a:cubicBezTo>
                    <a:pt x="323" y="163"/>
                    <a:pt x="323" y="163"/>
                    <a:pt x="323" y="163"/>
                  </a:cubicBezTo>
                  <a:cubicBezTo>
                    <a:pt x="321" y="165"/>
                    <a:pt x="321" y="165"/>
                    <a:pt x="321" y="165"/>
                  </a:cubicBezTo>
                  <a:cubicBezTo>
                    <a:pt x="300" y="187"/>
                    <a:pt x="272" y="198"/>
                    <a:pt x="244" y="198"/>
                  </a:cubicBezTo>
                  <a:cubicBezTo>
                    <a:pt x="217" y="198"/>
                    <a:pt x="191" y="188"/>
                    <a:pt x="170" y="168"/>
                  </a:cubicBezTo>
                  <a:cubicBezTo>
                    <a:pt x="0" y="0"/>
                    <a:pt x="0" y="0"/>
                    <a:pt x="0"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3" name="Freeform 57"/>
            <p:cNvSpPr>
              <a:spLocks noEditPoints="1"/>
            </p:cNvSpPr>
            <p:nvPr/>
          </p:nvSpPr>
          <p:spPr bwMode="auto">
            <a:xfrm>
              <a:off x="5553427" y="3582561"/>
              <a:ext cx="345647" cy="204102"/>
            </a:xfrm>
            <a:custGeom>
              <a:avLst/>
              <a:gdLst>
                <a:gd name="T0" fmla="*/ 335 w 335"/>
                <a:gd name="T1" fmla="*/ 148 h 198"/>
                <a:gd name="T2" fmla="*/ 323 w 335"/>
                <a:gd name="T3" fmla="*/ 163 h 198"/>
                <a:gd name="T4" fmla="*/ 335 w 335"/>
                <a:gd name="T5" fmla="*/ 148 h 198"/>
                <a:gd name="T6" fmla="*/ 335 w 335"/>
                <a:gd name="T7" fmla="*/ 148 h 198"/>
                <a:gd name="T8" fmla="*/ 0 w 335"/>
                <a:gd name="T9" fmla="*/ 0 h 198"/>
                <a:gd name="T10" fmla="*/ 0 w 335"/>
                <a:gd name="T11" fmla="*/ 0 h 198"/>
                <a:gd name="T12" fmla="*/ 170 w 335"/>
                <a:gd name="T13" fmla="*/ 168 h 198"/>
                <a:gd name="T14" fmla="*/ 244 w 335"/>
                <a:gd name="T15" fmla="*/ 198 h 198"/>
                <a:gd name="T16" fmla="*/ 321 w 335"/>
                <a:gd name="T17" fmla="*/ 165 h 198"/>
                <a:gd name="T18" fmla="*/ 323 w 335"/>
                <a:gd name="T19" fmla="*/ 163 h 198"/>
                <a:gd name="T20" fmla="*/ 323 w 335"/>
                <a:gd name="T21" fmla="*/ 163 h 198"/>
                <a:gd name="T22" fmla="*/ 323 w 335"/>
                <a:gd name="T23" fmla="*/ 163 h 198"/>
                <a:gd name="T24" fmla="*/ 321 w 335"/>
                <a:gd name="T25" fmla="*/ 165 h 198"/>
                <a:gd name="T26" fmla="*/ 244 w 335"/>
                <a:gd name="T27" fmla="*/ 198 h 198"/>
                <a:gd name="T28" fmla="*/ 170 w 335"/>
                <a:gd name="T29" fmla="*/ 168 h 198"/>
                <a:gd name="T30" fmla="*/ 0 w 335"/>
                <a:gd name="T3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5" h="198">
                  <a:moveTo>
                    <a:pt x="335" y="148"/>
                  </a:moveTo>
                  <a:cubicBezTo>
                    <a:pt x="332" y="153"/>
                    <a:pt x="327" y="158"/>
                    <a:pt x="323" y="163"/>
                  </a:cubicBezTo>
                  <a:cubicBezTo>
                    <a:pt x="327" y="158"/>
                    <a:pt x="332" y="153"/>
                    <a:pt x="335" y="148"/>
                  </a:cubicBezTo>
                  <a:cubicBezTo>
                    <a:pt x="335" y="148"/>
                    <a:pt x="335" y="148"/>
                    <a:pt x="335" y="148"/>
                  </a:cubicBezTo>
                  <a:moveTo>
                    <a:pt x="0" y="0"/>
                  </a:moveTo>
                  <a:cubicBezTo>
                    <a:pt x="0" y="0"/>
                    <a:pt x="0" y="0"/>
                    <a:pt x="0" y="0"/>
                  </a:cubicBezTo>
                  <a:cubicBezTo>
                    <a:pt x="170" y="168"/>
                    <a:pt x="170" y="168"/>
                    <a:pt x="170" y="168"/>
                  </a:cubicBezTo>
                  <a:cubicBezTo>
                    <a:pt x="191" y="188"/>
                    <a:pt x="217" y="198"/>
                    <a:pt x="244" y="198"/>
                  </a:cubicBezTo>
                  <a:cubicBezTo>
                    <a:pt x="272" y="198"/>
                    <a:pt x="300" y="187"/>
                    <a:pt x="321" y="165"/>
                  </a:cubicBezTo>
                  <a:cubicBezTo>
                    <a:pt x="323" y="163"/>
                    <a:pt x="323" y="163"/>
                    <a:pt x="323" y="163"/>
                  </a:cubicBezTo>
                  <a:cubicBezTo>
                    <a:pt x="323" y="163"/>
                    <a:pt x="323" y="163"/>
                    <a:pt x="323" y="163"/>
                  </a:cubicBezTo>
                  <a:cubicBezTo>
                    <a:pt x="323" y="163"/>
                    <a:pt x="323" y="163"/>
                    <a:pt x="323" y="163"/>
                  </a:cubicBezTo>
                  <a:cubicBezTo>
                    <a:pt x="321" y="165"/>
                    <a:pt x="321" y="165"/>
                    <a:pt x="321" y="165"/>
                  </a:cubicBezTo>
                  <a:cubicBezTo>
                    <a:pt x="300" y="187"/>
                    <a:pt x="272" y="198"/>
                    <a:pt x="244" y="198"/>
                  </a:cubicBezTo>
                  <a:cubicBezTo>
                    <a:pt x="217" y="198"/>
                    <a:pt x="191" y="188"/>
                    <a:pt x="170" y="168"/>
                  </a:cubicBezTo>
                  <a:cubicBezTo>
                    <a:pt x="0" y="0"/>
                    <a:pt x="0" y="0"/>
                    <a:pt x="0" y="0"/>
                  </a:cubicBezTo>
                </a:path>
              </a:pathLst>
            </a:custGeom>
            <a:solidFill>
              <a:srgbClr val="E4C0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4" name="Freeform 60"/>
            <p:cNvSpPr/>
            <p:nvPr/>
          </p:nvSpPr>
          <p:spPr bwMode="auto">
            <a:xfrm>
              <a:off x="4900048" y="3380987"/>
              <a:ext cx="120060" cy="470130"/>
            </a:xfrm>
            <a:custGeom>
              <a:avLst/>
              <a:gdLst>
                <a:gd name="T0" fmla="*/ 190 w 190"/>
                <a:gd name="T1" fmla="*/ 0 h 744"/>
                <a:gd name="T2" fmla="*/ 0 w 190"/>
                <a:gd name="T3" fmla="*/ 734 h 744"/>
                <a:gd name="T4" fmla="*/ 82 w 190"/>
                <a:gd name="T5" fmla="*/ 744 h 744"/>
                <a:gd name="T6" fmla="*/ 190 w 190"/>
                <a:gd name="T7" fmla="*/ 0 h 744"/>
              </a:gdLst>
              <a:ahLst/>
              <a:cxnLst>
                <a:cxn ang="0">
                  <a:pos x="T0" y="T1"/>
                </a:cxn>
                <a:cxn ang="0">
                  <a:pos x="T2" y="T3"/>
                </a:cxn>
                <a:cxn ang="0">
                  <a:pos x="T4" y="T5"/>
                </a:cxn>
                <a:cxn ang="0">
                  <a:pos x="T6" y="T7"/>
                </a:cxn>
              </a:cxnLst>
              <a:rect l="0" t="0" r="r" b="b"/>
              <a:pathLst>
                <a:path w="190" h="744">
                  <a:moveTo>
                    <a:pt x="190" y="0"/>
                  </a:moveTo>
                  <a:lnTo>
                    <a:pt x="0" y="734"/>
                  </a:lnTo>
                  <a:lnTo>
                    <a:pt x="82" y="744"/>
                  </a:lnTo>
                  <a:lnTo>
                    <a:pt x="190" y="0"/>
                  </a:lnTo>
                  <a:close/>
                </a:path>
              </a:pathLst>
            </a:custGeom>
            <a:solidFill>
              <a:srgbClr val="E4C0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5" name="Freeform 64"/>
            <p:cNvSpPr/>
            <p:nvPr/>
          </p:nvSpPr>
          <p:spPr bwMode="auto">
            <a:xfrm>
              <a:off x="6268732" y="3368349"/>
              <a:ext cx="134594" cy="541534"/>
            </a:xfrm>
            <a:custGeom>
              <a:avLst/>
              <a:gdLst>
                <a:gd name="T0" fmla="*/ 0 w 213"/>
                <a:gd name="T1" fmla="*/ 0 h 857"/>
                <a:gd name="T2" fmla="*/ 76 w 213"/>
                <a:gd name="T3" fmla="*/ 857 h 857"/>
                <a:gd name="T4" fmla="*/ 213 w 213"/>
                <a:gd name="T5" fmla="*/ 819 h 857"/>
                <a:gd name="T6" fmla="*/ 0 w 213"/>
                <a:gd name="T7" fmla="*/ 0 h 857"/>
              </a:gdLst>
              <a:ahLst/>
              <a:cxnLst>
                <a:cxn ang="0">
                  <a:pos x="T0" y="T1"/>
                </a:cxn>
                <a:cxn ang="0">
                  <a:pos x="T2" y="T3"/>
                </a:cxn>
                <a:cxn ang="0">
                  <a:pos x="T4" y="T5"/>
                </a:cxn>
                <a:cxn ang="0">
                  <a:pos x="T6" y="T7"/>
                </a:cxn>
              </a:cxnLst>
              <a:rect l="0" t="0" r="r" b="b"/>
              <a:pathLst>
                <a:path w="213" h="857">
                  <a:moveTo>
                    <a:pt x="0" y="0"/>
                  </a:moveTo>
                  <a:lnTo>
                    <a:pt x="76" y="857"/>
                  </a:lnTo>
                  <a:lnTo>
                    <a:pt x="213" y="819"/>
                  </a:lnTo>
                  <a:lnTo>
                    <a:pt x="0" y="0"/>
                  </a:lnTo>
                  <a:close/>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6" name="Freeform 32"/>
            <p:cNvSpPr/>
            <p:nvPr/>
          </p:nvSpPr>
          <p:spPr bwMode="auto">
            <a:xfrm>
              <a:off x="6346838" y="1601043"/>
              <a:ext cx="5845162" cy="2362551"/>
            </a:xfrm>
            <a:custGeom>
              <a:avLst/>
              <a:gdLst>
                <a:gd name="T0" fmla="*/ 0 w 2791"/>
                <a:gd name="T1" fmla="*/ 816 h 1851"/>
                <a:gd name="T2" fmla="*/ 250 w 2791"/>
                <a:gd name="T3" fmla="*/ 1851 h 1851"/>
                <a:gd name="T4" fmla="*/ 2791 w 2791"/>
                <a:gd name="T5" fmla="*/ 1365 h 1851"/>
                <a:gd name="T6" fmla="*/ 2791 w 2791"/>
                <a:gd name="T7" fmla="*/ 0 h 1851"/>
                <a:gd name="T8" fmla="*/ 0 w 2791"/>
                <a:gd name="T9" fmla="*/ 816 h 1851"/>
                <a:gd name="connsiteX0" fmla="*/ 0 w 32507"/>
                <a:gd name="connsiteY0" fmla="*/ 14287 h 19879"/>
                <a:gd name="connsiteX1" fmla="*/ 896 w 32507"/>
                <a:gd name="connsiteY1" fmla="*/ 19879 h 19879"/>
                <a:gd name="connsiteX2" fmla="*/ 10000 w 32507"/>
                <a:gd name="connsiteY2" fmla="*/ 17253 h 19879"/>
                <a:gd name="connsiteX3" fmla="*/ 32507 w 32507"/>
                <a:gd name="connsiteY3" fmla="*/ 0 h 19879"/>
                <a:gd name="connsiteX4" fmla="*/ 0 w 32507"/>
                <a:gd name="connsiteY4" fmla="*/ 14287 h 19879"/>
                <a:gd name="connsiteX0-1" fmla="*/ 0 w 33261"/>
                <a:gd name="connsiteY0-2" fmla="*/ 14536 h 20128"/>
                <a:gd name="connsiteX1-3" fmla="*/ 896 w 33261"/>
                <a:gd name="connsiteY1-4" fmla="*/ 20128 h 20128"/>
                <a:gd name="connsiteX2-5" fmla="*/ 10000 w 33261"/>
                <a:gd name="connsiteY2-6" fmla="*/ 17502 h 20128"/>
                <a:gd name="connsiteX3-7" fmla="*/ 33261 w 33261"/>
                <a:gd name="connsiteY3-8" fmla="*/ 0 h 20128"/>
                <a:gd name="connsiteX4-9" fmla="*/ 0 w 33261"/>
                <a:gd name="connsiteY4-10" fmla="*/ 14536 h 20128"/>
                <a:gd name="connsiteX0-11" fmla="*/ 0 w 33261"/>
                <a:gd name="connsiteY0-12" fmla="*/ 14536 h 20128"/>
                <a:gd name="connsiteX1-13" fmla="*/ 896 w 33261"/>
                <a:gd name="connsiteY1-14" fmla="*/ 20128 h 20128"/>
                <a:gd name="connsiteX2-15" fmla="*/ 33119 w 33261"/>
                <a:gd name="connsiteY2-16" fmla="*/ 10715 h 20128"/>
                <a:gd name="connsiteX3-17" fmla="*/ 33261 w 33261"/>
                <a:gd name="connsiteY3-18" fmla="*/ 0 h 20128"/>
                <a:gd name="connsiteX4-19" fmla="*/ 0 w 33261"/>
                <a:gd name="connsiteY4-20" fmla="*/ 14536 h 20128"/>
                <a:gd name="connsiteX0-21" fmla="*/ 0 w 33143"/>
                <a:gd name="connsiteY0-22" fmla="*/ 14607 h 20199"/>
                <a:gd name="connsiteX1-23" fmla="*/ 896 w 33143"/>
                <a:gd name="connsiteY1-24" fmla="*/ 20199 h 20199"/>
                <a:gd name="connsiteX2-25" fmla="*/ 33119 w 33143"/>
                <a:gd name="connsiteY2-26" fmla="*/ 10786 h 20199"/>
                <a:gd name="connsiteX3-27" fmla="*/ 33143 w 33143"/>
                <a:gd name="connsiteY3-28" fmla="*/ 0 h 20199"/>
                <a:gd name="connsiteX4-29" fmla="*/ 0 w 33143"/>
                <a:gd name="connsiteY4-30" fmla="*/ 14607 h 2019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3143" h="20199">
                  <a:moveTo>
                    <a:pt x="0" y="14607"/>
                  </a:moveTo>
                  <a:lnTo>
                    <a:pt x="896" y="20199"/>
                  </a:lnTo>
                  <a:lnTo>
                    <a:pt x="33119" y="10786"/>
                  </a:lnTo>
                  <a:cubicBezTo>
                    <a:pt x="33166" y="7214"/>
                    <a:pt x="33096" y="3572"/>
                    <a:pt x="33143" y="0"/>
                  </a:cubicBezTo>
                  <a:lnTo>
                    <a:pt x="0" y="14607"/>
                  </a:lnTo>
                  <a:close/>
                </a:path>
              </a:pathLst>
            </a:custGeom>
            <a:solidFill>
              <a:schemeClr val="accent1">
                <a:lumMod val="50000"/>
              </a:schemeClr>
            </a:solidFill>
            <a:ln>
              <a:noFill/>
            </a:ln>
          </p:spPr>
          <p:txBody>
            <a:bodyPr vert="horz" wrap="square" lIns="91440" tIns="45720" rIns="91440" bIns="45720" numCol="1" anchor="t" anchorCtr="0" compatLnSpc="1"/>
            <a:lstStyle/>
            <a:p>
              <a:endParaRPr lang="en-US"/>
            </a:p>
          </p:txBody>
        </p:sp>
        <p:sp>
          <p:nvSpPr>
            <p:cNvPr id="317" name="Freeform 38"/>
            <p:cNvSpPr/>
            <p:nvPr/>
          </p:nvSpPr>
          <p:spPr bwMode="auto">
            <a:xfrm>
              <a:off x="-23122" y="1824921"/>
              <a:ext cx="4959188" cy="2110870"/>
            </a:xfrm>
            <a:custGeom>
              <a:avLst/>
              <a:gdLst>
                <a:gd name="T0" fmla="*/ 2803 w 2803"/>
                <a:gd name="T1" fmla="*/ 819 h 1854"/>
                <a:gd name="T2" fmla="*/ 2553 w 2803"/>
                <a:gd name="T3" fmla="*/ 1854 h 1854"/>
                <a:gd name="T4" fmla="*/ 0 w 2803"/>
                <a:gd name="T5" fmla="*/ 1363 h 1854"/>
                <a:gd name="T6" fmla="*/ 0 w 2803"/>
                <a:gd name="T7" fmla="*/ 0 h 1854"/>
                <a:gd name="T8" fmla="*/ 2803 w 2803"/>
                <a:gd name="T9" fmla="*/ 819 h 1854"/>
                <a:gd name="connsiteX0" fmla="*/ 28445 w 28445"/>
                <a:gd name="connsiteY0" fmla="*/ 12577 h 18160"/>
                <a:gd name="connsiteX1" fmla="*/ 27553 w 28445"/>
                <a:gd name="connsiteY1" fmla="*/ 18160 h 18160"/>
                <a:gd name="connsiteX2" fmla="*/ 18445 w 28445"/>
                <a:gd name="connsiteY2" fmla="*/ 15512 h 18160"/>
                <a:gd name="connsiteX3" fmla="*/ 0 w 28445"/>
                <a:gd name="connsiteY3" fmla="*/ 0 h 18160"/>
                <a:gd name="connsiteX4" fmla="*/ 28445 w 28445"/>
                <a:gd name="connsiteY4" fmla="*/ 12577 h 18160"/>
                <a:gd name="connsiteX0-1" fmla="*/ 28445 w 28445"/>
                <a:gd name="connsiteY0-2" fmla="*/ 12577 h 18160"/>
                <a:gd name="connsiteX1-3" fmla="*/ 27553 w 28445"/>
                <a:gd name="connsiteY1-4" fmla="*/ 18160 h 18160"/>
                <a:gd name="connsiteX2-5" fmla="*/ 517 w 28445"/>
                <a:gd name="connsiteY2-6" fmla="*/ 10119 h 18160"/>
                <a:gd name="connsiteX3-7" fmla="*/ 0 w 28445"/>
                <a:gd name="connsiteY3-8" fmla="*/ 0 h 18160"/>
                <a:gd name="connsiteX4-9" fmla="*/ 28445 w 28445"/>
                <a:gd name="connsiteY4-10" fmla="*/ 12577 h 18160"/>
                <a:gd name="connsiteX0-11" fmla="*/ 27999 w 27999"/>
                <a:gd name="connsiteY0-12" fmla="*/ 12435 h 18018"/>
                <a:gd name="connsiteX1-13" fmla="*/ 27107 w 27999"/>
                <a:gd name="connsiteY1-14" fmla="*/ 18018 h 18018"/>
                <a:gd name="connsiteX2-15" fmla="*/ 71 w 27999"/>
                <a:gd name="connsiteY2-16" fmla="*/ 9977 h 18018"/>
                <a:gd name="connsiteX3-17" fmla="*/ 0 w 27999"/>
                <a:gd name="connsiteY3-18" fmla="*/ 0 h 18018"/>
                <a:gd name="connsiteX4-19" fmla="*/ 27999 w 27999"/>
                <a:gd name="connsiteY4-20" fmla="*/ 12435 h 18018"/>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7999" h="18018">
                  <a:moveTo>
                    <a:pt x="27999" y="12435"/>
                  </a:moveTo>
                  <a:lnTo>
                    <a:pt x="27107" y="18018"/>
                  </a:lnTo>
                  <a:lnTo>
                    <a:pt x="71" y="9977"/>
                  </a:lnTo>
                  <a:cubicBezTo>
                    <a:pt x="-101" y="6604"/>
                    <a:pt x="172" y="3373"/>
                    <a:pt x="0" y="0"/>
                  </a:cubicBezTo>
                  <a:lnTo>
                    <a:pt x="27999" y="12435"/>
                  </a:lnTo>
                  <a:close/>
                </a:path>
              </a:pathLst>
            </a:custGeom>
            <a:solidFill>
              <a:schemeClr val="accent4">
                <a:lumMod val="75000"/>
              </a:schemeClr>
            </a:solidFill>
            <a:ln>
              <a:noFill/>
            </a:ln>
          </p:spPr>
          <p:txBody>
            <a:bodyPr vert="horz" wrap="square" lIns="91440" tIns="45720" rIns="91440" bIns="45720" numCol="1" anchor="t" anchorCtr="0" compatLnSpc="1"/>
            <a:lstStyle/>
            <a:p>
              <a:endParaRPr lang="en-US"/>
            </a:p>
          </p:txBody>
        </p:sp>
        <p:sp>
          <p:nvSpPr>
            <p:cNvPr id="318" name="Freeform 33"/>
            <p:cNvSpPr/>
            <p:nvPr/>
          </p:nvSpPr>
          <p:spPr bwMode="auto">
            <a:xfrm>
              <a:off x="6558772" y="3735480"/>
              <a:ext cx="132698" cy="133962"/>
            </a:xfrm>
            <a:custGeom>
              <a:avLst/>
              <a:gdLst>
                <a:gd name="T0" fmla="*/ 128 w 128"/>
                <a:gd name="T1" fmla="*/ 65 h 130"/>
                <a:gd name="T2" fmla="*/ 63 w 128"/>
                <a:gd name="T3" fmla="*/ 130 h 130"/>
                <a:gd name="T4" fmla="*/ 0 w 128"/>
                <a:gd name="T5" fmla="*/ 65 h 130"/>
                <a:gd name="T6" fmla="*/ 67 w 128"/>
                <a:gd name="T7" fmla="*/ 2 h 130"/>
                <a:gd name="T8" fmla="*/ 128 w 128"/>
                <a:gd name="T9" fmla="*/ 65 h 130"/>
              </a:gdLst>
              <a:ahLst/>
              <a:cxnLst>
                <a:cxn ang="0">
                  <a:pos x="T0" y="T1"/>
                </a:cxn>
                <a:cxn ang="0">
                  <a:pos x="T2" y="T3"/>
                </a:cxn>
                <a:cxn ang="0">
                  <a:pos x="T4" y="T5"/>
                </a:cxn>
                <a:cxn ang="0">
                  <a:pos x="T6" y="T7"/>
                </a:cxn>
                <a:cxn ang="0">
                  <a:pos x="T8" y="T9"/>
                </a:cxn>
              </a:cxnLst>
              <a:rect l="0" t="0" r="r" b="b"/>
              <a:pathLst>
                <a:path w="128" h="130">
                  <a:moveTo>
                    <a:pt x="128" y="65"/>
                  </a:moveTo>
                  <a:cubicBezTo>
                    <a:pt x="128" y="101"/>
                    <a:pt x="99" y="130"/>
                    <a:pt x="63" y="130"/>
                  </a:cubicBezTo>
                  <a:cubicBezTo>
                    <a:pt x="28" y="129"/>
                    <a:pt x="0" y="100"/>
                    <a:pt x="0" y="65"/>
                  </a:cubicBezTo>
                  <a:cubicBezTo>
                    <a:pt x="1" y="29"/>
                    <a:pt x="31" y="0"/>
                    <a:pt x="67" y="2"/>
                  </a:cubicBezTo>
                  <a:cubicBezTo>
                    <a:pt x="100" y="3"/>
                    <a:pt x="127" y="31"/>
                    <a:pt x="128" y="65"/>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19" name="Freeform 34"/>
            <p:cNvSpPr/>
            <p:nvPr/>
          </p:nvSpPr>
          <p:spPr bwMode="auto">
            <a:xfrm>
              <a:off x="6759083" y="3695039"/>
              <a:ext cx="144704" cy="145336"/>
            </a:xfrm>
            <a:custGeom>
              <a:avLst/>
              <a:gdLst>
                <a:gd name="T0" fmla="*/ 133 w 140"/>
                <a:gd name="T1" fmla="*/ 60 h 141"/>
                <a:gd name="T2" fmla="*/ 59 w 140"/>
                <a:gd name="T3" fmla="*/ 133 h 141"/>
                <a:gd name="T4" fmla="*/ 7 w 140"/>
                <a:gd name="T5" fmla="*/ 80 h 141"/>
                <a:gd name="T6" fmla="*/ 82 w 140"/>
                <a:gd name="T7" fmla="*/ 7 h 141"/>
                <a:gd name="T8" fmla="*/ 133 w 140"/>
                <a:gd name="T9" fmla="*/ 60 h 141"/>
              </a:gdLst>
              <a:ahLst/>
              <a:cxnLst>
                <a:cxn ang="0">
                  <a:pos x="T0" y="T1"/>
                </a:cxn>
                <a:cxn ang="0">
                  <a:pos x="T2" y="T3"/>
                </a:cxn>
                <a:cxn ang="0">
                  <a:pos x="T4" y="T5"/>
                </a:cxn>
                <a:cxn ang="0">
                  <a:pos x="T6" y="T7"/>
                </a:cxn>
                <a:cxn ang="0">
                  <a:pos x="T8" y="T9"/>
                </a:cxn>
              </a:cxnLst>
              <a:rect l="0" t="0" r="r" b="b"/>
              <a:pathLst>
                <a:path w="140" h="141">
                  <a:moveTo>
                    <a:pt x="133" y="60"/>
                  </a:moveTo>
                  <a:cubicBezTo>
                    <a:pt x="140" y="104"/>
                    <a:pt x="102" y="141"/>
                    <a:pt x="59" y="133"/>
                  </a:cubicBezTo>
                  <a:cubicBezTo>
                    <a:pt x="32" y="129"/>
                    <a:pt x="11" y="107"/>
                    <a:pt x="7" y="80"/>
                  </a:cubicBezTo>
                  <a:cubicBezTo>
                    <a:pt x="0" y="36"/>
                    <a:pt x="38" y="0"/>
                    <a:pt x="82" y="7"/>
                  </a:cubicBezTo>
                  <a:cubicBezTo>
                    <a:pt x="108" y="12"/>
                    <a:pt x="129" y="34"/>
                    <a:pt x="133" y="60"/>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0" name="Freeform 35"/>
            <p:cNvSpPr/>
            <p:nvPr/>
          </p:nvSpPr>
          <p:spPr bwMode="auto">
            <a:xfrm>
              <a:off x="6966977" y="3659021"/>
              <a:ext cx="143440" cy="146600"/>
            </a:xfrm>
            <a:custGeom>
              <a:avLst/>
              <a:gdLst>
                <a:gd name="T0" fmla="*/ 133 w 139"/>
                <a:gd name="T1" fmla="*/ 61 h 142"/>
                <a:gd name="T2" fmla="*/ 58 w 139"/>
                <a:gd name="T3" fmla="*/ 134 h 142"/>
                <a:gd name="T4" fmla="*/ 6 w 139"/>
                <a:gd name="T5" fmla="*/ 81 h 142"/>
                <a:gd name="T6" fmla="*/ 81 w 139"/>
                <a:gd name="T7" fmla="*/ 8 h 142"/>
                <a:gd name="T8" fmla="*/ 133 w 139"/>
                <a:gd name="T9" fmla="*/ 61 h 142"/>
              </a:gdLst>
              <a:ahLst/>
              <a:cxnLst>
                <a:cxn ang="0">
                  <a:pos x="T0" y="T1"/>
                </a:cxn>
                <a:cxn ang="0">
                  <a:pos x="T2" y="T3"/>
                </a:cxn>
                <a:cxn ang="0">
                  <a:pos x="T4" y="T5"/>
                </a:cxn>
                <a:cxn ang="0">
                  <a:pos x="T6" y="T7"/>
                </a:cxn>
                <a:cxn ang="0">
                  <a:pos x="T8" y="T9"/>
                </a:cxn>
              </a:cxnLst>
              <a:rect l="0" t="0" r="r" b="b"/>
              <a:pathLst>
                <a:path w="139" h="142">
                  <a:moveTo>
                    <a:pt x="133" y="61"/>
                  </a:moveTo>
                  <a:cubicBezTo>
                    <a:pt x="139" y="105"/>
                    <a:pt x="101" y="142"/>
                    <a:pt x="58" y="134"/>
                  </a:cubicBezTo>
                  <a:cubicBezTo>
                    <a:pt x="31" y="129"/>
                    <a:pt x="10" y="108"/>
                    <a:pt x="6" y="81"/>
                  </a:cubicBezTo>
                  <a:cubicBezTo>
                    <a:pt x="0" y="37"/>
                    <a:pt x="37" y="0"/>
                    <a:pt x="81" y="8"/>
                  </a:cubicBezTo>
                  <a:cubicBezTo>
                    <a:pt x="107" y="13"/>
                    <a:pt x="129" y="34"/>
                    <a:pt x="133" y="61"/>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1" name="Freeform 39"/>
            <p:cNvSpPr/>
            <p:nvPr/>
          </p:nvSpPr>
          <p:spPr bwMode="auto">
            <a:xfrm>
              <a:off x="4630861" y="3735480"/>
              <a:ext cx="132698" cy="133962"/>
            </a:xfrm>
            <a:custGeom>
              <a:avLst/>
              <a:gdLst>
                <a:gd name="T0" fmla="*/ 0 w 129"/>
                <a:gd name="T1" fmla="*/ 65 h 130"/>
                <a:gd name="T2" fmla="*/ 65 w 129"/>
                <a:gd name="T3" fmla="*/ 130 h 130"/>
                <a:gd name="T4" fmla="*/ 128 w 129"/>
                <a:gd name="T5" fmla="*/ 65 h 130"/>
                <a:gd name="T6" fmla="*/ 62 w 129"/>
                <a:gd name="T7" fmla="*/ 2 h 130"/>
                <a:gd name="T8" fmla="*/ 0 w 129"/>
                <a:gd name="T9" fmla="*/ 65 h 130"/>
              </a:gdLst>
              <a:ahLst/>
              <a:cxnLst>
                <a:cxn ang="0">
                  <a:pos x="T0" y="T1"/>
                </a:cxn>
                <a:cxn ang="0">
                  <a:pos x="T2" y="T3"/>
                </a:cxn>
                <a:cxn ang="0">
                  <a:pos x="T4" y="T5"/>
                </a:cxn>
                <a:cxn ang="0">
                  <a:pos x="T6" y="T7"/>
                </a:cxn>
                <a:cxn ang="0">
                  <a:pos x="T8" y="T9"/>
                </a:cxn>
              </a:cxnLst>
              <a:rect l="0" t="0" r="r" b="b"/>
              <a:pathLst>
                <a:path w="129" h="130">
                  <a:moveTo>
                    <a:pt x="0" y="65"/>
                  </a:moveTo>
                  <a:cubicBezTo>
                    <a:pt x="0" y="101"/>
                    <a:pt x="29" y="130"/>
                    <a:pt x="65" y="130"/>
                  </a:cubicBezTo>
                  <a:cubicBezTo>
                    <a:pt x="101" y="129"/>
                    <a:pt x="129" y="100"/>
                    <a:pt x="128" y="65"/>
                  </a:cubicBezTo>
                  <a:cubicBezTo>
                    <a:pt x="128" y="29"/>
                    <a:pt x="98" y="0"/>
                    <a:pt x="62" y="2"/>
                  </a:cubicBezTo>
                  <a:cubicBezTo>
                    <a:pt x="28" y="3"/>
                    <a:pt x="1" y="31"/>
                    <a:pt x="0" y="65"/>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2" name="Freeform 40"/>
            <p:cNvSpPr/>
            <p:nvPr/>
          </p:nvSpPr>
          <p:spPr bwMode="auto">
            <a:xfrm>
              <a:off x="4417912" y="3695039"/>
              <a:ext cx="144704" cy="145336"/>
            </a:xfrm>
            <a:custGeom>
              <a:avLst/>
              <a:gdLst>
                <a:gd name="T0" fmla="*/ 7 w 140"/>
                <a:gd name="T1" fmla="*/ 60 h 141"/>
                <a:gd name="T2" fmla="*/ 82 w 140"/>
                <a:gd name="T3" fmla="*/ 133 h 141"/>
                <a:gd name="T4" fmla="*/ 133 w 140"/>
                <a:gd name="T5" fmla="*/ 80 h 141"/>
                <a:gd name="T6" fmla="*/ 58 w 140"/>
                <a:gd name="T7" fmla="*/ 7 h 141"/>
                <a:gd name="T8" fmla="*/ 7 w 140"/>
                <a:gd name="T9" fmla="*/ 60 h 141"/>
              </a:gdLst>
              <a:ahLst/>
              <a:cxnLst>
                <a:cxn ang="0">
                  <a:pos x="T0" y="T1"/>
                </a:cxn>
                <a:cxn ang="0">
                  <a:pos x="T2" y="T3"/>
                </a:cxn>
                <a:cxn ang="0">
                  <a:pos x="T4" y="T5"/>
                </a:cxn>
                <a:cxn ang="0">
                  <a:pos x="T6" y="T7"/>
                </a:cxn>
                <a:cxn ang="0">
                  <a:pos x="T8" y="T9"/>
                </a:cxn>
              </a:cxnLst>
              <a:rect l="0" t="0" r="r" b="b"/>
              <a:pathLst>
                <a:path w="140" h="141">
                  <a:moveTo>
                    <a:pt x="7" y="60"/>
                  </a:moveTo>
                  <a:cubicBezTo>
                    <a:pt x="0" y="104"/>
                    <a:pt x="38" y="141"/>
                    <a:pt x="82" y="133"/>
                  </a:cubicBezTo>
                  <a:cubicBezTo>
                    <a:pt x="108" y="129"/>
                    <a:pt x="129" y="107"/>
                    <a:pt x="133" y="80"/>
                  </a:cubicBezTo>
                  <a:cubicBezTo>
                    <a:pt x="140" y="36"/>
                    <a:pt x="102" y="0"/>
                    <a:pt x="58" y="7"/>
                  </a:cubicBezTo>
                  <a:cubicBezTo>
                    <a:pt x="32" y="12"/>
                    <a:pt x="11" y="34"/>
                    <a:pt x="7" y="60"/>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3" name="Freeform 41"/>
            <p:cNvSpPr/>
            <p:nvPr/>
          </p:nvSpPr>
          <p:spPr bwMode="auto">
            <a:xfrm>
              <a:off x="4211282" y="3659021"/>
              <a:ext cx="144704" cy="146600"/>
            </a:xfrm>
            <a:custGeom>
              <a:avLst/>
              <a:gdLst>
                <a:gd name="T0" fmla="*/ 7 w 140"/>
                <a:gd name="T1" fmla="*/ 61 h 142"/>
                <a:gd name="T2" fmla="*/ 82 w 140"/>
                <a:gd name="T3" fmla="*/ 134 h 142"/>
                <a:gd name="T4" fmla="*/ 133 w 140"/>
                <a:gd name="T5" fmla="*/ 81 h 142"/>
                <a:gd name="T6" fmla="*/ 58 w 140"/>
                <a:gd name="T7" fmla="*/ 8 h 142"/>
                <a:gd name="T8" fmla="*/ 7 w 140"/>
                <a:gd name="T9" fmla="*/ 61 h 142"/>
              </a:gdLst>
              <a:ahLst/>
              <a:cxnLst>
                <a:cxn ang="0">
                  <a:pos x="T0" y="T1"/>
                </a:cxn>
                <a:cxn ang="0">
                  <a:pos x="T2" y="T3"/>
                </a:cxn>
                <a:cxn ang="0">
                  <a:pos x="T4" y="T5"/>
                </a:cxn>
                <a:cxn ang="0">
                  <a:pos x="T6" y="T7"/>
                </a:cxn>
                <a:cxn ang="0">
                  <a:pos x="T8" y="T9"/>
                </a:cxn>
              </a:cxnLst>
              <a:rect l="0" t="0" r="r" b="b"/>
              <a:pathLst>
                <a:path w="140" h="142">
                  <a:moveTo>
                    <a:pt x="7" y="61"/>
                  </a:moveTo>
                  <a:cubicBezTo>
                    <a:pt x="0" y="105"/>
                    <a:pt x="38" y="142"/>
                    <a:pt x="82" y="134"/>
                  </a:cubicBezTo>
                  <a:cubicBezTo>
                    <a:pt x="108" y="129"/>
                    <a:pt x="129" y="108"/>
                    <a:pt x="133" y="81"/>
                  </a:cubicBezTo>
                  <a:cubicBezTo>
                    <a:pt x="140" y="37"/>
                    <a:pt x="102" y="0"/>
                    <a:pt x="58" y="8"/>
                  </a:cubicBezTo>
                  <a:cubicBezTo>
                    <a:pt x="32" y="13"/>
                    <a:pt x="11" y="34"/>
                    <a:pt x="7" y="61"/>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grpSp>
      <p:grpSp>
        <p:nvGrpSpPr>
          <p:cNvPr id="324" name="Group 88"/>
          <p:cNvGrpSpPr/>
          <p:nvPr/>
        </p:nvGrpSpPr>
        <p:grpSpPr>
          <a:xfrm>
            <a:off x="7886861" y="4642299"/>
            <a:ext cx="2015114" cy="1694742"/>
            <a:chOff x="4963869" y="1554810"/>
            <a:chExt cx="2015114" cy="1694742"/>
          </a:xfrm>
        </p:grpSpPr>
        <p:sp>
          <p:nvSpPr>
            <p:cNvPr id="325" name="Freeform 5"/>
            <p:cNvSpPr>
              <a:spLocks noEditPoints="1"/>
            </p:cNvSpPr>
            <p:nvPr/>
          </p:nvSpPr>
          <p:spPr bwMode="auto">
            <a:xfrm>
              <a:off x="4963869" y="2527928"/>
              <a:ext cx="496670" cy="593981"/>
            </a:xfrm>
            <a:custGeom>
              <a:avLst/>
              <a:gdLst>
                <a:gd name="T0" fmla="*/ 688 w 786"/>
                <a:gd name="T1" fmla="*/ 534 h 940"/>
                <a:gd name="T2" fmla="*/ 786 w 786"/>
                <a:gd name="T3" fmla="*/ 507 h 940"/>
                <a:gd name="T4" fmla="*/ 693 w 786"/>
                <a:gd name="T5" fmla="*/ 232 h 940"/>
                <a:gd name="T6" fmla="*/ 610 w 786"/>
                <a:gd name="T7" fmla="*/ 268 h 940"/>
                <a:gd name="T8" fmla="*/ 533 w 786"/>
                <a:gd name="T9" fmla="*/ 0 h 940"/>
                <a:gd name="T10" fmla="*/ 0 w 786"/>
                <a:gd name="T11" fmla="*/ 168 h 940"/>
                <a:gd name="T12" fmla="*/ 224 w 786"/>
                <a:gd name="T13" fmla="*/ 940 h 940"/>
                <a:gd name="T14" fmla="*/ 768 w 786"/>
                <a:gd name="T15" fmla="*/ 809 h 940"/>
                <a:gd name="T16" fmla="*/ 688 w 786"/>
                <a:gd name="T17" fmla="*/ 534 h 940"/>
                <a:gd name="T18" fmla="*/ 669 w 786"/>
                <a:gd name="T19" fmla="*/ 292 h 940"/>
                <a:gd name="T20" fmla="*/ 726 w 786"/>
                <a:gd name="T21" fmla="*/ 485 h 940"/>
                <a:gd name="T22" fmla="*/ 677 w 786"/>
                <a:gd name="T23" fmla="*/ 498 h 940"/>
                <a:gd name="T24" fmla="*/ 621 w 786"/>
                <a:gd name="T25" fmla="*/ 304 h 940"/>
                <a:gd name="T26" fmla="*/ 669 w 786"/>
                <a:gd name="T27" fmla="*/ 292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6" h="940">
                  <a:moveTo>
                    <a:pt x="688" y="534"/>
                  </a:moveTo>
                  <a:lnTo>
                    <a:pt x="786" y="507"/>
                  </a:lnTo>
                  <a:lnTo>
                    <a:pt x="693" y="232"/>
                  </a:lnTo>
                  <a:lnTo>
                    <a:pt x="610" y="268"/>
                  </a:lnTo>
                  <a:lnTo>
                    <a:pt x="533" y="0"/>
                  </a:lnTo>
                  <a:lnTo>
                    <a:pt x="0" y="168"/>
                  </a:lnTo>
                  <a:lnTo>
                    <a:pt x="224" y="940"/>
                  </a:lnTo>
                  <a:lnTo>
                    <a:pt x="768" y="809"/>
                  </a:lnTo>
                  <a:lnTo>
                    <a:pt x="688" y="534"/>
                  </a:lnTo>
                  <a:close/>
                  <a:moveTo>
                    <a:pt x="669" y="292"/>
                  </a:moveTo>
                  <a:lnTo>
                    <a:pt x="726" y="485"/>
                  </a:lnTo>
                  <a:lnTo>
                    <a:pt x="677" y="498"/>
                  </a:lnTo>
                  <a:lnTo>
                    <a:pt x="621" y="304"/>
                  </a:lnTo>
                  <a:lnTo>
                    <a:pt x="669" y="292"/>
                  </a:ln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26" name="Freeform 6"/>
            <p:cNvSpPr/>
            <p:nvPr/>
          </p:nvSpPr>
          <p:spPr bwMode="auto">
            <a:xfrm>
              <a:off x="5382184" y="2588590"/>
              <a:ext cx="531424" cy="226218"/>
            </a:xfrm>
            <a:custGeom>
              <a:avLst/>
              <a:gdLst>
                <a:gd name="T0" fmla="*/ 2 w 515"/>
                <a:gd name="T1" fmla="*/ 147 h 219"/>
                <a:gd name="T2" fmla="*/ 17 w 515"/>
                <a:gd name="T3" fmla="*/ 153 h 219"/>
                <a:gd name="T4" fmla="*/ 4 w 515"/>
                <a:gd name="T5" fmla="*/ 166 h 219"/>
                <a:gd name="T6" fmla="*/ 24 w 515"/>
                <a:gd name="T7" fmla="*/ 176 h 219"/>
                <a:gd name="T8" fmla="*/ 24 w 515"/>
                <a:gd name="T9" fmla="*/ 176 h 219"/>
                <a:gd name="T10" fmla="*/ 10 w 515"/>
                <a:gd name="T11" fmla="*/ 189 h 219"/>
                <a:gd name="T12" fmla="*/ 29 w 515"/>
                <a:gd name="T13" fmla="*/ 195 h 219"/>
                <a:gd name="T14" fmla="*/ 13 w 515"/>
                <a:gd name="T15" fmla="*/ 211 h 219"/>
                <a:gd name="T16" fmla="*/ 32 w 515"/>
                <a:gd name="T17" fmla="*/ 213 h 219"/>
                <a:gd name="T18" fmla="*/ 515 w 515"/>
                <a:gd name="T19" fmla="*/ 74 h 219"/>
                <a:gd name="T20" fmla="*/ 483 w 515"/>
                <a:gd name="T21" fmla="*/ 0 h 219"/>
                <a:gd name="T22" fmla="*/ 17 w 515"/>
                <a:gd name="T23" fmla="*/ 135 h 219"/>
                <a:gd name="T24" fmla="*/ 2 w 515"/>
                <a:gd name="T25" fmla="*/ 14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5" h="219">
                  <a:moveTo>
                    <a:pt x="2" y="147"/>
                  </a:moveTo>
                  <a:cubicBezTo>
                    <a:pt x="3" y="154"/>
                    <a:pt x="12" y="155"/>
                    <a:pt x="17" y="153"/>
                  </a:cubicBezTo>
                  <a:cubicBezTo>
                    <a:pt x="12" y="154"/>
                    <a:pt x="3" y="157"/>
                    <a:pt x="4" y="166"/>
                  </a:cubicBezTo>
                  <a:cubicBezTo>
                    <a:pt x="6" y="176"/>
                    <a:pt x="20" y="176"/>
                    <a:pt x="24" y="176"/>
                  </a:cubicBezTo>
                  <a:cubicBezTo>
                    <a:pt x="24" y="176"/>
                    <a:pt x="24" y="176"/>
                    <a:pt x="24" y="176"/>
                  </a:cubicBezTo>
                  <a:cubicBezTo>
                    <a:pt x="20" y="177"/>
                    <a:pt x="9" y="180"/>
                    <a:pt x="10" y="189"/>
                  </a:cubicBezTo>
                  <a:cubicBezTo>
                    <a:pt x="12" y="197"/>
                    <a:pt x="24" y="196"/>
                    <a:pt x="29" y="195"/>
                  </a:cubicBezTo>
                  <a:cubicBezTo>
                    <a:pt x="24" y="196"/>
                    <a:pt x="11" y="200"/>
                    <a:pt x="13" y="211"/>
                  </a:cubicBezTo>
                  <a:cubicBezTo>
                    <a:pt x="15" y="219"/>
                    <a:pt x="32" y="213"/>
                    <a:pt x="32" y="213"/>
                  </a:cubicBezTo>
                  <a:cubicBezTo>
                    <a:pt x="350" y="91"/>
                    <a:pt x="515" y="74"/>
                    <a:pt x="515" y="74"/>
                  </a:cubicBezTo>
                  <a:cubicBezTo>
                    <a:pt x="483" y="0"/>
                    <a:pt x="483" y="0"/>
                    <a:pt x="483" y="0"/>
                  </a:cubicBezTo>
                  <a:cubicBezTo>
                    <a:pt x="145" y="77"/>
                    <a:pt x="49" y="126"/>
                    <a:pt x="17" y="135"/>
                  </a:cubicBezTo>
                  <a:cubicBezTo>
                    <a:pt x="17" y="135"/>
                    <a:pt x="0" y="140"/>
                    <a:pt x="2" y="147"/>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7" name="Freeform 7"/>
            <p:cNvSpPr/>
            <p:nvPr/>
          </p:nvSpPr>
          <p:spPr bwMode="auto">
            <a:xfrm>
              <a:off x="6604269" y="2090657"/>
              <a:ext cx="374714" cy="384192"/>
            </a:xfrm>
            <a:custGeom>
              <a:avLst/>
              <a:gdLst>
                <a:gd name="T0" fmla="*/ 151 w 363"/>
                <a:gd name="T1" fmla="*/ 4 h 372"/>
                <a:gd name="T2" fmla="*/ 147 w 363"/>
                <a:gd name="T3" fmla="*/ 20 h 372"/>
                <a:gd name="T4" fmla="*/ 133 w 363"/>
                <a:gd name="T5" fmla="*/ 9 h 372"/>
                <a:gd name="T6" fmla="*/ 126 w 363"/>
                <a:gd name="T7" fmla="*/ 30 h 372"/>
                <a:gd name="T8" fmla="*/ 126 w 363"/>
                <a:gd name="T9" fmla="*/ 30 h 372"/>
                <a:gd name="T10" fmla="*/ 111 w 363"/>
                <a:gd name="T11" fmla="*/ 18 h 372"/>
                <a:gd name="T12" fmla="*/ 107 w 363"/>
                <a:gd name="T13" fmla="*/ 37 h 372"/>
                <a:gd name="T14" fmla="*/ 89 w 363"/>
                <a:gd name="T15" fmla="*/ 24 h 372"/>
                <a:gd name="T16" fmla="*/ 90 w 363"/>
                <a:gd name="T17" fmla="*/ 43 h 372"/>
                <a:gd name="T18" fmla="*/ 0 w 363"/>
                <a:gd name="T19" fmla="*/ 293 h 372"/>
                <a:gd name="T20" fmla="*/ 16 w 363"/>
                <a:gd name="T21" fmla="*/ 372 h 372"/>
                <a:gd name="T22" fmla="*/ 165 w 363"/>
                <a:gd name="T23" fmla="*/ 17 h 372"/>
                <a:gd name="T24" fmla="*/ 151 w 363"/>
                <a:gd name="T25" fmla="*/ 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 h="372">
                  <a:moveTo>
                    <a:pt x="151" y="4"/>
                  </a:moveTo>
                  <a:cubicBezTo>
                    <a:pt x="144" y="7"/>
                    <a:pt x="146" y="14"/>
                    <a:pt x="147" y="20"/>
                  </a:cubicBezTo>
                  <a:cubicBezTo>
                    <a:pt x="145" y="14"/>
                    <a:pt x="141" y="6"/>
                    <a:pt x="133" y="9"/>
                  </a:cubicBezTo>
                  <a:cubicBezTo>
                    <a:pt x="123" y="12"/>
                    <a:pt x="125" y="25"/>
                    <a:pt x="126" y="30"/>
                  </a:cubicBezTo>
                  <a:cubicBezTo>
                    <a:pt x="126" y="30"/>
                    <a:pt x="126" y="30"/>
                    <a:pt x="126" y="30"/>
                  </a:cubicBezTo>
                  <a:cubicBezTo>
                    <a:pt x="124" y="26"/>
                    <a:pt x="119" y="15"/>
                    <a:pt x="111" y="18"/>
                  </a:cubicBezTo>
                  <a:cubicBezTo>
                    <a:pt x="103" y="20"/>
                    <a:pt x="106" y="32"/>
                    <a:pt x="107" y="37"/>
                  </a:cubicBezTo>
                  <a:cubicBezTo>
                    <a:pt x="105" y="32"/>
                    <a:pt x="99" y="19"/>
                    <a:pt x="89" y="24"/>
                  </a:cubicBezTo>
                  <a:cubicBezTo>
                    <a:pt x="82" y="27"/>
                    <a:pt x="90" y="43"/>
                    <a:pt x="90" y="43"/>
                  </a:cubicBezTo>
                  <a:cubicBezTo>
                    <a:pt x="257" y="339"/>
                    <a:pt x="0" y="293"/>
                    <a:pt x="0" y="293"/>
                  </a:cubicBezTo>
                  <a:cubicBezTo>
                    <a:pt x="16" y="372"/>
                    <a:pt x="16" y="372"/>
                    <a:pt x="16" y="372"/>
                  </a:cubicBezTo>
                  <a:cubicBezTo>
                    <a:pt x="363" y="364"/>
                    <a:pt x="178" y="47"/>
                    <a:pt x="165" y="17"/>
                  </a:cubicBezTo>
                  <a:cubicBezTo>
                    <a:pt x="165" y="17"/>
                    <a:pt x="158" y="0"/>
                    <a:pt x="151" y="4"/>
                  </a:cubicBezTo>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8" name="Freeform 8"/>
            <p:cNvSpPr/>
            <p:nvPr/>
          </p:nvSpPr>
          <p:spPr bwMode="auto">
            <a:xfrm>
              <a:off x="6604269" y="2393335"/>
              <a:ext cx="58134" cy="81514"/>
            </a:xfrm>
            <a:custGeom>
              <a:avLst/>
              <a:gdLst>
                <a:gd name="T0" fmla="*/ 0 w 56"/>
                <a:gd name="T1" fmla="*/ 0 h 79"/>
                <a:gd name="T2" fmla="*/ 16 w 56"/>
                <a:gd name="T3" fmla="*/ 79 h 79"/>
                <a:gd name="T4" fmla="*/ 56 w 56"/>
                <a:gd name="T5" fmla="*/ 76 h 79"/>
                <a:gd name="T6" fmla="*/ 48 w 56"/>
                <a:gd name="T7" fmla="*/ 2 h 79"/>
                <a:gd name="T8" fmla="*/ 0 w 56"/>
                <a:gd name="T9" fmla="*/ 0 h 79"/>
              </a:gdLst>
              <a:ahLst/>
              <a:cxnLst>
                <a:cxn ang="0">
                  <a:pos x="T0" y="T1"/>
                </a:cxn>
                <a:cxn ang="0">
                  <a:pos x="T2" y="T3"/>
                </a:cxn>
                <a:cxn ang="0">
                  <a:pos x="T4" y="T5"/>
                </a:cxn>
                <a:cxn ang="0">
                  <a:pos x="T6" y="T7"/>
                </a:cxn>
                <a:cxn ang="0">
                  <a:pos x="T8" y="T9"/>
                </a:cxn>
              </a:cxnLst>
              <a:rect l="0" t="0" r="r" b="b"/>
              <a:pathLst>
                <a:path w="56" h="79">
                  <a:moveTo>
                    <a:pt x="0" y="0"/>
                  </a:moveTo>
                  <a:cubicBezTo>
                    <a:pt x="16" y="79"/>
                    <a:pt x="16" y="79"/>
                    <a:pt x="16" y="79"/>
                  </a:cubicBezTo>
                  <a:cubicBezTo>
                    <a:pt x="30" y="78"/>
                    <a:pt x="44" y="77"/>
                    <a:pt x="56" y="76"/>
                  </a:cubicBezTo>
                  <a:cubicBezTo>
                    <a:pt x="48" y="2"/>
                    <a:pt x="48" y="2"/>
                    <a:pt x="48" y="2"/>
                  </a:cubicBezTo>
                  <a:cubicBezTo>
                    <a:pt x="21" y="4"/>
                    <a:pt x="0" y="0"/>
                    <a:pt x="0" y="0"/>
                  </a:cubicBezTo>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29" name="Freeform 9"/>
            <p:cNvSpPr/>
            <p:nvPr/>
          </p:nvSpPr>
          <p:spPr bwMode="auto">
            <a:xfrm>
              <a:off x="5967319" y="2770576"/>
              <a:ext cx="980701" cy="478976"/>
            </a:xfrm>
            <a:custGeom>
              <a:avLst/>
              <a:gdLst>
                <a:gd name="T0" fmla="*/ 924 w 950"/>
                <a:gd name="T1" fmla="*/ 108 h 464"/>
                <a:gd name="T2" fmla="*/ 829 w 950"/>
                <a:gd name="T3" fmla="*/ 158 h 464"/>
                <a:gd name="T4" fmla="*/ 817 w 950"/>
                <a:gd name="T5" fmla="*/ 29 h 464"/>
                <a:gd name="T6" fmla="*/ 720 w 950"/>
                <a:gd name="T7" fmla="*/ 58 h 464"/>
                <a:gd name="T8" fmla="*/ 89 w 950"/>
                <a:gd name="T9" fmla="*/ 242 h 464"/>
                <a:gd name="T10" fmla="*/ 121 w 950"/>
                <a:gd name="T11" fmla="*/ 343 h 464"/>
                <a:gd name="T12" fmla="*/ 47 w 950"/>
                <a:gd name="T13" fmla="*/ 340 h 464"/>
                <a:gd name="T14" fmla="*/ 58 w 950"/>
                <a:gd name="T15" fmla="*/ 461 h 464"/>
                <a:gd name="T16" fmla="*/ 72 w 950"/>
                <a:gd name="T17" fmla="*/ 383 h 464"/>
                <a:gd name="T18" fmla="*/ 167 w 950"/>
                <a:gd name="T19" fmla="*/ 395 h 464"/>
                <a:gd name="T20" fmla="*/ 161 w 950"/>
                <a:gd name="T21" fmla="*/ 270 h 464"/>
                <a:gd name="T22" fmla="*/ 774 w 950"/>
                <a:gd name="T23" fmla="*/ 84 h 464"/>
                <a:gd name="T24" fmla="*/ 806 w 950"/>
                <a:gd name="T25" fmla="*/ 237 h 464"/>
                <a:gd name="T26" fmla="*/ 924 w 950"/>
                <a:gd name="T27" fmla="*/ 10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0" h="464">
                  <a:moveTo>
                    <a:pt x="924" y="108"/>
                  </a:moveTo>
                  <a:cubicBezTo>
                    <a:pt x="897" y="38"/>
                    <a:pt x="829" y="158"/>
                    <a:pt x="829" y="158"/>
                  </a:cubicBezTo>
                  <a:cubicBezTo>
                    <a:pt x="829" y="158"/>
                    <a:pt x="844" y="60"/>
                    <a:pt x="817" y="29"/>
                  </a:cubicBezTo>
                  <a:cubicBezTo>
                    <a:pt x="791" y="0"/>
                    <a:pt x="735" y="46"/>
                    <a:pt x="720" y="58"/>
                  </a:cubicBezTo>
                  <a:cubicBezTo>
                    <a:pt x="89" y="242"/>
                    <a:pt x="89" y="242"/>
                    <a:pt x="89" y="242"/>
                  </a:cubicBezTo>
                  <a:cubicBezTo>
                    <a:pt x="121" y="343"/>
                    <a:pt x="121" y="343"/>
                    <a:pt x="121" y="343"/>
                  </a:cubicBezTo>
                  <a:cubicBezTo>
                    <a:pt x="47" y="340"/>
                    <a:pt x="47" y="340"/>
                    <a:pt x="47" y="340"/>
                  </a:cubicBezTo>
                  <a:cubicBezTo>
                    <a:pt x="47" y="340"/>
                    <a:pt x="0" y="457"/>
                    <a:pt x="58" y="461"/>
                  </a:cubicBezTo>
                  <a:cubicBezTo>
                    <a:pt x="116" y="464"/>
                    <a:pt x="72" y="383"/>
                    <a:pt x="72" y="383"/>
                  </a:cubicBezTo>
                  <a:cubicBezTo>
                    <a:pt x="72" y="383"/>
                    <a:pt x="129" y="410"/>
                    <a:pt x="167" y="395"/>
                  </a:cubicBezTo>
                  <a:cubicBezTo>
                    <a:pt x="197" y="384"/>
                    <a:pt x="167" y="297"/>
                    <a:pt x="161" y="270"/>
                  </a:cubicBezTo>
                  <a:cubicBezTo>
                    <a:pt x="580" y="216"/>
                    <a:pt x="768" y="88"/>
                    <a:pt x="774" y="84"/>
                  </a:cubicBezTo>
                  <a:cubicBezTo>
                    <a:pt x="774" y="84"/>
                    <a:pt x="792" y="186"/>
                    <a:pt x="806" y="237"/>
                  </a:cubicBezTo>
                  <a:cubicBezTo>
                    <a:pt x="806" y="237"/>
                    <a:pt x="950" y="178"/>
                    <a:pt x="924" y="108"/>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0" name="Freeform 10"/>
            <p:cNvSpPr/>
            <p:nvPr/>
          </p:nvSpPr>
          <p:spPr bwMode="auto">
            <a:xfrm>
              <a:off x="6605533" y="2393335"/>
              <a:ext cx="126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0" y="0"/>
                    <a:pt x="0" y="0"/>
                    <a:pt x="0" y="0"/>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1" name="Freeform 12"/>
            <p:cNvSpPr/>
            <p:nvPr/>
          </p:nvSpPr>
          <p:spPr bwMode="auto">
            <a:xfrm>
              <a:off x="5784069" y="1592092"/>
              <a:ext cx="819568" cy="996499"/>
            </a:xfrm>
            <a:custGeom>
              <a:avLst/>
              <a:gdLst>
                <a:gd name="T0" fmla="*/ 794 w 794"/>
                <a:gd name="T1" fmla="*/ 771 h 965"/>
                <a:gd name="T2" fmla="*/ 152 w 794"/>
                <a:gd name="T3" fmla="*/ 398 h 965"/>
                <a:gd name="T4" fmla="*/ 94 w 794"/>
                <a:gd name="T5" fmla="*/ 965 h 965"/>
                <a:gd name="T6" fmla="*/ 794 w 794"/>
                <a:gd name="T7" fmla="*/ 771 h 965"/>
              </a:gdLst>
              <a:ahLst/>
              <a:cxnLst>
                <a:cxn ang="0">
                  <a:pos x="T0" y="T1"/>
                </a:cxn>
                <a:cxn ang="0">
                  <a:pos x="T2" y="T3"/>
                </a:cxn>
                <a:cxn ang="0">
                  <a:pos x="T4" y="T5"/>
                </a:cxn>
                <a:cxn ang="0">
                  <a:pos x="T6" y="T7"/>
                </a:cxn>
              </a:cxnLst>
              <a:rect l="0" t="0" r="r" b="b"/>
              <a:pathLst>
                <a:path w="794" h="965">
                  <a:moveTo>
                    <a:pt x="794" y="771"/>
                  </a:moveTo>
                  <a:cubicBezTo>
                    <a:pt x="794" y="771"/>
                    <a:pt x="679" y="0"/>
                    <a:pt x="152" y="398"/>
                  </a:cubicBezTo>
                  <a:cubicBezTo>
                    <a:pt x="152" y="398"/>
                    <a:pt x="0" y="581"/>
                    <a:pt x="94" y="965"/>
                  </a:cubicBezTo>
                  <a:cubicBezTo>
                    <a:pt x="698" y="934"/>
                    <a:pt x="794" y="771"/>
                    <a:pt x="794" y="77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2" name="Freeform 13"/>
            <p:cNvSpPr/>
            <p:nvPr/>
          </p:nvSpPr>
          <p:spPr bwMode="auto">
            <a:xfrm>
              <a:off x="5473809" y="1554810"/>
              <a:ext cx="1217662" cy="1033780"/>
            </a:xfrm>
            <a:custGeom>
              <a:avLst/>
              <a:gdLst>
                <a:gd name="T0" fmla="*/ 951 w 1179"/>
                <a:gd name="T1" fmla="*/ 33 h 1001"/>
                <a:gd name="T2" fmla="*/ 504 w 1179"/>
                <a:gd name="T3" fmla="*/ 500 h 1001"/>
                <a:gd name="T4" fmla="*/ 502 w 1179"/>
                <a:gd name="T5" fmla="*/ 685 h 1001"/>
                <a:gd name="T6" fmla="*/ 421 w 1179"/>
                <a:gd name="T7" fmla="*/ 710 h 1001"/>
                <a:gd name="T8" fmla="*/ 498 w 1179"/>
                <a:gd name="T9" fmla="*/ 738 h 1001"/>
                <a:gd name="T10" fmla="*/ 394 w 1179"/>
                <a:gd name="T11" fmla="*/ 1001 h 1001"/>
                <a:gd name="T12" fmla="*/ 340 w 1179"/>
                <a:gd name="T13" fmla="*/ 331 h 1001"/>
                <a:gd name="T14" fmla="*/ 479 w 1179"/>
                <a:gd name="T15" fmla="*/ 115 h 1001"/>
                <a:gd name="T16" fmla="*/ 951 w 1179"/>
                <a:gd name="T17" fmla="*/ 33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9" h="1001">
                  <a:moveTo>
                    <a:pt x="951" y="33"/>
                  </a:moveTo>
                  <a:cubicBezTo>
                    <a:pt x="951" y="33"/>
                    <a:pt x="1179" y="438"/>
                    <a:pt x="504" y="500"/>
                  </a:cubicBezTo>
                  <a:cubicBezTo>
                    <a:pt x="502" y="685"/>
                    <a:pt x="502" y="685"/>
                    <a:pt x="502" y="685"/>
                  </a:cubicBezTo>
                  <a:cubicBezTo>
                    <a:pt x="502" y="685"/>
                    <a:pt x="423" y="637"/>
                    <a:pt x="421" y="710"/>
                  </a:cubicBezTo>
                  <a:cubicBezTo>
                    <a:pt x="419" y="783"/>
                    <a:pt x="498" y="738"/>
                    <a:pt x="498" y="738"/>
                  </a:cubicBezTo>
                  <a:cubicBezTo>
                    <a:pt x="498" y="738"/>
                    <a:pt x="468" y="934"/>
                    <a:pt x="394" y="1001"/>
                  </a:cubicBezTo>
                  <a:cubicBezTo>
                    <a:pt x="394" y="1001"/>
                    <a:pt x="0" y="320"/>
                    <a:pt x="340" y="331"/>
                  </a:cubicBezTo>
                  <a:cubicBezTo>
                    <a:pt x="340" y="331"/>
                    <a:pt x="303" y="208"/>
                    <a:pt x="479" y="115"/>
                  </a:cubicBezTo>
                  <a:cubicBezTo>
                    <a:pt x="697" y="0"/>
                    <a:pt x="908" y="240"/>
                    <a:pt x="951" y="33"/>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3" name="Freeform 14"/>
            <p:cNvSpPr/>
            <p:nvPr/>
          </p:nvSpPr>
          <p:spPr bwMode="auto">
            <a:xfrm>
              <a:off x="5880749" y="2388280"/>
              <a:ext cx="830310" cy="631895"/>
            </a:xfrm>
            <a:custGeom>
              <a:avLst/>
              <a:gdLst>
                <a:gd name="T0" fmla="*/ 700 w 804"/>
                <a:gd name="T1" fmla="*/ 0 h 612"/>
                <a:gd name="T2" fmla="*/ 804 w 804"/>
                <a:gd name="T3" fmla="*/ 428 h 612"/>
                <a:gd name="T4" fmla="*/ 173 w 804"/>
                <a:gd name="T5" fmla="*/ 612 h 612"/>
                <a:gd name="T6" fmla="*/ 0 w 804"/>
                <a:gd name="T7" fmla="*/ 194 h 612"/>
                <a:gd name="T8" fmla="*/ 700 w 804"/>
                <a:gd name="T9" fmla="*/ 0 h 612"/>
              </a:gdLst>
              <a:ahLst/>
              <a:cxnLst>
                <a:cxn ang="0">
                  <a:pos x="T0" y="T1"/>
                </a:cxn>
                <a:cxn ang="0">
                  <a:pos x="T2" y="T3"/>
                </a:cxn>
                <a:cxn ang="0">
                  <a:pos x="T4" y="T5"/>
                </a:cxn>
                <a:cxn ang="0">
                  <a:pos x="T6" y="T7"/>
                </a:cxn>
                <a:cxn ang="0">
                  <a:pos x="T8" y="T9"/>
                </a:cxn>
              </a:cxnLst>
              <a:rect l="0" t="0" r="r" b="b"/>
              <a:pathLst>
                <a:path w="804" h="612">
                  <a:moveTo>
                    <a:pt x="700" y="0"/>
                  </a:moveTo>
                  <a:cubicBezTo>
                    <a:pt x="804" y="428"/>
                    <a:pt x="804" y="428"/>
                    <a:pt x="804" y="428"/>
                  </a:cubicBezTo>
                  <a:cubicBezTo>
                    <a:pt x="804" y="428"/>
                    <a:pt x="555" y="554"/>
                    <a:pt x="173" y="612"/>
                  </a:cubicBezTo>
                  <a:cubicBezTo>
                    <a:pt x="0" y="194"/>
                    <a:pt x="0" y="194"/>
                    <a:pt x="0" y="194"/>
                  </a:cubicBezTo>
                  <a:cubicBezTo>
                    <a:pt x="0" y="194"/>
                    <a:pt x="485" y="140"/>
                    <a:pt x="700" y="0"/>
                  </a:cubicBezTo>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34" name="Freeform 16"/>
            <p:cNvSpPr/>
            <p:nvPr/>
          </p:nvSpPr>
          <p:spPr bwMode="auto">
            <a:xfrm>
              <a:off x="6152464" y="2488751"/>
              <a:ext cx="341855" cy="321003"/>
            </a:xfrm>
            <a:custGeom>
              <a:avLst/>
              <a:gdLst>
                <a:gd name="T0" fmla="*/ 300 w 331"/>
                <a:gd name="T1" fmla="*/ 0 h 311"/>
                <a:gd name="T2" fmla="*/ 322 w 331"/>
                <a:gd name="T3" fmla="*/ 24 h 311"/>
                <a:gd name="T4" fmla="*/ 310 w 331"/>
                <a:gd name="T5" fmla="*/ 61 h 311"/>
                <a:gd name="T6" fmla="*/ 76 w 331"/>
                <a:gd name="T7" fmla="*/ 311 h 311"/>
                <a:gd name="T8" fmla="*/ 0 w 331"/>
                <a:gd name="T9" fmla="*/ 253 h 311"/>
                <a:gd name="T10" fmla="*/ 60 w 331"/>
                <a:gd name="T11" fmla="*/ 186 h 311"/>
                <a:gd name="T12" fmla="*/ 270 w 331"/>
                <a:gd name="T13" fmla="*/ 75 h 311"/>
                <a:gd name="T14" fmla="*/ 237 w 331"/>
                <a:gd name="T15" fmla="*/ 48 h 311"/>
                <a:gd name="T16" fmla="*/ 244 w 331"/>
                <a:gd name="T17" fmla="*/ 22 h 311"/>
                <a:gd name="T18" fmla="*/ 300 w 331"/>
                <a:gd name="T19"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1" h="311">
                  <a:moveTo>
                    <a:pt x="300" y="0"/>
                  </a:moveTo>
                  <a:cubicBezTo>
                    <a:pt x="322" y="24"/>
                    <a:pt x="322" y="24"/>
                    <a:pt x="322" y="24"/>
                  </a:cubicBezTo>
                  <a:cubicBezTo>
                    <a:pt x="310" y="61"/>
                    <a:pt x="310" y="61"/>
                    <a:pt x="310" y="61"/>
                  </a:cubicBezTo>
                  <a:cubicBezTo>
                    <a:pt x="310" y="61"/>
                    <a:pt x="331" y="257"/>
                    <a:pt x="76" y="311"/>
                  </a:cubicBezTo>
                  <a:cubicBezTo>
                    <a:pt x="0" y="253"/>
                    <a:pt x="0" y="253"/>
                    <a:pt x="0" y="253"/>
                  </a:cubicBezTo>
                  <a:cubicBezTo>
                    <a:pt x="60" y="186"/>
                    <a:pt x="60" y="186"/>
                    <a:pt x="60" y="186"/>
                  </a:cubicBezTo>
                  <a:cubicBezTo>
                    <a:pt x="275" y="190"/>
                    <a:pt x="270" y="75"/>
                    <a:pt x="270" y="75"/>
                  </a:cubicBezTo>
                  <a:cubicBezTo>
                    <a:pt x="237" y="48"/>
                    <a:pt x="237" y="48"/>
                    <a:pt x="237" y="48"/>
                  </a:cubicBezTo>
                  <a:cubicBezTo>
                    <a:pt x="244" y="22"/>
                    <a:pt x="244" y="22"/>
                    <a:pt x="244" y="22"/>
                  </a:cubicBezTo>
                  <a:lnTo>
                    <a:pt x="300" y="0"/>
                  </a:ln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5" name="Freeform 17"/>
            <p:cNvSpPr/>
            <p:nvPr/>
          </p:nvSpPr>
          <p:spPr bwMode="auto">
            <a:xfrm>
              <a:off x="5397349" y="2746564"/>
              <a:ext cx="2528" cy="126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0"/>
                    <a:pt x="1" y="1"/>
                    <a:pt x="0" y="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6" name="Freeform 18"/>
            <p:cNvSpPr/>
            <p:nvPr/>
          </p:nvSpPr>
          <p:spPr bwMode="auto">
            <a:xfrm>
              <a:off x="5828302" y="2588590"/>
              <a:ext cx="85306" cy="87202"/>
            </a:xfrm>
            <a:custGeom>
              <a:avLst/>
              <a:gdLst>
                <a:gd name="T0" fmla="*/ 51 w 83"/>
                <a:gd name="T1" fmla="*/ 0 h 84"/>
                <a:gd name="T2" fmla="*/ 0 w 83"/>
                <a:gd name="T3" fmla="*/ 12 h 84"/>
                <a:gd name="T4" fmla="*/ 25 w 83"/>
                <a:gd name="T5" fmla="*/ 84 h 84"/>
                <a:gd name="T6" fmla="*/ 83 w 83"/>
                <a:gd name="T7" fmla="*/ 74 h 84"/>
                <a:gd name="T8" fmla="*/ 51 w 83"/>
                <a:gd name="T9" fmla="*/ 0 h 84"/>
              </a:gdLst>
              <a:ahLst/>
              <a:cxnLst>
                <a:cxn ang="0">
                  <a:pos x="T0" y="T1"/>
                </a:cxn>
                <a:cxn ang="0">
                  <a:pos x="T2" y="T3"/>
                </a:cxn>
                <a:cxn ang="0">
                  <a:pos x="T4" y="T5"/>
                </a:cxn>
                <a:cxn ang="0">
                  <a:pos x="T6" y="T7"/>
                </a:cxn>
                <a:cxn ang="0">
                  <a:pos x="T8" y="T9"/>
                </a:cxn>
              </a:cxnLst>
              <a:rect l="0" t="0" r="r" b="b"/>
              <a:pathLst>
                <a:path w="83" h="84">
                  <a:moveTo>
                    <a:pt x="51" y="0"/>
                  </a:moveTo>
                  <a:cubicBezTo>
                    <a:pt x="34" y="4"/>
                    <a:pt x="17" y="8"/>
                    <a:pt x="0" y="12"/>
                  </a:cubicBezTo>
                  <a:cubicBezTo>
                    <a:pt x="25" y="84"/>
                    <a:pt x="25" y="84"/>
                    <a:pt x="25" y="84"/>
                  </a:cubicBezTo>
                  <a:cubicBezTo>
                    <a:pt x="64" y="76"/>
                    <a:pt x="83" y="74"/>
                    <a:pt x="83" y="74"/>
                  </a:cubicBezTo>
                  <a:lnTo>
                    <a:pt x="51" y="0"/>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37" name="Freeform 19"/>
            <p:cNvSpPr/>
            <p:nvPr/>
          </p:nvSpPr>
          <p:spPr bwMode="auto">
            <a:xfrm>
              <a:off x="6247248" y="2266324"/>
              <a:ext cx="245807" cy="157974"/>
            </a:xfrm>
            <a:custGeom>
              <a:avLst/>
              <a:gdLst>
                <a:gd name="T0" fmla="*/ 0 w 238"/>
                <a:gd name="T1" fmla="*/ 65 h 153"/>
                <a:gd name="T2" fmla="*/ 137 w 238"/>
                <a:gd name="T3" fmla="*/ 125 h 153"/>
                <a:gd name="T4" fmla="*/ 199 w 238"/>
                <a:gd name="T5" fmla="*/ 0 h 153"/>
                <a:gd name="T6" fmla="*/ 0 w 238"/>
                <a:gd name="T7" fmla="*/ 65 h 153"/>
              </a:gdLst>
              <a:ahLst/>
              <a:cxnLst>
                <a:cxn ang="0">
                  <a:pos x="T0" y="T1"/>
                </a:cxn>
                <a:cxn ang="0">
                  <a:pos x="T2" y="T3"/>
                </a:cxn>
                <a:cxn ang="0">
                  <a:pos x="T4" y="T5"/>
                </a:cxn>
                <a:cxn ang="0">
                  <a:pos x="T6" y="T7"/>
                </a:cxn>
              </a:cxnLst>
              <a:rect l="0" t="0" r="r" b="b"/>
              <a:pathLst>
                <a:path w="238" h="153">
                  <a:moveTo>
                    <a:pt x="0" y="65"/>
                  </a:moveTo>
                  <a:cubicBezTo>
                    <a:pt x="12" y="99"/>
                    <a:pt x="39" y="153"/>
                    <a:pt x="137" y="125"/>
                  </a:cubicBezTo>
                  <a:cubicBezTo>
                    <a:pt x="238" y="96"/>
                    <a:pt x="199" y="0"/>
                    <a:pt x="199" y="0"/>
                  </a:cubicBezTo>
                  <a:cubicBezTo>
                    <a:pt x="199" y="0"/>
                    <a:pt x="85" y="3"/>
                    <a:pt x="0" y="65"/>
                  </a:cubicBezTo>
                  <a:close/>
                </a:path>
              </a:pathLst>
            </a:custGeom>
            <a:solidFill>
              <a:srgbClr val="EB7D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8" name="Freeform 20"/>
            <p:cNvSpPr/>
            <p:nvPr/>
          </p:nvSpPr>
          <p:spPr bwMode="auto">
            <a:xfrm>
              <a:off x="6137930" y="2189233"/>
              <a:ext cx="54343" cy="94784"/>
            </a:xfrm>
            <a:custGeom>
              <a:avLst/>
              <a:gdLst>
                <a:gd name="T0" fmla="*/ 46 w 53"/>
                <a:gd name="T1" fmla="*/ 40 h 92"/>
                <a:gd name="T2" fmla="*/ 40 w 53"/>
                <a:gd name="T3" fmla="*/ 89 h 92"/>
                <a:gd name="T4" fmla="*/ 8 w 53"/>
                <a:gd name="T5" fmla="*/ 52 h 92"/>
                <a:gd name="T6" fmla="*/ 13 w 53"/>
                <a:gd name="T7" fmla="*/ 3 h 92"/>
                <a:gd name="T8" fmla="*/ 46 w 53"/>
                <a:gd name="T9" fmla="*/ 40 h 92"/>
              </a:gdLst>
              <a:ahLst/>
              <a:cxnLst>
                <a:cxn ang="0">
                  <a:pos x="T0" y="T1"/>
                </a:cxn>
                <a:cxn ang="0">
                  <a:pos x="T2" y="T3"/>
                </a:cxn>
                <a:cxn ang="0">
                  <a:pos x="T4" y="T5"/>
                </a:cxn>
                <a:cxn ang="0">
                  <a:pos x="T6" y="T7"/>
                </a:cxn>
                <a:cxn ang="0">
                  <a:pos x="T8" y="T9"/>
                </a:cxn>
              </a:cxnLst>
              <a:rect l="0" t="0" r="r" b="b"/>
              <a:pathLst>
                <a:path w="53" h="92">
                  <a:moveTo>
                    <a:pt x="46" y="40"/>
                  </a:moveTo>
                  <a:cubicBezTo>
                    <a:pt x="53" y="64"/>
                    <a:pt x="50" y="86"/>
                    <a:pt x="40" y="89"/>
                  </a:cubicBezTo>
                  <a:cubicBezTo>
                    <a:pt x="30" y="92"/>
                    <a:pt x="15" y="76"/>
                    <a:pt x="8" y="52"/>
                  </a:cubicBezTo>
                  <a:cubicBezTo>
                    <a:pt x="0" y="28"/>
                    <a:pt x="3" y="6"/>
                    <a:pt x="13" y="3"/>
                  </a:cubicBezTo>
                  <a:cubicBezTo>
                    <a:pt x="24" y="0"/>
                    <a:pt x="38" y="16"/>
                    <a:pt x="46" y="40"/>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9" name="Freeform 21"/>
            <p:cNvSpPr/>
            <p:nvPr/>
          </p:nvSpPr>
          <p:spPr bwMode="auto">
            <a:xfrm>
              <a:off x="6427970" y="2098240"/>
              <a:ext cx="54975" cy="96048"/>
            </a:xfrm>
            <a:custGeom>
              <a:avLst/>
              <a:gdLst>
                <a:gd name="T0" fmla="*/ 45 w 53"/>
                <a:gd name="T1" fmla="*/ 41 h 93"/>
                <a:gd name="T2" fmla="*/ 40 w 53"/>
                <a:gd name="T3" fmla="*/ 90 h 93"/>
                <a:gd name="T4" fmla="*/ 8 w 53"/>
                <a:gd name="T5" fmla="*/ 53 h 93"/>
                <a:gd name="T6" fmla="*/ 13 w 53"/>
                <a:gd name="T7" fmla="*/ 4 h 93"/>
                <a:gd name="T8" fmla="*/ 45 w 53"/>
                <a:gd name="T9" fmla="*/ 41 h 93"/>
              </a:gdLst>
              <a:ahLst/>
              <a:cxnLst>
                <a:cxn ang="0">
                  <a:pos x="T0" y="T1"/>
                </a:cxn>
                <a:cxn ang="0">
                  <a:pos x="T2" y="T3"/>
                </a:cxn>
                <a:cxn ang="0">
                  <a:pos x="T4" y="T5"/>
                </a:cxn>
                <a:cxn ang="0">
                  <a:pos x="T6" y="T7"/>
                </a:cxn>
                <a:cxn ang="0">
                  <a:pos x="T8" y="T9"/>
                </a:cxn>
              </a:cxnLst>
              <a:rect l="0" t="0" r="r" b="b"/>
              <a:pathLst>
                <a:path w="53" h="93">
                  <a:moveTo>
                    <a:pt x="45" y="41"/>
                  </a:moveTo>
                  <a:cubicBezTo>
                    <a:pt x="53" y="65"/>
                    <a:pt x="50" y="87"/>
                    <a:pt x="40" y="90"/>
                  </a:cubicBezTo>
                  <a:cubicBezTo>
                    <a:pt x="29" y="93"/>
                    <a:pt x="15" y="76"/>
                    <a:pt x="8" y="53"/>
                  </a:cubicBezTo>
                  <a:cubicBezTo>
                    <a:pt x="0" y="29"/>
                    <a:pt x="3" y="7"/>
                    <a:pt x="13" y="4"/>
                  </a:cubicBezTo>
                  <a:cubicBezTo>
                    <a:pt x="24" y="0"/>
                    <a:pt x="38" y="17"/>
                    <a:pt x="45" y="41"/>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2500" advTm="3000"/>
    </mc:Choice>
    <mc:Fallback xmlns="">
      <p:transition spd="slow"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barn(inVertical)">
                                      <p:cBhvr>
                                        <p:cTn id="7" dur="500"/>
                                        <p:tgtEl>
                                          <p:spTgt spid="285"/>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24"/>
                                        </p:tgtEl>
                                        <p:attrNameLst>
                                          <p:attrName>style.visibility</p:attrName>
                                        </p:attrNameLst>
                                      </p:cBhvr>
                                      <p:to>
                                        <p:strVal val="visible"/>
                                      </p:to>
                                    </p:set>
                                    <p:anim calcmode="lin" valueType="num">
                                      <p:cBhvr additive="base">
                                        <p:cTn id="11" dur="500" fill="hold"/>
                                        <p:tgtEl>
                                          <p:spTgt spid="324"/>
                                        </p:tgtEl>
                                        <p:attrNameLst>
                                          <p:attrName>ppt_x</p:attrName>
                                        </p:attrNameLst>
                                      </p:cBhvr>
                                      <p:tavLst>
                                        <p:tav tm="0">
                                          <p:val>
                                            <p:strVal val="#ppt_x"/>
                                          </p:val>
                                        </p:tav>
                                        <p:tav tm="100000">
                                          <p:val>
                                            <p:strVal val="#ppt_x"/>
                                          </p:val>
                                        </p:tav>
                                      </p:tavLst>
                                    </p:anim>
                                    <p:anim calcmode="lin" valueType="num">
                                      <p:cBhvr additive="base">
                                        <p:cTn id="12" dur="500" fill="hold"/>
                                        <p:tgtEl>
                                          <p:spTgt spid="32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par>
                          <p:cTn id="18" fill="hold">
                            <p:stCondLst>
                              <p:cond delay="500"/>
                            </p:stCondLst>
                            <p:childTnLst>
                              <p:par>
                                <p:cTn id="19" presetID="18" presetClass="entr" presetSubtype="6" fill="hold" grpId="0"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strips(downRight)">
                                      <p:cBhvr>
                                        <p:cTn id="2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a:xfrm>
            <a:off x="2668905" y="78740"/>
            <a:ext cx="4323080" cy="709295"/>
          </a:xfrm>
        </p:spPr>
        <p:txBody>
          <a:bodyPr>
            <a:noAutofit/>
          </a:bodyPr>
          <a:lstStyle/>
          <a:p>
            <a:pPr algn="l"/>
            <a:r>
              <a:rPr lang="zh-CN" altLang="en-US" sz="4000" b="1" dirty="0">
                <a:solidFill>
                  <a:schemeClr val="tx1"/>
                </a:solidFill>
                <a:latin typeface="微软雅黑" panose="020B0503020204020204" pitchFamily="34" charset="-122"/>
                <a:ea typeface="微软雅黑" panose="020B0503020204020204" pitchFamily="34" charset="-122"/>
                <a:cs typeface="微软雅黑" panose="020B0503020204020204" pitchFamily="34" charset="-122"/>
              </a:rPr>
              <a:t>（一）文段练习</a:t>
            </a:r>
          </a:p>
        </p:txBody>
      </p:sp>
      <p:sp>
        <p:nvSpPr>
          <p:cNvPr id="3" name="内容占位符 2"/>
          <p:cNvSpPr>
            <a:spLocks noGrp="1"/>
          </p:cNvSpPr>
          <p:nvPr>
            <p:ph idx="1"/>
          </p:nvPr>
        </p:nvSpPr>
        <p:spPr>
          <a:xfrm>
            <a:off x="326390" y="869315"/>
            <a:ext cx="10577830" cy="5913120"/>
          </a:xfrm>
        </p:spPr>
        <p:txBody>
          <a:bodyPr>
            <a:normAutofit lnSpcReduction="10000"/>
          </a:bodyPr>
          <a:lstStyle/>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1. Are you truly happy? Do you ever know what it means to be happy and what it takes to achieve happiness? ______ Here are some tips that I follow to create happiness in my life.</a:t>
            </a: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A. These are important questions for anyone who is in pursuit of happiness to ask themselves.</a:t>
            </a: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B. There are some tips in life that make you truly happy.</a:t>
            </a:r>
          </a:p>
          <a:p>
            <a:pPr marL="0" indent="0" algn="just">
              <a:lnSpc>
                <a:spcPct val="110000"/>
              </a:lnSpc>
              <a:buNone/>
            </a:pPr>
            <a:endParaRPr lang="zh-CN" altLang="en-US"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2. ______ Whether you have a nice lunch, take a long and relaxing bath, simply spend another a few minutes on your appearance or take an outside activity, you will be in a state of better mood.</a:t>
            </a: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A. Spend a few minutes each day thinking about the things that make you happy and cheerful.</a:t>
            </a: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B. It’s also important to take some time every day to do something nice for yourself.</a:t>
            </a:r>
          </a:p>
        </p:txBody>
      </p:sp>
      <p:sp>
        <p:nvSpPr>
          <p:cNvPr id="23" name="TextBox 22"/>
          <p:cNvSpPr txBox="1"/>
          <p:nvPr/>
        </p:nvSpPr>
        <p:spPr>
          <a:xfrm>
            <a:off x="7745095" y="1193165"/>
            <a:ext cx="862330"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772775" y="-29210"/>
            <a:ext cx="1438910" cy="1440180"/>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latin typeface="微软雅黑" panose="020B0503020204020204" pitchFamily="34" charset="-122"/>
                <a:ea typeface="微软雅黑" panose="020B0503020204020204" pitchFamily="34" charset="-122"/>
              </a:rPr>
              <a:t>50</a:t>
            </a:fld>
            <a:endParaRPr lang="en-US">
              <a:latin typeface="微软雅黑" panose="020B0503020204020204" pitchFamily="34" charset="-122"/>
              <a:ea typeface="微软雅黑" panose="020B0503020204020204" pitchFamily="34" charset="-122"/>
            </a:endParaRPr>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微软雅黑" panose="020B0503020204020204" pitchFamily="34" charset="-122"/>
                <a:ea typeface="微软雅黑" panose="020B0503020204020204" pitchFamily="34" charset="-122"/>
              </a:rPr>
              <a:t>目录</a:t>
            </a:r>
          </a:p>
        </p:txBody>
      </p:sp>
      <p:sp>
        <p:nvSpPr>
          <p:cNvPr id="16" name="TextBox 22"/>
          <p:cNvSpPr txBox="1"/>
          <p:nvPr/>
        </p:nvSpPr>
        <p:spPr>
          <a:xfrm>
            <a:off x="861060" y="3673475"/>
            <a:ext cx="916305"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9" name="文本框 8">
            <a:hlinkClick r:id="rId4" action="ppaction://hlinksldjump"/>
          </p:cNvPr>
          <p:cNvSpPr txBox="1"/>
          <p:nvPr/>
        </p:nvSpPr>
        <p:spPr>
          <a:xfrm>
            <a:off x="9306770" y="2548154"/>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解  析</a:t>
            </a:r>
          </a:p>
        </p:txBody>
      </p:sp>
      <p:sp>
        <p:nvSpPr>
          <p:cNvPr id="10" name="文本框 9">
            <a:hlinkClick r:id="rId5" action="ppaction://hlinksldjump"/>
          </p:cNvPr>
          <p:cNvSpPr txBox="1"/>
          <p:nvPr/>
        </p:nvSpPr>
        <p:spPr>
          <a:xfrm>
            <a:off x="5535505" y="6179574"/>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4" end="4"/>
                                            </p:txEl>
                                          </p:spTgt>
                                        </p:tgtEl>
                                        <p:attrNameLst>
                                          <p:attrName>style.visibility</p:attrName>
                                        </p:attrNameLst>
                                      </p:cBhvr>
                                      <p:to>
                                        <p:strVal val="visible"/>
                                      </p:to>
                                    </p:set>
                                    <p:animEffect transition="in" filter="wipe(up)">
                                      <p:cBhvr>
                                        <p:cTn id="16" dur="500"/>
                                        <p:tgtEl>
                                          <p:spTgt spid="3">
                                            <p:txEl>
                                              <p:pRg st="4" end="4"/>
                                            </p:txEl>
                                          </p:spTgt>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animEffect transition="in" filter="wipe(up)">
                                      <p:cBhvr>
                                        <p:cTn id="19" dur="500"/>
                                        <p:tgtEl>
                                          <p:spTgt spid="3">
                                            <p:txEl>
                                              <p:pRg st="5" end="5"/>
                                            </p:txEl>
                                          </p:spTgt>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animEffect transition="in" filter="wipe(up)">
                                      <p:cBhvr>
                                        <p:cTn id="22" dur="500"/>
                                        <p:tgtEl>
                                          <p:spTgt spid="3">
                                            <p:txEl>
                                              <p:pRg st="6" end="6"/>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barn(inVertical)">
                                      <p:cBhvr>
                                        <p:cTn id="27" dur="500"/>
                                        <p:tgtEl>
                                          <p:spTgt spid="23"/>
                                        </p:tgtEl>
                                      </p:cBhvr>
                                    </p:animEffect>
                                  </p:childTnLst>
                                </p:cTn>
                              </p:par>
                            </p:childTnLst>
                          </p:cTn>
                        </p:par>
                        <p:par>
                          <p:cTn id="28" fill="hold">
                            <p:stCondLst>
                              <p:cond delay="500"/>
                            </p:stCondLst>
                            <p:childTnLst>
                              <p:par>
                                <p:cTn id="29" presetID="16" presetClass="entr" presetSubtype="37"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barn(outVertical)">
                                      <p:cBhvr>
                                        <p:cTn id="31" dur="500"/>
                                        <p:tgtEl>
                                          <p:spTgt spid="9"/>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barn(inVertical)">
                                      <p:cBhvr>
                                        <p:cTn id="36" dur="500"/>
                                        <p:tgtEl>
                                          <p:spTgt spid="16"/>
                                        </p:tgtEl>
                                      </p:cBhvr>
                                    </p:animEffect>
                                  </p:childTnLst>
                                </p:cTn>
                              </p:par>
                            </p:childTnLst>
                          </p:cTn>
                        </p:par>
                        <p:par>
                          <p:cTn id="37" fill="hold">
                            <p:stCondLst>
                              <p:cond delay="500"/>
                            </p:stCondLst>
                            <p:childTnLst>
                              <p:par>
                                <p:cTn id="38" presetID="16" presetClass="entr" presetSubtype="37" fill="hold" grpId="0" nodeType="after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barn(outVertical)">
                                      <p:cBhvr>
                                        <p:cTn id="4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3" grpId="0"/>
      <p:bldP spid="16" grpId="0"/>
      <p:bldP spid="9" grpId="0" bldLvl="0" animBg="1"/>
      <p:bldP spid="10" grpId="0" bldLvl="0" animBg="1"/>
    </p:bldLst>
  </p:timing>
</p:sld>
</file>

<file path=ppt/slides/slide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9729121" cy="6418053"/>
          </a:xfrm>
        </p:spPr>
        <p:txBody>
          <a:bodyPr>
            <a:normAutofit/>
          </a:bodyPr>
          <a:lstStyle/>
          <a:p>
            <a:pPr marL="0" indent="0" algn="just">
              <a:lnSpc>
                <a:spcPct val="150000"/>
              </a:lnSpc>
              <a:buNone/>
            </a:pPr>
            <a:r>
              <a:rPr lang="zh-CN" altLang="en-US" sz="2800" b="1" dirty="0">
                <a:solidFill>
                  <a:srgbClr val="002060"/>
                </a:solidFill>
                <a:latin typeface="微软雅黑" panose="020B0503020204020204" pitchFamily="34" charset="-122"/>
                <a:ea typeface="微软雅黑" panose="020B0503020204020204" pitchFamily="34" charset="-122"/>
              </a:rPr>
              <a:t>解  析：</a:t>
            </a:r>
            <a:r>
              <a:rPr lang="zh-CN" altLang="en-US" sz="2800" b="1" dirty="0">
                <a:solidFill>
                  <a:schemeClr val="tx1"/>
                </a:solidFill>
                <a:latin typeface="微软雅黑" panose="020B0503020204020204" pitchFamily="34" charset="-122"/>
                <a:ea typeface="微软雅黑" panose="020B0503020204020204" pitchFamily="34" charset="-122"/>
              </a:rPr>
              <a:t>1.</a:t>
            </a:r>
            <a:r>
              <a:rPr sz="2800" b="1" dirty="0">
                <a:latin typeface="微软雅黑" panose="020B0503020204020204" pitchFamily="34" charset="-122"/>
                <a:ea typeface="微软雅黑" panose="020B0503020204020204" pitchFamily="34" charset="-122"/>
              </a:rPr>
              <a:t>本题为段中题。设空处是对前一句的补充，前面的句子是疑问句，关键词为these，指代了前两个疑问句“Are you…</a:t>
            </a:r>
            <a:r>
              <a:rPr sz="2800" b="1" dirty="0" err="1">
                <a:latin typeface="微软雅黑" panose="020B0503020204020204" pitchFamily="34" charset="-122"/>
                <a:ea typeface="微软雅黑" panose="020B0503020204020204" pitchFamily="34" charset="-122"/>
              </a:rPr>
              <a:t>happy?”“Do</a:t>
            </a:r>
            <a:r>
              <a:rPr sz="2800" b="1" dirty="0">
                <a:latin typeface="微软雅黑" panose="020B0503020204020204" pitchFamily="34" charset="-122"/>
                <a:ea typeface="微软雅黑" panose="020B0503020204020204" pitchFamily="34" charset="-122"/>
              </a:rPr>
              <a:t> you … happiness?”。设空处的后一句“下面是我在生活中创造幸福的几条建设”与B项“下面是几条能让你在生活中真正快乐的建议”语义重复，而A项承上启下，为最佳选项，故此题正确答案为：A。</a:t>
            </a:r>
          </a:p>
        </p:txBody>
      </p:sp>
      <p:grpSp>
        <p:nvGrpSpPr>
          <p:cNvPr id="69" name="Group 4"/>
          <p:cNvGrpSpPr/>
          <p:nvPr/>
        </p:nvGrpSpPr>
        <p:grpSpPr>
          <a:xfrm>
            <a:off x="9040495" y="3706495"/>
            <a:ext cx="2470150" cy="306578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51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439971"/>
            <a:ext cx="10972800" cy="6418053"/>
          </a:xfrm>
        </p:spPr>
        <p:txBody>
          <a:bodyPr>
            <a:normAutofit/>
          </a:bodyPr>
          <a:lstStyle/>
          <a:p>
            <a:pPr marL="0" indent="0">
              <a:lnSpc>
                <a:spcPct val="150000"/>
              </a:lnSpc>
              <a:buNone/>
            </a:pPr>
            <a:r>
              <a:rPr lang="zh-CN" altLang="en-US" sz="2800" b="1" dirty="0">
                <a:solidFill>
                  <a:srgbClr val="002060"/>
                </a:solidFill>
                <a:latin typeface="微软雅黑" panose="020B0503020204020204" pitchFamily="34" charset="-122"/>
                <a:ea typeface="微软雅黑" panose="020B0503020204020204" pitchFamily="34" charset="-122"/>
              </a:rPr>
              <a:t>解  析：</a:t>
            </a:r>
            <a:r>
              <a:rPr lang="en-US" altLang="zh-CN" sz="2800" b="1" dirty="0">
                <a:solidFill>
                  <a:schemeClr val="tx1"/>
                </a:solidFill>
                <a:latin typeface="微软雅黑" panose="020B0503020204020204" pitchFamily="34" charset="-122"/>
                <a:ea typeface="微软雅黑" panose="020B0503020204020204" pitchFamily="34" charset="-122"/>
              </a:rPr>
              <a:t>2.</a:t>
            </a:r>
            <a:r>
              <a:rPr sz="2800" b="1" dirty="0">
                <a:latin typeface="微软雅黑" panose="020B0503020204020204" pitchFamily="34" charset="-122"/>
                <a:ea typeface="微软雅黑" panose="020B0503020204020204" pitchFamily="34" charset="-122"/>
              </a:rPr>
              <a:t>该设空处位于段首，需要填入具有总结性的语句，为主旨大意题。本题接着列举了可以让自己开心的办法。由此可推知B项符合题意，故此题正确答案为：B。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52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040620" y="-29210"/>
            <a:ext cx="2171065" cy="2172970"/>
          </a:xfrm>
          <a:prstGeom prst="rect">
            <a:avLst/>
          </a:prstGeom>
        </p:spPr>
      </p:pic>
      <p:sp>
        <p:nvSpPr>
          <p:cNvPr id="3" name="内容占位符 2"/>
          <p:cNvSpPr>
            <a:spLocks noGrp="1"/>
          </p:cNvSpPr>
          <p:nvPr>
            <p:ph idx="1"/>
          </p:nvPr>
        </p:nvSpPr>
        <p:spPr>
          <a:xfrm>
            <a:off x="318135" y="1615440"/>
            <a:ext cx="11073765" cy="5913120"/>
          </a:xfrm>
        </p:spPr>
        <p:txBody>
          <a:bodyPr>
            <a:normAutofit/>
          </a:bodyPr>
          <a:lstStyle/>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3. Two months ago, I had a heart attack. At first I just couldn’t believe it. “I’m too young,” I said. Luckily it wasn’t very serious. I stayed in hospital for a few days and they did a lot of tests. </a:t>
            </a:r>
            <a:r>
              <a:rPr lang="zh-CN" altLang="en-US" sz="2400" b="1" u="sng" dirty="0">
                <a:latin typeface="微软雅黑" panose="020B0503020204020204" pitchFamily="34" charset="-122"/>
                <a:ea typeface="微软雅黑" panose="020B0503020204020204" pitchFamily="34" charset="-122"/>
                <a:cs typeface="微软雅黑" panose="020B0503020204020204" pitchFamily="34" charset="-122"/>
              </a:rPr>
              <a:t>(1)</a:t>
            </a:r>
            <a:r>
              <a:rPr lang="en-US" altLang="zh-CN" sz="2400" b="1" u="sng" dirty="0">
                <a:latin typeface="微软雅黑" panose="020B0503020204020204" pitchFamily="34" charset="-122"/>
                <a:ea typeface="微软雅黑" panose="020B0503020204020204" pitchFamily="34" charset="-122"/>
                <a:cs typeface="微软雅黑" panose="020B0503020204020204" pitchFamily="34" charset="-122"/>
              </a:rPr>
              <a:t>        </a:t>
            </a: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 He also advised me to spend less time on work and get more exercise. But I just haven’t any time! </a:t>
            </a:r>
            <a:r>
              <a:rPr lang="zh-CN" altLang="en-US" sz="2400" b="1" u="sng" dirty="0">
                <a:latin typeface="微软雅黑" panose="020B0503020204020204" pitchFamily="34" charset="-122"/>
                <a:ea typeface="微软雅黑" panose="020B0503020204020204" pitchFamily="34" charset="-122"/>
                <a:cs typeface="微软雅黑" panose="020B0503020204020204" pitchFamily="34" charset="-122"/>
              </a:rPr>
              <a:t>(2)</a:t>
            </a:r>
            <a:r>
              <a:rPr lang="en-US" altLang="zh-CN" sz="2400" b="1" dirty="0">
                <a:latin typeface="微软雅黑" panose="020B0503020204020204" pitchFamily="34" charset="-122"/>
                <a:ea typeface="微软雅黑" panose="020B0503020204020204" pitchFamily="34" charset="-122"/>
                <a:cs typeface="微软雅黑" panose="020B0503020204020204" pitchFamily="34" charset="-122"/>
              </a:rPr>
              <a:t>______ </a:t>
            </a:r>
            <a:endParaRPr lang="zh-CN" altLang="en-US" sz="2400" b="1" dirty="0">
              <a:latin typeface="微软雅黑" panose="020B0503020204020204" pitchFamily="34" charset="-122"/>
              <a:ea typeface="微软雅黑" panose="020B0503020204020204" pitchFamily="34" charset="-122"/>
              <a:cs typeface="微软雅黑" panose="020B0503020204020204" pitchFamily="34" charset="-122"/>
            </a:endParaRP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A. Then, about eight years ago, I got a much better job. </a:t>
            </a: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B. My job takes up most of my time.</a:t>
            </a: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C. Firstly, the doctor advised me to give up smoking and to eat less.</a:t>
            </a: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D. I like drinking in the past and it became a part of my life. </a:t>
            </a:r>
          </a:p>
          <a:p>
            <a:pPr marL="0" indent="0" algn="just">
              <a:lnSpc>
                <a:spcPct val="110000"/>
              </a:lnSpc>
              <a:buNone/>
            </a:pPr>
            <a:r>
              <a:rPr lang="zh-CN" altLang="en-US" sz="2400" b="1" dirty="0">
                <a:latin typeface="微软雅黑" panose="020B0503020204020204" pitchFamily="34" charset="-122"/>
                <a:ea typeface="微软雅黑" panose="020B0503020204020204" pitchFamily="34" charset="-122"/>
                <a:cs typeface="微软雅黑" panose="020B0503020204020204" pitchFamily="34" charset="-122"/>
              </a:rPr>
              <a:t>E. I started smoking a lot, too.</a:t>
            </a:r>
          </a:p>
        </p:txBody>
      </p:sp>
      <p:sp>
        <p:nvSpPr>
          <p:cNvPr id="23" name="TextBox 22"/>
          <p:cNvSpPr txBox="1"/>
          <p:nvPr/>
        </p:nvSpPr>
        <p:spPr>
          <a:xfrm>
            <a:off x="10041255" y="2315845"/>
            <a:ext cx="862330"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4" name="灯片编号占位符 3"/>
          <p:cNvSpPr>
            <a:spLocks noGrp="1"/>
          </p:cNvSpPr>
          <p:nvPr>
            <p:ph type="sldNum" sz="quarter" idx="12"/>
          </p:nvPr>
        </p:nvSpPr>
        <p:spPr/>
        <p:txBody>
          <a:bodyPr/>
          <a:lstStyle/>
          <a:p>
            <a:fld id="{879EF9BB-81F1-401D-AA19-680A8E0D7F6D}" type="slidenum">
              <a:rPr lang="en-US" smtClean="0">
                <a:latin typeface="微软雅黑" panose="020B0503020204020204" pitchFamily="34" charset="-122"/>
                <a:ea typeface="微软雅黑" panose="020B0503020204020204" pitchFamily="34" charset="-122"/>
              </a:rPr>
              <a:t>53</a:t>
            </a:fld>
            <a:endParaRPr lang="en-US">
              <a:latin typeface="微软雅黑" panose="020B0503020204020204" pitchFamily="34" charset="-122"/>
              <a:ea typeface="微软雅黑" panose="020B0503020204020204" pitchFamily="34" charset="-122"/>
            </a:endParaRPr>
          </a:p>
        </p:txBody>
      </p:sp>
      <p:sp>
        <p:nvSpPr>
          <p:cNvPr id="26" name="左箭头 25">
            <a:hlinkClick r:id="rId4"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微软雅黑" panose="020B0503020204020204" pitchFamily="34" charset="-122"/>
                <a:ea typeface="微软雅黑" panose="020B0503020204020204" pitchFamily="34" charset="-122"/>
              </a:rPr>
              <a:t>目录</a:t>
            </a:r>
          </a:p>
        </p:txBody>
      </p:sp>
      <p:sp>
        <p:nvSpPr>
          <p:cNvPr id="9" name="文本框 8">
            <a:hlinkClick r:id="rId5" action="ppaction://hlinksldjump"/>
          </p:cNvPr>
          <p:cNvSpPr txBox="1"/>
          <p:nvPr/>
        </p:nvSpPr>
        <p:spPr>
          <a:xfrm>
            <a:off x="5808555" y="5645684"/>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解  析</a:t>
            </a:r>
          </a:p>
        </p:txBody>
      </p:sp>
      <p:sp>
        <p:nvSpPr>
          <p:cNvPr id="6" name="TextBox 22"/>
          <p:cNvSpPr txBox="1"/>
          <p:nvPr>
            <p:custDataLst>
              <p:tags r:id="rId1"/>
            </p:custDataLst>
          </p:nvPr>
        </p:nvSpPr>
        <p:spPr>
          <a:xfrm>
            <a:off x="4741060" y="3131503"/>
            <a:ext cx="862330"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wipe(up)">
                                      <p:cBhvr>
                                        <p:cTn id="16" dur="500"/>
                                        <p:tgtEl>
                                          <p:spTgt spid="3">
                                            <p:txEl>
                                              <p:pRg st="3" end="3"/>
                                            </p:txEl>
                                          </p:spTgt>
                                        </p:tgtEl>
                                      </p:cBhvr>
                                    </p:animEffect>
                                  </p:childTnLst>
                                </p:cTn>
                              </p:par>
                              <p:par>
                                <p:cTn id="17" presetID="22" presetClass="entr" presetSubtype="1"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wipe(up)">
                                      <p:cBhvr>
                                        <p:cTn id="19" dur="500"/>
                                        <p:tgtEl>
                                          <p:spTgt spid="3">
                                            <p:txEl>
                                              <p:pRg st="4" end="4"/>
                                            </p:txEl>
                                          </p:spTgt>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3">
                                            <p:txEl>
                                              <p:pRg st="5" end="5"/>
                                            </p:txEl>
                                          </p:spTgt>
                                        </p:tgtEl>
                                        <p:attrNameLst>
                                          <p:attrName>style.visibility</p:attrName>
                                        </p:attrNameLst>
                                      </p:cBhvr>
                                      <p:to>
                                        <p:strVal val="visible"/>
                                      </p:to>
                                    </p:set>
                                    <p:animEffect transition="in" filter="wipe(up)">
                                      <p:cBhvr>
                                        <p:cTn id="22" dur="500"/>
                                        <p:tgtEl>
                                          <p:spTgt spid="3">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barn(inVertical)">
                                      <p:cBhvr>
                                        <p:cTn id="27" dur="500"/>
                                        <p:tgtEl>
                                          <p:spTgt spid="23"/>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barn(inVertical)">
                                      <p:cBhvr>
                                        <p:cTn id="30" dur="500"/>
                                        <p:tgtEl>
                                          <p:spTgt spid="6"/>
                                        </p:tgtEl>
                                      </p:cBhvr>
                                    </p:animEffect>
                                  </p:childTnLst>
                                </p:cTn>
                              </p:par>
                            </p:childTnLst>
                          </p:cTn>
                        </p:par>
                        <p:par>
                          <p:cTn id="31" fill="hold">
                            <p:stCondLst>
                              <p:cond delay="500"/>
                            </p:stCondLst>
                            <p:childTnLst>
                              <p:par>
                                <p:cTn id="32" presetID="16" presetClass="entr" presetSubtype="37" fill="hold" grpId="0" nodeType="after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barn(outVertical)">
                                      <p:cBhvr>
                                        <p:cTn id="34"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23" grpId="0"/>
      <p:bldP spid="9" grpId="0" bldLvl="0" animBg="1"/>
      <p:bldP spid="6" grpId="0"/>
    </p:bldLst>
  </p:timing>
</p:sld>
</file>

<file path=ppt/slides/slide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lang="zh-CN" altLang="en-US" sz="2800" b="1" dirty="0">
                <a:solidFill>
                  <a:srgbClr val="002060"/>
                </a:solidFill>
                <a:latin typeface="微软雅黑" panose="020B0503020204020204" pitchFamily="34" charset="-122"/>
                <a:ea typeface="微软雅黑" panose="020B0503020204020204" pitchFamily="34" charset="-122"/>
              </a:rPr>
              <a:t>解  析：</a:t>
            </a:r>
            <a:r>
              <a:rPr lang="en-US" altLang="zh-CN" sz="2800" b="1" dirty="0">
                <a:solidFill>
                  <a:schemeClr val="tx1"/>
                </a:solidFill>
                <a:latin typeface="微软雅黑" panose="020B0503020204020204" pitchFamily="34" charset="-122"/>
                <a:ea typeface="微软雅黑" panose="020B0503020204020204" pitchFamily="34" charset="-122"/>
              </a:rPr>
              <a:t>3.</a:t>
            </a:r>
            <a:r>
              <a:rPr lang="zh-CN" altLang="en-US" sz="2800" b="1" dirty="0">
                <a:solidFill>
                  <a:schemeClr val="tx1"/>
                </a:solidFill>
                <a:latin typeface="微软雅黑" panose="020B0503020204020204" pitchFamily="34" charset="-122"/>
                <a:ea typeface="微软雅黑" panose="020B0503020204020204" pitchFamily="34" charset="-122"/>
              </a:rPr>
              <a:t>（1）</a:t>
            </a:r>
            <a:r>
              <a:rPr sz="2800" b="1" dirty="0">
                <a:latin typeface="微软雅黑" panose="020B0503020204020204" pitchFamily="34" charset="-122"/>
                <a:ea typeface="微软雅黑" panose="020B0503020204020204" pitchFamily="34" charset="-122"/>
              </a:rPr>
              <a:t>本题为段中题。设空格处是对前一句的补充，后面的句子中有提到关键词also advised，根据后面关键词的暗示，因此C选项为最佳选项，故此题正确答案为：C。</a:t>
            </a:r>
          </a:p>
          <a:p>
            <a:pPr marL="0" indent="0">
              <a:lnSpc>
                <a:spcPct val="150000"/>
              </a:lnSpc>
              <a:buNone/>
            </a:pPr>
            <a:r>
              <a:rPr sz="2800" b="1" dirty="0">
                <a:latin typeface="微软雅黑" panose="020B0503020204020204" pitchFamily="34" charset="-122"/>
                <a:ea typeface="微软雅黑" panose="020B0503020204020204" pitchFamily="34" charset="-122"/>
              </a:rPr>
              <a:t>（2）本题为段尾题。设空处前一句说：“但是我真的没有时间”。因此该设空处需要填入一个递进句。B项，既是对前面的总结，又是对开启下文的叙述，故此题正确答案为：B。</a:t>
            </a:r>
          </a:p>
        </p:txBody>
      </p:sp>
      <p:grpSp>
        <p:nvGrpSpPr>
          <p:cNvPr id="69" name="Group 4"/>
          <p:cNvGrpSpPr/>
          <p:nvPr/>
        </p:nvGrpSpPr>
        <p:grpSpPr>
          <a:xfrm>
            <a:off x="9040495" y="3706495"/>
            <a:ext cx="2470150" cy="306578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54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846310" y="53975"/>
            <a:ext cx="2345690" cy="2348230"/>
          </a:xfrm>
          <a:prstGeom prst="rect">
            <a:avLst/>
          </a:prstGeom>
        </p:spPr>
      </p:pic>
      <p:sp>
        <p:nvSpPr>
          <p:cNvPr id="3" name="内容占位符 2"/>
          <p:cNvSpPr>
            <a:spLocks noGrp="1"/>
          </p:cNvSpPr>
          <p:nvPr>
            <p:ph idx="1"/>
          </p:nvPr>
        </p:nvSpPr>
        <p:spPr>
          <a:xfrm>
            <a:off x="263525" y="944880"/>
            <a:ext cx="9778365" cy="5913120"/>
          </a:xfrm>
        </p:spPr>
        <p:txBody>
          <a:bodyPr>
            <a:normAutofit/>
          </a:bodyPr>
          <a:lstStyle/>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4. ______ Stress and worry can lead to depression. Talk to a teacher or friends if exams or classes seem overwhelming (不可抵抗的). Besides, if you have a health problem you feel you can’t talk to your parents about, it’s better to see a doctor. A health professional can teach you the ways how to talk with your parents easily and guide you toward proper treatment. If you’re dealing with relationship, friendship, or family problems, you can talk to an adult you trust.</a:t>
            </a: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A. Ask for help if you feel stressed.</a:t>
            </a: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B. Even going our for a walk can be beneficial.</a:t>
            </a: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C. Turn to your parents for help when you are worried …</a:t>
            </a:r>
          </a:p>
        </p:txBody>
      </p:sp>
      <p:sp>
        <p:nvSpPr>
          <p:cNvPr id="4" name="灯片编号占位符 3"/>
          <p:cNvSpPr>
            <a:spLocks noGrp="1"/>
          </p:cNvSpPr>
          <p:nvPr>
            <p:ph type="sldNum" sz="quarter" idx="12"/>
          </p:nvPr>
        </p:nvSpPr>
        <p:spPr/>
        <p:txBody>
          <a:bodyPr/>
          <a:lstStyle/>
          <a:p>
            <a:fld id="{879EF9BB-81F1-401D-AA19-680A8E0D7F6D}" type="slidenum">
              <a:rPr lang="en-US" smtClean="0">
                <a:latin typeface="微软雅黑" panose="020B0503020204020204" pitchFamily="34" charset="-122"/>
                <a:ea typeface="微软雅黑" panose="020B0503020204020204" pitchFamily="34" charset="-122"/>
              </a:rPr>
              <a:t>55</a:t>
            </a:fld>
            <a:endParaRPr lang="en-US">
              <a:latin typeface="微软雅黑" panose="020B0503020204020204" pitchFamily="34" charset="-122"/>
              <a:ea typeface="微软雅黑" panose="020B0503020204020204" pitchFamily="34" charset="-122"/>
            </a:endParaRPr>
          </a:p>
        </p:txBody>
      </p:sp>
      <p:sp>
        <p:nvSpPr>
          <p:cNvPr id="26" name="左箭头 25">
            <a:hlinkClick r:id="rId4"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微软雅黑" panose="020B0503020204020204" pitchFamily="34" charset="-122"/>
                <a:ea typeface="微软雅黑" panose="020B0503020204020204" pitchFamily="34" charset="-122"/>
              </a:rPr>
              <a:t>目录</a:t>
            </a:r>
          </a:p>
        </p:txBody>
      </p:sp>
      <p:sp>
        <p:nvSpPr>
          <p:cNvPr id="9" name="文本框 8">
            <a:hlinkClick r:id="rId5" action="ppaction://hlinksldjump"/>
          </p:cNvPr>
          <p:cNvSpPr txBox="1"/>
          <p:nvPr/>
        </p:nvSpPr>
        <p:spPr>
          <a:xfrm>
            <a:off x="5808555" y="5645684"/>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解  析</a:t>
            </a:r>
          </a:p>
        </p:txBody>
      </p:sp>
      <p:sp>
        <p:nvSpPr>
          <p:cNvPr id="6" name="TextBox 22"/>
          <p:cNvSpPr txBox="1"/>
          <p:nvPr>
            <p:custDataLst>
              <p:tags r:id="rId1"/>
            </p:custDataLst>
          </p:nvPr>
        </p:nvSpPr>
        <p:spPr>
          <a:xfrm>
            <a:off x="818515" y="874395"/>
            <a:ext cx="862330"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wipe(up)">
                                      <p:cBhvr>
                                        <p:cTn id="16" dur="500"/>
                                        <p:tgtEl>
                                          <p:spTgt spid="3">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barn(inVertical)">
                                      <p:cBhvr>
                                        <p:cTn id="21" dur="500"/>
                                        <p:tgtEl>
                                          <p:spTgt spid="6"/>
                                        </p:tgtEl>
                                      </p:cBhvr>
                                    </p:animEffect>
                                  </p:childTnLst>
                                </p:cTn>
                              </p:par>
                            </p:childTnLst>
                          </p:cTn>
                        </p:par>
                        <p:par>
                          <p:cTn id="22" fill="hold">
                            <p:stCondLst>
                              <p:cond delay="500"/>
                            </p:stCondLst>
                            <p:childTnLst>
                              <p:par>
                                <p:cTn id="23" presetID="16" presetClass="entr" presetSubtype="37"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barn(outVertical)">
                                      <p:cBhvr>
                                        <p:cTn id="2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9" grpId="0" bldLvl="0" animBg="1"/>
      <p:bldP spid="6" grpId="0"/>
    </p:bldLst>
  </p:timing>
</p:sld>
</file>

<file path=ppt/slides/slide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lang="zh-CN" altLang="en-US" sz="2800" b="1" dirty="0">
                <a:solidFill>
                  <a:srgbClr val="002060"/>
                </a:solidFill>
                <a:latin typeface="微软雅黑" panose="020B0503020204020204" pitchFamily="34" charset="-122"/>
                <a:ea typeface="微软雅黑" panose="020B0503020204020204" pitchFamily="34" charset="-122"/>
              </a:rPr>
              <a:t>解  析：</a:t>
            </a:r>
            <a:r>
              <a:rPr lang="en-US" altLang="zh-CN" sz="2800" b="1" dirty="0">
                <a:solidFill>
                  <a:schemeClr val="tx1"/>
                </a:solidFill>
                <a:latin typeface="微软雅黑" panose="020B0503020204020204" pitchFamily="34" charset="-122"/>
                <a:ea typeface="微软雅黑" panose="020B0503020204020204" pitchFamily="34" charset="-122"/>
              </a:rPr>
              <a:t>4. </a:t>
            </a:r>
            <a:r>
              <a:rPr sz="2800" b="1" dirty="0">
                <a:latin typeface="微软雅黑" panose="020B0503020204020204" pitchFamily="34" charset="-122"/>
                <a:ea typeface="微软雅黑" panose="020B0503020204020204" pitchFamily="34" charset="-122"/>
              </a:rPr>
              <a:t>该设空处位于段首，需要填入具有总结性的语句，为主旨大意题。本题解释了遇到压力时，需要寻求帮助，列举了可以解决的办法。由此可推知A项符合题意，故此题正确答案为：A。</a:t>
            </a:r>
          </a:p>
        </p:txBody>
      </p:sp>
      <p:grpSp>
        <p:nvGrpSpPr>
          <p:cNvPr id="69" name="Group 4"/>
          <p:cNvGrpSpPr/>
          <p:nvPr/>
        </p:nvGrpSpPr>
        <p:grpSpPr>
          <a:xfrm>
            <a:off x="9040495" y="3706495"/>
            <a:ext cx="2470150" cy="306578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56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846310" y="53975"/>
            <a:ext cx="2345690" cy="2348230"/>
          </a:xfrm>
          <a:prstGeom prst="rect">
            <a:avLst/>
          </a:prstGeom>
        </p:spPr>
      </p:pic>
      <p:sp>
        <p:nvSpPr>
          <p:cNvPr id="3" name="内容占位符 2"/>
          <p:cNvSpPr>
            <a:spLocks noGrp="1"/>
          </p:cNvSpPr>
          <p:nvPr>
            <p:ph idx="1"/>
          </p:nvPr>
        </p:nvSpPr>
        <p:spPr>
          <a:xfrm>
            <a:off x="263525" y="944880"/>
            <a:ext cx="9778365" cy="5913120"/>
          </a:xfrm>
        </p:spPr>
        <p:txBody>
          <a:bodyPr>
            <a:normAutofit/>
          </a:bodyPr>
          <a:lstStyle/>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5. How to work productively (有成果地) at home? The chance to work at home can be a dream coming true: No sitting in traffic on one’s way to work, the comfortable work place and the flexibility (灵活性) to work wherever you go and maybe even whenever you want. ______ The following tips have proven effective to help people who choose to work at home. Then you can work productively at home.</a:t>
            </a: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A. Have a separate place for work to help you focus on it.</a:t>
            </a: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B. However, some people find it difficult to keep a high level of productivity. </a:t>
            </a: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C. Believe in yourself all the time.</a:t>
            </a:r>
          </a:p>
        </p:txBody>
      </p:sp>
      <p:sp>
        <p:nvSpPr>
          <p:cNvPr id="4" name="灯片编号占位符 3"/>
          <p:cNvSpPr>
            <a:spLocks noGrp="1"/>
          </p:cNvSpPr>
          <p:nvPr>
            <p:ph type="sldNum" sz="quarter" idx="12"/>
          </p:nvPr>
        </p:nvSpPr>
        <p:spPr/>
        <p:txBody>
          <a:bodyPr/>
          <a:lstStyle/>
          <a:p>
            <a:fld id="{879EF9BB-81F1-401D-AA19-680A8E0D7F6D}" type="slidenum">
              <a:rPr lang="en-US" smtClean="0">
                <a:latin typeface="微软雅黑" panose="020B0503020204020204" pitchFamily="34" charset="-122"/>
                <a:ea typeface="微软雅黑" panose="020B0503020204020204" pitchFamily="34" charset="-122"/>
              </a:rPr>
              <a:t>57</a:t>
            </a:fld>
            <a:endParaRPr lang="en-US">
              <a:latin typeface="微软雅黑" panose="020B0503020204020204" pitchFamily="34" charset="-122"/>
              <a:ea typeface="微软雅黑" panose="020B0503020204020204" pitchFamily="34" charset="-122"/>
            </a:endParaRPr>
          </a:p>
        </p:txBody>
      </p:sp>
      <p:sp>
        <p:nvSpPr>
          <p:cNvPr id="26" name="左箭头 25">
            <a:hlinkClick r:id="rId4"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微软雅黑" panose="020B0503020204020204" pitchFamily="34" charset="-122"/>
                <a:ea typeface="微软雅黑" panose="020B0503020204020204" pitchFamily="34" charset="-122"/>
              </a:rPr>
              <a:t>目录</a:t>
            </a:r>
          </a:p>
        </p:txBody>
      </p:sp>
      <p:sp>
        <p:nvSpPr>
          <p:cNvPr id="9" name="文本框 8">
            <a:hlinkClick r:id="rId5" action="ppaction://hlinksldjump"/>
          </p:cNvPr>
          <p:cNvSpPr txBox="1"/>
          <p:nvPr/>
        </p:nvSpPr>
        <p:spPr>
          <a:xfrm>
            <a:off x="5808555" y="5645684"/>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解  析</a:t>
            </a:r>
          </a:p>
        </p:txBody>
      </p:sp>
      <p:sp>
        <p:nvSpPr>
          <p:cNvPr id="6" name="TextBox 22"/>
          <p:cNvSpPr txBox="1"/>
          <p:nvPr>
            <p:custDataLst>
              <p:tags r:id="rId1"/>
            </p:custDataLst>
          </p:nvPr>
        </p:nvSpPr>
        <p:spPr>
          <a:xfrm>
            <a:off x="4946225" y="2509445"/>
            <a:ext cx="862330"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wipe(up)">
                                      <p:cBhvr>
                                        <p:cTn id="16" dur="500"/>
                                        <p:tgtEl>
                                          <p:spTgt spid="3">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barn(inVertical)">
                                      <p:cBhvr>
                                        <p:cTn id="21" dur="500"/>
                                        <p:tgtEl>
                                          <p:spTgt spid="6"/>
                                        </p:tgtEl>
                                      </p:cBhvr>
                                    </p:animEffect>
                                  </p:childTnLst>
                                </p:cTn>
                              </p:par>
                            </p:childTnLst>
                          </p:cTn>
                        </p:par>
                        <p:par>
                          <p:cTn id="22" fill="hold">
                            <p:stCondLst>
                              <p:cond delay="500"/>
                            </p:stCondLst>
                            <p:childTnLst>
                              <p:par>
                                <p:cTn id="23" presetID="16" presetClass="entr" presetSubtype="37"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barn(outVertical)">
                                      <p:cBhvr>
                                        <p:cTn id="2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9" grpId="0" bldLvl="0" animBg="1"/>
      <p:bldP spid="6" grpId="0"/>
    </p:bldLst>
  </p:timing>
</p:sld>
</file>

<file path=ppt/slides/slide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9890836" cy="6418053"/>
          </a:xfrm>
        </p:spPr>
        <p:txBody>
          <a:bodyPr>
            <a:normAutofit/>
          </a:bodyPr>
          <a:lstStyle/>
          <a:p>
            <a:pPr marL="0" indent="0" algn="just">
              <a:lnSpc>
                <a:spcPct val="150000"/>
              </a:lnSpc>
              <a:buNone/>
            </a:pPr>
            <a:r>
              <a:rPr lang="zh-CN" altLang="en-US" sz="2800" b="1" dirty="0">
                <a:solidFill>
                  <a:srgbClr val="002060"/>
                </a:solidFill>
                <a:latin typeface="微软雅黑" panose="020B0503020204020204" pitchFamily="34" charset="-122"/>
                <a:ea typeface="微软雅黑" panose="020B0503020204020204" pitchFamily="34" charset="-122"/>
              </a:rPr>
              <a:t>解  析：</a:t>
            </a:r>
            <a:r>
              <a:rPr lang="en-US" altLang="zh-CN" sz="2800" b="1" dirty="0">
                <a:solidFill>
                  <a:schemeClr val="tx1"/>
                </a:solidFill>
                <a:latin typeface="微软雅黑" panose="020B0503020204020204" pitchFamily="34" charset="-122"/>
                <a:ea typeface="微软雅黑" panose="020B0503020204020204" pitchFamily="34" charset="-122"/>
              </a:rPr>
              <a:t>5. </a:t>
            </a:r>
            <a:r>
              <a:rPr sz="2800" b="1" dirty="0">
                <a:latin typeface="微软雅黑" panose="020B0503020204020204" pitchFamily="34" charset="-122"/>
                <a:ea typeface="微软雅黑" panose="020B0503020204020204" pitchFamily="34" charset="-122"/>
              </a:rPr>
              <a:t>本题为段中题。设空处是对前一句的转折，提出在家办公的缺点：效率不高。后面的句子中有提到关键词tips和work productively，因此根据后面关键词的暗示，故此题正确答案为：B。</a:t>
            </a:r>
          </a:p>
        </p:txBody>
      </p:sp>
      <p:grpSp>
        <p:nvGrpSpPr>
          <p:cNvPr id="69" name="Group 4"/>
          <p:cNvGrpSpPr/>
          <p:nvPr/>
        </p:nvGrpSpPr>
        <p:grpSpPr>
          <a:xfrm>
            <a:off x="9040495" y="3706495"/>
            <a:ext cx="2470150" cy="306578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58</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909810" y="53975"/>
            <a:ext cx="2345690" cy="2348230"/>
          </a:xfrm>
          <a:prstGeom prst="rect">
            <a:avLst/>
          </a:prstGeom>
        </p:spPr>
      </p:pic>
      <p:sp>
        <p:nvSpPr>
          <p:cNvPr id="3" name="内容占位符 2"/>
          <p:cNvSpPr>
            <a:spLocks noGrp="1"/>
          </p:cNvSpPr>
          <p:nvPr>
            <p:ph idx="1"/>
          </p:nvPr>
        </p:nvSpPr>
        <p:spPr>
          <a:xfrm>
            <a:off x="263525" y="944880"/>
            <a:ext cx="9778365" cy="4201795"/>
          </a:xfrm>
        </p:spPr>
        <p:txBody>
          <a:bodyPr>
            <a:normAutofit/>
          </a:bodyPr>
          <a:lstStyle/>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6. (1)</a:t>
            </a:r>
            <a:r>
              <a:rPr lang="en-US" sz="2400" b="1" dirty="0">
                <a:latin typeface="微软雅黑" panose="020B0503020204020204" pitchFamily="34" charset="-122"/>
                <a:ea typeface="微软雅黑" panose="020B0503020204020204" pitchFamily="34" charset="-122"/>
                <a:cs typeface="微软雅黑" panose="020B0503020204020204" pitchFamily="34" charset="-122"/>
              </a:rPr>
              <a:t>__________</a:t>
            </a:r>
            <a:r>
              <a:rPr sz="2400" b="1" dirty="0">
                <a:latin typeface="微软雅黑" panose="020B0503020204020204" pitchFamily="34" charset="-122"/>
                <a:ea typeface="微软雅黑" panose="020B0503020204020204" pitchFamily="34" charset="-122"/>
                <a:cs typeface="微软雅黑" panose="020B0503020204020204" pitchFamily="34" charset="-122"/>
              </a:rPr>
              <a:t> These sites include “MySpace”, which is popular among the teenagers and young adults. MySpace is an online community where people can share messages and pictures with an increasing number of friends. (2)</a:t>
            </a:r>
            <a:r>
              <a:rPr lang="en-US" sz="2400" b="1" dirty="0">
                <a:latin typeface="微软雅黑" panose="020B0503020204020204" pitchFamily="34" charset="-122"/>
                <a:ea typeface="微软雅黑" panose="020B0503020204020204" pitchFamily="34" charset="-122"/>
                <a:cs typeface="微软雅黑" panose="020B0503020204020204" pitchFamily="34" charset="-122"/>
              </a:rPr>
              <a:t>________</a:t>
            </a:r>
            <a:r>
              <a:rPr sz="2400" b="1" dirty="0">
                <a:latin typeface="微软雅黑" panose="020B0503020204020204" pitchFamily="34" charset="-122"/>
                <a:ea typeface="微软雅黑" panose="020B0503020204020204" pitchFamily="34" charset="-122"/>
                <a:cs typeface="微软雅黑" panose="020B0503020204020204" pitchFamily="34" charset="-122"/>
              </a:rPr>
              <a:t> </a:t>
            </a: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A. People of all ages use computers to chat with friends and find some information from the Internet.</a:t>
            </a: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B. It is the most popular social networking site on the website.</a:t>
            </a: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C. Many websites offer free services to create personal website pages and fill them with writing sites on the website.</a:t>
            </a:r>
          </a:p>
        </p:txBody>
      </p:sp>
      <p:sp>
        <p:nvSpPr>
          <p:cNvPr id="4" name="灯片编号占位符 3"/>
          <p:cNvSpPr>
            <a:spLocks noGrp="1"/>
          </p:cNvSpPr>
          <p:nvPr>
            <p:ph type="sldNum" sz="quarter" idx="12"/>
          </p:nvPr>
        </p:nvSpPr>
        <p:spPr/>
        <p:txBody>
          <a:bodyPr/>
          <a:lstStyle/>
          <a:p>
            <a:fld id="{879EF9BB-81F1-401D-AA19-680A8E0D7F6D}" type="slidenum">
              <a:rPr lang="en-US" smtClean="0">
                <a:latin typeface="微软雅黑" panose="020B0503020204020204" pitchFamily="34" charset="-122"/>
                <a:ea typeface="微软雅黑" panose="020B0503020204020204" pitchFamily="34" charset="-122"/>
              </a:rPr>
              <a:t>59</a:t>
            </a:fld>
            <a:endParaRPr lang="en-US">
              <a:latin typeface="微软雅黑" panose="020B0503020204020204" pitchFamily="34" charset="-122"/>
              <a:ea typeface="微软雅黑" panose="020B0503020204020204" pitchFamily="34" charset="-122"/>
            </a:endParaRPr>
          </a:p>
        </p:txBody>
      </p:sp>
      <p:sp>
        <p:nvSpPr>
          <p:cNvPr id="26" name="左箭头 25">
            <a:hlinkClick r:id="rId5"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微软雅黑" panose="020B0503020204020204" pitchFamily="34" charset="-122"/>
                <a:ea typeface="微软雅黑" panose="020B0503020204020204" pitchFamily="34" charset="-122"/>
              </a:rPr>
              <a:t>目录</a:t>
            </a:r>
          </a:p>
        </p:txBody>
      </p:sp>
      <p:sp>
        <p:nvSpPr>
          <p:cNvPr id="9" name="文本框 8">
            <a:hlinkClick r:id="rId6" action="ppaction://hlinksldjump"/>
          </p:cNvPr>
          <p:cNvSpPr txBox="1"/>
          <p:nvPr/>
        </p:nvSpPr>
        <p:spPr>
          <a:xfrm>
            <a:off x="5808555" y="5645684"/>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解  析</a:t>
            </a:r>
          </a:p>
        </p:txBody>
      </p:sp>
      <p:sp>
        <p:nvSpPr>
          <p:cNvPr id="6" name="TextBox 22"/>
          <p:cNvSpPr txBox="1"/>
          <p:nvPr>
            <p:custDataLst>
              <p:tags r:id="rId1"/>
            </p:custDataLst>
          </p:nvPr>
        </p:nvSpPr>
        <p:spPr>
          <a:xfrm>
            <a:off x="1298575" y="889000"/>
            <a:ext cx="862330"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2" name="TextBox 22"/>
          <p:cNvSpPr txBox="1"/>
          <p:nvPr>
            <p:custDataLst>
              <p:tags r:id="rId2"/>
            </p:custDataLst>
          </p:nvPr>
        </p:nvSpPr>
        <p:spPr>
          <a:xfrm>
            <a:off x="8114030" y="2032000"/>
            <a:ext cx="862330"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wipe(up)">
                                      <p:cBhvr>
                                        <p:cTn id="16" dur="500"/>
                                        <p:tgtEl>
                                          <p:spTgt spid="3">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barn(inVertical)">
                                      <p:cBhvr>
                                        <p:cTn id="21" dur="500"/>
                                        <p:tgtEl>
                                          <p:spTgt spid="6"/>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barn(inVertical)">
                                      <p:cBhvr>
                                        <p:cTn id="24" dur="500"/>
                                        <p:tgtEl>
                                          <p:spTgt spid="2"/>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barn(outVertical)">
                                      <p:cBhvr>
                                        <p:cTn id="2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9" grpId="0" bldLvl="0" animBg="1"/>
      <p:bldP spid="6" grpId="0"/>
      <p:bldP spid="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 name="Group 414"/>
          <p:cNvGrpSpPr>
            <a:grpSpLocks noChangeAspect="1"/>
          </p:cNvGrpSpPr>
          <p:nvPr/>
        </p:nvGrpSpPr>
        <p:grpSpPr bwMode="auto">
          <a:xfrm>
            <a:off x="9654736" y="1678814"/>
            <a:ext cx="1773485" cy="3154094"/>
            <a:chOff x="3008" y="145"/>
            <a:chExt cx="1597" cy="4032"/>
          </a:xfrm>
        </p:grpSpPr>
        <p:sp>
          <p:nvSpPr>
            <p:cNvPr id="95" name="Freeform 415"/>
            <p:cNvSpPr/>
            <p:nvPr/>
          </p:nvSpPr>
          <p:spPr bwMode="auto">
            <a:xfrm>
              <a:off x="3152" y="1859"/>
              <a:ext cx="1427" cy="2318"/>
            </a:xfrm>
            <a:custGeom>
              <a:avLst/>
              <a:gdLst>
                <a:gd name="T0" fmla="*/ 871 w 871"/>
                <a:gd name="T1" fmla="*/ 1386 h 1418"/>
                <a:gd name="T2" fmla="*/ 840 w 871"/>
                <a:gd name="T3" fmla="*/ 1418 h 1418"/>
                <a:gd name="T4" fmla="*/ 31 w 871"/>
                <a:gd name="T5" fmla="*/ 1418 h 1418"/>
                <a:gd name="T6" fmla="*/ 0 w 871"/>
                <a:gd name="T7" fmla="*/ 1386 h 1418"/>
                <a:gd name="T8" fmla="*/ 0 w 871"/>
                <a:gd name="T9" fmla="*/ 32 h 1418"/>
                <a:gd name="T10" fmla="*/ 31 w 871"/>
                <a:gd name="T11" fmla="*/ 0 h 1418"/>
                <a:gd name="T12" fmla="*/ 840 w 871"/>
                <a:gd name="T13" fmla="*/ 0 h 1418"/>
                <a:gd name="T14" fmla="*/ 871 w 871"/>
                <a:gd name="T15" fmla="*/ 32 h 1418"/>
                <a:gd name="T16" fmla="*/ 871 w 871"/>
                <a:gd name="T17" fmla="*/ 1386 h 1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1" h="1418">
                  <a:moveTo>
                    <a:pt x="871" y="1386"/>
                  </a:moveTo>
                  <a:cubicBezTo>
                    <a:pt x="871" y="1404"/>
                    <a:pt x="857" y="1418"/>
                    <a:pt x="840" y="1418"/>
                  </a:cubicBezTo>
                  <a:cubicBezTo>
                    <a:pt x="31" y="1418"/>
                    <a:pt x="31" y="1418"/>
                    <a:pt x="31" y="1418"/>
                  </a:cubicBezTo>
                  <a:cubicBezTo>
                    <a:pt x="14" y="1418"/>
                    <a:pt x="0" y="1404"/>
                    <a:pt x="0" y="1386"/>
                  </a:cubicBezTo>
                  <a:cubicBezTo>
                    <a:pt x="0" y="32"/>
                    <a:pt x="0" y="32"/>
                    <a:pt x="0" y="32"/>
                  </a:cubicBezTo>
                  <a:cubicBezTo>
                    <a:pt x="0" y="14"/>
                    <a:pt x="14" y="0"/>
                    <a:pt x="31" y="0"/>
                  </a:cubicBezTo>
                  <a:cubicBezTo>
                    <a:pt x="840" y="0"/>
                    <a:pt x="840" y="0"/>
                    <a:pt x="840" y="0"/>
                  </a:cubicBezTo>
                  <a:cubicBezTo>
                    <a:pt x="857" y="0"/>
                    <a:pt x="871" y="14"/>
                    <a:pt x="871" y="32"/>
                  </a:cubicBezTo>
                  <a:cubicBezTo>
                    <a:pt x="871" y="1386"/>
                    <a:pt x="871" y="1386"/>
                    <a:pt x="871" y="1386"/>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7" name="Freeform 416"/>
            <p:cNvSpPr/>
            <p:nvPr/>
          </p:nvSpPr>
          <p:spPr bwMode="auto">
            <a:xfrm>
              <a:off x="3241" y="1979"/>
              <a:ext cx="1249" cy="1933"/>
            </a:xfrm>
            <a:custGeom>
              <a:avLst/>
              <a:gdLst>
                <a:gd name="T0" fmla="*/ 0 w 1249"/>
                <a:gd name="T1" fmla="*/ 1933 h 1933"/>
                <a:gd name="T2" fmla="*/ 1247 w 1249"/>
                <a:gd name="T3" fmla="*/ 1933 h 1933"/>
                <a:gd name="T4" fmla="*/ 1249 w 1249"/>
                <a:gd name="T5" fmla="*/ 1 h 1933"/>
                <a:gd name="T6" fmla="*/ 1 w 1249"/>
                <a:gd name="T7" fmla="*/ 0 h 1933"/>
                <a:gd name="T8" fmla="*/ 0 w 1249"/>
                <a:gd name="T9" fmla="*/ 1933 h 1933"/>
              </a:gdLst>
              <a:ahLst/>
              <a:cxnLst>
                <a:cxn ang="0">
                  <a:pos x="T0" y="T1"/>
                </a:cxn>
                <a:cxn ang="0">
                  <a:pos x="T2" y="T3"/>
                </a:cxn>
                <a:cxn ang="0">
                  <a:pos x="T4" y="T5"/>
                </a:cxn>
                <a:cxn ang="0">
                  <a:pos x="T6" y="T7"/>
                </a:cxn>
                <a:cxn ang="0">
                  <a:pos x="T8" y="T9"/>
                </a:cxn>
              </a:cxnLst>
              <a:rect l="0" t="0" r="r" b="b"/>
              <a:pathLst>
                <a:path w="1249" h="1933">
                  <a:moveTo>
                    <a:pt x="0" y="1933"/>
                  </a:moveTo>
                  <a:lnTo>
                    <a:pt x="1247" y="1933"/>
                  </a:lnTo>
                  <a:lnTo>
                    <a:pt x="1249" y="1"/>
                  </a:lnTo>
                  <a:lnTo>
                    <a:pt x="1" y="0"/>
                  </a:lnTo>
                  <a:lnTo>
                    <a:pt x="0" y="1933"/>
                  </a:ln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9" name="Freeform 417"/>
            <p:cNvSpPr/>
            <p:nvPr/>
          </p:nvSpPr>
          <p:spPr bwMode="auto">
            <a:xfrm>
              <a:off x="3241" y="1979"/>
              <a:ext cx="1249" cy="1933"/>
            </a:xfrm>
            <a:custGeom>
              <a:avLst/>
              <a:gdLst>
                <a:gd name="T0" fmla="*/ 0 w 1249"/>
                <a:gd name="T1" fmla="*/ 1933 h 1933"/>
                <a:gd name="T2" fmla="*/ 1247 w 1249"/>
                <a:gd name="T3" fmla="*/ 1933 h 1933"/>
                <a:gd name="T4" fmla="*/ 1249 w 1249"/>
                <a:gd name="T5" fmla="*/ 1 h 1933"/>
                <a:gd name="T6" fmla="*/ 1 w 1249"/>
                <a:gd name="T7" fmla="*/ 0 h 1933"/>
                <a:gd name="T8" fmla="*/ 0 w 1249"/>
                <a:gd name="T9" fmla="*/ 1933 h 1933"/>
              </a:gdLst>
              <a:ahLst/>
              <a:cxnLst>
                <a:cxn ang="0">
                  <a:pos x="T0" y="T1"/>
                </a:cxn>
                <a:cxn ang="0">
                  <a:pos x="T2" y="T3"/>
                </a:cxn>
                <a:cxn ang="0">
                  <a:pos x="T4" y="T5"/>
                </a:cxn>
                <a:cxn ang="0">
                  <a:pos x="T6" y="T7"/>
                </a:cxn>
                <a:cxn ang="0">
                  <a:pos x="T8" y="T9"/>
                </a:cxn>
              </a:cxnLst>
              <a:rect l="0" t="0" r="r" b="b"/>
              <a:pathLst>
                <a:path w="1249" h="1933">
                  <a:moveTo>
                    <a:pt x="0" y="1933"/>
                  </a:moveTo>
                  <a:lnTo>
                    <a:pt x="1247" y="1933"/>
                  </a:lnTo>
                  <a:lnTo>
                    <a:pt x="1249" y="1"/>
                  </a:lnTo>
                  <a:lnTo>
                    <a:pt x="1" y="0"/>
                  </a:lnTo>
                  <a:lnTo>
                    <a:pt x="0" y="19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00" name="Freeform 418"/>
            <p:cNvSpPr/>
            <p:nvPr/>
          </p:nvSpPr>
          <p:spPr bwMode="auto">
            <a:xfrm>
              <a:off x="3262" y="2013"/>
              <a:ext cx="1205" cy="1865"/>
            </a:xfrm>
            <a:custGeom>
              <a:avLst/>
              <a:gdLst>
                <a:gd name="T0" fmla="*/ 0 w 1205"/>
                <a:gd name="T1" fmla="*/ 1863 h 1865"/>
                <a:gd name="T2" fmla="*/ 1204 w 1205"/>
                <a:gd name="T3" fmla="*/ 1865 h 1865"/>
                <a:gd name="T4" fmla="*/ 1205 w 1205"/>
                <a:gd name="T5" fmla="*/ 2 h 1865"/>
                <a:gd name="T6" fmla="*/ 3 w 1205"/>
                <a:gd name="T7" fmla="*/ 0 h 1865"/>
                <a:gd name="T8" fmla="*/ 0 w 1205"/>
                <a:gd name="T9" fmla="*/ 1863 h 1865"/>
              </a:gdLst>
              <a:ahLst/>
              <a:cxnLst>
                <a:cxn ang="0">
                  <a:pos x="T0" y="T1"/>
                </a:cxn>
                <a:cxn ang="0">
                  <a:pos x="T2" y="T3"/>
                </a:cxn>
                <a:cxn ang="0">
                  <a:pos x="T4" y="T5"/>
                </a:cxn>
                <a:cxn ang="0">
                  <a:pos x="T6" y="T7"/>
                </a:cxn>
                <a:cxn ang="0">
                  <a:pos x="T8" y="T9"/>
                </a:cxn>
              </a:cxnLst>
              <a:rect l="0" t="0" r="r" b="b"/>
              <a:pathLst>
                <a:path w="1205" h="1865">
                  <a:moveTo>
                    <a:pt x="0" y="1863"/>
                  </a:moveTo>
                  <a:lnTo>
                    <a:pt x="1204" y="1865"/>
                  </a:lnTo>
                  <a:lnTo>
                    <a:pt x="1205" y="2"/>
                  </a:lnTo>
                  <a:lnTo>
                    <a:pt x="3" y="0"/>
                  </a:lnTo>
                  <a:lnTo>
                    <a:pt x="0" y="1863"/>
                  </a:lnTo>
                  <a:close/>
                </a:path>
              </a:pathLst>
            </a:custGeom>
            <a:solidFill>
              <a:schemeClr val="accent1">
                <a:lumMod val="20000"/>
                <a:lumOff val="8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3" name="Freeform 419"/>
            <p:cNvSpPr/>
            <p:nvPr/>
          </p:nvSpPr>
          <p:spPr bwMode="auto">
            <a:xfrm>
              <a:off x="3262" y="2013"/>
              <a:ext cx="1205" cy="1865"/>
            </a:xfrm>
            <a:custGeom>
              <a:avLst/>
              <a:gdLst>
                <a:gd name="T0" fmla="*/ 0 w 1205"/>
                <a:gd name="T1" fmla="*/ 1863 h 1865"/>
                <a:gd name="T2" fmla="*/ 1204 w 1205"/>
                <a:gd name="T3" fmla="*/ 1865 h 1865"/>
                <a:gd name="T4" fmla="*/ 1205 w 1205"/>
                <a:gd name="T5" fmla="*/ 2 h 1865"/>
                <a:gd name="T6" fmla="*/ 3 w 1205"/>
                <a:gd name="T7" fmla="*/ 0 h 1865"/>
                <a:gd name="T8" fmla="*/ 0 w 1205"/>
                <a:gd name="T9" fmla="*/ 1863 h 1865"/>
              </a:gdLst>
              <a:ahLst/>
              <a:cxnLst>
                <a:cxn ang="0">
                  <a:pos x="T0" y="T1"/>
                </a:cxn>
                <a:cxn ang="0">
                  <a:pos x="T2" y="T3"/>
                </a:cxn>
                <a:cxn ang="0">
                  <a:pos x="T4" y="T5"/>
                </a:cxn>
                <a:cxn ang="0">
                  <a:pos x="T6" y="T7"/>
                </a:cxn>
                <a:cxn ang="0">
                  <a:pos x="T8" y="T9"/>
                </a:cxn>
              </a:cxnLst>
              <a:rect l="0" t="0" r="r" b="b"/>
              <a:pathLst>
                <a:path w="1205" h="1865">
                  <a:moveTo>
                    <a:pt x="0" y="1863"/>
                  </a:moveTo>
                  <a:lnTo>
                    <a:pt x="1204" y="1865"/>
                  </a:lnTo>
                  <a:lnTo>
                    <a:pt x="1205" y="2"/>
                  </a:lnTo>
                  <a:lnTo>
                    <a:pt x="3" y="0"/>
                  </a:lnTo>
                  <a:lnTo>
                    <a:pt x="0" y="186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4" name="Freeform 420"/>
            <p:cNvSpPr/>
            <p:nvPr/>
          </p:nvSpPr>
          <p:spPr bwMode="auto">
            <a:xfrm>
              <a:off x="3801" y="3946"/>
              <a:ext cx="150" cy="152"/>
            </a:xfrm>
            <a:custGeom>
              <a:avLst/>
              <a:gdLst>
                <a:gd name="T0" fmla="*/ 0 w 92"/>
                <a:gd name="T1" fmla="*/ 47 h 93"/>
                <a:gd name="T2" fmla="*/ 46 w 92"/>
                <a:gd name="T3" fmla="*/ 93 h 93"/>
                <a:gd name="T4" fmla="*/ 92 w 92"/>
                <a:gd name="T5" fmla="*/ 47 h 93"/>
                <a:gd name="T6" fmla="*/ 46 w 92"/>
                <a:gd name="T7" fmla="*/ 0 h 93"/>
                <a:gd name="T8" fmla="*/ 0 w 92"/>
                <a:gd name="T9" fmla="*/ 47 h 93"/>
              </a:gdLst>
              <a:ahLst/>
              <a:cxnLst>
                <a:cxn ang="0">
                  <a:pos x="T0" y="T1"/>
                </a:cxn>
                <a:cxn ang="0">
                  <a:pos x="T2" y="T3"/>
                </a:cxn>
                <a:cxn ang="0">
                  <a:pos x="T4" y="T5"/>
                </a:cxn>
                <a:cxn ang="0">
                  <a:pos x="T6" y="T7"/>
                </a:cxn>
                <a:cxn ang="0">
                  <a:pos x="T8" y="T9"/>
                </a:cxn>
              </a:cxnLst>
              <a:rect l="0" t="0" r="r" b="b"/>
              <a:pathLst>
                <a:path w="92" h="93">
                  <a:moveTo>
                    <a:pt x="0" y="47"/>
                  </a:moveTo>
                  <a:cubicBezTo>
                    <a:pt x="0" y="72"/>
                    <a:pt x="20" y="93"/>
                    <a:pt x="46" y="93"/>
                  </a:cubicBezTo>
                  <a:cubicBezTo>
                    <a:pt x="71" y="93"/>
                    <a:pt x="92" y="72"/>
                    <a:pt x="92" y="47"/>
                  </a:cubicBezTo>
                  <a:cubicBezTo>
                    <a:pt x="92" y="21"/>
                    <a:pt x="72" y="0"/>
                    <a:pt x="46" y="0"/>
                  </a:cubicBezTo>
                  <a:cubicBezTo>
                    <a:pt x="20" y="0"/>
                    <a:pt x="0" y="21"/>
                    <a:pt x="0" y="47"/>
                  </a:cubicBez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5" name="Freeform 421"/>
            <p:cNvSpPr>
              <a:spLocks noEditPoints="1"/>
            </p:cNvSpPr>
            <p:nvPr/>
          </p:nvSpPr>
          <p:spPr bwMode="auto">
            <a:xfrm>
              <a:off x="4253" y="2015"/>
              <a:ext cx="126" cy="1863"/>
            </a:xfrm>
            <a:custGeom>
              <a:avLst/>
              <a:gdLst>
                <a:gd name="T0" fmla="*/ 0 w 126"/>
                <a:gd name="T1" fmla="*/ 1863 h 1863"/>
                <a:gd name="T2" fmla="*/ 0 w 126"/>
                <a:gd name="T3" fmla="*/ 1863 h 1863"/>
                <a:gd name="T4" fmla="*/ 124 w 126"/>
                <a:gd name="T5" fmla="*/ 1863 h 1863"/>
                <a:gd name="T6" fmla="*/ 0 w 126"/>
                <a:gd name="T7" fmla="*/ 1863 h 1863"/>
                <a:gd name="T8" fmla="*/ 3 w 126"/>
                <a:gd name="T9" fmla="*/ 0 h 1863"/>
                <a:gd name="T10" fmla="*/ 3 w 126"/>
                <a:gd name="T11" fmla="*/ 0 h 1863"/>
                <a:gd name="T12" fmla="*/ 126 w 126"/>
                <a:gd name="T13" fmla="*/ 0 h 1863"/>
                <a:gd name="T14" fmla="*/ 126 w 126"/>
                <a:gd name="T15" fmla="*/ 0 h 1863"/>
                <a:gd name="T16" fmla="*/ 3 w 126"/>
                <a:gd name="T17" fmla="*/ 0 h 1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1863">
                  <a:moveTo>
                    <a:pt x="0" y="1863"/>
                  </a:moveTo>
                  <a:lnTo>
                    <a:pt x="0" y="1863"/>
                  </a:lnTo>
                  <a:lnTo>
                    <a:pt x="124" y="1863"/>
                  </a:lnTo>
                  <a:lnTo>
                    <a:pt x="0" y="1863"/>
                  </a:lnTo>
                  <a:close/>
                  <a:moveTo>
                    <a:pt x="3" y="0"/>
                  </a:moveTo>
                  <a:lnTo>
                    <a:pt x="3" y="0"/>
                  </a:lnTo>
                  <a:lnTo>
                    <a:pt x="126" y="0"/>
                  </a:lnTo>
                  <a:lnTo>
                    <a:pt x="126" y="0"/>
                  </a:lnTo>
                  <a:lnTo>
                    <a:pt x="3" y="0"/>
                  </a:lnTo>
                  <a:close/>
                </a:path>
              </a:pathLst>
            </a:custGeom>
            <a:solidFill>
              <a:srgbClr val="A6A6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6" name="Freeform 422"/>
            <p:cNvSpPr>
              <a:spLocks noEditPoints="1"/>
            </p:cNvSpPr>
            <p:nvPr/>
          </p:nvSpPr>
          <p:spPr bwMode="auto">
            <a:xfrm>
              <a:off x="4253" y="2015"/>
              <a:ext cx="126" cy="1863"/>
            </a:xfrm>
            <a:custGeom>
              <a:avLst/>
              <a:gdLst>
                <a:gd name="T0" fmla="*/ 0 w 126"/>
                <a:gd name="T1" fmla="*/ 1863 h 1863"/>
                <a:gd name="T2" fmla="*/ 0 w 126"/>
                <a:gd name="T3" fmla="*/ 1863 h 1863"/>
                <a:gd name="T4" fmla="*/ 124 w 126"/>
                <a:gd name="T5" fmla="*/ 1863 h 1863"/>
                <a:gd name="T6" fmla="*/ 0 w 126"/>
                <a:gd name="T7" fmla="*/ 1863 h 1863"/>
                <a:gd name="T8" fmla="*/ 3 w 126"/>
                <a:gd name="T9" fmla="*/ 0 h 1863"/>
                <a:gd name="T10" fmla="*/ 3 w 126"/>
                <a:gd name="T11" fmla="*/ 0 h 1863"/>
                <a:gd name="T12" fmla="*/ 126 w 126"/>
                <a:gd name="T13" fmla="*/ 0 h 1863"/>
                <a:gd name="T14" fmla="*/ 126 w 126"/>
                <a:gd name="T15" fmla="*/ 0 h 1863"/>
                <a:gd name="T16" fmla="*/ 3 w 126"/>
                <a:gd name="T17" fmla="*/ 0 h 1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1863">
                  <a:moveTo>
                    <a:pt x="0" y="1863"/>
                  </a:moveTo>
                  <a:lnTo>
                    <a:pt x="0" y="1863"/>
                  </a:lnTo>
                  <a:lnTo>
                    <a:pt x="124" y="1863"/>
                  </a:lnTo>
                  <a:lnTo>
                    <a:pt x="0" y="1863"/>
                  </a:lnTo>
                  <a:moveTo>
                    <a:pt x="3" y="0"/>
                  </a:moveTo>
                  <a:lnTo>
                    <a:pt x="3" y="0"/>
                  </a:lnTo>
                  <a:lnTo>
                    <a:pt x="126" y="0"/>
                  </a:lnTo>
                  <a:lnTo>
                    <a:pt x="126"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7" name="Freeform 423"/>
            <p:cNvSpPr/>
            <p:nvPr/>
          </p:nvSpPr>
          <p:spPr bwMode="auto">
            <a:xfrm>
              <a:off x="4253" y="2015"/>
              <a:ext cx="126" cy="1863"/>
            </a:xfrm>
            <a:custGeom>
              <a:avLst/>
              <a:gdLst>
                <a:gd name="T0" fmla="*/ 3 w 126"/>
                <a:gd name="T1" fmla="*/ 0 h 1863"/>
                <a:gd name="T2" fmla="*/ 0 w 126"/>
                <a:gd name="T3" fmla="*/ 1863 h 1863"/>
                <a:gd name="T4" fmla="*/ 124 w 126"/>
                <a:gd name="T5" fmla="*/ 1863 h 1863"/>
                <a:gd name="T6" fmla="*/ 126 w 126"/>
                <a:gd name="T7" fmla="*/ 0 h 1863"/>
                <a:gd name="T8" fmla="*/ 3 w 126"/>
                <a:gd name="T9" fmla="*/ 0 h 1863"/>
              </a:gdLst>
              <a:ahLst/>
              <a:cxnLst>
                <a:cxn ang="0">
                  <a:pos x="T0" y="T1"/>
                </a:cxn>
                <a:cxn ang="0">
                  <a:pos x="T2" y="T3"/>
                </a:cxn>
                <a:cxn ang="0">
                  <a:pos x="T4" y="T5"/>
                </a:cxn>
                <a:cxn ang="0">
                  <a:pos x="T6" y="T7"/>
                </a:cxn>
                <a:cxn ang="0">
                  <a:pos x="T8" y="T9"/>
                </a:cxn>
              </a:cxnLst>
              <a:rect l="0" t="0" r="r" b="b"/>
              <a:pathLst>
                <a:path w="126" h="1863">
                  <a:moveTo>
                    <a:pt x="3" y="0"/>
                  </a:moveTo>
                  <a:lnTo>
                    <a:pt x="0" y="1863"/>
                  </a:lnTo>
                  <a:lnTo>
                    <a:pt x="124" y="1863"/>
                  </a:lnTo>
                  <a:lnTo>
                    <a:pt x="126" y="0"/>
                  </a:lnTo>
                  <a:lnTo>
                    <a:pt x="3" y="0"/>
                  </a:ln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18" name="Freeform 424"/>
            <p:cNvSpPr/>
            <p:nvPr/>
          </p:nvSpPr>
          <p:spPr bwMode="auto">
            <a:xfrm>
              <a:off x="4253" y="2015"/>
              <a:ext cx="126" cy="1863"/>
            </a:xfrm>
            <a:custGeom>
              <a:avLst/>
              <a:gdLst>
                <a:gd name="T0" fmla="*/ 3 w 126"/>
                <a:gd name="T1" fmla="*/ 0 h 1863"/>
                <a:gd name="T2" fmla="*/ 0 w 126"/>
                <a:gd name="T3" fmla="*/ 1863 h 1863"/>
                <a:gd name="T4" fmla="*/ 124 w 126"/>
                <a:gd name="T5" fmla="*/ 1863 h 1863"/>
                <a:gd name="T6" fmla="*/ 126 w 126"/>
                <a:gd name="T7" fmla="*/ 0 h 1863"/>
                <a:gd name="T8" fmla="*/ 3 w 126"/>
                <a:gd name="T9" fmla="*/ 0 h 1863"/>
              </a:gdLst>
              <a:ahLst/>
              <a:cxnLst>
                <a:cxn ang="0">
                  <a:pos x="T0" y="T1"/>
                </a:cxn>
                <a:cxn ang="0">
                  <a:pos x="T2" y="T3"/>
                </a:cxn>
                <a:cxn ang="0">
                  <a:pos x="T4" y="T5"/>
                </a:cxn>
                <a:cxn ang="0">
                  <a:pos x="T6" y="T7"/>
                </a:cxn>
                <a:cxn ang="0">
                  <a:pos x="T8" y="T9"/>
                </a:cxn>
              </a:cxnLst>
              <a:rect l="0" t="0" r="r" b="b"/>
              <a:pathLst>
                <a:path w="126" h="1863">
                  <a:moveTo>
                    <a:pt x="3" y="0"/>
                  </a:moveTo>
                  <a:lnTo>
                    <a:pt x="0" y="1863"/>
                  </a:lnTo>
                  <a:lnTo>
                    <a:pt x="124" y="1863"/>
                  </a:lnTo>
                  <a:lnTo>
                    <a:pt x="126" y="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4" name="Freeform 425"/>
            <p:cNvSpPr>
              <a:spLocks noEditPoints="1"/>
            </p:cNvSpPr>
            <p:nvPr/>
          </p:nvSpPr>
          <p:spPr bwMode="auto">
            <a:xfrm>
              <a:off x="4130" y="2013"/>
              <a:ext cx="47" cy="1865"/>
            </a:xfrm>
            <a:custGeom>
              <a:avLst/>
              <a:gdLst>
                <a:gd name="T0" fmla="*/ 15 w 47"/>
                <a:gd name="T1" fmla="*/ 1865 h 1865"/>
                <a:gd name="T2" fmla="*/ 46 w 47"/>
                <a:gd name="T3" fmla="*/ 1865 h 1865"/>
                <a:gd name="T4" fmla="*/ 15 w 47"/>
                <a:gd name="T5" fmla="*/ 1865 h 1865"/>
                <a:gd name="T6" fmla="*/ 0 w 47"/>
                <a:gd name="T7" fmla="*/ 0 h 1865"/>
                <a:gd name="T8" fmla="*/ 0 w 47"/>
                <a:gd name="T9" fmla="*/ 2 h 1865"/>
                <a:gd name="T10" fmla="*/ 47 w 47"/>
                <a:gd name="T11" fmla="*/ 2 h 1865"/>
                <a:gd name="T12" fmla="*/ 47 w 47"/>
                <a:gd name="T13" fmla="*/ 2 h 1865"/>
                <a:gd name="T14" fmla="*/ 0 w 47"/>
                <a:gd name="T15" fmla="*/ 0 h 18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865">
                  <a:moveTo>
                    <a:pt x="15" y="1865"/>
                  </a:moveTo>
                  <a:lnTo>
                    <a:pt x="46" y="1865"/>
                  </a:lnTo>
                  <a:lnTo>
                    <a:pt x="15" y="1865"/>
                  </a:lnTo>
                  <a:close/>
                  <a:moveTo>
                    <a:pt x="0" y="0"/>
                  </a:moveTo>
                  <a:lnTo>
                    <a:pt x="0" y="2"/>
                  </a:lnTo>
                  <a:lnTo>
                    <a:pt x="47" y="2"/>
                  </a:lnTo>
                  <a:lnTo>
                    <a:pt x="47" y="2"/>
                  </a:lnTo>
                  <a:lnTo>
                    <a:pt x="0" y="0"/>
                  </a:lnTo>
                  <a:close/>
                </a:path>
              </a:pathLst>
            </a:custGeom>
            <a:solidFill>
              <a:srgbClr val="A6A6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5" name="Freeform 426"/>
            <p:cNvSpPr>
              <a:spLocks noEditPoints="1"/>
            </p:cNvSpPr>
            <p:nvPr/>
          </p:nvSpPr>
          <p:spPr bwMode="auto">
            <a:xfrm>
              <a:off x="4130" y="2013"/>
              <a:ext cx="47" cy="1865"/>
            </a:xfrm>
            <a:custGeom>
              <a:avLst/>
              <a:gdLst>
                <a:gd name="T0" fmla="*/ 15 w 47"/>
                <a:gd name="T1" fmla="*/ 1865 h 1865"/>
                <a:gd name="T2" fmla="*/ 46 w 47"/>
                <a:gd name="T3" fmla="*/ 1865 h 1865"/>
                <a:gd name="T4" fmla="*/ 15 w 47"/>
                <a:gd name="T5" fmla="*/ 1865 h 1865"/>
                <a:gd name="T6" fmla="*/ 0 w 47"/>
                <a:gd name="T7" fmla="*/ 0 h 1865"/>
                <a:gd name="T8" fmla="*/ 0 w 47"/>
                <a:gd name="T9" fmla="*/ 2 h 1865"/>
                <a:gd name="T10" fmla="*/ 47 w 47"/>
                <a:gd name="T11" fmla="*/ 2 h 1865"/>
                <a:gd name="T12" fmla="*/ 47 w 47"/>
                <a:gd name="T13" fmla="*/ 2 h 1865"/>
                <a:gd name="T14" fmla="*/ 0 w 47"/>
                <a:gd name="T15" fmla="*/ 0 h 18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865">
                  <a:moveTo>
                    <a:pt x="15" y="1865"/>
                  </a:moveTo>
                  <a:lnTo>
                    <a:pt x="46" y="1865"/>
                  </a:lnTo>
                  <a:lnTo>
                    <a:pt x="15" y="1865"/>
                  </a:lnTo>
                  <a:moveTo>
                    <a:pt x="0" y="0"/>
                  </a:moveTo>
                  <a:lnTo>
                    <a:pt x="0" y="2"/>
                  </a:lnTo>
                  <a:lnTo>
                    <a:pt x="47" y="2"/>
                  </a:lnTo>
                  <a:lnTo>
                    <a:pt x="47"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6" name="Freeform 427"/>
            <p:cNvSpPr/>
            <p:nvPr/>
          </p:nvSpPr>
          <p:spPr bwMode="auto">
            <a:xfrm>
              <a:off x="4128" y="2015"/>
              <a:ext cx="49" cy="1863"/>
            </a:xfrm>
            <a:custGeom>
              <a:avLst/>
              <a:gdLst>
                <a:gd name="T0" fmla="*/ 2 w 49"/>
                <a:gd name="T1" fmla="*/ 0 h 1863"/>
                <a:gd name="T2" fmla="*/ 0 w 49"/>
                <a:gd name="T3" fmla="*/ 1863 h 1863"/>
                <a:gd name="T4" fmla="*/ 17 w 49"/>
                <a:gd name="T5" fmla="*/ 1863 h 1863"/>
                <a:gd name="T6" fmla="*/ 48 w 49"/>
                <a:gd name="T7" fmla="*/ 1863 h 1863"/>
                <a:gd name="T8" fmla="*/ 49 w 49"/>
                <a:gd name="T9" fmla="*/ 0 h 1863"/>
                <a:gd name="T10" fmla="*/ 2 w 49"/>
                <a:gd name="T11" fmla="*/ 0 h 1863"/>
              </a:gdLst>
              <a:ahLst/>
              <a:cxnLst>
                <a:cxn ang="0">
                  <a:pos x="T0" y="T1"/>
                </a:cxn>
                <a:cxn ang="0">
                  <a:pos x="T2" y="T3"/>
                </a:cxn>
                <a:cxn ang="0">
                  <a:pos x="T4" y="T5"/>
                </a:cxn>
                <a:cxn ang="0">
                  <a:pos x="T6" y="T7"/>
                </a:cxn>
                <a:cxn ang="0">
                  <a:pos x="T8" y="T9"/>
                </a:cxn>
                <a:cxn ang="0">
                  <a:pos x="T10" y="T11"/>
                </a:cxn>
              </a:cxnLst>
              <a:rect l="0" t="0" r="r" b="b"/>
              <a:pathLst>
                <a:path w="49" h="1863">
                  <a:moveTo>
                    <a:pt x="2" y="0"/>
                  </a:moveTo>
                  <a:lnTo>
                    <a:pt x="0" y="1863"/>
                  </a:lnTo>
                  <a:lnTo>
                    <a:pt x="17" y="1863"/>
                  </a:lnTo>
                  <a:lnTo>
                    <a:pt x="48" y="1863"/>
                  </a:lnTo>
                  <a:lnTo>
                    <a:pt x="49" y="0"/>
                  </a:lnTo>
                  <a:lnTo>
                    <a:pt x="2" y="0"/>
                  </a:lnTo>
                  <a:close/>
                </a:path>
              </a:pathLst>
            </a:custGeom>
            <a:solidFill>
              <a:schemeClr val="bg1">
                <a:alpha val="2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7" name="Freeform 428"/>
            <p:cNvSpPr/>
            <p:nvPr/>
          </p:nvSpPr>
          <p:spPr bwMode="auto">
            <a:xfrm>
              <a:off x="4128" y="2015"/>
              <a:ext cx="49" cy="1863"/>
            </a:xfrm>
            <a:custGeom>
              <a:avLst/>
              <a:gdLst>
                <a:gd name="T0" fmla="*/ 2 w 49"/>
                <a:gd name="T1" fmla="*/ 0 h 1863"/>
                <a:gd name="T2" fmla="*/ 0 w 49"/>
                <a:gd name="T3" fmla="*/ 1863 h 1863"/>
                <a:gd name="T4" fmla="*/ 17 w 49"/>
                <a:gd name="T5" fmla="*/ 1863 h 1863"/>
                <a:gd name="T6" fmla="*/ 48 w 49"/>
                <a:gd name="T7" fmla="*/ 1863 h 1863"/>
                <a:gd name="T8" fmla="*/ 49 w 49"/>
                <a:gd name="T9" fmla="*/ 0 h 1863"/>
                <a:gd name="T10" fmla="*/ 2 w 49"/>
                <a:gd name="T11" fmla="*/ 0 h 1863"/>
              </a:gdLst>
              <a:ahLst/>
              <a:cxnLst>
                <a:cxn ang="0">
                  <a:pos x="T0" y="T1"/>
                </a:cxn>
                <a:cxn ang="0">
                  <a:pos x="T2" y="T3"/>
                </a:cxn>
                <a:cxn ang="0">
                  <a:pos x="T4" y="T5"/>
                </a:cxn>
                <a:cxn ang="0">
                  <a:pos x="T6" y="T7"/>
                </a:cxn>
                <a:cxn ang="0">
                  <a:pos x="T8" y="T9"/>
                </a:cxn>
                <a:cxn ang="0">
                  <a:pos x="T10" y="T11"/>
                </a:cxn>
              </a:cxnLst>
              <a:rect l="0" t="0" r="r" b="b"/>
              <a:pathLst>
                <a:path w="49" h="1863">
                  <a:moveTo>
                    <a:pt x="2" y="0"/>
                  </a:moveTo>
                  <a:lnTo>
                    <a:pt x="0" y="1863"/>
                  </a:lnTo>
                  <a:lnTo>
                    <a:pt x="17" y="1863"/>
                  </a:lnTo>
                  <a:lnTo>
                    <a:pt x="48" y="1863"/>
                  </a:lnTo>
                  <a:lnTo>
                    <a:pt x="49"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8" name="Freeform 429"/>
            <p:cNvSpPr/>
            <p:nvPr/>
          </p:nvSpPr>
          <p:spPr bwMode="auto">
            <a:xfrm>
              <a:off x="3814" y="3961"/>
              <a:ext cx="124" cy="124"/>
            </a:xfrm>
            <a:custGeom>
              <a:avLst/>
              <a:gdLst>
                <a:gd name="T0" fmla="*/ 0 w 76"/>
                <a:gd name="T1" fmla="*/ 38 h 76"/>
                <a:gd name="T2" fmla="*/ 38 w 76"/>
                <a:gd name="T3" fmla="*/ 75 h 76"/>
                <a:gd name="T4" fmla="*/ 76 w 76"/>
                <a:gd name="T5" fmla="*/ 38 h 76"/>
                <a:gd name="T6" fmla="*/ 38 w 76"/>
                <a:gd name="T7" fmla="*/ 0 h 76"/>
                <a:gd name="T8" fmla="*/ 0 w 76"/>
                <a:gd name="T9" fmla="*/ 38 h 76"/>
              </a:gdLst>
              <a:ahLst/>
              <a:cxnLst>
                <a:cxn ang="0">
                  <a:pos x="T0" y="T1"/>
                </a:cxn>
                <a:cxn ang="0">
                  <a:pos x="T2" y="T3"/>
                </a:cxn>
                <a:cxn ang="0">
                  <a:pos x="T4" y="T5"/>
                </a:cxn>
                <a:cxn ang="0">
                  <a:pos x="T6" y="T7"/>
                </a:cxn>
                <a:cxn ang="0">
                  <a:pos x="T8" y="T9"/>
                </a:cxn>
              </a:cxnLst>
              <a:rect l="0" t="0" r="r" b="b"/>
              <a:pathLst>
                <a:path w="76" h="76">
                  <a:moveTo>
                    <a:pt x="0" y="38"/>
                  </a:moveTo>
                  <a:cubicBezTo>
                    <a:pt x="0" y="59"/>
                    <a:pt x="17" y="75"/>
                    <a:pt x="38" y="75"/>
                  </a:cubicBezTo>
                  <a:cubicBezTo>
                    <a:pt x="59" y="76"/>
                    <a:pt x="76" y="59"/>
                    <a:pt x="76" y="38"/>
                  </a:cubicBezTo>
                  <a:cubicBezTo>
                    <a:pt x="76" y="17"/>
                    <a:pt x="59" y="0"/>
                    <a:pt x="38" y="0"/>
                  </a:cubicBezTo>
                  <a:cubicBezTo>
                    <a:pt x="17" y="0"/>
                    <a:pt x="0" y="17"/>
                    <a:pt x="0" y="38"/>
                  </a:cubicBezTo>
                  <a:close/>
                </a:path>
              </a:pathLst>
            </a:custGeom>
            <a:solidFill>
              <a:schemeClr val="tx2">
                <a:lumMod val="20000"/>
                <a:lumOff val="8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29" name="Freeform 430"/>
            <p:cNvSpPr/>
            <p:nvPr/>
          </p:nvSpPr>
          <p:spPr bwMode="auto">
            <a:xfrm>
              <a:off x="3648" y="1913"/>
              <a:ext cx="433" cy="25"/>
            </a:xfrm>
            <a:custGeom>
              <a:avLst/>
              <a:gdLst>
                <a:gd name="T0" fmla="*/ 264 w 264"/>
                <a:gd name="T1" fmla="*/ 8 h 15"/>
                <a:gd name="T2" fmla="*/ 257 w 264"/>
                <a:gd name="T3" fmla="*/ 15 h 15"/>
                <a:gd name="T4" fmla="*/ 8 w 264"/>
                <a:gd name="T5" fmla="*/ 15 h 15"/>
                <a:gd name="T6" fmla="*/ 0 w 264"/>
                <a:gd name="T7" fmla="*/ 8 h 15"/>
                <a:gd name="T8" fmla="*/ 8 w 264"/>
                <a:gd name="T9" fmla="*/ 0 h 15"/>
                <a:gd name="T10" fmla="*/ 257 w 264"/>
                <a:gd name="T11" fmla="*/ 0 h 15"/>
                <a:gd name="T12" fmla="*/ 264 w 264"/>
                <a:gd name="T13" fmla="*/ 8 h 15"/>
              </a:gdLst>
              <a:ahLst/>
              <a:cxnLst>
                <a:cxn ang="0">
                  <a:pos x="T0" y="T1"/>
                </a:cxn>
                <a:cxn ang="0">
                  <a:pos x="T2" y="T3"/>
                </a:cxn>
                <a:cxn ang="0">
                  <a:pos x="T4" y="T5"/>
                </a:cxn>
                <a:cxn ang="0">
                  <a:pos x="T6" y="T7"/>
                </a:cxn>
                <a:cxn ang="0">
                  <a:pos x="T8" y="T9"/>
                </a:cxn>
                <a:cxn ang="0">
                  <a:pos x="T10" y="T11"/>
                </a:cxn>
                <a:cxn ang="0">
                  <a:pos x="T12" y="T13"/>
                </a:cxn>
              </a:cxnLst>
              <a:rect l="0" t="0" r="r" b="b"/>
              <a:pathLst>
                <a:path w="264" h="15">
                  <a:moveTo>
                    <a:pt x="264" y="8"/>
                  </a:moveTo>
                  <a:cubicBezTo>
                    <a:pt x="264" y="12"/>
                    <a:pt x="261" y="15"/>
                    <a:pt x="257" y="15"/>
                  </a:cubicBezTo>
                  <a:cubicBezTo>
                    <a:pt x="8" y="15"/>
                    <a:pt x="8" y="15"/>
                    <a:pt x="8" y="15"/>
                  </a:cubicBezTo>
                  <a:cubicBezTo>
                    <a:pt x="4" y="15"/>
                    <a:pt x="0" y="12"/>
                    <a:pt x="0" y="8"/>
                  </a:cubicBezTo>
                  <a:cubicBezTo>
                    <a:pt x="0" y="4"/>
                    <a:pt x="4" y="0"/>
                    <a:pt x="8" y="0"/>
                  </a:cubicBezTo>
                  <a:cubicBezTo>
                    <a:pt x="257" y="0"/>
                    <a:pt x="257" y="0"/>
                    <a:pt x="257" y="0"/>
                  </a:cubicBezTo>
                  <a:cubicBezTo>
                    <a:pt x="261" y="0"/>
                    <a:pt x="264" y="4"/>
                    <a:pt x="264" y="8"/>
                  </a:cubicBezTo>
                  <a:close/>
                </a:path>
              </a:pathLst>
            </a:custGeom>
            <a:solidFill>
              <a:schemeClr val="tx2">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0" name="Freeform 431"/>
            <p:cNvSpPr/>
            <p:nvPr/>
          </p:nvSpPr>
          <p:spPr bwMode="auto">
            <a:xfrm>
              <a:off x="3008" y="3476"/>
              <a:ext cx="629" cy="402"/>
            </a:xfrm>
            <a:custGeom>
              <a:avLst/>
              <a:gdLst>
                <a:gd name="T0" fmla="*/ 384 w 384"/>
                <a:gd name="T1" fmla="*/ 246 h 246"/>
                <a:gd name="T2" fmla="*/ 204 w 384"/>
                <a:gd name="T3" fmla="*/ 66 h 246"/>
                <a:gd name="T4" fmla="*/ 155 w 384"/>
                <a:gd name="T5" fmla="*/ 246 h 246"/>
                <a:gd name="T6" fmla="*/ 384 w 384"/>
                <a:gd name="T7" fmla="*/ 246 h 246"/>
              </a:gdLst>
              <a:ahLst/>
              <a:cxnLst>
                <a:cxn ang="0">
                  <a:pos x="T0" y="T1"/>
                </a:cxn>
                <a:cxn ang="0">
                  <a:pos x="T2" y="T3"/>
                </a:cxn>
                <a:cxn ang="0">
                  <a:pos x="T4" y="T5"/>
                </a:cxn>
                <a:cxn ang="0">
                  <a:pos x="T6" y="T7"/>
                </a:cxn>
              </a:cxnLst>
              <a:rect l="0" t="0" r="r" b="b"/>
              <a:pathLst>
                <a:path w="384" h="246">
                  <a:moveTo>
                    <a:pt x="384" y="246"/>
                  </a:moveTo>
                  <a:cubicBezTo>
                    <a:pt x="204" y="66"/>
                    <a:pt x="204" y="66"/>
                    <a:pt x="204" y="66"/>
                  </a:cubicBezTo>
                  <a:cubicBezTo>
                    <a:pt x="46" y="0"/>
                    <a:pt x="0" y="234"/>
                    <a:pt x="155" y="246"/>
                  </a:cubicBezTo>
                  <a:lnTo>
                    <a:pt x="384" y="24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1" name="Freeform 432"/>
            <p:cNvSpPr/>
            <p:nvPr/>
          </p:nvSpPr>
          <p:spPr bwMode="auto">
            <a:xfrm>
              <a:off x="4079" y="3386"/>
              <a:ext cx="526" cy="519"/>
            </a:xfrm>
            <a:custGeom>
              <a:avLst/>
              <a:gdLst>
                <a:gd name="T0" fmla="*/ 237 w 321"/>
                <a:gd name="T1" fmla="*/ 301 h 318"/>
                <a:gd name="T2" fmla="*/ 236 w 321"/>
                <a:gd name="T3" fmla="*/ 187 h 318"/>
                <a:gd name="T4" fmla="*/ 295 w 321"/>
                <a:gd name="T5" fmla="*/ 71 h 318"/>
                <a:gd name="T6" fmla="*/ 156 w 321"/>
                <a:gd name="T7" fmla="*/ 44 h 318"/>
                <a:gd name="T8" fmla="*/ 0 w 321"/>
                <a:gd name="T9" fmla="*/ 301 h 318"/>
                <a:gd name="T10" fmla="*/ 237 w 321"/>
                <a:gd name="T11" fmla="*/ 301 h 318"/>
              </a:gdLst>
              <a:ahLst/>
              <a:cxnLst>
                <a:cxn ang="0">
                  <a:pos x="T0" y="T1"/>
                </a:cxn>
                <a:cxn ang="0">
                  <a:pos x="T2" y="T3"/>
                </a:cxn>
                <a:cxn ang="0">
                  <a:pos x="T4" y="T5"/>
                </a:cxn>
                <a:cxn ang="0">
                  <a:pos x="T6" y="T7"/>
                </a:cxn>
                <a:cxn ang="0">
                  <a:pos x="T8" y="T9"/>
                </a:cxn>
                <a:cxn ang="0">
                  <a:pos x="T10" y="T11"/>
                </a:cxn>
              </a:cxnLst>
              <a:rect l="0" t="0" r="r" b="b"/>
              <a:pathLst>
                <a:path w="321" h="318">
                  <a:moveTo>
                    <a:pt x="237" y="301"/>
                  </a:moveTo>
                  <a:cubicBezTo>
                    <a:pt x="294" y="318"/>
                    <a:pt x="308" y="212"/>
                    <a:pt x="236" y="187"/>
                  </a:cubicBezTo>
                  <a:cubicBezTo>
                    <a:pt x="281" y="173"/>
                    <a:pt x="321" y="129"/>
                    <a:pt x="295" y="71"/>
                  </a:cubicBezTo>
                  <a:cubicBezTo>
                    <a:pt x="264" y="0"/>
                    <a:pt x="202" y="33"/>
                    <a:pt x="156" y="44"/>
                  </a:cubicBezTo>
                  <a:cubicBezTo>
                    <a:pt x="0" y="301"/>
                    <a:pt x="0" y="301"/>
                    <a:pt x="0" y="301"/>
                  </a:cubicBezTo>
                  <a:lnTo>
                    <a:pt x="237" y="301"/>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2" name="Freeform 433"/>
            <p:cNvSpPr/>
            <p:nvPr/>
          </p:nvSpPr>
          <p:spPr bwMode="auto">
            <a:xfrm>
              <a:off x="3791" y="3521"/>
              <a:ext cx="612" cy="357"/>
            </a:xfrm>
            <a:custGeom>
              <a:avLst/>
              <a:gdLst>
                <a:gd name="T0" fmla="*/ 254 w 374"/>
                <a:gd name="T1" fmla="*/ 218 h 218"/>
                <a:gd name="T2" fmla="*/ 237 w 374"/>
                <a:gd name="T3" fmla="*/ 182 h 218"/>
                <a:gd name="T4" fmla="*/ 349 w 374"/>
                <a:gd name="T5" fmla="*/ 163 h 218"/>
                <a:gd name="T6" fmla="*/ 317 w 374"/>
                <a:gd name="T7" fmla="*/ 46 h 218"/>
                <a:gd name="T8" fmla="*/ 117 w 374"/>
                <a:gd name="T9" fmla="*/ 7 h 218"/>
                <a:gd name="T10" fmla="*/ 0 w 374"/>
                <a:gd name="T11" fmla="*/ 218 h 218"/>
                <a:gd name="T12" fmla="*/ 254 w 374"/>
                <a:gd name="T13" fmla="*/ 218 h 218"/>
              </a:gdLst>
              <a:ahLst/>
              <a:cxnLst>
                <a:cxn ang="0">
                  <a:pos x="T0" y="T1"/>
                </a:cxn>
                <a:cxn ang="0">
                  <a:pos x="T2" y="T3"/>
                </a:cxn>
                <a:cxn ang="0">
                  <a:pos x="T4" y="T5"/>
                </a:cxn>
                <a:cxn ang="0">
                  <a:pos x="T6" y="T7"/>
                </a:cxn>
                <a:cxn ang="0">
                  <a:pos x="T8" y="T9"/>
                </a:cxn>
                <a:cxn ang="0">
                  <a:pos x="T10" y="T11"/>
                </a:cxn>
                <a:cxn ang="0">
                  <a:pos x="T12" y="T13"/>
                </a:cxn>
              </a:cxnLst>
              <a:rect l="0" t="0" r="r" b="b"/>
              <a:pathLst>
                <a:path w="374" h="218">
                  <a:moveTo>
                    <a:pt x="254" y="218"/>
                  </a:moveTo>
                  <a:cubicBezTo>
                    <a:pt x="250" y="205"/>
                    <a:pt x="244" y="192"/>
                    <a:pt x="237" y="182"/>
                  </a:cubicBezTo>
                  <a:cubicBezTo>
                    <a:pt x="268" y="204"/>
                    <a:pt x="328" y="198"/>
                    <a:pt x="349" y="163"/>
                  </a:cubicBezTo>
                  <a:cubicBezTo>
                    <a:pt x="374" y="123"/>
                    <a:pt x="345" y="72"/>
                    <a:pt x="317" y="46"/>
                  </a:cubicBezTo>
                  <a:cubicBezTo>
                    <a:pt x="317" y="46"/>
                    <a:pt x="165" y="0"/>
                    <a:pt x="117" y="7"/>
                  </a:cubicBezTo>
                  <a:cubicBezTo>
                    <a:pt x="69" y="13"/>
                    <a:pt x="1" y="134"/>
                    <a:pt x="0" y="218"/>
                  </a:cubicBezTo>
                  <a:lnTo>
                    <a:pt x="254" y="218"/>
                  </a:lnTo>
                  <a:close/>
                </a:path>
              </a:pathLst>
            </a:cu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3" name="Freeform 434"/>
            <p:cNvSpPr/>
            <p:nvPr/>
          </p:nvSpPr>
          <p:spPr bwMode="auto">
            <a:xfrm>
              <a:off x="3519" y="2748"/>
              <a:ext cx="907" cy="1071"/>
            </a:xfrm>
            <a:custGeom>
              <a:avLst/>
              <a:gdLst>
                <a:gd name="T0" fmla="*/ 20 w 554"/>
                <a:gd name="T1" fmla="*/ 218 h 655"/>
                <a:gd name="T2" fmla="*/ 128 w 554"/>
                <a:gd name="T3" fmla="*/ 166 h 655"/>
                <a:gd name="T4" fmla="*/ 136 w 554"/>
                <a:gd name="T5" fmla="*/ 40 h 655"/>
                <a:gd name="T6" fmla="*/ 230 w 554"/>
                <a:gd name="T7" fmla="*/ 37 h 655"/>
                <a:gd name="T8" fmla="*/ 230 w 554"/>
                <a:gd name="T9" fmla="*/ 26 h 655"/>
                <a:gd name="T10" fmla="*/ 333 w 554"/>
                <a:gd name="T11" fmla="*/ 81 h 655"/>
                <a:gd name="T12" fmla="*/ 305 w 554"/>
                <a:gd name="T13" fmla="*/ 166 h 655"/>
                <a:gd name="T14" fmla="*/ 442 w 554"/>
                <a:gd name="T15" fmla="*/ 312 h 655"/>
                <a:gd name="T16" fmla="*/ 538 w 554"/>
                <a:gd name="T17" fmla="*/ 374 h 655"/>
                <a:gd name="T18" fmla="*/ 512 w 554"/>
                <a:gd name="T19" fmla="*/ 524 h 655"/>
                <a:gd name="T20" fmla="*/ 345 w 554"/>
                <a:gd name="T21" fmla="*/ 510 h 655"/>
                <a:gd name="T22" fmla="*/ 163 w 554"/>
                <a:gd name="T23" fmla="*/ 486 h 655"/>
                <a:gd name="T24" fmla="*/ 43 w 554"/>
                <a:gd name="T25" fmla="*/ 445 h 655"/>
                <a:gd name="T26" fmla="*/ 95 w 554"/>
                <a:gd name="T27" fmla="*/ 338 h 655"/>
                <a:gd name="T28" fmla="*/ 20 w 554"/>
                <a:gd name="T29" fmla="*/ 218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4" h="655">
                  <a:moveTo>
                    <a:pt x="20" y="218"/>
                  </a:moveTo>
                  <a:cubicBezTo>
                    <a:pt x="38" y="157"/>
                    <a:pt x="91" y="150"/>
                    <a:pt x="128" y="166"/>
                  </a:cubicBezTo>
                  <a:cubicBezTo>
                    <a:pt x="90" y="141"/>
                    <a:pt x="102" y="66"/>
                    <a:pt x="136" y="40"/>
                  </a:cubicBezTo>
                  <a:cubicBezTo>
                    <a:pt x="164" y="19"/>
                    <a:pt x="204" y="27"/>
                    <a:pt x="230" y="37"/>
                  </a:cubicBezTo>
                  <a:cubicBezTo>
                    <a:pt x="230" y="26"/>
                    <a:pt x="230" y="26"/>
                    <a:pt x="230" y="26"/>
                  </a:cubicBezTo>
                  <a:cubicBezTo>
                    <a:pt x="261" y="0"/>
                    <a:pt x="325" y="48"/>
                    <a:pt x="333" y="81"/>
                  </a:cubicBezTo>
                  <a:cubicBezTo>
                    <a:pt x="342" y="113"/>
                    <a:pt x="325" y="146"/>
                    <a:pt x="305" y="166"/>
                  </a:cubicBezTo>
                  <a:cubicBezTo>
                    <a:pt x="414" y="87"/>
                    <a:pt x="516" y="210"/>
                    <a:pt x="442" y="312"/>
                  </a:cubicBezTo>
                  <a:cubicBezTo>
                    <a:pt x="478" y="294"/>
                    <a:pt x="527" y="338"/>
                    <a:pt x="538" y="374"/>
                  </a:cubicBezTo>
                  <a:cubicBezTo>
                    <a:pt x="554" y="423"/>
                    <a:pt x="547" y="486"/>
                    <a:pt x="512" y="524"/>
                  </a:cubicBezTo>
                  <a:cubicBezTo>
                    <a:pt x="470" y="569"/>
                    <a:pt x="380" y="574"/>
                    <a:pt x="345" y="510"/>
                  </a:cubicBezTo>
                  <a:cubicBezTo>
                    <a:pt x="333" y="655"/>
                    <a:pt x="115" y="610"/>
                    <a:pt x="163" y="486"/>
                  </a:cubicBezTo>
                  <a:cubicBezTo>
                    <a:pt x="107" y="532"/>
                    <a:pt x="59" y="491"/>
                    <a:pt x="43" y="445"/>
                  </a:cubicBezTo>
                  <a:cubicBezTo>
                    <a:pt x="27" y="402"/>
                    <a:pt x="50" y="339"/>
                    <a:pt x="95" y="338"/>
                  </a:cubicBezTo>
                  <a:cubicBezTo>
                    <a:pt x="38" y="329"/>
                    <a:pt x="0" y="284"/>
                    <a:pt x="20" y="21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4" name="Freeform 435"/>
            <p:cNvSpPr/>
            <p:nvPr/>
          </p:nvSpPr>
          <p:spPr bwMode="auto">
            <a:xfrm>
              <a:off x="3201" y="3165"/>
              <a:ext cx="934" cy="750"/>
            </a:xfrm>
            <a:custGeom>
              <a:avLst/>
              <a:gdLst>
                <a:gd name="T0" fmla="*/ 112 w 570"/>
                <a:gd name="T1" fmla="*/ 379 h 459"/>
                <a:gd name="T2" fmla="*/ 84 w 570"/>
                <a:gd name="T3" fmla="*/ 436 h 459"/>
                <a:gd name="T4" fmla="*/ 416 w 570"/>
                <a:gd name="T5" fmla="*/ 436 h 459"/>
                <a:gd name="T6" fmla="*/ 405 w 570"/>
                <a:gd name="T7" fmla="*/ 384 h 459"/>
                <a:gd name="T8" fmla="*/ 522 w 570"/>
                <a:gd name="T9" fmla="*/ 288 h 459"/>
                <a:gd name="T10" fmla="*/ 302 w 570"/>
                <a:gd name="T11" fmla="*/ 56 h 459"/>
                <a:gd name="T12" fmla="*/ 168 w 570"/>
                <a:gd name="T13" fmla="*/ 25 h 459"/>
                <a:gd name="T14" fmla="*/ 147 w 570"/>
                <a:gd name="T15" fmla="*/ 181 h 459"/>
                <a:gd name="T16" fmla="*/ 15 w 570"/>
                <a:gd name="T17" fmla="*/ 250 h 459"/>
                <a:gd name="T18" fmla="*/ 112 w 570"/>
                <a:gd name="T19" fmla="*/ 379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0" h="459">
                  <a:moveTo>
                    <a:pt x="112" y="379"/>
                  </a:moveTo>
                  <a:cubicBezTo>
                    <a:pt x="94" y="398"/>
                    <a:pt x="86" y="418"/>
                    <a:pt x="84" y="436"/>
                  </a:cubicBezTo>
                  <a:cubicBezTo>
                    <a:pt x="416" y="436"/>
                    <a:pt x="416" y="436"/>
                    <a:pt x="416" y="436"/>
                  </a:cubicBezTo>
                  <a:cubicBezTo>
                    <a:pt x="416" y="420"/>
                    <a:pt x="413" y="403"/>
                    <a:pt x="405" y="384"/>
                  </a:cubicBezTo>
                  <a:cubicBezTo>
                    <a:pt x="454" y="459"/>
                    <a:pt x="570" y="390"/>
                    <a:pt x="522" y="288"/>
                  </a:cubicBezTo>
                  <a:cubicBezTo>
                    <a:pt x="518" y="289"/>
                    <a:pt x="302" y="56"/>
                    <a:pt x="302" y="56"/>
                  </a:cubicBezTo>
                  <a:cubicBezTo>
                    <a:pt x="278" y="17"/>
                    <a:pt x="207" y="0"/>
                    <a:pt x="168" y="25"/>
                  </a:cubicBezTo>
                  <a:cubicBezTo>
                    <a:pt x="120" y="55"/>
                    <a:pt x="129" y="135"/>
                    <a:pt x="147" y="181"/>
                  </a:cubicBezTo>
                  <a:cubicBezTo>
                    <a:pt x="91" y="145"/>
                    <a:pt x="28" y="189"/>
                    <a:pt x="15" y="250"/>
                  </a:cubicBezTo>
                  <a:cubicBezTo>
                    <a:pt x="0" y="319"/>
                    <a:pt x="52" y="376"/>
                    <a:pt x="112" y="37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5" name="Freeform 436"/>
            <p:cNvSpPr/>
            <p:nvPr/>
          </p:nvSpPr>
          <p:spPr bwMode="auto">
            <a:xfrm>
              <a:off x="3519" y="3007"/>
              <a:ext cx="907" cy="812"/>
            </a:xfrm>
            <a:custGeom>
              <a:avLst/>
              <a:gdLst>
                <a:gd name="T0" fmla="*/ 538 w 554"/>
                <a:gd name="T1" fmla="*/ 216 h 497"/>
                <a:gd name="T2" fmla="*/ 512 w 554"/>
                <a:gd name="T3" fmla="*/ 366 h 497"/>
                <a:gd name="T4" fmla="*/ 345 w 554"/>
                <a:gd name="T5" fmla="*/ 352 h 497"/>
                <a:gd name="T6" fmla="*/ 163 w 554"/>
                <a:gd name="T7" fmla="*/ 328 h 497"/>
                <a:gd name="T8" fmla="*/ 43 w 554"/>
                <a:gd name="T9" fmla="*/ 287 h 497"/>
                <a:gd name="T10" fmla="*/ 95 w 554"/>
                <a:gd name="T11" fmla="*/ 180 h 497"/>
                <a:gd name="T12" fmla="*/ 20 w 554"/>
                <a:gd name="T13" fmla="*/ 60 h 497"/>
                <a:gd name="T14" fmla="*/ 92 w 554"/>
                <a:gd name="T15" fmla="*/ 0 h 497"/>
                <a:gd name="T16" fmla="*/ 172 w 554"/>
                <a:gd name="T17" fmla="*/ 135 h 497"/>
                <a:gd name="T18" fmla="*/ 223 w 554"/>
                <a:gd name="T19" fmla="*/ 211 h 497"/>
                <a:gd name="T20" fmla="*/ 270 w 554"/>
                <a:gd name="T21" fmla="*/ 366 h 497"/>
                <a:gd name="T22" fmla="*/ 366 w 554"/>
                <a:gd name="T23" fmla="*/ 244 h 497"/>
                <a:gd name="T24" fmla="*/ 475 w 554"/>
                <a:gd name="T25" fmla="*/ 327 h 497"/>
                <a:gd name="T26" fmla="*/ 443 w 554"/>
                <a:gd name="T27" fmla="*/ 154 h 497"/>
                <a:gd name="T28" fmla="*/ 449 w 554"/>
                <a:gd name="T29" fmla="*/ 151 h 497"/>
                <a:gd name="T30" fmla="*/ 538 w 554"/>
                <a:gd name="T31" fmla="*/ 216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4" h="497">
                  <a:moveTo>
                    <a:pt x="538" y="216"/>
                  </a:moveTo>
                  <a:cubicBezTo>
                    <a:pt x="554" y="265"/>
                    <a:pt x="547" y="328"/>
                    <a:pt x="512" y="366"/>
                  </a:cubicBezTo>
                  <a:cubicBezTo>
                    <a:pt x="470" y="411"/>
                    <a:pt x="380" y="416"/>
                    <a:pt x="345" y="352"/>
                  </a:cubicBezTo>
                  <a:cubicBezTo>
                    <a:pt x="333" y="497"/>
                    <a:pt x="115" y="452"/>
                    <a:pt x="163" y="328"/>
                  </a:cubicBezTo>
                  <a:cubicBezTo>
                    <a:pt x="107" y="374"/>
                    <a:pt x="59" y="333"/>
                    <a:pt x="43" y="287"/>
                  </a:cubicBezTo>
                  <a:cubicBezTo>
                    <a:pt x="27" y="244"/>
                    <a:pt x="50" y="181"/>
                    <a:pt x="95" y="180"/>
                  </a:cubicBezTo>
                  <a:cubicBezTo>
                    <a:pt x="38" y="171"/>
                    <a:pt x="0" y="126"/>
                    <a:pt x="20" y="60"/>
                  </a:cubicBezTo>
                  <a:cubicBezTo>
                    <a:pt x="33" y="17"/>
                    <a:pt x="63" y="1"/>
                    <a:pt x="92" y="0"/>
                  </a:cubicBezTo>
                  <a:cubicBezTo>
                    <a:pt x="77" y="59"/>
                    <a:pt x="104" y="143"/>
                    <a:pt x="172" y="135"/>
                  </a:cubicBezTo>
                  <a:cubicBezTo>
                    <a:pt x="101" y="160"/>
                    <a:pt x="179" y="231"/>
                    <a:pt x="223" y="211"/>
                  </a:cubicBezTo>
                  <a:cubicBezTo>
                    <a:pt x="187" y="254"/>
                    <a:pt x="178" y="352"/>
                    <a:pt x="270" y="366"/>
                  </a:cubicBezTo>
                  <a:cubicBezTo>
                    <a:pt x="330" y="375"/>
                    <a:pt x="359" y="290"/>
                    <a:pt x="366" y="244"/>
                  </a:cubicBezTo>
                  <a:cubicBezTo>
                    <a:pt x="367" y="313"/>
                    <a:pt x="427" y="361"/>
                    <a:pt x="475" y="327"/>
                  </a:cubicBezTo>
                  <a:cubicBezTo>
                    <a:pt x="535" y="285"/>
                    <a:pt x="549" y="187"/>
                    <a:pt x="443" y="154"/>
                  </a:cubicBezTo>
                  <a:cubicBezTo>
                    <a:pt x="449" y="151"/>
                    <a:pt x="449" y="151"/>
                    <a:pt x="449" y="151"/>
                  </a:cubicBezTo>
                  <a:cubicBezTo>
                    <a:pt x="485" y="142"/>
                    <a:pt x="528" y="183"/>
                    <a:pt x="538" y="216"/>
                  </a:cubicBezTo>
                  <a:close/>
                </a:path>
              </a:pathLst>
            </a:cu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6" name="Freeform 437"/>
            <p:cNvSpPr/>
            <p:nvPr/>
          </p:nvSpPr>
          <p:spPr bwMode="auto">
            <a:xfrm>
              <a:off x="3594" y="3757"/>
              <a:ext cx="92" cy="121"/>
            </a:xfrm>
            <a:custGeom>
              <a:avLst/>
              <a:gdLst>
                <a:gd name="T0" fmla="*/ 0 w 56"/>
                <a:gd name="T1" fmla="*/ 74 h 74"/>
                <a:gd name="T2" fmla="*/ 53 w 56"/>
                <a:gd name="T3" fmla="*/ 74 h 74"/>
                <a:gd name="T4" fmla="*/ 56 w 56"/>
                <a:gd name="T5" fmla="*/ 0 h 74"/>
                <a:gd name="T6" fmla="*/ 0 w 56"/>
                <a:gd name="T7" fmla="*/ 74 h 74"/>
              </a:gdLst>
              <a:ahLst/>
              <a:cxnLst>
                <a:cxn ang="0">
                  <a:pos x="T0" y="T1"/>
                </a:cxn>
                <a:cxn ang="0">
                  <a:pos x="T2" y="T3"/>
                </a:cxn>
                <a:cxn ang="0">
                  <a:pos x="T4" y="T5"/>
                </a:cxn>
                <a:cxn ang="0">
                  <a:pos x="T6" y="T7"/>
                </a:cxn>
              </a:cxnLst>
              <a:rect l="0" t="0" r="r" b="b"/>
              <a:pathLst>
                <a:path w="56" h="74">
                  <a:moveTo>
                    <a:pt x="0" y="74"/>
                  </a:moveTo>
                  <a:cubicBezTo>
                    <a:pt x="53" y="74"/>
                    <a:pt x="53" y="74"/>
                    <a:pt x="53" y="74"/>
                  </a:cubicBezTo>
                  <a:cubicBezTo>
                    <a:pt x="48" y="55"/>
                    <a:pt x="48" y="30"/>
                    <a:pt x="56" y="0"/>
                  </a:cubicBezTo>
                  <a:cubicBezTo>
                    <a:pt x="38" y="24"/>
                    <a:pt x="19" y="53"/>
                    <a:pt x="0" y="74"/>
                  </a:cubicBezTo>
                  <a:close/>
                </a:path>
              </a:pathLst>
            </a:custGeom>
            <a:solidFill>
              <a:srgbClr val="E0E3E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7" name="Freeform 438"/>
            <p:cNvSpPr/>
            <p:nvPr/>
          </p:nvSpPr>
          <p:spPr bwMode="auto">
            <a:xfrm>
              <a:off x="3190" y="3381"/>
              <a:ext cx="290" cy="497"/>
            </a:xfrm>
            <a:custGeom>
              <a:avLst/>
              <a:gdLst>
                <a:gd name="T0" fmla="*/ 122 w 177"/>
                <a:gd name="T1" fmla="*/ 245 h 304"/>
                <a:gd name="T2" fmla="*/ 91 w 177"/>
                <a:gd name="T3" fmla="*/ 304 h 304"/>
                <a:gd name="T4" fmla="*/ 139 w 177"/>
                <a:gd name="T5" fmla="*/ 304 h 304"/>
                <a:gd name="T6" fmla="*/ 177 w 177"/>
                <a:gd name="T7" fmla="*/ 216 h 304"/>
                <a:gd name="T8" fmla="*/ 77 w 177"/>
                <a:gd name="T9" fmla="*/ 125 h 304"/>
                <a:gd name="T10" fmla="*/ 168 w 177"/>
                <a:gd name="T11" fmla="*/ 40 h 304"/>
                <a:gd name="T12" fmla="*/ 158 w 177"/>
                <a:gd name="T13" fmla="*/ 29 h 304"/>
                <a:gd name="T14" fmla="*/ 161 w 177"/>
                <a:gd name="T15" fmla="*/ 37 h 304"/>
                <a:gd name="T16" fmla="*/ 16 w 177"/>
                <a:gd name="T17" fmla="*/ 111 h 304"/>
                <a:gd name="T18" fmla="*/ 122 w 177"/>
                <a:gd name="T19" fmla="*/ 245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7" h="304">
                  <a:moveTo>
                    <a:pt x="122" y="245"/>
                  </a:moveTo>
                  <a:cubicBezTo>
                    <a:pt x="103" y="265"/>
                    <a:pt x="93" y="285"/>
                    <a:pt x="91" y="304"/>
                  </a:cubicBezTo>
                  <a:cubicBezTo>
                    <a:pt x="139" y="304"/>
                    <a:pt x="139" y="304"/>
                    <a:pt x="139" y="304"/>
                  </a:cubicBezTo>
                  <a:cubicBezTo>
                    <a:pt x="119" y="273"/>
                    <a:pt x="141" y="239"/>
                    <a:pt x="177" y="216"/>
                  </a:cubicBezTo>
                  <a:cubicBezTo>
                    <a:pt x="128" y="213"/>
                    <a:pt x="78" y="180"/>
                    <a:pt x="77" y="125"/>
                  </a:cubicBezTo>
                  <a:cubicBezTo>
                    <a:pt x="75" y="73"/>
                    <a:pt x="125" y="47"/>
                    <a:pt x="168" y="40"/>
                  </a:cubicBezTo>
                  <a:cubicBezTo>
                    <a:pt x="165" y="36"/>
                    <a:pt x="161" y="33"/>
                    <a:pt x="158" y="29"/>
                  </a:cubicBezTo>
                  <a:cubicBezTo>
                    <a:pt x="159" y="32"/>
                    <a:pt x="160" y="35"/>
                    <a:pt x="161" y="37"/>
                  </a:cubicBezTo>
                  <a:cubicBezTo>
                    <a:pt x="99" y="0"/>
                    <a:pt x="31" y="46"/>
                    <a:pt x="16" y="111"/>
                  </a:cubicBezTo>
                  <a:cubicBezTo>
                    <a:pt x="0" y="182"/>
                    <a:pt x="56" y="242"/>
                    <a:pt x="122" y="245"/>
                  </a:cubicBezTo>
                  <a:close/>
                </a:path>
              </a:pathLst>
            </a:custGeom>
            <a:solidFill>
              <a:schemeClr val="bg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38" name="Rectangle 439"/>
            <p:cNvSpPr>
              <a:spLocks noChangeArrowheads="1"/>
            </p:cNvSpPr>
            <p:nvPr/>
          </p:nvSpPr>
          <p:spPr bwMode="auto">
            <a:xfrm>
              <a:off x="3773" y="2015"/>
              <a:ext cx="190" cy="111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39" name="Freeform 440"/>
            <p:cNvSpPr/>
            <p:nvPr/>
          </p:nvSpPr>
          <p:spPr bwMode="auto">
            <a:xfrm>
              <a:off x="3694" y="1237"/>
              <a:ext cx="770" cy="704"/>
            </a:xfrm>
            <a:custGeom>
              <a:avLst/>
              <a:gdLst>
                <a:gd name="T0" fmla="*/ 242 w 470"/>
                <a:gd name="T1" fmla="*/ 64 h 431"/>
                <a:gd name="T2" fmla="*/ 364 w 470"/>
                <a:gd name="T3" fmla="*/ 431 h 431"/>
                <a:gd name="T4" fmla="*/ 178 w 470"/>
                <a:gd name="T5" fmla="*/ 312 h 431"/>
                <a:gd name="T6" fmla="*/ 242 w 470"/>
                <a:gd name="T7" fmla="*/ 64 h 431"/>
              </a:gdLst>
              <a:ahLst/>
              <a:cxnLst>
                <a:cxn ang="0">
                  <a:pos x="T0" y="T1"/>
                </a:cxn>
                <a:cxn ang="0">
                  <a:pos x="T2" y="T3"/>
                </a:cxn>
                <a:cxn ang="0">
                  <a:pos x="T4" y="T5"/>
                </a:cxn>
                <a:cxn ang="0">
                  <a:pos x="T6" y="T7"/>
                </a:cxn>
              </a:cxnLst>
              <a:rect l="0" t="0" r="r" b="b"/>
              <a:pathLst>
                <a:path w="470" h="431">
                  <a:moveTo>
                    <a:pt x="242" y="64"/>
                  </a:moveTo>
                  <a:cubicBezTo>
                    <a:pt x="242" y="64"/>
                    <a:pt x="470" y="0"/>
                    <a:pt x="364" y="431"/>
                  </a:cubicBezTo>
                  <a:cubicBezTo>
                    <a:pt x="364" y="431"/>
                    <a:pt x="355" y="312"/>
                    <a:pt x="178" y="312"/>
                  </a:cubicBezTo>
                  <a:cubicBezTo>
                    <a:pt x="0" y="312"/>
                    <a:pt x="242" y="64"/>
                    <a:pt x="242" y="64"/>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0" name="Freeform 441"/>
            <p:cNvSpPr/>
            <p:nvPr/>
          </p:nvSpPr>
          <p:spPr bwMode="auto">
            <a:xfrm>
              <a:off x="3267" y="1237"/>
              <a:ext cx="769" cy="704"/>
            </a:xfrm>
            <a:custGeom>
              <a:avLst/>
              <a:gdLst>
                <a:gd name="T0" fmla="*/ 228 w 470"/>
                <a:gd name="T1" fmla="*/ 64 h 431"/>
                <a:gd name="T2" fmla="*/ 106 w 470"/>
                <a:gd name="T3" fmla="*/ 431 h 431"/>
                <a:gd name="T4" fmla="*/ 292 w 470"/>
                <a:gd name="T5" fmla="*/ 312 h 431"/>
                <a:gd name="T6" fmla="*/ 228 w 470"/>
                <a:gd name="T7" fmla="*/ 64 h 431"/>
              </a:gdLst>
              <a:ahLst/>
              <a:cxnLst>
                <a:cxn ang="0">
                  <a:pos x="T0" y="T1"/>
                </a:cxn>
                <a:cxn ang="0">
                  <a:pos x="T2" y="T3"/>
                </a:cxn>
                <a:cxn ang="0">
                  <a:pos x="T4" y="T5"/>
                </a:cxn>
                <a:cxn ang="0">
                  <a:pos x="T6" y="T7"/>
                </a:cxn>
              </a:cxnLst>
              <a:rect l="0" t="0" r="r" b="b"/>
              <a:pathLst>
                <a:path w="470" h="431">
                  <a:moveTo>
                    <a:pt x="228" y="64"/>
                  </a:moveTo>
                  <a:cubicBezTo>
                    <a:pt x="228" y="64"/>
                    <a:pt x="0" y="0"/>
                    <a:pt x="106" y="431"/>
                  </a:cubicBezTo>
                  <a:cubicBezTo>
                    <a:pt x="106" y="431"/>
                    <a:pt x="114" y="312"/>
                    <a:pt x="292" y="312"/>
                  </a:cubicBezTo>
                  <a:cubicBezTo>
                    <a:pt x="470" y="312"/>
                    <a:pt x="228" y="64"/>
                    <a:pt x="228" y="64"/>
                  </a:cubicBezTo>
                  <a:close/>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1" name="Freeform 442"/>
            <p:cNvSpPr/>
            <p:nvPr/>
          </p:nvSpPr>
          <p:spPr bwMode="auto">
            <a:xfrm>
              <a:off x="3638" y="1876"/>
              <a:ext cx="461" cy="400"/>
            </a:xfrm>
            <a:custGeom>
              <a:avLst/>
              <a:gdLst>
                <a:gd name="T0" fmla="*/ 141 w 281"/>
                <a:gd name="T1" fmla="*/ 244 h 245"/>
                <a:gd name="T2" fmla="*/ 193 w 281"/>
                <a:gd name="T3" fmla="*/ 0 h 245"/>
                <a:gd name="T4" fmla="*/ 141 w 281"/>
                <a:gd name="T5" fmla="*/ 0 h 245"/>
                <a:gd name="T6" fmla="*/ 140 w 281"/>
                <a:gd name="T7" fmla="*/ 0 h 245"/>
                <a:gd name="T8" fmla="*/ 88 w 281"/>
                <a:gd name="T9" fmla="*/ 0 h 245"/>
                <a:gd name="T10" fmla="*/ 140 w 281"/>
                <a:gd name="T11" fmla="*/ 244 h 245"/>
                <a:gd name="T12" fmla="*/ 140 w 281"/>
                <a:gd name="T13" fmla="*/ 245 h 245"/>
                <a:gd name="T14" fmla="*/ 141 w 281"/>
                <a:gd name="T15" fmla="*/ 244 h 245"/>
                <a:gd name="T16" fmla="*/ 141 w 281"/>
                <a:gd name="T17" fmla="*/ 245 h 245"/>
                <a:gd name="T18" fmla="*/ 141 w 281"/>
                <a:gd name="T19" fmla="*/ 244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45">
                  <a:moveTo>
                    <a:pt x="141" y="244"/>
                  </a:moveTo>
                  <a:cubicBezTo>
                    <a:pt x="281" y="74"/>
                    <a:pt x="193" y="0"/>
                    <a:pt x="193" y="0"/>
                  </a:cubicBezTo>
                  <a:cubicBezTo>
                    <a:pt x="141" y="0"/>
                    <a:pt x="141" y="0"/>
                    <a:pt x="141" y="0"/>
                  </a:cubicBezTo>
                  <a:cubicBezTo>
                    <a:pt x="140" y="0"/>
                    <a:pt x="140" y="0"/>
                    <a:pt x="140" y="0"/>
                  </a:cubicBezTo>
                  <a:cubicBezTo>
                    <a:pt x="88" y="0"/>
                    <a:pt x="88" y="0"/>
                    <a:pt x="88" y="0"/>
                  </a:cubicBezTo>
                  <a:cubicBezTo>
                    <a:pt x="88" y="0"/>
                    <a:pt x="0" y="74"/>
                    <a:pt x="140" y="244"/>
                  </a:cubicBezTo>
                  <a:cubicBezTo>
                    <a:pt x="140" y="245"/>
                    <a:pt x="140" y="245"/>
                    <a:pt x="140" y="245"/>
                  </a:cubicBezTo>
                  <a:cubicBezTo>
                    <a:pt x="141" y="244"/>
                    <a:pt x="141" y="244"/>
                    <a:pt x="141" y="244"/>
                  </a:cubicBezTo>
                  <a:cubicBezTo>
                    <a:pt x="141" y="245"/>
                    <a:pt x="141" y="245"/>
                    <a:pt x="141" y="245"/>
                  </a:cubicBezTo>
                  <a:lnTo>
                    <a:pt x="141" y="244"/>
                  </a:ln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2" name="Freeform 443"/>
            <p:cNvSpPr/>
            <p:nvPr/>
          </p:nvSpPr>
          <p:spPr bwMode="auto">
            <a:xfrm>
              <a:off x="3693" y="1876"/>
              <a:ext cx="352" cy="307"/>
            </a:xfrm>
            <a:custGeom>
              <a:avLst/>
              <a:gdLst>
                <a:gd name="T0" fmla="*/ 108 w 215"/>
                <a:gd name="T1" fmla="*/ 187 h 188"/>
                <a:gd name="T2" fmla="*/ 148 w 215"/>
                <a:gd name="T3" fmla="*/ 0 h 188"/>
                <a:gd name="T4" fmla="*/ 108 w 215"/>
                <a:gd name="T5" fmla="*/ 0 h 188"/>
                <a:gd name="T6" fmla="*/ 107 w 215"/>
                <a:gd name="T7" fmla="*/ 0 h 188"/>
                <a:gd name="T8" fmla="*/ 68 w 215"/>
                <a:gd name="T9" fmla="*/ 0 h 188"/>
                <a:gd name="T10" fmla="*/ 107 w 215"/>
                <a:gd name="T11" fmla="*/ 187 h 188"/>
                <a:gd name="T12" fmla="*/ 107 w 215"/>
                <a:gd name="T13" fmla="*/ 188 h 188"/>
                <a:gd name="T14" fmla="*/ 108 w 215"/>
                <a:gd name="T15" fmla="*/ 187 h 188"/>
                <a:gd name="T16" fmla="*/ 108 w 215"/>
                <a:gd name="T17" fmla="*/ 188 h 188"/>
                <a:gd name="T18" fmla="*/ 108 w 215"/>
                <a:gd name="T19" fmla="*/ 18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5" h="188">
                  <a:moveTo>
                    <a:pt x="108" y="187"/>
                  </a:moveTo>
                  <a:cubicBezTo>
                    <a:pt x="215" y="57"/>
                    <a:pt x="148" y="0"/>
                    <a:pt x="148" y="0"/>
                  </a:cubicBezTo>
                  <a:cubicBezTo>
                    <a:pt x="108" y="0"/>
                    <a:pt x="108" y="0"/>
                    <a:pt x="108" y="0"/>
                  </a:cubicBezTo>
                  <a:cubicBezTo>
                    <a:pt x="107" y="0"/>
                    <a:pt x="107" y="0"/>
                    <a:pt x="107" y="0"/>
                  </a:cubicBezTo>
                  <a:cubicBezTo>
                    <a:pt x="68" y="0"/>
                    <a:pt x="68" y="0"/>
                    <a:pt x="68" y="0"/>
                  </a:cubicBezTo>
                  <a:cubicBezTo>
                    <a:pt x="68" y="0"/>
                    <a:pt x="0" y="57"/>
                    <a:pt x="107" y="187"/>
                  </a:cubicBezTo>
                  <a:cubicBezTo>
                    <a:pt x="107" y="188"/>
                    <a:pt x="107" y="188"/>
                    <a:pt x="107" y="188"/>
                  </a:cubicBezTo>
                  <a:cubicBezTo>
                    <a:pt x="108" y="187"/>
                    <a:pt x="108" y="187"/>
                    <a:pt x="108" y="187"/>
                  </a:cubicBezTo>
                  <a:cubicBezTo>
                    <a:pt x="108" y="188"/>
                    <a:pt x="108" y="188"/>
                    <a:pt x="108" y="188"/>
                  </a:cubicBezTo>
                  <a:lnTo>
                    <a:pt x="108" y="187"/>
                  </a:lnTo>
                  <a:close/>
                </a:path>
              </a:pathLst>
            </a:custGeom>
            <a:solidFill>
              <a:schemeClr val="accent4">
                <a:lumMod val="60000"/>
                <a:lumOff val="4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3" name="Freeform 444"/>
            <p:cNvSpPr/>
            <p:nvPr/>
          </p:nvSpPr>
          <p:spPr bwMode="auto">
            <a:xfrm>
              <a:off x="3745" y="1876"/>
              <a:ext cx="247" cy="215"/>
            </a:xfrm>
            <a:custGeom>
              <a:avLst/>
              <a:gdLst>
                <a:gd name="T0" fmla="*/ 76 w 151"/>
                <a:gd name="T1" fmla="*/ 131 h 132"/>
                <a:gd name="T2" fmla="*/ 104 w 151"/>
                <a:gd name="T3" fmla="*/ 0 h 132"/>
                <a:gd name="T4" fmla="*/ 76 w 151"/>
                <a:gd name="T5" fmla="*/ 0 h 132"/>
                <a:gd name="T6" fmla="*/ 75 w 151"/>
                <a:gd name="T7" fmla="*/ 0 h 132"/>
                <a:gd name="T8" fmla="*/ 47 w 151"/>
                <a:gd name="T9" fmla="*/ 0 h 132"/>
                <a:gd name="T10" fmla="*/ 75 w 151"/>
                <a:gd name="T11" fmla="*/ 131 h 132"/>
                <a:gd name="T12" fmla="*/ 75 w 151"/>
                <a:gd name="T13" fmla="*/ 132 h 132"/>
                <a:gd name="T14" fmla="*/ 76 w 151"/>
                <a:gd name="T15" fmla="*/ 131 h 132"/>
                <a:gd name="T16" fmla="*/ 76 w 151"/>
                <a:gd name="T17" fmla="*/ 132 h 132"/>
                <a:gd name="T18" fmla="*/ 76 w 151"/>
                <a:gd name="T19" fmla="*/ 131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 h="132">
                  <a:moveTo>
                    <a:pt x="76" y="131"/>
                  </a:moveTo>
                  <a:cubicBezTo>
                    <a:pt x="151" y="40"/>
                    <a:pt x="104" y="0"/>
                    <a:pt x="104" y="0"/>
                  </a:cubicBezTo>
                  <a:cubicBezTo>
                    <a:pt x="76" y="0"/>
                    <a:pt x="76" y="0"/>
                    <a:pt x="76" y="0"/>
                  </a:cubicBezTo>
                  <a:cubicBezTo>
                    <a:pt x="75" y="0"/>
                    <a:pt x="75" y="0"/>
                    <a:pt x="75" y="0"/>
                  </a:cubicBezTo>
                  <a:cubicBezTo>
                    <a:pt x="47" y="0"/>
                    <a:pt x="47" y="0"/>
                    <a:pt x="47" y="0"/>
                  </a:cubicBezTo>
                  <a:cubicBezTo>
                    <a:pt x="47" y="0"/>
                    <a:pt x="0" y="40"/>
                    <a:pt x="75" y="131"/>
                  </a:cubicBezTo>
                  <a:cubicBezTo>
                    <a:pt x="75" y="132"/>
                    <a:pt x="75" y="132"/>
                    <a:pt x="75" y="132"/>
                  </a:cubicBezTo>
                  <a:cubicBezTo>
                    <a:pt x="76" y="131"/>
                    <a:pt x="76" y="131"/>
                    <a:pt x="76" y="131"/>
                  </a:cubicBezTo>
                  <a:cubicBezTo>
                    <a:pt x="76" y="132"/>
                    <a:pt x="76" y="132"/>
                    <a:pt x="76" y="132"/>
                  </a:cubicBezTo>
                  <a:lnTo>
                    <a:pt x="76" y="131"/>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4" name="Freeform 445"/>
            <p:cNvSpPr/>
            <p:nvPr/>
          </p:nvSpPr>
          <p:spPr bwMode="auto">
            <a:xfrm>
              <a:off x="3724" y="1632"/>
              <a:ext cx="283" cy="271"/>
            </a:xfrm>
            <a:custGeom>
              <a:avLst/>
              <a:gdLst>
                <a:gd name="T0" fmla="*/ 283 w 283"/>
                <a:gd name="T1" fmla="*/ 271 h 271"/>
                <a:gd name="T2" fmla="*/ 0 w 283"/>
                <a:gd name="T3" fmla="*/ 271 h 271"/>
                <a:gd name="T4" fmla="*/ 44 w 283"/>
                <a:gd name="T5" fmla="*/ 0 h 271"/>
                <a:gd name="T6" fmla="*/ 239 w 283"/>
                <a:gd name="T7" fmla="*/ 0 h 271"/>
                <a:gd name="T8" fmla="*/ 283 w 283"/>
                <a:gd name="T9" fmla="*/ 271 h 271"/>
              </a:gdLst>
              <a:ahLst/>
              <a:cxnLst>
                <a:cxn ang="0">
                  <a:pos x="T0" y="T1"/>
                </a:cxn>
                <a:cxn ang="0">
                  <a:pos x="T2" y="T3"/>
                </a:cxn>
                <a:cxn ang="0">
                  <a:pos x="T4" y="T5"/>
                </a:cxn>
                <a:cxn ang="0">
                  <a:pos x="T6" y="T7"/>
                </a:cxn>
                <a:cxn ang="0">
                  <a:pos x="T8" y="T9"/>
                </a:cxn>
              </a:cxnLst>
              <a:rect l="0" t="0" r="r" b="b"/>
              <a:pathLst>
                <a:path w="283" h="271">
                  <a:moveTo>
                    <a:pt x="283" y="271"/>
                  </a:moveTo>
                  <a:lnTo>
                    <a:pt x="0" y="271"/>
                  </a:lnTo>
                  <a:lnTo>
                    <a:pt x="44" y="0"/>
                  </a:lnTo>
                  <a:lnTo>
                    <a:pt x="239" y="0"/>
                  </a:lnTo>
                  <a:lnTo>
                    <a:pt x="283" y="271"/>
                  </a:ln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5" name="Freeform 446"/>
            <p:cNvSpPr/>
            <p:nvPr/>
          </p:nvSpPr>
          <p:spPr bwMode="auto">
            <a:xfrm>
              <a:off x="3607" y="145"/>
              <a:ext cx="516" cy="1623"/>
            </a:xfrm>
            <a:custGeom>
              <a:avLst/>
              <a:gdLst>
                <a:gd name="T0" fmla="*/ 262 w 315"/>
                <a:gd name="T1" fmla="*/ 993 h 993"/>
                <a:gd name="T2" fmla="*/ 315 w 315"/>
                <a:gd name="T3" fmla="*/ 568 h 993"/>
                <a:gd name="T4" fmla="*/ 157 w 315"/>
                <a:gd name="T5" fmla="*/ 0 h 993"/>
                <a:gd name="T6" fmla="*/ 0 w 315"/>
                <a:gd name="T7" fmla="*/ 568 h 993"/>
                <a:gd name="T8" fmla="*/ 53 w 315"/>
                <a:gd name="T9" fmla="*/ 993 h 993"/>
                <a:gd name="T10" fmla="*/ 262 w 315"/>
                <a:gd name="T11" fmla="*/ 993 h 993"/>
              </a:gdLst>
              <a:ahLst/>
              <a:cxnLst>
                <a:cxn ang="0">
                  <a:pos x="T0" y="T1"/>
                </a:cxn>
                <a:cxn ang="0">
                  <a:pos x="T2" y="T3"/>
                </a:cxn>
                <a:cxn ang="0">
                  <a:pos x="T4" y="T5"/>
                </a:cxn>
                <a:cxn ang="0">
                  <a:pos x="T6" y="T7"/>
                </a:cxn>
                <a:cxn ang="0">
                  <a:pos x="T8" y="T9"/>
                </a:cxn>
                <a:cxn ang="0">
                  <a:pos x="T10" y="T11"/>
                </a:cxn>
              </a:cxnLst>
              <a:rect l="0" t="0" r="r" b="b"/>
              <a:pathLst>
                <a:path w="315" h="993">
                  <a:moveTo>
                    <a:pt x="262" y="993"/>
                  </a:moveTo>
                  <a:cubicBezTo>
                    <a:pt x="294" y="889"/>
                    <a:pt x="315" y="737"/>
                    <a:pt x="315" y="568"/>
                  </a:cubicBezTo>
                  <a:cubicBezTo>
                    <a:pt x="315" y="254"/>
                    <a:pt x="157" y="0"/>
                    <a:pt x="157" y="0"/>
                  </a:cubicBezTo>
                  <a:cubicBezTo>
                    <a:pt x="157" y="0"/>
                    <a:pt x="0" y="254"/>
                    <a:pt x="0" y="568"/>
                  </a:cubicBezTo>
                  <a:cubicBezTo>
                    <a:pt x="0" y="737"/>
                    <a:pt x="21" y="889"/>
                    <a:pt x="53" y="993"/>
                  </a:cubicBezTo>
                  <a:cubicBezTo>
                    <a:pt x="262" y="993"/>
                    <a:pt x="262" y="993"/>
                    <a:pt x="262" y="993"/>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6" name="Freeform 447"/>
            <p:cNvSpPr/>
            <p:nvPr/>
          </p:nvSpPr>
          <p:spPr bwMode="auto">
            <a:xfrm>
              <a:off x="3724" y="145"/>
              <a:ext cx="283" cy="306"/>
            </a:xfrm>
            <a:custGeom>
              <a:avLst/>
              <a:gdLst>
                <a:gd name="T0" fmla="*/ 173 w 173"/>
                <a:gd name="T1" fmla="*/ 187 h 187"/>
                <a:gd name="T2" fmla="*/ 86 w 173"/>
                <a:gd name="T3" fmla="*/ 0 h 187"/>
                <a:gd name="T4" fmla="*/ 0 w 173"/>
                <a:gd name="T5" fmla="*/ 187 h 187"/>
                <a:gd name="T6" fmla="*/ 173 w 173"/>
                <a:gd name="T7" fmla="*/ 187 h 187"/>
              </a:gdLst>
              <a:ahLst/>
              <a:cxnLst>
                <a:cxn ang="0">
                  <a:pos x="T0" y="T1"/>
                </a:cxn>
                <a:cxn ang="0">
                  <a:pos x="T2" y="T3"/>
                </a:cxn>
                <a:cxn ang="0">
                  <a:pos x="T4" y="T5"/>
                </a:cxn>
                <a:cxn ang="0">
                  <a:pos x="T6" y="T7"/>
                </a:cxn>
              </a:cxnLst>
              <a:rect l="0" t="0" r="r" b="b"/>
              <a:pathLst>
                <a:path w="173" h="187">
                  <a:moveTo>
                    <a:pt x="173" y="187"/>
                  </a:moveTo>
                  <a:cubicBezTo>
                    <a:pt x="131" y="72"/>
                    <a:pt x="86" y="0"/>
                    <a:pt x="86" y="0"/>
                  </a:cubicBezTo>
                  <a:cubicBezTo>
                    <a:pt x="86" y="0"/>
                    <a:pt x="42" y="72"/>
                    <a:pt x="0" y="187"/>
                  </a:cubicBezTo>
                  <a:cubicBezTo>
                    <a:pt x="173" y="187"/>
                    <a:pt x="173" y="187"/>
                    <a:pt x="173" y="187"/>
                  </a:cubicBezTo>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7" name="Freeform 448"/>
            <p:cNvSpPr/>
            <p:nvPr/>
          </p:nvSpPr>
          <p:spPr bwMode="auto">
            <a:xfrm>
              <a:off x="3738" y="145"/>
              <a:ext cx="253" cy="265"/>
            </a:xfrm>
            <a:custGeom>
              <a:avLst/>
              <a:gdLst>
                <a:gd name="T0" fmla="*/ 154 w 154"/>
                <a:gd name="T1" fmla="*/ 162 h 162"/>
                <a:gd name="T2" fmla="*/ 77 w 154"/>
                <a:gd name="T3" fmla="*/ 0 h 162"/>
                <a:gd name="T4" fmla="*/ 0 w 154"/>
                <a:gd name="T5" fmla="*/ 162 h 162"/>
                <a:gd name="T6" fmla="*/ 154 w 154"/>
                <a:gd name="T7" fmla="*/ 162 h 162"/>
              </a:gdLst>
              <a:ahLst/>
              <a:cxnLst>
                <a:cxn ang="0">
                  <a:pos x="T0" y="T1"/>
                </a:cxn>
                <a:cxn ang="0">
                  <a:pos x="T2" y="T3"/>
                </a:cxn>
                <a:cxn ang="0">
                  <a:pos x="T4" y="T5"/>
                </a:cxn>
                <a:cxn ang="0">
                  <a:pos x="T6" y="T7"/>
                </a:cxn>
              </a:cxnLst>
              <a:rect l="0" t="0" r="r" b="b"/>
              <a:pathLst>
                <a:path w="154" h="162">
                  <a:moveTo>
                    <a:pt x="154" y="162"/>
                  </a:moveTo>
                  <a:cubicBezTo>
                    <a:pt x="115" y="62"/>
                    <a:pt x="77" y="0"/>
                    <a:pt x="77" y="0"/>
                  </a:cubicBezTo>
                  <a:cubicBezTo>
                    <a:pt x="77" y="0"/>
                    <a:pt x="39" y="62"/>
                    <a:pt x="0" y="162"/>
                  </a:cubicBezTo>
                  <a:cubicBezTo>
                    <a:pt x="154" y="162"/>
                    <a:pt x="154" y="162"/>
                    <a:pt x="154" y="162"/>
                  </a:cubicBezTo>
                </a:path>
              </a:pathLst>
            </a:cu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48" name="Rectangle 449"/>
            <p:cNvSpPr>
              <a:spLocks noChangeArrowheads="1"/>
            </p:cNvSpPr>
            <p:nvPr/>
          </p:nvSpPr>
          <p:spPr bwMode="auto">
            <a:xfrm>
              <a:off x="3712" y="1895"/>
              <a:ext cx="306" cy="46"/>
            </a:xfrm>
            <a:prstGeom prst="rect">
              <a:avLst/>
            </a:prstGeom>
            <a:solidFill>
              <a:schemeClr val="accent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149" name="Oval 450"/>
            <p:cNvSpPr>
              <a:spLocks noChangeArrowheads="1"/>
            </p:cNvSpPr>
            <p:nvPr/>
          </p:nvSpPr>
          <p:spPr bwMode="auto">
            <a:xfrm>
              <a:off x="3737" y="795"/>
              <a:ext cx="257" cy="257"/>
            </a:xfrm>
            <a:prstGeom prst="ellipse">
              <a:avLst/>
            </a:pr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0" name="Oval 451"/>
            <p:cNvSpPr>
              <a:spLocks noChangeArrowheads="1"/>
            </p:cNvSpPr>
            <p:nvPr/>
          </p:nvSpPr>
          <p:spPr bwMode="auto">
            <a:xfrm>
              <a:off x="3778" y="836"/>
              <a:ext cx="175" cy="175"/>
            </a:xfrm>
            <a:prstGeom prst="ellipse">
              <a:avLst/>
            </a:pr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1" name="Freeform 452"/>
            <p:cNvSpPr/>
            <p:nvPr/>
          </p:nvSpPr>
          <p:spPr bwMode="auto">
            <a:xfrm>
              <a:off x="3920" y="250"/>
              <a:ext cx="2" cy="1"/>
            </a:xfrm>
            <a:custGeom>
              <a:avLst/>
              <a:gdLst>
                <a:gd name="T0" fmla="*/ 0 w 1"/>
                <a:gd name="T1" fmla="*/ 0 h 1"/>
                <a:gd name="T2" fmla="*/ 1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1" y="0"/>
                    <a:pt x="1" y="0"/>
                  </a:cubicBezTo>
                  <a:cubicBezTo>
                    <a:pt x="1" y="1"/>
                    <a:pt x="1" y="1"/>
                    <a:pt x="1" y="1"/>
                  </a:cubicBezTo>
                  <a:cubicBezTo>
                    <a:pt x="1" y="1"/>
                    <a:pt x="1"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2" name="Freeform 453"/>
            <p:cNvSpPr/>
            <p:nvPr/>
          </p:nvSpPr>
          <p:spPr bwMode="auto">
            <a:xfrm>
              <a:off x="3922" y="250"/>
              <a:ext cx="1" cy="5"/>
            </a:xfrm>
            <a:custGeom>
              <a:avLst/>
              <a:gdLst>
                <a:gd name="T0" fmla="*/ 0 w 1"/>
                <a:gd name="T1" fmla="*/ 0 h 3"/>
                <a:gd name="T2" fmla="*/ 0 w 1"/>
                <a:gd name="T3" fmla="*/ 1 h 3"/>
                <a:gd name="T4" fmla="*/ 1 w 1"/>
                <a:gd name="T5" fmla="*/ 3 h 3"/>
                <a:gd name="T6" fmla="*/ 1 w 1"/>
                <a:gd name="T7" fmla="*/ 3 h 3"/>
                <a:gd name="T8" fmla="*/ 0 w 1"/>
                <a:gd name="T9" fmla="*/ 1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0" y="1"/>
                    <a:pt x="0" y="1"/>
                    <a:pt x="0" y="1"/>
                  </a:cubicBezTo>
                  <a:cubicBezTo>
                    <a:pt x="0" y="2"/>
                    <a:pt x="1" y="2"/>
                    <a:pt x="1" y="3"/>
                  </a:cubicBezTo>
                  <a:cubicBezTo>
                    <a:pt x="1" y="3"/>
                    <a:pt x="1" y="3"/>
                    <a:pt x="1" y="3"/>
                  </a:cubicBezTo>
                  <a:cubicBezTo>
                    <a:pt x="1" y="2"/>
                    <a:pt x="0" y="2"/>
                    <a:pt x="0" y="1"/>
                  </a:cubicBezTo>
                  <a:cubicBezTo>
                    <a:pt x="0" y="1"/>
                    <a:pt x="0"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3" name="Freeform 454"/>
            <p:cNvSpPr/>
            <p:nvPr/>
          </p:nvSpPr>
          <p:spPr bwMode="auto">
            <a:xfrm>
              <a:off x="3922" y="251"/>
              <a:ext cx="1" cy="4"/>
            </a:xfrm>
            <a:custGeom>
              <a:avLst/>
              <a:gdLst>
                <a:gd name="T0" fmla="*/ 0 w 1"/>
                <a:gd name="T1" fmla="*/ 0 h 2"/>
                <a:gd name="T2" fmla="*/ 1 w 1"/>
                <a:gd name="T3" fmla="*/ 1 h 2"/>
                <a:gd name="T4" fmla="*/ 1 w 1"/>
                <a:gd name="T5" fmla="*/ 1 h 2"/>
                <a:gd name="T6" fmla="*/ 1 w 1"/>
                <a:gd name="T7" fmla="*/ 1 h 2"/>
                <a:gd name="T8" fmla="*/ 1 w 1"/>
                <a:gd name="T9" fmla="*/ 2 h 2"/>
                <a:gd name="T10" fmla="*/ 0 w 1"/>
                <a:gd name="T11" fmla="*/ 0 h 2"/>
              </a:gdLst>
              <a:ahLst/>
              <a:cxnLst>
                <a:cxn ang="0">
                  <a:pos x="T0" y="T1"/>
                </a:cxn>
                <a:cxn ang="0">
                  <a:pos x="T2" y="T3"/>
                </a:cxn>
                <a:cxn ang="0">
                  <a:pos x="T4" y="T5"/>
                </a:cxn>
                <a:cxn ang="0">
                  <a:pos x="T6" y="T7"/>
                </a:cxn>
                <a:cxn ang="0">
                  <a:pos x="T8" y="T9"/>
                </a:cxn>
                <a:cxn ang="0">
                  <a:pos x="T10" y="T11"/>
                </a:cxn>
              </a:cxnLst>
              <a:rect l="0" t="0" r="r" b="b"/>
              <a:pathLst>
                <a:path w="1" h="2">
                  <a:moveTo>
                    <a:pt x="0" y="0"/>
                  </a:moveTo>
                  <a:cubicBezTo>
                    <a:pt x="0" y="1"/>
                    <a:pt x="1" y="1"/>
                    <a:pt x="1" y="1"/>
                  </a:cubicBezTo>
                  <a:cubicBezTo>
                    <a:pt x="1" y="1"/>
                    <a:pt x="1" y="1"/>
                    <a:pt x="1" y="1"/>
                  </a:cubicBezTo>
                  <a:cubicBezTo>
                    <a:pt x="1" y="1"/>
                    <a:pt x="1" y="1"/>
                    <a:pt x="1" y="1"/>
                  </a:cubicBezTo>
                  <a:cubicBezTo>
                    <a:pt x="1" y="2"/>
                    <a:pt x="1" y="2"/>
                    <a:pt x="1" y="2"/>
                  </a:cubicBezTo>
                  <a:cubicBezTo>
                    <a:pt x="1"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4" name="Freeform 455"/>
            <p:cNvSpPr/>
            <p:nvPr/>
          </p:nvSpPr>
          <p:spPr bwMode="auto">
            <a:xfrm>
              <a:off x="3923" y="255"/>
              <a:ext cx="0" cy="1"/>
            </a:xfrm>
            <a:custGeom>
              <a:avLst/>
              <a:gdLst>
                <a:gd name="T0" fmla="*/ 0 h 1"/>
                <a:gd name="T1" fmla="*/ 1 h 1"/>
                <a:gd name="T2" fmla="*/ 0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0"/>
                    <a:pt x="0" y="0"/>
                    <a:pt x="0" y="0"/>
                  </a:cubicBezTo>
                  <a:cubicBezTo>
                    <a:pt x="0" y="0"/>
                    <a:pt x="0" y="0"/>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5" name="Freeform 456"/>
            <p:cNvSpPr/>
            <p:nvPr/>
          </p:nvSpPr>
          <p:spPr bwMode="auto">
            <a:xfrm>
              <a:off x="3892" y="192"/>
              <a:ext cx="5" cy="10"/>
            </a:xfrm>
            <a:custGeom>
              <a:avLst/>
              <a:gdLst>
                <a:gd name="T0" fmla="*/ 0 w 3"/>
                <a:gd name="T1" fmla="*/ 0 h 6"/>
                <a:gd name="T2" fmla="*/ 1 w 3"/>
                <a:gd name="T3" fmla="*/ 3 h 6"/>
                <a:gd name="T4" fmla="*/ 3 w 3"/>
                <a:gd name="T5" fmla="*/ 6 h 6"/>
                <a:gd name="T6" fmla="*/ 0 w 3"/>
                <a:gd name="T7" fmla="*/ 0 h 6"/>
              </a:gdLst>
              <a:ahLst/>
              <a:cxnLst>
                <a:cxn ang="0">
                  <a:pos x="T0" y="T1"/>
                </a:cxn>
                <a:cxn ang="0">
                  <a:pos x="T2" y="T3"/>
                </a:cxn>
                <a:cxn ang="0">
                  <a:pos x="T4" y="T5"/>
                </a:cxn>
                <a:cxn ang="0">
                  <a:pos x="T6" y="T7"/>
                </a:cxn>
              </a:cxnLst>
              <a:rect l="0" t="0" r="r" b="b"/>
              <a:pathLst>
                <a:path w="3" h="6">
                  <a:moveTo>
                    <a:pt x="0" y="0"/>
                  </a:moveTo>
                  <a:cubicBezTo>
                    <a:pt x="0" y="1"/>
                    <a:pt x="1" y="2"/>
                    <a:pt x="1" y="3"/>
                  </a:cubicBezTo>
                  <a:cubicBezTo>
                    <a:pt x="2" y="4"/>
                    <a:pt x="2" y="5"/>
                    <a:pt x="3" y="6"/>
                  </a:cubicBezTo>
                  <a:cubicBezTo>
                    <a:pt x="2" y="4"/>
                    <a:pt x="1" y="2"/>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6" name="Freeform 457"/>
            <p:cNvSpPr/>
            <p:nvPr/>
          </p:nvSpPr>
          <p:spPr bwMode="auto">
            <a:xfrm>
              <a:off x="3894" y="197"/>
              <a:ext cx="8" cy="13"/>
            </a:xfrm>
            <a:custGeom>
              <a:avLst/>
              <a:gdLst>
                <a:gd name="T0" fmla="*/ 0 w 5"/>
                <a:gd name="T1" fmla="*/ 0 h 8"/>
                <a:gd name="T2" fmla="*/ 1 w 5"/>
                <a:gd name="T3" fmla="*/ 2 h 8"/>
                <a:gd name="T4" fmla="*/ 5 w 5"/>
                <a:gd name="T5" fmla="*/ 8 h 8"/>
                <a:gd name="T6" fmla="*/ 2 w 5"/>
                <a:gd name="T7" fmla="*/ 3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cubicBezTo>
                    <a:pt x="1" y="1"/>
                    <a:pt x="1" y="2"/>
                    <a:pt x="1" y="2"/>
                  </a:cubicBezTo>
                  <a:cubicBezTo>
                    <a:pt x="2" y="4"/>
                    <a:pt x="4" y="6"/>
                    <a:pt x="5" y="8"/>
                  </a:cubicBezTo>
                  <a:cubicBezTo>
                    <a:pt x="4" y="7"/>
                    <a:pt x="3" y="5"/>
                    <a:pt x="2" y="3"/>
                  </a:cubicBezTo>
                  <a:cubicBezTo>
                    <a:pt x="1" y="2"/>
                    <a:pt x="1" y="1"/>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7" name="Freeform 458"/>
            <p:cNvSpPr/>
            <p:nvPr/>
          </p:nvSpPr>
          <p:spPr bwMode="auto">
            <a:xfrm>
              <a:off x="3896" y="201"/>
              <a:ext cx="13" cy="24"/>
            </a:xfrm>
            <a:custGeom>
              <a:avLst/>
              <a:gdLst>
                <a:gd name="T0" fmla="*/ 0 w 8"/>
                <a:gd name="T1" fmla="*/ 0 h 15"/>
                <a:gd name="T2" fmla="*/ 2 w 8"/>
                <a:gd name="T3" fmla="*/ 4 h 15"/>
                <a:gd name="T4" fmla="*/ 8 w 8"/>
                <a:gd name="T5" fmla="*/ 15 h 15"/>
                <a:gd name="T6" fmla="*/ 8 w 8"/>
                <a:gd name="T7" fmla="*/ 15 h 15"/>
                <a:gd name="T8" fmla="*/ 8 w 8"/>
                <a:gd name="T9" fmla="*/ 15 h 15"/>
                <a:gd name="T10" fmla="*/ 8 w 8"/>
                <a:gd name="T11" fmla="*/ 15 h 15"/>
                <a:gd name="T12" fmla="*/ 8 w 8"/>
                <a:gd name="T13" fmla="*/ 15 h 15"/>
                <a:gd name="T14" fmla="*/ 4 w 8"/>
                <a:gd name="T15" fmla="*/ 6 h 15"/>
                <a:gd name="T16" fmla="*/ 0 w 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5">
                  <a:moveTo>
                    <a:pt x="0" y="0"/>
                  </a:moveTo>
                  <a:cubicBezTo>
                    <a:pt x="1" y="1"/>
                    <a:pt x="2" y="3"/>
                    <a:pt x="2" y="4"/>
                  </a:cubicBezTo>
                  <a:cubicBezTo>
                    <a:pt x="4" y="7"/>
                    <a:pt x="6" y="11"/>
                    <a:pt x="8" y="15"/>
                  </a:cubicBezTo>
                  <a:cubicBezTo>
                    <a:pt x="8" y="15"/>
                    <a:pt x="8" y="15"/>
                    <a:pt x="8" y="15"/>
                  </a:cubicBezTo>
                  <a:cubicBezTo>
                    <a:pt x="8" y="15"/>
                    <a:pt x="8" y="15"/>
                    <a:pt x="8" y="15"/>
                  </a:cubicBezTo>
                  <a:cubicBezTo>
                    <a:pt x="8" y="15"/>
                    <a:pt x="8" y="15"/>
                    <a:pt x="8" y="15"/>
                  </a:cubicBezTo>
                  <a:cubicBezTo>
                    <a:pt x="8" y="15"/>
                    <a:pt x="8" y="15"/>
                    <a:pt x="8" y="15"/>
                  </a:cubicBezTo>
                  <a:cubicBezTo>
                    <a:pt x="7" y="12"/>
                    <a:pt x="5" y="9"/>
                    <a:pt x="4" y="6"/>
                  </a:cubicBezTo>
                  <a:cubicBezTo>
                    <a:pt x="3" y="4"/>
                    <a:pt x="1" y="2"/>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8" name="Freeform 459"/>
            <p:cNvSpPr/>
            <p:nvPr/>
          </p:nvSpPr>
          <p:spPr bwMode="auto">
            <a:xfrm>
              <a:off x="3899" y="207"/>
              <a:ext cx="10" cy="18"/>
            </a:xfrm>
            <a:custGeom>
              <a:avLst/>
              <a:gdLst>
                <a:gd name="T0" fmla="*/ 0 w 6"/>
                <a:gd name="T1" fmla="*/ 0 h 11"/>
                <a:gd name="T2" fmla="*/ 3 w 6"/>
                <a:gd name="T3" fmla="*/ 6 h 11"/>
                <a:gd name="T4" fmla="*/ 6 w 6"/>
                <a:gd name="T5" fmla="*/ 11 h 11"/>
                <a:gd name="T6" fmla="*/ 3 w 6"/>
                <a:gd name="T7" fmla="*/ 6 h 11"/>
                <a:gd name="T8" fmla="*/ 3 w 6"/>
                <a:gd name="T9" fmla="*/ 6 h 11"/>
                <a:gd name="T10" fmla="*/ 6 w 6"/>
                <a:gd name="T11" fmla="*/ 11 h 11"/>
                <a:gd name="T12" fmla="*/ 6 w 6"/>
                <a:gd name="T13" fmla="*/ 11 h 11"/>
                <a:gd name="T14" fmla="*/ 0 w 6"/>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1">
                  <a:moveTo>
                    <a:pt x="0" y="0"/>
                  </a:moveTo>
                  <a:cubicBezTo>
                    <a:pt x="1" y="2"/>
                    <a:pt x="2" y="4"/>
                    <a:pt x="3" y="6"/>
                  </a:cubicBezTo>
                  <a:cubicBezTo>
                    <a:pt x="4" y="7"/>
                    <a:pt x="5" y="9"/>
                    <a:pt x="6" y="11"/>
                  </a:cubicBezTo>
                  <a:cubicBezTo>
                    <a:pt x="5" y="9"/>
                    <a:pt x="4" y="7"/>
                    <a:pt x="3" y="6"/>
                  </a:cubicBezTo>
                  <a:cubicBezTo>
                    <a:pt x="3" y="6"/>
                    <a:pt x="3" y="6"/>
                    <a:pt x="3" y="6"/>
                  </a:cubicBezTo>
                  <a:cubicBezTo>
                    <a:pt x="4" y="7"/>
                    <a:pt x="5" y="9"/>
                    <a:pt x="6" y="11"/>
                  </a:cubicBezTo>
                  <a:cubicBezTo>
                    <a:pt x="6" y="11"/>
                    <a:pt x="6" y="11"/>
                    <a:pt x="6" y="11"/>
                  </a:cubicBezTo>
                  <a:cubicBezTo>
                    <a:pt x="4" y="7"/>
                    <a:pt x="2" y="3"/>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59" name="Freeform 460"/>
            <p:cNvSpPr/>
            <p:nvPr/>
          </p:nvSpPr>
          <p:spPr bwMode="auto">
            <a:xfrm>
              <a:off x="3910" y="230"/>
              <a:ext cx="10" cy="18"/>
            </a:xfrm>
            <a:custGeom>
              <a:avLst/>
              <a:gdLst>
                <a:gd name="T0" fmla="*/ 0 w 6"/>
                <a:gd name="T1" fmla="*/ 0 h 11"/>
                <a:gd name="T2" fmla="*/ 1 w 6"/>
                <a:gd name="T3" fmla="*/ 0 h 11"/>
                <a:gd name="T4" fmla="*/ 4 w 6"/>
                <a:gd name="T5" fmla="*/ 6 h 11"/>
                <a:gd name="T6" fmla="*/ 5 w 6"/>
                <a:gd name="T7" fmla="*/ 8 h 11"/>
                <a:gd name="T8" fmla="*/ 4 w 6"/>
                <a:gd name="T9" fmla="*/ 7 h 11"/>
                <a:gd name="T10" fmla="*/ 4 w 6"/>
                <a:gd name="T11" fmla="*/ 7 h 11"/>
                <a:gd name="T12" fmla="*/ 5 w 6"/>
                <a:gd name="T13" fmla="*/ 8 h 11"/>
                <a:gd name="T14" fmla="*/ 5 w 6"/>
                <a:gd name="T15" fmla="*/ 9 h 11"/>
                <a:gd name="T16" fmla="*/ 5 w 6"/>
                <a:gd name="T17" fmla="*/ 9 h 11"/>
                <a:gd name="T18" fmla="*/ 5 w 6"/>
                <a:gd name="T19" fmla="*/ 9 h 11"/>
                <a:gd name="T20" fmla="*/ 5 w 6"/>
                <a:gd name="T21" fmla="*/ 9 h 11"/>
                <a:gd name="T22" fmla="*/ 5 w 6"/>
                <a:gd name="T23" fmla="*/ 9 h 11"/>
                <a:gd name="T24" fmla="*/ 6 w 6"/>
                <a:gd name="T25" fmla="*/ 11 h 11"/>
                <a:gd name="T26" fmla="*/ 0 w 6"/>
                <a:gd name="T2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1">
                  <a:moveTo>
                    <a:pt x="0" y="0"/>
                  </a:moveTo>
                  <a:cubicBezTo>
                    <a:pt x="1" y="0"/>
                    <a:pt x="1" y="0"/>
                    <a:pt x="1" y="0"/>
                  </a:cubicBezTo>
                  <a:cubicBezTo>
                    <a:pt x="2" y="2"/>
                    <a:pt x="3" y="4"/>
                    <a:pt x="4" y="6"/>
                  </a:cubicBezTo>
                  <a:cubicBezTo>
                    <a:pt x="4" y="7"/>
                    <a:pt x="4" y="8"/>
                    <a:pt x="5" y="8"/>
                  </a:cubicBezTo>
                  <a:cubicBezTo>
                    <a:pt x="4" y="8"/>
                    <a:pt x="4" y="7"/>
                    <a:pt x="4" y="7"/>
                  </a:cubicBezTo>
                  <a:cubicBezTo>
                    <a:pt x="4" y="7"/>
                    <a:pt x="4" y="7"/>
                    <a:pt x="4" y="7"/>
                  </a:cubicBezTo>
                  <a:cubicBezTo>
                    <a:pt x="4" y="7"/>
                    <a:pt x="4" y="8"/>
                    <a:pt x="5" y="8"/>
                  </a:cubicBezTo>
                  <a:cubicBezTo>
                    <a:pt x="5" y="9"/>
                    <a:pt x="5" y="9"/>
                    <a:pt x="5" y="9"/>
                  </a:cubicBezTo>
                  <a:cubicBezTo>
                    <a:pt x="5" y="9"/>
                    <a:pt x="5" y="9"/>
                    <a:pt x="5" y="9"/>
                  </a:cubicBezTo>
                  <a:cubicBezTo>
                    <a:pt x="5" y="9"/>
                    <a:pt x="5" y="9"/>
                    <a:pt x="5" y="9"/>
                  </a:cubicBezTo>
                  <a:cubicBezTo>
                    <a:pt x="5" y="9"/>
                    <a:pt x="5" y="9"/>
                    <a:pt x="5" y="9"/>
                  </a:cubicBezTo>
                  <a:cubicBezTo>
                    <a:pt x="5" y="9"/>
                    <a:pt x="5" y="9"/>
                    <a:pt x="5" y="9"/>
                  </a:cubicBezTo>
                  <a:cubicBezTo>
                    <a:pt x="5" y="10"/>
                    <a:pt x="6" y="10"/>
                    <a:pt x="6" y="11"/>
                  </a:cubicBezTo>
                  <a:cubicBezTo>
                    <a:pt x="4" y="7"/>
                    <a:pt x="2" y="3"/>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0" name="Freeform 461"/>
            <p:cNvSpPr/>
            <p:nvPr/>
          </p:nvSpPr>
          <p:spPr bwMode="auto">
            <a:xfrm>
              <a:off x="3912" y="230"/>
              <a:ext cx="5" cy="11"/>
            </a:xfrm>
            <a:custGeom>
              <a:avLst/>
              <a:gdLst>
                <a:gd name="T0" fmla="*/ 0 w 3"/>
                <a:gd name="T1" fmla="*/ 0 h 7"/>
                <a:gd name="T2" fmla="*/ 1 w 3"/>
                <a:gd name="T3" fmla="*/ 2 h 7"/>
                <a:gd name="T4" fmla="*/ 1 w 3"/>
                <a:gd name="T5" fmla="*/ 2 h 7"/>
                <a:gd name="T6" fmla="*/ 1 w 3"/>
                <a:gd name="T7" fmla="*/ 2 h 7"/>
                <a:gd name="T8" fmla="*/ 1 w 3"/>
                <a:gd name="T9" fmla="*/ 3 h 7"/>
                <a:gd name="T10" fmla="*/ 3 w 3"/>
                <a:gd name="T11" fmla="*/ 7 h 7"/>
                <a:gd name="T12" fmla="*/ 3 w 3"/>
                <a:gd name="T13" fmla="*/ 7 h 7"/>
                <a:gd name="T14" fmla="*/ 1 w 3"/>
                <a:gd name="T15" fmla="*/ 3 h 7"/>
                <a:gd name="T16" fmla="*/ 3 w 3"/>
                <a:gd name="T17" fmla="*/ 6 h 7"/>
                <a:gd name="T18" fmla="*/ 0 w 3"/>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7">
                  <a:moveTo>
                    <a:pt x="0" y="0"/>
                  </a:moveTo>
                  <a:cubicBezTo>
                    <a:pt x="0" y="1"/>
                    <a:pt x="0" y="2"/>
                    <a:pt x="1" y="2"/>
                  </a:cubicBezTo>
                  <a:cubicBezTo>
                    <a:pt x="1" y="2"/>
                    <a:pt x="1" y="2"/>
                    <a:pt x="1" y="2"/>
                  </a:cubicBezTo>
                  <a:cubicBezTo>
                    <a:pt x="1" y="2"/>
                    <a:pt x="1" y="2"/>
                    <a:pt x="1" y="2"/>
                  </a:cubicBezTo>
                  <a:cubicBezTo>
                    <a:pt x="1" y="3"/>
                    <a:pt x="1" y="3"/>
                    <a:pt x="1" y="3"/>
                  </a:cubicBezTo>
                  <a:cubicBezTo>
                    <a:pt x="2" y="4"/>
                    <a:pt x="2" y="5"/>
                    <a:pt x="3" y="7"/>
                  </a:cubicBezTo>
                  <a:cubicBezTo>
                    <a:pt x="3" y="7"/>
                    <a:pt x="3" y="7"/>
                    <a:pt x="3" y="7"/>
                  </a:cubicBezTo>
                  <a:cubicBezTo>
                    <a:pt x="2" y="5"/>
                    <a:pt x="2" y="4"/>
                    <a:pt x="1" y="3"/>
                  </a:cubicBezTo>
                  <a:cubicBezTo>
                    <a:pt x="2" y="4"/>
                    <a:pt x="2" y="5"/>
                    <a:pt x="3" y="6"/>
                  </a:cubicBezTo>
                  <a:cubicBezTo>
                    <a:pt x="2" y="4"/>
                    <a:pt x="1" y="2"/>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1" name="Oval 462"/>
            <p:cNvSpPr>
              <a:spLocks noChangeArrowheads="1"/>
            </p:cNvSpPr>
            <p:nvPr/>
          </p:nvSpPr>
          <p:spPr bwMode="auto">
            <a:xfrm>
              <a:off x="3866" y="147"/>
              <a:ext cx="1" cy="1"/>
            </a:xfrm>
            <a:prstGeom prst="ellipse">
              <a:avLst/>
            </a:pr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2" name="Oval 463"/>
            <p:cNvSpPr>
              <a:spLocks noChangeArrowheads="1"/>
            </p:cNvSpPr>
            <p:nvPr/>
          </p:nvSpPr>
          <p:spPr bwMode="auto">
            <a:xfrm>
              <a:off x="3866" y="147"/>
              <a:ext cx="1" cy="1"/>
            </a:xfrm>
            <a:prstGeom prst="ellipse">
              <a:avLst/>
            </a:pr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3" name="Oval 464"/>
            <p:cNvSpPr>
              <a:spLocks noChangeArrowheads="1"/>
            </p:cNvSpPr>
            <p:nvPr/>
          </p:nvSpPr>
          <p:spPr bwMode="auto">
            <a:xfrm>
              <a:off x="3866" y="147"/>
              <a:ext cx="1" cy="1"/>
            </a:xfrm>
            <a:prstGeom prst="ellipse">
              <a:avLst/>
            </a:pr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4" name="Freeform 465"/>
            <p:cNvSpPr/>
            <p:nvPr/>
          </p:nvSpPr>
          <p:spPr bwMode="auto">
            <a:xfrm>
              <a:off x="3866" y="147"/>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5" name="Freeform 466"/>
            <p:cNvSpPr/>
            <p:nvPr/>
          </p:nvSpPr>
          <p:spPr bwMode="auto">
            <a:xfrm>
              <a:off x="3858" y="150"/>
              <a:ext cx="5" cy="6"/>
            </a:xfrm>
            <a:custGeom>
              <a:avLst/>
              <a:gdLst>
                <a:gd name="T0" fmla="*/ 3 w 3"/>
                <a:gd name="T1" fmla="*/ 0 h 4"/>
                <a:gd name="T2" fmla="*/ 0 w 3"/>
                <a:gd name="T3" fmla="*/ 4 h 4"/>
                <a:gd name="T4" fmla="*/ 0 w 3"/>
                <a:gd name="T5" fmla="*/ 4 h 4"/>
                <a:gd name="T6" fmla="*/ 3 w 3"/>
                <a:gd name="T7" fmla="*/ 0 h 4"/>
              </a:gdLst>
              <a:ahLst/>
              <a:cxnLst>
                <a:cxn ang="0">
                  <a:pos x="T0" y="T1"/>
                </a:cxn>
                <a:cxn ang="0">
                  <a:pos x="T2" y="T3"/>
                </a:cxn>
                <a:cxn ang="0">
                  <a:pos x="T4" y="T5"/>
                </a:cxn>
                <a:cxn ang="0">
                  <a:pos x="T6" y="T7"/>
                </a:cxn>
              </a:cxnLst>
              <a:rect l="0" t="0" r="r" b="b"/>
              <a:pathLst>
                <a:path w="3" h="4">
                  <a:moveTo>
                    <a:pt x="3" y="0"/>
                  </a:moveTo>
                  <a:cubicBezTo>
                    <a:pt x="2" y="1"/>
                    <a:pt x="1" y="2"/>
                    <a:pt x="0" y="4"/>
                  </a:cubicBezTo>
                  <a:cubicBezTo>
                    <a:pt x="0" y="4"/>
                    <a:pt x="0" y="4"/>
                    <a:pt x="0" y="4"/>
                  </a:cubicBezTo>
                  <a:cubicBezTo>
                    <a:pt x="1" y="2"/>
                    <a:pt x="2" y="1"/>
                    <a:pt x="3"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6" name="Freeform 467"/>
            <p:cNvSpPr/>
            <p:nvPr/>
          </p:nvSpPr>
          <p:spPr bwMode="auto">
            <a:xfrm>
              <a:off x="3932" y="273"/>
              <a:ext cx="1" cy="1"/>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1" y="1"/>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7" name="Freeform 468"/>
            <p:cNvSpPr/>
            <p:nvPr/>
          </p:nvSpPr>
          <p:spPr bwMode="auto">
            <a:xfrm>
              <a:off x="3932" y="273"/>
              <a:ext cx="3" cy="6"/>
            </a:xfrm>
            <a:custGeom>
              <a:avLst/>
              <a:gdLst>
                <a:gd name="T0" fmla="*/ 0 w 2"/>
                <a:gd name="T1" fmla="*/ 0 h 4"/>
                <a:gd name="T2" fmla="*/ 1 w 2"/>
                <a:gd name="T3" fmla="*/ 1 h 4"/>
                <a:gd name="T4" fmla="*/ 2 w 2"/>
                <a:gd name="T5" fmla="*/ 4 h 4"/>
                <a:gd name="T6" fmla="*/ 1 w 2"/>
                <a:gd name="T7" fmla="*/ 1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cubicBezTo>
                    <a:pt x="1" y="1"/>
                    <a:pt x="1" y="1"/>
                    <a:pt x="1" y="1"/>
                  </a:cubicBezTo>
                  <a:cubicBezTo>
                    <a:pt x="1" y="2"/>
                    <a:pt x="2" y="3"/>
                    <a:pt x="2" y="4"/>
                  </a:cubicBezTo>
                  <a:cubicBezTo>
                    <a:pt x="2" y="3"/>
                    <a:pt x="1" y="2"/>
                    <a:pt x="1" y="1"/>
                  </a:cubicBezTo>
                  <a:cubicBezTo>
                    <a:pt x="1" y="1"/>
                    <a:pt x="1"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8" name="Freeform 469"/>
            <p:cNvSpPr/>
            <p:nvPr/>
          </p:nvSpPr>
          <p:spPr bwMode="auto">
            <a:xfrm>
              <a:off x="3933" y="274"/>
              <a:ext cx="2" cy="5"/>
            </a:xfrm>
            <a:custGeom>
              <a:avLst/>
              <a:gdLst>
                <a:gd name="T0" fmla="*/ 0 w 1"/>
                <a:gd name="T1" fmla="*/ 0 h 3"/>
                <a:gd name="T2" fmla="*/ 0 w 1"/>
                <a:gd name="T3" fmla="*/ 1 h 3"/>
                <a:gd name="T4" fmla="*/ 0 w 1"/>
                <a:gd name="T5" fmla="*/ 1 h 3"/>
                <a:gd name="T6" fmla="*/ 0 w 1"/>
                <a:gd name="T7" fmla="*/ 1 h 3"/>
                <a:gd name="T8" fmla="*/ 0 w 1"/>
                <a:gd name="T9" fmla="*/ 1 h 3"/>
                <a:gd name="T10" fmla="*/ 1 w 1"/>
                <a:gd name="T11" fmla="*/ 2 h 3"/>
                <a:gd name="T12" fmla="*/ 1 w 1"/>
                <a:gd name="T13" fmla="*/ 2 h 3"/>
                <a:gd name="T14" fmla="*/ 0 w 1"/>
                <a:gd name="T15" fmla="*/ 1 h 3"/>
                <a:gd name="T16" fmla="*/ 1 w 1"/>
                <a:gd name="T17" fmla="*/ 2 h 3"/>
                <a:gd name="T18" fmla="*/ 1 w 1"/>
                <a:gd name="T19" fmla="*/ 3 h 3"/>
                <a:gd name="T20" fmla="*/ 1 w 1"/>
                <a:gd name="T21" fmla="*/ 3 h 3"/>
                <a:gd name="T22" fmla="*/ 0 w 1"/>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0" y="0"/>
                  </a:moveTo>
                  <a:cubicBezTo>
                    <a:pt x="0" y="0"/>
                    <a:pt x="0" y="1"/>
                    <a:pt x="0" y="1"/>
                  </a:cubicBezTo>
                  <a:cubicBezTo>
                    <a:pt x="0" y="1"/>
                    <a:pt x="0" y="1"/>
                    <a:pt x="0" y="1"/>
                  </a:cubicBezTo>
                  <a:cubicBezTo>
                    <a:pt x="0" y="1"/>
                    <a:pt x="0" y="1"/>
                    <a:pt x="0" y="1"/>
                  </a:cubicBezTo>
                  <a:cubicBezTo>
                    <a:pt x="0" y="1"/>
                    <a:pt x="0" y="1"/>
                    <a:pt x="0" y="1"/>
                  </a:cubicBezTo>
                  <a:cubicBezTo>
                    <a:pt x="0" y="1"/>
                    <a:pt x="0" y="2"/>
                    <a:pt x="1" y="2"/>
                  </a:cubicBezTo>
                  <a:cubicBezTo>
                    <a:pt x="1" y="2"/>
                    <a:pt x="1" y="2"/>
                    <a:pt x="1" y="2"/>
                  </a:cubicBezTo>
                  <a:cubicBezTo>
                    <a:pt x="0" y="2"/>
                    <a:pt x="0" y="1"/>
                    <a:pt x="0" y="1"/>
                  </a:cubicBezTo>
                  <a:cubicBezTo>
                    <a:pt x="0" y="1"/>
                    <a:pt x="0" y="2"/>
                    <a:pt x="1" y="2"/>
                  </a:cubicBezTo>
                  <a:cubicBezTo>
                    <a:pt x="1" y="2"/>
                    <a:pt x="1" y="3"/>
                    <a:pt x="1" y="3"/>
                  </a:cubicBezTo>
                  <a:cubicBezTo>
                    <a:pt x="1" y="3"/>
                    <a:pt x="1" y="3"/>
                    <a:pt x="1" y="3"/>
                  </a:cubicBezTo>
                  <a:cubicBezTo>
                    <a:pt x="1" y="2"/>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69" name="Freeform 470"/>
            <p:cNvSpPr/>
            <p:nvPr/>
          </p:nvSpPr>
          <p:spPr bwMode="auto">
            <a:xfrm>
              <a:off x="3868" y="148"/>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0" name="Oval 471"/>
            <p:cNvSpPr>
              <a:spLocks noChangeArrowheads="1"/>
            </p:cNvSpPr>
            <p:nvPr/>
          </p:nvSpPr>
          <p:spPr bwMode="auto">
            <a:xfrm>
              <a:off x="3868" y="150"/>
              <a:ext cx="1" cy="1"/>
            </a:xfrm>
            <a:prstGeom prst="ellipse">
              <a:avLst/>
            </a:pr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1" name="Oval 472"/>
            <p:cNvSpPr>
              <a:spLocks noChangeArrowheads="1"/>
            </p:cNvSpPr>
            <p:nvPr/>
          </p:nvSpPr>
          <p:spPr bwMode="auto">
            <a:xfrm>
              <a:off x="3868" y="150"/>
              <a:ext cx="1" cy="1"/>
            </a:xfrm>
            <a:prstGeom prst="ellipse">
              <a:avLst/>
            </a:pr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2" name="Freeform 473"/>
            <p:cNvSpPr/>
            <p:nvPr/>
          </p:nvSpPr>
          <p:spPr bwMode="auto">
            <a:xfrm>
              <a:off x="3868" y="15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3" name="Oval 474"/>
            <p:cNvSpPr>
              <a:spLocks noChangeArrowheads="1"/>
            </p:cNvSpPr>
            <p:nvPr/>
          </p:nvSpPr>
          <p:spPr bwMode="auto">
            <a:xfrm>
              <a:off x="3868" y="150"/>
              <a:ext cx="1" cy="1"/>
            </a:xfrm>
            <a:prstGeom prst="ellipse">
              <a:avLst/>
            </a:pr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4" name="Freeform 475"/>
            <p:cNvSpPr>
              <a:spLocks noEditPoints="1"/>
            </p:cNvSpPr>
            <p:nvPr/>
          </p:nvSpPr>
          <p:spPr bwMode="auto">
            <a:xfrm>
              <a:off x="3869" y="152"/>
              <a:ext cx="0" cy="1"/>
            </a:xfrm>
            <a:custGeom>
              <a:avLst/>
              <a:gdLst>
                <a:gd name="T0" fmla="*/ 1 h 1"/>
                <a:gd name="T1" fmla="*/ 1 h 1"/>
                <a:gd name="T2" fmla="*/ 1 h 1"/>
                <a:gd name="T3" fmla="*/ 1 h 1"/>
                <a:gd name="T4" fmla="*/ 0 h 1"/>
                <a:gd name="T5" fmla="*/ 0 h 1"/>
                <a:gd name="T6" fmla="*/ 0 h 1"/>
                <a:gd name="T7" fmla="*/ 1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1"/>
                  </a:moveTo>
                  <a:cubicBezTo>
                    <a:pt x="0" y="1"/>
                    <a:pt x="0" y="1"/>
                    <a:pt x="0" y="1"/>
                  </a:cubicBezTo>
                  <a:cubicBezTo>
                    <a:pt x="0" y="1"/>
                    <a:pt x="0" y="1"/>
                    <a:pt x="0" y="1"/>
                  </a:cubicBezTo>
                  <a:cubicBezTo>
                    <a:pt x="0" y="1"/>
                    <a:pt x="0" y="1"/>
                    <a:pt x="0" y="1"/>
                  </a:cubicBezTo>
                  <a:moveTo>
                    <a:pt x="0" y="0"/>
                  </a:moveTo>
                  <a:cubicBezTo>
                    <a:pt x="0" y="0"/>
                    <a:pt x="0" y="0"/>
                    <a:pt x="0" y="0"/>
                  </a:cubicBezTo>
                  <a:cubicBezTo>
                    <a:pt x="0" y="0"/>
                    <a:pt x="0" y="0"/>
                    <a:pt x="0" y="0"/>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5" name="Freeform 476"/>
            <p:cNvSpPr>
              <a:spLocks noEditPoints="1"/>
            </p:cNvSpPr>
            <p:nvPr/>
          </p:nvSpPr>
          <p:spPr bwMode="auto">
            <a:xfrm>
              <a:off x="3878" y="168"/>
              <a:ext cx="1" cy="2"/>
            </a:xfrm>
            <a:custGeom>
              <a:avLst/>
              <a:gdLst>
                <a:gd name="T0" fmla="*/ 1 w 1"/>
                <a:gd name="T1" fmla="*/ 0 h 1"/>
                <a:gd name="T2" fmla="*/ 1 w 1"/>
                <a:gd name="T3" fmla="*/ 1 h 1"/>
                <a:gd name="T4" fmla="*/ 1 w 1"/>
                <a:gd name="T5" fmla="*/ 1 h 1"/>
                <a:gd name="T6" fmla="*/ 1 w 1"/>
                <a:gd name="T7" fmla="*/ 0 h 1"/>
                <a:gd name="T8" fmla="*/ 0 w 1"/>
                <a:gd name="T9" fmla="*/ 0 h 1"/>
                <a:gd name="T10" fmla="*/ 1 w 1"/>
                <a:gd name="T11" fmla="*/ 0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cubicBezTo>
                    <a:pt x="1" y="0"/>
                    <a:pt x="1" y="1"/>
                    <a:pt x="1" y="1"/>
                  </a:cubicBezTo>
                  <a:cubicBezTo>
                    <a:pt x="1" y="1"/>
                    <a:pt x="1" y="1"/>
                    <a:pt x="1" y="1"/>
                  </a:cubicBezTo>
                  <a:cubicBezTo>
                    <a:pt x="1" y="0"/>
                    <a:pt x="1" y="0"/>
                    <a:pt x="1" y="0"/>
                  </a:cubicBezTo>
                  <a:moveTo>
                    <a:pt x="0" y="0"/>
                  </a:moveTo>
                  <a:cubicBezTo>
                    <a:pt x="1" y="0"/>
                    <a:pt x="1" y="0"/>
                    <a:pt x="1" y="0"/>
                  </a:cubicBezTo>
                  <a:cubicBezTo>
                    <a:pt x="1" y="0"/>
                    <a:pt x="1" y="0"/>
                    <a:pt x="1" y="0"/>
                  </a:cubicBezTo>
                  <a:cubicBezTo>
                    <a:pt x="1" y="0"/>
                    <a:pt x="1" y="0"/>
                    <a:pt x="1" y="0"/>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6" name="Freeform 477"/>
            <p:cNvSpPr/>
            <p:nvPr/>
          </p:nvSpPr>
          <p:spPr bwMode="auto">
            <a:xfrm>
              <a:off x="3879" y="170"/>
              <a:ext cx="0" cy="1"/>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7" name="Freeform 478"/>
            <p:cNvSpPr/>
            <p:nvPr/>
          </p:nvSpPr>
          <p:spPr bwMode="auto">
            <a:xfrm>
              <a:off x="3879" y="170"/>
              <a:ext cx="2"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1" y="1"/>
                  </a:cubicBezTo>
                  <a:cubicBezTo>
                    <a:pt x="0" y="1"/>
                    <a:pt x="0" y="1"/>
                    <a:pt x="0" y="1"/>
                  </a:cubicBezTo>
                  <a:cubicBezTo>
                    <a:pt x="0" y="1"/>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8" name="Freeform 479"/>
            <p:cNvSpPr/>
            <p:nvPr/>
          </p:nvSpPr>
          <p:spPr bwMode="auto">
            <a:xfrm>
              <a:off x="3927" y="261"/>
              <a:ext cx="3" cy="7"/>
            </a:xfrm>
            <a:custGeom>
              <a:avLst/>
              <a:gdLst>
                <a:gd name="T0" fmla="*/ 0 w 2"/>
                <a:gd name="T1" fmla="*/ 0 h 4"/>
                <a:gd name="T2" fmla="*/ 0 w 2"/>
                <a:gd name="T3" fmla="*/ 0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cubicBezTo>
                    <a:pt x="0" y="0"/>
                    <a:pt x="0" y="0"/>
                    <a:pt x="0" y="0"/>
                  </a:cubicBezTo>
                  <a:cubicBezTo>
                    <a:pt x="1" y="2"/>
                    <a:pt x="1" y="3"/>
                    <a:pt x="2" y="4"/>
                  </a:cubicBezTo>
                  <a:cubicBezTo>
                    <a:pt x="1" y="3"/>
                    <a:pt x="1" y="2"/>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79" name="Freeform 480"/>
            <p:cNvSpPr/>
            <p:nvPr/>
          </p:nvSpPr>
          <p:spPr bwMode="auto">
            <a:xfrm>
              <a:off x="3927" y="261"/>
              <a:ext cx="5" cy="10"/>
            </a:xfrm>
            <a:custGeom>
              <a:avLst/>
              <a:gdLst>
                <a:gd name="T0" fmla="*/ 0 w 3"/>
                <a:gd name="T1" fmla="*/ 0 h 6"/>
                <a:gd name="T2" fmla="*/ 1 w 3"/>
                <a:gd name="T3" fmla="*/ 1 h 6"/>
                <a:gd name="T4" fmla="*/ 1 w 3"/>
                <a:gd name="T5" fmla="*/ 3 h 6"/>
                <a:gd name="T6" fmla="*/ 2 w 3"/>
                <a:gd name="T7" fmla="*/ 5 h 6"/>
                <a:gd name="T8" fmla="*/ 3 w 3"/>
                <a:gd name="T9" fmla="*/ 6 h 6"/>
                <a:gd name="T10" fmla="*/ 2 w 3"/>
                <a:gd name="T11" fmla="*/ 4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cubicBezTo>
                    <a:pt x="0" y="1"/>
                    <a:pt x="0" y="1"/>
                    <a:pt x="1" y="1"/>
                  </a:cubicBezTo>
                  <a:cubicBezTo>
                    <a:pt x="1" y="2"/>
                    <a:pt x="1" y="2"/>
                    <a:pt x="1" y="3"/>
                  </a:cubicBezTo>
                  <a:cubicBezTo>
                    <a:pt x="2" y="4"/>
                    <a:pt x="2" y="4"/>
                    <a:pt x="2" y="5"/>
                  </a:cubicBezTo>
                  <a:cubicBezTo>
                    <a:pt x="2" y="5"/>
                    <a:pt x="3" y="6"/>
                    <a:pt x="3" y="6"/>
                  </a:cubicBezTo>
                  <a:cubicBezTo>
                    <a:pt x="3" y="6"/>
                    <a:pt x="2" y="5"/>
                    <a:pt x="2" y="4"/>
                  </a:cubicBezTo>
                  <a:cubicBezTo>
                    <a:pt x="1" y="3"/>
                    <a:pt x="1" y="2"/>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0" name="Freeform 481"/>
            <p:cNvSpPr/>
            <p:nvPr/>
          </p:nvSpPr>
          <p:spPr bwMode="auto">
            <a:xfrm>
              <a:off x="3928" y="263"/>
              <a:ext cx="2" cy="6"/>
            </a:xfrm>
            <a:custGeom>
              <a:avLst/>
              <a:gdLst>
                <a:gd name="T0" fmla="*/ 0 w 1"/>
                <a:gd name="T1" fmla="*/ 0 h 4"/>
                <a:gd name="T2" fmla="*/ 0 w 1"/>
                <a:gd name="T3" fmla="*/ 1 h 4"/>
                <a:gd name="T4" fmla="*/ 0 w 1"/>
                <a:gd name="T5" fmla="*/ 1 h 4"/>
                <a:gd name="T6" fmla="*/ 0 w 1"/>
                <a:gd name="T7" fmla="*/ 1 h 4"/>
                <a:gd name="T8" fmla="*/ 0 w 1"/>
                <a:gd name="T9" fmla="*/ 2 h 4"/>
                <a:gd name="T10" fmla="*/ 1 w 1"/>
                <a:gd name="T11" fmla="*/ 4 h 4"/>
                <a:gd name="T12" fmla="*/ 1 w 1"/>
                <a:gd name="T13" fmla="*/ 4 h 4"/>
                <a:gd name="T14" fmla="*/ 0 w 1"/>
                <a:gd name="T15" fmla="*/ 2 h 4"/>
                <a:gd name="T16" fmla="*/ 0 w 1"/>
                <a:gd name="T17" fmla="*/ 2 h 4"/>
                <a:gd name="T18" fmla="*/ 0 w 1"/>
                <a:gd name="T1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4">
                  <a:moveTo>
                    <a:pt x="0" y="0"/>
                  </a:moveTo>
                  <a:cubicBezTo>
                    <a:pt x="0" y="1"/>
                    <a:pt x="0" y="1"/>
                    <a:pt x="0" y="1"/>
                  </a:cubicBezTo>
                  <a:cubicBezTo>
                    <a:pt x="0" y="1"/>
                    <a:pt x="0" y="1"/>
                    <a:pt x="0" y="1"/>
                  </a:cubicBezTo>
                  <a:cubicBezTo>
                    <a:pt x="0" y="1"/>
                    <a:pt x="0" y="1"/>
                    <a:pt x="0" y="1"/>
                  </a:cubicBezTo>
                  <a:cubicBezTo>
                    <a:pt x="0" y="2"/>
                    <a:pt x="0" y="2"/>
                    <a:pt x="0" y="2"/>
                  </a:cubicBezTo>
                  <a:cubicBezTo>
                    <a:pt x="1" y="2"/>
                    <a:pt x="1" y="3"/>
                    <a:pt x="1" y="4"/>
                  </a:cubicBezTo>
                  <a:cubicBezTo>
                    <a:pt x="1" y="4"/>
                    <a:pt x="1" y="4"/>
                    <a:pt x="1" y="4"/>
                  </a:cubicBezTo>
                  <a:cubicBezTo>
                    <a:pt x="1" y="3"/>
                    <a:pt x="1" y="2"/>
                    <a:pt x="0" y="2"/>
                  </a:cubicBezTo>
                  <a:cubicBezTo>
                    <a:pt x="0" y="2"/>
                    <a:pt x="0" y="2"/>
                    <a:pt x="0" y="2"/>
                  </a:cubicBezTo>
                  <a:cubicBezTo>
                    <a:pt x="0"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3" name="Freeform 482"/>
            <p:cNvSpPr/>
            <p:nvPr/>
          </p:nvSpPr>
          <p:spPr bwMode="auto">
            <a:xfrm>
              <a:off x="3881" y="173"/>
              <a:ext cx="0" cy="1"/>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4" name="Freeform 483"/>
            <p:cNvSpPr/>
            <p:nvPr/>
          </p:nvSpPr>
          <p:spPr bwMode="auto">
            <a:xfrm>
              <a:off x="3881" y="173"/>
              <a:ext cx="3" cy="5"/>
            </a:xfrm>
            <a:custGeom>
              <a:avLst/>
              <a:gdLst>
                <a:gd name="T0" fmla="*/ 0 w 2"/>
                <a:gd name="T1" fmla="*/ 0 h 3"/>
                <a:gd name="T2" fmla="*/ 2 w 2"/>
                <a:gd name="T3" fmla="*/ 3 h 3"/>
                <a:gd name="T4" fmla="*/ 2 w 2"/>
                <a:gd name="T5" fmla="*/ 3 h 3"/>
                <a:gd name="T6" fmla="*/ 1 w 2"/>
                <a:gd name="T7" fmla="*/ 2 h 3"/>
                <a:gd name="T8" fmla="*/ 0 w 2"/>
                <a:gd name="T9" fmla="*/ 1 h 3"/>
                <a:gd name="T10" fmla="*/ 0 w 2"/>
                <a:gd name="T11" fmla="*/ 0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1" y="1"/>
                    <a:pt x="1" y="2"/>
                    <a:pt x="2" y="3"/>
                  </a:cubicBezTo>
                  <a:cubicBezTo>
                    <a:pt x="2" y="3"/>
                    <a:pt x="2" y="3"/>
                    <a:pt x="2" y="3"/>
                  </a:cubicBezTo>
                  <a:cubicBezTo>
                    <a:pt x="2" y="3"/>
                    <a:pt x="1" y="2"/>
                    <a:pt x="1" y="2"/>
                  </a:cubicBezTo>
                  <a:cubicBezTo>
                    <a:pt x="1" y="2"/>
                    <a:pt x="1" y="1"/>
                    <a:pt x="0" y="1"/>
                  </a:cubicBezTo>
                  <a:cubicBezTo>
                    <a:pt x="0" y="1"/>
                    <a:pt x="0" y="0"/>
                    <a:pt x="0" y="0"/>
                  </a:cubicBezTo>
                  <a:cubicBezTo>
                    <a:pt x="0" y="0"/>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5" name="Freeform 484"/>
            <p:cNvSpPr/>
            <p:nvPr/>
          </p:nvSpPr>
          <p:spPr bwMode="auto">
            <a:xfrm>
              <a:off x="3881" y="173"/>
              <a:ext cx="3" cy="5"/>
            </a:xfrm>
            <a:custGeom>
              <a:avLst/>
              <a:gdLst>
                <a:gd name="T0" fmla="*/ 0 w 2"/>
                <a:gd name="T1" fmla="*/ 0 h 3"/>
                <a:gd name="T2" fmla="*/ 0 w 2"/>
                <a:gd name="T3" fmla="*/ 1 h 3"/>
                <a:gd name="T4" fmla="*/ 1 w 2"/>
                <a:gd name="T5" fmla="*/ 1 h 3"/>
                <a:gd name="T6" fmla="*/ 1 w 2"/>
                <a:gd name="T7" fmla="*/ 2 h 3"/>
                <a:gd name="T8" fmla="*/ 2 w 2"/>
                <a:gd name="T9" fmla="*/ 3 h 3"/>
                <a:gd name="T10" fmla="*/ 0 w 2"/>
                <a:gd name="T11" fmla="*/ 0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0"/>
                    <a:pt x="0" y="0"/>
                    <a:pt x="0" y="1"/>
                  </a:cubicBezTo>
                  <a:cubicBezTo>
                    <a:pt x="1" y="1"/>
                    <a:pt x="1" y="1"/>
                    <a:pt x="1" y="1"/>
                  </a:cubicBezTo>
                  <a:cubicBezTo>
                    <a:pt x="1" y="1"/>
                    <a:pt x="1" y="2"/>
                    <a:pt x="1" y="2"/>
                  </a:cubicBezTo>
                  <a:cubicBezTo>
                    <a:pt x="1" y="2"/>
                    <a:pt x="1" y="3"/>
                    <a:pt x="2" y="3"/>
                  </a:cubicBezTo>
                  <a:cubicBezTo>
                    <a:pt x="1" y="2"/>
                    <a:pt x="1" y="1"/>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6" name="Freeform 485"/>
            <p:cNvSpPr>
              <a:spLocks noEditPoints="1"/>
            </p:cNvSpPr>
            <p:nvPr/>
          </p:nvSpPr>
          <p:spPr bwMode="auto">
            <a:xfrm>
              <a:off x="3881" y="173"/>
              <a:ext cx="2" cy="3"/>
            </a:xfrm>
            <a:custGeom>
              <a:avLst/>
              <a:gdLst>
                <a:gd name="T0" fmla="*/ 1 w 1"/>
                <a:gd name="T1" fmla="*/ 1 h 2"/>
                <a:gd name="T2" fmla="*/ 1 w 1"/>
                <a:gd name="T3" fmla="*/ 2 h 2"/>
                <a:gd name="T4" fmla="*/ 1 w 1"/>
                <a:gd name="T5" fmla="*/ 1 h 2"/>
                <a:gd name="T6" fmla="*/ 0 w 1"/>
                <a:gd name="T7" fmla="*/ 0 h 2"/>
                <a:gd name="T8" fmla="*/ 0 w 1"/>
                <a:gd name="T9" fmla="*/ 1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cubicBezTo>
                    <a:pt x="1" y="1"/>
                    <a:pt x="1" y="2"/>
                    <a:pt x="1" y="2"/>
                  </a:cubicBezTo>
                  <a:cubicBezTo>
                    <a:pt x="1" y="2"/>
                    <a:pt x="1" y="1"/>
                    <a:pt x="1" y="1"/>
                  </a:cubicBezTo>
                  <a:moveTo>
                    <a:pt x="0" y="0"/>
                  </a:moveTo>
                  <a:cubicBezTo>
                    <a:pt x="0" y="0"/>
                    <a:pt x="0" y="0"/>
                    <a:pt x="0" y="1"/>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7" name="Freeform 486"/>
            <p:cNvSpPr/>
            <p:nvPr/>
          </p:nvSpPr>
          <p:spPr bwMode="auto">
            <a:xfrm>
              <a:off x="3873" y="158"/>
              <a:ext cx="0" cy="2"/>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1"/>
                    <a:pt x="0" y="1"/>
                  </a:cubicBezTo>
                  <a:cubicBezTo>
                    <a:pt x="0" y="1"/>
                    <a:pt x="0" y="1"/>
                    <a:pt x="0" y="1"/>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8" name="Freeform 487"/>
            <p:cNvSpPr/>
            <p:nvPr/>
          </p:nvSpPr>
          <p:spPr bwMode="auto">
            <a:xfrm>
              <a:off x="3874" y="160"/>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89" name="Freeform 488"/>
            <p:cNvSpPr/>
            <p:nvPr/>
          </p:nvSpPr>
          <p:spPr bwMode="auto">
            <a:xfrm>
              <a:off x="3874" y="160"/>
              <a:ext cx="0" cy="1"/>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1"/>
                    <a:pt x="0" y="1"/>
                  </a:cubicBezTo>
                  <a:cubicBezTo>
                    <a:pt x="0" y="1"/>
                    <a:pt x="0" y="1"/>
                    <a:pt x="0" y="1"/>
                  </a:cubicBezTo>
                  <a:cubicBezTo>
                    <a:pt x="0" y="1"/>
                    <a:pt x="0" y="1"/>
                    <a:pt x="0" y="0"/>
                  </a:cubicBezTo>
                  <a:cubicBezTo>
                    <a:pt x="0" y="0"/>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0" name="Freeform 489"/>
            <p:cNvSpPr/>
            <p:nvPr/>
          </p:nvSpPr>
          <p:spPr bwMode="auto">
            <a:xfrm>
              <a:off x="3874" y="160"/>
              <a:ext cx="0" cy="1"/>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0"/>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1" name="Freeform 490"/>
            <p:cNvSpPr/>
            <p:nvPr/>
          </p:nvSpPr>
          <p:spPr bwMode="auto">
            <a:xfrm>
              <a:off x="3873" y="160"/>
              <a:ext cx="1" cy="0"/>
            </a:xfrm>
            <a:custGeom>
              <a:avLst/>
              <a:gdLst>
                <a:gd name="T0" fmla="*/ 0 w 1"/>
                <a:gd name="T1" fmla="*/ 1 w 1"/>
                <a:gd name="T2" fmla="*/ 1 w 1"/>
                <a:gd name="T3" fmla="*/ 1 w 1"/>
                <a:gd name="T4" fmla="*/ 1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1" y="0"/>
                    <a:pt x="1" y="0"/>
                    <a:pt x="1" y="0"/>
                  </a:cubicBezTo>
                  <a:cubicBezTo>
                    <a:pt x="1" y="0"/>
                    <a:pt x="1" y="0"/>
                    <a:pt x="1" y="0"/>
                  </a:cubicBezTo>
                  <a:cubicBezTo>
                    <a:pt x="1" y="0"/>
                    <a:pt x="1" y="0"/>
                    <a:pt x="1" y="0"/>
                  </a:cubicBezTo>
                  <a:cubicBezTo>
                    <a:pt x="1" y="0"/>
                    <a:pt x="1" y="0"/>
                    <a:pt x="1" y="0"/>
                  </a:cubicBezTo>
                  <a:cubicBezTo>
                    <a:pt x="1" y="0"/>
                    <a:pt x="1"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2" name="Freeform 491"/>
            <p:cNvSpPr/>
            <p:nvPr/>
          </p:nvSpPr>
          <p:spPr bwMode="auto">
            <a:xfrm>
              <a:off x="3871" y="15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3" name="Freeform 492"/>
            <p:cNvSpPr>
              <a:spLocks noEditPoints="1"/>
            </p:cNvSpPr>
            <p:nvPr/>
          </p:nvSpPr>
          <p:spPr bwMode="auto">
            <a:xfrm>
              <a:off x="3871" y="155"/>
              <a:ext cx="0" cy="1"/>
            </a:xfrm>
            <a:custGeom>
              <a:avLst/>
              <a:gdLst>
                <a:gd name="T0" fmla="*/ 0 h 1"/>
                <a:gd name="T1" fmla="*/ 1 h 1"/>
                <a:gd name="T2" fmla="*/ 0 h 1"/>
                <a:gd name="T3" fmla="*/ 0 h 1"/>
                <a:gd name="T4" fmla="*/ 0 h 1"/>
                <a:gd name="T5" fmla="*/ 0 h 1"/>
                <a:gd name="T6" fmla="*/ 0 h 1"/>
              </a:gdLst>
              <a:ahLst/>
              <a:cxnLst>
                <a:cxn ang="0">
                  <a:pos x="0" y="T0"/>
                </a:cxn>
                <a:cxn ang="0">
                  <a:pos x="0" y="T1"/>
                </a:cxn>
                <a:cxn ang="0">
                  <a:pos x="0" y="T2"/>
                </a:cxn>
                <a:cxn ang="0">
                  <a:pos x="0" y="T3"/>
                </a:cxn>
                <a:cxn ang="0">
                  <a:pos x="0" y="T4"/>
                </a:cxn>
                <a:cxn ang="0">
                  <a:pos x="0" y="T5"/>
                </a:cxn>
                <a:cxn ang="0">
                  <a:pos x="0" y="T6"/>
                </a:cxn>
              </a:cxnLst>
              <a:rect l="0" t="0" r="r" b="b"/>
              <a:pathLst>
                <a:path h="1">
                  <a:moveTo>
                    <a:pt x="0" y="0"/>
                  </a:moveTo>
                  <a:cubicBezTo>
                    <a:pt x="0" y="0"/>
                    <a:pt x="0" y="1"/>
                    <a:pt x="0" y="1"/>
                  </a:cubicBezTo>
                  <a:cubicBezTo>
                    <a:pt x="0" y="1"/>
                    <a:pt x="0" y="0"/>
                    <a:pt x="0" y="0"/>
                  </a:cubicBezTo>
                  <a:moveTo>
                    <a:pt x="0" y="0"/>
                  </a:moveTo>
                  <a:cubicBezTo>
                    <a:pt x="0" y="0"/>
                    <a:pt x="0" y="0"/>
                    <a:pt x="0" y="0"/>
                  </a:cubicBezTo>
                  <a:cubicBezTo>
                    <a:pt x="0" y="0"/>
                    <a:pt x="0" y="0"/>
                    <a:pt x="0"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4" name="Freeform 493"/>
            <p:cNvSpPr/>
            <p:nvPr/>
          </p:nvSpPr>
          <p:spPr bwMode="auto">
            <a:xfrm>
              <a:off x="3871" y="155"/>
              <a:ext cx="2" cy="1"/>
            </a:xfrm>
            <a:custGeom>
              <a:avLst/>
              <a:gdLst>
                <a:gd name="T0" fmla="*/ 0 w 1"/>
                <a:gd name="T1" fmla="*/ 0 h 1"/>
                <a:gd name="T2" fmla="*/ 0 w 1"/>
                <a:gd name="T3" fmla="*/ 0 h 1"/>
                <a:gd name="T4" fmla="*/ 0 w 1"/>
                <a:gd name="T5" fmla="*/ 1 h 1"/>
                <a:gd name="T6" fmla="*/ 1 w 1"/>
                <a:gd name="T7" fmla="*/ 1 h 1"/>
                <a:gd name="T8" fmla="*/ 1 w 1"/>
                <a:gd name="T9" fmla="*/ 1 h 1"/>
                <a:gd name="T10" fmla="*/ 0 w 1"/>
                <a:gd name="T11" fmla="*/ 1 h 1"/>
                <a:gd name="T12" fmla="*/ 0 w 1"/>
                <a:gd name="T13" fmla="*/ 1 h 1"/>
                <a:gd name="T14" fmla="*/ 0 w 1"/>
                <a:gd name="T15" fmla="*/ 1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0" y="0"/>
                  </a:moveTo>
                  <a:cubicBezTo>
                    <a:pt x="0" y="0"/>
                    <a:pt x="0" y="0"/>
                    <a:pt x="0" y="0"/>
                  </a:cubicBezTo>
                  <a:cubicBezTo>
                    <a:pt x="0" y="1"/>
                    <a:pt x="0" y="1"/>
                    <a:pt x="0" y="1"/>
                  </a:cubicBezTo>
                  <a:cubicBezTo>
                    <a:pt x="1" y="1"/>
                    <a:pt x="1" y="1"/>
                    <a:pt x="1" y="1"/>
                  </a:cubicBezTo>
                  <a:cubicBezTo>
                    <a:pt x="1" y="1"/>
                    <a:pt x="1" y="1"/>
                    <a:pt x="1" y="1"/>
                  </a:cubicBezTo>
                  <a:cubicBezTo>
                    <a:pt x="0" y="1"/>
                    <a:pt x="0" y="1"/>
                    <a:pt x="0" y="1"/>
                  </a:cubicBezTo>
                  <a:cubicBezTo>
                    <a:pt x="0" y="1"/>
                    <a:pt x="0" y="1"/>
                    <a:pt x="0" y="1"/>
                  </a:cubicBezTo>
                  <a:cubicBezTo>
                    <a:pt x="0" y="1"/>
                    <a:pt x="0" y="1"/>
                    <a:pt x="0" y="1"/>
                  </a:cubicBezTo>
                  <a:cubicBezTo>
                    <a:pt x="0" y="1"/>
                    <a:pt x="0" y="0"/>
                    <a:pt x="0" y="0"/>
                  </a:cubicBez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5" name="Freeform 494"/>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0"/>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6" name="Freeform 495"/>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1"/>
                    <a:pt x="0" y="1"/>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7" name="Freeform 496"/>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1"/>
                    <a:pt x="0"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8" name="Freeform 497"/>
            <p:cNvSpPr/>
            <p:nvPr/>
          </p:nvSpPr>
          <p:spPr bwMode="auto">
            <a:xfrm>
              <a:off x="3866" y="147"/>
              <a:ext cx="0" cy="1"/>
            </a:xfrm>
            <a:custGeom>
              <a:avLst/>
              <a:gdLst>
                <a:gd name="T0" fmla="*/ 0 h 1"/>
                <a:gd name="T1" fmla="*/ 0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1"/>
                    <a:pt x="0" y="1"/>
                    <a:pt x="0" y="1"/>
                  </a:cubicBezTo>
                  <a:cubicBezTo>
                    <a:pt x="0" y="1"/>
                    <a:pt x="0" y="1"/>
                    <a:pt x="0" y="1"/>
                  </a:cubicBezTo>
                  <a:cubicBezTo>
                    <a:pt x="0"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199" name="Freeform 498"/>
            <p:cNvSpPr/>
            <p:nvPr/>
          </p:nvSpPr>
          <p:spPr bwMode="auto">
            <a:xfrm>
              <a:off x="3974" y="369"/>
              <a:ext cx="2" cy="2"/>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0" y="0"/>
                    <a:pt x="1" y="1"/>
                    <a:pt x="1" y="1"/>
                  </a:cubicBezTo>
                  <a:cubicBezTo>
                    <a:pt x="1" y="1"/>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0" name="Freeform 499"/>
            <p:cNvSpPr/>
            <p:nvPr/>
          </p:nvSpPr>
          <p:spPr bwMode="auto">
            <a:xfrm>
              <a:off x="3974" y="369"/>
              <a:ext cx="5" cy="11"/>
            </a:xfrm>
            <a:custGeom>
              <a:avLst/>
              <a:gdLst>
                <a:gd name="T0" fmla="*/ 0 w 3"/>
                <a:gd name="T1" fmla="*/ 0 h 7"/>
                <a:gd name="T2" fmla="*/ 1 w 3"/>
                <a:gd name="T3" fmla="*/ 2 h 7"/>
                <a:gd name="T4" fmla="*/ 3 w 3"/>
                <a:gd name="T5" fmla="*/ 7 h 7"/>
                <a:gd name="T6" fmla="*/ 1 w 3"/>
                <a:gd name="T7" fmla="*/ 1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1" y="1"/>
                    <a:pt x="1" y="1"/>
                    <a:pt x="1" y="2"/>
                  </a:cubicBezTo>
                  <a:cubicBezTo>
                    <a:pt x="2" y="3"/>
                    <a:pt x="2" y="5"/>
                    <a:pt x="3" y="7"/>
                  </a:cubicBezTo>
                  <a:cubicBezTo>
                    <a:pt x="2" y="5"/>
                    <a:pt x="1" y="3"/>
                    <a:pt x="1" y="1"/>
                  </a:cubicBezTo>
                  <a:cubicBezTo>
                    <a:pt x="1" y="1"/>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1" name="Freeform 500"/>
            <p:cNvSpPr/>
            <p:nvPr/>
          </p:nvSpPr>
          <p:spPr bwMode="auto">
            <a:xfrm>
              <a:off x="3976" y="372"/>
              <a:ext cx="5" cy="10"/>
            </a:xfrm>
            <a:custGeom>
              <a:avLst/>
              <a:gdLst>
                <a:gd name="T0" fmla="*/ 0 w 3"/>
                <a:gd name="T1" fmla="*/ 0 h 6"/>
                <a:gd name="T2" fmla="*/ 0 w 3"/>
                <a:gd name="T3" fmla="*/ 1 h 6"/>
                <a:gd name="T4" fmla="*/ 2 w 3"/>
                <a:gd name="T5" fmla="*/ 6 h 6"/>
                <a:gd name="T6" fmla="*/ 3 w 3"/>
                <a:gd name="T7" fmla="*/ 6 h 6"/>
                <a:gd name="T8" fmla="*/ 2 w 3"/>
                <a:gd name="T9" fmla="*/ 5 h 6"/>
                <a:gd name="T10" fmla="*/ 0 w 3"/>
                <a:gd name="T11" fmla="*/ 0 h 6"/>
              </a:gdLst>
              <a:ahLst/>
              <a:cxnLst>
                <a:cxn ang="0">
                  <a:pos x="T0" y="T1"/>
                </a:cxn>
                <a:cxn ang="0">
                  <a:pos x="T2" y="T3"/>
                </a:cxn>
                <a:cxn ang="0">
                  <a:pos x="T4" y="T5"/>
                </a:cxn>
                <a:cxn ang="0">
                  <a:pos x="T6" y="T7"/>
                </a:cxn>
                <a:cxn ang="0">
                  <a:pos x="T8" y="T9"/>
                </a:cxn>
                <a:cxn ang="0">
                  <a:pos x="T10" y="T11"/>
                </a:cxn>
              </a:cxnLst>
              <a:rect l="0" t="0" r="r" b="b"/>
              <a:pathLst>
                <a:path w="3" h="6">
                  <a:moveTo>
                    <a:pt x="0" y="0"/>
                  </a:moveTo>
                  <a:cubicBezTo>
                    <a:pt x="0" y="0"/>
                    <a:pt x="0" y="0"/>
                    <a:pt x="0" y="1"/>
                  </a:cubicBezTo>
                  <a:cubicBezTo>
                    <a:pt x="1" y="2"/>
                    <a:pt x="2" y="4"/>
                    <a:pt x="2" y="6"/>
                  </a:cubicBezTo>
                  <a:cubicBezTo>
                    <a:pt x="2" y="6"/>
                    <a:pt x="3" y="6"/>
                    <a:pt x="3" y="6"/>
                  </a:cubicBezTo>
                  <a:cubicBezTo>
                    <a:pt x="2" y="6"/>
                    <a:pt x="2" y="5"/>
                    <a:pt x="2" y="5"/>
                  </a:cubicBezTo>
                  <a:cubicBezTo>
                    <a:pt x="1" y="3"/>
                    <a:pt x="1" y="1"/>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2" name="Freeform 501"/>
            <p:cNvSpPr/>
            <p:nvPr/>
          </p:nvSpPr>
          <p:spPr bwMode="auto">
            <a:xfrm>
              <a:off x="3976" y="374"/>
              <a:ext cx="3" cy="8"/>
            </a:xfrm>
            <a:custGeom>
              <a:avLst/>
              <a:gdLst>
                <a:gd name="T0" fmla="*/ 0 w 2"/>
                <a:gd name="T1" fmla="*/ 0 h 5"/>
                <a:gd name="T2" fmla="*/ 1 w 2"/>
                <a:gd name="T3" fmla="*/ 1 h 5"/>
                <a:gd name="T4" fmla="*/ 2 w 2"/>
                <a:gd name="T5" fmla="*/ 3 h 5"/>
                <a:gd name="T6" fmla="*/ 1 w 2"/>
                <a:gd name="T7" fmla="*/ 1 h 5"/>
                <a:gd name="T8" fmla="*/ 1 w 2"/>
                <a:gd name="T9" fmla="*/ 1 h 5"/>
                <a:gd name="T10" fmla="*/ 2 w 2"/>
                <a:gd name="T11" fmla="*/ 3 h 5"/>
                <a:gd name="T12" fmla="*/ 2 w 2"/>
                <a:gd name="T13" fmla="*/ 4 h 5"/>
                <a:gd name="T14" fmla="*/ 2 w 2"/>
                <a:gd name="T15" fmla="*/ 4 h 5"/>
                <a:gd name="T16" fmla="*/ 2 w 2"/>
                <a:gd name="T17" fmla="*/ 4 h 5"/>
                <a:gd name="T18" fmla="*/ 2 w 2"/>
                <a:gd name="T19" fmla="*/ 5 h 5"/>
                <a:gd name="T20" fmla="*/ 0 w 2"/>
                <a:gd name="T21"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5">
                  <a:moveTo>
                    <a:pt x="0" y="0"/>
                  </a:moveTo>
                  <a:cubicBezTo>
                    <a:pt x="1" y="0"/>
                    <a:pt x="1" y="1"/>
                    <a:pt x="1" y="1"/>
                  </a:cubicBezTo>
                  <a:cubicBezTo>
                    <a:pt x="1" y="2"/>
                    <a:pt x="1" y="2"/>
                    <a:pt x="2" y="3"/>
                  </a:cubicBezTo>
                  <a:cubicBezTo>
                    <a:pt x="1" y="2"/>
                    <a:pt x="1" y="2"/>
                    <a:pt x="1" y="1"/>
                  </a:cubicBezTo>
                  <a:cubicBezTo>
                    <a:pt x="1" y="1"/>
                    <a:pt x="1" y="1"/>
                    <a:pt x="1" y="1"/>
                  </a:cubicBezTo>
                  <a:cubicBezTo>
                    <a:pt x="1" y="2"/>
                    <a:pt x="1" y="2"/>
                    <a:pt x="2" y="3"/>
                  </a:cubicBezTo>
                  <a:cubicBezTo>
                    <a:pt x="2" y="4"/>
                    <a:pt x="2" y="4"/>
                    <a:pt x="2" y="4"/>
                  </a:cubicBezTo>
                  <a:cubicBezTo>
                    <a:pt x="2" y="4"/>
                    <a:pt x="2" y="4"/>
                    <a:pt x="2" y="4"/>
                  </a:cubicBezTo>
                  <a:cubicBezTo>
                    <a:pt x="2" y="4"/>
                    <a:pt x="2" y="4"/>
                    <a:pt x="2" y="4"/>
                  </a:cubicBezTo>
                  <a:cubicBezTo>
                    <a:pt x="2" y="4"/>
                    <a:pt x="2" y="4"/>
                    <a:pt x="2" y="5"/>
                  </a:cubicBezTo>
                  <a:cubicBezTo>
                    <a:pt x="2" y="3"/>
                    <a:pt x="1"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3" name="Freeform 502"/>
            <p:cNvSpPr/>
            <p:nvPr/>
          </p:nvSpPr>
          <p:spPr bwMode="auto">
            <a:xfrm>
              <a:off x="3876" y="163"/>
              <a:ext cx="0" cy="2"/>
            </a:xfrm>
            <a:custGeom>
              <a:avLst/>
              <a:gdLst>
                <a:gd name="T0" fmla="*/ 0 h 1"/>
                <a:gd name="T1" fmla="*/ 0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1"/>
                    <a:pt x="0" y="1"/>
                  </a:cubicBezTo>
                  <a:cubicBezTo>
                    <a:pt x="0" y="1"/>
                    <a:pt x="0" y="0"/>
                    <a:pt x="0" y="0"/>
                  </a:cubicBezTo>
                </a:path>
              </a:pathLst>
            </a:custGeom>
            <a:solidFill>
              <a:srgbClr val="FFDE50"/>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4" name="Freeform 503"/>
            <p:cNvSpPr/>
            <p:nvPr/>
          </p:nvSpPr>
          <p:spPr bwMode="auto">
            <a:xfrm>
              <a:off x="3876" y="163"/>
              <a:ext cx="2" cy="2"/>
            </a:xfrm>
            <a:custGeom>
              <a:avLst/>
              <a:gdLst>
                <a:gd name="T0" fmla="*/ 0 w 1"/>
                <a:gd name="T1" fmla="*/ 0 h 1"/>
                <a:gd name="T2" fmla="*/ 0 w 1"/>
                <a:gd name="T3" fmla="*/ 0 h 1"/>
                <a:gd name="T4" fmla="*/ 1 w 1"/>
                <a:gd name="T5" fmla="*/ 1 h 1"/>
                <a:gd name="T6" fmla="*/ 0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0" y="0"/>
                  </a:cubicBezTo>
                  <a:cubicBezTo>
                    <a:pt x="0" y="0"/>
                    <a:pt x="0" y="1"/>
                    <a:pt x="1" y="1"/>
                  </a:cubicBezTo>
                  <a:cubicBezTo>
                    <a:pt x="0" y="1"/>
                    <a:pt x="0" y="1"/>
                    <a:pt x="0" y="1"/>
                  </a:cubicBezTo>
                  <a:cubicBezTo>
                    <a:pt x="0" y="1"/>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5" name="Freeform 504"/>
            <p:cNvSpPr/>
            <p:nvPr/>
          </p:nvSpPr>
          <p:spPr bwMode="auto">
            <a:xfrm>
              <a:off x="3876" y="163"/>
              <a:ext cx="2" cy="3"/>
            </a:xfrm>
            <a:custGeom>
              <a:avLst/>
              <a:gdLst>
                <a:gd name="T0" fmla="*/ 0 w 1"/>
                <a:gd name="T1" fmla="*/ 0 h 2"/>
                <a:gd name="T2" fmla="*/ 0 w 1"/>
                <a:gd name="T3" fmla="*/ 0 h 2"/>
                <a:gd name="T4" fmla="*/ 1 w 1"/>
                <a:gd name="T5" fmla="*/ 2 h 2"/>
                <a:gd name="T6" fmla="*/ 1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0"/>
                    <a:pt x="0" y="1"/>
                    <a:pt x="1" y="2"/>
                  </a:cubicBezTo>
                  <a:cubicBezTo>
                    <a:pt x="1" y="2"/>
                    <a:pt x="1" y="2"/>
                    <a:pt x="1" y="1"/>
                  </a:cubicBezTo>
                  <a:cubicBezTo>
                    <a:pt x="0" y="1"/>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6" name="Freeform 505"/>
            <p:cNvSpPr/>
            <p:nvPr/>
          </p:nvSpPr>
          <p:spPr bwMode="auto">
            <a:xfrm>
              <a:off x="3876" y="163"/>
              <a:ext cx="2" cy="3"/>
            </a:xfrm>
            <a:custGeom>
              <a:avLst/>
              <a:gdLst>
                <a:gd name="T0" fmla="*/ 0 w 1"/>
                <a:gd name="T1" fmla="*/ 0 h 2"/>
                <a:gd name="T2" fmla="*/ 0 w 1"/>
                <a:gd name="T3" fmla="*/ 0 h 2"/>
                <a:gd name="T4" fmla="*/ 0 w 1"/>
                <a:gd name="T5" fmla="*/ 0 h 2"/>
                <a:gd name="T6" fmla="*/ 0 w 1"/>
                <a:gd name="T7" fmla="*/ 1 h 2"/>
                <a:gd name="T8" fmla="*/ 1 w 1"/>
                <a:gd name="T9" fmla="*/ 2 h 2"/>
                <a:gd name="T10" fmla="*/ 1 w 1"/>
                <a:gd name="T11" fmla="*/ 2 h 2"/>
                <a:gd name="T12" fmla="*/ 0 w 1"/>
                <a:gd name="T13" fmla="*/ 1 h 2"/>
                <a:gd name="T14" fmla="*/ 1 w 1"/>
                <a:gd name="T15" fmla="*/ 2 h 2"/>
                <a:gd name="T16" fmla="*/ 1 w 1"/>
                <a:gd name="T17" fmla="*/ 2 h 2"/>
                <a:gd name="T18" fmla="*/ 1 w 1"/>
                <a:gd name="T19" fmla="*/ 2 h 2"/>
                <a:gd name="T20" fmla="*/ 0 w 1"/>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0" y="0"/>
                  </a:moveTo>
                  <a:cubicBezTo>
                    <a:pt x="0" y="0"/>
                    <a:pt x="0" y="0"/>
                    <a:pt x="0" y="0"/>
                  </a:cubicBezTo>
                  <a:cubicBezTo>
                    <a:pt x="0" y="0"/>
                    <a:pt x="0" y="0"/>
                    <a:pt x="0" y="0"/>
                  </a:cubicBezTo>
                  <a:cubicBezTo>
                    <a:pt x="0" y="1"/>
                    <a:pt x="0" y="1"/>
                    <a:pt x="0" y="1"/>
                  </a:cubicBezTo>
                  <a:cubicBezTo>
                    <a:pt x="1" y="2"/>
                    <a:pt x="1" y="2"/>
                    <a:pt x="1" y="2"/>
                  </a:cubicBezTo>
                  <a:cubicBezTo>
                    <a:pt x="1" y="2"/>
                    <a:pt x="1" y="2"/>
                    <a:pt x="1" y="2"/>
                  </a:cubicBezTo>
                  <a:cubicBezTo>
                    <a:pt x="0" y="1"/>
                    <a:pt x="0" y="1"/>
                    <a:pt x="0" y="1"/>
                  </a:cubicBezTo>
                  <a:cubicBezTo>
                    <a:pt x="0" y="1"/>
                    <a:pt x="1" y="1"/>
                    <a:pt x="1" y="2"/>
                  </a:cubicBezTo>
                  <a:cubicBezTo>
                    <a:pt x="1" y="2"/>
                    <a:pt x="1" y="2"/>
                    <a:pt x="1" y="2"/>
                  </a:cubicBezTo>
                  <a:cubicBezTo>
                    <a:pt x="1" y="2"/>
                    <a:pt x="1" y="2"/>
                    <a:pt x="1" y="2"/>
                  </a:cubicBezTo>
                  <a:cubicBezTo>
                    <a:pt x="0" y="1"/>
                    <a:pt x="0" y="0"/>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7" name="Freeform 506"/>
            <p:cNvSpPr/>
            <p:nvPr/>
          </p:nvSpPr>
          <p:spPr bwMode="auto">
            <a:xfrm>
              <a:off x="3886" y="183"/>
              <a:ext cx="1" cy="0"/>
            </a:xfrm>
            <a:custGeom>
              <a:avLst/>
              <a:gdLst>
                <a:gd name="T0" fmla="*/ 0 w 1"/>
                <a:gd name="T1" fmla="*/ 0 w 1"/>
                <a:gd name="T2" fmla="*/ 1 w 1"/>
                <a:gd name="T3" fmla="*/ 0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0" y="0"/>
                    <a:pt x="0" y="0"/>
                  </a:cubicBezTo>
                  <a:cubicBezTo>
                    <a:pt x="0" y="0"/>
                    <a:pt x="0" y="0"/>
                    <a:pt x="0" y="0"/>
                  </a:cubicBezTo>
                </a:path>
              </a:pathLst>
            </a:custGeom>
            <a:solidFill>
              <a:srgbClr val="F1D24C"/>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8" name="Freeform 507"/>
            <p:cNvSpPr/>
            <p:nvPr/>
          </p:nvSpPr>
          <p:spPr bwMode="auto">
            <a:xfrm>
              <a:off x="3886" y="183"/>
              <a:ext cx="1" cy="1"/>
            </a:xfrm>
            <a:custGeom>
              <a:avLst/>
              <a:gdLst>
                <a:gd name="T0" fmla="*/ 0 w 1"/>
                <a:gd name="T1" fmla="*/ 0 h 1"/>
                <a:gd name="T2" fmla="*/ 1 w 1"/>
                <a:gd name="T3" fmla="*/ 0 h 1"/>
                <a:gd name="T4" fmla="*/ 1 w 1"/>
                <a:gd name="T5" fmla="*/ 1 h 1"/>
                <a:gd name="T6" fmla="*/ 1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1" y="0"/>
                    <a:pt x="1" y="0"/>
                  </a:cubicBezTo>
                  <a:cubicBezTo>
                    <a:pt x="1" y="1"/>
                    <a:pt x="1" y="1"/>
                    <a:pt x="1" y="1"/>
                  </a:cubicBezTo>
                  <a:cubicBezTo>
                    <a:pt x="1" y="1"/>
                    <a:pt x="1" y="0"/>
                    <a:pt x="1" y="0"/>
                  </a:cubicBezTo>
                  <a:cubicBezTo>
                    <a:pt x="0" y="0"/>
                    <a:pt x="0" y="0"/>
                    <a:pt x="0" y="0"/>
                  </a:cubicBezTo>
                </a:path>
              </a:pathLst>
            </a:custGeom>
            <a:solidFill>
              <a:srgbClr val="47713A"/>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09" name="Freeform 508"/>
            <p:cNvSpPr/>
            <p:nvPr/>
          </p:nvSpPr>
          <p:spPr bwMode="auto">
            <a:xfrm>
              <a:off x="3887" y="183"/>
              <a:ext cx="0" cy="1"/>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1"/>
                    <a:pt x="0" y="1"/>
                    <a:pt x="0" y="1"/>
                  </a:cubicBezTo>
                  <a:cubicBezTo>
                    <a:pt x="0" y="1"/>
                    <a:pt x="0" y="1"/>
                    <a:pt x="0" y="1"/>
                  </a:cubicBezTo>
                  <a:cubicBezTo>
                    <a:pt x="0" y="1"/>
                    <a:pt x="0" y="1"/>
                    <a:pt x="0" y="0"/>
                  </a:cubicBezTo>
                </a:path>
              </a:pathLst>
            </a:custGeom>
            <a:solidFill>
              <a:srgbClr val="941A0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0" name="Freeform 509"/>
            <p:cNvSpPr/>
            <p:nvPr/>
          </p:nvSpPr>
          <p:spPr bwMode="auto">
            <a:xfrm>
              <a:off x="3864" y="145"/>
              <a:ext cx="2" cy="2"/>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lnTo>
                    <a:pt x="2" y="2"/>
                  </a:lnTo>
                  <a:lnTo>
                    <a:pt x="0" y="0"/>
                  </a:lnTo>
                  <a:close/>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1" name="Freeform 510"/>
            <p:cNvSpPr/>
            <p:nvPr/>
          </p:nvSpPr>
          <p:spPr bwMode="auto">
            <a:xfrm>
              <a:off x="3864" y="145"/>
              <a:ext cx="2" cy="2"/>
            </a:xfrm>
            <a:custGeom>
              <a:avLst/>
              <a:gdLst>
                <a:gd name="T0" fmla="*/ 0 w 2"/>
                <a:gd name="T1" fmla="*/ 0 h 2"/>
                <a:gd name="T2" fmla="*/ 2 w 2"/>
                <a:gd name="T3" fmla="*/ 2 h 2"/>
                <a:gd name="T4" fmla="*/ 0 w 2"/>
                <a:gd name="T5" fmla="*/ 0 h 2"/>
              </a:gdLst>
              <a:ahLst/>
              <a:cxnLst>
                <a:cxn ang="0">
                  <a:pos x="T0" y="T1"/>
                </a:cxn>
                <a:cxn ang="0">
                  <a:pos x="T2" y="T3"/>
                </a:cxn>
                <a:cxn ang="0">
                  <a:pos x="T4" y="T5"/>
                </a:cxn>
              </a:cxnLst>
              <a:rect l="0" t="0" r="r" b="b"/>
              <a:pathLst>
                <a:path w="2" h="2">
                  <a:moveTo>
                    <a:pt x="0" y="0"/>
                  </a:moveTo>
                  <a:lnTo>
                    <a:pt x="2"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2" name="Freeform 511"/>
            <p:cNvSpPr/>
            <p:nvPr/>
          </p:nvSpPr>
          <p:spPr bwMode="auto">
            <a:xfrm>
              <a:off x="3866" y="148"/>
              <a:ext cx="2" cy="2"/>
            </a:xfrm>
            <a:custGeom>
              <a:avLst/>
              <a:gdLst>
                <a:gd name="T0" fmla="*/ 0 w 1"/>
                <a:gd name="T1" fmla="*/ 0 h 1"/>
                <a:gd name="T2" fmla="*/ 1 w 1"/>
                <a:gd name="T3" fmla="*/ 1 h 1"/>
                <a:gd name="T4" fmla="*/ 1 w 1"/>
                <a:gd name="T5" fmla="*/ 0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0"/>
                    <a:pt x="1" y="0"/>
                    <a:pt x="1" y="0"/>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3" name="Freeform 512"/>
            <p:cNvSpPr/>
            <p:nvPr/>
          </p:nvSpPr>
          <p:spPr bwMode="auto">
            <a:xfrm>
              <a:off x="3866" y="148"/>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1"/>
                    <a:pt x="1" y="1"/>
                    <a:pt x="1" y="1"/>
                  </a:cubicBezTo>
                  <a:cubicBezTo>
                    <a:pt x="1" y="0"/>
                    <a:pt x="1"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4" name="Freeform 513"/>
            <p:cNvSpPr/>
            <p:nvPr/>
          </p:nvSpPr>
          <p:spPr bwMode="auto">
            <a:xfrm>
              <a:off x="3866" y="148"/>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1" y="0"/>
                    <a:pt x="1" y="0"/>
                    <a:pt x="1" y="1"/>
                  </a:cubicBezTo>
                  <a:cubicBezTo>
                    <a:pt x="1" y="1"/>
                    <a:pt x="1" y="1"/>
                    <a:pt x="1" y="1"/>
                  </a:cubicBezTo>
                  <a:cubicBezTo>
                    <a:pt x="1" y="0"/>
                    <a:pt x="1"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5" name="Freeform 514"/>
            <p:cNvSpPr/>
            <p:nvPr/>
          </p:nvSpPr>
          <p:spPr bwMode="auto">
            <a:xfrm>
              <a:off x="3866" y="148"/>
              <a:ext cx="2" cy="2"/>
            </a:xfrm>
            <a:custGeom>
              <a:avLst/>
              <a:gdLst>
                <a:gd name="T0" fmla="*/ 0 w 1"/>
                <a:gd name="T1" fmla="*/ 0 h 1"/>
                <a:gd name="T2" fmla="*/ 0 w 1"/>
                <a:gd name="T3" fmla="*/ 0 h 1"/>
                <a:gd name="T4" fmla="*/ 1 w 1"/>
                <a:gd name="T5" fmla="*/ 1 h 1"/>
                <a:gd name="T6" fmla="*/ 1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0"/>
                    <a:pt x="0" y="0"/>
                  </a:cubicBezTo>
                  <a:cubicBezTo>
                    <a:pt x="1" y="1"/>
                    <a:pt x="1" y="1"/>
                    <a:pt x="1" y="1"/>
                  </a:cubicBezTo>
                  <a:cubicBezTo>
                    <a:pt x="1" y="1"/>
                    <a:pt x="1" y="1"/>
                    <a:pt x="1" y="1"/>
                  </a:cubicBezTo>
                  <a:cubicBezTo>
                    <a:pt x="1" y="0"/>
                    <a:pt x="1"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6" name="Freeform 515"/>
            <p:cNvSpPr/>
            <p:nvPr/>
          </p:nvSpPr>
          <p:spPr bwMode="auto">
            <a:xfrm>
              <a:off x="3919" y="24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7" name="Freeform 516"/>
            <p:cNvSpPr/>
            <p:nvPr/>
          </p:nvSpPr>
          <p:spPr bwMode="auto">
            <a:xfrm>
              <a:off x="3919" y="246"/>
              <a:ext cx="4" cy="7"/>
            </a:xfrm>
            <a:custGeom>
              <a:avLst/>
              <a:gdLst>
                <a:gd name="T0" fmla="*/ 0 w 3"/>
                <a:gd name="T1" fmla="*/ 0 h 4"/>
                <a:gd name="T2" fmla="*/ 3 w 3"/>
                <a:gd name="T3" fmla="*/ 4 h 4"/>
                <a:gd name="T4" fmla="*/ 3 w 3"/>
                <a:gd name="T5" fmla="*/ 4 h 4"/>
                <a:gd name="T6" fmla="*/ 2 w 3"/>
                <a:gd name="T7" fmla="*/ 3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1" y="1"/>
                    <a:pt x="2" y="3"/>
                    <a:pt x="3" y="4"/>
                  </a:cubicBezTo>
                  <a:cubicBezTo>
                    <a:pt x="3" y="4"/>
                    <a:pt x="3" y="4"/>
                    <a:pt x="3" y="4"/>
                  </a:cubicBezTo>
                  <a:cubicBezTo>
                    <a:pt x="3" y="4"/>
                    <a:pt x="2" y="4"/>
                    <a:pt x="2" y="3"/>
                  </a:cubicBezTo>
                  <a:cubicBezTo>
                    <a:pt x="2" y="2"/>
                    <a:pt x="1" y="1"/>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8" name="Freeform 517"/>
            <p:cNvSpPr/>
            <p:nvPr/>
          </p:nvSpPr>
          <p:spPr bwMode="auto">
            <a:xfrm>
              <a:off x="3920" y="248"/>
              <a:ext cx="2" cy="2"/>
            </a:xfrm>
            <a:custGeom>
              <a:avLst/>
              <a:gdLst>
                <a:gd name="T0" fmla="*/ 0 w 1"/>
                <a:gd name="T1" fmla="*/ 0 h 1"/>
                <a:gd name="T2" fmla="*/ 1 w 1"/>
                <a:gd name="T3" fmla="*/ 1 h 1"/>
                <a:gd name="T4" fmla="*/ 0 w 1"/>
                <a:gd name="T5" fmla="*/ 1 h 1"/>
                <a:gd name="T6" fmla="*/ 0 w 1"/>
                <a:gd name="T7" fmla="*/ 1 h 1"/>
                <a:gd name="T8" fmla="*/ 0 w 1"/>
                <a:gd name="T9" fmla="*/ 0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1" y="1"/>
                  </a:cubicBezTo>
                  <a:cubicBezTo>
                    <a:pt x="1" y="1"/>
                    <a:pt x="0" y="1"/>
                    <a:pt x="0" y="1"/>
                  </a:cubicBezTo>
                  <a:cubicBezTo>
                    <a:pt x="0" y="1"/>
                    <a:pt x="0" y="1"/>
                    <a:pt x="0" y="1"/>
                  </a:cubicBezTo>
                  <a:cubicBezTo>
                    <a:pt x="0"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19" name="Freeform 518"/>
            <p:cNvSpPr/>
            <p:nvPr/>
          </p:nvSpPr>
          <p:spPr bwMode="auto">
            <a:xfrm>
              <a:off x="3919" y="245"/>
              <a:ext cx="3" cy="6"/>
            </a:xfrm>
            <a:custGeom>
              <a:avLst/>
              <a:gdLst>
                <a:gd name="T0" fmla="*/ 0 w 2"/>
                <a:gd name="T1" fmla="*/ 0 h 4"/>
                <a:gd name="T2" fmla="*/ 0 w 2"/>
                <a:gd name="T3" fmla="*/ 0 h 4"/>
                <a:gd name="T4" fmla="*/ 0 w 2"/>
                <a:gd name="T5" fmla="*/ 1 h 4"/>
                <a:gd name="T6" fmla="*/ 2 w 2"/>
                <a:gd name="T7" fmla="*/ 4 h 4"/>
                <a:gd name="T8" fmla="*/ 2 w 2"/>
                <a:gd name="T9" fmla="*/ 3 h 4"/>
                <a:gd name="T10" fmla="*/ 1 w 2"/>
                <a:gd name="T11" fmla="*/ 2 h 4"/>
                <a:gd name="T12" fmla="*/ 1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0"/>
                    <a:pt x="0" y="0"/>
                    <a:pt x="0" y="0"/>
                  </a:cubicBezTo>
                  <a:cubicBezTo>
                    <a:pt x="0" y="0"/>
                    <a:pt x="0" y="0"/>
                    <a:pt x="0" y="1"/>
                  </a:cubicBezTo>
                  <a:cubicBezTo>
                    <a:pt x="1" y="2"/>
                    <a:pt x="2" y="3"/>
                    <a:pt x="2" y="4"/>
                  </a:cubicBezTo>
                  <a:cubicBezTo>
                    <a:pt x="2" y="4"/>
                    <a:pt x="2" y="4"/>
                    <a:pt x="2" y="3"/>
                  </a:cubicBezTo>
                  <a:cubicBezTo>
                    <a:pt x="1" y="3"/>
                    <a:pt x="1" y="2"/>
                    <a:pt x="1" y="2"/>
                  </a:cubicBezTo>
                  <a:cubicBezTo>
                    <a:pt x="1" y="2"/>
                    <a:pt x="1" y="2"/>
                    <a:pt x="1" y="2"/>
                  </a:cubicBezTo>
                  <a:cubicBezTo>
                    <a:pt x="1" y="1"/>
                    <a:pt x="0"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0" name="Oval 519"/>
            <p:cNvSpPr>
              <a:spLocks noChangeArrowheads="1"/>
            </p:cNvSpPr>
            <p:nvPr/>
          </p:nvSpPr>
          <p:spPr bwMode="auto">
            <a:xfrm>
              <a:off x="3866" y="147"/>
              <a:ext cx="1" cy="1"/>
            </a:xfrm>
            <a:prstGeom prst="ellipse">
              <a:avLst/>
            </a:pr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1" name="Oval 520"/>
            <p:cNvSpPr>
              <a:spLocks noChangeArrowheads="1"/>
            </p:cNvSpPr>
            <p:nvPr/>
          </p:nvSpPr>
          <p:spPr bwMode="auto">
            <a:xfrm>
              <a:off x="3866" y="147"/>
              <a:ext cx="1" cy="1"/>
            </a:xfrm>
            <a:prstGeom prst="ellipse">
              <a:avLst/>
            </a:pr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2" name="Oval 521"/>
            <p:cNvSpPr>
              <a:spLocks noChangeArrowheads="1"/>
            </p:cNvSpPr>
            <p:nvPr/>
          </p:nvSpPr>
          <p:spPr bwMode="auto">
            <a:xfrm>
              <a:off x="3866" y="147"/>
              <a:ext cx="1" cy="1"/>
            </a:xfrm>
            <a:prstGeom prst="ellipse">
              <a:avLst/>
            </a:pr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3" name="Freeform 522"/>
            <p:cNvSpPr/>
            <p:nvPr/>
          </p:nvSpPr>
          <p:spPr bwMode="auto">
            <a:xfrm>
              <a:off x="3866" y="147"/>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4" name="Freeform 523"/>
            <p:cNvSpPr/>
            <p:nvPr/>
          </p:nvSpPr>
          <p:spPr bwMode="auto">
            <a:xfrm>
              <a:off x="3917" y="240"/>
              <a:ext cx="2" cy="3"/>
            </a:xfrm>
            <a:custGeom>
              <a:avLst/>
              <a:gdLst>
                <a:gd name="T0" fmla="*/ 0 w 1"/>
                <a:gd name="T1" fmla="*/ 0 h 2"/>
                <a:gd name="T2" fmla="*/ 0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0"/>
                    <a:pt x="0" y="1"/>
                    <a:pt x="0" y="1"/>
                  </a:cubicBezTo>
                  <a:cubicBezTo>
                    <a:pt x="0" y="1"/>
                    <a:pt x="0" y="2"/>
                    <a:pt x="1" y="2"/>
                  </a:cubicBezTo>
                  <a:cubicBezTo>
                    <a:pt x="0" y="2"/>
                    <a:pt x="0"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5" name="Freeform 524"/>
            <p:cNvSpPr/>
            <p:nvPr/>
          </p:nvSpPr>
          <p:spPr bwMode="auto">
            <a:xfrm>
              <a:off x="3914" y="235"/>
              <a:ext cx="3" cy="6"/>
            </a:xfrm>
            <a:custGeom>
              <a:avLst/>
              <a:gdLst>
                <a:gd name="T0" fmla="*/ 0 w 2"/>
                <a:gd name="T1" fmla="*/ 0 h 4"/>
                <a:gd name="T2" fmla="*/ 2 w 2"/>
                <a:gd name="T3" fmla="*/ 4 h 4"/>
                <a:gd name="T4" fmla="*/ 2 w 2"/>
                <a:gd name="T5" fmla="*/ 3 h 4"/>
                <a:gd name="T6" fmla="*/ 0 w 2"/>
                <a:gd name="T7" fmla="*/ 0 h 4"/>
              </a:gdLst>
              <a:ahLst/>
              <a:cxnLst>
                <a:cxn ang="0">
                  <a:pos x="T0" y="T1"/>
                </a:cxn>
                <a:cxn ang="0">
                  <a:pos x="T2" y="T3"/>
                </a:cxn>
                <a:cxn ang="0">
                  <a:pos x="T4" y="T5"/>
                </a:cxn>
                <a:cxn ang="0">
                  <a:pos x="T6" y="T7"/>
                </a:cxn>
              </a:cxnLst>
              <a:rect l="0" t="0" r="r" b="b"/>
              <a:pathLst>
                <a:path w="2" h="4">
                  <a:moveTo>
                    <a:pt x="0" y="0"/>
                  </a:moveTo>
                  <a:cubicBezTo>
                    <a:pt x="1" y="1"/>
                    <a:pt x="1" y="2"/>
                    <a:pt x="2" y="4"/>
                  </a:cubicBezTo>
                  <a:cubicBezTo>
                    <a:pt x="2" y="4"/>
                    <a:pt x="2" y="3"/>
                    <a:pt x="2" y="3"/>
                  </a:cubicBezTo>
                  <a:cubicBezTo>
                    <a:pt x="1" y="2"/>
                    <a:pt x="1" y="1"/>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6" name="Freeform 525"/>
            <p:cNvSpPr/>
            <p:nvPr/>
          </p:nvSpPr>
          <p:spPr bwMode="auto">
            <a:xfrm>
              <a:off x="3933" y="276"/>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0" y="1"/>
                    <a:pt x="1" y="1"/>
                  </a:cubicBezTo>
                  <a:cubicBezTo>
                    <a:pt x="0" y="1"/>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7" name="Freeform 526"/>
            <p:cNvSpPr/>
            <p:nvPr/>
          </p:nvSpPr>
          <p:spPr bwMode="auto">
            <a:xfrm>
              <a:off x="3935" y="281"/>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0"/>
                    <a:pt x="1" y="1"/>
                    <a:pt x="1" y="1"/>
                  </a:cubicBezTo>
                  <a:cubicBezTo>
                    <a:pt x="1" y="1"/>
                    <a:pt x="1"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8" name="Freeform 527"/>
            <p:cNvSpPr/>
            <p:nvPr/>
          </p:nvSpPr>
          <p:spPr bwMode="auto">
            <a:xfrm>
              <a:off x="3943" y="2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29" name="Freeform 528"/>
            <p:cNvSpPr>
              <a:spLocks noEditPoints="1"/>
            </p:cNvSpPr>
            <p:nvPr/>
          </p:nvSpPr>
          <p:spPr bwMode="auto">
            <a:xfrm>
              <a:off x="3941" y="294"/>
              <a:ext cx="5" cy="10"/>
            </a:xfrm>
            <a:custGeom>
              <a:avLst/>
              <a:gdLst>
                <a:gd name="T0" fmla="*/ 2 w 3"/>
                <a:gd name="T1" fmla="*/ 3 h 6"/>
                <a:gd name="T2" fmla="*/ 3 w 3"/>
                <a:gd name="T3" fmla="*/ 6 h 6"/>
                <a:gd name="T4" fmla="*/ 2 w 3"/>
                <a:gd name="T5" fmla="*/ 3 h 6"/>
                <a:gd name="T6" fmla="*/ 0 w 3"/>
                <a:gd name="T7" fmla="*/ 0 h 6"/>
                <a:gd name="T8" fmla="*/ 1 w 3"/>
                <a:gd name="T9" fmla="*/ 2 h 6"/>
                <a:gd name="T10" fmla="*/ 1 w 3"/>
                <a:gd name="T11" fmla="*/ 1 h 6"/>
                <a:gd name="T12" fmla="*/ 1 w 3"/>
                <a:gd name="T13" fmla="*/ 1 h 6"/>
                <a:gd name="T14" fmla="*/ 0 w 3"/>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2" y="3"/>
                  </a:moveTo>
                  <a:cubicBezTo>
                    <a:pt x="2" y="4"/>
                    <a:pt x="2" y="5"/>
                    <a:pt x="3" y="6"/>
                  </a:cubicBezTo>
                  <a:cubicBezTo>
                    <a:pt x="2" y="5"/>
                    <a:pt x="2" y="4"/>
                    <a:pt x="2" y="3"/>
                  </a:cubicBezTo>
                  <a:moveTo>
                    <a:pt x="0" y="0"/>
                  </a:moveTo>
                  <a:cubicBezTo>
                    <a:pt x="1" y="1"/>
                    <a:pt x="1" y="1"/>
                    <a:pt x="1" y="2"/>
                  </a:cubicBezTo>
                  <a:cubicBezTo>
                    <a:pt x="1" y="2"/>
                    <a:pt x="1" y="1"/>
                    <a:pt x="1" y="1"/>
                  </a:cubicBezTo>
                  <a:cubicBezTo>
                    <a:pt x="1" y="1"/>
                    <a:pt x="1" y="1"/>
                    <a:pt x="1" y="1"/>
                  </a:cubicBezTo>
                  <a:cubicBezTo>
                    <a:pt x="1" y="1"/>
                    <a:pt x="1"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0" name="Freeform 529"/>
            <p:cNvSpPr/>
            <p:nvPr/>
          </p:nvSpPr>
          <p:spPr bwMode="auto">
            <a:xfrm>
              <a:off x="3938" y="286"/>
              <a:ext cx="10" cy="21"/>
            </a:xfrm>
            <a:custGeom>
              <a:avLst/>
              <a:gdLst>
                <a:gd name="T0" fmla="*/ 0 w 6"/>
                <a:gd name="T1" fmla="*/ 0 h 13"/>
                <a:gd name="T2" fmla="*/ 6 w 6"/>
                <a:gd name="T3" fmla="*/ 13 h 13"/>
                <a:gd name="T4" fmla="*/ 5 w 6"/>
                <a:gd name="T5" fmla="*/ 11 h 13"/>
                <a:gd name="T6" fmla="*/ 4 w 6"/>
                <a:gd name="T7" fmla="*/ 8 h 13"/>
                <a:gd name="T8" fmla="*/ 4 w 6"/>
                <a:gd name="T9" fmla="*/ 8 h 13"/>
                <a:gd name="T10" fmla="*/ 3 w 6"/>
                <a:gd name="T11" fmla="*/ 7 h 13"/>
                <a:gd name="T12" fmla="*/ 2 w 6"/>
                <a:gd name="T13" fmla="*/ 5 h 13"/>
                <a:gd name="T14" fmla="*/ 0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0" y="0"/>
                  </a:moveTo>
                  <a:cubicBezTo>
                    <a:pt x="2" y="4"/>
                    <a:pt x="4" y="9"/>
                    <a:pt x="6" y="13"/>
                  </a:cubicBezTo>
                  <a:cubicBezTo>
                    <a:pt x="6" y="12"/>
                    <a:pt x="5" y="11"/>
                    <a:pt x="5" y="11"/>
                  </a:cubicBezTo>
                  <a:cubicBezTo>
                    <a:pt x="4" y="10"/>
                    <a:pt x="4" y="9"/>
                    <a:pt x="4" y="8"/>
                  </a:cubicBezTo>
                  <a:cubicBezTo>
                    <a:pt x="4" y="8"/>
                    <a:pt x="4" y="8"/>
                    <a:pt x="4" y="8"/>
                  </a:cubicBezTo>
                  <a:cubicBezTo>
                    <a:pt x="3" y="7"/>
                    <a:pt x="3" y="7"/>
                    <a:pt x="3" y="7"/>
                  </a:cubicBezTo>
                  <a:cubicBezTo>
                    <a:pt x="3" y="6"/>
                    <a:pt x="3" y="6"/>
                    <a:pt x="2" y="5"/>
                  </a:cubicBezTo>
                  <a:cubicBezTo>
                    <a:pt x="2" y="4"/>
                    <a:pt x="1" y="2"/>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1" name="Freeform 530"/>
            <p:cNvSpPr/>
            <p:nvPr/>
          </p:nvSpPr>
          <p:spPr bwMode="auto">
            <a:xfrm>
              <a:off x="3950" y="312"/>
              <a:ext cx="1" cy="1"/>
            </a:xfrm>
            <a:custGeom>
              <a:avLst/>
              <a:gdLst>
                <a:gd name="T0" fmla="*/ 0 w 1"/>
                <a:gd name="T1" fmla="*/ 0 h 1"/>
                <a:gd name="T2" fmla="*/ 1 w 1"/>
                <a:gd name="T3" fmla="*/ 1 h 1"/>
                <a:gd name="T4" fmla="*/ 0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1" y="1"/>
                  </a:cubicBezTo>
                  <a:cubicBezTo>
                    <a:pt x="1"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2" name="Freeform 531"/>
            <p:cNvSpPr/>
            <p:nvPr/>
          </p:nvSpPr>
          <p:spPr bwMode="auto">
            <a:xfrm>
              <a:off x="3950" y="310"/>
              <a:ext cx="5" cy="13"/>
            </a:xfrm>
            <a:custGeom>
              <a:avLst/>
              <a:gdLst>
                <a:gd name="T0" fmla="*/ 0 w 3"/>
                <a:gd name="T1" fmla="*/ 0 h 8"/>
                <a:gd name="T2" fmla="*/ 3 w 3"/>
                <a:gd name="T3" fmla="*/ 8 h 8"/>
                <a:gd name="T4" fmla="*/ 3 w 3"/>
                <a:gd name="T5" fmla="*/ 8 h 8"/>
                <a:gd name="T6" fmla="*/ 1 w 3"/>
                <a:gd name="T7" fmla="*/ 2 h 8"/>
                <a:gd name="T8" fmla="*/ 0 w 3"/>
                <a:gd name="T9" fmla="*/ 1 h 8"/>
                <a:gd name="T10" fmla="*/ 0 w 3"/>
                <a:gd name="T11" fmla="*/ 0 h 8"/>
              </a:gdLst>
              <a:ahLst/>
              <a:cxnLst>
                <a:cxn ang="0">
                  <a:pos x="T0" y="T1"/>
                </a:cxn>
                <a:cxn ang="0">
                  <a:pos x="T2" y="T3"/>
                </a:cxn>
                <a:cxn ang="0">
                  <a:pos x="T4" y="T5"/>
                </a:cxn>
                <a:cxn ang="0">
                  <a:pos x="T6" y="T7"/>
                </a:cxn>
                <a:cxn ang="0">
                  <a:pos x="T8" y="T9"/>
                </a:cxn>
                <a:cxn ang="0">
                  <a:pos x="T10" y="T11"/>
                </a:cxn>
              </a:cxnLst>
              <a:rect l="0" t="0" r="r" b="b"/>
              <a:pathLst>
                <a:path w="3" h="8">
                  <a:moveTo>
                    <a:pt x="0" y="0"/>
                  </a:moveTo>
                  <a:cubicBezTo>
                    <a:pt x="1" y="2"/>
                    <a:pt x="2" y="5"/>
                    <a:pt x="3" y="8"/>
                  </a:cubicBezTo>
                  <a:cubicBezTo>
                    <a:pt x="3" y="8"/>
                    <a:pt x="3" y="8"/>
                    <a:pt x="3" y="8"/>
                  </a:cubicBezTo>
                  <a:cubicBezTo>
                    <a:pt x="2" y="6"/>
                    <a:pt x="2" y="4"/>
                    <a:pt x="1" y="2"/>
                  </a:cubicBezTo>
                  <a:cubicBezTo>
                    <a:pt x="0" y="1"/>
                    <a:pt x="0" y="1"/>
                    <a:pt x="0" y="1"/>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3" name="Freeform 532"/>
            <p:cNvSpPr/>
            <p:nvPr/>
          </p:nvSpPr>
          <p:spPr bwMode="auto">
            <a:xfrm>
              <a:off x="3956" y="3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4" name="Freeform 533"/>
            <p:cNvSpPr/>
            <p:nvPr/>
          </p:nvSpPr>
          <p:spPr bwMode="auto">
            <a:xfrm>
              <a:off x="3956" y="325"/>
              <a:ext cx="10" cy="23"/>
            </a:xfrm>
            <a:custGeom>
              <a:avLst/>
              <a:gdLst>
                <a:gd name="T0" fmla="*/ 0 w 6"/>
                <a:gd name="T1" fmla="*/ 0 h 14"/>
                <a:gd name="T2" fmla="*/ 6 w 6"/>
                <a:gd name="T3" fmla="*/ 14 h 14"/>
                <a:gd name="T4" fmla="*/ 4 w 6"/>
                <a:gd name="T5" fmla="*/ 9 h 14"/>
                <a:gd name="T6" fmla="*/ 3 w 6"/>
                <a:gd name="T7" fmla="*/ 7 h 14"/>
                <a:gd name="T8" fmla="*/ 0 w 6"/>
                <a:gd name="T9" fmla="*/ 0 h 14"/>
                <a:gd name="T10" fmla="*/ 0 w 6"/>
                <a:gd name="T11" fmla="*/ 0 h 14"/>
                <a:gd name="T12" fmla="*/ 0 w 6"/>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0"/>
                  </a:moveTo>
                  <a:cubicBezTo>
                    <a:pt x="2" y="4"/>
                    <a:pt x="4" y="9"/>
                    <a:pt x="6" y="14"/>
                  </a:cubicBezTo>
                  <a:cubicBezTo>
                    <a:pt x="5" y="12"/>
                    <a:pt x="4" y="11"/>
                    <a:pt x="4" y="9"/>
                  </a:cubicBezTo>
                  <a:cubicBezTo>
                    <a:pt x="3" y="8"/>
                    <a:pt x="3" y="8"/>
                    <a:pt x="3" y="7"/>
                  </a:cubicBezTo>
                  <a:cubicBezTo>
                    <a:pt x="2" y="5"/>
                    <a:pt x="1" y="3"/>
                    <a:pt x="0" y="0"/>
                  </a:cubicBezTo>
                  <a:cubicBezTo>
                    <a:pt x="0" y="0"/>
                    <a:pt x="0"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5" name="Freeform 534"/>
            <p:cNvSpPr>
              <a:spLocks noEditPoints="1"/>
            </p:cNvSpPr>
            <p:nvPr/>
          </p:nvSpPr>
          <p:spPr bwMode="auto">
            <a:xfrm>
              <a:off x="3968" y="354"/>
              <a:ext cx="6" cy="15"/>
            </a:xfrm>
            <a:custGeom>
              <a:avLst/>
              <a:gdLst>
                <a:gd name="T0" fmla="*/ 4 w 4"/>
                <a:gd name="T1" fmla="*/ 9 h 9"/>
                <a:gd name="T2" fmla="*/ 4 w 4"/>
                <a:gd name="T3" fmla="*/ 9 h 9"/>
                <a:gd name="T4" fmla="*/ 4 w 4"/>
                <a:gd name="T5" fmla="*/ 9 h 9"/>
                <a:gd name="T6" fmla="*/ 4 w 4"/>
                <a:gd name="T7" fmla="*/ 9 h 9"/>
                <a:gd name="T8" fmla="*/ 4 w 4"/>
                <a:gd name="T9" fmla="*/ 9 h 9"/>
                <a:gd name="T10" fmla="*/ 0 w 4"/>
                <a:gd name="T11" fmla="*/ 0 h 9"/>
                <a:gd name="T12" fmla="*/ 1 w 4"/>
                <a:gd name="T13" fmla="*/ 0 h 9"/>
                <a:gd name="T14" fmla="*/ 0 w 4"/>
                <a:gd name="T15" fmla="*/ 0 h 9"/>
                <a:gd name="T16" fmla="*/ 0 w 4"/>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4" y="9"/>
                  </a:moveTo>
                  <a:cubicBezTo>
                    <a:pt x="4" y="9"/>
                    <a:pt x="4" y="9"/>
                    <a:pt x="4" y="9"/>
                  </a:cubicBezTo>
                  <a:cubicBezTo>
                    <a:pt x="4" y="9"/>
                    <a:pt x="4" y="9"/>
                    <a:pt x="4" y="9"/>
                  </a:cubicBezTo>
                  <a:cubicBezTo>
                    <a:pt x="4" y="9"/>
                    <a:pt x="4" y="9"/>
                    <a:pt x="4" y="9"/>
                  </a:cubicBezTo>
                  <a:cubicBezTo>
                    <a:pt x="4" y="9"/>
                    <a:pt x="4" y="9"/>
                    <a:pt x="4" y="9"/>
                  </a:cubicBezTo>
                  <a:moveTo>
                    <a:pt x="0" y="0"/>
                  </a:moveTo>
                  <a:cubicBezTo>
                    <a:pt x="1" y="0"/>
                    <a:pt x="1" y="0"/>
                    <a:pt x="1" y="0"/>
                  </a:cubicBezTo>
                  <a:cubicBezTo>
                    <a:pt x="1" y="0"/>
                    <a:pt x="1"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6" name="Freeform 535"/>
            <p:cNvSpPr>
              <a:spLocks noEditPoints="1"/>
            </p:cNvSpPr>
            <p:nvPr/>
          </p:nvSpPr>
          <p:spPr bwMode="auto">
            <a:xfrm>
              <a:off x="3968" y="353"/>
              <a:ext cx="8" cy="19"/>
            </a:xfrm>
            <a:custGeom>
              <a:avLst/>
              <a:gdLst>
                <a:gd name="T0" fmla="*/ 4 w 5"/>
                <a:gd name="T1" fmla="*/ 9 h 12"/>
                <a:gd name="T2" fmla="*/ 5 w 5"/>
                <a:gd name="T3" fmla="*/ 12 h 12"/>
                <a:gd name="T4" fmla="*/ 4 w 5"/>
                <a:gd name="T5" fmla="*/ 10 h 12"/>
                <a:gd name="T6" fmla="*/ 4 w 5"/>
                <a:gd name="T7" fmla="*/ 10 h 12"/>
                <a:gd name="T8" fmla="*/ 4 w 5"/>
                <a:gd name="T9" fmla="*/ 9 h 12"/>
                <a:gd name="T10" fmla="*/ 0 w 5"/>
                <a:gd name="T11" fmla="*/ 0 h 12"/>
                <a:gd name="T12" fmla="*/ 2 w 5"/>
                <a:gd name="T13" fmla="*/ 4 h 12"/>
                <a:gd name="T14" fmla="*/ 1 w 5"/>
                <a:gd name="T15" fmla="*/ 1 h 12"/>
                <a:gd name="T16" fmla="*/ 0 w 5"/>
                <a:gd name="T17" fmla="*/ 1 h 12"/>
                <a:gd name="T18" fmla="*/ 0 w 5"/>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2">
                  <a:moveTo>
                    <a:pt x="4" y="9"/>
                  </a:moveTo>
                  <a:cubicBezTo>
                    <a:pt x="4" y="10"/>
                    <a:pt x="5" y="11"/>
                    <a:pt x="5" y="12"/>
                  </a:cubicBezTo>
                  <a:cubicBezTo>
                    <a:pt x="5" y="11"/>
                    <a:pt x="5" y="11"/>
                    <a:pt x="4" y="10"/>
                  </a:cubicBezTo>
                  <a:cubicBezTo>
                    <a:pt x="4" y="10"/>
                    <a:pt x="4" y="10"/>
                    <a:pt x="4" y="10"/>
                  </a:cubicBezTo>
                  <a:cubicBezTo>
                    <a:pt x="4" y="9"/>
                    <a:pt x="4" y="9"/>
                    <a:pt x="4" y="9"/>
                  </a:cubicBezTo>
                  <a:moveTo>
                    <a:pt x="0" y="0"/>
                  </a:moveTo>
                  <a:cubicBezTo>
                    <a:pt x="1" y="1"/>
                    <a:pt x="1" y="2"/>
                    <a:pt x="2" y="4"/>
                  </a:cubicBezTo>
                  <a:cubicBezTo>
                    <a:pt x="1" y="3"/>
                    <a:pt x="1" y="2"/>
                    <a:pt x="1" y="1"/>
                  </a:cubicBezTo>
                  <a:cubicBezTo>
                    <a:pt x="1" y="1"/>
                    <a:pt x="1" y="1"/>
                    <a:pt x="0" y="1"/>
                  </a:cubicBezTo>
                  <a:cubicBezTo>
                    <a:pt x="0" y="1"/>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7" name="Freeform 536"/>
            <p:cNvSpPr/>
            <p:nvPr/>
          </p:nvSpPr>
          <p:spPr bwMode="auto">
            <a:xfrm>
              <a:off x="3968" y="353"/>
              <a:ext cx="8" cy="21"/>
            </a:xfrm>
            <a:custGeom>
              <a:avLst/>
              <a:gdLst>
                <a:gd name="T0" fmla="*/ 0 w 5"/>
                <a:gd name="T1" fmla="*/ 0 h 13"/>
                <a:gd name="T2" fmla="*/ 5 w 5"/>
                <a:gd name="T3" fmla="*/ 13 h 13"/>
                <a:gd name="T4" fmla="*/ 5 w 5"/>
                <a:gd name="T5" fmla="*/ 12 h 13"/>
                <a:gd name="T6" fmla="*/ 4 w 5"/>
                <a:gd name="T7" fmla="*/ 9 h 13"/>
                <a:gd name="T8" fmla="*/ 4 w 5"/>
                <a:gd name="T9" fmla="*/ 9 h 13"/>
                <a:gd name="T10" fmla="*/ 2 w 5"/>
                <a:gd name="T11" fmla="*/ 4 h 13"/>
                <a:gd name="T12" fmla="*/ 0 w 5"/>
                <a:gd name="T13" fmla="*/ 0 h 13"/>
                <a:gd name="T14" fmla="*/ 0 w 5"/>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3">
                  <a:moveTo>
                    <a:pt x="0" y="0"/>
                  </a:moveTo>
                  <a:cubicBezTo>
                    <a:pt x="2" y="4"/>
                    <a:pt x="4" y="8"/>
                    <a:pt x="5" y="13"/>
                  </a:cubicBezTo>
                  <a:cubicBezTo>
                    <a:pt x="5" y="12"/>
                    <a:pt x="5" y="12"/>
                    <a:pt x="5" y="12"/>
                  </a:cubicBezTo>
                  <a:cubicBezTo>
                    <a:pt x="5" y="11"/>
                    <a:pt x="4" y="10"/>
                    <a:pt x="4" y="9"/>
                  </a:cubicBezTo>
                  <a:cubicBezTo>
                    <a:pt x="4" y="9"/>
                    <a:pt x="4" y="9"/>
                    <a:pt x="4" y="9"/>
                  </a:cubicBezTo>
                  <a:cubicBezTo>
                    <a:pt x="3" y="7"/>
                    <a:pt x="2" y="5"/>
                    <a:pt x="2" y="4"/>
                  </a:cubicBezTo>
                  <a:cubicBezTo>
                    <a:pt x="1" y="2"/>
                    <a:pt x="1" y="1"/>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8" name="Freeform 537"/>
            <p:cNvSpPr>
              <a:spLocks noEditPoints="1"/>
            </p:cNvSpPr>
            <p:nvPr/>
          </p:nvSpPr>
          <p:spPr bwMode="auto">
            <a:xfrm>
              <a:off x="3935" y="277"/>
              <a:ext cx="44" cy="102"/>
            </a:xfrm>
            <a:custGeom>
              <a:avLst/>
              <a:gdLst>
                <a:gd name="T0" fmla="*/ 26 w 27"/>
                <a:gd name="T1" fmla="*/ 60 h 62"/>
                <a:gd name="T2" fmla="*/ 27 w 27"/>
                <a:gd name="T3" fmla="*/ 62 h 62"/>
                <a:gd name="T4" fmla="*/ 26 w 27"/>
                <a:gd name="T5" fmla="*/ 60 h 62"/>
                <a:gd name="T6" fmla="*/ 0 w 27"/>
                <a:gd name="T7" fmla="*/ 0 h 62"/>
                <a:gd name="T8" fmla="*/ 0 w 27"/>
                <a:gd name="T9" fmla="*/ 0 h 62"/>
                <a:gd name="T10" fmla="*/ 26 w 27"/>
                <a:gd name="T11" fmla="*/ 60 h 62"/>
                <a:gd name="T12" fmla="*/ 26 w 27"/>
                <a:gd name="T13" fmla="*/ 60 h 62"/>
                <a:gd name="T14" fmla="*/ 25 w 27"/>
                <a:gd name="T15" fmla="*/ 59 h 62"/>
                <a:gd name="T16" fmla="*/ 20 w 27"/>
                <a:gd name="T17" fmla="*/ 46 h 62"/>
                <a:gd name="T18" fmla="*/ 20 w 27"/>
                <a:gd name="T19" fmla="*/ 45 h 62"/>
                <a:gd name="T20" fmla="*/ 19 w 27"/>
                <a:gd name="T21" fmla="*/ 43 h 62"/>
                <a:gd name="T22" fmla="*/ 13 w 27"/>
                <a:gd name="T23" fmla="*/ 29 h 62"/>
                <a:gd name="T24" fmla="*/ 12 w 27"/>
                <a:gd name="T25" fmla="*/ 28 h 62"/>
                <a:gd name="T26" fmla="*/ 9 w 27"/>
                <a:gd name="T27" fmla="*/ 20 h 62"/>
                <a:gd name="T28" fmla="*/ 9 w 27"/>
                <a:gd name="T29" fmla="*/ 19 h 62"/>
                <a:gd name="T30" fmla="*/ 8 w 27"/>
                <a:gd name="T31" fmla="*/ 18 h 62"/>
                <a:gd name="T32" fmla="*/ 2 w 27"/>
                <a:gd name="T33" fmla="*/ 5 h 62"/>
                <a:gd name="T34" fmla="*/ 2 w 27"/>
                <a:gd name="T35" fmla="*/ 5 h 62"/>
                <a:gd name="T36" fmla="*/ 1 w 27"/>
                <a:gd name="T37" fmla="*/ 4 h 62"/>
                <a:gd name="T38" fmla="*/ 1 w 27"/>
                <a:gd name="T39" fmla="*/ 3 h 62"/>
                <a:gd name="T40" fmla="*/ 0 w 27"/>
                <a:gd name="T41" fmla="*/ 2 h 62"/>
                <a:gd name="T42" fmla="*/ 0 w 27"/>
                <a:gd name="T43" fmla="*/ 1 h 62"/>
                <a:gd name="T44" fmla="*/ 0 w 27"/>
                <a:gd name="T4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62">
                  <a:moveTo>
                    <a:pt x="26" y="60"/>
                  </a:moveTo>
                  <a:cubicBezTo>
                    <a:pt x="26" y="61"/>
                    <a:pt x="26" y="61"/>
                    <a:pt x="27" y="62"/>
                  </a:cubicBezTo>
                  <a:cubicBezTo>
                    <a:pt x="26" y="61"/>
                    <a:pt x="26" y="61"/>
                    <a:pt x="26" y="60"/>
                  </a:cubicBezTo>
                  <a:moveTo>
                    <a:pt x="0" y="0"/>
                  </a:moveTo>
                  <a:cubicBezTo>
                    <a:pt x="0" y="0"/>
                    <a:pt x="0" y="0"/>
                    <a:pt x="0" y="0"/>
                  </a:cubicBezTo>
                  <a:cubicBezTo>
                    <a:pt x="8" y="17"/>
                    <a:pt x="17" y="38"/>
                    <a:pt x="26" y="60"/>
                  </a:cubicBezTo>
                  <a:cubicBezTo>
                    <a:pt x="26" y="60"/>
                    <a:pt x="26" y="60"/>
                    <a:pt x="26" y="60"/>
                  </a:cubicBezTo>
                  <a:cubicBezTo>
                    <a:pt x="26" y="60"/>
                    <a:pt x="26" y="59"/>
                    <a:pt x="25" y="59"/>
                  </a:cubicBezTo>
                  <a:cubicBezTo>
                    <a:pt x="24" y="54"/>
                    <a:pt x="22" y="50"/>
                    <a:pt x="20" y="46"/>
                  </a:cubicBezTo>
                  <a:cubicBezTo>
                    <a:pt x="20" y="46"/>
                    <a:pt x="20" y="46"/>
                    <a:pt x="20" y="45"/>
                  </a:cubicBezTo>
                  <a:cubicBezTo>
                    <a:pt x="20" y="45"/>
                    <a:pt x="19" y="44"/>
                    <a:pt x="19" y="43"/>
                  </a:cubicBezTo>
                  <a:cubicBezTo>
                    <a:pt x="17" y="38"/>
                    <a:pt x="15" y="33"/>
                    <a:pt x="13" y="29"/>
                  </a:cubicBezTo>
                  <a:cubicBezTo>
                    <a:pt x="13" y="29"/>
                    <a:pt x="12" y="28"/>
                    <a:pt x="12" y="28"/>
                  </a:cubicBezTo>
                  <a:cubicBezTo>
                    <a:pt x="11" y="25"/>
                    <a:pt x="10" y="22"/>
                    <a:pt x="9" y="20"/>
                  </a:cubicBezTo>
                  <a:cubicBezTo>
                    <a:pt x="9" y="19"/>
                    <a:pt x="9" y="19"/>
                    <a:pt x="9" y="19"/>
                  </a:cubicBezTo>
                  <a:cubicBezTo>
                    <a:pt x="8" y="19"/>
                    <a:pt x="8" y="18"/>
                    <a:pt x="8" y="18"/>
                  </a:cubicBezTo>
                  <a:cubicBezTo>
                    <a:pt x="6" y="14"/>
                    <a:pt x="4" y="9"/>
                    <a:pt x="2" y="5"/>
                  </a:cubicBezTo>
                  <a:cubicBezTo>
                    <a:pt x="2" y="5"/>
                    <a:pt x="2" y="5"/>
                    <a:pt x="2" y="5"/>
                  </a:cubicBezTo>
                  <a:cubicBezTo>
                    <a:pt x="2" y="5"/>
                    <a:pt x="2" y="4"/>
                    <a:pt x="1" y="4"/>
                  </a:cubicBezTo>
                  <a:cubicBezTo>
                    <a:pt x="1" y="3"/>
                    <a:pt x="1" y="3"/>
                    <a:pt x="1" y="3"/>
                  </a:cubicBezTo>
                  <a:cubicBezTo>
                    <a:pt x="1" y="3"/>
                    <a:pt x="1" y="2"/>
                    <a:pt x="0" y="2"/>
                  </a:cubicBezTo>
                  <a:cubicBezTo>
                    <a:pt x="0" y="2"/>
                    <a:pt x="0" y="1"/>
                    <a:pt x="0" y="1"/>
                  </a:cubicBezTo>
                  <a:cubicBezTo>
                    <a:pt x="0" y="1"/>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39" name="Freeform 538"/>
            <p:cNvSpPr/>
            <p:nvPr/>
          </p:nvSpPr>
          <p:spPr bwMode="auto">
            <a:xfrm>
              <a:off x="3981" y="384"/>
              <a:ext cx="1" cy="3"/>
            </a:xfrm>
            <a:custGeom>
              <a:avLst/>
              <a:gdLst>
                <a:gd name="T0" fmla="*/ 0 w 1"/>
                <a:gd name="T1" fmla="*/ 0 h 2"/>
                <a:gd name="T2" fmla="*/ 1 w 1"/>
                <a:gd name="T3" fmla="*/ 2 h 2"/>
                <a:gd name="T4" fmla="*/ 0 w 1"/>
                <a:gd name="T5" fmla="*/ 0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2"/>
                    <a:pt x="1" y="2"/>
                  </a:cubicBezTo>
                  <a:cubicBezTo>
                    <a:pt x="1" y="2"/>
                    <a:pt x="0" y="1"/>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0" name="Freeform 539"/>
            <p:cNvSpPr>
              <a:spLocks noEditPoints="1"/>
            </p:cNvSpPr>
            <p:nvPr/>
          </p:nvSpPr>
          <p:spPr bwMode="auto">
            <a:xfrm>
              <a:off x="3979" y="382"/>
              <a:ext cx="3" cy="7"/>
            </a:xfrm>
            <a:custGeom>
              <a:avLst/>
              <a:gdLst>
                <a:gd name="T0" fmla="*/ 1 w 2"/>
                <a:gd name="T1" fmla="*/ 1 h 4"/>
                <a:gd name="T2" fmla="*/ 2 w 2"/>
                <a:gd name="T3" fmla="*/ 4 h 4"/>
                <a:gd name="T4" fmla="*/ 2 w 2"/>
                <a:gd name="T5" fmla="*/ 3 h 4"/>
                <a:gd name="T6" fmla="*/ 1 w 2"/>
                <a:gd name="T7" fmla="*/ 1 h 4"/>
                <a:gd name="T8" fmla="*/ 1 w 2"/>
                <a:gd name="T9" fmla="*/ 1 h 4"/>
                <a:gd name="T10" fmla="*/ 0 w 2"/>
                <a:gd name="T11" fmla="*/ 0 h 4"/>
                <a:gd name="T12" fmla="*/ 1 w 2"/>
                <a:gd name="T13" fmla="*/ 1 h 4"/>
                <a:gd name="T14" fmla="*/ 1 w 2"/>
                <a:gd name="T15" fmla="*/ 0 h 4"/>
                <a:gd name="T16" fmla="*/ 0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1"/>
                  </a:moveTo>
                  <a:cubicBezTo>
                    <a:pt x="1" y="2"/>
                    <a:pt x="2" y="3"/>
                    <a:pt x="2" y="4"/>
                  </a:cubicBezTo>
                  <a:cubicBezTo>
                    <a:pt x="2" y="4"/>
                    <a:pt x="2" y="4"/>
                    <a:pt x="2" y="3"/>
                  </a:cubicBezTo>
                  <a:cubicBezTo>
                    <a:pt x="2" y="3"/>
                    <a:pt x="1" y="2"/>
                    <a:pt x="1" y="1"/>
                  </a:cubicBezTo>
                  <a:cubicBezTo>
                    <a:pt x="1" y="1"/>
                    <a:pt x="1" y="1"/>
                    <a:pt x="1" y="1"/>
                  </a:cubicBezTo>
                  <a:moveTo>
                    <a:pt x="0" y="0"/>
                  </a:moveTo>
                  <a:cubicBezTo>
                    <a:pt x="1" y="0"/>
                    <a:pt x="1" y="1"/>
                    <a:pt x="1" y="1"/>
                  </a:cubicBezTo>
                  <a:cubicBezTo>
                    <a:pt x="1" y="1"/>
                    <a:pt x="1" y="0"/>
                    <a:pt x="1" y="0"/>
                  </a:cubicBezTo>
                  <a:cubicBezTo>
                    <a:pt x="1"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1" name="Freeform 540"/>
            <p:cNvSpPr/>
            <p:nvPr/>
          </p:nvSpPr>
          <p:spPr bwMode="auto">
            <a:xfrm>
              <a:off x="3979" y="380"/>
              <a:ext cx="5" cy="12"/>
            </a:xfrm>
            <a:custGeom>
              <a:avLst/>
              <a:gdLst>
                <a:gd name="T0" fmla="*/ 0 w 3"/>
                <a:gd name="T1" fmla="*/ 0 h 7"/>
                <a:gd name="T2" fmla="*/ 0 w 3"/>
                <a:gd name="T3" fmla="*/ 0 h 7"/>
                <a:gd name="T4" fmla="*/ 3 w 3"/>
                <a:gd name="T5" fmla="*/ 7 h 7"/>
                <a:gd name="T6" fmla="*/ 2 w 3"/>
                <a:gd name="T7" fmla="*/ 5 h 7"/>
                <a:gd name="T8" fmla="*/ 1 w 3"/>
                <a:gd name="T9" fmla="*/ 2 h 7"/>
                <a:gd name="T10" fmla="*/ 1 w 3"/>
                <a:gd name="T11" fmla="*/ 2 h 7"/>
                <a:gd name="T12" fmla="*/ 1 w 3"/>
                <a:gd name="T13" fmla="*/ 2 h 7"/>
                <a:gd name="T14" fmla="*/ 0 w 3"/>
                <a:gd name="T15" fmla="*/ 1 h 7"/>
                <a:gd name="T16" fmla="*/ 0 w 3"/>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7">
                  <a:moveTo>
                    <a:pt x="0" y="0"/>
                  </a:moveTo>
                  <a:cubicBezTo>
                    <a:pt x="0" y="0"/>
                    <a:pt x="0" y="0"/>
                    <a:pt x="0" y="0"/>
                  </a:cubicBezTo>
                  <a:cubicBezTo>
                    <a:pt x="1" y="2"/>
                    <a:pt x="2" y="5"/>
                    <a:pt x="3" y="7"/>
                  </a:cubicBezTo>
                  <a:cubicBezTo>
                    <a:pt x="3" y="7"/>
                    <a:pt x="3" y="6"/>
                    <a:pt x="2" y="5"/>
                  </a:cubicBezTo>
                  <a:cubicBezTo>
                    <a:pt x="2" y="4"/>
                    <a:pt x="1" y="3"/>
                    <a:pt x="1" y="2"/>
                  </a:cubicBezTo>
                  <a:cubicBezTo>
                    <a:pt x="1" y="2"/>
                    <a:pt x="1" y="2"/>
                    <a:pt x="1" y="2"/>
                  </a:cubicBezTo>
                  <a:cubicBezTo>
                    <a:pt x="1" y="2"/>
                    <a:pt x="1" y="2"/>
                    <a:pt x="1" y="2"/>
                  </a:cubicBezTo>
                  <a:cubicBezTo>
                    <a:pt x="1" y="2"/>
                    <a:pt x="1" y="1"/>
                    <a:pt x="0" y="1"/>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2" name="Oval 541"/>
            <p:cNvSpPr>
              <a:spLocks noChangeArrowheads="1"/>
            </p:cNvSpPr>
            <p:nvPr/>
          </p:nvSpPr>
          <p:spPr bwMode="auto">
            <a:xfrm>
              <a:off x="3927" y="261"/>
              <a:ext cx="1" cy="1"/>
            </a:xfrm>
            <a:prstGeom prst="ellipse">
              <a:avLst/>
            </a:pr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3" name="Freeform 542"/>
            <p:cNvSpPr/>
            <p:nvPr/>
          </p:nvSpPr>
          <p:spPr bwMode="auto">
            <a:xfrm>
              <a:off x="3923" y="255"/>
              <a:ext cx="5" cy="8"/>
            </a:xfrm>
            <a:custGeom>
              <a:avLst/>
              <a:gdLst>
                <a:gd name="T0" fmla="*/ 0 w 3"/>
                <a:gd name="T1" fmla="*/ 0 h 5"/>
                <a:gd name="T2" fmla="*/ 0 w 3"/>
                <a:gd name="T3" fmla="*/ 0 h 5"/>
                <a:gd name="T4" fmla="*/ 0 w 3"/>
                <a:gd name="T5" fmla="*/ 1 h 5"/>
                <a:gd name="T6" fmla="*/ 1 w 3"/>
                <a:gd name="T7" fmla="*/ 1 h 5"/>
                <a:gd name="T8" fmla="*/ 3 w 3"/>
                <a:gd name="T9" fmla="*/ 5 h 5"/>
                <a:gd name="T10" fmla="*/ 2 w 3"/>
                <a:gd name="T11" fmla="*/ 4 h 5"/>
                <a:gd name="T12" fmla="*/ 2 w 3"/>
                <a:gd name="T13" fmla="*/ 4 h 5"/>
                <a:gd name="T14" fmla="*/ 2 w 3"/>
                <a:gd name="T15" fmla="*/ 3 h 5"/>
                <a:gd name="T16" fmla="*/ 0 w 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0" y="0"/>
                  </a:moveTo>
                  <a:cubicBezTo>
                    <a:pt x="0" y="0"/>
                    <a:pt x="0" y="0"/>
                    <a:pt x="0" y="0"/>
                  </a:cubicBezTo>
                  <a:cubicBezTo>
                    <a:pt x="0" y="0"/>
                    <a:pt x="0" y="0"/>
                    <a:pt x="0" y="1"/>
                  </a:cubicBezTo>
                  <a:cubicBezTo>
                    <a:pt x="0" y="1"/>
                    <a:pt x="1" y="1"/>
                    <a:pt x="1" y="1"/>
                  </a:cubicBezTo>
                  <a:cubicBezTo>
                    <a:pt x="1" y="3"/>
                    <a:pt x="2" y="4"/>
                    <a:pt x="3" y="5"/>
                  </a:cubicBezTo>
                  <a:cubicBezTo>
                    <a:pt x="2" y="5"/>
                    <a:pt x="2" y="5"/>
                    <a:pt x="2" y="4"/>
                  </a:cubicBezTo>
                  <a:cubicBezTo>
                    <a:pt x="2" y="4"/>
                    <a:pt x="2" y="4"/>
                    <a:pt x="2" y="4"/>
                  </a:cubicBezTo>
                  <a:cubicBezTo>
                    <a:pt x="2" y="3"/>
                    <a:pt x="2" y="3"/>
                    <a:pt x="2" y="3"/>
                  </a:cubicBezTo>
                  <a:cubicBezTo>
                    <a:pt x="1" y="2"/>
                    <a:pt x="1"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4" name="Freeform 543"/>
            <p:cNvSpPr/>
            <p:nvPr/>
          </p:nvSpPr>
          <p:spPr bwMode="auto">
            <a:xfrm>
              <a:off x="3925" y="256"/>
              <a:ext cx="3" cy="8"/>
            </a:xfrm>
            <a:custGeom>
              <a:avLst/>
              <a:gdLst>
                <a:gd name="T0" fmla="*/ 0 w 2"/>
                <a:gd name="T1" fmla="*/ 0 h 5"/>
                <a:gd name="T2" fmla="*/ 2 w 2"/>
                <a:gd name="T3" fmla="*/ 5 h 5"/>
                <a:gd name="T4" fmla="*/ 2 w 2"/>
                <a:gd name="T5" fmla="*/ 5 h 5"/>
                <a:gd name="T6" fmla="*/ 2 w 2"/>
                <a:gd name="T7" fmla="*/ 4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cubicBezTo>
                    <a:pt x="0" y="2"/>
                    <a:pt x="1" y="3"/>
                    <a:pt x="2" y="5"/>
                  </a:cubicBezTo>
                  <a:cubicBezTo>
                    <a:pt x="2" y="5"/>
                    <a:pt x="2" y="5"/>
                    <a:pt x="2" y="5"/>
                  </a:cubicBezTo>
                  <a:cubicBezTo>
                    <a:pt x="2" y="5"/>
                    <a:pt x="2" y="5"/>
                    <a:pt x="2" y="4"/>
                  </a:cubicBezTo>
                  <a:cubicBezTo>
                    <a:pt x="1" y="3"/>
                    <a:pt x="0" y="2"/>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5" name="Freeform 544"/>
            <p:cNvSpPr/>
            <p:nvPr/>
          </p:nvSpPr>
          <p:spPr bwMode="auto">
            <a:xfrm>
              <a:off x="3986" y="395"/>
              <a:ext cx="5" cy="13"/>
            </a:xfrm>
            <a:custGeom>
              <a:avLst/>
              <a:gdLst>
                <a:gd name="T0" fmla="*/ 0 w 3"/>
                <a:gd name="T1" fmla="*/ 0 h 8"/>
                <a:gd name="T2" fmla="*/ 3 w 3"/>
                <a:gd name="T3" fmla="*/ 8 h 8"/>
                <a:gd name="T4" fmla="*/ 0 w 3"/>
                <a:gd name="T5" fmla="*/ 0 h 8"/>
              </a:gdLst>
              <a:ahLst/>
              <a:cxnLst>
                <a:cxn ang="0">
                  <a:pos x="T0" y="T1"/>
                </a:cxn>
                <a:cxn ang="0">
                  <a:pos x="T2" y="T3"/>
                </a:cxn>
                <a:cxn ang="0">
                  <a:pos x="T4" y="T5"/>
                </a:cxn>
              </a:cxnLst>
              <a:rect l="0" t="0" r="r" b="b"/>
              <a:pathLst>
                <a:path w="3" h="8">
                  <a:moveTo>
                    <a:pt x="0" y="0"/>
                  </a:moveTo>
                  <a:cubicBezTo>
                    <a:pt x="1" y="3"/>
                    <a:pt x="2" y="5"/>
                    <a:pt x="3" y="8"/>
                  </a:cubicBezTo>
                  <a:cubicBezTo>
                    <a:pt x="2" y="5"/>
                    <a:pt x="1" y="3"/>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6" name="Freeform 545"/>
            <p:cNvSpPr/>
            <p:nvPr/>
          </p:nvSpPr>
          <p:spPr bwMode="auto">
            <a:xfrm>
              <a:off x="3928" y="266"/>
              <a:ext cx="2" cy="3"/>
            </a:xfrm>
            <a:custGeom>
              <a:avLst/>
              <a:gdLst>
                <a:gd name="T0" fmla="*/ 0 w 1"/>
                <a:gd name="T1" fmla="*/ 0 h 2"/>
                <a:gd name="T2" fmla="*/ 1 w 1"/>
                <a:gd name="T3" fmla="*/ 2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1" y="0"/>
                    <a:pt x="1" y="1"/>
                    <a:pt x="1" y="2"/>
                  </a:cubicBezTo>
                  <a:cubicBezTo>
                    <a:pt x="1" y="2"/>
                    <a:pt x="1" y="2"/>
                    <a:pt x="1" y="2"/>
                  </a:cubicBezTo>
                  <a:cubicBezTo>
                    <a:pt x="1" y="1"/>
                    <a:pt x="1" y="1"/>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7" name="Freeform 546"/>
            <p:cNvSpPr>
              <a:spLocks noEditPoints="1"/>
            </p:cNvSpPr>
            <p:nvPr/>
          </p:nvSpPr>
          <p:spPr bwMode="auto">
            <a:xfrm>
              <a:off x="3928" y="266"/>
              <a:ext cx="5" cy="10"/>
            </a:xfrm>
            <a:custGeom>
              <a:avLst/>
              <a:gdLst>
                <a:gd name="T0" fmla="*/ 1 w 3"/>
                <a:gd name="T1" fmla="*/ 2 h 6"/>
                <a:gd name="T2" fmla="*/ 3 w 3"/>
                <a:gd name="T3" fmla="*/ 6 h 6"/>
                <a:gd name="T4" fmla="*/ 3 w 3"/>
                <a:gd name="T5" fmla="*/ 6 h 6"/>
                <a:gd name="T6" fmla="*/ 3 w 3"/>
                <a:gd name="T7" fmla="*/ 5 h 6"/>
                <a:gd name="T8" fmla="*/ 1 w 3"/>
                <a:gd name="T9" fmla="*/ 2 h 6"/>
                <a:gd name="T10" fmla="*/ 0 w 3"/>
                <a:gd name="T11" fmla="*/ 0 h 6"/>
                <a:gd name="T12" fmla="*/ 1 w 3"/>
                <a:gd name="T13" fmla="*/ 2 h 6"/>
                <a:gd name="T14" fmla="*/ 0 w 3"/>
                <a:gd name="T15" fmla="*/ 0 h 6"/>
                <a:gd name="T16" fmla="*/ 0 w 3"/>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6">
                  <a:moveTo>
                    <a:pt x="1" y="2"/>
                  </a:moveTo>
                  <a:cubicBezTo>
                    <a:pt x="2" y="3"/>
                    <a:pt x="3" y="5"/>
                    <a:pt x="3" y="6"/>
                  </a:cubicBezTo>
                  <a:cubicBezTo>
                    <a:pt x="3" y="6"/>
                    <a:pt x="3" y="6"/>
                    <a:pt x="3" y="6"/>
                  </a:cubicBezTo>
                  <a:cubicBezTo>
                    <a:pt x="3" y="6"/>
                    <a:pt x="3" y="5"/>
                    <a:pt x="3" y="5"/>
                  </a:cubicBezTo>
                  <a:cubicBezTo>
                    <a:pt x="2" y="4"/>
                    <a:pt x="2" y="3"/>
                    <a:pt x="1" y="2"/>
                  </a:cubicBezTo>
                  <a:moveTo>
                    <a:pt x="0" y="0"/>
                  </a:moveTo>
                  <a:cubicBezTo>
                    <a:pt x="1" y="0"/>
                    <a:pt x="1" y="1"/>
                    <a:pt x="1" y="2"/>
                  </a:cubicBezTo>
                  <a:cubicBezTo>
                    <a:pt x="1" y="1"/>
                    <a:pt x="1"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8" name="Oval 547"/>
            <p:cNvSpPr>
              <a:spLocks noChangeArrowheads="1"/>
            </p:cNvSpPr>
            <p:nvPr/>
          </p:nvSpPr>
          <p:spPr bwMode="auto">
            <a:xfrm>
              <a:off x="3932" y="273"/>
              <a:ext cx="1" cy="1"/>
            </a:xfrm>
            <a:prstGeom prst="ellipse">
              <a:avLst/>
            </a:pr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49" name="Freeform 548"/>
            <p:cNvSpPr/>
            <p:nvPr/>
          </p:nvSpPr>
          <p:spPr bwMode="auto">
            <a:xfrm>
              <a:off x="3930" y="269"/>
              <a:ext cx="3" cy="5"/>
            </a:xfrm>
            <a:custGeom>
              <a:avLst/>
              <a:gdLst>
                <a:gd name="T0" fmla="*/ 0 w 2"/>
                <a:gd name="T1" fmla="*/ 0 h 3"/>
                <a:gd name="T2" fmla="*/ 0 w 2"/>
                <a:gd name="T3" fmla="*/ 0 h 3"/>
                <a:gd name="T4" fmla="*/ 0 w 2"/>
                <a:gd name="T5" fmla="*/ 0 h 3"/>
                <a:gd name="T6" fmla="*/ 2 w 2"/>
                <a:gd name="T7" fmla="*/ 3 h 3"/>
                <a:gd name="T8" fmla="*/ 1 w 2"/>
                <a:gd name="T9" fmla="*/ 2 h 3"/>
                <a:gd name="T10" fmla="*/ 1 w 2"/>
                <a:gd name="T11" fmla="*/ 2 h 3"/>
                <a:gd name="T12" fmla="*/ 1 w 2"/>
                <a:gd name="T13" fmla="*/ 1 h 3"/>
                <a:gd name="T14" fmla="*/ 1 w 2"/>
                <a:gd name="T15" fmla="*/ 1 h 3"/>
                <a:gd name="T16" fmla="*/ 0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0" y="0"/>
                  </a:moveTo>
                  <a:cubicBezTo>
                    <a:pt x="0" y="0"/>
                    <a:pt x="0" y="0"/>
                    <a:pt x="0" y="0"/>
                  </a:cubicBezTo>
                  <a:cubicBezTo>
                    <a:pt x="0" y="0"/>
                    <a:pt x="0" y="0"/>
                    <a:pt x="0" y="0"/>
                  </a:cubicBezTo>
                  <a:cubicBezTo>
                    <a:pt x="1" y="1"/>
                    <a:pt x="1" y="2"/>
                    <a:pt x="2" y="3"/>
                  </a:cubicBezTo>
                  <a:cubicBezTo>
                    <a:pt x="2" y="3"/>
                    <a:pt x="2" y="3"/>
                    <a:pt x="1" y="2"/>
                  </a:cubicBezTo>
                  <a:cubicBezTo>
                    <a:pt x="1" y="2"/>
                    <a:pt x="1" y="2"/>
                    <a:pt x="1" y="2"/>
                  </a:cubicBezTo>
                  <a:cubicBezTo>
                    <a:pt x="1" y="2"/>
                    <a:pt x="1" y="2"/>
                    <a:pt x="1" y="1"/>
                  </a:cubicBezTo>
                  <a:cubicBezTo>
                    <a:pt x="1" y="1"/>
                    <a:pt x="1" y="1"/>
                    <a:pt x="1" y="1"/>
                  </a:cubicBezTo>
                  <a:cubicBezTo>
                    <a:pt x="1" y="1"/>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0" name="Freeform 549"/>
            <p:cNvSpPr/>
            <p:nvPr/>
          </p:nvSpPr>
          <p:spPr bwMode="auto">
            <a:xfrm>
              <a:off x="3874" y="161"/>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1"/>
                  </a:cubicBezTo>
                  <a:cubicBezTo>
                    <a:pt x="1" y="1"/>
                    <a:pt x="1" y="1"/>
                    <a:pt x="1" y="1"/>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1" name="Freeform 550"/>
            <p:cNvSpPr/>
            <p:nvPr/>
          </p:nvSpPr>
          <p:spPr bwMode="auto">
            <a:xfrm>
              <a:off x="3874" y="161"/>
              <a:ext cx="2" cy="2"/>
            </a:xfrm>
            <a:custGeom>
              <a:avLst/>
              <a:gdLst>
                <a:gd name="T0" fmla="*/ 0 w 1"/>
                <a:gd name="T1" fmla="*/ 0 h 1"/>
                <a:gd name="T2" fmla="*/ 1 w 1"/>
                <a:gd name="T3" fmla="*/ 1 h 1"/>
                <a:gd name="T4" fmla="*/ 1 w 1"/>
                <a:gd name="T5" fmla="*/ 1 h 1"/>
                <a:gd name="T6" fmla="*/ 0 w 1"/>
                <a:gd name="T7" fmla="*/ 0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1"/>
                  </a:cubicBezTo>
                  <a:cubicBezTo>
                    <a:pt x="1" y="1"/>
                    <a:pt x="1" y="1"/>
                    <a:pt x="1" y="1"/>
                  </a:cubicBezTo>
                  <a:cubicBezTo>
                    <a:pt x="0" y="0"/>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2" name="Freeform 551"/>
            <p:cNvSpPr/>
            <p:nvPr/>
          </p:nvSpPr>
          <p:spPr bwMode="auto">
            <a:xfrm>
              <a:off x="3874" y="160"/>
              <a:ext cx="2" cy="3"/>
            </a:xfrm>
            <a:custGeom>
              <a:avLst/>
              <a:gdLst>
                <a:gd name="T0" fmla="*/ 0 w 1"/>
                <a:gd name="T1" fmla="*/ 0 h 2"/>
                <a:gd name="T2" fmla="*/ 1 w 1"/>
                <a:gd name="T3" fmla="*/ 2 h 2"/>
                <a:gd name="T4" fmla="*/ 1 w 1"/>
                <a:gd name="T5" fmla="*/ 2 h 2"/>
                <a:gd name="T6" fmla="*/ 0 w 1"/>
                <a:gd name="T7" fmla="*/ 1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1"/>
                    <a:pt x="0" y="1"/>
                    <a:pt x="1" y="2"/>
                  </a:cubicBezTo>
                  <a:cubicBezTo>
                    <a:pt x="1" y="2"/>
                    <a:pt x="1" y="2"/>
                    <a:pt x="1" y="2"/>
                  </a:cubicBezTo>
                  <a:cubicBezTo>
                    <a:pt x="0" y="1"/>
                    <a:pt x="0" y="1"/>
                    <a:pt x="0" y="1"/>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3" name="Freeform 552"/>
            <p:cNvSpPr/>
            <p:nvPr/>
          </p:nvSpPr>
          <p:spPr bwMode="auto">
            <a:xfrm>
              <a:off x="3874" y="160"/>
              <a:ext cx="2" cy="3"/>
            </a:xfrm>
            <a:custGeom>
              <a:avLst/>
              <a:gdLst>
                <a:gd name="T0" fmla="*/ 0 w 1"/>
                <a:gd name="T1" fmla="*/ 0 h 2"/>
                <a:gd name="T2" fmla="*/ 0 w 1"/>
                <a:gd name="T3" fmla="*/ 0 h 2"/>
                <a:gd name="T4" fmla="*/ 1 w 1"/>
                <a:gd name="T5" fmla="*/ 2 h 2"/>
                <a:gd name="T6" fmla="*/ 1 w 1"/>
                <a:gd name="T7" fmla="*/ 2 h 2"/>
                <a:gd name="T8" fmla="*/ 1 w 1"/>
                <a:gd name="T9" fmla="*/ 2 h 2"/>
                <a:gd name="T10" fmla="*/ 0 w 1"/>
                <a:gd name="T11" fmla="*/ 0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0"/>
                  </a:cubicBezTo>
                  <a:cubicBezTo>
                    <a:pt x="0" y="1"/>
                    <a:pt x="0" y="1"/>
                    <a:pt x="1" y="2"/>
                  </a:cubicBezTo>
                  <a:cubicBezTo>
                    <a:pt x="1" y="2"/>
                    <a:pt x="1" y="2"/>
                    <a:pt x="1" y="2"/>
                  </a:cubicBezTo>
                  <a:cubicBezTo>
                    <a:pt x="1" y="2"/>
                    <a:pt x="1" y="2"/>
                    <a:pt x="1" y="2"/>
                  </a:cubicBezTo>
                  <a:cubicBezTo>
                    <a:pt x="0" y="1"/>
                    <a:pt x="0" y="1"/>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4" name="Freeform 553"/>
            <p:cNvSpPr/>
            <p:nvPr/>
          </p:nvSpPr>
          <p:spPr bwMode="auto">
            <a:xfrm>
              <a:off x="3873" y="158"/>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5" name="Freeform 554"/>
            <p:cNvSpPr/>
            <p:nvPr/>
          </p:nvSpPr>
          <p:spPr bwMode="auto">
            <a:xfrm>
              <a:off x="3873" y="156"/>
              <a:ext cx="0" cy="2"/>
            </a:xfrm>
            <a:custGeom>
              <a:avLst/>
              <a:gdLst>
                <a:gd name="T0" fmla="*/ 0 h 1"/>
                <a:gd name="T1" fmla="*/ 1 h 1"/>
                <a:gd name="T2" fmla="*/ 1 h 1"/>
                <a:gd name="T3" fmla="*/ 1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1"/>
                  </a:cubicBezTo>
                  <a:cubicBezTo>
                    <a:pt x="0" y="1"/>
                    <a:pt x="0" y="1"/>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6" name="Freeform 555"/>
            <p:cNvSpPr/>
            <p:nvPr/>
          </p:nvSpPr>
          <p:spPr bwMode="auto">
            <a:xfrm>
              <a:off x="3873" y="156"/>
              <a:ext cx="0" cy="2"/>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1"/>
                    <a:pt x="0" y="1"/>
                    <a:pt x="0" y="1"/>
                  </a:cubicBezTo>
                  <a:cubicBezTo>
                    <a:pt x="0" y="1"/>
                    <a:pt x="0" y="1"/>
                    <a:pt x="0" y="1"/>
                  </a:cubicBezTo>
                  <a:cubicBezTo>
                    <a:pt x="0" y="1"/>
                    <a:pt x="0" y="1"/>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7" name="Freeform 556"/>
            <p:cNvSpPr/>
            <p:nvPr/>
          </p:nvSpPr>
          <p:spPr bwMode="auto">
            <a:xfrm>
              <a:off x="3871" y="156"/>
              <a:ext cx="2" cy="4"/>
            </a:xfrm>
            <a:custGeom>
              <a:avLst/>
              <a:gdLst>
                <a:gd name="T0" fmla="*/ 0 w 1"/>
                <a:gd name="T1" fmla="*/ 0 h 2"/>
                <a:gd name="T2" fmla="*/ 1 w 1"/>
                <a:gd name="T3" fmla="*/ 0 h 2"/>
                <a:gd name="T4" fmla="*/ 1 w 1"/>
                <a:gd name="T5" fmla="*/ 1 h 2"/>
                <a:gd name="T6" fmla="*/ 1 w 1"/>
                <a:gd name="T7" fmla="*/ 2 h 2"/>
                <a:gd name="T8" fmla="*/ 1 w 1"/>
                <a:gd name="T9" fmla="*/ 1 h 2"/>
                <a:gd name="T10" fmla="*/ 1 w 1"/>
                <a:gd name="T11" fmla="*/ 0 h 2"/>
                <a:gd name="T12" fmla="*/ 0 w 1"/>
                <a:gd name="T13" fmla="*/ 0 h 2"/>
                <a:gd name="T14" fmla="*/ 0 w 1"/>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2">
                  <a:moveTo>
                    <a:pt x="0" y="0"/>
                  </a:moveTo>
                  <a:cubicBezTo>
                    <a:pt x="1" y="0"/>
                    <a:pt x="1" y="0"/>
                    <a:pt x="1" y="0"/>
                  </a:cubicBezTo>
                  <a:cubicBezTo>
                    <a:pt x="1" y="1"/>
                    <a:pt x="1" y="1"/>
                    <a:pt x="1" y="1"/>
                  </a:cubicBezTo>
                  <a:cubicBezTo>
                    <a:pt x="1" y="2"/>
                    <a:pt x="1" y="2"/>
                    <a:pt x="1" y="2"/>
                  </a:cubicBezTo>
                  <a:cubicBezTo>
                    <a:pt x="1" y="2"/>
                    <a:pt x="1" y="1"/>
                    <a:pt x="1" y="1"/>
                  </a:cubicBezTo>
                  <a:cubicBezTo>
                    <a:pt x="1" y="1"/>
                    <a:pt x="1" y="1"/>
                    <a:pt x="1"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8" name="Freeform 557"/>
            <p:cNvSpPr/>
            <p:nvPr/>
          </p:nvSpPr>
          <p:spPr bwMode="auto">
            <a:xfrm>
              <a:off x="3876" y="165"/>
              <a:ext cx="2" cy="1"/>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1" y="1"/>
                    <a:pt x="1" y="1"/>
                    <a:pt x="1" y="1"/>
                  </a:cubicBezTo>
                  <a:cubicBezTo>
                    <a:pt x="1"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59" name="Freeform 558"/>
            <p:cNvSpPr/>
            <p:nvPr/>
          </p:nvSpPr>
          <p:spPr bwMode="auto">
            <a:xfrm>
              <a:off x="3878" y="166"/>
              <a:ext cx="1" cy="2"/>
            </a:xfrm>
            <a:custGeom>
              <a:avLst/>
              <a:gdLst>
                <a:gd name="T0" fmla="*/ 0 w 1"/>
                <a:gd name="T1" fmla="*/ 0 h 1"/>
                <a:gd name="T2" fmla="*/ 0 w 1"/>
                <a:gd name="T3" fmla="*/ 1 h 1"/>
                <a:gd name="T4" fmla="*/ 1 w 1"/>
                <a:gd name="T5" fmla="*/ 1 h 1"/>
                <a:gd name="T6" fmla="*/ 1 w 1"/>
                <a:gd name="T7" fmla="*/ 1 h 1"/>
                <a:gd name="T8" fmla="*/ 0 w 1"/>
                <a:gd name="T9" fmla="*/ 1 h 1"/>
                <a:gd name="T10" fmla="*/ 0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0" y="0"/>
                  </a:moveTo>
                  <a:cubicBezTo>
                    <a:pt x="0" y="0"/>
                    <a:pt x="0" y="1"/>
                    <a:pt x="0" y="1"/>
                  </a:cubicBezTo>
                  <a:cubicBezTo>
                    <a:pt x="0" y="1"/>
                    <a:pt x="0" y="1"/>
                    <a:pt x="1" y="1"/>
                  </a:cubicBezTo>
                  <a:cubicBezTo>
                    <a:pt x="1" y="1"/>
                    <a:pt x="1" y="1"/>
                    <a:pt x="1" y="1"/>
                  </a:cubicBezTo>
                  <a:cubicBezTo>
                    <a:pt x="0" y="1"/>
                    <a:pt x="0" y="1"/>
                    <a:pt x="0" y="1"/>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0" name="Freeform 559"/>
            <p:cNvSpPr/>
            <p:nvPr/>
          </p:nvSpPr>
          <p:spPr bwMode="auto">
            <a:xfrm>
              <a:off x="3878" y="166"/>
              <a:ext cx="0" cy="2"/>
            </a:xfrm>
            <a:custGeom>
              <a:avLst/>
              <a:gdLst>
                <a:gd name="T0" fmla="*/ 0 h 1"/>
                <a:gd name="T1" fmla="*/ 1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1"/>
                  </a:cubicBezTo>
                  <a:cubicBezTo>
                    <a:pt x="0" y="1"/>
                    <a:pt x="0" y="1"/>
                    <a:pt x="0" y="1"/>
                  </a:cubicBezTo>
                  <a:cubicBezTo>
                    <a:pt x="0" y="1"/>
                    <a:pt x="0"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1" name="Freeform 560"/>
            <p:cNvSpPr/>
            <p:nvPr/>
          </p:nvSpPr>
          <p:spPr bwMode="auto">
            <a:xfrm>
              <a:off x="3878" y="166"/>
              <a:ext cx="0" cy="2"/>
            </a:xfrm>
            <a:custGeom>
              <a:avLst/>
              <a:gdLst>
                <a:gd name="T0" fmla="*/ 0 h 1"/>
                <a:gd name="T1" fmla="*/ 0 h 1"/>
                <a:gd name="T2" fmla="*/ 1 h 1"/>
                <a:gd name="T3" fmla="*/ 0 h 1"/>
                <a:gd name="T4" fmla="*/ 0 h 1"/>
              </a:gdLst>
              <a:ahLst/>
              <a:cxnLst>
                <a:cxn ang="0">
                  <a:pos x="0" y="T0"/>
                </a:cxn>
                <a:cxn ang="0">
                  <a:pos x="0" y="T1"/>
                </a:cxn>
                <a:cxn ang="0">
                  <a:pos x="0" y="T2"/>
                </a:cxn>
                <a:cxn ang="0">
                  <a:pos x="0" y="T3"/>
                </a:cxn>
                <a:cxn ang="0">
                  <a:pos x="0" y="T4"/>
                </a:cxn>
              </a:cxnLst>
              <a:rect l="0" t="0" r="r" b="b"/>
              <a:pathLst>
                <a:path h="1">
                  <a:moveTo>
                    <a:pt x="0" y="0"/>
                  </a:moveTo>
                  <a:cubicBezTo>
                    <a:pt x="0" y="0"/>
                    <a:pt x="0" y="0"/>
                    <a:pt x="0" y="0"/>
                  </a:cubicBezTo>
                  <a:cubicBezTo>
                    <a:pt x="0" y="0"/>
                    <a:pt x="0" y="0"/>
                    <a:pt x="0" y="1"/>
                  </a:cubicBezTo>
                  <a:cubicBezTo>
                    <a:pt x="0" y="0"/>
                    <a:pt x="0"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2" name="Freeform 561"/>
            <p:cNvSpPr/>
            <p:nvPr/>
          </p:nvSpPr>
          <p:spPr bwMode="auto">
            <a:xfrm>
              <a:off x="3878" y="16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3" name="Freeform 562"/>
            <p:cNvSpPr>
              <a:spLocks noEditPoints="1"/>
            </p:cNvSpPr>
            <p:nvPr/>
          </p:nvSpPr>
          <p:spPr bwMode="auto">
            <a:xfrm>
              <a:off x="3879" y="170"/>
              <a:ext cx="2" cy="4"/>
            </a:xfrm>
            <a:custGeom>
              <a:avLst/>
              <a:gdLst>
                <a:gd name="T0" fmla="*/ 1 w 1"/>
                <a:gd name="T1" fmla="*/ 2 h 3"/>
                <a:gd name="T2" fmla="*/ 1 w 1"/>
                <a:gd name="T3" fmla="*/ 2 h 3"/>
                <a:gd name="T4" fmla="*/ 1 w 1"/>
                <a:gd name="T5" fmla="*/ 3 h 3"/>
                <a:gd name="T6" fmla="*/ 1 w 1"/>
                <a:gd name="T7" fmla="*/ 2 h 3"/>
                <a:gd name="T8" fmla="*/ 0 w 1"/>
                <a:gd name="T9" fmla="*/ 0 h 3"/>
                <a:gd name="T10" fmla="*/ 0 w 1"/>
                <a:gd name="T11" fmla="*/ 0 h 3"/>
                <a:gd name="T12" fmla="*/ 0 w 1"/>
                <a:gd name="T13" fmla="*/ 1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1" y="2"/>
                  </a:moveTo>
                  <a:cubicBezTo>
                    <a:pt x="1" y="2"/>
                    <a:pt x="1" y="2"/>
                    <a:pt x="1" y="2"/>
                  </a:cubicBezTo>
                  <a:cubicBezTo>
                    <a:pt x="1" y="3"/>
                    <a:pt x="1" y="3"/>
                    <a:pt x="1" y="3"/>
                  </a:cubicBezTo>
                  <a:cubicBezTo>
                    <a:pt x="1" y="2"/>
                    <a:pt x="1" y="2"/>
                    <a:pt x="1" y="2"/>
                  </a:cubicBezTo>
                  <a:moveTo>
                    <a:pt x="0" y="0"/>
                  </a:moveTo>
                  <a:cubicBezTo>
                    <a:pt x="0" y="0"/>
                    <a:pt x="0" y="0"/>
                    <a:pt x="0" y="0"/>
                  </a:cubicBezTo>
                  <a:cubicBezTo>
                    <a:pt x="0" y="0"/>
                    <a:pt x="0" y="0"/>
                    <a:pt x="0" y="1"/>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4" name="Freeform 563"/>
            <p:cNvSpPr>
              <a:spLocks noEditPoints="1"/>
            </p:cNvSpPr>
            <p:nvPr/>
          </p:nvSpPr>
          <p:spPr bwMode="auto">
            <a:xfrm>
              <a:off x="3879" y="170"/>
              <a:ext cx="2" cy="3"/>
            </a:xfrm>
            <a:custGeom>
              <a:avLst/>
              <a:gdLst>
                <a:gd name="T0" fmla="*/ 1 w 1"/>
                <a:gd name="T1" fmla="*/ 2 h 2"/>
                <a:gd name="T2" fmla="*/ 1 w 1"/>
                <a:gd name="T3" fmla="*/ 2 h 2"/>
                <a:gd name="T4" fmla="*/ 1 w 1"/>
                <a:gd name="T5" fmla="*/ 2 h 2"/>
                <a:gd name="T6" fmla="*/ 1 w 1"/>
                <a:gd name="T7" fmla="*/ 2 h 2"/>
                <a:gd name="T8" fmla="*/ 1 w 1"/>
                <a:gd name="T9" fmla="*/ 2 h 2"/>
                <a:gd name="T10" fmla="*/ 0 w 1"/>
                <a:gd name="T11" fmla="*/ 0 h 2"/>
                <a:gd name="T12" fmla="*/ 0 w 1"/>
                <a:gd name="T13" fmla="*/ 0 h 2"/>
                <a:gd name="T14" fmla="*/ 1 w 1"/>
                <a:gd name="T15" fmla="*/ 1 h 2"/>
                <a:gd name="T16" fmla="*/ 0 w 1"/>
                <a:gd name="T17" fmla="*/ 1 h 2"/>
                <a:gd name="T18" fmla="*/ 0 w 1"/>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1" y="2"/>
                  </a:moveTo>
                  <a:cubicBezTo>
                    <a:pt x="1" y="2"/>
                    <a:pt x="1" y="2"/>
                    <a:pt x="1" y="2"/>
                  </a:cubicBezTo>
                  <a:cubicBezTo>
                    <a:pt x="1" y="2"/>
                    <a:pt x="1" y="2"/>
                    <a:pt x="1" y="2"/>
                  </a:cubicBezTo>
                  <a:cubicBezTo>
                    <a:pt x="1" y="2"/>
                    <a:pt x="1" y="2"/>
                    <a:pt x="1" y="2"/>
                  </a:cubicBezTo>
                  <a:cubicBezTo>
                    <a:pt x="1" y="2"/>
                    <a:pt x="1" y="2"/>
                    <a:pt x="1" y="2"/>
                  </a:cubicBezTo>
                  <a:moveTo>
                    <a:pt x="0" y="0"/>
                  </a:moveTo>
                  <a:cubicBezTo>
                    <a:pt x="0" y="0"/>
                    <a:pt x="0" y="0"/>
                    <a:pt x="0" y="0"/>
                  </a:cubicBezTo>
                  <a:cubicBezTo>
                    <a:pt x="0" y="0"/>
                    <a:pt x="0" y="1"/>
                    <a:pt x="1" y="1"/>
                  </a:cubicBezTo>
                  <a:cubicBezTo>
                    <a:pt x="1" y="1"/>
                    <a:pt x="0" y="1"/>
                    <a:pt x="0" y="1"/>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5" name="Freeform 564"/>
            <p:cNvSpPr/>
            <p:nvPr/>
          </p:nvSpPr>
          <p:spPr bwMode="auto">
            <a:xfrm>
              <a:off x="3879" y="170"/>
              <a:ext cx="2" cy="3"/>
            </a:xfrm>
            <a:custGeom>
              <a:avLst/>
              <a:gdLst>
                <a:gd name="T0" fmla="*/ 0 w 1"/>
                <a:gd name="T1" fmla="*/ 0 h 2"/>
                <a:gd name="T2" fmla="*/ 0 w 1"/>
                <a:gd name="T3" fmla="*/ 1 h 2"/>
                <a:gd name="T4" fmla="*/ 1 w 1"/>
                <a:gd name="T5" fmla="*/ 2 h 2"/>
                <a:gd name="T6" fmla="*/ 1 w 1"/>
                <a:gd name="T7" fmla="*/ 2 h 2"/>
                <a:gd name="T8" fmla="*/ 1 w 1"/>
                <a:gd name="T9" fmla="*/ 2 h 2"/>
                <a:gd name="T10" fmla="*/ 1 w 1"/>
                <a:gd name="T11" fmla="*/ 1 h 2"/>
                <a:gd name="T12" fmla="*/ 0 w 1"/>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0" y="0"/>
                  </a:moveTo>
                  <a:cubicBezTo>
                    <a:pt x="0" y="0"/>
                    <a:pt x="0" y="0"/>
                    <a:pt x="0" y="1"/>
                  </a:cubicBezTo>
                  <a:cubicBezTo>
                    <a:pt x="1" y="1"/>
                    <a:pt x="1" y="2"/>
                    <a:pt x="1" y="2"/>
                  </a:cubicBezTo>
                  <a:cubicBezTo>
                    <a:pt x="1" y="2"/>
                    <a:pt x="1" y="2"/>
                    <a:pt x="1" y="2"/>
                  </a:cubicBezTo>
                  <a:cubicBezTo>
                    <a:pt x="1" y="2"/>
                    <a:pt x="1" y="2"/>
                    <a:pt x="1" y="2"/>
                  </a:cubicBezTo>
                  <a:cubicBezTo>
                    <a:pt x="1" y="2"/>
                    <a:pt x="1" y="1"/>
                    <a:pt x="1" y="1"/>
                  </a:cubicBezTo>
                  <a:cubicBezTo>
                    <a:pt x="0" y="1"/>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6" name="Freeform 565"/>
            <p:cNvSpPr/>
            <p:nvPr/>
          </p:nvSpPr>
          <p:spPr bwMode="auto">
            <a:xfrm>
              <a:off x="3879" y="171"/>
              <a:ext cx="2" cy="2"/>
            </a:xfrm>
            <a:custGeom>
              <a:avLst/>
              <a:gdLst>
                <a:gd name="T0" fmla="*/ 0 w 1"/>
                <a:gd name="T1" fmla="*/ 0 h 1"/>
                <a:gd name="T2" fmla="*/ 1 w 1"/>
                <a:gd name="T3" fmla="*/ 0 h 1"/>
                <a:gd name="T4" fmla="*/ 1 w 1"/>
                <a:gd name="T5" fmla="*/ 1 h 1"/>
                <a:gd name="T6" fmla="*/ 1 w 1"/>
                <a:gd name="T7" fmla="*/ 1 h 1"/>
                <a:gd name="T8" fmla="*/ 0 w 1"/>
                <a:gd name="T9" fmla="*/ 0 h 1"/>
              </a:gdLst>
              <a:ahLst/>
              <a:cxnLst>
                <a:cxn ang="0">
                  <a:pos x="T0" y="T1"/>
                </a:cxn>
                <a:cxn ang="0">
                  <a:pos x="T2" y="T3"/>
                </a:cxn>
                <a:cxn ang="0">
                  <a:pos x="T4" y="T5"/>
                </a:cxn>
                <a:cxn ang="0">
                  <a:pos x="T6" y="T7"/>
                </a:cxn>
                <a:cxn ang="0">
                  <a:pos x="T8" y="T9"/>
                </a:cxn>
              </a:cxnLst>
              <a:rect l="0" t="0" r="r" b="b"/>
              <a:pathLst>
                <a:path w="1" h="1">
                  <a:moveTo>
                    <a:pt x="0" y="0"/>
                  </a:moveTo>
                  <a:cubicBezTo>
                    <a:pt x="0" y="0"/>
                    <a:pt x="0" y="0"/>
                    <a:pt x="1" y="0"/>
                  </a:cubicBezTo>
                  <a:cubicBezTo>
                    <a:pt x="1" y="1"/>
                    <a:pt x="1" y="1"/>
                    <a:pt x="1" y="1"/>
                  </a:cubicBezTo>
                  <a:cubicBezTo>
                    <a:pt x="1" y="1"/>
                    <a:pt x="1" y="1"/>
                    <a:pt x="1" y="1"/>
                  </a:cubicBezTo>
                  <a:cubicBezTo>
                    <a:pt x="1" y="1"/>
                    <a:pt x="1"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7" name="Freeform 566"/>
            <p:cNvSpPr/>
            <p:nvPr/>
          </p:nvSpPr>
          <p:spPr bwMode="auto">
            <a:xfrm>
              <a:off x="3881" y="174"/>
              <a:ext cx="2"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cubicBezTo>
                    <a:pt x="0" y="0"/>
                    <a:pt x="0" y="0"/>
                    <a:pt x="0" y="0"/>
                  </a:cubicBezTo>
                  <a:cubicBezTo>
                    <a:pt x="1" y="0"/>
                    <a:pt x="1" y="0"/>
                    <a:pt x="1" y="0"/>
                  </a:cubicBezTo>
                  <a:cubicBezTo>
                    <a:pt x="1" y="0"/>
                    <a:pt x="1"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8" name="Freeform 567"/>
            <p:cNvSpPr/>
            <p:nvPr/>
          </p:nvSpPr>
          <p:spPr bwMode="auto">
            <a:xfrm>
              <a:off x="3881" y="174"/>
              <a:ext cx="2" cy="2"/>
            </a:xfrm>
            <a:custGeom>
              <a:avLst/>
              <a:gdLst>
                <a:gd name="T0" fmla="*/ 0 w 1"/>
                <a:gd name="T1" fmla="*/ 0 h 1"/>
                <a:gd name="T2" fmla="*/ 1 w 1"/>
                <a:gd name="T3" fmla="*/ 1 h 1"/>
                <a:gd name="T4" fmla="*/ 1 w 1"/>
                <a:gd name="T5" fmla="*/ 0 h 1"/>
                <a:gd name="T6" fmla="*/ 0 w 1"/>
                <a:gd name="T7" fmla="*/ 0 h 1"/>
              </a:gdLst>
              <a:ahLst/>
              <a:cxnLst>
                <a:cxn ang="0">
                  <a:pos x="T0" y="T1"/>
                </a:cxn>
                <a:cxn ang="0">
                  <a:pos x="T2" y="T3"/>
                </a:cxn>
                <a:cxn ang="0">
                  <a:pos x="T4" y="T5"/>
                </a:cxn>
                <a:cxn ang="0">
                  <a:pos x="T6" y="T7"/>
                </a:cxn>
              </a:cxnLst>
              <a:rect l="0" t="0" r="r" b="b"/>
              <a:pathLst>
                <a:path w="1" h="1">
                  <a:moveTo>
                    <a:pt x="0" y="0"/>
                  </a:moveTo>
                  <a:cubicBezTo>
                    <a:pt x="1" y="0"/>
                    <a:pt x="1" y="1"/>
                    <a:pt x="1" y="1"/>
                  </a:cubicBezTo>
                  <a:cubicBezTo>
                    <a:pt x="1" y="1"/>
                    <a:pt x="1" y="1"/>
                    <a:pt x="1" y="0"/>
                  </a:cubicBezTo>
                  <a:cubicBezTo>
                    <a:pt x="1" y="0"/>
                    <a:pt x="1"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69" name="Freeform 568"/>
            <p:cNvSpPr/>
            <p:nvPr/>
          </p:nvSpPr>
          <p:spPr bwMode="auto">
            <a:xfrm>
              <a:off x="3883" y="176"/>
              <a:ext cx="3" cy="7"/>
            </a:xfrm>
            <a:custGeom>
              <a:avLst/>
              <a:gdLst>
                <a:gd name="T0" fmla="*/ 0 w 2"/>
                <a:gd name="T1" fmla="*/ 0 h 4"/>
                <a:gd name="T2" fmla="*/ 2 w 2"/>
                <a:gd name="T3" fmla="*/ 4 h 4"/>
                <a:gd name="T4" fmla="*/ 1 w 2"/>
                <a:gd name="T5" fmla="*/ 2 h 4"/>
                <a:gd name="T6" fmla="*/ 1 w 2"/>
                <a:gd name="T7" fmla="*/ 1 h 4"/>
                <a:gd name="T8" fmla="*/ 0 w 2"/>
                <a:gd name="T9" fmla="*/ 0 h 4"/>
              </a:gdLst>
              <a:ahLst/>
              <a:cxnLst>
                <a:cxn ang="0">
                  <a:pos x="T0" y="T1"/>
                </a:cxn>
                <a:cxn ang="0">
                  <a:pos x="T2" y="T3"/>
                </a:cxn>
                <a:cxn ang="0">
                  <a:pos x="T4" y="T5"/>
                </a:cxn>
                <a:cxn ang="0">
                  <a:pos x="T6" y="T7"/>
                </a:cxn>
                <a:cxn ang="0">
                  <a:pos x="T8" y="T9"/>
                </a:cxn>
              </a:cxnLst>
              <a:rect l="0" t="0" r="r" b="b"/>
              <a:pathLst>
                <a:path w="2" h="4">
                  <a:moveTo>
                    <a:pt x="0" y="0"/>
                  </a:moveTo>
                  <a:cubicBezTo>
                    <a:pt x="1" y="1"/>
                    <a:pt x="2" y="3"/>
                    <a:pt x="2" y="4"/>
                  </a:cubicBezTo>
                  <a:cubicBezTo>
                    <a:pt x="2" y="3"/>
                    <a:pt x="2" y="2"/>
                    <a:pt x="1" y="2"/>
                  </a:cubicBezTo>
                  <a:cubicBezTo>
                    <a:pt x="1" y="1"/>
                    <a:pt x="1" y="1"/>
                    <a:pt x="1" y="1"/>
                  </a:cubicBezTo>
                  <a:cubicBezTo>
                    <a:pt x="1" y="1"/>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0" name="Freeform 569"/>
            <p:cNvSpPr>
              <a:spLocks noEditPoints="1"/>
            </p:cNvSpPr>
            <p:nvPr/>
          </p:nvSpPr>
          <p:spPr bwMode="auto">
            <a:xfrm>
              <a:off x="3883" y="176"/>
              <a:ext cx="4" cy="8"/>
            </a:xfrm>
            <a:custGeom>
              <a:avLst/>
              <a:gdLst>
                <a:gd name="T0" fmla="*/ 2 w 3"/>
                <a:gd name="T1" fmla="*/ 4 h 5"/>
                <a:gd name="T2" fmla="*/ 3 w 3"/>
                <a:gd name="T3" fmla="*/ 4 h 5"/>
                <a:gd name="T4" fmla="*/ 3 w 3"/>
                <a:gd name="T5" fmla="*/ 5 h 5"/>
                <a:gd name="T6" fmla="*/ 2 w 3"/>
                <a:gd name="T7" fmla="*/ 4 h 5"/>
                <a:gd name="T8" fmla="*/ 0 w 3"/>
                <a:gd name="T9" fmla="*/ 0 h 5"/>
                <a:gd name="T10" fmla="*/ 0 w 3"/>
                <a:gd name="T11" fmla="*/ 0 h 5"/>
                <a:gd name="T12" fmla="*/ 1 w 3"/>
                <a:gd name="T13" fmla="*/ 1 h 5"/>
                <a:gd name="T14" fmla="*/ 2 w 3"/>
                <a:gd name="T15" fmla="*/ 4 h 5"/>
                <a:gd name="T16" fmla="*/ 2 w 3"/>
                <a:gd name="T17" fmla="*/ 4 h 5"/>
                <a:gd name="T18" fmla="*/ 2 w 3"/>
                <a:gd name="T19" fmla="*/ 4 h 5"/>
                <a:gd name="T20" fmla="*/ 2 w 3"/>
                <a:gd name="T21" fmla="*/ 4 h 5"/>
                <a:gd name="T22" fmla="*/ 0 w 3"/>
                <a:gd name="T23" fmla="*/ 0 h 5"/>
                <a:gd name="T24" fmla="*/ 0 w 3"/>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5">
                  <a:moveTo>
                    <a:pt x="2" y="4"/>
                  </a:moveTo>
                  <a:cubicBezTo>
                    <a:pt x="2" y="4"/>
                    <a:pt x="3" y="4"/>
                    <a:pt x="3" y="4"/>
                  </a:cubicBezTo>
                  <a:cubicBezTo>
                    <a:pt x="3" y="4"/>
                    <a:pt x="3" y="5"/>
                    <a:pt x="3" y="5"/>
                  </a:cubicBezTo>
                  <a:cubicBezTo>
                    <a:pt x="3" y="5"/>
                    <a:pt x="3" y="4"/>
                    <a:pt x="2" y="4"/>
                  </a:cubicBezTo>
                  <a:moveTo>
                    <a:pt x="0" y="0"/>
                  </a:moveTo>
                  <a:cubicBezTo>
                    <a:pt x="0" y="0"/>
                    <a:pt x="0" y="0"/>
                    <a:pt x="0" y="0"/>
                  </a:cubicBezTo>
                  <a:cubicBezTo>
                    <a:pt x="0" y="0"/>
                    <a:pt x="1" y="1"/>
                    <a:pt x="1" y="1"/>
                  </a:cubicBezTo>
                  <a:cubicBezTo>
                    <a:pt x="1" y="2"/>
                    <a:pt x="2" y="3"/>
                    <a:pt x="2" y="4"/>
                  </a:cubicBezTo>
                  <a:cubicBezTo>
                    <a:pt x="2" y="4"/>
                    <a:pt x="2" y="4"/>
                    <a:pt x="2" y="4"/>
                  </a:cubicBezTo>
                  <a:cubicBezTo>
                    <a:pt x="2" y="4"/>
                    <a:pt x="2" y="4"/>
                    <a:pt x="2" y="4"/>
                  </a:cubicBezTo>
                  <a:cubicBezTo>
                    <a:pt x="2" y="4"/>
                    <a:pt x="2" y="4"/>
                    <a:pt x="2" y="4"/>
                  </a:cubicBezTo>
                  <a:cubicBezTo>
                    <a:pt x="2" y="3"/>
                    <a:pt x="1" y="1"/>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1" name="Freeform 570"/>
            <p:cNvSpPr/>
            <p:nvPr/>
          </p:nvSpPr>
          <p:spPr bwMode="auto">
            <a:xfrm>
              <a:off x="3887" y="183"/>
              <a:ext cx="0" cy="3"/>
            </a:xfrm>
            <a:custGeom>
              <a:avLst/>
              <a:gdLst>
                <a:gd name="T0" fmla="*/ 0 h 2"/>
                <a:gd name="T1" fmla="*/ 1 h 2"/>
                <a:gd name="T2" fmla="*/ 1 h 2"/>
                <a:gd name="T3" fmla="*/ 2 h 2"/>
                <a:gd name="T4" fmla="*/ 1 h 2"/>
                <a:gd name="T5" fmla="*/ 0 h 2"/>
              </a:gdLst>
              <a:ahLst/>
              <a:cxnLst>
                <a:cxn ang="0">
                  <a:pos x="0" y="T0"/>
                </a:cxn>
                <a:cxn ang="0">
                  <a:pos x="0" y="T1"/>
                </a:cxn>
                <a:cxn ang="0">
                  <a:pos x="0" y="T2"/>
                </a:cxn>
                <a:cxn ang="0">
                  <a:pos x="0" y="T3"/>
                </a:cxn>
                <a:cxn ang="0">
                  <a:pos x="0" y="T4"/>
                </a:cxn>
                <a:cxn ang="0">
                  <a:pos x="0" y="T5"/>
                </a:cxn>
              </a:cxnLst>
              <a:rect l="0" t="0" r="r" b="b"/>
              <a:pathLst>
                <a:path h="2">
                  <a:moveTo>
                    <a:pt x="0" y="0"/>
                  </a:moveTo>
                  <a:cubicBezTo>
                    <a:pt x="0" y="0"/>
                    <a:pt x="0" y="1"/>
                    <a:pt x="0" y="1"/>
                  </a:cubicBezTo>
                  <a:cubicBezTo>
                    <a:pt x="0" y="1"/>
                    <a:pt x="0" y="1"/>
                    <a:pt x="0" y="1"/>
                  </a:cubicBezTo>
                  <a:cubicBezTo>
                    <a:pt x="0" y="2"/>
                    <a:pt x="0" y="2"/>
                    <a:pt x="0" y="2"/>
                  </a:cubicBezTo>
                  <a:cubicBezTo>
                    <a:pt x="0" y="1"/>
                    <a:pt x="0" y="1"/>
                    <a:pt x="0" y="1"/>
                  </a:cubicBezTo>
                  <a:cubicBezTo>
                    <a:pt x="0" y="1"/>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2" name="Freeform 571"/>
            <p:cNvSpPr/>
            <p:nvPr/>
          </p:nvSpPr>
          <p:spPr bwMode="auto">
            <a:xfrm>
              <a:off x="3887" y="184"/>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3" name="Freeform 572"/>
            <p:cNvSpPr/>
            <p:nvPr/>
          </p:nvSpPr>
          <p:spPr bwMode="auto">
            <a:xfrm>
              <a:off x="3892" y="192"/>
              <a:ext cx="2" cy="5"/>
            </a:xfrm>
            <a:custGeom>
              <a:avLst/>
              <a:gdLst>
                <a:gd name="T0" fmla="*/ 0 w 1"/>
                <a:gd name="T1" fmla="*/ 0 h 3"/>
                <a:gd name="T2" fmla="*/ 1 w 1"/>
                <a:gd name="T3" fmla="*/ 3 h 3"/>
                <a:gd name="T4" fmla="*/ 0 w 1"/>
                <a:gd name="T5" fmla="*/ 0 h 3"/>
                <a:gd name="T6" fmla="*/ 0 w 1"/>
                <a:gd name="T7" fmla="*/ 0 h 3"/>
                <a:gd name="T8" fmla="*/ 0 w 1"/>
                <a:gd name="T9" fmla="*/ 0 h 3"/>
                <a:gd name="T10" fmla="*/ 0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0" y="0"/>
                  </a:moveTo>
                  <a:cubicBezTo>
                    <a:pt x="0" y="1"/>
                    <a:pt x="1" y="2"/>
                    <a:pt x="1" y="3"/>
                  </a:cubicBezTo>
                  <a:cubicBezTo>
                    <a:pt x="1" y="2"/>
                    <a:pt x="0" y="1"/>
                    <a:pt x="0" y="0"/>
                  </a:cubicBezTo>
                  <a:cubicBezTo>
                    <a:pt x="0" y="0"/>
                    <a:pt x="0" y="0"/>
                    <a:pt x="0" y="0"/>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4" name="Freeform 573"/>
            <p:cNvSpPr>
              <a:spLocks noEditPoints="1"/>
            </p:cNvSpPr>
            <p:nvPr/>
          </p:nvSpPr>
          <p:spPr bwMode="auto">
            <a:xfrm>
              <a:off x="3887" y="186"/>
              <a:ext cx="9" cy="15"/>
            </a:xfrm>
            <a:custGeom>
              <a:avLst/>
              <a:gdLst>
                <a:gd name="T0" fmla="*/ 2 w 5"/>
                <a:gd name="T1" fmla="*/ 3 h 9"/>
                <a:gd name="T2" fmla="*/ 5 w 5"/>
                <a:gd name="T3" fmla="*/ 9 h 9"/>
                <a:gd name="T4" fmla="*/ 4 w 5"/>
                <a:gd name="T5" fmla="*/ 7 h 9"/>
                <a:gd name="T6" fmla="*/ 3 w 5"/>
                <a:gd name="T7" fmla="*/ 4 h 9"/>
                <a:gd name="T8" fmla="*/ 2 w 5"/>
                <a:gd name="T9" fmla="*/ 3 h 9"/>
                <a:gd name="T10" fmla="*/ 0 w 5"/>
                <a:gd name="T11" fmla="*/ 0 h 9"/>
                <a:gd name="T12" fmla="*/ 1 w 5"/>
                <a:gd name="T13" fmla="*/ 1 h 9"/>
                <a:gd name="T14" fmla="*/ 0 w 5"/>
                <a:gd name="T15" fmla="*/ 0 h 9"/>
                <a:gd name="T16" fmla="*/ 0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2" y="3"/>
                  </a:moveTo>
                  <a:cubicBezTo>
                    <a:pt x="3" y="5"/>
                    <a:pt x="4" y="7"/>
                    <a:pt x="5" y="9"/>
                  </a:cubicBezTo>
                  <a:cubicBezTo>
                    <a:pt x="5" y="9"/>
                    <a:pt x="5" y="8"/>
                    <a:pt x="4" y="7"/>
                  </a:cubicBezTo>
                  <a:cubicBezTo>
                    <a:pt x="4" y="6"/>
                    <a:pt x="3" y="5"/>
                    <a:pt x="3" y="4"/>
                  </a:cubicBezTo>
                  <a:cubicBezTo>
                    <a:pt x="2" y="3"/>
                    <a:pt x="2" y="3"/>
                    <a:pt x="2" y="3"/>
                  </a:cubicBezTo>
                  <a:moveTo>
                    <a:pt x="0" y="0"/>
                  </a:moveTo>
                  <a:cubicBezTo>
                    <a:pt x="1" y="0"/>
                    <a:pt x="1" y="1"/>
                    <a:pt x="1" y="1"/>
                  </a:cubicBezTo>
                  <a:cubicBezTo>
                    <a:pt x="1" y="1"/>
                    <a:pt x="1" y="0"/>
                    <a:pt x="0" y="0"/>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5" name="Freeform 574"/>
            <p:cNvSpPr/>
            <p:nvPr/>
          </p:nvSpPr>
          <p:spPr bwMode="auto">
            <a:xfrm>
              <a:off x="3887" y="186"/>
              <a:ext cx="12" cy="21"/>
            </a:xfrm>
            <a:custGeom>
              <a:avLst/>
              <a:gdLst>
                <a:gd name="T0" fmla="*/ 0 w 7"/>
                <a:gd name="T1" fmla="*/ 0 h 13"/>
                <a:gd name="T2" fmla="*/ 4 w 7"/>
                <a:gd name="T3" fmla="*/ 7 h 13"/>
                <a:gd name="T4" fmla="*/ 7 w 7"/>
                <a:gd name="T5" fmla="*/ 13 h 13"/>
                <a:gd name="T6" fmla="*/ 5 w 7"/>
                <a:gd name="T7" fmla="*/ 9 h 13"/>
                <a:gd name="T8" fmla="*/ 2 w 7"/>
                <a:gd name="T9" fmla="*/ 3 h 13"/>
                <a:gd name="T10" fmla="*/ 1 w 7"/>
                <a:gd name="T11" fmla="*/ 1 h 13"/>
                <a:gd name="T12" fmla="*/ 0 w 7"/>
                <a:gd name="T13" fmla="*/ 0 h 13"/>
                <a:gd name="T14" fmla="*/ 0 w 7"/>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0" y="0"/>
                  </a:moveTo>
                  <a:cubicBezTo>
                    <a:pt x="2" y="2"/>
                    <a:pt x="3" y="5"/>
                    <a:pt x="4" y="7"/>
                  </a:cubicBezTo>
                  <a:cubicBezTo>
                    <a:pt x="5" y="9"/>
                    <a:pt x="6" y="11"/>
                    <a:pt x="7" y="13"/>
                  </a:cubicBezTo>
                  <a:cubicBezTo>
                    <a:pt x="7" y="12"/>
                    <a:pt x="6" y="10"/>
                    <a:pt x="5" y="9"/>
                  </a:cubicBezTo>
                  <a:cubicBezTo>
                    <a:pt x="4" y="7"/>
                    <a:pt x="3" y="5"/>
                    <a:pt x="2" y="3"/>
                  </a:cubicBezTo>
                  <a:cubicBezTo>
                    <a:pt x="2" y="2"/>
                    <a:pt x="1" y="2"/>
                    <a:pt x="1" y="1"/>
                  </a:cubicBezTo>
                  <a:cubicBezTo>
                    <a:pt x="1" y="1"/>
                    <a:pt x="1" y="0"/>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6" name="Freeform 575"/>
            <p:cNvSpPr>
              <a:spLocks noEditPoints="1"/>
            </p:cNvSpPr>
            <p:nvPr/>
          </p:nvSpPr>
          <p:spPr bwMode="auto">
            <a:xfrm>
              <a:off x="3894" y="197"/>
              <a:ext cx="15" cy="28"/>
            </a:xfrm>
            <a:custGeom>
              <a:avLst/>
              <a:gdLst>
                <a:gd name="T0" fmla="*/ 6 w 9"/>
                <a:gd name="T1" fmla="*/ 12 h 17"/>
                <a:gd name="T2" fmla="*/ 9 w 9"/>
                <a:gd name="T3" fmla="*/ 17 h 17"/>
                <a:gd name="T4" fmla="*/ 6 w 9"/>
                <a:gd name="T5" fmla="*/ 12 h 17"/>
                <a:gd name="T6" fmla="*/ 0 w 9"/>
                <a:gd name="T7" fmla="*/ 0 h 17"/>
                <a:gd name="T8" fmla="*/ 6 w 9"/>
                <a:gd name="T9" fmla="*/ 12 h 17"/>
                <a:gd name="T10" fmla="*/ 6 w 9"/>
                <a:gd name="T11" fmla="*/ 12 h 17"/>
                <a:gd name="T12" fmla="*/ 3 w 9"/>
                <a:gd name="T13" fmla="*/ 6 h 17"/>
                <a:gd name="T14" fmla="*/ 0 w 9"/>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7">
                  <a:moveTo>
                    <a:pt x="6" y="12"/>
                  </a:moveTo>
                  <a:cubicBezTo>
                    <a:pt x="7" y="13"/>
                    <a:pt x="8" y="15"/>
                    <a:pt x="9" y="17"/>
                  </a:cubicBezTo>
                  <a:cubicBezTo>
                    <a:pt x="8" y="15"/>
                    <a:pt x="7" y="13"/>
                    <a:pt x="6" y="12"/>
                  </a:cubicBezTo>
                  <a:moveTo>
                    <a:pt x="0" y="0"/>
                  </a:moveTo>
                  <a:cubicBezTo>
                    <a:pt x="2" y="4"/>
                    <a:pt x="4" y="8"/>
                    <a:pt x="6" y="12"/>
                  </a:cubicBezTo>
                  <a:cubicBezTo>
                    <a:pt x="6" y="12"/>
                    <a:pt x="6" y="12"/>
                    <a:pt x="6" y="12"/>
                  </a:cubicBezTo>
                  <a:cubicBezTo>
                    <a:pt x="5" y="10"/>
                    <a:pt x="4" y="8"/>
                    <a:pt x="3" y="6"/>
                  </a:cubicBezTo>
                  <a:cubicBezTo>
                    <a:pt x="2" y="4"/>
                    <a:pt x="1" y="2"/>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7" name="Freeform 576"/>
            <p:cNvSpPr/>
            <p:nvPr/>
          </p:nvSpPr>
          <p:spPr bwMode="auto">
            <a:xfrm>
              <a:off x="3868" y="150"/>
              <a:ext cx="1" cy="2"/>
            </a:xfrm>
            <a:custGeom>
              <a:avLst/>
              <a:gdLst>
                <a:gd name="T0" fmla="*/ 0 w 1"/>
                <a:gd name="T1" fmla="*/ 0 h 1"/>
                <a:gd name="T2" fmla="*/ 0 w 1"/>
                <a:gd name="T3" fmla="*/ 0 h 1"/>
                <a:gd name="T4" fmla="*/ 0 w 1"/>
                <a:gd name="T5" fmla="*/ 0 h 1"/>
                <a:gd name="T6" fmla="*/ 1 w 1"/>
                <a:gd name="T7" fmla="*/ 1 h 1"/>
                <a:gd name="T8" fmla="*/ 1 w 1"/>
                <a:gd name="T9" fmla="*/ 1 h 1"/>
                <a:gd name="T10" fmla="*/ 1 w 1"/>
                <a:gd name="T11" fmla="*/ 1 h 1"/>
                <a:gd name="T12" fmla="*/ 0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cubicBezTo>
                    <a:pt x="0" y="0"/>
                    <a:pt x="0" y="0"/>
                    <a:pt x="0" y="0"/>
                  </a:cubicBezTo>
                  <a:cubicBezTo>
                    <a:pt x="0" y="0"/>
                    <a:pt x="0" y="0"/>
                    <a:pt x="0" y="0"/>
                  </a:cubicBezTo>
                  <a:cubicBezTo>
                    <a:pt x="0" y="1"/>
                    <a:pt x="1" y="1"/>
                    <a:pt x="1" y="1"/>
                  </a:cubicBezTo>
                  <a:cubicBezTo>
                    <a:pt x="1" y="1"/>
                    <a:pt x="1" y="1"/>
                    <a:pt x="1" y="1"/>
                  </a:cubicBezTo>
                  <a:cubicBezTo>
                    <a:pt x="1" y="1"/>
                    <a:pt x="1" y="1"/>
                    <a:pt x="1" y="1"/>
                  </a:cubicBezTo>
                  <a:cubicBezTo>
                    <a:pt x="0" y="0"/>
                    <a:pt x="0" y="0"/>
                    <a:pt x="0" y="0"/>
                  </a:cubicBezTo>
                  <a:cubicBezTo>
                    <a:pt x="0" y="0"/>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8" name="Freeform 577"/>
            <p:cNvSpPr/>
            <p:nvPr/>
          </p:nvSpPr>
          <p:spPr bwMode="auto">
            <a:xfrm>
              <a:off x="3909" y="227"/>
              <a:ext cx="5" cy="6"/>
            </a:xfrm>
            <a:custGeom>
              <a:avLst/>
              <a:gdLst>
                <a:gd name="T0" fmla="*/ 0 w 3"/>
                <a:gd name="T1" fmla="*/ 0 h 4"/>
                <a:gd name="T2" fmla="*/ 3 w 3"/>
                <a:gd name="T3" fmla="*/ 4 h 4"/>
                <a:gd name="T4" fmla="*/ 3 w 3"/>
                <a:gd name="T5" fmla="*/ 4 h 4"/>
                <a:gd name="T6" fmla="*/ 2 w 3"/>
                <a:gd name="T7" fmla="*/ 2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1" y="1"/>
                    <a:pt x="2" y="3"/>
                    <a:pt x="3" y="4"/>
                  </a:cubicBezTo>
                  <a:cubicBezTo>
                    <a:pt x="3" y="4"/>
                    <a:pt x="3" y="4"/>
                    <a:pt x="3" y="4"/>
                  </a:cubicBezTo>
                  <a:cubicBezTo>
                    <a:pt x="2" y="4"/>
                    <a:pt x="2" y="3"/>
                    <a:pt x="2" y="2"/>
                  </a:cubicBezTo>
                  <a:cubicBezTo>
                    <a:pt x="1" y="1"/>
                    <a:pt x="1" y="1"/>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79" name="Freeform 578"/>
            <p:cNvSpPr/>
            <p:nvPr/>
          </p:nvSpPr>
          <p:spPr bwMode="auto">
            <a:xfrm>
              <a:off x="3909" y="225"/>
              <a:ext cx="3" cy="5"/>
            </a:xfrm>
            <a:custGeom>
              <a:avLst/>
              <a:gdLst>
                <a:gd name="T0" fmla="*/ 0 w 2"/>
                <a:gd name="T1" fmla="*/ 0 h 3"/>
                <a:gd name="T2" fmla="*/ 0 w 2"/>
                <a:gd name="T3" fmla="*/ 0 h 3"/>
                <a:gd name="T4" fmla="*/ 0 w 2"/>
                <a:gd name="T5" fmla="*/ 1 h 3"/>
                <a:gd name="T6" fmla="*/ 2 w 2"/>
                <a:gd name="T7" fmla="*/ 3 h 3"/>
                <a:gd name="T8" fmla="*/ 1 w 2"/>
                <a:gd name="T9" fmla="*/ 3 h 3"/>
                <a:gd name="T10" fmla="*/ 0 w 2"/>
                <a:gd name="T11" fmla="*/ 0 h 3"/>
                <a:gd name="T12" fmla="*/ 0 w 2"/>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0" y="0"/>
                  </a:moveTo>
                  <a:cubicBezTo>
                    <a:pt x="0" y="0"/>
                    <a:pt x="0" y="0"/>
                    <a:pt x="0" y="0"/>
                  </a:cubicBezTo>
                  <a:cubicBezTo>
                    <a:pt x="0" y="0"/>
                    <a:pt x="0" y="0"/>
                    <a:pt x="0" y="1"/>
                  </a:cubicBezTo>
                  <a:cubicBezTo>
                    <a:pt x="1" y="2"/>
                    <a:pt x="1" y="2"/>
                    <a:pt x="2" y="3"/>
                  </a:cubicBezTo>
                  <a:cubicBezTo>
                    <a:pt x="2" y="3"/>
                    <a:pt x="2" y="3"/>
                    <a:pt x="1" y="3"/>
                  </a:cubicBezTo>
                  <a:cubicBezTo>
                    <a:pt x="1" y="2"/>
                    <a:pt x="0" y="1"/>
                    <a:pt x="0" y="0"/>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0" name="Freeform 579"/>
            <p:cNvSpPr/>
            <p:nvPr/>
          </p:nvSpPr>
          <p:spPr bwMode="auto">
            <a:xfrm>
              <a:off x="3869" y="153"/>
              <a:ext cx="2" cy="2"/>
            </a:xfrm>
            <a:custGeom>
              <a:avLst/>
              <a:gdLst>
                <a:gd name="T0" fmla="*/ 0 w 1"/>
                <a:gd name="T1" fmla="*/ 0 h 1"/>
                <a:gd name="T2" fmla="*/ 0 w 1"/>
                <a:gd name="T3" fmla="*/ 0 h 1"/>
                <a:gd name="T4" fmla="*/ 1 w 1"/>
                <a:gd name="T5" fmla="*/ 1 h 1"/>
                <a:gd name="T6" fmla="*/ 1 w 1"/>
                <a:gd name="T7" fmla="*/ 1 h 1"/>
                <a:gd name="T8" fmla="*/ 1 w 1"/>
                <a:gd name="T9" fmla="*/ 1 h 1"/>
                <a:gd name="T10" fmla="*/ 1 w 1"/>
                <a:gd name="T11" fmla="*/ 1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cubicBezTo>
                    <a:pt x="0" y="0"/>
                    <a:pt x="0" y="0"/>
                    <a:pt x="0" y="0"/>
                  </a:cubicBezTo>
                  <a:cubicBezTo>
                    <a:pt x="0" y="0"/>
                    <a:pt x="0" y="0"/>
                    <a:pt x="1" y="1"/>
                  </a:cubicBezTo>
                  <a:cubicBezTo>
                    <a:pt x="1" y="1"/>
                    <a:pt x="1" y="1"/>
                    <a:pt x="1" y="1"/>
                  </a:cubicBezTo>
                  <a:cubicBezTo>
                    <a:pt x="1" y="1"/>
                    <a:pt x="1" y="1"/>
                    <a:pt x="1" y="1"/>
                  </a:cubicBezTo>
                  <a:cubicBezTo>
                    <a:pt x="1" y="1"/>
                    <a:pt x="1" y="1"/>
                    <a:pt x="1" y="1"/>
                  </a:cubicBezTo>
                  <a:cubicBezTo>
                    <a:pt x="1" y="1"/>
                    <a:pt x="0" y="0"/>
                    <a:pt x="0" y="0"/>
                  </a:cubicBezTo>
                </a:path>
              </a:pathLst>
            </a:custGeom>
            <a:solidFill>
              <a:srgbClr val="00A8A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1" name="Freeform 580"/>
            <p:cNvSpPr>
              <a:spLocks noEditPoints="1"/>
            </p:cNvSpPr>
            <p:nvPr/>
          </p:nvSpPr>
          <p:spPr bwMode="auto">
            <a:xfrm>
              <a:off x="3869" y="153"/>
              <a:ext cx="2" cy="2"/>
            </a:xfrm>
            <a:custGeom>
              <a:avLst/>
              <a:gdLst>
                <a:gd name="T0" fmla="*/ 1 w 1"/>
                <a:gd name="T1" fmla="*/ 1 h 1"/>
                <a:gd name="T2" fmla="*/ 1 w 1"/>
                <a:gd name="T3" fmla="*/ 1 h 1"/>
                <a:gd name="T4" fmla="*/ 1 w 1"/>
                <a:gd name="T5" fmla="*/ 1 h 1"/>
                <a:gd name="T6" fmla="*/ 1 w 1"/>
                <a:gd name="T7" fmla="*/ 1 h 1"/>
                <a:gd name="T8" fmla="*/ 1 w 1"/>
                <a:gd name="T9" fmla="*/ 1 h 1"/>
                <a:gd name="T10" fmla="*/ 0 w 1"/>
                <a:gd name="T11" fmla="*/ 0 h 1"/>
                <a:gd name="T12" fmla="*/ 0 w 1"/>
                <a:gd name="T13" fmla="*/ 0 h 1"/>
                <a:gd name="T14" fmla="*/ 1 w 1"/>
                <a:gd name="T15" fmla="*/ 1 h 1"/>
                <a:gd name="T16" fmla="*/ 1 w 1"/>
                <a:gd name="T17" fmla="*/ 1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moveTo>
                    <a:pt x="0" y="0"/>
                  </a:moveTo>
                  <a:cubicBezTo>
                    <a:pt x="0" y="0"/>
                    <a:pt x="0" y="0"/>
                    <a:pt x="0" y="0"/>
                  </a:cubicBezTo>
                  <a:cubicBezTo>
                    <a:pt x="0" y="0"/>
                    <a:pt x="0" y="0"/>
                    <a:pt x="1" y="1"/>
                  </a:cubicBezTo>
                  <a:cubicBezTo>
                    <a:pt x="1" y="1"/>
                    <a:pt x="1" y="1"/>
                    <a:pt x="1" y="1"/>
                  </a:cubicBezTo>
                  <a:cubicBezTo>
                    <a:pt x="0" y="0"/>
                    <a:pt x="0" y="0"/>
                    <a:pt x="0" y="0"/>
                  </a:cubicBezTo>
                </a:path>
              </a:pathLst>
            </a:custGeom>
            <a:solidFill>
              <a:srgbClr val="009F9D"/>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2" name="Freeform 581"/>
            <p:cNvSpPr>
              <a:spLocks noEditPoints="1"/>
            </p:cNvSpPr>
            <p:nvPr/>
          </p:nvSpPr>
          <p:spPr bwMode="auto">
            <a:xfrm>
              <a:off x="3869" y="153"/>
              <a:ext cx="2" cy="2"/>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1 h 1"/>
                <a:gd name="T12" fmla="*/ 0 w 1"/>
                <a:gd name="T13" fmla="*/ 0 h 1"/>
                <a:gd name="T14" fmla="*/ 0 w 1"/>
                <a:gd name="T15" fmla="*/ 0 h 1"/>
                <a:gd name="T16" fmla="*/ 1 w 1"/>
                <a:gd name="T17" fmla="*/ 1 h 1"/>
                <a:gd name="T18" fmla="*/ 1 w 1"/>
                <a:gd name="T19" fmla="*/ 1 h 1"/>
                <a:gd name="T20" fmla="*/ 0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cubicBezTo>
                    <a:pt x="1" y="1"/>
                    <a:pt x="1" y="1"/>
                    <a:pt x="1" y="1"/>
                  </a:cubicBezTo>
                  <a:cubicBezTo>
                    <a:pt x="1" y="1"/>
                    <a:pt x="1" y="1"/>
                    <a:pt x="1" y="1"/>
                  </a:cubicBezTo>
                  <a:cubicBezTo>
                    <a:pt x="1" y="1"/>
                    <a:pt x="1" y="1"/>
                    <a:pt x="1" y="1"/>
                  </a:cubicBezTo>
                  <a:cubicBezTo>
                    <a:pt x="1" y="1"/>
                    <a:pt x="1" y="1"/>
                    <a:pt x="1" y="1"/>
                  </a:cubicBezTo>
                  <a:cubicBezTo>
                    <a:pt x="1" y="1"/>
                    <a:pt x="1" y="1"/>
                    <a:pt x="1" y="1"/>
                  </a:cubicBezTo>
                  <a:moveTo>
                    <a:pt x="0" y="0"/>
                  </a:moveTo>
                  <a:cubicBezTo>
                    <a:pt x="0" y="0"/>
                    <a:pt x="0" y="0"/>
                    <a:pt x="0" y="0"/>
                  </a:cubicBezTo>
                  <a:cubicBezTo>
                    <a:pt x="0" y="0"/>
                    <a:pt x="0" y="0"/>
                    <a:pt x="1" y="1"/>
                  </a:cubicBezTo>
                  <a:cubicBezTo>
                    <a:pt x="1" y="1"/>
                    <a:pt x="1" y="1"/>
                    <a:pt x="1" y="1"/>
                  </a:cubicBezTo>
                  <a:cubicBezTo>
                    <a:pt x="0" y="0"/>
                    <a:pt x="0" y="0"/>
                    <a:pt x="0" y="0"/>
                  </a:cubicBezTo>
                </a:path>
              </a:pathLst>
            </a:custGeom>
            <a:solidFill>
              <a:srgbClr val="00567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3" name="Freeform 582"/>
            <p:cNvSpPr>
              <a:spLocks noEditPoints="1"/>
            </p:cNvSpPr>
            <p:nvPr/>
          </p:nvSpPr>
          <p:spPr bwMode="auto">
            <a:xfrm>
              <a:off x="3869" y="153"/>
              <a:ext cx="2" cy="2"/>
            </a:xfrm>
            <a:custGeom>
              <a:avLst/>
              <a:gdLst>
                <a:gd name="T0" fmla="*/ 1 w 1"/>
                <a:gd name="T1" fmla="*/ 1 h 1"/>
                <a:gd name="T2" fmla="*/ 1 w 1"/>
                <a:gd name="T3" fmla="*/ 1 h 1"/>
                <a:gd name="T4" fmla="*/ 1 w 1"/>
                <a:gd name="T5" fmla="*/ 1 h 1"/>
                <a:gd name="T6" fmla="*/ 1 w 1"/>
                <a:gd name="T7" fmla="*/ 1 h 1"/>
                <a:gd name="T8" fmla="*/ 0 w 1"/>
                <a:gd name="T9" fmla="*/ 0 h 1"/>
                <a:gd name="T10" fmla="*/ 0 w 1"/>
                <a:gd name="T11" fmla="*/ 0 h 1"/>
                <a:gd name="T12" fmla="*/ 1 w 1"/>
                <a:gd name="T13" fmla="*/ 1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cubicBezTo>
                    <a:pt x="1" y="1"/>
                    <a:pt x="1" y="1"/>
                    <a:pt x="1" y="1"/>
                  </a:cubicBezTo>
                  <a:cubicBezTo>
                    <a:pt x="1" y="1"/>
                    <a:pt x="1" y="1"/>
                    <a:pt x="1" y="1"/>
                  </a:cubicBezTo>
                  <a:cubicBezTo>
                    <a:pt x="1" y="1"/>
                    <a:pt x="1" y="1"/>
                    <a:pt x="1" y="1"/>
                  </a:cubicBezTo>
                  <a:moveTo>
                    <a:pt x="0" y="0"/>
                  </a:moveTo>
                  <a:cubicBezTo>
                    <a:pt x="0" y="0"/>
                    <a:pt x="0" y="0"/>
                    <a:pt x="0" y="0"/>
                  </a:cubicBezTo>
                  <a:cubicBezTo>
                    <a:pt x="1" y="1"/>
                    <a:pt x="1" y="1"/>
                    <a:pt x="1" y="1"/>
                  </a:cubicBezTo>
                  <a:cubicBezTo>
                    <a:pt x="0" y="0"/>
                    <a:pt x="0" y="0"/>
                    <a:pt x="0" y="0"/>
                  </a:cubicBezTo>
                </a:path>
              </a:pathLst>
            </a:custGeom>
            <a:solidFill>
              <a:srgbClr val="001417"/>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4" name="Oval 583"/>
            <p:cNvSpPr>
              <a:spLocks noChangeArrowheads="1"/>
            </p:cNvSpPr>
            <p:nvPr/>
          </p:nvSpPr>
          <p:spPr bwMode="auto">
            <a:xfrm>
              <a:off x="3827" y="1296"/>
              <a:ext cx="83" cy="688"/>
            </a:xfrm>
            <a:prstGeom prst="ellipse">
              <a:avLst/>
            </a:prstGeom>
            <a:solidFill>
              <a:schemeClr val="accent5"/>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6" name="矩形 5"/>
          <p:cNvSpPr/>
          <p:nvPr/>
        </p:nvSpPr>
        <p:spPr>
          <a:xfrm>
            <a:off x="0" y="5004341"/>
            <a:ext cx="11638547" cy="1465490"/>
          </a:xfrm>
          <a:prstGeom prst="rect">
            <a:avLst/>
          </a:prstGeom>
          <a:solidFill>
            <a:schemeClr val="accent1">
              <a:alpha val="72000"/>
            </a:schemeClr>
          </a:solidFill>
          <a:ln>
            <a:noFill/>
          </a:ln>
          <a:effectLst>
            <a:outerShdw blurRad="50800" dist="152400" dir="13620000" algn="ctr" rotWithShape="0">
              <a:srgbClr val="000000">
                <a:alpha val="43137"/>
              </a:srgbClr>
            </a:outerShdw>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左箭头 72">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553453" y="628747"/>
            <a:ext cx="11085094" cy="521970"/>
          </a:xfrm>
          <a:prstGeom prst="rect">
            <a:avLst/>
          </a:prstGeom>
          <a:noFill/>
        </p:spPr>
        <p:txBody>
          <a:bodyPr wrap="square" rtlCol="0">
            <a:spAutoFit/>
          </a:bodyPr>
          <a:lstStyle/>
          <a:p>
            <a:r>
              <a:rPr lang="zh-CN" altLang="en-US" sz="2800" b="1" dirty="0">
                <a:latin typeface="微软雅黑" panose="020B0503020204020204" pitchFamily="34" charset="-122"/>
                <a:ea typeface="微软雅黑" panose="020B0503020204020204" pitchFamily="34" charset="-122"/>
              </a:rPr>
              <a:t>近五年广东省高职高考英语试题阅读理解部分考情分析如下：</a:t>
            </a:r>
          </a:p>
        </p:txBody>
      </p:sp>
      <p:sp>
        <p:nvSpPr>
          <p:cNvPr id="181" name="文本框 180"/>
          <p:cNvSpPr txBox="1"/>
          <p:nvPr/>
        </p:nvSpPr>
        <p:spPr>
          <a:xfrm>
            <a:off x="112395" y="5004435"/>
            <a:ext cx="11413490" cy="1383665"/>
          </a:xfrm>
          <a:prstGeom prst="rect">
            <a:avLst/>
          </a:prstGeom>
          <a:noFill/>
        </p:spPr>
        <p:txBody>
          <a:bodyPr wrap="square" rtlCol="0">
            <a:spAutoFit/>
          </a:bodyPr>
          <a:lstStyle/>
          <a:p>
            <a:r>
              <a:rPr lang="zh-CN" altLang="en-US" sz="2000" b="1" dirty="0">
                <a:solidFill>
                  <a:schemeClr val="bg1"/>
                </a:solidFill>
                <a:latin typeface="微软雅黑" panose="020B0503020204020204" pitchFamily="34" charset="-122"/>
                <a:ea typeface="微软雅黑" panose="020B0503020204020204" pitchFamily="34" charset="-122"/>
              </a:rPr>
              <a:t>     </a:t>
            </a:r>
            <a:r>
              <a:rPr sz="2000" b="1" dirty="0">
                <a:solidFill>
                  <a:schemeClr val="bg1"/>
                </a:solidFill>
                <a:latin typeface="微软雅黑" panose="020B0503020204020204" pitchFamily="34" charset="-122"/>
                <a:ea typeface="微软雅黑" panose="020B0503020204020204" pitchFamily="34" charset="-122"/>
              </a:rPr>
              <a:t>由以上表格可以看出，2019 年和 2020 年，考查 3 篇文章，记叙文、说明文、议论文各一篇，2021 年记叙文 2 篇、议论文 1 篇，2022 年记叙文 1 篇、说明文 2 篇，2023 年考查 3 篇记叙文，而且题型和分值都发生变化，将 C 篇变成阅读选择题（B) 篇），阅读理解的分值由每题 2 分增加到每题 3 分，题型越来越倾向于阅读能力的培养</a:t>
            </a:r>
            <a:r>
              <a:rPr sz="2400" b="1" dirty="0">
                <a:solidFill>
                  <a:schemeClr val="bg1"/>
                </a:solidFill>
                <a:latin typeface="微软雅黑" panose="020B0503020204020204" pitchFamily="34" charset="-122"/>
                <a:ea typeface="微软雅黑" panose="020B0503020204020204" pitchFamily="34" charset="-122"/>
              </a:rPr>
              <a:t>。</a:t>
            </a:r>
          </a:p>
        </p:txBody>
      </p:sp>
      <p:pic>
        <p:nvPicPr>
          <p:cNvPr id="3" name="图片 2"/>
          <p:cNvPicPr>
            <a:picLocks noChangeAspect="1"/>
          </p:cNvPicPr>
          <p:nvPr/>
        </p:nvPicPr>
        <p:blipFill>
          <a:blip r:embed="rId4"/>
          <a:stretch>
            <a:fillRect/>
          </a:stretch>
        </p:blipFill>
        <p:spPr>
          <a:xfrm>
            <a:off x="313055" y="1231265"/>
            <a:ext cx="9341485" cy="352996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2500" advTm="3000"/>
    </mc:Choice>
    <mc:Fallback xmlns="">
      <p:transition spd="slow" advTm="3000"/>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50000">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14:bounceEnd="50000">
                                          <p:cBhvr additive="base">
                                            <p:cTn id="7" dur="1000" fill="hold"/>
                                            <p:tgtEl>
                                              <p:spTgt spid="94"/>
                                            </p:tgtEl>
                                            <p:attrNameLst>
                                              <p:attrName>ppt_x</p:attrName>
                                            </p:attrNameLst>
                                          </p:cBhvr>
                                          <p:tavLst>
                                            <p:tav tm="0">
                                              <p:val>
                                                <p:strVal val="#ppt_x"/>
                                              </p:val>
                                            </p:tav>
                                            <p:tav tm="100000">
                                              <p:val>
                                                <p:strVal val="#ppt_x"/>
                                              </p:val>
                                            </p:tav>
                                          </p:tavLst>
                                        </p:anim>
                                        <p:anim calcmode="lin" valueType="num" p14:bounceEnd="50000">
                                          <p:cBhvr additive="base">
                                            <p:cTn id="8" dur="1000" fill="hold"/>
                                            <p:tgtEl>
                                              <p:spTgt spid="9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8" presetClass="entr" presetSubtype="6"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strips(downRight)">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18" presetClass="entr" presetSubtype="12"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strips(downLeft)">
                                          <p:cBhvr>
                                            <p:cTn id="18" dur="5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181"/>
                                            </p:tgtEl>
                                            <p:attrNameLst>
                                              <p:attrName>style.visibility</p:attrName>
                                            </p:attrNameLst>
                                          </p:cBhvr>
                                          <p:to>
                                            <p:strVal val="visible"/>
                                          </p:to>
                                        </p:set>
                                        <p:animEffect transition="in" filter="wipe(left)">
                                          <p:cBhvr>
                                            <p:cTn id="23" dur="500"/>
                                            <p:tgtEl>
                                              <p:spTgt spid="181"/>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p:bldP spid="18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cBhvr additive="base">
                                            <p:cTn id="7" dur="1000" fill="hold"/>
                                            <p:tgtEl>
                                              <p:spTgt spid="94"/>
                                            </p:tgtEl>
                                            <p:attrNameLst>
                                              <p:attrName>ppt_x</p:attrName>
                                            </p:attrNameLst>
                                          </p:cBhvr>
                                          <p:tavLst>
                                            <p:tav tm="0">
                                              <p:val>
                                                <p:strVal val="#ppt_x"/>
                                              </p:val>
                                            </p:tav>
                                            <p:tav tm="100000">
                                              <p:val>
                                                <p:strVal val="#ppt_x"/>
                                              </p:val>
                                            </p:tav>
                                          </p:tavLst>
                                        </p:anim>
                                        <p:anim calcmode="lin" valueType="num">
                                          <p:cBhvr additive="base">
                                            <p:cTn id="8" dur="1000" fill="hold"/>
                                            <p:tgtEl>
                                              <p:spTgt spid="9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8" presetClass="entr" presetSubtype="6"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strips(downRight)">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18" presetClass="entr" presetSubtype="12"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strips(downLeft)">
                                          <p:cBhvr>
                                            <p:cTn id="18" dur="5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181"/>
                                            </p:tgtEl>
                                            <p:attrNameLst>
                                              <p:attrName>style.visibility</p:attrName>
                                            </p:attrNameLst>
                                          </p:cBhvr>
                                          <p:to>
                                            <p:strVal val="visible"/>
                                          </p:to>
                                        </p:set>
                                        <p:animEffect transition="in" filter="wipe(left)">
                                          <p:cBhvr>
                                            <p:cTn id="23" dur="500"/>
                                            <p:tgtEl>
                                              <p:spTgt spid="181"/>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wipe(left)">
                                          <p:cBhvr>
                                            <p:cTn id="2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 grpId="0"/>
          <p:bldP spid="181" grpId="0"/>
        </p:bldLst>
      </p:timing>
    </mc:Fallback>
  </mc:AlternateContent>
</p:sld>
</file>

<file path=ppt/slides/slide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885474" cy="6418053"/>
          </a:xfrm>
        </p:spPr>
        <p:txBody>
          <a:bodyPr>
            <a:normAutofit/>
          </a:bodyPr>
          <a:lstStyle/>
          <a:p>
            <a:pPr marL="0" indent="0">
              <a:lnSpc>
                <a:spcPct val="150000"/>
              </a:lnSpc>
              <a:buNone/>
            </a:pPr>
            <a:r>
              <a:rPr lang="zh-CN" altLang="en-US" sz="2800" b="1" dirty="0">
                <a:solidFill>
                  <a:srgbClr val="002060"/>
                </a:solidFill>
                <a:latin typeface="微软雅黑" panose="020B0503020204020204" pitchFamily="34" charset="-122"/>
                <a:ea typeface="微软雅黑" panose="020B0503020204020204" pitchFamily="34" charset="-122"/>
              </a:rPr>
              <a:t>解  析：</a:t>
            </a:r>
            <a:r>
              <a:rPr lang="en-US" altLang="zh-CN" sz="2800" b="1" dirty="0">
                <a:solidFill>
                  <a:schemeClr val="tx1"/>
                </a:solidFill>
                <a:latin typeface="微软雅黑" panose="020B0503020204020204" pitchFamily="34" charset="-122"/>
                <a:ea typeface="微软雅黑" panose="020B0503020204020204" pitchFamily="34" charset="-122"/>
              </a:rPr>
              <a:t>6.</a:t>
            </a:r>
            <a:r>
              <a:rPr lang="zh-CN" altLang="en-US" sz="2800" b="1" dirty="0">
                <a:solidFill>
                  <a:schemeClr val="tx1"/>
                </a:solidFill>
                <a:latin typeface="微软雅黑" panose="020B0503020204020204" pitchFamily="34" charset="-122"/>
                <a:ea typeface="微软雅黑" panose="020B0503020204020204" pitchFamily="34" charset="-122"/>
              </a:rPr>
              <a:t>（1）</a:t>
            </a:r>
            <a:r>
              <a:rPr sz="2800" b="1" dirty="0">
                <a:latin typeface="微软雅黑" panose="020B0503020204020204" pitchFamily="34" charset="-122"/>
                <a:ea typeface="微软雅黑" panose="020B0503020204020204" pitchFamily="34" charset="-122"/>
              </a:rPr>
              <a:t>该设空处位于段首，需要填入具有总结性的语句，为主旨大意题。后面的句子中有提到关键词sites，并解释了网站的情况。由此可推知，根据词汇复现关键词site，B项符合题意，故此题正确答案为：C。</a:t>
            </a:r>
          </a:p>
          <a:p>
            <a:pPr marL="0" indent="0">
              <a:lnSpc>
                <a:spcPct val="150000"/>
              </a:lnSpc>
              <a:buNone/>
            </a:pPr>
            <a:r>
              <a:rPr sz="2800" b="1" dirty="0">
                <a:latin typeface="微软雅黑" panose="020B0503020204020204" pitchFamily="34" charset="-122"/>
                <a:ea typeface="微软雅黑" panose="020B0503020204020204" pitchFamily="34" charset="-122"/>
              </a:rPr>
              <a:t>（2）</a:t>
            </a:r>
            <a:r>
              <a:rPr lang="en-US" sz="2800" b="1" dirty="0">
                <a:latin typeface="微软雅黑" panose="020B0503020204020204" pitchFamily="34" charset="-122"/>
                <a:ea typeface="微软雅黑" panose="020B0503020204020204" pitchFamily="34" charset="-122"/>
              </a:rPr>
              <a:t>本题为段尾题。设空处前一句说：“人们会和很多朋友分享信息和图片”。由此可推测这是最受欢迎的社交网站在网上，C项既是对前面的总结，同时也开启下文的叙述，故此题</a:t>
            </a:r>
          </a:p>
          <a:p>
            <a:pPr marL="0" indent="0">
              <a:lnSpc>
                <a:spcPct val="150000"/>
              </a:lnSpc>
              <a:buNone/>
            </a:pPr>
            <a:r>
              <a:rPr lang="en-US" sz="2800" b="1" dirty="0">
                <a:latin typeface="微软雅黑" panose="020B0503020204020204" pitchFamily="34" charset="-122"/>
                <a:ea typeface="微软雅黑" panose="020B0503020204020204" pitchFamily="34" charset="-122"/>
              </a:rPr>
              <a:t>正确答案为：B。</a:t>
            </a:r>
          </a:p>
        </p:txBody>
      </p:sp>
      <p:grpSp>
        <p:nvGrpSpPr>
          <p:cNvPr id="69" name="Group 4"/>
          <p:cNvGrpSpPr/>
          <p:nvPr/>
        </p:nvGrpSpPr>
        <p:grpSpPr>
          <a:xfrm>
            <a:off x="9185275" y="4331335"/>
            <a:ext cx="2669540" cy="244094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60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up)">
                                      <p:cBhvr>
                                        <p:cTn id="17"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909810" y="53975"/>
            <a:ext cx="2345690" cy="2348230"/>
          </a:xfrm>
          <a:prstGeom prst="rect">
            <a:avLst/>
          </a:prstGeom>
        </p:spPr>
      </p:pic>
      <p:sp>
        <p:nvSpPr>
          <p:cNvPr id="3" name="内容占位符 2"/>
          <p:cNvSpPr>
            <a:spLocks noGrp="1"/>
          </p:cNvSpPr>
          <p:nvPr>
            <p:ph idx="1"/>
          </p:nvPr>
        </p:nvSpPr>
        <p:spPr>
          <a:xfrm>
            <a:off x="263525" y="944880"/>
            <a:ext cx="9778365" cy="4201795"/>
          </a:xfrm>
        </p:spPr>
        <p:txBody>
          <a:bodyPr>
            <a:noAutofit/>
          </a:bodyPr>
          <a:lstStyle/>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7. Firstly, Use short, direct sentences. (1) </a:t>
            </a:r>
            <a:r>
              <a:rPr lang="en-US" sz="2400" b="1" dirty="0">
                <a:latin typeface="微软雅黑" panose="020B0503020204020204" pitchFamily="34" charset="-122"/>
                <a:ea typeface="微软雅黑" panose="020B0503020204020204" pitchFamily="34" charset="-122"/>
                <a:cs typeface="微软雅黑" panose="020B0503020204020204" pitchFamily="34" charset="-122"/>
              </a:rPr>
              <a:t>_______</a:t>
            </a:r>
            <a:r>
              <a:rPr sz="2400" b="1" dirty="0">
                <a:latin typeface="微软雅黑" panose="020B0503020204020204" pitchFamily="34" charset="-122"/>
                <a:ea typeface="微软雅黑" panose="020B0503020204020204" pitchFamily="34" charset="-122"/>
                <a:cs typeface="微软雅黑" panose="020B0503020204020204" pitchFamily="34" charset="-122"/>
              </a:rPr>
              <a:t>Talk as if the reader were right there with you. Above all, don’t use an introduction.Secondly, (2) </a:t>
            </a:r>
            <a:r>
              <a:rPr lang="en-US" sz="2400" b="1" dirty="0">
                <a:latin typeface="微软雅黑" panose="020B0503020204020204" pitchFamily="34" charset="-122"/>
                <a:ea typeface="微软雅黑" panose="020B0503020204020204" pitchFamily="34" charset="-122"/>
                <a:cs typeface="微软雅黑" panose="020B0503020204020204" pitchFamily="34" charset="-122"/>
              </a:rPr>
              <a:t>________</a:t>
            </a:r>
            <a:r>
              <a:rPr sz="2400" b="1" dirty="0">
                <a:latin typeface="微软雅黑" panose="020B0503020204020204" pitchFamily="34" charset="-122"/>
                <a:ea typeface="微软雅黑" panose="020B0503020204020204" pitchFamily="34" charset="-122"/>
                <a:cs typeface="微软雅黑" panose="020B0503020204020204" pitchFamily="34" charset="-122"/>
              </a:rPr>
              <a:t>Don’t guess, even for spelling. Refer to your dictionary. If you need to check a reference book too, use them as much as you need to. Only in this way can you share your thoughts with the readers.</a:t>
            </a: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A. Make sure what you say is correct.</a:t>
            </a: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B. Think of the reader’s point of view as you write.</a:t>
            </a:r>
          </a:p>
          <a:p>
            <a:pPr marL="0" indent="0" algn="just">
              <a:lnSpc>
                <a:spcPct val="110000"/>
              </a:lnSpc>
              <a:buNone/>
            </a:pPr>
            <a:r>
              <a:rPr sz="2400" b="1" dirty="0">
                <a:latin typeface="微软雅黑" panose="020B0503020204020204" pitchFamily="34" charset="-122"/>
                <a:ea typeface="微软雅黑" panose="020B0503020204020204" pitchFamily="34" charset="-122"/>
                <a:cs typeface="微软雅黑" panose="020B0503020204020204" pitchFamily="34" charset="-122"/>
              </a:rPr>
              <a:t>C. Make them easy to understand or they can’t get what you said.</a:t>
            </a:r>
          </a:p>
        </p:txBody>
      </p:sp>
      <p:sp>
        <p:nvSpPr>
          <p:cNvPr id="4" name="灯片编号占位符 3"/>
          <p:cNvSpPr>
            <a:spLocks noGrp="1"/>
          </p:cNvSpPr>
          <p:nvPr>
            <p:ph type="sldNum" sz="quarter" idx="12"/>
          </p:nvPr>
        </p:nvSpPr>
        <p:spPr/>
        <p:txBody>
          <a:bodyPr/>
          <a:lstStyle/>
          <a:p>
            <a:fld id="{879EF9BB-81F1-401D-AA19-680A8E0D7F6D}" type="slidenum">
              <a:rPr lang="en-US" smtClean="0">
                <a:latin typeface="微软雅黑" panose="020B0503020204020204" pitchFamily="34" charset="-122"/>
                <a:ea typeface="微软雅黑" panose="020B0503020204020204" pitchFamily="34" charset="-122"/>
              </a:rPr>
              <a:t>61</a:t>
            </a:fld>
            <a:endParaRPr lang="en-US">
              <a:latin typeface="微软雅黑" panose="020B0503020204020204" pitchFamily="34" charset="-122"/>
              <a:ea typeface="微软雅黑" panose="020B0503020204020204" pitchFamily="34" charset="-122"/>
            </a:endParaRPr>
          </a:p>
        </p:txBody>
      </p:sp>
      <p:sp>
        <p:nvSpPr>
          <p:cNvPr id="26" name="左箭头 25">
            <a:hlinkClick r:id="rId5"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latin typeface="微软雅黑" panose="020B0503020204020204" pitchFamily="34" charset="-122"/>
                <a:ea typeface="微软雅黑" panose="020B0503020204020204" pitchFamily="34" charset="-122"/>
              </a:rPr>
              <a:t>目录</a:t>
            </a:r>
          </a:p>
        </p:txBody>
      </p:sp>
      <p:sp>
        <p:nvSpPr>
          <p:cNvPr id="9" name="文本框 8">
            <a:hlinkClick r:id="rId6" action="ppaction://hlinksldjump"/>
          </p:cNvPr>
          <p:cNvSpPr txBox="1"/>
          <p:nvPr/>
        </p:nvSpPr>
        <p:spPr>
          <a:xfrm>
            <a:off x="5808555" y="5645684"/>
            <a:ext cx="982961" cy="46166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cs typeface="微软雅黑" panose="020B0503020204020204" pitchFamily="34" charset="-122"/>
              </a:rPr>
              <a:t>解  析</a:t>
            </a:r>
          </a:p>
        </p:txBody>
      </p:sp>
      <p:sp>
        <p:nvSpPr>
          <p:cNvPr id="6" name="TextBox 22"/>
          <p:cNvSpPr txBox="1"/>
          <p:nvPr>
            <p:custDataLst>
              <p:tags r:id="rId1"/>
            </p:custDataLst>
          </p:nvPr>
        </p:nvSpPr>
        <p:spPr>
          <a:xfrm>
            <a:off x="6933565" y="889000"/>
            <a:ext cx="862330"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2" name="TextBox 22"/>
          <p:cNvSpPr txBox="1"/>
          <p:nvPr>
            <p:custDataLst>
              <p:tags r:id="rId2"/>
            </p:custDataLst>
          </p:nvPr>
        </p:nvSpPr>
        <p:spPr>
          <a:xfrm>
            <a:off x="4946015" y="1742440"/>
            <a:ext cx="862330" cy="521970"/>
          </a:xfrm>
          <a:prstGeom prst="rect">
            <a:avLst/>
          </a:prstGeom>
          <a:noFill/>
        </p:spPr>
        <p:txBody>
          <a:bodyPr wrap="square" rtlCol="0">
            <a:spAutoFit/>
          </a:bodyPr>
          <a:lstStyle/>
          <a:p>
            <a:pPr algn="ctr"/>
            <a:r>
              <a:rPr lang="en-US" altLang="zh-CN"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wipe(up)">
                                      <p:cBhvr>
                                        <p:cTn id="7" dur="500"/>
                                        <p:tgtEl>
                                          <p:spTgt spid="3">
                                            <p:txEl>
                                              <p:pRg st="0" end="0"/>
                                            </p:txEl>
                                          </p:spTgt>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wipe(up)">
                                      <p:cBhvr>
                                        <p:cTn id="10" dur="500"/>
                                        <p:tgtEl>
                                          <p:spTgt spid="3">
                                            <p:txEl>
                                              <p:pRg st="1" end="1"/>
                                            </p:txEl>
                                          </p:spTgt>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wipe(up)">
                                      <p:cBhvr>
                                        <p:cTn id="13" dur="500"/>
                                        <p:tgtEl>
                                          <p:spTgt spid="3">
                                            <p:txEl>
                                              <p:pRg st="2" end="2"/>
                                            </p:txEl>
                                          </p:spTgt>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wipe(up)">
                                      <p:cBhvr>
                                        <p:cTn id="16" dur="500"/>
                                        <p:tgtEl>
                                          <p:spTgt spid="3">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barn(inVertical)">
                                      <p:cBhvr>
                                        <p:cTn id="21" dur="500"/>
                                        <p:tgtEl>
                                          <p:spTgt spid="6"/>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barn(inVertical)">
                                      <p:cBhvr>
                                        <p:cTn id="24" dur="500"/>
                                        <p:tgtEl>
                                          <p:spTgt spid="2"/>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barn(outVertical)">
                                      <p:cBhvr>
                                        <p:cTn id="2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9" grpId="0" bldLvl="0" animBg="1"/>
      <p:bldP spid="6" grpId="0"/>
      <p:bldP spid="2" grpId="0"/>
    </p:bldLst>
  </p:timing>
</p:sld>
</file>

<file path=ppt/slides/slide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lang="zh-CN" altLang="en-US" sz="2800" b="1" dirty="0">
                <a:solidFill>
                  <a:srgbClr val="002060"/>
                </a:solidFill>
                <a:latin typeface="微软雅黑" panose="020B0503020204020204" pitchFamily="34" charset="-122"/>
                <a:ea typeface="微软雅黑" panose="020B0503020204020204" pitchFamily="34" charset="-122"/>
              </a:rPr>
              <a:t>解  析：</a:t>
            </a:r>
            <a:r>
              <a:rPr lang="en-US" altLang="zh-CN" sz="2800" b="1" dirty="0">
                <a:solidFill>
                  <a:schemeClr val="tx1"/>
                </a:solidFill>
                <a:latin typeface="微软雅黑" panose="020B0503020204020204" pitchFamily="34" charset="-122"/>
                <a:ea typeface="微软雅黑" panose="020B0503020204020204" pitchFamily="34" charset="-122"/>
              </a:rPr>
              <a:t>7.</a:t>
            </a:r>
            <a:r>
              <a:rPr lang="zh-CN" altLang="en-US" sz="2800" b="1" dirty="0">
                <a:solidFill>
                  <a:schemeClr val="tx1"/>
                </a:solidFill>
                <a:latin typeface="微软雅黑" panose="020B0503020204020204" pitchFamily="34" charset="-122"/>
                <a:ea typeface="微软雅黑" panose="020B0503020204020204" pitchFamily="34" charset="-122"/>
              </a:rPr>
              <a:t>（1）</a:t>
            </a:r>
            <a:r>
              <a:rPr sz="2800" b="1" dirty="0">
                <a:latin typeface="微软雅黑" panose="020B0503020204020204" pitchFamily="34" charset="-122"/>
                <a:ea typeface="微软雅黑" panose="020B0503020204020204" pitchFamily="34" charset="-122"/>
              </a:rPr>
              <a:t>本题为段中题。设空处是对前一句的补充说明，前面的句子中有提到关键词short和direct，根据前面关键词的暗示，要让他们简单易懂，故此题正确答案为：C。</a:t>
            </a:r>
          </a:p>
          <a:p>
            <a:pPr marL="0" indent="0">
              <a:lnSpc>
                <a:spcPct val="150000"/>
              </a:lnSpc>
              <a:buNone/>
            </a:pPr>
            <a:r>
              <a:rPr sz="2800" b="1" dirty="0">
                <a:latin typeface="微软雅黑" panose="020B0503020204020204" pitchFamily="34" charset="-122"/>
                <a:ea typeface="微软雅黑" panose="020B0503020204020204" pitchFamily="34" charset="-122"/>
              </a:rPr>
              <a:t>（2）</a:t>
            </a:r>
            <a:r>
              <a:rPr lang="en-US" sz="2800" b="1" dirty="0">
                <a:latin typeface="微软雅黑" panose="020B0503020204020204" pitchFamily="34" charset="-122"/>
                <a:ea typeface="微软雅黑" panose="020B0503020204020204" pitchFamily="34" charset="-122"/>
              </a:rPr>
              <a:t>该设空处位于段首，需要填入具有总结性的语句，为主旨大意题。后面的句子提到不要猜测，要查阅字典、参考书，只有这样才能将你的思想与读者分享。由此可推知，本段主旨是确保所说的内容正确无误，根据后面关键词的暗示，与B项中的write相呼应，故此题正</a:t>
            </a:r>
          </a:p>
          <a:p>
            <a:pPr marL="0" indent="0">
              <a:lnSpc>
                <a:spcPct val="150000"/>
              </a:lnSpc>
              <a:buNone/>
            </a:pPr>
            <a:r>
              <a:rPr lang="en-US" sz="2800" b="1" dirty="0">
                <a:latin typeface="微软雅黑" panose="020B0503020204020204" pitchFamily="34" charset="-122"/>
                <a:ea typeface="微软雅黑" panose="020B0503020204020204" pitchFamily="34" charset="-122"/>
              </a:rPr>
              <a:t>确答案为：A。</a:t>
            </a:r>
          </a:p>
        </p:txBody>
      </p:sp>
      <p:grpSp>
        <p:nvGrpSpPr>
          <p:cNvPr id="69" name="Group 4"/>
          <p:cNvGrpSpPr/>
          <p:nvPr/>
        </p:nvGrpSpPr>
        <p:grpSpPr>
          <a:xfrm>
            <a:off x="9522460" y="4901014"/>
            <a:ext cx="2669540" cy="244094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62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up)">
                                      <p:cBhvr>
                                        <p:cTn id="14" dur="500"/>
                                        <p:tgtEl>
                                          <p:spTgt spid="3">
                                            <p:txEl>
                                              <p:pRg st="1" end="1"/>
                                            </p:txEl>
                                          </p:spTgt>
                                        </p:tgtEl>
                                      </p:cBhvr>
                                    </p:animEffect>
                                  </p:childTnLst>
                                </p:cTn>
                              </p:par>
                              <p:par>
                                <p:cTn id="15" presetID="22" presetClass="entr" presetSubtype="1"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up)">
                                      <p:cBhvr>
                                        <p:cTn id="17"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220980" y="1602740"/>
            <a:ext cx="11750040" cy="6767830"/>
          </a:xfrm>
        </p:spPr>
        <p:txBody>
          <a:bodyPr>
            <a:noAutofit/>
          </a:bodyPr>
          <a:lstStyle/>
          <a:p>
            <a:pPr marL="0" indent="0">
              <a:lnSpc>
                <a:spcPct val="9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A（记叙文）</a:t>
            </a:r>
          </a:p>
          <a:p>
            <a:pPr marL="0" indent="0">
              <a:lnSpc>
                <a:spcPct val="9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难度系数：★★★ 建议时长：7 分钟</a:t>
            </a:r>
          </a:p>
          <a:p>
            <a:pPr marL="0" indent="0" algn="just">
              <a:lnSpc>
                <a:spcPct val="9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My mother only had one eye. And because of this, I never wished her to show up in my school, being afraid that my classmates would find out I had an ugly mother. One day during elementary school, I was terribly ill. My mother came. “Your mom only has one eye?!” asked some of my classmates. I was so </a:t>
            </a:r>
          </a:p>
          <a:p>
            <a:pPr marL="0" indent="0" algn="just">
              <a:lnSpc>
                <a:spcPct val="9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embarrassed.</a:t>
            </a:r>
          </a:p>
          <a:p>
            <a:pPr marL="0" indent="0" algn="just">
              <a:lnSpc>
                <a:spcPct val="9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I wished my mother would just disappear from this world. “If you make me </a:t>
            </a:r>
            <a:r>
              <a:rPr lang="en-US" altLang="zh-CN" sz="2400" u="sng" dirty="0">
                <a:latin typeface="微软雅黑" panose="020B0503020204020204" pitchFamily="34" charset="-122"/>
                <a:ea typeface="微软雅黑" panose="020B0503020204020204" pitchFamily="34" charset="-122"/>
                <a:cs typeface="Times New Roman" panose="02020603050405020304" pitchFamily="18" charset="0"/>
              </a:rPr>
              <a:t>teased</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why don’t you just die?” I shouted at her, taking no notice of the sad look on her face. My mother just handed me some medicine and left without saying anything.</a:t>
            </a:r>
          </a:p>
          <a:p>
            <a:pPr marL="0" indent="0" algn="just">
              <a:lnSpc>
                <a:spcPct val="9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t>
            </a:r>
          </a:p>
        </p:txBody>
      </p:sp>
      <p:sp>
        <p:nvSpPr>
          <p:cNvPr id="2" name="标题 1"/>
          <p:cNvSpPr>
            <a:spLocks noGrp="1"/>
          </p:cNvSpPr>
          <p:nvPr>
            <p:ph type="title"/>
            <p:custDataLst>
              <p:tags r:id="rId1"/>
            </p:custDataLst>
          </p:nvPr>
        </p:nvSpPr>
        <p:spPr>
          <a:xfrm>
            <a:off x="348615" y="858520"/>
            <a:ext cx="2539365" cy="799465"/>
          </a:xfrm>
        </p:spPr>
        <p:txBody>
          <a:bodyPr>
            <a:normAutofit/>
          </a:bodyPr>
          <a:lstStyle/>
          <a:p>
            <a:pPr algn="l"/>
            <a:r>
              <a:rPr lang="en-US" altLang="zh-CN" sz="3200" b="1" dirty="0">
                <a:solidFill>
                  <a:srgbClr val="002060"/>
                </a:solidFill>
                <a:latin typeface="微软雅黑" panose="020B0503020204020204" pitchFamily="34" charset="-122"/>
                <a:ea typeface="微软雅黑" panose="020B0503020204020204" pitchFamily="34" charset="-122"/>
              </a:rPr>
              <a:t> </a:t>
            </a:r>
            <a:r>
              <a:rPr lang="zh-CN" altLang="en-US" sz="3200" b="1" dirty="0">
                <a:solidFill>
                  <a:srgbClr val="002060"/>
                </a:solidFill>
                <a:latin typeface="微软雅黑" panose="020B0503020204020204" pitchFamily="34" charset="-122"/>
                <a:ea typeface="微软雅黑" panose="020B0503020204020204" pitchFamily="34" charset="-122"/>
              </a:rPr>
              <a:t>自 测 题 一 </a:t>
            </a:r>
          </a:p>
        </p:txBody>
      </p:sp>
      <p:sp>
        <p:nvSpPr>
          <p:cNvPr id="78" name="TextBox 280"/>
          <p:cNvSpPr txBox="1"/>
          <p:nvPr>
            <p:custDataLst>
              <p:tags r:id="rId2"/>
            </p:custDataLst>
          </p:nvPr>
        </p:nvSpPr>
        <p:spPr>
          <a:xfrm>
            <a:off x="3460115" y="0"/>
            <a:ext cx="4037330" cy="661035"/>
          </a:xfrm>
          <a:prstGeom prst="rect">
            <a:avLst/>
          </a:prstGeom>
          <a:noFill/>
          <a:ln>
            <a:noFill/>
          </a:ln>
        </p:spPr>
        <p:txBody>
          <a:bodyPr wrap="square" lIns="45720" tIns="22860" rIns="45720" bIns="22860" rtlCol="0">
            <a:spAutoFit/>
          </a:bodyPr>
          <a:lstStyle/>
          <a:p>
            <a:pPr algn="ctr"/>
            <a:r>
              <a:rPr lang="zh-CN" altLang="en-US" sz="4000" b="1" dirty="0">
                <a:latin typeface="微软雅黑" panose="020B0503020204020204" pitchFamily="34" charset="-122"/>
                <a:ea typeface="微软雅黑" panose="020B0503020204020204" pitchFamily="34" charset="-122"/>
                <a:sym typeface="+mn-ea"/>
              </a:rPr>
              <a:t>（二）综合练习</a:t>
            </a:r>
            <a:endPar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endParaRPr>
          </a:p>
        </p:txBody>
      </p:sp>
      <p:sp>
        <p:nvSpPr>
          <p:cNvPr id="26" name="左箭头 25">
            <a:hlinkClick r:id="rId6" action="ppaction://hlinksldjump"/>
          </p:cNvPr>
          <p:cNvSpPr/>
          <p:nvPr>
            <p:custDataLst>
              <p:tags r:id="rId3"/>
            </p:custDataLst>
          </p:nvPr>
        </p:nvSpPr>
        <p:spPr>
          <a:xfrm>
            <a:off x="10141585" y="6192520"/>
            <a:ext cx="984885" cy="69342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灯片编号占位符 3"/>
          <p:cNvSpPr>
            <a:spLocks noGrp="1"/>
          </p:cNvSpPr>
          <p:nvPr>
            <p:ph type="sldNum" sz="quarter" idx="12"/>
            <p:custDataLst>
              <p:tags r:id="rId4"/>
            </p:custDataLst>
          </p:nvPr>
        </p:nvSpPr>
        <p:spPr>
          <a:xfrm>
            <a:off x="9009380" y="6356988"/>
            <a:ext cx="2844800" cy="365125"/>
          </a:xfrm>
        </p:spPr>
        <p:txBody>
          <a:bodyPr/>
          <a:lstStyle/>
          <a:p>
            <a:fld id="{879EF9BB-81F1-401D-AA19-680A8E0D7F6D}" type="slidenum">
              <a:rPr lang="en-US" smtClean="0"/>
              <a:t>63</a:t>
            </a:fld>
            <a:endParaRPr lang="en-US"/>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fade">
                                      <p:cBhvr>
                                        <p:cTn id="7" dur="500"/>
                                        <p:tgtEl>
                                          <p:spTgt spid="78"/>
                                        </p:tgtEl>
                                      </p:cBhvr>
                                    </p:animEffect>
                                    <p:anim calcmode="lin" valueType="num">
                                      <p:cBhvr>
                                        <p:cTn id="8" dur="500" fill="hold"/>
                                        <p:tgtEl>
                                          <p:spTgt spid="78"/>
                                        </p:tgtEl>
                                        <p:attrNameLst>
                                          <p:attrName>ppt_x</p:attrName>
                                        </p:attrNameLst>
                                      </p:cBhvr>
                                      <p:tavLst>
                                        <p:tav tm="0">
                                          <p:val>
                                            <p:strVal val="#ppt_x"/>
                                          </p:val>
                                        </p:tav>
                                        <p:tav tm="100000">
                                          <p:val>
                                            <p:strVal val="#ppt_x"/>
                                          </p:val>
                                        </p:tav>
                                      </p:tavLst>
                                    </p:anim>
                                    <p:anim calcmode="lin" valueType="num">
                                      <p:cBhvr>
                                        <p:cTn id="9" dur="500" fill="hold"/>
                                        <p:tgtEl>
                                          <p:spTgt spid="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399415" y="680720"/>
            <a:ext cx="11644630" cy="694944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sym typeface="+mn-ea"/>
              </a:rPr>
              <a:t>At that time, I felt good to say what I always wanted to say, and I didn’t think I had hurt her feelings very much. That night I saw my mom crying in her room, so quietly, as if she was afraid that she might wake me. Even so, I hated her tears from one eye. I made a decision I must study hard and leave my mother.</a:t>
            </a: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Years later my dream came true. I was quite successful and lived happily. I never thought of going back to see my “ugly” mother until one day I got a letter, which said, “My son ... I’m sorry I only have one eye. When you were little, you got into an accident and lost your eye. As a mom, I couldn’t stand watching you live with only one eye. So I gave you mine. I was never angry with you and I never regretted what I did because I love you.” I cried out aloud. Only then did I realize how beautiful my mother was!</a:t>
            </a:r>
          </a:p>
          <a:p>
            <a:pPr marL="0" indent="0">
              <a:buNone/>
            </a:pP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6" name="左箭头 25">
            <a:hlinkClick r:id="rId4" action="ppaction://hlinksldjump"/>
          </p:cNvPr>
          <p:cNvSpPr/>
          <p:nvPr>
            <p:custDataLst>
              <p:tags r:id="rId1"/>
            </p:custDataLst>
          </p:nvPr>
        </p:nvSpPr>
        <p:spPr>
          <a:xfrm>
            <a:off x="10141585" y="6192520"/>
            <a:ext cx="984885" cy="69342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4" name="灯片编号占位符 3"/>
          <p:cNvSpPr>
            <a:spLocks noGrp="1"/>
          </p:cNvSpPr>
          <p:nvPr>
            <p:ph type="sldNum" sz="quarter" idx="12"/>
            <p:custDataLst>
              <p:tags r:id="rId2"/>
            </p:custDataLst>
          </p:nvPr>
        </p:nvSpPr>
        <p:spPr>
          <a:xfrm>
            <a:off x="9009380" y="6356988"/>
            <a:ext cx="2844800" cy="365125"/>
          </a:xfrm>
        </p:spPr>
        <p:txBody>
          <a:bodyPr/>
          <a:lstStyle/>
          <a:p>
            <a:fld id="{879EF9BB-81F1-401D-AA19-680A8E0D7F6D}" type="slidenum">
              <a:rPr lang="en-US" smtClean="0"/>
              <a:t>64</a:t>
            </a:fld>
            <a:endParaRPr lang="en-US"/>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233045" y="581660"/>
            <a:ext cx="10972165" cy="5913120"/>
          </a:xfrm>
        </p:spPr>
        <p:txBody>
          <a:bodyPr>
            <a:normAutofit fontScale="92500" lnSpcReduction="10000"/>
          </a:bodyPr>
          <a:lstStyle/>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1. Why did he never wish his mother to show up in his</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school?</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Because his mother was blind.</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B. Because he didn’t love his mother.</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C. Because his mother had only one eye. </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D. Because he was poor at his study.</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2. What does the underlined word “</a:t>
            </a:r>
            <a:r>
              <a:rPr lang="en-US" altLang="zh-CN" sz="2400" b="1" u="sng" dirty="0">
                <a:latin typeface="微软雅黑" panose="020B0503020204020204" pitchFamily="34" charset="-122"/>
                <a:ea typeface="微软雅黑" panose="020B0503020204020204" pitchFamily="34" charset="-122"/>
                <a:cs typeface="Times New Roman" panose="02020603050405020304" pitchFamily="18" charset="0"/>
                <a:sym typeface="+mn-ea"/>
              </a:rPr>
              <a:t>teased</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in Paragraph 2 mean？</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Laughed at.                 	B. Shouted. </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C. Praised. 		   	D. Regretted.</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3. What idea came up into the writer’s mind when he saw his mother crying in her room?</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He decided to study hard and leave his mother.</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B. He decided to live with his classmates.</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C. He warned his mother not to appear his school.</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D. He didn’t do anything except complaint.</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t>65</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2177415" y="815340"/>
            <a:ext cx="1369060" cy="521970"/>
          </a:xfrm>
          <a:prstGeom prst="rect">
            <a:avLst/>
          </a:prstGeom>
          <a:noFill/>
        </p:spPr>
        <p:txBody>
          <a:bodyPr wrap="square" rtlCol="0">
            <a:spAutoFit/>
          </a:bodyPr>
          <a:lstStyle/>
          <a:p>
            <a:pPr algn="ct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5" name="文本框 4"/>
          <p:cNvSpPr txBox="1"/>
          <p:nvPr/>
        </p:nvSpPr>
        <p:spPr>
          <a:xfrm>
            <a:off x="9704952" y="2720337"/>
            <a:ext cx="986155" cy="521970"/>
          </a:xfrm>
          <a:prstGeom prst="rect">
            <a:avLst/>
          </a:prstGeom>
          <a:noFill/>
        </p:spPr>
        <p:txBody>
          <a:bodyPr wrap="square" rtlCol="0">
            <a:spAutoFit/>
          </a:bodyPr>
          <a:lstStyle/>
          <a:p>
            <a:r>
              <a:rPr lang="zh-CN" altLang="en-US" dirty="0"/>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6" name="文本框 5"/>
          <p:cNvSpPr txBox="1"/>
          <p:nvPr/>
        </p:nvSpPr>
        <p:spPr>
          <a:xfrm>
            <a:off x="5009515" y="4137660"/>
            <a:ext cx="1419225" cy="521970"/>
          </a:xfrm>
          <a:prstGeom prst="rect">
            <a:avLst/>
          </a:prstGeom>
          <a:noFill/>
        </p:spPr>
        <p:txBody>
          <a:bodyPr wrap="square" rtlCol="0">
            <a:spAutoFit/>
          </a:bodyPr>
          <a:lstStyle/>
          <a:p>
            <a:pPr algn="ct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7" name="文本框 6">
            <a:hlinkClick r:id="rId4" action="ppaction://hlinksldjump"/>
          </p:cNvPr>
          <p:cNvSpPr txBox="1"/>
          <p:nvPr/>
        </p:nvSpPr>
        <p:spPr>
          <a:xfrm>
            <a:off x="6428740" y="963930"/>
            <a:ext cx="136906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8" name="文本框 7">
            <a:hlinkClick r:id="rId5" action="ppaction://hlinksldjump"/>
          </p:cNvPr>
          <p:cNvSpPr txBox="1"/>
          <p:nvPr/>
        </p:nvSpPr>
        <p:spPr>
          <a:xfrm>
            <a:off x="10585450" y="2788598"/>
            <a:ext cx="137350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a:p>
        </p:txBody>
      </p:sp>
      <p:sp>
        <p:nvSpPr>
          <p:cNvPr id="9" name="文本框 8">
            <a:hlinkClick r:id="rId6" action="ppaction://hlinksldjump"/>
          </p:cNvPr>
          <p:cNvSpPr txBox="1"/>
          <p:nvPr/>
        </p:nvSpPr>
        <p:spPr>
          <a:xfrm>
            <a:off x="8347075" y="4451350"/>
            <a:ext cx="123698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1000"/>
                                        <p:tgtEl>
                                          <p:spTgt spid="8"/>
                                        </p:tgtEl>
                                      </p:cBhvr>
                                    </p:animEffect>
                                    <p:anim calcmode="lin" valueType="num">
                                      <p:cBhvr>
                                        <p:cTn id="27" dur="1000" fill="hold"/>
                                        <p:tgtEl>
                                          <p:spTgt spid="8"/>
                                        </p:tgtEl>
                                        <p:attrNameLst>
                                          <p:attrName>ppt_x</p:attrName>
                                        </p:attrNameLst>
                                      </p:cBhvr>
                                      <p:tavLst>
                                        <p:tav tm="0">
                                          <p:val>
                                            <p:strVal val="#ppt_x"/>
                                          </p:val>
                                        </p:tav>
                                        <p:tav tm="100000">
                                          <p:val>
                                            <p:strVal val="#ppt_x"/>
                                          </p:val>
                                        </p:tav>
                                      </p:tavLst>
                                    </p:anim>
                                    <p:anim calcmode="lin" valueType="num">
                                      <p:cBhvr>
                                        <p:cTn id="28"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1000" fill="hold"/>
                                        <p:tgtEl>
                                          <p:spTgt spid="6"/>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fade">
                                      <p:cBhvr>
                                        <p:cTn id="38" dur="1000"/>
                                        <p:tgtEl>
                                          <p:spTgt spid="9"/>
                                        </p:tgtEl>
                                      </p:cBhvr>
                                    </p:animEffect>
                                    <p:anim calcmode="lin" valueType="num">
                                      <p:cBhvr>
                                        <p:cTn id="39" dur="1000" fill="hold"/>
                                        <p:tgtEl>
                                          <p:spTgt spid="9"/>
                                        </p:tgtEl>
                                        <p:attrNameLst>
                                          <p:attrName>ppt_x</p:attrName>
                                        </p:attrNameLst>
                                      </p:cBhvr>
                                      <p:tavLst>
                                        <p:tav tm="0">
                                          <p:val>
                                            <p:strVal val="#ppt_x"/>
                                          </p:val>
                                        </p:tav>
                                        <p:tav tm="100000">
                                          <p:val>
                                            <p:strVal val="#ppt_x"/>
                                          </p:val>
                                        </p:tav>
                                      </p:tavLst>
                                    </p:anim>
                                    <p:anim calcmode="lin" valueType="num">
                                      <p:cBhvr>
                                        <p:cTn id="4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6" grpId="0"/>
      <p:bldP spid="6" grpId="1"/>
      <p:bldP spid="7" grpId="0" bldLvl="0" animBg="1"/>
      <p:bldP spid="7" grpId="1" animBg="1"/>
      <p:bldP spid="8" grpId="0" bldLvl="0" animBg="1"/>
      <p:bldP spid="8" grpId="1" animBg="1"/>
      <p:bldP spid="9" grpId="0" bldLvl="0" animBg="1"/>
      <p:bldP spid="9" grpId="1" animBg="1"/>
    </p:bldLst>
  </p:timing>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1. </a:t>
            </a:r>
            <a:r>
              <a:rPr sz="2800" b="1" dirty="0">
                <a:latin typeface="微软雅黑" panose="020B0503020204020204" pitchFamily="34" charset="-122"/>
                <a:ea typeface="微软雅黑" panose="020B0503020204020204" pitchFamily="34" charset="-122"/>
              </a:rPr>
              <a:t>细节理解题。根据第一段第一、二句“My mother only had one eye. And because of this, I never wished her to show up in my school, being afraid that my classmates would find out I had an ugly mother.”可知，我的妈妈仅仅只有一只眼睛，因为这样，我从来不希望她出现在我的学校，害怕我的同学们会发现我的母亲很丑，故此题正确答案为：C。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66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3" grpId="1" build="p"/>
    </p:bldLst>
  </p:timing>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sz="2800" b="1" dirty="0">
                <a:latin typeface="微软雅黑" panose="020B0503020204020204" pitchFamily="34" charset="-122"/>
                <a:ea typeface="微软雅黑" panose="020B0503020204020204" pitchFamily="34" charset="-122"/>
              </a:rPr>
              <a:t> </a:t>
            </a:r>
            <a:r>
              <a:rPr lang="en-US" sz="2800" b="1" dirty="0">
                <a:latin typeface="微软雅黑" panose="020B0503020204020204" pitchFamily="34" charset="-122"/>
                <a:ea typeface="微软雅黑" panose="020B0503020204020204" pitchFamily="34" charset="-122"/>
              </a:rPr>
              <a:t>2. </a:t>
            </a:r>
            <a:r>
              <a:rPr sz="2800" b="1" dirty="0">
                <a:latin typeface="微软雅黑" panose="020B0503020204020204" pitchFamily="34" charset="-122"/>
                <a:ea typeface="微软雅黑" panose="020B0503020204020204" pitchFamily="34" charset="-122"/>
              </a:rPr>
              <a:t>词义猜测题。根据第一段最后一句“‘Your mom only has one eye?!’asked some of my classmates. I was so embarrassed.”和第二段第一句“I wished my mother would just disappear from this world.”，A项中的“嘲笑”更接近原文的意思，B“大叫”、C“赞扬”和D“后 悔”均不符合文意，故此题正确答案为：A。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67</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3. </a:t>
            </a:r>
            <a:r>
              <a:rPr sz="2800" b="1" dirty="0">
                <a:solidFill>
                  <a:schemeClr val="tx1"/>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细节理解题。根据第三段最后一句“I made a decision I must study hard and leave my mother.”可知，看见妈妈流泪“我”并没有感到自己做错了，反而下定决心要离开她，故 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68</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233045" y="581660"/>
            <a:ext cx="10460990" cy="5913120"/>
          </a:xfrm>
        </p:spPr>
        <p:txBody>
          <a:bodyPr>
            <a:normAutofit/>
          </a:bodyPr>
          <a:lstStyle/>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4. Why did his mother have only one eye?</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Because she was born with one eye. </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B. Because she got into an accident and lost one eye. </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C. Because her son got into an accident and lost one eye,</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and she gave him hers.                      </a:t>
            </a: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D. Because her eyes got hurt by accident. </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5. What’s the best title for the passage?</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My Letter to Mother		B. Mother’s Love </a:t>
            </a:r>
            <a:endParaRPr lang="en-US" altLang="zh-CN"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sym typeface="+mn-ea"/>
              </a:rPr>
              <a:t> C. Mother and Children	D. Talks Between Mother and Me</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t>69</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7071360" y="716280"/>
            <a:ext cx="166624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5" name="文本框 4"/>
          <p:cNvSpPr txBox="1"/>
          <p:nvPr/>
        </p:nvSpPr>
        <p:spPr>
          <a:xfrm>
            <a:off x="7242175" y="3168015"/>
            <a:ext cx="92392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6" name="文本框 5">
            <a:hlinkClick r:id="rId4" action="ppaction://hlinksldjump"/>
          </p:cNvPr>
          <p:cNvSpPr txBox="1"/>
          <p:nvPr/>
        </p:nvSpPr>
        <p:spPr>
          <a:xfrm>
            <a:off x="7605395" y="716280"/>
            <a:ext cx="143573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a:solidFill>
                <a:schemeClr val="bg1"/>
              </a:solidFill>
            </a:endParaRPr>
          </a:p>
        </p:txBody>
      </p:sp>
      <p:sp>
        <p:nvSpPr>
          <p:cNvPr id="7" name="文本框 6">
            <a:hlinkClick r:id="rId5" action="ppaction://hlinksldjump"/>
          </p:cNvPr>
          <p:cNvSpPr txBox="1"/>
          <p:nvPr/>
        </p:nvSpPr>
        <p:spPr>
          <a:xfrm>
            <a:off x="8601710" y="3168015"/>
            <a:ext cx="143954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a:solidFill>
                <a:schemeClr val="bg1"/>
              </a:solidFill>
            </a:endParaRP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fade">
                                      <p:cBhvr>
                                        <p:cTn id="13" dur="1000"/>
                                        <p:tgtEl>
                                          <p:spTgt spid="6"/>
                                        </p:tgtEl>
                                      </p:cBhvr>
                                    </p:animEffect>
                                    <p:anim calcmode="lin" valueType="num">
                                      <p:cBhvr>
                                        <p:cTn id="14" dur="1000" fill="hold"/>
                                        <p:tgtEl>
                                          <p:spTgt spid="6"/>
                                        </p:tgtEl>
                                        <p:attrNameLst>
                                          <p:attrName>ppt_x</p:attrName>
                                        </p:attrNameLst>
                                      </p:cBhvr>
                                      <p:tavLst>
                                        <p:tav tm="0">
                                          <p:val>
                                            <p:strVal val="#ppt_x"/>
                                          </p:val>
                                        </p:tav>
                                        <p:tav tm="100000">
                                          <p:val>
                                            <p:strVal val="#ppt_x"/>
                                          </p:val>
                                        </p:tav>
                                      </p:tavLst>
                                    </p:anim>
                                    <p:anim calcmode="lin" valueType="num">
                                      <p:cBhvr>
                                        <p:cTn id="15"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fade">
                                      <p:cBhvr>
                                        <p:cTn id="20" dur="1000"/>
                                        <p:tgtEl>
                                          <p:spTgt spid="5"/>
                                        </p:tgtEl>
                                      </p:cBhvr>
                                    </p:animEffect>
                                    <p:anim calcmode="lin" valueType="num">
                                      <p:cBhvr>
                                        <p:cTn id="21" dur="1000" fill="hold"/>
                                        <p:tgtEl>
                                          <p:spTgt spid="5"/>
                                        </p:tgtEl>
                                        <p:attrNameLst>
                                          <p:attrName>ppt_x</p:attrName>
                                        </p:attrNameLst>
                                      </p:cBhvr>
                                      <p:tavLst>
                                        <p:tav tm="0">
                                          <p:val>
                                            <p:strVal val="#ppt_x"/>
                                          </p:val>
                                        </p:tav>
                                        <p:tav tm="100000">
                                          <p:val>
                                            <p:strVal val="#ppt_x"/>
                                          </p:val>
                                        </p:tav>
                                      </p:tavLst>
                                    </p:anim>
                                    <p:anim calcmode="lin" valueType="num">
                                      <p:cBhvr>
                                        <p:cTn id="22" dur="1000" fill="hold"/>
                                        <p:tgtEl>
                                          <p:spTgt spid="5"/>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anim calcmode="lin" valueType="num">
                                      <p:cBhvr>
                                        <p:cTn id="27" dur="1000" fill="hold"/>
                                        <p:tgtEl>
                                          <p:spTgt spid="7"/>
                                        </p:tgtEl>
                                        <p:attrNameLst>
                                          <p:attrName>ppt_x</p:attrName>
                                        </p:attrNameLst>
                                      </p:cBhvr>
                                      <p:tavLst>
                                        <p:tav tm="0">
                                          <p:val>
                                            <p:strVal val="#ppt_x"/>
                                          </p:val>
                                        </p:tav>
                                        <p:tav tm="100000">
                                          <p:val>
                                            <p:strVal val="#ppt_x"/>
                                          </p:val>
                                        </p:tav>
                                      </p:tavLst>
                                    </p:anim>
                                    <p:anim calcmode="lin" valueType="num">
                                      <p:cBhvr>
                                        <p:cTn id="28"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6" grpId="0" bldLvl="0" animBg="1"/>
      <p:bldP spid="6" grpId="1" animBg="1"/>
      <p:bldP spid="7" grpId="0" bldLvl="0" animBg="1"/>
      <p:bldP spid="7" grpId="1"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灯片编号占位符 1"/>
          <p:cNvSpPr>
            <a:spLocks noGrp="1"/>
          </p:cNvSpPr>
          <p:nvPr>
            <p:ph type="sldNum" sz="quarter" idx="12"/>
          </p:nvPr>
        </p:nvSpPr>
        <p:spPr/>
        <p:txBody>
          <a:bodyPr/>
          <a:lstStyle/>
          <a:p>
            <a:fld id="{91E8FD7A-3E62-43BB-957C-4F665A7B8324}" type="slidenum">
              <a:rPr lang="id-ID" smtClean="0"/>
              <a:t>7</a:t>
            </a:fld>
            <a:endParaRPr lang="id-ID"/>
          </a:p>
        </p:txBody>
      </p:sp>
      <p:cxnSp>
        <p:nvCxnSpPr>
          <p:cNvPr id="62" name="直接连接符 61"/>
          <p:cNvCxnSpPr/>
          <p:nvPr/>
        </p:nvCxnSpPr>
        <p:spPr>
          <a:xfrm>
            <a:off x="4853483" y="2532221"/>
            <a:ext cx="0" cy="1843549"/>
          </a:xfrm>
          <a:prstGeom prst="line">
            <a:avLst/>
          </a:prstGeom>
          <a:ln w="63500">
            <a:gradFill>
              <a:gsLst>
                <a:gs pos="0">
                  <a:srgbClr val="E5E8ED">
                    <a:lumMod val="97000"/>
                    <a:lumOff val="3000"/>
                    <a:alpha val="70000"/>
                  </a:srgbClr>
                </a:gs>
                <a:gs pos="48000">
                  <a:srgbClr val="44546A"/>
                </a:gs>
                <a:gs pos="100000">
                  <a:srgbClr val="E5E8ED">
                    <a:alpha val="6000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78" name="TextBox 280"/>
          <p:cNvSpPr txBox="1"/>
          <p:nvPr/>
        </p:nvSpPr>
        <p:spPr>
          <a:xfrm>
            <a:off x="5534529" y="2813755"/>
            <a:ext cx="5759107" cy="661720"/>
          </a:xfrm>
          <a:prstGeom prst="rect">
            <a:avLst/>
          </a:prstGeom>
          <a:noFill/>
          <a:ln>
            <a:noFill/>
          </a:ln>
        </p:spPr>
        <p:txBody>
          <a:bodyPr wrap="square" lIns="45720" tIns="22860" rIns="45720" bIns="22860"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二、名师支招，让你秒懂</a:t>
            </a:r>
          </a:p>
        </p:txBody>
      </p:sp>
      <p:pic>
        <p:nvPicPr>
          <p:cNvPr id="83" name="图片 8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75304" y="2120022"/>
            <a:ext cx="2583295" cy="2617956"/>
          </a:xfrm>
          <a:prstGeom prst="rect">
            <a:avLst/>
          </a:prstGeom>
        </p:spPr>
      </p:pic>
      <p:sp>
        <p:nvSpPr>
          <p:cNvPr id="6" name="左箭头 5">
            <a:hlinkClick r:id="rId4"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83"/>
                                        </p:tgtEl>
                                        <p:attrNameLst>
                                          <p:attrName>style.visibility</p:attrName>
                                        </p:attrNameLst>
                                      </p:cBhvr>
                                      <p:to>
                                        <p:strVal val="visible"/>
                                      </p:to>
                                    </p:set>
                                    <p:animEffect transition="in" filter="fade">
                                      <p:cBhvr>
                                        <p:cTn id="7" dur="500"/>
                                        <p:tgtEl>
                                          <p:spTgt spid="83"/>
                                        </p:tgtEl>
                                      </p:cBhvr>
                                    </p:animEffect>
                                    <p:anim calcmode="lin" valueType="num">
                                      <p:cBhvr>
                                        <p:cTn id="8" dur="500" fill="hold"/>
                                        <p:tgtEl>
                                          <p:spTgt spid="83"/>
                                        </p:tgtEl>
                                        <p:attrNameLst>
                                          <p:attrName>ppt_x</p:attrName>
                                        </p:attrNameLst>
                                      </p:cBhvr>
                                      <p:tavLst>
                                        <p:tav tm="0">
                                          <p:val>
                                            <p:strVal val="#ppt_x"/>
                                          </p:val>
                                        </p:tav>
                                        <p:tav tm="100000">
                                          <p:val>
                                            <p:strVal val="#ppt_x"/>
                                          </p:val>
                                        </p:tav>
                                      </p:tavLst>
                                    </p:anim>
                                    <p:anim calcmode="lin" valueType="num">
                                      <p:cBhvr>
                                        <p:cTn id="9" dur="500" fill="hold"/>
                                        <p:tgtEl>
                                          <p:spTgt spid="8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6" presetClass="entr" presetSubtype="42" fill="hold" nodeType="after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barn(outHorizontal)">
                                      <p:cBhvr>
                                        <p:cTn id="13" dur="500"/>
                                        <p:tgtEl>
                                          <p:spTgt spid="62"/>
                                        </p:tgtEl>
                                      </p:cBhvr>
                                    </p:animEffect>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anim calcmode="lin" valueType="num">
                                      <p:cBhvr>
                                        <p:cTn id="18" dur="500" fill="hold"/>
                                        <p:tgtEl>
                                          <p:spTgt spid="78"/>
                                        </p:tgtEl>
                                        <p:attrNameLst>
                                          <p:attrName>ppt_x</p:attrName>
                                        </p:attrNameLst>
                                      </p:cBhvr>
                                      <p:tavLst>
                                        <p:tav tm="0">
                                          <p:val>
                                            <p:strVal val="#ppt_x"/>
                                          </p:val>
                                        </p:tav>
                                        <p:tav tm="100000">
                                          <p:val>
                                            <p:strVal val="#ppt_x"/>
                                          </p:val>
                                        </p:tav>
                                      </p:tavLst>
                                    </p:anim>
                                    <p:anim calcmode="lin" valueType="num">
                                      <p:cBhvr>
                                        <p:cTn id="19" dur="500" fill="hold"/>
                                        <p:tgtEl>
                                          <p:spTgt spid="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Lst>
  </p:timing>
</p:sld>
</file>

<file path=ppt/slides/slide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4.</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细节理解题。根据第四段第四句话“When you were little, you got into an accident and lost your eye. As a mom, I couldn’t stand watching you live with only one eye.”可知“妈妈”因为不忍心看 着儿子只有一只眼睛生存，所以把自己的眼睛给了他，故此题正确答案为：C。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70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5.</a:t>
            </a:r>
            <a:r>
              <a:rPr lang="en-US" sz="2800" b="1" dirty="0">
                <a:solidFill>
                  <a:schemeClr val="accent4"/>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主旨大意题。本文的故事告诉我们妈妈的爱是无私的、伟大的，因此B选项中“妈妈的 爱”，最符合文意，故此题正确答案为：B。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71</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591820"/>
            <a:ext cx="12172315" cy="6266180"/>
          </a:xfrm>
        </p:spPr>
        <p:txBody>
          <a:bodyPr>
            <a:noAutofit/>
          </a:bodyPr>
          <a:lstStyle/>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B（议论文）</a:t>
            </a:r>
          </a:p>
          <a:p>
            <a:pPr marL="0" indent="0">
              <a:buNone/>
            </a:pP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难度系数：★ 建议时长：4 分钟</a:t>
            </a:r>
          </a:p>
          <a:p>
            <a:pPr marL="0" indent="0">
              <a:buNone/>
            </a:pP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The more books you read, the better your life will be. If you don’t believe me, please consider these five reasons to read more books.</a:t>
            </a:r>
          </a:p>
          <a:p>
            <a:pPr marL="0" indent="0">
              <a:buNone/>
            </a:pP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1. You will make your brain power better.</a:t>
            </a:r>
            <a:endParaRPr lang="zh-CN" altLang="en-US"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This shouldn’t come as a shock, but studies suggest reading makes you smart. Unlike watching television, which requires no thought process, reading is an active learning experience that will keep your mind sharp.</a:t>
            </a:r>
          </a:p>
          <a:p>
            <a:pPr marL="0" indent="0">
              <a:buNone/>
            </a:pP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2. You will increase your chances of success.</a:t>
            </a:r>
          </a:p>
          <a:p>
            <a:pPr marL="0" indent="0">
              <a:buNone/>
            </a:pP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The more books you read, the more knowledge you will have, the more ways and resources your brain will store, and the more likely you will succeed.</a:t>
            </a:r>
          </a:p>
          <a:p>
            <a:pPr marL="0" indent="0">
              <a:buNone/>
            </a:pP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a:t>
            </a: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3. You will have things to talk about at parties.</a:t>
            </a:r>
            <a:endParaRPr lang="zh-CN" altLang="en-US"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zh-CN" altLang="en-US" sz="2400" dirty="0">
                <a:latin typeface="微软雅黑" panose="020B0503020204020204" pitchFamily="34" charset="-122"/>
                <a:ea typeface="微软雅黑" panose="020B0503020204020204" pitchFamily="34" charset="-122"/>
                <a:cs typeface="Times New Roman" panose="02020603050405020304" pitchFamily="18" charset="0"/>
              </a:rPr>
              <a:t>     Reading more books will enable you to say the sentence, “Did you know ...?” more often, making it easier to start conversations with strangers.</a:t>
            </a:r>
          </a:p>
        </p:txBody>
      </p:sp>
      <p:sp>
        <p:nvSpPr>
          <p:cNvPr id="4" name="灯片编号占位符 3"/>
          <p:cNvSpPr>
            <a:spLocks noGrp="1"/>
          </p:cNvSpPr>
          <p:nvPr>
            <p:ph type="sldNum" sz="quarter" idx="12"/>
          </p:nvPr>
        </p:nvSpPr>
        <p:spPr/>
        <p:txBody>
          <a:bodyPr/>
          <a:lstStyle/>
          <a:p>
            <a:fld id="{879EF9BB-81F1-401D-AA19-680A8E0D7F6D}" type="slidenum">
              <a:rPr lang="en-US" smtClean="0"/>
              <a:t>72</a:t>
            </a:fld>
            <a:endParaRPr lang="en-US"/>
          </a:p>
        </p:txBody>
      </p:sp>
      <p:sp>
        <p:nvSpPr>
          <p:cNvPr id="26" name="左箭头 25">
            <a:hlinkClick r:id="rId2" action="ppaction://hlinksldjump"/>
          </p:cNvPr>
          <p:cNvSpPr/>
          <p:nvPr/>
        </p:nvSpPr>
        <p:spPr>
          <a:xfrm>
            <a:off x="10141585" y="6192520"/>
            <a:ext cx="984885" cy="69342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90170"/>
            <a:ext cx="12172315" cy="6266180"/>
          </a:xfrm>
        </p:spPr>
        <p:txBody>
          <a:bodyPr>
            <a:noAutofit/>
          </a:bodyPr>
          <a:lstStyle/>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4. You will </a:t>
            </a:r>
            <a:r>
              <a:rPr sz="2400" b="1" u="sng" dirty="0">
                <a:latin typeface="微软雅黑" panose="020B0503020204020204" pitchFamily="34" charset="-122"/>
                <a:ea typeface="微软雅黑" panose="020B0503020204020204" pitchFamily="34" charset="-122"/>
                <a:cs typeface="Times New Roman" panose="02020603050405020304" pitchFamily="18" charset="0"/>
              </a:rPr>
              <a:t>enlarge</a:t>
            </a:r>
            <a:r>
              <a:rPr sz="2400" b="1" dirty="0">
                <a:latin typeface="微软雅黑" panose="020B0503020204020204" pitchFamily="34" charset="-122"/>
                <a:ea typeface="微软雅黑" panose="020B0503020204020204" pitchFamily="34" charset="-122"/>
                <a:cs typeface="Times New Roman" panose="02020603050405020304" pitchFamily="18" charset="0"/>
              </a:rPr>
              <a:t> your vocabulary.</a:t>
            </a:r>
            <a:endParaRPr sz="2400"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dirty="0">
                <a:latin typeface="微软雅黑" panose="020B0503020204020204" pitchFamily="34" charset="-122"/>
                <a:ea typeface="微软雅黑" panose="020B0503020204020204" pitchFamily="34" charset="-122"/>
                <a:cs typeface="Times New Roman" panose="02020603050405020304" pitchFamily="18" charset="0"/>
              </a:rPr>
              <a:t>     The more words you’re able to use, the better you will become at expressing your thoughts and feelings. I couldn’t imagine how I would write articles like this if I didn’t actively aim to enlarge my vocabulary, because using the same few words to express myself would get boring.</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     5. You will enjoy a good night’s sleep.</a:t>
            </a:r>
          </a:p>
          <a:p>
            <a:pPr marL="0" indent="0">
              <a:buNone/>
            </a:pPr>
            <a:r>
              <a:rPr sz="2400" dirty="0">
                <a:latin typeface="微软雅黑" panose="020B0503020204020204" pitchFamily="34" charset="-122"/>
                <a:ea typeface="微软雅黑" panose="020B0503020204020204" pitchFamily="34" charset="-122"/>
                <a:cs typeface="Times New Roman" panose="02020603050405020304" pitchFamily="18" charset="0"/>
              </a:rPr>
              <a:t>     Your mobile phone or TV can make it difficult for you to get a good night’s sleep, if you do so late at night. You would be wise to cut off all electronics at least an hour before bed, and replace that with a good book, which is a much better choice.</a:t>
            </a:r>
          </a:p>
          <a:p>
            <a:pPr marL="0" indent="0">
              <a:buNone/>
            </a:pPr>
            <a:r>
              <a:rPr sz="2400" dirty="0">
                <a:latin typeface="微软雅黑" panose="020B0503020204020204" pitchFamily="34" charset="-122"/>
                <a:ea typeface="微软雅黑" panose="020B0503020204020204" pitchFamily="34" charset="-122"/>
                <a:cs typeface="Times New Roman" panose="02020603050405020304" pitchFamily="18" charset="0"/>
              </a:rPr>
              <a:t> </a:t>
            </a:r>
            <a:r>
              <a:rPr lang="en-US" sz="2400" dirty="0">
                <a:latin typeface="微软雅黑" panose="020B0503020204020204" pitchFamily="34" charset="-122"/>
                <a:ea typeface="微软雅黑" panose="020B0503020204020204" pitchFamily="34" charset="-122"/>
                <a:cs typeface="Times New Roman" panose="02020603050405020304" pitchFamily="18" charset="0"/>
              </a:rPr>
              <a:t>    </a:t>
            </a:r>
            <a:r>
              <a:rPr sz="2400" dirty="0">
                <a:latin typeface="微软雅黑" panose="020B0503020204020204" pitchFamily="34" charset="-122"/>
                <a:ea typeface="微软雅黑" panose="020B0503020204020204" pitchFamily="34" charset="-122"/>
                <a:cs typeface="Times New Roman" panose="02020603050405020304" pitchFamily="18" charset="0"/>
              </a:rPr>
              <a:t>The books can change your life. I firmly believe that if it wasn’t for books, I wouldn’t have achieved in my life; nor would I have the knowledge, imagination ( 想象力 ) or creativity ( 创造力 ). I hope these reasons to read more books encourage you to unlock your power of reading.</a:t>
            </a:r>
          </a:p>
        </p:txBody>
      </p:sp>
      <p:sp>
        <p:nvSpPr>
          <p:cNvPr id="4" name="灯片编号占位符 3"/>
          <p:cNvSpPr>
            <a:spLocks noGrp="1"/>
          </p:cNvSpPr>
          <p:nvPr>
            <p:ph type="sldNum" sz="quarter" idx="12"/>
          </p:nvPr>
        </p:nvSpPr>
        <p:spPr/>
        <p:txBody>
          <a:bodyPr/>
          <a:lstStyle/>
          <a:p>
            <a:fld id="{879EF9BB-81F1-401D-AA19-680A8E0D7F6D}" type="slidenum">
              <a:rPr lang="en-US" smtClean="0"/>
              <a:t>73</a:t>
            </a:fld>
            <a:endParaRPr lang="en-US"/>
          </a:p>
        </p:txBody>
      </p:sp>
      <p:sp>
        <p:nvSpPr>
          <p:cNvPr id="26" name="左箭头 25">
            <a:hlinkClick r:id="rId2" action="ppaction://hlinksldjump"/>
          </p:cNvPr>
          <p:cNvSpPr/>
          <p:nvPr/>
        </p:nvSpPr>
        <p:spPr>
          <a:xfrm>
            <a:off x="10141585" y="6192520"/>
            <a:ext cx="984885" cy="693420"/>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260350" y="944880"/>
            <a:ext cx="9444355" cy="5913120"/>
          </a:xfrm>
        </p:spPr>
        <p:txBody>
          <a:bodyPr>
            <a:normAutofit/>
          </a:bodyPr>
          <a:lstStyle/>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sym typeface="+mn-ea"/>
              </a:rPr>
              <a:t>6</a:t>
            </a: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How many reasons to read more books are mentioned in the passage?</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Three.           B. Four.              C. Five.             D. Six.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sym typeface="+mn-ea"/>
              </a:rPr>
              <a:t>7</a:t>
            </a: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Reading more books will make it __________ to start conversations with strangers.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more difficult              B. more challenging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C. harder                          D. easier</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sym typeface="+mn-ea"/>
              </a:rPr>
              <a:t>8</a:t>
            </a: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Nowadays, what prevents you from getting a good night’s sleep according to the passage?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Playing mobile phone or watching TV.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B. Reading books.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C. Doing some exercise.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D. Finishing your homework.</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t>74</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2804160" y="1233805"/>
            <a:ext cx="120459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7" name="文本框 6"/>
          <p:cNvSpPr txBox="1"/>
          <p:nvPr/>
        </p:nvSpPr>
        <p:spPr>
          <a:xfrm>
            <a:off x="6235700" y="1957070"/>
            <a:ext cx="100647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8" name="文本框 7"/>
          <p:cNvSpPr txBox="1"/>
          <p:nvPr/>
        </p:nvSpPr>
        <p:spPr>
          <a:xfrm>
            <a:off x="6920547" y="4117976"/>
            <a:ext cx="64325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11" name="文本框 10">
            <a:hlinkClick r:id="rId4" action="ppaction://hlinksldjump"/>
          </p:cNvPr>
          <p:cNvSpPr txBox="1"/>
          <p:nvPr/>
        </p:nvSpPr>
        <p:spPr>
          <a:xfrm>
            <a:off x="5378450" y="1295400"/>
            <a:ext cx="974090" cy="460375"/>
          </a:xfrm>
          <a:prstGeom prst="rect">
            <a:avLst/>
          </a:prstGeom>
          <a:solidFill>
            <a:schemeClr val="accent1"/>
          </a:solidFill>
        </p:spPr>
        <p:txBody>
          <a:bodyPr wrap="none" rtlCol="0">
            <a:spAutoFit/>
          </a:bodyPr>
          <a:lstStyle/>
          <a:p>
            <a:pPr algn="l"/>
            <a:r>
              <a:rPr lang="zh-CN" altLang="en-US" sz="24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12" name="文本框 11">
            <a:hlinkClick r:id="rId5" action="ppaction://hlinksldjump"/>
          </p:cNvPr>
          <p:cNvSpPr txBox="1"/>
          <p:nvPr/>
        </p:nvSpPr>
        <p:spPr>
          <a:xfrm>
            <a:off x="8579485" y="2018665"/>
            <a:ext cx="1236980" cy="460375"/>
          </a:xfrm>
          <a:prstGeom prst="rect">
            <a:avLst/>
          </a:prstGeom>
          <a:solidFill>
            <a:schemeClr val="accent1"/>
          </a:solidFill>
        </p:spPr>
        <p:txBody>
          <a:bodyPr wrap="square" rtlCol="0">
            <a:spAutoFit/>
          </a:bodyPr>
          <a:lstStyle/>
          <a:p>
            <a:pPr algn="l"/>
            <a:r>
              <a:rPr lang="zh-CN" altLang="en-US" sz="2400" b="1" dirty="0">
                <a:solidFill>
                  <a:schemeClr val="bg1"/>
                </a:solidFill>
                <a:latin typeface="微软雅黑" panose="020B0503020204020204" pitchFamily="34" charset="-122"/>
                <a:ea typeface="微软雅黑" panose="020B0503020204020204" pitchFamily="34" charset="-122"/>
                <a:sym typeface="+mn-ea"/>
              </a:rPr>
              <a:t>解 </a:t>
            </a:r>
            <a:r>
              <a:rPr lang="zh-CN" altLang="en-US" b="1" dirty="0">
                <a:solidFill>
                  <a:schemeClr val="bg1"/>
                </a:solidFill>
                <a:latin typeface="微软雅黑" panose="020B0503020204020204" pitchFamily="34" charset="-122"/>
                <a:ea typeface="微软雅黑" panose="020B0503020204020204" pitchFamily="34" charset="-122"/>
                <a:sym typeface="+mn-ea"/>
              </a:rPr>
              <a:t> </a:t>
            </a:r>
            <a:r>
              <a:rPr lang="zh-CN" altLang="en-US" sz="2400" b="1" dirty="0">
                <a:solidFill>
                  <a:schemeClr val="bg1"/>
                </a:solidFill>
                <a:latin typeface="微软雅黑" panose="020B0503020204020204" pitchFamily="34" charset="-122"/>
                <a:ea typeface="微软雅黑" panose="020B0503020204020204" pitchFamily="34" charset="-122"/>
                <a:sym typeface="+mn-ea"/>
              </a:rPr>
              <a:t>析</a:t>
            </a:r>
            <a:endParaRPr lang="zh-CN" altLang="en-US"/>
          </a:p>
        </p:txBody>
      </p:sp>
      <p:sp>
        <p:nvSpPr>
          <p:cNvPr id="13" name="文本框 12">
            <a:hlinkClick r:id="rId6" action="ppaction://hlinksldjump"/>
          </p:cNvPr>
          <p:cNvSpPr txBox="1"/>
          <p:nvPr/>
        </p:nvSpPr>
        <p:spPr>
          <a:xfrm>
            <a:off x="8151812" y="4435475"/>
            <a:ext cx="1171575" cy="46037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fade">
                                      <p:cBhvr>
                                        <p:cTn id="26" dur="1000"/>
                                        <p:tgtEl>
                                          <p:spTgt spid="12"/>
                                        </p:tgtEl>
                                      </p:cBhvr>
                                    </p:animEffect>
                                    <p:anim calcmode="lin" valueType="num">
                                      <p:cBhvr>
                                        <p:cTn id="27" dur="1000" fill="hold"/>
                                        <p:tgtEl>
                                          <p:spTgt spid="12"/>
                                        </p:tgtEl>
                                        <p:attrNameLst>
                                          <p:attrName>ppt_x</p:attrName>
                                        </p:attrNameLst>
                                      </p:cBhvr>
                                      <p:tavLst>
                                        <p:tav tm="0">
                                          <p:val>
                                            <p:strVal val="#ppt_x"/>
                                          </p:val>
                                        </p:tav>
                                        <p:tav tm="100000">
                                          <p:val>
                                            <p:strVal val="#ppt_x"/>
                                          </p:val>
                                        </p:tav>
                                      </p:tavLst>
                                    </p:anim>
                                    <p:anim calcmode="lin" valueType="num">
                                      <p:cBhvr>
                                        <p:cTn id="28"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fade">
                                      <p:cBhvr>
                                        <p:cTn id="39" dur="1000"/>
                                        <p:tgtEl>
                                          <p:spTgt spid="13"/>
                                        </p:tgtEl>
                                      </p:cBhvr>
                                    </p:animEffect>
                                    <p:anim calcmode="lin" valueType="num">
                                      <p:cBhvr>
                                        <p:cTn id="40" dur="1000" fill="hold"/>
                                        <p:tgtEl>
                                          <p:spTgt spid="13"/>
                                        </p:tgtEl>
                                        <p:attrNameLst>
                                          <p:attrName>ppt_x</p:attrName>
                                        </p:attrNameLst>
                                      </p:cBhvr>
                                      <p:tavLst>
                                        <p:tav tm="0">
                                          <p:val>
                                            <p:strVal val="#ppt_x"/>
                                          </p:val>
                                        </p:tav>
                                        <p:tav tm="100000">
                                          <p:val>
                                            <p:strVal val="#ppt_x"/>
                                          </p:val>
                                        </p:tav>
                                      </p:tavLst>
                                    </p:anim>
                                    <p:anim calcmode="lin" valueType="num">
                                      <p:cBhvr>
                                        <p:cTn id="41"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6" grpId="0"/>
      <p:bldP spid="6" grpId="1"/>
      <p:bldP spid="7" grpId="0"/>
      <p:bldP spid="7" grpId="1"/>
      <p:bldP spid="8" grpId="0"/>
      <p:bldP spid="11" grpId="0" bldLvl="0" animBg="1"/>
      <p:bldP spid="11" grpId="1" animBg="1"/>
      <p:bldP spid="12" grpId="0" bldLvl="0" animBg="1"/>
      <p:bldP spid="12" grpId="1" animBg="1"/>
      <p:bldP spid="13" grpId="0" bldLvl="0" animBg="1"/>
      <p:bldP spid="13" grpId="1" animBg="1"/>
    </p:bldLst>
  </p:timing>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201456" cy="6418053"/>
          </a:xfrm>
        </p:spPr>
        <p:txBody>
          <a:bodyPr>
            <a:normAutofit/>
          </a:bodyPr>
          <a:lstStyle/>
          <a:p>
            <a:pPr marL="0" indent="0" algn="just">
              <a:lnSpc>
                <a:spcPct val="150000"/>
              </a:lnSpc>
              <a:buNone/>
            </a:pPr>
            <a:r>
              <a:rPr sz="2800" b="1" dirty="0">
                <a:solidFill>
                  <a:srgbClr val="7030A0"/>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6.</a:t>
            </a:r>
            <a:r>
              <a:rPr sz="2800" b="1" dirty="0">
                <a:latin typeface="微软雅黑" panose="020B0503020204020204" pitchFamily="34" charset="-122"/>
                <a:ea typeface="微软雅黑" panose="020B0503020204020204" pitchFamily="34" charset="-122"/>
              </a:rPr>
              <a:t> 细节理解题。根据第一段第二句“If you don’t believe me, please consider these five reasons to read more books.”可知，如果你不相信我，请考虑这些多读书的5个原因，故此题正确答案为：C。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75</a:t>
            </a:fld>
            <a:endParaRPr lang="en-US"/>
          </a:p>
        </p:txBody>
      </p:sp>
      <p:sp>
        <p:nvSpPr>
          <p:cNvPr id="33" name="左箭头 32">
            <a:hlinkClick r:id="rId2" action="ppaction://hlinksldjump"/>
          </p:cNvPr>
          <p:cNvSpPr/>
          <p:nvPr/>
        </p:nvSpPr>
        <p:spPr>
          <a:xfrm>
            <a:off x="879572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5" y="189781"/>
            <a:ext cx="11223849" cy="6418053"/>
          </a:xfrm>
        </p:spPr>
        <p:txBody>
          <a:bodyPr>
            <a:normAutofit/>
          </a:bodyPr>
          <a:lstStyle/>
          <a:p>
            <a:pPr marL="0" indent="0">
              <a:lnSpc>
                <a:spcPct val="150000"/>
              </a:lnSpc>
              <a:buNone/>
            </a:pPr>
            <a:r>
              <a:rPr sz="2800" b="1" dirty="0">
                <a:solidFill>
                  <a:srgbClr val="7030A0"/>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7. </a:t>
            </a:r>
            <a:r>
              <a:rPr sz="2800" b="1" dirty="0">
                <a:latin typeface="微软雅黑" panose="020B0503020204020204" pitchFamily="34" charset="-122"/>
                <a:ea typeface="微软雅黑" panose="020B0503020204020204" pitchFamily="34" charset="-122"/>
              </a:rPr>
              <a:t>细节理解题。根据第三个原因“making it easier to start conversations with strangers.”可知，多读书使得与陌生人谈话更容易些。其他三个选项的意思是：A项more difficult（更困难些）、B项more challenging（更有挑战的）和C项harder（更难些），都不符合意思，故此题正确答案为：D。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76</a:t>
            </a:fld>
            <a:endParaRPr lang="en-US"/>
          </a:p>
        </p:txBody>
      </p:sp>
      <p:sp>
        <p:nvSpPr>
          <p:cNvPr id="4" name="左箭头 3">
            <a:hlinkClick r:id="rId2" action="ppaction://hlinksldjump"/>
          </p:cNvPr>
          <p:cNvSpPr/>
          <p:nvPr/>
        </p:nvSpPr>
        <p:spPr>
          <a:xfrm>
            <a:off x="879572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gn="just">
              <a:lnSpc>
                <a:spcPct val="150000"/>
              </a:lnSpc>
              <a:buNone/>
            </a:pPr>
            <a:r>
              <a:rPr sz="2800" b="1" dirty="0">
                <a:solidFill>
                  <a:srgbClr val="7030A0"/>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8.</a:t>
            </a:r>
            <a:r>
              <a:rPr lang="en-US" sz="2800" b="1" dirty="0">
                <a:solidFill>
                  <a:srgbClr val="7030A0"/>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细节理解题。根据第五个原因“Your mobile phone or TV can make it difficult for you to get a good night’s sleep, if you do so late at night.”可知，如果你玩手机或看电视到很晚，对于你 来说保持一个好的睡眠会很难，故此题正确答案为：A。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77</a:t>
            </a:fld>
            <a:endParaRPr lang="en-US"/>
          </a:p>
        </p:txBody>
      </p:sp>
      <p:sp>
        <p:nvSpPr>
          <p:cNvPr id="4" name="左箭头 3">
            <a:hlinkClick r:id="rId2" action="ppaction://hlinksldjump"/>
          </p:cNvPr>
          <p:cNvSpPr/>
          <p:nvPr/>
        </p:nvSpPr>
        <p:spPr>
          <a:xfrm>
            <a:off x="879572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260350" y="944880"/>
            <a:ext cx="9444355" cy="5913120"/>
          </a:xfrm>
        </p:spPr>
        <p:txBody>
          <a:bodyPr>
            <a:normAutofit/>
          </a:bodyPr>
          <a:lstStyle/>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sym typeface="+mn-ea"/>
              </a:rPr>
              <a:t>9</a:t>
            </a: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According to the passage, what does the underlined word “</a:t>
            </a:r>
            <a:r>
              <a:rPr sz="2400" b="1" u="sng" dirty="0">
                <a:latin typeface="微软雅黑" panose="020B0503020204020204" pitchFamily="34" charset="-122"/>
                <a:ea typeface="微软雅黑" panose="020B0503020204020204" pitchFamily="34" charset="-122"/>
                <a:cs typeface="Times New Roman" panose="02020603050405020304" pitchFamily="18" charset="0"/>
                <a:sym typeface="+mn-ea"/>
              </a:rPr>
              <a:t>enlarge</a:t>
            </a: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mean?</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Reduce.                B. Increase.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C. Express.                </a:t>
            </a:r>
            <a:r>
              <a:rPr lang="en-US" sz="2400" b="1" dirty="0">
                <a:latin typeface="微软雅黑" panose="020B0503020204020204" pitchFamily="34" charset="-122"/>
                <a:ea typeface="微软雅黑" panose="020B0503020204020204" pitchFamily="34" charset="-122"/>
                <a:cs typeface="Times New Roman" panose="02020603050405020304" pitchFamily="18" charset="0"/>
                <a:sym typeface="+mn-ea"/>
              </a:rPr>
              <a:t>D</a:t>
            </a: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Replace.</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sym typeface="+mn-ea"/>
              </a:rPr>
              <a:t>10</a:t>
            </a: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What can we learn from the passage? </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A. Reading helps people to make progress.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B. No pains, no gains.</a:t>
            </a:r>
            <a:endParaRPr sz="2400" b="1" dirty="0">
              <a:latin typeface="微软雅黑" panose="020B0503020204020204" pitchFamily="34" charset="-122"/>
              <a:ea typeface="微软雅黑" panose="020B0503020204020204" pitchFamily="34" charset="-122"/>
              <a:cs typeface="Times New Roman" panose="02020603050405020304" pitchFamily="18" charset="0"/>
            </a:endParaRP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C. Practice makes perfect.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sym typeface="+mn-ea"/>
              </a:rPr>
              <a:t> D. Where there is a will, there is a way</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t>78</a:t>
            </a:fld>
            <a:endParaRPr lang="en-US"/>
          </a:p>
        </p:txBody>
      </p:sp>
      <p:sp>
        <p:nvSpPr>
          <p:cNvPr id="26" name="左箭头 25">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3579495" y="1167765"/>
            <a:ext cx="423514" cy="523220"/>
          </a:xfrm>
          <a:prstGeom prst="rect">
            <a:avLst/>
          </a:prstGeom>
          <a:noFill/>
        </p:spPr>
        <p:txBody>
          <a:bodyPr wrap="non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5" name="文本框 4"/>
          <p:cNvSpPr txBox="1"/>
          <p:nvPr/>
        </p:nvSpPr>
        <p:spPr>
          <a:xfrm>
            <a:off x="6651812" y="2539458"/>
            <a:ext cx="100774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7" name="文本框 6">
            <a:hlinkClick r:id="rId4" action="ppaction://hlinksldjump"/>
          </p:cNvPr>
          <p:cNvSpPr txBox="1"/>
          <p:nvPr/>
        </p:nvSpPr>
        <p:spPr>
          <a:xfrm>
            <a:off x="6247765" y="1365885"/>
            <a:ext cx="1170940" cy="460375"/>
          </a:xfrm>
          <a:prstGeom prst="rect">
            <a:avLst/>
          </a:prstGeom>
          <a:solidFill>
            <a:schemeClr val="accent1"/>
          </a:solidFill>
        </p:spPr>
        <p:txBody>
          <a:bodyPr wrap="square" rtlCol="0">
            <a:spAutoFit/>
          </a:bodyPr>
          <a:lstStyle/>
          <a:p>
            <a:r>
              <a:rPr lang="zh-CN" altLang="en-US" sz="24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
        <p:nvSpPr>
          <p:cNvPr id="8" name="文本框 7">
            <a:hlinkClick r:id="rId5" action="ppaction://hlinksldjump"/>
          </p:cNvPr>
          <p:cNvSpPr txBox="1"/>
          <p:nvPr/>
        </p:nvSpPr>
        <p:spPr>
          <a:xfrm>
            <a:off x="7155684" y="2601053"/>
            <a:ext cx="974090" cy="460375"/>
          </a:xfrm>
          <a:prstGeom prst="rect">
            <a:avLst/>
          </a:prstGeom>
          <a:solidFill>
            <a:schemeClr val="accent1"/>
          </a:solidFill>
        </p:spPr>
        <p:txBody>
          <a:bodyPr wrap="none" rtlCol="0">
            <a:spAutoFit/>
          </a:bodyPr>
          <a:lstStyle/>
          <a:p>
            <a:pPr algn="l"/>
            <a:r>
              <a:rPr lang="zh-CN" altLang="en-US" sz="24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4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anim calcmode="lin" valueType="num">
                                      <p:cBhvr>
                                        <p:cTn id="13" dur="1000" fill="hold"/>
                                        <p:tgtEl>
                                          <p:spTgt spid="7"/>
                                        </p:tgtEl>
                                        <p:attrNameLst>
                                          <p:attrName>ppt_x</p:attrName>
                                        </p:attrNameLst>
                                      </p:cBhvr>
                                      <p:tavLst>
                                        <p:tav tm="0">
                                          <p:val>
                                            <p:strVal val="#ppt_x"/>
                                          </p:val>
                                        </p:tav>
                                        <p:tav tm="100000">
                                          <p:val>
                                            <p:strVal val="#ppt_x"/>
                                          </p:val>
                                        </p:tav>
                                      </p:tavLst>
                                    </p:anim>
                                    <p:anim calcmode="lin" valueType="num">
                                      <p:cBhvr>
                                        <p:cTn id="1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childTnLst>
                          </p:cTn>
                        </p:par>
                        <p:par>
                          <p:cTn id="22" fill="hold">
                            <p:stCondLst>
                              <p:cond delay="1000"/>
                            </p:stCondLst>
                            <p:childTnLst>
                              <p:par>
                                <p:cTn id="23" presetID="42" presetClass="entr" presetSubtype="0"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fade">
                                      <p:cBhvr>
                                        <p:cTn id="25" dur="1000"/>
                                        <p:tgtEl>
                                          <p:spTgt spid="8"/>
                                        </p:tgtEl>
                                      </p:cBhvr>
                                    </p:animEffect>
                                    <p:anim calcmode="lin" valueType="num">
                                      <p:cBhvr>
                                        <p:cTn id="26" dur="1000" fill="hold"/>
                                        <p:tgtEl>
                                          <p:spTgt spid="8"/>
                                        </p:tgtEl>
                                        <p:attrNameLst>
                                          <p:attrName>ppt_x</p:attrName>
                                        </p:attrNameLst>
                                      </p:cBhvr>
                                      <p:tavLst>
                                        <p:tav tm="0">
                                          <p:val>
                                            <p:strVal val="#ppt_x"/>
                                          </p:val>
                                        </p:tav>
                                        <p:tav tm="100000">
                                          <p:val>
                                            <p:strVal val="#ppt_x"/>
                                          </p:val>
                                        </p:tav>
                                      </p:tavLst>
                                    </p:anim>
                                    <p:anim calcmode="lin" valueType="num">
                                      <p:cBhvr>
                                        <p:cTn id="27"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7" grpId="0" bldLvl="0" animBg="1"/>
      <p:bldP spid="7" grpId="1" animBg="1"/>
      <p:bldP spid="8" grpId="0" bldLvl="0" animBg="1"/>
      <p:bldP spid="8" grpId="1" animBg="1"/>
    </p:bldLst>
  </p:timing>
</p:sld>
</file>

<file path=ppt/slides/slide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10655935" cy="6417945"/>
          </a:xfrm>
        </p:spPr>
        <p:txBody>
          <a:bodyPr>
            <a:normAutofit/>
          </a:bodyPr>
          <a:lstStyle/>
          <a:p>
            <a:pPr marL="0" indent="0" algn="just">
              <a:lnSpc>
                <a:spcPct val="150000"/>
              </a:lnSpc>
              <a:buNone/>
            </a:pPr>
            <a:r>
              <a:rPr sz="2800" b="1" dirty="0">
                <a:solidFill>
                  <a:srgbClr val="7030A0"/>
                </a:solidFill>
                <a:latin typeface="微软雅黑" panose="020B0503020204020204" pitchFamily="34" charset="-122"/>
                <a:ea typeface="微软雅黑" panose="020B0503020204020204" pitchFamily="34" charset="-122"/>
              </a:rPr>
              <a:t>解析：</a:t>
            </a:r>
            <a:r>
              <a:rPr lang="en-US" sz="2800" b="1" dirty="0">
                <a:solidFill>
                  <a:srgbClr val="7030A0"/>
                </a:solidFill>
                <a:latin typeface="微软雅黑" panose="020B0503020204020204" pitchFamily="34" charset="-122"/>
                <a:ea typeface="微软雅黑" panose="020B0503020204020204" pitchFamily="34" charset="-122"/>
              </a:rPr>
              <a:t>9. </a:t>
            </a:r>
            <a:r>
              <a:rPr sz="2800" b="1" dirty="0" err="1">
                <a:latin typeface="微软雅黑" panose="020B0503020204020204" pitchFamily="34" charset="-122"/>
                <a:ea typeface="微软雅黑" panose="020B0503020204020204" pitchFamily="34" charset="-122"/>
              </a:rPr>
              <a:t>推理判断题。根据第四个原因中“The</a:t>
            </a:r>
            <a:r>
              <a:rPr sz="2800" b="1" dirty="0">
                <a:latin typeface="微软雅黑" panose="020B0503020204020204" pitchFamily="34" charset="-122"/>
                <a:ea typeface="微软雅黑" panose="020B0503020204020204" pitchFamily="34" charset="-122"/>
              </a:rPr>
              <a:t> more words you’re able to use, the better you will become at expressing your thoughts and feelings.”可知，你能用的词汇越多，你就能更好地表达你的思想和情感。enlarge的意思是“扩大”，最接近的意思是B项increase（增加）、A项reduce（减少）和C项express（表达），D项replace（取代），</a:t>
            </a:r>
          </a:p>
          <a:p>
            <a:pPr marL="0" indent="0" algn="just">
              <a:lnSpc>
                <a:spcPct val="150000"/>
              </a:lnSpc>
              <a:buNone/>
            </a:pPr>
            <a:r>
              <a:rPr sz="2800" b="1" dirty="0">
                <a:latin typeface="微软雅黑" panose="020B0503020204020204" pitchFamily="34" charset="-122"/>
                <a:ea typeface="微软雅黑" panose="020B0503020204020204" pitchFamily="34" charset="-122"/>
              </a:rPr>
              <a:t>故此题正确答案为：B。</a:t>
            </a:r>
          </a:p>
        </p:txBody>
      </p:sp>
      <p:grpSp>
        <p:nvGrpSpPr>
          <p:cNvPr id="69" name="Group 4"/>
          <p:cNvGrpSpPr/>
          <p:nvPr/>
        </p:nvGrpSpPr>
        <p:grpSpPr>
          <a:xfrm>
            <a:off x="9592310" y="4158615"/>
            <a:ext cx="2506345" cy="2613660"/>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79</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down)">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3180791" y="384595"/>
            <a:ext cx="5830443" cy="707886"/>
          </a:xfrm>
          <a:prstGeom prst="rect">
            <a:avLst/>
          </a:prstGeom>
          <a:noFill/>
        </p:spPr>
        <p:txBody>
          <a:bodyPr wrap="none" rtlCol="0">
            <a:spAutoFit/>
          </a:bodyPr>
          <a:lstStyle/>
          <a:p>
            <a:pPr algn="ctr"/>
            <a:r>
              <a:rPr lang="zh-CN" altLang="en-US" sz="4000" b="1" dirty="0">
                <a:solidFill>
                  <a:schemeClr val="bg1">
                    <a:lumMod val="50000"/>
                  </a:schemeClr>
                </a:solidFill>
                <a:latin typeface="微软雅黑" panose="020B0503020204020204" pitchFamily="34" charset="-122"/>
                <a:ea typeface="微软雅黑" panose="020B0503020204020204" pitchFamily="34" charset="-122"/>
                <a:cs typeface="Lato Regular"/>
              </a:rPr>
              <a:t>二、名师支招，让你秒懂</a:t>
            </a:r>
          </a:p>
        </p:txBody>
      </p:sp>
      <p:sp>
        <p:nvSpPr>
          <p:cNvPr id="73" name="左箭头 72">
            <a:hlinkClick r:id="rId3"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798927" y="1428452"/>
            <a:ext cx="10242884" cy="953135"/>
          </a:xfrm>
          <a:prstGeom prst="rect">
            <a:avLst/>
          </a:prstGeom>
          <a:noFill/>
        </p:spPr>
        <p:txBody>
          <a:bodyPr wrap="square" rtlCol="0">
            <a:spAutoFit/>
          </a:bodyPr>
          <a:lstStyle/>
          <a:p>
            <a:r>
              <a:rPr lang="zh-CN" altLang="en-US" sz="2800" b="1" dirty="0">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阅读理解在高职高考中所占权重较大。考生在积累了一定词汇量的基础上，还必须掌握一定的阅读技巧。</a:t>
            </a:r>
          </a:p>
        </p:txBody>
      </p:sp>
      <p:grpSp>
        <p:nvGrpSpPr>
          <p:cNvPr id="285" name="Group 4"/>
          <p:cNvGrpSpPr/>
          <p:nvPr/>
        </p:nvGrpSpPr>
        <p:grpSpPr>
          <a:xfrm>
            <a:off x="0" y="4658264"/>
            <a:ext cx="12192000" cy="2164551"/>
            <a:chOff x="-23122" y="1601043"/>
            <a:chExt cx="12215122" cy="2893343"/>
          </a:xfrm>
        </p:grpSpPr>
        <p:sp>
          <p:nvSpPr>
            <p:cNvPr id="286" name="Freeform 22"/>
            <p:cNvSpPr/>
            <p:nvPr/>
          </p:nvSpPr>
          <p:spPr bwMode="auto">
            <a:xfrm>
              <a:off x="5291191" y="3382883"/>
              <a:ext cx="757642" cy="415155"/>
            </a:xfrm>
            <a:custGeom>
              <a:avLst/>
              <a:gdLst>
                <a:gd name="T0" fmla="*/ 734 w 734"/>
                <a:gd name="T1" fmla="*/ 22 h 402"/>
                <a:gd name="T2" fmla="*/ 333 w 734"/>
                <a:gd name="T3" fmla="*/ 2 h 402"/>
                <a:gd name="T4" fmla="*/ 197 w 734"/>
                <a:gd name="T5" fmla="*/ 54 h 402"/>
                <a:gd name="T6" fmla="*/ 44 w 734"/>
                <a:gd name="T7" fmla="*/ 205 h 402"/>
                <a:gd name="T8" fmla="*/ 41 w 734"/>
                <a:gd name="T9" fmla="*/ 356 h 402"/>
                <a:gd name="T10" fmla="*/ 43 w 734"/>
                <a:gd name="T11" fmla="*/ 358 h 402"/>
                <a:gd name="T12" fmla="*/ 194 w 734"/>
                <a:gd name="T13" fmla="*/ 361 h 402"/>
                <a:gd name="T14" fmla="*/ 364 w 734"/>
                <a:gd name="T15" fmla="*/ 193 h 402"/>
                <a:gd name="T16" fmla="*/ 720 w 734"/>
                <a:gd name="T17" fmla="*/ 244 h 402"/>
                <a:gd name="T18" fmla="*/ 734 w 734"/>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4" h="402">
                  <a:moveTo>
                    <a:pt x="734" y="22"/>
                  </a:moveTo>
                  <a:cubicBezTo>
                    <a:pt x="333" y="2"/>
                    <a:pt x="333" y="2"/>
                    <a:pt x="333" y="2"/>
                  </a:cubicBezTo>
                  <a:cubicBezTo>
                    <a:pt x="283" y="0"/>
                    <a:pt x="233" y="18"/>
                    <a:pt x="197" y="54"/>
                  </a:cubicBezTo>
                  <a:cubicBezTo>
                    <a:pt x="44" y="205"/>
                    <a:pt x="44" y="205"/>
                    <a:pt x="44" y="205"/>
                  </a:cubicBezTo>
                  <a:cubicBezTo>
                    <a:pt x="2" y="246"/>
                    <a:pt x="0" y="314"/>
                    <a:pt x="41" y="356"/>
                  </a:cubicBezTo>
                  <a:cubicBezTo>
                    <a:pt x="43" y="358"/>
                    <a:pt x="43" y="358"/>
                    <a:pt x="43" y="358"/>
                  </a:cubicBezTo>
                  <a:cubicBezTo>
                    <a:pt x="83" y="401"/>
                    <a:pt x="151" y="402"/>
                    <a:pt x="194" y="361"/>
                  </a:cubicBezTo>
                  <a:cubicBezTo>
                    <a:pt x="364" y="193"/>
                    <a:pt x="364" y="193"/>
                    <a:pt x="364" y="193"/>
                  </a:cubicBezTo>
                  <a:cubicBezTo>
                    <a:pt x="720" y="244"/>
                    <a:pt x="720" y="244"/>
                    <a:pt x="720" y="244"/>
                  </a:cubicBezTo>
                  <a:cubicBezTo>
                    <a:pt x="734" y="22"/>
                    <a:pt x="734" y="22"/>
                    <a:pt x="734" y="22"/>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7" name="Freeform 23"/>
            <p:cNvSpPr/>
            <p:nvPr/>
          </p:nvSpPr>
          <p:spPr bwMode="auto">
            <a:xfrm>
              <a:off x="5338583" y="3382883"/>
              <a:ext cx="757010" cy="415155"/>
            </a:xfrm>
            <a:custGeom>
              <a:avLst/>
              <a:gdLst>
                <a:gd name="T0" fmla="*/ 733 w 733"/>
                <a:gd name="T1" fmla="*/ 22 h 402"/>
                <a:gd name="T2" fmla="*/ 333 w 733"/>
                <a:gd name="T3" fmla="*/ 2 h 402"/>
                <a:gd name="T4" fmla="*/ 197 w 733"/>
                <a:gd name="T5" fmla="*/ 54 h 402"/>
                <a:gd name="T6" fmla="*/ 44 w 733"/>
                <a:gd name="T7" fmla="*/ 205 h 402"/>
                <a:gd name="T8" fmla="*/ 40 w 733"/>
                <a:gd name="T9" fmla="*/ 356 h 402"/>
                <a:gd name="T10" fmla="*/ 42 w 733"/>
                <a:gd name="T11" fmla="*/ 358 h 402"/>
                <a:gd name="T12" fmla="*/ 193 w 733"/>
                <a:gd name="T13" fmla="*/ 361 h 402"/>
                <a:gd name="T14" fmla="*/ 364 w 733"/>
                <a:gd name="T15" fmla="*/ 193 h 402"/>
                <a:gd name="T16" fmla="*/ 720 w 733"/>
                <a:gd name="T17" fmla="*/ 244 h 402"/>
                <a:gd name="T18" fmla="*/ 733 w 733"/>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402">
                  <a:moveTo>
                    <a:pt x="733" y="22"/>
                  </a:moveTo>
                  <a:cubicBezTo>
                    <a:pt x="333" y="2"/>
                    <a:pt x="333" y="2"/>
                    <a:pt x="333" y="2"/>
                  </a:cubicBezTo>
                  <a:cubicBezTo>
                    <a:pt x="282" y="0"/>
                    <a:pt x="233" y="18"/>
                    <a:pt x="197" y="54"/>
                  </a:cubicBezTo>
                  <a:cubicBezTo>
                    <a:pt x="44" y="205"/>
                    <a:pt x="44" y="205"/>
                    <a:pt x="44" y="205"/>
                  </a:cubicBezTo>
                  <a:cubicBezTo>
                    <a:pt x="1" y="246"/>
                    <a:pt x="0" y="314"/>
                    <a:pt x="40" y="356"/>
                  </a:cubicBezTo>
                  <a:cubicBezTo>
                    <a:pt x="42" y="358"/>
                    <a:pt x="42" y="358"/>
                    <a:pt x="42" y="358"/>
                  </a:cubicBezTo>
                  <a:cubicBezTo>
                    <a:pt x="83" y="401"/>
                    <a:pt x="151" y="402"/>
                    <a:pt x="193" y="361"/>
                  </a:cubicBezTo>
                  <a:cubicBezTo>
                    <a:pt x="364" y="193"/>
                    <a:pt x="364" y="193"/>
                    <a:pt x="364" y="193"/>
                  </a:cubicBezTo>
                  <a:cubicBezTo>
                    <a:pt x="720" y="244"/>
                    <a:pt x="720" y="244"/>
                    <a:pt x="720" y="244"/>
                  </a:cubicBezTo>
                  <a:cubicBezTo>
                    <a:pt x="733" y="22"/>
                    <a:pt x="733" y="22"/>
                    <a:pt x="733" y="22"/>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8" name="Freeform 24"/>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89" name="Freeform 25"/>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0" name="Freeform 26"/>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1" name="Freeform 27"/>
            <p:cNvSpPr/>
            <p:nvPr/>
          </p:nvSpPr>
          <p:spPr bwMode="auto">
            <a:xfrm>
              <a:off x="4675725" y="3342441"/>
              <a:ext cx="1421132" cy="1039467"/>
            </a:xfrm>
            <a:custGeom>
              <a:avLst/>
              <a:gdLst>
                <a:gd name="T0" fmla="*/ 182 w 2249"/>
                <a:gd name="T1" fmla="*/ 0 h 1645"/>
                <a:gd name="T2" fmla="*/ 785 w 2249"/>
                <a:gd name="T3" fmla="*/ 100 h 1645"/>
                <a:gd name="T4" fmla="*/ 1629 w 2249"/>
                <a:gd name="T5" fmla="*/ 205 h 1645"/>
                <a:gd name="T6" fmla="*/ 2249 w 2249"/>
                <a:gd name="T7" fmla="*/ 818 h 1645"/>
                <a:gd name="T8" fmla="*/ 1456 w 2249"/>
                <a:gd name="T9" fmla="*/ 1645 h 1645"/>
                <a:gd name="T10" fmla="*/ 594 w 2249"/>
                <a:gd name="T11" fmla="*/ 823 h 1645"/>
                <a:gd name="T12" fmla="*/ 0 w 2249"/>
                <a:gd name="T13" fmla="*/ 754 h 1645"/>
                <a:gd name="T14" fmla="*/ 182 w 2249"/>
                <a:gd name="T15" fmla="*/ 0 h 16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9" h="1645">
                  <a:moveTo>
                    <a:pt x="182" y="0"/>
                  </a:moveTo>
                  <a:lnTo>
                    <a:pt x="785" y="100"/>
                  </a:lnTo>
                  <a:lnTo>
                    <a:pt x="1629" y="205"/>
                  </a:lnTo>
                  <a:lnTo>
                    <a:pt x="2249" y="818"/>
                  </a:lnTo>
                  <a:lnTo>
                    <a:pt x="1456" y="1645"/>
                  </a:lnTo>
                  <a:lnTo>
                    <a:pt x="594" y="823"/>
                  </a:lnTo>
                  <a:lnTo>
                    <a:pt x="0" y="754"/>
                  </a:lnTo>
                  <a:lnTo>
                    <a:pt x="18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2" name="Freeform 28"/>
            <p:cNvSpPr/>
            <p:nvPr/>
          </p:nvSpPr>
          <p:spPr bwMode="auto">
            <a:xfrm>
              <a:off x="5234320" y="3312742"/>
              <a:ext cx="1418604" cy="1054633"/>
            </a:xfrm>
            <a:custGeom>
              <a:avLst/>
              <a:gdLst>
                <a:gd name="T0" fmla="*/ 2049 w 2245"/>
                <a:gd name="T1" fmla="*/ 0 h 1669"/>
                <a:gd name="T2" fmla="*/ 1363 w 2245"/>
                <a:gd name="T3" fmla="*/ 147 h 1669"/>
                <a:gd name="T4" fmla="*/ 505 w 2245"/>
                <a:gd name="T5" fmla="*/ 427 h 1669"/>
                <a:gd name="T6" fmla="*/ 0 w 2245"/>
                <a:gd name="T7" fmla="*/ 742 h 1669"/>
                <a:gd name="T8" fmla="*/ 673 w 2245"/>
                <a:gd name="T9" fmla="*/ 1669 h 1669"/>
                <a:gd name="T10" fmla="*/ 1637 w 2245"/>
                <a:gd name="T11" fmla="*/ 964 h 1669"/>
                <a:gd name="T12" fmla="*/ 2245 w 2245"/>
                <a:gd name="T13" fmla="*/ 801 h 1669"/>
                <a:gd name="T14" fmla="*/ 2049 w 2245"/>
                <a:gd name="T15" fmla="*/ 0 h 1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5" h="1669">
                  <a:moveTo>
                    <a:pt x="2049" y="0"/>
                  </a:moveTo>
                  <a:lnTo>
                    <a:pt x="1363" y="147"/>
                  </a:lnTo>
                  <a:lnTo>
                    <a:pt x="505" y="427"/>
                  </a:lnTo>
                  <a:lnTo>
                    <a:pt x="0" y="742"/>
                  </a:lnTo>
                  <a:lnTo>
                    <a:pt x="673" y="1669"/>
                  </a:lnTo>
                  <a:lnTo>
                    <a:pt x="1637" y="964"/>
                  </a:lnTo>
                  <a:lnTo>
                    <a:pt x="2245" y="801"/>
                  </a:lnTo>
                  <a:lnTo>
                    <a:pt x="2049" y="0"/>
                  </a:ln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3" name="Freeform 29"/>
            <p:cNvSpPr/>
            <p:nvPr/>
          </p:nvSpPr>
          <p:spPr bwMode="auto">
            <a:xfrm>
              <a:off x="5234320" y="3312742"/>
              <a:ext cx="1418604" cy="1054633"/>
            </a:xfrm>
            <a:custGeom>
              <a:avLst/>
              <a:gdLst>
                <a:gd name="T0" fmla="*/ 2049 w 2245"/>
                <a:gd name="T1" fmla="*/ 0 h 1669"/>
                <a:gd name="T2" fmla="*/ 1363 w 2245"/>
                <a:gd name="T3" fmla="*/ 147 h 1669"/>
                <a:gd name="T4" fmla="*/ 505 w 2245"/>
                <a:gd name="T5" fmla="*/ 427 h 1669"/>
                <a:gd name="T6" fmla="*/ 0 w 2245"/>
                <a:gd name="T7" fmla="*/ 742 h 1669"/>
                <a:gd name="T8" fmla="*/ 673 w 2245"/>
                <a:gd name="T9" fmla="*/ 1669 h 1669"/>
                <a:gd name="T10" fmla="*/ 1637 w 2245"/>
                <a:gd name="T11" fmla="*/ 964 h 1669"/>
                <a:gd name="T12" fmla="*/ 2245 w 2245"/>
                <a:gd name="T13" fmla="*/ 801 h 1669"/>
                <a:gd name="T14" fmla="*/ 2049 w 2245"/>
                <a:gd name="T15" fmla="*/ 0 h 16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45" h="1669">
                  <a:moveTo>
                    <a:pt x="2049" y="0"/>
                  </a:moveTo>
                  <a:lnTo>
                    <a:pt x="1363" y="147"/>
                  </a:lnTo>
                  <a:lnTo>
                    <a:pt x="505" y="427"/>
                  </a:lnTo>
                  <a:lnTo>
                    <a:pt x="0" y="742"/>
                  </a:lnTo>
                  <a:lnTo>
                    <a:pt x="673" y="1669"/>
                  </a:lnTo>
                  <a:lnTo>
                    <a:pt x="1637" y="964"/>
                  </a:lnTo>
                  <a:lnTo>
                    <a:pt x="2245" y="801"/>
                  </a:lnTo>
                  <a:lnTo>
                    <a:pt x="204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4" name="Freeform 30"/>
            <p:cNvSpPr/>
            <p:nvPr/>
          </p:nvSpPr>
          <p:spPr bwMode="auto">
            <a:xfrm>
              <a:off x="6257358" y="3284939"/>
              <a:ext cx="329849" cy="618625"/>
            </a:xfrm>
            <a:custGeom>
              <a:avLst/>
              <a:gdLst>
                <a:gd name="T0" fmla="*/ 0 w 522"/>
                <a:gd name="T1" fmla="*/ 64 h 979"/>
                <a:gd name="T2" fmla="*/ 237 w 522"/>
                <a:gd name="T3" fmla="*/ 979 h 979"/>
                <a:gd name="T4" fmla="*/ 522 w 522"/>
                <a:gd name="T5" fmla="*/ 925 h 979"/>
                <a:gd name="T6" fmla="*/ 278 w 522"/>
                <a:gd name="T7" fmla="*/ 0 h 979"/>
                <a:gd name="T8" fmla="*/ 0 w 522"/>
                <a:gd name="T9" fmla="*/ 64 h 979"/>
              </a:gdLst>
              <a:ahLst/>
              <a:cxnLst>
                <a:cxn ang="0">
                  <a:pos x="T0" y="T1"/>
                </a:cxn>
                <a:cxn ang="0">
                  <a:pos x="T2" y="T3"/>
                </a:cxn>
                <a:cxn ang="0">
                  <a:pos x="T4" y="T5"/>
                </a:cxn>
                <a:cxn ang="0">
                  <a:pos x="T6" y="T7"/>
                </a:cxn>
                <a:cxn ang="0">
                  <a:pos x="T8" y="T9"/>
                </a:cxn>
              </a:cxnLst>
              <a:rect l="0" t="0" r="r" b="b"/>
              <a:pathLst>
                <a:path w="522" h="979">
                  <a:moveTo>
                    <a:pt x="0" y="64"/>
                  </a:moveTo>
                  <a:lnTo>
                    <a:pt x="237" y="979"/>
                  </a:lnTo>
                  <a:lnTo>
                    <a:pt x="522" y="925"/>
                  </a:lnTo>
                  <a:lnTo>
                    <a:pt x="278" y="0"/>
                  </a:lnTo>
                  <a:lnTo>
                    <a:pt x="0" y="64"/>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295" name="Freeform 31"/>
            <p:cNvSpPr/>
            <p:nvPr/>
          </p:nvSpPr>
          <p:spPr bwMode="auto">
            <a:xfrm>
              <a:off x="6257358" y="3284939"/>
              <a:ext cx="329849" cy="618625"/>
            </a:xfrm>
            <a:custGeom>
              <a:avLst/>
              <a:gdLst>
                <a:gd name="T0" fmla="*/ 0 w 522"/>
                <a:gd name="T1" fmla="*/ 64 h 979"/>
                <a:gd name="T2" fmla="*/ 237 w 522"/>
                <a:gd name="T3" fmla="*/ 979 h 979"/>
                <a:gd name="T4" fmla="*/ 522 w 522"/>
                <a:gd name="T5" fmla="*/ 925 h 979"/>
                <a:gd name="T6" fmla="*/ 278 w 522"/>
                <a:gd name="T7" fmla="*/ 0 h 979"/>
                <a:gd name="T8" fmla="*/ 0 w 522"/>
                <a:gd name="T9" fmla="*/ 64 h 979"/>
              </a:gdLst>
              <a:ahLst/>
              <a:cxnLst>
                <a:cxn ang="0">
                  <a:pos x="T0" y="T1"/>
                </a:cxn>
                <a:cxn ang="0">
                  <a:pos x="T2" y="T3"/>
                </a:cxn>
                <a:cxn ang="0">
                  <a:pos x="T4" y="T5"/>
                </a:cxn>
                <a:cxn ang="0">
                  <a:pos x="T6" y="T7"/>
                </a:cxn>
                <a:cxn ang="0">
                  <a:pos x="T8" y="T9"/>
                </a:cxn>
              </a:cxnLst>
              <a:rect l="0" t="0" r="r" b="b"/>
              <a:pathLst>
                <a:path w="522" h="979">
                  <a:moveTo>
                    <a:pt x="0" y="64"/>
                  </a:moveTo>
                  <a:lnTo>
                    <a:pt x="237" y="979"/>
                  </a:lnTo>
                  <a:lnTo>
                    <a:pt x="522" y="925"/>
                  </a:lnTo>
                  <a:lnTo>
                    <a:pt x="278" y="0"/>
                  </a:lnTo>
                  <a:lnTo>
                    <a:pt x="0"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6" name="Freeform 36"/>
            <p:cNvSpPr/>
            <p:nvPr/>
          </p:nvSpPr>
          <p:spPr bwMode="auto">
            <a:xfrm>
              <a:off x="4706056" y="3284939"/>
              <a:ext cx="327954" cy="618625"/>
            </a:xfrm>
            <a:custGeom>
              <a:avLst/>
              <a:gdLst>
                <a:gd name="T0" fmla="*/ 519 w 519"/>
                <a:gd name="T1" fmla="*/ 64 h 979"/>
                <a:gd name="T2" fmla="*/ 284 w 519"/>
                <a:gd name="T3" fmla="*/ 979 h 979"/>
                <a:gd name="T4" fmla="*/ 0 w 519"/>
                <a:gd name="T5" fmla="*/ 925 h 979"/>
                <a:gd name="T6" fmla="*/ 243 w 519"/>
                <a:gd name="T7" fmla="*/ 0 h 979"/>
                <a:gd name="T8" fmla="*/ 519 w 519"/>
                <a:gd name="T9" fmla="*/ 64 h 979"/>
              </a:gdLst>
              <a:ahLst/>
              <a:cxnLst>
                <a:cxn ang="0">
                  <a:pos x="T0" y="T1"/>
                </a:cxn>
                <a:cxn ang="0">
                  <a:pos x="T2" y="T3"/>
                </a:cxn>
                <a:cxn ang="0">
                  <a:pos x="T4" y="T5"/>
                </a:cxn>
                <a:cxn ang="0">
                  <a:pos x="T6" y="T7"/>
                </a:cxn>
                <a:cxn ang="0">
                  <a:pos x="T8" y="T9"/>
                </a:cxn>
              </a:cxnLst>
              <a:rect l="0" t="0" r="r" b="b"/>
              <a:pathLst>
                <a:path w="519" h="979">
                  <a:moveTo>
                    <a:pt x="519" y="64"/>
                  </a:moveTo>
                  <a:lnTo>
                    <a:pt x="284" y="979"/>
                  </a:lnTo>
                  <a:lnTo>
                    <a:pt x="0" y="925"/>
                  </a:lnTo>
                  <a:lnTo>
                    <a:pt x="243" y="0"/>
                  </a:lnTo>
                  <a:lnTo>
                    <a:pt x="519" y="64"/>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297" name="Freeform 37"/>
            <p:cNvSpPr/>
            <p:nvPr/>
          </p:nvSpPr>
          <p:spPr bwMode="auto">
            <a:xfrm>
              <a:off x="4706056" y="3284939"/>
              <a:ext cx="327954" cy="618625"/>
            </a:xfrm>
            <a:custGeom>
              <a:avLst/>
              <a:gdLst>
                <a:gd name="T0" fmla="*/ 519 w 519"/>
                <a:gd name="T1" fmla="*/ 64 h 979"/>
                <a:gd name="T2" fmla="*/ 284 w 519"/>
                <a:gd name="T3" fmla="*/ 979 h 979"/>
                <a:gd name="T4" fmla="*/ 0 w 519"/>
                <a:gd name="T5" fmla="*/ 925 h 979"/>
                <a:gd name="T6" fmla="*/ 243 w 519"/>
                <a:gd name="T7" fmla="*/ 0 h 979"/>
                <a:gd name="T8" fmla="*/ 519 w 519"/>
                <a:gd name="T9" fmla="*/ 64 h 979"/>
              </a:gdLst>
              <a:ahLst/>
              <a:cxnLst>
                <a:cxn ang="0">
                  <a:pos x="T0" y="T1"/>
                </a:cxn>
                <a:cxn ang="0">
                  <a:pos x="T2" y="T3"/>
                </a:cxn>
                <a:cxn ang="0">
                  <a:pos x="T4" y="T5"/>
                </a:cxn>
                <a:cxn ang="0">
                  <a:pos x="T6" y="T7"/>
                </a:cxn>
                <a:cxn ang="0">
                  <a:pos x="T8" y="T9"/>
                </a:cxn>
              </a:cxnLst>
              <a:rect l="0" t="0" r="r" b="b"/>
              <a:pathLst>
                <a:path w="519" h="979">
                  <a:moveTo>
                    <a:pt x="519" y="64"/>
                  </a:moveTo>
                  <a:lnTo>
                    <a:pt x="284" y="979"/>
                  </a:lnTo>
                  <a:lnTo>
                    <a:pt x="0" y="925"/>
                  </a:lnTo>
                  <a:lnTo>
                    <a:pt x="243" y="0"/>
                  </a:lnTo>
                  <a:lnTo>
                    <a:pt x="519" y="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8" name="Freeform 42"/>
            <p:cNvSpPr/>
            <p:nvPr/>
          </p:nvSpPr>
          <p:spPr bwMode="auto">
            <a:xfrm>
              <a:off x="4985986" y="3686824"/>
              <a:ext cx="527000" cy="390511"/>
            </a:xfrm>
            <a:custGeom>
              <a:avLst/>
              <a:gdLst>
                <a:gd name="T0" fmla="*/ 149 w 511"/>
                <a:gd name="T1" fmla="*/ 354 h 378"/>
                <a:gd name="T2" fmla="*/ 452 w 511"/>
                <a:gd name="T3" fmla="*/ 183 h 378"/>
                <a:gd name="T4" fmla="*/ 487 w 511"/>
                <a:gd name="T5" fmla="*/ 60 h 378"/>
                <a:gd name="T6" fmla="*/ 486 w 511"/>
                <a:gd name="T7" fmla="*/ 58 h 378"/>
                <a:gd name="T8" fmla="*/ 363 w 511"/>
                <a:gd name="T9" fmla="*/ 24 h 378"/>
                <a:gd name="T10" fmla="*/ 59 w 511"/>
                <a:gd name="T11" fmla="*/ 195 h 378"/>
                <a:gd name="T12" fmla="*/ 25 w 511"/>
                <a:gd name="T13" fmla="*/ 318 h 378"/>
                <a:gd name="T14" fmla="*/ 26 w 511"/>
                <a:gd name="T15" fmla="*/ 320 h 378"/>
                <a:gd name="T16" fmla="*/ 149 w 511"/>
                <a:gd name="T17" fmla="*/ 354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1" h="378">
                  <a:moveTo>
                    <a:pt x="149" y="354"/>
                  </a:moveTo>
                  <a:cubicBezTo>
                    <a:pt x="452" y="183"/>
                    <a:pt x="452" y="183"/>
                    <a:pt x="452" y="183"/>
                  </a:cubicBezTo>
                  <a:cubicBezTo>
                    <a:pt x="496" y="159"/>
                    <a:pt x="511" y="103"/>
                    <a:pt x="487" y="60"/>
                  </a:cubicBezTo>
                  <a:cubicBezTo>
                    <a:pt x="486" y="58"/>
                    <a:pt x="486" y="58"/>
                    <a:pt x="486" y="58"/>
                  </a:cubicBezTo>
                  <a:cubicBezTo>
                    <a:pt x="461" y="15"/>
                    <a:pt x="406" y="0"/>
                    <a:pt x="363" y="24"/>
                  </a:cubicBezTo>
                  <a:cubicBezTo>
                    <a:pt x="59" y="195"/>
                    <a:pt x="59" y="195"/>
                    <a:pt x="59" y="195"/>
                  </a:cubicBezTo>
                  <a:cubicBezTo>
                    <a:pt x="16" y="219"/>
                    <a:pt x="0" y="275"/>
                    <a:pt x="25" y="318"/>
                  </a:cubicBezTo>
                  <a:cubicBezTo>
                    <a:pt x="26" y="320"/>
                    <a:pt x="26" y="320"/>
                    <a:pt x="26" y="320"/>
                  </a:cubicBezTo>
                  <a:cubicBezTo>
                    <a:pt x="50" y="363"/>
                    <a:pt x="105" y="378"/>
                    <a:pt x="149"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299" name="Freeform 43"/>
            <p:cNvSpPr/>
            <p:nvPr/>
          </p:nvSpPr>
          <p:spPr bwMode="auto">
            <a:xfrm>
              <a:off x="5039697" y="3861227"/>
              <a:ext cx="526369" cy="391775"/>
            </a:xfrm>
            <a:custGeom>
              <a:avLst/>
              <a:gdLst>
                <a:gd name="T0" fmla="*/ 148 w 510"/>
                <a:gd name="T1" fmla="*/ 354 h 379"/>
                <a:gd name="T2" fmla="*/ 452 w 510"/>
                <a:gd name="T3" fmla="*/ 183 h 379"/>
                <a:gd name="T4" fmla="*/ 486 w 510"/>
                <a:gd name="T5" fmla="*/ 60 h 379"/>
                <a:gd name="T6" fmla="*/ 485 w 510"/>
                <a:gd name="T7" fmla="*/ 59 h 379"/>
                <a:gd name="T8" fmla="*/ 362 w 510"/>
                <a:gd name="T9" fmla="*/ 25 h 379"/>
                <a:gd name="T10" fmla="*/ 58 w 510"/>
                <a:gd name="T11" fmla="*/ 195 h 379"/>
                <a:gd name="T12" fmla="*/ 24 w 510"/>
                <a:gd name="T13" fmla="*/ 318 h 379"/>
                <a:gd name="T14" fmla="*/ 25 w 510"/>
                <a:gd name="T15" fmla="*/ 320 h 379"/>
                <a:gd name="T16" fmla="*/ 148 w 510"/>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0" h="379">
                  <a:moveTo>
                    <a:pt x="148" y="354"/>
                  </a:moveTo>
                  <a:cubicBezTo>
                    <a:pt x="452" y="183"/>
                    <a:pt x="452" y="183"/>
                    <a:pt x="452" y="183"/>
                  </a:cubicBezTo>
                  <a:cubicBezTo>
                    <a:pt x="495" y="159"/>
                    <a:pt x="510" y="104"/>
                    <a:pt x="486" y="60"/>
                  </a:cubicBezTo>
                  <a:cubicBezTo>
                    <a:pt x="485" y="59"/>
                    <a:pt x="485" y="59"/>
                    <a:pt x="485" y="59"/>
                  </a:cubicBezTo>
                  <a:cubicBezTo>
                    <a:pt x="461" y="15"/>
                    <a:pt x="405" y="0"/>
                    <a:pt x="362" y="25"/>
                  </a:cubicBezTo>
                  <a:cubicBezTo>
                    <a:pt x="58" y="195"/>
                    <a:pt x="58" y="195"/>
                    <a:pt x="58" y="195"/>
                  </a:cubicBezTo>
                  <a:cubicBezTo>
                    <a:pt x="15" y="220"/>
                    <a:pt x="0" y="275"/>
                    <a:pt x="24" y="318"/>
                  </a:cubicBezTo>
                  <a:cubicBezTo>
                    <a:pt x="25" y="320"/>
                    <a:pt x="25" y="320"/>
                    <a:pt x="25" y="320"/>
                  </a:cubicBezTo>
                  <a:cubicBezTo>
                    <a:pt x="49" y="363"/>
                    <a:pt x="104" y="379"/>
                    <a:pt x="148"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0" name="Freeform 44"/>
            <p:cNvSpPr/>
            <p:nvPr/>
          </p:nvSpPr>
          <p:spPr bwMode="auto">
            <a:xfrm>
              <a:off x="5222314" y="3963594"/>
              <a:ext cx="526369" cy="391143"/>
            </a:xfrm>
            <a:custGeom>
              <a:avLst/>
              <a:gdLst>
                <a:gd name="T0" fmla="*/ 148 w 510"/>
                <a:gd name="T1" fmla="*/ 354 h 379"/>
                <a:gd name="T2" fmla="*/ 451 w 510"/>
                <a:gd name="T3" fmla="*/ 183 h 379"/>
                <a:gd name="T4" fmla="*/ 486 w 510"/>
                <a:gd name="T5" fmla="*/ 60 h 379"/>
                <a:gd name="T6" fmla="*/ 485 w 510"/>
                <a:gd name="T7" fmla="*/ 59 h 379"/>
                <a:gd name="T8" fmla="*/ 362 w 510"/>
                <a:gd name="T9" fmla="*/ 24 h 379"/>
                <a:gd name="T10" fmla="*/ 58 w 510"/>
                <a:gd name="T11" fmla="*/ 195 h 379"/>
                <a:gd name="T12" fmla="*/ 24 w 510"/>
                <a:gd name="T13" fmla="*/ 318 h 379"/>
                <a:gd name="T14" fmla="*/ 25 w 510"/>
                <a:gd name="T15" fmla="*/ 320 h 379"/>
                <a:gd name="T16" fmla="*/ 148 w 510"/>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0" h="379">
                  <a:moveTo>
                    <a:pt x="148" y="354"/>
                  </a:moveTo>
                  <a:cubicBezTo>
                    <a:pt x="451" y="183"/>
                    <a:pt x="451" y="183"/>
                    <a:pt x="451" y="183"/>
                  </a:cubicBezTo>
                  <a:cubicBezTo>
                    <a:pt x="495" y="159"/>
                    <a:pt x="510" y="104"/>
                    <a:pt x="486" y="60"/>
                  </a:cubicBezTo>
                  <a:cubicBezTo>
                    <a:pt x="485" y="59"/>
                    <a:pt x="485" y="59"/>
                    <a:pt x="485" y="59"/>
                  </a:cubicBezTo>
                  <a:cubicBezTo>
                    <a:pt x="461" y="15"/>
                    <a:pt x="405" y="0"/>
                    <a:pt x="362" y="24"/>
                  </a:cubicBezTo>
                  <a:cubicBezTo>
                    <a:pt x="58" y="195"/>
                    <a:pt x="58" y="195"/>
                    <a:pt x="58" y="195"/>
                  </a:cubicBezTo>
                  <a:cubicBezTo>
                    <a:pt x="15" y="220"/>
                    <a:pt x="0" y="275"/>
                    <a:pt x="24" y="318"/>
                  </a:cubicBezTo>
                  <a:cubicBezTo>
                    <a:pt x="25" y="320"/>
                    <a:pt x="25" y="320"/>
                    <a:pt x="25" y="320"/>
                  </a:cubicBezTo>
                  <a:cubicBezTo>
                    <a:pt x="49" y="363"/>
                    <a:pt x="104" y="379"/>
                    <a:pt x="148" y="354"/>
                  </a:cubicBezTo>
                  <a:close/>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1" name="Freeform 45"/>
            <p:cNvSpPr/>
            <p:nvPr/>
          </p:nvSpPr>
          <p:spPr bwMode="auto">
            <a:xfrm>
              <a:off x="5395454" y="4069752"/>
              <a:ext cx="527632" cy="391775"/>
            </a:xfrm>
            <a:custGeom>
              <a:avLst/>
              <a:gdLst>
                <a:gd name="T0" fmla="*/ 149 w 511"/>
                <a:gd name="T1" fmla="*/ 354 h 379"/>
                <a:gd name="T2" fmla="*/ 452 w 511"/>
                <a:gd name="T3" fmla="*/ 184 h 379"/>
                <a:gd name="T4" fmla="*/ 486 w 511"/>
                <a:gd name="T5" fmla="*/ 61 h 379"/>
                <a:gd name="T6" fmla="*/ 486 w 511"/>
                <a:gd name="T7" fmla="*/ 59 h 379"/>
                <a:gd name="T8" fmla="*/ 363 w 511"/>
                <a:gd name="T9" fmla="*/ 25 h 379"/>
                <a:gd name="T10" fmla="*/ 59 w 511"/>
                <a:gd name="T11" fmla="*/ 196 h 379"/>
                <a:gd name="T12" fmla="*/ 25 w 511"/>
                <a:gd name="T13" fmla="*/ 319 h 379"/>
                <a:gd name="T14" fmla="*/ 26 w 511"/>
                <a:gd name="T15" fmla="*/ 320 h 379"/>
                <a:gd name="T16" fmla="*/ 149 w 511"/>
                <a:gd name="T17" fmla="*/ 354 h 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1" h="379">
                  <a:moveTo>
                    <a:pt x="149" y="354"/>
                  </a:moveTo>
                  <a:cubicBezTo>
                    <a:pt x="452" y="184"/>
                    <a:pt x="452" y="184"/>
                    <a:pt x="452" y="184"/>
                  </a:cubicBezTo>
                  <a:cubicBezTo>
                    <a:pt x="496" y="159"/>
                    <a:pt x="511" y="104"/>
                    <a:pt x="486" y="61"/>
                  </a:cubicBezTo>
                  <a:cubicBezTo>
                    <a:pt x="486" y="59"/>
                    <a:pt x="486" y="59"/>
                    <a:pt x="486" y="59"/>
                  </a:cubicBezTo>
                  <a:cubicBezTo>
                    <a:pt x="461" y="16"/>
                    <a:pt x="406" y="0"/>
                    <a:pt x="363" y="25"/>
                  </a:cubicBezTo>
                  <a:cubicBezTo>
                    <a:pt x="59" y="196"/>
                    <a:pt x="59" y="196"/>
                    <a:pt x="59" y="196"/>
                  </a:cubicBezTo>
                  <a:cubicBezTo>
                    <a:pt x="16" y="220"/>
                    <a:pt x="0" y="275"/>
                    <a:pt x="25" y="319"/>
                  </a:cubicBezTo>
                  <a:cubicBezTo>
                    <a:pt x="26" y="320"/>
                    <a:pt x="26" y="320"/>
                    <a:pt x="26" y="320"/>
                  </a:cubicBezTo>
                  <a:cubicBezTo>
                    <a:pt x="50" y="364"/>
                    <a:pt x="105" y="379"/>
                    <a:pt x="149" y="354"/>
                  </a:cubicBezTo>
                </a:path>
              </a:pathLst>
            </a:custGeom>
            <a:solidFill>
              <a:srgbClr val="BF8969"/>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2" name="Freeform 46"/>
            <p:cNvSpPr/>
            <p:nvPr/>
          </p:nvSpPr>
          <p:spPr bwMode="auto">
            <a:xfrm>
              <a:off x="5909816" y="3981919"/>
              <a:ext cx="276770" cy="202838"/>
            </a:xfrm>
            <a:custGeom>
              <a:avLst/>
              <a:gdLst>
                <a:gd name="T0" fmla="*/ 438 w 438"/>
                <a:gd name="T1" fmla="*/ 0 h 321"/>
                <a:gd name="T2" fmla="*/ 0 w 438"/>
                <a:gd name="T3" fmla="*/ 321 h 321"/>
                <a:gd name="T4" fmla="*/ 0 w 438"/>
                <a:gd name="T5" fmla="*/ 321 h 321"/>
                <a:gd name="T6" fmla="*/ 438 w 438"/>
                <a:gd name="T7" fmla="*/ 0 h 321"/>
                <a:gd name="T8" fmla="*/ 438 w 438"/>
                <a:gd name="T9" fmla="*/ 0 h 321"/>
              </a:gdLst>
              <a:ahLst/>
              <a:cxnLst>
                <a:cxn ang="0">
                  <a:pos x="T0" y="T1"/>
                </a:cxn>
                <a:cxn ang="0">
                  <a:pos x="T2" y="T3"/>
                </a:cxn>
                <a:cxn ang="0">
                  <a:pos x="T4" y="T5"/>
                </a:cxn>
                <a:cxn ang="0">
                  <a:pos x="T6" y="T7"/>
                </a:cxn>
                <a:cxn ang="0">
                  <a:pos x="T8" y="T9"/>
                </a:cxn>
              </a:cxnLst>
              <a:rect l="0" t="0" r="r" b="b"/>
              <a:pathLst>
                <a:path w="438" h="321">
                  <a:moveTo>
                    <a:pt x="438" y="0"/>
                  </a:moveTo>
                  <a:lnTo>
                    <a:pt x="0" y="321"/>
                  </a:lnTo>
                  <a:lnTo>
                    <a:pt x="0" y="321"/>
                  </a:lnTo>
                  <a:lnTo>
                    <a:pt x="438" y="0"/>
                  </a:lnTo>
                  <a:lnTo>
                    <a:pt x="438" y="0"/>
                  </a:lnTo>
                  <a:close/>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3" name="Freeform 47"/>
            <p:cNvSpPr/>
            <p:nvPr/>
          </p:nvSpPr>
          <p:spPr bwMode="auto">
            <a:xfrm>
              <a:off x="5909816" y="3981919"/>
              <a:ext cx="276770" cy="202838"/>
            </a:xfrm>
            <a:custGeom>
              <a:avLst/>
              <a:gdLst>
                <a:gd name="T0" fmla="*/ 438 w 438"/>
                <a:gd name="T1" fmla="*/ 0 h 321"/>
                <a:gd name="T2" fmla="*/ 0 w 438"/>
                <a:gd name="T3" fmla="*/ 321 h 321"/>
                <a:gd name="T4" fmla="*/ 0 w 438"/>
                <a:gd name="T5" fmla="*/ 321 h 321"/>
                <a:gd name="T6" fmla="*/ 438 w 438"/>
                <a:gd name="T7" fmla="*/ 0 h 321"/>
                <a:gd name="T8" fmla="*/ 438 w 438"/>
                <a:gd name="T9" fmla="*/ 0 h 321"/>
              </a:gdLst>
              <a:ahLst/>
              <a:cxnLst>
                <a:cxn ang="0">
                  <a:pos x="T0" y="T1"/>
                </a:cxn>
                <a:cxn ang="0">
                  <a:pos x="T2" y="T3"/>
                </a:cxn>
                <a:cxn ang="0">
                  <a:pos x="T4" y="T5"/>
                </a:cxn>
                <a:cxn ang="0">
                  <a:pos x="T6" y="T7"/>
                </a:cxn>
                <a:cxn ang="0">
                  <a:pos x="T8" y="T9"/>
                </a:cxn>
              </a:cxnLst>
              <a:rect l="0" t="0" r="r" b="b"/>
              <a:pathLst>
                <a:path w="438" h="321">
                  <a:moveTo>
                    <a:pt x="438" y="0"/>
                  </a:moveTo>
                  <a:lnTo>
                    <a:pt x="0" y="321"/>
                  </a:lnTo>
                  <a:lnTo>
                    <a:pt x="0" y="321"/>
                  </a:lnTo>
                  <a:lnTo>
                    <a:pt x="438" y="0"/>
                  </a:lnTo>
                  <a:lnTo>
                    <a:pt x="4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4" name="Freeform 48"/>
            <p:cNvSpPr/>
            <p:nvPr/>
          </p:nvSpPr>
          <p:spPr bwMode="auto">
            <a:xfrm>
              <a:off x="5839676" y="3952220"/>
              <a:ext cx="346910" cy="232537"/>
            </a:xfrm>
            <a:custGeom>
              <a:avLst/>
              <a:gdLst>
                <a:gd name="T0" fmla="*/ 269 w 336"/>
                <a:gd name="T1" fmla="*/ 0 h 225"/>
                <a:gd name="T2" fmla="*/ 203 w 336"/>
                <a:gd name="T3" fmla="*/ 27 h 225"/>
                <a:gd name="T4" fmla="*/ 202 w 336"/>
                <a:gd name="T5" fmla="*/ 29 h 225"/>
                <a:gd name="T6" fmla="*/ 180 w 336"/>
                <a:gd name="T7" fmla="*/ 114 h 225"/>
                <a:gd name="T8" fmla="*/ 152 w 336"/>
                <a:gd name="T9" fmla="*/ 86 h 225"/>
                <a:gd name="T10" fmla="*/ 89 w 336"/>
                <a:gd name="T11" fmla="*/ 61 h 225"/>
                <a:gd name="T12" fmla="*/ 24 w 336"/>
                <a:gd name="T13" fmla="*/ 88 h 225"/>
                <a:gd name="T14" fmla="*/ 23 w 336"/>
                <a:gd name="T15" fmla="*/ 90 h 225"/>
                <a:gd name="T16" fmla="*/ 0 w 336"/>
                <a:gd name="T17" fmla="*/ 130 h 225"/>
                <a:gd name="T18" fmla="*/ 56 w 336"/>
                <a:gd name="T19" fmla="*/ 173 h 225"/>
                <a:gd name="T20" fmla="*/ 56 w 336"/>
                <a:gd name="T21" fmla="*/ 175 h 225"/>
                <a:gd name="T22" fmla="*/ 68 w 336"/>
                <a:gd name="T23" fmla="*/ 225 h 225"/>
                <a:gd name="T24" fmla="*/ 336 w 336"/>
                <a:gd name="T25" fmla="*/ 29 h 225"/>
                <a:gd name="T26" fmla="*/ 331 w 336"/>
                <a:gd name="T27" fmla="*/ 25 h 225"/>
                <a:gd name="T28" fmla="*/ 269 w 336"/>
                <a:gd name="T29"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6" h="225">
                  <a:moveTo>
                    <a:pt x="269" y="0"/>
                  </a:moveTo>
                  <a:cubicBezTo>
                    <a:pt x="245" y="0"/>
                    <a:pt x="221" y="9"/>
                    <a:pt x="203" y="27"/>
                  </a:cubicBezTo>
                  <a:cubicBezTo>
                    <a:pt x="202" y="29"/>
                    <a:pt x="202" y="29"/>
                    <a:pt x="202" y="29"/>
                  </a:cubicBezTo>
                  <a:cubicBezTo>
                    <a:pt x="180" y="52"/>
                    <a:pt x="172" y="84"/>
                    <a:pt x="180" y="114"/>
                  </a:cubicBezTo>
                  <a:cubicBezTo>
                    <a:pt x="152" y="86"/>
                    <a:pt x="152" y="86"/>
                    <a:pt x="152" y="86"/>
                  </a:cubicBezTo>
                  <a:cubicBezTo>
                    <a:pt x="134" y="69"/>
                    <a:pt x="112" y="61"/>
                    <a:pt x="89" y="61"/>
                  </a:cubicBezTo>
                  <a:cubicBezTo>
                    <a:pt x="65" y="61"/>
                    <a:pt x="42" y="70"/>
                    <a:pt x="24" y="88"/>
                  </a:cubicBezTo>
                  <a:cubicBezTo>
                    <a:pt x="23" y="90"/>
                    <a:pt x="23" y="90"/>
                    <a:pt x="23" y="90"/>
                  </a:cubicBezTo>
                  <a:cubicBezTo>
                    <a:pt x="11" y="101"/>
                    <a:pt x="4" y="115"/>
                    <a:pt x="0" y="130"/>
                  </a:cubicBezTo>
                  <a:cubicBezTo>
                    <a:pt x="23" y="136"/>
                    <a:pt x="43" y="151"/>
                    <a:pt x="56" y="173"/>
                  </a:cubicBezTo>
                  <a:cubicBezTo>
                    <a:pt x="56" y="175"/>
                    <a:pt x="56" y="175"/>
                    <a:pt x="56" y="175"/>
                  </a:cubicBezTo>
                  <a:cubicBezTo>
                    <a:pt x="65" y="190"/>
                    <a:pt x="69" y="208"/>
                    <a:pt x="68" y="225"/>
                  </a:cubicBezTo>
                  <a:cubicBezTo>
                    <a:pt x="336" y="29"/>
                    <a:pt x="336" y="29"/>
                    <a:pt x="336" y="29"/>
                  </a:cubicBezTo>
                  <a:cubicBezTo>
                    <a:pt x="331" y="25"/>
                    <a:pt x="331" y="25"/>
                    <a:pt x="331" y="25"/>
                  </a:cubicBezTo>
                  <a:cubicBezTo>
                    <a:pt x="314" y="8"/>
                    <a:pt x="291" y="0"/>
                    <a:pt x="269"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5" name="Freeform 49"/>
            <p:cNvSpPr>
              <a:spLocks noEditPoints="1"/>
            </p:cNvSpPr>
            <p:nvPr/>
          </p:nvSpPr>
          <p:spPr bwMode="auto">
            <a:xfrm>
              <a:off x="5589445" y="4258689"/>
              <a:ext cx="273611" cy="155446"/>
            </a:xfrm>
            <a:custGeom>
              <a:avLst/>
              <a:gdLst>
                <a:gd name="T0" fmla="*/ 264 w 265"/>
                <a:gd name="T1" fmla="*/ 1 h 150"/>
                <a:gd name="T2" fmla="*/ 0 w 265"/>
                <a:gd name="T3" fmla="*/ 150 h 150"/>
                <a:gd name="T4" fmla="*/ 0 w 265"/>
                <a:gd name="T5" fmla="*/ 150 h 150"/>
                <a:gd name="T6" fmla="*/ 264 w 265"/>
                <a:gd name="T7" fmla="*/ 1 h 150"/>
                <a:gd name="T8" fmla="*/ 264 w 265"/>
                <a:gd name="T9" fmla="*/ 0 h 150"/>
                <a:gd name="T10" fmla="*/ 264 w 265"/>
                <a:gd name="T11" fmla="*/ 1 h 150"/>
                <a:gd name="T12" fmla="*/ 264 w 265"/>
                <a:gd name="T13" fmla="*/ 0 h 150"/>
                <a:gd name="T14" fmla="*/ 265 w 265"/>
                <a:gd name="T15" fmla="*/ 0 h 150"/>
                <a:gd name="T16" fmla="*/ 264 w 265"/>
                <a:gd name="T17" fmla="*/ 0 h 150"/>
                <a:gd name="T18" fmla="*/ 265 w 265"/>
                <a:gd name="T19" fmla="*/ 0 h 150"/>
                <a:gd name="T20" fmla="*/ 265 w 265"/>
                <a:gd name="T21" fmla="*/ 0 h 150"/>
                <a:gd name="T22" fmla="*/ 265 w 265"/>
                <a:gd name="T23" fmla="*/ 0 h 150"/>
                <a:gd name="T24" fmla="*/ 265 w 265"/>
                <a:gd name="T25" fmla="*/ 0 h 150"/>
                <a:gd name="T26" fmla="*/ 265 w 265"/>
                <a:gd name="T27" fmla="*/ 0 h 150"/>
                <a:gd name="T28" fmla="*/ 265 w 265"/>
                <a:gd name="T29" fmla="*/ 0 h 150"/>
                <a:gd name="T30" fmla="*/ 265 w 265"/>
                <a:gd name="T3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5" h="150">
                  <a:moveTo>
                    <a:pt x="264" y="1"/>
                  </a:moveTo>
                  <a:cubicBezTo>
                    <a:pt x="0" y="150"/>
                    <a:pt x="0" y="150"/>
                    <a:pt x="0" y="150"/>
                  </a:cubicBezTo>
                  <a:cubicBezTo>
                    <a:pt x="0" y="150"/>
                    <a:pt x="0" y="150"/>
                    <a:pt x="0" y="150"/>
                  </a:cubicBezTo>
                  <a:cubicBezTo>
                    <a:pt x="264" y="1"/>
                    <a:pt x="264" y="1"/>
                    <a:pt x="264" y="1"/>
                  </a:cubicBezTo>
                  <a:moveTo>
                    <a:pt x="264" y="0"/>
                  </a:moveTo>
                  <a:cubicBezTo>
                    <a:pt x="264" y="1"/>
                    <a:pt x="264" y="1"/>
                    <a:pt x="264" y="1"/>
                  </a:cubicBezTo>
                  <a:cubicBezTo>
                    <a:pt x="264" y="1"/>
                    <a:pt x="264" y="0"/>
                    <a:pt x="264" y="0"/>
                  </a:cubicBezTo>
                  <a:moveTo>
                    <a:pt x="265" y="0"/>
                  </a:moveTo>
                  <a:cubicBezTo>
                    <a:pt x="264" y="0"/>
                    <a:pt x="264" y="0"/>
                    <a:pt x="264" y="0"/>
                  </a:cubicBezTo>
                  <a:cubicBezTo>
                    <a:pt x="264" y="0"/>
                    <a:pt x="264" y="0"/>
                    <a:pt x="265" y="0"/>
                  </a:cubicBezTo>
                  <a:moveTo>
                    <a:pt x="265" y="0"/>
                  </a:moveTo>
                  <a:cubicBezTo>
                    <a:pt x="265" y="0"/>
                    <a:pt x="265" y="0"/>
                    <a:pt x="265" y="0"/>
                  </a:cubicBezTo>
                  <a:cubicBezTo>
                    <a:pt x="265" y="0"/>
                    <a:pt x="265" y="0"/>
                    <a:pt x="265" y="0"/>
                  </a:cubicBezTo>
                  <a:moveTo>
                    <a:pt x="265" y="0"/>
                  </a:moveTo>
                  <a:cubicBezTo>
                    <a:pt x="265" y="0"/>
                    <a:pt x="265" y="0"/>
                    <a:pt x="265" y="0"/>
                  </a:cubicBezTo>
                  <a:cubicBezTo>
                    <a:pt x="265" y="0"/>
                    <a:pt x="265" y="0"/>
                    <a:pt x="265" y="0"/>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6" name="Freeform 50"/>
            <p:cNvSpPr/>
            <p:nvPr/>
          </p:nvSpPr>
          <p:spPr bwMode="auto">
            <a:xfrm>
              <a:off x="5561642" y="4086182"/>
              <a:ext cx="348806" cy="327954"/>
            </a:xfrm>
            <a:custGeom>
              <a:avLst/>
              <a:gdLst>
                <a:gd name="T0" fmla="*/ 269 w 338"/>
                <a:gd name="T1" fmla="*/ 0 h 317"/>
                <a:gd name="T2" fmla="*/ 283 w 338"/>
                <a:gd name="T3" fmla="*/ 75 h 317"/>
                <a:gd name="T4" fmla="*/ 269 w 338"/>
                <a:gd name="T5" fmla="*/ 62 h 317"/>
                <a:gd name="T6" fmla="*/ 207 w 338"/>
                <a:gd name="T7" fmla="*/ 37 h 317"/>
                <a:gd name="T8" fmla="*/ 142 w 338"/>
                <a:gd name="T9" fmla="*/ 64 h 317"/>
                <a:gd name="T10" fmla="*/ 140 w 338"/>
                <a:gd name="T11" fmla="*/ 66 h 317"/>
                <a:gd name="T12" fmla="*/ 128 w 338"/>
                <a:gd name="T13" fmla="*/ 175 h 317"/>
                <a:gd name="T14" fmla="*/ 99 w 338"/>
                <a:gd name="T15" fmla="*/ 170 h 317"/>
                <a:gd name="T16" fmla="*/ 34 w 338"/>
                <a:gd name="T17" fmla="*/ 198 h 317"/>
                <a:gd name="T18" fmla="*/ 33 w 338"/>
                <a:gd name="T19" fmla="*/ 199 h 317"/>
                <a:gd name="T20" fmla="*/ 27 w 338"/>
                <a:gd name="T21" fmla="*/ 317 h 317"/>
                <a:gd name="T22" fmla="*/ 291 w 338"/>
                <a:gd name="T23" fmla="*/ 168 h 317"/>
                <a:gd name="T24" fmla="*/ 291 w 338"/>
                <a:gd name="T25" fmla="*/ 168 h 317"/>
                <a:gd name="T26" fmla="*/ 291 w 338"/>
                <a:gd name="T27" fmla="*/ 167 h 317"/>
                <a:gd name="T28" fmla="*/ 291 w 338"/>
                <a:gd name="T29" fmla="*/ 167 h 317"/>
                <a:gd name="T30" fmla="*/ 292 w 338"/>
                <a:gd name="T31" fmla="*/ 167 h 317"/>
                <a:gd name="T32" fmla="*/ 292 w 338"/>
                <a:gd name="T33" fmla="*/ 167 h 317"/>
                <a:gd name="T34" fmla="*/ 292 w 338"/>
                <a:gd name="T35" fmla="*/ 167 h 317"/>
                <a:gd name="T36" fmla="*/ 292 w 338"/>
                <a:gd name="T37" fmla="*/ 167 h 317"/>
                <a:gd name="T38" fmla="*/ 292 w 338"/>
                <a:gd name="T39" fmla="*/ 167 h 317"/>
                <a:gd name="T40" fmla="*/ 337 w 338"/>
                <a:gd name="T41" fmla="*/ 95 h 317"/>
                <a:gd name="T42" fmla="*/ 337 w 338"/>
                <a:gd name="T43" fmla="*/ 95 h 317"/>
                <a:gd name="T44" fmla="*/ 337 w 338"/>
                <a:gd name="T45" fmla="*/ 95 h 317"/>
                <a:gd name="T46" fmla="*/ 325 w 338"/>
                <a:gd name="T47" fmla="*/ 45 h 317"/>
                <a:gd name="T48" fmla="*/ 325 w 338"/>
                <a:gd name="T49" fmla="*/ 43 h 317"/>
                <a:gd name="T50" fmla="*/ 269 w 338"/>
                <a:gd name="T5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8" h="317">
                  <a:moveTo>
                    <a:pt x="269" y="0"/>
                  </a:moveTo>
                  <a:cubicBezTo>
                    <a:pt x="263" y="25"/>
                    <a:pt x="268" y="53"/>
                    <a:pt x="283" y="75"/>
                  </a:cubicBezTo>
                  <a:cubicBezTo>
                    <a:pt x="269" y="62"/>
                    <a:pt x="269" y="62"/>
                    <a:pt x="269" y="62"/>
                  </a:cubicBezTo>
                  <a:cubicBezTo>
                    <a:pt x="252" y="45"/>
                    <a:pt x="229" y="37"/>
                    <a:pt x="207" y="37"/>
                  </a:cubicBezTo>
                  <a:cubicBezTo>
                    <a:pt x="183" y="37"/>
                    <a:pt x="159" y="46"/>
                    <a:pt x="142" y="64"/>
                  </a:cubicBezTo>
                  <a:cubicBezTo>
                    <a:pt x="140" y="66"/>
                    <a:pt x="140" y="66"/>
                    <a:pt x="140" y="66"/>
                  </a:cubicBezTo>
                  <a:cubicBezTo>
                    <a:pt x="111" y="96"/>
                    <a:pt x="108" y="141"/>
                    <a:pt x="128" y="175"/>
                  </a:cubicBezTo>
                  <a:cubicBezTo>
                    <a:pt x="119" y="172"/>
                    <a:pt x="109" y="170"/>
                    <a:pt x="99" y="170"/>
                  </a:cubicBezTo>
                  <a:cubicBezTo>
                    <a:pt x="76" y="170"/>
                    <a:pt x="52" y="180"/>
                    <a:pt x="34" y="198"/>
                  </a:cubicBezTo>
                  <a:cubicBezTo>
                    <a:pt x="33" y="199"/>
                    <a:pt x="33" y="199"/>
                    <a:pt x="33" y="199"/>
                  </a:cubicBezTo>
                  <a:cubicBezTo>
                    <a:pt x="2" y="232"/>
                    <a:pt x="0" y="282"/>
                    <a:pt x="27" y="317"/>
                  </a:cubicBezTo>
                  <a:cubicBezTo>
                    <a:pt x="291" y="168"/>
                    <a:pt x="291" y="168"/>
                    <a:pt x="291" y="168"/>
                  </a:cubicBezTo>
                  <a:cubicBezTo>
                    <a:pt x="291" y="168"/>
                    <a:pt x="291" y="168"/>
                    <a:pt x="291" y="168"/>
                  </a:cubicBezTo>
                  <a:cubicBezTo>
                    <a:pt x="291" y="168"/>
                    <a:pt x="291" y="168"/>
                    <a:pt x="291" y="167"/>
                  </a:cubicBezTo>
                  <a:cubicBezTo>
                    <a:pt x="291" y="167"/>
                    <a:pt x="291" y="167"/>
                    <a:pt x="291" y="167"/>
                  </a:cubicBezTo>
                  <a:cubicBezTo>
                    <a:pt x="291" y="167"/>
                    <a:pt x="291" y="167"/>
                    <a:pt x="292" y="167"/>
                  </a:cubicBezTo>
                  <a:cubicBezTo>
                    <a:pt x="292" y="167"/>
                    <a:pt x="292" y="167"/>
                    <a:pt x="292" y="167"/>
                  </a:cubicBezTo>
                  <a:cubicBezTo>
                    <a:pt x="292" y="167"/>
                    <a:pt x="292" y="167"/>
                    <a:pt x="292" y="167"/>
                  </a:cubicBezTo>
                  <a:cubicBezTo>
                    <a:pt x="292" y="167"/>
                    <a:pt x="292" y="167"/>
                    <a:pt x="292" y="167"/>
                  </a:cubicBezTo>
                  <a:cubicBezTo>
                    <a:pt x="292" y="167"/>
                    <a:pt x="292" y="167"/>
                    <a:pt x="292" y="167"/>
                  </a:cubicBezTo>
                  <a:cubicBezTo>
                    <a:pt x="319" y="151"/>
                    <a:pt x="335" y="124"/>
                    <a:pt x="337" y="95"/>
                  </a:cubicBezTo>
                  <a:cubicBezTo>
                    <a:pt x="337" y="95"/>
                    <a:pt x="337" y="95"/>
                    <a:pt x="337" y="95"/>
                  </a:cubicBezTo>
                  <a:cubicBezTo>
                    <a:pt x="337" y="95"/>
                    <a:pt x="337" y="95"/>
                    <a:pt x="337" y="95"/>
                  </a:cubicBezTo>
                  <a:cubicBezTo>
                    <a:pt x="338" y="78"/>
                    <a:pt x="334" y="60"/>
                    <a:pt x="325" y="45"/>
                  </a:cubicBezTo>
                  <a:cubicBezTo>
                    <a:pt x="325" y="43"/>
                    <a:pt x="325" y="43"/>
                    <a:pt x="325" y="43"/>
                  </a:cubicBezTo>
                  <a:cubicBezTo>
                    <a:pt x="312" y="21"/>
                    <a:pt x="292" y="6"/>
                    <a:pt x="269"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7" name="Freeform 51"/>
            <p:cNvSpPr/>
            <p:nvPr/>
          </p:nvSpPr>
          <p:spPr bwMode="auto">
            <a:xfrm>
              <a:off x="6037459" y="3929472"/>
              <a:ext cx="299518" cy="295095"/>
            </a:xfrm>
            <a:custGeom>
              <a:avLst/>
              <a:gdLst>
                <a:gd name="T0" fmla="*/ 126 w 290"/>
                <a:gd name="T1" fmla="*/ 251 h 286"/>
                <a:gd name="T2" fmla="*/ 37 w 290"/>
                <a:gd name="T3" fmla="*/ 166 h 286"/>
                <a:gd name="T4" fmla="*/ 34 w 290"/>
                <a:gd name="T5" fmla="*/ 39 h 286"/>
                <a:gd name="T6" fmla="*/ 35 w 290"/>
                <a:gd name="T7" fmla="*/ 37 h 286"/>
                <a:gd name="T8" fmla="*/ 163 w 290"/>
                <a:gd name="T9" fmla="*/ 35 h 286"/>
                <a:gd name="T10" fmla="*/ 253 w 290"/>
                <a:gd name="T11" fmla="*/ 119 h 286"/>
                <a:gd name="T12" fmla="*/ 255 w 290"/>
                <a:gd name="T13" fmla="*/ 247 h 286"/>
                <a:gd name="T14" fmla="*/ 254 w 290"/>
                <a:gd name="T15" fmla="*/ 248 h 286"/>
                <a:gd name="T16" fmla="*/ 126 w 290"/>
                <a:gd name="T17" fmla="*/ 25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0" h="286">
                  <a:moveTo>
                    <a:pt x="126" y="251"/>
                  </a:moveTo>
                  <a:cubicBezTo>
                    <a:pt x="37" y="166"/>
                    <a:pt x="37" y="166"/>
                    <a:pt x="37" y="166"/>
                  </a:cubicBezTo>
                  <a:cubicBezTo>
                    <a:pt x="1" y="132"/>
                    <a:pt x="0" y="75"/>
                    <a:pt x="34" y="39"/>
                  </a:cubicBezTo>
                  <a:cubicBezTo>
                    <a:pt x="35" y="37"/>
                    <a:pt x="35" y="37"/>
                    <a:pt x="35" y="37"/>
                  </a:cubicBezTo>
                  <a:cubicBezTo>
                    <a:pt x="70" y="1"/>
                    <a:pt x="127" y="0"/>
                    <a:pt x="163" y="35"/>
                  </a:cubicBezTo>
                  <a:cubicBezTo>
                    <a:pt x="253" y="119"/>
                    <a:pt x="253" y="119"/>
                    <a:pt x="253" y="119"/>
                  </a:cubicBezTo>
                  <a:cubicBezTo>
                    <a:pt x="289" y="154"/>
                    <a:pt x="290" y="211"/>
                    <a:pt x="255" y="247"/>
                  </a:cubicBezTo>
                  <a:cubicBezTo>
                    <a:pt x="254" y="248"/>
                    <a:pt x="254" y="248"/>
                    <a:pt x="254" y="248"/>
                  </a:cubicBezTo>
                  <a:cubicBezTo>
                    <a:pt x="219" y="284"/>
                    <a:pt x="162" y="286"/>
                    <a:pt x="126" y="25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8" name="Freeform 52"/>
            <p:cNvSpPr/>
            <p:nvPr/>
          </p:nvSpPr>
          <p:spPr bwMode="auto">
            <a:xfrm>
              <a:off x="5851682" y="3992661"/>
              <a:ext cx="390511" cy="387984"/>
            </a:xfrm>
            <a:custGeom>
              <a:avLst/>
              <a:gdLst>
                <a:gd name="T0" fmla="*/ 214 w 378"/>
                <a:gd name="T1" fmla="*/ 341 h 376"/>
                <a:gd name="T2" fmla="*/ 37 w 378"/>
                <a:gd name="T3" fmla="*/ 166 h 376"/>
                <a:gd name="T4" fmla="*/ 35 w 378"/>
                <a:gd name="T5" fmla="*/ 39 h 376"/>
                <a:gd name="T6" fmla="*/ 36 w 378"/>
                <a:gd name="T7" fmla="*/ 37 h 376"/>
                <a:gd name="T8" fmla="*/ 164 w 378"/>
                <a:gd name="T9" fmla="*/ 35 h 376"/>
                <a:gd name="T10" fmla="*/ 341 w 378"/>
                <a:gd name="T11" fmla="*/ 210 h 376"/>
                <a:gd name="T12" fmla="*/ 343 w 378"/>
                <a:gd name="T13" fmla="*/ 337 h 376"/>
                <a:gd name="T14" fmla="*/ 342 w 378"/>
                <a:gd name="T15" fmla="*/ 339 h 376"/>
                <a:gd name="T16" fmla="*/ 214 w 378"/>
                <a:gd name="T17" fmla="*/ 341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8" h="376">
                  <a:moveTo>
                    <a:pt x="214" y="341"/>
                  </a:moveTo>
                  <a:cubicBezTo>
                    <a:pt x="37" y="166"/>
                    <a:pt x="37" y="166"/>
                    <a:pt x="37" y="166"/>
                  </a:cubicBezTo>
                  <a:cubicBezTo>
                    <a:pt x="1" y="132"/>
                    <a:pt x="0" y="75"/>
                    <a:pt x="35" y="39"/>
                  </a:cubicBezTo>
                  <a:cubicBezTo>
                    <a:pt x="36" y="37"/>
                    <a:pt x="36" y="37"/>
                    <a:pt x="36" y="37"/>
                  </a:cubicBezTo>
                  <a:cubicBezTo>
                    <a:pt x="70" y="1"/>
                    <a:pt x="128" y="0"/>
                    <a:pt x="164" y="35"/>
                  </a:cubicBezTo>
                  <a:cubicBezTo>
                    <a:pt x="341" y="210"/>
                    <a:pt x="341" y="210"/>
                    <a:pt x="341" y="210"/>
                  </a:cubicBezTo>
                  <a:cubicBezTo>
                    <a:pt x="377" y="244"/>
                    <a:pt x="378" y="301"/>
                    <a:pt x="343" y="337"/>
                  </a:cubicBezTo>
                  <a:cubicBezTo>
                    <a:pt x="342" y="339"/>
                    <a:pt x="342" y="339"/>
                    <a:pt x="342" y="339"/>
                  </a:cubicBezTo>
                  <a:cubicBezTo>
                    <a:pt x="308" y="375"/>
                    <a:pt x="250" y="376"/>
                    <a:pt x="214" y="34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09" name="Freeform 53"/>
            <p:cNvSpPr/>
            <p:nvPr/>
          </p:nvSpPr>
          <p:spPr bwMode="auto">
            <a:xfrm>
              <a:off x="5696236" y="4101979"/>
              <a:ext cx="343751" cy="331745"/>
            </a:xfrm>
            <a:custGeom>
              <a:avLst/>
              <a:gdLst>
                <a:gd name="T0" fmla="*/ 170 w 333"/>
                <a:gd name="T1" fmla="*/ 287 h 321"/>
                <a:gd name="T2" fmla="*/ 37 w 333"/>
                <a:gd name="T3" fmla="*/ 166 h 321"/>
                <a:gd name="T4" fmla="*/ 34 w 333"/>
                <a:gd name="T5" fmla="*/ 39 h 321"/>
                <a:gd name="T6" fmla="*/ 36 w 333"/>
                <a:gd name="T7" fmla="*/ 37 h 321"/>
                <a:gd name="T8" fmla="*/ 163 w 333"/>
                <a:gd name="T9" fmla="*/ 35 h 321"/>
                <a:gd name="T10" fmla="*/ 296 w 333"/>
                <a:gd name="T11" fmla="*/ 155 h 321"/>
                <a:gd name="T12" fmla="*/ 298 w 333"/>
                <a:gd name="T13" fmla="*/ 283 h 321"/>
                <a:gd name="T14" fmla="*/ 297 w 333"/>
                <a:gd name="T15" fmla="*/ 284 h 321"/>
                <a:gd name="T16" fmla="*/ 170 w 333"/>
                <a:gd name="T17" fmla="*/ 287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321">
                  <a:moveTo>
                    <a:pt x="170" y="287"/>
                  </a:moveTo>
                  <a:cubicBezTo>
                    <a:pt x="37" y="166"/>
                    <a:pt x="37" y="166"/>
                    <a:pt x="37" y="166"/>
                  </a:cubicBezTo>
                  <a:cubicBezTo>
                    <a:pt x="1" y="132"/>
                    <a:pt x="0" y="75"/>
                    <a:pt x="34" y="39"/>
                  </a:cubicBezTo>
                  <a:cubicBezTo>
                    <a:pt x="36" y="37"/>
                    <a:pt x="36" y="37"/>
                    <a:pt x="36" y="37"/>
                  </a:cubicBezTo>
                  <a:cubicBezTo>
                    <a:pt x="70" y="1"/>
                    <a:pt x="127" y="0"/>
                    <a:pt x="163" y="35"/>
                  </a:cubicBezTo>
                  <a:cubicBezTo>
                    <a:pt x="296" y="155"/>
                    <a:pt x="296" y="155"/>
                    <a:pt x="296" y="155"/>
                  </a:cubicBezTo>
                  <a:cubicBezTo>
                    <a:pt x="332" y="190"/>
                    <a:pt x="333" y="247"/>
                    <a:pt x="298" y="283"/>
                  </a:cubicBezTo>
                  <a:cubicBezTo>
                    <a:pt x="297" y="284"/>
                    <a:pt x="297" y="284"/>
                    <a:pt x="297" y="284"/>
                  </a:cubicBezTo>
                  <a:cubicBezTo>
                    <a:pt x="263" y="320"/>
                    <a:pt x="206" y="321"/>
                    <a:pt x="170" y="287"/>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0" name="Freeform 54"/>
            <p:cNvSpPr/>
            <p:nvPr/>
          </p:nvSpPr>
          <p:spPr bwMode="auto">
            <a:xfrm>
              <a:off x="5585654" y="4240364"/>
              <a:ext cx="259077" cy="254022"/>
            </a:xfrm>
            <a:custGeom>
              <a:avLst/>
              <a:gdLst>
                <a:gd name="T0" fmla="*/ 87 w 251"/>
                <a:gd name="T1" fmla="*/ 211 h 246"/>
                <a:gd name="T2" fmla="*/ 37 w 251"/>
                <a:gd name="T3" fmla="*/ 166 h 246"/>
                <a:gd name="T4" fmla="*/ 34 w 251"/>
                <a:gd name="T5" fmla="*/ 38 h 246"/>
                <a:gd name="T6" fmla="*/ 35 w 251"/>
                <a:gd name="T7" fmla="*/ 37 h 246"/>
                <a:gd name="T8" fmla="*/ 163 w 251"/>
                <a:gd name="T9" fmla="*/ 34 h 246"/>
                <a:gd name="T10" fmla="*/ 214 w 251"/>
                <a:gd name="T11" fmla="*/ 79 h 246"/>
                <a:gd name="T12" fmla="*/ 216 w 251"/>
                <a:gd name="T13" fmla="*/ 207 h 246"/>
                <a:gd name="T14" fmla="*/ 215 w 251"/>
                <a:gd name="T15" fmla="*/ 208 h 246"/>
                <a:gd name="T16" fmla="*/ 87 w 251"/>
                <a:gd name="T17" fmla="*/ 211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1" h="246">
                  <a:moveTo>
                    <a:pt x="87" y="211"/>
                  </a:moveTo>
                  <a:cubicBezTo>
                    <a:pt x="37" y="166"/>
                    <a:pt x="37" y="166"/>
                    <a:pt x="37" y="166"/>
                  </a:cubicBezTo>
                  <a:cubicBezTo>
                    <a:pt x="1" y="131"/>
                    <a:pt x="0" y="74"/>
                    <a:pt x="34" y="38"/>
                  </a:cubicBezTo>
                  <a:cubicBezTo>
                    <a:pt x="35" y="37"/>
                    <a:pt x="35" y="37"/>
                    <a:pt x="35" y="37"/>
                  </a:cubicBezTo>
                  <a:cubicBezTo>
                    <a:pt x="70" y="1"/>
                    <a:pt x="127" y="0"/>
                    <a:pt x="163" y="34"/>
                  </a:cubicBezTo>
                  <a:cubicBezTo>
                    <a:pt x="214" y="79"/>
                    <a:pt x="214" y="79"/>
                    <a:pt x="214" y="79"/>
                  </a:cubicBezTo>
                  <a:cubicBezTo>
                    <a:pt x="250" y="114"/>
                    <a:pt x="251" y="171"/>
                    <a:pt x="216" y="207"/>
                  </a:cubicBezTo>
                  <a:cubicBezTo>
                    <a:pt x="215" y="208"/>
                    <a:pt x="215" y="208"/>
                    <a:pt x="215" y="208"/>
                  </a:cubicBezTo>
                  <a:cubicBezTo>
                    <a:pt x="181" y="244"/>
                    <a:pt x="123" y="246"/>
                    <a:pt x="87" y="21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1" name="Freeform 55"/>
            <p:cNvSpPr/>
            <p:nvPr/>
          </p:nvSpPr>
          <p:spPr bwMode="auto">
            <a:xfrm>
              <a:off x="5171763" y="3382883"/>
              <a:ext cx="756378" cy="415155"/>
            </a:xfrm>
            <a:custGeom>
              <a:avLst/>
              <a:gdLst>
                <a:gd name="T0" fmla="*/ 0 w 733"/>
                <a:gd name="T1" fmla="*/ 22 h 402"/>
                <a:gd name="T2" fmla="*/ 401 w 733"/>
                <a:gd name="T3" fmla="*/ 2 h 402"/>
                <a:gd name="T4" fmla="*/ 536 w 733"/>
                <a:gd name="T5" fmla="*/ 54 h 402"/>
                <a:gd name="T6" fmla="*/ 689 w 733"/>
                <a:gd name="T7" fmla="*/ 205 h 402"/>
                <a:gd name="T8" fmla="*/ 693 w 733"/>
                <a:gd name="T9" fmla="*/ 356 h 402"/>
                <a:gd name="T10" fmla="*/ 691 w 733"/>
                <a:gd name="T11" fmla="*/ 358 h 402"/>
                <a:gd name="T12" fmla="*/ 540 w 733"/>
                <a:gd name="T13" fmla="*/ 361 h 402"/>
                <a:gd name="T14" fmla="*/ 370 w 733"/>
                <a:gd name="T15" fmla="*/ 193 h 402"/>
                <a:gd name="T16" fmla="*/ 13 w 733"/>
                <a:gd name="T17" fmla="*/ 244 h 402"/>
                <a:gd name="T18" fmla="*/ 0 w 733"/>
                <a:gd name="T19" fmla="*/ 2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3" h="402">
                  <a:moveTo>
                    <a:pt x="0" y="22"/>
                  </a:moveTo>
                  <a:cubicBezTo>
                    <a:pt x="401" y="2"/>
                    <a:pt x="401" y="2"/>
                    <a:pt x="401" y="2"/>
                  </a:cubicBezTo>
                  <a:cubicBezTo>
                    <a:pt x="451" y="0"/>
                    <a:pt x="500" y="18"/>
                    <a:pt x="536" y="54"/>
                  </a:cubicBezTo>
                  <a:cubicBezTo>
                    <a:pt x="689" y="205"/>
                    <a:pt x="689" y="205"/>
                    <a:pt x="689" y="205"/>
                  </a:cubicBezTo>
                  <a:cubicBezTo>
                    <a:pt x="732" y="246"/>
                    <a:pt x="733" y="314"/>
                    <a:pt x="693" y="356"/>
                  </a:cubicBezTo>
                  <a:cubicBezTo>
                    <a:pt x="691" y="358"/>
                    <a:pt x="691" y="358"/>
                    <a:pt x="691" y="358"/>
                  </a:cubicBezTo>
                  <a:cubicBezTo>
                    <a:pt x="650" y="401"/>
                    <a:pt x="583" y="402"/>
                    <a:pt x="540" y="361"/>
                  </a:cubicBezTo>
                  <a:cubicBezTo>
                    <a:pt x="370" y="193"/>
                    <a:pt x="370" y="193"/>
                    <a:pt x="370" y="193"/>
                  </a:cubicBezTo>
                  <a:cubicBezTo>
                    <a:pt x="13" y="244"/>
                    <a:pt x="13" y="244"/>
                    <a:pt x="13" y="244"/>
                  </a:cubicBezTo>
                  <a:cubicBezTo>
                    <a:pt x="0" y="22"/>
                    <a:pt x="0" y="22"/>
                    <a:pt x="0" y="22"/>
                  </a:cubicBezTo>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2" name="Freeform 56"/>
            <p:cNvSpPr/>
            <p:nvPr/>
          </p:nvSpPr>
          <p:spPr bwMode="auto">
            <a:xfrm>
              <a:off x="5553427" y="3582561"/>
              <a:ext cx="345647" cy="236329"/>
            </a:xfrm>
            <a:custGeom>
              <a:avLst/>
              <a:gdLst>
                <a:gd name="T0" fmla="*/ 0 w 335"/>
                <a:gd name="T1" fmla="*/ 0 h 229"/>
                <a:gd name="T2" fmla="*/ 147 w 335"/>
                <a:gd name="T3" fmla="*/ 189 h 229"/>
                <a:gd name="T4" fmla="*/ 230 w 335"/>
                <a:gd name="T5" fmla="*/ 229 h 229"/>
                <a:gd name="T6" fmla="*/ 297 w 335"/>
                <a:gd name="T7" fmla="*/ 205 h 229"/>
                <a:gd name="T8" fmla="*/ 299 w 335"/>
                <a:gd name="T9" fmla="*/ 204 h 229"/>
                <a:gd name="T10" fmla="*/ 335 w 335"/>
                <a:gd name="T11" fmla="*/ 148 h 229"/>
                <a:gd name="T12" fmla="*/ 323 w 335"/>
                <a:gd name="T13" fmla="*/ 163 h 229"/>
                <a:gd name="T14" fmla="*/ 323 w 335"/>
                <a:gd name="T15" fmla="*/ 163 h 229"/>
                <a:gd name="T16" fmla="*/ 323 w 335"/>
                <a:gd name="T17" fmla="*/ 163 h 229"/>
                <a:gd name="T18" fmla="*/ 321 w 335"/>
                <a:gd name="T19" fmla="*/ 165 h 229"/>
                <a:gd name="T20" fmla="*/ 244 w 335"/>
                <a:gd name="T21" fmla="*/ 198 h 229"/>
                <a:gd name="T22" fmla="*/ 170 w 335"/>
                <a:gd name="T23" fmla="*/ 168 h 229"/>
                <a:gd name="T24" fmla="*/ 0 w 335"/>
                <a:gd name="T25" fmla="*/ 0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5" h="229">
                  <a:moveTo>
                    <a:pt x="0" y="0"/>
                  </a:moveTo>
                  <a:cubicBezTo>
                    <a:pt x="147" y="189"/>
                    <a:pt x="147" y="189"/>
                    <a:pt x="147" y="189"/>
                  </a:cubicBezTo>
                  <a:cubicBezTo>
                    <a:pt x="168" y="215"/>
                    <a:pt x="199" y="229"/>
                    <a:pt x="230" y="229"/>
                  </a:cubicBezTo>
                  <a:cubicBezTo>
                    <a:pt x="254" y="229"/>
                    <a:pt x="277" y="221"/>
                    <a:pt x="297" y="205"/>
                  </a:cubicBezTo>
                  <a:cubicBezTo>
                    <a:pt x="299" y="204"/>
                    <a:pt x="299" y="204"/>
                    <a:pt x="299" y="204"/>
                  </a:cubicBezTo>
                  <a:cubicBezTo>
                    <a:pt x="317" y="189"/>
                    <a:pt x="329" y="169"/>
                    <a:pt x="335" y="148"/>
                  </a:cubicBezTo>
                  <a:cubicBezTo>
                    <a:pt x="332" y="153"/>
                    <a:pt x="327" y="158"/>
                    <a:pt x="323" y="163"/>
                  </a:cubicBezTo>
                  <a:cubicBezTo>
                    <a:pt x="323" y="163"/>
                    <a:pt x="323" y="163"/>
                    <a:pt x="323" y="163"/>
                  </a:cubicBezTo>
                  <a:cubicBezTo>
                    <a:pt x="323" y="163"/>
                    <a:pt x="323" y="163"/>
                    <a:pt x="323" y="163"/>
                  </a:cubicBezTo>
                  <a:cubicBezTo>
                    <a:pt x="321" y="165"/>
                    <a:pt x="321" y="165"/>
                    <a:pt x="321" y="165"/>
                  </a:cubicBezTo>
                  <a:cubicBezTo>
                    <a:pt x="300" y="187"/>
                    <a:pt x="272" y="198"/>
                    <a:pt x="244" y="198"/>
                  </a:cubicBezTo>
                  <a:cubicBezTo>
                    <a:pt x="217" y="198"/>
                    <a:pt x="191" y="188"/>
                    <a:pt x="170" y="168"/>
                  </a:cubicBezTo>
                  <a:cubicBezTo>
                    <a:pt x="0" y="0"/>
                    <a:pt x="0" y="0"/>
                    <a:pt x="0" y="0"/>
                  </a:cubicBezTo>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3" name="Freeform 57"/>
            <p:cNvSpPr>
              <a:spLocks noEditPoints="1"/>
            </p:cNvSpPr>
            <p:nvPr/>
          </p:nvSpPr>
          <p:spPr bwMode="auto">
            <a:xfrm>
              <a:off x="5553427" y="3582561"/>
              <a:ext cx="345647" cy="204102"/>
            </a:xfrm>
            <a:custGeom>
              <a:avLst/>
              <a:gdLst>
                <a:gd name="T0" fmla="*/ 335 w 335"/>
                <a:gd name="T1" fmla="*/ 148 h 198"/>
                <a:gd name="T2" fmla="*/ 323 w 335"/>
                <a:gd name="T3" fmla="*/ 163 h 198"/>
                <a:gd name="T4" fmla="*/ 335 w 335"/>
                <a:gd name="T5" fmla="*/ 148 h 198"/>
                <a:gd name="T6" fmla="*/ 335 w 335"/>
                <a:gd name="T7" fmla="*/ 148 h 198"/>
                <a:gd name="T8" fmla="*/ 0 w 335"/>
                <a:gd name="T9" fmla="*/ 0 h 198"/>
                <a:gd name="T10" fmla="*/ 0 w 335"/>
                <a:gd name="T11" fmla="*/ 0 h 198"/>
                <a:gd name="T12" fmla="*/ 170 w 335"/>
                <a:gd name="T13" fmla="*/ 168 h 198"/>
                <a:gd name="T14" fmla="*/ 244 w 335"/>
                <a:gd name="T15" fmla="*/ 198 h 198"/>
                <a:gd name="T16" fmla="*/ 321 w 335"/>
                <a:gd name="T17" fmla="*/ 165 h 198"/>
                <a:gd name="T18" fmla="*/ 323 w 335"/>
                <a:gd name="T19" fmla="*/ 163 h 198"/>
                <a:gd name="T20" fmla="*/ 323 w 335"/>
                <a:gd name="T21" fmla="*/ 163 h 198"/>
                <a:gd name="T22" fmla="*/ 323 w 335"/>
                <a:gd name="T23" fmla="*/ 163 h 198"/>
                <a:gd name="T24" fmla="*/ 321 w 335"/>
                <a:gd name="T25" fmla="*/ 165 h 198"/>
                <a:gd name="T26" fmla="*/ 244 w 335"/>
                <a:gd name="T27" fmla="*/ 198 h 198"/>
                <a:gd name="T28" fmla="*/ 170 w 335"/>
                <a:gd name="T29" fmla="*/ 168 h 198"/>
                <a:gd name="T30" fmla="*/ 0 w 335"/>
                <a:gd name="T3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5" h="198">
                  <a:moveTo>
                    <a:pt x="335" y="148"/>
                  </a:moveTo>
                  <a:cubicBezTo>
                    <a:pt x="332" y="153"/>
                    <a:pt x="327" y="158"/>
                    <a:pt x="323" y="163"/>
                  </a:cubicBezTo>
                  <a:cubicBezTo>
                    <a:pt x="327" y="158"/>
                    <a:pt x="332" y="153"/>
                    <a:pt x="335" y="148"/>
                  </a:cubicBezTo>
                  <a:cubicBezTo>
                    <a:pt x="335" y="148"/>
                    <a:pt x="335" y="148"/>
                    <a:pt x="335" y="148"/>
                  </a:cubicBezTo>
                  <a:moveTo>
                    <a:pt x="0" y="0"/>
                  </a:moveTo>
                  <a:cubicBezTo>
                    <a:pt x="0" y="0"/>
                    <a:pt x="0" y="0"/>
                    <a:pt x="0" y="0"/>
                  </a:cubicBezTo>
                  <a:cubicBezTo>
                    <a:pt x="170" y="168"/>
                    <a:pt x="170" y="168"/>
                    <a:pt x="170" y="168"/>
                  </a:cubicBezTo>
                  <a:cubicBezTo>
                    <a:pt x="191" y="188"/>
                    <a:pt x="217" y="198"/>
                    <a:pt x="244" y="198"/>
                  </a:cubicBezTo>
                  <a:cubicBezTo>
                    <a:pt x="272" y="198"/>
                    <a:pt x="300" y="187"/>
                    <a:pt x="321" y="165"/>
                  </a:cubicBezTo>
                  <a:cubicBezTo>
                    <a:pt x="323" y="163"/>
                    <a:pt x="323" y="163"/>
                    <a:pt x="323" y="163"/>
                  </a:cubicBezTo>
                  <a:cubicBezTo>
                    <a:pt x="323" y="163"/>
                    <a:pt x="323" y="163"/>
                    <a:pt x="323" y="163"/>
                  </a:cubicBezTo>
                  <a:cubicBezTo>
                    <a:pt x="323" y="163"/>
                    <a:pt x="323" y="163"/>
                    <a:pt x="323" y="163"/>
                  </a:cubicBezTo>
                  <a:cubicBezTo>
                    <a:pt x="321" y="165"/>
                    <a:pt x="321" y="165"/>
                    <a:pt x="321" y="165"/>
                  </a:cubicBezTo>
                  <a:cubicBezTo>
                    <a:pt x="300" y="187"/>
                    <a:pt x="272" y="198"/>
                    <a:pt x="244" y="198"/>
                  </a:cubicBezTo>
                  <a:cubicBezTo>
                    <a:pt x="217" y="198"/>
                    <a:pt x="191" y="188"/>
                    <a:pt x="170" y="168"/>
                  </a:cubicBezTo>
                  <a:cubicBezTo>
                    <a:pt x="0" y="0"/>
                    <a:pt x="0" y="0"/>
                    <a:pt x="0" y="0"/>
                  </a:cubicBezTo>
                </a:path>
              </a:pathLst>
            </a:custGeom>
            <a:solidFill>
              <a:srgbClr val="E4C0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4" name="Freeform 60"/>
            <p:cNvSpPr/>
            <p:nvPr/>
          </p:nvSpPr>
          <p:spPr bwMode="auto">
            <a:xfrm>
              <a:off x="4900048" y="3380987"/>
              <a:ext cx="120060" cy="470130"/>
            </a:xfrm>
            <a:custGeom>
              <a:avLst/>
              <a:gdLst>
                <a:gd name="T0" fmla="*/ 190 w 190"/>
                <a:gd name="T1" fmla="*/ 0 h 744"/>
                <a:gd name="T2" fmla="*/ 0 w 190"/>
                <a:gd name="T3" fmla="*/ 734 h 744"/>
                <a:gd name="T4" fmla="*/ 82 w 190"/>
                <a:gd name="T5" fmla="*/ 744 h 744"/>
                <a:gd name="T6" fmla="*/ 190 w 190"/>
                <a:gd name="T7" fmla="*/ 0 h 744"/>
              </a:gdLst>
              <a:ahLst/>
              <a:cxnLst>
                <a:cxn ang="0">
                  <a:pos x="T0" y="T1"/>
                </a:cxn>
                <a:cxn ang="0">
                  <a:pos x="T2" y="T3"/>
                </a:cxn>
                <a:cxn ang="0">
                  <a:pos x="T4" y="T5"/>
                </a:cxn>
                <a:cxn ang="0">
                  <a:pos x="T6" y="T7"/>
                </a:cxn>
              </a:cxnLst>
              <a:rect l="0" t="0" r="r" b="b"/>
              <a:pathLst>
                <a:path w="190" h="744">
                  <a:moveTo>
                    <a:pt x="190" y="0"/>
                  </a:moveTo>
                  <a:lnTo>
                    <a:pt x="0" y="734"/>
                  </a:lnTo>
                  <a:lnTo>
                    <a:pt x="82" y="744"/>
                  </a:lnTo>
                  <a:lnTo>
                    <a:pt x="190" y="0"/>
                  </a:lnTo>
                  <a:close/>
                </a:path>
              </a:pathLst>
            </a:custGeom>
            <a:solidFill>
              <a:srgbClr val="E4C0A2"/>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5" name="Freeform 64"/>
            <p:cNvSpPr/>
            <p:nvPr/>
          </p:nvSpPr>
          <p:spPr bwMode="auto">
            <a:xfrm>
              <a:off x="6268732" y="3368349"/>
              <a:ext cx="134594" cy="541534"/>
            </a:xfrm>
            <a:custGeom>
              <a:avLst/>
              <a:gdLst>
                <a:gd name="T0" fmla="*/ 0 w 213"/>
                <a:gd name="T1" fmla="*/ 0 h 857"/>
                <a:gd name="T2" fmla="*/ 76 w 213"/>
                <a:gd name="T3" fmla="*/ 857 h 857"/>
                <a:gd name="T4" fmla="*/ 213 w 213"/>
                <a:gd name="T5" fmla="*/ 819 h 857"/>
                <a:gd name="T6" fmla="*/ 0 w 213"/>
                <a:gd name="T7" fmla="*/ 0 h 857"/>
              </a:gdLst>
              <a:ahLst/>
              <a:cxnLst>
                <a:cxn ang="0">
                  <a:pos x="T0" y="T1"/>
                </a:cxn>
                <a:cxn ang="0">
                  <a:pos x="T2" y="T3"/>
                </a:cxn>
                <a:cxn ang="0">
                  <a:pos x="T4" y="T5"/>
                </a:cxn>
                <a:cxn ang="0">
                  <a:pos x="T6" y="T7"/>
                </a:cxn>
              </a:cxnLst>
              <a:rect l="0" t="0" r="r" b="b"/>
              <a:pathLst>
                <a:path w="213" h="857">
                  <a:moveTo>
                    <a:pt x="0" y="0"/>
                  </a:moveTo>
                  <a:lnTo>
                    <a:pt x="76" y="857"/>
                  </a:lnTo>
                  <a:lnTo>
                    <a:pt x="213" y="819"/>
                  </a:lnTo>
                  <a:lnTo>
                    <a:pt x="0" y="0"/>
                  </a:lnTo>
                  <a:close/>
                </a:path>
              </a:pathLst>
            </a:custGeom>
            <a:solidFill>
              <a:srgbClr val="AC7C5F"/>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16" name="Freeform 32"/>
            <p:cNvSpPr/>
            <p:nvPr/>
          </p:nvSpPr>
          <p:spPr bwMode="auto">
            <a:xfrm>
              <a:off x="6346838" y="1601043"/>
              <a:ext cx="5845162" cy="2362551"/>
            </a:xfrm>
            <a:custGeom>
              <a:avLst/>
              <a:gdLst>
                <a:gd name="T0" fmla="*/ 0 w 2791"/>
                <a:gd name="T1" fmla="*/ 816 h 1851"/>
                <a:gd name="T2" fmla="*/ 250 w 2791"/>
                <a:gd name="T3" fmla="*/ 1851 h 1851"/>
                <a:gd name="T4" fmla="*/ 2791 w 2791"/>
                <a:gd name="T5" fmla="*/ 1365 h 1851"/>
                <a:gd name="T6" fmla="*/ 2791 w 2791"/>
                <a:gd name="T7" fmla="*/ 0 h 1851"/>
                <a:gd name="T8" fmla="*/ 0 w 2791"/>
                <a:gd name="T9" fmla="*/ 816 h 1851"/>
                <a:gd name="connsiteX0" fmla="*/ 0 w 32507"/>
                <a:gd name="connsiteY0" fmla="*/ 14287 h 19879"/>
                <a:gd name="connsiteX1" fmla="*/ 896 w 32507"/>
                <a:gd name="connsiteY1" fmla="*/ 19879 h 19879"/>
                <a:gd name="connsiteX2" fmla="*/ 10000 w 32507"/>
                <a:gd name="connsiteY2" fmla="*/ 17253 h 19879"/>
                <a:gd name="connsiteX3" fmla="*/ 32507 w 32507"/>
                <a:gd name="connsiteY3" fmla="*/ 0 h 19879"/>
                <a:gd name="connsiteX4" fmla="*/ 0 w 32507"/>
                <a:gd name="connsiteY4" fmla="*/ 14287 h 19879"/>
                <a:gd name="connsiteX0-1" fmla="*/ 0 w 33261"/>
                <a:gd name="connsiteY0-2" fmla="*/ 14536 h 20128"/>
                <a:gd name="connsiteX1-3" fmla="*/ 896 w 33261"/>
                <a:gd name="connsiteY1-4" fmla="*/ 20128 h 20128"/>
                <a:gd name="connsiteX2-5" fmla="*/ 10000 w 33261"/>
                <a:gd name="connsiteY2-6" fmla="*/ 17502 h 20128"/>
                <a:gd name="connsiteX3-7" fmla="*/ 33261 w 33261"/>
                <a:gd name="connsiteY3-8" fmla="*/ 0 h 20128"/>
                <a:gd name="connsiteX4-9" fmla="*/ 0 w 33261"/>
                <a:gd name="connsiteY4-10" fmla="*/ 14536 h 20128"/>
                <a:gd name="connsiteX0-11" fmla="*/ 0 w 33261"/>
                <a:gd name="connsiteY0-12" fmla="*/ 14536 h 20128"/>
                <a:gd name="connsiteX1-13" fmla="*/ 896 w 33261"/>
                <a:gd name="connsiteY1-14" fmla="*/ 20128 h 20128"/>
                <a:gd name="connsiteX2-15" fmla="*/ 33119 w 33261"/>
                <a:gd name="connsiteY2-16" fmla="*/ 10715 h 20128"/>
                <a:gd name="connsiteX3-17" fmla="*/ 33261 w 33261"/>
                <a:gd name="connsiteY3-18" fmla="*/ 0 h 20128"/>
                <a:gd name="connsiteX4-19" fmla="*/ 0 w 33261"/>
                <a:gd name="connsiteY4-20" fmla="*/ 14536 h 20128"/>
                <a:gd name="connsiteX0-21" fmla="*/ 0 w 33143"/>
                <a:gd name="connsiteY0-22" fmla="*/ 14607 h 20199"/>
                <a:gd name="connsiteX1-23" fmla="*/ 896 w 33143"/>
                <a:gd name="connsiteY1-24" fmla="*/ 20199 h 20199"/>
                <a:gd name="connsiteX2-25" fmla="*/ 33119 w 33143"/>
                <a:gd name="connsiteY2-26" fmla="*/ 10786 h 20199"/>
                <a:gd name="connsiteX3-27" fmla="*/ 33143 w 33143"/>
                <a:gd name="connsiteY3-28" fmla="*/ 0 h 20199"/>
                <a:gd name="connsiteX4-29" fmla="*/ 0 w 33143"/>
                <a:gd name="connsiteY4-30" fmla="*/ 14607 h 20199"/>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33143" h="20199">
                  <a:moveTo>
                    <a:pt x="0" y="14607"/>
                  </a:moveTo>
                  <a:lnTo>
                    <a:pt x="896" y="20199"/>
                  </a:lnTo>
                  <a:lnTo>
                    <a:pt x="33119" y="10786"/>
                  </a:lnTo>
                  <a:cubicBezTo>
                    <a:pt x="33166" y="7214"/>
                    <a:pt x="33096" y="3572"/>
                    <a:pt x="33143" y="0"/>
                  </a:cubicBezTo>
                  <a:lnTo>
                    <a:pt x="0" y="14607"/>
                  </a:lnTo>
                  <a:close/>
                </a:path>
              </a:pathLst>
            </a:custGeom>
            <a:solidFill>
              <a:schemeClr val="accent1">
                <a:lumMod val="50000"/>
              </a:schemeClr>
            </a:solidFill>
            <a:ln>
              <a:noFill/>
            </a:ln>
          </p:spPr>
          <p:txBody>
            <a:bodyPr vert="horz" wrap="square" lIns="91440" tIns="45720" rIns="91440" bIns="45720" numCol="1" anchor="t" anchorCtr="0" compatLnSpc="1"/>
            <a:lstStyle/>
            <a:p>
              <a:endParaRPr lang="en-US"/>
            </a:p>
          </p:txBody>
        </p:sp>
        <p:sp>
          <p:nvSpPr>
            <p:cNvPr id="317" name="Freeform 38"/>
            <p:cNvSpPr/>
            <p:nvPr/>
          </p:nvSpPr>
          <p:spPr bwMode="auto">
            <a:xfrm>
              <a:off x="-23122" y="1824921"/>
              <a:ext cx="4959188" cy="2110870"/>
            </a:xfrm>
            <a:custGeom>
              <a:avLst/>
              <a:gdLst>
                <a:gd name="T0" fmla="*/ 2803 w 2803"/>
                <a:gd name="T1" fmla="*/ 819 h 1854"/>
                <a:gd name="T2" fmla="*/ 2553 w 2803"/>
                <a:gd name="T3" fmla="*/ 1854 h 1854"/>
                <a:gd name="T4" fmla="*/ 0 w 2803"/>
                <a:gd name="T5" fmla="*/ 1363 h 1854"/>
                <a:gd name="T6" fmla="*/ 0 w 2803"/>
                <a:gd name="T7" fmla="*/ 0 h 1854"/>
                <a:gd name="T8" fmla="*/ 2803 w 2803"/>
                <a:gd name="T9" fmla="*/ 819 h 1854"/>
                <a:gd name="connsiteX0" fmla="*/ 28445 w 28445"/>
                <a:gd name="connsiteY0" fmla="*/ 12577 h 18160"/>
                <a:gd name="connsiteX1" fmla="*/ 27553 w 28445"/>
                <a:gd name="connsiteY1" fmla="*/ 18160 h 18160"/>
                <a:gd name="connsiteX2" fmla="*/ 18445 w 28445"/>
                <a:gd name="connsiteY2" fmla="*/ 15512 h 18160"/>
                <a:gd name="connsiteX3" fmla="*/ 0 w 28445"/>
                <a:gd name="connsiteY3" fmla="*/ 0 h 18160"/>
                <a:gd name="connsiteX4" fmla="*/ 28445 w 28445"/>
                <a:gd name="connsiteY4" fmla="*/ 12577 h 18160"/>
                <a:gd name="connsiteX0-1" fmla="*/ 28445 w 28445"/>
                <a:gd name="connsiteY0-2" fmla="*/ 12577 h 18160"/>
                <a:gd name="connsiteX1-3" fmla="*/ 27553 w 28445"/>
                <a:gd name="connsiteY1-4" fmla="*/ 18160 h 18160"/>
                <a:gd name="connsiteX2-5" fmla="*/ 517 w 28445"/>
                <a:gd name="connsiteY2-6" fmla="*/ 10119 h 18160"/>
                <a:gd name="connsiteX3-7" fmla="*/ 0 w 28445"/>
                <a:gd name="connsiteY3-8" fmla="*/ 0 h 18160"/>
                <a:gd name="connsiteX4-9" fmla="*/ 28445 w 28445"/>
                <a:gd name="connsiteY4-10" fmla="*/ 12577 h 18160"/>
                <a:gd name="connsiteX0-11" fmla="*/ 27999 w 27999"/>
                <a:gd name="connsiteY0-12" fmla="*/ 12435 h 18018"/>
                <a:gd name="connsiteX1-13" fmla="*/ 27107 w 27999"/>
                <a:gd name="connsiteY1-14" fmla="*/ 18018 h 18018"/>
                <a:gd name="connsiteX2-15" fmla="*/ 71 w 27999"/>
                <a:gd name="connsiteY2-16" fmla="*/ 9977 h 18018"/>
                <a:gd name="connsiteX3-17" fmla="*/ 0 w 27999"/>
                <a:gd name="connsiteY3-18" fmla="*/ 0 h 18018"/>
                <a:gd name="connsiteX4-19" fmla="*/ 27999 w 27999"/>
                <a:gd name="connsiteY4-20" fmla="*/ 12435 h 18018"/>
              </a:gdLst>
              <a:ahLst/>
              <a:cxnLst>
                <a:cxn ang="0">
                  <a:pos x="connsiteX0-1" y="connsiteY0-2"/>
                </a:cxn>
                <a:cxn ang="0">
                  <a:pos x="connsiteX1-3" y="connsiteY1-4"/>
                </a:cxn>
                <a:cxn ang="0">
                  <a:pos x="connsiteX2-5" y="connsiteY2-6"/>
                </a:cxn>
                <a:cxn ang="0">
                  <a:pos x="connsiteX3-7" y="connsiteY3-8"/>
                </a:cxn>
                <a:cxn ang="0">
                  <a:pos x="connsiteX4-9" y="connsiteY4-10"/>
                </a:cxn>
              </a:cxnLst>
              <a:rect l="l" t="t" r="r" b="b"/>
              <a:pathLst>
                <a:path w="27999" h="18018">
                  <a:moveTo>
                    <a:pt x="27999" y="12435"/>
                  </a:moveTo>
                  <a:lnTo>
                    <a:pt x="27107" y="18018"/>
                  </a:lnTo>
                  <a:lnTo>
                    <a:pt x="71" y="9977"/>
                  </a:lnTo>
                  <a:cubicBezTo>
                    <a:pt x="-101" y="6604"/>
                    <a:pt x="172" y="3373"/>
                    <a:pt x="0" y="0"/>
                  </a:cubicBezTo>
                  <a:lnTo>
                    <a:pt x="27999" y="12435"/>
                  </a:lnTo>
                  <a:close/>
                </a:path>
              </a:pathLst>
            </a:custGeom>
            <a:solidFill>
              <a:schemeClr val="accent4">
                <a:lumMod val="75000"/>
              </a:schemeClr>
            </a:solidFill>
            <a:ln>
              <a:noFill/>
            </a:ln>
          </p:spPr>
          <p:txBody>
            <a:bodyPr vert="horz" wrap="square" lIns="91440" tIns="45720" rIns="91440" bIns="45720" numCol="1" anchor="t" anchorCtr="0" compatLnSpc="1"/>
            <a:lstStyle/>
            <a:p>
              <a:endParaRPr lang="en-US"/>
            </a:p>
          </p:txBody>
        </p:sp>
        <p:sp>
          <p:nvSpPr>
            <p:cNvPr id="318" name="Freeform 33"/>
            <p:cNvSpPr/>
            <p:nvPr/>
          </p:nvSpPr>
          <p:spPr bwMode="auto">
            <a:xfrm>
              <a:off x="6558772" y="3735480"/>
              <a:ext cx="132698" cy="133962"/>
            </a:xfrm>
            <a:custGeom>
              <a:avLst/>
              <a:gdLst>
                <a:gd name="T0" fmla="*/ 128 w 128"/>
                <a:gd name="T1" fmla="*/ 65 h 130"/>
                <a:gd name="T2" fmla="*/ 63 w 128"/>
                <a:gd name="T3" fmla="*/ 130 h 130"/>
                <a:gd name="T4" fmla="*/ 0 w 128"/>
                <a:gd name="T5" fmla="*/ 65 h 130"/>
                <a:gd name="T6" fmla="*/ 67 w 128"/>
                <a:gd name="T7" fmla="*/ 2 h 130"/>
                <a:gd name="T8" fmla="*/ 128 w 128"/>
                <a:gd name="T9" fmla="*/ 65 h 130"/>
              </a:gdLst>
              <a:ahLst/>
              <a:cxnLst>
                <a:cxn ang="0">
                  <a:pos x="T0" y="T1"/>
                </a:cxn>
                <a:cxn ang="0">
                  <a:pos x="T2" y="T3"/>
                </a:cxn>
                <a:cxn ang="0">
                  <a:pos x="T4" y="T5"/>
                </a:cxn>
                <a:cxn ang="0">
                  <a:pos x="T6" y="T7"/>
                </a:cxn>
                <a:cxn ang="0">
                  <a:pos x="T8" y="T9"/>
                </a:cxn>
              </a:cxnLst>
              <a:rect l="0" t="0" r="r" b="b"/>
              <a:pathLst>
                <a:path w="128" h="130">
                  <a:moveTo>
                    <a:pt x="128" y="65"/>
                  </a:moveTo>
                  <a:cubicBezTo>
                    <a:pt x="128" y="101"/>
                    <a:pt x="99" y="130"/>
                    <a:pt x="63" y="130"/>
                  </a:cubicBezTo>
                  <a:cubicBezTo>
                    <a:pt x="28" y="129"/>
                    <a:pt x="0" y="100"/>
                    <a:pt x="0" y="65"/>
                  </a:cubicBezTo>
                  <a:cubicBezTo>
                    <a:pt x="1" y="29"/>
                    <a:pt x="31" y="0"/>
                    <a:pt x="67" y="2"/>
                  </a:cubicBezTo>
                  <a:cubicBezTo>
                    <a:pt x="100" y="3"/>
                    <a:pt x="127" y="31"/>
                    <a:pt x="128" y="65"/>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19" name="Freeform 34"/>
            <p:cNvSpPr/>
            <p:nvPr/>
          </p:nvSpPr>
          <p:spPr bwMode="auto">
            <a:xfrm>
              <a:off x="6759083" y="3695039"/>
              <a:ext cx="144704" cy="145336"/>
            </a:xfrm>
            <a:custGeom>
              <a:avLst/>
              <a:gdLst>
                <a:gd name="T0" fmla="*/ 133 w 140"/>
                <a:gd name="T1" fmla="*/ 60 h 141"/>
                <a:gd name="T2" fmla="*/ 59 w 140"/>
                <a:gd name="T3" fmla="*/ 133 h 141"/>
                <a:gd name="T4" fmla="*/ 7 w 140"/>
                <a:gd name="T5" fmla="*/ 80 h 141"/>
                <a:gd name="T6" fmla="*/ 82 w 140"/>
                <a:gd name="T7" fmla="*/ 7 h 141"/>
                <a:gd name="T8" fmla="*/ 133 w 140"/>
                <a:gd name="T9" fmla="*/ 60 h 141"/>
              </a:gdLst>
              <a:ahLst/>
              <a:cxnLst>
                <a:cxn ang="0">
                  <a:pos x="T0" y="T1"/>
                </a:cxn>
                <a:cxn ang="0">
                  <a:pos x="T2" y="T3"/>
                </a:cxn>
                <a:cxn ang="0">
                  <a:pos x="T4" y="T5"/>
                </a:cxn>
                <a:cxn ang="0">
                  <a:pos x="T6" y="T7"/>
                </a:cxn>
                <a:cxn ang="0">
                  <a:pos x="T8" y="T9"/>
                </a:cxn>
              </a:cxnLst>
              <a:rect l="0" t="0" r="r" b="b"/>
              <a:pathLst>
                <a:path w="140" h="141">
                  <a:moveTo>
                    <a:pt x="133" y="60"/>
                  </a:moveTo>
                  <a:cubicBezTo>
                    <a:pt x="140" y="104"/>
                    <a:pt x="102" y="141"/>
                    <a:pt x="59" y="133"/>
                  </a:cubicBezTo>
                  <a:cubicBezTo>
                    <a:pt x="32" y="129"/>
                    <a:pt x="11" y="107"/>
                    <a:pt x="7" y="80"/>
                  </a:cubicBezTo>
                  <a:cubicBezTo>
                    <a:pt x="0" y="36"/>
                    <a:pt x="38" y="0"/>
                    <a:pt x="82" y="7"/>
                  </a:cubicBezTo>
                  <a:cubicBezTo>
                    <a:pt x="108" y="12"/>
                    <a:pt x="129" y="34"/>
                    <a:pt x="133" y="60"/>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0" name="Freeform 35"/>
            <p:cNvSpPr/>
            <p:nvPr/>
          </p:nvSpPr>
          <p:spPr bwMode="auto">
            <a:xfrm>
              <a:off x="6966977" y="3659021"/>
              <a:ext cx="143440" cy="146600"/>
            </a:xfrm>
            <a:custGeom>
              <a:avLst/>
              <a:gdLst>
                <a:gd name="T0" fmla="*/ 133 w 139"/>
                <a:gd name="T1" fmla="*/ 61 h 142"/>
                <a:gd name="T2" fmla="*/ 58 w 139"/>
                <a:gd name="T3" fmla="*/ 134 h 142"/>
                <a:gd name="T4" fmla="*/ 6 w 139"/>
                <a:gd name="T5" fmla="*/ 81 h 142"/>
                <a:gd name="T6" fmla="*/ 81 w 139"/>
                <a:gd name="T7" fmla="*/ 8 h 142"/>
                <a:gd name="T8" fmla="*/ 133 w 139"/>
                <a:gd name="T9" fmla="*/ 61 h 142"/>
              </a:gdLst>
              <a:ahLst/>
              <a:cxnLst>
                <a:cxn ang="0">
                  <a:pos x="T0" y="T1"/>
                </a:cxn>
                <a:cxn ang="0">
                  <a:pos x="T2" y="T3"/>
                </a:cxn>
                <a:cxn ang="0">
                  <a:pos x="T4" y="T5"/>
                </a:cxn>
                <a:cxn ang="0">
                  <a:pos x="T6" y="T7"/>
                </a:cxn>
                <a:cxn ang="0">
                  <a:pos x="T8" y="T9"/>
                </a:cxn>
              </a:cxnLst>
              <a:rect l="0" t="0" r="r" b="b"/>
              <a:pathLst>
                <a:path w="139" h="142">
                  <a:moveTo>
                    <a:pt x="133" y="61"/>
                  </a:moveTo>
                  <a:cubicBezTo>
                    <a:pt x="139" y="105"/>
                    <a:pt x="101" y="142"/>
                    <a:pt x="58" y="134"/>
                  </a:cubicBezTo>
                  <a:cubicBezTo>
                    <a:pt x="31" y="129"/>
                    <a:pt x="10" y="108"/>
                    <a:pt x="6" y="81"/>
                  </a:cubicBezTo>
                  <a:cubicBezTo>
                    <a:pt x="0" y="37"/>
                    <a:pt x="37" y="0"/>
                    <a:pt x="81" y="8"/>
                  </a:cubicBezTo>
                  <a:cubicBezTo>
                    <a:pt x="107" y="13"/>
                    <a:pt x="129" y="34"/>
                    <a:pt x="133" y="61"/>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1" name="Freeform 39"/>
            <p:cNvSpPr/>
            <p:nvPr/>
          </p:nvSpPr>
          <p:spPr bwMode="auto">
            <a:xfrm>
              <a:off x="4630861" y="3735480"/>
              <a:ext cx="132698" cy="133962"/>
            </a:xfrm>
            <a:custGeom>
              <a:avLst/>
              <a:gdLst>
                <a:gd name="T0" fmla="*/ 0 w 129"/>
                <a:gd name="T1" fmla="*/ 65 h 130"/>
                <a:gd name="T2" fmla="*/ 65 w 129"/>
                <a:gd name="T3" fmla="*/ 130 h 130"/>
                <a:gd name="T4" fmla="*/ 128 w 129"/>
                <a:gd name="T5" fmla="*/ 65 h 130"/>
                <a:gd name="T6" fmla="*/ 62 w 129"/>
                <a:gd name="T7" fmla="*/ 2 h 130"/>
                <a:gd name="T8" fmla="*/ 0 w 129"/>
                <a:gd name="T9" fmla="*/ 65 h 130"/>
              </a:gdLst>
              <a:ahLst/>
              <a:cxnLst>
                <a:cxn ang="0">
                  <a:pos x="T0" y="T1"/>
                </a:cxn>
                <a:cxn ang="0">
                  <a:pos x="T2" y="T3"/>
                </a:cxn>
                <a:cxn ang="0">
                  <a:pos x="T4" y="T5"/>
                </a:cxn>
                <a:cxn ang="0">
                  <a:pos x="T6" y="T7"/>
                </a:cxn>
                <a:cxn ang="0">
                  <a:pos x="T8" y="T9"/>
                </a:cxn>
              </a:cxnLst>
              <a:rect l="0" t="0" r="r" b="b"/>
              <a:pathLst>
                <a:path w="129" h="130">
                  <a:moveTo>
                    <a:pt x="0" y="65"/>
                  </a:moveTo>
                  <a:cubicBezTo>
                    <a:pt x="0" y="101"/>
                    <a:pt x="29" y="130"/>
                    <a:pt x="65" y="130"/>
                  </a:cubicBezTo>
                  <a:cubicBezTo>
                    <a:pt x="101" y="129"/>
                    <a:pt x="129" y="100"/>
                    <a:pt x="128" y="65"/>
                  </a:cubicBezTo>
                  <a:cubicBezTo>
                    <a:pt x="128" y="29"/>
                    <a:pt x="98" y="0"/>
                    <a:pt x="62" y="2"/>
                  </a:cubicBezTo>
                  <a:cubicBezTo>
                    <a:pt x="28" y="3"/>
                    <a:pt x="1" y="31"/>
                    <a:pt x="0" y="65"/>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2" name="Freeform 40"/>
            <p:cNvSpPr/>
            <p:nvPr/>
          </p:nvSpPr>
          <p:spPr bwMode="auto">
            <a:xfrm>
              <a:off x="4417912" y="3695039"/>
              <a:ext cx="144704" cy="145336"/>
            </a:xfrm>
            <a:custGeom>
              <a:avLst/>
              <a:gdLst>
                <a:gd name="T0" fmla="*/ 7 w 140"/>
                <a:gd name="T1" fmla="*/ 60 h 141"/>
                <a:gd name="T2" fmla="*/ 82 w 140"/>
                <a:gd name="T3" fmla="*/ 133 h 141"/>
                <a:gd name="T4" fmla="*/ 133 w 140"/>
                <a:gd name="T5" fmla="*/ 80 h 141"/>
                <a:gd name="T6" fmla="*/ 58 w 140"/>
                <a:gd name="T7" fmla="*/ 7 h 141"/>
                <a:gd name="T8" fmla="*/ 7 w 140"/>
                <a:gd name="T9" fmla="*/ 60 h 141"/>
              </a:gdLst>
              <a:ahLst/>
              <a:cxnLst>
                <a:cxn ang="0">
                  <a:pos x="T0" y="T1"/>
                </a:cxn>
                <a:cxn ang="0">
                  <a:pos x="T2" y="T3"/>
                </a:cxn>
                <a:cxn ang="0">
                  <a:pos x="T4" y="T5"/>
                </a:cxn>
                <a:cxn ang="0">
                  <a:pos x="T6" y="T7"/>
                </a:cxn>
                <a:cxn ang="0">
                  <a:pos x="T8" y="T9"/>
                </a:cxn>
              </a:cxnLst>
              <a:rect l="0" t="0" r="r" b="b"/>
              <a:pathLst>
                <a:path w="140" h="141">
                  <a:moveTo>
                    <a:pt x="7" y="60"/>
                  </a:moveTo>
                  <a:cubicBezTo>
                    <a:pt x="0" y="104"/>
                    <a:pt x="38" y="141"/>
                    <a:pt x="82" y="133"/>
                  </a:cubicBezTo>
                  <a:cubicBezTo>
                    <a:pt x="108" y="129"/>
                    <a:pt x="129" y="107"/>
                    <a:pt x="133" y="80"/>
                  </a:cubicBezTo>
                  <a:cubicBezTo>
                    <a:pt x="140" y="36"/>
                    <a:pt x="102" y="0"/>
                    <a:pt x="58" y="7"/>
                  </a:cubicBezTo>
                  <a:cubicBezTo>
                    <a:pt x="32" y="12"/>
                    <a:pt x="11" y="34"/>
                    <a:pt x="7" y="60"/>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sp>
          <p:nvSpPr>
            <p:cNvPr id="323" name="Freeform 41"/>
            <p:cNvSpPr/>
            <p:nvPr/>
          </p:nvSpPr>
          <p:spPr bwMode="auto">
            <a:xfrm>
              <a:off x="4211282" y="3659021"/>
              <a:ext cx="144704" cy="146600"/>
            </a:xfrm>
            <a:custGeom>
              <a:avLst/>
              <a:gdLst>
                <a:gd name="T0" fmla="*/ 7 w 140"/>
                <a:gd name="T1" fmla="*/ 61 h 142"/>
                <a:gd name="T2" fmla="*/ 82 w 140"/>
                <a:gd name="T3" fmla="*/ 134 h 142"/>
                <a:gd name="T4" fmla="*/ 133 w 140"/>
                <a:gd name="T5" fmla="*/ 81 h 142"/>
                <a:gd name="T6" fmla="*/ 58 w 140"/>
                <a:gd name="T7" fmla="*/ 8 h 142"/>
                <a:gd name="T8" fmla="*/ 7 w 140"/>
                <a:gd name="T9" fmla="*/ 61 h 142"/>
              </a:gdLst>
              <a:ahLst/>
              <a:cxnLst>
                <a:cxn ang="0">
                  <a:pos x="T0" y="T1"/>
                </a:cxn>
                <a:cxn ang="0">
                  <a:pos x="T2" y="T3"/>
                </a:cxn>
                <a:cxn ang="0">
                  <a:pos x="T4" y="T5"/>
                </a:cxn>
                <a:cxn ang="0">
                  <a:pos x="T6" y="T7"/>
                </a:cxn>
                <a:cxn ang="0">
                  <a:pos x="T8" y="T9"/>
                </a:cxn>
              </a:cxnLst>
              <a:rect l="0" t="0" r="r" b="b"/>
              <a:pathLst>
                <a:path w="140" h="142">
                  <a:moveTo>
                    <a:pt x="7" y="61"/>
                  </a:moveTo>
                  <a:cubicBezTo>
                    <a:pt x="0" y="105"/>
                    <a:pt x="38" y="142"/>
                    <a:pt x="82" y="134"/>
                  </a:cubicBezTo>
                  <a:cubicBezTo>
                    <a:pt x="108" y="129"/>
                    <a:pt x="129" y="108"/>
                    <a:pt x="133" y="81"/>
                  </a:cubicBezTo>
                  <a:cubicBezTo>
                    <a:pt x="140" y="37"/>
                    <a:pt x="102" y="0"/>
                    <a:pt x="58" y="8"/>
                  </a:cubicBezTo>
                  <a:cubicBezTo>
                    <a:pt x="32" y="13"/>
                    <a:pt x="11" y="34"/>
                    <a:pt x="7" y="61"/>
                  </a:cubicBezTo>
                  <a:close/>
                </a:path>
              </a:pathLst>
            </a:custGeom>
            <a:solidFill>
              <a:schemeClr val="tx2">
                <a:lumMod val="60000"/>
                <a:lumOff val="40000"/>
              </a:schemeClr>
            </a:solidFill>
            <a:ln>
              <a:noFill/>
            </a:ln>
          </p:spPr>
          <p:txBody>
            <a:bodyPr vert="horz" wrap="square" lIns="91440" tIns="45720" rIns="91440" bIns="45720" numCol="1" anchor="t" anchorCtr="0" compatLnSpc="1"/>
            <a:lstStyle/>
            <a:p>
              <a:endParaRPr lang="en-US"/>
            </a:p>
          </p:txBody>
        </p:sp>
      </p:grpSp>
      <p:grpSp>
        <p:nvGrpSpPr>
          <p:cNvPr id="324" name="Group 88"/>
          <p:cNvGrpSpPr/>
          <p:nvPr/>
        </p:nvGrpSpPr>
        <p:grpSpPr>
          <a:xfrm>
            <a:off x="4594386" y="4200974"/>
            <a:ext cx="2015114" cy="1694742"/>
            <a:chOff x="4963869" y="1554810"/>
            <a:chExt cx="2015114" cy="1694742"/>
          </a:xfrm>
        </p:grpSpPr>
        <p:sp>
          <p:nvSpPr>
            <p:cNvPr id="325" name="Freeform 5"/>
            <p:cNvSpPr>
              <a:spLocks noEditPoints="1"/>
            </p:cNvSpPr>
            <p:nvPr/>
          </p:nvSpPr>
          <p:spPr bwMode="auto">
            <a:xfrm>
              <a:off x="4963869" y="2527928"/>
              <a:ext cx="496670" cy="593981"/>
            </a:xfrm>
            <a:custGeom>
              <a:avLst/>
              <a:gdLst>
                <a:gd name="T0" fmla="*/ 688 w 786"/>
                <a:gd name="T1" fmla="*/ 534 h 940"/>
                <a:gd name="T2" fmla="*/ 786 w 786"/>
                <a:gd name="T3" fmla="*/ 507 h 940"/>
                <a:gd name="T4" fmla="*/ 693 w 786"/>
                <a:gd name="T5" fmla="*/ 232 h 940"/>
                <a:gd name="T6" fmla="*/ 610 w 786"/>
                <a:gd name="T7" fmla="*/ 268 h 940"/>
                <a:gd name="T8" fmla="*/ 533 w 786"/>
                <a:gd name="T9" fmla="*/ 0 h 940"/>
                <a:gd name="T10" fmla="*/ 0 w 786"/>
                <a:gd name="T11" fmla="*/ 168 h 940"/>
                <a:gd name="T12" fmla="*/ 224 w 786"/>
                <a:gd name="T13" fmla="*/ 940 h 940"/>
                <a:gd name="T14" fmla="*/ 768 w 786"/>
                <a:gd name="T15" fmla="*/ 809 h 940"/>
                <a:gd name="T16" fmla="*/ 688 w 786"/>
                <a:gd name="T17" fmla="*/ 534 h 940"/>
                <a:gd name="T18" fmla="*/ 669 w 786"/>
                <a:gd name="T19" fmla="*/ 292 h 940"/>
                <a:gd name="T20" fmla="*/ 726 w 786"/>
                <a:gd name="T21" fmla="*/ 485 h 940"/>
                <a:gd name="T22" fmla="*/ 677 w 786"/>
                <a:gd name="T23" fmla="*/ 498 h 940"/>
                <a:gd name="T24" fmla="*/ 621 w 786"/>
                <a:gd name="T25" fmla="*/ 304 h 940"/>
                <a:gd name="T26" fmla="*/ 669 w 786"/>
                <a:gd name="T27" fmla="*/ 292 h 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86" h="940">
                  <a:moveTo>
                    <a:pt x="688" y="534"/>
                  </a:moveTo>
                  <a:lnTo>
                    <a:pt x="786" y="507"/>
                  </a:lnTo>
                  <a:lnTo>
                    <a:pt x="693" y="232"/>
                  </a:lnTo>
                  <a:lnTo>
                    <a:pt x="610" y="268"/>
                  </a:lnTo>
                  <a:lnTo>
                    <a:pt x="533" y="0"/>
                  </a:lnTo>
                  <a:lnTo>
                    <a:pt x="0" y="168"/>
                  </a:lnTo>
                  <a:lnTo>
                    <a:pt x="224" y="940"/>
                  </a:lnTo>
                  <a:lnTo>
                    <a:pt x="768" y="809"/>
                  </a:lnTo>
                  <a:lnTo>
                    <a:pt x="688" y="534"/>
                  </a:lnTo>
                  <a:close/>
                  <a:moveTo>
                    <a:pt x="669" y="292"/>
                  </a:moveTo>
                  <a:lnTo>
                    <a:pt x="726" y="485"/>
                  </a:lnTo>
                  <a:lnTo>
                    <a:pt x="677" y="498"/>
                  </a:lnTo>
                  <a:lnTo>
                    <a:pt x="621" y="304"/>
                  </a:lnTo>
                  <a:lnTo>
                    <a:pt x="669" y="292"/>
                  </a:ln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26" name="Freeform 6"/>
            <p:cNvSpPr/>
            <p:nvPr/>
          </p:nvSpPr>
          <p:spPr bwMode="auto">
            <a:xfrm>
              <a:off x="5382184" y="2588590"/>
              <a:ext cx="531424" cy="226218"/>
            </a:xfrm>
            <a:custGeom>
              <a:avLst/>
              <a:gdLst>
                <a:gd name="T0" fmla="*/ 2 w 515"/>
                <a:gd name="T1" fmla="*/ 147 h 219"/>
                <a:gd name="T2" fmla="*/ 17 w 515"/>
                <a:gd name="T3" fmla="*/ 153 h 219"/>
                <a:gd name="T4" fmla="*/ 4 w 515"/>
                <a:gd name="T5" fmla="*/ 166 h 219"/>
                <a:gd name="T6" fmla="*/ 24 w 515"/>
                <a:gd name="T7" fmla="*/ 176 h 219"/>
                <a:gd name="T8" fmla="*/ 24 w 515"/>
                <a:gd name="T9" fmla="*/ 176 h 219"/>
                <a:gd name="T10" fmla="*/ 10 w 515"/>
                <a:gd name="T11" fmla="*/ 189 h 219"/>
                <a:gd name="T12" fmla="*/ 29 w 515"/>
                <a:gd name="T13" fmla="*/ 195 h 219"/>
                <a:gd name="T14" fmla="*/ 13 w 515"/>
                <a:gd name="T15" fmla="*/ 211 h 219"/>
                <a:gd name="T16" fmla="*/ 32 w 515"/>
                <a:gd name="T17" fmla="*/ 213 h 219"/>
                <a:gd name="T18" fmla="*/ 515 w 515"/>
                <a:gd name="T19" fmla="*/ 74 h 219"/>
                <a:gd name="T20" fmla="*/ 483 w 515"/>
                <a:gd name="T21" fmla="*/ 0 h 219"/>
                <a:gd name="T22" fmla="*/ 17 w 515"/>
                <a:gd name="T23" fmla="*/ 135 h 219"/>
                <a:gd name="T24" fmla="*/ 2 w 515"/>
                <a:gd name="T25" fmla="*/ 147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5" h="219">
                  <a:moveTo>
                    <a:pt x="2" y="147"/>
                  </a:moveTo>
                  <a:cubicBezTo>
                    <a:pt x="3" y="154"/>
                    <a:pt x="12" y="155"/>
                    <a:pt x="17" y="153"/>
                  </a:cubicBezTo>
                  <a:cubicBezTo>
                    <a:pt x="12" y="154"/>
                    <a:pt x="3" y="157"/>
                    <a:pt x="4" y="166"/>
                  </a:cubicBezTo>
                  <a:cubicBezTo>
                    <a:pt x="6" y="176"/>
                    <a:pt x="20" y="176"/>
                    <a:pt x="24" y="176"/>
                  </a:cubicBezTo>
                  <a:cubicBezTo>
                    <a:pt x="24" y="176"/>
                    <a:pt x="24" y="176"/>
                    <a:pt x="24" y="176"/>
                  </a:cubicBezTo>
                  <a:cubicBezTo>
                    <a:pt x="20" y="177"/>
                    <a:pt x="9" y="180"/>
                    <a:pt x="10" y="189"/>
                  </a:cubicBezTo>
                  <a:cubicBezTo>
                    <a:pt x="12" y="197"/>
                    <a:pt x="24" y="196"/>
                    <a:pt x="29" y="195"/>
                  </a:cubicBezTo>
                  <a:cubicBezTo>
                    <a:pt x="24" y="196"/>
                    <a:pt x="11" y="200"/>
                    <a:pt x="13" y="211"/>
                  </a:cubicBezTo>
                  <a:cubicBezTo>
                    <a:pt x="15" y="219"/>
                    <a:pt x="32" y="213"/>
                    <a:pt x="32" y="213"/>
                  </a:cubicBezTo>
                  <a:cubicBezTo>
                    <a:pt x="350" y="91"/>
                    <a:pt x="515" y="74"/>
                    <a:pt x="515" y="74"/>
                  </a:cubicBezTo>
                  <a:cubicBezTo>
                    <a:pt x="483" y="0"/>
                    <a:pt x="483" y="0"/>
                    <a:pt x="483" y="0"/>
                  </a:cubicBezTo>
                  <a:cubicBezTo>
                    <a:pt x="145" y="77"/>
                    <a:pt x="49" y="126"/>
                    <a:pt x="17" y="135"/>
                  </a:cubicBezTo>
                  <a:cubicBezTo>
                    <a:pt x="17" y="135"/>
                    <a:pt x="0" y="140"/>
                    <a:pt x="2" y="147"/>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7" name="Freeform 7"/>
            <p:cNvSpPr/>
            <p:nvPr/>
          </p:nvSpPr>
          <p:spPr bwMode="auto">
            <a:xfrm>
              <a:off x="6604269" y="2090657"/>
              <a:ext cx="374714" cy="384192"/>
            </a:xfrm>
            <a:custGeom>
              <a:avLst/>
              <a:gdLst>
                <a:gd name="T0" fmla="*/ 151 w 363"/>
                <a:gd name="T1" fmla="*/ 4 h 372"/>
                <a:gd name="T2" fmla="*/ 147 w 363"/>
                <a:gd name="T3" fmla="*/ 20 h 372"/>
                <a:gd name="T4" fmla="*/ 133 w 363"/>
                <a:gd name="T5" fmla="*/ 9 h 372"/>
                <a:gd name="T6" fmla="*/ 126 w 363"/>
                <a:gd name="T7" fmla="*/ 30 h 372"/>
                <a:gd name="T8" fmla="*/ 126 w 363"/>
                <a:gd name="T9" fmla="*/ 30 h 372"/>
                <a:gd name="T10" fmla="*/ 111 w 363"/>
                <a:gd name="T11" fmla="*/ 18 h 372"/>
                <a:gd name="T12" fmla="*/ 107 w 363"/>
                <a:gd name="T13" fmla="*/ 37 h 372"/>
                <a:gd name="T14" fmla="*/ 89 w 363"/>
                <a:gd name="T15" fmla="*/ 24 h 372"/>
                <a:gd name="T16" fmla="*/ 90 w 363"/>
                <a:gd name="T17" fmla="*/ 43 h 372"/>
                <a:gd name="T18" fmla="*/ 0 w 363"/>
                <a:gd name="T19" fmla="*/ 293 h 372"/>
                <a:gd name="T20" fmla="*/ 16 w 363"/>
                <a:gd name="T21" fmla="*/ 372 h 372"/>
                <a:gd name="T22" fmla="*/ 165 w 363"/>
                <a:gd name="T23" fmla="*/ 17 h 372"/>
                <a:gd name="T24" fmla="*/ 151 w 363"/>
                <a:gd name="T25" fmla="*/ 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3" h="372">
                  <a:moveTo>
                    <a:pt x="151" y="4"/>
                  </a:moveTo>
                  <a:cubicBezTo>
                    <a:pt x="144" y="7"/>
                    <a:pt x="146" y="14"/>
                    <a:pt x="147" y="20"/>
                  </a:cubicBezTo>
                  <a:cubicBezTo>
                    <a:pt x="145" y="14"/>
                    <a:pt x="141" y="6"/>
                    <a:pt x="133" y="9"/>
                  </a:cubicBezTo>
                  <a:cubicBezTo>
                    <a:pt x="123" y="12"/>
                    <a:pt x="125" y="25"/>
                    <a:pt x="126" y="30"/>
                  </a:cubicBezTo>
                  <a:cubicBezTo>
                    <a:pt x="126" y="30"/>
                    <a:pt x="126" y="30"/>
                    <a:pt x="126" y="30"/>
                  </a:cubicBezTo>
                  <a:cubicBezTo>
                    <a:pt x="124" y="26"/>
                    <a:pt x="119" y="15"/>
                    <a:pt x="111" y="18"/>
                  </a:cubicBezTo>
                  <a:cubicBezTo>
                    <a:pt x="103" y="20"/>
                    <a:pt x="106" y="32"/>
                    <a:pt x="107" y="37"/>
                  </a:cubicBezTo>
                  <a:cubicBezTo>
                    <a:pt x="105" y="32"/>
                    <a:pt x="99" y="19"/>
                    <a:pt x="89" y="24"/>
                  </a:cubicBezTo>
                  <a:cubicBezTo>
                    <a:pt x="82" y="27"/>
                    <a:pt x="90" y="43"/>
                    <a:pt x="90" y="43"/>
                  </a:cubicBezTo>
                  <a:cubicBezTo>
                    <a:pt x="257" y="339"/>
                    <a:pt x="0" y="293"/>
                    <a:pt x="0" y="293"/>
                  </a:cubicBezTo>
                  <a:cubicBezTo>
                    <a:pt x="16" y="372"/>
                    <a:pt x="16" y="372"/>
                    <a:pt x="16" y="372"/>
                  </a:cubicBezTo>
                  <a:cubicBezTo>
                    <a:pt x="363" y="364"/>
                    <a:pt x="178" y="47"/>
                    <a:pt x="165" y="17"/>
                  </a:cubicBezTo>
                  <a:cubicBezTo>
                    <a:pt x="165" y="17"/>
                    <a:pt x="158" y="0"/>
                    <a:pt x="151" y="4"/>
                  </a:cubicBezTo>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28" name="Freeform 8"/>
            <p:cNvSpPr/>
            <p:nvPr/>
          </p:nvSpPr>
          <p:spPr bwMode="auto">
            <a:xfrm>
              <a:off x="6604269" y="2393335"/>
              <a:ext cx="58134" cy="81514"/>
            </a:xfrm>
            <a:custGeom>
              <a:avLst/>
              <a:gdLst>
                <a:gd name="T0" fmla="*/ 0 w 56"/>
                <a:gd name="T1" fmla="*/ 0 h 79"/>
                <a:gd name="T2" fmla="*/ 16 w 56"/>
                <a:gd name="T3" fmla="*/ 79 h 79"/>
                <a:gd name="T4" fmla="*/ 56 w 56"/>
                <a:gd name="T5" fmla="*/ 76 h 79"/>
                <a:gd name="T6" fmla="*/ 48 w 56"/>
                <a:gd name="T7" fmla="*/ 2 h 79"/>
                <a:gd name="T8" fmla="*/ 0 w 56"/>
                <a:gd name="T9" fmla="*/ 0 h 79"/>
              </a:gdLst>
              <a:ahLst/>
              <a:cxnLst>
                <a:cxn ang="0">
                  <a:pos x="T0" y="T1"/>
                </a:cxn>
                <a:cxn ang="0">
                  <a:pos x="T2" y="T3"/>
                </a:cxn>
                <a:cxn ang="0">
                  <a:pos x="T4" y="T5"/>
                </a:cxn>
                <a:cxn ang="0">
                  <a:pos x="T6" y="T7"/>
                </a:cxn>
                <a:cxn ang="0">
                  <a:pos x="T8" y="T9"/>
                </a:cxn>
              </a:cxnLst>
              <a:rect l="0" t="0" r="r" b="b"/>
              <a:pathLst>
                <a:path w="56" h="79">
                  <a:moveTo>
                    <a:pt x="0" y="0"/>
                  </a:moveTo>
                  <a:cubicBezTo>
                    <a:pt x="16" y="79"/>
                    <a:pt x="16" y="79"/>
                    <a:pt x="16" y="79"/>
                  </a:cubicBezTo>
                  <a:cubicBezTo>
                    <a:pt x="30" y="78"/>
                    <a:pt x="44" y="77"/>
                    <a:pt x="56" y="76"/>
                  </a:cubicBezTo>
                  <a:cubicBezTo>
                    <a:pt x="48" y="2"/>
                    <a:pt x="48" y="2"/>
                    <a:pt x="48" y="2"/>
                  </a:cubicBezTo>
                  <a:cubicBezTo>
                    <a:pt x="21" y="4"/>
                    <a:pt x="0" y="0"/>
                    <a:pt x="0" y="0"/>
                  </a:cubicBezTo>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29" name="Freeform 9"/>
            <p:cNvSpPr/>
            <p:nvPr/>
          </p:nvSpPr>
          <p:spPr bwMode="auto">
            <a:xfrm>
              <a:off x="5967319" y="2770576"/>
              <a:ext cx="980701" cy="478976"/>
            </a:xfrm>
            <a:custGeom>
              <a:avLst/>
              <a:gdLst>
                <a:gd name="T0" fmla="*/ 924 w 950"/>
                <a:gd name="T1" fmla="*/ 108 h 464"/>
                <a:gd name="T2" fmla="*/ 829 w 950"/>
                <a:gd name="T3" fmla="*/ 158 h 464"/>
                <a:gd name="T4" fmla="*/ 817 w 950"/>
                <a:gd name="T5" fmla="*/ 29 h 464"/>
                <a:gd name="T6" fmla="*/ 720 w 950"/>
                <a:gd name="T7" fmla="*/ 58 h 464"/>
                <a:gd name="T8" fmla="*/ 89 w 950"/>
                <a:gd name="T9" fmla="*/ 242 h 464"/>
                <a:gd name="T10" fmla="*/ 121 w 950"/>
                <a:gd name="T11" fmla="*/ 343 h 464"/>
                <a:gd name="T12" fmla="*/ 47 w 950"/>
                <a:gd name="T13" fmla="*/ 340 h 464"/>
                <a:gd name="T14" fmla="*/ 58 w 950"/>
                <a:gd name="T15" fmla="*/ 461 h 464"/>
                <a:gd name="T16" fmla="*/ 72 w 950"/>
                <a:gd name="T17" fmla="*/ 383 h 464"/>
                <a:gd name="T18" fmla="*/ 167 w 950"/>
                <a:gd name="T19" fmla="*/ 395 h 464"/>
                <a:gd name="T20" fmla="*/ 161 w 950"/>
                <a:gd name="T21" fmla="*/ 270 h 464"/>
                <a:gd name="T22" fmla="*/ 774 w 950"/>
                <a:gd name="T23" fmla="*/ 84 h 464"/>
                <a:gd name="T24" fmla="*/ 806 w 950"/>
                <a:gd name="T25" fmla="*/ 237 h 464"/>
                <a:gd name="T26" fmla="*/ 924 w 950"/>
                <a:gd name="T27" fmla="*/ 10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0" h="464">
                  <a:moveTo>
                    <a:pt x="924" y="108"/>
                  </a:moveTo>
                  <a:cubicBezTo>
                    <a:pt x="897" y="38"/>
                    <a:pt x="829" y="158"/>
                    <a:pt x="829" y="158"/>
                  </a:cubicBezTo>
                  <a:cubicBezTo>
                    <a:pt x="829" y="158"/>
                    <a:pt x="844" y="60"/>
                    <a:pt x="817" y="29"/>
                  </a:cubicBezTo>
                  <a:cubicBezTo>
                    <a:pt x="791" y="0"/>
                    <a:pt x="735" y="46"/>
                    <a:pt x="720" y="58"/>
                  </a:cubicBezTo>
                  <a:cubicBezTo>
                    <a:pt x="89" y="242"/>
                    <a:pt x="89" y="242"/>
                    <a:pt x="89" y="242"/>
                  </a:cubicBezTo>
                  <a:cubicBezTo>
                    <a:pt x="121" y="343"/>
                    <a:pt x="121" y="343"/>
                    <a:pt x="121" y="343"/>
                  </a:cubicBezTo>
                  <a:cubicBezTo>
                    <a:pt x="47" y="340"/>
                    <a:pt x="47" y="340"/>
                    <a:pt x="47" y="340"/>
                  </a:cubicBezTo>
                  <a:cubicBezTo>
                    <a:pt x="47" y="340"/>
                    <a:pt x="0" y="457"/>
                    <a:pt x="58" y="461"/>
                  </a:cubicBezTo>
                  <a:cubicBezTo>
                    <a:pt x="116" y="464"/>
                    <a:pt x="72" y="383"/>
                    <a:pt x="72" y="383"/>
                  </a:cubicBezTo>
                  <a:cubicBezTo>
                    <a:pt x="72" y="383"/>
                    <a:pt x="129" y="410"/>
                    <a:pt x="167" y="395"/>
                  </a:cubicBezTo>
                  <a:cubicBezTo>
                    <a:pt x="197" y="384"/>
                    <a:pt x="167" y="297"/>
                    <a:pt x="161" y="270"/>
                  </a:cubicBezTo>
                  <a:cubicBezTo>
                    <a:pt x="580" y="216"/>
                    <a:pt x="768" y="88"/>
                    <a:pt x="774" y="84"/>
                  </a:cubicBezTo>
                  <a:cubicBezTo>
                    <a:pt x="774" y="84"/>
                    <a:pt x="792" y="186"/>
                    <a:pt x="806" y="237"/>
                  </a:cubicBezTo>
                  <a:cubicBezTo>
                    <a:pt x="806" y="237"/>
                    <a:pt x="950" y="178"/>
                    <a:pt x="924" y="108"/>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0" name="Freeform 10"/>
            <p:cNvSpPr/>
            <p:nvPr/>
          </p:nvSpPr>
          <p:spPr bwMode="auto">
            <a:xfrm>
              <a:off x="6605533" y="2393335"/>
              <a:ext cx="1264" cy="0"/>
            </a:xfrm>
            <a:custGeom>
              <a:avLst/>
              <a:gdLst>
                <a:gd name="T0" fmla="*/ 0 w 1"/>
                <a:gd name="T1" fmla="*/ 0 w 1"/>
                <a:gd name="T2" fmla="*/ 1 w 1"/>
                <a:gd name="T3" fmla="*/ 1 w 1"/>
                <a:gd name="T4" fmla="*/ 0 w 1"/>
              </a:gdLst>
              <a:ahLst/>
              <a:cxnLst>
                <a:cxn ang="0">
                  <a:pos x="T0" y="0"/>
                </a:cxn>
                <a:cxn ang="0">
                  <a:pos x="T1" y="0"/>
                </a:cxn>
                <a:cxn ang="0">
                  <a:pos x="T2" y="0"/>
                </a:cxn>
                <a:cxn ang="0">
                  <a:pos x="T3" y="0"/>
                </a:cxn>
                <a:cxn ang="0">
                  <a:pos x="T4" y="0"/>
                </a:cxn>
              </a:cxnLst>
              <a:rect l="0" t="0" r="r" b="b"/>
              <a:pathLst>
                <a:path w="1">
                  <a:moveTo>
                    <a:pt x="0" y="0"/>
                  </a:moveTo>
                  <a:cubicBezTo>
                    <a:pt x="0" y="0"/>
                    <a:pt x="0" y="0"/>
                    <a:pt x="0" y="0"/>
                  </a:cubicBezTo>
                  <a:cubicBezTo>
                    <a:pt x="0" y="0"/>
                    <a:pt x="0" y="0"/>
                    <a:pt x="1" y="0"/>
                  </a:cubicBezTo>
                  <a:cubicBezTo>
                    <a:pt x="1" y="0"/>
                    <a:pt x="1" y="0"/>
                    <a:pt x="1" y="0"/>
                  </a:cubicBezTo>
                  <a:cubicBezTo>
                    <a:pt x="0" y="0"/>
                    <a:pt x="0" y="0"/>
                    <a:pt x="0" y="0"/>
                  </a:cubicBezTo>
                </a:path>
              </a:pathLst>
            </a:custGeom>
            <a:solidFill>
              <a:srgbClr val="E6E6E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1" name="Freeform 12"/>
            <p:cNvSpPr/>
            <p:nvPr/>
          </p:nvSpPr>
          <p:spPr bwMode="auto">
            <a:xfrm>
              <a:off x="5784069" y="1592092"/>
              <a:ext cx="819568" cy="996499"/>
            </a:xfrm>
            <a:custGeom>
              <a:avLst/>
              <a:gdLst>
                <a:gd name="T0" fmla="*/ 794 w 794"/>
                <a:gd name="T1" fmla="*/ 771 h 965"/>
                <a:gd name="T2" fmla="*/ 152 w 794"/>
                <a:gd name="T3" fmla="*/ 398 h 965"/>
                <a:gd name="T4" fmla="*/ 94 w 794"/>
                <a:gd name="T5" fmla="*/ 965 h 965"/>
                <a:gd name="T6" fmla="*/ 794 w 794"/>
                <a:gd name="T7" fmla="*/ 771 h 965"/>
              </a:gdLst>
              <a:ahLst/>
              <a:cxnLst>
                <a:cxn ang="0">
                  <a:pos x="T0" y="T1"/>
                </a:cxn>
                <a:cxn ang="0">
                  <a:pos x="T2" y="T3"/>
                </a:cxn>
                <a:cxn ang="0">
                  <a:pos x="T4" y="T5"/>
                </a:cxn>
                <a:cxn ang="0">
                  <a:pos x="T6" y="T7"/>
                </a:cxn>
              </a:cxnLst>
              <a:rect l="0" t="0" r="r" b="b"/>
              <a:pathLst>
                <a:path w="794" h="965">
                  <a:moveTo>
                    <a:pt x="794" y="771"/>
                  </a:moveTo>
                  <a:cubicBezTo>
                    <a:pt x="794" y="771"/>
                    <a:pt x="679" y="0"/>
                    <a:pt x="152" y="398"/>
                  </a:cubicBezTo>
                  <a:cubicBezTo>
                    <a:pt x="152" y="398"/>
                    <a:pt x="0" y="581"/>
                    <a:pt x="94" y="965"/>
                  </a:cubicBezTo>
                  <a:cubicBezTo>
                    <a:pt x="698" y="934"/>
                    <a:pt x="794" y="771"/>
                    <a:pt x="794" y="77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2" name="Freeform 13"/>
            <p:cNvSpPr/>
            <p:nvPr/>
          </p:nvSpPr>
          <p:spPr bwMode="auto">
            <a:xfrm>
              <a:off x="5473809" y="1554810"/>
              <a:ext cx="1217662" cy="1033780"/>
            </a:xfrm>
            <a:custGeom>
              <a:avLst/>
              <a:gdLst>
                <a:gd name="T0" fmla="*/ 951 w 1179"/>
                <a:gd name="T1" fmla="*/ 33 h 1001"/>
                <a:gd name="T2" fmla="*/ 504 w 1179"/>
                <a:gd name="T3" fmla="*/ 500 h 1001"/>
                <a:gd name="T4" fmla="*/ 502 w 1179"/>
                <a:gd name="T5" fmla="*/ 685 h 1001"/>
                <a:gd name="T6" fmla="*/ 421 w 1179"/>
                <a:gd name="T7" fmla="*/ 710 h 1001"/>
                <a:gd name="T8" fmla="*/ 498 w 1179"/>
                <a:gd name="T9" fmla="*/ 738 h 1001"/>
                <a:gd name="T10" fmla="*/ 394 w 1179"/>
                <a:gd name="T11" fmla="*/ 1001 h 1001"/>
                <a:gd name="T12" fmla="*/ 340 w 1179"/>
                <a:gd name="T13" fmla="*/ 331 h 1001"/>
                <a:gd name="T14" fmla="*/ 479 w 1179"/>
                <a:gd name="T15" fmla="*/ 115 h 1001"/>
                <a:gd name="T16" fmla="*/ 951 w 1179"/>
                <a:gd name="T17" fmla="*/ 33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9" h="1001">
                  <a:moveTo>
                    <a:pt x="951" y="33"/>
                  </a:moveTo>
                  <a:cubicBezTo>
                    <a:pt x="951" y="33"/>
                    <a:pt x="1179" y="438"/>
                    <a:pt x="504" y="500"/>
                  </a:cubicBezTo>
                  <a:cubicBezTo>
                    <a:pt x="502" y="685"/>
                    <a:pt x="502" y="685"/>
                    <a:pt x="502" y="685"/>
                  </a:cubicBezTo>
                  <a:cubicBezTo>
                    <a:pt x="502" y="685"/>
                    <a:pt x="423" y="637"/>
                    <a:pt x="421" y="710"/>
                  </a:cubicBezTo>
                  <a:cubicBezTo>
                    <a:pt x="419" y="783"/>
                    <a:pt x="498" y="738"/>
                    <a:pt x="498" y="738"/>
                  </a:cubicBezTo>
                  <a:cubicBezTo>
                    <a:pt x="498" y="738"/>
                    <a:pt x="468" y="934"/>
                    <a:pt x="394" y="1001"/>
                  </a:cubicBezTo>
                  <a:cubicBezTo>
                    <a:pt x="394" y="1001"/>
                    <a:pt x="0" y="320"/>
                    <a:pt x="340" y="331"/>
                  </a:cubicBezTo>
                  <a:cubicBezTo>
                    <a:pt x="340" y="331"/>
                    <a:pt x="303" y="208"/>
                    <a:pt x="479" y="115"/>
                  </a:cubicBezTo>
                  <a:cubicBezTo>
                    <a:pt x="697" y="0"/>
                    <a:pt x="908" y="240"/>
                    <a:pt x="951" y="33"/>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3" name="Freeform 14"/>
            <p:cNvSpPr/>
            <p:nvPr/>
          </p:nvSpPr>
          <p:spPr bwMode="auto">
            <a:xfrm>
              <a:off x="5880749" y="2388280"/>
              <a:ext cx="830310" cy="631895"/>
            </a:xfrm>
            <a:custGeom>
              <a:avLst/>
              <a:gdLst>
                <a:gd name="T0" fmla="*/ 700 w 804"/>
                <a:gd name="T1" fmla="*/ 0 h 612"/>
                <a:gd name="T2" fmla="*/ 804 w 804"/>
                <a:gd name="T3" fmla="*/ 428 h 612"/>
                <a:gd name="T4" fmla="*/ 173 w 804"/>
                <a:gd name="T5" fmla="*/ 612 h 612"/>
                <a:gd name="T6" fmla="*/ 0 w 804"/>
                <a:gd name="T7" fmla="*/ 194 h 612"/>
                <a:gd name="T8" fmla="*/ 700 w 804"/>
                <a:gd name="T9" fmla="*/ 0 h 612"/>
              </a:gdLst>
              <a:ahLst/>
              <a:cxnLst>
                <a:cxn ang="0">
                  <a:pos x="T0" y="T1"/>
                </a:cxn>
                <a:cxn ang="0">
                  <a:pos x="T2" y="T3"/>
                </a:cxn>
                <a:cxn ang="0">
                  <a:pos x="T4" y="T5"/>
                </a:cxn>
                <a:cxn ang="0">
                  <a:pos x="T6" y="T7"/>
                </a:cxn>
                <a:cxn ang="0">
                  <a:pos x="T8" y="T9"/>
                </a:cxn>
              </a:cxnLst>
              <a:rect l="0" t="0" r="r" b="b"/>
              <a:pathLst>
                <a:path w="804" h="612">
                  <a:moveTo>
                    <a:pt x="700" y="0"/>
                  </a:moveTo>
                  <a:cubicBezTo>
                    <a:pt x="804" y="428"/>
                    <a:pt x="804" y="428"/>
                    <a:pt x="804" y="428"/>
                  </a:cubicBezTo>
                  <a:cubicBezTo>
                    <a:pt x="804" y="428"/>
                    <a:pt x="555" y="554"/>
                    <a:pt x="173" y="612"/>
                  </a:cubicBezTo>
                  <a:cubicBezTo>
                    <a:pt x="0" y="194"/>
                    <a:pt x="0" y="194"/>
                    <a:pt x="0" y="194"/>
                  </a:cubicBezTo>
                  <a:cubicBezTo>
                    <a:pt x="0" y="194"/>
                    <a:pt x="485" y="140"/>
                    <a:pt x="700" y="0"/>
                  </a:cubicBezTo>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34" name="Freeform 16"/>
            <p:cNvSpPr/>
            <p:nvPr/>
          </p:nvSpPr>
          <p:spPr bwMode="auto">
            <a:xfrm>
              <a:off x="6152464" y="2488751"/>
              <a:ext cx="341855" cy="321003"/>
            </a:xfrm>
            <a:custGeom>
              <a:avLst/>
              <a:gdLst>
                <a:gd name="T0" fmla="*/ 300 w 331"/>
                <a:gd name="T1" fmla="*/ 0 h 311"/>
                <a:gd name="T2" fmla="*/ 322 w 331"/>
                <a:gd name="T3" fmla="*/ 24 h 311"/>
                <a:gd name="T4" fmla="*/ 310 w 331"/>
                <a:gd name="T5" fmla="*/ 61 h 311"/>
                <a:gd name="T6" fmla="*/ 76 w 331"/>
                <a:gd name="T7" fmla="*/ 311 h 311"/>
                <a:gd name="T8" fmla="*/ 0 w 331"/>
                <a:gd name="T9" fmla="*/ 253 h 311"/>
                <a:gd name="T10" fmla="*/ 60 w 331"/>
                <a:gd name="T11" fmla="*/ 186 h 311"/>
                <a:gd name="T12" fmla="*/ 270 w 331"/>
                <a:gd name="T13" fmla="*/ 75 h 311"/>
                <a:gd name="T14" fmla="*/ 237 w 331"/>
                <a:gd name="T15" fmla="*/ 48 h 311"/>
                <a:gd name="T16" fmla="*/ 244 w 331"/>
                <a:gd name="T17" fmla="*/ 22 h 311"/>
                <a:gd name="T18" fmla="*/ 300 w 331"/>
                <a:gd name="T19" fmla="*/ 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1" h="311">
                  <a:moveTo>
                    <a:pt x="300" y="0"/>
                  </a:moveTo>
                  <a:cubicBezTo>
                    <a:pt x="322" y="24"/>
                    <a:pt x="322" y="24"/>
                    <a:pt x="322" y="24"/>
                  </a:cubicBezTo>
                  <a:cubicBezTo>
                    <a:pt x="310" y="61"/>
                    <a:pt x="310" y="61"/>
                    <a:pt x="310" y="61"/>
                  </a:cubicBezTo>
                  <a:cubicBezTo>
                    <a:pt x="310" y="61"/>
                    <a:pt x="331" y="257"/>
                    <a:pt x="76" y="311"/>
                  </a:cubicBezTo>
                  <a:cubicBezTo>
                    <a:pt x="0" y="253"/>
                    <a:pt x="0" y="253"/>
                    <a:pt x="0" y="253"/>
                  </a:cubicBezTo>
                  <a:cubicBezTo>
                    <a:pt x="60" y="186"/>
                    <a:pt x="60" y="186"/>
                    <a:pt x="60" y="186"/>
                  </a:cubicBezTo>
                  <a:cubicBezTo>
                    <a:pt x="275" y="190"/>
                    <a:pt x="270" y="75"/>
                    <a:pt x="270" y="75"/>
                  </a:cubicBezTo>
                  <a:cubicBezTo>
                    <a:pt x="237" y="48"/>
                    <a:pt x="237" y="48"/>
                    <a:pt x="237" y="48"/>
                  </a:cubicBezTo>
                  <a:cubicBezTo>
                    <a:pt x="244" y="22"/>
                    <a:pt x="244" y="22"/>
                    <a:pt x="244" y="22"/>
                  </a:cubicBezTo>
                  <a:lnTo>
                    <a:pt x="300" y="0"/>
                  </a:ln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5" name="Freeform 17"/>
            <p:cNvSpPr/>
            <p:nvPr/>
          </p:nvSpPr>
          <p:spPr bwMode="auto">
            <a:xfrm>
              <a:off x="5397349" y="2746564"/>
              <a:ext cx="2528" cy="1264"/>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1"/>
                    <a:pt x="2" y="0"/>
                  </a:cubicBezTo>
                  <a:cubicBezTo>
                    <a:pt x="2" y="0"/>
                    <a:pt x="1" y="1"/>
                    <a:pt x="0" y="1"/>
                  </a:cubicBezTo>
                  <a:close/>
                </a:path>
              </a:pathLst>
            </a:custGeom>
            <a:solidFill>
              <a:srgbClr val="FDD5B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6" name="Freeform 18"/>
            <p:cNvSpPr/>
            <p:nvPr/>
          </p:nvSpPr>
          <p:spPr bwMode="auto">
            <a:xfrm>
              <a:off x="5828302" y="2588590"/>
              <a:ext cx="85306" cy="87202"/>
            </a:xfrm>
            <a:custGeom>
              <a:avLst/>
              <a:gdLst>
                <a:gd name="T0" fmla="*/ 51 w 83"/>
                <a:gd name="T1" fmla="*/ 0 h 84"/>
                <a:gd name="T2" fmla="*/ 0 w 83"/>
                <a:gd name="T3" fmla="*/ 12 h 84"/>
                <a:gd name="T4" fmla="*/ 25 w 83"/>
                <a:gd name="T5" fmla="*/ 84 h 84"/>
                <a:gd name="T6" fmla="*/ 83 w 83"/>
                <a:gd name="T7" fmla="*/ 74 h 84"/>
                <a:gd name="T8" fmla="*/ 51 w 83"/>
                <a:gd name="T9" fmla="*/ 0 h 84"/>
              </a:gdLst>
              <a:ahLst/>
              <a:cxnLst>
                <a:cxn ang="0">
                  <a:pos x="T0" y="T1"/>
                </a:cxn>
                <a:cxn ang="0">
                  <a:pos x="T2" y="T3"/>
                </a:cxn>
                <a:cxn ang="0">
                  <a:pos x="T4" y="T5"/>
                </a:cxn>
                <a:cxn ang="0">
                  <a:pos x="T6" y="T7"/>
                </a:cxn>
                <a:cxn ang="0">
                  <a:pos x="T8" y="T9"/>
                </a:cxn>
              </a:cxnLst>
              <a:rect l="0" t="0" r="r" b="b"/>
              <a:pathLst>
                <a:path w="83" h="84">
                  <a:moveTo>
                    <a:pt x="51" y="0"/>
                  </a:moveTo>
                  <a:cubicBezTo>
                    <a:pt x="34" y="4"/>
                    <a:pt x="17" y="8"/>
                    <a:pt x="0" y="12"/>
                  </a:cubicBezTo>
                  <a:cubicBezTo>
                    <a:pt x="25" y="84"/>
                    <a:pt x="25" y="84"/>
                    <a:pt x="25" y="84"/>
                  </a:cubicBezTo>
                  <a:cubicBezTo>
                    <a:pt x="64" y="76"/>
                    <a:pt x="83" y="74"/>
                    <a:pt x="83" y="74"/>
                  </a:cubicBezTo>
                  <a:lnTo>
                    <a:pt x="51" y="0"/>
                  </a:lnTo>
                  <a:close/>
                </a:path>
              </a:pathLst>
            </a:custGeom>
            <a:solidFill>
              <a:schemeClr val="bg1">
                <a:lumMod val="95000"/>
              </a:schemeClr>
            </a:solidFill>
            <a:ln>
              <a:noFill/>
            </a:ln>
          </p:spPr>
          <p:txBody>
            <a:bodyPr vert="horz" wrap="square" lIns="91440" tIns="45720" rIns="91440" bIns="45720" numCol="1" anchor="t" anchorCtr="0" compatLnSpc="1"/>
            <a:lstStyle/>
            <a:p>
              <a:endParaRPr lang="en-US"/>
            </a:p>
          </p:txBody>
        </p:sp>
        <p:sp>
          <p:nvSpPr>
            <p:cNvPr id="337" name="Freeform 19"/>
            <p:cNvSpPr/>
            <p:nvPr/>
          </p:nvSpPr>
          <p:spPr bwMode="auto">
            <a:xfrm>
              <a:off x="6247248" y="2266324"/>
              <a:ext cx="245807" cy="157974"/>
            </a:xfrm>
            <a:custGeom>
              <a:avLst/>
              <a:gdLst>
                <a:gd name="T0" fmla="*/ 0 w 238"/>
                <a:gd name="T1" fmla="*/ 65 h 153"/>
                <a:gd name="T2" fmla="*/ 137 w 238"/>
                <a:gd name="T3" fmla="*/ 125 h 153"/>
                <a:gd name="T4" fmla="*/ 199 w 238"/>
                <a:gd name="T5" fmla="*/ 0 h 153"/>
                <a:gd name="T6" fmla="*/ 0 w 238"/>
                <a:gd name="T7" fmla="*/ 65 h 153"/>
              </a:gdLst>
              <a:ahLst/>
              <a:cxnLst>
                <a:cxn ang="0">
                  <a:pos x="T0" y="T1"/>
                </a:cxn>
                <a:cxn ang="0">
                  <a:pos x="T2" y="T3"/>
                </a:cxn>
                <a:cxn ang="0">
                  <a:pos x="T4" y="T5"/>
                </a:cxn>
                <a:cxn ang="0">
                  <a:pos x="T6" y="T7"/>
                </a:cxn>
              </a:cxnLst>
              <a:rect l="0" t="0" r="r" b="b"/>
              <a:pathLst>
                <a:path w="238" h="153">
                  <a:moveTo>
                    <a:pt x="0" y="65"/>
                  </a:moveTo>
                  <a:cubicBezTo>
                    <a:pt x="12" y="99"/>
                    <a:pt x="39" y="153"/>
                    <a:pt x="137" y="125"/>
                  </a:cubicBezTo>
                  <a:cubicBezTo>
                    <a:pt x="238" y="96"/>
                    <a:pt x="199" y="0"/>
                    <a:pt x="199" y="0"/>
                  </a:cubicBezTo>
                  <a:cubicBezTo>
                    <a:pt x="199" y="0"/>
                    <a:pt x="85" y="3"/>
                    <a:pt x="0" y="65"/>
                  </a:cubicBezTo>
                  <a:close/>
                </a:path>
              </a:pathLst>
            </a:custGeom>
            <a:solidFill>
              <a:srgbClr val="EB7D86"/>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338" name="Freeform 20"/>
            <p:cNvSpPr/>
            <p:nvPr/>
          </p:nvSpPr>
          <p:spPr bwMode="auto">
            <a:xfrm>
              <a:off x="6137930" y="2189233"/>
              <a:ext cx="54343" cy="94784"/>
            </a:xfrm>
            <a:custGeom>
              <a:avLst/>
              <a:gdLst>
                <a:gd name="T0" fmla="*/ 46 w 53"/>
                <a:gd name="T1" fmla="*/ 40 h 92"/>
                <a:gd name="T2" fmla="*/ 40 w 53"/>
                <a:gd name="T3" fmla="*/ 89 h 92"/>
                <a:gd name="T4" fmla="*/ 8 w 53"/>
                <a:gd name="T5" fmla="*/ 52 h 92"/>
                <a:gd name="T6" fmla="*/ 13 w 53"/>
                <a:gd name="T7" fmla="*/ 3 h 92"/>
                <a:gd name="T8" fmla="*/ 46 w 53"/>
                <a:gd name="T9" fmla="*/ 40 h 92"/>
              </a:gdLst>
              <a:ahLst/>
              <a:cxnLst>
                <a:cxn ang="0">
                  <a:pos x="T0" y="T1"/>
                </a:cxn>
                <a:cxn ang="0">
                  <a:pos x="T2" y="T3"/>
                </a:cxn>
                <a:cxn ang="0">
                  <a:pos x="T4" y="T5"/>
                </a:cxn>
                <a:cxn ang="0">
                  <a:pos x="T6" y="T7"/>
                </a:cxn>
                <a:cxn ang="0">
                  <a:pos x="T8" y="T9"/>
                </a:cxn>
              </a:cxnLst>
              <a:rect l="0" t="0" r="r" b="b"/>
              <a:pathLst>
                <a:path w="53" h="92">
                  <a:moveTo>
                    <a:pt x="46" y="40"/>
                  </a:moveTo>
                  <a:cubicBezTo>
                    <a:pt x="53" y="64"/>
                    <a:pt x="50" y="86"/>
                    <a:pt x="40" y="89"/>
                  </a:cubicBezTo>
                  <a:cubicBezTo>
                    <a:pt x="30" y="92"/>
                    <a:pt x="15" y="76"/>
                    <a:pt x="8" y="52"/>
                  </a:cubicBezTo>
                  <a:cubicBezTo>
                    <a:pt x="0" y="28"/>
                    <a:pt x="3" y="6"/>
                    <a:pt x="13" y="3"/>
                  </a:cubicBezTo>
                  <a:cubicBezTo>
                    <a:pt x="24" y="0"/>
                    <a:pt x="38" y="16"/>
                    <a:pt x="46" y="40"/>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sp>
          <p:nvSpPr>
            <p:cNvPr id="339" name="Freeform 21"/>
            <p:cNvSpPr/>
            <p:nvPr/>
          </p:nvSpPr>
          <p:spPr bwMode="auto">
            <a:xfrm>
              <a:off x="6427970" y="2098240"/>
              <a:ext cx="54975" cy="96048"/>
            </a:xfrm>
            <a:custGeom>
              <a:avLst/>
              <a:gdLst>
                <a:gd name="T0" fmla="*/ 45 w 53"/>
                <a:gd name="T1" fmla="*/ 41 h 93"/>
                <a:gd name="T2" fmla="*/ 40 w 53"/>
                <a:gd name="T3" fmla="*/ 90 h 93"/>
                <a:gd name="T4" fmla="*/ 8 w 53"/>
                <a:gd name="T5" fmla="*/ 53 h 93"/>
                <a:gd name="T6" fmla="*/ 13 w 53"/>
                <a:gd name="T7" fmla="*/ 4 h 93"/>
                <a:gd name="T8" fmla="*/ 45 w 53"/>
                <a:gd name="T9" fmla="*/ 41 h 93"/>
              </a:gdLst>
              <a:ahLst/>
              <a:cxnLst>
                <a:cxn ang="0">
                  <a:pos x="T0" y="T1"/>
                </a:cxn>
                <a:cxn ang="0">
                  <a:pos x="T2" y="T3"/>
                </a:cxn>
                <a:cxn ang="0">
                  <a:pos x="T4" y="T5"/>
                </a:cxn>
                <a:cxn ang="0">
                  <a:pos x="T6" y="T7"/>
                </a:cxn>
                <a:cxn ang="0">
                  <a:pos x="T8" y="T9"/>
                </a:cxn>
              </a:cxnLst>
              <a:rect l="0" t="0" r="r" b="b"/>
              <a:pathLst>
                <a:path w="53" h="93">
                  <a:moveTo>
                    <a:pt x="45" y="41"/>
                  </a:moveTo>
                  <a:cubicBezTo>
                    <a:pt x="53" y="65"/>
                    <a:pt x="50" y="87"/>
                    <a:pt x="40" y="90"/>
                  </a:cubicBezTo>
                  <a:cubicBezTo>
                    <a:pt x="29" y="93"/>
                    <a:pt x="15" y="76"/>
                    <a:pt x="8" y="53"/>
                  </a:cubicBezTo>
                  <a:cubicBezTo>
                    <a:pt x="0" y="29"/>
                    <a:pt x="3" y="7"/>
                    <a:pt x="13" y="4"/>
                  </a:cubicBezTo>
                  <a:cubicBezTo>
                    <a:pt x="24" y="0"/>
                    <a:pt x="38" y="17"/>
                    <a:pt x="45" y="41"/>
                  </a:cubicBezTo>
                  <a:close/>
                </a:path>
              </a:pathLst>
            </a:custGeom>
            <a:solidFill>
              <a:schemeClr val="tx2">
                <a:lumMod val="75000"/>
              </a:schemeClr>
            </a:solidFill>
            <a:ln>
              <a:noFill/>
            </a:ln>
          </p:spPr>
          <p:txBody>
            <a:bodyPr vert="horz" wrap="square" lIns="91440" tIns="45720" rIns="91440" bIns="45720" numCol="1" anchor="t" anchorCtr="0" compatLnSpc="1"/>
            <a:lstStyle/>
            <a:p>
              <a:endParaRPr lang="en-US"/>
            </a:p>
          </p:txBody>
        </p:sp>
      </p:grpSp>
    </p:spTree>
  </p:cSld>
  <p:clrMapOvr>
    <a:masterClrMapping/>
  </p:clrMapOvr>
  <mc:AlternateContent xmlns:mc="http://schemas.openxmlformats.org/markup-compatibility/2006" xmlns:p14="http://schemas.microsoft.com/office/powerpoint/2010/main">
    <mc:Choice Requires="p14">
      <p:transition spd="slow" p14:dur="2500" advTm="3000"/>
    </mc:Choice>
    <mc:Fallback xmlns="">
      <p:transition spd="slow"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barn(inVertical)">
                                      <p:cBhvr>
                                        <p:cTn id="7" dur="500"/>
                                        <p:tgtEl>
                                          <p:spTgt spid="285"/>
                                        </p:tgtEl>
                                      </p:cBhvr>
                                    </p:animEffect>
                                  </p:childTnLst>
                                </p:cTn>
                              </p:par>
                            </p:childTnLst>
                          </p:cTn>
                        </p:par>
                        <p:par>
                          <p:cTn id="8" fill="hold">
                            <p:stCondLst>
                              <p:cond delay="500"/>
                            </p:stCondLst>
                            <p:childTnLst>
                              <p:par>
                                <p:cTn id="9" presetID="2" presetClass="entr" presetSubtype="4" fill="hold" nodeType="afterEffect">
                                  <p:stCondLst>
                                    <p:cond delay="0"/>
                                  </p:stCondLst>
                                  <p:childTnLst>
                                    <p:set>
                                      <p:cBhvr>
                                        <p:cTn id="10" dur="1" fill="hold">
                                          <p:stCondLst>
                                            <p:cond delay="0"/>
                                          </p:stCondLst>
                                        </p:cTn>
                                        <p:tgtEl>
                                          <p:spTgt spid="324"/>
                                        </p:tgtEl>
                                        <p:attrNameLst>
                                          <p:attrName>style.visibility</p:attrName>
                                        </p:attrNameLst>
                                      </p:cBhvr>
                                      <p:to>
                                        <p:strVal val="visible"/>
                                      </p:to>
                                    </p:set>
                                    <p:anim calcmode="lin" valueType="num">
                                      <p:cBhvr additive="base">
                                        <p:cTn id="11" dur="500" fill="hold"/>
                                        <p:tgtEl>
                                          <p:spTgt spid="324"/>
                                        </p:tgtEl>
                                        <p:attrNameLst>
                                          <p:attrName>ppt_x</p:attrName>
                                        </p:attrNameLst>
                                      </p:cBhvr>
                                      <p:tavLst>
                                        <p:tav tm="0">
                                          <p:val>
                                            <p:strVal val="#ppt_x"/>
                                          </p:val>
                                        </p:tav>
                                        <p:tav tm="100000">
                                          <p:val>
                                            <p:strVal val="#ppt_x"/>
                                          </p:val>
                                        </p:tav>
                                      </p:tavLst>
                                    </p:anim>
                                    <p:anim calcmode="lin" valueType="num">
                                      <p:cBhvr additive="base">
                                        <p:cTn id="12" dur="500" fill="hold"/>
                                        <p:tgtEl>
                                          <p:spTgt spid="32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par>
                          <p:cTn id="18" fill="hold">
                            <p:stCondLst>
                              <p:cond delay="500"/>
                            </p:stCondLst>
                            <p:childTnLst>
                              <p:par>
                                <p:cTn id="19" presetID="18" presetClass="entr" presetSubtype="6" fill="hold" grpId="0" nodeType="after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strips(downRight)">
                                      <p:cBhvr>
                                        <p:cTn id="21"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p:bldLst>
  </p:timing>
</p:sld>
</file>

<file path=ppt/slides/slide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10415356" cy="6417945"/>
          </a:xfrm>
        </p:spPr>
        <p:txBody>
          <a:bodyPr>
            <a:normAutofit/>
          </a:bodyPr>
          <a:lstStyle/>
          <a:p>
            <a:pPr marL="0" indent="0" algn="just">
              <a:lnSpc>
                <a:spcPct val="150000"/>
              </a:lnSpc>
              <a:buNone/>
            </a:pPr>
            <a:r>
              <a:rPr sz="2800" b="1" dirty="0">
                <a:solidFill>
                  <a:srgbClr val="7030A0"/>
                </a:solidFill>
                <a:latin typeface="微软雅黑" panose="020B0503020204020204" pitchFamily="34" charset="-122"/>
                <a:ea typeface="微软雅黑" panose="020B0503020204020204" pitchFamily="34" charset="-122"/>
              </a:rPr>
              <a:t>解析：</a:t>
            </a:r>
            <a:r>
              <a:rPr lang="en-US" sz="2800" b="1" dirty="0">
                <a:solidFill>
                  <a:srgbClr val="7030A0"/>
                </a:solidFill>
                <a:latin typeface="微软雅黑" panose="020B0503020204020204" pitchFamily="34" charset="-122"/>
                <a:ea typeface="微软雅黑" panose="020B0503020204020204" pitchFamily="34" charset="-122"/>
              </a:rPr>
              <a:t>10. </a:t>
            </a:r>
            <a:r>
              <a:rPr sz="2800" b="1" dirty="0" err="1">
                <a:latin typeface="微软雅黑" panose="020B0503020204020204" pitchFamily="34" charset="-122"/>
                <a:ea typeface="微软雅黑" panose="020B0503020204020204" pitchFamily="34" charset="-122"/>
              </a:rPr>
              <a:t>主旨大意题。通览全文</a:t>
            </a:r>
            <a:r>
              <a:rPr sz="2800" b="1" dirty="0">
                <a:latin typeface="微软雅黑" panose="020B0503020204020204" pitchFamily="34" charset="-122"/>
                <a:ea typeface="微软雅黑" panose="020B0503020204020204" pitchFamily="34" charset="-122"/>
              </a:rPr>
              <a:t>，“阅读使人进步”最符合文章主题，其余三个选项的意思分别为B项“No pains, no gains (不劳无获).”、C项“Practice makes perfect (熟能生巧).”和D项“Where there is a will, there is a way (有志者事竟成).”都不符合句意，故此题正确答案为：A。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80</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304165" y="307340"/>
            <a:ext cx="11737975" cy="3815080"/>
          </a:xfrm>
        </p:spPr>
        <p:txBody>
          <a:bodyPr>
            <a:noAutofit/>
          </a:bodyPr>
          <a:lstStyle/>
          <a:p>
            <a:pPr marL="0" indent="0">
              <a:buNone/>
            </a:pP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B)（说明文）</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难度系数：★★ 建议时长：5 钟</a:t>
            </a:r>
          </a:p>
          <a:p>
            <a:pPr marL="0" indent="0" algn="just">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During their six-month stay in the Tiangong Space Station, the Chinese astronauts have over 120 different kinds of food to choose from. 11________ The astronauts can also have some drinks like tea and juice. They hardly need to eat the same thing twice in one week. 12_________</a:t>
            </a:r>
          </a:p>
        </p:txBody>
      </p:sp>
      <p:sp>
        <p:nvSpPr>
          <p:cNvPr id="2" name="文本框 1"/>
          <p:cNvSpPr txBox="1"/>
          <p:nvPr/>
        </p:nvSpPr>
        <p:spPr>
          <a:xfrm>
            <a:off x="464820" y="3007360"/>
            <a:ext cx="11416030" cy="2562860"/>
          </a:xfrm>
          <a:prstGeom prst="rect">
            <a:avLst/>
          </a:prstGeom>
          <a:solidFill>
            <a:schemeClr val="accent6">
              <a:lumMod val="20000"/>
              <a:lumOff val="80000"/>
            </a:schemeClr>
          </a:solidFill>
        </p:spPr>
        <p:txBody>
          <a:bodyPr wrap="square" rtlCol="0">
            <a:noAutofit/>
          </a:bodyPr>
          <a:lstStyle/>
          <a:p>
            <a:r>
              <a:rPr lang="zh-CN" altLang="en-US" sz="2400" b="1"/>
              <a:t>A. Life in the Tiangong Space Station is much better than that in the earlier Chinese spaceship. </a:t>
            </a:r>
          </a:p>
          <a:p>
            <a:r>
              <a:rPr lang="zh-CN" altLang="en-US" sz="2400" b="1"/>
              <a:t>B. So apples are better food than oranges in space.</a:t>
            </a:r>
          </a:p>
          <a:p>
            <a:r>
              <a:rPr lang="zh-CN" altLang="en-US" sz="2400" b="1"/>
              <a:t>C. The rubbish usually goes into special bags in the space station and ends up burning up in the air.</a:t>
            </a:r>
          </a:p>
          <a:p>
            <a:r>
              <a:rPr lang="zh-CN" altLang="en-US" sz="2400" b="1"/>
              <a:t>D. There is Kung Pao Chicken, fresh fruit and vegetables, and even ice cream. </a:t>
            </a:r>
          </a:p>
          <a:p>
            <a:r>
              <a:rPr lang="zh-CN" altLang="en-US" sz="2400" b="1"/>
              <a:t>E. Cooks made the food to meet the astronauts’ tastes before they went into space.</a:t>
            </a:r>
          </a:p>
        </p:txBody>
      </p:sp>
      <p:sp>
        <p:nvSpPr>
          <p:cNvPr id="5" name="文本框 4"/>
          <p:cNvSpPr txBox="1"/>
          <p:nvPr>
            <p:custDataLst>
              <p:tags r:id="rId1"/>
            </p:custDataLst>
          </p:nvPr>
        </p:nvSpPr>
        <p:spPr>
          <a:xfrm>
            <a:off x="10758805" y="1501775"/>
            <a:ext cx="1122045" cy="521970"/>
          </a:xfrm>
          <a:prstGeom prst="rect">
            <a:avLst/>
          </a:prstGeom>
          <a:noFill/>
        </p:spPr>
        <p:txBody>
          <a:bodyPr wrap="square" rtlCol="0">
            <a:spAutoFit/>
          </a:bodyPr>
          <a:lstStyle/>
          <a:p>
            <a:r>
              <a:rPr lang="zh-CN" altLang="en-US" sz="2800" b="1" dirty="0">
                <a:solidFill>
                  <a:srgbClr val="FF0000"/>
                </a:solidFill>
              </a:rPr>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4" name="文本框 3"/>
          <p:cNvSpPr txBox="1"/>
          <p:nvPr>
            <p:custDataLst>
              <p:tags r:id="rId2"/>
            </p:custDataLst>
          </p:nvPr>
        </p:nvSpPr>
        <p:spPr>
          <a:xfrm>
            <a:off x="6790690" y="2235835"/>
            <a:ext cx="1122045" cy="521970"/>
          </a:xfrm>
          <a:prstGeom prst="rect">
            <a:avLst/>
          </a:prstGeom>
          <a:noFill/>
        </p:spPr>
        <p:txBody>
          <a:bodyPr wrap="square" rtlCol="0">
            <a:spAutoFit/>
          </a:bodyPr>
          <a:lstStyle/>
          <a:p>
            <a:r>
              <a:rPr lang="zh-CN" altLang="en-US" sz="2800" b="1" dirty="0">
                <a:solidFill>
                  <a:srgbClr val="FF0000"/>
                </a:solidFill>
              </a:rPr>
              <a:t> </a:t>
            </a:r>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E</a:t>
            </a:r>
          </a:p>
        </p:txBody>
      </p:sp>
      <p:sp>
        <p:nvSpPr>
          <p:cNvPr id="7" name="文本框 6">
            <a:hlinkClick r:id="rId5" action="ppaction://hlinksldjump"/>
          </p:cNvPr>
          <p:cNvSpPr txBox="1"/>
          <p:nvPr>
            <p:custDataLst>
              <p:tags r:id="rId3"/>
            </p:custDataLst>
          </p:nvPr>
        </p:nvSpPr>
        <p:spPr>
          <a:xfrm>
            <a:off x="4288155" y="5732145"/>
            <a:ext cx="1125220" cy="521970"/>
          </a:xfrm>
          <a:prstGeom prst="rect">
            <a:avLst/>
          </a:prstGeom>
          <a:solidFill>
            <a:schemeClr val="tx2">
              <a:lumMod val="60000"/>
              <a:lumOff val="40000"/>
            </a:schemeClr>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dirty="0">
              <a:solidFill>
                <a:schemeClr val="bg1"/>
              </a:solidFill>
              <a:latin typeface="微软雅黑" panose="020B0503020204020204" pitchFamily="34" charset="-122"/>
              <a:ea typeface="微软雅黑" panose="020B0503020204020204" pitchFamily="34" charset="-122"/>
            </a:endParaRP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P spid="4" grpId="0"/>
      <p:bldP spid="4" grpId="1"/>
      <p:bldP spid="7" grpId="0" bldLvl="0" animBg="1"/>
      <p:bldP spid="7" grpId="1" animBg="1"/>
    </p:bldLst>
  </p:timing>
</p:sld>
</file>

<file path=ppt/slides/slide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latin typeface="微软雅黑" panose="020B0503020204020204" pitchFamily="34" charset="-122"/>
                <a:ea typeface="微软雅黑" panose="020B0503020204020204" pitchFamily="34" charset="-122"/>
              </a:rPr>
              <a:t> </a:t>
            </a:r>
            <a:r>
              <a:rPr sz="2800" b="1" dirty="0">
                <a:solidFill>
                  <a:srgbClr val="7030A0"/>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11.</a:t>
            </a:r>
            <a:r>
              <a:rPr lang="en-US" sz="2800" b="1" dirty="0">
                <a:solidFill>
                  <a:srgbClr val="7030A0"/>
                </a:solidFill>
                <a:latin typeface="微软雅黑" panose="020B0503020204020204" pitchFamily="34" charset="-122"/>
                <a:ea typeface="微软雅黑" panose="020B0503020204020204" pitchFamily="34" charset="-122"/>
              </a:rPr>
              <a:t> </a:t>
            </a:r>
            <a:r>
              <a:rPr sz="2800" b="1" dirty="0">
                <a:latin typeface="微软雅黑" panose="020B0503020204020204" pitchFamily="34" charset="-122"/>
                <a:ea typeface="微软雅黑" panose="020B0503020204020204" pitchFamily="34" charset="-122"/>
              </a:rPr>
              <a:t> 前文谈及宇航员的120种食物，所以这里是列举相应的食物种类，故此题正确答案为：D。</a:t>
            </a:r>
          </a:p>
          <a:p>
            <a:pPr marL="0" indent="0">
              <a:lnSpc>
                <a:spcPct val="150000"/>
              </a:lnSpc>
              <a:buNone/>
            </a:pPr>
            <a:r>
              <a:rPr sz="2800" b="1" dirty="0">
                <a:latin typeface="微软雅黑" panose="020B0503020204020204" pitchFamily="34" charset="-122"/>
                <a:ea typeface="微软雅黑" panose="020B0503020204020204" pitchFamily="34" charset="-122"/>
              </a:rPr>
              <a:t>12.第一段讲述宇航员的食物种类多，一周内不重复，所以厨师们必须提前做好准备，故此题正确答案为：E。</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82</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down)">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306705" y="194310"/>
            <a:ext cx="11493500" cy="2494915"/>
          </a:xfrm>
        </p:spPr>
        <p:txBody>
          <a:bodyPr>
            <a:normAutofit lnSpcReduction="10000"/>
          </a:bodyPr>
          <a:lstStyle/>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sym typeface="+mn-ea"/>
              </a:rPr>
              <a:t>     In the space station, there is a food icebox to put fruit and vegetables in, and the astronauts can also heat their food. The astronauts’ food needs to be healthy and at the same time, it should be easy to eat and make little rubbish. 13 ________Apples are nutritionally rich and can keep fresh for a long time, and they are also convenient to eat. 14________ </a:t>
            </a:r>
          </a:p>
          <a:p>
            <a:pPr marL="0" indent="0">
              <a:lnSpc>
                <a:spcPct val="110000"/>
              </a:lnSpc>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sym typeface="+mn-ea"/>
              </a:rPr>
              <a:t>      15_________ The astronauts are now able to enjoy fresh food even in space.</a:t>
            </a:r>
          </a:p>
        </p:txBody>
      </p:sp>
      <p:sp>
        <p:nvSpPr>
          <p:cNvPr id="4" name="灯片编号占位符 3"/>
          <p:cNvSpPr>
            <a:spLocks noGrp="1"/>
          </p:cNvSpPr>
          <p:nvPr>
            <p:ph type="sldNum" sz="quarter" idx="12"/>
          </p:nvPr>
        </p:nvSpPr>
        <p:spPr/>
        <p:txBody>
          <a:bodyPr/>
          <a:lstStyle/>
          <a:p>
            <a:fld id="{879EF9BB-81F1-401D-AA19-680A8E0D7F6D}" type="slidenum">
              <a:rPr lang="en-US" smtClean="0"/>
              <a:t>83</a:t>
            </a:fld>
            <a:endParaRPr lang="en-US"/>
          </a:p>
        </p:txBody>
      </p:sp>
      <p:sp>
        <p:nvSpPr>
          <p:cNvPr id="26" name="左箭头 25">
            <a:hlinkClick r:id="rId4" action="ppaction://hlinksldjump"/>
          </p:cNvPr>
          <p:cNvSpPr/>
          <p:nvPr/>
        </p:nvSpPr>
        <p:spPr>
          <a:xfrm>
            <a:off x="10041147"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2239010" y="1253490"/>
            <a:ext cx="74041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5" name="文本框 4"/>
          <p:cNvSpPr txBox="1"/>
          <p:nvPr/>
        </p:nvSpPr>
        <p:spPr>
          <a:xfrm>
            <a:off x="1431925" y="2012315"/>
            <a:ext cx="80708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A</a:t>
            </a:r>
          </a:p>
        </p:txBody>
      </p:sp>
      <p:sp>
        <p:nvSpPr>
          <p:cNvPr id="7" name="文本框 6">
            <a:hlinkClick r:id="rId5" action="ppaction://hlinksldjump"/>
          </p:cNvPr>
          <p:cNvSpPr txBox="1"/>
          <p:nvPr/>
        </p:nvSpPr>
        <p:spPr>
          <a:xfrm>
            <a:off x="8737600" y="2900045"/>
            <a:ext cx="151765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8" name="文本框 7"/>
          <p:cNvSpPr txBox="1"/>
          <p:nvPr>
            <p:custDataLst>
              <p:tags r:id="rId1"/>
            </p:custDataLst>
          </p:nvPr>
        </p:nvSpPr>
        <p:spPr>
          <a:xfrm>
            <a:off x="464820" y="3483610"/>
            <a:ext cx="11416030" cy="2562860"/>
          </a:xfrm>
          <a:prstGeom prst="rect">
            <a:avLst/>
          </a:prstGeom>
          <a:solidFill>
            <a:schemeClr val="accent6">
              <a:lumMod val="20000"/>
              <a:lumOff val="80000"/>
            </a:schemeClr>
          </a:solidFill>
        </p:spPr>
        <p:txBody>
          <a:bodyPr wrap="square" rtlCol="0">
            <a:noAutofit/>
          </a:bodyPr>
          <a:lstStyle/>
          <a:p>
            <a:r>
              <a:rPr lang="zh-CN" altLang="en-US" sz="2400" b="1"/>
              <a:t>A. Life in the Tiangong Space Station is much better than that in the earlier Chinese spaceship. </a:t>
            </a:r>
          </a:p>
          <a:p>
            <a:r>
              <a:rPr lang="zh-CN" altLang="en-US" sz="2400" b="1"/>
              <a:t>B. So apples are better food than oranges in space.</a:t>
            </a:r>
          </a:p>
          <a:p>
            <a:r>
              <a:rPr lang="zh-CN" altLang="en-US" sz="2400" b="1"/>
              <a:t>C. The rubbish usually goes into special bags in the space station and ends up burning up in the air.</a:t>
            </a:r>
          </a:p>
          <a:p>
            <a:r>
              <a:rPr lang="zh-CN" altLang="en-US" sz="2400" b="1"/>
              <a:t>D. There is Kung Pao Chicken, fresh fruit and vegetables, and even ice cream. </a:t>
            </a:r>
          </a:p>
          <a:p>
            <a:r>
              <a:rPr lang="zh-CN" altLang="en-US" sz="2400" b="1"/>
              <a:t>E. Cooks made the food to meet the astronauts’ tastes before they went into space.</a:t>
            </a:r>
          </a:p>
        </p:txBody>
      </p:sp>
      <p:sp>
        <p:nvSpPr>
          <p:cNvPr id="9" name="文本框 8"/>
          <p:cNvSpPr txBox="1"/>
          <p:nvPr>
            <p:custDataLst>
              <p:tags r:id="rId2"/>
            </p:custDataLst>
          </p:nvPr>
        </p:nvSpPr>
        <p:spPr>
          <a:xfrm>
            <a:off x="6986270" y="1514475"/>
            <a:ext cx="80708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1000"/>
                                        <p:tgtEl>
                                          <p:spTgt spid="5"/>
                                        </p:tgtEl>
                                      </p:cBhvr>
                                    </p:animEffect>
                                    <p:anim calcmode="lin" valueType="num">
                                      <p:cBhvr>
                                        <p:cTn id="22" dur="1000" fill="hold"/>
                                        <p:tgtEl>
                                          <p:spTgt spid="5"/>
                                        </p:tgtEl>
                                        <p:attrNameLst>
                                          <p:attrName>ppt_x</p:attrName>
                                        </p:attrNameLst>
                                      </p:cBhvr>
                                      <p:tavLst>
                                        <p:tav tm="0">
                                          <p:val>
                                            <p:strVal val="#ppt_x"/>
                                          </p:val>
                                        </p:tav>
                                        <p:tav tm="100000">
                                          <p:val>
                                            <p:strVal val="#ppt_x"/>
                                          </p:val>
                                        </p:tav>
                                      </p:tavLst>
                                    </p:anim>
                                    <p:anim calcmode="lin" valueType="num">
                                      <p:cBhvr>
                                        <p:cTn id="23" dur="1000" fill="hold"/>
                                        <p:tgtEl>
                                          <p:spTgt spid="5"/>
                                        </p:tgtEl>
                                        <p:attrNameLst>
                                          <p:attrName>ppt_y</p:attrName>
                                        </p:attrNameLst>
                                      </p:cBhvr>
                                      <p:tavLst>
                                        <p:tav tm="0">
                                          <p:val>
                                            <p:strVal val="#ppt_y+.1"/>
                                          </p:val>
                                        </p:tav>
                                        <p:tav tm="100000">
                                          <p:val>
                                            <p:strVal val="#ppt_y"/>
                                          </p:val>
                                        </p:tav>
                                      </p:tavLst>
                                    </p:anim>
                                  </p:childTnLst>
                                </p:cTn>
                              </p:par>
                            </p:childTnLst>
                          </p:cTn>
                        </p:par>
                        <p:par>
                          <p:cTn id="24" fill="hold">
                            <p:stCondLst>
                              <p:cond delay="1000"/>
                            </p:stCondLst>
                            <p:childTnLst>
                              <p:par>
                                <p:cTn id="25" presetID="42" presetClass="entr" presetSubtype="0" fill="hold" grpId="0"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1000"/>
                                        <p:tgtEl>
                                          <p:spTgt spid="7"/>
                                        </p:tgtEl>
                                      </p:cBhvr>
                                    </p:animEffect>
                                    <p:anim calcmode="lin" valueType="num">
                                      <p:cBhvr>
                                        <p:cTn id="28" dur="1000" fill="hold"/>
                                        <p:tgtEl>
                                          <p:spTgt spid="7"/>
                                        </p:tgtEl>
                                        <p:attrNameLst>
                                          <p:attrName>ppt_x</p:attrName>
                                        </p:attrNameLst>
                                      </p:cBhvr>
                                      <p:tavLst>
                                        <p:tav tm="0">
                                          <p:val>
                                            <p:strVal val="#ppt_x"/>
                                          </p:val>
                                        </p:tav>
                                        <p:tav tm="100000">
                                          <p:val>
                                            <p:strVal val="#ppt_x"/>
                                          </p:val>
                                        </p:tav>
                                      </p:tavLst>
                                    </p:anim>
                                    <p:anim calcmode="lin" valueType="num">
                                      <p:cBhvr>
                                        <p:cTn id="2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p:bldP spid="5" grpId="1"/>
      <p:bldP spid="7" grpId="0" bldLvl="0" animBg="1"/>
      <p:bldP spid="7" grpId="1" animBg="1"/>
      <p:bldP spid="9" grpId="0"/>
      <p:bldP spid="9" grpId="1"/>
    </p:bldLst>
  </p:timing>
</p:sld>
</file>

<file path=ppt/slides/slide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80" y="189865"/>
            <a:ext cx="10972800" cy="4926330"/>
          </a:xfrm>
        </p:spPr>
        <p:txBody>
          <a:bodyPr>
            <a:normAutofit/>
          </a:bodyPr>
          <a:lstStyle/>
          <a:p>
            <a:pPr marL="0" indent="0" algn="just">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tx1"/>
                </a:solidFill>
                <a:latin typeface="微软雅黑" panose="020B0503020204020204" pitchFamily="34" charset="-122"/>
                <a:ea typeface="微软雅黑" panose="020B0503020204020204" pitchFamily="34" charset="-122"/>
              </a:rPr>
              <a:t>13. </a:t>
            </a:r>
            <a:r>
              <a:rPr sz="2800" b="1" dirty="0">
                <a:latin typeface="微软雅黑" panose="020B0503020204020204" pitchFamily="34" charset="-122"/>
                <a:ea typeface="微软雅黑" panose="020B0503020204020204" pitchFamily="34" charset="-122"/>
              </a:rPr>
              <a:t>第二段告诉我们太空中对食物的要求，并对比了苹果跟橙子的优缺点，故此题正确答案为：B。</a:t>
            </a:r>
          </a:p>
          <a:p>
            <a:pPr marL="0" indent="0" algn="just">
              <a:lnSpc>
                <a:spcPct val="150000"/>
              </a:lnSpc>
              <a:buNone/>
            </a:pPr>
            <a:r>
              <a:rPr sz="2800" b="1" dirty="0">
                <a:latin typeface="微软雅黑" panose="020B0503020204020204" pitchFamily="34" charset="-122"/>
                <a:ea typeface="微软雅黑" panose="020B0503020204020204" pitchFamily="34" charset="-122"/>
              </a:rPr>
              <a:t>14.第二段涉及食品选择的问题，最后作者讲述宇航员的食物残渣如何处理，故此题正确答案为：C。</a:t>
            </a:r>
          </a:p>
          <a:p>
            <a:pPr marL="0" indent="0" algn="just">
              <a:lnSpc>
                <a:spcPct val="150000"/>
              </a:lnSpc>
              <a:buNone/>
            </a:pPr>
            <a:r>
              <a:rPr sz="2800" b="1" dirty="0">
                <a:latin typeface="微软雅黑" panose="020B0503020204020204" pitchFamily="34" charset="-122"/>
                <a:ea typeface="微软雅黑" panose="020B0503020204020204" pitchFamily="34" charset="-122"/>
              </a:rPr>
              <a:t>15.文章的最后一句提到现在的宇航员在太空中能享受到新</a:t>
            </a:r>
          </a:p>
          <a:p>
            <a:pPr marL="0" indent="0" algn="just">
              <a:lnSpc>
                <a:spcPct val="150000"/>
              </a:lnSpc>
              <a:buNone/>
            </a:pPr>
            <a:r>
              <a:rPr sz="2800" b="1" dirty="0">
                <a:latin typeface="微软雅黑" panose="020B0503020204020204" pitchFamily="34" charset="-122"/>
                <a:ea typeface="微软雅黑" panose="020B0503020204020204" pitchFamily="34" charset="-122"/>
              </a:rPr>
              <a:t>鲜的食物。该段的主题句突出美好生活，故此题</a:t>
            </a:r>
          </a:p>
          <a:p>
            <a:pPr marL="0" indent="0" algn="just">
              <a:lnSpc>
                <a:spcPct val="150000"/>
              </a:lnSpc>
              <a:buNone/>
            </a:pPr>
            <a:r>
              <a:rPr sz="2800" b="1" dirty="0">
                <a:latin typeface="微软雅黑" panose="020B0503020204020204" pitchFamily="34" charset="-122"/>
                <a:ea typeface="微软雅黑" panose="020B0503020204020204" pitchFamily="34" charset="-122"/>
              </a:rPr>
              <a:t>正确答案为：A。</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84</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down)">
                                      <p:cBhvr>
                                        <p:cTn id="14" dur="500"/>
                                        <p:tgtEl>
                                          <p:spTgt spid="3">
                                            <p:txEl>
                                              <p:pRg st="1" end="1"/>
                                            </p:txEl>
                                          </p:spTgt>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wipe(down)">
                                      <p:cBhvr>
                                        <p:cTn id="17" dur="500"/>
                                        <p:tgtEl>
                                          <p:spTgt spid="3">
                                            <p:txEl>
                                              <p:pRg st="2" end="2"/>
                                            </p:txEl>
                                          </p:spTgt>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3">
                                            <p:txEl>
                                              <p:pRg st="3" end="3"/>
                                            </p:txEl>
                                          </p:spTgt>
                                        </p:tgtEl>
                                        <p:attrNameLst>
                                          <p:attrName>style.visibility</p:attrName>
                                        </p:attrNameLst>
                                      </p:cBhvr>
                                      <p:to>
                                        <p:strVal val="visible"/>
                                      </p:to>
                                    </p:set>
                                    <p:animEffect transition="in" filter="wipe(down)">
                                      <p:cBhvr>
                                        <p:cTn id="20" dur="500"/>
                                        <p:tgtEl>
                                          <p:spTgt spid="3">
                                            <p:txEl>
                                              <p:pRg st="3" end="3"/>
                                            </p:txEl>
                                          </p:spTgt>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3">
                                            <p:txEl>
                                              <p:pRg st="4" end="4"/>
                                            </p:txEl>
                                          </p:spTgt>
                                        </p:tgtEl>
                                        <p:attrNameLst>
                                          <p:attrName>style.visibility</p:attrName>
                                        </p:attrNameLst>
                                      </p:cBhvr>
                                      <p:to>
                                        <p:strVal val="visible"/>
                                      </p:to>
                                    </p:set>
                                    <p:animEffect transition="in" filter="wipe(down)">
                                      <p:cBhvr>
                                        <p:cTn id="23"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80975" y="737235"/>
            <a:ext cx="12172315" cy="2691765"/>
          </a:xfrm>
          <a:ln>
            <a:noFill/>
          </a:ln>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本自测我学会了：</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A</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elementary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初级的 	  embarrass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使困窘 	  disappear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消失</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regret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后悔 		  realize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实现，认识到	  take no notice of 没注意到</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make a decision 做出决定			</a:t>
            </a:r>
          </a:p>
          <a:p>
            <a:pPr marL="0" indent="0">
              <a:buNone/>
            </a:pPr>
            <a:endParaRPr lang="en-US" altLang="zh-CN" sz="2400" dirty="0">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2" name="文本框 1"/>
          <p:cNvSpPr txBox="1"/>
          <p:nvPr/>
        </p:nvSpPr>
        <p:spPr>
          <a:xfrm>
            <a:off x="488950" y="3503930"/>
            <a:ext cx="11098530" cy="1804670"/>
          </a:xfrm>
          <a:prstGeom prst="rect">
            <a:avLst/>
          </a:prstGeom>
          <a:solidFill>
            <a:schemeClr val="accent3">
              <a:lumMod val="20000"/>
              <a:lumOff val="80000"/>
            </a:schemeClr>
          </a:solidFill>
          <a:ln>
            <a:solidFill>
              <a:schemeClr val="accent1"/>
            </a:solidFill>
          </a:ln>
        </p:spPr>
        <p:txBody>
          <a:bodyPr wrap="square" rtlCol="0">
            <a:noAutofit/>
          </a:bodyPr>
          <a:lstStyle/>
          <a:p>
            <a:r>
              <a:rPr lang="zh-CN" altLang="en-US" sz="2800"/>
              <a:t>Your notes:</a:t>
            </a:r>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9685" y="90170"/>
            <a:ext cx="12172315" cy="6767830"/>
          </a:xfrm>
        </p:spPr>
        <p:txBody>
          <a:bodyPr>
            <a:noAutofit/>
          </a:bodyPr>
          <a:lstStyle/>
          <a:p>
            <a:pPr marL="0" indent="0" algn="just">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lgn="just">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shock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震惊	 	process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过程 		increase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增加</a:t>
            </a:r>
          </a:p>
          <a:p>
            <a:pPr marL="0" indent="0" algn="just">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resource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资源 		enlarge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扩大 		electronics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电子产品</a:t>
            </a:r>
          </a:p>
          <a:p>
            <a:pPr marL="0" indent="0" algn="just">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replace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代替，取代</a:t>
            </a:r>
          </a:p>
          <a:p>
            <a:pPr marL="0" indent="0" algn="just">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You would be wise to cut off all electronics at least an hour before bed, and replace that with a good book, which is a much better choice. 明智的选择是：至少在睡觉前一个小时，切断所有电子设备，换成一本好书，这是一种更好的选择。</a:t>
            </a:r>
          </a:p>
          <a:p>
            <a:pPr marL="0" indent="0" algn="just">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I couldn’t imagine how I would write articles like this if I didn’t actively aim to enlarge my vocabulary, because using the same few words to express myself would get boring. 如果我没有积极地扩充我的词汇量，我无法想象将怎样写出像这样的文章，因为总用那几句话来表达自己，势必会了无新意，非常枯燥乏味。</a:t>
            </a:r>
          </a:p>
        </p:txBody>
      </p:sp>
      <p:sp>
        <p:nvSpPr>
          <p:cNvPr id="2" name="文本框 1"/>
          <p:cNvSpPr txBox="1"/>
          <p:nvPr/>
        </p:nvSpPr>
        <p:spPr>
          <a:xfrm>
            <a:off x="266065" y="4872990"/>
            <a:ext cx="10788650" cy="1814830"/>
          </a:xfrm>
          <a:prstGeom prst="rect">
            <a:avLst/>
          </a:prstGeom>
          <a:solidFill>
            <a:schemeClr val="accent3">
              <a:lumMod val="20000"/>
              <a:lumOff val="80000"/>
            </a:schemeClr>
          </a:solidFill>
          <a:ln>
            <a:solidFill>
              <a:schemeClr val="accent1"/>
            </a:solidFill>
          </a:ln>
        </p:spPr>
        <p:txBody>
          <a:bodyPr wrap="square" rtlCol="0">
            <a:spAutoFit/>
          </a:bodyPr>
          <a:lstStyle/>
          <a:p>
            <a:r>
              <a:rPr lang="zh-CN" altLang="en-US" sz="2800"/>
              <a:t>Your notes:</a:t>
            </a:r>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01600" y="615315"/>
            <a:ext cx="12172315" cy="3338830"/>
          </a:xfrm>
        </p:spPr>
        <p:txBody>
          <a:bodyPr>
            <a:noAutofit/>
          </a:bodyPr>
          <a:lstStyle/>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B)</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icebox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冰箱，冷藏库	 heat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热，加热 		nutritional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adj</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营养的</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taste </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n</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a:t>
            </a:r>
            <a:r>
              <a:rPr lang="en-US" altLang="zh-CN" sz="2400" i="1" dirty="0">
                <a:latin typeface="微软雅黑" panose="020B0503020204020204" pitchFamily="34" charset="-122"/>
                <a:ea typeface="微软雅黑" panose="020B0503020204020204" pitchFamily="34" charset="-122"/>
                <a:cs typeface="Times New Roman" panose="02020603050405020304" pitchFamily="18" charset="0"/>
              </a:rPr>
              <a:t>v</a:t>
            </a: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 味道，品尝 	at the same time 同时 	make rubbish 生产垃圾</a:t>
            </a:r>
          </a:p>
          <a:p>
            <a:pPr marL="0" indent="0">
              <a:buNone/>
            </a:pPr>
            <a:r>
              <a:rPr lang="en-US" altLang="zh-CN" sz="2400" dirty="0">
                <a:latin typeface="微软雅黑" panose="020B0503020204020204" pitchFamily="34" charset="-122"/>
                <a:ea typeface="微软雅黑" panose="020B0503020204020204" pitchFamily="34" charset="-122"/>
                <a:cs typeface="Times New Roman" panose="02020603050405020304" pitchFamily="18" charset="0"/>
              </a:rPr>
              <a:t>enjoy fresh food 享受新鲜的食物 			in space 在太空中</a:t>
            </a:r>
          </a:p>
        </p:txBody>
      </p:sp>
      <p:sp>
        <p:nvSpPr>
          <p:cNvPr id="2" name="文本框 1"/>
          <p:cNvSpPr txBox="1"/>
          <p:nvPr/>
        </p:nvSpPr>
        <p:spPr>
          <a:xfrm>
            <a:off x="410845" y="3886200"/>
            <a:ext cx="10788650" cy="1814830"/>
          </a:xfrm>
          <a:prstGeom prst="rect">
            <a:avLst/>
          </a:prstGeom>
          <a:solidFill>
            <a:schemeClr val="accent3">
              <a:lumMod val="20000"/>
              <a:lumOff val="80000"/>
            </a:schemeClr>
          </a:solidFill>
          <a:ln>
            <a:solidFill>
              <a:schemeClr val="accent1"/>
            </a:solidFill>
          </a:ln>
        </p:spPr>
        <p:txBody>
          <a:bodyPr wrap="square" rtlCol="0">
            <a:spAutoFit/>
          </a:bodyPr>
          <a:lstStyle/>
          <a:p>
            <a:r>
              <a:rPr lang="zh-CN" altLang="en-US" sz="2800"/>
              <a:t>Your notes:</a:t>
            </a:r>
          </a:p>
          <a:p>
            <a:endParaRPr lang="zh-CN" altLang="en-US" sz="2800"/>
          </a:p>
          <a:p>
            <a:endParaRPr lang="zh-CN" altLang="en-US" sz="2800"/>
          </a:p>
          <a:p>
            <a:endParaRPr lang="zh-CN" altLang="en-US" sz="2800"/>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4"/>
          <p:cNvSpPr txBox="1"/>
          <p:nvPr/>
        </p:nvSpPr>
        <p:spPr>
          <a:xfrm>
            <a:off x="71120" y="886460"/>
            <a:ext cx="12049125" cy="5692775"/>
          </a:xfrm>
          <a:prstGeom prst="rect">
            <a:avLst/>
          </a:prstGeom>
          <a:noFill/>
        </p:spPr>
        <p:txBody>
          <a:bodyPr wrap="square" rtlCol="0" anchor="t">
            <a:spAutoFit/>
          </a:bodyPr>
          <a:lstStyle/>
          <a:p>
            <a:pPr algn="just"/>
            <a:r>
              <a:rPr lang="en-US" altLang="zh-CN" sz="2800" dirty="0"/>
              <a:t>                                      </a:t>
            </a:r>
            <a:r>
              <a:rPr lang="zh-CN" altLang="en-US" sz="2800" dirty="0"/>
              <a:t>A （记叙文）              </a:t>
            </a:r>
          </a:p>
          <a:p>
            <a:pPr algn="just"/>
            <a:r>
              <a:rPr lang="zh-CN" altLang="en-US" sz="2800" dirty="0"/>
              <a:t>                                                                           难度系数：★★ 建议时长：5 分钟</a:t>
            </a:r>
          </a:p>
          <a:p>
            <a:pPr algn="just"/>
            <a:r>
              <a:rPr lang="zh-CN" altLang="en-US" sz="2800" dirty="0"/>
              <a:t>        When Dean Arnold got his first job, he was miserable. Each time he went to work, he coughed and he couldn</a:t>
            </a:r>
            <a:r>
              <a:rPr lang="en-US" altLang="zh-CN" sz="2800" dirty="0"/>
              <a:t>’</a:t>
            </a:r>
            <a:r>
              <a:rPr lang="zh-CN" altLang="en-US" sz="2800" dirty="0"/>
              <a:t>t breathe. Working in a bakery when you are allergic to flour can be painful.</a:t>
            </a:r>
          </a:p>
          <a:p>
            <a:pPr algn="just"/>
            <a:r>
              <a:rPr lang="zh-CN" altLang="en-US" sz="2800" dirty="0"/>
              <a:t>       But Arnold stayed with the National Biscuit Company for ten years. He was a businessman and he helped them improve production. At last his health problems became too serious. He left and formed his own company.</a:t>
            </a:r>
          </a:p>
          <a:p>
            <a:pPr algn="just"/>
            <a:r>
              <a:rPr lang="zh-CN" altLang="en-US" sz="2800" dirty="0"/>
              <a:t>      With his wife and mother, he founded Arnold Bakery. They tried new recipes, changing the kind and amount of flour used. This enabled Arnold to work there without feeling too much pain. The bread, made from unbleached ( 未漂白的 ) flour, was baked in a brick oven.</a:t>
            </a:r>
          </a:p>
          <a:p>
            <a:pPr algn="just"/>
            <a:r>
              <a:rPr lang="zh-CN" altLang="en-US" sz="2800" dirty="0"/>
              <a:t>      </a:t>
            </a:r>
          </a:p>
        </p:txBody>
      </p:sp>
      <p:sp>
        <p:nvSpPr>
          <p:cNvPr id="2" name="标题 1"/>
          <p:cNvSpPr>
            <a:spLocks noGrp="1"/>
          </p:cNvSpPr>
          <p:nvPr>
            <p:ph type="title"/>
          </p:nvPr>
        </p:nvSpPr>
        <p:spPr>
          <a:xfrm>
            <a:off x="609804" y="-120"/>
            <a:ext cx="10972800" cy="1143000"/>
          </a:xfrm>
        </p:spPr>
        <p:txBody>
          <a:bodyPr>
            <a:normAutofit/>
          </a:bodyPr>
          <a:lstStyle/>
          <a:p>
            <a:pPr algn="l"/>
            <a:r>
              <a:rPr lang="en-US" altLang="zh-CN" sz="3200" b="1" dirty="0">
                <a:solidFill>
                  <a:srgbClr val="002060"/>
                </a:solidFill>
                <a:latin typeface="微软雅黑" panose="020B0503020204020204" pitchFamily="34" charset="-122"/>
                <a:ea typeface="微软雅黑" panose="020B0503020204020204" pitchFamily="34" charset="-122"/>
              </a:rPr>
              <a:t>                     </a:t>
            </a:r>
            <a:r>
              <a:rPr lang="zh-CN" altLang="en-US" sz="3200" b="1" dirty="0">
                <a:solidFill>
                  <a:srgbClr val="002060"/>
                </a:solidFill>
                <a:latin typeface="微软雅黑" panose="020B0503020204020204" pitchFamily="34" charset="-122"/>
                <a:ea typeface="微软雅黑" panose="020B0503020204020204" pitchFamily="34" charset="-122"/>
              </a:rPr>
              <a:t>自 测 题 二</a:t>
            </a:r>
          </a:p>
        </p:txBody>
      </p:sp>
      <p:sp>
        <p:nvSpPr>
          <p:cNvPr id="4" name="灯片编号占位符 3"/>
          <p:cNvSpPr>
            <a:spLocks noGrp="1"/>
          </p:cNvSpPr>
          <p:nvPr>
            <p:ph type="sldNum" sz="quarter" idx="12"/>
          </p:nvPr>
        </p:nvSpPr>
        <p:spPr/>
        <p:txBody>
          <a:bodyPr/>
          <a:lstStyle/>
          <a:p>
            <a:fld id="{879EF9BB-81F1-401D-AA19-680A8E0D7F6D}" type="slidenum">
              <a:rPr lang="en-US" smtClean="0"/>
              <a:t>88</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4"/>
          <p:cNvSpPr txBox="1"/>
          <p:nvPr/>
        </p:nvSpPr>
        <p:spPr>
          <a:xfrm>
            <a:off x="142875" y="292100"/>
            <a:ext cx="12049125" cy="6554470"/>
          </a:xfrm>
          <a:prstGeom prst="rect">
            <a:avLst/>
          </a:prstGeom>
          <a:noFill/>
        </p:spPr>
        <p:txBody>
          <a:bodyPr wrap="square" rtlCol="0" anchor="t">
            <a:spAutoFit/>
          </a:bodyPr>
          <a:lstStyle/>
          <a:p>
            <a:r>
              <a:rPr lang="en-US" altLang="zh-CN" sz="2800" dirty="0"/>
              <a:t>      </a:t>
            </a:r>
            <a:r>
              <a:rPr lang="zh-CN" altLang="en-US" sz="2800" dirty="0">
                <a:sym typeface="+mn-ea"/>
              </a:rPr>
              <a:t>  They began by baking two dozen loaves. The bread was sold door to door for fifteen cents a loaf. Winning customers to his unusual, old-fashioned bread took time. But Arnold, struggling against his allergy, built his bakery into one of the largest in the United States.</a:t>
            </a:r>
          </a:p>
          <a:p>
            <a:endParaRPr lang="zh-CN" altLang="en-US" sz="2800" dirty="0">
              <a:sym typeface="+mn-ea"/>
            </a:endParaRPr>
          </a:p>
          <a:p>
            <a:r>
              <a:rPr lang="zh-CN" altLang="en-US" sz="2800" b="1" dirty="0">
                <a:sym typeface="+mn-ea"/>
              </a:rPr>
              <a:t>1. When Dean Arnold got his first job, he was miserable because _________.</a:t>
            </a:r>
          </a:p>
          <a:p>
            <a:r>
              <a:rPr lang="zh-CN" altLang="en-US" sz="2800" b="1" dirty="0">
                <a:sym typeface="+mn-ea"/>
              </a:rPr>
              <a:t> A. he didn</a:t>
            </a:r>
            <a:r>
              <a:rPr lang="en-US" altLang="zh-CN" sz="2800" b="1" dirty="0">
                <a:sym typeface="+mn-ea"/>
              </a:rPr>
              <a:t>’</a:t>
            </a:r>
            <a:r>
              <a:rPr lang="zh-CN" altLang="en-US" sz="2800" b="1" dirty="0">
                <a:sym typeface="+mn-ea"/>
              </a:rPr>
              <a:t>t like the work </a:t>
            </a:r>
          </a:p>
          <a:p>
            <a:r>
              <a:rPr lang="zh-CN" altLang="en-US" sz="2800" b="1" dirty="0">
                <a:sym typeface="+mn-ea"/>
              </a:rPr>
              <a:t> B. he was ill and kept coughing</a:t>
            </a:r>
          </a:p>
          <a:p>
            <a:r>
              <a:rPr lang="zh-CN" altLang="en-US" sz="2800" b="1" dirty="0">
                <a:sym typeface="+mn-ea"/>
              </a:rPr>
              <a:t> C. he was allergic to flour and couldn</a:t>
            </a:r>
            <a:r>
              <a:rPr lang="en-US" altLang="zh-CN" sz="2800" b="1" dirty="0">
                <a:sym typeface="+mn-ea"/>
              </a:rPr>
              <a:t>’</a:t>
            </a:r>
            <a:r>
              <a:rPr lang="zh-CN" altLang="en-US" sz="2800" b="1" dirty="0">
                <a:sym typeface="+mn-ea"/>
              </a:rPr>
              <a:t>t breathe</a:t>
            </a:r>
          </a:p>
          <a:p>
            <a:r>
              <a:rPr lang="zh-CN" altLang="en-US" sz="2800" b="1" dirty="0">
                <a:sym typeface="+mn-ea"/>
              </a:rPr>
              <a:t> D. he wanted to form his own company</a:t>
            </a:r>
          </a:p>
          <a:p>
            <a:r>
              <a:rPr lang="zh-CN" altLang="en-US" sz="2800" b="1" dirty="0">
                <a:sym typeface="+mn-ea"/>
              </a:rPr>
              <a:t>2. Why did Dean Arnold leave the National Biscuit Company?</a:t>
            </a:r>
          </a:p>
          <a:p>
            <a:r>
              <a:rPr lang="zh-CN" altLang="en-US" sz="2800" b="1" dirty="0">
                <a:sym typeface="+mn-ea"/>
              </a:rPr>
              <a:t> A. Because he worked there too long.</a:t>
            </a:r>
          </a:p>
          <a:p>
            <a:r>
              <a:rPr lang="zh-CN" altLang="en-US" sz="2800" b="1" dirty="0">
                <a:sym typeface="+mn-ea"/>
              </a:rPr>
              <a:t> B. Because his health problems became serious.</a:t>
            </a:r>
          </a:p>
          <a:p>
            <a:r>
              <a:rPr lang="zh-CN" altLang="en-US" sz="2800" b="1" dirty="0">
                <a:sym typeface="+mn-ea"/>
              </a:rPr>
              <a:t> C. Because he improved production.</a:t>
            </a:r>
          </a:p>
          <a:p>
            <a:r>
              <a:rPr lang="zh-CN" altLang="en-US" sz="2800" b="1" dirty="0">
                <a:sym typeface="+mn-ea"/>
              </a:rPr>
              <a:t> D. Because his boss wasn</a:t>
            </a:r>
            <a:r>
              <a:rPr lang="en-US" altLang="zh-CN" sz="2800" b="1" dirty="0">
                <a:sym typeface="+mn-ea"/>
              </a:rPr>
              <a:t>’</a:t>
            </a:r>
            <a:r>
              <a:rPr lang="zh-CN" altLang="en-US" sz="2800" b="1" dirty="0">
                <a:sym typeface="+mn-ea"/>
              </a:rPr>
              <a:t>t satisfied with what he did.</a:t>
            </a:r>
          </a:p>
        </p:txBody>
      </p:sp>
      <p:sp>
        <p:nvSpPr>
          <p:cNvPr id="4" name="灯片编号占位符 3"/>
          <p:cNvSpPr>
            <a:spLocks noGrp="1"/>
          </p:cNvSpPr>
          <p:nvPr>
            <p:ph type="sldNum" sz="quarter" idx="12"/>
          </p:nvPr>
        </p:nvSpPr>
        <p:spPr/>
        <p:txBody>
          <a:bodyPr/>
          <a:lstStyle/>
          <a:p>
            <a:fld id="{879EF9BB-81F1-401D-AA19-680A8E0D7F6D}" type="slidenum">
              <a:rPr lang="en-US" smtClean="0"/>
              <a:t>89</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10092055" y="2304415"/>
            <a:ext cx="197993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7" name="文本框 6"/>
          <p:cNvSpPr txBox="1"/>
          <p:nvPr/>
        </p:nvSpPr>
        <p:spPr>
          <a:xfrm>
            <a:off x="9522460" y="4548505"/>
            <a:ext cx="235966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2" name="文本框 1">
            <a:hlinkClick r:id="rId3" action="ppaction://hlinksldjump"/>
          </p:cNvPr>
          <p:cNvSpPr txBox="1"/>
          <p:nvPr/>
        </p:nvSpPr>
        <p:spPr>
          <a:xfrm>
            <a:off x="10488295" y="2949575"/>
            <a:ext cx="118745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3" name="文本框 2">
            <a:hlinkClick r:id="rId4" action="ppaction://hlinksldjump"/>
          </p:cNvPr>
          <p:cNvSpPr txBox="1"/>
          <p:nvPr/>
        </p:nvSpPr>
        <p:spPr>
          <a:xfrm>
            <a:off x="10092055" y="4548505"/>
            <a:ext cx="122110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1000"/>
                                        <p:tgtEl>
                                          <p:spTgt spid="3"/>
                                        </p:tgtEl>
                                      </p:cBhvr>
                                    </p:animEffect>
                                    <p:anim calcmode="lin" valueType="num">
                                      <p:cBhvr>
                                        <p:cTn id="27" dur="1000" fill="hold"/>
                                        <p:tgtEl>
                                          <p:spTgt spid="3"/>
                                        </p:tgtEl>
                                        <p:attrNameLst>
                                          <p:attrName>ppt_x</p:attrName>
                                        </p:attrNameLst>
                                      </p:cBhvr>
                                      <p:tavLst>
                                        <p:tav tm="0">
                                          <p:val>
                                            <p:strVal val="#ppt_x"/>
                                          </p:val>
                                        </p:tav>
                                        <p:tav tm="100000">
                                          <p:val>
                                            <p:strVal val="#ppt_x"/>
                                          </p:val>
                                        </p:tav>
                                      </p:tavLst>
                                    </p:anim>
                                    <p:anim calcmode="lin" valueType="num">
                                      <p:cBhvr>
                                        <p:cTn id="28"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2" grpId="0" bldLvl="0" animBg="1"/>
      <p:bldP spid="2" grpId="1" animBg="1"/>
      <p:bldP spid="3" grpId="0" bldLvl="0" animBg="1"/>
      <p:bldP spid="3" grpId="1"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p:cNvSpPr/>
          <p:nvPr/>
        </p:nvSpPr>
        <p:spPr>
          <a:xfrm>
            <a:off x="-1270" y="3827145"/>
            <a:ext cx="12193270" cy="3002915"/>
          </a:xfrm>
          <a:prstGeom prst="rect">
            <a:avLst/>
          </a:prstGeom>
          <a:solidFill>
            <a:srgbClr val="EAD5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灯片编号占位符 2"/>
          <p:cNvSpPr>
            <a:spLocks noGrp="1"/>
          </p:cNvSpPr>
          <p:nvPr>
            <p:ph type="sldNum" sz="quarter" idx="12"/>
          </p:nvPr>
        </p:nvSpPr>
        <p:spPr/>
        <p:txBody>
          <a:bodyPr/>
          <a:lstStyle/>
          <a:p>
            <a:fld id="{879EF9BB-81F1-401D-AA19-680A8E0D7F6D}" type="slidenum">
              <a:rPr lang="en-US" smtClean="0"/>
              <a:t>9</a:t>
            </a:fld>
            <a:endParaRPr lang="en-US"/>
          </a:p>
        </p:txBody>
      </p:sp>
      <p:sp>
        <p:nvSpPr>
          <p:cNvPr id="4" name="文本框 3"/>
          <p:cNvSpPr txBox="1"/>
          <p:nvPr/>
        </p:nvSpPr>
        <p:spPr>
          <a:xfrm>
            <a:off x="762000" y="1759585"/>
            <a:ext cx="10668635" cy="1938020"/>
          </a:xfrm>
          <a:prstGeom prst="rect">
            <a:avLst/>
          </a:prstGeom>
          <a:noFill/>
        </p:spPr>
        <p:txBody>
          <a:bodyPr wrap="square" rtlCol="0">
            <a:spAutoFit/>
          </a:bodyPr>
          <a:lstStyle/>
          <a:p>
            <a:r>
              <a:rPr lang="en-US" altLang="zh-CN" sz="2400" b="1" dirty="0">
                <a:latin typeface="微软雅黑" panose="020B0503020204020204" pitchFamily="34" charset="-122"/>
                <a:ea typeface="微软雅黑" panose="020B0503020204020204" pitchFamily="34" charset="-122"/>
              </a:rPr>
              <a:t>【常见题型】</a:t>
            </a:r>
          </a:p>
          <a:p>
            <a:r>
              <a:rPr lang="en-US" altLang="zh-CN" sz="2400" b="1" dirty="0">
                <a:latin typeface="微软雅黑" panose="020B0503020204020204" pitchFamily="34" charset="-122"/>
                <a:ea typeface="微软雅黑" panose="020B0503020204020204" pitchFamily="34" charset="-122"/>
              </a:rPr>
              <a:t>① What is the first/second/... last paragraph mainly about?</a:t>
            </a:r>
          </a:p>
          <a:p>
            <a:r>
              <a:rPr lang="en-US" altLang="zh-CN" sz="2400" b="1" dirty="0">
                <a:latin typeface="微软雅黑" panose="020B0503020204020204" pitchFamily="34" charset="-122"/>
                <a:ea typeface="微软雅黑" panose="020B0503020204020204" pitchFamily="34" charset="-122"/>
              </a:rPr>
              <a:t>② What’s the main idea of the first/second/... last paragraph?</a:t>
            </a:r>
          </a:p>
          <a:p>
            <a:r>
              <a:rPr lang="en-US" altLang="zh-CN" sz="2400" b="1" dirty="0">
                <a:latin typeface="微软雅黑" panose="020B0503020204020204" pitchFamily="34" charset="-122"/>
                <a:ea typeface="微软雅黑" panose="020B0503020204020204" pitchFamily="34" charset="-122"/>
              </a:rPr>
              <a:t>③ The first/second/…last paragraph is mainly about __________. </a:t>
            </a:r>
          </a:p>
          <a:p>
            <a:r>
              <a:rPr lang="en-US" altLang="zh-CN" sz="2400" b="1" dirty="0">
                <a:latin typeface="微软雅黑" panose="020B0503020204020204" pitchFamily="34" charset="-122"/>
                <a:ea typeface="微软雅黑" panose="020B0503020204020204" pitchFamily="34" charset="-122"/>
              </a:rPr>
              <a:t>④ What does the first/second/... last paragraph mainly discuss?</a:t>
            </a:r>
          </a:p>
        </p:txBody>
      </p:sp>
      <p:sp>
        <p:nvSpPr>
          <p:cNvPr id="9" name="文本框 8"/>
          <p:cNvSpPr txBox="1"/>
          <p:nvPr/>
        </p:nvSpPr>
        <p:spPr>
          <a:xfrm>
            <a:off x="117475" y="3827780"/>
            <a:ext cx="11967845" cy="3046095"/>
          </a:xfrm>
          <a:prstGeom prst="rect">
            <a:avLst/>
          </a:prstGeom>
          <a:noFill/>
        </p:spPr>
        <p:txBody>
          <a:bodyPr wrap="square" rtlCol="0">
            <a:spAutoFit/>
          </a:bodyPr>
          <a:lstStyle/>
          <a:p>
            <a:r>
              <a:rPr sz="2400" dirty="0">
                <a:latin typeface="微软雅黑" panose="020B0503020204020204" pitchFamily="34" charset="-122"/>
                <a:ea typeface="微软雅黑" panose="020B0503020204020204" pitchFamily="34" charset="-122"/>
              </a:rPr>
              <a:t>【解题技巧】</a:t>
            </a:r>
          </a:p>
          <a:p>
            <a:r>
              <a:rPr sz="2400" dirty="0">
                <a:latin typeface="微软雅黑" panose="020B0503020204020204" pitchFamily="34" charset="-122"/>
                <a:ea typeface="微软雅黑" panose="020B0503020204020204" pitchFamily="34" charset="-122"/>
              </a:rPr>
              <a:t>段落大意题主要针对某一段落的大意设问，考查学生对某一段落的理解和掌握程度。</a:t>
            </a:r>
          </a:p>
          <a:p>
            <a:r>
              <a:rPr sz="2400" b="1" dirty="0">
                <a:latin typeface="微软雅黑" panose="020B0503020204020204" pitchFamily="34" charset="-122"/>
                <a:ea typeface="微软雅黑" panose="020B0503020204020204" pitchFamily="34" charset="-122"/>
              </a:rPr>
              <a:t>1）寻找段落主题句</a:t>
            </a:r>
          </a:p>
          <a:p>
            <a:r>
              <a:rPr sz="2400" dirty="0">
                <a:latin typeface="微软雅黑" panose="020B0503020204020204" pitchFamily="34" charset="-122"/>
                <a:ea typeface="微软雅黑" panose="020B0503020204020204" pitchFamily="34" charset="-122"/>
              </a:rPr>
              <a:t>段落的主题句，主要在段首或段尾，有时在段中也会出现。基于主题句在段中的情况，需要特别关注段内的过渡词，如 however，but，and，also，for example 等。</a:t>
            </a:r>
          </a:p>
          <a:p>
            <a:r>
              <a:rPr sz="2400" b="1" dirty="0">
                <a:latin typeface="微软雅黑" panose="020B0503020204020204" pitchFamily="34" charset="-122"/>
                <a:ea typeface="微软雅黑" panose="020B0503020204020204" pitchFamily="34" charset="-122"/>
              </a:rPr>
              <a:t>2）寻找段落关键词</a:t>
            </a:r>
          </a:p>
          <a:p>
            <a:r>
              <a:rPr sz="2400" dirty="0">
                <a:latin typeface="微软雅黑" panose="020B0503020204020204" pitchFamily="34" charset="-122"/>
                <a:ea typeface="微软雅黑" panose="020B0503020204020204" pitchFamily="34" charset="-122"/>
              </a:rPr>
              <a:t>有些段落没有明确的主题句，需要考生在段落中寻找最能表达作者用意的关键词，进而归纳出该段的大意。</a:t>
            </a:r>
          </a:p>
        </p:txBody>
      </p:sp>
      <p:graphicFrame>
        <p:nvGraphicFramePr>
          <p:cNvPr id="2" name="图示 1"/>
          <p:cNvGraphicFramePr/>
          <p:nvPr/>
        </p:nvGraphicFramePr>
        <p:xfrm>
          <a:off x="2032000" y="273050"/>
          <a:ext cx="7600315" cy="89217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文本框 5"/>
          <p:cNvSpPr txBox="1"/>
          <p:nvPr/>
        </p:nvSpPr>
        <p:spPr>
          <a:xfrm>
            <a:off x="2133600" y="1236980"/>
            <a:ext cx="3524250" cy="521970"/>
          </a:xfrm>
          <a:prstGeom prst="rect">
            <a:avLst/>
          </a:prstGeom>
          <a:noFill/>
        </p:spPr>
        <p:txBody>
          <a:bodyPr wrap="square" rtlCol="0">
            <a:spAutoFit/>
          </a:bodyPr>
          <a:lstStyle/>
          <a:p>
            <a:r>
              <a:rPr lang="zh-CN" altLang="en-US" sz="2800" b="1"/>
              <a:t>1. 段落大意题</a:t>
            </a:r>
          </a:p>
        </p:txBody>
      </p:sp>
      <p:sp>
        <p:nvSpPr>
          <p:cNvPr id="5" name="左箭头 4">
            <a:hlinkClick r:id="rId7" action="ppaction://hlinksldjump"/>
          </p:cNvPr>
          <p:cNvSpPr/>
          <p:nvPr/>
        </p:nvSpPr>
        <p:spPr>
          <a:xfrm>
            <a:off x="10459085" y="6297295"/>
            <a:ext cx="1040765" cy="650875"/>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up)">
                                      <p:cBhvr>
                                        <p:cTn id="13" dur="500"/>
                                        <p:tgtEl>
                                          <p:spTgt spid="4"/>
                                        </p:tgtEl>
                                      </p:cBhvr>
                                    </p:animEffect>
                                  </p:childTnLst>
                                </p:cTn>
                              </p:par>
                              <p:par>
                                <p:cTn id="14" presetID="2" presetClass="entr" presetSubtype="4"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additive="base">
                                        <p:cTn id="16" dur="500" fill="hold"/>
                                        <p:tgtEl>
                                          <p:spTgt spid="10"/>
                                        </p:tgtEl>
                                        <p:attrNameLst>
                                          <p:attrName>ppt_x</p:attrName>
                                        </p:attrNameLst>
                                      </p:cBhvr>
                                      <p:tavLst>
                                        <p:tav tm="0">
                                          <p:val>
                                            <p:strVal val="#ppt_x"/>
                                          </p:val>
                                        </p:tav>
                                        <p:tav tm="100000">
                                          <p:val>
                                            <p:strVal val="#ppt_x"/>
                                          </p:val>
                                        </p:tav>
                                      </p:tavLst>
                                    </p:anim>
                                    <p:anim calcmode="lin" valueType="num">
                                      <p:cBhvr additive="base">
                                        <p:cTn id="17" dur="500" fill="hold"/>
                                        <p:tgtEl>
                                          <p:spTgt spid="10"/>
                                        </p:tgtEl>
                                        <p:attrNameLst>
                                          <p:attrName>ppt_y</p:attrName>
                                        </p:attrNameLst>
                                      </p:cBhvr>
                                      <p:tavLst>
                                        <p:tav tm="0">
                                          <p:val>
                                            <p:strVal val="1+#ppt_h/2"/>
                                          </p:val>
                                        </p:tav>
                                        <p:tav tm="100000">
                                          <p:val>
                                            <p:strVal val="#ppt_y"/>
                                          </p:val>
                                        </p:tav>
                                      </p:tavLst>
                                    </p:anim>
                                  </p:childTnLst>
                                </p:cTn>
                              </p:par>
                              <p:par>
                                <p:cTn id="18" presetID="18" presetClass="entr" presetSubtype="12" fill="hold" grpId="0"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strips(downLeft)">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1000"/>
                                        <p:tgtEl>
                                          <p:spTgt spid="9"/>
                                        </p:tgtEl>
                                      </p:cBhvr>
                                    </p:animEffect>
                                    <p:anim calcmode="lin" valueType="num">
                                      <p:cBhvr>
                                        <p:cTn id="26" dur="1000" fill="hold"/>
                                        <p:tgtEl>
                                          <p:spTgt spid="9"/>
                                        </p:tgtEl>
                                        <p:attrNameLst>
                                          <p:attrName>ppt_x</p:attrName>
                                        </p:attrNameLst>
                                      </p:cBhvr>
                                      <p:tavLst>
                                        <p:tav tm="0">
                                          <p:val>
                                            <p:strVal val="#ppt_x"/>
                                          </p:val>
                                        </p:tav>
                                        <p:tav tm="100000">
                                          <p:val>
                                            <p:strVal val="#ppt_x"/>
                                          </p:val>
                                        </p:tav>
                                      </p:tavLst>
                                    </p:anim>
                                    <p:anim calcmode="lin" valueType="num">
                                      <p:cBhvr>
                                        <p:cTn id="27"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ldLvl="0" animBg="1"/>
      <p:bldP spid="4" grpId="0"/>
      <p:bldP spid="9" grpId="0"/>
      <p:bldP spid="9" grpId="1"/>
      <p:bldGraphic spid="2" grpId="0">
        <p:bldAsOne/>
      </p:bldGraphic>
      <p:bldP spid="6" grpId="0"/>
      <p:bldP spid="6" grpId="1"/>
    </p:bldLst>
  </p:timing>
</p:sld>
</file>

<file path=ppt/slides/slide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1. </a:t>
            </a:r>
            <a:r>
              <a:rPr sz="2800" b="1" dirty="0">
                <a:latin typeface="微软雅黑" panose="020B0503020204020204" pitchFamily="34" charset="-122"/>
                <a:ea typeface="微软雅黑" panose="020B0503020204020204" pitchFamily="34" charset="-122"/>
              </a:rPr>
              <a:t>细节理解题。根据第一段“When Dean Arnold got his first job, he was miserable. Each time he went to work, he coughed and he couldn’t breathe. Working in a bakery when you are allergic to flour can be painful.”可知，迪安·阿诺德在面包店工作很痛苦的原因是他对面粉过敏，每 次去上班，会咳嗽，无法呼吸，故此题正确答案为：C。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90</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2. </a:t>
            </a:r>
            <a:r>
              <a:rPr sz="2800" b="1" dirty="0">
                <a:latin typeface="微软雅黑" panose="020B0503020204020204" pitchFamily="34" charset="-122"/>
                <a:ea typeface="微软雅黑" panose="020B0503020204020204" pitchFamily="34" charset="-122"/>
              </a:rPr>
              <a:t>细节理解题。根据第二段倒数第一、二句“At last his health problems became too serious. He left and formed his own company.”可知，迪安·阿诺德是因为身体健康原因离开了公司并 成立了自己的公司，故此题正确答案为：B。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91</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40640" y="706120"/>
            <a:ext cx="12171045" cy="5913120"/>
          </a:xfrm>
        </p:spPr>
        <p:txBody>
          <a:bodyPr>
            <a:noAutofit/>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3. Which of the following statements is WRONG according</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to the passage?</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They tried new recipes.</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They used the same kind and amount of flour as before.</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The bread was made from unbleached flour.</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The bread was baked in a brick oven.</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4. In the last paragraph, “Winning customers to his unusual, old-fashioned bread took time.” It means that “_________”.</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A. He was very successful when he started his company</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B. It took him some time to make his unusual, old-fashioned bread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C. Arnold’s bread was of poor quality because it was unusual and old-fashioned</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 D. It took some time for customers to accept his unusual, old-fashioned bread</a:t>
            </a:r>
          </a:p>
          <a:p>
            <a:pPr marL="0" indent="0">
              <a:buNone/>
            </a:pP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704952" y="-29303"/>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t>92</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2952750" y="1193800"/>
            <a:ext cx="354711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B</a:t>
            </a:r>
          </a:p>
        </p:txBody>
      </p:sp>
      <p:sp>
        <p:nvSpPr>
          <p:cNvPr id="7" name="文本框 6"/>
          <p:cNvSpPr txBox="1"/>
          <p:nvPr/>
        </p:nvSpPr>
        <p:spPr>
          <a:xfrm>
            <a:off x="5691505" y="3646170"/>
            <a:ext cx="123698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D</a:t>
            </a:r>
          </a:p>
        </p:txBody>
      </p:sp>
      <p:sp>
        <p:nvSpPr>
          <p:cNvPr id="2" name="文本框 1">
            <a:hlinkClick r:id="rId4" action="ppaction://hlinksldjump"/>
          </p:cNvPr>
          <p:cNvSpPr txBox="1"/>
          <p:nvPr/>
        </p:nvSpPr>
        <p:spPr>
          <a:xfrm>
            <a:off x="4387850" y="1193800"/>
            <a:ext cx="150114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endParaRPr lang="zh-CN" altLang="en-US" sz="2800" b="1">
              <a:solidFill>
                <a:schemeClr val="bg1"/>
              </a:solidFill>
            </a:endParaRPr>
          </a:p>
        </p:txBody>
      </p:sp>
      <p:sp>
        <p:nvSpPr>
          <p:cNvPr id="5" name="文本框 4">
            <a:hlinkClick r:id="rId5" action="ppaction://hlinksldjump"/>
          </p:cNvPr>
          <p:cNvSpPr txBox="1"/>
          <p:nvPr/>
        </p:nvSpPr>
        <p:spPr>
          <a:xfrm>
            <a:off x="9199245" y="3774440"/>
            <a:ext cx="1501775" cy="706755"/>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a:t>
            </a:r>
            <a:r>
              <a:rPr lang="zh-CN" altLang="en-US" sz="4000" b="1" dirty="0">
                <a:solidFill>
                  <a:schemeClr val="bg1"/>
                </a:solidFill>
                <a:latin typeface="微软雅黑" panose="020B0503020204020204" pitchFamily="34" charset="-122"/>
                <a:ea typeface="微软雅黑" panose="020B0503020204020204" pitchFamily="34" charset="-122"/>
                <a:sym typeface="+mn-ea"/>
              </a:rPr>
              <a:t> </a:t>
            </a:r>
            <a:r>
              <a:rPr lang="zh-CN" altLang="en-US" sz="2800" b="1" dirty="0">
                <a:solidFill>
                  <a:schemeClr val="bg1"/>
                </a:solidFill>
                <a:latin typeface="微软雅黑" panose="020B0503020204020204" pitchFamily="34" charset="-122"/>
                <a:ea typeface="微软雅黑" panose="020B0503020204020204" pitchFamily="34" charset="-122"/>
                <a:sym typeface="+mn-ea"/>
              </a:rPr>
              <a:t>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2" grpId="0" bldLvl="0" animBg="1"/>
      <p:bldP spid="2" grpId="1" animBg="1"/>
      <p:bldP spid="5" grpId="0" bldLvl="0" animBg="1"/>
      <p:bldP spid="5" grpId="1" animBg="1"/>
    </p:bldLst>
  </p:timing>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65076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3. </a:t>
            </a:r>
            <a:r>
              <a:rPr sz="2800" b="1" dirty="0">
                <a:latin typeface="微软雅黑" panose="020B0503020204020204" pitchFamily="34" charset="-122"/>
                <a:ea typeface="微软雅黑" panose="020B0503020204020204" pitchFamily="34" charset="-122"/>
              </a:rPr>
              <a:t>细节理解题。根据第三段第二句“They tried new recipes, changing the kind and amount of flour used.”可知，他们改变了使用面粉的种类和数量，而不是the same，故此题正确答案 为：B。</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93</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4. </a:t>
            </a:r>
            <a:r>
              <a:rPr sz="2800" b="1" dirty="0">
                <a:latin typeface="微软雅黑" panose="020B0503020204020204" pitchFamily="34" charset="-122"/>
                <a:ea typeface="微软雅黑" panose="020B0503020204020204" pitchFamily="34" charset="-122"/>
              </a:rPr>
              <a:t>细节理解题。根据最后一段第三句“Winning customers to his unusual, old-fashioned bread took time.”可知，对于消费者来说接受这种不寻常的、老式面包需要花费一段时间。D项正是此意。其中B项为易混淆项，翻译为“花费了他很长时间来制作这种不寻常的、老式的面 包”，故此题正确答案为：D。</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94</a:t>
            </a:fld>
            <a:endParaRPr lang="en-US"/>
          </a:p>
        </p:txBody>
      </p:sp>
      <p:sp>
        <p:nvSpPr>
          <p:cNvPr id="4" name="左箭头 3">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up)">
                                      <p:cBhvr>
                                        <p:cTn id="11" dur="5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132080" y="808355"/>
            <a:ext cx="9779635" cy="5913120"/>
          </a:xfrm>
        </p:spPr>
        <p:txBody>
          <a:bodyPr>
            <a:noAutofit/>
          </a:bodyPr>
          <a:lstStyle/>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5. According to the passage, Dean Arnold is a/an _________ man.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A. humorous and brave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B. quiet and creative</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C. innovative and insistent </a:t>
            </a:r>
          </a:p>
          <a:p>
            <a:pPr marL="0" indent="0">
              <a:buNone/>
            </a:pPr>
            <a:r>
              <a:rPr lang="zh-CN" altLang="en-US" sz="2400" b="1" dirty="0">
                <a:latin typeface="微软雅黑" panose="020B0503020204020204" pitchFamily="34" charset="-122"/>
                <a:ea typeface="微软雅黑" panose="020B0503020204020204" pitchFamily="34" charset="-122"/>
                <a:cs typeface="Times New Roman" panose="02020603050405020304" pitchFamily="18" charset="0"/>
              </a:rPr>
              <a:t>D. rich and diligent</a:t>
            </a: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685267" y="960662"/>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t>95</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2" name="文本框 1"/>
          <p:cNvSpPr txBox="1"/>
          <p:nvPr/>
        </p:nvSpPr>
        <p:spPr>
          <a:xfrm>
            <a:off x="8011795" y="699677"/>
            <a:ext cx="145161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5" name="文本框 4">
            <a:hlinkClick r:id="rId4" action="ppaction://hlinksldjump"/>
          </p:cNvPr>
          <p:cNvSpPr txBox="1"/>
          <p:nvPr/>
        </p:nvSpPr>
        <p:spPr>
          <a:xfrm>
            <a:off x="7868920" y="1471295"/>
            <a:ext cx="155067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5" grpId="0" bldLvl="0" animBg="1"/>
      <p:bldP spid="5" grpId="1" animBg="1"/>
    </p:bldLst>
  </p:timing>
</p:sld>
</file>

<file path=ppt/slides/slide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38426" y="189781"/>
            <a:ext cx="10972800" cy="6418053"/>
          </a:xfrm>
        </p:spPr>
        <p:txBody>
          <a:bodyPr>
            <a:normAutofit/>
          </a:bodyPr>
          <a:lstStyle/>
          <a:p>
            <a:pPr marL="0" indent="0">
              <a:lnSpc>
                <a:spcPct val="150000"/>
              </a:lnSpc>
              <a:buNone/>
            </a:pPr>
            <a:r>
              <a:rPr sz="2800" b="1" dirty="0">
                <a:solidFill>
                  <a:schemeClr val="accent4"/>
                </a:solidFill>
                <a:latin typeface="微软雅黑" panose="020B0503020204020204" pitchFamily="34" charset="-122"/>
                <a:ea typeface="微软雅黑" panose="020B0503020204020204" pitchFamily="34" charset="-122"/>
              </a:rPr>
              <a:t>解析：</a:t>
            </a:r>
            <a:r>
              <a:rPr lang="en-US" sz="2800" b="1" dirty="0">
                <a:solidFill>
                  <a:schemeClr val="accent4"/>
                </a:solidFill>
                <a:latin typeface="微软雅黑" panose="020B0503020204020204" pitchFamily="34" charset="-122"/>
                <a:ea typeface="微软雅黑" panose="020B0503020204020204" pitchFamily="34" charset="-122"/>
              </a:rPr>
              <a:t>5. </a:t>
            </a:r>
            <a:r>
              <a:rPr sz="2800" b="1" dirty="0">
                <a:latin typeface="微软雅黑" panose="020B0503020204020204" pitchFamily="34" charset="-122"/>
                <a:ea typeface="微软雅黑" panose="020B0503020204020204" pitchFamily="34" charset="-122"/>
              </a:rPr>
              <a:t> 主旨大意题。根据这篇文章，可以总结出Dean Arnold具有改革创新与坚持的品质，其余选项的意思分别为A项humorous and brave（幽默与勇敢）、B项quiet and creative（安静与创</a:t>
            </a:r>
          </a:p>
          <a:p>
            <a:pPr marL="0" indent="0">
              <a:lnSpc>
                <a:spcPct val="150000"/>
              </a:lnSpc>
              <a:buNone/>
            </a:pPr>
            <a:r>
              <a:rPr sz="2800" b="1" dirty="0">
                <a:latin typeface="微软雅黑" panose="020B0503020204020204" pitchFamily="34" charset="-122"/>
                <a:ea typeface="微软雅黑" panose="020B0503020204020204" pitchFamily="34" charset="-122"/>
              </a:rPr>
              <a:t>新）和D项rich and diligent（富有与勤奋），故此题正确答案为：C。</a:t>
            </a:r>
          </a:p>
        </p:txBody>
      </p:sp>
      <p:grpSp>
        <p:nvGrpSpPr>
          <p:cNvPr id="69" name="Group 4"/>
          <p:cNvGrpSpPr/>
          <p:nvPr/>
        </p:nvGrpSpPr>
        <p:grpSpPr>
          <a:xfrm>
            <a:off x="9040482" y="3280216"/>
            <a:ext cx="3058005" cy="3492104"/>
            <a:chOff x="2577298" y="4016905"/>
            <a:chExt cx="1469899" cy="1671175"/>
          </a:xfrm>
        </p:grpSpPr>
        <p:sp>
          <p:nvSpPr>
            <p:cNvPr id="70" name="Freeform 30"/>
            <p:cNvSpPr/>
            <p:nvPr/>
          </p:nvSpPr>
          <p:spPr bwMode="auto">
            <a:xfrm>
              <a:off x="2961484" y="4851391"/>
              <a:ext cx="49952" cy="106514"/>
            </a:xfrm>
            <a:custGeom>
              <a:avLst/>
              <a:gdLst>
                <a:gd name="T0" fmla="*/ 42 w 42"/>
                <a:gd name="T1" fmla="*/ 80 h 89"/>
                <a:gd name="T2" fmla="*/ 33 w 42"/>
                <a:gd name="T3" fmla="*/ 0 h 89"/>
                <a:gd name="T4" fmla="*/ 0 w 42"/>
                <a:gd name="T5" fmla="*/ 65 h 89"/>
                <a:gd name="T6" fmla="*/ 38 w 42"/>
                <a:gd name="T7" fmla="*/ 89 h 89"/>
                <a:gd name="T8" fmla="*/ 42 w 42"/>
                <a:gd name="T9" fmla="*/ 80 h 89"/>
              </a:gdLst>
              <a:ahLst/>
              <a:cxnLst>
                <a:cxn ang="0">
                  <a:pos x="T0" y="T1"/>
                </a:cxn>
                <a:cxn ang="0">
                  <a:pos x="T2" y="T3"/>
                </a:cxn>
                <a:cxn ang="0">
                  <a:pos x="T4" y="T5"/>
                </a:cxn>
                <a:cxn ang="0">
                  <a:pos x="T6" y="T7"/>
                </a:cxn>
                <a:cxn ang="0">
                  <a:pos x="T8" y="T9"/>
                </a:cxn>
              </a:cxnLst>
              <a:rect l="0" t="0" r="r" b="b"/>
              <a:pathLst>
                <a:path w="42" h="89">
                  <a:moveTo>
                    <a:pt x="42" y="80"/>
                  </a:moveTo>
                  <a:cubicBezTo>
                    <a:pt x="33" y="0"/>
                    <a:pt x="33" y="0"/>
                    <a:pt x="33" y="0"/>
                  </a:cubicBezTo>
                  <a:cubicBezTo>
                    <a:pt x="19" y="24"/>
                    <a:pt x="8" y="45"/>
                    <a:pt x="0" y="65"/>
                  </a:cubicBezTo>
                  <a:cubicBezTo>
                    <a:pt x="38" y="89"/>
                    <a:pt x="38" y="89"/>
                    <a:pt x="38" y="89"/>
                  </a:cubicBezTo>
                  <a:cubicBezTo>
                    <a:pt x="40" y="86"/>
                    <a:pt x="41" y="83"/>
                    <a:pt x="42" y="8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1" name="Freeform 32"/>
            <p:cNvSpPr/>
            <p:nvPr/>
          </p:nvSpPr>
          <p:spPr bwMode="auto">
            <a:xfrm>
              <a:off x="3052573" y="5258349"/>
              <a:ext cx="757354" cy="429731"/>
            </a:xfrm>
            <a:custGeom>
              <a:avLst/>
              <a:gdLst>
                <a:gd name="T0" fmla="*/ 528 w 631"/>
                <a:gd name="T1" fmla="*/ 34 h 358"/>
                <a:gd name="T2" fmla="*/ 504 w 631"/>
                <a:gd name="T3" fmla="*/ 257 h 358"/>
                <a:gd name="T4" fmla="*/ 592 w 631"/>
                <a:gd name="T5" fmla="*/ 264 h 358"/>
                <a:gd name="T6" fmla="*/ 468 w 631"/>
                <a:gd name="T7" fmla="*/ 297 h 358"/>
                <a:gd name="T8" fmla="*/ 474 w 631"/>
                <a:gd name="T9" fmla="*/ 83 h 358"/>
                <a:gd name="T10" fmla="*/ 62 w 631"/>
                <a:gd name="T11" fmla="*/ 87 h 358"/>
                <a:gd name="T12" fmla="*/ 43 w 631"/>
                <a:gd name="T13" fmla="*/ 277 h 358"/>
                <a:gd name="T14" fmla="*/ 132 w 631"/>
                <a:gd name="T15" fmla="*/ 277 h 358"/>
                <a:gd name="T16" fmla="*/ 10 w 631"/>
                <a:gd name="T17" fmla="*/ 304 h 358"/>
                <a:gd name="T18" fmla="*/ 0 w 631"/>
                <a:gd name="T19" fmla="*/ 50 h 358"/>
                <a:gd name="T20" fmla="*/ 528 w 631"/>
                <a:gd name="T21" fmla="*/ 3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1" h="358">
                  <a:moveTo>
                    <a:pt x="528" y="34"/>
                  </a:moveTo>
                  <a:cubicBezTo>
                    <a:pt x="504" y="257"/>
                    <a:pt x="504" y="257"/>
                    <a:pt x="504" y="257"/>
                  </a:cubicBezTo>
                  <a:cubicBezTo>
                    <a:pt x="504" y="257"/>
                    <a:pt x="563" y="213"/>
                    <a:pt x="592" y="264"/>
                  </a:cubicBezTo>
                  <a:cubicBezTo>
                    <a:pt x="631" y="335"/>
                    <a:pt x="468" y="297"/>
                    <a:pt x="468" y="297"/>
                  </a:cubicBezTo>
                  <a:cubicBezTo>
                    <a:pt x="474" y="83"/>
                    <a:pt x="474" y="83"/>
                    <a:pt x="474" y="83"/>
                  </a:cubicBezTo>
                  <a:cubicBezTo>
                    <a:pt x="474" y="83"/>
                    <a:pt x="290" y="116"/>
                    <a:pt x="62" y="87"/>
                  </a:cubicBezTo>
                  <a:cubicBezTo>
                    <a:pt x="43" y="277"/>
                    <a:pt x="43" y="277"/>
                    <a:pt x="43" y="277"/>
                  </a:cubicBezTo>
                  <a:cubicBezTo>
                    <a:pt x="43" y="277"/>
                    <a:pt x="109" y="217"/>
                    <a:pt x="132" y="277"/>
                  </a:cubicBezTo>
                  <a:cubicBezTo>
                    <a:pt x="163" y="358"/>
                    <a:pt x="10" y="304"/>
                    <a:pt x="10" y="304"/>
                  </a:cubicBezTo>
                  <a:cubicBezTo>
                    <a:pt x="0" y="50"/>
                    <a:pt x="0" y="50"/>
                    <a:pt x="0" y="50"/>
                  </a:cubicBezTo>
                  <a:cubicBezTo>
                    <a:pt x="0" y="50"/>
                    <a:pt x="198" y="0"/>
                    <a:pt x="528" y="34"/>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2" name="Freeform 33"/>
            <p:cNvSpPr/>
            <p:nvPr/>
          </p:nvSpPr>
          <p:spPr bwMode="auto">
            <a:xfrm>
              <a:off x="2997479" y="4016905"/>
              <a:ext cx="780861" cy="938796"/>
            </a:xfrm>
            <a:custGeom>
              <a:avLst/>
              <a:gdLst>
                <a:gd name="T0" fmla="*/ 607 w 651"/>
                <a:gd name="T1" fmla="*/ 671 h 782"/>
                <a:gd name="T2" fmla="*/ 170 w 651"/>
                <a:gd name="T3" fmla="*/ 232 h 782"/>
                <a:gd name="T4" fmla="*/ 0 w 651"/>
                <a:gd name="T5" fmla="*/ 676 h 782"/>
                <a:gd name="T6" fmla="*/ 607 w 651"/>
                <a:gd name="T7" fmla="*/ 671 h 782"/>
              </a:gdLst>
              <a:ahLst/>
              <a:cxnLst>
                <a:cxn ang="0">
                  <a:pos x="T0" y="T1"/>
                </a:cxn>
                <a:cxn ang="0">
                  <a:pos x="T2" y="T3"/>
                </a:cxn>
                <a:cxn ang="0">
                  <a:pos x="T4" y="T5"/>
                </a:cxn>
                <a:cxn ang="0">
                  <a:pos x="T6" y="T7"/>
                </a:cxn>
              </a:cxnLst>
              <a:rect l="0" t="0" r="r" b="b"/>
              <a:pathLst>
                <a:path w="651" h="782">
                  <a:moveTo>
                    <a:pt x="607" y="671"/>
                  </a:moveTo>
                  <a:cubicBezTo>
                    <a:pt x="607" y="671"/>
                    <a:pt x="651" y="0"/>
                    <a:pt x="170" y="232"/>
                  </a:cubicBezTo>
                  <a:cubicBezTo>
                    <a:pt x="170" y="232"/>
                    <a:pt x="8" y="347"/>
                    <a:pt x="0" y="676"/>
                  </a:cubicBezTo>
                  <a:cubicBezTo>
                    <a:pt x="494" y="782"/>
                    <a:pt x="607" y="671"/>
                    <a:pt x="607" y="671"/>
                  </a:cubicBezTo>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3" name="Freeform 34"/>
            <p:cNvSpPr/>
            <p:nvPr/>
          </p:nvSpPr>
          <p:spPr bwMode="auto">
            <a:xfrm>
              <a:off x="2940916" y="4038943"/>
              <a:ext cx="944673" cy="793349"/>
            </a:xfrm>
            <a:custGeom>
              <a:avLst/>
              <a:gdLst>
                <a:gd name="T0" fmla="*/ 696 w 787"/>
                <a:gd name="T1" fmla="*/ 7 h 661"/>
                <a:gd name="T2" fmla="*/ 233 w 787"/>
                <a:gd name="T3" fmla="*/ 320 h 661"/>
                <a:gd name="T4" fmla="*/ 199 w 787"/>
                <a:gd name="T5" fmla="*/ 441 h 661"/>
                <a:gd name="T6" fmla="*/ 129 w 787"/>
                <a:gd name="T7" fmla="*/ 449 h 661"/>
                <a:gd name="T8" fmla="*/ 184 w 787"/>
                <a:gd name="T9" fmla="*/ 483 h 661"/>
                <a:gd name="T10" fmla="*/ 47 w 787"/>
                <a:gd name="T11" fmla="*/ 658 h 661"/>
                <a:gd name="T12" fmla="*/ 9 w 787"/>
                <a:gd name="T13" fmla="*/ 385 h 661"/>
                <a:gd name="T14" fmla="*/ 155 w 787"/>
                <a:gd name="T15" fmla="*/ 120 h 661"/>
                <a:gd name="T16" fmla="*/ 360 w 787"/>
                <a:gd name="T17" fmla="*/ 2 h 661"/>
                <a:gd name="T18" fmla="*/ 504 w 787"/>
                <a:gd name="T19" fmla="*/ 48 h 661"/>
                <a:gd name="T20" fmla="*/ 696 w 787"/>
                <a:gd name="T21" fmla="*/ 7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7" h="661">
                  <a:moveTo>
                    <a:pt x="696" y="7"/>
                  </a:moveTo>
                  <a:cubicBezTo>
                    <a:pt x="696" y="7"/>
                    <a:pt x="787" y="435"/>
                    <a:pt x="233" y="320"/>
                  </a:cubicBezTo>
                  <a:cubicBezTo>
                    <a:pt x="199" y="441"/>
                    <a:pt x="199" y="441"/>
                    <a:pt x="199" y="441"/>
                  </a:cubicBezTo>
                  <a:cubicBezTo>
                    <a:pt x="199" y="441"/>
                    <a:pt x="146" y="391"/>
                    <a:pt x="129" y="449"/>
                  </a:cubicBezTo>
                  <a:cubicBezTo>
                    <a:pt x="111" y="507"/>
                    <a:pt x="184" y="483"/>
                    <a:pt x="184" y="483"/>
                  </a:cubicBezTo>
                  <a:cubicBezTo>
                    <a:pt x="184" y="483"/>
                    <a:pt x="121" y="621"/>
                    <a:pt x="47" y="658"/>
                  </a:cubicBezTo>
                  <a:cubicBezTo>
                    <a:pt x="48" y="661"/>
                    <a:pt x="17" y="523"/>
                    <a:pt x="9" y="385"/>
                  </a:cubicBezTo>
                  <a:cubicBezTo>
                    <a:pt x="0" y="229"/>
                    <a:pt x="21" y="73"/>
                    <a:pt x="155" y="120"/>
                  </a:cubicBezTo>
                  <a:cubicBezTo>
                    <a:pt x="155" y="120"/>
                    <a:pt x="195" y="5"/>
                    <a:pt x="360" y="2"/>
                  </a:cubicBezTo>
                  <a:cubicBezTo>
                    <a:pt x="419" y="0"/>
                    <a:pt x="465" y="24"/>
                    <a:pt x="504" y="48"/>
                  </a:cubicBezTo>
                  <a:cubicBezTo>
                    <a:pt x="579" y="94"/>
                    <a:pt x="629" y="139"/>
                    <a:pt x="696" y="7"/>
                  </a:cubicBezTo>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4" name="Freeform 35"/>
            <p:cNvSpPr/>
            <p:nvPr/>
          </p:nvSpPr>
          <p:spPr bwMode="auto">
            <a:xfrm>
              <a:off x="2997479" y="4822742"/>
              <a:ext cx="727971" cy="538449"/>
            </a:xfrm>
            <a:custGeom>
              <a:avLst/>
              <a:gdLst>
                <a:gd name="T0" fmla="*/ 607 w 607"/>
                <a:gd name="T1" fmla="*/ 0 h 449"/>
                <a:gd name="T2" fmla="*/ 577 w 607"/>
                <a:gd name="T3" fmla="*/ 397 h 449"/>
                <a:gd name="T4" fmla="*/ 49 w 607"/>
                <a:gd name="T5" fmla="*/ 413 h 449"/>
                <a:gd name="T6" fmla="*/ 0 w 607"/>
                <a:gd name="T7" fmla="*/ 5 h 449"/>
                <a:gd name="T8" fmla="*/ 607 w 607"/>
                <a:gd name="T9" fmla="*/ 0 h 449"/>
              </a:gdLst>
              <a:ahLst/>
              <a:cxnLst>
                <a:cxn ang="0">
                  <a:pos x="T0" y="T1"/>
                </a:cxn>
                <a:cxn ang="0">
                  <a:pos x="T2" y="T3"/>
                </a:cxn>
                <a:cxn ang="0">
                  <a:pos x="T4" y="T5"/>
                </a:cxn>
                <a:cxn ang="0">
                  <a:pos x="T6" y="T7"/>
                </a:cxn>
                <a:cxn ang="0">
                  <a:pos x="T8" y="T9"/>
                </a:cxn>
              </a:cxnLst>
              <a:rect l="0" t="0" r="r" b="b"/>
              <a:pathLst>
                <a:path w="607" h="449">
                  <a:moveTo>
                    <a:pt x="607" y="0"/>
                  </a:moveTo>
                  <a:cubicBezTo>
                    <a:pt x="577" y="397"/>
                    <a:pt x="577" y="397"/>
                    <a:pt x="577" y="397"/>
                  </a:cubicBezTo>
                  <a:cubicBezTo>
                    <a:pt x="577" y="397"/>
                    <a:pt x="370" y="449"/>
                    <a:pt x="49" y="413"/>
                  </a:cubicBezTo>
                  <a:cubicBezTo>
                    <a:pt x="0" y="5"/>
                    <a:pt x="0" y="5"/>
                    <a:pt x="0" y="5"/>
                  </a:cubicBezTo>
                  <a:cubicBezTo>
                    <a:pt x="0" y="5"/>
                    <a:pt x="403" y="67"/>
                    <a:pt x="607" y="0"/>
                  </a:cubicBezTo>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5" name="Freeform 36"/>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6" name="Freeform 37"/>
            <p:cNvSpPr/>
            <p:nvPr/>
          </p:nvSpPr>
          <p:spPr bwMode="auto">
            <a:xfrm>
              <a:off x="3433821" y="4910892"/>
              <a:ext cx="145447" cy="351130"/>
            </a:xfrm>
            <a:custGeom>
              <a:avLst/>
              <a:gdLst>
                <a:gd name="T0" fmla="*/ 139 w 198"/>
                <a:gd name="T1" fmla="*/ 0 h 478"/>
                <a:gd name="T2" fmla="*/ 159 w 198"/>
                <a:gd name="T3" fmla="*/ 40 h 478"/>
                <a:gd name="T4" fmla="*/ 128 w 198"/>
                <a:gd name="T5" fmla="*/ 84 h 478"/>
                <a:gd name="T6" fmla="*/ 198 w 198"/>
                <a:gd name="T7" fmla="*/ 365 h 478"/>
                <a:gd name="T8" fmla="*/ 95 w 198"/>
                <a:gd name="T9" fmla="*/ 478 h 478"/>
                <a:gd name="T10" fmla="*/ 0 w 198"/>
                <a:gd name="T11" fmla="*/ 371 h 478"/>
                <a:gd name="T12" fmla="*/ 71 w 198"/>
                <a:gd name="T13" fmla="*/ 87 h 478"/>
                <a:gd name="T14" fmla="*/ 40 w 198"/>
                <a:gd name="T15" fmla="*/ 38 h 478"/>
                <a:gd name="T16" fmla="*/ 58 w 198"/>
                <a:gd name="T17" fmla="*/ 7 h 478"/>
                <a:gd name="T18" fmla="*/ 139 w 198"/>
                <a:gd name="T19" fmla="*/ 0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8" h="478">
                  <a:moveTo>
                    <a:pt x="139" y="0"/>
                  </a:moveTo>
                  <a:lnTo>
                    <a:pt x="159" y="40"/>
                  </a:lnTo>
                  <a:lnTo>
                    <a:pt x="128" y="84"/>
                  </a:lnTo>
                  <a:lnTo>
                    <a:pt x="198" y="365"/>
                  </a:lnTo>
                  <a:lnTo>
                    <a:pt x="95" y="478"/>
                  </a:lnTo>
                  <a:lnTo>
                    <a:pt x="0" y="371"/>
                  </a:lnTo>
                  <a:lnTo>
                    <a:pt x="71" y="87"/>
                  </a:lnTo>
                  <a:lnTo>
                    <a:pt x="40" y="38"/>
                  </a:lnTo>
                  <a:lnTo>
                    <a:pt x="58" y="7"/>
                  </a:lnTo>
                  <a:lnTo>
                    <a:pt x="1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7" name="Freeform 38"/>
            <p:cNvSpPr/>
            <p:nvPr/>
          </p:nvSpPr>
          <p:spPr bwMode="auto">
            <a:xfrm>
              <a:off x="3325837" y="4558292"/>
              <a:ext cx="48482" cy="80804"/>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5"/>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8" name="Freeform 39"/>
            <p:cNvSpPr/>
            <p:nvPr/>
          </p:nvSpPr>
          <p:spPr bwMode="auto">
            <a:xfrm>
              <a:off x="3613794" y="4546539"/>
              <a:ext cx="48482" cy="80069"/>
            </a:xfrm>
            <a:custGeom>
              <a:avLst/>
              <a:gdLst>
                <a:gd name="T0" fmla="*/ 39 w 40"/>
                <a:gd name="T1" fmla="*/ 32 h 67"/>
                <a:gd name="T2" fmla="*/ 22 w 40"/>
                <a:gd name="T3" fmla="*/ 66 h 67"/>
                <a:gd name="T4" fmla="*/ 1 w 40"/>
                <a:gd name="T5" fmla="*/ 35 h 67"/>
                <a:gd name="T6" fmla="*/ 18 w 40"/>
                <a:gd name="T7" fmla="*/ 1 h 67"/>
                <a:gd name="T8" fmla="*/ 39 w 40"/>
                <a:gd name="T9" fmla="*/ 32 h 67"/>
              </a:gdLst>
              <a:ahLst/>
              <a:cxnLst>
                <a:cxn ang="0">
                  <a:pos x="T0" y="T1"/>
                </a:cxn>
                <a:cxn ang="0">
                  <a:pos x="T2" y="T3"/>
                </a:cxn>
                <a:cxn ang="0">
                  <a:pos x="T4" y="T5"/>
                </a:cxn>
                <a:cxn ang="0">
                  <a:pos x="T6" y="T7"/>
                </a:cxn>
                <a:cxn ang="0">
                  <a:pos x="T8" y="T9"/>
                </a:cxn>
              </a:cxnLst>
              <a:rect l="0" t="0" r="r" b="b"/>
              <a:pathLst>
                <a:path w="40" h="67">
                  <a:moveTo>
                    <a:pt x="39" y="32"/>
                  </a:moveTo>
                  <a:cubicBezTo>
                    <a:pt x="40" y="50"/>
                    <a:pt x="33" y="66"/>
                    <a:pt x="22" y="66"/>
                  </a:cubicBezTo>
                  <a:cubicBezTo>
                    <a:pt x="12" y="67"/>
                    <a:pt x="2" y="53"/>
                    <a:pt x="1" y="35"/>
                  </a:cubicBezTo>
                  <a:cubicBezTo>
                    <a:pt x="0" y="17"/>
                    <a:pt x="8" y="2"/>
                    <a:pt x="18" y="1"/>
                  </a:cubicBezTo>
                  <a:cubicBezTo>
                    <a:pt x="28" y="0"/>
                    <a:pt x="38" y="14"/>
                    <a:pt x="39" y="32"/>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79" name="Freeform 40"/>
            <p:cNvSpPr/>
            <p:nvPr/>
          </p:nvSpPr>
          <p:spPr bwMode="auto">
            <a:xfrm>
              <a:off x="2998214" y="4851391"/>
              <a:ext cx="2938" cy="5877"/>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cubicBezTo>
                    <a:pt x="1" y="1"/>
                    <a:pt x="1" y="2"/>
                    <a:pt x="0" y="3"/>
                  </a:cubicBezTo>
                  <a:cubicBezTo>
                    <a:pt x="2" y="5"/>
                    <a:pt x="2" y="5"/>
                    <a:pt x="2" y="5"/>
                  </a:cubicBezTo>
                  <a:cubicBezTo>
                    <a:pt x="2" y="0"/>
                    <a:pt x="2" y="0"/>
                    <a:pt x="2" y="0"/>
                  </a:cubicBezTo>
                </a:path>
              </a:pathLst>
            </a:custGeom>
            <a:solidFill>
              <a:srgbClr val="E4E4E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0" name="Freeform 41"/>
            <p:cNvSpPr/>
            <p:nvPr/>
          </p:nvSpPr>
          <p:spPr bwMode="auto">
            <a:xfrm>
              <a:off x="3257521" y="5320789"/>
              <a:ext cx="301179" cy="55828"/>
            </a:xfrm>
            <a:custGeom>
              <a:avLst/>
              <a:gdLst>
                <a:gd name="T0" fmla="*/ 251 w 251"/>
                <a:gd name="T1" fmla="*/ 0 h 47"/>
                <a:gd name="T2" fmla="*/ 241 w 251"/>
                <a:gd name="T3" fmla="*/ 1 h 47"/>
                <a:gd name="T4" fmla="*/ 139 w 251"/>
                <a:gd name="T5" fmla="*/ 43 h 47"/>
                <a:gd name="T6" fmla="*/ 131 w 251"/>
                <a:gd name="T7" fmla="*/ 43 h 47"/>
                <a:gd name="T8" fmla="*/ 33 w 251"/>
                <a:gd name="T9" fmla="*/ 11 h 47"/>
                <a:gd name="T10" fmla="*/ 0 w 251"/>
                <a:gd name="T11" fmla="*/ 10 h 47"/>
                <a:gd name="T12" fmla="*/ 7 w 251"/>
                <a:gd name="T13" fmla="*/ 18 h 47"/>
                <a:gd name="T14" fmla="*/ 47 w 251"/>
                <a:gd name="T15" fmla="*/ 46 h 47"/>
                <a:gd name="T16" fmla="*/ 82 w 251"/>
                <a:gd name="T17" fmla="*/ 47 h 47"/>
                <a:gd name="T18" fmla="*/ 202 w 251"/>
                <a:gd name="T19" fmla="*/ 42 h 47"/>
                <a:gd name="T20" fmla="*/ 239 w 251"/>
                <a:gd name="T21" fmla="*/ 14 h 47"/>
                <a:gd name="T22" fmla="*/ 251 w 251"/>
                <a:gd name="T2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47">
                  <a:moveTo>
                    <a:pt x="251" y="0"/>
                  </a:moveTo>
                  <a:cubicBezTo>
                    <a:pt x="248" y="0"/>
                    <a:pt x="245" y="1"/>
                    <a:pt x="241" y="1"/>
                  </a:cubicBezTo>
                  <a:cubicBezTo>
                    <a:pt x="212" y="27"/>
                    <a:pt x="175" y="42"/>
                    <a:pt x="139" y="43"/>
                  </a:cubicBezTo>
                  <a:cubicBezTo>
                    <a:pt x="136" y="43"/>
                    <a:pt x="134" y="43"/>
                    <a:pt x="131" y="43"/>
                  </a:cubicBezTo>
                  <a:cubicBezTo>
                    <a:pt x="96" y="43"/>
                    <a:pt x="62" y="33"/>
                    <a:pt x="33" y="11"/>
                  </a:cubicBezTo>
                  <a:cubicBezTo>
                    <a:pt x="22" y="11"/>
                    <a:pt x="11" y="10"/>
                    <a:pt x="0" y="10"/>
                  </a:cubicBezTo>
                  <a:cubicBezTo>
                    <a:pt x="2" y="13"/>
                    <a:pt x="5" y="15"/>
                    <a:pt x="7" y="18"/>
                  </a:cubicBezTo>
                  <a:cubicBezTo>
                    <a:pt x="19" y="30"/>
                    <a:pt x="33" y="39"/>
                    <a:pt x="47" y="46"/>
                  </a:cubicBezTo>
                  <a:cubicBezTo>
                    <a:pt x="59" y="47"/>
                    <a:pt x="70" y="47"/>
                    <a:pt x="82" y="47"/>
                  </a:cubicBezTo>
                  <a:cubicBezTo>
                    <a:pt x="128" y="47"/>
                    <a:pt x="169" y="45"/>
                    <a:pt x="202" y="42"/>
                  </a:cubicBezTo>
                  <a:cubicBezTo>
                    <a:pt x="216" y="35"/>
                    <a:pt x="228" y="25"/>
                    <a:pt x="239" y="14"/>
                  </a:cubicBezTo>
                  <a:cubicBezTo>
                    <a:pt x="243" y="9"/>
                    <a:pt x="248" y="5"/>
                    <a:pt x="251" y="0"/>
                  </a:cubicBezTo>
                </a:path>
              </a:pathLst>
            </a:custGeom>
            <a:solidFill>
              <a:srgbClr val="412E1B"/>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1" name="Freeform 44"/>
            <p:cNvSpPr>
              <a:spLocks noEditPoints="1"/>
            </p:cNvSpPr>
            <p:nvPr/>
          </p:nvSpPr>
          <p:spPr bwMode="auto">
            <a:xfrm>
              <a:off x="2577298" y="4308534"/>
              <a:ext cx="1037965" cy="1065879"/>
            </a:xfrm>
            <a:custGeom>
              <a:avLst/>
              <a:gdLst>
                <a:gd name="T0" fmla="*/ 145 w 865"/>
                <a:gd name="T1" fmla="*/ 173 h 888"/>
                <a:gd name="T2" fmla="*/ 109 w 865"/>
                <a:gd name="T3" fmla="*/ 140 h 888"/>
                <a:gd name="T4" fmla="*/ 185 w 865"/>
                <a:gd name="T5" fmla="*/ 57 h 888"/>
                <a:gd name="T6" fmla="*/ 183 w 865"/>
                <a:gd name="T7" fmla="*/ 11 h 888"/>
                <a:gd name="T8" fmla="*/ 137 w 865"/>
                <a:gd name="T9" fmla="*/ 14 h 888"/>
                <a:gd name="T10" fmla="*/ 61 w 865"/>
                <a:gd name="T11" fmla="*/ 97 h 888"/>
                <a:gd name="T12" fmla="*/ 58 w 865"/>
                <a:gd name="T13" fmla="*/ 94 h 888"/>
                <a:gd name="T14" fmla="*/ 12 w 865"/>
                <a:gd name="T15" fmla="*/ 96 h 888"/>
                <a:gd name="T16" fmla="*/ 14 w 865"/>
                <a:gd name="T17" fmla="*/ 141 h 888"/>
                <a:gd name="T18" fmla="*/ 165 w 865"/>
                <a:gd name="T19" fmla="*/ 278 h 888"/>
                <a:gd name="T20" fmla="*/ 164 w 865"/>
                <a:gd name="T21" fmla="*/ 279 h 888"/>
                <a:gd name="T22" fmla="*/ 166 w 865"/>
                <a:gd name="T23" fmla="*/ 325 h 888"/>
                <a:gd name="T24" fmla="*/ 212 w 865"/>
                <a:gd name="T25" fmla="*/ 323 h 888"/>
                <a:gd name="T26" fmla="*/ 213 w 865"/>
                <a:gd name="T27" fmla="*/ 322 h 888"/>
                <a:gd name="T28" fmla="*/ 561 w 865"/>
                <a:gd name="T29" fmla="*/ 638 h 888"/>
                <a:gd name="T30" fmla="*/ 537 w 865"/>
                <a:gd name="T31" fmla="*/ 732 h 888"/>
                <a:gd name="T32" fmla="*/ 589 w 865"/>
                <a:gd name="T33" fmla="*/ 845 h 888"/>
                <a:gd name="T34" fmla="*/ 706 w 865"/>
                <a:gd name="T35" fmla="*/ 886 h 888"/>
                <a:gd name="T36" fmla="*/ 821 w 865"/>
                <a:gd name="T37" fmla="*/ 832 h 888"/>
                <a:gd name="T38" fmla="*/ 862 w 865"/>
                <a:gd name="T39" fmla="*/ 714 h 888"/>
                <a:gd name="T40" fmla="*/ 810 w 865"/>
                <a:gd name="T41" fmla="*/ 602 h 888"/>
                <a:gd name="T42" fmla="*/ 693 w 865"/>
                <a:gd name="T43" fmla="*/ 561 h 888"/>
                <a:gd name="T44" fmla="*/ 605 w 865"/>
                <a:gd name="T45" fmla="*/ 591 h 888"/>
                <a:gd name="T46" fmla="*/ 256 w 865"/>
                <a:gd name="T47" fmla="*/ 274 h 888"/>
                <a:gd name="T48" fmla="*/ 257 w 865"/>
                <a:gd name="T49" fmla="*/ 273 h 888"/>
                <a:gd name="T50" fmla="*/ 255 w 865"/>
                <a:gd name="T51" fmla="*/ 228 h 888"/>
                <a:gd name="T52" fmla="*/ 209 w 865"/>
                <a:gd name="T53" fmla="*/ 230 h 888"/>
                <a:gd name="T54" fmla="*/ 208 w 865"/>
                <a:gd name="T55" fmla="*/ 231 h 888"/>
                <a:gd name="T56" fmla="*/ 192 w 865"/>
                <a:gd name="T57" fmla="*/ 216 h 888"/>
                <a:gd name="T58" fmla="*/ 268 w 865"/>
                <a:gd name="T59" fmla="*/ 132 h 888"/>
                <a:gd name="T60" fmla="*/ 266 w 865"/>
                <a:gd name="T61" fmla="*/ 87 h 888"/>
                <a:gd name="T62" fmla="*/ 220 w 865"/>
                <a:gd name="T63" fmla="*/ 89 h 888"/>
                <a:gd name="T64" fmla="*/ 145 w 865"/>
                <a:gd name="T65" fmla="*/ 173 h 888"/>
                <a:gd name="T66" fmla="*/ 590 w 865"/>
                <a:gd name="T67" fmla="*/ 727 h 888"/>
                <a:gd name="T68" fmla="*/ 618 w 865"/>
                <a:gd name="T69" fmla="*/ 648 h 888"/>
                <a:gd name="T70" fmla="*/ 693 w 865"/>
                <a:gd name="T71" fmla="*/ 613 h 888"/>
                <a:gd name="T72" fmla="*/ 773 w 865"/>
                <a:gd name="T73" fmla="*/ 642 h 888"/>
                <a:gd name="T74" fmla="*/ 810 w 865"/>
                <a:gd name="T75" fmla="*/ 719 h 888"/>
                <a:gd name="T76" fmla="*/ 783 w 865"/>
                <a:gd name="T77" fmla="*/ 797 h 888"/>
                <a:gd name="T78" fmla="*/ 707 w 865"/>
                <a:gd name="T79" fmla="*/ 833 h 888"/>
                <a:gd name="T80" fmla="*/ 626 w 865"/>
                <a:gd name="T81" fmla="*/ 804 h 888"/>
                <a:gd name="T82" fmla="*/ 590 w 865"/>
                <a:gd name="T83" fmla="*/ 727 h 8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65" h="888">
                  <a:moveTo>
                    <a:pt x="145" y="173"/>
                  </a:moveTo>
                  <a:cubicBezTo>
                    <a:pt x="109" y="140"/>
                    <a:pt x="109" y="140"/>
                    <a:pt x="109" y="140"/>
                  </a:cubicBezTo>
                  <a:cubicBezTo>
                    <a:pt x="185" y="57"/>
                    <a:pt x="185" y="57"/>
                    <a:pt x="185" y="57"/>
                  </a:cubicBezTo>
                  <a:cubicBezTo>
                    <a:pt x="197" y="44"/>
                    <a:pt x="196" y="23"/>
                    <a:pt x="183" y="11"/>
                  </a:cubicBezTo>
                  <a:cubicBezTo>
                    <a:pt x="169" y="0"/>
                    <a:pt x="149" y="1"/>
                    <a:pt x="137" y="14"/>
                  </a:cubicBezTo>
                  <a:cubicBezTo>
                    <a:pt x="61" y="97"/>
                    <a:pt x="61" y="97"/>
                    <a:pt x="61" y="97"/>
                  </a:cubicBezTo>
                  <a:cubicBezTo>
                    <a:pt x="58" y="94"/>
                    <a:pt x="58" y="94"/>
                    <a:pt x="58" y="94"/>
                  </a:cubicBezTo>
                  <a:cubicBezTo>
                    <a:pt x="44" y="82"/>
                    <a:pt x="24" y="83"/>
                    <a:pt x="12" y="96"/>
                  </a:cubicBezTo>
                  <a:cubicBezTo>
                    <a:pt x="0" y="109"/>
                    <a:pt x="1" y="129"/>
                    <a:pt x="14" y="141"/>
                  </a:cubicBezTo>
                  <a:cubicBezTo>
                    <a:pt x="165" y="278"/>
                    <a:pt x="165" y="278"/>
                    <a:pt x="165" y="278"/>
                  </a:cubicBezTo>
                  <a:cubicBezTo>
                    <a:pt x="164" y="279"/>
                    <a:pt x="164" y="279"/>
                    <a:pt x="164" y="279"/>
                  </a:cubicBezTo>
                  <a:cubicBezTo>
                    <a:pt x="152" y="293"/>
                    <a:pt x="153" y="313"/>
                    <a:pt x="166" y="325"/>
                  </a:cubicBezTo>
                  <a:cubicBezTo>
                    <a:pt x="180" y="337"/>
                    <a:pt x="200" y="336"/>
                    <a:pt x="212" y="323"/>
                  </a:cubicBezTo>
                  <a:cubicBezTo>
                    <a:pt x="213" y="322"/>
                    <a:pt x="213" y="322"/>
                    <a:pt x="213" y="322"/>
                  </a:cubicBezTo>
                  <a:cubicBezTo>
                    <a:pt x="561" y="638"/>
                    <a:pt x="561" y="638"/>
                    <a:pt x="561" y="638"/>
                  </a:cubicBezTo>
                  <a:cubicBezTo>
                    <a:pt x="543" y="667"/>
                    <a:pt x="535" y="701"/>
                    <a:pt x="537" y="732"/>
                  </a:cubicBezTo>
                  <a:cubicBezTo>
                    <a:pt x="538" y="774"/>
                    <a:pt x="556" y="814"/>
                    <a:pt x="589" y="845"/>
                  </a:cubicBezTo>
                  <a:cubicBezTo>
                    <a:pt x="622" y="875"/>
                    <a:pt x="664" y="888"/>
                    <a:pt x="706" y="886"/>
                  </a:cubicBezTo>
                  <a:cubicBezTo>
                    <a:pt x="748" y="885"/>
                    <a:pt x="790" y="866"/>
                    <a:pt x="821" y="832"/>
                  </a:cubicBezTo>
                  <a:cubicBezTo>
                    <a:pt x="850" y="799"/>
                    <a:pt x="865" y="755"/>
                    <a:pt x="862" y="714"/>
                  </a:cubicBezTo>
                  <a:cubicBezTo>
                    <a:pt x="860" y="672"/>
                    <a:pt x="843" y="632"/>
                    <a:pt x="810" y="602"/>
                  </a:cubicBezTo>
                  <a:cubicBezTo>
                    <a:pt x="777" y="571"/>
                    <a:pt x="734" y="558"/>
                    <a:pt x="693" y="561"/>
                  </a:cubicBezTo>
                  <a:cubicBezTo>
                    <a:pt x="662" y="561"/>
                    <a:pt x="631" y="572"/>
                    <a:pt x="605" y="591"/>
                  </a:cubicBezTo>
                  <a:cubicBezTo>
                    <a:pt x="256" y="274"/>
                    <a:pt x="256" y="274"/>
                    <a:pt x="256" y="274"/>
                  </a:cubicBezTo>
                  <a:cubicBezTo>
                    <a:pt x="257" y="273"/>
                    <a:pt x="257" y="273"/>
                    <a:pt x="257" y="273"/>
                  </a:cubicBezTo>
                  <a:cubicBezTo>
                    <a:pt x="269" y="260"/>
                    <a:pt x="268" y="239"/>
                    <a:pt x="255" y="228"/>
                  </a:cubicBezTo>
                  <a:cubicBezTo>
                    <a:pt x="242" y="216"/>
                    <a:pt x="221" y="217"/>
                    <a:pt x="209" y="230"/>
                  </a:cubicBezTo>
                  <a:cubicBezTo>
                    <a:pt x="208" y="231"/>
                    <a:pt x="208" y="231"/>
                    <a:pt x="208" y="231"/>
                  </a:cubicBezTo>
                  <a:cubicBezTo>
                    <a:pt x="192" y="216"/>
                    <a:pt x="192" y="216"/>
                    <a:pt x="192" y="216"/>
                  </a:cubicBezTo>
                  <a:cubicBezTo>
                    <a:pt x="268" y="132"/>
                    <a:pt x="268" y="132"/>
                    <a:pt x="268" y="132"/>
                  </a:cubicBezTo>
                  <a:cubicBezTo>
                    <a:pt x="280" y="119"/>
                    <a:pt x="279" y="99"/>
                    <a:pt x="266" y="87"/>
                  </a:cubicBezTo>
                  <a:cubicBezTo>
                    <a:pt x="253" y="75"/>
                    <a:pt x="232" y="76"/>
                    <a:pt x="220" y="89"/>
                  </a:cubicBezTo>
                  <a:cubicBezTo>
                    <a:pt x="145" y="173"/>
                    <a:pt x="145" y="173"/>
                    <a:pt x="145" y="173"/>
                  </a:cubicBezTo>
                  <a:moveTo>
                    <a:pt x="590" y="727"/>
                  </a:moveTo>
                  <a:cubicBezTo>
                    <a:pt x="588" y="698"/>
                    <a:pt x="597" y="670"/>
                    <a:pt x="618" y="648"/>
                  </a:cubicBezTo>
                  <a:cubicBezTo>
                    <a:pt x="637" y="626"/>
                    <a:pt x="664" y="615"/>
                    <a:pt x="693" y="613"/>
                  </a:cubicBezTo>
                  <a:cubicBezTo>
                    <a:pt x="721" y="612"/>
                    <a:pt x="750" y="621"/>
                    <a:pt x="773" y="642"/>
                  </a:cubicBezTo>
                  <a:cubicBezTo>
                    <a:pt x="796" y="663"/>
                    <a:pt x="808" y="691"/>
                    <a:pt x="810" y="719"/>
                  </a:cubicBezTo>
                  <a:cubicBezTo>
                    <a:pt x="811" y="748"/>
                    <a:pt x="802" y="776"/>
                    <a:pt x="783" y="797"/>
                  </a:cubicBezTo>
                  <a:cubicBezTo>
                    <a:pt x="762" y="820"/>
                    <a:pt x="735" y="832"/>
                    <a:pt x="707" y="833"/>
                  </a:cubicBezTo>
                  <a:cubicBezTo>
                    <a:pt x="678" y="835"/>
                    <a:pt x="649" y="825"/>
                    <a:pt x="626" y="804"/>
                  </a:cubicBezTo>
                  <a:cubicBezTo>
                    <a:pt x="603" y="783"/>
                    <a:pt x="591" y="755"/>
                    <a:pt x="590" y="727"/>
                  </a:cubicBezTo>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2" name="Freeform 46"/>
            <p:cNvSpPr/>
            <p:nvPr/>
          </p:nvSpPr>
          <p:spPr bwMode="auto">
            <a:xfrm>
              <a:off x="3560169" y="5277448"/>
              <a:ext cx="24976" cy="34525"/>
            </a:xfrm>
            <a:custGeom>
              <a:avLst/>
              <a:gdLst>
                <a:gd name="T0" fmla="*/ 21 w 21"/>
                <a:gd name="T1" fmla="*/ 0 h 29"/>
                <a:gd name="T2" fmla="*/ 2 w 21"/>
                <a:gd name="T3" fmla="*/ 25 h 29"/>
                <a:gd name="T4" fmla="*/ 0 w 21"/>
                <a:gd name="T5" fmla="*/ 27 h 29"/>
                <a:gd name="T6" fmla="*/ 5 w 21"/>
                <a:gd name="T7" fmla="*/ 29 h 29"/>
                <a:gd name="T8" fmla="*/ 21 w 21"/>
                <a:gd name="T9" fmla="*/ 0 h 29"/>
              </a:gdLst>
              <a:ahLst/>
              <a:cxnLst>
                <a:cxn ang="0">
                  <a:pos x="T0" y="T1"/>
                </a:cxn>
                <a:cxn ang="0">
                  <a:pos x="T2" y="T3"/>
                </a:cxn>
                <a:cxn ang="0">
                  <a:pos x="T4" y="T5"/>
                </a:cxn>
                <a:cxn ang="0">
                  <a:pos x="T6" y="T7"/>
                </a:cxn>
                <a:cxn ang="0">
                  <a:pos x="T8" y="T9"/>
                </a:cxn>
              </a:cxnLst>
              <a:rect l="0" t="0" r="r" b="b"/>
              <a:pathLst>
                <a:path w="21" h="29">
                  <a:moveTo>
                    <a:pt x="21" y="0"/>
                  </a:moveTo>
                  <a:cubicBezTo>
                    <a:pt x="15" y="8"/>
                    <a:pt x="9" y="17"/>
                    <a:pt x="2" y="25"/>
                  </a:cubicBezTo>
                  <a:cubicBezTo>
                    <a:pt x="1" y="26"/>
                    <a:pt x="0" y="26"/>
                    <a:pt x="0" y="27"/>
                  </a:cubicBezTo>
                  <a:cubicBezTo>
                    <a:pt x="1" y="28"/>
                    <a:pt x="3" y="28"/>
                    <a:pt x="5" y="29"/>
                  </a:cubicBezTo>
                  <a:cubicBezTo>
                    <a:pt x="11" y="19"/>
                    <a:pt x="16" y="10"/>
                    <a:pt x="21" y="0"/>
                  </a:cubicBezTo>
                </a:path>
              </a:pathLst>
            </a:custGeom>
            <a:solidFill>
              <a:srgbClr val="D4D4D4"/>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3" name="Rectangle 48"/>
            <p:cNvSpPr>
              <a:spLocks noChangeArrowheads="1"/>
            </p:cNvSpPr>
            <p:nvPr/>
          </p:nvSpPr>
          <p:spPr bwMode="auto">
            <a:xfrm>
              <a:off x="3717370" y="4925583"/>
              <a:ext cx="735" cy="1469"/>
            </a:xfrm>
            <a:prstGeom prst="rect">
              <a:avLst/>
            </a:prstGeom>
            <a:solidFill>
              <a:srgbClr val="F5F5F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endParaRPr lang="en-US"/>
            </a:p>
          </p:txBody>
        </p:sp>
        <p:sp>
          <p:nvSpPr>
            <p:cNvPr id="84" name="Freeform 49"/>
            <p:cNvSpPr/>
            <p:nvPr/>
          </p:nvSpPr>
          <p:spPr bwMode="auto">
            <a:xfrm>
              <a:off x="3717370" y="4925583"/>
              <a:ext cx="0" cy="1469"/>
            </a:xfrm>
            <a:custGeom>
              <a:avLst/>
              <a:gdLst>
                <a:gd name="T0" fmla="*/ 0 h 2"/>
                <a:gd name="T1" fmla="*/ 2 h 2"/>
                <a:gd name="T2" fmla="*/ 2 h 2"/>
                <a:gd name="T3" fmla="*/ 0 h 2"/>
              </a:gdLst>
              <a:ahLst/>
              <a:cxnLst>
                <a:cxn ang="0">
                  <a:pos x="0" y="T0"/>
                </a:cxn>
                <a:cxn ang="0">
                  <a:pos x="0" y="T1"/>
                </a:cxn>
                <a:cxn ang="0">
                  <a:pos x="0" y="T2"/>
                </a:cxn>
                <a:cxn ang="0">
                  <a:pos x="0" y="T3"/>
                </a:cxn>
              </a:cxnLst>
              <a:rect l="0" t="0" r="r" b="b"/>
              <a:pathLst>
                <a:path h="2">
                  <a:moveTo>
                    <a:pt x="0" y="0"/>
                  </a:moveTo>
                  <a:lnTo>
                    <a:pt x="0" y="2"/>
                  </a:lnTo>
                  <a:lnTo>
                    <a:pt x="0" y="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5" name="Freeform 51"/>
            <p:cNvSpPr/>
            <p:nvPr/>
          </p:nvSpPr>
          <p:spPr bwMode="auto">
            <a:xfrm>
              <a:off x="3544743" y="4827149"/>
              <a:ext cx="502454" cy="473071"/>
            </a:xfrm>
            <a:custGeom>
              <a:avLst/>
              <a:gdLst>
                <a:gd name="T0" fmla="*/ 143 w 419"/>
                <a:gd name="T1" fmla="*/ 64 h 394"/>
                <a:gd name="T2" fmla="*/ 23 w 419"/>
                <a:gd name="T3" fmla="*/ 321 h 394"/>
                <a:gd name="T4" fmla="*/ 2 w 419"/>
                <a:gd name="T5" fmla="*/ 336 h 394"/>
                <a:gd name="T6" fmla="*/ 12 w 419"/>
                <a:gd name="T7" fmla="*/ 343 h 394"/>
                <a:gd name="T8" fmla="*/ 7 w 419"/>
                <a:gd name="T9" fmla="*/ 352 h 394"/>
                <a:gd name="T10" fmla="*/ 15 w 419"/>
                <a:gd name="T11" fmla="*/ 359 h 394"/>
                <a:gd name="T12" fmla="*/ 10 w 419"/>
                <a:gd name="T13" fmla="*/ 368 h 394"/>
                <a:gd name="T14" fmla="*/ 20 w 419"/>
                <a:gd name="T15" fmla="*/ 374 h 394"/>
                <a:gd name="T16" fmla="*/ 15 w 419"/>
                <a:gd name="T17" fmla="*/ 384 h 394"/>
                <a:gd name="T18" fmla="*/ 35 w 419"/>
                <a:gd name="T19" fmla="*/ 390 h 394"/>
                <a:gd name="T20" fmla="*/ 147 w 419"/>
                <a:gd name="T21" fmla="*/ 0 h 394"/>
                <a:gd name="T22" fmla="*/ 143 w 419"/>
                <a:gd name="T23" fmla="*/ 64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9" h="394">
                  <a:moveTo>
                    <a:pt x="143" y="64"/>
                  </a:moveTo>
                  <a:cubicBezTo>
                    <a:pt x="301" y="242"/>
                    <a:pt x="23" y="321"/>
                    <a:pt x="23" y="321"/>
                  </a:cubicBezTo>
                  <a:cubicBezTo>
                    <a:pt x="20" y="321"/>
                    <a:pt x="0" y="326"/>
                    <a:pt x="2" y="336"/>
                  </a:cubicBezTo>
                  <a:cubicBezTo>
                    <a:pt x="4" y="340"/>
                    <a:pt x="8" y="342"/>
                    <a:pt x="12" y="343"/>
                  </a:cubicBezTo>
                  <a:cubicBezTo>
                    <a:pt x="8" y="345"/>
                    <a:pt x="5" y="348"/>
                    <a:pt x="7" y="352"/>
                  </a:cubicBezTo>
                  <a:cubicBezTo>
                    <a:pt x="8" y="356"/>
                    <a:pt x="11" y="358"/>
                    <a:pt x="15" y="359"/>
                  </a:cubicBezTo>
                  <a:cubicBezTo>
                    <a:pt x="12" y="361"/>
                    <a:pt x="9" y="364"/>
                    <a:pt x="10" y="368"/>
                  </a:cubicBezTo>
                  <a:cubicBezTo>
                    <a:pt x="12" y="372"/>
                    <a:pt x="16" y="374"/>
                    <a:pt x="20" y="374"/>
                  </a:cubicBezTo>
                  <a:cubicBezTo>
                    <a:pt x="16" y="377"/>
                    <a:pt x="13" y="380"/>
                    <a:pt x="15" y="384"/>
                  </a:cubicBezTo>
                  <a:cubicBezTo>
                    <a:pt x="17" y="393"/>
                    <a:pt x="23" y="394"/>
                    <a:pt x="35" y="390"/>
                  </a:cubicBezTo>
                  <a:cubicBezTo>
                    <a:pt x="35" y="390"/>
                    <a:pt x="419" y="279"/>
                    <a:pt x="147" y="0"/>
                  </a:cubicBezTo>
                  <a:lnTo>
                    <a:pt x="143" y="64"/>
                  </a:ln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6" name="Freeform 52"/>
            <p:cNvSpPr/>
            <p:nvPr/>
          </p:nvSpPr>
          <p:spPr bwMode="auto">
            <a:xfrm>
              <a:off x="3715900" y="4827149"/>
              <a:ext cx="67582" cy="111657"/>
            </a:xfrm>
            <a:custGeom>
              <a:avLst/>
              <a:gdLst>
                <a:gd name="T0" fmla="*/ 0 w 56"/>
                <a:gd name="T1" fmla="*/ 64 h 93"/>
                <a:gd name="T2" fmla="*/ 4 w 56"/>
                <a:gd name="T3" fmla="*/ 0 h 93"/>
                <a:gd name="T4" fmla="*/ 56 w 56"/>
                <a:gd name="T5" fmla="*/ 63 h 93"/>
                <a:gd name="T6" fmla="*/ 23 w 56"/>
                <a:gd name="T7" fmla="*/ 93 h 93"/>
                <a:gd name="T8" fmla="*/ 0 w 56"/>
                <a:gd name="T9" fmla="*/ 64 h 93"/>
              </a:gdLst>
              <a:ahLst/>
              <a:cxnLst>
                <a:cxn ang="0">
                  <a:pos x="T0" y="T1"/>
                </a:cxn>
                <a:cxn ang="0">
                  <a:pos x="T2" y="T3"/>
                </a:cxn>
                <a:cxn ang="0">
                  <a:pos x="T4" y="T5"/>
                </a:cxn>
                <a:cxn ang="0">
                  <a:pos x="T6" y="T7"/>
                </a:cxn>
                <a:cxn ang="0">
                  <a:pos x="T8" y="T9"/>
                </a:cxn>
              </a:cxnLst>
              <a:rect l="0" t="0" r="r" b="b"/>
              <a:pathLst>
                <a:path w="56" h="93">
                  <a:moveTo>
                    <a:pt x="0" y="64"/>
                  </a:moveTo>
                  <a:cubicBezTo>
                    <a:pt x="4" y="0"/>
                    <a:pt x="4" y="0"/>
                    <a:pt x="4" y="0"/>
                  </a:cubicBezTo>
                  <a:cubicBezTo>
                    <a:pt x="25" y="22"/>
                    <a:pt x="43" y="43"/>
                    <a:pt x="56" y="63"/>
                  </a:cubicBezTo>
                  <a:cubicBezTo>
                    <a:pt x="23" y="93"/>
                    <a:pt x="23" y="93"/>
                    <a:pt x="23" y="93"/>
                  </a:cubicBezTo>
                  <a:cubicBezTo>
                    <a:pt x="16" y="83"/>
                    <a:pt x="9" y="74"/>
                    <a:pt x="0" y="64"/>
                  </a:cubicBez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7" name="Freeform 56"/>
            <p:cNvSpPr/>
            <p:nvPr/>
          </p:nvSpPr>
          <p:spPr bwMode="auto">
            <a:xfrm>
              <a:off x="2832933" y="4929256"/>
              <a:ext cx="429731" cy="342315"/>
            </a:xfrm>
            <a:custGeom>
              <a:avLst/>
              <a:gdLst>
                <a:gd name="T0" fmla="*/ 357 w 358"/>
                <a:gd name="T1" fmla="*/ 241 h 285"/>
                <a:gd name="T2" fmla="*/ 350 w 358"/>
                <a:gd name="T3" fmla="*/ 233 h 285"/>
                <a:gd name="T4" fmla="*/ 358 w 358"/>
                <a:gd name="T5" fmla="*/ 224 h 285"/>
                <a:gd name="T6" fmla="*/ 334 w 358"/>
                <a:gd name="T7" fmla="*/ 214 h 285"/>
                <a:gd name="T8" fmla="*/ 145 w 358"/>
                <a:gd name="T9" fmla="*/ 24 h 285"/>
                <a:gd name="T10" fmla="*/ 107 w 358"/>
                <a:gd name="T11" fmla="*/ 0 h 285"/>
                <a:gd name="T12" fmla="*/ 337 w 358"/>
                <a:gd name="T13" fmla="*/ 284 h 285"/>
                <a:gd name="T14" fmla="*/ 356 w 358"/>
                <a:gd name="T15" fmla="*/ 274 h 285"/>
                <a:gd name="T16" fmla="*/ 348 w 358"/>
                <a:gd name="T17" fmla="*/ 266 h 285"/>
                <a:gd name="T18" fmla="*/ 356 w 358"/>
                <a:gd name="T19" fmla="*/ 257 h 285"/>
                <a:gd name="T20" fmla="*/ 350 w 358"/>
                <a:gd name="T21" fmla="*/ 249 h 285"/>
                <a:gd name="T22" fmla="*/ 357 w 358"/>
                <a:gd name="T23" fmla="*/ 24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8" h="285">
                  <a:moveTo>
                    <a:pt x="357" y="241"/>
                  </a:moveTo>
                  <a:cubicBezTo>
                    <a:pt x="357" y="237"/>
                    <a:pt x="354" y="234"/>
                    <a:pt x="350" y="233"/>
                  </a:cubicBezTo>
                  <a:cubicBezTo>
                    <a:pt x="354" y="231"/>
                    <a:pt x="357" y="229"/>
                    <a:pt x="358" y="224"/>
                  </a:cubicBezTo>
                  <a:cubicBezTo>
                    <a:pt x="358" y="214"/>
                    <a:pt x="337" y="214"/>
                    <a:pt x="334" y="214"/>
                  </a:cubicBezTo>
                  <a:cubicBezTo>
                    <a:pt x="334" y="214"/>
                    <a:pt x="79" y="198"/>
                    <a:pt x="145" y="24"/>
                  </a:cubicBezTo>
                  <a:cubicBezTo>
                    <a:pt x="107" y="0"/>
                    <a:pt x="107" y="0"/>
                    <a:pt x="107" y="0"/>
                  </a:cubicBezTo>
                  <a:cubicBezTo>
                    <a:pt x="0" y="261"/>
                    <a:pt x="337" y="284"/>
                    <a:pt x="337" y="284"/>
                  </a:cubicBezTo>
                  <a:cubicBezTo>
                    <a:pt x="349" y="285"/>
                    <a:pt x="355" y="283"/>
                    <a:pt x="356" y="274"/>
                  </a:cubicBezTo>
                  <a:cubicBezTo>
                    <a:pt x="356" y="269"/>
                    <a:pt x="352" y="267"/>
                    <a:pt x="348" y="266"/>
                  </a:cubicBezTo>
                  <a:cubicBezTo>
                    <a:pt x="353" y="264"/>
                    <a:pt x="356" y="262"/>
                    <a:pt x="356" y="257"/>
                  </a:cubicBezTo>
                  <a:cubicBezTo>
                    <a:pt x="357" y="253"/>
                    <a:pt x="354" y="251"/>
                    <a:pt x="350" y="249"/>
                  </a:cubicBezTo>
                  <a:cubicBezTo>
                    <a:pt x="354" y="248"/>
                    <a:pt x="357" y="245"/>
                    <a:pt x="357" y="241"/>
                  </a:cubicBezTo>
                  <a:close/>
                </a:path>
              </a:pathLst>
            </a:custGeom>
            <a:solidFill>
              <a:srgbClr val="FDDCBE"/>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8" name="Freeform 57"/>
            <p:cNvSpPr/>
            <p:nvPr/>
          </p:nvSpPr>
          <p:spPr bwMode="auto">
            <a:xfrm>
              <a:off x="3276620" y="4493649"/>
              <a:ext cx="96230" cy="81539"/>
            </a:xfrm>
            <a:custGeom>
              <a:avLst/>
              <a:gdLst>
                <a:gd name="T0" fmla="*/ 0 w 131"/>
                <a:gd name="T1" fmla="*/ 104 h 111"/>
                <a:gd name="T2" fmla="*/ 17 w 131"/>
                <a:gd name="T3" fmla="*/ 111 h 111"/>
                <a:gd name="T4" fmla="*/ 131 w 131"/>
                <a:gd name="T5" fmla="*/ 26 h 111"/>
                <a:gd name="T6" fmla="*/ 116 w 131"/>
                <a:gd name="T7" fmla="*/ 0 h 111"/>
                <a:gd name="T8" fmla="*/ 0 w 131"/>
                <a:gd name="T9" fmla="*/ 104 h 111"/>
              </a:gdLst>
              <a:ahLst/>
              <a:cxnLst>
                <a:cxn ang="0">
                  <a:pos x="T0" y="T1"/>
                </a:cxn>
                <a:cxn ang="0">
                  <a:pos x="T2" y="T3"/>
                </a:cxn>
                <a:cxn ang="0">
                  <a:pos x="T4" y="T5"/>
                </a:cxn>
                <a:cxn ang="0">
                  <a:pos x="T6" y="T7"/>
                </a:cxn>
                <a:cxn ang="0">
                  <a:pos x="T8" y="T9"/>
                </a:cxn>
              </a:cxnLst>
              <a:rect l="0" t="0" r="r" b="b"/>
              <a:pathLst>
                <a:path w="131" h="111">
                  <a:moveTo>
                    <a:pt x="0" y="104"/>
                  </a:moveTo>
                  <a:lnTo>
                    <a:pt x="17" y="111"/>
                  </a:lnTo>
                  <a:lnTo>
                    <a:pt x="131" y="26"/>
                  </a:lnTo>
                  <a:lnTo>
                    <a:pt x="116" y="0"/>
                  </a:lnTo>
                  <a:lnTo>
                    <a:pt x="0" y="104"/>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89" name="Freeform 58"/>
            <p:cNvSpPr/>
            <p:nvPr/>
          </p:nvSpPr>
          <p:spPr bwMode="auto">
            <a:xfrm>
              <a:off x="3613059" y="4484834"/>
              <a:ext cx="71989" cy="67582"/>
            </a:xfrm>
            <a:custGeom>
              <a:avLst/>
              <a:gdLst>
                <a:gd name="T0" fmla="*/ 8 w 98"/>
                <a:gd name="T1" fmla="*/ 0 h 92"/>
                <a:gd name="T2" fmla="*/ 0 w 98"/>
                <a:gd name="T3" fmla="*/ 31 h 92"/>
                <a:gd name="T4" fmla="*/ 93 w 98"/>
                <a:gd name="T5" fmla="*/ 92 h 92"/>
                <a:gd name="T6" fmla="*/ 98 w 98"/>
                <a:gd name="T7" fmla="*/ 79 h 92"/>
                <a:gd name="T8" fmla="*/ 8 w 98"/>
                <a:gd name="T9" fmla="*/ 0 h 92"/>
              </a:gdLst>
              <a:ahLst/>
              <a:cxnLst>
                <a:cxn ang="0">
                  <a:pos x="T0" y="T1"/>
                </a:cxn>
                <a:cxn ang="0">
                  <a:pos x="T2" y="T3"/>
                </a:cxn>
                <a:cxn ang="0">
                  <a:pos x="T4" y="T5"/>
                </a:cxn>
                <a:cxn ang="0">
                  <a:pos x="T6" y="T7"/>
                </a:cxn>
                <a:cxn ang="0">
                  <a:pos x="T8" y="T9"/>
                </a:cxn>
              </a:cxnLst>
              <a:rect l="0" t="0" r="r" b="b"/>
              <a:pathLst>
                <a:path w="98" h="92">
                  <a:moveTo>
                    <a:pt x="8" y="0"/>
                  </a:moveTo>
                  <a:lnTo>
                    <a:pt x="0" y="31"/>
                  </a:lnTo>
                  <a:lnTo>
                    <a:pt x="93" y="92"/>
                  </a:lnTo>
                  <a:lnTo>
                    <a:pt x="98" y="79"/>
                  </a:lnTo>
                  <a:lnTo>
                    <a:pt x="8" y="0"/>
                  </a:ln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sp>
          <p:nvSpPr>
            <p:cNvPr id="90" name="Freeform 59"/>
            <p:cNvSpPr/>
            <p:nvPr/>
          </p:nvSpPr>
          <p:spPr bwMode="auto">
            <a:xfrm>
              <a:off x="3386073" y="4711085"/>
              <a:ext cx="251962" cy="59501"/>
            </a:xfrm>
            <a:custGeom>
              <a:avLst/>
              <a:gdLst>
                <a:gd name="T0" fmla="*/ 4 w 210"/>
                <a:gd name="T1" fmla="*/ 50 h 50"/>
                <a:gd name="T2" fmla="*/ 0 w 210"/>
                <a:gd name="T3" fmla="*/ 39 h 50"/>
                <a:gd name="T4" fmla="*/ 210 w 210"/>
                <a:gd name="T5" fmla="*/ 34 h 50"/>
                <a:gd name="T6" fmla="*/ 206 w 210"/>
                <a:gd name="T7" fmla="*/ 44 h 50"/>
                <a:gd name="T8" fmla="*/ 4 w 210"/>
                <a:gd name="T9" fmla="*/ 50 h 50"/>
              </a:gdLst>
              <a:ahLst/>
              <a:cxnLst>
                <a:cxn ang="0">
                  <a:pos x="T0" y="T1"/>
                </a:cxn>
                <a:cxn ang="0">
                  <a:pos x="T2" y="T3"/>
                </a:cxn>
                <a:cxn ang="0">
                  <a:pos x="T4" y="T5"/>
                </a:cxn>
                <a:cxn ang="0">
                  <a:pos x="T6" y="T7"/>
                </a:cxn>
                <a:cxn ang="0">
                  <a:pos x="T8" y="T9"/>
                </a:cxn>
              </a:cxnLst>
              <a:rect l="0" t="0" r="r" b="b"/>
              <a:pathLst>
                <a:path w="210" h="50">
                  <a:moveTo>
                    <a:pt x="4" y="50"/>
                  </a:moveTo>
                  <a:cubicBezTo>
                    <a:pt x="0" y="39"/>
                    <a:pt x="0" y="39"/>
                    <a:pt x="0" y="39"/>
                  </a:cubicBezTo>
                  <a:cubicBezTo>
                    <a:pt x="5" y="38"/>
                    <a:pt x="116" y="0"/>
                    <a:pt x="210" y="34"/>
                  </a:cubicBezTo>
                  <a:cubicBezTo>
                    <a:pt x="206" y="44"/>
                    <a:pt x="206" y="44"/>
                    <a:pt x="206" y="44"/>
                  </a:cubicBezTo>
                  <a:cubicBezTo>
                    <a:pt x="116" y="12"/>
                    <a:pt x="5" y="50"/>
                    <a:pt x="4" y="50"/>
                  </a:cubicBezTo>
                  <a:close/>
                </a:path>
              </a:pathLst>
            </a:custGeom>
            <a:solidFill>
              <a:schemeClr val="tx2">
                <a:lumMod val="75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en-US"/>
            </a:p>
          </p:txBody>
        </p:sp>
      </p:grpSp>
      <p:sp>
        <p:nvSpPr>
          <p:cNvPr id="2" name="灯片编号占位符 1"/>
          <p:cNvSpPr>
            <a:spLocks noGrp="1"/>
          </p:cNvSpPr>
          <p:nvPr>
            <p:ph type="sldNum" sz="quarter" idx="12"/>
          </p:nvPr>
        </p:nvSpPr>
        <p:spPr/>
        <p:txBody>
          <a:bodyPr/>
          <a:lstStyle/>
          <a:p>
            <a:fld id="{879EF9BB-81F1-401D-AA19-680A8E0D7F6D}" type="slidenum">
              <a:rPr lang="en-US" smtClean="0"/>
              <a:t>96</a:t>
            </a:fld>
            <a:endParaRPr lang="en-US"/>
          </a:p>
        </p:txBody>
      </p:sp>
      <p:sp>
        <p:nvSpPr>
          <p:cNvPr id="33" name="左箭头 32">
            <a:hlinkClick r:id="rId2" action="ppaction://hlinksldjump"/>
          </p:cNvPr>
          <p:cNvSpPr/>
          <p:nvPr/>
        </p:nvSpPr>
        <p:spPr>
          <a:xfrm>
            <a:off x="8737309" y="6121484"/>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bg1"/>
                </a:solidFill>
              </a:rPr>
              <a:t>返回</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2" presetClass="entr" presetSubtype="4" fill="hold" grpId="0" nodeType="withEffect">
                                  <p:stCondLst>
                                    <p:cond delay="0"/>
                                  </p:stCondLst>
                                  <p:childTnLst>
                                    <p:set>
                                      <p:cBhvr>
                                        <p:cTn id="10" dur="1" fill="hold">
                                          <p:stCondLst>
                                            <p:cond delay="0"/>
                                          </p:stCondLst>
                                        </p:cTn>
                                        <p:tgtEl>
                                          <p:spTgt spid="3">
                                            <p:txEl>
                                              <p:pRg st="0" end="0"/>
                                            </p:txEl>
                                          </p:spTgt>
                                        </p:tgtEl>
                                        <p:attrNameLst>
                                          <p:attrName>style.visibility</p:attrName>
                                        </p:attrNameLst>
                                      </p:cBhvr>
                                      <p:to>
                                        <p:strVal val="visible"/>
                                      </p:to>
                                    </p:set>
                                    <p:animEffect transition="in" filter="wipe(down)">
                                      <p:cBhvr>
                                        <p:cTn id="11" dur="500"/>
                                        <p:tgtEl>
                                          <p:spTgt spid="3">
                                            <p:txEl>
                                              <p:pRg st="0" end="0"/>
                                            </p:txEl>
                                          </p:spTgt>
                                        </p:tgtEl>
                                      </p:cBhvr>
                                    </p:animEffect>
                                  </p:childTnLst>
                                </p:cTn>
                              </p:par>
                              <p:par>
                                <p:cTn id="12" presetID="22" presetClass="entr" presetSubtype="4" fill="hold" grpId="0" nodeType="withEffect">
                                  <p:stCondLst>
                                    <p:cond delay="0"/>
                                  </p:stCondLst>
                                  <p:childTnLst>
                                    <p:set>
                                      <p:cBhvr>
                                        <p:cTn id="13" dur="1" fill="hold">
                                          <p:stCondLst>
                                            <p:cond delay="0"/>
                                          </p:stCondLst>
                                        </p:cTn>
                                        <p:tgtEl>
                                          <p:spTgt spid="3">
                                            <p:txEl>
                                              <p:pRg st="1" end="1"/>
                                            </p:txEl>
                                          </p:spTgt>
                                        </p:tgtEl>
                                        <p:attrNameLst>
                                          <p:attrName>style.visibility</p:attrName>
                                        </p:attrNameLst>
                                      </p:cBhvr>
                                      <p:to>
                                        <p:strVal val="visible"/>
                                      </p:to>
                                    </p:set>
                                    <p:animEffect transition="in" filter="wipe(down)">
                                      <p:cBhvr>
                                        <p:cTn id="14"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97</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142875" y="353060"/>
            <a:ext cx="11968480" cy="5262245"/>
          </a:xfrm>
          <a:prstGeom prst="rect">
            <a:avLst/>
          </a:prstGeom>
          <a:noFill/>
        </p:spPr>
        <p:txBody>
          <a:bodyPr wrap="square" rtlCol="0" anchor="t">
            <a:spAutoFit/>
          </a:bodyPr>
          <a:lstStyle/>
          <a:p>
            <a:pPr algn="ctr"/>
            <a:r>
              <a:rPr lang="en-US" altLang="zh-CN" sz="2800" dirty="0"/>
              <a:t>  </a:t>
            </a:r>
            <a:r>
              <a:rPr sz="2800" dirty="0" err="1"/>
              <a:t>B（说明文</a:t>
            </a:r>
            <a:r>
              <a:rPr sz="2800" dirty="0"/>
              <a:t>）</a:t>
            </a:r>
          </a:p>
          <a:p>
            <a:pPr algn="just"/>
            <a:r>
              <a:rPr sz="2800" dirty="0"/>
              <a:t>                                                                              </a:t>
            </a:r>
            <a:r>
              <a:rPr sz="2800" dirty="0" err="1"/>
              <a:t>难度系数</a:t>
            </a:r>
            <a:r>
              <a:rPr sz="2800" dirty="0"/>
              <a:t>：★★ 建议时长：5 </a:t>
            </a:r>
            <a:r>
              <a:rPr sz="2800" dirty="0" err="1"/>
              <a:t>分钟</a:t>
            </a:r>
            <a:endParaRPr sz="2800" dirty="0"/>
          </a:p>
          <a:p>
            <a:pPr algn="just"/>
            <a:r>
              <a:rPr sz="2800" dirty="0"/>
              <a:t>     </a:t>
            </a:r>
            <a:r>
              <a:rPr lang="en-US" sz="2800" dirty="0"/>
              <a:t>The </a:t>
            </a:r>
            <a:r>
              <a:rPr lang="en-US" sz="2800" dirty="0" err="1"/>
              <a:t>FlyZoo</a:t>
            </a:r>
            <a:r>
              <a:rPr lang="en-US" sz="2800" dirty="0"/>
              <a:t> Hotel, which was opened in Hangzhou, Zhejiang Province in December 18, 2018, is known as “future hotel”. It is loaded with artificial intelligence (AI) and robots, automating a series of procedures like check-in, lights’ control and room service.</a:t>
            </a:r>
          </a:p>
          <a:p>
            <a:pPr algn="just"/>
            <a:r>
              <a:rPr lang="en-US" sz="2800" dirty="0"/>
              <a:t>     Customers can check into the hotel by simply scanning their faces. The facial </a:t>
            </a:r>
            <a:r>
              <a:rPr lang="en-US" sz="2800" u="sng" dirty="0"/>
              <a:t>recognition</a:t>
            </a:r>
            <a:r>
              <a:rPr lang="en-US" sz="2800" dirty="0"/>
              <a:t> system installed in the hotel also enables customers to use their faces as key cards to open doors and access other hotel services. </a:t>
            </a:r>
          </a:p>
          <a:p>
            <a:pPr algn="just"/>
            <a:r>
              <a:rPr lang="en-US" sz="2800" dirty="0"/>
              <a:t>     Users can also control the lights, television and curtains in the room via voice-activated digital assistant, while robots are deployed to serve dishes, cocktails and coffee.</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灯片编号占位符 3"/>
          <p:cNvSpPr>
            <a:spLocks noGrp="1"/>
          </p:cNvSpPr>
          <p:nvPr>
            <p:ph type="sldNum" sz="quarter" idx="12"/>
          </p:nvPr>
        </p:nvSpPr>
        <p:spPr/>
        <p:txBody>
          <a:bodyPr/>
          <a:lstStyle/>
          <a:p>
            <a:fld id="{879EF9BB-81F1-401D-AA19-680A8E0D7F6D}" type="slidenum">
              <a:rPr lang="en-US" smtClean="0"/>
              <a:t>98</a:t>
            </a:fld>
            <a:endParaRPr lang="en-US"/>
          </a:p>
        </p:txBody>
      </p:sp>
      <p:sp>
        <p:nvSpPr>
          <p:cNvPr id="26" name="左箭头 25">
            <a:hlinkClick r:id="rId2"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5" name="文本框 4"/>
          <p:cNvSpPr txBox="1"/>
          <p:nvPr/>
        </p:nvSpPr>
        <p:spPr>
          <a:xfrm>
            <a:off x="323850" y="854075"/>
            <a:ext cx="11605895" cy="2245360"/>
          </a:xfrm>
          <a:prstGeom prst="rect">
            <a:avLst/>
          </a:prstGeom>
          <a:noFill/>
        </p:spPr>
        <p:txBody>
          <a:bodyPr wrap="square" rtlCol="0" anchor="t">
            <a:spAutoFit/>
          </a:bodyPr>
          <a:lstStyle/>
          <a:p>
            <a:r>
              <a:rPr lang="en-US" altLang="zh-CN" sz="2800"/>
              <a:t>       </a:t>
            </a:r>
            <a:r>
              <a:rPr sz="2800"/>
              <a:t>“The AI-based solution can help customers save time and relieve hotel employees from repetitive work,” said Wang Qun, CEO of FlyZoo Hotel.</a:t>
            </a:r>
          </a:p>
          <a:p>
            <a:r>
              <a:rPr lang="en-US" sz="2800"/>
              <a:t>       </a:t>
            </a:r>
            <a:r>
              <a:rPr sz="2800"/>
              <a:t>“In the future, we will continue to make hotels smarter and more automated, as well as create more customized experiences for consumers.” Wang said.</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内容占位符 2"/>
          <p:cNvSpPr>
            <a:spLocks noGrp="1"/>
          </p:cNvSpPr>
          <p:nvPr>
            <p:ph idx="1"/>
          </p:nvPr>
        </p:nvSpPr>
        <p:spPr>
          <a:xfrm>
            <a:off x="520228" y="919422"/>
            <a:ext cx="11651411" cy="5913404"/>
          </a:xfrm>
        </p:spPr>
        <p:txBody>
          <a:bodyPr>
            <a:normAutofit/>
          </a:bodyPr>
          <a:lstStyle/>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6. What makes the FlyZoo Hotel special?</a:t>
            </a: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A. Its good service.			B. Its special location.</a:t>
            </a: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C. Its AI.					D. Its artistic design.</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7. What’s the first step when customers check in at the FlyZoo hotel? </a:t>
            </a: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A. Scanning their ID cards. </a:t>
            </a: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B. Scanning QR code in their smartphones. </a:t>
            </a: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C. Scanning their faces. </a:t>
            </a: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D. Making a phone call. </a:t>
            </a:r>
          </a:p>
          <a:p>
            <a:pPr marL="0" indent="0">
              <a:buNone/>
            </a:pPr>
            <a:r>
              <a:rPr sz="2400" b="1" dirty="0">
                <a:latin typeface="微软雅黑" panose="020B0503020204020204" pitchFamily="34" charset="-122"/>
                <a:ea typeface="微软雅黑" panose="020B0503020204020204" pitchFamily="34" charset="-122"/>
                <a:cs typeface="Times New Roman" panose="02020603050405020304" pitchFamily="18" charset="0"/>
              </a:rPr>
              <a:t>8. The underlined word “</a:t>
            </a:r>
            <a:r>
              <a:rPr sz="2400" b="1" u="sng" dirty="0">
                <a:latin typeface="微软雅黑" panose="020B0503020204020204" pitchFamily="34" charset="-122"/>
                <a:ea typeface="微软雅黑" panose="020B0503020204020204" pitchFamily="34" charset="-122"/>
                <a:cs typeface="Times New Roman" panose="02020603050405020304" pitchFamily="18" charset="0"/>
              </a:rPr>
              <a:t>recognition</a:t>
            </a:r>
            <a:r>
              <a:rPr sz="2400" b="1" dirty="0">
                <a:latin typeface="微软雅黑" panose="020B0503020204020204" pitchFamily="34" charset="-122"/>
                <a:ea typeface="微软雅黑" panose="020B0503020204020204" pitchFamily="34" charset="-122"/>
                <a:cs typeface="Times New Roman" panose="02020603050405020304" pitchFamily="18" charset="0"/>
              </a:rPr>
              <a:t>” in Paragraph 3 probably means “__________”. </a:t>
            </a:r>
          </a:p>
          <a:p>
            <a:pPr marL="0" indent="0">
              <a:buNone/>
            </a:pP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A. 表情 </a:t>
            </a: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B. 介绍 </a:t>
            </a: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C. 识别 </a:t>
            </a:r>
            <a:r>
              <a:rPr lang="en-US" sz="2400" b="1" dirty="0">
                <a:latin typeface="微软雅黑" panose="020B0503020204020204" pitchFamily="34" charset="-122"/>
                <a:ea typeface="微软雅黑" panose="020B0503020204020204" pitchFamily="34" charset="-122"/>
                <a:cs typeface="Times New Roman" panose="02020603050405020304" pitchFamily="18" charset="0"/>
              </a:rPr>
              <a:t>	</a:t>
            </a:r>
            <a:r>
              <a:rPr sz="2400" b="1" dirty="0">
                <a:latin typeface="微软雅黑" panose="020B0503020204020204" pitchFamily="34" charset="-122"/>
                <a:ea typeface="微软雅黑" panose="020B0503020204020204" pitchFamily="34" charset="-122"/>
                <a:cs typeface="Times New Roman" panose="02020603050405020304" pitchFamily="18" charset="0"/>
              </a:rPr>
              <a:t>D. 承认，认可</a:t>
            </a:r>
            <a:r>
              <a:rPr lang="en-US" altLang="zh-CN" sz="2400" b="1" dirty="0">
                <a:latin typeface="微软雅黑" panose="020B0503020204020204" pitchFamily="34" charset="-122"/>
                <a:ea typeface="微软雅黑" panose="020B0503020204020204" pitchFamily="34" charset="-122"/>
                <a:cs typeface="Times New Roman" panose="02020603050405020304" pitchFamily="18" charset="0"/>
              </a:rPr>
              <a:t>       </a:t>
            </a:r>
            <a:endParaRPr lang="zh-CN" altLang="en-US" sz="2400" b="1" dirty="0">
              <a:latin typeface="微软雅黑" panose="020B0503020204020204" pitchFamily="34" charset="-122"/>
              <a:ea typeface="微软雅黑" panose="020B0503020204020204" pitchFamily="34" charset="-122"/>
              <a:cs typeface="Times New Roman" panose="02020603050405020304" pitchFamily="18" charset="0"/>
            </a:endParaRPr>
          </a:p>
        </p:txBody>
      </p:sp>
      <p:pic>
        <p:nvPicPr>
          <p:cNvPr id="27" name="图片 2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9993457" y="-359974"/>
            <a:ext cx="2506942" cy="2508444"/>
          </a:xfrm>
          <a:prstGeom prst="rect">
            <a:avLst/>
          </a:prstGeom>
        </p:spPr>
      </p:pic>
      <p:sp>
        <p:nvSpPr>
          <p:cNvPr id="4" name="灯片编号占位符 3"/>
          <p:cNvSpPr>
            <a:spLocks noGrp="1"/>
          </p:cNvSpPr>
          <p:nvPr>
            <p:ph type="sldNum" sz="quarter" idx="12"/>
          </p:nvPr>
        </p:nvSpPr>
        <p:spPr/>
        <p:txBody>
          <a:bodyPr/>
          <a:lstStyle/>
          <a:p>
            <a:fld id="{879EF9BB-81F1-401D-AA19-680A8E0D7F6D}" type="slidenum">
              <a:rPr lang="en-US" smtClean="0"/>
              <a:t>99</a:t>
            </a:fld>
            <a:endParaRPr lang="en-US"/>
          </a:p>
        </p:txBody>
      </p:sp>
      <p:sp>
        <p:nvSpPr>
          <p:cNvPr id="26" name="左箭头 25">
            <a:hlinkClick r:id="rId3" action="ppaction://hlinksldjump"/>
          </p:cNvPr>
          <p:cNvSpPr/>
          <p:nvPr/>
        </p:nvSpPr>
        <p:spPr>
          <a:xfrm>
            <a:off x="10581736" y="6107502"/>
            <a:ext cx="1000664" cy="750498"/>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400" b="1" dirty="0">
                <a:solidFill>
                  <a:schemeClr val="tx1"/>
                </a:solidFill>
              </a:rPr>
              <a:t>目录</a:t>
            </a:r>
          </a:p>
        </p:txBody>
      </p:sp>
      <p:sp>
        <p:nvSpPr>
          <p:cNvPr id="6" name="文本框 5"/>
          <p:cNvSpPr txBox="1"/>
          <p:nvPr/>
        </p:nvSpPr>
        <p:spPr>
          <a:xfrm>
            <a:off x="6905625" y="846455"/>
            <a:ext cx="138557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7" name="文本框 6"/>
          <p:cNvSpPr txBox="1"/>
          <p:nvPr/>
        </p:nvSpPr>
        <p:spPr>
          <a:xfrm>
            <a:off x="7649210" y="2681605"/>
            <a:ext cx="1187450"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8" name="文本框 7"/>
          <p:cNvSpPr txBox="1"/>
          <p:nvPr/>
        </p:nvSpPr>
        <p:spPr>
          <a:xfrm>
            <a:off x="8960485" y="4904740"/>
            <a:ext cx="1221105" cy="521970"/>
          </a:xfrm>
          <a:prstGeom prst="rect">
            <a:avLst/>
          </a:prstGeom>
          <a:noFill/>
        </p:spPr>
        <p:txBody>
          <a:bodyPr wrap="square" rtlCol="0">
            <a:spAutoFit/>
          </a:bodyPr>
          <a:lstStyle/>
          <a:p>
            <a:r>
              <a:rPr lang="zh-CN" altLang="en-US" sz="2800" b="1" dirty="0">
                <a:solidFill>
                  <a:srgbClr val="C00000"/>
                </a:solidFill>
                <a:latin typeface="Times New Roman" panose="02020603050405020304" pitchFamily="18" charset="0"/>
                <a:ea typeface="微软雅黑" panose="020B0503020204020204" pitchFamily="34" charset="-122"/>
                <a:cs typeface="Times New Roman" panose="02020603050405020304" pitchFamily="18" charset="0"/>
              </a:rPr>
              <a:t>C</a:t>
            </a:r>
          </a:p>
        </p:txBody>
      </p:sp>
      <p:sp>
        <p:nvSpPr>
          <p:cNvPr id="2" name="文本框 1">
            <a:hlinkClick r:id="rId4" action="ppaction://hlinksldjump"/>
          </p:cNvPr>
          <p:cNvSpPr txBox="1"/>
          <p:nvPr/>
        </p:nvSpPr>
        <p:spPr>
          <a:xfrm>
            <a:off x="7525385" y="846455"/>
            <a:ext cx="143510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5" name="文本框 4">
            <a:hlinkClick r:id="rId5" action="ppaction://hlinksldjump"/>
          </p:cNvPr>
          <p:cNvSpPr txBox="1"/>
          <p:nvPr/>
        </p:nvSpPr>
        <p:spPr>
          <a:xfrm>
            <a:off x="8194040" y="2681605"/>
            <a:ext cx="1219835"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
        <p:nvSpPr>
          <p:cNvPr id="9" name="文本框 8">
            <a:hlinkClick r:id="rId6" action="ppaction://hlinksldjump"/>
          </p:cNvPr>
          <p:cNvSpPr txBox="1"/>
          <p:nvPr/>
        </p:nvSpPr>
        <p:spPr>
          <a:xfrm>
            <a:off x="9051925" y="5585460"/>
            <a:ext cx="1270000" cy="521970"/>
          </a:xfrm>
          <a:prstGeom prst="rect">
            <a:avLst/>
          </a:prstGeom>
          <a:solidFill>
            <a:schemeClr val="accent1"/>
          </a:solidFill>
        </p:spPr>
        <p:txBody>
          <a:bodyPr wrap="square" rtlCol="0">
            <a:spAutoFit/>
          </a:bodyPr>
          <a:lstStyle/>
          <a:p>
            <a:r>
              <a:rPr lang="zh-CN" altLang="en-US" sz="2800" b="1" dirty="0">
                <a:solidFill>
                  <a:schemeClr val="bg1"/>
                </a:solidFill>
                <a:latin typeface="微软雅黑" panose="020B0503020204020204" pitchFamily="34" charset="-122"/>
                <a:ea typeface="微软雅黑" panose="020B0503020204020204" pitchFamily="34" charset="-122"/>
                <a:sym typeface="+mn-ea"/>
              </a:rPr>
              <a:t>解  析</a:t>
            </a:r>
          </a:p>
        </p:txBody>
      </p:sp>
    </p:spTree>
  </p:cSld>
  <p:clrMapOvr>
    <a:masterClrMapping/>
  </p:clrMapOvr>
  <mc:AlternateContent xmlns:mc="http://schemas.openxmlformats.org/markup-compatibility/2006" xmlns:p14="http://schemas.microsoft.com/office/powerpoint/2010/main">
    <mc:Choice Requires="p14">
      <p:transition spd="slow" p14:dur="25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fade">
                                      <p:cBhvr>
                                        <p:cTn id="20" dur="1000"/>
                                        <p:tgtEl>
                                          <p:spTgt spid="7"/>
                                        </p:tgtEl>
                                      </p:cBhvr>
                                    </p:animEffect>
                                    <p:anim calcmode="lin" valueType="num">
                                      <p:cBhvr>
                                        <p:cTn id="21" dur="1000" fill="hold"/>
                                        <p:tgtEl>
                                          <p:spTgt spid="7"/>
                                        </p:tgtEl>
                                        <p:attrNameLst>
                                          <p:attrName>ppt_x</p:attrName>
                                        </p:attrNameLst>
                                      </p:cBhvr>
                                      <p:tavLst>
                                        <p:tav tm="0">
                                          <p:val>
                                            <p:strVal val="#ppt_x"/>
                                          </p:val>
                                        </p:tav>
                                        <p:tav tm="100000">
                                          <p:val>
                                            <p:strVal val="#ppt_x"/>
                                          </p:val>
                                        </p:tav>
                                      </p:tavLst>
                                    </p:anim>
                                    <p:anim calcmode="lin" valueType="num">
                                      <p:cBhvr>
                                        <p:cTn id="22" dur="1000" fill="hold"/>
                                        <p:tgtEl>
                                          <p:spTgt spid="7"/>
                                        </p:tgtEl>
                                        <p:attrNameLst>
                                          <p:attrName>ppt_y</p:attrName>
                                        </p:attrNameLst>
                                      </p:cBhvr>
                                      <p:tavLst>
                                        <p:tav tm="0">
                                          <p:val>
                                            <p:strVal val="#ppt_y+.1"/>
                                          </p:val>
                                        </p:tav>
                                        <p:tav tm="100000">
                                          <p:val>
                                            <p:strVal val="#ppt_y"/>
                                          </p:val>
                                        </p:tav>
                                      </p:tavLst>
                                    </p:anim>
                                  </p:childTnLst>
                                </p:cTn>
                              </p:par>
                            </p:childTnLst>
                          </p:cTn>
                        </p:par>
                        <p:par>
                          <p:cTn id="23" fill="hold">
                            <p:stCondLst>
                              <p:cond delay="1000"/>
                            </p:stCondLst>
                            <p:childTnLst>
                              <p:par>
                                <p:cTn id="24" presetID="42" presetClass="entr" presetSubtype="0" fill="hold" grpId="0"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par>
                          <p:cTn id="36" fill="hold">
                            <p:stCondLst>
                              <p:cond delay="1000"/>
                            </p:stCondLst>
                            <p:childTnLst>
                              <p:par>
                                <p:cTn id="37" presetID="42" presetClass="entr" presetSubtype="0"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1000"/>
                                        <p:tgtEl>
                                          <p:spTgt spid="9"/>
                                        </p:tgtEl>
                                      </p:cBhvr>
                                    </p:animEffect>
                                    <p:anim calcmode="lin" valueType="num">
                                      <p:cBhvr>
                                        <p:cTn id="40" dur="1000" fill="hold"/>
                                        <p:tgtEl>
                                          <p:spTgt spid="9"/>
                                        </p:tgtEl>
                                        <p:attrNameLst>
                                          <p:attrName>ppt_x</p:attrName>
                                        </p:attrNameLst>
                                      </p:cBhvr>
                                      <p:tavLst>
                                        <p:tav tm="0">
                                          <p:val>
                                            <p:strVal val="#ppt_x"/>
                                          </p:val>
                                        </p:tav>
                                        <p:tav tm="100000">
                                          <p:val>
                                            <p:strVal val="#ppt_x"/>
                                          </p:val>
                                        </p:tav>
                                      </p:tavLst>
                                    </p:anim>
                                    <p:anim calcmode="lin" valueType="num">
                                      <p:cBhvr>
                                        <p:cTn id="41"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6" grpId="1"/>
      <p:bldP spid="7" grpId="0"/>
      <p:bldP spid="7" grpId="1"/>
      <p:bldP spid="8" grpId="0"/>
      <p:bldP spid="8" grpId="1"/>
      <p:bldP spid="2" grpId="0" bldLvl="0" animBg="1"/>
      <p:bldP spid="2" grpId="1" animBg="1"/>
      <p:bldP spid="5" grpId="0" bldLvl="0" animBg="1"/>
      <p:bldP spid="5" grpId="1" animBg="1"/>
      <p:bldP spid="9" grpId="0" bldLvl="0" animBg="1"/>
      <p:bldP spid="9" grpId="1" animBg="1"/>
    </p:bldLst>
  </p:timing>
</p:sld>
</file>

<file path=ppt/tags/tag1.xml><?xml version="1.0" encoding="utf-8"?>
<p:tagLst xmlns:a="http://schemas.openxmlformats.org/drawingml/2006/main" xmlns:r="http://schemas.openxmlformats.org/officeDocument/2006/relationships" xmlns:p="http://schemas.openxmlformats.org/presentationml/2006/main">
  <p:tag name="ISPRING_ULTRA_SCORM_COURSE_ID" val="9EC399C7-26C4-439D-AD76-D9E6D725E172"/>
  <p:tag name="ISPRING_SCORM_RATE_SLIDES" val="1"/>
  <p:tag name="ISPRINGONLINEFOLDERID" val="0"/>
  <p:tag name="ISPRINGONLINEFOLDERPATH" val="Content List"/>
  <p:tag name="ISPRINGCLOUDFOLDERID" val="0"/>
  <p:tag name="ISPRINGCLOUDFOLDERPATH" val="Repository"/>
  <p:tag name="ISPRING_PLAYERS_CUSTOMIZATION" val="UEsDBBQAAgAIAEOUV0cNwDEewAEAANoDAAAPAAAAbm9uZS9wbGF5ZXIueG1spZJPb9QwEMXPW6nfIfK9dpYKUa0cekDKiaJKC4jbyptME1PHDp4Ju/vtmfzZpFuQQOKQaPIy72fPs/X9sXHJT4hog8/EWqYiAV+E0voqE18+5zd34v799ZVunTlBTGyZCR88iKQELKJtiX2PhupMvBAkQ0XCL4+bI9pM1ETtRqnD4SAPtzLESr1J07X69vBxW9TQmBvrkYwvmLvs5VYkbbQhWjpl4l0qrq9WA/ICZ5F7fIXBdf3KKIvQqDYCgieIatz2bN3Q3838NMErOrWAgkdfDbPvTfH8EMrOAfbaSo9tWyDqCYO20rSx6zufYCwyMTbsGkA0FaB0vhJq9Ko/mPWTM1hPHLzA9ty22zuLNYsjfejeLerubBmyVxNHXYJ0M0wwnGLeOZeDoS5CKZIIPzrLVd5jv85HkK7FuJzn7h0+Wy/xULDGVW4KCvH0gR18JFOUco5ejtHLwdTbh+ITF49TnNsFMgezhKBratzbf86j7/6fOEp4Mp0jcV7B+hKOueW/BA2PQsAz9pqk1sl+tTOVd9ftmxdX40Iadzdl8R1FQiZWwNewNGTUos8w9Zqm1fg5JTTHotXv91JPRC5/AVBLAQIAABQAAgAIAEOUV0cNwDEewAEAANoDAAAPAAAAAAAAAAEAAAAAAAAAAABub25lL3BsYXllci54bWxQSwUGAAAAAAEAAQA9AAAA7QEAAAAA"/>
  <p:tag name="ISPRING_SCORM_ENDPOINT" val="&lt;endpoint&gt;&lt;enable&gt;0&lt;/enable&gt;&lt;lrs&gt;http://&lt;/lrs&gt;&lt;auth&gt;0&lt;/auth&gt;&lt;login&gt;&lt;/login&gt;&lt;password&gt;&lt;/password&gt;&lt;key&gt;&lt;/key&gt;&lt;name&gt;&lt;/name&gt;&lt;email&gt;&lt;/email&gt;&lt;/endpoint&gt;&#10;"/>
  <p:tag name="ISPRING_PRESENTATION_TITLE" val="扁平化创意教师说课教育培训课件PPT模板"/>
  <p:tag name="COMMONDATA" val="eyJoZGlkIjoiMjhjNGUxNWFjMjhlNDdjNWVkN2JmMzA2Y2JjZmYzMTUifQ=="/>
  <p:tag name="KSO_WPP_MARK_KEY" val="aa1a7bb3-81a8-4b35-a547-d8f5bc64f26e"/>
</p:tagLst>
</file>

<file path=ppt/tags/tag1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0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1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2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3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4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5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1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2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3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4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5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6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8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0.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1.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2.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3.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4.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5.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7.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8.xml><?xml version="1.0" encoding="utf-8"?>
<p:tagLst xmlns:a="http://schemas.openxmlformats.org/drawingml/2006/main" xmlns:r="http://schemas.openxmlformats.org/officeDocument/2006/relationships" xmlns:p="http://schemas.openxmlformats.org/presentationml/2006/main">
  <p:tag name="KSO_WM_BEAUTIFY_FLAG" val=""/>
</p:tagLst>
</file>

<file path=ppt/tags/tag99.xml><?xml version="1.0" encoding="utf-8"?>
<p:tagLst xmlns:a="http://schemas.openxmlformats.org/drawingml/2006/main" xmlns:r="http://schemas.openxmlformats.org/officeDocument/2006/relationships" xmlns:p="http://schemas.openxmlformats.org/presentationml/2006/main">
  <p:tag name="KSO_WM_BEAUTIFY_FLAG" val=""/>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158</TotalTime>
  <Words>40095</Words>
  <Application>Microsoft Office PowerPoint</Application>
  <PresentationFormat>宽屏</PresentationFormat>
  <Paragraphs>3288</Paragraphs>
  <Slides>446</Slides>
  <Notes>11</Notes>
  <HiddenSlides>203</HiddenSlides>
  <MMClips>0</MMClips>
  <ScaleCrop>false</ScaleCrop>
  <HeadingPairs>
    <vt:vector size="6" baseType="variant">
      <vt:variant>
        <vt:lpstr>已用的字体</vt:lpstr>
      </vt:variant>
      <vt:variant>
        <vt:i4>5</vt:i4>
      </vt:variant>
      <vt:variant>
        <vt:lpstr>主题</vt:lpstr>
      </vt:variant>
      <vt:variant>
        <vt:i4>1</vt:i4>
      </vt:variant>
      <vt:variant>
        <vt:lpstr>幻灯片标题</vt:lpstr>
      </vt:variant>
      <vt:variant>
        <vt:i4>446</vt:i4>
      </vt:variant>
    </vt:vector>
  </HeadingPairs>
  <TitlesOfParts>
    <vt:vector size="452" baseType="lpstr">
      <vt:lpstr>宋体</vt:lpstr>
      <vt:lpstr>微软雅黑</vt:lpstr>
      <vt:lpstr>Arial</vt:lpstr>
      <vt:lpstr>Calibri</vt:lpstr>
      <vt:lpstr>Times New Roman</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（一）文段练习</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自 测 题 一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自 测 题 二</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      自测题三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自测题四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扁平化创意教师说课教育培训课件PPT模板</dc:title>
  <dc:creator>dell</dc:creator>
  <cp:lastModifiedBy>LUYAO HAN</cp:lastModifiedBy>
  <cp:revision>1030</cp:revision>
  <dcterms:created xsi:type="dcterms:W3CDTF">2016-10-04T09:02:00Z</dcterms:created>
  <dcterms:modified xsi:type="dcterms:W3CDTF">2023-08-01T10:15:17Z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2052-11.1.0.12980</vt:lpwstr>
  </property>
  <property fmtid="{D5CDD505-2E9C-101B-9397-08002B2CF9AE}" pid="3" name="ICV">
    <vt:lpwstr>BAD73D0EE2A147B2BDF92CF3544FD262</vt:lpwstr>
  </property>
</Properties>
</file>