
<file path=[Content_Types].xml><?xml version="1.0" encoding="utf-8"?>
<Types xmlns="http://schemas.openxmlformats.org/package/2006/content-types">
  <Default Extension="emf" ContentType="image/x-emf"/>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notesSlides/notesSlide11.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86"/>
  </p:notesMasterIdLst>
  <p:handoutMasterIdLst>
    <p:handoutMasterId r:id="rId287"/>
  </p:handoutMasterIdLst>
  <p:sldIdLst>
    <p:sldId id="869" r:id="rId2"/>
    <p:sldId id="794" r:id="rId3"/>
    <p:sldId id="781" r:id="rId4"/>
    <p:sldId id="795" r:id="rId5"/>
    <p:sldId id="939" r:id="rId6"/>
    <p:sldId id="940" r:id="rId7"/>
    <p:sldId id="946" r:id="rId8"/>
    <p:sldId id="941" r:id="rId9"/>
    <p:sldId id="942" r:id="rId10"/>
    <p:sldId id="1089" r:id="rId11"/>
    <p:sldId id="1090" r:id="rId12"/>
    <p:sldId id="1091" r:id="rId13"/>
    <p:sldId id="1092" r:id="rId14"/>
    <p:sldId id="1093" r:id="rId15"/>
    <p:sldId id="1094" r:id="rId16"/>
    <p:sldId id="1095" r:id="rId17"/>
    <p:sldId id="1096" r:id="rId18"/>
    <p:sldId id="1097" r:id="rId19"/>
    <p:sldId id="1098" r:id="rId20"/>
    <p:sldId id="1099" r:id="rId21"/>
    <p:sldId id="1100" r:id="rId22"/>
    <p:sldId id="1101" r:id="rId23"/>
    <p:sldId id="1102" r:id="rId24"/>
    <p:sldId id="1103" r:id="rId25"/>
    <p:sldId id="1104" r:id="rId26"/>
    <p:sldId id="1105" r:id="rId27"/>
    <p:sldId id="1106" r:id="rId28"/>
    <p:sldId id="1107" r:id="rId29"/>
    <p:sldId id="1108" r:id="rId30"/>
    <p:sldId id="1109" r:id="rId31"/>
    <p:sldId id="1110" r:id="rId32"/>
    <p:sldId id="1111" r:id="rId33"/>
    <p:sldId id="1112" r:id="rId34"/>
    <p:sldId id="1113" r:id="rId35"/>
    <p:sldId id="1114" r:id="rId36"/>
    <p:sldId id="1115" r:id="rId37"/>
    <p:sldId id="1116" r:id="rId38"/>
    <p:sldId id="1117" r:id="rId39"/>
    <p:sldId id="1118" r:id="rId40"/>
    <p:sldId id="1119" r:id="rId41"/>
    <p:sldId id="1120" r:id="rId42"/>
    <p:sldId id="1121" r:id="rId43"/>
    <p:sldId id="1122" r:id="rId44"/>
    <p:sldId id="1123" r:id="rId45"/>
    <p:sldId id="1124" r:id="rId46"/>
    <p:sldId id="1125" r:id="rId47"/>
    <p:sldId id="1126" r:id="rId48"/>
    <p:sldId id="1127" r:id="rId49"/>
    <p:sldId id="1128" r:id="rId50"/>
    <p:sldId id="1129" r:id="rId51"/>
    <p:sldId id="1135" r:id="rId52"/>
    <p:sldId id="1131" r:id="rId53"/>
    <p:sldId id="1132" r:id="rId54"/>
    <p:sldId id="1133" r:id="rId55"/>
    <p:sldId id="1134" r:id="rId56"/>
    <p:sldId id="1136" r:id="rId57"/>
    <p:sldId id="1137" r:id="rId58"/>
    <p:sldId id="1138" r:id="rId59"/>
    <p:sldId id="1139" r:id="rId60"/>
    <p:sldId id="1140" r:id="rId61"/>
    <p:sldId id="1141" r:id="rId62"/>
    <p:sldId id="1142" r:id="rId63"/>
    <p:sldId id="947" r:id="rId64"/>
    <p:sldId id="948" r:id="rId65"/>
    <p:sldId id="1144" r:id="rId66"/>
    <p:sldId id="1145" r:id="rId67"/>
    <p:sldId id="1146" r:id="rId68"/>
    <p:sldId id="1147" r:id="rId69"/>
    <p:sldId id="1148" r:id="rId70"/>
    <p:sldId id="1143" r:id="rId71"/>
    <p:sldId id="1149" r:id="rId72"/>
    <p:sldId id="1150" r:id="rId73"/>
    <p:sldId id="1151" r:id="rId74"/>
    <p:sldId id="1152" r:id="rId75"/>
    <p:sldId id="1153" r:id="rId76"/>
    <p:sldId id="1154" r:id="rId77"/>
    <p:sldId id="1155" r:id="rId78"/>
    <p:sldId id="1156" r:id="rId79"/>
    <p:sldId id="1157" r:id="rId80"/>
    <p:sldId id="1158" r:id="rId81"/>
    <p:sldId id="1159" r:id="rId82"/>
    <p:sldId id="1160" r:id="rId83"/>
    <p:sldId id="1161" r:id="rId84"/>
    <p:sldId id="1162" r:id="rId85"/>
    <p:sldId id="1163" r:id="rId86"/>
    <p:sldId id="1164" r:id="rId87"/>
    <p:sldId id="1165" r:id="rId88"/>
    <p:sldId id="1166" r:id="rId89"/>
    <p:sldId id="1167" r:id="rId90"/>
    <p:sldId id="1168" r:id="rId91"/>
    <p:sldId id="1169" r:id="rId92"/>
    <p:sldId id="1170" r:id="rId93"/>
    <p:sldId id="1171" r:id="rId94"/>
    <p:sldId id="1172" r:id="rId95"/>
    <p:sldId id="1173" r:id="rId96"/>
    <p:sldId id="1174" r:id="rId97"/>
    <p:sldId id="1175" r:id="rId98"/>
    <p:sldId id="1176" r:id="rId99"/>
    <p:sldId id="1177" r:id="rId100"/>
    <p:sldId id="1008" r:id="rId101"/>
    <p:sldId id="1178" r:id="rId102"/>
    <p:sldId id="1179" r:id="rId103"/>
    <p:sldId id="1180" r:id="rId104"/>
    <p:sldId id="1181" r:id="rId105"/>
    <p:sldId id="1182" r:id="rId106"/>
    <p:sldId id="1183" r:id="rId107"/>
    <p:sldId id="1184" r:id="rId108"/>
    <p:sldId id="1185" r:id="rId109"/>
    <p:sldId id="1186" r:id="rId110"/>
    <p:sldId id="1187" r:id="rId111"/>
    <p:sldId id="1188" r:id="rId112"/>
    <p:sldId id="1190" r:id="rId113"/>
    <p:sldId id="1191" r:id="rId114"/>
    <p:sldId id="1192" r:id="rId115"/>
    <p:sldId id="1193" r:id="rId116"/>
    <p:sldId id="1189" r:id="rId117"/>
    <p:sldId id="1194" r:id="rId118"/>
    <p:sldId id="1195" r:id="rId119"/>
    <p:sldId id="1196" r:id="rId120"/>
    <p:sldId id="1197" r:id="rId121"/>
    <p:sldId id="1198" r:id="rId122"/>
    <p:sldId id="1199" r:id="rId123"/>
    <p:sldId id="1201" r:id="rId124"/>
    <p:sldId id="1202" r:id="rId125"/>
    <p:sldId id="1204" r:id="rId126"/>
    <p:sldId id="1205" r:id="rId127"/>
    <p:sldId id="1206" r:id="rId128"/>
    <p:sldId id="1207" r:id="rId129"/>
    <p:sldId id="1200" r:id="rId130"/>
    <p:sldId id="1203" r:id="rId131"/>
    <p:sldId id="1208" r:id="rId132"/>
    <p:sldId id="1209" r:id="rId133"/>
    <p:sldId id="1210" r:id="rId134"/>
    <p:sldId id="1211" r:id="rId135"/>
    <p:sldId id="1212" r:id="rId136"/>
    <p:sldId id="1214" r:id="rId137"/>
    <p:sldId id="1216" r:id="rId138"/>
    <p:sldId id="1217" r:id="rId139"/>
    <p:sldId id="1218" r:id="rId140"/>
    <p:sldId id="1219" r:id="rId141"/>
    <p:sldId id="1213" r:id="rId142"/>
    <p:sldId id="1215" r:id="rId143"/>
    <p:sldId id="1220" r:id="rId144"/>
    <p:sldId id="1221" r:id="rId145"/>
    <p:sldId id="1222" r:id="rId146"/>
    <p:sldId id="1223" r:id="rId147"/>
    <p:sldId id="1224" r:id="rId148"/>
    <p:sldId id="1225" r:id="rId149"/>
    <p:sldId id="1226" r:id="rId150"/>
    <p:sldId id="1227" r:id="rId151"/>
    <p:sldId id="1228" r:id="rId152"/>
    <p:sldId id="1229" r:id="rId153"/>
    <p:sldId id="1230" r:id="rId154"/>
    <p:sldId id="1231" r:id="rId155"/>
    <p:sldId id="1232" r:id="rId156"/>
    <p:sldId id="1233" r:id="rId157"/>
    <p:sldId id="1234" r:id="rId158"/>
    <p:sldId id="1235" r:id="rId159"/>
    <p:sldId id="1236" r:id="rId160"/>
    <p:sldId id="1237" r:id="rId161"/>
    <p:sldId id="1238" r:id="rId162"/>
    <p:sldId id="1239" r:id="rId163"/>
    <p:sldId id="1240" r:id="rId164"/>
    <p:sldId id="1241" r:id="rId165"/>
    <p:sldId id="1242" r:id="rId166"/>
    <p:sldId id="1243" r:id="rId167"/>
    <p:sldId id="1244" r:id="rId168"/>
    <p:sldId id="1245" r:id="rId169"/>
    <p:sldId id="1246" r:id="rId170"/>
    <p:sldId id="1247" r:id="rId171"/>
    <p:sldId id="1248" r:id="rId172"/>
    <p:sldId id="1249" r:id="rId173"/>
    <p:sldId id="1250" r:id="rId174"/>
    <p:sldId id="1251" r:id="rId175"/>
    <p:sldId id="1252" r:id="rId176"/>
    <p:sldId id="1253" r:id="rId177"/>
    <p:sldId id="1254" r:id="rId178"/>
    <p:sldId id="1255" r:id="rId179"/>
    <p:sldId id="1256" r:id="rId180"/>
    <p:sldId id="1257" r:id="rId181"/>
    <p:sldId id="1258" r:id="rId182"/>
    <p:sldId id="1259" r:id="rId183"/>
    <p:sldId id="1260" r:id="rId184"/>
    <p:sldId id="1261" r:id="rId185"/>
    <p:sldId id="1262" r:id="rId186"/>
    <p:sldId id="1263" r:id="rId187"/>
    <p:sldId id="1264" r:id="rId188"/>
    <p:sldId id="1265" r:id="rId189"/>
    <p:sldId id="1266" r:id="rId190"/>
    <p:sldId id="1267" r:id="rId191"/>
    <p:sldId id="1268" r:id="rId192"/>
    <p:sldId id="1269" r:id="rId193"/>
    <p:sldId id="1270" r:id="rId194"/>
    <p:sldId id="1271" r:id="rId195"/>
    <p:sldId id="1272" r:id="rId196"/>
    <p:sldId id="1273" r:id="rId197"/>
    <p:sldId id="1274" r:id="rId198"/>
    <p:sldId id="1275" r:id="rId199"/>
    <p:sldId id="1276" r:id="rId200"/>
    <p:sldId id="1277" r:id="rId201"/>
    <p:sldId id="1278" r:id="rId202"/>
    <p:sldId id="1279" r:id="rId203"/>
    <p:sldId id="1280" r:id="rId204"/>
    <p:sldId id="1281" r:id="rId205"/>
    <p:sldId id="1282" r:id="rId206"/>
    <p:sldId id="1283" r:id="rId207"/>
    <p:sldId id="1284" r:id="rId208"/>
    <p:sldId id="1286" r:id="rId209"/>
    <p:sldId id="1287" r:id="rId210"/>
    <p:sldId id="1288" r:id="rId211"/>
    <p:sldId id="1289" r:id="rId212"/>
    <p:sldId id="1290" r:id="rId213"/>
    <p:sldId id="1291" r:id="rId214"/>
    <p:sldId id="1292" r:id="rId215"/>
    <p:sldId id="1293" r:id="rId216"/>
    <p:sldId id="1294" r:id="rId217"/>
    <p:sldId id="1357" r:id="rId218"/>
    <p:sldId id="979" r:id="rId219"/>
    <p:sldId id="1425" r:id="rId220"/>
    <p:sldId id="1426" r:id="rId221"/>
    <p:sldId id="1427" r:id="rId222"/>
    <p:sldId id="1428" r:id="rId223"/>
    <p:sldId id="1429" r:id="rId224"/>
    <p:sldId id="1430" r:id="rId225"/>
    <p:sldId id="1431" r:id="rId226"/>
    <p:sldId id="1443" r:id="rId227"/>
    <p:sldId id="1432" r:id="rId228"/>
    <p:sldId id="1433" r:id="rId229"/>
    <p:sldId id="1434" r:id="rId230"/>
    <p:sldId id="1435" r:id="rId231"/>
    <p:sldId id="1358" r:id="rId232"/>
    <p:sldId id="1359" r:id="rId233"/>
    <p:sldId id="1360" r:id="rId234"/>
    <p:sldId id="1361" r:id="rId235"/>
    <p:sldId id="1362" r:id="rId236"/>
    <p:sldId id="1364" r:id="rId237"/>
    <p:sldId id="1363" r:id="rId238"/>
    <p:sldId id="1365" r:id="rId239"/>
    <p:sldId id="1366" r:id="rId240"/>
    <p:sldId id="1367" r:id="rId241"/>
    <p:sldId id="1368" r:id="rId242"/>
    <p:sldId id="1369" r:id="rId243"/>
    <p:sldId id="1371" r:id="rId244"/>
    <p:sldId id="1372" r:id="rId245"/>
    <p:sldId id="1373" r:id="rId246"/>
    <p:sldId id="1374" r:id="rId247"/>
    <p:sldId id="1375" r:id="rId248"/>
    <p:sldId id="1376" r:id="rId249"/>
    <p:sldId id="1377" r:id="rId250"/>
    <p:sldId id="1378" r:id="rId251"/>
    <p:sldId id="1379" r:id="rId252"/>
    <p:sldId id="1380" r:id="rId253"/>
    <p:sldId id="1381" r:id="rId254"/>
    <p:sldId id="1382" r:id="rId255"/>
    <p:sldId id="1295" r:id="rId256"/>
    <p:sldId id="1296" r:id="rId257"/>
    <p:sldId id="1297" r:id="rId258"/>
    <p:sldId id="1298" r:id="rId259"/>
    <p:sldId id="1299" r:id="rId260"/>
    <p:sldId id="1300" r:id="rId261"/>
    <p:sldId id="1301" r:id="rId262"/>
    <p:sldId id="1302" r:id="rId263"/>
    <p:sldId id="1303" r:id="rId264"/>
    <p:sldId id="1304" r:id="rId265"/>
    <p:sldId id="1305" r:id="rId266"/>
    <p:sldId id="1306" r:id="rId267"/>
    <p:sldId id="1307" r:id="rId268"/>
    <p:sldId id="1309" r:id="rId269"/>
    <p:sldId id="1311" r:id="rId270"/>
    <p:sldId id="1312" r:id="rId271"/>
    <p:sldId id="1313" r:id="rId272"/>
    <p:sldId id="1314" r:id="rId273"/>
    <p:sldId id="1308" r:id="rId274"/>
    <p:sldId id="1310" r:id="rId275"/>
    <p:sldId id="1315" r:id="rId276"/>
    <p:sldId id="1316" r:id="rId277"/>
    <p:sldId id="1317" r:id="rId278"/>
    <p:sldId id="1318" r:id="rId279"/>
    <p:sldId id="996" r:id="rId280"/>
    <p:sldId id="809" r:id="rId281"/>
    <p:sldId id="1343" r:id="rId282"/>
    <p:sldId id="1039" r:id="rId283"/>
    <p:sldId id="1040" r:id="rId284"/>
    <p:sldId id="935" r:id="rId285"/>
  </p:sldIdLst>
  <p:sldSz cx="12192000" cy="6858000"/>
  <p:notesSz cx="6858000" cy="9144000"/>
  <p:custDataLst>
    <p:tags r:id="rId288"/>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44" userDrawn="1">
          <p15:clr>
            <a:srgbClr val="A4A3A4"/>
          </p15:clr>
        </p15:guide>
        <p15:guide id="2" pos="603" userDrawn="1">
          <p15:clr>
            <a:srgbClr val="A4A3A4"/>
          </p15:clr>
        </p15:guide>
        <p15:guide id="3" pos="7062" userDrawn="1">
          <p15:clr>
            <a:srgbClr val="A4A3A4"/>
          </p15:clr>
        </p15:guide>
        <p15:guide id="4" pos="3798"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1F4F8"/>
    <a:srgbClr val="DBCEEF"/>
    <a:srgbClr val="8064A2"/>
    <a:srgbClr val="FFFFFF"/>
    <a:srgbClr val="9BBB59"/>
    <a:srgbClr val="E3FDC1"/>
    <a:srgbClr val="EAD5D5"/>
    <a:srgbClr val="505761"/>
    <a:srgbClr val="76D3C8"/>
    <a:srgbClr val="808B9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84E427A-3D55-4303-BF80-6455036E1DE7}" styleName="主题样式 1 - 强调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849" autoAdjust="0"/>
    <p:restoredTop sz="96763" autoAdjust="0"/>
  </p:normalViewPr>
  <p:slideViewPr>
    <p:cSldViewPr snapToGrid="0">
      <p:cViewPr varScale="1">
        <p:scale>
          <a:sx n="98" d="100"/>
          <a:sy n="98" d="100"/>
        </p:scale>
        <p:origin x="84" y="276"/>
      </p:cViewPr>
      <p:guideLst>
        <p:guide orient="horz" pos="2244"/>
        <p:guide pos="603"/>
        <p:guide pos="7062"/>
        <p:guide pos="3798"/>
      </p:guideLst>
    </p:cSldViewPr>
  </p:slideViewPr>
  <p:notesTextViewPr>
    <p:cViewPr>
      <p:scale>
        <a:sx n="1" d="1"/>
        <a:sy n="1" d="1"/>
      </p:scale>
      <p:origin x="0" y="0"/>
    </p:cViewPr>
  </p:notesTextViewPr>
  <p:sorterViewPr>
    <p:cViewPr>
      <p:scale>
        <a:sx n="50" d="100"/>
        <a:sy n="50" d="100"/>
      </p:scale>
      <p:origin x="0" y="0"/>
    </p:cViewPr>
  </p:sorterViewPr>
  <p:notesViewPr>
    <p:cSldViewPr snapToGrid="0">
      <p:cViewPr varScale="1">
        <p:scale>
          <a:sx n="96" d="100"/>
          <a:sy n="96" d="100"/>
        </p:scale>
        <p:origin x="4022" y="62"/>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viewProps" Target="viewProps.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theme" Target="theme/theme1.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tableStyles" Target="tableStyles.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notesMaster" Target="notesMasters/notesMaster1.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handoutMaster" Target="handoutMasters/handoutMaster1.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tags" Target="tags/tag1.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presProps" Target="presProps.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171" Type="http://schemas.openxmlformats.org/officeDocument/2006/relationships/slide" Target="slides/slide170.xml"/><Relationship Id="rId227" Type="http://schemas.openxmlformats.org/officeDocument/2006/relationships/slide" Target="slides/slide226.xml"/></Relationships>
</file>

<file path=ppt/diagrams/colors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dgm:t>
        <a:bodyPr/>
        <a:lstStyle/>
        <a:p>
          <a:pPr algn="ctr"/>
          <a:r>
            <a:rPr lang="zh-CN" altLang="en-US" sz="3200" b="1" dirty="0">
              <a:latin typeface="微软雅黑" panose="020B0503020204020204" pitchFamily="34" charset="-122"/>
              <a:ea typeface="微软雅黑" panose="020B0503020204020204" pitchFamily="34" charset="-122"/>
            </a:rPr>
            <a:t>（一）通读全文，了解大意</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C8EE0CE2-7D50-4C74-A35A-197F9ED0DDC0}">
      <dgm:prSet phldrT="[文本]" custT="1"/>
      <dgm:spPr/>
      <dgm:t>
        <a:bodyPr/>
        <a:lstStyle/>
        <a:p>
          <a:r>
            <a:rPr lang="zh-CN" altLang="en-US" sz="2800" b="1" dirty="0">
              <a:latin typeface="微软雅黑" panose="020B0503020204020204" pitchFamily="34" charset="-122"/>
              <a:ea typeface="微软雅黑" panose="020B0503020204020204" pitchFamily="34" charset="-122"/>
            </a:rPr>
            <a:t>在解题前迅速浏览全文，了解全文主旨大意，从整体上把握人称、时态、事情的前因后果，为下一步填空做准备</a:t>
          </a:r>
        </a:p>
      </dgm:t>
    </dgm:pt>
    <dgm:pt modelId="{AB409967-4E6A-434E-8E78-0CC6B8F319B2}" type="parTrans" cxnId="{0ECBFEB9-30F1-44E5-9572-6863953243A8}">
      <dgm:prSet/>
      <dgm:spPr/>
      <dgm:t>
        <a:bodyPr/>
        <a:lstStyle/>
        <a:p>
          <a:endParaRPr lang="zh-CN" altLang="en-US"/>
        </a:p>
      </dgm:t>
    </dgm:pt>
    <dgm:pt modelId="{3CEC33CA-EFBB-4EDA-BCAE-688DF97B9803}" type="sibTrans" cxnId="{0ECBFEB9-30F1-44E5-9572-6863953243A8}">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7484" custLinFactY="-38968" custLinFactNeighborY="-100000">
        <dgm:presLayoutVars>
          <dgm:chMax val="0"/>
          <dgm:bulletEnabled val="1"/>
        </dgm:presLayoutVars>
      </dgm:prSet>
      <dgm:spPr/>
    </dgm:pt>
    <dgm:pt modelId="{E5AE5947-D1AA-4EB3-A8B5-B7FB04200C93}" type="pres">
      <dgm:prSet presAssocID="{BC44728D-FCEE-4C13-AEE0-EF4370562988}" presName="childText" presStyleLbl="revTx" presStyleIdx="0" presStyleCnt="1" custScaleY="73306" custLinFactY="-24177" custLinFactNeighborY="-100000">
        <dgm:presLayoutVars>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D64C383D-8187-4B69-BF19-DCBA8594908E}" type="presOf" srcId="{C8EE0CE2-7D50-4C74-A35A-197F9ED0DDC0}" destId="{E5AE5947-D1AA-4EB3-A8B5-B7FB04200C93}"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0ECBFEB9-30F1-44E5-9572-6863953243A8}" srcId="{BC44728D-FCEE-4C13-AEE0-EF4370562988}" destId="{C8EE0CE2-7D50-4C74-A35A-197F9ED0DDC0}" srcOrd="0" destOrd="0" parTransId="{AB409967-4E6A-434E-8E78-0CC6B8F319B2}" sibTransId="{3CEC33CA-EFBB-4EDA-BCAE-688DF97B9803}"/>
    <dgm:cxn modelId="{CBD90E83-2F05-4280-A7FB-CEBBEA6B03DD}" type="presParOf" srcId="{1B711EBE-11D5-4149-BB91-666CD680C8B0}" destId="{53EDFADB-9AA9-4AF3-80D5-9A8BF4D42266}" srcOrd="0" destOrd="0" presId="urn:microsoft.com/office/officeart/2005/8/layout/vList2#1"/>
    <dgm:cxn modelId="{D0074B2A-520B-4038-800D-9FC971F8A334}" type="presParOf" srcId="{1B711EBE-11D5-4149-BB91-666CD680C8B0}" destId="{E5AE5947-D1AA-4EB3-A8B5-B7FB04200C93}" srcOrd="1"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chemeClr val="accent5">
            <a:lumMod val="75000"/>
          </a:schemeClr>
        </a:solidFill>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gm:t>
    </dgm:pt>
    <dgm:pt modelId="{D3A1458C-279D-41FC-AE06-BFF908604A2E}" type="parTrans" cxnId="{661AD5D0-1205-4735-A203-2CB40482FC03}">
      <dgm:prSet/>
      <dgm:spPr/>
      <dgm:t>
        <a:bodyPr/>
        <a:lstStyle/>
        <a:p>
          <a:endParaRPr lang="zh-CN" altLang="en-US"/>
        </a:p>
      </dgm:t>
    </dgm:pt>
    <dgm:pt modelId="{FD298035-AE9D-4CBE-B0EB-0D07E98EC9AB}" type="sibTrans" cxnId="{661AD5D0-1205-4735-A203-2CB40482FC03}">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B3EDD057-5A45-4349-B9EA-043DCA3D9E77}" type="presOf" srcId="{91ABC5B6-332A-4B1B-A348-3F343183E9C7}" destId="{1B711EBE-11D5-4149-BB91-666CD680C8B0}" srcOrd="0" destOrd="0" presId="urn:microsoft.com/office/officeart/2005/8/layout/vList2#1"/>
    <dgm:cxn modelId="{1F4588BF-0C8F-42FC-85BA-8427CC1A9286}" type="presOf" srcId="{BC44728D-FCEE-4C13-AEE0-EF4370562988}" destId="{53EDFADB-9AA9-4AF3-80D5-9A8BF4D42266}" srcOrd="0" destOrd="0" presId="urn:microsoft.com/office/officeart/2005/8/layout/vList2#1"/>
    <dgm:cxn modelId="{661AD5D0-1205-4735-A203-2CB40482FC03}" srcId="{91ABC5B6-332A-4B1B-A348-3F343183E9C7}" destId="{BC44728D-FCEE-4C13-AEE0-EF4370562988}" srcOrd="0" destOrd="0" parTransId="{D3A1458C-279D-41FC-AE06-BFF908604A2E}" sibTransId="{FD298035-AE9D-4CBE-B0EB-0D07E98EC9AB}"/>
    <dgm:cxn modelId="{4CA5293F-0B7B-42F3-ACA9-3A3D82952B88}"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5">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5">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5">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chemeClr val="accent3"/>
        </a:solidFill>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gm:t>
    </dgm:pt>
    <dgm:pt modelId="{D3A1458C-279D-41FC-AE06-BFF908604A2E}" type="parTrans" cxnId="{7108AE51-E8B4-42C5-B2CF-D2B940B4B240}">
      <dgm:prSet/>
      <dgm:spPr/>
      <dgm:t>
        <a:bodyPr/>
        <a:lstStyle/>
        <a:p>
          <a:endParaRPr lang="zh-CN" altLang="en-US"/>
        </a:p>
      </dgm:t>
    </dgm:pt>
    <dgm:pt modelId="{FD298035-AE9D-4CBE-B0EB-0D07E98EC9AB}" type="sibTrans" cxnId="{7108AE51-E8B4-42C5-B2CF-D2B940B4B240}">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7108AE51-E8B4-42C5-B2CF-D2B940B4B240}" srcId="{91ABC5B6-332A-4B1B-A348-3F343183E9C7}" destId="{BC44728D-FCEE-4C13-AEE0-EF4370562988}" srcOrd="0" destOrd="0" parTransId="{D3A1458C-279D-41FC-AE06-BFF908604A2E}" sibTransId="{FD298035-AE9D-4CBE-B0EB-0D07E98EC9AB}"/>
    <dgm:cxn modelId="{4316A3CF-2967-4C4B-9E7D-00BB3C04793A}" type="presOf" srcId="{BC44728D-FCEE-4C13-AEE0-EF4370562988}" destId="{53EDFADB-9AA9-4AF3-80D5-9A8BF4D42266}" srcOrd="0" destOrd="0" presId="urn:microsoft.com/office/officeart/2005/8/layout/vList2#1"/>
    <dgm:cxn modelId="{58BC07DB-DDEE-4782-9B54-4A4047A3B513}" type="presOf" srcId="{91ABC5B6-332A-4B1B-A348-3F343183E9C7}" destId="{1B711EBE-11D5-4149-BB91-666CD680C8B0}" srcOrd="0" destOrd="0" presId="urn:microsoft.com/office/officeart/2005/8/layout/vList2#1"/>
    <dgm:cxn modelId="{64821B9E-D25E-4FE5-B1D8-596C62EE5BB5}"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chemeClr val="accent3"/>
        </a:solidFill>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gm:t>
    </dgm:pt>
    <dgm:pt modelId="{D3A1458C-279D-41FC-AE06-BFF908604A2E}" type="parTrans" cxnId="{A80CBCC2-0F9D-483A-BB87-39EFA44976BA}">
      <dgm:prSet/>
      <dgm:spPr/>
      <dgm:t>
        <a:bodyPr/>
        <a:lstStyle/>
        <a:p>
          <a:endParaRPr lang="zh-CN" altLang="en-US"/>
        </a:p>
      </dgm:t>
    </dgm:pt>
    <dgm:pt modelId="{FD298035-AE9D-4CBE-B0EB-0D07E98EC9AB}" type="sibTrans" cxnId="{A80CBCC2-0F9D-483A-BB87-39EFA44976BA}">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352C9FA4-7627-4BA0-B989-12B421DC9459}" type="presOf" srcId="{91ABC5B6-332A-4B1B-A348-3F343183E9C7}" destId="{1B711EBE-11D5-4149-BB91-666CD680C8B0}" srcOrd="0" destOrd="0" presId="urn:microsoft.com/office/officeart/2005/8/layout/vList2#1"/>
    <dgm:cxn modelId="{B98971A9-21BE-4C1F-855E-086A77502D93}" type="presOf" srcId="{BC44728D-FCEE-4C13-AEE0-EF4370562988}" destId="{53EDFADB-9AA9-4AF3-80D5-9A8BF4D42266}" srcOrd="0" destOrd="0" presId="urn:microsoft.com/office/officeart/2005/8/layout/vList2#1"/>
    <dgm:cxn modelId="{A80CBCC2-0F9D-483A-BB87-39EFA44976BA}" srcId="{91ABC5B6-332A-4B1B-A348-3F343183E9C7}" destId="{BC44728D-FCEE-4C13-AEE0-EF4370562988}" srcOrd="0" destOrd="0" parTransId="{D3A1458C-279D-41FC-AE06-BFF908604A2E}" sibTransId="{FD298035-AE9D-4CBE-B0EB-0D07E98EC9AB}"/>
    <dgm:cxn modelId="{863C6A61-AA51-4106-AC62-8CA6E83BF089}"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rgbClr val="8064A2"/>
        </a:solidFill>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gm:t>
    </dgm:pt>
    <dgm:pt modelId="{D3A1458C-279D-41FC-AE06-BFF908604A2E}" type="parTrans" cxnId="{54CA664A-3B78-4715-B254-540CD9830CA4}">
      <dgm:prSet/>
      <dgm:spPr/>
      <dgm:t>
        <a:bodyPr/>
        <a:lstStyle/>
        <a:p>
          <a:endParaRPr lang="zh-CN" altLang="en-US"/>
        </a:p>
      </dgm:t>
    </dgm:pt>
    <dgm:pt modelId="{FD298035-AE9D-4CBE-B0EB-0D07E98EC9AB}" type="sibTrans" cxnId="{54CA664A-3B78-4715-B254-540CD9830CA4}">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54CA664A-3B78-4715-B254-540CD9830CA4}" srcId="{91ABC5B6-332A-4B1B-A348-3F343183E9C7}" destId="{BC44728D-FCEE-4C13-AEE0-EF4370562988}" srcOrd="0" destOrd="0" parTransId="{D3A1458C-279D-41FC-AE06-BFF908604A2E}" sibTransId="{FD298035-AE9D-4CBE-B0EB-0D07E98EC9AB}"/>
    <dgm:cxn modelId="{702D907E-7BDD-4C7D-A951-4325E81535F4}" type="presOf" srcId="{BC44728D-FCEE-4C13-AEE0-EF4370562988}" destId="{53EDFADB-9AA9-4AF3-80D5-9A8BF4D42266}" srcOrd="0" destOrd="0" presId="urn:microsoft.com/office/officeart/2005/8/layout/vList2#1"/>
    <dgm:cxn modelId="{AA443AA9-91BB-494A-8160-51667DD540BA}" type="presOf" srcId="{91ABC5B6-332A-4B1B-A348-3F343183E9C7}" destId="{1B711EBE-11D5-4149-BB91-666CD680C8B0}" srcOrd="0" destOrd="0" presId="urn:microsoft.com/office/officeart/2005/8/layout/vList2#1"/>
    <dgm:cxn modelId="{A9CA5BEE-659F-4425-8BA2-52B25606C448}"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5">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（三）重读全文，核查答案</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C8EE0CE2-7D50-4C74-A35A-197F9ED0DDC0}">
      <dgm:prSet phldrT="[文本]" custT="1"/>
      <dgm:spPr/>
      <dgm:t>
        <a:bodyPr/>
        <a:lstStyle/>
        <a:p>
          <a:r>
            <a:rPr lang="zh-CN" altLang="en-US" sz="2800" b="1" dirty="0">
              <a:latin typeface="微软雅黑" panose="020B0503020204020204" pitchFamily="34" charset="-122"/>
              <a:ea typeface="微软雅黑" panose="020B0503020204020204" pitchFamily="34" charset="-122"/>
            </a:rPr>
            <a:t>完成所有空格的填写后，重读全文，结合上下文的语篇及句意核查答案。</a:t>
          </a:r>
        </a:p>
      </dgm:t>
    </dgm:pt>
    <dgm:pt modelId="{AB409967-4E6A-434E-8E78-0CC6B8F319B2}" type="parTrans" cxnId="{0ECBFEB9-30F1-44E5-9572-6863953243A8}">
      <dgm:prSet/>
      <dgm:spPr/>
      <dgm:t>
        <a:bodyPr/>
        <a:lstStyle/>
        <a:p>
          <a:endParaRPr lang="zh-CN" altLang="en-US"/>
        </a:p>
      </dgm:t>
    </dgm:pt>
    <dgm:pt modelId="{3CEC33CA-EFBB-4EDA-BCAE-688DF97B9803}" type="sibTrans" cxnId="{0ECBFEB9-30F1-44E5-9572-6863953243A8}">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7484" custLinFactY="-38968" custLinFactNeighborY="-100000">
        <dgm:presLayoutVars>
          <dgm:chMax val="0"/>
          <dgm:bulletEnabled val="1"/>
        </dgm:presLayoutVars>
      </dgm:prSet>
      <dgm:spPr/>
    </dgm:pt>
    <dgm:pt modelId="{E5AE5947-D1AA-4EB3-A8B5-B7FB04200C93}" type="pres">
      <dgm:prSet presAssocID="{BC44728D-FCEE-4C13-AEE0-EF4370562988}" presName="childText" presStyleLbl="revTx" presStyleIdx="0" presStyleCnt="1" custScaleY="73306" custLinFactY="-24177" custLinFactNeighborY="-100000">
        <dgm:presLayoutVars>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D64C383D-8187-4B69-BF19-DCBA8594908E}" type="presOf" srcId="{C8EE0CE2-7D50-4C74-A35A-197F9ED0DDC0}" destId="{E5AE5947-D1AA-4EB3-A8B5-B7FB04200C93}"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0ECBFEB9-30F1-44E5-9572-6863953243A8}" srcId="{BC44728D-FCEE-4C13-AEE0-EF4370562988}" destId="{C8EE0CE2-7D50-4C74-A35A-197F9ED0DDC0}" srcOrd="0" destOrd="0" parTransId="{AB409967-4E6A-434E-8E78-0CC6B8F319B2}" sibTransId="{3CEC33CA-EFBB-4EDA-BCAE-688DF97B9803}"/>
    <dgm:cxn modelId="{CBD90E83-2F05-4280-A7FB-CEBBEA6B03DD}" type="presParOf" srcId="{1B711EBE-11D5-4149-BB91-666CD680C8B0}" destId="{53EDFADB-9AA9-4AF3-80D5-9A8BF4D42266}" srcOrd="0" destOrd="0" presId="urn:microsoft.com/office/officeart/2005/8/layout/vList2#1"/>
    <dgm:cxn modelId="{D0074B2A-520B-4038-800D-9FC971F8A334}" type="presParOf" srcId="{1B711EBE-11D5-4149-BB91-666CD680C8B0}" destId="{E5AE5947-D1AA-4EB3-A8B5-B7FB04200C93}" srcOrd="1"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rgbClr val="8064A2"/>
        </a:solidFill>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gm:t>
    </dgm:pt>
    <dgm:pt modelId="{D3A1458C-279D-41FC-AE06-BFF908604A2E}" type="parTrans" cxnId="{A5582FDA-A661-435E-A33A-299DEBDAE5C7}">
      <dgm:prSet/>
      <dgm:spPr/>
      <dgm:t>
        <a:bodyPr/>
        <a:lstStyle/>
        <a:p>
          <a:endParaRPr lang="zh-CN" altLang="en-US"/>
        </a:p>
      </dgm:t>
    </dgm:pt>
    <dgm:pt modelId="{FD298035-AE9D-4CBE-B0EB-0D07E98EC9AB}" type="sibTrans" cxnId="{A5582FDA-A661-435E-A33A-299DEBDAE5C7}">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D3A80605-9F2A-4711-94AE-FA8AF90D32EC}" type="presOf" srcId="{BC44728D-FCEE-4C13-AEE0-EF4370562988}" destId="{53EDFADB-9AA9-4AF3-80D5-9A8BF4D42266}" srcOrd="0" destOrd="0" presId="urn:microsoft.com/office/officeart/2005/8/layout/vList2#1"/>
    <dgm:cxn modelId="{A5582FDA-A661-435E-A33A-299DEBDAE5C7}" srcId="{91ABC5B6-332A-4B1B-A348-3F343183E9C7}" destId="{BC44728D-FCEE-4C13-AEE0-EF4370562988}" srcOrd="0" destOrd="0" parTransId="{D3A1458C-279D-41FC-AE06-BFF908604A2E}" sibTransId="{FD298035-AE9D-4CBE-B0EB-0D07E98EC9AB}"/>
    <dgm:cxn modelId="{D089DDFC-C19A-4E51-A07C-4A9894EF4631}" type="presOf" srcId="{91ABC5B6-332A-4B1B-A348-3F343183E9C7}" destId="{1B711EBE-11D5-4149-BB91-666CD680C8B0}" srcOrd="0" destOrd="0" presId="urn:microsoft.com/office/officeart/2005/8/layout/vList2#1"/>
    <dgm:cxn modelId="{5CA4CBD5-5578-4D46-A2CE-B0BF01C1E6AA}"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type="parTrans" cxnId="{FBBAFE04-75FA-44D0-94F1-F0FBE892CF09}">
      <dgm:prSet/>
      <dgm:spPr/>
      <dgm:t>
        <a:bodyPr/>
        <a:lstStyle/>
        <a:p>
          <a:endParaRPr lang="zh-CN" altLang="en-US"/>
        </a:p>
      </dgm:t>
    </dgm:pt>
    <dgm:pt modelId="{FD298035-AE9D-4CBE-B0EB-0D07E98EC9AB}" type="sibTrans" cxnId="{FBBAFE04-75FA-44D0-94F1-F0FBE892CF0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2832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（一）通读全文，了解大意</a:t>
          </a:r>
        </a:p>
      </dsp:txBody>
      <dsp:txXfrm>
        <a:off x="45317" y="45317"/>
        <a:ext cx="8037366" cy="837686"/>
      </dsp:txXfrm>
    </dsp:sp>
    <dsp:sp modelId="{E5AE5947-D1AA-4EB3-A8B5-B7FB04200C93}">
      <dsp:nvSpPr>
        <dsp:cNvPr id="0" name=""/>
        <dsp:cNvSpPr/>
      </dsp:nvSpPr>
      <dsp:spPr bwMode="white">
        <a:xfrm>
          <a:off x="0" y="907628"/>
          <a:ext cx="8128000" cy="12867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58064" tIns="35560" rIns="199136" bIns="35560" numCol="1" spcCol="1270" anchor="t" anchorCtr="0">
          <a:noAutofit/>
        </a:bodyPr>
        <a:lstStyle/>
        <a:p>
          <a:pPr marL="285750" lvl="1" indent="-285750" algn="l" defTabSz="1244600">
            <a:lnSpc>
              <a:spcPct val="90000"/>
            </a:lnSpc>
            <a:spcBef>
              <a:spcPct val="0"/>
            </a:spcBef>
            <a:spcAft>
              <a:spcPct val="20000"/>
            </a:spcAft>
            <a:buChar char="•"/>
          </a:pPr>
          <a:r>
            <a:rPr lang="zh-CN" altLang="en-US" sz="2800" b="1" kern="1200" dirty="0">
              <a:latin typeface="微软雅黑" panose="020B0503020204020204" pitchFamily="34" charset="-122"/>
              <a:ea typeface="微软雅黑" panose="020B0503020204020204" pitchFamily="34" charset="-122"/>
            </a:rPr>
            <a:t>在解题前迅速浏览全文，了解全文主旨大意，从整体上把握人称、时态、事情的前因后果，为下一步填空做准备</a:t>
          </a:r>
        </a:p>
      </dsp:txBody>
      <dsp:txXfrm>
        <a:off x="0" y="907628"/>
        <a:ext cx="8128000" cy="1286784"/>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51898"/>
        </a:xfrm>
        <a:prstGeom prst="roundRect">
          <a:avLst/>
        </a:prstGeom>
        <a:solidFill>
          <a:schemeClr val="accent5">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10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a:t>
          </a:r>
          <a:r>
            <a:rPr lang="zh-CN" altLang="en-US" sz="3200" b="1" kern="1200" dirty="0">
              <a:latin typeface="微软雅黑" panose="020B0503020204020204" pitchFamily="34" charset="-122"/>
              <a:ea typeface="微软雅黑" panose="020B0503020204020204" pitchFamily="34" charset="-122"/>
              <a:sym typeface="+mn-ea"/>
            </a:rPr>
            <a:t>分析句子，巧用技巧</a:t>
          </a:r>
          <a:endParaRPr sz="5600" kern="1200"/>
        </a:p>
      </dsp:txBody>
      <dsp:txXfrm>
        <a:off x="46468" y="46468"/>
        <a:ext cx="8035064" cy="858962"/>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5">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5">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5">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bg2">
            <a:lumMod val="2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bg2">
            <a:lumMod val="2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bg2">
            <a:lumMod val="2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bg2">
            <a:lumMod val="2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bg2">
            <a:lumMod val="2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51898"/>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10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a:t>
          </a:r>
          <a:r>
            <a:rPr lang="zh-CN" altLang="en-US" sz="3200" b="1" kern="1200" dirty="0">
              <a:latin typeface="微软雅黑" panose="020B0503020204020204" pitchFamily="34" charset="-122"/>
              <a:ea typeface="微软雅黑" panose="020B0503020204020204" pitchFamily="34" charset="-122"/>
              <a:sym typeface="+mn-ea"/>
            </a:rPr>
            <a:t>分析句子，巧用技巧</a:t>
          </a:r>
          <a:endParaRPr sz="5600" kern="1200"/>
        </a:p>
      </dsp:txBody>
      <dsp:txXfrm>
        <a:off x="46468" y="46468"/>
        <a:ext cx="8035064" cy="858962"/>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bg2">
            <a:lumMod val="2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bg2">
            <a:lumMod val="2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bg2">
            <a:lumMod val="2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bg2">
            <a:lumMod val="2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51898"/>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10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a:t>
          </a:r>
          <a:r>
            <a:rPr lang="zh-CN" altLang="en-US" sz="3200" b="1" kern="1200" dirty="0">
              <a:latin typeface="微软雅黑" panose="020B0503020204020204" pitchFamily="34" charset="-122"/>
              <a:ea typeface="微软雅黑" panose="020B0503020204020204" pitchFamily="34" charset="-122"/>
              <a:sym typeface="+mn-ea"/>
            </a:rPr>
            <a:t>分析句子，巧用技巧</a:t>
          </a:r>
          <a:endParaRPr sz="5600" kern="1200"/>
        </a:p>
      </dsp:txBody>
      <dsp:txXfrm>
        <a:off x="46468" y="46468"/>
        <a:ext cx="8035064" cy="858962"/>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51898"/>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10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a:t>
          </a:r>
          <a:r>
            <a:rPr lang="zh-CN" altLang="en-US" sz="3200" b="1" kern="1200" dirty="0">
              <a:latin typeface="微软雅黑" panose="020B0503020204020204" pitchFamily="34" charset="-122"/>
              <a:ea typeface="微软雅黑" panose="020B0503020204020204" pitchFamily="34" charset="-122"/>
              <a:sym typeface="+mn-ea"/>
            </a:rPr>
            <a:t>分析句子，巧用技巧</a:t>
          </a:r>
          <a:endParaRPr sz="5600" kern="1200"/>
        </a:p>
      </dsp:txBody>
      <dsp:txXfrm>
        <a:off x="46468" y="46468"/>
        <a:ext cx="8035064" cy="858962"/>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148964"/>
          <a:ext cx="8128000" cy="928320"/>
        </a:xfrm>
        <a:prstGeom prst="roundRect">
          <a:avLst/>
        </a:prstGeom>
        <a:solidFill>
          <a:schemeClr val="accent5">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（三）重读全文，核查答案</a:t>
          </a:r>
        </a:p>
      </dsp:txBody>
      <dsp:txXfrm>
        <a:off x="45317" y="194281"/>
        <a:ext cx="8037366" cy="837686"/>
      </dsp:txXfrm>
    </dsp:sp>
    <dsp:sp modelId="{E5AE5947-D1AA-4EB3-A8B5-B7FB04200C93}">
      <dsp:nvSpPr>
        <dsp:cNvPr id="0" name=""/>
        <dsp:cNvSpPr/>
      </dsp:nvSpPr>
      <dsp:spPr bwMode="white">
        <a:xfrm>
          <a:off x="0" y="1250125"/>
          <a:ext cx="8128000" cy="8740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58064" tIns="35560" rIns="199136" bIns="35560" numCol="1" spcCol="1270" anchor="t" anchorCtr="0">
          <a:noAutofit/>
        </a:bodyPr>
        <a:lstStyle/>
        <a:p>
          <a:pPr marL="285750" lvl="1" indent="-285750" algn="l" defTabSz="1244600">
            <a:lnSpc>
              <a:spcPct val="90000"/>
            </a:lnSpc>
            <a:spcBef>
              <a:spcPct val="0"/>
            </a:spcBef>
            <a:spcAft>
              <a:spcPct val="20000"/>
            </a:spcAft>
            <a:buChar char="•"/>
          </a:pPr>
          <a:r>
            <a:rPr lang="zh-CN" altLang="en-US" sz="2800" b="1" kern="1200" dirty="0">
              <a:latin typeface="微软雅黑" panose="020B0503020204020204" pitchFamily="34" charset="-122"/>
              <a:ea typeface="微软雅黑" panose="020B0503020204020204" pitchFamily="34" charset="-122"/>
            </a:rPr>
            <a:t>完成所有空格的填写后，重读全文，结合上下文的语篇及句意核查答案。</a:t>
          </a:r>
        </a:p>
      </dsp:txBody>
      <dsp:txXfrm>
        <a:off x="0" y="1250125"/>
        <a:ext cx="8128000" cy="874042"/>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51898"/>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10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a:t>
          </a:r>
          <a:r>
            <a:rPr lang="zh-CN" altLang="en-US" sz="3200" b="1" kern="1200" dirty="0">
              <a:latin typeface="微软雅黑" panose="020B0503020204020204" pitchFamily="34" charset="-122"/>
              <a:ea typeface="微软雅黑" panose="020B0503020204020204" pitchFamily="34" charset="-122"/>
              <a:sym typeface="+mn-ea"/>
            </a:rPr>
            <a:t>分析句子，巧用技巧</a:t>
          </a:r>
          <a:endParaRPr sz="5600" kern="1200"/>
        </a:p>
      </dsp:txBody>
      <dsp:txXfrm>
        <a:off x="46468" y="46468"/>
        <a:ext cx="8035064" cy="858962"/>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996983"/>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（二）分析句子，巧用技巧</a:t>
          </a:r>
        </a:p>
      </dsp:txBody>
      <dsp:txXfrm>
        <a:off x="48669" y="48669"/>
        <a:ext cx="8030662" cy="899645"/>
      </dsp:txXfrm>
    </dsp:sp>
  </dsp:spTree>
</dsp:drawing>
</file>

<file path=ppt/diagrams/layout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9.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0.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9.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0.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9.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0.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B5DA01-5725-4565-AABC-8FE5819D2A4D}" type="datetimeFigureOut">
              <a:rPr lang="en-US" smtClean="0"/>
              <a:t>8/1/2023</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A2FD400-F377-411D-8739-32941D9653EB}" type="slidenum">
              <a:rPr lang="en-US" smtClean="0"/>
              <a:t>‹#›</a:t>
            </a:fld>
            <a:endParaRPr 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F3417B8-E5B5-4E6C-A596-CC3F176EEFB8}" type="datetimeFigureOut">
              <a:rPr lang="en-US" smtClean="0"/>
              <a:t>8/1/2023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FC8AAC-8937-42B5-AC60-E6AFF71671E4}" type="slidenum">
              <a:rPr lang="en-US" smtClean="0"/>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幻灯片图像占位符 1"/>
          <p:cNvSpPr>
            <a:spLocks noGrp="1" noRot="1" noChangeAspect="1" noTextEdit="1"/>
          </p:cNvSpPr>
          <p:nvPr>
            <p:ph type="sldImg"/>
          </p:nvPr>
        </p:nvSpPr>
        <p:spPr>
          <a:ln>
            <a:solidFill>
              <a:srgbClr val="000000">
                <a:alpha val="100000"/>
              </a:srgbClr>
            </a:solidFill>
            <a:miter lim="800000"/>
          </a:ln>
        </p:spPr>
      </p:sp>
      <p:sp>
        <p:nvSpPr>
          <p:cNvPr id="77827" name="备注占位符 2"/>
          <p:cNvSpPr>
            <a:spLocks noGrp="1"/>
          </p:cNvSpPr>
          <p:nvPr>
            <p:ph type="body" idx="1"/>
          </p:nvPr>
        </p:nvSpPr>
        <p:spPr>
          <a:noFill/>
          <a:ln>
            <a:noFill/>
          </a:ln>
        </p:spPr>
        <p:txBody>
          <a:bodyPr wrap="square" lIns="91440" tIns="45720" rIns="91440" bIns="45720" anchor="t"/>
          <a:lstStyle/>
          <a:p>
            <a:pPr lvl="0"/>
            <a:endParaRPr lang="zh-CN" altLang="en-US" dirty="0"/>
          </a:p>
        </p:txBody>
      </p:sp>
      <p:sp>
        <p:nvSpPr>
          <p:cNvPr id="4" name="灯片编号占位符 3"/>
          <p:cNvSpPr txBox="1">
            <a:spLocks noGrp="1"/>
          </p:cNvSpPr>
          <p:nvPr>
            <p:ph type="sldNum" sz="quarter"/>
          </p:nvPr>
        </p:nvSpPr>
        <p:spPr>
          <a:noFill/>
        </p:spPr>
        <p:txBody>
          <a:bodyPr lIns="91440" tIns="45720" rIns="91440" bIns="45720" rtlCol="0" anchor="b"/>
          <a:lstStyle/>
          <a:p>
            <a:pPr lvl="0" algn="r" eaLnBrk="1" hangingPunct="1"/>
            <a:fld id="{9A0DB2DC-4C9A-4742-B13C-FB6460FD3503}" type="slidenum">
              <a:rPr lang="id-ID" altLang="zh-CN" sz="1200" dirty="0">
                <a:latin typeface="Calibri" panose="020F0502020204030204" charset="0"/>
              </a:rPr>
              <a:t>1</a:t>
            </a:fld>
            <a:endParaRPr lang="id-ID" altLang="zh-CN" sz="1200" dirty="0">
              <a:latin typeface="Calibri" panose="020F050202020403020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218</a:t>
            </a:fld>
            <a:endParaRPr lang="id-ID"/>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279</a:t>
            </a:fld>
            <a:endParaRPr lang="id-ID"/>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幻灯片图像占位符 1"/>
          <p:cNvSpPr>
            <a:spLocks noGrp="1" noRot="1" noChangeAspect="1" noTextEdit="1"/>
          </p:cNvSpPr>
          <p:nvPr>
            <p:ph type="sldImg"/>
          </p:nvPr>
        </p:nvSpPr>
        <p:spPr>
          <a:ln>
            <a:solidFill>
              <a:srgbClr val="000000">
                <a:alpha val="100000"/>
              </a:srgbClr>
            </a:solidFill>
            <a:miter lim="800000"/>
          </a:ln>
        </p:spPr>
      </p:sp>
      <p:sp>
        <p:nvSpPr>
          <p:cNvPr id="159747" name="备注占位符 2"/>
          <p:cNvSpPr>
            <a:spLocks noGrp="1"/>
          </p:cNvSpPr>
          <p:nvPr>
            <p:ph type="body" idx="1"/>
          </p:nvPr>
        </p:nvSpPr>
        <p:spPr>
          <a:noFill/>
          <a:ln>
            <a:noFill/>
          </a:ln>
        </p:spPr>
        <p:txBody>
          <a:bodyPr wrap="square" lIns="91440" tIns="45720" rIns="91440" bIns="45720" anchor="t"/>
          <a:lstStyle/>
          <a:p>
            <a:pPr lvl="0"/>
            <a:endParaRPr lang="zh-CN" altLang="en-US" dirty="0"/>
          </a:p>
        </p:txBody>
      </p:sp>
      <p:sp>
        <p:nvSpPr>
          <p:cNvPr id="4" name="灯片编号占位符 3"/>
          <p:cNvSpPr txBox="1">
            <a:spLocks noGrp="1"/>
          </p:cNvSpPr>
          <p:nvPr/>
        </p:nvSpPr>
        <p:spPr>
          <a:xfrm>
            <a:off x="3884613" y="8685213"/>
            <a:ext cx="2971800" cy="457200"/>
          </a:xfrm>
          <a:prstGeom prst="rect">
            <a:avLst/>
          </a:prstGeom>
          <a:noFill/>
        </p:spPr>
        <p:txBody>
          <a:bodyPr vert="horz" lIns="91440" tIns="45720" rIns="91440" bIns="45720" rtlCol="0" anchor="b"/>
          <a:lstStyle/>
          <a:p>
            <a:pPr lvl="0" algn="r" eaLnBrk="1" hangingPunct="1"/>
            <a:fld id="{9A0DB2DC-4C9A-4742-B13C-FB6460FD3503}" type="slidenum">
              <a:rPr lang="id-ID" altLang="zh-CN" sz="1200" dirty="0">
                <a:latin typeface="Calibri" panose="020F0502020204030204" charset="0"/>
              </a:rPr>
              <a:t>284</a:t>
            </a:fld>
            <a:endParaRPr lang="id-ID" altLang="zh-CN" sz="1200" dirty="0">
              <a:latin typeface="Calibri" panose="020F050202020403020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2</a:t>
            </a:fld>
            <a:endParaRPr lang="id-ID"/>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3</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4</a:t>
            </a:fld>
            <a:endParaRPr lang="id-ID"/>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5</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6</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7</a:t>
            </a:fld>
            <a:endParaRPr lang="id-ID"/>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8</a:t>
            </a:fld>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63</a:t>
            </a:fld>
            <a:endParaRPr lang="id-ID"/>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8"/>
            <a:ext cx="10363200" cy="1470025"/>
          </a:xfrm>
        </p:spPr>
        <p:txBody>
          <a:bodyPr/>
          <a:lstStyle/>
          <a:p>
            <a:r>
              <a:rPr lang="zh-CN" altLang="en-US"/>
              <a:t>单击此处编辑母版标题样式</a:t>
            </a:r>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p>
            <a:fld id="{22A5DADB-2AE5-4A83-B4C0-0DB768112B53}" type="datetime1">
              <a:rPr lang="id-ID" altLang="zh-CN" smtClean="0"/>
              <a:t>01/08/2023</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86A5625-ABE0-4648-8BE3-3CCAD31BD75F}" type="datetime1">
              <a:rPr lang="id-ID" altLang="zh-CN" smtClean="0"/>
              <a:t>01/08/2023</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1785600" y="274641"/>
            <a:ext cx="3657600" cy="5851525"/>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12800" y="274641"/>
            <a:ext cx="10769600" cy="5851525"/>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D996EF8-52D5-4FA0-AEE2-D901311C1926}" type="datetime1">
              <a:rPr lang="id-ID" altLang="zh-CN" smtClean="0"/>
              <a:t>01/08/2023</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0B22B32A-9FFD-4A71-A3E8-A0E0DBB7AB02}" type="datetime1">
              <a:rPr lang="id-ID" altLang="zh-CN" smtClean="0"/>
              <a:t>01/08/2023</a:t>
            </a:fld>
            <a:endParaRPr lang="id-ID"/>
          </a:p>
        </p:txBody>
      </p:sp>
      <p:sp>
        <p:nvSpPr>
          <p:cNvPr id="4" name="页脚占位符 3"/>
          <p:cNvSpPr>
            <a:spLocks noGrp="1"/>
          </p:cNvSpPr>
          <p:nvPr>
            <p:ph type="ftr" sz="quarter" idx="11"/>
          </p:nvPr>
        </p:nvSpPr>
        <p:spPr/>
        <p:txBody>
          <a:bodyPr/>
          <a:lstStyle/>
          <a:p>
            <a:r>
              <a:rPr lang="id-ID"/>
              <a:t>Startup Presentation</a:t>
            </a:r>
            <a:endParaRPr lang="id-ID" dirty="0"/>
          </a:p>
        </p:txBody>
      </p:sp>
      <p:sp>
        <p:nvSpPr>
          <p:cNvPr id="5" name="灯片编号占位符 4"/>
          <p:cNvSpPr>
            <a:spLocks noGrp="1"/>
          </p:cNvSpPr>
          <p:nvPr>
            <p:ph type="sldNum" sz="quarter" idx="12"/>
          </p:nvPr>
        </p:nvSpPr>
        <p:spPr/>
        <p:txBody>
          <a:bodyPr/>
          <a:lstStyle/>
          <a:p>
            <a:fld id="{91E8FD7A-3E62-43BB-957C-4F665A7B8324}" type="slidenum">
              <a:rPr lang="id-ID" smtClean="0"/>
              <a:t>‹#›</a:t>
            </a:fld>
            <a:endParaRPr lang="id-ID"/>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0" y="0"/>
            <a:ext cx="12192000" cy="6858000"/>
          </a:xfrm>
        </p:spPr>
        <p:txBody>
          <a:bodyPr tIns="137160">
            <a:norm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9018710"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6" name="Picture Placeholder 15"/>
          <p:cNvSpPr>
            <a:spLocks noGrp="1"/>
          </p:cNvSpPr>
          <p:nvPr>
            <p:ph type="pic" sz="quarter" idx="11" hasCustomPrompt="1"/>
          </p:nvPr>
        </p:nvSpPr>
        <p:spPr>
          <a:xfrm>
            <a:off x="6345592"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2" hasCustomPrompt="1"/>
          </p:nvPr>
        </p:nvSpPr>
        <p:spPr>
          <a:xfrm>
            <a:off x="3672473"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Picture Placeholder 13"/>
          <p:cNvSpPr>
            <a:spLocks noGrp="1"/>
          </p:cNvSpPr>
          <p:nvPr>
            <p:ph type="pic" sz="quarter" idx="13" hasCustomPrompt="1"/>
          </p:nvPr>
        </p:nvSpPr>
        <p:spPr>
          <a:xfrm>
            <a:off x="999354"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0" name="Oval 1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1" name="TextBox 2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4922524"/>
            <a:ext cx="12192000" cy="1935477"/>
          </a:xfrm>
          <a:custGeom>
            <a:avLst/>
            <a:gdLst>
              <a:gd name="connsiteX0" fmla="*/ 0 w 12192000"/>
              <a:gd name="connsiteY0" fmla="*/ 0 h 1935477"/>
              <a:gd name="connsiteX1" fmla="*/ 12192000 w 12192000"/>
              <a:gd name="connsiteY1" fmla="*/ 0 h 1935477"/>
              <a:gd name="connsiteX2" fmla="*/ 12192000 w 12192000"/>
              <a:gd name="connsiteY2" fmla="*/ 1935477 h 1935477"/>
              <a:gd name="connsiteX3" fmla="*/ 0 w 12192000"/>
              <a:gd name="connsiteY3" fmla="*/ 1935477 h 1935477"/>
            </a:gdLst>
            <a:ahLst/>
            <a:cxnLst>
              <a:cxn ang="0">
                <a:pos x="connsiteX0" y="connsiteY0"/>
              </a:cxn>
              <a:cxn ang="0">
                <a:pos x="connsiteX1" y="connsiteY1"/>
              </a:cxn>
              <a:cxn ang="0">
                <a:pos x="connsiteX2" y="connsiteY2"/>
              </a:cxn>
              <a:cxn ang="0">
                <a:pos x="connsiteX3" y="connsiteY3"/>
              </a:cxn>
            </a:cxnLst>
            <a:rect l="l" t="t" r="r" b="b"/>
            <a:pathLst>
              <a:path w="12192000" h="1935477">
                <a:moveTo>
                  <a:pt x="0" y="0"/>
                </a:moveTo>
                <a:lnTo>
                  <a:pt x="12192000" y="0"/>
                </a:lnTo>
                <a:lnTo>
                  <a:pt x="12192000" y="1935477"/>
                </a:lnTo>
                <a:lnTo>
                  <a:pt x="0" y="1935477"/>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2502644"/>
            <a:ext cx="12192000" cy="2809430"/>
          </a:xfrm>
          <a:custGeom>
            <a:avLst/>
            <a:gdLst>
              <a:gd name="connsiteX0" fmla="*/ 0 w 12192000"/>
              <a:gd name="connsiteY0" fmla="*/ 0 h 2809430"/>
              <a:gd name="connsiteX1" fmla="*/ 12192000 w 12192000"/>
              <a:gd name="connsiteY1" fmla="*/ 0 h 2809430"/>
              <a:gd name="connsiteX2" fmla="*/ 12192000 w 12192000"/>
              <a:gd name="connsiteY2" fmla="*/ 2809430 h 2809430"/>
              <a:gd name="connsiteX3" fmla="*/ 0 w 12192000"/>
              <a:gd name="connsiteY3" fmla="*/ 2809430 h 2809430"/>
            </a:gdLst>
            <a:ahLst/>
            <a:cxnLst>
              <a:cxn ang="0">
                <a:pos x="connsiteX0" y="connsiteY0"/>
              </a:cxn>
              <a:cxn ang="0">
                <a:pos x="connsiteX1" y="connsiteY1"/>
              </a:cxn>
              <a:cxn ang="0">
                <a:pos x="connsiteX2" y="connsiteY2"/>
              </a:cxn>
              <a:cxn ang="0">
                <a:pos x="connsiteX3" y="connsiteY3"/>
              </a:cxn>
            </a:cxnLst>
            <a:rect l="l" t="t" r="r" b="b"/>
            <a:pathLst>
              <a:path w="12192000" h="2809430">
                <a:moveTo>
                  <a:pt x="0" y="0"/>
                </a:moveTo>
                <a:lnTo>
                  <a:pt x="12192000" y="0"/>
                </a:lnTo>
                <a:lnTo>
                  <a:pt x="12192000" y="2809430"/>
                </a:lnTo>
                <a:lnTo>
                  <a:pt x="0" y="280943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0" y="1928612"/>
            <a:ext cx="12192000" cy="3782119"/>
          </a:xfrm>
          <a:custGeom>
            <a:avLst/>
            <a:gdLst>
              <a:gd name="connsiteX0" fmla="*/ 0 w 1719072"/>
              <a:gd name="connsiteY0" fmla="*/ 0 h 3038022"/>
              <a:gd name="connsiteX1" fmla="*/ 1719072 w 1719072"/>
              <a:gd name="connsiteY1" fmla="*/ 0 h 3038022"/>
              <a:gd name="connsiteX2" fmla="*/ 1719072 w 1719072"/>
              <a:gd name="connsiteY2" fmla="*/ 3038022 h 3038022"/>
              <a:gd name="connsiteX3" fmla="*/ 0 w 1719072"/>
              <a:gd name="connsiteY3" fmla="*/ 3038022 h 3038022"/>
            </a:gdLst>
            <a:ahLst/>
            <a:cxnLst>
              <a:cxn ang="0">
                <a:pos x="connsiteX0" y="connsiteY0"/>
              </a:cxn>
              <a:cxn ang="0">
                <a:pos x="connsiteX1" y="connsiteY1"/>
              </a:cxn>
              <a:cxn ang="0">
                <a:pos x="connsiteX2" y="connsiteY2"/>
              </a:cxn>
              <a:cxn ang="0">
                <a:pos x="connsiteX3" y="connsiteY3"/>
              </a:cxn>
            </a:cxnLst>
            <a:rect l="l" t="t" r="r" b="b"/>
            <a:pathLst>
              <a:path w="1719072" h="3038022">
                <a:moveTo>
                  <a:pt x="0" y="0"/>
                </a:moveTo>
                <a:lnTo>
                  <a:pt x="1719072" y="0"/>
                </a:lnTo>
                <a:lnTo>
                  <a:pt x="1719072" y="3038022"/>
                </a:lnTo>
                <a:lnTo>
                  <a:pt x="0" y="303802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88256" y="3254717"/>
            <a:ext cx="2434617" cy="2423160"/>
          </a:xfrm>
          <a:custGeom>
            <a:avLst/>
            <a:gdLst>
              <a:gd name="connsiteX0" fmla="*/ 0 w 2434617"/>
              <a:gd name="connsiteY0" fmla="*/ 0 h 2423160"/>
              <a:gd name="connsiteX1" fmla="*/ 2434617 w 2434617"/>
              <a:gd name="connsiteY1" fmla="*/ 0 h 2423160"/>
              <a:gd name="connsiteX2" fmla="*/ 2434617 w 2434617"/>
              <a:gd name="connsiteY2" fmla="*/ 2423160 h 2423160"/>
              <a:gd name="connsiteX3" fmla="*/ 0 w 2434617"/>
              <a:gd name="connsiteY3" fmla="*/ 2423160 h 2423160"/>
            </a:gdLst>
            <a:ahLst/>
            <a:cxnLst>
              <a:cxn ang="0">
                <a:pos x="connsiteX0" y="connsiteY0"/>
              </a:cxn>
              <a:cxn ang="0">
                <a:pos x="connsiteX1" y="connsiteY1"/>
              </a:cxn>
              <a:cxn ang="0">
                <a:pos x="connsiteX2" y="connsiteY2"/>
              </a:cxn>
              <a:cxn ang="0">
                <a:pos x="connsiteX3" y="connsiteY3"/>
              </a:cxn>
            </a:cxnLst>
            <a:rect l="l" t="t" r="r" b="b"/>
            <a:pathLst>
              <a:path w="2434617" h="2423160">
                <a:moveTo>
                  <a:pt x="0" y="0"/>
                </a:moveTo>
                <a:lnTo>
                  <a:pt x="2434617" y="0"/>
                </a:lnTo>
                <a:lnTo>
                  <a:pt x="2434617" y="2423160"/>
                </a:lnTo>
                <a:lnTo>
                  <a:pt x="0" y="242316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7" name="Picture Placeholder 6"/>
          <p:cNvSpPr>
            <a:spLocks noGrp="1"/>
          </p:cNvSpPr>
          <p:nvPr>
            <p:ph type="pic" sz="quarter" idx="11" hasCustomPrompt="1"/>
          </p:nvPr>
        </p:nvSpPr>
        <p:spPr>
          <a:xfrm>
            <a:off x="6224932" y="3254717"/>
            <a:ext cx="2434617" cy="2423160"/>
          </a:xfrm>
          <a:custGeom>
            <a:avLst/>
            <a:gdLst>
              <a:gd name="connsiteX0" fmla="*/ 0 w 2434617"/>
              <a:gd name="connsiteY0" fmla="*/ 0 h 2423160"/>
              <a:gd name="connsiteX1" fmla="*/ 2434617 w 2434617"/>
              <a:gd name="connsiteY1" fmla="*/ 0 h 2423160"/>
              <a:gd name="connsiteX2" fmla="*/ 2434617 w 2434617"/>
              <a:gd name="connsiteY2" fmla="*/ 2423160 h 2423160"/>
              <a:gd name="connsiteX3" fmla="*/ 0 w 2434617"/>
              <a:gd name="connsiteY3" fmla="*/ 2423160 h 2423160"/>
            </a:gdLst>
            <a:ahLst/>
            <a:cxnLst>
              <a:cxn ang="0">
                <a:pos x="connsiteX0" y="connsiteY0"/>
              </a:cxn>
              <a:cxn ang="0">
                <a:pos x="connsiteX1" y="connsiteY1"/>
              </a:cxn>
              <a:cxn ang="0">
                <a:pos x="connsiteX2" y="connsiteY2"/>
              </a:cxn>
              <a:cxn ang="0">
                <a:pos x="connsiteX3" y="connsiteY3"/>
              </a:cxn>
            </a:cxnLst>
            <a:rect l="l" t="t" r="r" b="b"/>
            <a:pathLst>
              <a:path w="2434617" h="2423160">
                <a:moveTo>
                  <a:pt x="0" y="0"/>
                </a:moveTo>
                <a:lnTo>
                  <a:pt x="2434617" y="0"/>
                </a:lnTo>
                <a:lnTo>
                  <a:pt x="2434617" y="2423160"/>
                </a:lnTo>
                <a:lnTo>
                  <a:pt x="0" y="242316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Oval 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1" name="TextBox 1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6653E9B-E608-4754-9967-6C5213412B25}" type="datetime1">
              <a:rPr lang="id-ID" altLang="zh-CN" smtClean="0"/>
              <a:t>01/08/2023</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1765638"/>
            <a:ext cx="12188952" cy="2286000"/>
          </a:xfrm>
          <a:custGeom>
            <a:avLst/>
            <a:gdLst>
              <a:gd name="connsiteX0" fmla="*/ 0 w 12188952"/>
              <a:gd name="connsiteY0" fmla="*/ 0 h 2286000"/>
              <a:gd name="connsiteX1" fmla="*/ 12188952 w 12188952"/>
              <a:gd name="connsiteY1" fmla="*/ 0 h 2286000"/>
              <a:gd name="connsiteX2" fmla="*/ 12188952 w 12188952"/>
              <a:gd name="connsiteY2" fmla="*/ 2286000 h 2286000"/>
              <a:gd name="connsiteX3" fmla="*/ 0 w 1218895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12188952" h="2286000">
                <a:moveTo>
                  <a:pt x="0" y="0"/>
                </a:moveTo>
                <a:lnTo>
                  <a:pt x="12188952" y="0"/>
                </a:lnTo>
                <a:lnTo>
                  <a:pt x="12188952" y="2286000"/>
                </a:lnTo>
                <a:lnTo>
                  <a:pt x="0" y="228600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30" name="Picture Placeholder 29"/>
          <p:cNvSpPr>
            <a:spLocks noGrp="1"/>
          </p:cNvSpPr>
          <p:nvPr>
            <p:ph type="pic" sz="quarter" idx="11" hasCustomPrompt="1"/>
          </p:nvPr>
        </p:nvSpPr>
        <p:spPr>
          <a:xfrm>
            <a:off x="6107170" y="166186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1" name="Picture Placeholder 30"/>
          <p:cNvSpPr>
            <a:spLocks noGrp="1"/>
          </p:cNvSpPr>
          <p:nvPr>
            <p:ph type="pic" sz="quarter" idx="12" hasCustomPrompt="1"/>
          </p:nvPr>
        </p:nvSpPr>
        <p:spPr>
          <a:xfrm>
            <a:off x="7630169" y="1658524"/>
            <a:ext cx="3031759" cy="1506735"/>
          </a:xfrm>
          <a:custGeom>
            <a:avLst/>
            <a:gdLst>
              <a:gd name="connsiteX0" fmla="*/ 0 w 3031759"/>
              <a:gd name="connsiteY0" fmla="*/ 0 h 1506735"/>
              <a:gd name="connsiteX1" fmla="*/ 3031759 w 3031759"/>
              <a:gd name="connsiteY1" fmla="*/ 0 h 1506735"/>
              <a:gd name="connsiteX2" fmla="*/ 3031759 w 3031759"/>
              <a:gd name="connsiteY2" fmla="*/ 1506735 h 1506735"/>
              <a:gd name="connsiteX3" fmla="*/ 0 w 3031759"/>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3031759" h="1506735">
                <a:moveTo>
                  <a:pt x="0" y="0"/>
                </a:moveTo>
                <a:lnTo>
                  <a:pt x="3031759" y="0"/>
                </a:lnTo>
                <a:lnTo>
                  <a:pt x="3031759"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2" name="Picture Placeholder 31"/>
          <p:cNvSpPr>
            <a:spLocks noGrp="1"/>
          </p:cNvSpPr>
          <p:nvPr>
            <p:ph type="pic" sz="quarter" idx="10" hasCustomPrompt="1"/>
          </p:nvPr>
        </p:nvSpPr>
        <p:spPr>
          <a:xfrm>
            <a:off x="1530075" y="1661869"/>
            <a:ext cx="3031759" cy="3031759"/>
          </a:xfrm>
          <a:custGeom>
            <a:avLst/>
            <a:gdLst>
              <a:gd name="connsiteX0" fmla="*/ 0 w 3031759"/>
              <a:gd name="connsiteY0" fmla="*/ 0 h 3031759"/>
              <a:gd name="connsiteX1" fmla="*/ 3031759 w 3031759"/>
              <a:gd name="connsiteY1" fmla="*/ 0 h 3031759"/>
              <a:gd name="connsiteX2" fmla="*/ 3031759 w 3031759"/>
              <a:gd name="connsiteY2" fmla="*/ 3031759 h 3031759"/>
              <a:gd name="connsiteX3" fmla="*/ 0 w 3031759"/>
              <a:gd name="connsiteY3" fmla="*/ 3031759 h 3031759"/>
            </a:gdLst>
            <a:ahLst/>
            <a:cxnLst>
              <a:cxn ang="0">
                <a:pos x="connsiteX0" y="connsiteY0"/>
              </a:cxn>
              <a:cxn ang="0">
                <a:pos x="connsiteX1" y="connsiteY1"/>
              </a:cxn>
              <a:cxn ang="0">
                <a:pos x="connsiteX2" y="connsiteY2"/>
              </a:cxn>
              <a:cxn ang="0">
                <a:pos x="connsiteX3" y="connsiteY3"/>
              </a:cxn>
            </a:cxnLst>
            <a:rect l="l" t="t" r="r" b="b"/>
            <a:pathLst>
              <a:path w="3031759" h="3031759">
                <a:moveTo>
                  <a:pt x="0" y="0"/>
                </a:moveTo>
                <a:lnTo>
                  <a:pt x="3031759" y="0"/>
                </a:lnTo>
                <a:lnTo>
                  <a:pt x="3031759" y="3031759"/>
                </a:lnTo>
                <a:lnTo>
                  <a:pt x="0" y="3031759"/>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3" name="Picture Placeholder 32"/>
          <p:cNvSpPr>
            <a:spLocks noGrp="1"/>
          </p:cNvSpPr>
          <p:nvPr>
            <p:ph type="pic" sz="quarter" idx="13" hasCustomPrompt="1"/>
          </p:nvPr>
        </p:nvSpPr>
        <p:spPr>
          <a:xfrm>
            <a:off x="4578096" y="166186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4" name="Picture Placeholder 33"/>
          <p:cNvSpPr>
            <a:spLocks noGrp="1"/>
          </p:cNvSpPr>
          <p:nvPr>
            <p:ph type="pic" sz="quarter" idx="14" hasCustomPrompt="1"/>
          </p:nvPr>
        </p:nvSpPr>
        <p:spPr>
          <a:xfrm>
            <a:off x="6107170" y="3188916"/>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5" name="Picture Placeholder 34"/>
          <p:cNvSpPr>
            <a:spLocks noGrp="1"/>
          </p:cNvSpPr>
          <p:nvPr>
            <p:ph type="pic" sz="quarter" idx="15" hasCustomPrompt="1"/>
          </p:nvPr>
        </p:nvSpPr>
        <p:spPr>
          <a:xfrm>
            <a:off x="4578096" y="3188916"/>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6" name="Picture Placeholder 35"/>
          <p:cNvSpPr>
            <a:spLocks noGrp="1"/>
          </p:cNvSpPr>
          <p:nvPr>
            <p:ph type="pic" sz="quarter" idx="16" hasCustomPrompt="1"/>
          </p:nvPr>
        </p:nvSpPr>
        <p:spPr>
          <a:xfrm>
            <a:off x="3055097" y="471393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7" name="Picture Placeholder 36"/>
          <p:cNvSpPr>
            <a:spLocks noGrp="1"/>
          </p:cNvSpPr>
          <p:nvPr>
            <p:ph type="pic" sz="quarter" idx="17" hasCustomPrompt="1"/>
          </p:nvPr>
        </p:nvSpPr>
        <p:spPr>
          <a:xfrm>
            <a:off x="1528048" y="4711913"/>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8" name="Picture Placeholder 37"/>
          <p:cNvSpPr>
            <a:spLocks noGrp="1"/>
          </p:cNvSpPr>
          <p:nvPr>
            <p:ph type="pic" sz="quarter" idx="18" hasCustomPrompt="1"/>
          </p:nvPr>
        </p:nvSpPr>
        <p:spPr>
          <a:xfrm>
            <a:off x="4582145" y="4711915"/>
            <a:ext cx="3031759" cy="1506735"/>
          </a:xfrm>
          <a:custGeom>
            <a:avLst/>
            <a:gdLst>
              <a:gd name="connsiteX0" fmla="*/ 0 w 3031759"/>
              <a:gd name="connsiteY0" fmla="*/ 0 h 1506735"/>
              <a:gd name="connsiteX1" fmla="*/ 3031759 w 3031759"/>
              <a:gd name="connsiteY1" fmla="*/ 0 h 1506735"/>
              <a:gd name="connsiteX2" fmla="*/ 3031759 w 3031759"/>
              <a:gd name="connsiteY2" fmla="*/ 1506735 h 1506735"/>
              <a:gd name="connsiteX3" fmla="*/ 0 w 3031759"/>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3031759" h="1506735">
                <a:moveTo>
                  <a:pt x="0" y="0"/>
                </a:moveTo>
                <a:lnTo>
                  <a:pt x="3031759" y="0"/>
                </a:lnTo>
                <a:lnTo>
                  <a:pt x="3031759"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9" name="Picture Placeholder 38"/>
          <p:cNvSpPr>
            <a:spLocks noGrp="1"/>
          </p:cNvSpPr>
          <p:nvPr>
            <p:ph type="pic" sz="quarter" idx="19" hasCustomPrompt="1"/>
          </p:nvPr>
        </p:nvSpPr>
        <p:spPr>
          <a:xfrm>
            <a:off x="7630169" y="3186891"/>
            <a:ext cx="3031759" cy="3031759"/>
          </a:xfrm>
          <a:custGeom>
            <a:avLst/>
            <a:gdLst>
              <a:gd name="connsiteX0" fmla="*/ 0 w 3031759"/>
              <a:gd name="connsiteY0" fmla="*/ 0 h 3031759"/>
              <a:gd name="connsiteX1" fmla="*/ 3031759 w 3031759"/>
              <a:gd name="connsiteY1" fmla="*/ 0 h 3031759"/>
              <a:gd name="connsiteX2" fmla="*/ 3031759 w 3031759"/>
              <a:gd name="connsiteY2" fmla="*/ 3031759 h 3031759"/>
              <a:gd name="connsiteX3" fmla="*/ 0 w 3031759"/>
              <a:gd name="connsiteY3" fmla="*/ 3031759 h 3031759"/>
            </a:gdLst>
            <a:ahLst/>
            <a:cxnLst>
              <a:cxn ang="0">
                <a:pos x="connsiteX0" y="connsiteY0"/>
              </a:cxn>
              <a:cxn ang="0">
                <a:pos x="connsiteX1" y="connsiteY1"/>
              </a:cxn>
              <a:cxn ang="0">
                <a:pos x="connsiteX2" y="connsiteY2"/>
              </a:cxn>
              <a:cxn ang="0">
                <a:pos x="connsiteX3" y="connsiteY3"/>
              </a:cxn>
            </a:cxnLst>
            <a:rect l="l" t="t" r="r" b="b"/>
            <a:pathLst>
              <a:path w="3031759" h="3031759">
                <a:moveTo>
                  <a:pt x="0" y="0"/>
                </a:moveTo>
                <a:lnTo>
                  <a:pt x="3031759" y="0"/>
                </a:lnTo>
                <a:lnTo>
                  <a:pt x="3031759" y="3031759"/>
                </a:lnTo>
                <a:lnTo>
                  <a:pt x="0" y="3031759"/>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22" name="Picture Placeholder 21"/>
          <p:cNvSpPr>
            <a:spLocks noGrp="1"/>
          </p:cNvSpPr>
          <p:nvPr>
            <p:ph type="pic" sz="quarter" idx="10" hasCustomPrompt="1"/>
          </p:nvPr>
        </p:nvSpPr>
        <p:spPr>
          <a:xfrm>
            <a:off x="5088467" y="1723651"/>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3" name="Picture Placeholder 22"/>
          <p:cNvSpPr>
            <a:spLocks noGrp="1"/>
          </p:cNvSpPr>
          <p:nvPr>
            <p:ph type="pic" sz="quarter" idx="11" hasCustomPrompt="1"/>
          </p:nvPr>
        </p:nvSpPr>
        <p:spPr>
          <a:xfrm>
            <a:off x="9195401" y="1723651"/>
            <a:ext cx="2009049" cy="2707924"/>
          </a:xfrm>
          <a:custGeom>
            <a:avLst/>
            <a:gdLst>
              <a:gd name="connsiteX0" fmla="*/ 0 w 2009049"/>
              <a:gd name="connsiteY0" fmla="*/ 0 h 2707924"/>
              <a:gd name="connsiteX1" fmla="*/ 2009049 w 2009049"/>
              <a:gd name="connsiteY1" fmla="*/ 0 h 2707924"/>
              <a:gd name="connsiteX2" fmla="*/ 2009049 w 2009049"/>
              <a:gd name="connsiteY2" fmla="*/ 2707924 h 2707924"/>
              <a:gd name="connsiteX3" fmla="*/ 0 w 2009049"/>
              <a:gd name="connsiteY3" fmla="*/ 2707924 h 2707924"/>
            </a:gdLst>
            <a:ahLst/>
            <a:cxnLst>
              <a:cxn ang="0">
                <a:pos x="connsiteX0" y="connsiteY0"/>
              </a:cxn>
              <a:cxn ang="0">
                <a:pos x="connsiteX1" y="connsiteY1"/>
              </a:cxn>
              <a:cxn ang="0">
                <a:pos x="connsiteX2" y="connsiteY2"/>
              </a:cxn>
              <a:cxn ang="0">
                <a:pos x="connsiteX3" y="connsiteY3"/>
              </a:cxn>
            </a:cxnLst>
            <a:rect l="l" t="t" r="r" b="b"/>
            <a:pathLst>
              <a:path w="2009049" h="2707924">
                <a:moveTo>
                  <a:pt x="0" y="0"/>
                </a:moveTo>
                <a:lnTo>
                  <a:pt x="2009049" y="0"/>
                </a:lnTo>
                <a:lnTo>
                  <a:pt x="2009049" y="2707924"/>
                </a:lnTo>
                <a:lnTo>
                  <a:pt x="0" y="27079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4" name="Picture Placeholder 23"/>
          <p:cNvSpPr>
            <a:spLocks noGrp="1"/>
          </p:cNvSpPr>
          <p:nvPr>
            <p:ph type="pic" sz="quarter" idx="12" hasCustomPrompt="1"/>
          </p:nvPr>
        </p:nvSpPr>
        <p:spPr>
          <a:xfrm>
            <a:off x="994011" y="1723651"/>
            <a:ext cx="4059936" cy="2706624"/>
          </a:xfrm>
          <a:custGeom>
            <a:avLst/>
            <a:gdLst>
              <a:gd name="connsiteX0" fmla="*/ 0 w 4059936"/>
              <a:gd name="connsiteY0" fmla="*/ 0 h 2706624"/>
              <a:gd name="connsiteX1" fmla="*/ 4059936 w 4059936"/>
              <a:gd name="connsiteY1" fmla="*/ 0 h 2706624"/>
              <a:gd name="connsiteX2" fmla="*/ 4059936 w 4059936"/>
              <a:gd name="connsiteY2" fmla="*/ 2706624 h 2706624"/>
              <a:gd name="connsiteX3" fmla="*/ 0 w 4059936"/>
              <a:gd name="connsiteY3" fmla="*/ 2706624 h 2706624"/>
            </a:gdLst>
            <a:ahLst/>
            <a:cxnLst>
              <a:cxn ang="0">
                <a:pos x="connsiteX0" y="connsiteY0"/>
              </a:cxn>
              <a:cxn ang="0">
                <a:pos x="connsiteX1" y="connsiteY1"/>
              </a:cxn>
              <a:cxn ang="0">
                <a:pos x="connsiteX2" y="connsiteY2"/>
              </a:cxn>
              <a:cxn ang="0">
                <a:pos x="connsiteX3" y="connsiteY3"/>
              </a:cxn>
            </a:cxnLst>
            <a:rect l="l" t="t" r="r" b="b"/>
            <a:pathLst>
              <a:path w="4059936" h="2706624">
                <a:moveTo>
                  <a:pt x="0" y="0"/>
                </a:moveTo>
                <a:lnTo>
                  <a:pt x="4059936" y="0"/>
                </a:lnTo>
                <a:lnTo>
                  <a:pt x="4059936" y="2706624"/>
                </a:lnTo>
                <a:lnTo>
                  <a:pt x="0" y="27066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5" name="Picture Placeholder 24"/>
          <p:cNvSpPr>
            <a:spLocks noGrp="1"/>
          </p:cNvSpPr>
          <p:nvPr>
            <p:ph type="pic" sz="quarter" idx="13" hasCustomPrompt="1"/>
          </p:nvPr>
        </p:nvSpPr>
        <p:spPr>
          <a:xfrm>
            <a:off x="7141189" y="1723651"/>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6" name="Picture Placeholder 25"/>
          <p:cNvSpPr>
            <a:spLocks noGrp="1"/>
          </p:cNvSpPr>
          <p:nvPr>
            <p:ph type="pic" sz="quarter" idx="14" hasCustomPrompt="1"/>
          </p:nvPr>
        </p:nvSpPr>
        <p:spPr>
          <a:xfrm>
            <a:off x="994011"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7" name="Picture Placeholder 26"/>
          <p:cNvSpPr>
            <a:spLocks noGrp="1"/>
          </p:cNvSpPr>
          <p:nvPr>
            <p:ph type="pic" sz="quarter" idx="15" hasCustomPrompt="1"/>
          </p:nvPr>
        </p:nvSpPr>
        <p:spPr>
          <a:xfrm>
            <a:off x="3038413"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8" name="Picture Placeholder 27"/>
          <p:cNvSpPr>
            <a:spLocks noGrp="1"/>
          </p:cNvSpPr>
          <p:nvPr>
            <p:ph type="pic" sz="quarter" idx="16" hasCustomPrompt="1"/>
          </p:nvPr>
        </p:nvSpPr>
        <p:spPr>
          <a:xfrm>
            <a:off x="9192010"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9" name="Picture Placeholder 28"/>
          <p:cNvSpPr>
            <a:spLocks noGrp="1"/>
          </p:cNvSpPr>
          <p:nvPr>
            <p:ph type="pic" sz="quarter" idx="17" hasCustomPrompt="1"/>
          </p:nvPr>
        </p:nvSpPr>
        <p:spPr>
          <a:xfrm>
            <a:off x="5090612" y="3091670"/>
            <a:ext cx="4059936" cy="2706624"/>
          </a:xfrm>
          <a:custGeom>
            <a:avLst/>
            <a:gdLst>
              <a:gd name="connsiteX0" fmla="*/ 0 w 4059936"/>
              <a:gd name="connsiteY0" fmla="*/ 0 h 2706624"/>
              <a:gd name="connsiteX1" fmla="*/ 4059936 w 4059936"/>
              <a:gd name="connsiteY1" fmla="*/ 0 h 2706624"/>
              <a:gd name="connsiteX2" fmla="*/ 4059936 w 4059936"/>
              <a:gd name="connsiteY2" fmla="*/ 2706624 h 2706624"/>
              <a:gd name="connsiteX3" fmla="*/ 0 w 4059936"/>
              <a:gd name="connsiteY3" fmla="*/ 2706624 h 2706624"/>
            </a:gdLst>
            <a:ahLst/>
            <a:cxnLst>
              <a:cxn ang="0">
                <a:pos x="connsiteX0" y="connsiteY0"/>
              </a:cxn>
              <a:cxn ang="0">
                <a:pos x="connsiteX1" y="connsiteY1"/>
              </a:cxn>
              <a:cxn ang="0">
                <a:pos x="connsiteX2" y="connsiteY2"/>
              </a:cxn>
              <a:cxn ang="0">
                <a:pos x="connsiteX3" y="connsiteY3"/>
              </a:cxn>
            </a:cxnLst>
            <a:rect l="l" t="t" r="r" b="b"/>
            <a:pathLst>
              <a:path w="4059936" h="2706624">
                <a:moveTo>
                  <a:pt x="0" y="0"/>
                </a:moveTo>
                <a:lnTo>
                  <a:pt x="4059936" y="0"/>
                </a:lnTo>
                <a:lnTo>
                  <a:pt x="4059936" y="2706624"/>
                </a:lnTo>
                <a:lnTo>
                  <a:pt x="0" y="27066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2" name="Oval 3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33" name="TextBox 3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90600" y="1774201"/>
            <a:ext cx="4715214" cy="3144743"/>
          </a:xfrm>
          <a:custGeom>
            <a:avLst/>
            <a:gdLst>
              <a:gd name="connsiteX0" fmla="*/ 0 w 4715214"/>
              <a:gd name="connsiteY0" fmla="*/ 0 h 3144743"/>
              <a:gd name="connsiteX1" fmla="*/ 4715214 w 4715214"/>
              <a:gd name="connsiteY1" fmla="*/ 0 h 3144743"/>
              <a:gd name="connsiteX2" fmla="*/ 4715214 w 4715214"/>
              <a:gd name="connsiteY2" fmla="*/ 3144743 h 3144743"/>
              <a:gd name="connsiteX3" fmla="*/ 0 w 4715214"/>
              <a:gd name="connsiteY3" fmla="*/ 3144743 h 3144743"/>
            </a:gdLst>
            <a:ahLst/>
            <a:cxnLst>
              <a:cxn ang="0">
                <a:pos x="connsiteX0" y="connsiteY0"/>
              </a:cxn>
              <a:cxn ang="0">
                <a:pos x="connsiteX1" y="connsiteY1"/>
              </a:cxn>
              <a:cxn ang="0">
                <a:pos x="connsiteX2" y="connsiteY2"/>
              </a:cxn>
              <a:cxn ang="0">
                <a:pos x="connsiteX3" y="connsiteY3"/>
              </a:cxn>
            </a:cxnLst>
            <a:rect l="l" t="t" r="r" b="b"/>
            <a:pathLst>
              <a:path w="4715214" h="3144743">
                <a:moveTo>
                  <a:pt x="0" y="0"/>
                </a:moveTo>
                <a:lnTo>
                  <a:pt x="4715214" y="0"/>
                </a:lnTo>
                <a:lnTo>
                  <a:pt x="4715214" y="3144743"/>
                </a:lnTo>
                <a:lnTo>
                  <a:pt x="0" y="314474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7" name="Picture Placeholder 6"/>
          <p:cNvSpPr>
            <a:spLocks noGrp="1"/>
          </p:cNvSpPr>
          <p:nvPr>
            <p:ph type="pic" sz="quarter" idx="11" hasCustomPrompt="1"/>
          </p:nvPr>
        </p:nvSpPr>
        <p:spPr>
          <a:xfrm>
            <a:off x="6486186" y="1774201"/>
            <a:ext cx="4715214" cy="3144743"/>
          </a:xfrm>
          <a:custGeom>
            <a:avLst/>
            <a:gdLst>
              <a:gd name="connsiteX0" fmla="*/ 0 w 4715214"/>
              <a:gd name="connsiteY0" fmla="*/ 0 h 3144743"/>
              <a:gd name="connsiteX1" fmla="*/ 4715214 w 4715214"/>
              <a:gd name="connsiteY1" fmla="*/ 0 h 3144743"/>
              <a:gd name="connsiteX2" fmla="*/ 4715214 w 4715214"/>
              <a:gd name="connsiteY2" fmla="*/ 3144743 h 3144743"/>
              <a:gd name="connsiteX3" fmla="*/ 0 w 4715214"/>
              <a:gd name="connsiteY3" fmla="*/ 3144743 h 3144743"/>
            </a:gdLst>
            <a:ahLst/>
            <a:cxnLst>
              <a:cxn ang="0">
                <a:pos x="connsiteX0" y="connsiteY0"/>
              </a:cxn>
              <a:cxn ang="0">
                <a:pos x="connsiteX1" y="connsiteY1"/>
              </a:cxn>
              <a:cxn ang="0">
                <a:pos x="connsiteX2" y="connsiteY2"/>
              </a:cxn>
              <a:cxn ang="0">
                <a:pos x="connsiteX3" y="connsiteY3"/>
              </a:cxn>
            </a:cxnLst>
            <a:rect l="l" t="t" r="r" b="b"/>
            <a:pathLst>
              <a:path w="4715214" h="3144743">
                <a:moveTo>
                  <a:pt x="0" y="0"/>
                </a:moveTo>
                <a:lnTo>
                  <a:pt x="4715214" y="0"/>
                </a:lnTo>
                <a:lnTo>
                  <a:pt x="4715214" y="3144743"/>
                </a:lnTo>
                <a:lnTo>
                  <a:pt x="0" y="314474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Oval 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1" name="TextBox 1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979664"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Picture Placeholder 7"/>
          <p:cNvSpPr>
            <a:spLocks noGrp="1"/>
          </p:cNvSpPr>
          <p:nvPr>
            <p:ph type="pic" sz="quarter" idx="11" hasCustomPrompt="1"/>
          </p:nvPr>
        </p:nvSpPr>
        <p:spPr>
          <a:xfrm>
            <a:off x="4533296"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2" hasCustomPrompt="1"/>
          </p:nvPr>
        </p:nvSpPr>
        <p:spPr>
          <a:xfrm>
            <a:off x="8086928"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Oval 1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3" name="TextBox 1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4" name="Picture Placeholder 13"/>
          <p:cNvSpPr>
            <a:spLocks noGrp="1"/>
          </p:cNvSpPr>
          <p:nvPr>
            <p:ph type="pic" sz="quarter" idx="11" hasCustomPrompt="1"/>
          </p:nvPr>
        </p:nvSpPr>
        <p:spPr>
          <a:xfrm>
            <a:off x="8051068" y="1660554"/>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3" name="Picture Placeholder 12"/>
          <p:cNvSpPr>
            <a:spLocks noGrp="1"/>
          </p:cNvSpPr>
          <p:nvPr>
            <p:ph type="pic" sz="quarter" idx="12" hasCustomPrompt="1"/>
          </p:nvPr>
        </p:nvSpPr>
        <p:spPr>
          <a:xfrm>
            <a:off x="4520835" y="1660554"/>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Picture Placeholder 11"/>
          <p:cNvSpPr>
            <a:spLocks noGrp="1"/>
          </p:cNvSpPr>
          <p:nvPr>
            <p:ph type="pic" sz="quarter" idx="10" hasCustomPrompt="1"/>
          </p:nvPr>
        </p:nvSpPr>
        <p:spPr>
          <a:xfrm>
            <a:off x="990601" y="1659949"/>
            <a:ext cx="3150333" cy="1773332"/>
          </a:xfrm>
          <a:custGeom>
            <a:avLst/>
            <a:gdLst>
              <a:gd name="connsiteX0" fmla="*/ 0 w 3150333"/>
              <a:gd name="connsiteY0" fmla="*/ 0 h 1773332"/>
              <a:gd name="connsiteX1" fmla="*/ 3150333 w 3150333"/>
              <a:gd name="connsiteY1" fmla="*/ 0 h 1773332"/>
              <a:gd name="connsiteX2" fmla="*/ 3150333 w 3150333"/>
              <a:gd name="connsiteY2" fmla="*/ 1773332 h 1773332"/>
              <a:gd name="connsiteX3" fmla="*/ 0 w 3150333"/>
              <a:gd name="connsiteY3" fmla="*/ 1773332 h 1773332"/>
            </a:gdLst>
            <a:ahLst/>
            <a:cxnLst>
              <a:cxn ang="0">
                <a:pos x="connsiteX0" y="connsiteY0"/>
              </a:cxn>
              <a:cxn ang="0">
                <a:pos x="connsiteX1" y="connsiteY1"/>
              </a:cxn>
              <a:cxn ang="0">
                <a:pos x="connsiteX2" y="connsiteY2"/>
              </a:cxn>
              <a:cxn ang="0">
                <a:pos x="connsiteX3" y="connsiteY3"/>
              </a:cxn>
            </a:cxnLst>
            <a:rect l="l" t="t" r="r" b="b"/>
            <a:pathLst>
              <a:path w="3150333" h="1773332">
                <a:moveTo>
                  <a:pt x="0" y="0"/>
                </a:moveTo>
                <a:lnTo>
                  <a:pt x="3150333" y="0"/>
                </a:lnTo>
                <a:lnTo>
                  <a:pt x="3150333" y="1773332"/>
                </a:lnTo>
                <a:lnTo>
                  <a:pt x="0" y="177333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3" hasCustomPrompt="1"/>
          </p:nvPr>
        </p:nvSpPr>
        <p:spPr>
          <a:xfrm>
            <a:off x="8051068" y="4085436"/>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6" name="Picture Placeholder 15"/>
          <p:cNvSpPr>
            <a:spLocks noGrp="1"/>
          </p:cNvSpPr>
          <p:nvPr>
            <p:ph type="pic" sz="quarter" idx="14" hasCustomPrompt="1"/>
          </p:nvPr>
        </p:nvSpPr>
        <p:spPr>
          <a:xfrm>
            <a:off x="4520835" y="4085436"/>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7" name="Picture Placeholder 16"/>
          <p:cNvSpPr>
            <a:spLocks noGrp="1"/>
          </p:cNvSpPr>
          <p:nvPr>
            <p:ph type="pic" sz="quarter" idx="15" hasCustomPrompt="1"/>
          </p:nvPr>
        </p:nvSpPr>
        <p:spPr>
          <a:xfrm>
            <a:off x="990601" y="4085437"/>
            <a:ext cx="3150333" cy="1773332"/>
          </a:xfrm>
          <a:custGeom>
            <a:avLst/>
            <a:gdLst>
              <a:gd name="connsiteX0" fmla="*/ 0 w 3150333"/>
              <a:gd name="connsiteY0" fmla="*/ 0 h 1773332"/>
              <a:gd name="connsiteX1" fmla="*/ 3150333 w 3150333"/>
              <a:gd name="connsiteY1" fmla="*/ 0 h 1773332"/>
              <a:gd name="connsiteX2" fmla="*/ 3150333 w 3150333"/>
              <a:gd name="connsiteY2" fmla="*/ 1773332 h 1773332"/>
              <a:gd name="connsiteX3" fmla="*/ 0 w 3150333"/>
              <a:gd name="connsiteY3" fmla="*/ 1773332 h 1773332"/>
            </a:gdLst>
            <a:ahLst/>
            <a:cxnLst>
              <a:cxn ang="0">
                <a:pos x="connsiteX0" y="connsiteY0"/>
              </a:cxn>
              <a:cxn ang="0">
                <a:pos x="connsiteX1" y="connsiteY1"/>
              </a:cxn>
              <a:cxn ang="0">
                <a:pos x="connsiteX2" y="connsiteY2"/>
              </a:cxn>
              <a:cxn ang="0">
                <a:pos x="connsiteX3" y="connsiteY3"/>
              </a:cxn>
            </a:cxnLst>
            <a:rect l="l" t="t" r="r" b="b"/>
            <a:pathLst>
              <a:path w="3150333" h="1773332">
                <a:moveTo>
                  <a:pt x="0" y="0"/>
                </a:moveTo>
                <a:lnTo>
                  <a:pt x="3150333" y="0"/>
                </a:lnTo>
                <a:lnTo>
                  <a:pt x="3150333" y="1773332"/>
                </a:lnTo>
                <a:lnTo>
                  <a:pt x="0" y="177333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0" name="Oval 1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1" name="TextBox 2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10" name="Picture Placeholder 9"/>
          <p:cNvSpPr>
            <a:spLocks noGrp="1"/>
          </p:cNvSpPr>
          <p:nvPr>
            <p:ph type="pic" sz="quarter" idx="10" hasCustomPrompt="1"/>
          </p:nvPr>
        </p:nvSpPr>
        <p:spPr>
          <a:xfrm>
            <a:off x="990600"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1" hasCustomPrompt="1"/>
          </p:nvPr>
        </p:nvSpPr>
        <p:spPr>
          <a:xfrm>
            <a:off x="4546717"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Picture Placeholder 11"/>
          <p:cNvSpPr>
            <a:spLocks noGrp="1"/>
          </p:cNvSpPr>
          <p:nvPr>
            <p:ph type="pic" sz="quarter" idx="12" hasCustomPrompt="1"/>
          </p:nvPr>
        </p:nvSpPr>
        <p:spPr>
          <a:xfrm>
            <a:off x="8102834"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3" name="Picture Placeholder 12"/>
          <p:cNvSpPr>
            <a:spLocks noGrp="1"/>
          </p:cNvSpPr>
          <p:nvPr>
            <p:ph type="pic" sz="quarter" idx="13" hasCustomPrompt="1"/>
          </p:nvPr>
        </p:nvSpPr>
        <p:spPr>
          <a:xfrm>
            <a:off x="990600"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Picture Placeholder 13"/>
          <p:cNvSpPr>
            <a:spLocks noGrp="1"/>
          </p:cNvSpPr>
          <p:nvPr>
            <p:ph type="pic" sz="quarter" idx="14" hasCustomPrompt="1"/>
          </p:nvPr>
        </p:nvSpPr>
        <p:spPr>
          <a:xfrm>
            <a:off x="4546717"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5" hasCustomPrompt="1"/>
          </p:nvPr>
        </p:nvSpPr>
        <p:spPr>
          <a:xfrm>
            <a:off x="8102834"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8" name="Oval 1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9" name="TextBox 1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990601"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3605716"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6225922"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8846128"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0"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3051078"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6102157"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9153236"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hasCustomPrompt="1"/>
          </p:nvPr>
        </p:nvSpPr>
        <p:spPr>
          <a:xfrm>
            <a:off x="986683"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3" name="Picture Placeholder 12"/>
          <p:cNvSpPr>
            <a:spLocks noGrp="1"/>
          </p:cNvSpPr>
          <p:nvPr>
            <p:ph type="pic" sz="quarter" idx="11" hasCustomPrompt="1"/>
          </p:nvPr>
        </p:nvSpPr>
        <p:spPr>
          <a:xfrm>
            <a:off x="3573531"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Picture Placeholder 13"/>
          <p:cNvSpPr>
            <a:spLocks noGrp="1"/>
          </p:cNvSpPr>
          <p:nvPr>
            <p:ph type="pic" sz="quarter" idx="12" hasCustomPrompt="1"/>
          </p:nvPr>
        </p:nvSpPr>
        <p:spPr>
          <a:xfrm>
            <a:off x="6164297"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3" hasCustomPrompt="1"/>
          </p:nvPr>
        </p:nvSpPr>
        <p:spPr>
          <a:xfrm>
            <a:off x="8747226"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6" name="Picture Placeholder 15"/>
          <p:cNvSpPr>
            <a:spLocks noGrp="1"/>
          </p:cNvSpPr>
          <p:nvPr>
            <p:ph type="pic" sz="quarter" idx="14" hasCustomPrompt="1"/>
          </p:nvPr>
        </p:nvSpPr>
        <p:spPr>
          <a:xfrm>
            <a:off x="986683"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7" name="Picture Placeholder 16"/>
          <p:cNvSpPr>
            <a:spLocks noGrp="1"/>
          </p:cNvSpPr>
          <p:nvPr>
            <p:ph type="pic" sz="quarter" idx="15" hasCustomPrompt="1"/>
          </p:nvPr>
        </p:nvSpPr>
        <p:spPr>
          <a:xfrm>
            <a:off x="3573531"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8" name="Picture Placeholder 17"/>
          <p:cNvSpPr>
            <a:spLocks noGrp="1"/>
          </p:cNvSpPr>
          <p:nvPr>
            <p:ph type="pic" sz="quarter" idx="16" hasCustomPrompt="1"/>
          </p:nvPr>
        </p:nvSpPr>
        <p:spPr>
          <a:xfrm>
            <a:off x="6164297"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9" name="Picture Placeholder 18"/>
          <p:cNvSpPr>
            <a:spLocks noGrp="1"/>
          </p:cNvSpPr>
          <p:nvPr>
            <p:ph type="pic" sz="quarter" idx="17" hasCustomPrompt="1"/>
          </p:nvPr>
        </p:nvSpPr>
        <p:spPr>
          <a:xfrm>
            <a:off x="8747226"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2" name="Oval 2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3" name="TextBox 2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3"/>
            <a:ext cx="103632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0C8D4C0A-BE53-4AF0-9DA9-92676813E05D}" type="datetime1">
              <a:rPr lang="id-ID" altLang="zh-CN" smtClean="0"/>
              <a:t>01/08/2023</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1"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8" name="Picture Placeholder 17"/>
          <p:cNvSpPr>
            <a:spLocks noGrp="1"/>
          </p:cNvSpPr>
          <p:nvPr>
            <p:ph type="pic" sz="quarter" idx="11" hasCustomPrompt="1"/>
          </p:nvPr>
        </p:nvSpPr>
        <p:spPr>
          <a:xfrm>
            <a:off x="2034591"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9" name="Picture Placeholder 18"/>
          <p:cNvSpPr>
            <a:spLocks noGrp="1"/>
          </p:cNvSpPr>
          <p:nvPr>
            <p:ph type="pic" sz="quarter" idx="12" hasCustomPrompt="1"/>
          </p:nvPr>
        </p:nvSpPr>
        <p:spPr>
          <a:xfrm>
            <a:off x="4066870"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0" name="Picture Placeholder 19"/>
          <p:cNvSpPr>
            <a:spLocks noGrp="1"/>
          </p:cNvSpPr>
          <p:nvPr>
            <p:ph type="pic" sz="quarter" idx="13" hasCustomPrompt="1"/>
          </p:nvPr>
        </p:nvSpPr>
        <p:spPr>
          <a:xfrm>
            <a:off x="6099149"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1" name="Picture Placeholder 20"/>
          <p:cNvSpPr>
            <a:spLocks noGrp="1"/>
          </p:cNvSpPr>
          <p:nvPr>
            <p:ph type="pic" sz="quarter" idx="14" hasCustomPrompt="1"/>
          </p:nvPr>
        </p:nvSpPr>
        <p:spPr>
          <a:xfrm>
            <a:off x="8129117"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2" name="Picture Placeholder 21"/>
          <p:cNvSpPr>
            <a:spLocks noGrp="1"/>
          </p:cNvSpPr>
          <p:nvPr>
            <p:ph type="pic" sz="quarter" idx="15" hasCustomPrompt="1"/>
          </p:nvPr>
        </p:nvSpPr>
        <p:spPr>
          <a:xfrm>
            <a:off x="10161396"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3" name="Picture Placeholder 22"/>
          <p:cNvSpPr>
            <a:spLocks noGrp="1"/>
          </p:cNvSpPr>
          <p:nvPr>
            <p:ph type="pic" sz="quarter" idx="16" hasCustomPrompt="1"/>
          </p:nvPr>
        </p:nvSpPr>
        <p:spPr>
          <a:xfrm>
            <a:off x="1"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4" name="Picture Placeholder 23"/>
          <p:cNvSpPr>
            <a:spLocks noGrp="1"/>
          </p:cNvSpPr>
          <p:nvPr>
            <p:ph type="pic" sz="quarter" idx="17" hasCustomPrompt="1"/>
          </p:nvPr>
        </p:nvSpPr>
        <p:spPr>
          <a:xfrm>
            <a:off x="2034591"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5" name="Picture Placeholder 24"/>
          <p:cNvSpPr>
            <a:spLocks noGrp="1"/>
          </p:cNvSpPr>
          <p:nvPr>
            <p:ph type="pic" sz="quarter" idx="18" hasCustomPrompt="1"/>
          </p:nvPr>
        </p:nvSpPr>
        <p:spPr>
          <a:xfrm>
            <a:off x="4066870"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6" name="Picture Placeholder 25"/>
          <p:cNvSpPr>
            <a:spLocks noGrp="1"/>
          </p:cNvSpPr>
          <p:nvPr>
            <p:ph type="pic" sz="quarter" idx="19" hasCustomPrompt="1"/>
          </p:nvPr>
        </p:nvSpPr>
        <p:spPr>
          <a:xfrm>
            <a:off x="6099149"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7" name="Picture Placeholder 26"/>
          <p:cNvSpPr>
            <a:spLocks noGrp="1"/>
          </p:cNvSpPr>
          <p:nvPr>
            <p:ph type="pic" sz="quarter" idx="20" hasCustomPrompt="1"/>
          </p:nvPr>
        </p:nvSpPr>
        <p:spPr>
          <a:xfrm>
            <a:off x="8129117"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8" name="Picture Placeholder 27"/>
          <p:cNvSpPr>
            <a:spLocks noGrp="1"/>
          </p:cNvSpPr>
          <p:nvPr>
            <p:ph type="pic" sz="quarter" idx="21" hasCustomPrompt="1"/>
          </p:nvPr>
        </p:nvSpPr>
        <p:spPr>
          <a:xfrm>
            <a:off x="10161396"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90603" y="2093812"/>
            <a:ext cx="4933707" cy="3290464"/>
          </a:xfrm>
          <a:custGeom>
            <a:avLst/>
            <a:gdLst>
              <a:gd name="connsiteX0" fmla="*/ 0 w 4933707"/>
              <a:gd name="connsiteY0" fmla="*/ 0 h 3290464"/>
              <a:gd name="connsiteX1" fmla="*/ 4933707 w 4933707"/>
              <a:gd name="connsiteY1" fmla="*/ 0 h 3290464"/>
              <a:gd name="connsiteX2" fmla="*/ 4933707 w 4933707"/>
              <a:gd name="connsiteY2" fmla="*/ 3290464 h 3290464"/>
              <a:gd name="connsiteX3" fmla="*/ 0 w 4933707"/>
              <a:gd name="connsiteY3" fmla="*/ 3290464 h 3290464"/>
            </a:gdLst>
            <a:ahLst/>
            <a:cxnLst>
              <a:cxn ang="0">
                <a:pos x="connsiteX0" y="connsiteY0"/>
              </a:cxn>
              <a:cxn ang="0">
                <a:pos x="connsiteX1" y="connsiteY1"/>
              </a:cxn>
              <a:cxn ang="0">
                <a:pos x="connsiteX2" y="connsiteY2"/>
              </a:cxn>
              <a:cxn ang="0">
                <a:pos x="connsiteX3" y="connsiteY3"/>
              </a:cxn>
            </a:cxnLst>
            <a:rect l="l" t="t" r="r" b="b"/>
            <a:pathLst>
              <a:path w="4933707" h="3290464">
                <a:moveTo>
                  <a:pt x="0" y="0"/>
                </a:moveTo>
                <a:lnTo>
                  <a:pt x="4933707" y="0"/>
                </a:lnTo>
                <a:lnTo>
                  <a:pt x="4933707" y="3290464"/>
                </a:lnTo>
                <a:lnTo>
                  <a:pt x="0" y="329046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Oval 8"/>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0" name="TextBox 9"/>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4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397334" y="1802532"/>
            <a:ext cx="4105656" cy="4105656"/>
          </a:xfrm>
          <a:custGeom>
            <a:avLst/>
            <a:gdLst>
              <a:gd name="connsiteX0" fmla="*/ 0 w 4105656"/>
              <a:gd name="connsiteY0" fmla="*/ 0 h 4105656"/>
              <a:gd name="connsiteX1" fmla="*/ 4105656 w 4105656"/>
              <a:gd name="connsiteY1" fmla="*/ 0 h 4105656"/>
              <a:gd name="connsiteX2" fmla="*/ 4105656 w 4105656"/>
              <a:gd name="connsiteY2" fmla="*/ 4105656 h 4105656"/>
              <a:gd name="connsiteX3" fmla="*/ 0 w 4105656"/>
              <a:gd name="connsiteY3" fmla="*/ 4105656 h 4105656"/>
            </a:gdLst>
            <a:ahLst/>
            <a:cxnLst>
              <a:cxn ang="0">
                <a:pos x="connsiteX0" y="connsiteY0"/>
              </a:cxn>
              <a:cxn ang="0">
                <a:pos x="connsiteX1" y="connsiteY1"/>
              </a:cxn>
              <a:cxn ang="0">
                <a:pos x="connsiteX2" y="connsiteY2"/>
              </a:cxn>
              <a:cxn ang="0">
                <a:pos x="connsiteX3" y="connsiteY3"/>
              </a:cxn>
            </a:cxnLst>
            <a:rect l="l" t="t" r="r" b="b"/>
            <a:pathLst>
              <a:path w="4105656" h="4105656">
                <a:moveTo>
                  <a:pt x="0" y="0"/>
                </a:moveTo>
                <a:lnTo>
                  <a:pt x="4105656" y="0"/>
                </a:lnTo>
                <a:lnTo>
                  <a:pt x="4105656" y="4105656"/>
                </a:lnTo>
                <a:lnTo>
                  <a:pt x="0" y="4105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990601"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Picture Placeholder 7"/>
          <p:cNvSpPr>
            <a:spLocks noGrp="1"/>
          </p:cNvSpPr>
          <p:nvPr>
            <p:ph type="pic" sz="quarter" idx="11" hasCustomPrompt="1"/>
          </p:nvPr>
        </p:nvSpPr>
        <p:spPr>
          <a:xfrm>
            <a:off x="4617259"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2" hasCustomPrompt="1"/>
          </p:nvPr>
        </p:nvSpPr>
        <p:spPr>
          <a:xfrm>
            <a:off x="8242310"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Oval 1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3" name="TextBox 1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999354"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3672473"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6345592"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9018710"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1013808" y="1718031"/>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6515676" y="1718031"/>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1013808" y="4099338"/>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6515676" y="4099338"/>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3941274" y="1711353"/>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6212528" y="1711353"/>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3941274" y="3982607"/>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6212528" y="3982607"/>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037105" y="1788663"/>
            <a:ext cx="2148840" cy="2148840"/>
          </a:xfrm>
          <a:custGeom>
            <a:avLst/>
            <a:gdLst>
              <a:gd name="connsiteX0" fmla="*/ 0 w 2148840"/>
              <a:gd name="connsiteY0" fmla="*/ 0 h 2148840"/>
              <a:gd name="connsiteX1" fmla="*/ 2148840 w 2148840"/>
              <a:gd name="connsiteY1" fmla="*/ 0 h 2148840"/>
              <a:gd name="connsiteX2" fmla="*/ 2148840 w 2148840"/>
              <a:gd name="connsiteY2" fmla="*/ 2148840 h 2148840"/>
              <a:gd name="connsiteX3" fmla="*/ 0 w 2148840"/>
              <a:gd name="connsiteY3" fmla="*/ 2148840 h 2148840"/>
            </a:gdLst>
            <a:ahLst/>
            <a:cxnLst>
              <a:cxn ang="0">
                <a:pos x="connsiteX0" y="connsiteY0"/>
              </a:cxn>
              <a:cxn ang="0">
                <a:pos x="connsiteX1" y="connsiteY1"/>
              </a:cxn>
              <a:cxn ang="0">
                <a:pos x="connsiteX2" y="connsiteY2"/>
              </a:cxn>
              <a:cxn ang="0">
                <a:pos x="connsiteX3" y="connsiteY3"/>
              </a:cxn>
            </a:cxnLst>
            <a:rect l="l" t="t" r="r" b="b"/>
            <a:pathLst>
              <a:path w="2148840" h="2148840">
                <a:moveTo>
                  <a:pt x="0" y="0"/>
                </a:moveTo>
                <a:lnTo>
                  <a:pt x="2148840" y="0"/>
                </a:lnTo>
                <a:lnTo>
                  <a:pt x="2148840" y="2148840"/>
                </a:lnTo>
                <a:lnTo>
                  <a:pt x="0" y="214884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990600" y="1780212"/>
            <a:ext cx="3896924" cy="3896924"/>
          </a:xfrm>
          <a:custGeom>
            <a:avLst/>
            <a:gdLst>
              <a:gd name="connsiteX0" fmla="*/ 0 w 3896924"/>
              <a:gd name="connsiteY0" fmla="*/ 0 h 3896924"/>
              <a:gd name="connsiteX1" fmla="*/ 3896924 w 3896924"/>
              <a:gd name="connsiteY1" fmla="*/ 0 h 3896924"/>
              <a:gd name="connsiteX2" fmla="*/ 3896924 w 3896924"/>
              <a:gd name="connsiteY2" fmla="*/ 3896924 h 3896924"/>
              <a:gd name="connsiteX3" fmla="*/ 0 w 3896924"/>
              <a:gd name="connsiteY3" fmla="*/ 3896924 h 3896924"/>
            </a:gdLst>
            <a:ahLst/>
            <a:cxnLst>
              <a:cxn ang="0">
                <a:pos x="connsiteX0" y="connsiteY0"/>
              </a:cxn>
              <a:cxn ang="0">
                <a:pos x="connsiteX1" y="connsiteY1"/>
              </a:cxn>
              <a:cxn ang="0">
                <a:pos x="connsiteX2" y="connsiteY2"/>
              </a:cxn>
              <a:cxn ang="0">
                <a:pos x="connsiteX3" y="connsiteY3"/>
              </a:cxn>
            </a:cxnLst>
            <a:rect l="l" t="t" r="r" b="b"/>
            <a:pathLst>
              <a:path w="3896924" h="3896924">
                <a:moveTo>
                  <a:pt x="0" y="0"/>
                </a:moveTo>
                <a:lnTo>
                  <a:pt x="3896924" y="0"/>
                </a:lnTo>
                <a:lnTo>
                  <a:pt x="3896924" y="3896924"/>
                </a:lnTo>
                <a:lnTo>
                  <a:pt x="0" y="38969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7775340" y="1033272"/>
            <a:ext cx="4246254" cy="5824728"/>
          </a:xfrm>
          <a:custGeom>
            <a:avLst/>
            <a:gdLst>
              <a:gd name="connsiteX0" fmla="*/ 1787562 w 4246254"/>
              <a:gd name="connsiteY0" fmla="*/ 0 h 5824728"/>
              <a:gd name="connsiteX1" fmla="*/ 1800284 w 4246254"/>
              <a:gd name="connsiteY1" fmla="*/ 0 h 5824728"/>
              <a:gd name="connsiteX2" fmla="*/ 1867080 w 4246254"/>
              <a:gd name="connsiteY2" fmla="*/ 34955 h 5824728"/>
              <a:gd name="connsiteX3" fmla="*/ 2026115 w 4246254"/>
              <a:gd name="connsiteY3" fmla="*/ 54021 h 5824728"/>
              <a:gd name="connsiteX4" fmla="*/ 2067464 w 4246254"/>
              <a:gd name="connsiteY4" fmla="*/ 63554 h 5824728"/>
              <a:gd name="connsiteX5" fmla="*/ 2159705 w 4246254"/>
              <a:gd name="connsiteY5" fmla="*/ 104864 h 5824728"/>
              <a:gd name="connsiteX6" fmla="*/ 2201054 w 4246254"/>
              <a:gd name="connsiteY6" fmla="*/ 136641 h 5824728"/>
              <a:gd name="connsiteX7" fmla="*/ 2350548 w 4246254"/>
              <a:gd name="connsiteY7" fmla="*/ 273283 h 5824728"/>
              <a:gd name="connsiteX8" fmla="*/ 2452331 w 4246254"/>
              <a:gd name="connsiteY8" fmla="*/ 718161 h 5824728"/>
              <a:gd name="connsiteX9" fmla="*/ 2465054 w 4246254"/>
              <a:gd name="connsiteY9" fmla="*/ 842091 h 5824728"/>
              <a:gd name="connsiteX10" fmla="*/ 2436428 w 4246254"/>
              <a:gd name="connsiteY10" fmla="*/ 1089952 h 5824728"/>
              <a:gd name="connsiteX11" fmla="*/ 2461873 w 4246254"/>
              <a:gd name="connsiteY11" fmla="*/ 1277437 h 5824728"/>
              <a:gd name="connsiteX12" fmla="*/ 2528668 w 4246254"/>
              <a:gd name="connsiteY12" fmla="*/ 1401367 h 5824728"/>
              <a:gd name="connsiteX13" fmla="*/ 2703608 w 4246254"/>
              <a:gd name="connsiteY13" fmla="*/ 1544363 h 5824728"/>
              <a:gd name="connsiteX14" fmla="*/ 2958064 w 4246254"/>
              <a:gd name="connsiteY14" fmla="*/ 1712782 h 5824728"/>
              <a:gd name="connsiteX15" fmla="*/ 3533774 w 4246254"/>
              <a:gd name="connsiteY15" fmla="*/ 1878022 h 5824728"/>
              <a:gd name="connsiteX16" fmla="*/ 3727798 w 4246254"/>
              <a:gd name="connsiteY16" fmla="*/ 2036907 h 5824728"/>
              <a:gd name="connsiteX17" fmla="*/ 3835942 w 4246254"/>
              <a:gd name="connsiteY17" fmla="*/ 2418231 h 5824728"/>
              <a:gd name="connsiteX18" fmla="*/ 3877291 w 4246254"/>
              <a:gd name="connsiteY18" fmla="*/ 2510385 h 5824728"/>
              <a:gd name="connsiteX19" fmla="*/ 3912279 w 4246254"/>
              <a:gd name="connsiteY19" fmla="*/ 2672448 h 5824728"/>
              <a:gd name="connsiteX20" fmla="*/ 3918640 w 4246254"/>
              <a:gd name="connsiteY20" fmla="*/ 2736002 h 5824728"/>
              <a:gd name="connsiteX21" fmla="*/ 3953628 w 4246254"/>
              <a:gd name="connsiteY21" fmla="*/ 2853577 h 5824728"/>
              <a:gd name="connsiteX22" fmla="*/ 3959990 w 4246254"/>
              <a:gd name="connsiteY22" fmla="*/ 2888531 h 5824728"/>
              <a:gd name="connsiteX23" fmla="*/ 4064953 w 4246254"/>
              <a:gd name="connsiteY23" fmla="*/ 3066483 h 5824728"/>
              <a:gd name="connsiteX24" fmla="*/ 4087218 w 4246254"/>
              <a:gd name="connsiteY24" fmla="*/ 3222190 h 5824728"/>
              <a:gd name="connsiteX25" fmla="*/ 4096760 w 4246254"/>
              <a:gd name="connsiteY25" fmla="*/ 3295277 h 5824728"/>
              <a:gd name="connsiteX26" fmla="*/ 4134929 w 4246254"/>
              <a:gd name="connsiteY26" fmla="*/ 3425563 h 5824728"/>
              <a:gd name="connsiteX27" fmla="*/ 4189001 w 4246254"/>
              <a:gd name="connsiteY27" fmla="*/ 3603514 h 5824728"/>
              <a:gd name="connsiteX28" fmla="*/ 4230350 w 4246254"/>
              <a:gd name="connsiteY28" fmla="*/ 3822776 h 5824728"/>
              <a:gd name="connsiteX29" fmla="*/ 4246254 w 4246254"/>
              <a:gd name="connsiteY29" fmla="*/ 3988016 h 5824728"/>
              <a:gd name="connsiteX30" fmla="*/ 4246254 w 4246254"/>
              <a:gd name="connsiteY30" fmla="*/ 4061103 h 5824728"/>
              <a:gd name="connsiteX31" fmla="*/ 4169917 w 4246254"/>
              <a:gd name="connsiteY31" fmla="*/ 4245410 h 5824728"/>
              <a:gd name="connsiteX32" fmla="*/ 4039508 w 4246254"/>
              <a:gd name="connsiteY32" fmla="*/ 4324853 h 5824728"/>
              <a:gd name="connsiteX33" fmla="*/ 3928182 w 4246254"/>
              <a:gd name="connsiteY33" fmla="*/ 4328031 h 5824728"/>
              <a:gd name="connsiteX34" fmla="*/ 3412907 w 4246254"/>
              <a:gd name="connsiteY34" fmla="*/ 4512337 h 5824728"/>
              <a:gd name="connsiteX35" fmla="*/ 3397003 w 4246254"/>
              <a:gd name="connsiteY35" fmla="*/ 4563181 h 5824728"/>
              <a:gd name="connsiteX36" fmla="*/ 3428810 w 4246254"/>
              <a:gd name="connsiteY36" fmla="*/ 4804686 h 5824728"/>
              <a:gd name="connsiteX37" fmla="*/ 3489244 w 4246254"/>
              <a:gd name="connsiteY37" fmla="*/ 5516491 h 5824728"/>
              <a:gd name="connsiteX38" fmla="*/ 3505148 w 4246254"/>
              <a:gd name="connsiteY38" fmla="*/ 5824728 h 5824728"/>
              <a:gd name="connsiteX39" fmla="*/ 2183561 w 4246254"/>
              <a:gd name="connsiteY39" fmla="*/ 5824728 h 5824728"/>
              <a:gd name="connsiteX40" fmla="*/ 861974 w 4246254"/>
              <a:gd name="connsiteY40" fmla="*/ 5824728 h 5824728"/>
              <a:gd name="connsiteX41" fmla="*/ 1024190 w 4246254"/>
              <a:gd name="connsiteY41" fmla="*/ 4782442 h 5824728"/>
              <a:gd name="connsiteX42" fmla="*/ 925588 w 4246254"/>
              <a:gd name="connsiteY42" fmla="*/ 4760198 h 5824728"/>
              <a:gd name="connsiteX43" fmla="*/ 900142 w 4246254"/>
              <a:gd name="connsiteY43" fmla="*/ 4798330 h 5824728"/>
              <a:gd name="connsiteX44" fmla="*/ 715661 w 4246254"/>
              <a:gd name="connsiteY44" fmla="*/ 4550470 h 5824728"/>
              <a:gd name="connsiteX45" fmla="*/ 680673 w 4246254"/>
              <a:gd name="connsiteY45" fmla="*/ 4235877 h 5824728"/>
              <a:gd name="connsiteX46" fmla="*/ 661589 w 4246254"/>
              <a:gd name="connsiteY46" fmla="*/ 4127835 h 5824728"/>
              <a:gd name="connsiteX47" fmla="*/ 566167 w 4246254"/>
              <a:gd name="connsiteY47" fmla="*/ 4029326 h 5824728"/>
              <a:gd name="connsiteX48" fmla="*/ 403951 w 4246254"/>
              <a:gd name="connsiteY48" fmla="*/ 3736978 h 5824728"/>
              <a:gd name="connsiteX49" fmla="*/ 403951 w 4246254"/>
              <a:gd name="connsiteY49" fmla="*/ 3702023 h 5824728"/>
              <a:gd name="connsiteX50" fmla="*/ 378505 w 4246254"/>
              <a:gd name="connsiteY50" fmla="*/ 3635291 h 5824728"/>
              <a:gd name="connsiteX51" fmla="*/ 60434 w 4246254"/>
              <a:gd name="connsiteY51" fmla="*/ 3390608 h 5824728"/>
              <a:gd name="connsiteX52" fmla="*/ 0 w 4246254"/>
              <a:gd name="connsiteY52" fmla="*/ 3336587 h 5824728"/>
              <a:gd name="connsiteX53" fmla="*/ 162217 w 4246254"/>
              <a:gd name="connsiteY53" fmla="*/ 3320699 h 5824728"/>
              <a:gd name="connsiteX54" fmla="*/ 318072 w 4246254"/>
              <a:gd name="connsiteY54" fmla="*/ 3295277 h 5824728"/>
              <a:gd name="connsiteX55" fmla="*/ 591613 w 4246254"/>
              <a:gd name="connsiteY55" fmla="*/ 3295277 h 5824728"/>
              <a:gd name="connsiteX56" fmla="*/ 798359 w 4246254"/>
              <a:gd name="connsiteY56" fmla="*/ 3282566 h 5824728"/>
              <a:gd name="connsiteX57" fmla="*/ 776094 w 4246254"/>
              <a:gd name="connsiteY57" fmla="*/ 3244434 h 5824728"/>
              <a:gd name="connsiteX58" fmla="*/ 769733 w 4246254"/>
              <a:gd name="connsiteY58" fmla="*/ 2952085 h 5824728"/>
              <a:gd name="connsiteX59" fmla="*/ 782456 w 4246254"/>
              <a:gd name="connsiteY59" fmla="*/ 2923486 h 5824728"/>
              <a:gd name="connsiteX60" fmla="*/ 791998 w 4246254"/>
              <a:gd name="connsiteY60" fmla="*/ 2656559 h 5824728"/>
              <a:gd name="connsiteX61" fmla="*/ 836528 w 4246254"/>
              <a:gd name="connsiteY61" fmla="*/ 2164015 h 5824728"/>
              <a:gd name="connsiteX62" fmla="*/ 957395 w 4246254"/>
              <a:gd name="connsiteY62" fmla="*/ 2014663 h 5824728"/>
              <a:gd name="connsiteX63" fmla="*/ 1218214 w 4246254"/>
              <a:gd name="connsiteY63" fmla="*/ 1893911 h 5824728"/>
              <a:gd name="connsiteX64" fmla="*/ 1552189 w 4246254"/>
              <a:gd name="connsiteY64" fmla="*/ 1776336 h 5824728"/>
              <a:gd name="connsiteX65" fmla="*/ 1711224 w 4246254"/>
              <a:gd name="connsiteY65" fmla="*/ 1703249 h 5824728"/>
              <a:gd name="connsiteX66" fmla="*/ 1558550 w 4246254"/>
              <a:gd name="connsiteY66" fmla="*/ 1458565 h 5824728"/>
              <a:gd name="connsiteX67" fmla="*/ 1459948 w 4246254"/>
              <a:gd name="connsiteY67" fmla="*/ 1191638 h 5824728"/>
              <a:gd name="connsiteX68" fmla="*/ 1440864 w 4246254"/>
              <a:gd name="connsiteY68" fmla="*/ 1163039 h 5824728"/>
              <a:gd name="connsiteX69" fmla="*/ 1354984 w 4246254"/>
              <a:gd name="connsiteY69" fmla="*/ 1032753 h 5824728"/>
              <a:gd name="connsiteX70" fmla="*/ 1323177 w 4246254"/>
              <a:gd name="connsiteY70" fmla="*/ 943778 h 5824728"/>
              <a:gd name="connsiteX71" fmla="*/ 1237298 w 4246254"/>
              <a:gd name="connsiteY71" fmla="*/ 692739 h 5824728"/>
              <a:gd name="connsiteX72" fmla="*/ 1224575 w 4246254"/>
              <a:gd name="connsiteY72" fmla="*/ 514788 h 5824728"/>
              <a:gd name="connsiteX73" fmla="*/ 1288189 w 4246254"/>
              <a:gd name="connsiteY73" fmla="*/ 400391 h 5824728"/>
              <a:gd name="connsiteX74" fmla="*/ 1399514 w 4246254"/>
              <a:gd name="connsiteY74" fmla="*/ 231972 h 5824728"/>
              <a:gd name="connsiteX75" fmla="*/ 1787562 w 4246254"/>
              <a:gd name="connsiteY75" fmla="*/ 0 h 582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246254" h="5824728">
                <a:moveTo>
                  <a:pt x="1787562" y="0"/>
                </a:moveTo>
                <a:cubicBezTo>
                  <a:pt x="1790742" y="0"/>
                  <a:pt x="1793923" y="0"/>
                  <a:pt x="1800284" y="0"/>
                </a:cubicBezTo>
                <a:cubicBezTo>
                  <a:pt x="1813007" y="31777"/>
                  <a:pt x="1825730" y="44488"/>
                  <a:pt x="1867080" y="34955"/>
                </a:cubicBezTo>
                <a:cubicBezTo>
                  <a:pt x="1917971" y="22244"/>
                  <a:pt x="1972043" y="44488"/>
                  <a:pt x="2026115" y="54021"/>
                </a:cubicBezTo>
                <a:cubicBezTo>
                  <a:pt x="2038838" y="54021"/>
                  <a:pt x="2054742" y="57199"/>
                  <a:pt x="2067464" y="63554"/>
                </a:cubicBezTo>
                <a:cubicBezTo>
                  <a:pt x="2099272" y="76265"/>
                  <a:pt x="2127898" y="88976"/>
                  <a:pt x="2159705" y="104864"/>
                </a:cubicBezTo>
                <a:cubicBezTo>
                  <a:pt x="2175609" y="111220"/>
                  <a:pt x="2185151" y="133464"/>
                  <a:pt x="2201054" y="136641"/>
                </a:cubicBezTo>
                <a:cubicBezTo>
                  <a:pt x="2280572" y="152530"/>
                  <a:pt x="2325102" y="197018"/>
                  <a:pt x="2350548" y="273283"/>
                </a:cubicBezTo>
                <a:cubicBezTo>
                  <a:pt x="2398259" y="419457"/>
                  <a:pt x="2445970" y="562453"/>
                  <a:pt x="2452331" y="718161"/>
                </a:cubicBezTo>
                <a:cubicBezTo>
                  <a:pt x="2452331" y="759471"/>
                  <a:pt x="2455512" y="800781"/>
                  <a:pt x="2465054" y="842091"/>
                </a:cubicBezTo>
                <a:cubicBezTo>
                  <a:pt x="2487319" y="927889"/>
                  <a:pt x="2474596" y="1010509"/>
                  <a:pt x="2436428" y="1089952"/>
                </a:cubicBezTo>
                <a:cubicBezTo>
                  <a:pt x="2398259" y="1163039"/>
                  <a:pt x="2395078" y="1236126"/>
                  <a:pt x="2461873" y="1277437"/>
                </a:cubicBezTo>
                <a:cubicBezTo>
                  <a:pt x="2522307" y="1318747"/>
                  <a:pt x="2528668" y="1363235"/>
                  <a:pt x="2528668" y="1401367"/>
                </a:cubicBezTo>
                <a:cubicBezTo>
                  <a:pt x="2595463" y="1455388"/>
                  <a:pt x="2652716" y="1496698"/>
                  <a:pt x="2703608" y="1544363"/>
                </a:cubicBezTo>
                <a:cubicBezTo>
                  <a:pt x="2779944" y="1614273"/>
                  <a:pt x="2856282" y="1684182"/>
                  <a:pt x="2958064" y="1712782"/>
                </a:cubicBezTo>
                <a:cubicBezTo>
                  <a:pt x="3152088" y="1766803"/>
                  <a:pt x="3342931" y="1824001"/>
                  <a:pt x="3533774" y="1878022"/>
                </a:cubicBezTo>
                <a:cubicBezTo>
                  <a:pt x="3622834" y="1903444"/>
                  <a:pt x="3699171" y="1938398"/>
                  <a:pt x="3727798" y="2036907"/>
                </a:cubicBezTo>
                <a:cubicBezTo>
                  <a:pt x="3762786" y="2164015"/>
                  <a:pt x="3797773" y="2291124"/>
                  <a:pt x="3835942" y="2418231"/>
                </a:cubicBezTo>
                <a:cubicBezTo>
                  <a:pt x="3842303" y="2450008"/>
                  <a:pt x="3858207" y="2481785"/>
                  <a:pt x="3877291" y="2510385"/>
                </a:cubicBezTo>
                <a:cubicBezTo>
                  <a:pt x="3909098" y="2561228"/>
                  <a:pt x="3934544" y="2608894"/>
                  <a:pt x="3912279" y="2672448"/>
                </a:cubicBezTo>
                <a:cubicBezTo>
                  <a:pt x="3905918" y="2691514"/>
                  <a:pt x="3905918" y="2726469"/>
                  <a:pt x="3918640" y="2736002"/>
                </a:cubicBezTo>
                <a:cubicBezTo>
                  <a:pt x="3956809" y="2767779"/>
                  <a:pt x="3956809" y="2809089"/>
                  <a:pt x="3953628" y="2853577"/>
                </a:cubicBezTo>
                <a:cubicBezTo>
                  <a:pt x="3953628" y="2866287"/>
                  <a:pt x="3953628" y="2888531"/>
                  <a:pt x="3959990" y="2888531"/>
                </a:cubicBezTo>
                <a:cubicBezTo>
                  <a:pt x="4039508" y="2923486"/>
                  <a:pt x="4033146" y="3006106"/>
                  <a:pt x="4064953" y="3066483"/>
                </a:cubicBezTo>
                <a:cubicBezTo>
                  <a:pt x="4087218" y="3110971"/>
                  <a:pt x="4080857" y="3171347"/>
                  <a:pt x="4087218" y="3222190"/>
                </a:cubicBezTo>
                <a:cubicBezTo>
                  <a:pt x="4090399" y="3247612"/>
                  <a:pt x="4090399" y="3273033"/>
                  <a:pt x="4096760" y="3295277"/>
                </a:cubicBezTo>
                <a:cubicBezTo>
                  <a:pt x="4109483" y="3339765"/>
                  <a:pt x="4125387" y="3381075"/>
                  <a:pt x="4134929" y="3425563"/>
                </a:cubicBezTo>
                <a:cubicBezTo>
                  <a:pt x="4154013" y="3485939"/>
                  <a:pt x="4154013" y="3555849"/>
                  <a:pt x="4189001" y="3603514"/>
                </a:cubicBezTo>
                <a:cubicBezTo>
                  <a:pt x="4236712" y="3676601"/>
                  <a:pt x="4236712" y="3746511"/>
                  <a:pt x="4230350" y="3822776"/>
                </a:cubicBezTo>
                <a:cubicBezTo>
                  <a:pt x="4227170" y="3876797"/>
                  <a:pt x="4239892" y="3930818"/>
                  <a:pt x="4246254" y="3988016"/>
                </a:cubicBezTo>
                <a:cubicBezTo>
                  <a:pt x="4246254" y="4010260"/>
                  <a:pt x="4246254" y="4035682"/>
                  <a:pt x="4246254" y="4061103"/>
                </a:cubicBezTo>
                <a:cubicBezTo>
                  <a:pt x="4220808" y="4121480"/>
                  <a:pt x="4195362" y="4185034"/>
                  <a:pt x="4169917" y="4245410"/>
                </a:cubicBezTo>
                <a:cubicBezTo>
                  <a:pt x="4144471" y="4299431"/>
                  <a:pt x="4103122" y="4331208"/>
                  <a:pt x="4039508" y="4324853"/>
                </a:cubicBezTo>
                <a:cubicBezTo>
                  <a:pt x="4004520" y="4324853"/>
                  <a:pt x="3966351" y="4321675"/>
                  <a:pt x="3928182" y="4328031"/>
                </a:cubicBezTo>
                <a:cubicBezTo>
                  <a:pt x="3743701" y="4350274"/>
                  <a:pt x="3571942" y="4417006"/>
                  <a:pt x="3412907" y="4512337"/>
                </a:cubicBezTo>
                <a:cubicBezTo>
                  <a:pt x="3400184" y="4518693"/>
                  <a:pt x="3393822" y="4547292"/>
                  <a:pt x="3397003" y="4563181"/>
                </a:cubicBezTo>
                <a:cubicBezTo>
                  <a:pt x="3406545" y="4645801"/>
                  <a:pt x="3422449" y="4725243"/>
                  <a:pt x="3428810" y="4804686"/>
                </a:cubicBezTo>
                <a:cubicBezTo>
                  <a:pt x="3451075" y="5043014"/>
                  <a:pt x="3470160" y="5278163"/>
                  <a:pt x="3489244" y="5516491"/>
                </a:cubicBezTo>
                <a:cubicBezTo>
                  <a:pt x="3498786" y="5618178"/>
                  <a:pt x="3498786" y="5723042"/>
                  <a:pt x="3505148" y="5824728"/>
                </a:cubicBezTo>
                <a:lnTo>
                  <a:pt x="2183561" y="5824728"/>
                </a:lnTo>
                <a:lnTo>
                  <a:pt x="861974" y="5824728"/>
                </a:lnTo>
                <a:cubicBezTo>
                  <a:pt x="916046" y="5472003"/>
                  <a:pt x="973299" y="5122456"/>
                  <a:pt x="1024190" y="4782442"/>
                </a:cubicBezTo>
                <a:cubicBezTo>
                  <a:pt x="989202" y="4776087"/>
                  <a:pt x="957395" y="4766553"/>
                  <a:pt x="925588" y="4760198"/>
                </a:cubicBezTo>
                <a:cubicBezTo>
                  <a:pt x="922407" y="4766553"/>
                  <a:pt x="916046" y="4776087"/>
                  <a:pt x="900142" y="4798330"/>
                </a:cubicBezTo>
                <a:cubicBezTo>
                  <a:pt x="836528" y="4709355"/>
                  <a:pt x="779275" y="4629912"/>
                  <a:pt x="715661" y="4550470"/>
                </a:cubicBezTo>
                <a:cubicBezTo>
                  <a:pt x="636143" y="4451961"/>
                  <a:pt x="636143" y="4343919"/>
                  <a:pt x="680673" y="4235877"/>
                </a:cubicBezTo>
                <a:cubicBezTo>
                  <a:pt x="699757" y="4185034"/>
                  <a:pt x="687034" y="4159612"/>
                  <a:pt x="661589" y="4127835"/>
                </a:cubicBezTo>
                <a:cubicBezTo>
                  <a:pt x="629782" y="4092880"/>
                  <a:pt x="601155" y="4057926"/>
                  <a:pt x="566167" y="4029326"/>
                </a:cubicBezTo>
                <a:cubicBezTo>
                  <a:pt x="470746" y="3953062"/>
                  <a:pt x="454842" y="3835487"/>
                  <a:pt x="403951" y="3736978"/>
                </a:cubicBezTo>
                <a:cubicBezTo>
                  <a:pt x="397590" y="3727445"/>
                  <a:pt x="400770" y="3711556"/>
                  <a:pt x="403951" y="3702023"/>
                </a:cubicBezTo>
                <a:cubicBezTo>
                  <a:pt x="419855" y="3667068"/>
                  <a:pt x="403951" y="3651180"/>
                  <a:pt x="378505" y="3635291"/>
                </a:cubicBezTo>
                <a:cubicBezTo>
                  <a:pt x="273542" y="3552671"/>
                  <a:pt x="165397" y="3473229"/>
                  <a:pt x="60434" y="3390608"/>
                </a:cubicBezTo>
                <a:cubicBezTo>
                  <a:pt x="44530" y="3377897"/>
                  <a:pt x="28627" y="3362009"/>
                  <a:pt x="0" y="3336587"/>
                </a:cubicBezTo>
                <a:cubicBezTo>
                  <a:pt x="66795" y="3333410"/>
                  <a:pt x="127229" y="3346120"/>
                  <a:pt x="162217" y="3320699"/>
                </a:cubicBezTo>
                <a:cubicBezTo>
                  <a:pt x="216289" y="3288922"/>
                  <a:pt x="264000" y="3295277"/>
                  <a:pt x="318072" y="3295277"/>
                </a:cubicBezTo>
                <a:cubicBezTo>
                  <a:pt x="410312" y="3292100"/>
                  <a:pt x="502553" y="3295277"/>
                  <a:pt x="591613" y="3295277"/>
                </a:cubicBezTo>
                <a:cubicBezTo>
                  <a:pt x="658408" y="3292100"/>
                  <a:pt x="725203" y="3288922"/>
                  <a:pt x="798359" y="3282566"/>
                </a:cubicBezTo>
                <a:cubicBezTo>
                  <a:pt x="788817" y="3263500"/>
                  <a:pt x="782456" y="3253967"/>
                  <a:pt x="776094" y="3244434"/>
                </a:cubicBezTo>
                <a:cubicBezTo>
                  <a:pt x="693396" y="3126859"/>
                  <a:pt x="693396" y="3069660"/>
                  <a:pt x="769733" y="2952085"/>
                </a:cubicBezTo>
                <a:cubicBezTo>
                  <a:pt x="776094" y="2945730"/>
                  <a:pt x="782456" y="2933019"/>
                  <a:pt x="782456" y="2923486"/>
                </a:cubicBezTo>
                <a:cubicBezTo>
                  <a:pt x="788817" y="2834510"/>
                  <a:pt x="807902" y="2742357"/>
                  <a:pt x="791998" y="2656559"/>
                </a:cubicBezTo>
                <a:cubicBezTo>
                  <a:pt x="763372" y="2484963"/>
                  <a:pt x="791998" y="2326078"/>
                  <a:pt x="836528" y="2164015"/>
                </a:cubicBezTo>
                <a:cubicBezTo>
                  <a:pt x="855612" y="2097284"/>
                  <a:pt x="887419" y="2043263"/>
                  <a:pt x="957395" y="2014663"/>
                </a:cubicBezTo>
                <a:cubicBezTo>
                  <a:pt x="1046455" y="1976531"/>
                  <a:pt x="1129154" y="1928865"/>
                  <a:pt x="1218214" y="1893911"/>
                </a:cubicBezTo>
                <a:cubicBezTo>
                  <a:pt x="1329539" y="1849423"/>
                  <a:pt x="1444044" y="1817646"/>
                  <a:pt x="1552189" y="1776336"/>
                </a:cubicBezTo>
                <a:cubicBezTo>
                  <a:pt x="1609442" y="1754092"/>
                  <a:pt x="1663514" y="1725492"/>
                  <a:pt x="1711224" y="1703249"/>
                </a:cubicBezTo>
                <a:cubicBezTo>
                  <a:pt x="1653972" y="1614273"/>
                  <a:pt x="1593538" y="1541186"/>
                  <a:pt x="1558550" y="1458565"/>
                </a:cubicBezTo>
                <a:cubicBezTo>
                  <a:pt x="1520382" y="1372768"/>
                  <a:pt x="1447225" y="1296503"/>
                  <a:pt x="1459948" y="1191638"/>
                </a:cubicBezTo>
                <a:cubicBezTo>
                  <a:pt x="1463129" y="1182105"/>
                  <a:pt x="1450406" y="1169395"/>
                  <a:pt x="1440864" y="1163039"/>
                </a:cubicBezTo>
                <a:cubicBezTo>
                  <a:pt x="1386792" y="1137618"/>
                  <a:pt x="1354984" y="1099485"/>
                  <a:pt x="1354984" y="1032753"/>
                </a:cubicBezTo>
                <a:cubicBezTo>
                  <a:pt x="1354984" y="1004154"/>
                  <a:pt x="1335900" y="975555"/>
                  <a:pt x="1323177" y="943778"/>
                </a:cubicBezTo>
                <a:cubicBezTo>
                  <a:pt x="1294551" y="861157"/>
                  <a:pt x="1259563" y="778537"/>
                  <a:pt x="1237298" y="692739"/>
                </a:cubicBezTo>
                <a:cubicBezTo>
                  <a:pt x="1221394" y="635541"/>
                  <a:pt x="1215033" y="575164"/>
                  <a:pt x="1224575" y="514788"/>
                </a:cubicBezTo>
                <a:cubicBezTo>
                  <a:pt x="1230936" y="476655"/>
                  <a:pt x="1265924" y="438523"/>
                  <a:pt x="1288189" y="400391"/>
                </a:cubicBezTo>
                <a:cubicBezTo>
                  <a:pt x="1323177" y="343192"/>
                  <a:pt x="1348623" y="273283"/>
                  <a:pt x="1399514" y="231972"/>
                </a:cubicBezTo>
                <a:cubicBezTo>
                  <a:pt x="1514020" y="130286"/>
                  <a:pt x="1625345" y="19066"/>
                  <a:pt x="1787562"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12800" y="1600203"/>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8229600" y="1600203"/>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9B80AA9-DE97-4D65-8BB9-E1B06786BCD0}" type="datetime1">
              <a:rPr lang="id-ID" altLang="zh-CN" smtClean="0"/>
              <a:t>01/08/2023</a:t>
            </a:fld>
            <a:endParaRPr lang="en-US"/>
          </a:p>
        </p:txBody>
      </p:sp>
      <p:sp>
        <p:nvSpPr>
          <p:cNvPr id="6" name="页脚占位符 5"/>
          <p:cNvSpPr>
            <a:spLocks noGrp="1"/>
          </p:cNvSpPr>
          <p:nvPr>
            <p:ph type="ftr" sz="quarter" idx="11"/>
          </p:nvPr>
        </p:nvSpPr>
        <p:spPr/>
        <p:txBody>
          <a:bodyPr/>
          <a:lstStyle/>
          <a:p>
            <a:r>
              <a:rPr lang="en-US"/>
              <a:t>Startup Presentation</a:t>
            </a:r>
          </a:p>
        </p:txBody>
      </p:sp>
      <p:sp>
        <p:nvSpPr>
          <p:cNvPr id="7" name="灯片编号占位符 6"/>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3238895" y="639341"/>
            <a:ext cx="5824591" cy="4525583"/>
          </a:xfrm>
          <a:custGeom>
            <a:avLst/>
            <a:gdLst>
              <a:gd name="connsiteX0" fmla="*/ 2624564 w 5824591"/>
              <a:gd name="connsiteY0" fmla="*/ 211 h 4525583"/>
              <a:gd name="connsiteX1" fmla="*/ 2753328 w 5824591"/>
              <a:gd name="connsiteY1" fmla="*/ 9359 h 4525583"/>
              <a:gd name="connsiteX2" fmla="*/ 2953627 w 5824591"/>
              <a:gd name="connsiteY2" fmla="*/ 50724 h 4525583"/>
              <a:gd name="connsiteX3" fmla="*/ 3138030 w 5824591"/>
              <a:gd name="connsiteY3" fmla="*/ 146181 h 4525583"/>
              <a:gd name="connsiteX4" fmla="*/ 3296998 w 5824591"/>
              <a:gd name="connsiteY4" fmla="*/ 235274 h 4525583"/>
              <a:gd name="connsiteX5" fmla="*/ 3306537 w 5824591"/>
              <a:gd name="connsiteY5" fmla="*/ 241638 h 4525583"/>
              <a:gd name="connsiteX6" fmla="*/ 3468684 w 5824591"/>
              <a:gd name="connsiteY6" fmla="*/ 448462 h 4525583"/>
              <a:gd name="connsiteX7" fmla="*/ 3481401 w 5824591"/>
              <a:gd name="connsiteY7" fmla="*/ 502554 h 4525583"/>
              <a:gd name="connsiteX8" fmla="*/ 3513195 w 5824591"/>
              <a:gd name="connsiteY8" fmla="*/ 687105 h 4525583"/>
              <a:gd name="connsiteX9" fmla="*/ 3519554 w 5824591"/>
              <a:gd name="connsiteY9" fmla="*/ 992568 h 4525583"/>
              <a:gd name="connsiteX10" fmla="*/ 3503657 w 5824591"/>
              <a:gd name="connsiteY10" fmla="*/ 1072116 h 4525583"/>
              <a:gd name="connsiteX11" fmla="*/ 3522733 w 5824591"/>
              <a:gd name="connsiteY11" fmla="*/ 1103935 h 4525583"/>
              <a:gd name="connsiteX12" fmla="*/ 3551347 w 5824591"/>
              <a:gd name="connsiteY12" fmla="*/ 1148482 h 4525583"/>
              <a:gd name="connsiteX13" fmla="*/ 3535451 w 5824591"/>
              <a:gd name="connsiteY13" fmla="*/ 1247121 h 4525583"/>
              <a:gd name="connsiteX14" fmla="*/ 3510016 w 5824591"/>
              <a:gd name="connsiteY14" fmla="*/ 1581221 h 4525583"/>
              <a:gd name="connsiteX15" fmla="*/ 3484581 w 5824591"/>
              <a:gd name="connsiteY15" fmla="*/ 1953504 h 4525583"/>
              <a:gd name="connsiteX16" fmla="*/ 3357406 w 5824591"/>
              <a:gd name="connsiteY16" fmla="*/ 2249422 h 4525583"/>
              <a:gd name="connsiteX17" fmla="*/ 3363765 w 5824591"/>
              <a:gd name="connsiteY17" fmla="*/ 2297151 h 4525583"/>
              <a:gd name="connsiteX18" fmla="*/ 3459146 w 5824591"/>
              <a:gd name="connsiteY18" fmla="*/ 2383062 h 4525583"/>
              <a:gd name="connsiteX19" fmla="*/ 3649908 w 5824591"/>
              <a:gd name="connsiteY19" fmla="*/ 2558067 h 4525583"/>
              <a:gd name="connsiteX20" fmla="*/ 3754827 w 5824591"/>
              <a:gd name="connsiteY20" fmla="*/ 2628069 h 4525583"/>
              <a:gd name="connsiteX21" fmla="*/ 3834311 w 5824591"/>
              <a:gd name="connsiteY21" fmla="*/ 2656706 h 4525583"/>
              <a:gd name="connsiteX22" fmla="*/ 4066404 w 5824591"/>
              <a:gd name="connsiteY22" fmla="*/ 2717162 h 4525583"/>
              <a:gd name="connsiteX23" fmla="*/ 4438389 w 5824591"/>
              <a:gd name="connsiteY23" fmla="*/ 2866712 h 4525583"/>
              <a:gd name="connsiteX24" fmla="*/ 4804016 w 5824591"/>
              <a:gd name="connsiteY24" fmla="*/ 3051263 h 4525583"/>
              <a:gd name="connsiteX25" fmla="*/ 4943908 w 5824591"/>
              <a:gd name="connsiteY25" fmla="*/ 3251723 h 4525583"/>
              <a:gd name="connsiteX26" fmla="*/ 4978881 w 5824591"/>
              <a:gd name="connsiteY26" fmla="*/ 3468093 h 4525583"/>
              <a:gd name="connsiteX27" fmla="*/ 5017033 w 5824591"/>
              <a:gd name="connsiteY27" fmla="*/ 3668553 h 4525583"/>
              <a:gd name="connsiteX28" fmla="*/ 5039289 w 5824591"/>
              <a:gd name="connsiteY28" fmla="*/ 3690826 h 4525583"/>
              <a:gd name="connsiteX29" fmla="*/ 5112414 w 5824591"/>
              <a:gd name="connsiteY29" fmla="*/ 3706736 h 4525583"/>
              <a:gd name="connsiteX30" fmla="*/ 5195078 w 5824591"/>
              <a:gd name="connsiteY30" fmla="*/ 3690826 h 4525583"/>
              <a:gd name="connsiteX31" fmla="*/ 5306355 w 5824591"/>
              <a:gd name="connsiteY31" fmla="*/ 3687644 h 4525583"/>
              <a:gd name="connsiteX32" fmla="*/ 5439888 w 5824591"/>
              <a:gd name="connsiteY32" fmla="*/ 3722645 h 4525583"/>
              <a:gd name="connsiteX33" fmla="*/ 5513014 w 5824591"/>
              <a:gd name="connsiteY33" fmla="*/ 3738555 h 4525583"/>
              <a:gd name="connsiteX34" fmla="*/ 5621112 w 5824591"/>
              <a:gd name="connsiteY34" fmla="*/ 3760828 h 4525583"/>
              <a:gd name="connsiteX35" fmla="*/ 5719672 w 5824591"/>
              <a:gd name="connsiteY35" fmla="*/ 3818102 h 4525583"/>
              <a:gd name="connsiteX36" fmla="*/ 5795976 w 5824591"/>
              <a:gd name="connsiteY36" fmla="*/ 3932651 h 4525583"/>
              <a:gd name="connsiteX37" fmla="*/ 5824591 w 5824591"/>
              <a:gd name="connsiteY37" fmla="*/ 3989926 h 4525583"/>
              <a:gd name="connsiteX38" fmla="*/ 5735569 w 5824591"/>
              <a:gd name="connsiteY38" fmla="*/ 3989926 h 4525583"/>
              <a:gd name="connsiteX39" fmla="*/ 5659264 w 5824591"/>
              <a:gd name="connsiteY39" fmla="*/ 4050382 h 4525583"/>
              <a:gd name="connsiteX40" fmla="*/ 5595677 w 5824591"/>
              <a:gd name="connsiteY40" fmla="*/ 4231751 h 4525583"/>
              <a:gd name="connsiteX41" fmla="*/ 5503476 w 5824591"/>
              <a:gd name="connsiteY41" fmla="*/ 4320844 h 4525583"/>
              <a:gd name="connsiteX42" fmla="*/ 5487578 w 5824591"/>
              <a:gd name="connsiteY42" fmla="*/ 4349481 h 4525583"/>
              <a:gd name="connsiteX43" fmla="*/ 5439888 w 5824591"/>
              <a:gd name="connsiteY43" fmla="*/ 4432211 h 4525583"/>
              <a:gd name="connsiteX44" fmla="*/ 5341328 w 5824591"/>
              <a:gd name="connsiteY44" fmla="*/ 4416301 h 4525583"/>
              <a:gd name="connsiteX45" fmla="*/ 5319072 w 5824591"/>
              <a:gd name="connsiteY45" fmla="*/ 4387664 h 4525583"/>
              <a:gd name="connsiteX46" fmla="*/ 5306355 w 5824591"/>
              <a:gd name="connsiteY46" fmla="*/ 4397210 h 4525583"/>
              <a:gd name="connsiteX47" fmla="*/ 5137849 w 5824591"/>
              <a:gd name="connsiteY47" fmla="*/ 4346299 h 4525583"/>
              <a:gd name="connsiteX48" fmla="*/ 5102876 w 5824591"/>
              <a:gd name="connsiteY48" fmla="*/ 4215841 h 4525583"/>
              <a:gd name="connsiteX49" fmla="*/ 5090159 w 5824591"/>
              <a:gd name="connsiteY49" fmla="*/ 4241296 h 4525583"/>
              <a:gd name="connsiteX50" fmla="*/ 4988419 w 5824591"/>
              <a:gd name="connsiteY50" fmla="*/ 4282661 h 4525583"/>
              <a:gd name="connsiteX51" fmla="*/ 4918473 w 5824591"/>
              <a:gd name="connsiteY51" fmla="*/ 4203113 h 4525583"/>
              <a:gd name="connsiteX52" fmla="*/ 4858065 w 5824591"/>
              <a:gd name="connsiteY52" fmla="*/ 4018563 h 4525583"/>
              <a:gd name="connsiteX53" fmla="*/ 4823092 w 5824591"/>
              <a:gd name="connsiteY53" fmla="*/ 3989926 h 4525583"/>
              <a:gd name="connsiteX54" fmla="*/ 3716674 w 5824591"/>
              <a:gd name="connsiteY54" fmla="*/ 3999471 h 4525583"/>
              <a:gd name="connsiteX55" fmla="*/ 2161966 w 5824591"/>
              <a:gd name="connsiteY55" fmla="*/ 4012199 h 4525583"/>
              <a:gd name="connsiteX56" fmla="*/ 1042831 w 5824591"/>
              <a:gd name="connsiteY56" fmla="*/ 4021745 h 4525583"/>
              <a:gd name="connsiteX57" fmla="*/ 998320 w 5824591"/>
              <a:gd name="connsiteY57" fmla="*/ 4056746 h 4525583"/>
              <a:gd name="connsiteX58" fmla="*/ 931553 w 5824591"/>
              <a:gd name="connsiteY58" fmla="*/ 4298571 h 4525583"/>
              <a:gd name="connsiteX59" fmla="*/ 899760 w 5824591"/>
              <a:gd name="connsiteY59" fmla="*/ 4349481 h 4525583"/>
              <a:gd name="connsiteX60" fmla="*/ 832993 w 5824591"/>
              <a:gd name="connsiteY60" fmla="*/ 4387664 h 4525583"/>
              <a:gd name="connsiteX61" fmla="*/ 769406 w 5824591"/>
              <a:gd name="connsiteY61" fmla="*/ 4333572 h 4525583"/>
              <a:gd name="connsiteX62" fmla="*/ 759868 w 5824591"/>
              <a:gd name="connsiteY62" fmla="*/ 4320844 h 4525583"/>
              <a:gd name="connsiteX63" fmla="*/ 715357 w 5824591"/>
              <a:gd name="connsiteY63" fmla="*/ 4457666 h 4525583"/>
              <a:gd name="connsiteX64" fmla="*/ 546851 w 5824591"/>
              <a:gd name="connsiteY64" fmla="*/ 4470394 h 4525583"/>
              <a:gd name="connsiteX65" fmla="*/ 486443 w 5824591"/>
              <a:gd name="connsiteY65" fmla="*/ 4499031 h 4525583"/>
              <a:gd name="connsiteX66" fmla="*/ 387883 w 5824591"/>
              <a:gd name="connsiteY66" fmla="*/ 4429029 h 4525583"/>
              <a:gd name="connsiteX67" fmla="*/ 378344 w 5824591"/>
              <a:gd name="connsiteY67" fmla="*/ 4324026 h 4525583"/>
              <a:gd name="connsiteX68" fmla="*/ 263887 w 5824591"/>
              <a:gd name="connsiteY68" fmla="*/ 4257206 h 4525583"/>
              <a:gd name="connsiteX69" fmla="*/ 165327 w 5824591"/>
              <a:gd name="connsiteY69" fmla="*/ 4088565 h 4525583"/>
              <a:gd name="connsiteX70" fmla="*/ 89023 w 5824591"/>
              <a:gd name="connsiteY70" fmla="*/ 4040836 h 4525583"/>
              <a:gd name="connsiteX71" fmla="*/ 0 w 5824591"/>
              <a:gd name="connsiteY71" fmla="*/ 4040836 h 4525583"/>
              <a:gd name="connsiteX72" fmla="*/ 47691 w 5824591"/>
              <a:gd name="connsiteY72" fmla="*/ 3958106 h 4525583"/>
              <a:gd name="connsiteX73" fmla="*/ 82664 w 5824591"/>
              <a:gd name="connsiteY73" fmla="*/ 3894468 h 4525583"/>
              <a:gd name="connsiteX74" fmla="*/ 178045 w 5824591"/>
              <a:gd name="connsiteY74" fmla="*/ 3824466 h 4525583"/>
              <a:gd name="connsiteX75" fmla="*/ 305219 w 5824591"/>
              <a:gd name="connsiteY75" fmla="*/ 3783101 h 4525583"/>
              <a:gd name="connsiteX76" fmla="*/ 378344 w 5824591"/>
              <a:gd name="connsiteY76" fmla="*/ 3776738 h 4525583"/>
              <a:gd name="connsiteX77" fmla="*/ 521415 w 5824591"/>
              <a:gd name="connsiteY77" fmla="*/ 3725827 h 4525583"/>
              <a:gd name="connsiteX78" fmla="*/ 550030 w 5824591"/>
              <a:gd name="connsiteY78" fmla="*/ 3636734 h 4525583"/>
              <a:gd name="connsiteX79" fmla="*/ 619976 w 5824591"/>
              <a:gd name="connsiteY79" fmla="*/ 3334452 h 4525583"/>
              <a:gd name="connsiteX80" fmla="*/ 664487 w 5824591"/>
              <a:gd name="connsiteY80" fmla="*/ 3242177 h 4525583"/>
              <a:gd name="connsiteX81" fmla="*/ 702639 w 5824591"/>
              <a:gd name="connsiteY81" fmla="*/ 3207176 h 4525583"/>
              <a:gd name="connsiteX82" fmla="*/ 1112777 w 5824591"/>
              <a:gd name="connsiteY82" fmla="*/ 2997170 h 4525583"/>
              <a:gd name="connsiteX83" fmla="*/ 1475224 w 5824591"/>
              <a:gd name="connsiteY83" fmla="*/ 2838075 h 4525583"/>
              <a:gd name="connsiteX84" fmla="*/ 1704138 w 5824591"/>
              <a:gd name="connsiteY84" fmla="*/ 2755345 h 4525583"/>
              <a:gd name="connsiteX85" fmla="*/ 1828133 w 5824591"/>
              <a:gd name="connsiteY85" fmla="*/ 2688525 h 4525583"/>
              <a:gd name="connsiteX86" fmla="*/ 2012536 w 5824591"/>
              <a:gd name="connsiteY86" fmla="*/ 2535794 h 4525583"/>
              <a:gd name="connsiteX87" fmla="*/ 2111096 w 5824591"/>
              <a:gd name="connsiteY87" fmla="*/ 2430791 h 4525583"/>
              <a:gd name="connsiteX88" fmla="*/ 2120635 w 5824591"/>
              <a:gd name="connsiteY88" fmla="*/ 2421245 h 4525583"/>
              <a:gd name="connsiteX89" fmla="*/ 2177863 w 5824591"/>
              <a:gd name="connsiteY89" fmla="*/ 2223967 h 4525583"/>
              <a:gd name="connsiteX90" fmla="*/ 2139711 w 5824591"/>
              <a:gd name="connsiteY90" fmla="*/ 1998051 h 4525583"/>
              <a:gd name="connsiteX91" fmla="*/ 2041151 w 5824591"/>
              <a:gd name="connsiteY91" fmla="*/ 1867593 h 4525583"/>
              <a:gd name="connsiteX92" fmla="*/ 1913976 w 5824591"/>
              <a:gd name="connsiteY92" fmla="*/ 1648041 h 4525583"/>
              <a:gd name="connsiteX93" fmla="*/ 1891721 w 5824591"/>
              <a:gd name="connsiteY93" fmla="*/ 1469854 h 4525583"/>
              <a:gd name="connsiteX94" fmla="*/ 1863106 w 5824591"/>
              <a:gd name="connsiteY94" fmla="*/ 1263030 h 4525583"/>
              <a:gd name="connsiteX95" fmla="*/ 1863106 w 5824591"/>
              <a:gd name="connsiteY95" fmla="*/ 1215302 h 4525583"/>
              <a:gd name="connsiteX96" fmla="*/ 1952128 w 5824591"/>
              <a:gd name="connsiteY96" fmla="*/ 1161209 h 4525583"/>
              <a:gd name="connsiteX97" fmla="*/ 1964846 w 5824591"/>
              <a:gd name="connsiteY97" fmla="*/ 1164391 h 4525583"/>
              <a:gd name="connsiteX98" fmla="*/ 1945770 w 5824591"/>
              <a:gd name="connsiteY98" fmla="*/ 804836 h 4525583"/>
              <a:gd name="connsiteX99" fmla="*/ 1996640 w 5824591"/>
              <a:gd name="connsiteY99" fmla="*/ 454826 h 4525583"/>
              <a:gd name="connsiteX100" fmla="*/ 2104738 w 5824591"/>
              <a:gd name="connsiteY100" fmla="*/ 289367 h 4525583"/>
              <a:gd name="connsiteX101" fmla="*/ 2168325 w 5824591"/>
              <a:gd name="connsiteY101" fmla="*/ 193909 h 4525583"/>
              <a:gd name="connsiteX102" fmla="*/ 2330473 w 5824591"/>
              <a:gd name="connsiteY102" fmla="*/ 79361 h 4525583"/>
              <a:gd name="connsiteX103" fmla="*/ 2495799 w 5824591"/>
              <a:gd name="connsiteY103" fmla="*/ 22086 h 4525583"/>
              <a:gd name="connsiteX104" fmla="*/ 2624564 w 5824591"/>
              <a:gd name="connsiteY104" fmla="*/ 211 h 452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24591" h="4525583">
                <a:moveTo>
                  <a:pt x="2624564" y="211"/>
                </a:moveTo>
                <a:cubicBezTo>
                  <a:pt x="2667485" y="-982"/>
                  <a:pt x="2710407" y="2995"/>
                  <a:pt x="2753328" y="9359"/>
                </a:cubicBezTo>
                <a:cubicBezTo>
                  <a:pt x="2823273" y="15723"/>
                  <a:pt x="2890040" y="28450"/>
                  <a:pt x="2953627" y="50724"/>
                </a:cubicBezTo>
                <a:cubicBezTo>
                  <a:pt x="3020394" y="76179"/>
                  <a:pt x="3077622" y="114362"/>
                  <a:pt x="3138030" y="146181"/>
                </a:cubicBezTo>
                <a:cubicBezTo>
                  <a:pt x="3192079" y="174818"/>
                  <a:pt x="3242949" y="206637"/>
                  <a:pt x="3296998" y="235274"/>
                </a:cubicBezTo>
                <a:cubicBezTo>
                  <a:pt x="3300178" y="238456"/>
                  <a:pt x="3303357" y="241638"/>
                  <a:pt x="3306537" y="241638"/>
                </a:cubicBezTo>
                <a:cubicBezTo>
                  <a:pt x="3366944" y="305276"/>
                  <a:pt x="3430532" y="365732"/>
                  <a:pt x="3468684" y="448462"/>
                </a:cubicBezTo>
                <a:cubicBezTo>
                  <a:pt x="3478222" y="464372"/>
                  <a:pt x="3484581" y="483463"/>
                  <a:pt x="3481401" y="502554"/>
                </a:cubicBezTo>
                <a:cubicBezTo>
                  <a:pt x="3478222" y="566193"/>
                  <a:pt x="3497298" y="626649"/>
                  <a:pt x="3513195" y="687105"/>
                </a:cubicBezTo>
                <a:cubicBezTo>
                  <a:pt x="3535451" y="788926"/>
                  <a:pt x="3529092" y="890747"/>
                  <a:pt x="3519554" y="992568"/>
                </a:cubicBezTo>
                <a:cubicBezTo>
                  <a:pt x="3516374" y="1018024"/>
                  <a:pt x="3510016" y="1046661"/>
                  <a:pt x="3503657" y="1072116"/>
                </a:cubicBezTo>
                <a:cubicBezTo>
                  <a:pt x="3500478" y="1091207"/>
                  <a:pt x="3500478" y="1100753"/>
                  <a:pt x="3522733" y="1103935"/>
                </a:cubicBezTo>
                <a:cubicBezTo>
                  <a:pt x="3551347" y="1107117"/>
                  <a:pt x="3554527" y="1126208"/>
                  <a:pt x="3551347" y="1148482"/>
                </a:cubicBezTo>
                <a:cubicBezTo>
                  <a:pt x="3544989" y="1180301"/>
                  <a:pt x="3538630" y="1212120"/>
                  <a:pt x="3535451" y="1247121"/>
                </a:cubicBezTo>
                <a:cubicBezTo>
                  <a:pt x="3525912" y="1358488"/>
                  <a:pt x="3516374" y="1469854"/>
                  <a:pt x="3510016" y="1581221"/>
                </a:cubicBezTo>
                <a:cubicBezTo>
                  <a:pt x="3500478" y="1705316"/>
                  <a:pt x="3497298" y="1829410"/>
                  <a:pt x="3484581" y="1953504"/>
                </a:cubicBezTo>
                <a:cubicBezTo>
                  <a:pt x="3468684" y="2061689"/>
                  <a:pt x="3417814" y="2160328"/>
                  <a:pt x="3357406" y="2249422"/>
                </a:cubicBezTo>
                <a:cubicBezTo>
                  <a:pt x="3341509" y="2271695"/>
                  <a:pt x="3341509" y="2281241"/>
                  <a:pt x="3363765" y="2297151"/>
                </a:cubicBezTo>
                <a:cubicBezTo>
                  <a:pt x="3398738" y="2322606"/>
                  <a:pt x="3433711" y="2348061"/>
                  <a:pt x="3459146" y="2383062"/>
                </a:cubicBezTo>
                <a:cubicBezTo>
                  <a:pt x="3510016" y="2453064"/>
                  <a:pt x="3576782" y="2510338"/>
                  <a:pt x="3649908" y="2558067"/>
                </a:cubicBezTo>
                <a:cubicBezTo>
                  <a:pt x="3688060" y="2580340"/>
                  <a:pt x="3719854" y="2608977"/>
                  <a:pt x="3754827" y="2628069"/>
                </a:cubicBezTo>
                <a:cubicBezTo>
                  <a:pt x="3780261" y="2643978"/>
                  <a:pt x="3808876" y="2656706"/>
                  <a:pt x="3834311" y="2656706"/>
                </a:cubicBezTo>
                <a:cubicBezTo>
                  <a:pt x="3916974" y="2659888"/>
                  <a:pt x="3993279" y="2688525"/>
                  <a:pt x="4066404" y="2717162"/>
                </a:cubicBezTo>
                <a:cubicBezTo>
                  <a:pt x="4190399" y="2768073"/>
                  <a:pt x="4317574" y="2812620"/>
                  <a:pt x="4438389" y="2866712"/>
                </a:cubicBezTo>
                <a:cubicBezTo>
                  <a:pt x="4562385" y="2923986"/>
                  <a:pt x="4680021" y="2997170"/>
                  <a:pt x="4804016" y="3051263"/>
                </a:cubicBezTo>
                <a:cubicBezTo>
                  <a:pt x="4899397" y="3092627"/>
                  <a:pt x="4921652" y="3168993"/>
                  <a:pt x="4943908" y="3251723"/>
                </a:cubicBezTo>
                <a:cubicBezTo>
                  <a:pt x="4966164" y="3324907"/>
                  <a:pt x="4972522" y="3394909"/>
                  <a:pt x="4978881" y="3468093"/>
                </a:cubicBezTo>
                <a:cubicBezTo>
                  <a:pt x="4982060" y="3538095"/>
                  <a:pt x="5001137" y="3601733"/>
                  <a:pt x="5017033" y="3668553"/>
                </a:cubicBezTo>
                <a:cubicBezTo>
                  <a:pt x="5020213" y="3678099"/>
                  <a:pt x="5029751" y="3687644"/>
                  <a:pt x="5039289" y="3690826"/>
                </a:cubicBezTo>
                <a:cubicBezTo>
                  <a:pt x="5064724" y="3697190"/>
                  <a:pt x="5086979" y="3700372"/>
                  <a:pt x="5112414" y="3706736"/>
                </a:cubicBezTo>
                <a:cubicBezTo>
                  <a:pt x="5141028" y="3713100"/>
                  <a:pt x="5169642" y="3709918"/>
                  <a:pt x="5195078" y="3690826"/>
                </a:cubicBezTo>
                <a:cubicBezTo>
                  <a:pt x="5236409" y="3659007"/>
                  <a:pt x="5265024" y="3655825"/>
                  <a:pt x="5306355" y="3687644"/>
                </a:cubicBezTo>
                <a:cubicBezTo>
                  <a:pt x="5347686" y="3716281"/>
                  <a:pt x="5389018" y="3732191"/>
                  <a:pt x="5439888" y="3722645"/>
                </a:cubicBezTo>
                <a:cubicBezTo>
                  <a:pt x="5462144" y="3719463"/>
                  <a:pt x="5490758" y="3729009"/>
                  <a:pt x="5513014" y="3738555"/>
                </a:cubicBezTo>
                <a:cubicBezTo>
                  <a:pt x="5547986" y="3751282"/>
                  <a:pt x="5582960" y="3764010"/>
                  <a:pt x="5621112" y="3760828"/>
                </a:cubicBezTo>
                <a:cubicBezTo>
                  <a:pt x="5665623" y="3760828"/>
                  <a:pt x="5697416" y="3786283"/>
                  <a:pt x="5719672" y="3818102"/>
                </a:cubicBezTo>
                <a:cubicBezTo>
                  <a:pt x="5748286" y="3856285"/>
                  <a:pt x="5770542" y="3894468"/>
                  <a:pt x="5795976" y="3932651"/>
                </a:cubicBezTo>
                <a:cubicBezTo>
                  <a:pt x="5805515" y="3948561"/>
                  <a:pt x="5811874" y="3964470"/>
                  <a:pt x="5824591" y="3989926"/>
                </a:cubicBezTo>
                <a:cubicBezTo>
                  <a:pt x="5789618" y="3989926"/>
                  <a:pt x="5764183" y="3989926"/>
                  <a:pt x="5735569" y="3989926"/>
                </a:cubicBezTo>
                <a:cubicBezTo>
                  <a:pt x="5691058" y="3989926"/>
                  <a:pt x="5671982" y="4005835"/>
                  <a:pt x="5659264" y="4050382"/>
                </a:cubicBezTo>
                <a:cubicBezTo>
                  <a:pt x="5637008" y="4110838"/>
                  <a:pt x="5617932" y="4171294"/>
                  <a:pt x="5595677" y="4231751"/>
                </a:cubicBezTo>
                <a:cubicBezTo>
                  <a:pt x="5576601" y="4273115"/>
                  <a:pt x="5554345" y="4311298"/>
                  <a:pt x="5503476" y="4320844"/>
                </a:cubicBezTo>
                <a:cubicBezTo>
                  <a:pt x="5497116" y="4324026"/>
                  <a:pt x="5487578" y="4339936"/>
                  <a:pt x="5487578" y="4349481"/>
                </a:cubicBezTo>
                <a:cubicBezTo>
                  <a:pt x="5481220" y="4384482"/>
                  <a:pt x="5471682" y="4413119"/>
                  <a:pt x="5439888" y="4432211"/>
                </a:cubicBezTo>
                <a:cubicBezTo>
                  <a:pt x="5401736" y="4454484"/>
                  <a:pt x="5366763" y="4448120"/>
                  <a:pt x="5341328" y="4416301"/>
                </a:cubicBezTo>
                <a:cubicBezTo>
                  <a:pt x="5331790" y="4406756"/>
                  <a:pt x="5325431" y="4397210"/>
                  <a:pt x="5319072" y="4387664"/>
                </a:cubicBezTo>
                <a:cubicBezTo>
                  <a:pt x="5312714" y="4390846"/>
                  <a:pt x="5309534" y="4394028"/>
                  <a:pt x="5306355" y="4397210"/>
                </a:cubicBezTo>
                <a:cubicBezTo>
                  <a:pt x="5261844" y="4451302"/>
                  <a:pt x="5160104" y="4425847"/>
                  <a:pt x="5137849" y="4346299"/>
                </a:cubicBezTo>
                <a:cubicBezTo>
                  <a:pt x="5128311" y="4304935"/>
                  <a:pt x="5115594" y="4263570"/>
                  <a:pt x="5102876" y="4215841"/>
                </a:cubicBezTo>
                <a:cubicBezTo>
                  <a:pt x="5096517" y="4228569"/>
                  <a:pt x="5093338" y="4234933"/>
                  <a:pt x="5090159" y="4241296"/>
                </a:cubicBezTo>
                <a:cubicBezTo>
                  <a:pt x="5074262" y="4285843"/>
                  <a:pt x="5032930" y="4304935"/>
                  <a:pt x="4988419" y="4282661"/>
                </a:cubicBezTo>
                <a:cubicBezTo>
                  <a:pt x="4953446" y="4266752"/>
                  <a:pt x="4931191" y="4238114"/>
                  <a:pt x="4918473" y="4203113"/>
                </a:cubicBezTo>
                <a:cubicBezTo>
                  <a:pt x="4896218" y="4142657"/>
                  <a:pt x="4877141" y="4082201"/>
                  <a:pt x="4858065" y="4018563"/>
                </a:cubicBezTo>
                <a:cubicBezTo>
                  <a:pt x="4851707" y="3996289"/>
                  <a:pt x="4842168" y="3989926"/>
                  <a:pt x="4823092" y="3989926"/>
                </a:cubicBezTo>
                <a:cubicBezTo>
                  <a:pt x="4454286" y="3993107"/>
                  <a:pt x="4085480" y="3996289"/>
                  <a:pt x="3716674" y="3999471"/>
                </a:cubicBezTo>
                <a:cubicBezTo>
                  <a:pt x="3198438" y="4005835"/>
                  <a:pt x="2680202" y="4009017"/>
                  <a:pt x="2161966" y="4012199"/>
                </a:cubicBezTo>
                <a:cubicBezTo>
                  <a:pt x="1789981" y="4015381"/>
                  <a:pt x="1414816" y="4018563"/>
                  <a:pt x="1042831" y="4021745"/>
                </a:cubicBezTo>
                <a:cubicBezTo>
                  <a:pt x="1014217" y="4021745"/>
                  <a:pt x="1004679" y="4028108"/>
                  <a:pt x="998320" y="4056746"/>
                </a:cubicBezTo>
                <a:cubicBezTo>
                  <a:pt x="979244" y="4139475"/>
                  <a:pt x="953809" y="4219023"/>
                  <a:pt x="931553" y="4298571"/>
                </a:cubicBezTo>
                <a:cubicBezTo>
                  <a:pt x="925195" y="4317662"/>
                  <a:pt x="912477" y="4333572"/>
                  <a:pt x="899760" y="4349481"/>
                </a:cubicBezTo>
                <a:cubicBezTo>
                  <a:pt x="883863" y="4374936"/>
                  <a:pt x="864787" y="4390846"/>
                  <a:pt x="832993" y="4387664"/>
                </a:cubicBezTo>
                <a:cubicBezTo>
                  <a:pt x="798020" y="4381300"/>
                  <a:pt x="775765" y="4368573"/>
                  <a:pt x="769406" y="4333572"/>
                </a:cubicBezTo>
                <a:cubicBezTo>
                  <a:pt x="766226" y="4330390"/>
                  <a:pt x="763047" y="4324026"/>
                  <a:pt x="759868" y="4320844"/>
                </a:cubicBezTo>
                <a:cubicBezTo>
                  <a:pt x="743971" y="4368573"/>
                  <a:pt x="731254" y="4413119"/>
                  <a:pt x="715357" y="4457666"/>
                </a:cubicBezTo>
                <a:cubicBezTo>
                  <a:pt x="686743" y="4534032"/>
                  <a:pt x="594541" y="4556305"/>
                  <a:pt x="546851" y="4470394"/>
                </a:cubicBezTo>
                <a:cubicBezTo>
                  <a:pt x="527774" y="4479939"/>
                  <a:pt x="508698" y="4495849"/>
                  <a:pt x="486443" y="4499031"/>
                </a:cubicBezTo>
                <a:cubicBezTo>
                  <a:pt x="438752" y="4511759"/>
                  <a:pt x="394241" y="4479939"/>
                  <a:pt x="387883" y="4429029"/>
                </a:cubicBezTo>
                <a:cubicBezTo>
                  <a:pt x="384703" y="4394028"/>
                  <a:pt x="381524" y="4362209"/>
                  <a:pt x="378344" y="4324026"/>
                </a:cubicBezTo>
                <a:cubicBezTo>
                  <a:pt x="324295" y="4330390"/>
                  <a:pt x="289322" y="4298571"/>
                  <a:pt x="263887" y="4257206"/>
                </a:cubicBezTo>
                <a:cubicBezTo>
                  <a:pt x="232094" y="4199932"/>
                  <a:pt x="200300" y="4145839"/>
                  <a:pt x="165327" y="4088565"/>
                </a:cubicBezTo>
                <a:cubicBezTo>
                  <a:pt x="149430" y="4059927"/>
                  <a:pt x="127175" y="4037654"/>
                  <a:pt x="89023" y="4040836"/>
                </a:cubicBezTo>
                <a:cubicBezTo>
                  <a:pt x="63588" y="4044018"/>
                  <a:pt x="38153" y="4040836"/>
                  <a:pt x="0" y="4040836"/>
                </a:cubicBezTo>
                <a:cubicBezTo>
                  <a:pt x="19077" y="4009017"/>
                  <a:pt x="31794" y="3983562"/>
                  <a:pt x="47691" y="3958106"/>
                </a:cubicBezTo>
                <a:cubicBezTo>
                  <a:pt x="57229" y="3935833"/>
                  <a:pt x="73126" y="3916742"/>
                  <a:pt x="82664" y="3894468"/>
                </a:cubicBezTo>
                <a:cubicBezTo>
                  <a:pt x="104919" y="3856285"/>
                  <a:pt x="130354" y="3827648"/>
                  <a:pt x="178045" y="3824466"/>
                </a:cubicBezTo>
                <a:cubicBezTo>
                  <a:pt x="222556" y="3821284"/>
                  <a:pt x="267067" y="3814921"/>
                  <a:pt x="305219" y="3783101"/>
                </a:cubicBezTo>
                <a:cubicBezTo>
                  <a:pt x="321116" y="3770374"/>
                  <a:pt x="356089" y="3770374"/>
                  <a:pt x="378344" y="3776738"/>
                </a:cubicBezTo>
                <a:cubicBezTo>
                  <a:pt x="441932" y="3795829"/>
                  <a:pt x="486443" y="3767192"/>
                  <a:pt x="521415" y="3725827"/>
                </a:cubicBezTo>
                <a:cubicBezTo>
                  <a:pt x="540492" y="3703554"/>
                  <a:pt x="543671" y="3665371"/>
                  <a:pt x="550030" y="3636734"/>
                </a:cubicBezTo>
                <a:cubicBezTo>
                  <a:pt x="572285" y="3534913"/>
                  <a:pt x="594541" y="3433092"/>
                  <a:pt x="619976" y="3334452"/>
                </a:cubicBezTo>
                <a:cubicBezTo>
                  <a:pt x="629514" y="3302633"/>
                  <a:pt x="645411" y="3270814"/>
                  <a:pt x="664487" y="3242177"/>
                </a:cubicBezTo>
                <a:cubicBezTo>
                  <a:pt x="670846" y="3226268"/>
                  <a:pt x="686743" y="3213540"/>
                  <a:pt x="702639" y="3207176"/>
                </a:cubicBezTo>
                <a:cubicBezTo>
                  <a:pt x="839352" y="3137174"/>
                  <a:pt x="972886" y="3063990"/>
                  <a:pt x="1112777" y="2997170"/>
                </a:cubicBezTo>
                <a:cubicBezTo>
                  <a:pt x="1230413" y="2939896"/>
                  <a:pt x="1351229" y="2888985"/>
                  <a:pt x="1475224" y="2838075"/>
                </a:cubicBezTo>
                <a:cubicBezTo>
                  <a:pt x="1548349" y="2806256"/>
                  <a:pt x="1627833" y="2787164"/>
                  <a:pt x="1704138" y="2755345"/>
                </a:cubicBezTo>
                <a:cubicBezTo>
                  <a:pt x="1745470" y="2739436"/>
                  <a:pt x="1789981" y="2717162"/>
                  <a:pt x="1828133" y="2688525"/>
                </a:cubicBezTo>
                <a:cubicBezTo>
                  <a:pt x="1891721" y="2640797"/>
                  <a:pt x="1952128" y="2589886"/>
                  <a:pt x="2012536" y="2535794"/>
                </a:cubicBezTo>
                <a:cubicBezTo>
                  <a:pt x="2050689" y="2503974"/>
                  <a:pt x="2079303" y="2465792"/>
                  <a:pt x="2111096" y="2430791"/>
                </a:cubicBezTo>
                <a:cubicBezTo>
                  <a:pt x="2114276" y="2427609"/>
                  <a:pt x="2117455" y="2424427"/>
                  <a:pt x="2120635" y="2421245"/>
                </a:cubicBezTo>
                <a:cubicBezTo>
                  <a:pt x="2187401" y="2370335"/>
                  <a:pt x="2181043" y="2293969"/>
                  <a:pt x="2177863" y="2223967"/>
                </a:cubicBezTo>
                <a:cubicBezTo>
                  <a:pt x="2171504" y="2147601"/>
                  <a:pt x="2149249" y="2074417"/>
                  <a:pt x="2139711" y="1998051"/>
                </a:cubicBezTo>
                <a:cubicBezTo>
                  <a:pt x="2133352" y="1931231"/>
                  <a:pt x="2085662" y="1896230"/>
                  <a:pt x="2041151" y="1867593"/>
                </a:cubicBezTo>
                <a:cubicBezTo>
                  <a:pt x="1958487" y="1813501"/>
                  <a:pt x="1929873" y="1733953"/>
                  <a:pt x="1913976" y="1648041"/>
                </a:cubicBezTo>
                <a:cubicBezTo>
                  <a:pt x="1901259" y="1587585"/>
                  <a:pt x="1898079" y="1530311"/>
                  <a:pt x="1891721" y="1469854"/>
                </a:cubicBezTo>
                <a:cubicBezTo>
                  <a:pt x="1882182" y="1399853"/>
                  <a:pt x="1869465" y="1329851"/>
                  <a:pt x="1863106" y="1263030"/>
                </a:cubicBezTo>
                <a:cubicBezTo>
                  <a:pt x="1859927" y="1247121"/>
                  <a:pt x="1859927" y="1231211"/>
                  <a:pt x="1863106" y="1215302"/>
                </a:cubicBezTo>
                <a:cubicBezTo>
                  <a:pt x="1869465" y="1161209"/>
                  <a:pt x="1898079" y="1142118"/>
                  <a:pt x="1952128" y="1161209"/>
                </a:cubicBezTo>
                <a:cubicBezTo>
                  <a:pt x="1955308" y="1164391"/>
                  <a:pt x="1958487" y="1164391"/>
                  <a:pt x="1964846" y="1164391"/>
                </a:cubicBezTo>
                <a:cubicBezTo>
                  <a:pt x="1958487" y="1043479"/>
                  <a:pt x="1955308" y="922566"/>
                  <a:pt x="1945770" y="804836"/>
                </a:cubicBezTo>
                <a:cubicBezTo>
                  <a:pt x="1939411" y="683923"/>
                  <a:pt x="1952128" y="566193"/>
                  <a:pt x="1996640" y="454826"/>
                </a:cubicBezTo>
                <a:cubicBezTo>
                  <a:pt x="2018895" y="394370"/>
                  <a:pt x="2066585" y="343459"/>
                  <a:pt x="2104738" y="289367"/>
                </a:cubicBezTo>
                <a:cubicBezTo>
                  <a:pt x="2126993" y="257548"/>
                  <a:pt x="2149249" y="225728"/>
                  <a:pt x="2168325" y="193909"/>
                </a:cubicBezTo>
                <a:cubicBezTo>
                  <a:pt x="2206477" y="130271"/>
                  <a:pt x="2263706" y="101634"/>
                  <a:pt x="2330473" y="79361"/>
                </a:cubicBezTo>
                <a:cubicBezTo>
                  <a:pt x="2387701" y="63451"/>
                  <a:pt x="2441750" y="41178"/>
                  <a:pt x="2495799" y="22086"/>
                </a:cubicBezTo>
                <a:cubicBezTo>
                  <a:pt x="2538721" y="7768"/>
                  <a:pt x="2581642" y="1404"/>
                  <a:pt x="2624564" y="211"/>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 y="0"/>
            <a:ext cx="6096000"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
        <p:nvSpPr>
          <p:cNvPr id="47" name="Picture Placeholder 11"/>
          <p:cNvSpPr>
            <a:spLocks noGrp="1"/>
          </p:cNvSpPr>
          <p:nvPr>
            <p:ph type="pic" sz="quarter" idx="10" hasCustomPrompt="1"/>
          </p:nvPr>
        </p:nvSpPr>
        <p:spPr>
          <a:xfrm>
            <a:off x="1892993"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8" name="Picture Placeholder 12"/>
          <p:cNvSpPr>
            <a:spLocks noGrp="1"/>
          </p:cNvSpPr>
          <p:nvPr>
            <p:ph type="pic" sz="quarter" idx="11" hasCustomPrompt="1"/>
          </p:nvPr>
        </p:nvSpPr>
        <p:spPr>
          <a:xfrm>
            <a:off x="5602300"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9" name="Picture Placeholder 13"/>
          <p:cNvSpPr>
            <a:spLocks noGrp="1"/>
          </p:cNvSpPr>
          <p:nvPr>
            <p:ph type="pic" sz="quarter" idx="12" hasCustomPrompt="1"/>
          </p:nvPr>
        </p:nvSpPr>
        <p:spPr>
          <a:xfrm>
            <a:off x="9311607"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
        <p:nvSpPr>
          <p:cNvPr id="47" name="Picture Placeholder 11"/>
          <p:cNvSpPr>
            <a:spLocks noGrp="1"/>
          </p:cNvSpPr>
          <p:nvPr>
            <p:ph type="pic" sz="quarter" idx="10" hasCustomPrompt="1"/>
          </p:nvPr>
        </p:nvSpPr>
        <p:spPr>
          <a:xfrm>
            <a:off x="1070018" y="1978362"/>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8" name="Picture Placeholder 12"/>
          <p:cNvSpPr>
            <a:spLocks noGrp="1"/>
          </p:cNvSpPr>
          <p:nvPr>
            <p:ph type="pic" sz="quarter" idx="11" hasCustomPrompt="1"/>
          </p:nvPr>
        </p:nvSpPr>
        <p:spPr>
          <a:xfrm>
            <a:off x="6839753" y="1978362"/>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9" name="Picture Placeholder 13"/>
          <p:cNvSpPr>
            <a:spLocks noGrp="1"/>
          </p:cNvSpPr>
          <p:nvPr>
            <p:ph type="pic" sz="quarter" idx="12" hasCustomPrompt="1"/>
          </p:nvPr>
        </p:nvSpPr>
        <p:spPr>
          <a:xfrm>
            <a:off x="1070018" y="4173531"/>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50" name="Picture Placeholder 14"/>
          <p:cNvSpPr>
            <a:spLocks noGrp="1"/>
          </p:cNvSpPr>
          <p:nvPr>
            <p:ph type="pic" sz="quarter" idx="13" hasCustomPrompt="1"/>
          </p:nvPr>
        </p:nvSpPr>
        <p:spPr>
          <a:xfrm>
            <a:off x="6839753" y="4173531"/>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93369"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3E9D28CB-D3C5-4026-B94D-06B4CF30BC66}" type="datetime1">
              <a:rPr lang="id-ID" altLang="zh-CN" smtClean="0"/>
              <a:t>01/08/2023</a:t>
            </a:fld>
            <a:endParaRPr lang="en-US"/>
          </a:p>
        </p:txBody>
      </p:sp>
      <p:sp>
        <p:nvSpPr>
          <p:cNvPr id="8" name="页脚占位符 7"/>
          <p:cNvSpPr>
            <a:spLocks noGrp="1"/>
          </p:cNvSpPr>
          <p:nvPr>
            <p:ph type="ftr" sz="quarter" idx="11"/>
          </p:nvPr>
        </p:nvSpPr>
        <p:spPr/>
        <p:txBody>
          <a:bodyPr/>
          <a:lstStyle/>
          <a:p>
            <a:r>
              <a:rPr lang="en-US"/>
              <a:t>Startup Presentation</a:t>
            </a:r>
          </a:p>
        </p:txBody>
      </p:sp>
      <p:sp>
        <p:nvSpPr>
          <p:cNvPr id="9" name="灯片编号占位符 8"/>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646B2D1A-4817-440E-98A4-02C04FAB5599}" type="datetime1">
              <a:rPr lang="id-ID" altLang="zh-CN" smtClean="0"/>
              <a:t>01/08/2023</a:t>
            </a:fld>
            <a:endParaRPr lang="en-US"/>
          </a:p>
        </p:txBody>
      </p:sp>
      <p:sp>
        <p:nvSpPr>
          <p:cNvPr id="4" name="页脚占位符 3"/>
          <p:cNvSpPr>
            <a:spLocks noGrp="1"/>
          </p:cNvSpPr>
          <p:nvPr>
            <p:ph type="ftr" sz="quarter" idx="11"/>
          </p:nvPr>
        </p:nvSpPr>
        <p:spPr/>
        <p:txBody>
          <a:bodyPr/>
          <a:lstStyle/>
          <a:p>
            <a:r>
              <a:rPr lang="en-US"/>
              <a:t>Startup Presentation</a:t>
            </a:r>
          </a:p>
        </p:txBody>
      </p:sp>
      <p:sp>
        <p:nvSpPr>
          <p:cNvPr id="5" name="灯片编号占位符 4"/>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0D7BA40-9C76-471D-AA22-8A324E80EC5E}" type="datetime1">
              <a:rPr lang="id-ID" altLang="zh-CN" smtClean="0"/>
              <a:t>01/08/2023</a:t>
            </a:fld>
            <a:endParaRPr lang="en-US"/>
          </a:p>
        </p:txBody>
      </p:sp>
      <p:sp>
        <p:nvSpPr>
          <p:cNvPr id="3" name="页脚占位符 2"/>
          <p:cNvSpPr>
            <a:spLocks noGrp="1"/>
          </p:cNvSpPr>
          <p:nvPr>
            <p:ph type="ftr" sz="quarter" idx="11"/>
          </p:nvPr>
        </p:nvSpPr>
        <p:spPr/>
        <p:txBody>
          <a:bodyPr/>
          <a:lstStyle/>
          <a:p>
            <a:r>
              <a:rPr lang="en-US"/>
              <a:t>Startup Presentation</a:t>
            </a:r>
          </a:p>
        </p:txBody>
      </p:sp>
      <p:sp>
        <p:nvSpPr>
          <p:cNvPr id="4" name="灯片编号占位符 3"/>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2" y="273050"/>
            <a:ext cx="4011084"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609602"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9A053A1-681A-4FE7-BF45-D5BAB0C264FE}" type="datetime1">
              <a:rPr lang="id-ID" altLang="zh-CN" smtClean="0"/>
              <a:t>01/08/2023</a:t>
            </a:fld>
            <a:endParaRPr lang="en-US"/>
          </a:p>
        </p:txBody>
      </p:sp>
      <p:sp>
        <p:nvSpPr>
          <p:cNvPr id="6" name="页脚占位符 5"/>
          <p:cNvSpPr>
            <a:spLocks noGrp="1"/>
          </p:cNvSpPr>
          <p:nvPr>
            <p:ph type="ftr" sz="quarter" idx="11"/>
          </p:nvPr>
        </p:nvSpPr>
        <p:spPr/>
        <p:txBody>
          <a:bodyPr/>
          <a:lstStyle/>
          <a:p>
            <a:r>
              <a:rPr lang="en-US"/>
              <a:t>Startup Presentation</a:t>
            </a:r>
          </a:p>
        </p:txBody>
      </p:sp>
      <p:sp>
        <p:nvSpPr>
          <p:cNvPr id="7" name="灯片编号占位符 6"/>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138F7A4D-81BB-4FE1-900D-2FB0A82DC7B5}" type="datetime1">
              <a:rPr lang="id-ID" altLang="zh-CN" smtClean="0"/>
              <a:t>01/08/2023</a:t>
            </a:fld>
            <a:endParaRPr lang="en-US"/>
          </a:p>
        </p:txBody>
      </p:sp>
      <p:sp>
        <p:nvSpPr>
          <p:cNvPr id="6" name="页脚占位符 5"/>
          <p:cNvSpPr>
            <a:spLocks noGrp="1"/>
          </p:cNvSpPr>
          <p:nvPr>
            <p:ph type="ftr" sz="quarter" idx="11"/>
          </p:nvPr>
        </p:nvSpPr>
        <p:spPr/>
        <p:txBody>
          <a:bodyPr/>
          <a:lstStyle/>
          <a:p>
            <a:r>
              <a:rPr lang="en-US"/>
              <a:t>Startup Presentation</a:t>
            </a:r>
          </a:p>
        </p:txBody>
      </p:sp>
      <p:sp>
        <p:nvSpPr>
          <p:cNvPr id="7" name="灯片编号占位符 6"/>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609600" y="1600203"/>
            <a:ext cx="10972800" cy="4525963"/>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09600" y="6356353"/>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353774-3D76-4893-A2ED-7CDC63C45D82}" type="datetime1">
              <a:rPr lang="id-ID" altLang="zh-CN" smtClean="0"/>
              <a:t>01/08/2023</a:t>
            </a:fld>
            <a:endParaRPr lang="en-US"/>
          </a:p>
        </p:txBody>
      </p:sp>
      <p:sp>
        <p:nvSpPr>
          <p:cNvPr id="5" name="页脚占位符 4"/>
          <p:cNvSpPr>
            <a:spLocks noGrp="1"/>
          </p:cNvSpPr>
          <p:nvPr>
            <p:ph type="ftr" sz="quarter" idx="3"/>
          </p:nvPr>
        </p:nvSpPr>
        <p:spPr>
          <a:xfrm>
            <a:off x="4165600" y="6356353"/>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Startup Presentation</a:t>
            </a:r>
          </a:p>
        </p:txBody>
      </p:sp>
      <p:sp>
        <p:nvSpPr>
          <p:cNvPr id="6" name="灯片编号占位符 5"/>
          <p:cNvSpPr>
            <a:spLocks noGrp="1"/>
          </p:cNvSpPr>
          <p:nvPr>
            <p:ph type="sldNum" sz="quarter" idx="4"/>
          </p:nvPr>
        </p:nvSpPr>
        <p:spPr>
          <a:xfrm>
            <a:off x="8737600" y="6356353"/>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79EF9BB-81F1-401D-AA19-680A8E0D7F6D}"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12.xml"/><Relationship Id="rId5" Type="http://schemas.openxmlformats.org/officeDocument/2006/relationships/slide" Target="slide3.xml"/><Relationship Id="rId4" Type="http://schemas.openxmlformats.org/officeDocument/2006/relationships/image" Target="../media/image2.emf"/></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00.xml.rels><?xml version="1.0" encoding="UTF-8" standalone="yes"?>
<Relationships xmlns="http://schemas.openxmlformats.org/package/2006/relationships"><Relationship Id="rId8" Type="http://schemas.openxmlformats.org/officeDocument/2006/relationships/slide" Target="slide105.xml"/><Relationship Id="rId13" Type="http://schemas.openxmlformats.org/officeDocument/2006/relationships/slide" Target="slide110.xml"/><Relationship Id="rId3" Type="http://schemas.openxmlformats.org/officeDocument/2006/relationships/slide" Target="slide3.xml"/><Relationship Id="rId7" Type="http://schemas.openxmlformats.org/officeDocument/2006/relationships/slide" Target="slide104.xml"/><Relationship Id="rId12" Type="http://schemas.openxmlformats.org/officeDocument/2006/relationships/slide" Target="slide109.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03.xml"/><Relationship Id="rId11" Type="http://schemas.openxmlformats.org/officeDocument/2006/relationships/slide" Target="slide108.xml"/><Relationship Id="rId5" Type="http://schemas.openxmlformats.org/officeDocument/2006/relationships/slide" Target="slide102.xml"/><Relationship Id="rId10" Type="http://schemas.openxmlformats.org/officeDocument/2006/relationships/slide" Target="slide107.xml"/><Relationship Id="rId4" Type="http://schemas.openxmlformats.org/officeDocument/2006/relationships/slide" Target="slide101.xml"/><Relationship Id="rId9" Type="http://schemas.openxmlformats.org/officeDocument/2006/relationships/slide" Target="slide106.xml"/></Relationships>
</file>

<file path=ppt/slides/_rels/slide101.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10.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slide" Target="slide115.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14.xml"/><Relationship Id="rId5" Type="http://schemas.openxmlformats.org/officeDocument/2006/relationships/slide" Target="slide113.xml"/><Relationship Id="rId4" Type="http://schemas.openxmlformats.org/officeDocument/2006/relationships/slide" Target="slide112.xml"/></Relationships>
</file>

<file path=ppt/slides/_rels/slide112.xml.rels><?xml version="1.0" encoding="UTF-8" standalone="yes"?>
<Relationships xmlns="http://schemas.openxmlformats.org/package/2006/relationships"><Relationship Id="rId2" Type="http://schemas.openxmlformats.org/officeDocument/2006/relationships/slide" Target="slide111.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slide" Target="slide111.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slide" Target="slide111.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slide" Target="slide111.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8" Type="http://schemas.openxmlformats.org/officeDocument/2006/relationships/slide" Target="slide121.xml"/><Relationship Id="rId3" Type="http://schemas.openxmlformats.org/officeDocument/2006/relationships/slide" Target="slide3.xml"/><Relationship Id="rId7" Type="http://schemas.openxmlformats.org/officeDocument/2006/relationships/slide" Target="slide120.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19.xml"/><Relationship Id="rId5" Type="http://schemas.openxmlformats.org/officeDocument/2006/relationships/slide" Target="slide118.xml"/><Relationship Id="rId4" Type="http://schemas.openxmlformats.org/officeDocument/2006/relationships/slide" Target="slide117.xml"/><Relationship Id="rId9" Type="http://schemas.openxmlformats.org/officeDocument/2006/relationships/slide" Target="slide122.xml"/></Relationships>
</file>

<file path=ppt/slides/_rels/slide117.xml.rels><?xml version="1.0" encoding="UTF-8" standalone="yes"?>
<Relationships xmlns="http://schemas.openxmlformats.org/package/2006/relationships"><Relationship Id="rId2" Type="http://schemas.openxmlformats.org/officeDocument/2006/relationships/slide" Target="slide116.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slide" Target="slide116.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slide" Target="slide11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20.xml.rels><?xml version="1.0" encoding="UTF-8" standalone="yes"?>
<Relationships xmlns="http://schemas.openxmlformats.org/package/2006/relationships"><Relationship Id="rId2" Type="http://schemas.openxmlformats.org/officeDocument/2006/relationships/slide" Target="slide116.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slide" Target="slide116.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slide" Target="slide116.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8" Type="http://schemas.openxmlformats.org/officeDocument/2006/relationships/slide" Target="slide128.xml"/><Relationship Id="rId3" Type="http://schemas.openxmlformats.org/officeDocument/2006/relationships/slide" Target="slide3.xml"/><Relationship Id="rId7" Type="http://schemas.openxmlformats.org/officeDocument/2006/relationships/slide" Target="slide127.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26.xml"/><Relationship Id="rId5" Type="http://schemas.openxmlformats.org/officeDocument/2006/relationships/slide" Target="slide125.xml"/><Relationship Id="rId4" Type="http://schemas.openxmlformats.org/officeDocument/2006/relationships/slide" Target="slide124.xml"/></Relationships>
</file>

<file path=ppt/slides/_rels/slide124.xml.rels><?xml version="1.0" encoding="UTF-8" standalone="yes"?>
<Relationships xmlns="http://schemas.openxmlformats.org/package/2006/relationships"><Relationship Id="rId2" Type="http://schemas.openxmlformats.org/officeDocument/2006/relationships/slide" Target="slide123.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slide" Target="slide123.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slide" Target="slide123.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slide" Target="slide123.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slide" Target="slide123.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8" Type="http://schemas.openxmlformats.org/officeDocument/2006/relationships/slide" Target="slide134.xml"/><Relationship Id="rId3" Type="http://schemas.openxmlformats.org/officeDocument/2006/relationships/slide" Target="slide3.xml"/><Relationship Id="rId7" Type="http://schemas.openxmlformats.org/officeDocument/2006/relationships/slide" Target="slide133.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32.xml"/><Relationship Id="rId5" Type="http://schemas.openxmlformats.org/officeDocument/2006/relationships/slide" Target="slide131.xml"/><Relationship Id="rId4" Type="http://schemas.openxmlformats.org/officeDocument/2006/relationships/slide" Target="slide130.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30.xml.rels><?xml version="1.0" encoding="UTF-8" standalone="yes"?>
<Relationships xmlns="http://schemas.openxmlformats.org/package/2006/relationships"><Relationship Id="rId2" Type="http://schemas.openxmlformats.org/officeDocument/2006/relationships/slide" Target="slide129.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slide" Target="slide129.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slide" Target="slide129.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slide" Target="slide129.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slide" Target="slide129.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8"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139.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38.xml"/><Relationship Id="rId5" Type="http://schemas.openxmlformats.org/officeDocument/2006/relationships/slide" Target="slide137.xml"/><Relationship Id="rId4" Type="http://schemas.openxmlformats.org/officeDocument/2006/relationships/slide" Target="slide136.xml"/></Relationships>
</file>

<file path=ppt/slides/_rels/slide136.xml.rels><?xml version="1.0" encoding="UTF-8" standalone="yes"?>
<Relationships xmlns="http://schemas.openxmlformats.org/package/2006/relationships"><Relationship Id="rId2" Type="http://schemas.openxmlformats.org/officeDocument/2006/relationships/slide" Target="slide135.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slide" Target="slide135.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slide" Target="slide135.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slide" Target="slide135.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140.xml.rels><?xml version="1.0" encoding="UTF-8" standalone="yes"?>
<Relationships xmlns="http://schemas.openxmlformats.org/package/2006/relationships"><Relationship Id="rId2" Type="http://schemas.openxmlformats.org/officeDocument/2006/relationships/slide" Target="slide135.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8" Type="http://schemas.openxmlformats.org/officeDocument/2006/relationships/slide" Target="slide146.xml"/><Relationship Id="rId3" Type="http://schemas.openxmlformats.org/officeDocument/2006/relationships/slide" Target="slide3.xml"/><Relationship Id="rId7" Type="http://schemas.openxmlformats.org/officeDocument/2006/relationships/slide" Target="slide145.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44.xml"/><Relationship Id="rId5" Type="http://schemas.openxmlformats.org/officeDocument/2006/relationships/slide" Target="slide143.xml"/><Relationship Id="rId4" Type="http://schemas.openxmlformats.org/officeDocument/2006/relationships/slide" Target="slide142.xml"/></Relationships>
</file>

<file path=ppt/slides/_rels/slide142.xml.rels><?xml version="1.0" encoding="UTF-8" standalone="yes"?>
<Relationships xmlns="http://schemas.openxmlformats.org/package/2006/relationships"><Relationship Id="rId2" Type="http://schemas.openxmlformats.org/officeDocument/2006/relationships/slide" Target="slide141.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slide" Target="slide141.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slide" Target="slide141.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slide" Target="slide141.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slide" Target="slide141.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8" Type="http://schemas.openxmlformats.org/officeDocument/2006/relationships/slide" Target="slide152.xml"/><Relationship Id="rId13" Type="http://schemas.openxmlformats.org/officeDocument/2006/relationships/slide" Target="slide157.xml"/><Relationship Id="rId3" Type="http://schemas.openxmlformats.org/officeDocument/2006/relationships/slide" Target="slide3.xml"/><Relationship Id="rId7" Type="http://schemas.openxmlformats.org/officeDocument/2006/relationships/slide" Target="slide151.xml"/><Relationship Id="rId12" Type="http://schemas.openxmlformats.org/officeDocument/2006/relationships/slide" Target="slide156.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50.xml"/><Relationship Id="rId11" Type="http://schemas.openxmlformats.org/officeDocument/2006/relationships/slide" Target="slide155.xml"/><Relationship Id="rId5" Type="http://schemas.openxmlformats.org/officeDocument/2006/relationships/slide" Target="slide149.xml"/><Relationship Id="rId10" Type="http://schemas.openxmlformats.org/officeDocument/2006/relationships/slide" Target="slide154.xml"/><Relationship Id="rId4" Type="http://schemas.openxmlformats.org/officeDocument/2006/relationships/slide" Target="slide148.xml"/><Relationship Id="rId9" Type="http://schemas.openxmlformats.org/officeDocument/2006/relationships/slide" Target="slide153.xml"/></Relationships>
</file>

<file path=ppt/slides/_rels/slide148.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150.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8" Type="http://schemas.openxmlformats.org/officeDocument/2006/relationships/slide" Target="slide163.xml"/><Relationship Id="rId3" Type="http://schemas.openxmlformats.org/officeDocument/2006/relationships/slide" Target="slide3.xml"/><Relationship Id="rId7" Type="http://schemas.openxmlformats.org/officeDocument/2006/relationships/slide" Target="slide162.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61.xml"/><Relationship Id="rId5" Type="http://schemas.openxmlformats.org/officeDocument/2006/relationships/slide" Target="slide160.xml"/><Relationship Id="rId4" Type="http://schemas.openxmlformats.org/officeDocument/2006/relationships/slide" Target="slide159.xml"/></Relationships>
</file>

<file path=ppt/slides/_rels/slide159.xml.rels><?xml version="1.0" encoding="UTF-8" standalone="yes"?>
<Relationships xmlns="http://schemas.openxmlformats.org/package/2006/relationships"><Relationship Id="rId2" Type="http://schemas.openxmlformats.org/officeDocument/2006/relationships/slide" Target="slide158.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160.xml.rels><?xml version="1.0" encoding="UTF-8" standalone="yes"?>
<Relationships xmlns="http://schemas.openxmlformats.org/package/2006/relationships"><Relationship Id="rId2" Type="http://schemas.openxmlformats.org/officeDocument/2006/relationships/slide" Target="slide158.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slide" Target="slide158.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slide" Target="slide158.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slide" Target="slide158.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8" Type="http://schemas.openxmlformats.org/officeDocument/2006/relationships/slide" Target="slide169.xml"/><Relationship Id="rId3" Type="http://schemas.openxmlformats.org/officeDocument/2006/relationships/slide" Target="slide3.xml"/><Relationship Id="rId7" Type="http://schemas.openxmlformats.org/officeDocument/2006/relationships/slide" Target="slide168.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67.xml"/><Relationship Id="rId5" Type="http://schemas.openxmlformats.org/officeDocument/2006/relationships/slide" Target="slide166.xml"/><Relationship Id="rId4" Type="http://schemas.openxmlformats.org/officeDocument/2006/relationships/slide" Target="slide165.xml"/></Relationships>
</file>

<file path=ppt/slides/_rels/slide165.xml.rels><?xml version="1.0" encoding="UTF-8" standalone="yes"?>
<Relationships xmlns="http://schemas.openxmlformats.org/package/2006/relationships"><Relationship Id="rId2" Type="http://schemas.openxmlformats.org/officeDocument/2006/relationships/slide" Target="slide164.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slide" Target="slide164.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slide" Target="slide164.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slide" Target="slide164.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slide" Target="slide164.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170.xml.rels><?xml version="1.0" encoding="UTF-8" standalone="yes"?>
<Relationships xmlns="http://schemas.openxmlformats.org/package/2006/relationships"><Relationship Id="rId8" Type="http://schemas.openxmlformats.org/officeDocument/2006/relationships/slide" Target="slide175.xml"/><Relationship Id="rId3" Type="http://schemas.openxmlformats.org/officeDocument/2006/relationships/slide" Target="slide3.xml"/><Relationship Id="rId7" Type="http://schemas.openxmlformats.org/officeDocument/2006/relationships/slide" Target="slide174.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73.xml"/><Relationship Id="rId5" Type="http://schemas.openxmlformats.org/officeDocument/2006/relationships/slide" Target="slide172.xml"/><Relationship Id="rId4" Type="http://schemas.openxmlformats.org/officeDocument/2006/relationships/slide" Target="slide171.xml"/></Relationships>
</file>

<file path=ppt/slides/_rels/slide171.xml.rels><?xml version="1.0" encoding="UTF-8" standalone="yes"?>
<Relationships xmlns="http://schemas.openxmlformats.org/package/2006/relationships"><Relationship Id="rId2" Type="http://schemas.openxmlformats.org/officeDocument/2006/relationships/slide" Target="slide170.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slide" Target="slide170.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slide" Target="slide170.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slide" Target="slide170.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slide" Target="slide170.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8" Type="http://schemas.openxmlformats.org/officeDocument/2006/relationships/slide" Target="slide181.xml"/><Relationship Id="rId3" Type="http://schemas.openxmlformats.org/officeDocument/2006/relationships/slide" Target="slide3.xml"/><Relationship Id="rId7" Type="http://schemas.openxmlformats.org/officeDocument/2006/relationships/slide" Target="slide180.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79.xml"/><Relationship Id="rId5" Type="http://schemas.openxmlformats.org/officeDocument/2006/relationships/slide" Target="slide178.xml"/><Relationship Id="rId4" Type="http://schemas.openxmlformats.org/officeDocument/2006/relationships/slide" Target="slide177.xml"/></Relationships>
</file>

<file path=ppt/slides/_rels/slide177.xml.rels><?xml version="1.0" encoding="UTF-8" standalone="yes"?>
<Relationships xmlns="http://schemas.openxmlformats.org/package/2006/relationships"><Relationship Id="rId2" Type="http://schemas.openxmlformats.org/officeDocument/2006/relationships/slide" Target="slide176.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slide" Target="slide176.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slide" Target="slide17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180.xml.rels><?xml version="1.0" encoding="UTF-8" standalone="yes"?>
<Relationships xmlns="http://schemas.openxmlformats.org/package/2006/relationships"><Relationship Id="rId2" Type="http://schemas.openxmlformats.org/officeDocument/2006/relationships/slide" Target="slide176.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slide" Target="slide176.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8" Type="http://schemas.openxmlformats.org/officeDocument/2006/relationships/slide" Target="slide187.xml"/><Relationship Id="rId3" Type="http://schemas.openxmlformats.org/officeDocument/2006/relationships/slide" Target="slide3.xml"/><Relationship Id="rId7" Type="http://schemas.openxmlformats.org/officeDocument/2006/relationships/slide" Target="slide186.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85.xml"/><Relationship Id="rId5" Type="http://schemas.openxmlformats.org/officeDocument/2006/relationships/slide" Target="slide184.xml"/><Relationship Id="rId4" Type="http://schemas.openxmlformats.org/officeDocument/2006/relationships/slide" Target="slide183.xml"/></Relationships>
</file>

<file path=ppt/slides/_rels/slide183.xml.rels><?xml version="1.0" encoding="UTF-8" standalone="yes"?>
<Relationships xmlns="http://schemas.openxmlformats.org/package/2006/relationships"><Relationship Id="rId2" Type="http://schemas.openxmlformats.org/officeDocument/2006/relationships/slide" Target="slide182.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slide" Target="slide182.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slide" Target="slide182.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slide" Target="slide182.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slide" Target="slide182.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8" Type="http://schemas.openxmlformats.org/officeDocument/2006/relationships/slide" Target="slide193.xml"/><Relationship Id="rId3" Type="http://schemas.openxmlformats.org/officeDocument/2006/relationships/slide" Target="slide3.xml"/><Relationship Id="rId7" Type="http://schemas.openxmlformats.org/officeDocument/2006/relationships/slide" Target="slide192.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91.xml"/><Relationship Id="rId5" Type="http://schemas.openxmlformats.org/officeDocument/2006/relationships/slide" Target="slide190.xml"/><Relationship Id="rId4" Type="http://schemas.openxmlformats.org/officeDocument/2006/relationships/slide" Target="slide189.xml"/></Relationships>
</file>

<file path=ppt/slides/_rels/slide189.xml.rels><?xml version="1.0" encoding="UTF-8" standalone="yes"?>
<Relationships xmlns="http://schemas.openxmlformats.org/package/2006/relationships"><Relationship Id="rId2" Type="http://schemas.openxmlformats.org/officeDocument/2006/relationships/slide" Target="slide18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190.xml.rels><?xml version="1.0" encoding="UTF-8" standalone="yes"?>
<Relationships xmlns="http://schemas.openxmlformats.org/package/2006/relationships"><Relationship Id="rId2" Type="http://schemas.openxmlformats.org/officeDocument/2006/relationships/slide" Target="slide188.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slide" Target="slide188.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slide" Target="slide188.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slide" Target="slide188.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8" Type="http://schemas.openxmlformats.org/officeDocument/2006/relationships/slide" Target="slide199.xml"/><Relationship Id="rId3" Type="http://schemas.openxmlformats.org/officeDocument/2006/relationships/slide" Target="slide3.xml"/><Relationship Id="rId7" Type="http://schemas.openxmlformats.org/officeDocument/2006/relationships/slide" Target="slide198.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197.xml"/><Relationship Id="rId5" Type="http://schemas.openxmlformats.org/officeDocument/2006/relationships/slide" Target="slide196.xml"/><Relationship Id="rId4" Type="http://schemas.openxmlformats.org/officeDocument/2006/relationships/slide" Target="slide195.xml"/></Relationships>
</file>

<file path=ppt/slides/_rels/slide195.xml.rels><?xml version="1.0" encoding="UTF-8" standalone="yes"?>
<Relationships xmlns="http://schemas.openxmlformats.org/package/2006/relationships"><Relationship Id="rId2" Type="http://schemas.openxmlformats.org/officeDocument/2006/relationships/slide" Target="slide194.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slide" Target="slide194.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slide" Target="slide194.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slide" Target="slide194.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slide" Target="slide194.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2.emf"/></Relationships>
</file>

<file path=ppt/slides/_rels/slide20.xml.rels><?xml version="1.0" encoding="UTF-8" standalone="yes"?>
<Relationships xmlns="http://schemas.openxmlformats.org/package/2006/relationships"><Relationship Id="rId3" Type="http://schemas.openxmlformats.org/officeDocument/2006/relationships/diagramData" Target="../diagrams/data12.xml"/><Relationship Id="rId7" Type="http://schemas.microsoft.com/office/2007/relationships/diagramDrawing" Target="../diagrams/drawing12.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12.xml"/><Relationship Id="rId5" Type="http://schemas.openxmlformats.org/officeDocument/2006/relationships/diagramQuickStyle" Target="../diagrams/quickStyle12.xml"/><Relationship Id="rId4" Type="http://schemas.openxmlformats.org/officeDocument/2006/relationships/diagramLayout" Target="../diagrams/layout12.xml"/></Relationships>
</file>

<file path=ppt/slides/_rels/slide200.xml.rels><?xml version="1.0" encoding="UTF-8" standalone="yes"?>
<Relationships xmlns="http://schemas.openxmlformats.org/package/2006/relationships"><Relationship Id="rId8" Type="http://schemas.openxmlformats.org/officeDocument/2006/relationships/slide" Target="slide205.xml"/><Relationship Id="rId3" Type="http://schemas.openxmlformats.org/officeDocument/2006/relationships/slide" Target="slide3.xml"/><Relationship Id="rId7" Type="http://schemas.openxmlformats.org/officeDocument/2006/relationships/slide" Target="slide204.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203.xml"/><Relationship Id="rId5" Type="http://schemas.openxmlformats.org/officeDocument/2006/relationships/slide" Target="slide202.xml"/><Relationship Id="rId4" Type="http://schemas.openxmlformats.org/officeDocument/2006/relationships/slide" Target="slide201.xml"/></Relationships>
</file>

<file path=ppt/slides/_rels/slide201.xml.rels><?xml version="1.0" encoding="UTF-8" standalone="yes"?>
<Relationships xmlns="http://schemas.openxmlformats.org/package/2006/relationships"><Relationship Id="rId2" Type="http://schemas.openxmlformats.org/officeDocument/2006/relationships/slide" Target="slide200.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slide" Target="slide200.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slide" Target="slide200.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slide" Target="slide200.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slide" Target="slide200.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slide" Target="slide210.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209.xml"/><Relationship Id="rId5" Type="http://schemas.openxmlformats.org/officeDocument/2006/relationships/slide" Target="slide208.xml"/><Relationship Id="rId4" Type="http://schemas.openxmlformats.org/officeDocument/2006/relationships/slide" Target="slide207.xml"/></Relationships>
</file>

<file path=ppt/slides/_rels/slide207.xml.rels><?xml version="1.0" encoding="UTF-8" standalone="yes"?>
<Relationships xmlns="http://schemas.openxmlformats.org/package/2006/relationships"><Relationship Id="rId2" Type="http://schemas.openxmlformats.org/officeDocument/2006/relationships/slide" Target="slide206.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slide" Target="slide206.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slide" Target="slide206.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210.xml.rels><?xml version="1.0" encoding="UTF-8" standalone="yes"?>
<Relationships xmlns="http://schemas.openxmlformats.org/package/2006/relationships"><Relationship Id="rId2" Type="http://schemas.openxmlformats.org/officeDocument/2006/relationships/slide" Target="slide206.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8" Type="http://schemas.openxmlformats.org/officeDocument/2006/relationships/slide" Target="slide216.xml"/><Relationship Id="rId3" Type="http://schemas.openxmlformats.org/officeDocument/2006/relationships/slide" Target="slide3.xml"/><Relationship Id="rId7" Type="http://schemas.openxmlformats.org/officeDocument/2006/relationships/slide" Target="slide215.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214.xml"/><Relationship Id="rId5" Type="http://schemas.openxmlformats.org/officeDocument/2006/relationships/slide" Target="slide213.xml"/><Relationship Id="rId4" Type="http://schemas.openxmlformats.org/officeDocument/2006/relationships/slide" Target="slide212.xml"/><Relationship Id="rId9" Type="http://schemas.openxmlformats.org/officeDocument/2006/relationships/slide" Target="slide217.xml"/></Relationships>
</file>

<file path=ppt/slides/_rels/slide212.xml.rels><?xml version="1.0" encoding="UTF-8" standalone="yes"?>
<Relationships xmlns="http://schemas.openxmlformats.org/package/2006/relationships"><Relationship Id="rId2" Type="http://schemas.openxmlformats.org/officeDocument/2006/relationships/slide" Target="slide211.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slide" Target="slide211.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slide" Target="slide211.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slide" Target="slide211.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slide" Target="slide211.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slide" Target="slide211.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slide" Target="slide3.xml"/></Relationships>
</file>

<file path=ppt/slides/_rels/slide219.xml.rels><?xml version="1.0" encoding="UTF-8" standalone="yes"?>
<Relationships xmlns="http://schemas.openxmlformats.org/package/2006/relationships"><Relationship Id="rId8" Type="http://schemas.openxmlformats.org/officeDocument/2006/relationships/slide" Target="slide222.xml"/><Relationship Id="rId3" Type="http://schemas.openxmlformats.org/officeDocument/2006/relationships/slideLayout" Target="../slideLayouts/slideLayout2.xml"/><Relationship Id="rId7" Type="http://schemas.openxmlformats.org/officeDocument/2006/relationships/slide" Target="slide221.xml"/><Relationship Id="rId12" Type="http://schemas.openxmlformats.org/officeDocument/2006/relationships/slide" Target="slide226.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slide" Target="slide220.xml"/><Relationship Id="rId11" Type="http://schemas.openxmlformats.org/officeDocument/2006/relationships/slide" Target="slide225.xml"/><Relationship Id="rId5" Type="http://schemas.openxmlformats.org/officeDocument/2006/relationships/slide" Target="slide3.xml"/><Relationship Id="rId10" Type="http://schemas.openxmlformats.org/officeDocument/2006/relationships/slide" Target="slide224.xml"/><Relationship Id="rId4" Type="http://schemas.openxmlformats.org/officeDocument/2006/relationships/image" Target="../media/image3.emf"/><Relationship Id="rId9" Type="http://schemas.openxmlformats.org/officeDocument/2006/relationships/slide" Target="slide223.xml"/></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220.xml.rels><?xml version="1.0" encoding="UTF-8" standalone="yes"?>
<Relationships xmlns="http://schemas.openxmlformats.org/package/2006/relationships"><Relationship Id="rId2" Type="http://schemas.openxmlformats.org/officeDocument/2006/relationships/slide" Target="slide219.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slide" Target="slide219.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slide" Target="slide219.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slide" Target="slide219.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slide" Target="slide219.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slide" Target="slide219.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slide" Target="slide219.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230.xml"/><Relationship Id="rId5" Type="http://schemas.openxmlformats.org/officeDocument/2006/relationships/slide" Target="slide229.xml"/><Relationship Id="rId4" Type="http://schemas.openxmlformats.org/officeDocument/2006/relationships/slide" Target="slide228.xml"/></Relationships>
</file>

<file path=ppt/slides/_rels/slide228.xml.rels><?xml version="1.0" encoding="UTF-8" standalone="yes"?>
<Relationships xmlns="http://schemas.openxmlformats.org/package/2006/relationships"><Relationship Id="rId2" Type="http://schemas.openxmlformats.org/officeDocument/2006/relationships/slide" Target="slide227.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2" Type="http://schemas.openxmlformats.org/officeDocument/2006/relationships/slide" Target="slide227.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230.xml.rels><?xml version="1.0" encoding="UTF-8" standalone="yes"?>
<Relationships xmlns="http://schemas.openxmlformats.org/package/2006/relationships"><Relationship Id="rId2" Type="http://schemas.openxmlformats.org/officeDocument/2006/relationships/slide" Target="slide227.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8" Type="http://schemas.openxmlformats.org/officeDocument/2006/relationships/slide" Target="slide236.xml"/><Relationship Id="rId3" Type="http://schemas.openxmlformats.org/officeDocument/2006/relationships/slide" Target="slide3.xml"/><Relationship Id="rId7" Type="http://schemas.openxmlformats.org/officeDocument/2006/relationships/slide" Target="slide235.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234.xml"/><Relationship Id="rId5" Type="http://schemas.openxmlformats.org/officeDocument/2006/relationships/slide" Target="slide233.xml"/><Relationship Id="rId4" Type="http://schemas.openxmlformats.org/officeDocument/2006/relationships/slide" Target="slide232.xml"/><Relationship Id="rId9" Type="http://schemas.openxmlformats.org/officeDocument/2006/relationships/slide" Target="slide237.xml"/></Relationships>
</file>

<file path=ppt/slides/_rels/slide232.xml.rels><?xml version="1.0" encoding="UTF-8" standalone="yes"?>
<Relationships xmlns="http://schemas.openxmlformats.org/package/2006/relationships"><Relationship Id="rId2" Type="http://schemas.openxmlformats.org/officeDocument/2006/relationships/slide" Target="slide231.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slide" Target="slide231.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slide" Target="slide231.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slide" Target="slide231.xml"/><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2" Type="http://schemas.openxmlformats.org/officeDocument/2006/relationships/slide" Target="slide231.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2" Type="http://schemas.openxmlformats.org/officeDocument/2006/relationships/slide" Target="slide231.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slide" Target="slide242.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241.xml"/><Relationship Id="rId5" Type="http://schemas.openxmlformats.org/officeDocument/2006/relationships/slide" Target="slide240.xml"/><Relationship Id="rId4" Type="http://schemas.openxmlformats.org/officeDocument/2006/relationships/slide" Target="slide239.xml"/></Relationships>
</file>

<file path=ppt/slides/_rels/slide239.xml.rels><?xml version="1.0" encoding="UTF-8" standalone="yes"?>
<Relationships xmlns="http://schemas.openxmlformats.org/package/2006/relationships"><Relationship Id="rId2" Type="http://schemas.openxmlformats.org/officeDocument/2006/relationships/slide" Target="slide238.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diagramData" Target="../diagrams/data16.xml"/><Relationship Id="rId7" Type="http://schemas.microsoft.com/office/2007/relationships/diagramDrawing" Target="../diagrams/drawing16.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16.xml"/><Relationship Id="rId5" Type="http://schemas.openxmlformats.org/officeDocument/2006/relationships/diagramQuickStyle" Target="../diagrams/quickStyle16.xml"/><Relationship Id="rId4" Type="http://schemas.openxmlformats.org/officeDocument/2006/relationships/diagramLayout" Target="../diagrams/layout16.xml"/></Relationships>
</file>

<file path=ppt/slides/_rels/slide240.xml.rels><?xml version="1.0" encoding="UTF-8" standalone="yes"?>
<Relationships xmlns="http://schemas.openxmlformats.org/package/2006/relationships"><Relationship Id="rId2" Type="http://schemas.openxmlformats.org/officeDocument/2006/relationships/slide" Target="slide238.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2" Type="http://schemas.openxmlformats.org/officeDocument/2006/relationships/slide" Target="slide238.xml"/><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2" Type="http://schemas.openxmlformats.org/officeDocument/2006/relationships/slide" Target="slide238.xml"/><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8" Type="http://schemas.openxmlformats.org/officeDocument/2006/relationships/slide" Target="slide248.xml"/><Relationship Id="rId3" Type="http://schemas.openxmlformats.org/officeDocument/2006/relationships/slide" Target="slide3.xml"/><Relationship Id="rId7" Type="http://schemas.openxmlformats.org/officeDocument/2006/relationships/slide" Target="slide247.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246.xml"/><Relationship Id="rId5" Type="http://schemas.openxmlformats.org/officeDocument/2006/relationships/slide" Target="slide245.xml"/><Relationship Id="rId4" Type="http://schemas.openxmlformats.org/officeDocument/2006/relationships/slide" Target="slide244.xml"/></Relationships>
</file>

<file path=ppt/slides/_rels/slide244.xml.rels><?xml version="1.0" encoding="UTF-8" standalone="yes"?>
<Relationships xmlns="http://schemas.openxmlformats.org/package/2006/relationships"><Relationship Id="rId2" Type="http://schemas.openxmlformats.org/officeDocument/2006/relationships/slide" Target="slide243.xml"/><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slide" Target="slide243.xml"/><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2" Type="http://schemas.openxmlformats.org/officeDocument/2006/relationships/slide" Target="slide243.xml"/><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2" Type="http://schemas.openxmlformats.org/officeDocument/2006/relationships/slide" Target="slide243.xml"/><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2" Type="http://schemas.openxmlformats.org/officeDocument/2006/relationships/slide" Target="slide243.xml"/><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8" Type="http://schemas.openxmlformats.org/officeDocument/2006/relationships/slide" Target="slide254.xml"/><Relationship Id="rId3" Type="http://schemas.openxmlformats.org/officeDocument/2006/relationships/slide" Target="slide3.xml"/><Relationship Id="rId7" Type="http://schemas.openxmlformats.org/officeDocument/2006/relationships/slide" Target="slide25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252.xml"/><Relationship Id="rId5" Type="http://schemas.openxmlformats.org/officeDocument/2006/relationships/slide" Target="slide251.xml"/><Relationship Id="rId4" Type="http://schemas.openxmlformats.org/officeDocument/2006/relationships/slide" Target="slide250.xml"/></Relationships>
</file>

<file path=ppt/slides/_rels/slide25.xml.rels><?xml version="1.0" encoding="UTF-8" standalone="yes"?>
<Relationships xmlns="http://schemas.openxmlformats.org/package/2006/relationships"><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250.xml.rels><?xml version="1.0" encoding="UTF-8" standalone="yes"?>
<Relationships xmlns="http://schemas.openxmlformats.org/package/2006/relationships"><Relationship Id="rId2" Type="http://schemas.openxmlformats.org/officeDocument/2006/relationships/slide" Target="slide249.xml"/><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2" Type="http://schemas.openxmlformats.org/officeDocument/2006/relationships/slide" Target="slide249.xml"/><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2" Type="http://schemas.openxmlformats.org/officeDocument/2006/relationships/slide" Target="slide249.xml"/><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2" Type="http://schemas.openxmlformats.org/officeDocument/2006/relationships/slide" Target="slide249.xml"/><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2" Type="http://schemas.openxmlformats.org/officeDocument/2006/relationships/slide" Target="slide249.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8" Type="http://schemas.openxmlformats.org/officeDocument/2006/relationships/slide" Target="slide260.xml"/><Relationship Id="rId3" Type="http://schemas.openxmlformats.org/officeDocument/2006/relationships/slide" Target="slide3.xml"/><Relationship Id="rId7" Type="http://schemas.openxmlformats.org/officeDocument/2006/relationships/slide" Target="slide259.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258.xml"/><Relationship Id="rId5" Type="http://schemas.openxmlformats.org/officeDocument/2006/relationships/slide" Target="slide257.xml"/><Relationship Id="rId4" Type="http://schemas.openxmlformats.org/officeDocument/2006/relationships/slide" Target="slide256.xml"/></Relationships>
</file>

<file path=ppt/slides/_rels/slide256.xml.rels><?xml version="1.0" encoding="UTF-8" standalone="yes"?>
<Relationships xmlns="http://schemas.openxmlformats.org/package/2006/relationships"><Relationship Id="rId2" Type="http://schemas.openxmlformats.org/officeDocument/2006/relationships/slide" Target="slide255.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slide" Target="slide255.xml"/><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2" Type="http://schemas.openxmlformats.org/officeDocument/2006/relationships/slide" Target="slide255.xml"/><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2" Type="http://schemas.openxmlformats.org/officeDocument/2006/relationships/slide" Target="slide25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260.xml.rels><?xml version="1.0" encoding="UTF-8" standalone="yes"?>
<Relationships xmlns="http://schemas.openxmlformats.org/package/2006/relationships"><Relationship Id="rId2" Type="http://schemas.openxmlformats.org/officeDocument/2006/relationships/slide" Target="slide255.xml"/><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8" Type="http://schemas.openxmlformats.org/officeDocument/2006/relationships/slide" Target="slide266.xml"/><Relationship Id="rId3" Type="http://schemas.openxmlformats.org/officeDocument/2006/relationships/slide" Target="slide3.xml"/><Relationship Id="rId7" Type="http://schemas.openxmlformats.org/officeDocument/2006/relationships/slide" Target="slide265.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264.xml"/><Relationship Id="rId5" Type="http://schemas.openxmlformats.org/officeDocument/2006/relationships/slide" Target="slide263.xml"/><Relationship Id="rId4" Type="http://schemas.openxmlformats.org/officeDocument/2006/relationships/slide" Target="slide262.xml"/></Relationships>
</file>

<file path=ppt/slides/_rels/slide262.xml.rels><?xml version="1.0" encoding="UTF-8" standalone="yes"?>
<Relationships xmlns="http://schemas.openxmlformats.org/package/2006/relationships"><Relationship Id="rId2" Type="http://schemas.openxmlformats.org/officeDocument/2006/relationships/slide" Target="slide261.xml"/><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2" Type="http://schemas.openxmlformats.org/officeDocument/2006/relationships/slide" Target="slide261.xml"/><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2" Type="http://schemas.openxmlformats.org/officeDocument/2006/relationships/slide" Target="slide261.xml"/><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2" Type="http://schemas.openxmlformats.org/officeDocument/2006/relationships/slide" Target="slide261.xml"/><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2" Type="http://schemas.openxmlformats.org/officeDocument/2006/relationships/slide" Target="slide261.xml"/><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8" Type="http://schemas.openxmlformats.org/officeDocument/2006/relationships/slide" Target="slide272.xml"/><Relationship Id="rId3" Type="http://schemas.openxmlformats.org/officeDocument/2006/relationships/slide" Target="slide3.xml"/><Relationship Id="rId7" Type="http://schemas.openxmlformats.org/officeDocument/2006/relationships/slide" Target="slide271.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270.xml"/><Relationship Id="rId5" Type="http://schemas.openxmlformats.org/officeDocument/2006/relationships/slide" Target="slide269.xml"/><Relationship Id="rId4" Type="http://schemas.openxmlformats.org/officeDocument/2006/relationships/slide" Target="slide268.xml"/></Relationships>
</file>

<file path=ppt/slides/_rels/slide268.xml.rels><?xml version="1.0" encoding="UTF-8" standalone="yes"?>
<Relationships xmlns="http://schemas.openxmlformats.org/package/2006/relationships"><Relationship Id="rId2" Type="http://schemas.openxmlformats.org/officeDocument/2006/relationships/slide" Target="slide267.xml"/><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2" Type="http://schemas.openxmlformats.org/officeDocument/2006/relationships/slide" Target="slide267.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270.xml.rels><?xml version="1.0" encoding="UTF-8" standalone="yes"?>
<Relationships xmlns="http://schemas.openxmlformats.org/package/2006/relationships"><Relationship Id="rId2" Type="http://schemas.openxmlformats.org/officeDocument/2006/relationships/slide" Target="slide267.xml"/><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2" Type="http://schemas.openxmlformats.org/officeDocument/2006/relationships/slide" Target="slide267.xml"/><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2" Type="http://schemas.openxmlformats.org/officeDocument/2006/relationships/slide" Target="slide267.xml"/><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8" Type="http://schemas.openxmlformats.org/officeDocument/2006/relationships/slide" Target="slide278.xml"/><Relationship Id="rId3" Type="http://schemas.openxmlformats.org/officeDocument/2006/relationships/slide" Target="slide3.xml"/><Relationship Id="rId7" Type="http://schemas.openxmlformats.org/officeDocument/2006/relationships/slide" Target="slide277.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276.xml"/><Relationship Id="rId5" Type="http://schemas.openxmlformats.org/officeDocument/2006/relationships/slide" Target="slide275.xml"/><Relationship Id="rId4" Type="http://schemas.openxmlformats.org/officeDocument/2006/relationships/slide" Target="slide274.xml"/></Relationships>
</file>

<file path=ppt/slides/_rels/slide274.xml.rels><?xml version="1.0" encoding="UTF-8" standalone="yes"?>
<Relationships xmlns="http://schemas.openxmlformats.org/package/2006/relationships"><Relationship Id="rId2" Type="http://schemas.openxmlformats.org/officeDocument/2006/relationships/slide" Target="slide273.xml"/><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2" Type="http://schemas.openxmlformats.org/officeDocument/2006/relationships/slide" Target="slide273.xml"/><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2" Type="http://schemas.openxmlformats.org/officeDocument/2006/relationships/slide" Target="slide273.xml"/><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2" Type="http://schemas.openxmlformats.org/officeDocument/2006/relationships/slide" Target="slide273.xml"/><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2" Type="http://schemas.openxmlformats.org/officeDocument/2006/relationships/slide" Target="slide273.xml"/><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slide" Target="slide3.xml"/></Relationships>
</file>

<file path=ppt/slides/_rels/slide28.xml.rels><?xml version="1.0" encoding="UTF-8" standalone="yes"?>
<Relationships xmlns="http://schemas.openxmlformats.org/package/2006/relationships"><Relationship Id="rId3" Type="http://schemas.openxmlformats.org/officeDocument/2006/relationships/diagramData" Target="../diagrams/data20.xml"/><Relationship Id="rId7" Type="http://schemas.microsoft.com/office/2007/relationships/diagramDrawing" Target="../diagrams/drawing20.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0.xml"/><Relationship Id="rId5" Type="http://schemas.openxmlformats.org/officeDocument/2006/relationships/diagramQuickStyle" Target="../diagrams/quickStyle20.xml"/><Relationship Id="rId4" Type="http://schemas.openxmlformats.org/officeDocument/2006/relationships/diagramLayout" Target="../diagrams/layout20.xml"/></Relationships>
</file>

<file path=ppt/slides/_rels/slide280.xml.rels><?xml version="1.0" encoding="UTF-8" standalone="yes"?>
<Relationships xmlns="http://schemas.openxmlformats.org/package/2006/relationships"><Relationship Id="rId8" Type="http://schemas.openxmlformats.org/officeDocument/2006/relationships/tags" Target="../tags/tag11.xml"/><Relationship Id="rId13" Type="http://schemas.openxmlformats.org/officeDocument/2006/relationships/tags" Target="../tags/tag16.xml"/><Relationship Id="rId18" Type="http://schemas.openxmlformats.org/officeDocument/2006/relationships/tags" Target="../tags/tag21.xml"/><Relationship Id="rId3" Type="http://schemas.openxmlformats.org/officeDocument/2006/relationships/tags" Target="../tags/tag6.xml"/><Relationship Id="rId21" Type="http://schemas.openxmlformats.org/officeDocument/2006/relationships/slideLayout" Target="../slideLayouts/slideLayout7.xml"/><Relationship Id="rId7" Type="http://schemas.openxmlformats.org/officeDocument/2006/relationships/tags" Target="../tags/tag10.xml"/><Relationship Id="rId12" Type="http://schemas.openxmlformats.org/officeDocument/2006/relationships/tags" Target="../tags/tag15.xml"/><Relationship Id="rId17" Type="http://schemas.openxmlformats.org/officeDocument/2006/relationships/tags" Target="../tags/tag20.xml"/><Relationship Id="rId2" Type="http://schemas.openxmlformats.org/officeDocument/2006/relationships/tags" Target="../tags/tag5.xml"/><Relationship Id="rId16" Type="http://schemas.openxmlformats.org/officeDocument/2006/relationships/tags" Target="../tags/tag19.xml"/><Relationship Id="rId20" Type="http://schemas.openxmlformats.org/officeDocument/2006/relationships/tags" Target="../tags/tag23.xml"/><Relationship Id="rId1" Type="http://schemas.openxmlformats.org/officeDocument/2006/relationships/tags" Target="../tags/tag4.xml"/><Relationship Id="rId6" Type="http://schemas.openxmlformats.org/officeDocument/2006/relationships/tags" Target="../tags/tag9.xml"/><Relationship Id="rId11" Type="http://schemas.openxmlformats.org/officeDocument/2006/relationships/tags" Target="../tags/tag14.xml"/><Relationship Id="rId5" Type="http://schemas.openxmlformats.org/officeDocument/2006/relationships/tags" Target="../tags/tag8.xml"/><Relationship Id="rId15" Type="http://schemas.openxmlformats.org/officeDocument/2006/relationships/tags" Target="../tags/tag18.xml"/><Relationship Id="rId10" Type="http://schemas.openxmlformats.org/officeDocument/2006/relationships/tags" Target="../tags/tag13.xml"/><Relationship Id="rId19" Type="http://schemas.openxmlformats.org/officeDocument/2006/relationships/tags" Target="../tags/tag22.xml"/><Relationship Id="rId4" Type="http://schemas.openxmlformats.org/officeDocument/2006/relationships/tags" Target="../tags/tag7.xml"/><Relationship Id="rId9" Type="http://schemas.openxmlformats.org/officeDocument/2006/relationships/tags" Target="../tags/tag12.xml"/><Relationship Id="rId14" Type="http://schemas.openxmlformats.org/officeDocument/2006/relationships/tags" Target="../tags/tag17.xml"/><Relationship Id="rId22" Type="http://schemas.openxmlformats.org/officeDocument/2006/relationships/slide" Target="slide3.xml"/></Relationships>
</file>

<file path=ppt/slides/_rels/slide281.xml.rels><?xml version="1.0" encoding="UTF-8" standalone="yes"?>
<Relationships xmlns="http://schemas.openxmlformats.org/package/2006/relationships"><Relationship Id="rId8" Type="http://schemas.openxmlformats.org/officeDocument/2006/relationships/tags" Target="../tags/tag31.xml"/><Relationship Id="rId13" Type="http://schemas.openxmlformats.org/officeDocument/2006/relationships/tags" Target="../tags/tag36.xml"/><Relationship Id="rId18" Type="http://schemas.openxmlformats.org/officeDocument/2006/relationships/slideLayout" Target="../slideLayouts/slideLayout7.xml"/><Relationship Id="rId3" Type="http://schemas.openxmlformats.org/officeDocument/2006/relationships/tags" Target="../tags/tag26.xml"/><Relationship Id="rId7" Type="http://schemas.openxmlformats.org/officeDocument/2006/relationships/tags" Target="../tags/tag30.xml"/><Relationship Id="rId12" Type="http://schemas.openxmlformats.org/officeDocument/2006/relationships/tags" Target="../tags/tag35.xml"/><Relationship Id="rId17" Type="http://schemas.openxmlformats.org/officeDocument/2006/relationships/tags" Target="../tags/tag40.xml"/><Relationship Id="rId2" Type="http://schemas.openxmlformats.org/officeDocument/2006/relationships/tags" Target="../tags/tag25.xml"/><Relationship Id="rId16" Type="http://schemas.openxmlformats.org/officeDocument/2006/relationships/tags" Target="../tags/tag39.xml"/><Relationship Id="rId1" Type="http://schemas.openxmlformats.org/officeDocument/2006/relationships/tags" Target="../tags/tag24.xml"/><Relationship Id="rId6" Type="http://schemas.openxmlformats.org/officeDocument/2006/relationships/tags" Target="../tags/tag29.xml"/><Relationship Id="rId11" Type="http://schemas.openxmlformats.org/officeDocument/2006/relationships/tags" Target="../tags/tag34.xml"/><Relationship Id="rId5" Type="http://schemas.openxmlformats.org/officeDocument/2006/relationships/tags" Target="../tags/tag28.xml"/><Relationship Id="rId15" Type="http://schemas.openxmlformats.org/officeDocument/2006/relationships/tags" Target="../tags/tag38.xml"/><Relationship Id="rId10" Type="http://schemas.openxmlformats.org/officeDocument/2006/relationships/tags" Target="../tags/tag33.xml"/><Relationship Id="rId19" Type="http://schemas.openxmlformats.org/officeDocument/2006/relationships/slide" Target="slide3.xml"/><Relationship Id="rId4" Type="http://schemas.openxmlformats.org/officeDocument/2006/relationships/tags" Target="../tags/tag27.xml"/><Relationship Id="rId9" Type="http://schemas.openxmlformats.org/officeDocument/2006/relationships/tags" Target="../tags/tag32.xml"/><Relationship Id="rId14" Type="http://schemas.openxmlformats.org/officeDocument/2006/relationships/tags" Target="../tags/tag37.xml"/></Relationships>
</file>

<file path=ppt/slides/_rels/slide282.xml.rels><?xml version="1.0" encoding="UTF-8" standalone="yes"?>
<Relationships xmlns="http://schemas.openxmlformats.org/package/2006/relationships"><Relationship Id="rId8" Type="http://schemas.openxmlformats.org/officeDocument/2006/relationships/tags" Target="../tags/tag48.xml"/><Relationship Id="rId13" Type="http://schemas.openxmlformats.org/officeDocument/2006/relationships/tags" Target="../tags/tag53.xml"/><Relationship Id="rId18" Type="http://schemas.openxmlformats.org/officeDocument/2006/relationships/slideLayout" Target="../slideLayouts/slideLayout7.xml"/><Relationship Id="rId3" Type="http://schemas.openxmlformats.org/officeDocument/2006/relationships/tags" Target="../tags/tag43.xml"/><Relationship Id="rId7" Type="http://schemas.openxmlformats.org/officeDocument/2006/relationships/tags" Target="../tags/tag47.xml"/><Relationship Id="rId12" Type="http://schemas.openxmlformats.org/officeDocument/2006/relationships/tags" Target="../tags/tag52.xml"/><Relationship Id="rId17" Type="http://schemas.openxmlformats.org/officeDocument/2006/relationships/tags" Target="../tags/tag57.xml"/><Relationship Id="rId2" Type="http://schemas.openxmlformats.org/officeDocument/2006/relationships/tags" Target="../tags/tag42.xml"/><Relationship Id="rId16" Type="http://schemas.openxmlformats.org/officeDocument/2006/relationships/tags" Target="../tags/tag56.xml"/><Relationship Id="rId1" Type="http://schemas.openxmlformats.org/officeDocument/2006/relationships/tags" Target="../tags/tag41.xml"/><Relationship Id="rId6" Type="http://schemas.openxmlformats.org/officeDocument/2006/relationships/tags" Target="../tags/tag46.xml"/><Relationship Id="rId11" Type="http://schemas.openxmlformats.org/officeDocument/2006/relationships/tags" Target="../tags/tag51.xml"/><Relationship Id="rId5" Type="http://schemas.openxmlformats.org/officeDocument/2006/relationships/tags" Target="../tags/tag45.xml"/><Relationship Id="rId15" Type="http://schemas.openxmlformats.org/officeDocument/2006/relationships/tags" Target="../tags/tag55.xml"/><Relationship Id="rId10" Type="http://schemas.openxmlformats.org/officeDocument/2006/relationships/tags" Target="../tags/tag50.xml"/><Relationship Id="rId19" Type="http://schemas.openxmlformats.org/officeDocument/2006/relationships/slide" Target="slide3.xml"/><Relationship Id="rId4" Type="http://schemas.openxmlformats.org/officeDocument/2006/relationships/tags" Target="../tags/tag44.xml"/><Relationship Id="rId9" Type="http://schemas.openxmlformats.org/officeDocument/2006/relationships/tags" Target="../tags/tag49.xml"/><Relationship Id="rId14" Type="http://schemas.openxmlformats.org/officeDocument/2006/relationships/tags" Target="../tags/tag54.xml"/></Relationships>
</file>

<file path=ppt/slides/_rels/slide283.xml.rels><?xml version="1.0" encoding="UTF-8" standalone="yes"?>
<Relationships xmlns="http://schemas.openxmlformats.org/package/2006/relationships"><Relationship Id="rId8" Type="http://schemas.openxmlformats.org/officeDocument/2006/relationships/slideLayout" Target="../slideLayouts/slideLayout7.xml"/><Relationship Id="rId3" Type="http://schemas.openxmlformats.org/officeDocument/2006/relationships/tags" Target="../tags/tag60.xml"/><Relationship Id="rId7" Type="http://schemas.openxmlformats.org/officeDocument/2006/relationships/tags" Target="../tags/tag64.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tags" Target="../tags/tag63.xml"/><Relationship Id="rId5" Type="http://schemas.openxmlformats.org/officeDocument/2006/relationships/tags" Target="../tags/tag62.xml"/><Relationship Id="rId4" Type="http://schemas.openxmlformats.org/officeDocument/2006/relationships/tags" Target="../tags/tag61.xml"/><Relationship Id="rId9" Type="http://schemas.openxmlformats.org/officeDocument/2006/relationships/slide" Target="slide3.xml"/></Relationships>
</file>

<file path=ppt/slides/_rels/slide28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2.xml"/><Relationship Id="rId1" Type="http://schemas.openxmlformats.org/officeDocument/2006/relationships/slideLayout" Target="../slideLayouts/slideLayout12.xml"/><Relationship Id="rId5" Type="http://schemas.openxmlformats.org/officeDocument/2006/relationships/slide" Target="slide3.xml"/><Relationship Id="rId4" Type="http://schemas.openxmlformats.org/officeDocument/2006/relationships/image" Target="../media/image2.emf"/></Relationships>
</file>

<file path=ppt/slides/_rels/slide29.xml.rels><?xml version="1.0" encoding="UTF-8" standalone="yes"?>
<Relationships xmlns="http://schemas.openxmlformats.org/package/2006/relationships"><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1.xml"/><Relationship Id="rId5" Type="http://schemas.openxmlformats.org/officeDocument/2006/relationships/diagramQuickStyle" Target="../diagrams/quickStyle21.xml"/><Relationship Id="rId4" Type="http://schemas.openxmlformats.org/officeDocument/2006/relationships/diagramLayout" Target="../diagrams/layout21.xml"/></Relationships>
</file>

<file path=ppt/slides/_rels/slide3.xml.rels><?xml version="1.0" encoding="UTF-8" standalone="yes"?>
<Relationships xmlns="http://schemas.openxmlformats.org/package/2006/relationships"><Relationship Id="rId8" Type="http://schemas.openxmlformats.org/officeDocument/2006/relationships/slide" Target="slide279.xml"/><Relationship Id="rId3" Type="http://schemas.openxmlformats.org/officeDocument/2006/relationships/image" Target="../media/image3.emf"/><Relationship Id="rId7" Type="http://schemas.openxmlformats.org/officeDocument/2006/relationships/slide" Target="slide63.xml"/><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slide" Target="slide7.xml"/><Relationship Id="rId5" Type="http://schemas.openxmlformats.org/officeDocument/2006/relationships/image" Target="../media/image4.emf"/><Relationship Id="rId4" Type="http://schemas.openxmlformats.org/officeDocument/2006/relationships/slide" Target="slide4.xml"/><Relationship Id="rId9" Type="http://schemas.openxmlformats.org/officeDocument/2006/relationships/slide" Target="slide218.xml"/></Relationships>
</file>

<file path=ppt/slides/_rels/slide30.xml.rels><?xml version="1.0" encoding="UTF-8" standalone="yes"?>
<Relationships xmlns="http://schemas.openxmlformats.org/package/2006/relationships"><Relationship Id="rId3" Type="http://schemas.openxmlformats.org/officeDocument/2006/relationships/diagramData" Target="../diagrams/data22.xml"/><Relationship Id="rId7" Type="http://schemas.microsoft.com/office/2007/relationships/diagramDrawing" Target="../diagrams/drawing22.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2.xml"/><Relationship Id="rId5" Type="http://schemas.openxmlformats.org/officeDocument/2006/relationships/diagramQuickStyle" Target="../diagrams/quickStyle22.xml"/><Relationship Id="rId4" Type="http://schemas.openxmlformats.org/officeDocument/2006/relationships/diagramLayout" Target="../diagrams/layout22.xml"/></Relationships>
</file>

<file path=ppt/slides/_rels/slide31.xml.rels><?xml version="1.0" encoding="UTF-8" standalone="yes"?>
<Relationships xmlns="http://schemas.openxmlformats.org/package/2006/relationships"><Relationship Id="rId3" Type="http://schemas.openxmlformats.org/officeDocument/2006/relationships/diagramData" Target="../diagrams/data23.xml"/><Relationship Id="rId7" Type="http://schemas.microsoft.com/office/2007/relationships/diagramDrawing" Target="../diagrams/drawing23.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3.xml"/><Relationship Id="rId5" Type="http://schemas.openxmlformats.org/officeDocument/2006/relationships/diagramQuickStyle" Target="../diagrams/quickStyle23.xml"/><Relationship Id="rId4" Type="http://schemas.openxmlformats.org/officeDocument/2006/relationships/diagramLayout" Target="../diagrams/layout23.xml"/></Relationships>
</file>

<file path=ppt/slides/_rels/slide32.xml.rels><?xml version="1.0" encoding="UTF-8" standalone="yes"?>
<Relationships xmlns="http://schemas.openxmlformats.org/package/2006/relationships"><Relationship Id="rId3" Type="http://schemas.openxmlformats.org/officeDocument/2006/relationships/diagramData" Target="../diagrams/data24.xml"/><Relationship Id="rId7" Type="http://schemas.microsoft.com/office/2007/relationships/diagramDrawing" Target="../diagrams/drawing24.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4.xml"/><Relationship Id="rId5" Type="http://schemas.openxmlformats.org/officeDocument/2006/relationships/diagramQuickStyle" Target="../diagrams/quickStyle24.xml"/><Relationship Id="rId4" Type="http://schemas.openxmlformats.org/officeDocument/2006/relationships/diagramLayout" Target="../diagrams/layout24.xml"/></Relationships>
</file>

<file path=ppt/slides/_rels/slide33.xml.rels><?xml version="1.0" encoding="UTF-8" standalone="yes"?>
<Relationships xmlns="http://schemas.openxmlformats.org/package/2006/relationships"><Relationship Id="rId3" Type="http://schemas.openxmlformats.org/officeDocument/2006/relationships/diagramData" Target="../diagrams/data25.xml"/><Relationship Id="rId7" Type="http://schemas.microsoft.com/office/2007/relationships/diagramDrawing" Target="../diagrams/drawing25.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5.xml"/><Relationship Id="rId5" Type="http://schemas.openxmlformats.org/officeDocument/2006/relationships/diagramQuickStyle" Target="../diagrams/quickStyle25.xml"/><Relationship Id="rId4" Type="http://schemas.openxmlformats.org/officeDocument/2006/relationships/diagramLayout" Target="../diagrams/layout25.xml"/></Relationships>
</file>

<file path=ppt/slides/_rels/slide34.xml.rels><?xml version="1.0" encoding="UTF-8" standalone="yes"?>
<Relationships xmlns="http://schemas.openxmlformats.org/package/2006/relationships"><Relationship Id="rId3" Type="http://schemas.openxmlformats.org/officeDocument/2006/relationships/diagramData" Target="../diagrams/data26.xml"/><Relationship Id="rId7" Type="http://schemas.microsoft.com/office/2007/relationships/diagramDrawing" Target="../diagrams/drawing26.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6.xml"/><Relationship Id="rId5" Type="http://schemas.openxmlformats.org/officeDocument/2006/relationships/diagramQuickStyle" Target="../diagrams/quickStyle26.xml"/><Relationship Id="rId4" Type="http://schemas.openxmlformats.org/officeDocument/2006/relationships/diagramLayout" Target="../diagrams/layout26.xml"/></Relationships>
</file>

<file path=ppt/slides/_rels/slide35.xml.rels><?xml version="1.0" encoding="UTF-8" standalone="yes"?>
<Relationships xmlns="http://schemas.openxmlformats.org/package/2006/relationships"><Relationship Id="rId3" Type="http://schemas.openxmlformats.org/officeDocument/2006/relationships/diagramData" Target="../diagrams/data27.xml"/><Relationship Id="rId7" Type="http://schemas.microsoft.com/office/2007/relationships/diagramDrawing" Target="../diagrams/drawing27.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7.xml"/><Relationship Id="rId5" Type="http://schemas.openxmlformats.org/officeDocument/2006/relationships/diagramQuickStyle" Target="../diagrams/quickStyle27.xml"/><Relationship Id="rId4" Type="http://schemas.openxmlformats.org/officeDocument/2006/relationships/diagramLayout" Target="../diagrams/layout27.xml"/></Relationships>
</file>

<file path=ppt/slides/_rels/slide36.xml.rels><?xml version="1.0" encoding="UTF-8" standalone="yes"?>
<Relationships xmlns="http://schemas.openxmlformats.org/package/2006/relationships"><Relationship Id="rId3" Type="http://schemas.openxmlformats.org/officeDocument/2006/relationships/diagramData" Target="../diagrams/data28.xml"/><Relationship Id="rId7" Type="http://schemas.microsoft.com/office/2007/relationships/diagramDrawing" Target="../diagrams/drawing28.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8.xml"/><Relationship Id="rId5" Type="http://schemas.openxmlformats.org/officeDocument/2006/relationships/diagramQuickStyle" Target="../diagrams/quickStyle28.xml"/><Relationship Id="rId4" Type="http://schemas.openxmlformats.org/officeDocument/2006/relationships/diagramLayout" Target="../diagrams/layout28.xml"/></Relationships>
</file>

<file path=ppt/slides/_rels/slide37.xml.rels><?xml version="1.0" encoding="UTF-8" standalone="yes"?>
<Relationships xmlns="http://schemas.openxmlformats.org/package/2006/relationships"><Relationship Id="rId3" Type="http://schemas.openxmlformats.org/officeDocument/2006/relationships/diagramData" Target="../diagrams/data29.xml"/><Relationship Id="rId7" Type="http://schemas.microsoft.com/office/2007/relationships/diagramDrawing" Target="../diagrams/drawing29.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9.xml"/><Relationship Id="rId5" Type="http://schemas.openxmlformats.org/officeDocument/2006/relationships/diagramQuickStyle" Target="../diagrams/quickStyle29.xml"/><Relationship Id="rId4" Type="http://schemas.openxmlformats.org/officeDocument/2006/relationships/diagramLayout" Target="../diagrams/layout29.xml"/></Relationships>
</file>

<file path=ppt/slides/_rels/slide38.xml.rels><?xml version="1.0" encoding="UTF-8" standalone="yes"?>
<Relationships xmlns="http://schemas.openxmlformats.org/package/2006/relationships"><Relationship Id="rId3" Type="http://schemas.openxmlformats.org/officeDocument/2006/relationships/diagramData" Target="../diagrams/data30.xml"/><Relationship Id="rId7" Type="http://schemas.microsoft.com/office/2007/relationships/diagramDrawing" Target="../diagrams/drawing30.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0.xml"/><Relationship Id="rId5" Type="http://schemas.openxmlformats.org/officeDocument/2006/relationships/diagramQuickStyle" Target="../diagrams/quickStyle30.xml"/><Relationship Id="rId4" Type="http://schemas.openxmlformats.org/officeDocument/2006/relationships/diagramLayout" Target="../diagrams/layout30.xml"/></Relationships>
</file>

<file path=ppt/slides/_rels/slide39.xml.rels><?xml version="1.0" encoding="UTF-8" standalone="yes"?>
<Relationships xmlns="http://schemas.openxmlformats.org/package/2006/relationships"><Relationship Id="rId3" Type="http://schemas.openxmlformats.org/officeDocument/2006/relationships/diagramData" Target="../diagrams/data31.xml"/><Relationship Id="rId7" Type="http://schemas.microsoft.com/office/2007/relationships/diagramDrawing" Target="../diagrams/drawing31.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1.xml"/><Relationship Id="rId5" Type="http://schemas.openxmlformats.org/officeDocument/2006/relationships/diagramQuickStyle" Target="../diagrams/quickStyle31.xml"/><Relationship Id="rId4" Type="http://schemas.openxmlformats.org/officeDocument/2006/relationships/diagramLayout" Target="../diagrams/layout31.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12.xml"/><Relationship Id="rId5" Type="http://schemas.openxmlformats.org/officeDocument/2006/relationships/slide" Target="slide3.xml"/><Relationship Id="rId4" Type="http://schemas.openxmlformats.org/officeDocument/2006/relationships/image" Target="../media/image6.png"/></Relationships>
</file>

<file path=ppt/slides/_rels/slide40.xml.rels><?xml version="1.0" encoding="UTF-8" standalone="yes"?>
<Relationships xmlns="http://schemas.openxmlformats.org/package/2006/relationships"><Relationship Id="rId3" Type="http://schemas.openxmlformats.org/officeDocument/2006/relationships/diagramData" Target="../diagrams/data32.xml"/><Relationship Id="rId7" Type="http://schemas.microsoft.com/office/2007/relationships/diagramDrawing" Target="../diagrams/drawing32.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2.xml"/><Relationship Id="rId5" Type="http://schemas.openxmlformats.org/officeDocument/2006/relationships/diagramQuickStyle" Target="../diagrams/quickStyle32.xml"/><Relationship Id="rId4" Type="http://schemas.openxmlformats.org/officeDocument/2006/relationships/diagramLayout" Target="../diagrams/layout32.xml"/></Relationships>
</file>

<file path=ppt/slides/_rels/slide41.xml.rels><?xml version="1.0" encoding="UTF-8" standalone="yes"?>
<Relationships xmlns="http://schemas.openxmlformats.org/package/2006/relationships"><Relationship Id="rId3" Type="http://schemas.openxmlformats.org/officeDocument/2006/relationships/diagramData" Target="../diagrams/data33.xml"/><Relationship Id="rId7" Type="http://schemas.microsoft.com/office/2007/relationships/diagramDrawing" Target="../diagrams/drawing33.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3.xml"/><Relationship Id="rId5" Type="http://schemas.openxmlformats.org/officeDocument/2006/relationships/diagramQuickStyle" Target="../diagrams/quickStyle33.xml"/><Relationship Id="rId4" Type="http://schemas.openxmlformats.org/officeDocument/2006/relationships/diagramLayout" Target="../diagrams/layout33.xml"/></Relationships>
</file>

<file path=ppt/slides/_rels/slide42.xml.rels><?xml version="1.0" encoding="UTF-8" standalone="yes"?>
<Relationships xmlns="http://schemas.openxmlformats.org/package/2006/relationships"><Relationship Id="rId3" Type="http://schemas.openxmlformats.org/officeDocument/2006/relationships/diagramData" Target="../diagrams/data34.xml"/><Relationship Id="rId7" Type="http://schemas.microsoft.com/office/2007/relationships/diagramDrawing" Target="../diagrams/drawing34.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4.xml"/><Relationship Id="rId5" Type="http://schemas.openxmlformats.org/officeDocument/2006/relationships/diagramQuickStyle" Target="../diagrams/quickStyle34.xml"/><Relationship Id="rId4" Type="http://schemas.openxmlformats.org/officeDocument/2006/relationships/diagramLayout" Target="../diagrams/layout34.xml"/></Relationships>
</file>

<file path=ppt/slides/_rels/slide43.xml.rels><?xml version="1.0" encoding="UTF-8" standalone="yes"?>
<Relationships xmlns="http://schemas.openxmlformats.org/package/2006/relationships"><Relationship Id="rId3" Type="http://schemas.openxmlformats.org/officeDocument/2006/relationships/diagramData" Target="../diagrams/data35.xml"/><Relationship Id="rId7" Type="http://schemas.microsoft.com/office/2007/relationships/diagramDrawing" Target="../diagrams/drawing35.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5.xml"/><Relationship Id="rId5" Type="http://schemas.openxmlformats.org/officeDocument/2006/relationships/diagramQuickStyle" Target="../diagrams/quickStyle35.xml"/><Relationship Id="rId4" Type="http://schemas.openxmlformats.org/officeDocument/2006/relationships/diagramLayout" Target="../diagrams/layout35.xml"/></Relationships>
</file>

<file path=ppt/slides/_rels/slide44.xml.rels><?xml version="1.0" encoding="UTF-8" standalone="yes"?>
<Relationships xmlns="http://schemas.openxmlformats.org/package/2006/relationships"><Relationship Id="rId3" Type="http://schemas.openxmlformats.org/officeDocument/2006/relationships/diagramData" Target="../diagrams/data36.xml"/><Relationship Id="rId7" Type="http://schemas.microsoft.com/office/2007/relationships/diagramDrawing" Target="../diagrams/drawing36.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6.xml"/><Relationship Id="rId5" Type="http://schemas.openxmlformats.org/officeDocument/2006/relationships/diagramQuickStyle" Target="../diagrams/quickStyle36.xml"/><Relationship Id="rId4" Type="http://schemas.openxmlformats.org/officeDocument/2006/relationships/diagramLayout" Target="../diagrams/layout36.xml"/></Relationships>
</file>

<file path=ppt/slides/_rels/slide45.xml.rels><?xml version="1.0" encoding="UTF-8" standalone="yes"?>
<Relationships xmlns="http://schemas.openxmlformats.org/package/2006/relationships"><Relationship Id="rId3" Type="http://schemas.openxmlformats.org/officeDocument/2006/relationships/diagramData" Target="../diagrams/data37.xml"/><Relationship Id="rId7" Type="http://schemas.microsoft.com/office/2007/relationships/diagramDrawing" Target="../diagrams/drawing37.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7.xml"/><Relationship Id="rId5" Type="http://schemas.openxmlformats.org/officeDocument/2006/relationships/diagramQuickStyle" Target="../diagrams/quickStyle37.xml"/><Relationship Id="rId4" Type="http://schemas.openxmlformats.org/officeDocument/2006/relationships/diagramLayout" Target="../diagrams/layout37.xml"/></Relationships>
</file>

<file path=ppt/slides/_rels/slide46.xml.rels><?xml version="1.0" encoding="UTF-8" standalone="yes"?>
<Relationships xmlns="http://schemas.openxmlformats.org/package/2006/relationships"><Relationship Id="rId3" Type="http://schemas.openxmlformats.org/officeDocument/2006/relationships/diagramData" Target="../diagrams/data38.xml"/><Relationship Id="rId7" Type="http://schemas.microsoft.com/office/2007/relationships/diagramDrawing" Target="../diagrams/drawing38.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8.xml"/><Relationship Id="rId5" Type="http://schemas.openxmlformats.org/officeDocument/2006/relationships/diagramQuickStyle" Target="../diagrams/quickStyle38.xml"/><Relationship Id="rId4" Type="http://schemas.openxmlformats.org/officeDocument/2006/relationships/diagramLayout" Target="../diagrams/layout38.xml"/></Relationships>
</file>

<file path=ppt/slides/_rels/slide47.xml.rels><?xml version="1.0" encoding="UTF-8" standalone="yes"?>
<Relationships xmlns="http://schemas.openxmlformats.org/package/2006/relationships"><Relationship Id="rId3" Type="http://schemas.openxmlformats.org/officeDocument/2006/relationships/diagramData" Target="../diagrams/data39.xml"/><Relationship Id="rId7" Type="http://schemas.microsoft.com/office/2007/relationships/diagramDrawing" Target="../diagrams/drawing39.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9.xml"/><Relationship Id="rId5" Type="http://schemas.openxmlformats.org/officeDocument/2006/relationships/diagramQuickStyle" Target="../diagrams/quickStyle39.xml"/><Relationship Id="rId4" Type="http://schemas.openxmlformats.org/officeDocument/2006/relationships/diagramLayout" Target="../diagrams/layout39.xml"/></Relationships>
</file>

<file path=ppt/slides/_rels/slide48.xml.rels><?xml version="1.0" encoding="UTF-8" standalone="yes"?>
<Relationships xmlns="http://schemas.openxmlformats.org/package/2006/relationships"><Relationship Id="rId3" Type="http://schemas.openxmlformats.org/officeDocument/2006/relationships/diagramData" Target="../diagrams/data40.xml"/><Relationship Id="rId7" Type="http://schemas.microsoft.com/office/2007/relationships/diagramDrawing" Target="../diagrams/drawing40.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0.xml"/><Relationship Id="rId5" Type="http://schemas.openxmlformats.org/officeDocument/2006/relationships/diagramQuickStyle" Target="../diagrams/quickStyle40.xml"/><Relationship Id="rId4" Type="http://schemas.openxmlformats.org/officeDocument/2006/relationships/diagramLayout" Target="../diagrams/layout40.xml"/></Relationships>
</file>

<file path=ppt/slides/_rels/slide49.xml.rels><?xml version="1.0" encoding="UTF-8" standalone="yes"?>
<Relationships xmlns="http://schemas.openxmlformats.org/package/2006/relationships"><Relationship Id="rId3" Type="http://schemas.openxmlformats.org/officeDocument/2006/relationships/diagramData" Target="../diagrams/data41.xml"/><Relationship Id="rId7" Type="http://schemas.microsoft.com/office/2007/relationships/diagramDrawing" Target="../diagrams/drawing41.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1.xml"/><Relationship Id="rId5" Type="http://schemas.openxmlformats.org/officeDocument/2006/relationships/diagramQuickStyle" Target="../diagrams/quickStyle41.xml"/><Relationship Id="rId4" Type="http://schemas.openxmlformats.org/officeDocument/2006/relationships/diagramLayout" Target="../diagrams/layout41.xml"/></Relationships>
</file>

<file path=ppt/slides/_rels/slide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3" Type="http://schemas.openxmlformats.org/officeDocument/2006/relationships/diagramData" Target="../diagrams/data42.xml"/><Relationship Id="rId7" Type="http://schemas.microsoft.com/office/2007/relationships/diagramDrawing" Target="../diagrams/drawing42.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2.xml"/><Relationship Id="rId5" Type="http://schemas.openxmlformats.org/officeDocument/2006/relationships/diagramQuickStyle" Target="../diagrams/quickStyle42.xml"/><Relationship Id="rId4" Type="http://schemas.openxmlformats.org/officeDocument/2006/relationships/diagramLayout" Target="../diagrams/layout42.xml"/></Relationships>
</file>

<file path=ppt/slides/_rels/slide51.xml.rels><?xml version="1.0" encoding="UTF-8" standalone="yes"?>
<Relationships xmlns="http://schemas.openxmlformats.org/package/2006/relationships"><Relationship Id="rId3" Type="http://schemas.openxmlformats.org/officeDocument/2006/relationships/diagramData" Target="../diagrams/data43.xml"/><Relationship Id="rId7" Type="http://schemas.microsoft.com/office/2007/relationships/diagramDrawing" Target="../diagrams/drawing43.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3.xml"/><Relationship Id="rId5" Type="http://schemas.openxmlformats.org/officeDocument/2006/relationships/diagramQuickStyle" Target="../diagrams/quickStyle43.xml"/><Relationship Id="rId4" Type="http://schemas.openxmlformats.org/officeDocument/2006/relationships/diagramLayout" Target="../diagrams/layout43.xml"/></Relationships>
</file>

<file path=ppt/slides/_rels/slide52.xml.rels><?xml version="1.0" encoding="UTF-8" standalone="yes"?>
<Relationships xmlns="http://schemas.openxmlformats.org/package/2006/relationships"><Relationship Id="rId3" Type="http://schemas.openxmlformats.org/officeDocument/2006/relationships/diagramData" Target="../diagrams/data44.xml"/><Relationship Id="rId7" Type="http://schemas.microsoft.com/office/2007/relationships/diagramDrawing" Target="../diagrams/drawing44.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4.xml"/><Relationship Id="rId5" Type="http://schemas.openxmlformats.org/officeDocument/2006/relationships/diagramQuickStyle" Target="../diagrams/quickStyle44.xml"/><Relationship Id="rId4" Type="http://schemas.openxmlformats.org/officeDocument/2006/relationships/diagramLayout" Target="../diagrams/layout44.xml"/></Relationships>
</file>

<file path=ppt/slides/_rels/slide53.xml.rels><?xml version="1.0" encoding="UTF-8" standalone="yes"?>
<Relationships xmlns="http://schemas.openxmlformats.org/package/2006/relationships"><Relationship Id="rId3" Type="http://schemas.openxmlformats.org/officeDocument/2006/relationships/diagramData" Target="../diagrams/data45.xml"/><Relationship Id="rId7" Type="http://schemas.microsoft.com/office/2007/relationships/diagramDrawing" Target="../diagrams/drawing45.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5.xml"/><Relationship Id="rId5" Type="http://schemas.openxmlformats.org/officeDocument/2006/relationships/diagramQuickStyle" Target="../diagrams/quickStyle45.xml"/><Relationship Id="rId4" Type="http://schemas.openxmlformats.org/officeDocument/2006/relationships/diagramLayout" Target="../diagrams/layout45.xml"/></Relationships>
</file>

<file path=ppt/slides/_rels/slide54.xml.rels><?xml version="1.0" encoding="UTF-8" standalone="yes"?>
<Relationships xmlns="http://schemas.openxmlformats.org/package/2006/relationships"><Relationship Id="rId3" Type="http://schemas.openxmlformats.org/officeDocument/2006/relationships/diagramData" Target="../diagrams/data46.xml"/><Relationship Id="rId7" Type="http://schemas.microsoft.com/office/2007/relationships/diagramDrawing" Target="../diagrams/drawing46.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6.xml"/><Relationship Id="rId5" Type="http://schemas.openxmlformats.org/officeDocument/2006/relationships/diagramQuickStyle" Target="../diagrams/quickStyle46.xml"/><Relationship Id="rId4" Type="http://schemas.openxmlformats.org/officeDocument/2006/relationships/diagramLayout" Target="../diagrams/layout46.xml"/></Relationships>
</file>

<file path=ppt/slides/_rels/slide55.xml.rels><?xml version="1.0" encoding="UTF-8" standalone="yes"?>
<Relationships xmlns="http://schemas.openxmlformats.org/package/2006/relationships"><Relationship Id="rId3" Type="http://schemas.openxmlformats.org/officeDocument/2006/relationships/diagramData" Target="../diagrams/data47.xml"/><Relationship Id="rId7" Type="http://schemas.microsoft.com/office/2007/relationships/diagramDrawing" Target="../diagrams/drawing47.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7.xml"/><Relationship Id="rId5" Type="http://schemas.openxmlformats.org/officeDocument/2006/relationships/diagramQuickStyle" Target="../diagrams/quickStyle47.xml"/><Relationship Id="rId4" Type="http://schemas.openxmlformats.org/officeDocument/2006/relationships/diagramLayout" Target="../diagrams/layout47.xml"/></Relationships>
</file>

<file path=ppt/slides/_rels/slide56.xml.rels><?xml version="1.0" encoding="UTF-8" standalone="yes"?>
<Relationships xmlns="http://schemas.openxmlformats.org/package/2006/relationships"><Relationship Id="rId3" Type="http://schemas.openxmlformats.org/officeDocument/2006/relationships/diagramData" Target="../diagrams/data48.xml"/><Relationship Id="rId7" Type="http://schemas.microsoft.com/office/2007/relationships/diagramDrawing" Target="../diagrams/drawing48.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8.xml"/><Relationship Id="rId5" Type="http://schemas.openxmlformats.org/officeDocument/2006/relationships/diagramQuickStyle" Target="../diagrams/quickStyle48.xml"/><Relationship Id="rId4" Type="http://schemas.openxmlformats.org/officeDocument/2006/relationships/diagramLayout" Target="../diagrams/layout48.xml"/></Relationships>
</file>

<file path=ppt/slides/_rels/slide57.xml.rels><?xml version="1.0" encoding="UTF-8" standalone="yes"?>
<Relationships xmlns="http://schemas.openxmlformats.org/package/2006/relationships"><Relationship Id="rId3" Type="http://schemas.openxmlformats.org/officeDocument/2006/relationships/diagramData" Target="../diagrams/data49.xml"/><Relationship Id="rId7" Type="http://schemas.microsoft.com/office/2007/relationships/diagramDrawing" Target="../diagrams/drawing49.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9.xml"/><Relationship Id="rId5" Type="http://schemas.openxmlformats.org/officeDocument/2006/relationships/diagramQuickStyle" Target="../diagrams/quickStyle49.xml"/><Relationship Id="rId4" Type="http://schemas.openxmlformats.org/officeDocument/2006/relationships/diagramLayout" Target="../diagrams/layout49.xml"/></Relationships>
</file>

<file path=ppt/slides/_rels/slide58.xml.rels><?xml version="1.0" encoding="UTF-8" standalone="yes"?>
<Relationships xmlns="http://schemas.openxmlformats.org/package/2006/relationships"><Relationship Id="rId3" Type="http://schemas.openxmlformats.org/officeDocument/2006/relationships/diagramData" Target="../diagrams/data50.xml"/><Relationship Id="rId7" Type="http://schemas.microsoft.com/office/2007/relationships/diagramDrawing" Target="../diagrams/drawing50.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50.xml"/><Relationship Id="rId5" Type="http://schemas.openxmlformats.org/officeDocument/2006/relationships/diagramQuickStyle" Target="../diagrams/quickStyle50.xml"/><Relationship Id="rId4" Type="http://schemas.openxmlformats.org/officeDocument/2006/relationships/diagramLayout" Target="../diagrams/layout50.xml"/></Relationships>
</file>

<file path=ppt/slides/_rels/slide59.xml.rels><?xml version="1.0" encoding="UTF-8" standalone="yes"?>
<Relationships xmlns="http://schemas.openxmlformats.org/package/2006/relationships"><Relationship Id="rId3" Type="http://schemas.openxmlformats.org/officeDocument/2006/relationships/diagramData" Target="../diagrams/data51.xml"/><Relationship Id="rId7" Type="http://schemas.microsoft.com/office/2007/relationships/diagramDrawing" Target="../diagrams/drawing51.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51.xml"/><Relationship Id="rId5" Type="http://schemas.openxmlformats.org/officeDocument/2006/relationships/diagramQuickStyle" Target="../diagrams/quickStyle51.xml"/><Relationship Id="rId4" Type="http://schemas.openxmlformats.org/officeDocument/2006/relationships/diagramLayout" Target="../diagrams/layout51.xml"/></Relationships>
</file>

<file path=ppt/slides/_rels/slide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6.xml"/><Relationship Id="rId1" Type="http://schemas.openxmlformats.org/officeDocument/2006/relationships/slideLayout" Target="../slideLayouts/slideLayout14.xml"/><Relationship Id="rId4" Type="http://schemas.openxmlformats.org/officeDocument/2006/relationships/image" Target="../media/image7.png"/></Relationships>
</file>

<file path=ppt/slides/_rels/slide60.xml.rels><?xml version="1.0" encoding="UTF-8" standalone="yes"?>
<Relationships xmlns="http://schemas.openxmlformats.org/package/2006/relationships"><Relationship Id="rId3" Type="http://schemas.openxmlformats.org/officeDocument/2006/relationships/diagramData" Target="../diagrams/data52.xml"/><Relationship Id="rId7" Type="http://schemas.microsoft.com/office/2007/relationships/diagramDrawing" Target="../diagrams/drawing52.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52.xml"/><Relationship Id="rId5" Type="http://schemas.openxmlformats.org/officeDocument/2006/relationships/diagramQuickStyle" Target="../diagrams/quickStyle52.xml"/><Relationship Id="rId4" Type="http://schemas.openxmlformats.org/officeDocument/2006/relationships/diagramLayout" Target="../diagrams/layout52.xml"/></Relationships>
</file>

<file path=ppt/slides/_rels/slide61.xml.rels><?xml version="1.0" encoding="UTF-8" standalone="yes"?>
<Relationships xmlns="http://schemas.openxmlformats.org/package/2006/relationships"><Relationship Id="rId3" Type="http://schemas.openxmlformats.org/officeDocument/2006/relationships/diagramData" Target="../diagrams/data53.xml"/><Relationship Id="rId7" Type="http://schemas.microsoft.com/office/2007/relationships/diagramDrawing" Target="../diagrams/drawing53.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53.xml"/><Relationship Id="rId5" Type="http://schemas.openxmlformats.org/officeDocument/2006/relationships/diagramQuickStyle" Target="../diagrams/quickStyle53.xml"/><Relationship Id="rId4" Type="http://schemas.openxmlformats.org/officeDocument/2006/relationships/diagramLayout" Target="../diagrams/layout53.xml"/></Relationships>
</file>

<file path=ppt/slides/_rels/slide62.xml.rels><?xml version="1.0" encoding="UTF-8" standalone="yes"?>
<Relationships xmlns="http://schemas.openxmlformats.org/package/2006/relationships"><Relationship Id="rId3" Type="http://schemas.openxmlformats.org/officeDocument/2006/relationships/diagramLayout" Target="../diagrams/layout54.xml"/><Relationship Id="rId7" Type="http://schemas.openxmlformats.org/officeDocument/2006/relationships/slide" Target="slide3.xml"/><Relationship Id="rId2" Type="http://schemas.openxmlformats.org/officeDocument/2006/relationships/diagramData" Target="../diagrams/data54.xml"/><Relationship Id="rId1" Type="http://schemas.openxmlformats.org/officeDocument/2006/relationships/slideLayout" Target="../slideLayouts/slideLayout7.xml"/><Relationship Id="rId6" Type="http://schemas.microsoft.com/office/2007/relationships/diagramDrawing" Target="../diagrams/drawing54.xml"/><Relationship Id="rId5" Type="http://schemas.openxmlformats.org/officeDocument/2006/relationships/diagramColors" Target="../diagrams/colors54.xml"/><Relationship Id="rId4" Type="http://schemas.openxmlformats.org/officeDocument/2006/relationships/diagramQuickStyle" Target="../diagrams/quickStyle54.xml"/></Relationships>
</file>

<file path=ppt/slides/_rels/slide63.xml.rels><?xml version="1.0" encoding="UTF-8" standalone="yes"?>
<Relationships xmlns="http://schemas.openxmlformats.org/package/2006/relationships"><Relationship Id="rId8" Type="http://schemas.openxmlformats.org/officeDocument/2006/relationships/slide" Target="slide135.xml"/><Relationship Id="rId13" Type="http://schemas.openxmlformats.org/officeDocument/2006/relationships/slide" Target="slide194.xml"/><Relationship Id="rId3" Type="http://schemas.openxmlformats.org/officeDocument/2006/relationships/image" Target="../media/image6.png"/><Relationship Id="rId7" Type="http://schemas.openxmlformats.org/officeDocument/2006/relationships/slide" Target="slide123.xml"/><Relationship Id="rId12" Type="http://schemas.openxmlformats.org/officeDocument/2006/relationships/slide" Target="slide182.xml"/><Relationship Id="rId2" Type="http://schemas.openxmlformats.org/officeDocument/2006/relationships/notesSlide" Target="../notesSlides/notesSlide9.xml"/><Relationship Id="rId1" Type="http://schemas.openxmlformats.org/officeDocument/2006/relationships/slideLayout" Target="../slideLayouts/slideLayout12.xml"/><Relationship Id="rId6" Type="http://schemas.openxmlformats.org/officeDocument/2006/relationships/slide" Target="slide111.xml"/><Relationship Id="rId11" Type="http://schemas.openxmlformats.org/officeDocument/2006/relationships/slide" Target="slide170.xml"/><Relationship Id="rId5" Type="http://schemas.openxmlformats.org/officeDocument/2006/relationships/slide" Target="slide100.xml"/><Relationship Id="rId10" Type="http://schemas.openxmlformats.org/officeDocument/2006/relationships/slide" Target="slide158.xml"/><Relationship Id="rId4" Type="http://schemas.openxmlformats.org/officeDocument/2006/relationships/slide" Target="slide3.xml"/><Relationship Id="rId9" Type="http://schemas.openxmlformats.org/officeDocument/2006/relationships/slide" Target="slide147.xml"/><Relationship Id="rId14" Type="http://schemas.openxmlformats.org/officeDocument/2006/relationships/slide" Target="slide206.xml"/></Relationships>
</file>

<file path=ppt/slides/_rels/slide64.xml.rels><?xml version="1.0" encoding="UTF-8" standalone="yes"?>
<Relationships xmlns="http://schemas.openxmlformats.org/package/2006/relationships"><Relationship Id="rId8" Type="http://schemas.openxmlformats.org/officeDocument/2006/relationships/slide" Target="slide69.xml"/><Relationship Id="rId3" Type="http://schemas.openxmlformats.org/officeDocument/2006/relationships/slide" Target="slide3.xml"/><Relationship Id="rId7" Type="http://schemas.openxmlformats.org/officeDocument/2006/relationships/slide" Target="slide68.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67.xml"/><Relationship Id="rId5" Type="http://schemas.openxmlformats.org/officeDocument/2006/relationships/slide" Target="slide66.xml"/><Relationship Id="rId4" Type="http://schemas.openxmlformats.org/officeDocument/2006/relationships/slide" Target="slide65.xml"/></Relationships>
</file>

<file path=ppt/slides/_rels/slide65.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2.xml"/><Relationship Id="rId4" Type="http://schemas.openxmlformats.org/officeDocument/2006/relationships/slide" Target="slide3.xml"/></Relationships>
</file>

<file path=ppt/slides/_rels/slide70.xml.rels><?xml version="1.0" encoding="UTF-8" standalone="yes"?>
<Relationships xmlns="http://schemas.openxmlformats.org/package/2006/relationships"><Relationship Id="rId8" Type="http://schemas.openxmlformats.org/officeDocument/2006/relationships/slide" Target="slide75.xml"/><Relationship Id="rId3" Type="http://schemas.openxmlformats.org/officeDocument/2006/relationships/slide" Target="slide3.xml"/><Relationship Id="rId7" Type="http://schemas.openxmlformats.org/officeDocument/2006/relationships/slide" Target="slide74.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73.xml"/><Relationship Id="rId5" Type="http://schemas.openxmlformats.org/officeDocument/2006/relationships/slide" Target="slide72.xml"/><Relationship Id="rId4" Type="http://schemas.openxmlformats.org/officeDocument/2006/relationships/slide" Target="slide71.xml"/></Relationships>
</file>

<file path=ppt/slides/_rels/slide71.xml.rels><?xml version="1.0" encoding="UTF-8" standalone="yes"?>
<Relationships xmlns="http://schemas.openxmlformats.org/package/2006/relationships"><Relationship Id="rId2" Type="http://schemas.openxmlformats.org/officeDocument/2006/relationships/slide" Target="slide70.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slide" Target="slide70.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slide" Target="slide70.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slide" Target="slide70.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slide" Target="slide70.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8" Type="http://schemas.openxmlformats.org/officeDocument/2006/relationships/slide" Target="slide81.xml"/><Relationship Id="rId3" Type="http://schemas.openxmlformats.org/officeDocument/2006/relationships/slide" Target="slide3.xml"/><Relationship Id="rId7" Type="http://schemas.openxmlformats.org/officeDocument/2006/relationships/slide" Target="slide80.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79.xml"/><Relationship Id="rId5" Type="http://schemas.openxmlformats.org/officeDocument/2006/relationships/slide" Target="slide78.xml"/><Relationship Id="rId4" Type="http://schemas.openxmlformats.org/officeDocument/2006/relationships/slide" Target="slide77.xml"/></Relationships>
</file>

<file path=ppt/slides/_rels/slide77.xml.rels><?xml version="1.0" encoding="UTF-8" standalone="yes"?>
<Relationships xmlns="http://schemas.openxmlformats.org/package/2006/relationships"><Relationship Id="rId2" Type="http://schemas.openxmlformats.org/officeDocument/2006/relationships/slide" Target="slide76.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slide" Target="slide76.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slide" Target="slide7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2" Type="http://schemas.openxmlformats.org/officeDocument/2006/relationships/slide" Target="slide76.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slide" Target="slide76.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8" Type="http://schemas.openxmlformats.org/officeDocument/2006/relationships/slide" Target="slide87.xml"/><Relationship Id="rId3" Type="http://schemas.openxmlformats.org/officeDocument/2006/relationships/slide" Target="slide3.xml"/><Relationship Id="rId7" Type="http://schemas.openxmlformats.org/officeDocument/2006/relationships/slide" Target="slide86.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85.xml"/><Relationship Id="rId5" Type="http://schemas.openxmlformats.org/officeDocument/2006/relationships/slide" Target="slide84.xml"/><Relationship Id="rId4" Type="http://schemas.openxmlformats.org/officeDocument/2006/relationships/slide" Target="slide83.xml"/></Relationships>
</file>

<file path=ppt/slides/_rels/slide83.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8" Type="http://schemas.openxmlformats.org/officeDocument/2006/relationships/slide" Target="slide93.xml"/><Relationship Id="rId3" Type="http://schemas.openxmlformats.org/officeDocument/2006/relationships/slide" Target="slide3.xml"/><Relationship Id="rId7" Type="http://schemas.openxmlformats.org/officeDocument/2006/relationships/slide" Target="slide92.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91.xml"/><Relationship Id="rId5" Type="http://schemas.openxmlformats.org/officeDocument/2006/relationships/slide" Target="slide90.xml"/><Relationship Id="rId4" Type="http://schemas.openxmlformats.org/officeDocument/2006/relationships/slide" Target="slide89.xml"/></Relationships>
</file>

<file path=ppt/slides/_rels/slide89.xml.rels><?xml version="1.0" encoding="UTF-8" standalone="yes"?>
<Relationships xmlns="http://schemas.openxmlformats.org/package/2006/relationships"><Relationship Id="rId2" Type="http://schemas.openxmlformats.org/officeDocument/2006/relationships/slide" Target="slide8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slide" Target="slide3.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90.xml.rels><?xml version="1.0" encoding="UTF-8" standalone="yes"?>
<Relationships xmlns="http://schemas.openxmlformats.org/package/2006/relationships"><Relationship Id="rId2" Type="http://schemas.openxmlformats.org/officeDocument/2006/relationships/slide" Target="slide88.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slide" Target="slide88.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slide" Target="slide88.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slide" Target="slide88.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8" Type="http://schemas.openxmlformats.org/officeDocument/2006/relationships/slide" Target="slide99.xml"/><Relationship Id="rId3" Type="http://schemas.openxmlformats.org/officeDocument/2006/relationships/slide" Target="slide3.xml"/><Relationship Id="rId7" Type="http://schemas.openxmlformats.org/officeDocument/2006/relationships/slide" Target="slide98.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slide" Target="slide97.xml"/><Relationship Id="rId5" Type="http://schemas.openxmlformats.org/officeDocument/2006/relationships/slide" Target="slide96.xml"/><Relationship Id="rId4" Type="http://schemas.openxmlformats.org/officeDocument/2006/relationships/slide" Target="slide95.xml"/></Relationships>
</file>

<file path=ppt/slides/_rels/slide95.xml.rels><?xml version="1.0" encoding="UTF-8" standalone="yes"?>
<Relationships xmlns="http://schemas.openxmlformats.org/package/2006/relationships"><Relationship Id="rId2" Type="http://schemas.openxmlformats.org/officeDocument/2006/relationships/slide" Target="slide94.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slide" Target="slide94.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slide" Target="slide94.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slide" Target="slide94.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slide" Target="slide94.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图片 9"/>
          <p:cNvPicPr>
            <a:picLocks noChangeAspect="1"/>
          </p:cNvPicPr>
          <p:nvPr/>
        </p:nvPicPr>
        <p:blipFill>
          <a:blip r:embed="rId3"/>
          <a:stretch>
            <a:fillRect/>
          </a:stretch>
        </p:blipFill>
        <p:spPr>
          <a:xfrm>
            <a:off x="415925" y="2722563"/>
            <a:ext cx="11360150" cy="6411912"/>
          </a:xfrm>
          <a:prstGeom prst="rect">
            <a:avLst/>
          </a:prstGeom>
          <a:noFill/>
          <a:ln w="9525">
            <a:noFill/>
          </a:ln>
        </p:spPr>
      </p:pic>
      <p:sp>
        <p:nvSpPr>
          <p:cNvPr id="11" name="Title 3"/>
          <p:cNvSpPr txBox="1"/>
          <p:nvPr/>
        </p:nvSpPr>
        <p:spPr>
          <a:xfrm>
            <a:off x="2495550" y="692150"/>
            <a:ext cx="5934075" cy="1247775"/>
          </a:xfrm>
          <a:prstGeom prst="rect">
            <a:avLst/>
          </a:prstGeom>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algn="ctr" fontAlgn="base">
              <a:spcAft>
                <a:spcPct val="0"/>
              </a:spcAft>
              <a:defRPr/>
            </a:pPr>
            <a:r>
              <a:rPr lang="zh-CN" altLang="en-US" sz="6000" b="1" spc="300" dirty="0">
                <a:solidFill>
                  <a:schemeClr val="accent6">
                    <a:lumMod val="75000"/>
                  </a:schemeClr>
                </a:solidFill>
                <a:latin typeface="微软雅黑" panose="020B0503020204020204" pitchFamily="34" charset="-122"/>
                <a:ea typeface="微软雅黑" panose="020B0503020204020204" pitchFamily="34" charset="-122"/>
                <a:cs typeface="+mn-ea"/>
              </a:rPr>
              <a:t>高职备考新</a:t>
            </a:r>
            <a:r>
              <a:rPr kumimoji="0" lang="zh-CN" altLang="en-US" sz="6000" b="1" i="0" u="none" strike="noStrike" kern="1200" cap="none" spc="300" normalizeH="0" baseline="0" noProof="0" dirty="0">
                <a:ln>
                  <a:noFill/>
                </a:ln>
                <a:solidFill>
                  <a:schemeClr val="accent6">
                    <a:lumMod val="75000"/>
                  </a:schemeClr>
                </a:solidFill>
                <a:effectLst/>
                <a:uLnTx/>
                <a:uFillTx/>
                <a:latin typeface="微软雅黑" panose="020B0503020204020204" pitchFamily="34" charset="-122"/>
                <a:ea typeface="微软雅黑" panose="020B0503020204020204" pitchFamily="34" charset="-122"/>
                <a:cs typeface="+mn-ea"/>
              </a:rPr>
              <a:t>实践</a:t>
            </a:r>
          </a:p>
        </p:txBody>
      </p:sp>
      <p:sp>
        <p:nvSpPr>
          <p:cNvPr id="13" name="Title 3"/>
          <p:cNvSpPr txBox="1"/>
          <p:nvPr/>
        </p:nvSpPr>
        <p:spPr>
          <a:xfrm>
            <a:off x="2424113" y="1844675"/>
            <a:ext cx="5832475" cy="431800"/>
          </a:xfrm>
          <a:prstGeom prst="rect">
            <a:avLst/>
          </a:prstGeom>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marL="0" marR="0" lvl="0" indent="0" algn="ctr" defTabSz="1828165" rtl="0" eaLnBrk="1" fontAlgn="base" latinLnBrk="0" hangingPunct="1">
              <a:lnSpc>
                <a:spcPct val="90000"/>
              </a:lnSpc>
              <a:spcBef>
                <a:spcPct val="0"/>
              </a:spcBef>
              <a:spcAft>
                <a:spcPct val="0"/>
              </a:spcAft>
              <a:buClrTx/>
              <a:buSzTx/>
              <a:buFontTx/>
              <a:buNone/>
              <a:defRPr/>
            </a:pPr>
            <a:r>
              <a:rPr kumimoji="0" lang="en-US" altLang="zh-CN" sz="3200" b="0" i="0" u="none" strike="noStrike" kern="1200" cap="none" spc="0" normalizeH="0" baseline="0" noProof="0" dirty="0">
                <a:ln>
                  <a:noFill/>
                </a:ln>
                <a:solidFill>
                  <a:schemeClr val="bg1">
                    <a:lumMod val="50000"/>
                  </a:schemeClr>
                </a:solidFill>
                <a:effectLst/>
                <a:uLnTx/>
                <a:uFillTx/>
                <a:latin typeface="Times New Roman" panose="02020603050405020304" pitchFamily="18" charset="0"/>
                <a:ea typeface="+mn-ea"/>
                <a:cs typeface="Times New Roman" panose="02020603050405020304" pitchFamily="18" charset="0"/>
              </a:rPr>
              <a:t>New Practice for Test Preparation</a:t>
            </a:r>
            <a:endParaRPr kumimoji="0" lang="id-ID" sz="3200" b="0" i="0" u="none" strike="noStrike" kern="1200" cap="none" spc="0" normalizeH="0" baseline="0" noProof="0" dirty="0">
              <a:ln>
                <a:noFill/>
              </a:ln>
              <a:solidFill>
                <a:schemeClr val="bg1">
                  <a:lumMod val="50000"/>
                </a:schemeClr>
              </a:solidFill>
              <a:effectLst/>
              <a:uLnTx/>
              <a:uFillTx/>
              <a:latin typeface="Times New Roman" panose="02020603050405020304" pitchFamily="18" charset="0"/>
              <a:ea typeface="+mn-ea"/>
              <a:cs typeface="Times New Roman" panose="02020603050405020304" pitchFamily="18" charset="0"/>
            </a:endParaRPr>
          </a:p>
        </p:txBody>
      </p:sp>
      <p:sp>
        <p:nvSpPr>
          <p:cNvPr id="14" name="Title 3"/>
          <p:cNvSpPr txBox="1"/>
          <p:nvPr/>
        </p:nvSpPr>
        <p:spPr>
          <a:xfrm>
            <a:off x="2711450" y="2420938"/>
            <a:ext cx="2447925" cy="1439863"/>
          </a:xfrm>
          <a:prstGeom prst="rect">
            <a:avLst/>
          </a:prstGeom>
          <a:solidFill>
            <a:schemeClr val="accent4"/>
          </a:solidFill>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fontAlgn="base">
              <a:spcAft>
                <a:spcPct val="0"/>
              </a:spcAft>
              <a:defRPr/>
            </a:pPr>
            <a:r>
              <a:rPr kumimoji="0" lang="zh-CN" altLang="en-US"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rPr>
              <a:t>总</a:t>
            </a:r>
            <a:r>
              <a:rPr lang="zh-CN" altLang="en-US" sz="2800" b="1" dirty="0">
                <a:solidFill>
                  <a:schemeClr val="bg1"/>
                </a:solidFill>
                <a:effectLst>
                  <a:outerShdw blurRad="38100" dist="38100" dir="2700000" algn="tl">
                    <a:srgbClr val="000000">
                      <a:alpha val="43137"/>
                    </a:srgbClr>
                  </a:outerShdw>
                </a:effectLst>
                <a:latin typeface="+mn-ea"/>
                <a:ea typeface="+mn-ea"/>
                <a:cs typeface="+mn-ea"/>
              </a:rPr>
              <a:t>主编 罗文光</a:t>
            </a:r>
            <a:endParaRPr kumimoji="0" lang="en-US" altLang="zh-CN"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a:p>
            <a:pPr marL="0" marR="0" lvl="0" indent="0" algn="ctr" defTabSz="1828165" rtl="0" eaLnBrk="1" fontAlgn="base" latinLnBrk="0" hangingPunct="1">
              <a:lnSpc>
                <a:spcPct val="90000"/>
              </a:lnSpc>
              <a:spcBef>
                <a:spcPct val="0"/>
              </a:spcBef>
              <a:spcAft>
                <a:spcPct val="0"/>
              </a:spcAft>
              <a:buClrTx/>
              <a:buSzTx/>
              <a:buFontTx/>
              <a:buNone/>
              <a:defRPr/>
            </a:pPr>
            <a:r>
              <a:rPr kumimoji="0" lang="zh-CN" altLang="en-US"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rPr>
              <a:t>       何向阳</a:t>
            </a:r>
            <a:endParaRPr kumimoji="0" lang="id-ID"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p:txBody>
      </p:sp>
      <p:sp>
        <p:nvSpPr>
          <p:cNvPr id="15" name="Title 3"/>
          <p:cNvSpPr txBox="1"/>
          <p:nvPr/>
        </p:nvSpPr>
        <p:spPr>
          <a:xfrm>
            <a:off x="5375275" y="2420938"/>
            <a:ext cx="2459038" cy="1439863"/>
          </a:xfrm>
          <a:prstGeom prst="rect">
            <a:avLst/>
          </a:prstGeom>
          <a:solidFill>
            <a:srgbClr val="FFC44F"/>
          </a:solidFill>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algn="ctr" fontAlgn="base">
              <a:spcAft>
                <a:spcPct val="0"/>
              </a:spcAft>
              <a:defRPr/>
            </a:pPr>
            <a:r>
              <a:rPr lang="zh-CN" altLang="en-US" sz="2800" b="1" dirty="0">
                <a:solidFill>
                  <a:schemeClr val="bg1"/>
                </a:solidFill>
                <a:effectLst>
                  <a:outerShdw blurRad="38100" dist="38100" dir="2700000" algn="tl">
                    <a:srgbClr val="000000">
                      <a:alpha val="43137"/>
                    </a:srgbClr>
                  </a:outerShdw>
                </a:effectLst>
                <a:latin typeface="+mn-ea"/>
                <a:ea typeface="+mn-ea"/>
                <a:cs typeface="+mn-ea"/>
              </a:rPr>
              <a:t>主编 李丽华</a:t>
            </a:r>
            <a:endParaRPr kumimoji="0" lang="en-US" altLang="zh-CN"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a:p>
            <a:pPr lvl="0" algn="ctr" fontAlgn="base">
              <a:spcAft>
                <a:spcPct val="0"/>
              </a:spcAft>
              <a:defRPr/>
            </a:pPr>
            <a:r>
              <a:rPr lang="zh-CN" altLang="en-US" sz="2800" b="1" dirty="0">
                <a:solidFill>
                  <a:schemeClr val="bg1"/>
                </a:solidFill>
                <a:effectLst>
                  <a:outerShdw blurRad="38100" dist="38100" dir="2700000" algn="tl">
                    <a:srgbClr val="000000">
                      <a:alpha val="43137"/>
                    </a:srgbClr>
                  </a:outerShdw>
                </a:effectLst>
                <a:latin typeface="+mn-ea"/>
                <a:ea typeface="+mn-ea"/>
                <a:cs typeface="+mn-ea"/>
              </a:rPr>
              <a:t>     李玲艳</a:t>
            </a:r>
            <a:endParaRPr kumimoji="0" lang="zh-CN" altLang="en-US"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a:p>
            <a:pPr lvl="0" algn="ctr" fontAlgn="base">
              <a:spcAft>
                <a:spcPct val="0"/>
              </a:spcAft>
              <a:defRPr/>
            </a:pPr>
            <a:r>
              <a:rPr lang="zh-CN" altLang="en-US" sz="2800" b="1" dirty="0">
                <a:solidFill>
                  <a:schemeClr val="bg1"/>
                </a:solidFill>
                <a:effectLst>
                  <a:outerShdw blurRad="38100" dist="38100" dir="2700000" algn="tl">
                    <a:srgbClr val="000000">
                      <a:alpha val="43137"/>
                    </a:srgbClr>
                  </a:outerShdw>
                </a:effectLst>
                <a:latin typeface="+mn-ea"/>
                <a:ea typeface="+mn-ea"/>
                <a:cs typeface="+mn-ea"/>
              </a:rPr>
              <a:t>     杜瑞娜</a:t>
            </a:r>
            <a:endParaRPr kumimoji="0" lang="zh-CN" altLang="id-ID"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p:txBody>
      </p:sp>
      <p:pic>
        <p:nvPicPr>
          <p:cNvPr id="7175" name="图片 16"/>
          <p:cNvPicPr>
            <a:picLocks noChangeAspect="1"/>
          </p:cNvPicPr>
          <p:nvPr/>
        </p:nvPicPr>
        <p:blipFill>
          <a:blip r:embed="rId4"/>
          <a:stretch>
            <a:fillRect/>
          </a:stretch>
        </p:blipFill>
        <p:spPr>
          <a:xfrm rot="1503710">
            <a:off x="9744075" y="-609600"/>
            <a:ext cx="1328738" cy="2081213"/>
          </a:xfrm>
          <a:prstGeom prst="rect">
            <a:avLst/>
          </a:prstGeom>
          <a:noFill/>
          <a:ln w="9525">
            <a:noFill/>
          </a:ln>
        </p:spPr>
      </p:pic>
      <p:sp>
        <p:nvSpPr>
          <p:cNvPr id="8" name="TextBox 7"/>
          <p:cNvSpPr txBox="1"/>
          <p:nvPr/>
        </p:nvSpPr>
        <p:spPr>
          <a:xfrm>
            <a:off x="8368983" y="908049"/>
            <a:ext cx="492443" cy="1626599"/>
          </a:xfrm>
          <a:prstGeom prst="rect">
            <a:avLst/>
          </a:prstGeom>
          <a:solidFill>
            <a:schemeClr val="accent6">
              <a:lumMod val="60000"/>
              <a:lumOff val="40000"/>
            </a:schemeClr>
          </a:solidFill>
        </p:spPr>
        <p:txBody>
          <a:bodyPr vert="eaVert" wrap="square">
            <a:spAutoFit/>
          </a:bodyPr>
          <a:lstStyle/>
          <a:p>
            <a:pPr marR="0" defTabSz="914400">
              <a:buClrTx/>
              <a:buSzTx/>
              <a:buFontTx/>
              <a:defRPr/>
            </a:pPr>
            <a:r>
              <a:rPr kumimoji="0" lang="zh-CN" altLang="en-US" sz="2000" kern="1200" cap="none" spc="0" normalizeH="0" baseline="0" noProof="0" dirty="0">
                <a:solidFill>
                  <a:schemeClr val="bg1"/>
                </a:solidFill>
                <a:latin typeface="微软雅黑" panose="020B0503020204020204" pitchFamily="34" charset="-122"/>
                <a:ea typeface="微软雅黑" panose="020B0503020204020204" pitchFamily="34" charset="-122"/>
                <a:cs typeface="+mn-cs"/>
              </a:rPr>
              <a:t>专题及实战篇</a:t>
            </a:r>
          </a:p>
        </p:txBody>
      </p:sp>
      <p:cxnSp>
        <p:nvCxnSpPr>
          <p:cNvPr id="10" name="直接连接符 9"/>
          <p:cNvCxnSpPr/>
          <p:nvPr/>
        </p:nvCxnSpPr>
        <p:spPr>
          <a:xfrm>
            <a:off x="3935413" y="1773238"/>
            <a:ext cx="4392613" cy="0"/>
          </a:xfrm>
          <a:prstGeom prst="line">
            <a:avLst/>
          </a:prstGeom>
        </p:spPr>
        <p:style>
          <a:lnRef idx="1">
            <a:schemeClr val="accent1"/>
          </a:lnRef>
          <a:fillRef idx="0">
            <a:schemeClr val="accent1"/>
          </a:fillRef>
          <a:effectRef idx="0">
            <a:schemeClr val="accent1"/>
          </a:effectRef>
          <a:fontRef idx="minor">
            <a:schemeClr val="tx1"/>
          </a:fontRef>
        </p:style>
      </p:cxnSp>
      <p:sp>
        <p:nvSpPr>
          <p:cNvPr id="7181" name="左箭头 7180">
            <a:hlinkClick r:id="rId5" action="ppaction://hlinksldjump"/>
          </p:cNvPr>
          <p:cNvSpPr/>
          <p:nvPr/>
        </p:nvSpPr>
        <p:spPr>
          <a:xfrm>
            <a:off x="9696450" y="6310313"/>
            <a:ext cx="936625" cy="547687"/>
          </a:xfrm>
          <a:prstGeom prst="leftArrow">
            <a:avLst>
              <a:gd name="adj1" fmla="val 50000"/>
              <a:gd name="adj2" fmla="val 42753"/>
            </a:avLst>
          </a:prstGeom>
          <a:solidFill>
            <a:schemeClr val="accent1"/>
          </a:solidFill>
          <a:ln w="9525" cap="flat" cmpd="sng">
            <a:solidFill>
              <a:schemeClr val="tx1"/>
            </a:solidFill>
            <a:prstDash val="solid"/>
            <a:miter/>
            <a:headEnd type="none" w="med" len="med"/>
            <a:tailEnd type="none" w="med" len="med"/>
          </a:ln>
        </p:spPr>
        <p:txBody>
          <a:bodyPr wrap="none" anchor="ctr"/>
          <a:lstStyle/>
          <a:p>
            <a:pPr algn="ctr"/>
            <a:r>
              <a:rPr lang="zh-CN" altLang="en-US" dirty="0">
                <a:latin typeface="Arial" panose="020B0604020202020204" pitchFamily="34" charset="0"/>
              </a:rPr>
              <a:t>目录</a:t>
            </a:r>
          </a:p>
        </p:txBody>
      </p:sp>
      <p:sp>
        <p:nvSpPr>
          <p:cNvPr id="2" name="文本框 1">
            <a:extLst>
              <a:ext uri="{FF2B5EF4-FFF2-40B4-BE49-F238E27FC236}">
                <a16:creationId xmlns:a16="http://schemas.microsoft.com/office/drawing/2014/main" id="{B35D9EE4-6402-0E2A-E829-1A7B93804AE3}"/>
              </a:ext>
            </a:extLst>
          </p:cNvPr>
          <p:cNvSpPr txBox="1"/>
          <p:nvPr/>
        </p:nvSpPr>
        <p:spPr>
          <a:xfrm>
            <a:off x="9304655" y="1437005"/>
            <a:ext cx="1802765" cy="645160"/>
          </a:xfrm>
          <a:prstGeom prst="rect">
            <a:avLst/>
          </a:prstGeom>
          <a:noFill/>
        </p:spPr>
        <p:txBody>
          <a:bodyPr wrap="square" rtlCol="0">
            <a:spAutoFit/>
          </a:bodyPr>
          <a:lstStyle/>
          <a:p>
            <a:r>
              <a:rPr lang="zh-CN" altLang="zh-CN" sz="3600" dirty="0">
                <a:ln w="22225">
                  <a:solidFill>
                    <a:schemeClr val="accent2"/>
                  </a:solidFill>
                  <a:prstDash val="solid"/>
                </a:ln>
                <a:solidFill>
                  <a:schemeClr val="accent2">
                    <a:lumMod val="40000"/>
                    <a:lumOff val="60000"/>
                  </a:schemeClr>
                </a:solidFill>
                <a:effectLst/>
              </a:rPr>
              <a:t>（英语）</a:t>
            </a:r>
          </a:p>
        </p:txBody>
      </p:sp>
    </p:spTree>
  </p:cSld>
  <p:clrMapOvr>
    <a:masterClrMapping/>
  </p:clrMapOvr>
  <p:transition spd="slow"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800"/>
                            </p:stCondLst>
                            <p:childTnLst>
                              <p:par>
                                <p:cTn id="11" presetID="42" presetClass="entr" presetSubtype="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750"/>
                                        <p:tgtEl>
                                          <p:spTgt spid="13"/>
                                        </p:tgtEl>
                                      </p:cBhvr>
                                    </p:animEffect>
                                    <p:anim calcmode="lin" valueType="num">
                                      <p:cBhvr>
                                        <p:cTn id="14" dur="750" fill="hold"/>
                                        <p:tgtEl>
                                          <p:spTgt spid="13"/>
                                        </p:tgtEl>
                                        <p:attrNameLst>
                                          <p:attrName>ppt_x</p:attrName>
                                        </p:attrNameLst>
                                      </p:cBhvr>
                                      <p:tavLst>
                                        <p:tav tm="0">
                                          <p:val>
                                            <p:strVal val="#ppt_x"/>
                                          </p:val>
                                        </p:tav>
                                        <p:tav tm="100000">
                                          <p:val>
                                            <p:strVal val="#ppt_x"/>
                                          </p:val>
                                        </p:tav>
                                      </p:tavLst>
                                    </p:anim>
                                    <p:anim calcmode="lin" valueType="num">
                                      <p:cBhvr>
                                        <p:cTn id="15" dur="750" fill="hold"/>
                                        <p:tgtEl>
                                          <p:spTgt spid="13"/>
                                        </p:tgtEl>
                                        <p:attrNameLst>
                                          <p:attrName>ppt_y</p:attrName>
                                        </p:attrNameLst>
                                      </p:cBhvr>
                                      <p:tavLst>
                                        <p:tav tm="0">
                                          <p:val>
                                            <p:strVal val="#ppt_y+.1"/>
                                          </p:val>
                                        </p:tav>
                                        <p:tav tm="100000">
                                          <p:val>
                                            <p:strVal val="#ppt_y"/>
                                          </p:val>
                                        </p:tav>
                                      </p:tavLst>
                                    </p:anim>
                                  </p:childTnLst>
                                </p:cTn>
                              </p:par>
                            </p:childTnLst>
                          </p:cTn>
                        </p:par>
                        <p:par>
                          <p:cTn id="16" fill="hold">
                            <p:stCondLst>
                              <p:cond delay="1800"/>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2300"/>
                            </p:stCondLst>
                            <p:childTnLst>
                              <p:par>
                                <p:cTn id="23" presetID="53" presetClass="entr" presetSubtype="16" fill="hold" grpId="0" nodeType="after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p:cTn id="25" dur="500" fill="hold"/>
                                        <p:tgtEl>
                                          <p:spTgt spid="15"/>
                                        </p:tgtEl>
                                        <p:attrNameLst>
                                          <p:attrName>ppt_w</p:attrName>
                                        </p:attrNameLst>
                                      </p:cBhvr>
                                      <p:tavLst>
                                        <p:tav tm="0">
                                          <p:val>
                                            <p:fltVal val="0"/>
                                          </p:val>
                                        </p:tav>
                                        <p:tav tm="100000">
                                          <p:val>
                                            <p:strVal val="#ppt_w"/>
                                          </p:val>
                                        </p:tav>
                                      </p:tavLst>
                                    </p:anim>
                                    <p:anim calcmode="lin" valueType="num">
                                      <p:cBhvr>
                                        <p:cTn id="26" dur="500" fill="hold"/>
                                        <p:tgtEl>
                                          <p:spTgt spid="15"/>
                                        </p:tgtEl>
                                        <p:attrNameLst>
                                          <p:attrName>ppt_h</p:attrName>
                                        </p:attrNameLst>
                                      </p:cBhvr>
                                      <p:tavLst>
                                        <p:tav tm="0">
                                          <p:val>
                                            <p:fltVal val="0"/>
                                          </p:val>
                                        </p:tav>
                                        <p:tav tm="100000">
                                          <p:val>
                                            <p:strVal val="#ppt_h"/>
                                          </p:val>
                                        </p:tav>
                                      </p:tavLst>
                                    </p:anim>
                                    <p:animEffect transition="in" filter="fade">
                                      <p:cBhvr>
                                        <p:cTn id="27" dur="500"/>
                                        <p:tgtEl>
                                          <p:spTgt spid="15"/>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heel(1)">
                                      <p:cBhvr>
                                        <p:cTn id="30" dur="2000"/>
                                        <p:tgtEl>
                                          <p:spTgt spid="2"/>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4" grpId="0" bldLvl="0" animBg="1"/>
      <p:bldP spid="15" grpId="0" bldLvl="0" animBg="1"/>
      <p:bldP spid="8" grpId="0" animBg="1"/>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t>10</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042323" y="3655315"/>
            <a:ext cx="10107353" cy="156966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1</a:t>
            </a:r>
            <a:r>
              <a:rPr lang="zh-CN" altLang="en-US" sz="2400" b="1" dirty="0">
                <a:latin typeface="微软雅黑" panose="020B0503020204020204" pitchFamily="34" charset="-122"/>
                <a:ea typeface="微软雅黑" panose="020B0503020204020204" pitchFamily="34" charset="-122"/>
              </a:rPr>
              <a:t>）提示词为动词</a:t>
            </a:r>
          </a:p>
          <a:p>
            <a:r>
              <a:rPr lang="zh-CN" altLang="en-US" sz="2400" b="1" dirty="0">
                <a:latin typeface="微软雅黑" panose="020B0503020204020204" pitchFamily="34" charset="-122"/>
                <a:ea typeface="微软雅黑" panose="020B0503020204020204" pitchFamily="34" charset="-122"/>
              </a:rPr>
              <a:t>动词的变化形式比较多，主要考查谓语动词的时态、语态、语气的变化、非谓语动词的变化（不定式、动名词、现在分词、过去分词）以及各种词性的变化等。</a:t>
            </a:r>
          </a:p>
        </p:txBody>
      </p:sp>
      <p:sp>
        <p:nvSpPr>
          <p:cNvPr id="6" name="文本框 5"/>
          <p:cNvSpPr txBox="1"/>
          <p:nvPr/>
        </p:nvSpPr>
        <p:spPr>
          <a:xfrm>
            <a:off x="1042323" y="1822342"/>
            <a:ext cx="10107353" cy="1291590"/>
          </a:xfrm>
          <a:prstGeom prst="rect">
            <a:avLst/>
          </a:prstGeom>
          <a:solidFill>
            <a:schemeClr val="accent3">
              <a:lumMod val="40000"/>
              <a:lumOff val="60000"/>
            </a:schemeClr>
          </a:solidFill>
        </p:spPr>
        <p:txBody>
          <a:bodyPr wrap="square" rtlCol="0">
            <a:spAutoFit/>
          </a:bodyPr>
          <a:lstStyle/>
          <a:p>
            <a:r>
              <a:rPr lang="en-US" altLang="zh-CN" sz="2600" b="1" dirty="0">
                <a:latin typeface="微软雅黑" panose="020B0503020204020204" pitchFamily="34" charset="-122"/>
                <a:ea typeface="微软雅黑" panose="020B0503020204020204" pitchFamily="34" charset="-122"/>
              </a:rPr>
              <a:t>1. </a:t>
            </a:r>
            <a:r>
              <a:rPr lang="zh-CN" altLang="en-US" sz="2600" b="1" dirty="0">
                <a:latin typeface="微软雅黑" panose="020B0503020204020204" pitchFamily="34" charset="-122"/>
                <a:ea typeface="微软雅黑" panose="020B0503020204020204" pitchFamily="34" charset="-122"/>
              </a:rPr>
              <a:t>有提示词的题型：解题技巧</a:t>
            </a:r>
            <a:r>
              <a:rPr lang="en-US" altLang="zh-CN" sz="2600" b="1" dirty="0">
                <a:latin typeface="微软雅黑" panose="020B0503020204020204" pitchFamily="34" charset="-122"/>
                <a:ea typeface="微软雅黑" panose="020B0503020204020204" pitchFamily="34" charset="-122"/>
              </a:rPr>
              <a:t>——</a:t>
            </a:r>
            <a:r>
              <a:rPr lang="zh-CN" altLang="en-US" sz="2600" b="1" dirty="0">
                <a:latin typeface="微软雅黑" panose="020B0503020204020204" pitchFamily="34" charset="-122"/>
                <a:ea typeface="微软雅黑" panose="020B0503020204020204" pitchFamily="34" charset="-122"/>
              </a:rPr>
              <a:t>巧“变”</a:t>
            </a:r>
          </a:p>
          <a:p>
            <a:r>
              <a:rPr lang="zh-CN" altLang="en-US" sz="2600" b="1" dirty="0">
                <a:latin typeface="微软雅黑" panose="020B0503020204020204" pitchFamily="34" charset="-122"/>
                <a:ea typeface="微软雅黑" panose="020B0503020204020204" pitchFamily="34" charset="-122"/>
              </a:rPr>
              <a:t>     提供了单词提示的空格主要考查动词时态和语态、非谓语形式、名词、形容词和副词、代词等，需要根据句子，对单词形式进行变化。</a:t>
            </a:r>
          </a:p>
        </p:txBody>
      </p:sp>
      <p:graphicFrame>
        <p:nvGraphicFramePr>
          <p:cNvPr id="8" name="图示 7"/>
          <p:cNvGraphicFramePr/>
          <p:nvPr/>
        </p:nvGraphicFramePr>
        <p:xfrm>
          <a:off x="2032000" y="273231"/>
          <a:ext cx="8128000" cy="14089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500"/>
                            </p:stCondLst>
                            <p:childTnLst>
                              <p:par>
                                <p:cTn id="16" presetID="22" presetClass="entr" presetSubtype="8" fill="hold" grpId="1"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xit" presetSubtype="2" fill="hold" grpId="0" nodeType="clickEffect">
                                  <p:stCondLst>
                                    <p:cond delay="0"/>
                                  </p:stCondLst>
                                  <p:childTnLst>
                                    <p:animEffect transition="out" filter="wipe(right)">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22" presetClass="exit" presetSubtype="2" fill="hold" grpId="1" nodeType="withEffect">
                                  <p:stCondLst>
                                    <p:cond delay="0"/>
                                  </p:stCondLst>
                                  <p:childTnLst>
                                    <p:animEffect transition="out" filter="wipe(right)">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6" grpId="0" bldLvl="0" animBg="1"/>
      <p:bldP spid="6" grpId="1" bldLvl="0" animBg="1"/>
      <p:bldGraphic spid="8" grpId="0">
        <p:bldAsOne/>
      </p:bldGraphic>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227463" y="-803492"/>
            <a:ext cx="2506942" cy="2508444"/>
          </a:xfrm>
          <a:prstGeom prst="rect">
            <a:avLst/>
          </a:prstGeom>
        </p:spPr>
      </p:pic>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一 </a:t>
            </a:r>
          </a:p>
        </p:txBody>
      </p:sp>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Last year Japan made a new robot. It can take care 1________ a child. The new robot is 2__________ (call)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iPapero</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Itweighs</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13.2 pounds, and has a body of 15.2 inches 3____________ (high).</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iPapero</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is 4_________ small robot, but it has many special 5________ (skill). It can recognize and remember up to ten faces and use its eight separate electronic ears 6________________ (understand) human voices even in 7__________ (noise) situations. It also sings songs or asks quizzes to entertain children, or plays games with them when they are 8__________ (happy). If the child is 9___________ (bore),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iPapero</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will change new songs and quizzes so that it doesn’t repeat 10______ (it). The robot babysitter even has a cellphone to call a parent when the child asks for his mother.</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p>
          <a:p>
            <a:pPr marL="0" indent="0" algn="just">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3" name="TextBox 22"/>
          <p:cNvSpPr txBox="1"/>
          <p:nvPr/>
        </p:nvSpPr>
        <p:spPr>
          <a:xfrm>
            <a:off x="6875409" y="161179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height</a:t>
            </a:r>
          </a:p>
        </p:txBody>
      </p:sp>
      <p:sp>
        <p:nvSpPr>
          <p:cNvPr id="4" name="灯片编号占位符 3"/>
          <p:cNvSpPr>
            <a:spLocks noGrp="1"/>
          </p:cNvSpPr>
          <p:nvPr>
            <p:ph type="sldNum" sz="quarter" idx="12"/>
          </p:nvPr>
        </p:nvSpPr>
        <p:spPr/>
        <p:txBody>
          <a:bodyPr/>
          <a:lstStyle/>
          <a:p>
            <a:fld id="{879EF9BB-81F1-401D-AA19-680A8E0D7F6D}" type="slidenum">
              <a:rPr lang="en-US" smtClean="0"/>
              <a:t>100</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4712340" y="119653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called</a:t>
            </a:r>
          </a:p>
        </p:txBody>
      </p:sp>
      <p:sp>
        <p:nvSpPr>
          <p:cNvPr id="9" name="TextBox 22"/>
          <p:cNvSpPr txBox="1"/>
          <p:nvPr/>
        </p:nvSpPr>
        <p:spPr>
          <a:xfrm>
            <a:off x="9154499" y="86159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of</a:t>
            </a:r>
          </a:p>
        </p:txBody>
      </p:sp>
      <p:sp>
        <p:nvSpPr>
          <p:cNvPr id="10" name="TextBox 22"/>
          <p:cNvSpPr txBox="1"/>
          <p:nvPr/>
        </p:nvSpPr>
        <p:spPr>
          <a:xfrm>
            <a:off x="3081376" y="2024182"/>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a:t>
            </a:r>
          </a:p>
        </p:txBody>
      </p:sp>
      <p:sp>
        <p:nvSpPr>
          <p:cNvPr id="11" name="TextBox 22"/>
          <p:cNvSpPr txBox="1"/>
          <p:nvPr/>
        </p:nvSpPr>
        <p:spPr>
          <a:xfrm>
            <a:off x="664793" y="244150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skills</a:t>
            </a:r>
          </a:p>
        </p:txBody>
      </p:sp>
      <p:sp>
        <p:nvSpPr>
          <p:cNvPr id="18" name="文本框 17">
            <a:hlinkClick r:id="rId4" action="ppaction://hlinksldjump"/>
          </p:cNvPr>
          <p:cNvSpPr txBox="1"/>
          <p:nvPr/>
        </p:nvSpPr>
        <p:spPr>
          <a:xfrm>
            <a:off x="778155" y="55458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3" name="TextBox 22"/>
          <p:cNvSpPr txBox="1"/>
          <p:nvPr/>
        </p:nvSpPr>
        <p:spPr>
          <a:xfrm>
            <a:off x="8483759" y="2724584"/>
            <a:ext cx="243662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understand</a:t>
            </a:r>
          </a:p>
        </p:txBody>
      </p:sp>
      <p:sp>
        <p:nvSpPr>
          <p:cNvPr id="14" name="TextBox 22"/>
          <p:cNvSpPr txBox="1"/>
          <p:nvPr/>
        </p:nvSpPr>
        <p:spPr>
          <a:xfrm>
            <a:off x="6274338" y="313804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noisy</a:t>
            </a:r>
          </a:p>
        </p:txBody>
      </p:sp>
      <p:sp>
        <p:nvSpPr>
          <p:cNvPr id="15" name="TextBox 22"/>
          <p:cNvSpPr txBox="1"/>
          <p:nvPr/>
        </p:nvSpPr>
        <p:spPr>
          <a:xfrm>
            <a:off x="5759430" y="386971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unhappy</a:t>
            </a:r>
          </a:p>
        </p:txBody>
      </p:sp>
      <p:sp>
        <p:nvSpPr>
          <p:cNvPr id="17" name="TextBox 22"/>
          <p:cNvSpPr txBox="1"/>
          <p:nvPr/>
        </p:nvSpPr>
        <p:spPr>
          <a:xfrm>
            <a:off x="985114" y="423525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bored</a:t>
            </a:r>
          </a:p>
        </p:txBody>
      </p:sp>
      <p:sp>
        <p:nvSpPr>
          <p:cNvPr id="19" name="TextBox 22"/>
          <p:cNvSpPr txBox="1"/>
          <p:nvPr/>
        </p:nvSpPr>
        <p:spPr>
          <a:xfrm>
            <a:off x="4436849" y="4639572"/>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itself</a:t>
            </a:r>
          </a:p>
        </p:txBody>
      </p:sp>
      <p:sp>
        <p:nvSpPr>
          <p:cNvPr id="20" name="文本框 19">
            <a:hlinkClick r:id="rId5" action="ppaction://hlinksldjump"/>
          </p:cNvPr>
          <p:cNvSpPr txBox="1"/>
          <p:nvPr/>
        </p:nvSpPr>
        <p:spPr>
          <a:xfrm>
            <a:off x="2378997" y="554586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6" action="ppaction://hlinksldjump"/>
          </p:cNvPr>
          <p:cNvSpPr txBox="1"/>
          <p:nvPr/>
        </p:nvSpPr>
        <p:spPr>
          <a:xfrm>
            <a:off x="4147133" y="554586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7" action="ppaction://hlinksldjump"/>
          </p:cNvPr>
          <p:cNvSpPr txBox="1"/>
          <p:nvPr/>
        </p:nvSpPr>
        <p:spPr>
          <a:xfrm>
            <a:off x="5782857" y="554586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8" action="ppaction://hlinksldjump"/>
          </p:cNvPr>
          <p:cNvSpPr txBox="1"/>
          <p:nvPr/>
        </p:nvSpPr>
        <p:spPr>
          <a:xfrm>
            <a:off x="7418581" y="5545865"/>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7" name="文本框 6"/>
          <p:cNvSpPr txBox="1"/>
          <p:nvPr/>
        </p:nvSpPr>
        <p:spPr>
          <a:xfrm>
            <a:off x="386201" y="6184507"/>
            <a:ext cx="7167347" cy="461665"/>
          </a:xfrm>
          <a:prstGeom prst="rect">
            <a:avLst/>
          </a:prstGeom>
          <a:noFill/>
        </p:spPr>
        <p:txBody>
          <a:bodyPr wrap="none" rtlCol="0">
            <a:spAutoFit/>
          </a:bodyPr>
          <a:lstStyle/>
          <a:p>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p>
        </p:txBody>
      </p:sp>
      <p:sp>
        <p:nvSpPr>
          <p:cNvPr id="25" name="文本框 24">
            <a:hlinkClick r:id="rId9" action="ppaction://hlinksldjump"/>
          </p:cNvPr>
          <p:cNvSpPr txBox="1"/>
          <p:nvPr/>
        </p:nvSpPr>
        <p:spPr>
          <a:xfrm>
            <a:off x="778154" y="613466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8" name="文本框 27">
            <a:hlinkClick r:id="rId10" action="ppaction://hlinksldjump"/>
          </p:cNvPr>
          <p:cNvSpPr txBox="1"/>
          <p:nvPr/>
        </p:nvSpPr>
        <p:spPr>
          <a:xfrm>
            <a:off x="2378997" y="612552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9" name="文本框 28">
            <a:hlinkClick r:id="rId11" action="ppaction://hlinksldjump"/>
          </p:cNvPr>
          <p:cNvSpPr txBox="1"/>
          <p:nvPr/>
        </p:nvSpPr>
        <p:spPr>
          <a:xfrm>
            <a:off x="4147132" y="613741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30" name="文本框 29">
            <a:hlinkClick r:id="rId12" action="ppaction://hlinksldjump"/>
          </p:cNvPr>
          <p:cNvSpPr txBox="1"/>
          <p:nvPr/>
        </p:nvSpPr>
        <p:spPr>
          <a:xfrm>
            <a:off x="5782856" y="613741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31" name="文本框 30">
            <a:hlinkClick r:id="rId13" action="ppaction://hlinksldjump"/>
          </p:cNvPr>
          <p:cNvSpPr txBox="1"/>
          <p:nvPr/>
        </p:nvSpPr>
        <p:spPr>
          <a:xfrm>
            <a:off x="7418581" y="611940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wipe(up)">
                                      <p:cBhvr>
                                        <p:cTn id="15" dur="500"/>
                                        <p:tgtEl>
                                          <p:spTgt spid="3">
                                            <p:txEl>
                                              <p:pRg st="2" end="2"/>
                                            </p:txEl>
                                          </p:spTgt>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par>
                          <p:cTn id="24" fill="hold">
                            <p:stCondLst>
                              <p:cond delay="500"/>
                            </p:stCondLst>
                            <p:childTnLst>
                              <p:par>
                                <p:cTn id="25" presetID="16" presetClass="entr" presetSubtype="37"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barn(outVertical)">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barn(inVertical)">
                                      <p:cBhvr>
                                        <p:cTn id="32" dur="500"/>
                                        <p:tgtEl>
                                          <p:spTgt spid="16"/>
                                        </p:tgtEl>
                                      </p:cBhvr>
                                    </p:animEffect>
                                  </p:childTnLst>
                                </p:cTn>
                              </p:par>
                            </p:childTnLst>
                          </p:cTn>
                        </p:par>
                        <p:par>
                          <p:cTn id="33" fill="hold">
                            <p:stCondLst>
                              <p:cond delay="500"/>
                            </p:stCondLst>
                            <p:childTnLst>
                              <p:par>
                                <p:cTn id="34" presetID="16" presetClass="entr" presetSubtype="37"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barn(outVertical)">
                                      <p:cBhvr>
                                        <p:cTn id="36" dur="5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barn(inVertical)">
                                      <p:cBhvr>
                                        <p:cTn id="41" dur="500"/>
                                        <p:tgtEl>
                                          <p:spTgt spid="23"/>
                                        </p:tgtEl>
                                      </p:cBhvr>
                                    </p:animEffect>
                                  </p:childTnLst>
                                </p:cTn>
                              </p:par>
                            </p:childTnLst>
                          </p:cTn>
                        </p:par>
                        <p:par>
                          <p:cTn id="42" fill="hold">
                            <p:stCondLst>
                              <p:cond delay="500"/>
                            </p:stCondLst>
                            <p:childTnLst>
                              <p:par>
                                <p:cTn id="43" presetID="16" presetClass="entr" presetSubtype="37"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barn(outVertical)">
                                      <p:cBhvr>
                                        <p:cTn id="45" dur="500"/>
                                        <p:tgtEl>
                                          <p:spTgt spid="21"/>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barn(inVertical)">
                                      <p:cBhvr>
                                        <p:cTn id="50" dur="500"/>
                                        <p:tgtEl>
                                          <p:spTgt spid="10"/>
                                        </p:tgtEl>
                                      </p:cBhvr>
                                    </p:animEffect>
                                  </p:childTnLst>
                                </p:cTn>
                              </p:par>
                            </p:childTnLst>
                          </p:cTn>
                        </p:par>
                        <p:par>
                          <p:cTn id="51" fill="hold">
                            <p:stCondLst>
                              <p:cond delay="500"/>
                            </p:stCondLst>
                            <p:childTnLst>
                              <p:par>
                                <p:cTn id="52" presetID="16" presetClass="entr" presetSubtype="37"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barn(outVertical)">
                                      <p:cBhvr>
                                        <p:cTn id="54" dur="500"/>
                                        <p:tgtEl>
                                          <p:spTgt spid="22"/>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barn(inVertical)">
                                      <p:cBhvr>
                                        <p:cTn id="59" dur="500"/>
                                        <p:tgtEl>
                                          <p:spTgt spid="11"/>
                                        </p:tgtEl>
                                      </p:cBhvr>
                                    </p:animEffect>
                                  </p:childTnLst>
                                </p:cTn>
                              </p:par>
                            </p:childTnLst>
                          </p:cTn>
                        </p:par>
                        <p:par>
                          <p:cTn id="60" fill="hold">
                            <p:stCondLst>
                              <p:cond delay="500"/>
                            </p:stCondLst>
                            <p:childTnLst>
                              <p:par>
                                <p:cTn id="61" presetID="16" presetClass="entr" presetSubtype="37" fill="hold" grpId="0" nodeType="after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barn(outVertical)">
                                      <p:cBhvr>
                                        <p:cTn id="63" dur="500"/>
                                        <p:tgtEl>
                                          <p:spTgt spid="24"/>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barn(inVertical)">
                                      <p:cBhvr>
                                        <p:cTn id="68" dur="500"/>
                                        <p:tgtEl>
                                          <p:spTgt spid="13"/>
                                        </p:tgtEl>
                                      </p:cBhvr>
                                    </p:animEffect>
                                  </p:childTnLst>
                                </p:cTn>
                              </p:par>
                            </p:childTnLst>
                          </p:cTn>
                        </p:par>
                        <p:par>
                          <p:cTn id="69" fill="hold">
                            <p:stCondLst>
                              <p:cond delay="500"/>
                            </p:stCondLst>
                            <p:childTnLst>
                              <p:par>
                                <p:cTn id="70" presetID="16" presetClass="entr" presetSubtype="37"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barn(outVertical)">
                                      <p:cBhvr>
                                        <p:cTn id="72" dur="500"/>
                                        <p:tgtEl>
                                          <p:spTgt spid="25"/>
                                        </p:tgtEl>
                                      </p:cBhvr>
                                    </p:animEffect>
                                  </p:childTnLst>
                                </p:cTn>
                              </p:par>
                            </p:childTnLst>
                          </p:cTn>
                        </p:par>
                      </p:childTnLst>
                    </p:cTn>
                  </p:par>
                  <p:par>
                    <p:cTn id="73" fill="hold">
                      <p:stCondLst>
                        <p:cond delay="indefinite"/>
                      </p:stCondLst>
                      <p:childTnLst>
                        <p:par>
                          <p:cTn id="74" fill="hold">
                            <p:stCondLst>
                              <p:cond delay="0"/>
                            </p:stCondLst>
                            <p:childTnLst>
                              <p:par>
                                <p:cTn id="75" presetID="16" presetClass="entr" presetSubtype="21"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barn(inVertical)">
                                      <p:cBhvr>
                                        <p:cTn id="77" dur="500"/>
                                        <p:tgtEl>
                                          <p:spTgt spid="14"/>
                                        </p:tgtEl>
                                      </p:cBhvr>
                                    </p:animEffect>
                                  </p:childTnLst>
                                </p:cTn>
                              </p:par>
                            </p:childTnLst>
                          </p:cTn>
                        </p:par>
                        <p:par>
                          <p:cTn id="78" fill="hold">
                            <p:stCondLst>
                              <p:cond delay="500"/>
                            </p:stCondLst>
                            <p:childTnLst>
                              <p:par>
                                <p:cTn id="79" presetID="16" presetClass="entr" presetSubtype="37" fill="hold" grpId="0" nodeType="after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barn(outVertical)">
                                      <p:cBhvr>
                                        <p:cTn id="81" dur="500"/>
                                        <p:tgtEl>
                                          <p:spTgt spid="28"/>
                                        </p:tgtEl>
                                      </p:cBhvr>
                                    </p:animEffect>
                                  </p:childTnLst>
                                </p:cTn>
                              </p:par>
                            </p:childTnLst>
                          </p:cTn>
                        </p:par>
                      </p:childTnLst>
                    </p:cTn>
                  </p:par>
                  <p:par>
                    <p:cTn id="82" fill="hold">
                      <p:stCondLst>
                        <p:cond delay="indefinite"/>
                      </p:stCondLst>
                      <p:childTnLst>
                        <p:par>
                          <p:cTn id="83" fill="hold">
                            <p:stCondLst>
                              <p:cond delay="0"/>
                            </p:stCondLst>
                            <p:childTnLst>
                              <p:par>
                                <p:cTn id="84" presetID="16" presetClass="entr" presetSubtype="21" fill="hold" grpId="0" nodeType="clickEffect">
                                  <p:stCondLst>
                                    <p:cond delay="0"/>
                                  </p:stCondLst>
                                  <p:childTnLst>
                                    <p:set>
                                      <p:cBhvr>
                                        <p:cTn id="85" dur="1" fill="hold">
                                          <p:stCondLst>
                                            <p:cond delay="0"/>
                                          </p:stCondLst>
                                        </p:cTn>
                                        <p:tgtEl>
                                          <p:spTgt spid="15"/>
                                        </p:tgtEl>
                                        <p:attrNameLst>
                                          <p:attrName>style.visibility</p:attrName>
                                        </p:attrNameLst>
                                      </p:cBhvr>
                                      <p:to>
                                        <p:strVal val="visible"/>
                                      </p:to>
                                    </p:set>
                                    <p:animEffect transition="in" filter="barn(inVertical)">
                                      <p:cBhvr>
                                        <p:cTn id="86" dur="500"/>
                                        <p:tgtEl>
                                          <p:spTgt spid="15"/>
                                        </p:tgtEl>
                                      </p:cBhvr>
                                    </p:animEffect>
                                  </p:childTnLst>
                                </p:cTn>
                              </p:par>
                            </p:childTnLst>
                          </p:cTn>
                        </p:par>
                        <p:par>
                          <p:cTn id="87" fill="hold">
                            <p:stCondLst>
                              <p:cond delay="500"/>
                            </p:stCondLst>
                            <p:childTnLst>
                              <p:par>
                                <p:cTn id="88" presetID="16" presetClass="entr" presetSubtype="37" fill="hold" grpId="0" nodeType="afterEffect">
                                  <p:stCondLst>
                                    <p:cond delay="0"/>
                                  </p:stCondLst>
                                  <p:childTnLst>
                                    <p:set>
                                      <p:cBhvr>
                                        <p:cTn id="89" dur="1" fill="hold">
                                          <p:stCondLst>
                                            <p:cond delay="0"/>
                                          </p:stCondLst>
                                        </p:cTn>
                                        <p:tgtEl>
                                          <p:spTgt spid="29"/>
                                        </p:tgtEl>
                                        <p:attrNameLst>
                                          <p:attrName>style.visibility</p:attrName>
                                        </p:attrNameLst>
                                      </p:cBhvr>
                                      <p:to>
                                        <p:strVal val="visible"/>
                                      </p:to>
                                    </p:set>
                                    <p:animEffect transition="in" filter="barn(outVertical)">
                                      <p:cBhvr>
                                        <p:cTn id="90" dur="500"/>
                                        <p:tgtEl>
                                          <p:spTgt spid="29"/>
                                        </p:tgtEl>
                                      </p:cBhvr>
                                    </p:animEffect>
                                  </p:childTnLst>
                                </p:cTn>
                              </p:par>
                            </p:childTnLst>
                          </p:cTn>
                        </p:par>
                      </p:childTnLst>
                    </p:cTn>
                  </p:par>
                  <p:par>
                    <p:cTn id="91" fill="hold">
                      <p:stCondLst>
                        <p:cond delay="indefinite"/>
                      </p:stCondLst>
                      <p:childTnLst>
                        <p:par>
                          <p:cTn id="92" fill="hold">
                            <p:stCondLst>
                              <p:cond delay="0"/>
                            </p:stCondLst>
                            <p:childTnLst>
                              <p:par>
                                <p:cTn id="93" presetID="16" presetClass="entr" presetSubtype="21" fill="hold" grpId="0" nodeType="clickEffect">
                                  <p:stCondLst>
                                    <p:cond delay="0"/>
                                  </p:stCondLst>
                                  <p:childTnLst>
                                    <p:set>
                                      <p:cBhvr>
                                        <p:cTn id="94" dur="1" fill="hold">
                                          <p:stCondLst>
                                            <p:cond delay="0"/>
                                          </p:stCondLst>
                                        </p:cTn>
                                        <p:tgtEl>
                                          <p:spTgt spid="17"/>
                                        </p:tgtEl>
                                        <p:attrNameLst>
                                          <p:attrName>style.visibility</p:attrName>
                                        </p:attrNameLst>
                                      </p:cBhvr>
                                      <p:to>
                                        <p:strVal val="visible"/>
                                      </p:to>
                                    </p:set>
                                    <p:animEffect transition="in" filter="barn(inVertical)">
                                      <p:cBhvr>
                                        <p:cTn id="95" dur="500"/>
                                        <p:tgtEl>
                                          <p:spTgt spid="17"/>
                                        </p:tgtEl>
                                      </p:cBhvr>
                                    </p:animEffect>
                                  </p:childTnLst>
                                </p:cTn>
                              </p:par>
                            </p:childTnLst>
                          </p:cTn>
                        </p:par>
                        <p:par>
                          <p:cTn id="96" fill="hold">
                            <p:stCondLst>
                              <p:cond delay="500"/>
                            </p:stCondLst>
                            <p:childTnLst>
                              <p:par>
                                <p:cTn id="97" presetID="16" presetClass="entr" presetSubtype="37" fill="hold" grpId="0" nodeType="afterEffect">
                                  <p:stCondLst>
                                    <p:cond delay="0"/>
                                  </p:stCondLst>
                                  <p:childTnLst>
                                    <p:set>
                                      <p:cBhvr>
                                        <p:cTn id="98" dur="1" fill="hold">
                                          <p:stCondLst>
                                            <p:cond delay="0"/>
                                          </p:stCondLst>
                                        </p:cTn>
                                        <p:tgtEl>
                                          <p:spTgt spid="30"/>
                                        </p:tgtEl>
                                        <p:attrNameLst>
                                          <p:attrName>style.visibility</p:attrName>
                                        </p:attrNameLst>
                                      </p:cBhvr>
                                      <p:to>
                                        <p:strVal val="visible"/>
                                      </p:to>
                                    </p:set>
                                    <p:animEffect transition="in" filter="barn(outVertical)">
                                      <p:cBhvr>
                                        <p:cTn id="99" dur="500"/>
                                        <p:tgtEl>
                                          <p:spTgt spid="30"/>
                                        </p:tgtEl>
                                      </p:cBhvr>
                                    </p:animEffect>
                                  </p:childTnLst>
                                </p:cTn>
                              </p:par>
                            </p:childTnLst>
                          </p:cTn>
                        </p:par>
                      </p:childTnLst>
                    </p:cTn>
                  </p:par>
                  <p:par>
                    <p:cTn id="100" fill="hold">
                      <p:stCondLst>
                        <p:cond delay="indefinite"/>
                      </p:stCondLst>
                      <p:childTnLst>
                        <p:par>
                          <p:cTn id="101" fill="hold">
                            <p:stCondLst>
                              <p:cond delay="0"/>
                            </p:stCondLst>
                            <p:childTnLst>
                              <p:par>
                                <p:cTn id="102" presetID="16" presetClass="entr" presetSubtype="21" fill="hold" grpId="0" nodeType="clickEffect">
                                  <p:stCondLst>
                                    <p:cond delay="0"/>
                                  </p:stCondLst>
                                  <p:childTnLst>
                                    <p:set>
                                      <p:cBhvr>
                                        <p:cTn id="103" dur="1" fill="hold">
                                          <p:stCondLst>
                                            <p:cond delay="0"/>
                                          </p:stCondLst>
                                        </p:cTn>
                                        <p:tgtEl>
                                          <p:spTgt spid="19"/>
                                        </p:tgtEl>
                                        <p:attrNameLst>
                                          <p:attrName>style.visibility</p:attrName>
                                        </p:attrNameLst>
                                      </p:cBhvr>
                                      <p:to>
                                        <p:strVal val="visible"/>
                                      </p:to>
                                    </p:set>
                                    <p:animEffect transition="in" filter="barn(inVertical)">
                                      <p:cBhvr>
                                        <p:cTn id="104" dur="500"/>
                                        <p:tgtEl>
                                          <p:spTgt spid="19"/>
                                        </p:tgtEl>
                                      </p:cBhvr>
                                    </p:animEffect>
                                  </p:childTnLst>
                                </p:cTn>
                              </p:par>
                            </p:childTnLst>
                          </p:cTn>
                        </p:par>
                        <p:par>
                          <p:cTn id="105" fill="hold">
                            <p:stCondLst>
                              <p:cond delay="500"/>
                            </p:stCondLst>
                            <p:childTnLst>
                              <p:par>
                                <p:cTn id="106" presetID="16" presetClass="entr" presetSubtype="37"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barn(outVertical)">
                                      <p:cBhvr>
                                        <p:cTn id="10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1" grpId="0"/>
      <p:bldP spid="18" grpId="0" animBg="1"/>
      <p:bldP spid="13" grpId="0"/>
      <p:bldP spid="14" grpId="0"/>
      <p:bldP spid="15" grpId="0"/>
      <p:bldP spid="17" grpId="0"/>
      <p:bldP spid="19" grpId="0"/>
      <p:bldP spid="20" grpId="0" animBg="1"/>
      <p:bldP spid="21" grpId="0" animBg="1"/>
      <p:bldP spid="22" grpId="0" animBg="1"/>
      <p:bldP spid="24" grpId="0" animBg="1"/>
      <p:bldP spid="7" grpId="0"/>
      <p:bldP spid="25" grpId="0" animBg="1"/>
      <p:bldP spid="28" grpId="0" animBg="1"/>
      <p:bldP spid="29" grpId="0" animBg="1"/>
      <p:bldP spid="30" grpId="0" animBg="1"/>
      <p:bldP spid="31" grpId="0" animBg="1"/>
    </p:bld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take care of“</a:t>
            </a:r>
            <a:r>
              <a:rPr lang="zh-CN" altLang="en-US" sz="2380" b="1" dirty="0">
                <a:latin typeface="微软雅黑" panose="020B0503020204020204" pitchFamily="34" charset="-122"/>
                <a:ea typeface="微软雅黑" panose="020B0503020204020204" pitchFamily="34" charset="-122"/>
              </a:rPr>
              <a:t>照顾”，故此题正确答案为：</a:t>
            </a:r>
            <a:r>
              <a:rPr lang="en-US" altLang="zh-CN" sz="2380" b="1" dirty="0">
                <a:latin typeface="微软雅黑" panose="020B0503020204020204" pitchFamily="34" charset="-122"/>
                <a:ea typeface="微软雅黑" panose="020B0503020204020204" pitchFamily="34" charset="-122"/>
              </a:rPr>
              <a:t>of</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本题考查动词的语态变化。根据分析句子语法结构解题法，动词</a:t>
            </a:r>
            <a:r>
              <a:rPr lang="en-US" altLang="zh-CN" sz="2380" b="1" dirty="0">
                <a:latin typeface="微软雅黑" panose="020B0503020204020204" pitchFamily="34" charset="-122"/>
                <a:ea typeface="微软雅黑" panose="020B0503020204020204" pitchFamily="34" charset="-122"/>
              </a:rPr>
              <a:t>call</a:t>
            </a:r>
            <a:r>
              <a:rPr lang="zh-CN" altLang="en-US" sz="2380" b="1" dirty="0">
                <a:latin typeface="微软雅黑" panose="020B0503020204020204" pitchFamily="34" charset="-122"/>
                <a:ea typeface="微软雅黑" panose="020B0503020204020204" pitchFamily="34" charset="-122"/>
              </a:rPr>
              <a:t>之前有</a:t>
            </a:r>
            <a:r>
              <a:rPr lang="en-US" altLang="zh-CN" sz="2380" b="1" dirty="0">
                <a:latin typeface="微软雅黑" panose="020B0503020204020204" pitchFamily="34" charset="-122"/>
                <a:ea typeface="微软雅黑" panose="020B0503020204020204" pitchFamily="34" charset="-122"/>
              </a:rPr>
              <a:t>is</a:t>
            </a:r>
            <a:r>
              <a:rPr lang="zh-CN" altLang="en-US" sz="2380" b="1" dirty="0">
                <a:latin typeface="微软雅黑" panose="020B0503020204020204" pitchFamily="34" charset="-122"/>
                <a:ea typeface="微软雅黑" panose="020B0503020204020204" pitchFamily="34" charset="-122"/>
              </a:rPr>
              <a:t>，并且与主语是被动关系，句意为“此新机器人被称为</a:t>
            </a:r>
            <a:r>
              <a:rPr lang="en-US" altLang="zh-CN" sz="2380" b="1" dirty="0" err="1">
                <a:latin typeface="微软雅黑" panose="020B0503020204020204" pitchFamily="34" charset="-122"/>
                <a:ea typeface="微软雅黑" panose="020B0503020204020204" pitchFamily="34" charset="-122"/>
              </a:rPr>
              <a:t>iPapero</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，应用被动语态结构</a:t>
            </a:r>
            <a:r>
              <a:rPr lang="en-US" altLang="zh-CN" sz="2380" b="1" dirty="0">
                <a:latin typeface="微软雅黑" panose="020B0503020204020204" pitchFamily="34" charset="-122"/>
                <a:ea typeface="微软雅黑" panose="020B0503020204020204" pitchFamily="34" charset="-122"/>
              </a:rPr>
              <a:t>be+</a:t>
            </a:r>
            <a:r>
              <a:rPr lang="zh-CN" altLang="en-US" sz="2380" b="1" dirty="0">
                <a:latin typeface="微软雅黑" panose="020B0503020204020204" pitchFamily="34" charset="-122"/>
                <a:ea typeface="微软雅黑" panose="020B0503020204020204" pitchFamily="34" charset="-122"/>
              </a:rPr>
              <a:t>过去分词，故此题正确答案为：</a:t>
            </a:r>
            <a:r>
              <a:rPr lang="en-US" altLang="zh-CN" sz="2380" b="1" dirty="0">
                <a:latin typeface="微软雅黑" panose="020B0503020204020204" pitchFamily="34" charset="-122"/>
                <a:ea typeface="微软雅黑" panose="020B0503020204020204" pitchFamily="34" charset="-122"/>
              </a:rPr>
              <a:t>called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lang="zh-CN" altLang="en-US" sz="2380" b="1" dirty="0">
                <a:latin typeface="微软雅黑" panose="020B0503020204020204" pitchFamily="34" charset="-122"/>
                <a:ea typeface="微软雅黑" panose="020B0503020204020204" pitchFamily="34" charset="-122"/>
              </a:rPr>
              <a:t>本题考查形容词的词性变化。在介词</a:t>
            </a:r>
            <a:r>
              <a:rPr lang="en-US" altLang="zh-CN" sz="2380" b="1" dirty="0">
                <a:latin typeface="微软雅黑" panose="020B0503020204020204" pitchFamily="34" charset="-122"/>
                <a:ea typeface="微软雅黑" panose="020B0503020204020204" pitchFamily="34" charset="-122"/>
              </a:rPr>
              <a:t>of</a:t>
            </a:r>
            <a:r>
              <a:rPr lang="zh-CN" altLang="en-US" sz="2380" b="1" dirty="0">
                <a:latin typeface="微软雅黑" panose="020B0503020204020204" pitchFamily="34" charset="-122"/>
                <a:ea typeface="微软雅黑" panose="020B0503020204020204" pitchFamily="34" charset="-122"/>
              </a:rPr>
              <a:t>后面应填入名词形式，故此题正确答案为：</a:t>
            </a:r>
            <a:r>
              <a:rPr lang="en-US" altLang="zh-CN" sz="2380" b="1" dirty="0">
                <a:latin typeface="微软雅黑" panose="020B0503020204020204" pitchFamily="34" charset="-122"/>
                <a:ea typeface="微软雅黑" panose="020B0503020204020204" pitchFamily="34" charset="-122"/>
              </a:rPr>
              <a:t>height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103</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lang="zh-CN" altLang="en-US" sz="2380" b="1" dirty="0">
                <a:latin typeface="微软雅黑" panose="020B0503020204020204" pitchFamily="34" charset="-122"/>
                <a:ea typeface="微软雅黑" panose="020B0503020204020204" pitchFamily="34" charset="-122"/>
              </a:rPr>
              <a:t>本题考查冠词用法。根据分析句子语法结构解题法，空格后是名词短语，而且没有指示代词，需填入冠词</a:t>
            </a:r>
            <a:r>
              <a:rPr lang="en-US" altLang="zh-CN" sz="2380" b="1" dirty="0">
                <a:latin typeface="微软雅黑" panose="020B0503020204020204" pitchFamily="34" charset="-122"/>
                <a:ea typeface="微软雅黑" panose="020B0503020204020204" pitchFamily="34" charset="-122"/>
              </a:rPr>
              <a:t>a</a:t>
            </a:r>
            <a:r>
              <a:rPr lang="zh-CN" altLang="en-US" sz="2380" b="1" dirty="0">
                <a:latin typeface="微软雅黑" panose="020B0503020204020204" pitchFamily="34" charset="-122"/>
                <a:ea typeface="微软雅黑" panose="020B0503020204020204" pitchFamily="34" charset="-122"/>
              </a:rPr>
              <a:t>，表示“一种”，故此题正确答案为：</a:t>
            </a:r>
            <a:r>
              <a:rPr lang="en-US" altLang="zh-CN" sz="2380" b="1" dirty="0">
                <a:latin typeface="微软雅黑" panose="020B0503020204020204" pitchFamily="34" charset="-122"/>
                <a:ea typeface="微软雅黑" panose="020B0503020204020204" pitchFamily="34" charset="-122"/>
              </a:rPr>
              <a:t>a</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104</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lang="zh-CN" altLang="en-US" sz="2380" b="1" dirty="0">
                <a:latin typeface="微软雅黑" panose="020B0503020204020204" pitchFamily="34" charset="-122"/>
                <a:ea typeface="微软雅黑" panose="020B0503020204020204" pitchFamily="34" charset="-122"/>
              </a:rPr>
              <a:t>本题考查可数名词的单复数变化。根据关键词解题法，名词前有</a:t>
            </a:r>
            <a:r>
              <a:rPr lang="en-US" altLang="zh-CN" sz="2380" b="1" dirty="0">
                <a:latin typeface="微软雅黑" panose="020B0503020204020204" pitchFamily="34" charset="-122"/>
                <a:ea typeface="微软雅黑" panose="020B0503020204020204" pitchFamily="34" charset="-122"/>
              </a:rPr>
              <a:t>many</a:t>
            </a:r>
            <a:r>
              <a:rPr lang="zh-CN" altLang="en-US" sz="2380" b="1" dirty="0">
                <a:latin typeface="微软雅黑" panose="020B0503020204020204" pitchFamily="34" charset="-122"/>
                <a:ea typeface="微软雅黑" panose="020B0503020204020204" pitchFamily="34" charset="-122"/>
              </a:rPr>
              <a:t>，应填入名词复数形式，故此题正确答案为：</a:t>
            </a:r>
            <a:r>
              <a:rPr lang="en-US" altLang="zh-CN" sz="2380" b="1" dirty="0">
                <a:latin typeface="微软雅黑" panose="020B0503020204020204" pitchFamily="34" charset="-122"/>
                <a:ea typeface="微软雅黑" panose="020B0503020204020204" pitchFamily="34" charset="-122"/>
              </a:rPr>
              <a:t>skills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105</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use ... to do“</a:t>
            </a:r>
            <a:r>
              <a:rPr lang="zh-CN" altLang="en-US" sz="2380" b="1" dirty="0">
                <a:latin typeface="微软雅黑" panose="020B0503020204020204" pitchFamily="34" charset="-122"/>
                <a:ea typeface="微软雅黑" panose="020B0503020204020204" pitchFamily="34" charset="-122"/>
              </a:rPr>
              <a:t>用</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做”，故此题正确答案为：</a:t>
            </a:r>
            <a:r>
              <a:rPr lang="en-US" altLang="zh-CN" sz="2380" b="1" dirty="0">
                <a:latin typeface="微软雅黑" panose="020B0503020204020204" pitchFamily="34" charset="-122"/>
                <a:ea typeface="微软雅黑" panose="020B0503020204020204" pitchFamily="34" charset="-122"/>
              </a:rPr>
              <a:t>to understand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106</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lang="zh-CN" altLang="en-US" sz="2380" b="1" dirty="0">
                <a:latin typeface="微软雅黑" panose="020B0503020204020204" pitchFamily="34" charset="-122"/>
                <a:ea typeface="微软雅黑" panose="020B0503020204020204" pitchFamily="34" charset="-122"/>
              </a:rPr>
              <a:t>本题考查名词的词性变化。根据分析句子语法结构解题法，空格在名词前，需填入形容词修饰名词</a:t>
            </a:r>
            <a:r>
              <a:rPr lang="en-US" altLang="zh-CN" sz="2380" b="1" dirty="0">
                <a:latin typeface="微软雅黑" panose="020B0503020204020204" pitchFamily="34" charset="-122"/>
                <a:ea typeface="微软雅黑" panose="020B0503020204020204" pitchFamily="34" charset="-122"/>
              </a:rPr>
              <a:t>situations</a:t>
            </a:r>
            <a:r>
              <a:rPr lang="zh-CN" altLang="en-US" sz="2380" b="1" dirty="0">
                <a:latin typeface="微软雅黑" panose="020B0503020204020204" pitchFamily="34" charset="-122"/>
                <a:ea typeface="微软雅黑" panose="020B0503020204020204" pitchFamily="34" charset="-122"/>
              </a:rPr>
              <a:t>，故此题正确答案为：</a:t>
            </a:r>
            <a:r>
              <a:rPr lang="en-US" altLang="zh-CN" sz="2380" b="1" dirty="0">
                <a:latin typeface="微软雅黑" panose="020B0503020204020204" pitchFamily="34" charset="-122"/>
                <a:ea typeface="微软雅黑" panose="020B0503020204020204" pitchFamily="34" charset="-122"/>
              </a:rPr>
              <a:t>noisy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107</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本题考查形容词词义变化。根据句意解题法，“是当孩子们不开心的时候陪他们玩游戏”，应填入反义词，故此题正确答案为：</a:t>
            </a:r>
            <a:r>
              <a:rPr lang="en-US" altLang="zh-CN" sz="2380" b="1" dirty="0">
                <a:latin typeface="微软雅黑" panose="020B0503020204020204" pitchFamily="34" charset="-122"/>
                <a:ea typeface="微软雅黑" panose="020B0503020204020204" pitchFamily="34" charset="-122"/>
              </a:rPr>
              <a:t>unhappy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108</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本题考查动词的词性变化。根据关键词解题法及句意“当孩子觉得无聊的时候”，</a:t>
            </a:r>
            <a:r>
              <a:rPr lang="en-US" altLang="zh-CN" sz="2380" b="1" dirty="0">
                <a:latin typeface="微软雅黑" panose="020B0503020204020204" pitchFamily="34" charset="-122"/>
                <a:ea typeface="微软雅黑" panose="020B0503020204020204" pitchFamily="34" charset="-122"/>
              </a:rPr>
              <a:t>is</a:t>
            </a:r>
            <a:r>
              <a:rPr lang="zh-CN" altLang="en-US" sz="2380" b="1" dirty="0">
                <a:latin typeface="微软雅黑" panose="020B0503020204020204" pitchFamily="34" charset="-122"/>
                <a:ea typeface="微软雅黑" panose="020B0503020204020204" pitchFamily="34" charset="-122"/>
              </a:rPr>
              <a:t>后应填入形容词做表语，由于主语是</a:t>
            </a:r>
            <a:r>
              <a:rPr lang="en-US" altLang="zh-CN" sz="2380" b="1" dirty="0">
                <a:latin typeface="微软雅黑" panose="020B0503020204020204" pitchFamily="34" charset="-122"/>
                <a:ea typeface="微软雅黑" panose="020B0503020204020204" pitchFamily="34" charset="-122"/>
              </a:rPr>
              <a:t>child</a:t>
            </a:r>
            <a:r>
              <a:rPr lang="zh-CN" altLang="en-US" sz="2380" b="1" dirty="0">
                <a:latin typeface="微软雅黑" panose="020B0503020204020204" pitchFamily="34" charset="-122"/>
                <a:ea typeface="微软雅黑" panose="020B0503020204020204" pitchFamily="34" charset="-122"/>
              </a:rPr>
              <a:t>，填入表情感的过去分词，故此题正确答案为：</a:t>
            </a:r>
            <a:r>
              <a:rPr lang="en-US" altLang="zh-CN" sz="2380" b="1" dirty="0">
                <a:latin typeface="微软雅黑" panose="020B0503020204020204" pitchFamily="34" charset="-122"/>
                <a:ea typeface="微软雅黑" panose="020B0503020204020204" pitchFamily="34" charset="-122"/>
              </a:rPr>
              <a:t>bored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1420090"/>
            <a:ext cx="4075043" cy="501647"/>
          </a:xfrm>
          <a:prstGeom prst="homePlat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039815"/>
            <a:ext cx="10668000" cy="4818185"/>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11</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2083291"/>
            <a:ext cx="10668000" cy="4154984"/>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①如空格前是助动词（</a:t>
            </a:r>
            <a:r>
              <a:rPr lang="en-US" altLang="zh-CN" sz="2400" dirty="0">
                <a:latin typeface="微软雅黑" panose="020B0503020204020204" pitchFamily="34" charset="-122"/>
                <a:ea typeface="微软雅黑" panose="020B0503020204020204" pitchFamily="34" charset="-122"/>
              </a:rPr>
              <a:t>will, shall </a:t>
            </a:r>
            <a:r>
              <a:rPr lang="zh-CN" altLang="en-US" sz="2400" dirty="0">
                <a:latin typeface="微软雅黑" panose="020B0503020204020204" pitchFamily="34" charset="-122"/>
                <a:ea typeface="微软雅黑" panose="020B0503020204020204" pitchFamily="34" charset="-122"/>
              </a:rPr>
              <a:t>等）、情态动词（</a:t>
            </a:r>
            <a:r>
              <a:rPr lang="en-US" altLang="zh-CN" sz="2400" dirty="0">
                <a:latin typeface="微软雅黑" panose="020B0503020204020204" pitchFamily="34" charset="-122"/>
                <a:ea typeface="微软雅黑" panose="020B0503020204020204" pitchFamily="34" charset="-122"/>
              </a:rPr>
              <a:t>can, may, must </a:t>
            </a:r>
            <a:r>
              <a:rPr lang="zh-CN" altLang="en-US" sz="2400" dirty="0">
                <a:latin typeface="微软雅黑" panose="020B0503020204020204" pitchFamily="34" charset="-122"/>
                <a:ea typeface="微软雅黑" panose="020B0503020204020204" pitchFamily="34" charset="-122"/>
              </a:rPr>
              <a:t>等），则填入动词原形。</a:t>
            </a:r>
          </a:p>
          <a:p>
            <a:r>
              <a:rPr lang="zh-CN" altLang="en-US" sz="2400" dirty="0">
                <a:latin typeface="微软雅黑" panose="020B0503020204020204" pitchFamily="34" charset="-122"/>
                <a:ea typeface="微软雅黑" panose="020B0503020204020204" pitchFamily="34" charset="-122"/>
              </a:rPr>
              <a:t>    ②如空格前是助动词 </a:t>
            </a:r>
            <a:r>
              <a:rPr lang="en-US" altLang="zh-CN" sz="2400" dirty="0">
                <a:latin typeface="微软雅黑" panose="020B0503020204020204" pitchFamily="34" charset="-122"/>
                <a:ea typeface="微软雅黑" panose="020B0503020204020204" pitchFamily="34" charset="-122"/>
              </a:rPr>
              <a:t>have/has/had</a:t>
            </a:r>
            <a:r>
              <a:rPr lang="zh-CN" altLang="en-US" sz="2400" dirty="0">
                <a:latin typeface="微软雅黑" panose="020B0503020204020204" pitchFamily="34" charset="-122"/>
                <a:ea typeface="微软雅黑" panose="020B0503020204020204" pitchFamily="34" charset="-122"/>
              </a:rPr>
              <a:t>，则填入动词过去分词，构成完成时。</a:t>
            </a:r>
          </a:p>
          <a:p>
            <a:r>
              <a:rPr lang="zh-CN" altLang="en-US" sz="2400" dirty="0">
                <a:latin typeface="微软雅黑" panose="020B0503020204020204" pitchFamily="34" charset="-122"/>
                <a:ea typeface="微软雅黑" panose="020B0503020204020204" pitchFamily="34" charset="-122"/>
              </a:rPr>
              <a:t>    ③如空格前是 </a:t>
            </a:r>
            <a:r>
              <a:rPr lang="en-US" altLang="zh-CN" sz="2400" dirty="0">
                <a:latin typeface="微软雅黑" panose="020B0503020204020204" pitchFamily="34" charset="-122"/>
                <a:ea typeface="微软雅黑" panose="020B0503020204020204" pitchFamily="34" charset="-122"/>
              </a:rPr>
              <a:t>be </a:t>
            </a:r>
            <a:r>
              <a:rPr lang="zh-CN" altLang="en-US" sz="2400" dirty="0">
                <a:latin typeface="微软雅黑" panose="020B0503020204020204" pitchFamily="34" charset="-122"/>
                <a:ea typeface="微软雅黑" panose="020B0503020204020204" pitchFamily="34" charset="-122"/>
              </a:rPr>
              <a:t>动词的各种形式，则考虑填入现在分词、过去分词或动词的形容词形式。</a:t>
            </a:r>
          </a:p>
          <a:p>
            <a:r>
              <a:rPr lang="zh-CN" altLang="en-US" sz="2400" dirty="0">
                <a:latin typeface="微软雅黑" panose="020B0503020204020204" pitchFamily="34" charset="-122"/>
                <a:ea typeface="微软雅黑" panose="020B0503020204020204" pitchFamily="34" charset="-122"/>
              </a:rPr>
              <a:t>    ④如句子有明显的时间状语，如</a:t>
            </a:r>
            <a:r>
              <a:rPr lang="en-US" altLang="zh-CN" sz="2400" dirty="0">
                <a:latin typeface="微软雅黑" panose="020B0503020204020204" pitchFamily="34" charset="-122"/>
                <a:ea typeface="微软雅黑" panose="020B0503020204020204" pitchFamily="34" charset="-122"/>
              </a:rPr>
              <a:t>tomorrow</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in the future</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last week</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yesterday</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now</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every day</a:t>
            </a:r>
            <a:r>
              <a:rPr lang="zh-CN" altLang="en-US" sz="2400" dirty="0">
                <a:latin typeface="微软雅黑" panose="020B0503020204020204" pitchFamily="34" charset="-122"/>
                <a:ea typeface="微软雅黑" panose="020B0503020204020204" pitchFamily="34" charset="-122"/>
              </a:rPr>
              <a:t>等，则根据时间状语填入将来时、过去时、现在进行时或一般现在时。</a:t>
            </a:r>
          </a:p>
          <a:p>
            <a:r>
              <a:rPr lang="zh-CN" altLang="en-US" sz="2400" dirty="0">
                <a:latin typeface="微软雅黑" panose="020B0503020204020204" pitchFamily="34" charset="-122"/>
                <a:ea typeface="微软雅黑" panose="020B0503020204020204" pitchFamily="34" charset="-122"/>
              </a:rPr>
              <a:t>    ⑤如空格前是介词（</a:t>
            </a:r>
            <a:r>
              <a:rPr lang="en-US" altLang="zh-CN" sz="2400" dirty="0">
                <a:latin typeface="微软雅黑" panose="020B0503020204020204" pitchFamily="34" charset="-122"/>
                <a:ea typeface="微软雅黑" panose="020B0503020204020204" pitchFamily="34" charset="-122"/>
              </a:rPr>
              <a:t>in, for, of, about, at, after </a:t>
            </a:r>
            <a:r>
              <a:rPr lang="zh-CN" altLang="en-US" sz="2400" dirty="0">
                <a:latin typeface="微软雅黑" panose="020B0503020204020204" pitchFamily="34" charset="-122"/>
                <a:ea typeface="微软雅黑" panose="020B0503020204020204" pitchFamily="34" charset="-122"/>
              </a:rPr>
              <a:t>等），一般填入该动词的动名词形式 </a:t>
            </a:r>
            <a:r>
              <a:rPr lang="en-US" altLang="zh-CN" sz="2400" dirty="0">
                <a:latin typeface="微软雅黑" panose="020B0503020204020204" pitchFamily="34" charset="-122"/>
                <a:ea typeface="微软雅黑" panose="020B0503020204020204" pitchFamily="34" charset="-122"/>
              </a:rPr>
              <a:t>doing</a:t>
            </a:r>
            <a:r>
              <a:rPr lang="zh-CN" altLang="en-US" sz="2400" dirty="0">
                <a:latin typeface="微软雅黑" panose="020B0503020204020204" pitchFamily="34" charset="-122"/>
                <a:ea typeface="微软雅黑" panose="020B0503020204020204" pitchFamily="34" charset="-122"/>
              </a:rPr>
              <a:t>。</a:t>
            </a:r>
          </a:p>
          <a:p>
            <a:r>
              <a:rPr lang="zh-CN" altLang="en-US" sz="2400" dirty="0">
                <a:latin typeface="微软雅黑" panose="020B0503020204020204" pitchFamily="34" charset="-122"/>
                <a:ea typeface="微软雅黑" panose="020B0503020204020204" pitchFamily="34" charset="-122"/>
              </a:rPr>
              <a:t>    ⑥如空格在形容词性物主代词后，或在冠词后，填入词通常为名词形式。</a:t>
            </a:r>
          </a:p>
        </p:txBody>
      </p:sp>
      <p:sp>
        <p:nvSpPr>
          <p:cNvPr id="6" name="文本框 5"/>
          <p:cNvSpPr txBox="1"/>
          <p:nvPr/>
        </p:nvSpPr>
        <p:spPr>
          <a:xfrm>
            <a:off x="762000" y="1449401"/>
            <a:ext cx="2836033" cy="461665"/>
          </a:xfrm>
          <a:prstGeom prst="rect">
            <a:avLst/>
          </a:prstGeom>
          <a:no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1</a:t>
            </a:r>
            <a:r>
              <a:rPr lang="zh-CN" altLang="en-US" sz="2400" b="1" dirty="0">
                <a:latin typeface="微软雅黑" panose="020B0503020204020204" pitchFamily="34" charset="-122"/>
                <a:ea typeface="微软雅黑" panose="020B0503020204020204" pitchFamily="34" charset="-122"/>
              </a:rPr>
              <a:t>）关键词解题法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childTnLst>
                          </p:cTn>
                        </p:par>
                        <p:par>
                          <p:cTn id="11" fill="hold">
                            <p:stCondLst>
                              <p:cond delay="500"/>
                            </p:stCondLst>
                            <p:childTnLst>
                              <p:par>
                                <p:cTn id="12" presetID="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xit" presetSubtype="2" fill="hold" grpId="1" nodeType="clickEffect">
                                  <p:stCondLst>
                                    <p:cond delay="0"/>
                                  </p:stCondLst>
                                  <p:childTnLst>
                                    <p:animEffect transition="out" filter="wipe(right)">
                                      <p:cBhvr>
                                        <p:cTn id="24" dur="500"/>
                                        <p:tgtEl>
                                          <p:spTgt spid="2"/>
                                        </p:tgtEl>
                                      </p:cBhvr>
                                    </p:animEffect>
                                    <p:set>
                                      <p:cBhvr>
                                        <p:cTn id="25" dur="1" fill="hold">
                                          <p:stCondLst>
                                            <p:cond delay="499"/>
                                          </p:stCondLst>
                                        </p:cTn>
                                        <p:tgtEl>
                                          <p:spTgt spid="2"/>
                                        </p:tgtEl>
                                        <p:attrNameLst>
                                          <p:attrName>style.visibility</p:attrName>
                                        </p:attrNameLst>
                                      </p:cBhvr>
                                      <p:to>
                                        <p:strVal val="hidden"/>
                                      </p:to>
                                    </p:set>
                                  </p:childTnLst>
                                </p:cTn>
                              </p:par>
                              <p:par>
                                <p:cTn id="26" presetID="22" presetClass="exit" presetSubtype="2" fill="hold" grpId="1" nodeType="withEffect">
                                  <p:stCondLst>
                                    <p:cond delay="0"/>
                                  </p:stCondLst>
                                  <p:childTnLst>
                                    <p:animEffect transition="out" filter="wipe(right)">
                                      <p:cBhvr>
                                        <p:cTn id="27" dur="500"/>
                                        <p:tgtEl>
                                          <p:spTgt spid="6"/>
                                        </p:tgtEl>
                                      </p:cBhvr>
                                    </p:animEffect>
                                    <p:set>
                                      <p:cBhvr>
                                        <p:cTn id="28" dur="1" fill="hold">
                                          <p:stCondLst>
                                            <p:cond delay="499"/>
                                          </p:stCondLst>
                                        </p:cTn>
                                        <p:tgtEl>
                                          <p:spTgt spid="6"/>
                                        </p:tgtEl>
                                        <p:attrNameLst>
                                          <p:attrName>style.visibility</p:attrName>
                                        </p:attrNameLst>
                                      </p:cBhvr>
                                      <p:to>
                                        <p:strVal val="hidden"/>
                                      </p:to>
                                    </p:set>
                                  </p:childTnLst>
                                </p:cTn>
                              </p:par>
                              <p:par>
                                <p:cTn id="29" presetID="22" presetClass="exit" presetSubtype="1" fill="hold" grpId="1" nodeType="withEffect">
                                  <p:stCondLst>
                                    <p:cond delay="0"/>
                                  </p:stCondLst>
                                  <p:childTnLst>
                                    <p:animEffect transition="out" filter="wipe(up)">
                                      <p:cBhvr>
                                        <p:cTn id="30" dur="500"/>
                                        <p:tgtEl>
                                          <p:spTgt spid="10"/>
                                        </p:tgtEl>
                                      </p:cBhvr>
                                    </p:animEffect>
                                    <p:set>
                                      <p:cBhvr>
                                        <p:cTn id="31" dur="1" fill="hold">
                                          <p:stCondLst>
                                            <p:cond delay="499"/>
                                          </p:stCondLst>
                                        </p:cTn>
                                        <p:tgtEl>
                                          <p:spTgt spid="10"/>
                                        </p:tgtEl>
                                        <p:attrNameLst>
                                          <p:attrName>style.visibility</p:attrName>
                                        </p:attrNameLst>
                                      </p:cBhvr>
                                      <p:to>
                                        <p:strVal val="hidden"/>
                                      </p:to>
                                    </p:set>
                                  </p:childTnLst>
                                </p:cTn>
                              </p:par>
                              <p:par>
                                <p:cTn id="32" presetID="42" presetClass="exit" presetSubtype="0" fill="hold" grpId="2" nodeType="withEffect">
                                  <p:stCondLst>
                                    <p:cond delay="0"/>
                                  </p:stCondLst>
                                  <p:childTnLst>
                                    <p:animEffect transition="out" filter="fade">
                                      <p:cBhvr>
                                        <p:cTn id="33" dur="1000"/>
                                        <p:tgtEl>
                                          <p:spTgt spid="9"/>
                                        </p:tgtEl>
                                      </p:cBhvr>
                                    </p:animEffect>
                                    <p:anim calcmode="lin" valueType="num">
                                      <p:cBhvr>
                                        <p:cTn id="34" dur="1000"/>
                                        <p:tgtEl>
                                          <p:spTgt spid="9"/>
                                        </p:tgtEl>
                                        <p:attrNameLst>
                                          <p:attrName>ppt_x</p:attrName>
                                        </p:attrNameLst>
                                      </p:cBhvr>
                                      <p:tavLst>
                                        <p:tav tm="0">
                                          <p:val>
                                            <p:strVal val="ppt_x"/>
                                          </p:val>
                                        </p:tav>
                                        <p:tav tm="100000">
                                          <p:val>
                                            <p:strVal val="ppt_x"/>
                                          </p:val>
                                        </p:tav>
                                      </p:tavLst>
                                    </p:anim>
                                    <p:anim calcmode="lin" valueType="num">
                                      <p:cBhvr>
                                        <p:cTn id="35" dur="1000"/>
                                        <p:tgtEl>
                                          <p:spTgt spid="9"/>
                                        </p:tgtEl>
                                        <p:attrNameLst>
                                          <p:attrName>ppt_y</p:attrName>
                                        </p:attrNameLst>
                                      </p:cBhvr>
                                      <p:tavLst>
                                        <p:tav tm="0">
                                          <p:val>
                                            <p:strVal val="ppt_y"/>
                                          </p:val>
                                        </p:tav>
                                        <p:tav tm="100000">
                                          <p:val>
                                            <p:strVal val="ppt_y+.1"/>
                                          </p:val>
                                        </p:tav>
                                      </p:tavLst>
                                    </p:anim>
                                    <p:set>
                                      <p:cBhvr>
                                        <p:cTn id="36"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2"/>
      <p:bldP spid="6" grpId="0" animBg="1"/>
      <p:bldP spid="6" grpId="1"/>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lang="zh-CN" altLang="en-US" sz="2380" b="1" dirty="0">
                <a:latin typeface="微软雅黑" panose="020B0503020204020204" pitchFamily="34" charset="-122"/>
                <a:ea typeface="微软雅黑" panose="020B0503020204020204" pitchFamily="34" charset="-122"/>
              </a:rPr>
              <a:t>本题考查代词变化。根据词组搭配</a:t>
            </a:r>
            <a:r>
              <a:rPr lang="en-US" altLang="zh-CN" sz="2380" b="1" dirty="0">
                <a:latin typeface="微软雅黑" panose="020B0503020204020204" pitchFamily="34" charset="-122"/>
                <a:ea typeface="微软雅黑" panose="020B0503020204020204" pitchFamily="34" charset="-122"/>
              </a:rPr>
              <a:t>repeat oneself“</a:t>
            </a:r>
            <a:r>
              <a:rPr lang="zh-CN" altLang="en-US" sz="2380" b="1" dirty="0">
                <a:latin typeface="微软雅黑" panose="020B0503020204020204" pitchFamily="34" charset="-122"/>
                <a:ea typeface="微软雅黑" panose="020B0503020204020204" pitchFamily="34" charset="-122"/>
              </a:rPr>
              <a:t>不自觉地重复”，需填入反身代词，故此题正确答案为：</a:t>
            </a:r>
            <a:r>
              <a:rPr lang="en-US" altLang="zh-CN" sz="2380" b="1" dirty="0">
                <a:latin typeface="微软雅黑" panose="020B0503020204020204" pitchFamily="34" charset="-122"/>
                <a:ea typeface="微软雅黑" panose="020B0503020204020204" pitchFamily="34" charset="-122"/>
              </a:rPr>
              <a:t>itself</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110</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291708" y="-769341"/>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Last Monday, my father would be 1____ a business trip for five days. Having gotten my promise of being great at home and taking care of my mother, he could rest assured and put his luggage into the trunk of his car. 2_________ (see) my father’s driving away, my mother and I waved our hands and said goodbye to him. For a moment, I began to miss my father, wishing that he would be 3_______ (safety) and well. The next days I thought everything would go well, as this was not the 4_____ (one) time that my father had been away for several days.</a:t>
            </a: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二</a:t>
            </a:r>
          </a:p>
        </p:txBody>
      </p:sp>
      <p:sp>
        <p:nvSpPr>
          <p:cNvPr id="23" name="TextBox 22"/>
          <p:cNvSpPr txBox="1"/>
          <p:nvPr/>
        </p:nvSpPr>
        <p:spPr>
          <a:xfrm>
            <a:off x="4712539" y="304919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safe</a:t>
            </a:r>
          </a:p>
        </p:txBody>
      </p:sp>
      <p:sp>
        <p:nvSpPr>
          <p:cNvPr id="4" name="灯片编号占位符 3"/>
          <p:cNvSpPr>
            <a:spLocks noGrp="1"/>
          </p:cNvSpPr>
          <p:nvPr>
            <p:ph type="sldNum" sz="quarter" idx="12"/>
          </p:nvPr>
        </p:nvSpPr>
        <p:spPr/>
        <p:txBody>
          <a:bodyPr/>
          <a:lstStyle/>
          <a:p>
            <a:fld id="{879EF9BB-81F1-401D-AA19-680A8E0D7F6D}" type="slidenum">
              <a:rPr lang="en-US" smtClean="0"/>
              <a:t>111</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6228085" y="195592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Seeing</a:t>
            </a:r>
          </a:p>
        </p:txBody>
      </p:sp>
      <p:sp>
        <p:nvSpPr>
          <p:cNvPr id="9" name="TextBox 22"/>
          <p:cNvSpPr txBox="1"/>
          <p:nvPr/>
        </p:nvSpPr>
        <p:spPr>
          <a:xfrm>
            <a:off x="6467958" y="86264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on</a:t>
            </a:r>
          </a:p>
        </p:txBody>
      </p:sp>
      <p:sp>
        <p:nvSpPr>
          <p:cNvPr id="10" name="TextBox 22"/>
          <p:cNvSpPr txBox="1"/>
          <p:nvPr/>
        </p:nvSpPr>
        <p:spPr>
          <a:xfrm>
            <a:off x="9923249" y="345304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first</a:t>
            </a:r>
          </a:p>
        </p:txBody>
      </p:sp>
      <p:sp>
        <p:nvSpPr>
          <p:cNvPr id="18" name="文本框 17">
            <a:hlinkClick r:id="rId4" action="ppaction://hlinksldjump"/>
          </p:cNvPr>
          <p:cNvSpPr txBox="1"/>
          <p:nvPr/>
        </p:nvSpPr>
        <p:spPr>
          <a:xfrm>
            <a:off x="819243"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391284"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162104"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730777"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wipe(up)">
                                      <p:cBhvr>
                                        <p:cTn id="13" dur="500"/>
                                        <p:tgtEl>
                                          <p:spTgt spid="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arn(outVertical)">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barn(inVertical)">
                                      <p:cBhvr>
                                        <p:cTn id="36" dur="500"/>
                                        <p:tgtEl>
                                          <p:spTgt spid="23"/>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barn(inVertical)">
                                      <p:cBhvr>
                                        <p:cTn id="45" dur="500"/>
                                        <p:tgtEl>
                                          <p:spTgt spid="10"/>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arn(outVertical)">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Lst>
  </p:timing>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on a business trip</a:t>
            </a:r>
            <a:r>
              <a:rPr lang="zh-CN" altLang="en-US" sz="2380" b="1" dirty="0">
                <a:latin typeface="微软雅黑" panose="020B0503020204020204" pitchFamily="34" charset="-122"/>
                <a:ea typeface="微软雅黑" panose="020B0503020204020204" pitchFamily="34" charset="-122"/>
              </a:rPr>
              <a:t>出差，故此题正确答案为：</a:t>
            </a:r>
            <a:r>
              <a:rPr lang="en-US" altLang="zh-CN" sz="2380" b="1" dirty="0">
                <a:latin typeface="微软雅黑" panose="020B0503020204020204" pitchFamily="34" charset="-122"/>
                <a:ea typeface="微软雅黑" panose="020B0503020204020204" pitchFamily="34" charset="-122"/>
              </a:rPr>
              <a:t>on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本题考查非谓语动词。根据分析句子语法结构解题法，动词</a:t>
            </a:r>
            <a:r>
              <a:rPr lang="en-US" altLang="zh-CN" sz="2380" b="1" dirty="0">
                <a:latin typeface="微软雅黑" panose="020B0503020204020204" pitchFamily="34" charset="-122"/>
                <a:ea typeface="微软雅黑" panose="020B0503020204020204" pitchFamily="34" charset="-122"/>
              </a:rPr>
              <a:t>see</a:t>
            </a:r>
            <a:r>
              <a:rPr lang="zh-CN" altLang="en-US" sz="2380" b="1" dirty="0">
                <a:latin typeface="微软雅黑" panose="020B0503020204020204" pitchFamily="34" charset="-122"/>
                <a:ea typeface="微软雅黑" panose="020B0503020204020204" pitchFamily="34" charset="-122"/>
              </a:rPr>
              <a:t>与主语</a:t>
            </a:r>
            <a:r>
              <a:rPr lang="en-US" altLang="zh-CN" sz="2380" b="1" dirty="0">
                <a:latin typeface="微软雅黑" panose="020B0503020204020204" pitchFamily="34" charset="-122"/>
                <a:ea typeface="微软雅黑" panose="020B0503020204020204" pitchFamily="34" charset="-122"/>
              </a:rPr>
              <a:t>mother and I</a:t>
            </a:r>
            <a:r>
              <a:rPr lang="zh-CN" altLang="en-US" sz="2380" b="1" dirty="0">
                <a:latin typeface="微软雅黑" panose="020B0503020204020204" pitchFamily="34" charset="-122"/>
                <a:ea typeface="微软雅黑" panose="020B0503020204020204" pitchFamily="34" charset="-122"/>
              </a:rPr>
              <a:t>是主动关系，需用现在分词作伴随状语，故此题正确答案为：</a:t>
            </a:r>
            <a:r>
              <a:rPr lang="en-US" altLang="zh-CN" sz="2380" b="1" dirty="0">
                <a:latin typeface="微软雅黑" panose="020B0503020204020204" pitchFamily="34" charset="-122"/>
                <a:ea typeface="微软雅黑" panose="020B0503020204020204" pitchFamily="34" charset="-122"/>
              </a:rPr>
              <a:t>Seeing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lang="zh-CN" altLang="en-US" sz="2380" b="1" dirty="0">
                <a:latin typeface="微软雅黑" panose="020B0503020204020204" pitchFamily="34" charset="-122"/>
                <a:ea typeface="微软雅黑" panose="020B0503020204020204" pitchFamily="34" charset="-122"/>
              </a:rPr>
              <a:t>本题考查名词的词性变化。根据关键词解题法及句意“他会安然无恙的”，需填入形容词构成系表结构，故此题正确答案为：</a:t>
            </a:r>
            <a:r>
              <a:rPr lang="en-US" altLang="zh-CN" sz="2380" b="1" dirty="0">
                <a:latin typeface="微软雅黑" panose="020B0503020204020204" pitchFamily="34" charset="-122"/>
                <a:ea typeface="微软雅黑" panose="020B0503020204020204" pitchFamily="34" charset="-122"/>
              </a:rPr>
              <a:t>safe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lang="zh-CN" altLang="en-US" sz="2380" b="1" dirty="0">
                <a:latin typeface="微软雅黑" panose="020B0503020204020204" pitchFamily="34" charset="-122"/>
                <a:ea typeface="微软雅黑" panose="020B0503020204020204" pitchFamily="34" charset="-122"/>
              </a:rPr>
              <a:t>本题考查数词变化。根据关键词解题法，定冠词后面应用序数词，意为“第一次”，故此题正确答案为：</a:t>
            </a:r>
            <a:r>
              <a:rPr lang="en-US" altLang="zh-CN" sz="2380" b="1" dirty="0">
                <a:latin typeface="微软雅黑" panose="020B0503020204020204" pitchFamily="34" charset="-122"/>
                <a:ea typeface="微软雅黑" panose="020B0503020204020204" pitchFamily="34" charset="-122"/>
              </a:rPr>
              <a:t>first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397940" y="-462825"/>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Yet, 5_________________ (fortunate), my mother caught a cold the next morning. Looking at her pale face, I 6_________________ (experience) high levels of anxiety. However, I told myself that I had to calm down and look after my mum, as I promised to my dad. The moment I got my mum to sleep, I put cold towel on her forehead, found pills in the medicine box, and made some 7__________ (noodle) for her. Luckily, she woke up and felt 8_______ (good), after taking the pills and the noodles. It relieved and satisfied me a lot 9_________ her fever was gone.</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To our delight, my dad went back home safely and healthily on Saturday. On hearing 10_________ I had done to my mum, he, as well as my mum, beamed at me and gave me the thumbs-up.</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5               6                 7                8                9                10</a:t>
            </a: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二</a:t>
            </a:r>
          </a:p>
        </p:txBody>
      </p:sp>
      <p:sp>
        <p:nvSpPr>
          <p:cNvPr id="4" name="灯片编号占位符 3"/>
          <p:cNvSpPr>
            <a:spLocks noGrp="1"/>
          </p:cNvSpPr>
          <p:nvPr>
            <p:ph type="sldNum" sz="quarter" idx="12"/>
          </p:nvPr>
        </p:nvSpPr>
        <p:spPr/>
        <p:txBody>
          <a:bodyPr/>
          <a:lstStyle/>
          <a:p>
            <a:fld id="{879EF9BB-81F1-401D-AA19-680A8E0D7F6D}" type="slidenum">
              <a:rPr lang="en-US" smtClean="0"/>
              <a:t>116</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TextBox 22"/>
          <p:cNvSpPr txBox="1"/>
          <p:nvPr/>
        </p:nvSpPr>
        <p:spPr>
          <a:xfrm>
            <a:off x="1811854" y="885046"/>
            <a:ext cx="2436624"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unfortunately</a:t>
            </a:r>
          </a:p>
        </p:txBody>
      </p:sp>
      <p:sp>
        <p:nvSpPr>
          <p:cNvPr id="13" name="TextBox 22"/>
          <p:cNvSpPr txBox="1"/>
          <p:nvPr/>
        </p:nvSpPr>
        <p:spPr>
          <a:xfrm>
            <a:off x="8356630" y="1216466"/>
            <a:ext cx="243662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experienced</a:t>
            </a:r>
          </a:p>
        </p:txBody>
      </p:sp>
      <p:sp>
        <p:nvSpPr>
          <p:cNvPr id="14" name="TextBox 22"/>
          <p:cNvSpPr txBox="1"/>
          <p:nvPr/>
        </p:nvSpPr>
        <p:spPr>
          <a:xfrm>
            <a:off x="856110" y="309747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noodles</a:t>
            </a:r>
          </a:p>
        </p:txBody>
      </p:sp>
      <p:sp>
        <p:nvSpPr>
          <p:cNvPr id="15" name="TextBox 22"/>
          <p:cNvSpPr txBox="1"/>
          <p:nvPr/>
        </p:nvSpPr>
        <p:spPr>
          <a:xfrm>
            <a:off x="9675620" y="3021318"/>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better</a:t>
            </a:r>
          </a:p>
        </p:txBody>
      </p:sp>
      <p:sp>
        <p:nvSpPr>
          <p:cNvPr id="17" name="TextBox 22"/>
          <p:cNvSpPr txBox="1"/>
          <p:nvPr/>
        </p:nvSpPr>
        <p:spPr>
          <a:xfrm>
            <a:off x="3524502" y="383516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that</a:t>
            </a:r>
          </a:p>
        </p:txBody>
      </p:sp>
      <p:sp>
        <p:nvSpPr>
          <p:cNvPr id="19" name="TextBox 22"/>
          <p:cNvSpPr txBox="1"/>
          <p:nvPr/>
        </p:nvSpPr>
        <p:spPr>
          <a:xfrm>
            <a:off x="4367838" y="464764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what</a:t>
            </a:r>
          </a:p>
        </p:txBody>
      </p:sp>
      <p:sp>
        <p:nvSpPr>
          <p:cNvPr id="20" name="文本框 19">
            <a:hlinkClick r:id="rId4" action="ppaction://hlinksldjump"/>
          </p:cNvPr>
          <p:cNvSpPr txBox="1"/>
          <p:nvPr/>
        </p:nvSpPr>
        <p:spPr>
          <a:xfrm>
            <a:off x="719851" y="5543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291892" y="5543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062077" y="552394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631385" y="5543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5" name="文本框 24">
            <a:hlinkClick r:id="rId8" action="ppaction://hlinksldjump"/>
          </p:cNvPr>
          <p:cNvSpPr txBox="1"/>
          <p:nvPr/>
        </p:nvSpPr>
        <p:spPr>
          <a:xfrm>
            <a:off x="7403594" y="5543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8" name="文本框 27">
            <a:hlinkClick r:id="rId9" action="ppaction://hlinksldjump"/>
          </p:cNvPr>
          <p:cNvSpPr txBox="1"/>
          <p:nvPr/>
        </p:nvSpPr>
        <p:spPr>
          <a:xfrm>
            <a:off x="9050612" y="553943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wipe(up)">
                                      <p:cBhvr>
                                        <p:cTn id="15" dur="500"/>
                                        <p:tgtEl>
                                          <p:spTgt spid="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arn(inVertical)">
                                      <p:cBhvr>
                                        <p:cTn id="20" dur="500"/>
                                        <p:tgtEl>
                                          <p:spTgt spid="11"/>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barn(outVertical)">
                                      <p:cBhvr>
                                        <p:cTn id="24" dur="5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barn(inVertical)">
                                      <p:cBhvr>
                                        <p:cTn id="29" dur="500"/>
                                        <p:tgtEl>
                                          <p:spTgt spid="13"/>
                                        </p:tgtEl>
                                      </p:cBhvr>
                                    </p:animEffect>
                                  </p:childTnLst>
                                </p:cTn>
                              </p:par>
                            </p:childTnLst>
                          </p:cTn>
                        </p:par>
                        <p:par>
                          <p:cTn id="30" fill="hold">
                            <p:stCondLst>
                              <p:cond delay="500"/>
                            </p:stCondLst>
                            <p:childTnLst>
                              <p:par>
                                <p:cTn id="31" presetID="16" presetClass="entr" presetSubtype="37" fill="hold" grpId="0"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barn(outVertical)">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barn(inVertical)">
                                      <p:cBhvr>
                                        <p:cTn id="38" dur="500"/>
                                        <p:tgtEl>
                                          <p:spTgt spid="14"/>
                                        </p:tgtEl>
                                      </p:cBhvr>
                                    </p:animEffect>
                                  </p:childTnLst>
                                </p:cTn>
                              </p:par>
                            </p:childTnLst>
                          </p:cTn>
                        </p:par>
                        <p:par>
                          <p:cTn id="39" fill="hold">
                            <p:stCondLst>
                              <p:cond delay="500"/>
                            </p:stCondLst>
                            <p:childTnLst>
                              <p:par>
                                <p:cTn id="40" presetID="16" presetClass="entr" presetSubtype="37"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barn(outVertical)">
                                      <p:cBhvr>
                                        <p:cTn id="42" dur="500"/>
                                        <p:tgtEl>
                                          <p:spTgt spid="22"/>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barn(inVertical)">
                                      <p:cBhvr>
                                        <p:cTn id="47" dur="500"/>
                                        <p:tgtEl>
                                          <p:spTgt spid="15"/>
                                        </p:tgtEl>
                                      </p:cBhvr>
                                    </p:animEffect>
                                  </p:childTnLst>
                                </p:cTn>
                              </p:par>
                            </p:childTnLst>
                          </p:cTn>
                        </p:par>
                        <p:par>
                          <p:cTn id="48" fill="hold">
                            <p:stCondLst>
                              <p:cond delay="500"/>
                            </p:stCondLst>
                            <p:childTnLst>
                              <p:par>
                                <p:cTn id="49" presetID="16" presetClass="entr" presetSubtype="37"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barn(outVertical)">
                                      <p:cBhvr>
                                        <p:cTn id="51" dur="500"/>
                                        <p:tgtEl>
                                          <p:spTgt spid="24"/>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17"/>
                                        </p:tgtEl>
                                        <p:attrNameLst>
                                          <p:attrName>style.visibility</p:attrName>
                                        </p:attrNameLst>
                                      </p:cBhvr>
                                      <p:to>
                                        <p:strVal val="visible"/>
                                      </p:to>
                                    </p:set>
                                    <p:animEffect transition="in" filter="barn(inVertical)">
                                      <p:cBhvr>
                                        <p:cTn id="56" dur="500"/>
                                        <p:tgtEl>
                                          <p:spTgt spid="17"/>
                                        </p:tgtEl>
                                      </p:cBhvr>
                                    </p:animEffect>
                                  </p:childTnLst>
                                </p:cTn>
                              </p:par>
                            </p:childTnLst>
                          </p:cTn>
                        </p:par>
                        <p:par>
                          <p:cTn id="57" fill="hold">
                            <p:stCondLst>
                              <p:cond delay="500"/>
                            </p:stCondLst>
                            <p:childTnLst>
                              <p:par>
                                <p:cTn id="58" presetID="16" presetClass="entr" presetSubtype="37"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barn(outVertical)">
                                      <p:cBhvr>
                                        <p:cTn id="60" dur="500"/>
                                        <p:tgtEl>
                                          <p:spTgt spid="25"/>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grpId="0" nodeType="click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barn(inVertical)">
                                      <p:cBhvr>
                                        <p:cTn id="65" dur="500"/>
                                        <p:tgtEl>
                                          <p:spTgt spid="19"/>
                                        </p:tgtEl>
                                      </p:cBhvr>
                                    </p:animEffect>
                                  </p:childTnLst>
                                </p:cTn>
                              </p:par>
                            </p:childTnLst>
                          </p:cTn>
                        </p:par>
                        <p:par>
                          <p:cTn id="66" fill="hold">
                            <p:stCondLst>
                              <p:cond delay="500"/>
                            </p:stCondLst>
                            <p:childTnLst>
                              <p:par>
                                <p:cTn id="67" presetID="16" presetClass="entr" presetSubtype="37" fill="hold" grpId="0" nodeType="after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barn(outVertical)">
                                      <p:cBhvr>
                                        <p:cTn id="6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1" grpId="0"/>
      <p:bldP spid="13" grpId="0"/>
      <p:bldP spid="14" grpId="0"/>
      <p:bldP spid="15" grpId="0"/>
      <p:bldP spid="17" grpId="0"/>
      <p:bldP spid="19" grpId="0"/>
      <p:bldP spid="20" grpId="0" animBg="1"/>
      <p:bldP spid="21" grpId="0" animBg="1"/>
      <p:bldP spid="22" grpId="0" bldLvl="0" animBg="1"/>
      <p:bldP spid="24" grpId="0" animBg="1"/>
      <p:bldP spid="25" grpId="0" animBg="1"/>
      <p:bldP spid="28" grpId="0" animBg="1"/>
    </p:bld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lang="zh-CN" altLang="en-US" sz="2380" b="1" dirty="0">
                <a:latin typeface="微软雅黑" panose="020B0503020204020204" pitchFamily="34" charset="-122"/>
                <a:ea typeface="微软雅黑" panose="020B0503020204020204" pitchFamily="34" charset="-122"/>
              </a:rPr>
              <a:t>本题考查形容词词义变化和词性转换。“我妈妈感冒了”是一件不幸的事，所以应填入反义词，</a:t>
            </a:r>
            <a:r>
              <a:rPr lang="en-US" altLang="zh-CN" sz="2380" b="1" dirty="0">
                <a:latin typeface="微软雅黑" panose="020B0503020204020204" pitchFamily="34" charset="-122"/>
                <a:ea typeface="微软雅黑" panose="020B0503020204020204" pitchFamily="34" charset="-122"/>
              </a:rPr>
              <a:t>unfortunately“</a:t>
            </a:r>
            <a:r>
              <a:rPr lang="zh-CN" altLang="en-US" sz="2380" b="1" dirty="0">
                <a:latin typeface="微软雅黑" panose="020B0503020204020204" pitchFamily="34" charset="-122"/>
                <a:ea typeface="微软雅黑" panose="020B0503020204020204" pitchFamily="34" charset="-122"/>
              </a:rPr>
              <a:t>不幸地”，且填入词修饰后面的句子，应用副词形式，故此题正确答案为：</a:t>
            </a:r>
            <a:r>
              <a:rPr lang="en-US" altLang="zh-CN" sz="2380" b="1" dirty="0">
                <a:latin typeface="微软雅黑" panose="020B0503020204020204" pitchFamily="34" charset="-122"/>
                <a:ea typeface="微软雅黑" panose="020B0503020204020204" pitchFamily="34" charset="-122"/>
              </a:rPr>
              <a:t>unfortunately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lang="zh-CN" altLang="en-US" sz="2380" b="1" dirty="0">
                <a:latin typeface="微软雅黑" panose="020B0503020204020204" pitchFamily="34" charset="-122"/>
                <a:ea typeface="微软雅黑" panose="020B0503020204020204" pitchFamily="34" charset="-122"/>
              </a:rPr>
              <a:t>本题考查动词时态变化。纵观全文，此文记叙的事情发生在上周，所以应用过去时，故此题正确答案为：</a:t>
            </a:r>
            <a:r>
              <a:rPr lang="en-US" altLang="zh-CN" sz="2380" b="1" dirty="0">
                <a:latin typeface="微软雅黑" panose="020B0503020204020204" pitchFamily="34" charset="-122"/>
                <a:ea typeface="微软雅黑" panose="020B0503020204020204" pitchFamily="34" charset="-122"/>
              </a:rPr>
              <a:t>experienced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lang="zh-CN" altLang="en-US" sz="2380" b="1" dirty="0">
                <a:latin typeface="微软雅黑" panose="020B0503020204020204" pitchFamily="34" charset="-122"/>
                <a:ea typeface="微软雅黑" panose="020B0503020204020204" pitchFamily="34" charset="-122"/>
              </a:rPr>
              <a:t>本题考查可数名词的单复数变化。根据关键词解题法，</a:t>
            </a:r>
            <a:r>
              <a:rPr lang="en-US" altLang="zh-CN" sz="2380" b="1" dirty="0">
                <a:latin typeface="微软雅黑" panose="020B0503020204020204" pitchFamily="34" charset="-122"/>
                <a:ea typeface="微软雅黑" panose="020B0503020204020204" pitchFamily="34" charset="-122"/>
              </a:rPr>
              <a:t>some+</a:t>
            </a:r>
            <a:r>
              <a:rPr lang="zh-CN" altLang="en-US" sz="2380" b="1" dirty="0">
                <a:latin typeface="微软雅黑" panose="020B0503020204020204" pitchFamily="34" charset="-122"/>
                <a:ea typeface="微软雅黑" panose="020B0503020204020204" pitchFamily="34" charset="-122"/>
              </a:rPr>
              <a:t>可数名词复数形式</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不可数名词，</a:t>
            </a:r>
            <a:r>
              <a:rPr lang="en-US" altLang="zh-CN" sz="2380" b="1" dirty="0">
                <a:latin typeface="微软雅黑" panose="020B0503020204020204" pitchFamily="34" charset="-122"/>
                <a:ea typeface="微软雅黑" panose="020B0503020204020204" pitchFamily="34" charset="-122"/>
              </a:rPr>
              <a:t>noodle“</a:t>
            </a:r>
            <a:r>
              <a:rPr lang="zh-CN" altLang="en-US" sz="2380" b="1" dirty="0">
                <a:latin typeface="微软雅黑" panose="020B0503020204020204" pitchFamily="34" charset="-122"/>
                <a:ea typeface="微软雅黑" panose="020B0503020204020204" pitchFamily="34" charset="-122"/>
              </a:rPr>
              <a:t>面条”是可数名词且常用复数形式，故此题正确答案为：</a:t>
            </a:r>
            <a:r>
              <a:rPr lang="en-US" altLang="zh-CN" sz="2380" b="1" dirty="0">
                <a:latin typeface="微软雅黑" panose="020B0503020204020204" pitchFamily="34" charset="-122"/>
                <a:ea typeface="微软雅黑" panose="020B0503020204020204" pitchFamily="34" charset="-122"/>
              </a:rPr>
              <a:t>noodles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12</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156966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I really felt upset when I was _________ (tell) that I would have to leave the company. In order to find a new job to support the family, I read almost all the newspapers and tried to call almost all the companies that needed clerks.</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7175048" y="2161091"/>
            <a:ext cx="784189"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told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966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解析：本题考查被动语态。根据关键词解题法，空格前是</a:t>
            </a:r>
            <a:r>
              <a:rPr lang="en-US" altLang="zh-CN" sz="2400" dirty="0">
                <a:latin typeface="微软雅黑" panose="020B0503020204020204" pitchFamily="34" charset="-122"/>
                <a:ea typeface="微软雅黑" panose="020B0503020204020204" pitchFamily="34" charset="-122"/>
              </a:rPr>
              <a:t>be</a:t>
            </a:r>
            <a:r>
              <a:rPr lang="zh-CN" altLang="en-US" sz="2400" dirty="0">
                <a:latin typeface="微软雅黑" panose="020B0503020204020204" pitchFamily="34" charset="-122"/>
                <a:ea typeface="微软雅黑" panose="020B0503020204020204" pitchFamily="34" charset="-122"/>
              </a:rPr>
              <a:t>动词，考虑填入现在分词、过去分词或动词的形容词形式。由句意“当我被告知我必须离开公司时，我感到很沮丧”可知，动词</a:t>
            </a:r>
            <a:r>
              <a:rPr lang="en-US" altLang="zh-CN" sz="2400" dirty="0">
                <a:latin typeface="微软雅黑" panose="020B0503020204020204" pitchFamily="34" charset="-122"/>
                <a:ea typeface="微软雅黑" panose="020B0503020204020204" pitchFamily="34" charset="-122"/>
              </a:rPr>
              <a:t>tell</a:t>
            </a:r>
            <a:r>
              <a:rPr lang="zh-CN" altLang="en-US" sz="2400" dirty="0">
                <a:latin typeface="微软雅黑" panose="020B0503020204020204" pitchFamily="34" charset="-122"/>
                <a:ea typeface="微软雅黑" panose="020B0503020204020204" pitchFamily="34" charset="-122"/>
              </a:rPr>
              <a:t>与主语</a:t>
            </a:r>
            <a:r>
              <a:rPr lang="en-US" altLang="zh-CN" sz="2400" dirty="0">
                <a:latin typeface="微软雅黑" panose="020B0503020204020204" pitchFamily="34" charset="-122"/>
                <a:ea typeface="微软雅黑" panose="020B0503020204020204" pitchFamily="34" charset="-122"/>
              </a:rPr>
              <a:t>I</a:t>
            </a:r>
            <a:r>
              <a:rPr lang="zh-CN" altLang="en-US" sz="2400" dirty="0">
                <a:latin typeface="微软雅黑" panose="020B0503020204020204" pitchFamily="34" charset="-122"/>
                <a:ea typeface="微软雅黑" panose="020B0503020204020204" pitchFamily="34" charset="-122"/>
              </a:rPr>
              <a:t>构成被动关系，应用过去分词与</a:t>
            </a:r>
            <a:r>
              <a:rPr lang="en-US" altLang="zh-CN" sz="2400" dirty="0">
                <a:latin typeface="微软雅黑" panose="020B0503020204020204" pitchFamily="34" charset="-122"/>
                <a:ea typeface="微软雅黑" panose="020B0503020204020204" pitchFamily="34" charset="-122"/>
              </a:rPr>
              <a:t>be</a:t>
            </a:r>
            <a:r>
              <a:rPr lang="zh-CN" altLang="en-US" sz="2400" dirty="0">
                <a:latin typeface="微软雅黑" panose="020B0503020204020204" pitchFamily="34" charset="-122"/>
                <a:ea typeface="微软雅黑" panose="020B0503020204020204" pitchFamily="34" charset="-122"/>
              </a:rPr>
              <a:t>构成被动语态，故此题正确答案为：</a:t>
            </a:r>
            <a:r>
              <a:rPr lang="en-US" altLang="zh-CN" sz="2400" dirty="0">
                <a:latin typeface="微软雅黑" panose="020B0503020204020204" pitchFamily="34" charset="-122"/>
                <a:ea typeface="微软雅黑" panose="020B0503020204020204" pitchFamily="34" charset="-122"/>
              </a:rPr>
              <a:t>told</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本题考查形容词比较级变化。根据句意，“感觉比之前好点了”，所以填入</a:t>
            </a:r>
            <a:r>
              <a:rPr lang="en-US" altLang="zh-CN" sz="2380" b="1" dirty="0">
                <a:latin typeface="微软雅黑" panose="020B0503020204020204" pitchFamily="34" charset="-122"/>
                <a:ea typeface="微软雅黑" panose="020B0503020204020204" pitchFamily="34" charset="-122"/>
              </a:rPr>
              <a:t>good</a:t>
            </a:r>
            <a:r>
              <a:rPr lang="zh-CN" altLang="en-US" sz="2380" b="1" dirty="0">
                <a:latin typeface="微软雅黑" panose="020B0503020204020204" pitchFamily="34" charset="-122"/>
                <a:ea typeface="微软雅黑" panose="020B0503020204020204" pitchFamily="34" charset="-122"/>
              </a:rPr>
              <a:t>比较级，故此题正确答案为：</a:t>
            </a:r>
            <a:r>
              <a:rPr lang="en-US" altLang="zh-CN" sz="2380" b="1" dirty="0">
                <a:latin typeface="微软雅黑" panose="020B0503020204020204" pitchFamily="34" charset="-122"/>
                <a:ea typeface="微软雅黑" panose="020B0503020204020204" pitchFamily="34" charset="-122"/>
              </a:rPr>
              <a:t>better</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120</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本题考查名词性从句。根据分析句子语法结构解题法，</a:t>
            </a:r>
            <a:r>
              <a:rPr lang="en-US" altLang="zh-CN" sz="2380" b="1" dirty="0">
                <a:latin typeface="微软雅黑" panose="020B0503020204020204" pitchFamily="34" charset="-122"/>
                <a:ea typeface="微软雅黑" panose="020B0503020204020204" pitchFamily="34" charset="-122"/>
              </a:rPr>
              <a:t>it</a:t>
            </a:r>
            <a:r>
              <a:rPr lang="zh-CN" altLang="en-US" sz="2380" b="1" dirty="0">
                <a:latin typeface="微软雅黑" panose="020B0503020204020204" pitchFamily="34" charset="-122"/>
                <a:ea typeface="微软雅黑" panose="020B0503020204020204" pitchFamily="34" charset="-122"/>
              </a:rPr>
              <a:t>是形式主语，真正的主语“</a:t>
            </a:r>
            <a:r>
              <a:rPr lang="en-US" altLang="zh-CN" sz="2380" b="1" dirty="0">
                <a:latin typeface="微软雅黑" panose="020B0503020204020204" pitchFamily="34" charset="-122"/>
                <a:ea typeface="微软雅黑" panose="020B0503020204020204" pitchFamily="34" charset="-122"/>
              </a:rPr>
              <a:t>her fever was gone”</a:t>
            </a:r>
            <a:r>
              <a:rPr lang="zh-CN" altLang="en-US" sz="2380" b="1" dirty="0">
                <a:latin typeface="微软雅黑" panose="020B0503020204020204" pitchFamily="34" charset="-122"/>
                <a:ea typeface="微软雅黑" panose="020B0503020204020204" pitchFamily="34" charset="-122"/>
              </a:rPr>
              <a:t>是完整的陈述句，因此要加上连接词</a:t>
            </a:r>
            <a:r>
              <a:rPr lang="en-US" altLang="zh-CN" sz="2380" b="1" dirty="0">
                <a:latin typeface="微软雅黑" panose="020B0503020204020204" pitchFamily="34" charset="-122"/>
                <a:ea typeface="微软雅黑" panose="020B0503020204020204" pitchFamily="34" charset="-122"/>
              </a:rPr>
              <a:t>that</a:t>
            </a:r>
            <a:r>
              <a:rPr lang="zh-CN" altLang="en-US" sz="2380" b="1" dirty="0">
                <a:latin typeface="微软雅黑" panose="020B0503020204020204" pitchFamily="34" charset="-122"/>
                <a:ea typeface="微软雅黑" panose="020B0503020204020204" pitchFamily="34" charset="-122"/>
              </a:rPr>
              <a:t>，即原句应是</a:t>
            </a:r>
            <a:r>
              <a:rPr lang="en-US" altLang="zh-CN" sz="2380" b="1" dirty="0">
                <a:latin typeface="微软雅黑" panose="020B0503020204020204" pitchFamily="34" charset="-122"/>
                <a:ea typeface="微软雅黑" panose="020B0503020204020204" pitchFamily="34" charset="-122"/>
              </a:rPr>
              <a:t>that her fever was gone relieved and satisfied me a lot</a:t>
            </a:r>
            <a:r>
              <a:rPr lang="zh-CN" altLang="en-US" sz="2380" b="1" dirty="0">
                <a:latin typeface="微软雅黑" panose="020B0503020204020204" pitchFamily="34" charset="-122"/>
                <a:ea typeface="微软雅黑" panose="020B0503020204020204" pitchFamily="34" charset="-122"/>
              </a:rPr>
              <a:t>，故此题正确答案为：</a:t>
            </a:r>
            <a:r>
              <a:rPr lang="en-US" altLang="zh-CN" sz="2380" b="1" dirty="0">
                <a:latin typeface="微软雅黑" panose="020B0503020204020204" pitchFamily="34" charset="-122"/>
                <a:ea typeface="微软雅黑" panose="020B0503020204020204" pitchFamily="34" charset="-122"/>
              </a:rPr>
              <a:t>that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121</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lang="zh-CN" altLang="en-US" sz="2380" b="1" dirty="0">
                <a:latin typeface="微软雅黑" panose="020B0503020204020204" pitchFamily="34" charset="-122"/>
                <a:ea typeface="微软雅黑" panose="020B0503020204020204" pitchFamily="34" charset="-122"/>
              </a:rPr>
              <a:t>本题考查宾语从句。根据分析句子语法结构解题法，</a:t>
            </a:r>
            <a:r>
              <a:rPr lang="en-US" altLang="zh-CN" sz="2380" b="1" dirty="0">
                <a:latin typeface="微软雅黑" panose="020B0503020204020204" pitchFamily="34" charset="-122"/>
                <a:ea typeface="微软雅黑" panose="020B0503020204020204" pitchFamily="34" charset="-122"/>
              </a:rPr>
              <a:t>hearing</a:t>
            </a:r>
            <a:r>
              <a:rPr lang="zh-CN" altLang="en-US" sz="2380" b="1" dirty="0">
                <a:latin typeface="微软雅黑" panose="020B0503020204020204" pitchFamily="34" charset="-122"/>
                <a:ea typeface="微软雅黑" panose="020B0503020204020204" pitchFamily="34" charset="-122"/>
              </a:rPr>
              <a:t>后面为宾语从句，且该从句缺少宾语，根据句意，“我所做的事情”，故此题正确答案为：</a:t>
            </a:r>
            <a:r>
              <a:rPr lang="en-US" altLang="zh-CN" sz="2380" b="1" dirty="0">
                <a:latin typeface="微软雅黑" panose="020B0503020204020204" pitchFamily="34" charset="-122"/>
                <a:ea typeface="微软雅黑" panose="020B0503020204020204" pitchFamily="34" charset="-122"/>
              </a:rPr>
              <a:t>what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14306" y="-1323513"/>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Last week, our class was 1_____ duty in the cafeteria for student self-management. On the first day, I 2_________________ (shock) to see so much leftover food thrown away by students. What a waste! Being concerned about it, my classmates and I had a heated 3________________ (discuss) on 4 _______to solve the problem. Lots of good ideas came up, such as holding class meetings, putting up wall newspapers and charging a fine for wasting food. Finally, we all agreed that wall newspaper would be 5___________ (good) choice.</a:t>
            </a: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三</a:t>
            </a:r>
          </a:p>
        </p:txBody>
      </p:sp>
      <p:sp>
        <p:nvSpPr>
          <p:cNvPr id="23" name="TextBox 22"/>
          <p:cNvSpPr txBox="1"/>
          <p:nvPr/>
        </p:nvSpPr>
        <p:spPr>
          <a:xfrm>
            <a:off x="2504604" y="2310122"/>
            <a:ext cx="2325703"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discussion</a:t>
            </a:r>
          </a:p>
        </p:txBody>
      </p:sp>
      <p:sp>
        <p:nvSpPr>
          <p:cNvPr id="4" name="灯片编号占位符 3"/>
          <p:cNvSpPr>
            <a:spLocks noGrp="1"/>
          </p:cNvSpPr>
          <p:nvPr>
            <p:ph type="sldNum" sz="quarter" idx="12"/>
          </p:nvPr>
        </p:nvSpPr>
        <p:spPr/>
        <p:txBody>
          <a:bodyPr/>
          <a:lstStyle/>
          <a:p>
            <a:fld id="{879EF9BB-81F1-401D-AA19-680A8E0D7F6D}" type="slidenum">
              <a:rPr lang="en-US" smtClean="0"/>
              <a:t>123</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8548024" y="1271081"/>
            <a:ext cx="231385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 shocked</a:t>
            </a:r>
          </a:p>
        </p:txBody>
      </p:sp>
      <p:sp>
        <p:nvSpPr>
          <p:cNvPr id="9" name="TextBox 22"/>
          <p:cNvSpPr txBox="1"/>
          <p:nvPr/>
        </p:nvSpPr>
        <p:spPr>
          <a:xfrm>
            <a:off x="5522656" y="77229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on</a:t>
            </a:r>
          </a:p>
        </p:txBody>
      </p:sp>
      <p:sp>
        <p:nvSpPr>
          <p:cNvPr id="10" name="TextBox 22"/>
          <p:cNvSpPr txBox="1"/>
          <p:nvPr/>
        </p:nvSpPr>
        <p:spPr>
          <a:xfrm>
            <a:off x="7454832" y="235524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how</a:t>
            </a:r>
          </a:p>
        </p:txBody>
      </p:sp>
      <p:sp>
        <p:nvSpPr>
          <p:cNvPr id="18" name="文本框 17">
            <a:hlinkClick r:id="rId4" action="ppaction://hlinksldjump"/>
          </p:cNvPr>
          <p:cNvSpPr txBox="1"/>
          <p:nvPr/>
        </p:nvSpPr>
        <p:spPr>
          <a:xfrm>
            <a:off x="819243"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391284"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162104"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730777"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749907" y="378073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 best</a:t>
            </a:r>
          </a:p>
        </p:txBody>
      </p:sp>
      <p:sp>
        <p:nvSpPr>
          <p:cNvPr id="17" name="文本框 16">
            <a:hlinkClick r:id="rId8" action="ppaction://hlinksldjump"/>
          </p:cNvPr>
          <p:cNvSpPr txBox="1"/>
          <p:nvPr/>
        </p:nvSpPr>
        <p:spPr>
          <a:xfrm>
            <a:off x="7389928" y="466907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wipe(up)">
                                      <p:cBhvr>
                                        <p:cTn id="12" dur="500"/>
                                        <p:tgtEl>
                                          <p:spTgt spid="3">
                                            <p:txEl>
                                              <p:pRg st="2" end="2"/>
                                            </p:txEl>
                                          </p:spTgt>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Effect transition="in" filter="wipe(up)">
                                      <p:cBhvr>
                                        <p:cTn id="15" dur="500"/>
                                        <p:tgtEl>
                                          <p:spTgt spid="3">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barn(outVertical)">
                                      <p:cBhvr>
                                        <p:cTn id="24" dur="5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barn(inVertical)">
                                      <p:cBhvr>
                                        <p:cTn id="29" dur="500"/>
                                        <p:tgtEl>
                                          <p:spTgt spid="16"/>
                                        </p:tgtEl>
                                      </p:cBhvr>
                                    </p:animEffect>
                                  </p:childTnLst>
                                </p:cTn>
                              </p:par>
                            </p:childTnLst>
                          </p:cTn>
                        </p:par>
                        <p:par>
                          <p:cTn id="30" fill="hold">
                            <p:stCondLst>
                              <p:cond delay="500"/>
                            </p:stCondLst>
                            <p:childTnLst>
                              <p:par>
                                <p:cTn id="31" presetID="16" presetClass="entr" presetSubtype="37" fill="hold" grpId="0"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barn(outVertical)">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barn(inVertical)">
                                      <p:cBhvr>
                                        <p:cTn id="38" dur="500"/>
                                        <p:tgtEl>
                                          <p:spTgt spid="23"/>
                                        </p:tgtEl>
                                      </p:cBhvr>
                                    </p:animEffect>
                                  </p:childTnLst>
                                </p:cTn>
                              </p:par>
                            </p:childTnLst>
                          </p:cTn>
                        </p:par>
                        <p:par>
                          <p:cTn id="39" fill="hold">
                            <p:stCondLst>
                              <p:cond delay="500"/>
                            </p:stCondLst>
                            <p:childTnLst>
                              <p:par>
                                <p:cTn id="40" presetID="16" presetClass="entr" presetSubtype="37"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barn(outVertical)">
                                      <p:cBhvr>
                                        <p:cTn id="42" dur="500"/>
                                        <p:tgtEl>
                                          <p:spTgt spid="22"/>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barn(inVertical)">
                                      <p:cBhvr>
                                        <p:cTn id="47" dur="500"/>
                                        <p:tgtEl>
                                          <p:spTgt spid="10"/>
                                        </p:tgtEl>
                                      </p:cBhvr>
                                    </p:animEffect>
                                  </p:childTnLst>
                                </p:cTn>
                              </p:par>
                            </p:childTnLst>
                          </p:cTn>
                        </p:par>
                        <p:par>
                          <p:cTn id="48" fill="hold">
                            <p:stCondLst>
                              <p:cond delay="500"/>
                            </p:stCondLst>
                            <p:childTnLst>
                              <p:par>
                                <p:cTn id="49" presetID="16" presetClass="entr" presetSubtype="37"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barn(outVertical)">
                                      <p:cBhvr>
                                        <p:cTn id="51" dur="500"/>
                                        <p:tgtEl>
                                          <p:spTgt spid="24"/>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barn(inVertical)">
                                      <p:cBhvr>
                                        <p:cTn id="56" dur="500"/>
                                        <p:tgtEl>
                                          <p:spTgt spid="15"/>
                                        </p:tgtEl>
                                      </p:cBhvr>
                                    </p:animEffect>
                                  </p:childTnLst>
                                </p:cTn>
                              </p:par>
                            </p:childTnLst>
                          </p:cTn>
                        </p:par>
                        <p:par>
                          <p:cTn id="57" fill="hold">
                            <p:stCondLst>
                              <p:cond delay="500"/>
                            </p:stCondLst>
                            <p:childTnLst>
                              <p:par>
                                <p:cTn id="58" presetID="16" presetClass="entr" presetSubtype="37" fill="hold" grpId="0" nodeType="afterEffect">
                                  <p:stCondLst>
                                    <p:cond delay="0"/>
                                  </p:stCondLst>
                                  <p:childTnLst>
                                    <p:set>
                                      <p:cBhvr>
                                        <p:cTn id="59" dur="1" fill="hold">
                                          <p:stCondLst>
                                            <p:cond delay="0"/>
                                          </p:stCondLst>
                                        </p:cTn>
                                        <p:tgtEl>
                                          <p:spTgt spid="17"/>
                                        </p:tgtEl>
                                        <p:attrNameLst>
                                          <p:attrName>style.visibility</p:attrName>
                                        </p:attrNameLst>
                                      </p:cBhvr>
                                      <p:to>
                                        <p:strVal val="visible"/>
                                      </p:to>
                                    </p:set>
                                    <p:animEffect transition="in" filter="barn(outVertical)">
                                      <p:cBhvr>
                                        <p:cTn id="6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on duty“</a:t>
            </a:r>
            <a:r>
              <a:rPr lang="zh-CN" altLang="en-US" sz="2380" b="1" dirty="0">
                <a:latin typeface="微软雅黑" panose="020B0503020204020204" pitchFamily="34" charset="-122"/>
                <a:ea typeface="微软雅黑" panose="020B0503020204020204" pitchFamily="34" charset="-122"/>
              </a:rPr>
              <a:t>值日”，故此题正确答案为：</a:t>
            </a:r>
            <a:r>
              <a:rPr lang="en-US" altLang="zh-CN" sz="2380" b="1" dirty="0">
                <a:latin typeface="微软雅黑" panose="020B0503020204020204" pitchFamily="34" charset="-122"/>
                <a:ea typeface="微软雅黑" panose="020B0503020204020204" pitchFamily="34" charset="-122"/>
              </a:rPr>
              <a:t>on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本题考查动词的时态语态变化。根据分析句子语法结构解题法，由首句的</a:t>
            </a:r>
            <a:r>
              <a:rPr lang="en-US" altLang="zh-CN" sz="2380" b="1" dirty="0">
                <a:latin typeface="微软雅黑" panose="020B0503020204020204" pitchFamily="34" charset="-122"/>
                <a:ea typeface="微软雅黑" panose="020B0503020204020204" pitchFamily="34" charset="-122"/>
              </a:rPr>
              <a:t>last week</a:t>
            </a:r>
            <a:r>
              <a:rPr lang="zh-CN" altLang="en-US" sz="2380" b="1" dirty="0">
                <a:latin typeface="微软雅黑" panose="020B0503020204020204" pitchFamily="34" charset="-122"/>
                <a:ea typeface="微软雅黑" panose="020B0503020204020204" pitchFamily="34" charset="-122"/>
              </a:rPr>
              <a:t>及句意“我”被“浪费食物的严重情况”所震撼，可知应用一般过去时态被动语态，故此题正确答案为：</a:t>
            </a:r>
            <a:r>
              <a:rPr lang="en-US" altLang="zh-CN" sz="2380" b="1" dirty="0">
                <a:latin typeface="微软雅黑" panose="020B0503020204020204" pitchFamily="34" charset="-122"/>
                <a:ea typeface="微软雅黑" panose="020B0503020204020204" pitchFamily="34" charset="-122"/>
              </a:rPr>
              <a:t>was shocked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lang="zh-CN" altLang="en-US" sz="2380" b="1" dirty="0">
                <a:latin typeface="微软雅黑" panose="020B0503020204020204" pitchFamily="34" charset="-122"/>
                <a:ea typeface="微软雅黑" panose="020B0503020204020204" pitchFamily="34" charset="-122"/>
              </a:rPr>
              <a:t>本题考查动词的词性转换。根据分析句子语法结构解题法，填入词在冠词和形容词后面作宾语，应填入名词形式，故此题正确答案为：</a:t>
            </a:r>
            <a:r>
              <a:rPr lang="en-US" altLang="zh-CN" sz="2380" b="1" dirty="0">
                <a:latin typeface="微软雅黑" panose="020B0503020204020204" pitchFamily="34" charset="-122"/>
                <a:ea typeface="微软雅黑" panose="020B0503020204020204" pitchFamily="34" charset="-122"/>
              </a:rPr>
              <a:t>discussion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lang="zh-CN" altLang="en-US" sz="2380" b="1" dirty="0">
                <a:latin typeface="微软雅黑" panose="020B0503020204020204" pitchFamily="34" charset="-122"/>
                <a:ea typeface="微软雅黑" panose="020B0503020204020204" pitchFamily="34" charset="-122"/>
              </a:rPr>
              <a:t>本题考查连接副词。根据全文大意，应为“关于怎样解决问题”，所以需用疑问副词</a:t>
            </a:r>
            <a:r>
              <a:rPr lang="en-US" altLang="zh-CN" sz="2380" b="1" dirty="0">
                <a:latin typeface="微软雅黑" panose="020B0503020204020204" pitchFamily="34" charset="-122"/>
                <a:ea typeface="微软雅黑" panose="020B0503020204020204" pitchFamily="34" charset="-122"/>
              </a:rPr>
              <a:t>how</a:t>
            </a:r>
            <a:r>
              <a:rPr lang="zh-CN" altLang="en-US" sz="2380" b="1" dirty="0">
                <a:latin typeface="微软雅黑" panose="020B0503020204020204" pitchFamily="34" charset="-122"/>
                <a:ea typeface="微软雅黑" panose="020B0503020204020204" pitchFamily="34" charset="-122"/>
              </a:rPr>
              <a:t>，故此题正确答案为：</a:t>
            </a:r>
            <a:r>
              <a:rPr lang="en-US" altLang="zh-CN" sz="2380" b="1" dirty="0">
                <a:latin typeface="微软雅黑" panose="020B0503020204020204" pitchFamily="34" charset="-122"/>
                <a:ea typeface="微软雅黑" panose="020B0503020204020204" pitchFamily="34" charset="-122"/>
              </a:rPr>
              <a:t>how</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lang="zh-CN" altLang="en-US" sz="2380" b="1" dirty="0">
                <a:latin typeface="微软雅黑" panose="020B0503020204020204" pitchFamily="34" charset="-122"/>
                <a:ea typeface="微软雅黑" panose="020B0503020204020204" pitchFamily="34" charset="-122"/>
              </a:rPr>
              <a:t>本题考查形容词最高级变化。根据分析句意解题法，句意为“墙报是最佳的选择”，需填入形容词</a:t>
            </a:r>
            <a:r>
              <a:rPr lang="en-US" altLang="zh-CN" sz="2380" b="1" dirty="0">
                <a:latin typeface="微软雅黑" panose="020B0503020204020204" pitchFamily="34" charset="-122"/>
                <a:ea typeface="微软雅黑" panose="020B0503020204020204" pitchFamily="34" charset="-122"/>
              </a:rPr>
              <a:t>good</a:t>
            </a:r>
            <a:r>
              <a:rPr lang="zh-CN" altLang="en-US" sz="2380" b="1" dirty="0">
                <a:latin typeface="微软雅黑" panose="020B0503020204020204" pitchFamily="34" charset="-122"/>
                <a:ea typeface="微软雅黑" panose="020B0503020204020204" pitchFamily="34" charset="-122"/>
              </a:rPr>
              <a:t>的最高级，故此题正确答案为：</a:t>
            </a:r>
            <a:r>
              <a:rPr lang="en-US" altLang="zh-CN" sz="2380" b="1" dirty="0">
                <a:latin typeface="微软雅黑" panose="020B0503020204020204" pitchFamily="34" charset="-122"/>
                <a:ea typeface="微软雅黑" panose="020B0503020204020204" pitchFamily="34" charset="-122"/>
              </a:rPr>
              <a:t>the best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The next day, we turned our idea into 6_________ (real). Towards lunch time, we put up a wall newspaper outside the school cafeteria, 7__________ (call) on students not to waste food. Many students gathered around to read and expressed 8_______ (they) support. To my great delight, there 9_______ changes soon. In the cafeteria, I found the trays returned after lunch all empty without any leftover. Food 10_______________ (save) and the dining hall was cleaner. Seeing this, I felt relieved and proud of what we had done.</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三</a:t>
            </a:r>
          </a:p>
        </p:txBody>
      </p:sp>
      <p:sp>
        <p:nvSpPr>
          <p:cNvPr id="23" name="TextBox 22"/>
          <p:cNvSpPr txBox="1"/>
          <p:nvPr/>
        </p:nvSpPr>
        <p:spPr>
          <a:xfrm>
            <a:off x="8616784" y="197670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their</a:t>
            </a:r>
          </a:p>
        </p:txBody>
      </p:sp>
      <p:sp>
        <p:nvSpPr>
          <p:cNvPr id="4" name="灯片编号占位符 3"/>
          <p:cNvSpPr>
            <a:spLocks noGrp="1"/>
          </p:cNvSpPr>
          <p:nvPr>
            <p:ph type="sldNum" sz="quarter" idx="12"/>
          </p:nvPr>
        </p:nvSpPr>
        <p:spPr/>
        <p:txBody>
          <a:bodyPr/>
          <a:lstStyle/>
          <a:p>
            <a:fld id="{879EF9BB-81F1-401D-AA19-680A8E0D7F6D}" type="slidenum">
              <a:rPr lang="en-US" smtClean="0"/>
              <a:t>129</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2349026" y="1564376"/>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calling</a:t>
            </a:r>
          </a:p>
        </p:txBody>
      </p:sp>
      <p:sp>
        <p:nvSpPr>
          <p:cNvPr id="9" name="TextBox 22"/>
          <p:cNvSpPr txBox="1"/>
          <p:nvPr/>
        </p:nvSpPr>
        <p:spPr>
          <a:xfrm>
            <a:off x="7036395" y="79597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reality</a:t>
            </a:r>
          </a:p>
        </p:txBody>
      </p:sp>
      <p:sp>
        <p:nvSpPr>
          <p:cNvPr id="10" name="TextBox 22"/>
          <p:cNvSpPr txBox="1"/>
          <p:nvPr/>
        </p:nvSpPr>
        <p:spPr>
          <a:xfrm>
            <a:off x="6206819" y="2293092"/>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were</a:t>
            </a:r>
          </a:p>
        </p:txBody>
      </p:sp>
      <p:sp>
        <p:nvSpPr>
          <p:cNvPr id="18" name="文本框 17">
            <a:hlinkClick r:id="rId4" action="ppaction://hlinksldjump"/>
          </p:cNvPr>
          <p:cNvSpPr txBox="1"/>
          <p:nvPr/>
        </p:nvSpPr>
        <p:spPr>
          <a:xfrm>
            <a:off x="742349"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516537"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290725"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935355"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3809969" y="3061495"/>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 saved</a:t>
            </a:r>
          </a:p>
        </p:txBody>
      </p:sp>
      <p:sp>
        <p:nvSpPr>
          <p:cNvPr id="17" name="文本框 16">
            <a:hlinkClick r:id="rId8" action="ppaction://hlinksldjump"/>
          </p:cNvPr>
          <p:cNvSpPr txBox="1"/>
          <p:nvPr/>
        </p:nvSpPr>
        <p:spPr>
          <a:xfrm>
            <a:off x="7709543"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up)">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par>
                          <p:cTn id="18" fill="hold">
                            <p:stCondLst>
                              <p:cond delay="500"/>
                            </p:stCondLst>
                            <p:childTnLst>
                              <p:par>
                                <p:cTn id="19" presetID="16" presetClass="entr" presetSubtype="37" fill="hold" grpId="0" nodeType="after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barn(outVertical)">
                                      <p:cBhvr>
                                        <p:cTn id="21" dur="5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par>
                          <p:cTn id="27" fill="hold">
                            <p:stCondLst>
                              <p:cond delay="500"/>
                            </p:stCondLst>
                            <p:childTnLst>
                              <p:par>
                                <p:cTn id="28" presetID="16" presetClass="entr" presetSubtype="37"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barn(outVertical)">
                                      <p:cBhvr>
                                        <p:cTn id="30" dur="500"/>
                                        <p:tgtEl>
                                          <p:spTgt spid="21"/>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barn(inVertical)">
                                      <p:cBhvr>
                                        <p:cTn id="35" dur="500"/>
                                        <p:tgtEl>
                                          <p:spTgt spid="23"/>
                                        </p:tgtEl>
                                      </p:cBhvr>
                                    </p:animEffect>
                                  </p:childTnLst>
                                </p:cTn>
                              </p:par>
                            </p:childTnLst>
                          </p:cTn>
                        </p:par>
                        <p:par>
                          <p:cTn id="36" fill="hold">
                            <p:stCondLst>
                              <p:cond delay="500"/>
                            </p:stCondLst>
                            <p:childTnLst>
                              <p:par>
                                <p:cTn id="37" presetID="16" presetClass="entr" presetSubtype="37"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barn(outVertical)">
                                      <p:cBhvr>
                                        <p:cTn id="39" dur="500"/>
                                        <p:tgtEl>
                                          <p:spTgt spid="22"/>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barn(inVertical)">
                                      <p:cBhvr>
                                        <p:cTn id="44" dur="500"/>
                                        <p:tgtEl>
                                          <p:spTgt spid="10"/>
                                        </p:tgtEl>
                                      </p:cBhvr>
                                    </p:animEffect>
                                  </p:childTnLst>
                                </p:cTn>
                              </p:par>
                            </p:childTnLst>
                          </p:cTn>
                        </p:par>
                        <p:par>
                          <p:cTn id="45" fill="hold">
                            <p:stCondLst>
                              <p:cond delay="500"/>
                            </p:stCondLst>
                            <p:childTnLst>
                              <p:par>
                                <p:cTn id="46" presetID="16" presetClass="entr" presetSubtype="37"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barn(outVertical)">
                                      <p:cBhvr>
                                        <p:cTn id="48" dur="500"/>
                                        <p:tgtEl>
                                          <p:spTgt spid="24"/>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barn(inVertical)">
                                      <p:cBhvr>
                                        <p:cTn id="53" dur="500"/>
                                        <p:tgtEl>
                                          <p:spTgt spid="15"/>
                                        </p:tgtEl>
                                      </p:cBhvr>
                                    </p:animEffect>
                                  </p:childTnLst>
                                </p:cTn>
                              </p:par>
                            </p:childTnLst>
                          </p:cTn>
                        </p:par>
                        <p:par>
                          <p:cTn id="54" fill="hold">
                            <p:stCondLst>
                              <p:cond delay="500"/>
                            </p:stCondLst>
                            <p:childTnLst>
                              <p:par>
                                <p:cTn id="55" presetID="16" presetClass="entr" presetSubtype="37"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barn(outVertical)">
                                      <p:cBhvr>
                                        <p:cTn id="5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13</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Liang Ying and her son were exposed to poison gas. Liang survived but her son did not. Since then, she has _________ (suffer) from loss of memory.</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9889436" y="2511242"/>
            <a:ext cx="1434945"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suffered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966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解析：本题考查动词的时态变化。根据关键词解题法，空格前是助动词</a:t>
            </a:r>
            <a:r>
              <a:rPr lang="en-US" altLang="zh-CN" sz="2400" dirty="0">
                <a:latin typeface="微软雅黑" panose="020B0503020204020204" pitchFamily="34" charset="-122"/>
                <a:ea typeface="微软雅黑" panose="020B0503020204020204" pitchFamily="34" charset="-122"/>
              </a:rPr>
              <a:t>has</a:t>
            </a:r>
            <a:r>
              <a:rPr lang="zh-CN" altLang="en-US" sz="2400" dirty="0">
                <a:latin typeface="微软雅黑" panose="020B0503020204020204" pitchFamily="34" charset="-122"/>
                <a:ea typeface="微软雅黑" panose="020B0503020204020204" pitchFamily="34" charset="-122"/>
              </a:rPr>
              <a:t>，考虑填入动词过去分词，构成完成时态。由句意“自从那时起，她就失忆了”，主语</a:t>
            </a:r>
            <a:r>
              <a:rPr lang="en-US" altLang="zh-CN" sz="2400" dirty="0">
                <a:latin typeface="微软雅黑" panose="020B0503020204020204" pitchFamily="34" charset="-122"/>
                <a:ea typeface="微软雅黑" panose="020B0503020204020204" pitchFamily="34" charset="-122"/>
              </a:rPr>
              <a:t>she</a:t>
            </a:r>
            <a:r>
              <a:rPr lang="zh-CN" altLang="en-US" sz="2400" dirty="0">
                <a:latin typeface="微软雅黑" panose="020B0503020204020204" pitchFamily="34" charset="-122"/>
                <a:ea typeface="微软雅黑" panose="020B0503020204020204" pitchFamily="34" charset="-122"/>
              </a:rPr>
              <a:t>与动词</a:t>
            </a:r>
            <a:r>
              <a:rPr lang="en-US" altLang="zh-CN" sz="2400" dirty="0">
                <a:latin typeface="微软雅黑" panose="020B0503020204020204" pitchFamily="34" charset="-122"/>
                <a:ea typeface="微软雅黑" panose="020B0503020204020204" pitchFamily="34" charset="-122"/>
              </a:rPr>
              <a:t>suffer</a:t>
            </a:r>
            <a:r>
              <a:rPr lang="zh-CN" altLang="en-US" sz="2400" dirty="0">
                <a:latin typeface="微软雅黑" panose="020B0503020204020204" pitchFamily="34" charset="-122"/>
                <a:ea typeface="微软雅黑" panose="020B0503020204020204" pitchFamily="34" charset="-122"/>
              </a:rPr>
              <a:t>是主动关系，应用过去分词构成现在完成时，故此题正确答案为：</a:t>
            </a:r>
            <a:r>
              <a:rPr lang="en-US" altLang="zh-CN" sz="2400" dirty="0">
                <a:latin typeface="微软雅黑" panose="020B0503020204020204" pitchFamily="34" charset="-122"/>
                <a:ea typeface="微软雅黑" panose="020B0503020204020204" pitchFamily="34" charset="-122"/>
              </a:rPr>
              <a:t>suffered</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lang="zh-CN" altLang="en-US" sz="2380" b="1" dirty="0">
                <a:latin typeface="微软雅黑" panose="020B0503020204020204" pitchFamily="34" charset="-122"/>
                <a:ea typeface="微软雅黑" panose="020B0503020204020204" pitchFamily="34" charset="-122"/>
              </a:rPr>
              <a:t>本题考查形容词的词性变化。根据分析句子语法结构解题法，填入词在介词后作介宾结构，应填入名词形式，</a:t>
            </a:r>
            <a:r>
              <a:rPr lang="en-US" altLang="zh-CN" sz="2380" b="1" dirty="0">
                <a:latin typeface="微软雅黑" panose="020B0503020204020204" pitchFamily="34" charset="-122"/>
                <a:ea typeface="微软雅黑" panose="020B0503020204020204" pitchFamily="34" charset="-122"/>
              </a:rPr>
              <a:t>turn ... into reality</a:t>
            </a:r>
            <a:r>
              <a:rPr lang="zh-CN" altLang="en-US" sz="2380" b="1" dirty="0">
                <a:latin typeface="微软雅黑" panose="020B0503020204020204" pitchFamily="34" charset="-122"/>
                <a:ea typeface="微软雅黑" panose="020B0503020204020204" pitchFamily="34" charset="-122"/>
              </a:rPr>
              <a:t>表示“把</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变成现实”，故此题正确答案为：</a:t>
            </a:r>
            <a:r>
              <a:rPr lang="en-US" altLang="zh-CN" sz="2380" b="1" dirty="0">
                <a:latin typeface="微软雅黑" panose="020B0503020204020204" pitchFamily="34" charset="-122"/>
                <a:ea typeface="微软雅黑" panose="020B0503020204020204" pitchFamily="34" charset="-122"/>
              </a:rPr>
              <a:t>reality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本题考查非谓语动词。根据分析句子语法结构解题法，动词</a:t>
            </a:r>
            <a:r>
              <a:rPr lang="en-US" altLang="zh-CN" sz="2380" b="1" dirty="0">
                <a:latin typeface="微软雅黑" panose="020B0503020204020204" pitchFamily="34" charset="-122"/>
                <a:ea typeface="微软雅黑" panose="020B0503020204020204" pitchFamily="34" charset="-122"/>
              </a:rPr>
              <a:t>call</a:t>
            </a:r>
            <a:r>
              <a:rPr lang="zh-CN" altLang="en-US" sz="2380" b="1" dirty="0">
                <a:latin typeface="微软雅黑" panose="020B0503020204020204" pitchFamily="34" charset="-122"/>
                <a:ea typeface="微软雅黑" panose="020B0503020204020204" pitchFamily="34" charset="-122"/>
              </a:rPr>
              <a:t>与主语</a:t>
            </a:r>
            <a:r>
              <a:rPr lang="en-US" altLang="zh-CN" sz="2380" b="1" dirty="0">
                <a:latin typeface="微软雅黑" panose="020B0503020204020204" pitchFamily="34" charset="-122"/>
                <a:ea typeface="微软雅黑" panose="020B0503020204020204" pitchFamily="34" charset="-122"/>
              </a:rPr>
              <a:t>we</a:t>
            </a:r>
            <a:r>
              <a:rPr lang="zh-CN" altLang="en-US" sz="2380" b="1" dirty="0">
                <a:latin typeface="微软雅黑" panose="020B0503020204020204" pitchFamily="34" charset="-122"/>
                <a:ea typeface="微软雅黑" panose="020B0503020204020204" pitchFamily="34" charset="-122"/>
              </a:rPr>
              <a:t>是主动关系，用现在分词作伴随状语，故此题正确答案为：</a:t>
            </a:r>
            <a:r>
              <a:rPr lang="en-US" altLang="zh-CN" sz="2380" b="1" dirty="0">
                <a:latin typeface="微软雅黑" panose="020B0503020204020204" pitchFamily="34" charset="-122"/>
                <a:ea typeface="微软雅黑" panose="020B0503020204020204" pitchFamily="34" charset="-122"/>
              </a:rPr>
              <a:t>calling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本题考查代词变化。根据分析句子语法结构解题法，填入词在名词</a:t>
            </a:r>
            <a:r>
              <a:rPr lang="en-US" altLang="zh-CN" sz="2380" b="1" dirty="0">
                <a:latin typeface="微软雅黑" panose="020B0503020204020204" pitchFamily="34" charset="-122"/>
                <a:ea typeface="微软雅黑" panose="020B0503020204020204" pitchFamily="34" charset="-122"/>
              </a:rPr>
              <a:t>support</a:t>
            </a:r>
            <a:r>
              <a:rPr lang="zh-CN" altLang="en-US" sz="2380" b="1" dirty="0">
                <a:latin typeface="微软雅黑" panose="020B0503020204020204" pitchFamily="34" charset="-122"/>
                <a:ea typeface="微软雅黑" panose="020B0503020204020204" pitchFamily="34" charset="-122"/>
              </a:rPr>
              <a:t>前，表示他们的支持，需填入形容词性物主代词，故此题正确答案为：</a:t>
            </a:r>
            <a:r>
              <a:rPr lang="en-US" altLang="zh-CN" sz="2380" b="1" dirty="0">
                <a:latin typeface="微软雅黑" panose="020B0503020204020204" pitchFamily="34" charset="-122"/>
                <a:ea typeface="微软雅黑" panose="020B0503020204020204" pitchFamily="34" charset="-122"/>
              </a:rPr>
              <a:t>their</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a:t>
            </a:r>
            <a:r>
              <a:rPr lang="en-US" altLang="zh-CN" sz="2380" b="1" dirty="0">
                <a:latin typeface="微软雅黑" panose="020B0503020204020204" pitchFamily="34" charset="-122"/>
                <a:ea typeface="微软雅黑" panose="020B0503020204020204" pitchFamily="34" charset="-122"/>
              </a:rPr>
              <a:t>there be</a:t>
            </a:r>
            <a:r>
              <a:rPr lang="zh-CN" altLang="en-US" sz="2380" b="1" dirty="0">
                <a:latin typeface="微软雅黑" panose="020B0503020204020204" pitchFamily="34" charset="-122"/>
                <a:ea typeface="微软雅黑" panose="020B0503020204020204" pitchFamily="34" charset="-122"/>
              </a:rPr>
              <a:t>句型。因为</a:t>
            </a:r>
            <a:r>
              <a:rPr lang="en-US" altLang="zh-CN" sz="2380" b="1" dirty="0">
                <a:latin typeface="微软雅黑" panose="020B0503020204020204" pitchFamily="34" charset="-122"/>
                <a:ea typeface="微软雅黑" panose="020B0503020204020204" pitchFamily="34" charset="-122"/>
              </a:rPr>
              <a:t>be</a:t>
            </a:r>
            <a:r>
              <a:rPr lang="zh-CN" altLang="en-US" sz="2380" b="1" dirty="0">
                <a:latin typeface="微软雅黑" panose="020B0503020204020204" pitchFamily="34" charset="-122"/>
                <a:ea typeface="微软雅黑" panose="020B0503020204020204" pitchFamily="34" charset="-122"/>
              </a:rPr>
              <a:t>后面是复数名词</a:t>
            </a:r>
            <a:r>
              <a:rPr lang="en-US" altLang="zh-CN" sz="2380" b="1" dirty="0">
                <a:latin typeface="微软雅黑" panose="020B0503020204020204" pitchFamily="34" charset="-122"/>
                <a:ea typeface="微软雅黑" panose="020B0503020204020204" pitchFamily="34" charset="-122"/>
              </a:rPr>
              <a:t>changes</a:t>
            </a:r>
            <a:r>
              <a:rPr lang="zh-CN" altLang="en-US" sz="2380" b="1" dirty="0">
                <a:latin typeface="微软雅黑" panose="020B0503020204020204" pitchFamily="34" charset="-122"/>
                <a:ea typeface="微软雅黑" panose="020B0503020204020204" pitchFamily="34" charset="-122"/>
              </a:rPr>
              <a:t>，根据就近原则，谓语动词用复数，纵观全文，此文记叙的事情发生在上周，所以应用过去时，故此题正确答案为：</a:t>
            </a:r>
            <a:r>
              <a:rPr lang="en-US" altLang="zh-CN" sz="2380" b="1" dirty="0">
                <a:latin typeface="微软雅黑" panose="020B0503020204020204" pitchFamily="34" charset="-122"/>
                <a:ea typeface="微软雅黑" panose="020B0503020204020204" pitchFamily="34" charset="-122"/>
              </a:rPr>
              <a:t>were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lang="zh-CN" altLang="en-US" sz="2380" b="1" dirty="0">
                <a:latin typeface="微软雅黑" panose="020B0503020204020204" pitchFamily="34" charset="-122"/>
                <a:ea typeface="微软雅黑" panose="020B0503020204020204" pitchFamily="34" charset="-122"/>
              </a:rPr>
              <a:t>本题考查被动语态。根据分析句子语法结构解题法，动词</a:t>
            </a:r>
            <a:r>
              <a:rPr lang="en-US" altLang="zh-CN" sz="2380" b="1" dirty="0">
                <a:latin typeface="微软雅黑" panose="020B0503020204020204" pitchFamily="34" charset="-122"/>
                <a:ea typeface="微软雅黑" panose="020B0503020204020204" pitchFamily="34" charset="-122"/>
              </a:rPr>
              <a:t>save</a:t>
            </a:r>
            <a:r>
              <a:rPr lang="zh-CN" altLang="en-US" sz="2380" b="1" dirty="0">
                <a:latin typeface="微软雅黑" panose="020B0503020204020204" pitchFamily="34" charset="-122"/>
                <a:ea typeface="微软雅黑" panose="020B0503020204020204" pitchFamily="34" charset="-122"/>
              </a:rPr>
              <a:t>和主语</a:t>
            </a:r>
            <a:r>
              <a:rPr lang="en-US" altLang="zh-CN" sz="2380" b="1" dirty="0">
                <a:latin typeface="微软雅黑" panose="020B0503020204020204" pitchFamily="34" charset="-122"/>
                <a:ea typeface="微软雅黑" panose="020B0503020204020204" pitchFamily="34" charset="-122"/>
              </a:rPr>
              <a:t>food</a:t>
            </a:r>
            <a:r>
              <a:rPr lang="zh-CN" altLang="en-US" sz="2380" b="1" dirty="0">
                <a:latin typeface="微软雅黑" panose="020B0503020204020204" pitchFamily="34" charset="-122"/>
                <a:ea typeface="微软雅黑" panose="020B0503020204020204" pitchFamily="34" charset="-122"/>
              </a:rPr>
              <a:t>为被动关系，应用被动语态</a:t>
            </a:r>
            <a:r>
              <a:rPr lang="en-US" altLang="zh-CN" sz="2380" b="1" dirty="0">
                <a:latin typeface="微软雅黑" panose="020B0503020204020204" pitchFamily="34" charset="-122"/>
                <a:ea typeface="微软雅黑" panose="020B0503020204020204" pitchFamily="34" charset="-122"/>
              </a:rPr>
              <a:t>be+</a:t>
            </a:r>
            <a:r>
              <a:rPr lang="zh-CN" altLang="en-US" sz="2380" b="1" dirty="0">
                <a:latin typeface="微软雅黑" panose="020B0503020204020204" pitchFamily="34" charset="-122"/>
                <a:ea typeface="微软雅黑" panose="020B0503020204020204" pitchFamily="34" charset="-122"/>
              </a:rPr>
              <a:t>过去分词，</a:t>
            </a:r>
            <a:r>
              <a:rPr lang="en-US" altLang="zh-CN" sz="2380" b="1" dirty="0">
                <a:latin typeface="微软雅黑" panose="020B0503020204020204" pitchFamily="34" charset="-122"/>
                <a:ea typeface="微软雅黑" panose="020B0503020204020204" pitchFamily="34" charset="-122"/>
              </a:rPr>
              <a:t>food</a:t>
            </a:r>
            <a:r>
              <a:rPr lang="zh-CN" altLang="en-US" sz="2380" b="1" dirty="0">
                <a:latin typeface="微软雅黑" panose="020B0503020204020204" pitchFamily="34" charset="-122"/>
                <a:ea typeface="微软雅黑" panose="020B0503020204020204" pitchFamily="34" charset="-122"/>
              </a:rPr>
              <a:t>为不可数名词，故此题正确答案为：</a:t>
            </a:r>
            <a:r>
              <a:rPr lang="en-US" altLang="zh-CN" sz="2380" b="1" dirty="0">
                <a:latin typeface="微软雅黑" panose="020B0503020204020204" pitchFamily="34" charset="-122"/>
                <a:ea typeface="微软雅黑" panose="020B0503020204020204" pitchFamily="34" charset="-122"/>
              </a:rPr>
              <a:t>was saved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alphaModFix amt="20000"/>
            <a:extLst>
              <a:ext uri="{28A0092B-C50C-407E-A947-70E740481C1C}">
                <a14:useLocalDpi xmlns:a14="http://schemas.microsoft.com/office/drawing/2010/main" val="0"/>
              </a:ext>
            </a:extLst>
          </a:blip>
          <a:stretch>
            <a:fillRect/>
          </a:stretch>
        </p:blipFill>
        <p:spPr>
          <a:xfrm>
            <a:off x="9685267" y="-93"/>
            <a:ext cx="2506942" cy="2508444"/>
          </a:xfrm>
          <a:prstGeom prst="rect">
            <a:avLst/>
          </a:prstGeom>
        </p:spPr>
      </p:pic>
      <p:sp>
        <p:nvSpPr>
          <p:cNvPr id="3" name="内容占位符 2"/>
          <p:cNvSpPr>
            <a:spLocks noGrp="1"/>
          </p:cNvSpPr>
          <p:nvPr>
            <p:ph idx="1"/>
          </p:nvPr>
        </p:nvSpPr>
        <p:spPr>
          <a:xfrm>
            <a:off x="81401" y="735046"/>
            <a:ext cx="10311430" cy="5411757"/>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Dreams may be more important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1_________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sleep. Some people don’t need much sleep. But we all need to dream, scientists say. </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Dreams take up about one quarter of our sleeping time. People have several 2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(dream) every night. </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Dreams are like short films. They are usually in colour. Some dreams are like old films. They come to 3</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(we) over and over again. That may be because the dreamer is 4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(worry) about something. Dreaming may be a way of trying to find 5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answer.</a:t>
            </a: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四</a:t>
            </a:r>
          </a:p>
        </p:txBody>
      </p:sp>
      <p:sp>
        <p:nvSpPr>
          <p:cNvPr id="23" name="TextBox 22"/>
          <p:cNvSpPr txBox="1"/>
          <p:nvPr/>
        </p:nvSpPr>
        <p:spPr>
          <a:xfrm>
            <a:off x="6965568" y="2656863"/>
            <a:ext cx="2325703"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us</a:t>
            </a:r>
          </a:p>
        </p:txBody>
      </p:sp>
      <p:sp>
        <p:nvSpPr>
          <p:cNvPr id="4" name="灯片编号占位符 3"/>
          <p:cNvSpPr>
            <a:spLocks noGrp="1"/>
          </p:cNvSpPr>
          <p:nvPr>
            <p:ph type="sldNum" sz="quarter" idx="12"/>
          </p:nvPr>
        </p:nvSpPr>
        <p:spPr/>
        <p:txBody>
          <a:bodyPr/>
          <a:lstStyle/>
          <a:p>
            <a:fld id="{879EF9BB-81F1-401D-AA19-680A8E0D7F6D}" type="slidenum">
              <a:rPr lang="en-US" smtClean="0"/>
              <a:t>135</a:t>
            </a:fld>
            <a:endParaRPr lang="en-US" dirty="0"/>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3390783" y="1810174"/>
            <a:ext cx="231385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dreams</a:t>
            </a:r>
          </a:p>
        </p:txBody>
      </p:sp>
      <p:sp>
        <p:nvSpPr>
          <p:cNvPr id="9" name="TextBox 22"/>
          <p:cNvSpPr txBox="1"/>
          <p:nvPr/>
        </p:nvSpPr>
        <p:spPr>
          <a:xfrm>
            <a:off x="5921789" y="520700"/>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than</a:t>
            </a:r>
          </a:p>
        </p:txBody>
      </p:sp>
      <p:sp>
        <p:nvSpPr>
          <p:cNvPr id="10" name="TextBox 22"/>
          <p:cNvSpPr txBox="1"/>
          <p:nvPr/>
        </p:nvSpPr>
        <p:spPr>
          <a:xfrm>
            <a:off x="7849624" y="2986909"/>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worrying</a:t>
            </a:r>
          </a:p>
        </p:txBody>
      </p:sp>
      <p:sp>
        <p:nvSpPr>
          <p:cNvPr id="18" name="文本框 17">
            <a:hlinkClick r:id="rId4" action="ppaction://hlinksldjump"/>
          </p:cNvPr>
          <p:cNvSpPr txBox="1"/>
          <p:nvPr/>
        </p:nvSpPr>
        <p:spPr>
          <a:xfrm>
            <a:off x="695673" y="5011713"/>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175934" y="501171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3835085" y="499106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315346" y="501171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516994" y="3728699"/>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an</a:t>
            </a:r>
          </a:p>
        </p:txBody>
      </p:sp>
      <p:sp>
        <p:nvSpPr>
          <p:cNvPr id="17" name="文本框 16">
            <a:hlinkClick r:id="rId8" action="ppaction://hlinksldjump"/>
          </p:cNvPr>
          <p:cNvSpPr txBox="1"/>
          <p:nvPr/>
        </p:nvSpPr>
        <p:spPr>
          <a:xfrm>
            <a:off x="6866863" y="499105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animEffect transition="in" filter="wipe(up)">
                                      <p:cBhvr>
                                        <p:cTn id="7" dur="500"/>
                                        <p:tgtEl>
                                          <p:spTgt spid="3">
                                            <p:txEl>
                                              <p:pRg st="7" end="7"/>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par>
                          <p:cTn id="13" fill="hold">
                            <p:stCondLst>
                              <p:cond delay="500"/>
                            </p:stCondLst>
                            <p:childTnLst>
                              <p:par>
                                <p:cTn id="14" presetID="16" presetClass="entr" presetSubtype="37"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barn(outVertical)">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barn(inVertical)">
                                      <p:cBhvr>
                                        <p:cTn id="21" dur="500"/>
                                        <p:tgtEl>
                                          <p:spTgt spid="1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barn(outVertical)">
                                      <p:cBhvr>
                                        <p:cTn id="25" dur="500"/>
                                        <p:tgtEl>
                                          <p:spTgt spid="2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barn(inVertical)">
                                      <p:cBhvr>
                                        <p:cTn id="30" dur="500"/>
                                        <p:tgtEl>
                                          <p:spTgt spid="23"/>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barn(outVertical)">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barn(inVertical)">
                                      <p:cBhvr>
                                        <p:cTn id="39" dur="500"/>
                                        <p:tgtEl>
                                          <p:spTgt spid="10"/>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barn(outVertical)">
                                      <p:cBhvr>
                                        <p:cTn id="43" dur="500"/>
                                        <p:tgtEl>
                                          <p:spTgt spid="24"/>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barn(inVertical)">
                                      <p:cBhvr>
                                        <p:cTn id="48" dur="500"/>
                                        <p:tgtEl>
                                          <p:spTgt spid="15"/>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barn(outVertical)">
                                      <p:cBhvr>
                                        <p:cTn id="5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1. 本题考查固定句型搭配。根据关键词解题法，填入词在 more important 后，应为形容词比较级句型“more...than...”，故此题正确答案为：than。</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2. 本题考查名词单复数变化。根据关键词解题法，填入词在 several（几个）后，应用可数名词的复数形式，故此题正确答案为：dreams。</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3. 本题考查代词变化。填入词在谓语 come to 后作宾语，应用代词的宾格形式，故此题正确答案为：us。</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 本题考查动词的时态变化。根据句意解题法，句意为“这可能是因为做梦的人正忧心某事”，应用现在进行时，故此题正确答案为：worrying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14</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 The researchers also found that observers are less good at ____________ (guess) the given name of people who use a nickname.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1765343" y="2476078"/>
            <a:ext cx="1481496"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guessing</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解析：本题考查固定短语。根据关键词解题法，空格前是介词（</a:t>
            </a:r>
            <a:r>
              <a:rPr lang="en-US" altLang="zh-CN" sz="2400" dirty="0">
                <a:latin typeface="微软雅黑" panose="020B0503020204020204" pitchFamily="34" charset="-122"/>
                <a:ea typeface="微软雅黑" panose="020B0503020204020204" pitchFamily="34" charset="-122"/>
              </a:rPr>
              <a:t>in, for, of, about, after, at</a:t>
            </a:r>
            <a:r>
              <a:rPr lang="zh-CN" altLang="en-US" sz="2400" dirty="0">
                <a:latin typeface="微软雅黑" panose="020B0503020204020204" pitchFamily="34" charset="-122"/>
                <a:ea typeface="微软雅黑" panose="020B0503020204020204" pitchFamily="34" charset="-122"/>
              </a:rPr>
              <a:t>等），一般填入该动词的动名词形式，构成介宾结构，故此题正确答案为：</a:t>
            </a:r>
            <a:r>
              <a:rPr lang="en-US" altLang="zh-CN" sz="2400" dirty="0">
                <a:latin typeface="微软雅黑" panose="020B0503020204020204" pitchFamily="34" charset="-122"/>
                <a:ea typeface="微软雅黑" panose="020B0503020204020204" pitchFamily="34" charset="-122"/>
              </a:rPr>
              <a:t>guessing</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 本题考查冠词用法。根据分析句子语法结构解题法，空格在名词 answer 前，而且没有指示代词，需填入冠词 an，表示“一个”，故此题正确答案为：an。</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Some people get new ideas about their work from dreams. They could have been thinking about their work all day. These thoughts can carry over into dreams.   </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Sometimes we wake 6</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with a good feeling from a dream. But often we can’t remember the dream. Dreams can disappear quickly from memory. Too much dreaming can be 7</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(harm). The more we sleep, the 8</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(long) we dream. The mind is hard at work 9</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we dream. That is why we may have a long sleep and still feel 10</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(tire).</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四</a:t>
            </a:r>
          </a:p>
        </p:txBody>
      </p:sp>
      <p:sp>
        <p:nvSpPr>
          <p:cNvPr id="23" name="TextBox 22"/>
          <p:cNvSpPr txBox="1"/>
          <p:nvPr/>
        </p:nvSpPr>
        <p:spPr>
          <a:xfrm>
            <a:off x="5924156" y="3167578"/>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longer</a:t>
            </a:r>
          </a:p>
        </p:txBody>
      </p:sp>
      <p:sp>
        <p:nvSpPr>
          <p:cNvPr id="4" name="灯片编号占位符 3"/>
          <p:cNvSpPr>
            <a:spLocks noGrp="1"/>
          </p:cNvSpPr>
          <p:nvPr>
            <p:ph type="sldNum" sz="quarter" idx="12"/>
          </p:nvPr>
        </p:nvSpPr>
        <p:spPr/>
        <p:txBody>
          <a:bodyPr/>
          <a:lstStyle/>
          <a:p>
            <a:fld id="{879EF9BB-81F1-401D-AA19-680A8E0D7F6D}" type="slidenum">
              <a:rPr lang="en-US" smtClean="0"/>
              <a:t>141</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9446359" y="2727992"/>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harmful</a:t>
            </a:r>
          </a:p>
        </p:txBody>
      </p:sp>
      <p:sp>
        <p:nvSpPr>
          <p:cNvPr id="9" name="TextBox 22"/>
          <p:cNvSpPr txBox="1"/>
          <p:nvPr/>
        </p:nvSpPr>
        <p:spPr>
          <a:xfrm>
            <a:off x="3952021" y="2059716"/>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up</a:t>
            </a:r>
          </a:p>
        </p:txBody>
      </p:sp>
      <p:sp>
        <p:nvSpPr>
          <p:cNvPr id="10" name="TextBox 22"/>
          <p:cNvSpPr txBox="1"/>
          <p:nvPr/>
        </p:nvSpPr>
        <p:spPr>
          <a:xfrm>
            <a:off x="4249880" y="3441635"/>
            <a:ext cx="204761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when</a:t>
            </a:r>
          </a:p>
        </p:txBody>
      </p:sp>
      <p:sp>
        <p:nvSpPr>
          <p:cNvPr id="18" name="文本框 17">
            <a:hlinkClick r:id="rId4" action="ppaction://hlinksldjump"/>
          </p:cNvPr>
          <p:cNvSpPr txBox="1"/>
          <p:nvPr/>
        </p:nvSpPr>
        <p:spPr>
          <a:xfrm>
            <a:off x="742349"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516537"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290725"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934720" y="443746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5610717" y="3915512"/>
            <a:ext cx="228603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tired</a:t>
            </a:r>
          </a:p>
        </p:txBody>
      </p:sp>
      <p:sp>
        <p:nvSpPr>
          <p:cNvPr id="17" name="文本框 16">
            <a:hlinkClick r:id="rId8" action="ppaction://hlinksldjump"/>
          </p:cNvPr>
          <p:cNvSpPr txBox="1"/>
          <p:nvPr/>
        </p:nvSpPr>
        <p:spPr>
          <a:xfrm>
            <a:off x="7709543"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up)">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par>
                          <p:cTn id="23" fill="hold">
                            <p:stCondLst>
                              <p:cond delay="500"/>
                            </p:stCondLst>
                            <p:childTnLst>
                              <p:par>
                                <p:cTn id="24" presetID="16" presetClass="entr" presetSubtype="37" fill="hold" grpId="0" nodeType="after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outVertical)">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barn(inVertical)">
                                      <p:cBhvr>
                                        <p:cTn id="31" dur="500"/>
                                        <p:tgtEl>
                                          <p:spTgt spid="1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barn(outVertical)">
                                      <p:cBhvr>
                                        <p:cTn id="35" dur="500"/>
                                        <p:tgtEl>
                                          <p:spTgt spid="21"/>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barn(inVertical)">
                                      <p:cBhvr>
                                        <p:cTn id="40" dur="500"/>
                                        <p:tgtEl>
                                          <p:spTgt spid="23"/>
                                        </p:tgtEl>
                                      </p:cBhvr>
                                    </p:animEffect>
                                  </p:childTnLst>
                                </p:cTn>
                              </p:par>
                            </p:childTnLst>
                          </p:cTn>
                        </p:par>
                        <p:par>
                          <p:cTn id="41" fill="hold">
                            <p:stCondLst>
                              <p:cond delay="500"/>
                            </p:stCondLst>
                            <p:childTnLst>
                              <p:par>
                                <p:cTn id="42" presetID="16" presetClass="entr" presetSubtype="37"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barn(outVertical)">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barn(inVertical)">
                                      <p:cBhvr>
                                        <p:cTn id="49" dur="500"/>
                                        <p:tgtEl>
                                          <p:spTgt spid="10"/>
                                        </p:tgtEl>
                                      </p:cBhvr>
                                    </p:animEffect>
                                  </p:childTnLst>
                                </p:cTn>
                              </p:par>
                            </p:childTnLst>
                          </p:cTn>
                        </p:par>
                        <p:par>
                          <p:cTn id="50" fill="hold">
                            <p:stCondLst>
                              <p:cond delay="500"/>
                            </p:stCondLst>
                            <p:childTnLst>
                              <p:par>
                                <p:cTn id="51" presetID="16" presetClass="entr" presetSubtype="37"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barn(outVertical)">
                                      <p:cBhvr>
                                        <p:cTn id="53" dur="500"/>
                                        <p:tgtEl>
                                          <p:spTgt spid="24"/>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grpId="0" nodeType="click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barn(inVertical)">
                                      <p:cBhvr>
                                        <p:cTn id="58" dur="500"/>
                                        <p:tgtEl>
                                          <p:spTgt spid="15"/>
                                        </p:tgtEl>
                                      </p:cBhvr>
                                    </p:animEffect>
                                  </p:childTnLst>
                                </p:cTn>
                              </p:par>
                            </p:childTnLst>
                          </p:cTn>
                        </p:par>
                        <p:par>
                          <p:cTn id="59" fill="hold">
                            <p:stCondLst>
                              <p:cond delay="500"/>
                            </p:stCondLst>
                            <p:childTnLst>
                              <p:par>
                                <p:cTn id="60" presetID="16" presetClass="entr" presetSubtype="37" fill="hold" grpId="0" nodeType="after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barn(outVertical)">
                                      <p:cBhvr>
                                        <p:cTn id="6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bldLvl="0" animBg="1"/>
      <p:bldP spid="15" grpId="0"/>
      <p:bldP spid="17" grpId="0" animBg="1"/>
    </p:bld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 本题考查固定搭配。wake up“醒来”，故此题正确答案为：up。</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7. 本题考查名词词性变化。根据分析句子结构解题法，此词在连系动词 be 后，应填入形容词形式，表示“有害的”，故此题正确答案为：harmful</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8. 本题考查形容词比较级。根据分析句子语法结构解题法，前半句 the more we sleep，运用了比较级句型“the+ 比较级，the+ 比较级”，表示“越……越……”，故此题正确答案为：longer</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9. 本题考查时间状语从句连词。根据分析句子语法结构解题法，该句子有两套主谓结构，且前后两句之间无连词，所以需填入连词。根据句意“当我们做梦的时候，大脑努力工作”，故此题正确答案为：when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10. 本题考查动词的词性变化。根据关键词解题法及句意“感觉疲倦的”，连系动词 feel 后应填入形容词作表语，故此题正确答案为：tired。</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38510" y="-313205"/>
            <a:ext cx="2506942" cy="2508444"/>
          </a:xfrm>
          <a:prstGeom prst="rect">
            <a:avLst/>
          </a:prstGeom>
        </p:spPr>
      </p:pic>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五</a:t>
            </a:r>
          </a:p>
        </p:txBody>
      </p:sp>
      <p:sp>
        <p:nvSpPr>
          <p:cNvPr id="3" name="内容占位符 2"/>
          <p:cNvSpPr>
            <a:spLocks noGrp="1"/>
          </p:cNvSpPr>
          <p:nvPr>
            <p:ph idx="1"/>
          </p:nvPr>
        </p:nvSpPr>
        <p:spPr>
          <a:xfrm>
            <a:off x="386201" y="695745"/>
            <a:ext cx="10311430" cy="6162255"/>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In recent years, learning Chinese 1______________ (become) popular among people around the world. Last month, I received 2___ email from my cousin Jack in Canada. He said he was enthusiastic about Chinese, and asked me to find 3_____ (he) some books intended for Chinese beginners. I was very pleased to do such a favor. So I went from one bookstore to 4________ , hoping to find something suitable 5____ him. 6_________(final) I selected a set of Chinese textbooks among a 7_________ (various) of similar ones. Then I went to a post office to have them 8__________(deliver) by air without delay. Several days later, I received Jack’s email, saying that he really appreciated the books I 9___________(send). I’m very glad that Jack is beginning to learn Chinese just like many other foreigners abroad, 10____________________ I know it may be an enjoyable challenge for him.</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p>
          <a:p>
            <a:pPr marL="0" indent="0" algn="just">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3" name="TextBox 22"/>
          <p:cNvSpPr txBox="1"/>
          <p:nvPr/>
        </p:nvSpPr>
        <p:spPr>
          <a:xfrm>
            <a:off x="8237258" y="1754680"/>
            <a:ext cx="1193867"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him</a:t>
            </a:r>
          </a:p>
        </p:txBody>
      </p:sp>
      <p:sp>
        <p:nvSpPr>
          <p:cNvPr id="4" name="灯片编号占位符 3"/>
          <p:cNvSpPr>
            <a:spLocks noGrp="1"/>
          </p:cNvSpPr>
          <p:nvPr>
            <p:ph type="sldNum" sz="quarter" idx="12"/>
          </p:nvPr>
        </p:nvSpPr>
        <p:spPr/>
        <p:txBody>
          <a:bodyPr/>
          <a:lstStyle/>
          <a:p>
            <a:fld id="{879EF9BB-81F1-401D-AA19-680A8E0D7F6D}" type="slidenum">
              <a:rPr lang="en-US" smtClean="0"/>
              <a:t>147</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664793" y="138460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an</a:t>
            </a:r>
          </a:p>
        </p:txBody>
      </p:sp>
      <p:sp>
        <p:nvSpPr>
          <p:cNvPr id="9" name="TextBox 22"/>
          <p:cNvSpPr txBox="1"/>
          <p:nvPr/>
        </p:nvSpPr>
        <p:spPr>
          <a:xfrm>
            <a:off x="6983569" y="574955"/>
            <a:ext cx="2321057"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has become</a:t>
            </a:r>
          </a:p>
        </p:txBody>
      </p:sp>
      <p:sp>
        <p:nvSpPr>
          <p:cNvPr id="10" name="TextBox 22"/>
          <p:cNvSpPr txBox="1"/>
          <p:nvPr/>
        </p:nvSpPr>
        <p:spPr>
          <a:xfrm>
            <a:off x="7975325" y="248426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another</a:t>
            </a:r>
          </a:p>
        </p:txBody>
      </p:sp>
      <p:sp>
        <p:nvSpPr>
          <p:cNvPr id="11" name="TextBox 22"/>
          <p:cNvSpPr txBox="1"/>
          <p:nvPr/>
        </p:nvSpPr>
        <p:spPr>
          <a:xfrm>
            <a:off x="4953280" y="283062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for</a:t>
            </a:r>
          </a:p>
        </p:txBody>
      </p:sp>
      <p:sp>
        <p:nvSpPr>
          <p:cNvPr id="18" name="文本框 17">
            <a:hlinkClick r:id="rId4" action="ppaction://hlinksldjump"/>
          </p:cNvPr>
          <p:cNvSpPr txBox="1"/>
          <p:nvPr/>
        </p:nvSpPr>
        <p:spPr>
          <a:xfrm>
            <a:off x="778155" y="596027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3" name="TextBox 22"/>
          <p:cNvSpPr txBox="1"/>
          <p:nvPr/>
        </p:nvSpPr>
        <p:spPr>
          <a:xfrm>
            <a:off x="6553408" y="2772611"/>
            <a:ext cx="243662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Finally</a:t>
            </a:r>
          </a:p>
        </p:txBody>
      </p:sp>
      <p:sp>
        <p:nvSpPr>
          <p:cNvPr id="14" name="TextBox 22"/>
          <p:cNvSpPr txBox="1"/>
          <p:nvPr/>
        </p:nvSpPr>
        <p:spPr>
          <a:xfrm>
            <a:off x="6153994" y="320490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variety</a:t>
            </a:r>
          </a:p>
        </p:txBody>
      </p:sp>
      <p:sp>
        <p:nvSpPr>
          <p:cNvPr id="15" name="TextBox 22"/>
          <p:cNvSpPr txBox="1"/>
          <p:nvPr/>
        </p:nvSpPr>
        <p:spPr>
          <a:xfrm>
            <a:off x="8004615" y="3538692"/>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delivered</a:t>
            </a:r>
          </a:p>
        </p:txBody>
      </p:sp>
      <p:sp>
        <p:nvSpPr>
          <p:cNvPr id="17" name="TextBox 22"/>
          <p:cNvSpPr txBox="1"/>
          <p:nvPr/>
        </p:nvSpPr>
        <p:spPr>
          <a:xfrm>
            <a:off x="8024019" y="424749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had sent</a:t>
            </a:r>
          </a:p>
        </p:txBody>
      </p:sp>
      <p:sp>
        <p:nvSpPr>
          <p:cNvPr id="19" name="TextBox 22"/>
          <p:cNvSpPr txBox="1"/>
          <p:nvPr/>
        </p:nvSpPr>
        <p:spPr>
          <a:xfrm>
            <a:off x="5676254" y="4992824"/>
            <a:ext cx="2854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although/though</a:t>
            </a:r>
          </a:p>
        </p:txBody>
      </p:sp>
      <p:sp>
        <p:nvSpPr>
          <p:cNvPr id="20" name="文本框 19">
            <a:hlinkClick r:id="rId5" action="ppaction://hlinksldjump"/>
          </p:cNvPr>
          <p:cNvSpPr txBox="1"/>
          <p:nvPr/>
        </p:nvSpPr>
        <p:spPr>
          <a:xfrm>
            <a:off x="2378997" y="5960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6" action="ppaction://hlinksldjump"/>
          </p:cNvPr>
          <p:cNvSpPr txBox="1"/>
          <p:nvPr/>
        </p:nvSpPr>
        <p:spPr>
          <a:xfrm>
            <a:off x="4147133" y="5960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7" action="ppaction://hlinksldjump"/>
          </p:cNvPr>
          <p:cNvSpPr txBox="1"/>
          <p:nvPr/>
        </p:nvSpPr>
        <p:spPr>
          <a:xfrm>
            <a:off x="5782857" y="5960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8" action="ppaction://hlinksldjump"/>
          </p:cNvPr>
          <p:cNvSpPr txBox="1"/>
          <p:nvPr/>
        </p:nvSpPr>
        <p:spPr>
          <a:xfrm>
            <a:off x="7418581" y="596027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7" name="文本框 6"/>
          <p:cNvSpPr txBox="1"/>
          <p:nvPr/>
        </p:nvSpPr>
        <p:spPr>
          <a:xfrm>
            <a:off x="386201" y="6356353"/>
            <a:ext cx="7167347" cy="461665"/>
          </a:xfrm>
          <a:prstGeom prst="rect">
            <a:avLst/>
          </a:prstGeom>
          <a:noFill/>
        </p:spPr>
        <p:txBody>
          <a:bodyPr wrap="none" rtlCol="0">
            <a:spAutoFit/>
          </a:bodyPr>
          <a:lstStyle/>
          <a:p>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p>
        </p:txBody>
      </p:sp>
      <p:sp>
        <p:nvSpPr>
          <p:cNvPr id="25" name="文本框 24">
            <a:hlinkClick r:id="rId9" action="ppaction://hlinksldjump"/>
          </p:cNvPr>
          <p:cNvSpPr txBox="1"/>
          <p:nvPr/>
        </p:nvSpPr>
        <p:spPr>
          <a:xfrm>
            <a:off x="778154" y="6344364"/>
            <a:ext cx="982961" cy="424038"/>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8" name="文本框 27">
            <a:hlinkClick r:id="rId10" action="ppaction://hlinksldjump"/>
          </p:cNvPr>
          <p:cNvSpPr txBox="1"/>
          <p:nvPr/>
        </p:nvSpPr>
        <p:spPr>
          <a:xfrm>
            <a:off x="2378997" y="6335963"/>
            <a:ext cx="982961" cy="424038"/>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9" name="文本框 28">
            <a:hlinkClick r:id="rId11" action="ppaction://hlinksldjump"/>
          </p:cNvPr>
          <p:cNvSpPr txBox="1"/>
          <p:nvPr/>
        </p:nvSpPr>
        <p:spPr>
          <a:xfrm>
            <a:off x="4147132" y="6346892"/>
            <a:ext cx="982961" cy="424038"/>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30" name="文本框 29">
            <a:hlinkClick r:id="rId12" action="ppaction://hlinksldjump"/>
          </p:cNvPr>
          <p:cNvSpPr txBox="1"/>
          <p:nvPr/>
        </p:nvSpPr>
        <p:spPr>
          <a:xfrm>
            <a:off x="5782856" y="6346892"/>
            <a:ext cx="982961" cy="424038"/>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31" name="文本框 30">
            <a:hlinkClick r:id="rId13" action="ppaction://hlinksldjump"/>
          </p:cNvPr>
          <p:cNvSpPr txBox="1"/>
          <p:nvPr/>
        </p:nvSpPr>
        <p:spPr>
          <a:xfrm>
            <a:off x="7418581" y="6330343"/>
            <a:ext cx="982961" cy="424038"/>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up)">
                                      <p:cBhvr>
                                        <p:cTn id="12" dur="500"/>
                                        <p:tgtEl>
                                          <p:spTgt spid="3">
                                            <p:txEl>
                                              <p:pRg st="1" end="1"/>
                                            </p:txEl>
                                          </p:spTgt>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barn(outVertical)">
                                      <p:cBhvr>
                                        <p:cTn id="23" dur="500"/>
                                        <p:tgtEl>
                                          <p:spTgt spid="18"/>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barn(inVertical)">
                                      <p:cBhvr>
                                        <p:cTn id="28" dur="500"/>
                                        <p:tgtEl>
                                          <p:spTgt spid="16"/>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barn(outVertical)">
                                      <p:cBhvr>
                                        <p:cTn id="31" dur="500"/>
                                        <p:tgtEl>
                                          <p:spTgt spid="20"/>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barn(inVertical)">
                                      <p:cBhvr>
                                        <p:cTn id="36" dur="500"/>
                                        <p:tgtEl>
                                          <p:spTgt spid="23"/>
                                        </p:tgtEl>
                                      </p:cBhvr>
                                    </p:animEffect>
                                  </p:childTnLst>
                                </p:cTn>
                              </p:par>
                              <p:par>
                                <p:cTn id="37" presetID="16" presetClass="entr" presetSubtype="37"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Effect transition="in" filter="barn(outVertical)">
                                      <p:cBhvr>
                                        <p:cTn id="39" dur="500"/>
                                        <p:tgtEl>
                                          <p:spTgt spid="21"/>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barn(inVertical)">
                                      <p:cBhvr>
                                        <p:cTn id="44" dur="500"/>
                                        <p:tgtEl>
                                          <p:spTgt spid="10"/>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barn(outVertical)">
                                      <p:cBhvr>
                                        <p:cTn id="47" dur="500"/>
                                        <p:tgtEl>
                                          <p:spTgt spid="22"/>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barn(inVertical)">
                                      <p:cBhvr>
                                        <p:cTn id="52" dur="500"/>
                                        <p:tgtEl>
                                          <p:spTgt spid="11"/>
                                        </p:tgtEl>
                                      </p:cBhvr>
                                    </p:animEffect>
                                  </p:childTnLst>
                                </p:cTn>
                              </p:par>
                              <p:par>
                                <p:cTn id="53" presetID="16" presetClass="entr" presetSubtype="37"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barn(outVertical)">
                                      <p:cBhvr>
                                        <p:cTn id="55" dur="500"/>
                                        <p:tgtEl>
                                          <p:spTgt spid="24"/>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barn(inVertical)">
                                      <p:cBhvr>
                                        <p:cTn id="60" dur="500"/>
                                        <p:tgtEl>
                                          <p:spTgt spid="13"/>
                                        </p:tgtEl>
                                      </p:cBhvr>
                                    </p:animEffect>
                                  </p:childTnLst>
                                </p:cTn>
                              </p:par>
                              <p:par>
                                <p:cTn id="61" presetID="16" presetClass="entr" presetSubtype="21"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Effect transition="in" filter="barn(inVertical)">
                                      <p:cBhvr>
                                        <p:cTn id="63" dur="500"/>
                                        <p:tgtEl>
                                          <p:spTgt spid="25"/>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14"/>
                                        </p:tgtEl>
                                        <p:attrNameLst>
                                          <p:attrName>style.visibility</p:attrName>
                                        </p:attrNameLst>
                                      </p:cBhvr>
                                      <p:to>
                                        <p:strVal val="visible"/>
                                      </p:to>
                                    </p:set>
                                    <p:animEffect transition="in" filter="barn(inVertical)">
                                      <p:cBhvr>
                                        <p:cTn id="68" dur="500"/>
                                        <p:tgtEl>
                                          <p:spTgt spid="14"/>
                                        </p:tgtEl>
                                      </p:cBhvr>
                                    </p:animEffect>
                                  </p:childTnLst>
                                </p:cTn>
                              </p:par>
                              <p:par>
                                <p:cTn id="69" presetID="16" presetClass="entr" presetSubtype="21" fill="hold" grpId="0" nodeType="with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barn(inVertical)">
                                      <p:cBhvr>
                                        <p:cTn id="71" dur="500"/>
                                        <p:tgtEl>
                                          <p:spTgt spid="28"/>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grpId="0" nodeType="clickEffect">
                                  <p:stCondLst>
                                    <p:cond delay="0"/>
                                  </p:stCondLst>
                                  <p:childTnLst>
                                    <p:set>
                                      <p:cBhvr>
                                        <p:cTn id="75" dur="1" fill="hold">
                                          <p:stCondLst>
                                            <p:cond delay="0"/>
                                          </p:stCondLst>
                                        </p:cTn>
                                        <p:tgtEl>
                                          <p:spTgt spid="15"/>
                                        </p:tgtEl>
                                        <p:attrNameLst>
                                          <p:attrName>style.visibility</p:attrName>
                                        </p:attrNameLst>
                                      </p:cBhvr>
                                      <p:to>
                                        <p:strVal val="visible"/>
                                      </p:to>
                                    </p:set>
                                    <p:animEffect transition="in" filter="barn(inVertical)">
                                      <p:cBhvr>
                                        <p:cTn id="76" dur="500"/>
                                        <p:tgtEl>
                                          <p:spTgt spid="15"/>
                                        </p:tgtEl>
                                      </p:cBhvr>
                                    </p:animEffect>
                                  </p:childTnLst>
                                </p:cTn>
                              </p:par>
                              <p:par>
                                <p:cTn id="77" presetID="16" presetClass="entr" presetSubtype="21"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barn(inVertical)">
                                      <p:cBhvr>
                                        <p:cTn id="79" dur="500"/>
                                        <p:tgtEl>
                                          <p:spTgt spid="29"/>
                                        </p:tgtEl>
                                      </p:cBhvr>
                                    </p:animEffect>
                                  </p:childTnLst>
                                </p:cTn>
                              </p:par>
                            </p:childTnLst>
                          </p:cTn>
                        </p:par>
                      </p:childTnLst>
                    </p:cTn>
                  </p:par>
                  <p:par>
                    <p:cTn id="80" fill="hold">
                      <p:stCondLst>
                        <p:cond delay="indefinite"/>
                      </p:stCondLst>
                      <p:childTnLst>
                        <p:par>
                          <p:cTn id="81" fill="hold">
                            <p:stCondLst>
                              <p:cond delay="0"/>
                            </p:stCondLst>
                            <p:childTnLst>
                              <p:par>
                                <p:cTn id="82" presetID="16" presetClass="entr" presetSubtype="21" fill="hold" grpId="0" nodeType="clickEffect">
                                  <p:stCondLst>
                                    <p:cond delay="0"/>
                                  </p:stCondLst>
                                  <p:childTnLst>
                                    <p:set>
                                      <p:cBhvr>
                                        <p:cTn id="83" dur="1" fill="hold">
                                          <p:stCondLst>
                                            <p:cond delay="0"/>
                                          </p:stCondLst>
                                        </p:cTn>
                                        <p:tgtEl>
                                          <p:spTgt spid="17"/>
                                        </p:tgtEl>
                                        <p:attrNameLst>
                                          <p:attrName>style.visibility</p:attrName>
                                        </p:attrNameLst>
                                      </p:cBhvr>
                                      <p:to>
                                        <p:strVal val="visible"/>
                                      </p:to>
                                    </p:set>
                                    <p:animEffect transition="in" filter="barn(inVertical)">
                                      <p:cBhvr>
                                        <p:cTn id="84" dur="500"/>
                                        <p:tgtEl>
                                          <p:spTgt spid="17"/>
                                        </p:tgtEl>
                                      </p:cBhvr>
                                    </p:animEffect>
                                  </p:childTnLst>
                                </p:cTn>
                              </p:par>
                              <p:par>
                                <p:cTn id="85" presetID="16" presetClass="entr" presetSubtype="21"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barn(inVertical)">
                                      <p:cBhvr>
                                        <p:cTn id="87" dur="500"/>
                                        <p:tgtEl>
                                          <p:spTgt spid="30"/>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19"/>
                                        </p:tgtEl>
                                        <p:attrNameLst>
                                          <p:attrName>style.visibility</p:attrName>
                                        </p:attrNameLst>
                                      </p:cBhvr>
                                      <p:to>
                                        <p:strVal val="visible"/>
                                      </p:to>
                                    </p:set>
                                    <p:animEffect transition="in" filter="barn(inVertical)">
                                      <p:cBhvr>
                                        <p:cTn id="92" dur="500"/>
                                        <p:tgtEl>
                                          <p:spTgt spid="19"/>
                                        </p:tgtEl>
                                      </p:cBhvr>
                                    </p:animEffect>
                                  </p:childTnLst>
                                </p:cTn>
                              </p:par>
                              <p:par>
                                <p:cTn id="93" presetID="16" presetClass="entr" presetSubtype="21" fill="hold" grpId="0" nodeType="withEffect">
                                  <p:stCondLst>
                                    <p:cond delay="0"/>
                                  </p:stCondLst>
                                  <p:childTnLst>
                                    <p:set>
                                      <p:cBhvr>
                                        <p:cTn id="94" dur="1" fill="hold">
                                          <p:stCondLst>
                                            <p:cond delay="0"/>
                                          </p:stCondLst>
                                        </p:cTn>
                                        <p:tgtEl>
                                          <p:spTgt spid="31"/>
                                        </p:tgtEl>
                                        <p:attrNameLst>
                                          <p:attrName>style.visibility</p:attrName>
                                        </p:attrNameLst>
                                      </p:cBhvr>
                                      <p:to>
                                        <p:strVal val="visible"/>
                                      </p:to>
                                    </p:set>
                                    <p:animEffect transition="in" filter="barn(inVertical)">
                                      <p:cBhvr>
                                        <p:cTn id="9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1" grpId="0"/>
      <p:bldP spid="18" grpId="0" animBg="1"/>
      <p:bldP spid="13" grpId="0"/>
      <p:bldP spid="14" grpId="0"/>
      <p:bldP spid="15" grpId="0"/>
      <p:bldP spid="17" grpId="0"/>
      <p:bldP spid="19" grpId="0"/>
      <p:bldP spid="20" grpId="0" animBg="1"/>
      <p:bldP spid="21" grpId="0" animBg="1"/>
      <p:bldP spid="22" grpId="0" animBg="1"/>
      <p:bldP spid="24" grpId="0" animBg="1"/>
      <p:bldP spid="7" grpId="0"/>
      <p:bldP spid="25" grpId="0" animBg="1"/>
      <p:bldP spid="28" grpId="0" animBg="1"/>
      <p:bldP spid="29" grpId="0" animBg="1"/>
      <p:bldP spid="30" grpId="0" animBg="1"/>
      <p:bldP spid="31" grpId="0" animBg="1"/>
    </p:bldLst>
  </p:timing>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lang="zh-CN" altLang="en-US" sz="2380" b="1" dirty="0">
                <a:latin typeface="微软雅黑" panose="020B0503020204020204" pitchFamily="34" charset="-122"/>
                <a:ea typeface="微软雅黑" panose="020B0503020204020204" pitchFamily="34" charset="-122"/>
              </a:rPr>
              <a:t>本题考查动词时态变化。根据关键词解题法，句中时间状语</a:t>
            </a:r>
            <a:r>
              <a:rPr lang="en-US" altLang="zh-CN" sz="2380" b="1" dirty="0">
                <a:latin typeface="微软雅黑" panose="020B0503020204020204" pitchFamily="34" charset="-122"/>
                <a:ea typeface="微软雅黑" panose="020B0503020204020204" pitchFamily="34" charset="-122"/>
              </a:rPr>
              <a:t>in recent years“</a:t>
            </a:r>
            <a:r>
              <a:rPr lang="zh-CN" altLang="en-US" sz="2380" b="1" dirty="0">
                <a:latin typeface="微软雅黑" panose="020B0503020204020204" pitchFamily="34" charset="-122"/>
                <a:ea typeface="微软雅黑" panose="020B0503020204020204" pitchFamily="34" charset="-122"/>
              </a:rPr>
              <a:t>在最近几年”，应用现在完成时</a:t>
            </a:r>
            <a:r>
              <a:rPr lang="en-US" altLang="zh-CN" sz="2380" b="1" dirty="0">
                <a:latin typeface="微软雅黑" panose="020B0503020204020204" pitchFamily="34" charset="-122"/>
                <a:ea typeface="微软雅黑" panose="020B0503020204020204" pitchFamily="34" charset="-122"/>
              </a:rPr>
              <a:t>has+</a:t>
            </a:r>
            <a:r>
              <a:rPr lang="zh-CN" altLang="en-US" sz="2380" b="1" dirty="0">
                <a:latin typeface="微软雅黑" panose="020B0503020204020204" pitchFamily="34" charset="-122"/>
                <a:ea typeface="微软雅黑" panose="020B0503020204020204" pitchFamily="34" charset="-122"/>
              </a:rPr>
              <a:t>过去分词，故此题正确答案为：</a:t>
            </a:r>
            <a:r>
              <a:rPr lang="en-US" altLang="zh-CN" sz="2380" b="1" dirty="0">
                <a:latin typeface="微软雅黑" panose="020B0503020204020204" pitchFamily="34" charset="-122"/>
                <a:ea typeface="微软雅黑" panose="020B0503020204020204" pitchFamily="34" charset="-122"/>
              </a:rPr>
              <a:t>has become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本题考查冠词用法。根据分析句子语法结构解题法，可数名词</a:t>
            </a:r>
            <a:r>
              <a:rPr lang="en-US" altLang="zh-CN" sz="2380" b="1" dirty="0">
                <a:latin typeface="微软雅黑" panose="020B0503020204020204" pitchFamily="34" charset="-122"/>
                <a:ea typeface="微软雅黑" panose="020B0503020204020204" pitchFamily="34" charset="-122"/>
              </a:rPr>
              <a:t>email</a:t>
            </a:r>
            <a:r>
              <a:rPr lang="zh-CN" altLang="en-US" sz="2380" b="1" dirty="0">
                <a:latin typeface="微软雅黑" panose="020B0503020204020204" pitchFamily="34" charset="-122"/>
                <a:ea typeface="微软雅黑" panose="020B0503020204020204" pitchFamily="34" charset="-122"/>
              </a:rPr>
              <a:t>前缺少冠词，而且在文中第一次出现，所以填入不定冠词，故此题正确答案为：</a:t>
            </a:r>
            <a:r>
              <a:rPr lang="en-US" altLang="zh-CN" sz="2380" b="1" dirty="0">
                <a:latin typeface="微软雅黑" panose="020B0503020204020204" pitchFamily="34" charset="-122"/>
                <a:ea typeface="微软雅黑" panose="020B0503020204020204" pitchFamily="34" charset="-122"/>
              </a:rPr>
              <a:t>an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15</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46166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4】What were your first _______________ (impress) of college?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5721882" y="2147650"/>
            <a:ext cx="1853328"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impression</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解析：本题考查动词词性转换。根据关键词解题法，空格前的</a:t>
            </a:r>
            <a:r>
              <a:rPr lang="en-US" altLang="zh-CN" sz="2400" dirty="0">
                <a:latin typeface="微软雅黑" panose="020B0503020204020204" pitchFamily="34" charset="-122"/>
                <a:ea typeface="微软雅黑" panose="020B0503020204020204" pitchFamily="34" charset="-122"/>
              </a:rPr>
              <a:t>your</a:t>
            </a:r>
            <a:r>
              <a:rPr lang="zh-CN" altLang="en-US" sz="2400" dirty="0">
                <a:latin typeface="微软雅黑" panose="020B0503020204020204" pitchFamily="34" charset="-122"/>
                <a:ea typeface="微软雅黑" panose="020B0503020204020204" pitchFamily="34" charset="-122"/>
              </a:rPr>
              <a:t>是形容词性物主代词，后面应接名词，故此题正确答案为：</a:t>
            </a:r>
            <a:r>
              <a:rPr lang="en-US" altLang="zh-CN" sz="2400" dirty="0">
                <a:latin typeface="微软雅黑" panose="020B0503020204020204" pitchFamily="34" charset="-122"/>
                <a:ea typeface="微软雅黑" panose="020B0503020204020204" pitchFamily="34" charset="-122"/>
              </a:rPr>
              <a:t>impression</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lang="zh-CN" altLang="en-US" sz="2380" b="1" dirty="0">
                <a:latin typeface="微软雅黑" panose="020B0503020204020204" pitchFamily="34" charset="-122"/>
                <a:ea typeface="微软雅黑" panose="020B0503020204020204" pitchFamily="34" charset="-122"/>
              </a:rPr>
              <a:t>本题考查人称代词变化。根据分析句子语法结构解题法，填入词在动词</a:t>
            </a:r>
            <a:r>
              <a:rPr lang="en-US" altLang="zh-CN" sz="2380" b="1" dirty="0">
                <a:latin typeface="微软雅黑" panose="020B0503020204020204" pitchFamily="34" charset="-122"/>
                <a:ea typeface="微软雅黑" panose="020B0503020204020204" pitchFamily="34" charset="-122"/>
              </a:rPr>
              <a:t>find</a:t>
            </a:r>
            <a:r>
              <a:rPr lang="zh-CN" altLang="en-US" sz="2380" b="1" dirty="0">
                <a:latin typeface="微软雅黑" panose="020B0503020204020204" pitchFamily="34" charset="-122"/>
                <a:ea typeface="微软雅黑" panose="020B0503020204020204" pitchFamily="34" charset="-122"/>
              </a:rPr>
              <a:t>后作宾语，应填入代词的宾格，故此题正确答案为：</a:t>
            </a:r>
            <a:r>
              <a:rPr lang="en-US" altLang="zh-CN" sz="2380" b="1" dirty="0">
                <a:latin typeface="微软雅黑" panose="020B0503020204020204" pitchFamily="34" charset="-122"/>
                <a:ea typeface="微软雅黑" panose="020B0503020204020204" pitchFamily="34" charset="-122"/>
              </a:rPr>
              <a:t>him</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from one to another</a:t>
            </a:r>
            <a:r>
              <a:rPr lang="zh-CN" altLang="en-US" sz="2380" b="1" dirty="0">
                <a:latin typeface="微软雅黑" panose="020B0503020204020204" pitchFamily="34" charset="-122"/>
                <a:ea typeface="微软雅黑" panose="020B0503020204020204" pitchFamily="34" charset="-122"/>
              </a:rPr>
              <a:t>，句意为“从一个书店到另一个”，故此题正确答案为：</a:t>
            </a:r>
            <a:r>
              <a:rPr lang="en-US" altLang="zh-CN" sz="2380" b="1" dirty="0">
                <a:latin typeface="微软雅黑" panose="020B0503020204020204" pitchFamily="34" charset="-122"/>
                <a:ea typeface="微软雅黑" panose="020B0503020204020204" pitchFamily="34" charset="-122"/>
              </a:rPr>
              <a:t>another</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suitable for“</a:t>
            </a:r>
            <a:r>
              <a:rPr lang="zh-CN" altLang="en-US" sz="2380" b="1" dirty="0">
                <a:latin typeface="微软雅黑" panose="020B0503020204020204" pitchFamily="34" charset="-122"/>
                <a:ea typeface="微软雅黑" panose="020B0503020204020204" pitchFamily="34" charset="-122"/>
              </a:rPr>
              <a:t>适合”，故此题正确答案为：</a:t>
            </a:r>
            <a:r>
              <a:rPr lang="en-US" altLang="zh-CN" sz="2380" b="1" dirty="0">
                <a:latin typeface="微软雅黑" panose="020B0503020204020204" pitchFamily="34" charset="-122"/>
                <a:ea typeface="微软雅黑" panose="020B0503020204020204" pitchFamily="34" charset="-122"/>
              </a:rPr>
              <a:t>for</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lang="zh-CN" altLang="en-US" sz="2380" b="1" dirty="0">
                <a:latin typeface="微软雅黑" panose="020B0503020204020204" pitchFamily="34" charset="-122"/>
                <a:ea typeface="微软雅黑" panose="020B0503020204020204" pitchFamily="34" charset="-122"/>
              </a:rPr>
              <a:t>本题考查形容词的词性变化。根据分析句子语法结构解题法，填入词在句首作时间状语，应填入副词形式，故此题正确答案为：</a:t>
            </a:r>
            <a:r>
              <a:rPr lang="en-US" altLang="zh-CN" sz="2380" b="1" dirty="0">
                <a:latin typeface="微软雅黑" panose="020B0503020204020204" pitchFamily="34" charset="-122"/>
                <a:ea typeface="微软雅黑" panose="020B0503020204020204" pitchFamily="34" charset="-122"/>
              </a:rPr>
              <a:t>Finally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lang="zh-CN" altLang="en-US" sz="2380" b="1" dirty="0">
                <a:latin typeface="微软雅黑" panose="020B0503020204020204" pitchFamily="34" charset="-122"/>
                <a:ea typeface="微软雅黑" panose="020B0503020204020204" pitchFamily="34" charset="-122"/>
              </a:rPr>
              <a:t>本题考查形容词的词性变化。根据分析句子语法结构解题法，填入词在冠词</a:t>
            </a:r>
            <a:r>
              <a:rPr lang="en-US" altLang="zh-CN" sz="2380" b="1" dirty="0">
                <a:latin typeface="微软雅黑" panose="020B0503020204020204" pitchFamily="34" charset="-122"/>
                <a:ea typeface="微软雅黑" panose="020B0503020204020204" pitchFamily="34" charset="-122"/>
              </a:rPr>
              <a:t>a</a:t>
            </a:r>
            <a:r>
              <a:rPr lang="zh-CN" altLang="en-US" sz="2380" b="1" dirty="0">
                <a:latin typeface="微软雅黑" panose="020B0503020204020204" pitchFamily="34" charset="-122"/>
                <a:ea typeface="微软雅黑" panose="020B0503020204020204" pitchFamily="34" charset="-122"/>
              </a:rPr>
              <a:t>后面，应填入名词形式，故此题正确答案为：</a:t>
            </a:r>
            <a:r>
              <a:rPr lang="en-US" altLang="zh-CN" sz="2380" b="1" dirty="0">
                <a:latin typeface="微软雅黑" panose="020B0503020204020204" pitchFamily="34" charset="-122"/>
                <a:ea typeface="微软雅黑" panose="020B0503020204020204" pitchFamily="34" charset="-122"/>
              </a:rPr>
              <a:t>variety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本题考查固定搭配。句中动词</a:t>
            </a:r>
            <a:r>
              <a:rPr lang="en-US" altLang="zh-CN" sz="2380" b="1" dirty="0">
                <a:latin typeface="微软雅黑" panose="020B0503020204020204" pitchFamily="34" charset="-122"/>
                <a:ea typeface="微软雅黑" panose="020B0503020204020204" pitchFamily="34" charset="-122"/>
              </a:rPr>
              <a:t>have</a:t>
            </a:r>
            <a:r>
              <a:rPr lang="zh-CN" altLang="en-US" sz="2380" b="1" dirty="0">
                <a:latin typeface="微软雅黑" panose="020B0503020204020204" pitchFamily="34" charset="-122"/>
                <a:ea typeface="微软雅黑" panose="020B0503020204020204" pitchFamily="34" charset="-122"/>
              </a:rPr>
              <a:t>的搭配可以是</a:t>
            </a:r>
            <a:r>
              <a:rPr lang="en-US" altLang="zh-CN" sz="2380" b="1" dirty="0">
                <a:latin typeface="微软雅黑" panose="020B0503020204020204" pitchFamily="34" charset="-122"/>
                <a:ea typeface="微软雅黑" panose="020B0503020204020204" pitchFamily="34" charset="-122"/>
              </a:rPr>
              <a:t>have sb. do </a:t>
            </a:r>
            <a:r>
              <a:rPr lang="en-US" altLang="zh-CN" sz="2380" b="1" dirty="0" err="1">
                <a:latin typeface="微软雅黑" panose="020B0503020204020204" pitchFamily="34" charset="-122"/>
                <a:ea typeface="微软雅黑" panose="020B0503020204020204" pitchFamily="34" charset="-122"/>
              </a:rPr>
              <a:t>sth</a:t>
            </a:r>
            <a:r>
              <a:rPr lang="en-US" altLang="zh-CN" sz="2380" b="1" dirty="0">
                <a:latin typeface="微软雅黑" panose="020B0503020204020204" pitchFamily="34" charset="-122"/>
                <a:ea typeface="微软雅黑" panose="020B0503020204020204" pitchFamily="34" charset="-122"/>
              </a:rPr>
              <a:t>. “</a:t>
            </a:r>
            <a:r>
              <a:rPr lang="zh-CN" altLang="en-US" sz="2380" b="1" dirty="0">
                <a:latin typeface="微软雅黑" panose="020B0503020204020204" pitchFamily="34" charset="-122"/>
                <a:ea typeface="微软雅黑" panose="020B0503020204020204" pitchFamily="34" charset="-122"/>
              </a:rPr>
              <a:t>让人做某事” 或者</a:t>
            </a:r>
            <a:r>
              <a:rPr lang="en-US" altLang="zh-CN" sz="2380" b="1" dirty="0">
                <a:latin typeface="微软雅黑" panose="020B0503020204020204" pitchFamily="34" charset="-122"/>
                <a:ea typeface="微软雅黑" panose="020B0503020204020204" pitchFamily="34" charset="-122"/>
              </a:rPr>
              <a:t>have </a:t>
            </a:r>
            <a:r>
              <a:rPr lang="en-US" altLang="zh-CN" sz="2380" b="1" dirty="0" err="1">
                <a:latin typeface="微软雅黑" panose="020B0503020204020204" pitchFamily="34" charset="-122"/>
                <a:ea typeface="微软雅黑" panose="020B0503020204020204" pitchFamily="34" charset="-122"/>
              </a:rPr>
              <a:t>sth</a:t>
            </a:r>
            <a:r>
              <a:rPr lang="en-US" altLang="zh-CN" sz="2380" b="1" dirty="0">
                <a:latin typeface="微软雅黑" panose="020B0503020204020204" pitchFamily="34" charset="-122"/>
                <a:ea typeface="微软雅黑" panose="020B0503020204020204" pitchFamily="34" charset="-122"/>
              </a:rPr>
              <a:t>. done “</a:t>
            </a:r>
            <a:r>
              <a:rPr lang="zh-CN" altLang="en-US" sz="2380" b="1" dirty="0">
                <a:latin typeface="微软雅黑" panose="020B0503020204020204" pitchFamily="34" charset="-122"/>
                <a:ea typeface="微软雅黑" panose="020B0503020204020204" pitchFamily="34" charset="-122"/>
              </a:rPr>
              <a:t>让别人做某事”。句意“让邮局把书航空邮寄过去”，</a:t>
            </a:r>
            <a:r>
              <a:rPr lang="en-US" altLang="zh-CN" sz="2380" b="1" dirty="0">
                <a:latin typeface="微软雅黑" panose="020B0503020204020204" pitchFamily="34" charset="-122"/>
                <a:ea typeface="微软雅黑" panose="020B0503020204020204" pitchFamily="34" charset="-122"/>
              </a:rPr>
              <a:t>them</a:t>
            </a:r>
            <a:r>
              <a:rPr lang="zh-CN" altLang="en-US" sz="2380" b="1" dirty="0">
                <a:latin typeface="微软雅黑" panose="020B0503020204020204" pitchFamily="34" charset="-122"/>
                <a:ea typeface="微软雅黑" panose="020B0503020204020204" pitchFamily="34" charset="-122"/>
              </a:rPr>
              <a:t>（指书）和</a:t>
            </a:r>
            <a:r>
              <a:rPr lang="en-US" altLang="zh-CN" sz="2380" b="1" dirty="0">
                <a:latin typeface="微软雅黑" panose="020B0503020204020204" pitchFamily="34" charset="-122"/>
                <a:ea typeface="微软雅黑" panose="020B0503020204020204" pitchFamily="34" charset="-122"/>
              </a:rPr>
              <a:t>deliver</a:t>
            </a:r>
            <a:r>
              <a:rPr lang="zh-CN" altLang="en-US" sz="2380" b="1" dirty="0">
                <a:latin typeface="微软雅黑" panose="020B0503020204020204" pitchFamily="34" charset="-122"/>
                <a:ea typeface="微软雅黑" panose="020B0503020204020204" pitchFamily="34" charset="-122"/>
              </a:rPr>
              <a:t>之间是被 动关系，应填过去分词，故此题正确答案为：</a:t>
            </a:r>
            <a:r>
              <a:rPr lang="en-US" altLang="zh-CN" sz="2380" b="1" dirty="0">
                <a:latin typeface="微软雅黑" panose="020B0503020204020204" pitchFamily="34" charset="-122"/>
                <a:ea typeface="微软雅黑" panose="020B0503020204020204" pitchFamily="34" charset="-122"/>
              </a:rPr>
              <a:t>delivered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本题考查动词的时态变化。根据句意“他很喜欢我寄给他的书”，“寄书”发生在</a:t>
            </a:r>
            <a:r>
              <a:rPr lang="en-US" altLang="zh-CN" sz="2380" b="1" dirty="0">
                <a:latin typeface="微软雅黑" panose="020B0503020204020204" pitchFamily="34" charset="-122"/>
                <a:ea typeface="微软雅黑" panose="020B0503020204020204" pitchFamily="34" charset="-122"/>
              </a:rPr>
              <a:t>appreciated</a:t>
            </a:r>
            <a:r>
              <a:rPr lang="zh-CN" altLang="en-US" sz="2380" b="1" dirty="0">
                <a:latin typeface="微软雅黑" panose="020B0503020204020204" pitchFamily="34" charset="-122"/>
                <a:ea typeface="微软雅黑" panose="020B0503020204020204" pitchFamily="34" charset="-122"/>
              </a:rPr>
              <a:t>之前，需用过去完成时，故此题正确答案为：</a:t>
            </a:r>
            <a:r>
              <a:rPr lang="en-US" altLang="zh-CN" sz="2380" b="1" dirty="0">
                <a:latin typeface="微软雅黑" panose="020B0503020204020204" pitchFamily="34" charset="-122"/>
                <a:ea typeface="微软雅黑" panose="020B0503020204020204" pitchFamily="34" charset="-122"/>
              </a:rPr>
              <a:t>had sent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lang="zh-CN" altLang="en-US" sz="2380" b="1" dirty="0">
                <a:latin typeface="微软雅黑" panose="020B0503020204020204" pitchFamily="34" charset="-122"/>
                <a:ea typeface="微软雅黑" panose="020B0503020204020204" pitchFamily="34" charset="-122"/>
              </a:rPr>
              <a:t>本题考查状语从句连词。根据分析句子语法结构解题法，前一句是“我很高兴他开始学习中文”，后一句是“我知道对他而言会是一个挑战”，句意发生了转折，应填入让步状语从句连词，故此题正确答案为：</a:t>
            </a:r>
            <a:r>
              <a:rPr lang="en-US" altLang="zh-CN" sz="2380" b="1" dirty="0">
                <a:latin typeface="微软雅黑" panose="020B0503020204020204" pitchFamily="34" charset="-122"/>
                <a:ea typeface="微软雅黑" panose="020B0503020204020204" pitchFamily="34" charset="-122"/>
              </a:rPr>
              <a:t>although/though</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14306" y="-446148"/>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Home is the 1__________ (warm) place in the world and a sweet home makes every family member feel happy and 2______________ (comfort). So, how to make a home sweet?</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First, respecting and understanding each other is the key to make a home sweet, especially 3___________ (live) in a big family. Everyone in the family has his or her own opinion and has a different way to deal 4________ the matters, and it is 5______________ (possible) to make family members see eye to eye with each other. Therefore, when we are holding different opinions, we need to give our respect and understanding to each other.</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六</a:t>
            </a:r>
          </a:p>
        </p:txBody>
      </p:sp>
      <p:sp>
        <p:nvSpPr>
          <p:cNvPr id="23" name="TextBox 22"/>
          <p:cNvSpPr txBox="1"/>
          <p:nvPr/>
        </p:nvSpPr>
        <p:spPr>
          <a:xfrm>
            <a:off x="5708696" y="238944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living</a:t>
            </a:r>
          </a:p>
        </p:txBody>
      </p:sp>
      <p:sp>
        <p:nvSpPr>
          <p:cNvPr id="4" name="灯片编号占位符 3"/>
          <p:cNvSpPr>
            <a:spLocks noGrp="1"/>
          </p:cNvSpPr>
          <p:nvPr>
            <p:ph type="sldNum" sz="quarter" idx="12"/>
          </p:nvPr>
        </p:nvSpPr>
        <p:spPr/>
        <p:txBody>
          <a:bodyPr/>
          <a:lstStyle/>
          <a:p>
            <a:fld id="{879EF9BB-81F1-401D-AA19-680A8E0D7F6D}" type="slidenum">
              <a:rPr lang="en-US" smtClean="0"/>
              <a:t>158</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8692604" y="1229298"/>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comfortable</a:t>
            </a:r>
          </a:p>
        </p:txBody>
      </p:sp>
      <p:sp>
        <p:nvSpPr>
          <p:cNvPr id="9" name="TextBox 22"/>
          <p:cNvSpPr txBox="1"/>
          <p:nvPr/>
        </p:nvSpPr>
        <p:spPr>
          <a:xfrm>
            <a:off x="3110370" y="86413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warmest</a:t>
            </a:r>
          </a:p>
        </p:txBody>
      </p:sp>
      <p:sp>
        <p:nvSpPr>
          <p:cNvPr id="10" name="TextBox 22"/>
          <p:cNvSpPr txBox="1"/>
          <p:nvPr/>
        </p:nvSpPr>
        <p:spPr>
          <a:xfrm>
            <a:off x="4104775" y="3166071"/>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with</a:t>
            </a:r>
          </a:p>
        </p:txBody>
      </p:sp>
      <p:sp>
        <p:nvSpPr>
          <p:cNvPr id="18" name="文本框 17">
            <a:hlinkClick r:id="rId4" action="ppaction://hlinksldjump"/>
          </p:cNvPr>
          <p:cNvSpPr txBox="1"/>
          <p:nvPr/>
        </p:nvSpPr>
        <p:spPr>
          <a:xfrm>
            <a:off x="787445" y="4802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561633" y="4802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335821" y="4802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980451" y="4802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8755780" y="3077074"/>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impossible</a:t>
            </a:r>
          </a:p>
        </p:txBody>
      </p:sp>
      <p:sp>
        <p:nvSpPr>
          <p:cNvPr id="17" name="文本框 16">
            <a:hlinkClick r:id="rId8" action="ppaction://hlinksldjump"/>
          </p:cNvPr>
          <p:cNvSpPr txBox="1"/>
          <p:nvPr/>
        </p:nvSpPr>
        <p:spPr>
          <a:xfrm>
            <a:off x="7754639" y="4802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barn(outVertical)">
                                      <p:cBhvr>
                                        <p:cTn id="19" dur="5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arn(inVertical)">
                                      <p:cBhvr>
                                        <p:cTn id="33" dur="500"/>
                                        <p:tgtEl>
                                          <p:spTgt spid="23"/>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arn(inVertical)">
                                      <p:cBhvr>
                                        <p:cTn id="42" dur="500"/>
                                        <p:tgtEl>
                                          <p:spTgt spid="10"/>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barn(outVertical)">
                                      <p:cBhvr>
                                        <p:cTn id="46" dur="500"/>
                                        <p:tgtEl>
                                          <p:spTgt spid="24"/>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barn(inVertical)">
                                      <p:cBhvr>
                                        <p:cTn id="51" dur="500"/>
                                        <p:tgtEl>
                                          <p:spTgt spid="15"/>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barn(outVertical)">
                                      <p:cBhvr>
                                        <p:cTn id="5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lang="zh-CN" altLang="en-US" sz="2380" b="1" dirty="0">
                <a:latin typeface="微软雅黑" panose="020B0503020204020204" pitchFamily="34" charset="-122"/>
                <a:ea typeface="微软雅黑" panose="020B0503020204020204" pitchFamily="34" charset="-122"/>
              </a:rPr>
              <a:t>本题考查形容词最高级变化。根据关键词解题法，填入词前有定冠词</a:t>
            </a:r>
            <a:r>
              <a:rPr lang="en-US" altLang="zh-CN" sz="2380" b="1" dirty="0">
                <a:latin typeface="微软雅黑" panose="020B0503020204020204" pitchFamily="34" charset="-122"/>
                <a:ea typeface="微软雅黑" panose="020B0503020204020204" pitchFamily="34" charset="-122"/>
              </a:rPr>
              <a:t>the</a:t>
            </a:r>
            <a:r>
              <a:rPr lang="zh-CN" altLang="en-US" sz="2380" b="1" dirty="0">
                <a:latin typeface="微软雅黑" panose="020B0503020204020204" pitchFamily="34" charset="-122"/>
                <a:ea typeface="微软雅黑" panose="020B0503020204020204" pitchFamily="34" charset="-122"/>
              </a:rPr>
              <a:t>，并且有表示范围的介词短语</a:t>
            </a:r>
            <a:r>
              <a:rPr lang="en-US" altLang="zh-CN" sz="2380" b="1" dirty="0">
                <a:latin typeface="微软雅黑" panose="020B0503020204020204" pitchFamily="34" charset="-122"/>
                <a:ea typeface="微软雅黑" panose="020B0503020204020204" pitchFamily="34" charset="-122"/>
              </a:rPr>
              <a:t>in the world</a:t>
            </a:r>
            <a:r>
              <a:rPr lang="zh-CN" altLang="en-US" sz="2380" b="1" dirty="0">
                <a:latin typeface="微软雅黑" panose="020B0503020204020204" pitchFamily="34" charset="-122"/>
                <a:ea typeface="微软雅黑" panose="020B0503020204020204" pitchFamily="34" charset="-122"/>
              </a:rPr>
              <a:t>，句意为“家是世界上最温暖的地方”，需填入形容词最高级，故此题正确答案为：</a:t>
            </a:r>
            <a:r>
              <a:rPr lang="en-US" altLang="zh-CN" sz="2380" b="1" dirty="0">
                <a:latin typeface="微软雅黑" panose="020B0503020204020204" pitchFamily="34" charset="-122"/>
                <a:ea typeface="微软雅黑" panose="020B0503020204020204" pitchFamily="34" charset="-122"/>
              </a:rPr>
              <a:t>warmest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1420090"/>
            <a:ext cx="5868140" cy="501647"/>
          </a:xfrm>
          <a:prstGeom prst="homePlate">
            <a:avLst/>
          </a:prstGeom>
          <a:solidFill>
            <a:schemeClr val="accent4">
              <a:lumMod val="60000"/>
              <a:lumOff val="4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039815"/>
            <a:ext cx="10668000" cy="4818185"/>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16</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2083291"/>
            <a:ext cx="10668000" cy="1938992"/>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①填入词在谓语动词后充当宾语或宾语补足语时，需留意固定搭配用动词原形、</a:t>
            </a:r>
            <a:r>
              <a:rPr lang="en-US" altLang="zh-CN" sz="2400" dirty="0">
                <a:latin typeface="微软雅黑" panose="020B0503020204020204" pitchFamily="34" charset="-122"/>
                <a:ea typeface="微软雅黑" panose="020B0503020204020204" pitchFamily="34" charset="-122"/>
              </a:rPr>
              <a:t>to do </a:t>
            </a:r>
            <a:r>
              <a:rPr lang="zh-CN" altLang="en-US" sz="2400" dirty="0">
                <a:latin typeface="微软雅黑" panose="020B0503020204020204" pitchFamily="34" charset="-122"/>
                <a:ea typeface="微软雅黑" panose="020B0503020204020204" pitchFamily="34" charset="-122"/>
              </a:rPr>
              <a:t>或</a:t>
            </a:r>
            <a:r>
              <a:rPr lang="en-US" altLang="zh-CN" sz="2400" dirty="0">
                <a:latin typeface="微软雅黑" panose="020B0503020204020204" pitchFamily="34" charset="-122"/>
                <a:ea typeface="微软雅黑" panose="020B0503020204020204" pitchFamily="34" charset="-122"/>
              </a:rPr>
              <a:t>doing</a:t>
            </a:r>
            <a:r>
              <a:rPr lang="zh-CN" altLang="en-US" sz="2400" dirty="0">
                <a:latin typeface="微软雅黑" panose="020B0503020204020204" pitchFamily="34" charset="-122"/>
                <a:ea typeface="微软雅黑" panose="020B0503020204020204" pitchFamily="34" charset="-122"/>
              </a:rPr>
              <a:t>，如 </a:t>
            </a:r>
            <a:r>
              <a:rPr lang="en-US" altLang="zh-CN" sz="2400" dirty="0">
                <a:latin typeface="微软雅黑" panose="020B0503020204020204" pitchFamily="34" charset="-122"/>
                <a:ea typeface="微软雅黑" panose="020B0503020204020204" pitchFamily="34" charset="-122"/>
              </a:rPr>
              <a:t>let sb. do</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prefer to do</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enjoy doing</a:t>
            </a:r>
            <a:r>
              <a:rPr lang="zh-CN" altLang="en-US" sz="2400" dirty="0">
                <a:latin typeface="微软雅黑" panose="020B0503020204020204" pitchFamily="34" charset="-122"/>
                <a:ea typeface="微软雅黑" panose="020B0503020204020204" pitchFamily="34" charset="-122"/>
              </a:rPr>
              <a:t>。</a:t>
            </a:r>
          </a:p>
          <a:p>
            <a:r>
              <a:rPr lang="zh-CN" altLang="en-US" sz="2400" dirty="0">
                <a:latin typeface="微软雅黑" panose="020B0503020204020204" pitchFamily="34" charset="-122"/>
                <a:ea typeface="微软雅黑" panose="020B0503020204020204" pitchFamily="34" charset="-122"/>
              </a:rPr>
              <a:t>     ②如句子使用固定句型，则需要根据句型进行变化，如 </a:t>
            </a:r>
            <a:r>
              <a:rPr lang="en-US" altLang="zh-CN" sz="2400" dirty="0">
                <a:latin typeface="微软雅黑" panose="020B0503020204020204" pitchFamily="34" charset="-122"/>
                <a:ea typeface="微软雅黑" panose="020B0503020204020204" pitchFamily="34" charset="-122"/>
              </a:rPr>
              <a:t>it </a:t>
            </a:r>
            <a:r>
              <a:rPr lang="zh-CN" altLang="en-US" sz="2400" dirty="0">
                <a:latin typeface="微软雅黑" panose="020B0503020204020204" pitchFamily="34" charset="-122"/>
                <a:ea typeface="微软雅黑" panose="020B0503020204020204" pitchFamily="34" charset="-122"/>
              </a:rPr>
              <a:t>作形式主语 </a:t>
            </a:r>
            <a:r>
              <a:rPr lang="en-US" altLang="zh-CN" sz="2400" dirty="0" err="1">
                <a:latin typeface="微软雅黑" panose="020B0503020204020204" pitchFamily="34" charset="-122"/>
                <a:ea typeface="微软雅黑" panose="020B0503020204020204" pitchFamily="34" charset="-122"/>
              </a:rPr>
              <a:t>It+be</a:t>
            </a:r>
            <a:r>
              <a:rPr lang="en-US" altLang="zh-CN" sz="2400" dirty="0">
                <a:latin typeface="微软雅黑" panose="020B0503020204020204" pitchFamily="34" charset="-122"/>
                <a:ea typeface="微软雅黑" panose="020B0503020204020204" pitchFamily="34" charset="-122"/>
              </a:rPr>
              <a:t>+ </a:t>
            </a:r>
            <a:r>
              <a:rPr lang="zh-CN" altLang="en-US" sz="2400" dirty="0">
                <a:latin typeface="微软雅黑" panose="020B0503020204020204" pitchFamily="34" charset="-122"/>
                <a:ea typeface="微软雅黑" panose="020B0503020204020204" pitchFamily="34" charset="-122"/>
              </a:rPr>
              <a:t>形容词 </a:t>
            </a:r>
            <a:r>
              <a:rPr lang="en-US" altLang="zh-CN" sz="2400" dirty="0">
                <a:latin typeface="微软雅黑" panose="020B0503020204020204" pitchFamily="34" charset="-122"/>
                <a:ea typeface="微软雅黑" panose="020B0503020204020204" pitchFamily="34" charset="-122"/>
              </a:rPr>
              <a:t>+for </a:t>
            </a:r>
            <a:r>
              <a:rPr lang="en-US" altLang="zh-CN" sz="2400" dirty="0" err="1">
                <a:latin typeface="微软雅黑" panose="020B0503020204020204" pitchFamily="34" charset="-122"/>
                <a:ea typeface="微软雅黑" panose="020B0503020204020204" pitchFamily="34" charset="-122"/>
              </a:rPr>
              <a:t>sb.+to</a:t>
            </a:r>
            <a:r>
              <a:rPr lang="en-US" altLang="zh-CN" sz="2400" dirty="0">
                <a:latin typeface="微软雅黑" panose="020B0503020204020204" pitchFamily="34" charset="-122"/>
                <a:ea typeface="微软雅黑" panose="020B0503020204020204" pitchFamily="34" charset="-122"/>
              </a:rPr>
              <a:t> do</a:t>
            </a:r>
            <a:r>
              <a:rPr lang="zh-CN" altLang="en-US" sz="2400" dirty="0">
                <a:latin typeface="微软雅黑" panose="020B0503020204020204" pitchFamily="34" charset="-122"/>
                <a:ea typeface="微软雅黑" panose="020B0503020204020204" pitchFamily="34" charset="-122"/>
              </a:rPr>
              <a:t>；</a:t>
            </a:r>
            <a:r>
              <a:rPr lang="en-US" altLang="zh-CN" sz="2400" dirty="0" err="1">
                <a:latin typeface="微软雅黑" panose="020B0503020204020204" pitchFamily="34" charset="-122"/>
                <a:ea typeface="微软雅黑" panose="020B0503020204020204" pitchFamily="34" charset="-122"/>
              </a:rPr>
              <a:t>It+be</a:t>
            </a:r>
            <a:r>
              <a:rPr lang="en-US" altLang="zh-CN" sz="2400" dirty="0">
                <a:latin typeface="微软雅黑" panose="020B0503020204020204" pitchFamily="34" charset="-122"/>
                <a:ea typeface="微软雅黑" panose="020B0503020204020204" pitchFamily="34" charset="-122"/>
              </a:rPr>
              <a:t>+ </a:t>
            </a:r>
            <a:r>
              <a:rPr lang="zh-CN" altLang="en-US" sz="2400" dirty="0">
                <a:latin typeface="微软雅黑" panose="020B0503020204020204" pitchFamily="34" charset="-122"/>
                <a:ea typeface="微软雅黑" panose="020B0503020204020204" pitchFamily="34" charset="-122"/>
              </a:rPr>
              <a:t>名词（词组）</a:t>
            </a:r>
            <a:r>
              <a:rPr lang="en-US" altLang="zh-CN" sz="2400" dirty="0">
                <a:latin typeface="微软雅黑" panose="020B0503020204020204" pitchFamily="34" charset="-122"/>
                <a:ea typeface="微软雅黑" panose="020B0503020204020204" pitchFamily="34" charset="-122"/>
              </a:rPr>
              <a:t>+doing/that ... </a:t>
            </a:r>
            <a:r>
              <a:rPr lang="zh-CN" altLang="en-US" sz="2400" dirty="0">
                <a:latin typeface="微软雅黑" panose="020B0503020204020204" pitchFamily="34" charset="-122"/>
                <a:ea typeface="微软雅黑" panose="020B0503020204020204" pitchFamily="34" charset="-122"/>
              </a:rPr>
              <a:t>等句型。</a:t>
            </a:r>
          </a:p>
        </p:txBody>
      </p:sp>
      <p:sp>
        <p:nvSpPr>
          <p:cNvPr id="6" name="文本框 5"/>
          <p:cNvSpPr txBox="1"/>
          <p:nvPr/>
        </p:nvSpPr>
        <p:spPr>
          <a:xfrm>
            <a:off x="621323" y="1439705"/>
            <a:ext cx="4682692" cy="461665"/>
          </a:xfrm>
          <a:prstGeom prst="rect">
            <a:avLst/>
          </a:prstGeom>
          <a:no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2</a:t>
            </a:r>
            <a:r>
              <a:rPr lang="zh-CN" altLang="en-US" sz="2400" b="1" dirty="0">
                <a:latin typeface="微软雅黑" panose="020B0503020204020204" pitchFamily="34" charset="-122"/>
                <a:ea typeface="微软雅黑" panose="020B0503020204020204" pitchFamily="34" charset="-122"/>
              </a:rPr>
              <a:t>）固定搭配、固定句型解题法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left)">
                                      <p:cBhvr>
                                        <p:cTn id="14" dur="500"/>
                                        <p:tgtEl>
                                          <p:spTgt spid="6"/>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par>
                          <p:cTn id="18" fill="hold">
                            <p:stCondLst>
                              <p:cond delay="500"/>
                            </p:stCondLst>
                            <p:childTnLst>
                              <p:par>
                                <p:cTn id="19" presetID="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xit" presetSubtype="2" fill="hold" grpId="1" nodeType="clickEffect">
                                  <p:stCondLst>
                                    <p:cond delay="0"/>
                                  </p:stCondLst>
                                  <p:childTnLst>
                                    <p:animEffect transition="out" filter="wipe(right)">
                                      <p:cBhvr>
                                        <p:cTn id="31" dur="500"/>
                                        <p:tgtEl>
                                          <p:spTgt spid="2"/>
                                        </p:tgtEl>
                                      </p:cBhvr>
                                    </p:animEffect>
                                    <p:set>
                                      <p:cBhvr>
                                        <p:cTn id="32" dur="1" fill="hold">
                                          <p:stCondLst>
                                            <p:cond delay="499"/>
                                          </p:stCondLst>
                                        </p:cTn>
                                        <p:tgtEl>
                                          <p:spTgt spid="2"/>
                                        </p:tgtEl>
                                        <p:attrNameLst>
                                          <p:attrName>style.visibility</p:attrName>
                                        </p:attrNameLst>
                                      </p:cBhvr>
                                      <p:to>
                                        <p:strVal val="hidden"/>
                                      </p:to>
                                    </p:set>
                                  </p:childTnLst>
                                </p:cTn>
                              </p:par>
                              <p:par>
                                <p:cTn id="33" presetID="22" presetClass="exit" presetSubtype="2" fill="hold" grpId="1" nodeType="withEffect">
                                  <p:stCondLst>
                                    <p:cond delay="0"/>
                                  </p:stCondLst>
                                  <p:childTnLst>
                                    <p:animEffect transition="out" filter="wipe(right)">
                                      <p:cBhvr>
                                        <p:cTn id="34" dur="500"/>
                                        <p:tgtEl>
                                          <p:spTgt spid="6"/>
                                        </p:tgtEl>
                                      </p:cBhvr>
                                    </p:animEffect>
                                    <p:set>
                                      <p:cBhvr>
                                        <p:cTn id="35" dur="1" fill="hold">
                                          <p:stCondLst>
                                            <p:cond delay="499"/>
                                          </p:stCondLst>
                                        </p:cTn>
                                        <p:tgtEl>
                                          <p:spTgt spid="6"/>
                                        </p:tgtEl>
                                        <p:attrNameLst>
                                          <p:attrName>style.visibility</p:attrName>
                                        </p:attrNameLst>
                                      </p:cBhvr>
                                      <p:to>
                                        <p:strVal val="hidden"/>
                                      </p:to>
                                    </p:set>
                                  </p:childTnLst>
                                </p:cTn>
                              </p:par>
                              <p:par>
                                <p:cTn id="36" presetID="22" presetClass="exit" presetSubtype="1" fill="hold" grpId="1" nodeType="withEffect">
                                  <p:stCondLst>
                                    <p:cond delay="0"/>
                                  </p:stCondLst>
                                  <p:childTnLst>
                                    <p:animEffect transition="out" filter="wipe(up)">
                                      <p:cBhvr>
                                        <p:cTn id="37" dur="500"/>
                                        <p:tgtEl>
                                          <p:spTgt spid="10"/>
                                        </p:tgtEl>
                                      </p:cBhvr>
                                    </p:animEffect>
                                    <p:set>
                                      <p:cBhvr>
                                        <p:cTn id="38" dur="1" fill="hold">
                                          <p:stCondLst>
                                            <p:cond delay="499"/>
                                          </p:stCondLst>
                                        </p:cTn>
                                        <p:tgtEl>
                                          <p:spTgt spid="10"/>
                                        </p:tgtEl>
                                        <p:attrNameLst>
                                          <p:attrName>style.visibility</p:attrName>
                                        </p:attrNameLst>
                                      </p:cBhvr>
                                      <p:to>
                                        <p:strVal val="hidden"/>
                                      </p:to>
                                    </p:set>
                                  </p:childTnLst>
                                </p:cTn>
                              </p:par>
                              <p:par>
                                <p:cTn id="39" presetID="42" presetClass="exit" presetSubtype="0" fill="hold" grpId="1" nodeType="withEffect">
                                  <p:stCondLst>
                                    <p:cond delay="0"/>
                                  </p:stCondLst>
                                  <p:childTnLst>
                                    <p:animEffect transition="out" filter="fade">
                                      <p:cBhvr>
                                        <p:cTn id="40" dur="1000"/>
                                        <p:tgtEl>
                                          <p:spTgt spid="9"/>
                                        </p:tgtEl>
                                      </p:cBhvr>
                                    </p:animEffect>
                                    <p:anim calcmode="lin" valueType="num">
                                      <p:cBhvr>
                                        <p:cTn id="41" dur="1000"/>
                                        <p:tgtEl>
                                          <p:spTgt spid="9"/>
                                        </p:tgtEl>
                                        <p:attrNameLst>
                                          <p:attrName>ppt_x</p:attrName>
                                        </p:attrNameLst>
                                      </p:cBhvr>
                                      <p:tavLst>
                                        <p:tav tm="0">
                                          <p:val>
                                            <p:strVal val="ppt_x"/>
                                          </p:val>
                                        </p:tav>
                                        <p:tav tm="100000">
                                          <p:val>
                                            <p:strVal val="ppt_x"/>
                                          </p:val>
                                        </p:tav>
                                      </p:tavLst>
                                    </p:anim>
                                    <p:anim calcmode="lin" valueType="num">
                                      <p:cBhvr>
                                        <p:cTn id="42" dur="1000"/>
                                        <p:tgtEl>
                                          <p:spTgt spid="9"/>
                                        </p:tgtEl>
                                        <p:attrNameLst>
                                          <p:attrName>ppt_y</p:attrName>
                                        </p:attrNameLst>
                                      </p:cBhvr>
                                      <p:tavLst>
                                        <p:tav tm="0">
                                          <p:val>
                                            <p:strVal val="ppt_y"/>
                                          </p:val>
                                        </p:tav>
                                        <p:tav tm="100000">
                                          <p:val>
                                            <p:strVal val="ppt_y+.1"/>
                                          </p:val>
                                        </p:tav>
                                      </p:tavLst>
                                    </p:anim>
                                    <p:set>
                                      <p:cBhvr>
                                        <p:cTn id="43"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animBg="1"/>
      <p:bldP spid="6" grpId="1"/>
      <p:bldGraphic spid="13" grpId="0">
        <p:bldAsOne/>
      </p:bldGraphic>
    </p:bldLst>
  </p:timing>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本题考查动词的词性转换。根据分析句子语法结构解题法，在系动词</a:t>
            </a:r>
            <a:r>
              <a:rPr lang="en-US" altLang="zh-CN" sz="2380" b="1" dirty="0">
                <a:latin typeface="微软雅黑" panose="020B0503020204020204" pitchFamily="34" charset="-122"/>
                <a:ea typeface="微软雅黑" panose="020B0503020204020204" pitchFamily="34" charset="-122"/>
              </a:rPr>
              <a:t>feel</a:t>
            </a:r>
            <a:r>
              <a:rPr lang="zh-CN" altLang="en-US" sz="2380" b="1" dirty="0">
                <a:latin typeface="微软雅黑" panose="020B0503020204020204" pitchFamily="34" charset="-122"/>
                <a:ea typeface="微软雅黑" panose="020B0503020204020204" pitchFamily="34" charset="-122"/>
              </a:rPr>
              <a:t>后面，应用形容词，此处与</a:t>
            </a:r>
            <a:r>
              <a:rPr lang="en-US" altLang="zh-CN" sz="2380" b="1" dirty="0">
                <a:latin typeface="微软雅黑" panose="020B0503020204020204" pitchFamily="34" charset="-122"/>
                <a:ea typeface="微软雅黑" panose="020B0503020204020204" pitchFamily="34" charset="-122"/>
              </a:rPr>
              <a:t>happy</a:t>
            </a:r>
            <a:r>
              <a:rPr lang="zh-CN" altLang="en-US" sz="2380" b="1" dirty="0">
                <a:latin typeface="微软雅黑" panose="020B0503020204020204" pitchFamily="34" charset="-122"/>
                <a:ea typeface="微软雅黑" panose="020B0503020204020204" pitchFamily="34" charset="-122"/>
              </a:rPr>
              <a:t>一起作表语，故此题正确答案为：</a:t>
            </a:r>
            <a:r>
              <a:rPr lang="en-US" altLang="zh-CN" sz="2380" b="1" dirty="0">
                <a:latin typeface="微软雅黑" panose="020B0503020204020204" pitchFamily="34" charset="-122"/>
                <a:ea typeface="微软雅黑" panose="020B0503020204020204" pitchFamily="34" charset="-122"/>
              </a:rPr>
              <a:t>comfortable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本题考查非谓语动词。根据分析句子语法结构解题法，主句已有完整的主谓结构，填入词作句子状语，而且是主动关系，应填入现在分词，故此题正确答案为：</a:t>
            </a:r>
            <a:r>
              <a:rPr lang="en-US" altLang="zh-CN" sz="2380" b="1" dirty="0">
                <a:latin typeface="微软雅黑" panose="020B0503020204020204" pitchFamily="34" charset="-122"/>
                <a:ea typeface="微软雅黑" panose="020B0503020204020204" pitchFamily="34" charset="-122"/>
              </a:rPr>
              <a:t>living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deal with“</a:t>
            </a:r>
            <a:r>
              <a:rPr lang="zh-CN" altLang="en-US" sz="2380" b="1" dirty="0">
                <a:latin typeface="微软雅黑" panose="020B0503020204020204" pitchFamily="34" charset="-122"/>
                <a:ea typeface="微软雅黑" panose="020B0503020204020204" pitchFamily="34" charset="-122"/>
              </a:rPr>
              <a:t>处理”，故此题正确答案为：</a:t>
            </a:r>
            <a:r>
              <a:rPr lang="en-US" altLang="zh-CN" sz="2380" b="1" dirty="0">
                <a:latin typeface="微软雅黑" panose="020B0503020204020204" pitchFamily="34" charset="-122"/>
                <a:ea typeface="微软雅黑" panose="020B0503020204020204" pitchFamily="34" charset="-122"/>
              </a:rPr>
              <a:t>with</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58482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lang="zh-CN" altLang="en-US" sz="2380" b="1" dirty="0">
                <a:latin typeface="微软雅黑" panose="020B0503020204020204" pitchFamily="34" charset="-122"/>
                <a:ea typeface="微软雅黑" panose="020B0503020204020204" pitchFamily="34" charset="-122"/>
              </a:rPr>
              <a:t>本题考查形容词词义变化。根据固定句型解题法及句意，本题用</a:t>
            </a:r>
            <a:r>
              <a:rPr lang="en-US" altLang="zh-CN" sz="2380" b="1" dirty="0">
                <a:latin typeface="微软雅黑" panose="020B0503020204020204" pitchFamily="34" charset="-122"/>
                <a:ea typeface="微软雅黑" panose="020B0503020204020204" pitchFamily="34" charset="-122"/>
              </a:rPr>
              <a:t>it is+</a:t>
            </a:r>
            <a:r>
              <a:rPr lang="zh-CN" altLang="en-US" sz="2380" b="1" dirty="0">
                <a:latin typeface="微软雅黑" panose="020B0503020204020204" pitchFamily="34" charset="-122"/>
                <a:ea typeface="微软雅黑" panose="020B0503020204020204" pitchFamily="34" charset="-122"/>
              </a:rPr>
              <a:t>形容词</a:t>
            </a:r>
            <a:r>
              <a:rPr lang="en-US" altLang="zh-CN" sz="2380" b="1" dirty="0">
                <a:latin typeface="微软雅黑" panose="020B0503020204020204" pitchFamily="34" charset="-122"/>
                <a:ea typeface="微软雅黑" panose="020B0503020204020204" pitchFamily="34" charset="-122"/>
              </a:rPr>
              <a:t>+to do</a:t>
            </a:r>
            <a:r>
              <a:rPr lang="zh-CN" altLang="en-US" sz="2380" b="1" dirty="0">
                <a:latin typeface="微软雅黑" panose="020B0503020204020204" pitchFamily="34" charset="-122"/>
                <a:ea typeface="微软雅黑" panose="020B0503020204020204" pitchFamily="34" charset="-122"/>
              </a:rPr>
              <a:t>句型，根据上下文，句意为“不可能每个成员的看法一致”，应填入反义词，故此题正确答案为：</a:t>
            </a:r>
            <a:r>
              <a:rPr lang="en-US" altLang="zh-CN" sz="2380" b="1" dirty="0">
                <a:latin typeface="微软雅黑" panose="020B0503020204020204" pitchFamily="34" charset="-122"/>
                <a:ea typeface="微软雅黑" panose="020B0503020204020204" pitchFamily="34" charset="-122"/>
              </a:rPr>
              <a:t>impossible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198669" y="-672060"/>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Second, 6__________________ (communicate) is another important factor to make a sweet home. Communicating with family 7_____________ (member) is good for us to know each other and strengthen the relationship. Thus, no matter 8_________ we are, keeping in contact with each other is definitely important.</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Finally, humor can add more sweet to our home. Humor is a good way to adjust the atmosphere in a family and close the relationship between family members. If there is going to have a quarrel between family members, try 9__________ (use) your humor to solve it in advance.</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In 10________ word, to make a home sweet needs the effort of every family member.</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六</a:t>
            </a:r>
          </a:p>
        </p:txBody>
      </p:sp>
      <p:sp>
        <p:nvSpPr>
          <p:cNvPr id="23" name="TextBox 22"/>
          <p:cNvSpPr txBox="1"/>
          <p:nvPr/>
        </p:nvSpPr>
        <p:spPr>
          <a:xfrm>
            <a:off x="8068039" y="199612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where</a:t>
            </a:r>
          </a:p>
        </p:txBody>
      </p:sp>
      <p:sp>
        <p:nvSpPr>
          <p:cNvPr id="4" name="灯片编号占位符 3"/>
          <p:cNvSpPr>
            <a:spLocks noGrp="1"/>
          </p:cNvSpPr>
          <p:nvPr>
            <p:ph type="sldNum" sz="quarter" idx="12"/>
          </p:nvPr>
        </p:nvSpPr>
        <p:spPr/>
        <p:txBody>
          <a:bodyPr/>
          <a:lstStyle/>
          <a:p>
            <a:fld id="{879EF9BB-81F1-401D-AA19-680A8E0D7F6D}" type="slidenum">
              <a:rPr lang="en-US" smtClean="0"/>
              <a:t>164</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787445" y="1564376"/>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members</a:t>
            </a:r>
          </a:p>
        </p:txBody>
      </p:sp>
      <p:sp>
        <p:nvSpPr>
          <p:cNvPr id="9" name="TextBox 22"/>
          <p:cNvSpPr txBox="1"/>
          <p:nvPr/>
        </p:nvSpPr>
        <p:spPr>
          <a:xfrm>
            <a:off x="2394181" y="871010"/>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communication</a:t>
            </a:r>
          </a:p>
        </p:txBody>
      </p:sp>
      <p:sp>
        <p:nvSpPr>
          <p:cNvPr id="10" name="TextBox 22"/>
          <p:cNvSpPr txBox="1"/>
          <p:nvPr/>
        </p:nvSpPr>
        <p:spPr>
          <a:xfrm>
            <a:off x="6689988" y="3860308"/>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use</a:t>
            </a:r>
          </a:p>
        </p:txBody>
      </p:sp>
      <p:sp>
        <p:nvSpPr>
          <p:cNvPr id="18" name="文本框 17">
            <a:hlinkClick r:id="rId4" action="ppaction://hlinksldjump"/>
          </p:cNvPr>
          <p:cNvSpPr txBox="1"/>
          <p:nvPr/>
        </p:nvSpPr>
        <p:spPr>
          <a:xfrm>
            <a:off x="787445" y="56458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561633" y="56458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335821" y="56458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980451" y="56458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2049669" y="4650273"/>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a:t>
            </a:r>
          </a:p>
        </p:txBody>
      </p:sp>
      <p:sp>
        <p:nvSpPr>
          <p:cNvPr id="17" name="文本框 16">
            <a:hlinkClick r:id="rId8" action="ppaction://hlinksldjump"/>
          </p:cNvPr>
          <p:cNvSpPr txBox="1"/>
          <p:nvPr/>
        </p:nvSpPr>
        <p:spPr>
          <a:xfrm>
            <a:off x="7754639" y="56458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barn(outVertical)">
                                      <p:cBhvr>
                                        <p:cTn id="25" dur="500"/>
                                        <p:tgtEl>
                                          <p:spTgt spid="18"/>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barn(outVertical)">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barn(inVertical)">
                                      <p:cBhvr>
                                        <p:cTn id="39" dur="500"/>
                                        <p:tgtEl>
                                          <p:spTgt spid="23"/>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barn(outVertical)">
                                      <p:cBhvr>
                                        <p:cTn id="43" dur="500"/>
                                        <p:tgtEl>
                                          <p:spTgt spid="22"/>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barn(inVertical)">
                                      <p:cBhvr>
                                        <p:cTn id="48" dur="500"/>
                                        <p:tgtEl>
                                          <p:spTgt spid="10"/>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barn(outVertical)">
                                      <p:cBhvr>
                                        <p:cTn id="52" dur="500"/>
                                        <p:tgtEl>
                                          <p:spTgt spid="24"/>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barn(inVertical)">
                                      <p:cBhvr>
                                        <p:cTn id="57" dur="500"/>
                                        <p:tgtEl>
                                          <p:spTgt spid="15"/>
                                        </p:tgtEl>
                                      </p:cBhvr>
                                    </p:animEffect>
                                  </p:childTnLst>
                                </p:cTn>
                              </p:par>
                            </p:childTnLst>
                          </p:cTn>
                        </p:par>
                        <p:par>
                          <p:cTn id="58" fill="hold">
                            <p:stCondLst>
                              <p:cond delay="500"/>
                            </p:stCondLst>
                            <p:childTnLst>
                              <p:par>
                                <p:cTn id="59" presetID="16" presetClass="entr" presetSubtype="37"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barn(outVertical)">
                                      <p:cBhvr>
                                        <p:cTn id="6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bldLvl="0" animBg="1"/>
      <p:bldP spid="22" grpId="0" animBg="1"/>
      <p:bldP spid="24" grpId="0" animBg="1"/>
      <p:bldP spid="15" grpId="0"/>
      <p:bldP spid="17" grpId="0" animBg="1"/>
    </p:bldLst>
  </p:timing>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lang="zh-CN" altLang="en-US" sz="2380" b="1" dirty="0">
                <a:latin typeface="微软雅黑" panose="020B0503020204020204" pitchFamily="34" charset="-122"/>
                <a:ea typeface="微软雅黑" panose="020B0503020204020204" pitchFamily="34" charset="-122"/>
              </a:rPr>
              <a:t>本题考查动词的词性转换。根据分析句子语法结构解题法，句子缺少主语，应填入名词作主语，故此题正确答案为：</a:t>
            </a:r>
            <a:r>
              <a:rPr lang="en-US" altLang="zh-CN" sz="2380" b="1" dirty="0">
                <a:latin typeface="微软雅黑" panose="020B0503020204020204" pitchFamily="34" charset="-122"/>
                <a:ea typeface="微软雅黑" panose="020B0503020204020204" pitchFamily="34" charset="-122"/>
              </a:rPr>
              <a:t>communication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lang="zh-CN" altLang="en-US" sz="2380" b="1" dirty="0">
                <a:latin typeface="微软雅黑" panose="020B0503020204020204" pitchFamily="34" charset="-122"/>
                <a:ea typeface="微软雅黑" panose="020B0503020204020204" pitchFamily="34" charset="-122"/>
              </a:rPr>
              <a:t>本题考查可数名词单复数变化。根据句意解题法，此题句意为“家庭成员间的沟通”，所以用复数形式，故此题正确答案为：</a:t>
            </a:r>
            <a:r>
              <a:rPr lang="en-US" altLang="zh-CN" sz="2380" b="1" dirty="0">
                <a:latin typeface="微软雅黑" panose="020B0503020204020204" pitchFamily="34" charset="-122"/>
                <a:ea typeface="微软雅黑" panose="020B0503020204020204" pitchFamily="34" charset="-122"/>
              </a:rPr>
              <a:t>members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本题考查状语从句连词。根据分析句子语法结构解题法，本题</a:t>
            </a:r>
            <a:r>
              <a:rPr lang="en-US" altLang="zh-CN" sz="2380" b="1" dirty="0">
                <a:latin typeface="微软雅黑" panose="020B0503020204020204" pitchFamily="34" charset="-122"/>
                <a:ea typeface="微软雅黑" panose="020B0503020204020204" pitchFamily="34" charset="-122"/>
              </a:rPr>
              <a:t>no matter+</a:t>
            </a:r>
            <a:r>
              <a:rPr lang="zh-CN" altLang="en-US" sz="2380" b="1" dirty="0">
                <a:latin typeface="微软雅黑" panose="020B0503020204020204" pitchFamily="34" charset="-122"/>
                <a:ea typeface="微软雅黑" panose="020B0503020204020204" pitchFamily="34" charset="-122"/>
              </a:rPr>
              <a:t>疑问副词作让步状语从句，句意为“无论我们在何处，都要保持联系”，故此题正确答案为：</a:t>
            </a:r>
            <a:r>
              <a:rPr lang="en-US" altLang="zh-CN" sz="2380" b="1" dirty="0">
                <a:latin typeface="微软雅黑" panose="020B0503020204020204" pitchFamily="34" charset="-122"/>
                <a:ea typeface="微软雅黑" panose="020B0503020204020204" pitchFamily="34" charset="-122"/>
              </a:rPr>
              <a:t>where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try to do </a:t>
            </a:r>
            <a:r>
              <a:rPr lang="en-US" altLang="zh-CN" sz="2380" b="1" dirty="0" err="1">
                <a:latin typeface="微软雅黑" panose="020B0503020204020204" pitchFamily="34" charset="-122"/>
                <a:ea typeface="微软雅黑" panose="020B0503020204020204" pitchFamily="34" charset="-122"/>
              </a:rPr>
              <a:t>sth</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尽力做某事”，</a:t>
            </a:r>
            <a:r>
              <a:rPr lang="en-US" altLang="zh-CN" sz="2380" b="1" dirty="0">
                <a:latin typeface="微软雅黑" panose="020B0503020204020204" pitchFamily="34" charset="-122"/>
                <a:ea typeface="微软雅黑" panose="020B0503020204020204" pitchFamily="34" charset="-122"/>
              </a:rPr>
              <a:t>try doing </a:t>
            </a:r>
            <a:r>
              <a:rPr lang="en-US" altLang="zh-CN" sz="2380" b="1" dirty="0" err="1">
                <a:latin typeface="微软雅黑" panose="020B0503020204020204" pitchFamily="34" charset="-122"/>
                <a:ea typeface="微软雅黑" panose="020B0503020204020204" pitchFamily="34" charset="-122"/>
              </a:rPr>
              <a:t>sth</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试着做某事”。根据句意，“尽量用你的幽默来解决”，故此题正确答案为：</a:t>
            </a:r>
            <a:r>
              <a:rPr lang="en-US" altLang="zh-CN" sz="2380" b="1" dirty="0">
                <a:latin typeface="微软雅黑" panose="020B0503020204020204" pitchFamily="34" charset="-122"/>
                <a:ea typeface="微软雅黑" panose="020B0503020204020204" pitchFamily="34" charset="-122"/>
              </a:rPr>
              <a:t>to use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in a word “</a:t>
            </a:r>
            <a:r>
              <a:rPr lang="zh-CN" altLang="en-US" sz="2380" b="1" dirty="0">
                <a:latin typeface="微软雅黑" panose="020B0503020204020204" pitchFamily="34" charset="-122"/>
                <a:ea typeface="微软雅黑" panose="020B0503020204020204" pitchFamily="34" charset="-122"/>
              </a:rPr>
              <a:t>总而言之”，故此题正确答案为：</a:t>
            </a:r>
            <a:r>
              <a:rPr lang="en-US" altLang="zh-CN" sz="2380" b="1" dirty="0">
                <a:latin typeface="微软雅黑" panose="020B0503020204020204" pitchFamily="34" charset="-122"/>
                <a:ea typeface="微软雅黑" panose="020B0503020204020204" pitchFamily="34" charset="-122"/>
              </a:rPr>
              <a:t>a</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17</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1】If you don’t need them, you can also find other useful articles here. We are trying ____________ (help)you succeed in studying in the USA.</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5645995" y="2511242"/>
            <a:ext cx="1233030"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to help</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解析：本题考查固定搭配。</a:t>
            </a:r>
            <a:r>
              <a:rPr lang="en-US" altLang="zh-CN" sz="2400" dirty="0">
                <a:latin typeface="微软雅黑" panose="020B0503020204020204" pitchFamily="34" charset="-122"/>
                <a:ea typeface="微软雅黑" panose="020B0503020204020204" pitchFamily="34" charset="-122"/>
              </a:rPr>
              <a:t>try to do“</a:t>
            </a:r>
            <a:r>
              <a:rPr lang="zh-CN" altLang="en-US" sz="2400" dirty="0">
                <a:latin typeface="微软雅黑" panose="020B0503020204020204" pitchFamily="34" charset="-122"/>
                <a:ea typeface="微软雅黑" panose="020B0503020204020204" pitchFamily="34" charset="-122"/>
              </a:rPr>
              <a:t>尽力做某事”，或</a:t>
            </a:r>
            <a:r>
              <a:rPr lang="en-US" altLang="zh-CN" sz="2400" dirty="0">
                <a:latin typeface="微软雅黑" panose="020B0503020204020204" pitchFamily="34" charset="-122"/>
                <a:ea typeface="微软雅黑" panose="020B0503020204020204" pitchFamily="34" charset="-122"/>
              </a:rPr>
              <a:t>try doing </a:t>
            </a:r>
            <a:r>
              <a:rPr lang="en-US" altLang="zh-CN" sz="2400" dirty="0" err="1">
                <a:latin typeface="微软雅黑" panose="020B0503020204020204" pitchFamily="34" charset="-122"/>
                <a:ea typeface="微软雅黑" panose="020B0503020204020204" pitchFamily="34" charset="-122"/>
              </a:rPr>
              <a:t>sth</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试着做某事”。根据句意，“我们正尽力帮助你在美国学习取得成功”，故此题正确答案为：</a:t>
            </a:r>
            <a:r>
              <a:rPr lang="en-US" altLang="zh-CN" sz="2400" dirty="0">
                <a:latin typeface="微软雅黑" panose="020B0503020204020204" pitchFamily="34" charset="-122"/>
                <a:ea typeface="微软雅黑" panose="020B0503020204020204" pitchFamily="34" charset="-122"/>
              </a:rPr>
              <a:t>to help</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354210" y="-640152"/>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Twenty and thirty somethings aren’t as 1_________ (health) as their parents. They should be in the prime of their 2_______ (life). But instead, those in their twenties and thirties are in 3__________ (bad) health than their parents, a British survey has found.</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Binge drinking, ready meals and a lack 4_____ exercise all take their toll. 5______ a result, the young are more likely to catch a cold or become stressed than the over-55s.</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七</a:t>
            </a:r>
          </a:p>
        </p:txBody>
      </p:sp>
      <p:sp>
        <p:nvSpPr>
          <p:cNvPr id="23" name="TextBox 22"/>
          <p:cNvSpPr txBox="1"/>
          <p:nvPr/>
        </p:nvSpPr>
        <p:spPr>
          <a:xfrm>
            <a:off x="9330424" y="1625354"/>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worse</a:t>
            </a:r>
          </a:p>
        </p:txBody>
      </p:sp>
      <p:sp>
        <p:nvSpPr>
          <p:cNvPr id="4" name="灯片编号占位符 3"/>
          <p:cNvSpPr>
            <a:spLocks noGrp="1"/>
          </p:cNvSpPr>
          <p:nvPr>
            <p:ph type="sldNum" sz="quarter" idx="12"/>
          </p:nvPr>
        </p:nvSpPr>
        <p:spPr/>
        <p:txBody>
          <a:bodyPr/>
          <a:lstStyle/>
          <a:p>
            <a:fld id="{879EF9BB-81F1-401D-AA19-680A8E0D7F6D}" type="slidenum">
              <a:rPr lang="en-US" smtClean="0"/>
              <a:t>170</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8737600" y="1267976"/>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lives</a:t>
            </a:r>
          </a:p>
        </p:txBody>
      </p:sp>
      <p:sp>
        <p:nvSpPr>
          <p:cNvPr id="9" name="TextBox 22"/>
          <p:cNvSpPr txBox="1"/>
          <p:nvPr/>
        </p:nvSpPr>
        <p:spPr>
          <a:xfrm>
            <a:off x="7613302" y="828881"/>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healthy</a:t>
            </a:r>
          </a:p>
        </p:txBody>
      </p:sp>
      <p:sp>
        <p:nvSpPr>
          <p:cNvPr id="10" name="TextBox 22"/>
          <p:cNvSpPr txBox="1"/>
          <p:nvPr/>
        </p:nvSpPr>
        <p:spPr>
          <a:xfrm>
            <a:off x="7282812" y="2397425"/>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of</a:t>
            </a:r>
          </a:p>
        </p:txBody>
      </p:sp>
      <p:sp>
        <p:nvSpPr>
          <p:cNvPr id="18" name="文本框 17">
            <a:hlinkClick r:id="rId4" action="ppaction://hlinksldjump"/>
          </p:cNvPr>
          <p:cNvSpPr txBox="1"/>
          <p:nvPr/>
        </p:nvSpPr>
        <p:spPr>
          <a:xfrm>
            <a:off x="787445" y="3768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561633" y="3768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335821" y="3768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980451" y="3768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2333810" y="2810813"/>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As</a:t>
            </a:r>
          </a:p>
        </p:txBody>
      </p:sp>
      <p:sp>
        <p:nvSpPr>
          <p:cNvPr id="17" name="文本框 16">
            <a:hlinkClick r:id="rId8" action="ppaction://hlinksldjump"/>
          </p:cNvPr>
          <p:cNvSpPr txBox="1"/>
          <p:nvPr/>
        </p:nvSpPr>
        <p:spPr>
          <a:xfrm>
            <a:off x="7754639" y="3768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barn(outVertical)">
                                      <p:cBhvr>
                                        <p:cTn id="19" dur="5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arn(inVertical)">
                                      <p:cBhvr>
                                        <p:cTn id="33" dur="500"/>
                                        <p:tgtEl>
                                          <p:spTgt spid="23"/>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arn(inVertical)">
                                      <p:cBhvr>
                                        <p:cTn id="42" dur="500"/>
                                        <p:tgtEl>
                                          <p:spTgt spid="10"/>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barn(outVertical)">
                                      <p:cBhvr>
                                        <p:cTn id="46" dur="500"/>
                                        <p:tgtEl>
                                          <p:spTgt spid="24"/>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barn(inVertical)">
                                      <p:cBhvr>
                                        <p:cTn id="51" dur="500"/>
                                        <p:tgtEl>
                                          <p:spTgt spid="15"/>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barn(outVertical)">
                                      <p:cBhvr>
                                        <p:cTn id="5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lang="zh-CN" altLang="en-US" sz="2380" b="1" dirty="0">
                <a:latin typeface="微软雅黑" panose="020B0503020204020204" pitchFamily="34" charset="-122"/>
                <a:ea typeface="微软雅黑" panose="020B0503020204020204" pitchFamily="34" charset="-122"/>
              </a:rPr>
              <a:t>本题考查名词词性变化。根据固定句型解题法，填入词在句型</a:t>
            </a:r>
            <a:r>
              <a:rPr lang="en-US" altLang="zh-CN" sz="2380" b="1" dirty="0">
                <a:latin typeface="微软雅黑" panose="020B0503020204020204" pitchFamily="34" charset="-122"/>
                <a:ea typeface="微软雅黑" panose="020B0503020204020204" pitchFamily="34" charset="-122"/>
              </a:rPr>
              <a:t>as ... as </a:t>
            </a:r>
            <a:r>
              <a:rPr lang="zh-CN" altLang="en-US" sz="2380" b="1" dirty="0">
                <a:latin typeface="微软雅黑" panose="020B0503020204020204" pitchFamily="34" charset="-122"/>
                <a:ea typeface="微软雅黑" panose="020B0503020204020204" pitchFamily="34" charset="-122"/>
              </a:rPr>
              <a:t>中，应用形容词原级，故此题正确答案为：</a:t>
            </a:r>
            <a:r>
              <a:rPr lang="en-US" altLang="zh-CN" sz="2380" b="1" dirty="0">
                <a:latin typeface="微软雅黑" panose="020B0503020204020204" pitchFamily="34" charset="-122"/>
                <a:ea typeface="微软雅黑" panose="020B0503020204020204" pitchFamily="34" charset="-122"/>
              </a:rPr>
              <a:t>healthy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本题考查可数名词单复数变化。根据关键词解题法，在形容词性物主代词</a:t>
            </a:r>
            <a:r>
              <a:rPr lang="en-US" altLang="zh-CN" sz="2380" b="1" dirty="0">
                <a:latin typeface="微软雅黑" panose="020B0503020204020204" pitchFamily="34" charset="-122"/>
                <a:ea typeface="微软雅黑" panose="020B0503020204020204" pitchFamily="34" charset="-122"/>
              </a:rPr>
              <a:t>their</a:t>
            </a:r>
            <a:r>
              <a:rPr lang="zh-CN" altLang="en-US" sz="2380" b="1" dirty="0">
                <a:latin typeface="微软雅黑" panose="020B0503020204020204" pitchFamily="34" charset="-122"/>
                <a:ea typeface="微软雅黑" panose="020B0503020204020204" pitchFamily="34" charset="-122"/>
              </a:rPr>
              <a:t>后面应是名词的复数，故此题正确答案为：</a:t>
            </a:r>
            <a:r>
              <a:rPr lang="en-US" altLang="zh-CN" sz="2380" b="1" dirty="0">
                <a:latin typeface="微软雅黑" panose="020B0503020204020204" pitchFamily="34" charset="-122"/>
                <a:ea typeface="微软雅黑" panose="020B0503020204020204" pitchFamily="34" charset="-122"/>
              </a:rPr>
              <a:t>lives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lang="zh-CN" altLang="en-US" sz="2380" b="1" dirty="0">
                <a:latin typeface="微软雅黑" panose="020B0503020204020204" pitchFamily="34" charset="-122"/>
                <a:ea typeface="微软雅黑" panose="020B0503020204020204" pitchFamily="34" charset="-122"/>
              </a:rPr>
              <a:t>本题考查形容词比较级。根据关键词解题法，由关键词</a:t>
            </a:r>
            <a:r>
              <a:rPr lang="en-US" altLang="zh-CN" sz="2380" b="1" dirty="0">
                <a:latin typeface="微软雅黑" panose="020B0503020204020204" pitchFamily="34" charset="-122"/>
                <a:ea typeface="微软雅黑" panose="020B0503020204020204" pitchFamily="34" charset="-122"/>
              </a:rPr>
              <a:t>than</a:t>
            </a:r>
            <a:r>
              <a:rPr lang="zh-CN" altLang="en-US" sz="2380" b="1" dirty="0">
                <a:latin typeface="微软雅黑" panose="020B0503020204020204" pitchFamily="34" charset="-122"/>
                <a:ea typeface="微软雅黑" panose="020B0503020204020204" pitchFamily="34" charset="-122"/>
              </a:rPr>
              <a:t>可知本句应填入形容词比较级，故此题正确答案为：</a:t>
            </a:r>
            <a:r>
              <a:rPr lang="en-US" altLang="zh-CN" sz="2380" b="1" dirty="0">
                <a:latin typeface="微软雅黑" panose="020B0503020204020204" pitchFamily="34" charset="-122"/>
                <a:ea typeface="微软雅黑" panose="020B0503020204020204" pitchFamily="34" charset="-122"/>
              </a:rPr>
              <a:t>worse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a lack of “</a:t>
            </a:r>
            <a:r>
              <a:rPr lang="zh-CN" altLang="en-US" sz="2380" b="1" dirty="0">
                <a:latin typeface="微软雅黑" panose="020B0503020204020204" pitchFamily="34" charset="-122"/>
                <a:ea typeface="微软雅黑" panose="020B0503020204020204" pitchFamily="34" charset="-122"/>
              </a:rPr>
              <a:t>缺乏”，故此题正确答案为：</a:t>
            </a:r>
            <a:r>
              <a:rPr lang="en-US" altLang="zh-CN" sz="2380" b="1" dirty="0">
                <a:latin typeface="微软雅黑" panose="020B0503020204020204" pitchFamily="34" charset="-122"/>
                <a:ea typeface="微软雅黑" panose="020B0503020204020204" pitchFamily="34" charset="-122"/>
              </a:rPr>
              <a:t>of</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as a result“</a:t>
            </a:r>
            <a:r>
              <a:rPr lang="zh-CN" altLang="en-US" sz="2380" b="1" dirty="0">
                <a:latin typeface="微软雅黑" panose="020B0503020204020204" pitchFamily="34" charset="-122"/>
                <a:ea typeface="微软雅黑" panose="020B0503020204020204" pitchFamily="34" charset="-122"/>
              </a:rPr>
              <a:t>因此”，故此题正确答案为：</a:t>
            </a:r>
            <a:r>
              <a:rPr lang="en-US" altLang="zh-CN" sz="2380" b="1" dirty="0">
                <a:latin typeface="微软雅黑" panose="020B0503020204020204" pitchFamily="34" charset="-122"/>
                <a:ea typeface="微软雅黑" panose="020B0503020204020204" pitchFamily="34" charset="-122"/>
              </a:rPr>
              <a:t>As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160000" y="-224685"/>
            <a:ext cx="2506942" cy="2508444"/>
          </a:xfrm>
          <a:prstGeom prst="rect">
            <a:avLst/>
          </a:prstGeom>
        </p:spPr>
      </p:pic>
      <p:sp>
        <p:nvSpPr>
          <p:cNvPr id="3" name="内容占位符 2"/>
          <p:cNvSpPr>
            <a:spLocks noGrp="1"/>
          </p:cNvSpPr>
          <p:nvPr>
            <p:ph idx="1"/>
          </p:nvPr>
        </p:nvSpPr>
        <p:spPr>
          <a:xfrm>
            <a:off x="386080" y="944880"/>
            <a:ext cx="10010140" cy="5411470"/>
          </a:xfrm>
        </p:spPr>
        <p:txBody>
          <a:bodyPr>
            <a:normAutofit lnSpcReduction="10000"/>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The elderly also tend to eat more healthily. The older generation is also more likely to take a healthy amount of exercise, with 12 percent 6___________ (spend) at least 30 minutes doing so each day. They may appear fitter, but only nine percent of the young do that.</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Over-55s also try hardest to have at least six 7_______ (hour) sleep and plenty of fresh air, according to research 8________ (do) in the UK for fruit brand Florida Grapefruit.</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Chris Steele, the resident doctor on ITV’s </a:t>
            </a:r>
            <a:r>
              <a:rPr lang="en-US" altLang="zh-CN" sz="2400" b="1" i="1" dirty="0">
                <a:latin typeface="微软雅黑" panose="020B0503020204020204" pitchFamily="34" charset="-122"/>
                <a:ea typeface="微软雅黑" panose="020B0503020204020204" pitchFamily="34" charset="-122"/>
                <a:cs typeface="Times New Roman" panose="02020603050405020304" pitchFamily="18" charset="0"/>
              </a:rPr>
              <a:t>This Morning</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programme</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said, “I have seen a rise in young people suffering from 9____________ (ill) such as colds, flu and headaches.”</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“Long 10___________ (work) hours, high stress levels and lack of exercise lead to people getting run-down and ill.”</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七</a:t>
            </a:r>
          </a:p>
        </p:txBody>
      </p:sp>
      <p:sp>
        <p:nvSpPr>
          <p:cNvPr id="23" name="TextBox 22"/>
          <p:cNvSpPr txBox="1"/>
          <p:nvPr/>
        </p:nvSpPr>
        <p:spPr>
          <a:xfrm>
            <a:off x="8737600" y="294374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done</a:t>
            </a:r>
          </a:p>
        </p:txBody>
      </p:sp>
      <p:sp>
        <p:nvSpPr>
          <p:cNvPr id="4" name="灯片编号占位符 3"/>
          <p:cNvSpPr>
            <a:spLocks noGrp="1"/>
          </p:cNvSpPr>
          <p:nvPr>
            <p:ph type="sldNum" sz="quarter" idx="12"/>
          </p:nvPr>
        </p:nvSpPr>
        <p:spPr/>
        <p:txBody>
          <a:bodyPr/>
          <a:lstStyle/>
          <a:p>
            <a:fld id="{879EF9BB-81F1-401D-AA19-680A8E0D7F6D}" type="slidenum">
              <a:rPr lang="en-US" smtClean="0"/>
              <a:t>176</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8212074" y="2491943"/>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hours’</a:t>
            </a:r>
          </a:p>
        </p:txBody>
      </p:sp>
      <p:sp>
        <p:nvSpPr>
          <p:cNvPr id="9" name="TextBox 22"/>
          <p:cNvSpPr txBox="1"/>
          <p:nvPr/>
        </p:nvSpPr>
        <p:spPr>
          <a:xfrm>
            <a:off x="5444118" y="1552355"/>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spending</a:t>
            </a:r>
          </a:p>
        </p:txBody>
      </p:sp>
      <p:sp>
        <p:nvSpPr>
          <p:cNvPr id="10" name="TextBox 22"/>
          <p:cNvSpPr txBox="1"/>
          <p:nvPr/>
        </p:nvSpPr>
        <p:spPr>
          <a:xfrm>
            <a:off x="1751749" y="4318260"/>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illnesses</a:t>
            </a:r>
          </a:p>
        </p:txBody>
      </p:sp>
      <p:sp>
        <p:nvSpPr>
          <p:cNvPr id="18" name="文本框 17">
            <a:hlinkClick r:id="rId4" action="ppaction://hlinksldjump"/>
          </p:cNvPr>
          <p:cNvSpPr txBox="1"/>
          <p:nvPr/>
        </p:nvSpPr>
        <p:spPr>
          <a:xfrm>
            <a:off x="787445" y="5593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561633" y="5593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335821" y="5593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980451" y="5593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2270461" y="4714359"/>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working</a:t>
            </a:r>
          </a:p>
        </p:txBody>
      </p:sp>
      <p:sp>
        <p:nvSpPr>
          <p:cNvPr id="17" name="文本框 16">
            <a:hlinkClick r:id="rId8" action="ppaction://hlinksldjump"/>
          </p:cNvPr>
          <p:cNvSpPr txBox="1"/>
          <p:nvPr/>
        </p:nvSpPr>
        <p:spPr>
          <a:xfrm>
            <a:off x="7754639" y="5593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wipe(up)">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arn(inVertical)">
                                      <p:cBhvr>
                                        <p:cTn id="24" dur="500"/>
                                        <p:tgtEl>
                                          <p:spTgt spid="9"/>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barn(outVertical)">
                                      <p:cBhvr>
                                        <p:cTn id="28" dur="500"/>
                                        <p:tgtEl>
                                          <p:spTgt spid="18"/>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barn(inVertical)">
                                      <p:cBhvr>
                                        <p:cTn id="33" dur="500"/>
                                        <p:tgtEl>
                                          <p:spTgt spid="16"/>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barn(outVertical)">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barn(inVertical)">
                                      <p:cBhvr>
                                        <p:cTn id="42" dur="500"/>
                                        <p:tgtEl>
                                          <p:spTgt spid="23"/>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barn(outVertical)">
                                      <p:cBhvr>
                                        <p:cTn id="46" dur="500"/>
                                        <p:tgtEl>
                                          <p:spTgt spid="22"/>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barn(inVertical)">
                                      <p:cBhvr>
                                        <p:cTn id="51" dur="500"/>
                                        <p:tgtEl>
                                          <p:spTgt spid="10"/>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barn(outVertical)">
                                      <p:cBhvr>
                                        <p:cTn id="55" dur="500"/>
                                        <p:tgtEl>
                                          <p:spTgt spid="24"/>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barn(inVertical)">
                                      <p:cBhvr>
                                        <p:cTn id="60" dur="500"/>
                                        <p:tgtEl>
                                          <p:spTgt spid="15"/>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17"/>
                                        </p:tgtEl>
                                        <p:attrNameLst>
                                          <p:attrName>style.visibility</p:attrName>
                                        </p:attrNameLst>
                                      </p:cBhvr>
                                      <p:to>
                                        <p:strVal val="visible"/>
                                      </p:to>
                                    </p:set>
                                    <p:animEffect transition="in" filter="barn(outVertical)">
                                      <p:cBhvr>
                                        <p:cTn id="6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a:t>
            </a:r>
            <a:r>
              <a:rPr lang="en-US" altLang="zh-CN" sz="2380" b="1" dirty="0">
                <a:latin typeface="微软雅黑" panose="020B0503020204020204" pitchFamily="34" charset="-122"/>
                <a:ea typeface="微软雅黑" panose="020B0503020204020204" pitchFamily="34" charset="-122"/>
              </a:rPr>
              <a:t>with 12 percent</a:t>
            </a:r>
            <a:r>
              <a:rPr lang="zh-CN" altLang="en-US" sz="2380" b="1" dirty="0">
                <a:latin typeface="微软雅黑" panose="020B0503020204020204" pitchFamily="34" charset="-122"/>
                <a:ea typeface="微软雅黑" panose="020B0503020204020204" pitchFamily="34" charset="-122"/>
              </a:rPr>
              <a:t>是</a:t>
            </a:r>
            <a:r>
              <a:rPr lang="en-US" altLang="zh-CN" sz="2380" b="1" dirty="0">
                <a:latin typeface="微软雅黑" panose="020B0503020204020204" pitchFamily="34" charset="-122"/>
                <a:ea typeface="微软雅黑" panose="020B0503020204020204" pitchFamily="34" charset="-122"/>
              </a:rPr>
              <a:t>The older generation is also more likely to take a healthy amount of exercise</a:t>
            </a:r>
            <a:r>
              <a:rPr lang="zh-CN" altLang="en-US" sz="2380" b="1" dirty="0">
                <a:latin typeface="微软雅黑" panose="020B0503020204020204" pitchFamily="34" charset="-122"/>
                <a:ea typeface="微软雅黑" panose="020B0503020204020204" pitchFamily="34" charset="-122"/>
              </a:rPr>
              <a:t>的伴随状语。</a:t>
            </a:r>
            <a:r>
              <a:rPr lang="en-US" altLang="zh-CN" sz="2380" b="1" dirty="0">
                <a:latin typeface="微软雅黑" panose="020B0503020204020204" pitchFamily="34" charset="-122"/>
                <a:ea typeface="微软雅黑" panose="020B0503020204020204" pitchFamily="34" charset="-122"/>
              </a:rPr>
              <a:t>The older generation</a:t>
            </a:r>
            <a:r>
              <a:rPr lang="zh-CN" altLang="en-US" sz="2380" b="1" dirty="0">
                <a:latin typeface="微软雅黑" panose="020B0503020204020204" pitchFamily="34" charset="-122"/>
                <a:ea typeface="微软雅黑" panose="020B0503020204020204" pitchFamily="34" charset="-122"/>
              </a:rPr>
              <a:t>与动词</a:t>
            </a:r>
            <a:r>
              <a:rPr lang="en-US" altLang="zh-CN" sz="2380" b="1" dirty="0">
                <a:latin typeface="微软雅黑" panose="020B0503020204020204" pitchFamily="34" charset="-122"/>
                <a:ea typeface="微软雅黑" panose="020B0503020204020204" pitchFamily="34" charset="-122"/>
              </a:rPr>
              <a:t>spend</a:t>
            </a:r>
            <a:r>
              <a:rPr lang="zh-CN" altLang="en-US" sz="2380" b="1" dirty="0">
                <a:latin typeface="微软雅黑" panose="020B0503020204020204" pitchFamily="34" charset="-122"/>
                <a:ea typeface="微软雅黑" panose="020B0503020204020204" pitchFamily="34" charset="-122"/>
              </a:rPr>
              <a:t>是主动关系，表示“</a:t>
            </a:r>
            <a:r>
              <a:rPr lang="en-US" altLang="zh-CN" sz="2380" b="1" dirty="0">
                <a:latin typeface="微软雅黑" panose="020B0503020204020204" pitchFamily="34" charset="-122"/>
                <a:ea typeface="微软雅黑" panose="020B0503020204020204" pitchFamily="34" charset="-122"/>
              </a:rPr>
              <a:t>12%</a:t>
            </a:r>
            <a:r>
              <a:rPr lang="zh-CN" altLang="en-US" sz="2380" b="1" dirty="0">
                <a:latin typeface="微软雅黑" panose="020B0503020204020204" pitchFamily="34" charset="-122"/>
                <a:ea typeface="微软雅黑" panose="020B0503020204020204" pitchFamily="34" charset="-122"/>
              </a:rPr>
              <a:t>的受访者每天至少锻炼</a:t>
            </a:r>
            <a:r>
              <a:rPr lang="en-US" altLang="zh-CN" sz="2380" b="1" dirty="0">
                <a:latin typeface="微软雅黑" panose="020B0503020204020204" pitchFamily="34" charset="-122"/>
                <a:ea typeface="微软雅黑" panose="020B0503020204020204" pitchFamily="34" charset="-122"/>
              </a:rPr>
              <a:t>30</a:t>
            </a:r>
            <a:r>
              <a:rPr lang="zh-CN" altLang="en-US" sz="2380" b="1" dirty="0">
                <a:latin typeface="微软雅黑" panose="020B0503020204020204" pitchFamily="34" charset="-122"/>
                <a:ea typeface="微软雅黑" panose="020B0503020204020204" pitchFamily="34" charset="-122"/>
              </a:rPr>
              <a:t>分钟”，应用现在分词，故此题正确答案</a:t>
            </a:r>
          </a:p>
          <a:p>
            <a:pPr marL="0" indent="0" algn="just">
              <a:lnSpc>
                <a:spcPct val="150000"/>
              </a:lnSpc>
              <a:buNone/>
            </a:pPr>
            <a:r>
              <a:rPr lang="zh-CN" altLang="en-US" sz="2380" b="1" dirty="0">
                <a:latin typeface="微软雅黑" panose="020B0503020204020204" pitchFamily="34" charset="-122"/>
                <a:ea typeface="微软雅黑" panose="020B0503020204020204" pitchFamily="34" charset="-122"/>
              </a:rPr>
              <a:t>为：</a:t>
            </a:r>
            <a:r>
              <a:rPr lang="en-US" altLang="zh-CN" sz="2380" b="1" dirty="0">
                <a:latin typeface="微软雅黑" panose="020B0503020204020204" pitchFamily="34" charset="-122"/>
                <a:ea typeface="微软雅黑" panose="020B0503020204020204" pitchFamily="34" charset="-122"/>
              </a:rPr>
              <a:t>spending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lang="zh-CN" altLang="en-US" sz="2380" b="1" dirty="0">
                <a:latin typeface="微软雅黑" panose="020B0503020204020204" pitchFamily="34" charset="-122"/>
                <a:ea typeface="微软雅黑" panose="020B0503020204020204" pitchFamily="34" charset="-122"/>
              </a:rPr>
              <a:t>本题考查名词所有格变化。根据关键词解题法及句意，“</a:t>
            </a:r>
            <a:r>
              <a:rPr lang="en-US" altLang="zh-CN" sz="2380" b="1" dirty="0">
                <a:latin typeface="微软雅黑" panose="020B0503020204020204" pitchFamily="34" charset="-122"/>
                <a:ea typeface="微软雅黑" panose="020B0503020204020204" pitchFamily="34" charset="-122"/>
              </a:rPr>
              <a:t>6</a:t>
            </a:r>
            <a:r>
              <a:rPr lang="zh-CN" altLang="en-US" sz="2380" b="1" dirty="0">
                <a:latin typeface="微软雅黑" panose="020B0503020204020204" pitchFamily="34" charset="-122"/>
                <a:ea typeface="微软雅黑" panose="020B0503020204020204" pitchFamily="34" charset="-122"/>
              </a:rPr>
              <a:t>小时的”名词所有格为</a:t>
            </a:r>
            <a:r>
              <a:rPr lang="en-US" altLang="zh-CN" sz="2380" b="1" dirty="0">
                <a:latin typeface="微软雅黑" panose="020B0503020204020204" pitchFamily="34" charset="-122"/>
                <a:ea typeface="微软雅黑" panose="020B0503020204020204" pitchFamily="34" charset="-122"/>
              </a:rPr>
              <a:t>six hours’</a:t>
            </a:r>
            <a:r>
              <a:rPr lang="zh-CN" altLang="en-US" sz="2380" b="1" dirty="0">
                <a:latin typeface="微软雅黑" panose="020B0503020204020204" pitchFamily="34" charset="-122"/>
                <a:ea typeface="微软雅黑" panose="020B0503020204020204" pitchFamily="34" charset="-122"/>
              </a:rPr>
              <a:t>，故此题正确答案为：</a:t>
            </a:r>
            <a:r>
              <a:rPr lang="en-US" altLang="zh-CN" sz="2380" b="1" dirty="0">
                <a:latin typeface="微软雅黑" panose="020B0503020204020204" pitchFamily="34" charset="-122"/>
                <a:ea typeface="微软雅黑" panose="020B0503020204020204" pitchFamily="34" charset="-122"/>
              </a:rPr>
              <a:t>hours’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本题考查非谓语动词。根据分析句子语法结构解题法，动词</a:t>
            </a:r>
            <a:r>
              <a:rPr lang="en-US" altLang="zh-CN" sz="2380" b="1" dirty="0">
                <a:latin typeface="微软雅黑" panose="020B0503020204020204" pitchFamily="34" charset="-122"/>
                <a:ea typeface="微软雅黑" panose="020B0503020204020204" pitchFamily="34" charset="-122"/>
              </a:rPr>
              <a:t>do</a:t>
            </a:r>
            <a:r>
              <a:rPr lang="zh-CN" altLang="en-US" sz="2380" b="1" dirty="0">
                <a:latin typeface="微软雅黑" panose="020B0503020204020204" pitchFamily="34" charset="-122"/>
                <a:ea typeface="微软雅黑" panose="020B0503020204020204" pitchFamily="34" charset="-122"/>
              </a:rPr>
              <a:t>与名词</a:t>
            </a:r>
            <a:r>
              <a:rPr lang="en-US" altLang="zh-CN" sz="2380" b="1" dirty="0">
                <a:latin typeface="微软雅黑" panose="020B0503020204020204" pitchFamily="34" charset="-122"/>
                <a:ea typeface="微软雅黑" panose="020B0503020204020204" pitchFamily="34" charset="-122"/>
              </a:rPr>
              <a:t>research</a:t>
            </a:r>
            <a:r>
              <a:rPr lang="zh-CN" altLang="en-US" sz="2380" b="1" dirty="0">
                <a:latin typeface="微软雅黑" panose="020B0503020204020204" pitchFamily="34" charset="-122"/>
                <a:ea typeface="微软雅黑" panose="020B0503020204020204" pitchFamily="34" charset="-122"/>
              </a:rPr>
              <a:t>是被动关系，应填入过去分词，故此题正确答案为：</a:t>
            </a:r>
            <a:r>
              <a:rPr lang="en-US" altLang="zh-CN" sz="2380" b="1" dirty="0">
                <a:latin typeface="微软雅黑" panose="020B0503020204020204" pitchFamily="34" charset="-122"/>
                <a:ea typeface="微软雅黑" panose="020B0503020204020204" pitchFamily="34" charset="-122"/>
              </a:rPr>
              <a:t>done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18</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Taking part time jobs becomes a way for students to meet their great expenses in campus lives. It is good for college students _________ (have) a part time job.</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726949" y="2920467"/>
            <a:ext cx="1292341"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to have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解析：本题考查句型搭配。“</a:t>
            </a:r>
            <a:r>
              <a:rPr lang="en-US" altLang="zh-CN" sz="2400" dirty="0">
                <a:latin typeface="微软雅黑" panose="020B0503020204020204" pitchFamily="34" charset="-122"/>
                <a:ea typeface="微软雅黑" panose="020B0503020204020204" pitchFamily="34" charset="-122"/>
              </a:rPr>
              <a:t>It is+</a:t>
            </a:r>
            <a:r>
              <a:rPr lang="zh-CN" altLang="en-US" sz="2400" dirty="0">
                <a:latin typeface="微软雅黑" panose="020B0503020204020204" pitchFamily="34" charset="-122"/>
                <a:ea typeface="微软雅黑" panose="020B0503020204020204" pitchFamily="34" charset="-122"/>
              </a:rPr>
              <a:t>形容词</a:t>
            </a:r>
            <a:r>
              <a:rPr lang="en-US" altLang="zh-CN" sz="2400" dirty="0">
                <a:latin typeface="微软雅黑" panose="020B0503020204020204" pitchFamily="34" charset="-122"/>
                <a:ea typeface="微软雅黑" panose="020B0503020204020204" pitchFamily="34" charset="-122"/>
              </a:rPr>
              <a:t>+for </a:t>
            </a:r>
            <a:r>
              <a:rPr lang="en-US" altLang="zh-CN" sz="2400" dirty="0" err="1">
                <a:latin typeface="微软雅黑" panose="020B0503020204020204" pitchFamily="34" charset="-122"/>
                <a:ea typeface="微软雅黑" panose="020B0503020204020204" pitchFamily="34" charset="-122"/>
              </a:rPr>
              <a:t>sb.+to</a:t>
            </a:r>
            <a:r>
              <a:rPr lang="en-US" altLang="zh-CN" sz="2400" dirty="0">
                <a:latin typeface="微软雅黑" panose="020B0503020204020204" pitchFamily="34" charset="-122"/>
                <a:ea typeface="微软雅黑" panose="020B0503020204020204" pitchFamily="34" charset="-122"/>
              </a:rPr>
              <a:t> do”</a:t>
            </a:r>
            <a:r>
              <a:rPr lang="zh-CN" altLang="en-US" sz="2400" dirty="0">
                <a:latin typeface="微软雅黑" panose="020B0503020204020204" pitchFamily="34" charset="-122"/>
                <a:ea typeface="微软雅黑" panose="020B0503020204020204" pitchFamily="34" charset="-122"/>
              </a:rPr>
              <a:t>的句型，故此题正确答案为：</a:t>
            </a:r>
            <a:r>
              <a:rPr lang="en-US" altLang="zh-CN" sz="2400" dirty="0">
                <a:latin typeface="微软雅黑" panose="020B0503020204020204" pitchFamily="34" charset="-122"/>
                <a:ea typeface="微软雅黑" panose="020B0503020204020204" pitchFamily="34" charset="-122"/>
              </a:rPr>
              <a:t>to have</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本题考查形容词的词性变化。根据分析句子语法结构解题法，填入词在动词词组</a:t>
            </a:r>
            <a:r>
              <a:rPr lang="en-US" altLang="zh-CN" sz="2380" b="1" dirty="0">
                <a:latin typeface="微软雅黑" panose="020B0503020204020204" pitchFamily="34" charset="-122"/>
                <a:ea typeface="微软雅黑" panose="020B0503020204020204" pitchFamily="34" charset="-122"/>
              </a:rPr>
              <a:t>suffer from</a:t>
            </a:r>
            <a:r>
              <a:rPr lang="zh-CN" altLang="en-US" sz="2380" b="1" dirty="0">
                <a:latin typeface="微软雅黑" panose="020B0503020204020204" pitchFamily="34" charset="-122"/>
                <a:ea typeface="微软雅黑" panose="020B0503020204020204" pitchFamily="34" charset="-122"/>
              </a:rPr>
              <a:t>后面作宾语，并且由后面列举的各种疾病名词可知是指多种疾病，应填入名词的复数形式，故此题正确答案为：</a:t>
            </a:r>
            <a:r>
              <a:rPr lang="en-US" altLang="zh-CN" sz="2380" b="1" dirty="0">
                <a:latin typeface="微软雅黑" panose="020B0503020204020204" pitchFamily="34" charset="-122"/>
                <a:ea typeface="微软雅黑" panose="020B0503020204020204" pitchFamily="34" charset="-122"/>
              </a:rPr>
              <a:t>illnesses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本题考查非谓语动词。根据分析句子语法结构解题法，本题是指“工作时间”，应填入现在分词作定语，故此题正确答案为：</a:t>
            </a:r>
            <a:r>
              <a:rPr lang="en-US" altLang="zh-CN" sz="2380" b="1" dirty="0">
                <a:latin typeface="微软雅黑" panose="020B0503020204020204" pitchFamily="34" charset="-122"/>
                <a:ea typeface="微软雅黑" panose="020B0503020204020204" pitchFamily="34" charset="-122"/>
              </a:rPr>
              <a:t>working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01235" y="579471"/>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No body language can be more 1______________ (attract) than smiling. Not only can a beautiful smile make ourselves happy, but also it enables others to feel 2_______________ (delight). Sometimes a smile is so 3_______________ (power) that it gives people 4_____________ (suffer) from disasters great courage.</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 little boy 5____________ (name) Lang Zheng, </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八</a:t>
            </a:r>
          </a:p>
        </p:txBody>
      </p:sp>
      <p:sp>
        <p:nvSpPr>
          <p:cNvPr id="23" name="TextBox 22"/>
          <p:cNvSpPr txBox="1"/>
          <p:nvPr/>
        </p:nvSpPr>
        <p:spPr>
          <a:xfrm>
            <a:off x="3491017" y="189084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powerful</a:t>
            </a:r>
          </a:p>
        </p:txBody>
      </p:sp>
      <p:sp>
        <p:nvSpPr>
          <p:cNvPr id="4" name="灯片编号占位符 3"/>
          <p:cNvSpPr>
            <a:spLocks noGrp="1"/>
          </p:cNvSpPr>
          <p:nvPr>
            <p:ph type="sldNum" sz="quarter" idx="12"/>
          </p:nvPr>
        </p:nvSpPr>
        <p:spPr/>
        <p:txBody>
          <a:bodyPr/>
          <a:lstStyle/>
          <a:p>
            <a:fld id="{879EF9BB-81F1-401D-AA19-680A8E0D7F6D}" type="slidenum">
              <a:rPr lang="en-US" smtClean="0"/>
              <a:t>182</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5511826" y="1581900"/>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delighted</a:t>
            </a:r>
          </a:p>
        </p:txBody>
      </p:sp>
      <p:sp>
        <p:nvSpPr>
          <p:cNvPr id="9" name="TextBox 22"/>
          <p:cNvSpPr txBox="1"/>
          <p:nvPr/>
        </p:nvSpPr>
        <p:spPr>
          <a:xfrm>
            <a:off x="6607688" y="820872"/>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attractive</a:t>
            </a:r>
          </a:p>
        </p:txBody>
      </p:sp>
      <p:sp>
        <p:nvSpPr>
          <p:cNvPr id="10" name="TextBox 22"/>
          <p:cNvSpPr txBox="1"/>
          <p:nvPr/>
        </p:nvSpPr>
        <p:spPr>
          <a:xfrm>
            <a:off x="846375" y="2329126"/>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suffering</a:t>
            </a:r>
          </a:p>
        </p:txBody>
      </p:sp>
      <p:sp>
        <p:nvSpPr>
          <p:cNvPr id="18" name="文本框 17">
            <a:hlinkClick r:id="rId4" action="ppaction://hlinksldjump"/>
          </p:cNvPr>
          <p:cNvSpPr txBox="1"/>
          <p:nvPr/>
        </p:nvSpPr>
        <p:spPr>
          <a:xfrm>
            <a:off x="787445" y="350223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561633" y="350223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335821" y="350223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960766" y="351176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3354161" y="2723014"/>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named</a:t>
            </a:r>
          </a:p>
        </p:txBody>
      </p:sp>
      <p:sp>
        <p:nvSpPr>
          <p:cNvPr id="17" name="文本框 16">
            <a:hlinkClick r:id="rId8" action="ppaction://hlinksldjump"/>
          </p:cNvPr>
          <p:cNvSpPr txBox="1"/>
          <p:nvPr/>
        </p:nvSpPr>
        <p:spPr>
          <a:xfrm>
            <a:off x="7754639" y="350223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barn(outVertical)">
                                      <p:cBhvr>
                                        <p:cTn id="19" dur="5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arn(inVertical)">
                                      <p:cBhvr>
                                        <p:cTn id="33" dur="500"/>
                                        <p:tgtEl>
                                          <p:spTgt spid="23"/>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arn(inVertical)">
                                      <p:cBhvr>
                                        <p:cTn id="42" dur="500"/>
                                        <p:tgtEl>
                                          <p:spTgt spid="10"/>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barn(outVertical)">
                                      <p:cBhvr>
                                        <p:cTn id="46" dur="500"/>
                                        <p:tgtEl>
                                          <p:spTgt spid="24"/>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barn(inVertical)">
                                      <p:cBhvr>
                                        <p:cTn id="51" dur="500"/>
                                        <p:tgtEl>
                                          <p:spTgt spid="15"/>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barn(outVertical)">
                                      <p:cBhvr>
                                        <p:cTn id="5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bldLvl="0" animBg="1"/>
      <p:bldP spid="15" grpId="0"/>
      <p:bldP spid="17" grpId="0" animBg="1"/>
    </p:bldLst>
  </p:timing>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lang="zh-CN" altLang="en-US" sz="2380" b="1" dirty="0">
                <a:latin typeface="微软雅黑" panose="020B0503020204020204" pitchFamily="34" charset="-122"/>
                <a:ea typeface="微软雅黑" panose="020B0503020204020204" pitchFamily="34" charset="-122"/>
              </a:rPr>
              <a:t>本题考查动词的词性转换。根据固定句型解题法，填入词在比较级句型</a:t>
            </a:r>
            <a:r>
              <a:rPr lang="en-US" altLang="zh-CN" sz="2380" b="1" dirty="0">
                <a:latin typeface="微软雅黑" panose="020B0503020204020204" pitchFamily="34" charset="-122"/>
                <a:ea typeface="微软雅黑" panose="020B0503020204020204" pitchFamily="34" charset="-122"/>
              </a:rPr>
              <a:t>more ... than</a:t>
            </a:r>
            <a:r>
              <a:rPr lang="zh-CN" altLang="en-US" sz="2380" b="1" dirty="0">
                <a:latin typeface="微软雅黑" panose="020B0503020204020204" pitchFamily="34" charset="-122"/>
                <a:ea typeface="微软雅黑" panose="020B0503020204020204" pitchFamily="34" charset="-122"/>
              </a:rPr>
              <a:t>当中，应填入形容词形式，故此题正确答案为：</a:t>
            </a:r>
            <a:r>
              <a:rPr lang="en-US" altLang="zh-CN" sz="2380" b="1" dirty="0">
                <a:latin typeface="微软雅黑" panose="020B0503020204020204" pitchFamily="34" charset="-122"/>
                <a:ea typeface="微软雅黑" panose="020B0503020204020204" pitchFamily="34" charset="-122"/>
              </a:rPr>
              <a:t>attractive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本题考查动词的词性转换。根据关键词解题法，在系动词</a:t>
            </a:r>
            <a:r>
              <a:rPr lang="en-US" altLang="zh-CN" sz="2380" b="1" dirty="0">
                <a:latin typeface="微软雅黑" panose="020B0503020204020204" pitchFamily="34" charset="-122"/>
                <a:ea typeface="微软雅黑" panose="020B0503020204020204" pitchFamily="34" charset="-122"/>
              </a:rPr>
              <a:t>feel</a:t>
            </a:r>
            <a:r>
              <a:rPr lang="zh-CN" altLang="en-US" sz="2380" b="1" dirty="0">
                <a:latin typeface="微软雅黑" panose="020B0503020204020204" pitchFamily="34" charset="-122"/>
                <a:ea typeface="微软雅黑" panose="020B0503020204020204" pitchFamily="34" charset="-122"/>
              </a:rPr>
              <a:t>后，用形容词作表语，表示“令其他人感到高兴”，故此题正确答案为：</a:t>
            </a:r>
            <a:r>
              <a:rPr lang="en-US" altLang="zh-CN" sz="2380" b="1" dirty="0">
                <a:latin typeface="微软雅黑" panose="020B0503020204020204" pitchFamily="34" charset="-122"/>
                <a:ea typeface="微软雅黑" panose="020B0503020204020204" pitchFamily="34" charset="-122"/>
              </a:rPr>
              <a:t>delighted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lang="zh-CN" altLang="en-US" sz="2380" b="1" dirty="0">
                <a:latin typeface="微软雅黑" panose="020B0503020204020204" pitchFamily="34" charset="-122"/>
                <a:ea typeface="微软雅黑" panose="020B0503020204020204" pitchFamily="34" charset="-122"/>
              </a:rPr>
              <a:t>本题考查名词的词性变化。根据固定句型解题法，在句型</a:t>
            </a:r>
            <a:r>
              <a:rPr lang="en-US" altLang="zh-CN" sz="2380" b="1" dirty="0">
                <a:latin typeface="微软雅黑" panose="020B0503020204020204" pitchFamily="34" charset="-122"/>
                <a:ea typeface="微软雅黑" panose="020B0503020204020204" pitchFamily="34" charset="-122"/>
              </a:rPr>
              <a:t>so ... that ...“</a:t>
            </a:r>
            <a:r>
              <a:rPr lang="zh-CN" altLang="en-US" sz="2380" b="1" dirty="0">
                <a:latin typeface="微软雅黑" panose="020B0503020204020204" pitchFamily="34" charset="-122"/>
                <a:ea typeface="微软雅黑" panose="020B0503020204020204" pitchFamily="34" charset="-122"/>
              </a:rPr>
              <a:t>如此</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以至于</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当中，应填入形容词原级，故此题正确答案为：</a:t>
            </a:r>
            <a:r>
              <a:rPr lang="en-US" altLang="zh-CN" sz="2380" b="1" dirty="0">
                <a:latin typeface="微软雅黑" panose="020B0503020204020204" pitchFamily="34" charset="-122"/>
                <a:ea typeface="微软雅黑" panose="020B0503020204020204" pitchFamily="34" charset="-122"/>
              </a:rPr>
              <a:t>powerful</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本题考查非谓语动词。根据分析句子语法结构解题法，填入词修饰名词</a:t>
            </a:r>
            <a:r>
              <a:rPr lang="en-US" altLang="zh-CN" sz="2380" b="1" dirty="0">
                <a:latin typeface="微软雅黑" panose="020B0503020204020204" pitchFamily="34" charset="-122"/>
                <a:ea typeface="微软雅黑" panose="020B0503020204020204" pitchFamily="34" charset="-122"/>
              </a:rPr>
              <a:t>people</a:t>
            </a:r>
            <a:r>
              <a:rPr lang="zh-CN" altLang="en-US" sz="2380" b="1" dirty="0">
                <a:latin typeface="微软雅黑" panose="020B0503020204020204" pitchFamily="34" charset="-122"/>
                <a:ea typeface="微软雅黑" panose="020B0503020204020204" pitchFamily="34" charset="-122"/>
              </a:rPr>
              <a:t>作后置定语，而且与</a:t>
            </a:r>
            <a:r>
              <a:rPr lang="en-US" altLang="zh-CN" sz="2380" b="1" dirty="0">
                <a:latin typeface="微软雅黑" panose="020B0503020204020204" pitchFamily="34" charset="-122"/>
                <a:ea typeface="微软雅黑" panose="020B0503020204020204" pitchFamily="34" charset="-122"/>
              </a:rPr>
              <a:t>people</a:t>
            </a:r>
            <a:r>
              <a:rPr lang="zh-CN" altLang="en-US" sz="2380" b="1" dirty="0">
                <a:latin typeface="微软雅黑" panose="020B0503020204020204" pitchFamily="34" charset="-122"/>
                <a:ea typeface="微软雅黑" panose="020B0503020204020204" pitchFamily="34" charset="-122"/>
              </a:rPr>
              <a:t>是主动关系，意思是“遭受灾难的人”，应填入现在分词，故此题正确答案为：</a:t>
            </a:r>
            <a:r>
              <a:rPr lang="en-US" altLang="zh-CN" sz="2380" b="1" dirty="0">
                <a:latin typeface="微软雅黑" panose="020B0503020204020204" pitchFamily="34" charset="-122"/>
                <a:ea typeface="微软雅黑" panose="020B0503020204020204" pitchFamily="34" charset="-122"/>
              </a:rPr>
              <a:t>suffering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本题考查非谓语动词。根据分析句子语法结构解题法，填入词修饰名词</a:t>
            </a:r>
            <a:r>
              <a:rPr lang="en-US" altLang="zh-CN" sz="2380" b="1" dirty="0">
                <a:latin typeface="微软雅黑" panose="020B0503020204020204" pitchFamily="34" charset="-122"/>
                <a:ea typeface="微软雅黑" panose="020B0503020204020204" pitchFamily="34" charset="-122"/>
              </a:rPr>
              <a:t>little boy</a:t>
            </a:r>
            <a:r>
              <a:rPr lang="zh-CN" altLang="en-US" sz="2380" b="1" dirty="0">
                <a:latin typeface="微软雅黑" panose="020B0503020204020204" pitchFamily="34" charset="-122"/>
                <a:ea typeface="微软雅黑" panose="020B0503020204020204" pitchFamily="34" charset="-122"/>
              </a:rPr>
              <a:t>作后置定语，并且与</a:t>
            </a:r>
            <a:r>
              <a:rPr lang="en-US" altLang="zh-CN" sz="2380" b="1" dirty="0">
                <a:latin typeface="微软雅黑" panose="020B0503020204020204" pitchFamily="34" charset="-122"/>
                <a:ea typeface="微软雅黑" panose="020B0503020204020204" pitchFamily="34" charset="-122"/>
              </a:rPr>
              <a:t>boy</a:t>
            </a:r>
            <a:r>
              <a:rPr lang="zh-CN" altLang="en-US" sz="2380" b="1" dirty="0">
                <a:latin typeface="微软雅黑" panose="020B0503020204020204" pitchFamily="34" charset="-122"/>
                <a:ea typeface="微软雅黑" panose="020B0503020204020204" pitchFamily="34" charset="-122"/>
              </a:rPr>
              <a:t>是被动关系，意思是“被称为郎铮的小男孩”，应填入过去分词，故此题正确答案为：</a:t>
            </a:r>
            <a:r>
              <a:rPr lang="en-US" altLang="zh-CN" sz="2380" b="1" dirty="0">
                <a:latin typeface="微软雅黑" panose="020B0503020204020204" pitchFamily="34" charset="-122"/>
                <a:ea typeface="微软雅黑" panose="020B0503020204020204" pitchFamily="34" charset="-122"/>
              </a:rPr>
              <a:t>named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397940" y="-469656"/>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for instance, impressed and encouraged a great many people 6________ a serious earthquake happened in Wenchuan. Right after he 7_______________ (rescue) by the soldiers from the ruins, he saluted (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致敬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and smiled to them. His smile was like sunshine which warmed people 8_____________ were in sadness.</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It is no exaggeration to say that without smile our life would be 9______________ (color) and difficult. It is suggested that we 10__________________________ (smile) as much as possible.</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八</a:t>
            </a:r>
          </a:p>
        </p:txBody>
      </p:sp>
      <p:sp>
        <p:nvSpPr>
          <p:cNvPr id="23" name="TextBox 22"/>
          <p:cNvSpPr txBox="1"/>
          <p:nvPr/>
        </p:nvSpPr>
        <p:spPr>
          <a:xfrm>
            <a:off x="4168495" y="2296578"/>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who/that</a:t>
            </a:r>
          </a:p>
        </p:txBody>
      </p:sp>
      <p:sp>
        <p:nvSpPr>
          <p:cNvPr id="4" name="灯片编号占位符 3"/>
          <p:cNvSpPr>
            <a:spLocks noGrp="1"/>
          </p:cNvSpPr>
          <p:nvPr>
            <p:ph type="sldNum" sz="quarter" idx="12"/>
          </p:nvPr>
        </p:nvSpPr>
        <p:spPr/>
        <p:txBody>
          <a:bodyPr/>
          <a:lstStyle/>
          <a:p>
            <a:fld id="{879EF9BB-81F1-401D-AA19-680A8E0D7F6D}" type="slidenum">
              <a:rPr lang="en-US" smtClean="0"/>
              <a:t>188</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1275017" y="1565969"/>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 rescued</a:t>
            </a:r>
          </a:p>
        </p:txBody>
      </p:sp>
      <p:sp>
        <p:nvSpPr>
          <p:cNvPr id="9" name="TextBox 22"/>
          <p:cNvSpPr txBox="1"/>
          <p:nvPr/>
        </p:nvSpPr>
        <p:spPr>
          <a:xfrm>
            <a:off x="787445" y="1203797"/>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when</a:t>
            </a:r>
          </a:p>
        </p:txBody>
      </p:sp>
      <p:sp>
        <p:nvSpPr>
          <p:cNvPr id="10" name="TextBox 22"/>
          <p:cNvSpPr txBox="1"/>
          <p:nvPr/>
        </p:nvSpPr>
        <p:spPr>
          <a:xfrm>
            <a:off x="1198679" y="3149714"/>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colorless</a:t>
            </a:r>
          </a:p>
        </p:txBody>
      </p:sp>
      <p:sp>
        <p:nvSpPr>
          <p:cNvPr id="18" name="文本框 17">
            <a:hlinkClick r:id="rId4" action="ppaction://hlinksldjump"/>
          </p:cNvPr>
          <p:cNvSpPr txBox="1"/>
          <p:nvPr/>
        </p:nvSpPr>
        <p:spPr>
          <a:xfrm>
            <a:off x="787445" y="42264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561633" y="42264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335821" y="42264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980451" y="42264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911787" y="3532087"/>
            <a:ext cx="3424034"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should smile / smile</a:t>
            </a:r>
          </a:p>
        </p:txBody>
      </p:sp>
      <p:sp>
        <p:nvSpPr>
          <p:cNvPr id="17" name="文本框 16">
            <a:hlinkClick r:id="rId8" action="ppaction://hlinksldjump"/>
          </p:cNvPr>
          <p:cNvSpPr txBox="1"/>
          <p:nvPr/>
        </p:nvSpPr>
        <p:spPr>
          <a:xfrm>
            <a:off x="7754639" y="42264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arn(outVertical)">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barn(inVertical)">
                                      <p:cBhvr>
                                        <p:cTn id="36" dur="500"/>
                                        <p:tgtEl>
                                          <p:spTgt spid="23"/>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barn(inVertical)">
                                      <p:cBhvr>
                                        <p:cTn id="45" dur="500"/>
                                        <p:tgtEl>
                                          <p:spTgt spid="10"/>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arn(outVertical)">
                                      <p:cBhvr>
                                        <p:cTn id="49" dur="500"/>
                                        <p:tgtEl>
                                          <p:spTgt spid="24"/>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barn(inVertical)">
                                      <p:cBhvr>
                                        <p:cTn id="54" dur="500"/>
                                        <p:tgtEl>
                                          <p:spTgt spid="15"/>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barn(outVertical)">
                                      <p:cBhvr>
                                        <p:cTn id="5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lang="zh-CN" altLang="en-US" sz="2380" b="1" dirty="0">
                <a:latin typeface="微软雅黑" panose="020B0503020204020204" pitchFamily="34" charset="-122"/>
                <a:ea typeface="微软雅黑" panose="020B0503020204020204" pitchFamily="34" charset="-122"/>
              </a:rPr>
              <a:t>本题考查状语从句连词。根据分析句子语法结构解题法，前后两句之间无连词或关联词，根据句意“在汶川发生了严重地震的时候”，应填入时间状语连词，故此题正确答案为：</a:t>
            </a:r>
            <a:r>
              <a:rPr lang="en-US" altLang="zh-CN" sz="2380" b="1" dirty="0">
                <a:latin typeface="微软雅黑" panose="020B0503020204020204" pitchFamily="34" charset="-122"/>
                <a:ea typeface="微软雅黑" panose="020B0503020204020204" pitchFamily="34" charset="-122"/>
              </a:rPr>
              <a:t>when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1420090"/>
            <a:ext cx="5868140" cy="501647"/>
          </a:xfrm>
          <a:prstGeom prst="homePlate">
            <a:avLst/>
          </a:prstGeom>
          <a:solidFill>
            <a:schemeClr val="accent5">
              <a:lumMod val="60000"/>
              <a:lumOff val="4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039815"/>
            <a:ext cx="10668000" cy="481818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19</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2083291"/>
            <a:ext cx="10668000" cy="2308324"/>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①分析填入词在句中是否充当谓语，充当谓语动词时需根据空格前后的时态、语态、主谓是否一致等，填入合适的动词形式。</a:t>
            </a:r>
          </a:p>
          <a:p>
            <a:r>
              <a:rPr lang="zh-CN" altLang="en-US" sz="2400" dirty="0">
                <a:latin typeface="微软雅黑" panose="020B0503020204020204" pitchFamily="34" charset="-122"/>
                <a:ea typeface="微软雅黑" panose="020B0503020204020204" pitchFamily="34" charset="-122"/>
              </a:rPr>
              <a:t>    ②主句已有完整的主谓结构，填入词充当状语时，需分析非谓语动词与逻辑主语是主动还是被动关系，主动关系则用现在分词，被动关系则用过去分词。</a:t>
            </a:r>
          </a:p>
          <a:p>
            <a:r>
              <a:rPr lang="zh-CN" altLang="en-US" sz="2400" dirty="0">
                <a:latin typeface="微软雅黑" panose="020B0503020204020204" pitchFamily="34" charset="-122"/>
                <a:ea typeface="微软雅黑" panose="020B0503020204020204" pitchFamily="34" charset="-122"/>
              </a:rPr>
              <a:t>    ③分析句子结构，填入词在句中充当主语、宾语、定语或表语时，需要进行名词、形容词等词性转换。做定语时，通常将动词变为分词形式或形容词。</a:t>
            </a:r>
          </a:p>
        </p:txBody>
      </p:sp>
      <p:sp>
        <p:nvSpPr>
          <p:cNvPr id="6" name="文本框 5"/>
          <p:cNvSpPr txBox="1"/>
          <p:nvPr/>
        </p:nvSpPr>
        <p:spPr>
          <a:xfrm>
            <a:off x="621323" y="1439705"/>
            <a:ext cx="4374916" cy="461665"/>
          </a:xfrm>
          <a:prstGeom prst="rect">
            <a:avLst/>
          </a:prstGeom>
          <a:no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3</a:t>
            </a:r>
            <a:r>
              <a:rPr lang="zh-CN" altLang="en-US" sz="2400" b="1" dirty="0">
                <a:latin typeface="微软雅黑" panose="020B0503020204020204" pitchFamily="34" charset="-122"/>
                <a:ea typeface="微软雅黑" panose="020B0503020204020204" pitchFamily="34" charset="-122"/>
              </a:rPr>
              <a:t>）分析句子语法结构解题法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left)">
                                      <p:cBhvr>
                                        <p:cTn id="14" dur="500"/>
                                        <p:tgtEl>
                                          <p:spTgt spid="6"/>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par>
                          <p:cTn id="18" fill="hold">
                            <p:stCondLst>
                              <p:cond delay="500"/>
                            </p:stCondLst>
                            <p:childTnLst>
                              <p:par>
                                <p:cTn id="19" presetID="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xit" presetSubtype="2" fill="hold" grpId="1" nodeType="clickEffect">
                                  <p:stCondLst>
                                    <p:cond delay="0"/>
                                  </p:stCondLst>
                                  <p:childTnLst>
                                    <p:animEffect transition="out" filter="wipe(right)">
                                      <p:cBhvr>
                                        <p:cTn id="31" dur="500"/>
                                        <p:tgtEl>
                                          <p:spTgt spid="2"/>
                                        </p:tgtEl>
                                      </p:cBhvr>
                                    </p:animEffect>
                                    <p:set>
                                      <p:cBhvr>
                                        <p:cTn id="32" dur="1" fill="hold">
                                          <p:stCondLst>
                                            <p:cond delay="499"/>
                                          </p:stCondLst>
                                        </p:cTn>
                                        <p:tgtEl>
                                          <p:spTgt spid="2"/>
                                        </p:tgtEl>
                                        <p:attrNameLst>
                                          <p:attrName>style.visibility</p:attrName>
                                        </p:attrNameLst>
                                      </p:cBhvr>
                                      <p:to>
                                        <p:strVal val="hidden"/>
                                      </p:to>
                                    </p:set>
                                  </p:childTnLst>
                                </p:cTn>
                              </p:par>
                              <p:par>
                                <p:cTn id="33" presetID="22" presetClass="exit" presetSubtype="2" fill="hold" grpId="1" nodeType="withEffect">
                                  <p:stCondLst>
                                    <p:cond delay="0"/>
                                  </p:stCondLst>
                                  <p:childTnLst>
                                    <p:animEffect transition="out" filter="wipe(right)">
                                      <p:cBhvr>
                                        <p:cTn id="34" dur="500"/>
                                        <p:tgtEl>
                                          <p:spTgt spid="6"/>
                                        </p:tgtEl>
                                      </p:cBhvr>
                                    </p:animEffect>
                                    <p:set>
                                      <p:cBhvr>
                                        <p:cTn id="35" dur="1" fill="hold">
                                          <p:stCondLst>
                                            <p:cond delay="499"/>
                                          </p:stCondLst>
                                        </p:cTn>
                                        <p:tgtEl>
                                          <p:spTgt spid="6"/>
                                        </p:tgtEl>
                                        <p:attrNameLst>
                                          <p:attrName>style.visibility</p:attrName>
                                        </p:attrNameLst>
                                      </p:cBhvr>
                                      <p:to>
                                        <p:strVal val="hidden"/>
                                      </p:to>
                                    </p:set>
                                  </p:childTnLst>
                                </p:cTn>
                              </p:par>
                              <p:par>
                                <p:cTn id="36" presetID="22" presetClass="exit" presetSubtype="1" fill="hold" grpId="1" nodeType="withEffect">
                                  <p:stCondLst>
                                    <p:cond delay="0"/>
                                  </p:stCondLst>
                                  <p:childTnLst>
                                    <p:animEffect transition="out" filter="wipe(up)">
                                      <p:cBhvr>
                                        <p:cTn id="37" dur="500"/>
                                        <p:tgtEl>
                                          <p:spTgt spid="10"/>
                                        </p:tgtEl>
                                      </p:cBhvr>
                                    </p:animEffect>
                                    <p:set>
                                      <p:cBhvr>
                                        <p:cTn id="38" dur="1" fill="hold">
                                          <p:stCondLst>
                                            <p:cond delay="499"/>
                                          </p:stCondLst>
                                        </p:cTn>
                                        <p:tgtEl>
                                          <p:spTgt spid="10"/>
                                        </p:tgtEl>
                                        <p:attrNameLst>
                                          <p:attrName>style.visibility</p:attrName>
                                        </p:attrNameLst>
                                      </p:cBhvr>
                                      <p:to>
                                        <p:strVal val="hidden"/>
                                      </p:to>
                                    </p:set>
                                  </p:childTnLst>
                                </p:cTn>
                              </p:par>
                              <p:par>
                                <p:cTn id="39" presetID="42" presetClass="exit" presetSubtype="0" fill="hold" grpId="1" nodeType="withEffect">
                                  <p:stCondLst>
                                    <p:cond delay="0"/>
                                  </p:stCondLst>
                                  <p:childTnLst>
                                    <p:animEffect transition="out" filter="fade">
                                      <p:cBhvr>
                                        <p:cTn id="40" dur="1000"/>
                                        <p:tgtEl>
                                          <p:spTgt spid="9"/>
                                        </p:tgtEl>
                                      </p:cBhvr>
                                    </p:animEffect>
                                    <p:anim calcmode="lin" valueType="num">
                                      <p:cBhvr>
                                        <p:cTn id="41" dur="1000"/>
                                        <p:tgtEl>
                                          <p:spTgt spid="9"/>
                                        </p:tgtEl>
                                        <p:attrNameLst>
                                          <p:attrName>ppt_x</p:attrName>
                                        </p:attrNameLst>
                                      </p:cBhvr>
                                      <p:tavLst>
                                        <p:tav tm="0">
                                          <p:val>
                                            <p:strVal val="ppt_x"/>
                                          </p:val>
                                        </p:tav>
                                        <p:tav tm="100000">
                                          <p:val>
                                            <p:strVal val="ppt_x"/>
                                          </p:val>
                                        </p:tav>
                                      </p:tavLst>
                                    </p:anim>
                                    <p:anim calcmode="lin" valueType="num">
                                      <p:cBhvr>
                                        <p:cTn id="42" dur="1000"/>
                                        <p:tgtEl>
                                          <p:spTgt spid="9"/>
                                        </p:tgtEl>
                                        <p:attrNameLst>
                                          <p:attrName>ppt_y</p:attrName>
                                        </p:attrNameLst>
                                      </p:cBhvr>
                                      <p:tavLst>
                                        <p:tav tm="0">
                                          <p:val>
                                            <p:strVal val="ppt_y"/>
                                          </p:val>
                                        </p:tav>
                                        <p:tav tm="100000">
                                          <p:val>
                                            <p:strVal val="ppt_y+.1"/>
                                          </p:val>
                                        </p:tav>
                                      </p:tavLst>
                                    </p:anim>
                                    <p:set>
                                      <p:cBhvr>
                                        <p:cTn id="43"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animBg="1"/>
      <p:bldP spid="6" grpId="1"/>
      <p:bldGraphic spid="13" grpId="0">
        <p:bldAsOne/>
      </p:bldGraphic>
    </p:bldLst>
  </p:timing>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lang="zh-CN" altLang="en-US" sz="2380" b="1" dirty="0">
                <a:latin typeface="微软雅黑" panose="020B0503020204020204" pitchFamily="34" charset="-122"/>
                <a:ea typeface="微软雅黑" panose="020B0503020204020204" pitchFamily="34" charset="-122"/>
              </a:rPr>
              <a:t>本题考查动词的时态语态变化。根据分析句子语法结构解题法，在</a:t>
            </a:r>
            <a:r>
              <a:rPr lang="en-US" altLang="zh-CN" sz="2380" b="1" dirty="0">
                <a:latin typeface="微软雅黑" panose="020B0503020204020204" pitchFamily="34" charset="-122"/>
                <a:ea typeface="微软雅黑" panose="020B0503020204020204" pitchFamily="34" charset="-122"/>
              </a:rPr>
              <a:t>after</a:t>
            </a:r>
            <a:r>
              <a:rPr lang="zh-CN" altLang="en-US" sz="2380" b="1" dirty="0">
                <a:latin typeface="微软雅黑" panose="020B0503020204020204" pitchFamily="34" charset="-122"/>
                <a:ea typeface="微软雅黑" panose="020B0503020204020204" pitchFamily="34" charset="-122"/>
              </a:rPr>
              <a:t>引导的时间状语从句中，动词</a:t>
            </a:r>
            <a:r>
              <a:rPr lang="en-US" altLang="zh-CN" sz="2380" b="1" dirty="0">
                <a:latin typeface="微软雅黑" panose="020B0503020204020204" pitchFamily="34" charset="-122"/>
                <a:ea typeface="微软雅黑" panose="020B0503020204020204" pitchFamily="34" charset="-122"/>
              </a:rPr>
              <a:t>rescue</a:t>
            </a:r>
            <a:r>
              <a:rPr lang="zh-CN" altLang="en-US" sz="2380" b="1" dirty="0">
                <a:latin typeface="微软雅黑" panose="020B0503020204020204" pitchFamily="34" charset="-122"/>
                <a:ea typeface="微软雅黑" panose="020B0503020204020204" pitchFamily="34" charset="-122"/>
              </a:rPr>
              <a:t>和主语</a:t>
            </a:r>
            <a:r>
              <a:rPr lang="en-US" altLang="zh-CN" sz="2380" b="1" dirty="0">
                <a:latin typeface="微软雅黑" panose="020B0503020204020204" pitchFamily="34" charset="-122"/>
                <a:ea typeface="微软雅黑" panose="020B0503020204020204" pitchFamily="34" charset="-122"/>
              </a:rPr>
              <a:t>he</a:t>
            </a:r>
            <a:r>
              <a:rPr lang="zh-CN" altLang="en-US" sz="2380" b="1" dirty="0">
                <a:latin typeface="微软雅黑" panose="020B0503020204020204" pitchFamily="34" charset="-122"/>
                <a:ea typeface="微软雅黑" panose="020B0503020204020204" pitchFamily="34" charset="-122"/>
              </a:rPr>
              <a:t>是被动关系，应用过去时被动语态，故此题正确答案为：</a:t>
            </a:r>
            <a:r>
              <a:rPr lang="en-US" altLang="zh-CN" sz="2380" b="1" dirty="0">
                <a:latin typeface="微软雅黑" panose="020B0503020204020204" pitchFamily="34" charset="-122"/>
                <a:ea typeface="微软雅黑" panose="020B0503020204020204" pitchFamily="34" charset="-122"/>
              </a:rPr>
              <a:t>was rescued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本题考查定语从句关系代词。根据分析句子语法结构解题法， </a:t>
            </a:r>
            <a:r>
              <a:rPr lang="en-US" altLang="zh-CN" sz="2380" b="1" dirty="0">
                <a:latin typeface="微软雅黑" panose="020B0503020204020204" pitchFamily="34" charset="-122"/>
                <a:ea typeface="微软雅黑" panose="020B0503020204020204" pitchFamily="34" charset="-122"/>
              </a:rPr>
              <a:t>8 were in sadness</a:t>
            </a:r>
            <a:r>
              <a:rPr lang="zh-CN" altLang="en-US" sz="2380" b="1" dirty="0">
                <a:latin typeface="微软雅黑" panose="020B0503020204020204" pitchFamily="34" charset="-122"/>
                <a:ea typeface="微软雅黑" panose="020B0503020204020204" pitchFamily="34" charset="-122"/>
              </a:rPr>
              <a:t>修饰先行词</a:t>
            </a:r>
            <a:r>
              <a:rPr lang="en-US" altLang="zh-CN" sz="2380" b="1" dirty="0">
                <a:latin typeface="微软雅黑" panose="020B0503020204020204" pitchFamily="34" charset="-122"/>
                <a:ea typeface="微软雅黑" panose="020B0503020204020204" pitchFamily="34" charset="-122"/>
              </a:rPr>
              <a:t>people</a:t>
            </a:r>
            <a:r>
              <a:rPr lang="zh-CN" altLang="en-US" sz="2380" b="1" dirty="0">
                <a:latin typeface="微软雅黑" panose="020B0503020204020204" pitchFamily="34" charset="-122"/>
                <a:ea typeface="微软雅黑" panose="020B0503020204020204" pitchFamily="34" charset="-122"/>
              </a:rPr>
              <a:t>，并且从句缺少主语，故此题正确答案为：</a:t>
            </a:r>
            <a:r>
              <a:rPr lang="en-US" altLang="zh-CN" sz="2380" b="1" dirty="0">
                <a:latin typeface="微软雅黑" panose="020B0503020204020204" pitchFamily="34" charset="-122"/>
                <a:ea typeface="微软雅黑" panose="020B0503020204020204" pitchFamily="34" charset="-122"/>
              </a:rPr>
              <a:t>who/that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本题考查名词的词性变化。根据分析句意解题法，从句意来看，“没有了微笑，我们的生活会变得乏味”，所以应填入形容词性的反义词，故此题正确答案为：</a:t>
            </a:r>
            <a:r>
              <a:rPr lang="en-US" altLang="zh-CN" sz="2380" b="1" dirty="0">
                <a:latin typeface="微软雅黑" panose="020B0503020204020204" pitchFamily="34" charset="-122"/>
                <a:ea typeface="微软雅黑" panose="020B0503020204020204" pitchFamily="34" charset="-122"/>
              </a:rPr>
              <a:t>colorless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lang="zh-CN" altLang="en-US" sz="2380" b="1" dirty="0">
                <a:latin typeface="微软雅黑" panose="020B0503020204020204" pitchFamily="34" charset="-122"/>
                <a:ea typeface="微软雅黑" panose="020B0503020204020204" pitchFamily="34" charset="-122"/>
              </a:rPr>
              <a:t>本题考查动词的时态变化。根据固定句型解题法，在</a:t>
            </a:r>
            <a:r>
              <a:rPr lang="en-US" altLang="zh-CN" sz="2380" b="1" dirty="0">
                <a:latin typeface="微软雅黑" panose="020B0503020204020204" pitchFamily="34" charset="-122"/>
                <a:ea typeface="微软雅黑" panose="020B0503020204020204" pitchFamily="34" charset="-122"/>
              </a:rPr>
              <a:t>it is suggested that</a:t>
            </a:r>
            <a:r>
              <a:rPr lang="zh-CN" altLang="en-US" sz="2380" b="1" dirty="0">
                <a:latin typeface="微软雅黑" panose="020B0503020204020204" pitchFamily="34" charset="-122"/>
                <a:ea typeface="微软雅黑" panose="020B0503020204020204" pitchFamily="34" charset="-122"/>
              </a:rPr>
              <a:t>的主语从句中应用虚拟语气“</a:t>
            </a:r>
            <a:r>
              <a:rPr lang="en-US" altLang="zh-CN" sz="2380" b="1" dirty="0">
                <a:latin typeface="微软雅黑" panose="020B0503020204020204" pitchFamily="34" charset="-122"/>
                <a:ea typeface="微软雅黑" panose="020B0503020204020204" pitchFamily="34" charset="-122"/>
              </a:rPr>
              <a:t>should+</a:t>
            </a:r>
            <a:r>
              <a:rPr lang="zh-CN" altLang="en-US" sz="2380" b="1" dirty="0">
                <a:latin typeface="微软雅黑" panose="020B0503020204020204" pitchFamily="34" charset="-122"/>
                <a:ea typeface="微软雅黑" panose="020B0503020204020204" pitchFamily="34" charset="-122"/>
              </a:rPr>
              <a:t>动词原形”或省略</a:t>
            </a:r>
            <a:r>
              <a:rPr lang="en-US" altLang="zh-CN" sz="2380" b="1" dirty="0">
                <a:latin typeface="微软雅黑" panose="020B0503020204020204" pitchFamily="34" charset="-122"/>
                <a:ea typeface="微软雅黑" panose="020B0503020204020204" pitchFamily="34" charset="-122"/>
              </a:rPr>
              <a:t>should</a:t>
            </a:r>
            <a:r>
              <a:rPr lang="zh-CN" altLang="en-US" sz="2380" b="1" dirty="0">
                <a:latin typeface="微软雅黑" panose="020B0503020204020204" pitchFamily="34" charset="-122"/>
                <a:ea typeface="微软雅黑" panose="020B0503020204020204" pitchFamily="34" charset="-122"/>
              </a:rPr>
              <a:t>，故此题正确答案为：</a:t>
            </a:r>
            <a:r>
              <a:rPr lang="en-US" altLang="zh-CN" sz="2380" b="1" dirty="0">
                <a:latin typeface="微软雅黑" panose="020B0503020204020204" pitchFamily="34" charset="-122"/>
                <a:ea typeface="微软雅黑" panose="020B0503020204020204" pitchFamily="34" charset="-122"/>
              </a:rPr>
              <a:t>should smile / smile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14306" y="-640557"/>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Last Sunday, I went sightseeing with my friends in the Fairy Lake Park. The park was full of freshness and 1____________ (beautiful) of spring, with the sun 2____________ (shine) and birds singing. I was enjoying the fantastic scenery around when something unpleasant caught my eye. A young couple in a boat were eating, talking and laughing loudly as 3_________ they were the only people in the world. What’s 4____________ (bad), they spat and even threw rubbish into the lake,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totally ignoring the noticeable sign “No Littering” nearby. 5___________ a shame!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九</a:t>
            </a:r>
          </a:p>
        </p:txBody>
      </p:sp>
      <p:sp>
        <p:nvSpPr>
          <p:cNvPr id="23" name="TextBox 22"/>
          <p:cNvSpPr txBox="1"/>
          <p:nvPr/>
        </p:nvSpPr>
        <p:spPr>
          <a:xfrm>
            <a:off x="7908122" y="2639671"/>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if</a:t>
            </a:r>
          </a:p>
        </p:txBody>
      </p:sp>
      <p:sp>
        <p:nvSpPr>
          <p:cNvPr id="4" name="灯片编号占位符 3"/>
          <p:cNvSpPr>
            <a:spLocks noGrp="1"/>
          </p:cNvSpPr>
          <p:nvPr>
            <p:ph type="sldNum" sz="quarter" idx="12"/>
          </p:nvPr>
        </p:nvSpPr>
        <p:spPr/>
        <p:txBody>
          <a:bodyPr/>
          <a:lstStyle/>
          <a:p>
            <a:fld id="{879EF9BB-81F1-401D-AA19-680A8E0D7F6D}" type="slidenum">
              <a:rPr lang="en-US" smtClean="0"/>
              <a:t>194</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6194686" y="1594745"/>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shining</a:t>
            </a:r>
          </a:p>
        </p:txBody>
      </p:sp>
      <p:sp>
        <p:nvSpPr>
          <p:cNvPr id="9" name="TextBox 22"/>
          <p:cNvSpPr txBox="1"/>
          <p:nvPr/>
        </p:nvSpPr>
        <p:spPr>
          <a:xfrm>
            <a:off x="8979713" y="1193868"/>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beauty</a:t>
            </a:r>
          </a:p>
        </p:txBody>
      </p:sp>
      <p:sp>
        <p:nvSpPr>
          <p:cNvPr id="10" name="TextBox 22"/>
          <p:cNvSpPr txBox="1"/>
          <p:nvPr/>
        </p:nvSpPr>
        <p:spPr>
          <a:xfrm>
            <a:off x="7144843" y="3103708"/>
            <a:ext cx="204761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sym typeface="+mn-ea"/>
              </a:rPr>
              <a:t>worse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4" action="ppaction://hlinksldjump"/>
          </p:cNvPr>
          <p:cNvSpPr txBox="1"/>
          <p:nvPr/>
        </p:nvSpPr>
        <p:spPr>
          <a:xfrm>
            <a:off x="923970" y="472728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639738" y="472728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355506" y="472728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6071256" y="472728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6989611" y="3807905"/>
            <a:ext cx="3424034"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What</a:t>
            </a:r>
          </a:p>
        </p:txBody>
      </p:sp>
      <p:sp>
        <p:nvSpPr>
          <p:cNvPr id="17" name="文本框 16">
            <a:hlinkClick r:id="rId8" action="ppaction://hlinksldjump"/>
          </p:cNvPr>
          <p:cNvSpPr txBox="1"/>
          <p:nvPr/>
        </p:nvSpPr>
        <p:spPr>
          <a:xfrm>
            <a:off x="7677169" y="472728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par>
                          <p:cTn id="13" fill="hold">
                            <p:stCondLst>
                              <p:cond delay="500"/>
                            </p:stCondLst>
                            <p:childTnLst>
                              <p:par>
                                <p:cTn id="14" presetID="16" presetClass="entr" presetSubtype="37"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barn(outVertical)">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barn(inVertical)">
                                      <p:cBhvr>
                                        <p:cTn id="21" dur="500"/>
                                        <p:tgtEl>
                                          <p:spTgt spid="1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barn(outVertical)">
                                      <p:cBhvr>
                                        <p:cTn id="25" dur="500"/>
                                        <p:tgtEl>
                                          <p:spTgt spid="2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barn(inVertical)">
                                      <p:cBhvr>
                                        <p:cTn id="30" dur="500"/>
                                        <p:tgtEl>
                                          <p:spTgt spid="23"/>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barn(outVertical)">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barn(inVertical)">
                                      <p:cBhvr>
                                        <p:cTn id="39" dur="500"/>
                                        <p:tgtEl>
                                          <p:spTgt spid="10"/>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barn(outVertical)">
                                      <p:cBhvr>
                                        <p:cTn id="43" dur="500"/>
                                        <p:tgtEl>
                                          <p:spTgt spid="24"/>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barn(inVertical)">
                                      <p:cBhvr>
                                        <p:cTn id="48" dur="500"/>
                                        <p:tgtEl>
                                          <p:spTgt spid="15"/>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barn(outVertical)">
                                      <p:cBhvr>
                                        <p:cTn id="5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bldLvl="0" animBg="1"/>
      <p:bldP spid="21" grpId="0" bldLvl="0" animBg="1"/>
      <p:bldP spid="22" grpId="0" bldLvl="0" animBg="1"/>
      <p:bldP spid="24" grpId="0" bldLvl="0" animBg="1"/>
      <p:bldP spid="15" grpId="0"/>
      <p:bldP spid="17" grpId="0" bldLvl="0" animBg="1"/>
    </p:bldLst>
  </p:timing>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lang="zh-CN" altLang="en-US" sz="2380" b="1" dirty="0">
                <a:latin typeface="微软雅黑" panose="020B0503020204020204" pitchFamily="34" charset="-122"/>
                <a:ea typeface="微软雅黑" panose="020B0503020204020204" pitchFamily="34" charset="-122"/>
              </a:rPr>
              <a:t>本题考查形容词词性变化。根据分析句子语法结构解题法，填入词与</a:t>
            </a:r>
            <a:r>
              <a:rPr lang="en-US" altLang="zh-CN" sz="2380" b="1" dirty="0">
                <a:latin typeface="微软雅黑" panose="020B0503020204020204" pitchFamily="34" charset="-122"/>
                <a:ea typeface="微软雅黑" panose="020B0503020204020204" pitchFamily="34" charset="-122"/>
              </a:rPr>
              <a:t>freshness</a:t>
            </a:r>
            <a:r>
              <a:rPr lang="zh-CN" altLang="en-US" sz="2380" b="1" dirty="0">
                <a:latin typeface="微软雅黑" panose="020B0503020204020204" pitchFamily="34" charset="-122"/>
                <a:ea typeface="微软雅黑" panose="020B0503020204020204" pitchFamily="34" charset="-122"/>
              </a:rPr>
              <a:t>一起充当</a:t>
            </a:r>
            <a:r>
              <a:rPr lang="en-US" altLang="zh-CN" sz="2380" b="1" dirty="0">
                <a:latin typeface="微软雅黑" panose="020B0503020204020204" pitchFamily="34" charset="-122"/>
                <a:ea typeface="微软雅黑" panose="020B0503020204020204" pitchFamily="34" charset="-122"/>
              </a:rPr>
              <a:t>be full of</a:t>
            </a:r>
            <a:r>
              <a:rPr lang="zh-CN" altLang="en-US" sz="2380" b="1" dirty="0">
                <a:latin typeface="微软雅黑" panose="020B0503020204020204" pitchFamily="34" charset="-122"/>
                <a:ea typeface="微软雅黑" panose="020B0503020204020204" pitchFamily="34" charset="-122"/>
              </a:rPr>
              <a:t>的宾语，应用名词形式，故此题正确答案为：</a:t>
            </a:r>
            <a:r>
              <a:rPr lang="en-US" altLang="zh-CN" sz="2380" b="1" dirty="0">
                <a:latin typeface="微软雅黑" panose="020B0503020204020204" pitchFamily="34" charset="-122"/>
                <a:ea typeface="微软雅黑" panose="020B0503020204020204" pitchFamily="34" charset="-122"/>
              </a:rPr>
              <a:t>beauty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本题考查非谓语动词。根据分析句子语法结构解题法，动词</a:t>
            </a:r>
            <a:r>
              <a:rPr lang="en-US" altLang="zh-CN" sz="2380" b="1" dirty="0">
                <a:latin typeface="微软雅黑" panose="020B0503020204020204" pitchFamily="34" charset="-122"/>
                <a:ea typeface="微软雅黑" panose="020B0503020204020204" pitchFamily="34" charset="-122"/>
              </a:rPr>
              <a:t>shine</a:t>
            </a:r>
            <a:r>
              <a:rPr lang="zh-CN" altLang="en-US" sz="2380" b="1" dirty="0">
                <a:latin typeface="微软雅黑" panose="020B0503020204020204" pitchFamily="34" charset="-122"/>
                <a:ea typeface="微软雅黑" panose="020B0503020204020204" pitchFamily="34" charset="-122"/>
              </a:rPr>
              <a:t>和名词</a:t>
            </a:r>
            <a:r>
              <a:rPr lang="en-US" altLang="zh-CN" sz="2380" b="1" dirty="0">
                <a:latin typeface="微软雅黑" panose="020B0503020204020204" pitchFamily="34" charset="-122"/>
                <a:ea typeface="微软雅黑" panose="020B0503020204020204" pitchFamily="34" charset="-122"/>
              </a:rPr>
              <a:t>sun</a:t>
            </a:r>
            <a:r>
              <a:rPr lang="zh-CN" altLang="en-US" sz="2380" b="1" dirty="0">
                <a:latin typeface="微软雅黑" panose="020B0503020204020204" pitchFamily="34" charset="-122"/>
                <a:ea typeface="微软雅黑" panose="020B0503020204020204" pitchFamily="34" charset="-122"/>
              </a:rPr>
              <a:t>是主动关系，应填入现在分词与</a:t>
            </a:r>
            <a:r>
              <a:rPr lang="en-US" altLang="zh-CN" sz="2380" b="1" dirty="0">
                <a:latin typeface="微软雅黑" panose="020B0503020204020204" pitchFamily="34" charset="-122"/>
                <a:ea typeface="微软雅黑" panose="020B0503020204020204" pitchFamily="34" charset="-122"/>
              </a:rPr>
              <a:t>and birds singing</a:t>
            </a:r>
            <a:r>
              <a:rPr lang="zh-CN" altLang="en-US" sz="2380" b="1" dirty="0">
                <a:latin typeface="微软雅黑" panose="020B0503020204020204" pitchFamily="34" charset="-122"/>
                <a:ea typeface="微软雅黑" panose="020B0503020204020204" pitchFamily="34" charset="-122"/>
              </a:rPr>
              <a:t>一起作伴随状语，故此题正确答案为：</a:t>
            </a:r>
            <a:r>
              <a:rPr lang="en-US" altLang="zh-CN" sz="2380" b="1" dirty="0">
                <a:latin typeface="微软雅黑" panose="020B0503020204020204" pitchFamily="34" charset="-122"/>
                <a:ea typeface="微软雅黑" panose="020B0503020204020204" pitchFamily="34" charset="-122"/>
              </a:rPr>
              <a:t>shining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本题考查固定搭配。as if“仿佛”，故此题正确答案为：if。</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 本题考查形容词比较级变化。根据上下文，此处应为递进关系，意为“更糟糕的是”，故此题正确答案为：worse。</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543782"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 本题考查感叹句引导词。根据固定句型解题法，感叹句可以由how和what引导，how修饰形容词、副词或动词，what修饰名词，空格后面是名词shame，故此题正确答案为：What。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stretch>
            <a:fillRect/>
          </a:stretch>
        </p:blipFill>
        <p:spPr>
          <a:xfrm>
            <a:off x="-1476531" y="2721880"/>
            <a:ext cx="15145062" cy="6412288"/>
          </a:xfrm>
          <a:prstGeom prst="rect">
            <a:avLst/>
          </a:prstGeom>
        </p:spPr>
      </p:pic>
      <p:sp>
        <p:nvSpPr>
          <p:cNvPr id="11" name="Title 3"/>
          <p:cNvSpPr txBox="1"/>
          <p:nvPr/>
        </p:nvSpPr>
        <p:spPr>
          <a:xfrm>
            <a:off x="2325370" y="1285240"/>
            <a:ext cx="7540625" cy="1292225"/>
          </a:xfrm>
          <a:prstGeom prst="rect">
            <a:avLst/>
          </a:prstGeom>
        </p:spPr>
        <p:txBody>
          <a:bodyPr vert="horz" lIns="45720" tIns="22860" rIns="45720" bIns="22860" rtlCol="0" anchor="ctr">
            <a:noAutofit/>
          </a:bodyP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algn="ctr"/>
            <a:r>
              <a:rPr lang="zh-CN" altLang="en-US" sz="6000" b="1" spc="300" dirty="0">
                <a:latin typeface="微软雅黑" panose="020B0503020204020204" pitchFamily="34" charset="-122"/>
                <a:ea typeface="微软雅黑" panose="020B0503020204020204" pitchFamily="34" charset="-122"/>
                <a:cs typeface="微软雅黑" panose="020B0503020204020204" pitchFamily="34" charset="-122"/>
              </a:rPr>
              <a:t>第五章</a:t>
            </a:r>
            <a:r>
              <a:rPr lang="en-US" altLang="zh-CN" sz="6000" b="1" spc="3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6600" b="1" spc="300"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语法填空</a:t>
            </a:r>
          </a:p>
        </p:txBody>
      </p:sp>
      <p:sp>
        <p:nvSpPr>
          <p:cNvPr id="13" name="Title 3"/>
          <p:cNvSpPr txBox="1"/>
          <p:nvPr/>
        </p:nvSpPr>
        <p:spPr>
          <a:xfrm>
            <a:off x="2838459" y="2124669"/>
            <a:ext cx="6515082" cy="452438"/>
          </a:xfrm>
          <a:prstGeom prst="rect">
            <a:avLst/>
          </a:prstGeom>
        </p:spPr>
        <p:txBody>
          <a:bodyPr vert="horz" lIns="45720" tIns="22860" rIns="45720" bIns="22860" rtlCol="0" anchor="ctr">
            <a:noAutofit/>
          </a:bodyP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algn="ctr"/>
            <a:endParaRPr lang="id-ID" sz="2000" dirty="0">
              <a:solidFill>
                <a:schemeClr val="tx1">
                  <a:lumMod val="50000"/>
                  <a:lumOff val="50000"/>
                </a:schemeClr>
              </a:solidFill>
              <a:latin typeface="+mn-ea"/>
              <a:ea typeface="+mn-ea"/>
              <a:cs typeface="+mn-ea"/>
            </a:endParaRPr>
          </a:p>
        </p:txBody>
      </p:sp>
      <p:pic>
        <p:nvPicPr>
          <p:cNvPr id="17" name="图片 16"/>
          <p:cNvPicPr>
            <a:picLocks noChangeAspect="1"/>
          </p:cNvPicPr>
          <p:nvPr/>
        </p:nvPicPr>
        <p:blipFill>
          <a:blip r:embed="rId4"/>
          <a:stretch>
            <a:fillRect/>
          </a:stretch>
        </p:blipFill>
        <p:spPr>
          <a:xfrm rot="1503710">
            <a:off x="10960528" y="-610002"/>
            <a:ext cx="1770470" cy="2081708"/>
          </a:xfrm>
          <a:prstGeom prst="rect">
            <a:avLst/>
          </a:prstGeom>
        </p:spPr>
      </p:pic>
      <p:sp>
        <p:nvSpPr>
          <p:cNvPr id="2" name="灯片编号占位符 1"/>
          <p:cNvSpPr>
            <a:spLocks noGrp="1"/>
          </p:cNvSpPr>
          <p:nvPr>
            <p:ph type="sldNum" sz="quarter" idx="12"/>
          </p:nvPr>
        </p:nvSpPr>
        <p:spPr/>
        <p:txBody>
          <a:bodyPr/>
          <a:lstStyle/>
          <a:p>
            <a:fld id="{91E8FD7A-3E62-43BB-957C-4F665A7B8324}" type="slidenum">
              <a:rPr lang="id-ID" smtClean="0"/>
              <a:t>2</a:t>
            </a:fld>
            <a:endParaRPr lang="id-ID"/>
          </a:p>
        </p:txBody>
      </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899"/>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13"/>
                                        </p:tgtEl>
                                        <p:attrNameLst>
                                          <p:attrName>style.visibility</p:attrName>
                                        </p:attrNameLst>
                                      </p:cBhvr>
                                      <p:to>
                                        <p:strVal val="visible"/>
                                      </p:to>
                                    </p:set>
                                    <p:animEffect transition="in" filter="fade">
                                      <p:cBhvr>
                                        <p:cTn id="13" dur="750"/>
                                        <p:tgtEl>
                                          <p:spTgt spid="13"/>
                                        </p:tgtEl>
                                      </p:cBhvr>
                                    </p:animEffect>
                                    <p:anim calcmode="lin" valueType="num">
                                      <p:cBhvr>
                                        <p:cTn id="14" dur="750" fill="hold"/>
                                        <p:tgtEl>
                                          <p:spTgt spid="13"/>
                                        </p:tgtEl>
                                        <p:attrNameLst>
                                          <p:attrName>ppt_x</p:attrName>
                                        </p:attrNameLst>
                                      </p:cBhvr>
                                      <p:tavLst>
                                        <p:tav tm="0">
                                          <p:val>
                                            <p:strVal val="#ppt_x"/>
                                          </p:val>
                                        </p:tav>
                                        <p:tav tm="100000">
                                          <p:val>
                                            <p:strVal val="#ppt_x"/>
                                          </p:val>
                                        </p:tav>
                                      </p:tavLst>
                                    </p:anim>
                                    <p:anim calcmode="lin" valueType="num">
                                      <p:cBhvr>
                                        <p:cTn id="15" dur="75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E1F4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20</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I saw that the little boy had lowered his head and ______________ (grow) so quiet. While he was not looking I reached into my purse and pulled out a handful of bills.</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1322647" y="2511242"/>
            <a:ext cx="1826077"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had grown</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解析：本题考查动词的时态变化。根据分析句子语法结构解题法，填入词在宾语从句中充当谓语，前文“</a:t>
            </a:r>
            <a:r>
              <a:rPr lang="en-US" altLang="zh-CN" sz="2400" dirty="0">
                <a:latin typeface="微软雅黑" panose="020B0503020204020204" pitchFamily="34" charset="-122"/>
                <a:ea typeface="微软雅黑" panose="020B0503020204020204" pitchFamily="34" charset="-122"/>
              </a:rPr>
              <a:t>the little boy had lowered”</a:t>
            </a:r>
            <a:r>
              <a:rPr lang="zh-CN" altLang="en-US" sz="2400" dirty="0">
                <a:latin typeface="微软雅黑" panose="020B0503020204020204" pitchFamily="34" charset="-122"/>
                <a:ea typeface="微软雅黑" panose="020B0503020204020204" pitchFamily="34" charset="-122"/>
              </a:rPr>
              <a:t>用过去完成时，并列连词</a:t>
            </a:r>
            <a:r>
              <a:rPr lang="en-US" altLang="zh-CN" sz="2400" dirty="0">
                <a:latin typeface="微软雅黑" panose="020B0503020204020204" pitchFamily="34" charset="-122"/>
                <a:ea typeface="微软雅黑" panose="020B0503020204020204" pitchFamily="34" charset="-122"/>
              </a:rPr>
              <a:t>and</a:t>
            </a:r>
            <a:r>
              <a:rPr lang="zh-CN" altLang="en-US" sz="2400" dirty="0">
                <a:latin typeface="微软雅黑" panose="020B0503020204020204" pitchFamily="34" charset="-122"/>
                <a:ea typeface="微软雅黑" panose="020B0503020204020204" pitchFamily="34" charset="-122"/>
              </a:rPr>
              <a:t>前后的时态应一致，故此题正确答案为：</a:t>
            </a:r>
            <a:r>
              <a:rPr lang="en-US" altLang="zh-CN" sz="2400" dirty="0">
                <a:latin typeface="微软雅黑" panose="020B0503020204020204" pitchFamily="34" charset="-122"/>
                <a:ea typeface="微软雅黑" panose="020B0503020204020204" pitchFamily="34" charset="-122"/>
              </a:rPr>
              <a:t>had grown</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5">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alphaModFix amt="20000"/>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Such behavior left me deep in 6____________ (think). If all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7____________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visitor) to the Fairy Lake Park do as the couple did, the lake will be severely polluted and soon 8__________ (turn) into a huge dustbin. I think all of us should mind our 9________________ (behave) in public places. Only 10_______ this way can we live in more comfortable and beautiful surroundings.</a:t>
            </a: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九</a:t>
            </a:r>
          </a:p>
        </p:txBody>
      </p:sp>
      <p:sp>
        <p:nvSpPr>
          <p:cNvPr id="23" name="TextBox 22"/>
          <p:cNvSpPr txBox="1"/>
          <p:nvPr/>
        </p:nvSpPr>
        <p:spPr>
          <a:xfrm>
            <a:off x="7416280" y="1565086"/>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turned</a:t>
            </a:r>
          </a:p>
        </p:txBody>
      </p:sp>
      <p:sp>
        <p:nvSpPr>
          <p:cNvPr id="4" name="灯片编号占位符 3"/>
          <p:cNvSpPr>
            <a:spLocks noGrp="1"/>
          </p:cNvSpPr>
          <p:nvPr>
            <p:ph type="sldNum" sz="quarter" idx="12"/>
          </p:nvPr>
        </p:nvSpPr>
        <p:spPr/>
        <p:txBody>
          <a:bodyPr/>
          <a:lstStyle/>
          <a:p>
            <a:fld id="{879EF9BB-81F1-401D-AA19-680A8E0D7F6D}" type="slidenum">
              <a:rPr lang="en-US" smtClean="0"/>
              <a:t>200</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887543" y="1186983"/>
            <a:ext cx="250694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visitors</a:t>
            </a:r>
          </a:p>
        </p:txBody>
      </p:sp>
      <p:sp>
        <p:nvSpPr>
          <p:cNvPr id="9" name="TextBox 22"/>
          <p:cNvSpPr txBox="1"/>
          <p:nvPr/>
        </p:nvSpPr>
        <p:spPr>
          <a:xfrm>
            <a:off x="6800389" y="878997"/>
            <a:ext cx="287008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sym typeface="+mn-ea"/>
              </a:rPr>
              <a:t>thought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8607961" y="2009259"/>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behavior</a:t>
            </a:r>
          </a:p>
        </p:txBody>
      </p:sp>
      <p:sp>
        <p:nvSpPr>
          <p:cNvPr id="18" name="文本框 17">
            <a:hlinkClick r:id="rId4" action="ppaction://hlinksldjump"/>
          </p:cNvPr>
          <p:cNvSpPr txBox="1"/>
          <p:nvPr/>
        </p:nvSpPr>
        <p:spPr>
          <a:xfrm>
            <a:off x="787445"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561633"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335821"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980451"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5936738" y="2368259"/>
            <a:ext cx="3424034"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in</a:t>
            </a:r>
          </a:p>
        </p:txBody>
      </p:sp>
      <p:sp>
        <p:nvSpPr>
          <p:cNvPr id="17" name="文本框 16">
            <a:hlinkClick r:id="rId8" action="ppaction://hlinksldjump"/>
          </p:cNvPr>
          <p:cNvSpPr txBox="1"/>
          <p:nvPr/>
        </p:nvSpPr>
        <p:spPr>
          <a:xfrm>
            <a:off x="7754639"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wipe(up)">
                                      <p:cBhvr>
                                        <p:cTn id="7" dur="500"/>
                                        <p:tgtEl>
                                          <p:spTgt spid="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par>
                          <p:cTn id="13" fill="hold">
                            <p:stCondLst>
                              <p:cond delay="500"/>
                            </p:stCondLst>
                            <p:childTnLst>
                              <p:par>
                                <p:cTn id="14" presetID="16" presetClass="entr" presetSubtype="37"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barn(outVertical)">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barn(inVertical)">
                                      <p:cBhvr>
                                        <p:cTn id="21" dur="500"/>
                                        <p:tgtEl>
                                          <p:spTgt spid="1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barn(outVertical)">
                                      <p:cBhvr>
                                        <p:cTn id="25" dur="500"/>
                                        <p:tgtEl>
                                          <p:spTgt spid="2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barn(inVertical)">
                                      <p:cBhvr>
                                        <p:cTn id="30" dur="500"/>
                                        <p:tgtEl>
                                          <p:spTgt spid="23"/>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barn(outVertical)">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barn(inVertical)">
                                      <p:cBhvr>
                                        <p:cTn id="39" dur="500"/>
                                        <p:tgtEl>
                                          <p:spTgt spid="10"/>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barn(outVertical)">
                                      <p:cBhvr>
                                        <p:cTn id="43" dur="500"/>
                                        <p:tgtEl>
                                          <p:spTgt spid="24"/>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barn(inVertical)">
                                      <p:cBhvr>
                                        <p:cTn id="48" dur="500"/>
                                        <p:tgtEl>
                                          <p:spTgt spid="15"/>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barn(outVertical)">
                                      <p:cBhvr>
                                        <p:cTn id="5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 本题考查动词词性转换。根据固定搭配解题法，词组deep in thought“陷入深思”，故此题正确答案为：thought。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7. 本题考查名词单复数变化。根据关键词解题法，填入词在all后，应用可数名词的复数形式，故此题正确答案为：visitors。</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本题考查动词语态变化。根据分析句子语法结构解题法，</a:t>
            </a:r>
            <a:r>
              <a:rPr lang="en-US" altLang="zh-CN" sz="2380" b="1" dirty="0">
                <a:latin typeface="微软雅黑" panose="020B0503020204020204" pitchFamily="34" charset="-122"/>
                <a:ea typeface="微软雅黑" panose="020B0503020204020204" pitchFamily="34" charset="-122"/>
              </a:rPr>
              <a:t>and</a:t>
            </a:r>
            <a:r>
              <a:rPr lang="zh-CN" altLang="en-US" sz="2380" b="1" dirty="0">
                <a:latin typeface="微软雅黑" panose="020B0503020204020204" pitchFamily="34" charset="-122"/>
                <a:ea typeface="微软雅黑" panose="020B0503020204020204" pitchFamily="34" charset="-122"/>
              </a:rPr>
              <a:t>连接的是两个并列的对等成分，由</a:t>
            </a:r>
            <a:r>
              <a:rPr lang="en-US" altLang="zh-CN" sz="2380" b="1" dirty="0">
                <a:latin typeface="微软雅黑" panose="020B0503020204020204" pitchFamily="34" charset="-122"/>
                <a:ea typeface="微软雅黑" panose="020B0503020204020204" pitchFamily="34" charset="-122"/>
              </a:rPr>
              <a:t>polluted</a:t>
            </a:r>
            <a:r>
              <a:rPr lang="zh-CN" altLang="en-US" sz="2380" b="1" dirty="0">
                <a:latin typeface="微软雅黑" panose="020B0503020204020204" pitchFamily="34" charset="-122"/>
                <a:ea typeface="微软雅黑" panose="020B0503020204020204" pitchFamily="34" charset="-122"/>
              </a:rPr>
              <a:t>可知，此处也应用构成被动语态的过去分词，故此题正确答案为：</a:t>
            </a:r>
            <a:r>
              <a:rPr lang="en-US" altLang="zh-CN" sz="2380" b="1" dirty="0">
                <a:latin typeface="微软雅黑" panose="020B0503020204020204" pitchFamily="34" charset="-122"/>
                <a:ea typeface="微软雅黑" panose="020B0503020204020204" pitchFamily="34" charset="-122"/>
              </a:rPr>
              <a:t>turned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本题考查动词词性转换。根据关键词解题法，在形容词性物主代词</a:t>
            </a:r>
            <a:r>
              <a:rPr lang="en-US" altLang="zh-CN" sz="2380" b="1" dirty="0">
                <a:latin typeface="微软雅黑" panose="020B0503020204020204" pitchFamily="34" charset="-122"/>
                <a:ea typeface="微软雅黑" panose="020B0503020204020204" pitchFamily="34" charset="-122"/>
              </a:rPr>
              <a:t>our</a:t>
            </a:r>
            <a:r>
              <a:rPr lang="zh-CN" altLang="en-US" sz="2380" b="1" dirty="0">
                <a:latin typeface="微软雅黑" panose="020B0503020204020204" pitchFamily="34" charset="-122"/>
                <a:ea typeface="微软雅黑" panose="020B0503020204020204" pitchFamily="34" charset="-122"/>
              </a:rPr>
              <a:t>后面，应用名词形式，故此题正确答案为：</a:t>
            </a:r>
            <a:r>
              <a:rPr lang="en-US" altLang="zh-CN" sz="2380" b="1" dirty="0">
                <a:latin typeface="微软雅黑" panose="020B0503020204020204" pitchFamily="34" charset="-122"/>
                <a:ea typeface="微软雅黑" panose="020B0503020204020204" pitchFamily="34" charset="-122"/>
              </a:rPr>
              <a:t>behavior</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in this way“</a:t>
            </a:r>
            <a:r>
              <a:rPr lang="zh-CN" altLang="en-US" sz="2380" b="1" dirty="0">
                <a:latin typeface="微软雅黑" panose="020B0503020204020204" pitchFamily="34" charset="-122"/>
                <a:ea typeface="微软雅黑" panose="020B0503020204020204" pitchFamily="34" charset="-122"/>
              </a:rPr>
              <a:t>这样”，故此题正确答案为：</a:t>
            </a:r>
            <a:r>
              <a:rPr lang="en-US" altLang="zh-CN" sz="2380" b="1" dirty="0">
                <a:latin typeface="微软雅黑" panose="020B0503020204020204" pitchFamily="34" charset="-122"/>
                <a:ea typeface="微软雅黑" panose="020B0503020204020204" pitchFamily="34" charset="-122"/>
              </a:rPr>
              <a:t>in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259918" y="-680268"/>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An old gentleman whose eyesight was failing came to stay in a hotel room with a bottle of wine in each hand. On the wall there 1________ (be) a fly which he took for a nail. So the moment he hung them on, the bottles fell 2__________ (break) and the wine spilt all over the floor.</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When a waitress discovered 3________ had happened, she showed deep sympathy for him and decided to do 4_______ (his) a favor. </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十</a:t>
            </a:r>
          </a:p>
        </p:txBody>
      </p:sp>
      <p:sp>
        <p:nvSpPr>
          <p:cNvPr id="23" name="TextBox 22"/>
          <p:cNvSpPr txBox="1"/>
          <p:nvPr/>
        </p:nvSpPr>
        <p:spPr>
          <a:xfrm>
            <a:off x="6029325" y="2748643"/>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sym typeface="+mn-ea"/>
              </a:rPr>
              <a:t>what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t>206</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5709941" y="1972689"/>
            <a:ext cx="250694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sym typeface="+mn-ea"/>
              </a:rPr>
              <a:t>broken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716309" y="1581728"/>
            <a:ext cx="287008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a:t>
            </a:r>
          </a:p>
        </p:txBody>
      </p:sp>
      <p:sp>
        <p:nvSpPr>
          <p:cNvPr id="10" name="TextBox 22"/>
          <p:cNvSpPr txBox="1"/>
          <p:nvPr/>
        </p:nvSpPr>
        <p:spPr>
          <a:xfrm>
            <a:off x="8650019" y="3172905"/>
            <a:ext cx="204761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sym typeface="+mn-ea"/>
              </a:rPr>
              <a:t>him</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4" action="ppaction://hlinksldjump"/>
          </p:cNvPr>
          <p:cNvSpPr txBox="1"/>
          <p:nvPr/>
        </p:nvSpPr>
        <p:spPr>
          <a:xfrm>
            <a:off x="787445"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561633"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335821"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980451"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arn(outVertical)">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barn(inVertical)">
                                      <p:cBhvr>
                                        <p:cTn id="36" dur="500"/>
                                        <p:tgtEl>
                                          <p:spTgt spid="23"/>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barn(inVertical)">
                                      <p:cBhvr>
                                        <p:cTn id="45" dur="500"/>
                                        <p:tgtEl>
                                          <p:spTgt spid="10"/>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arn(outVertical)">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Lst>
  </p:timing>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1. 本题考查there be句型。空格后是单数名词fly，根据就近原则，应用谓语动词单数。由于事情已发生应用过去时，故此题正确答案为：was。</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本题考查非谓语动词。根据分析句子语法结构解题法，此题是指“酒瓶被摔碎了”，动词</a:t>
            </a:r>
            <a:r>
              <a:rPr lang="en-US" altLang="zh-CN" sz="2380" b="1" dirty="0">
                <a:latin typeface="微软雅黑" panose="020B0503020204020204" pitchFamily="34" charset="-122"/>
                <a:ea typeface="微软雅黑" panose="020B0503020204020204" pitchFamily="34" charset="-122"/>
              </a:rPr>
              <a:t>break</a:t>
            </a:r>
            <a:r>
              <a:rPr lang="zh-CN" altLang="en-US" sz="2380" b="1" dirty="0">
                <a:latin typeface="微软雅黑" panose="020B0503020204020204" pitchFamily="34" charset="-122"/>
                <a:ea typeface="微软雅黑" panose="020B0503020204020204" pitchFamily="34" charset="-122"/>
              </a:rPr>
              <a:t>和名词</a:t>
            </a:r>
            <a:r>
              <a:rPr lang="en-US" altLang="zh-CN" sz="2380" b="1" dirty="0">
                <a:latin typeface="微软雅黑" panose="020B0503020204020204" pitchFamily="34" charset="-122"/>
                <a:ea typeface="微软雅黑" panose="020B0503020204020204" pitchFamily="34" charset="-122"/>
              </a:rPr>
              <a:t>bottle</a:t>
            </a:r>
            <a:r>
              <a:rPr lang="zh-CN" altLang="en-US" sz="2380" b="1" dirty="0">
                <a:latin typeface="微软雅黑" panose="020B0503020204020204" pitchFamily="34" charset="-122"/>
                <a:ea typeface="微软雅黑" panose="020B0503020204020204" pitchFamily="34" charset="-122"/>
              </a:rPr>
              <a:t>为被动关系，填入过去分词，故此题正确答案为：</a:t>
            </a:r>
            <a:r>
              <a:rPr lang="en-US" altLang="zh-CN" sz="2380" b="1" dirty="0">
                <a:latin typeface="微软雅黑" panose="020B0503020204020204" pitchFamily="34" charset="-122"/>
                <a:ea typeface="微软雅黑" panose="020B0503020204020204" pitchFamily="34" charset="-122"/>
              </a:rPr>
              <a:t>broken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lang="zh-CN" altLang="en-US" sz="2380" b="1" dirty="0">
                <a:latin typeface="微软雅黑" panose="020B0503020204020204" pitchFamily="34" charset="-122"/>
                <a:ea typeface="微软雅黑" panose="020B0503020204020204" pitchFamily="34" charset="-122"/>
              </a:rPr>
              <a:t>本题考查宾语从句连接代词。根据分析句子语法结构解题法，从句作为</a:t>
            </a:r>
            <a:r>
              <a:rPr lang="en-US" altLang="zh-CN" sz="2380" b="1" dirty="0">
                <a:latin typeface="微软雅黑" panose="020B0503020204020204" pitchFamily="34" charset="-122"/>
                <a:ea typeface="微软雅黑" panose="020B0503020204020204" pitchFamily="34" charset="-122"/>
              </a:rPr>
              <a:t>discovered</a:t>
            </a:r>
            <a:r>
              <a:rPr lang="zh-CN" altLang="en-US" sz="2380" b="1" dirty="0">
                <a:latin typeface="微软雅黑" panose="020B0503020204020204" pitchFamily="34" charset="-122"/>
                <a:ea typeface="微软雅黑" panose="020B0503020204020204" pitchFamily="34" charset="-122"/>
              </a:rPr>
              <a:t>的宾语，句子缺少主语，应指“所发生的事情”，</a:t>
            </a:r>
            <a:r>
              <a:rPr lang="en-US" altLang="zh-CN" sz="2380" b="1" dirty="0">
                <a:latin typeface="微软雅黑" panose="020B0503020204020204" pitchFamily="34" charset="-122"/>
                <a:ea typeface="微软雅黑" panose="020B0503020204020204" pitchFamily="34" charset="-122"/>
              </a:rPr>
              <a:t>what</a:t>
            </a:r>
            <a:r>
              <a:rPr lang="zh-CN" altLang="en-US" sz="2380" b="1" dirty="0">
                <a:latin typeface="微软雅黑" panose="020B0503020204020204" pitchFamily="34" charset="-122"/>
                <a:ea typeface="微软雅黑" panose="020B0503020204020204" pitchFamily="34" charset="-122"/>
              </a:rPr>
              <a:t>引导名词性从句时意为“所</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，故此题正确答案为：</a:t>
            </a:r>
            <a:r>
              <a:rPr lang="en-US" altLang="zh-CN" sz="2380" b="1" dirty="0">
                <a:latin typeface="微软雅黑" panose="020B0503020204020204" pitchFamily="34" charset="-122"/>
                <a:ea typeface="微软雅黑" panose="020B0503020204020204" pitchFamily="34" charset="-122"/>
              </a:rPr>
              <a:t>what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E1F4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21</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2】What _______________ (change) weather, fine one moment, raining the next!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3292123" y="2106263"/>
            <a:ext cx="1949573"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changeable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解析：本题考查动词词性转换。根据分析句子语法结构解题法，本题是</a:t>
            </a:r>
            <a:r>
              <a:rPr lang="en-US" altLang="zh-CN" sz="2400" dirty="0">
                <a:latin typeface="微软雅黑" panose="020B0503020204020204" pitchFamily="34" charset="-122"/>
                <a:ea typeface="微软雅黑" panose="020B0503020204020204" pitchFamily="34" charset="-122"/>
              </a:rPr>
              <a:t>what</a:t>
            </a:r>
            <a:r>
              <a:rPr lang="zh-CN" altLang="en-US" sz="2400" dirty="0">
                <a:latin typeface="微软雅黑" panose="020B0503020204020204" pitchFamily="34" charset="-122"/>
                <a:ea typeface="微软雅黑" panose="020B0503020204020204" pitchFamily="34" charset="-122"/>
              </a:rPr>
              <a:t>引导的感叹句，需要一个形容词修饰名词</a:t>
            </a:r>
            <a:r>
              <a:rPr lang="en-US" altLang="zh-CN" sz="2400" dirty="0">
                <a:latin typeface="微软雅黑" panose="020B0503020204020204" pitchFamily="34" charset="-122"/>
                <a:ea typeface="微软雅黑" panose="020B0503020204020204" pitchFamily="34" charset="-122"/>
              </a:rPr>
              <a:t>weather</a:t>
            </a:r>
            <a:r>
              <a:rPr lang="zh-CN" altLang="en-US" sz="2400" dirty="0">
                <a:latin typeface="微软雅黑" panose="020B0503020204020204" pitchFamily="34" charset="-122"/>
                <a:ea typeface="微软雅黑" panose="020B0503020204020204" pitchFamily="34" charset="-122"/>
              </a:rPr>
              <a:t>，表示“这天气多么变化无常啊！”，应将动词</a:t>
            </a:r>
            <a:r>
              <a:rPr lang="en-US" altLang="zh-CN" sz="2400" dirty="0">
                <a:latin typeface="微软雅黑" panose="020B0503020204020204" pitchFamily="34" charset="-122"/>
                <a:ea typeface="微软雅黑" panose="020B0503020204020204" pitchFamily="34" charset="-122"/>
              </a:rPr>
              <a:t>change</a:t>
            </a:r>
            <a:r>
              <a:rPr lang="zh-CN" altLang="en-US" sz="2400" dirty="0">
                <a:latin typeface="微软雅黑" panose="020B0503020204020204" pitchFamily="34" charset="-122"/>
                <a:ea typeface="微软雅黑" panose="020B0503020204020204" pitchFamily="34" charset="-122"/>
              </a:rPr>
              <a:t>变为形容词词性，故此题正确答案为：</a:t>
            </a:r>
            <a:r>
              <a:rPr lang="en-US" altLang="zh-CN" sz="2400" dirty="0">
                <a:latin typeface="微软雅黑" panose="020B0503020204020204" pitchFamily="34" charset="-122"/>
                <a:ea typeface="微软雅黑" panose="020B0503020204020204" pitchFamily="34" charset="-122"/>
              </a:rPr>
              <a:t>changeable</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5">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lang="zh-CN" altLang="en-US" sz="2380" b="1" dirty="0">
                <a:latin typeface="微软雅黑" panose="020B0503020204020204" pitchFamily="34" charset="-122"/>
                <a:ea typeface="微软雅黑" panose="020B0503020204020204" pitchFamily="34" charset="-122"/>
              </a:rPr>
              <a:t>本题考查人称代词变化。根据分析句子语法结构解题法，代词在固定搭配</a:t>
            </a:r>
            <a:r>
              <a:rPr lang="en-US" altLang="zh-CN" sz="2380" b="1" dirty="0">
                <a:latin typeface="微软雅黑" panose="020B0503020204020204" pitchFamily="34" charset="-122"/>
                <a:ea typeface="微软雅黑" panose="020B0503020204020204" pitchFamily="34" charset="-122"/>
              </a:rPr>
              <a:t>do sb. a favor</a:t>
            </a:r>
            <a:r>
              <a:rPr lang="zh-CN" altLang="en-US" sz="2380" b="1" dirty="0">
                <a:latin typeface="微软雅黑" panose="020B0503020204020204" pitchFamily="34" charset="-122"/>
                <a:ea typeface="微软雅黑" panose="020B0503020204020204" pitchFamily="34" charset="-122"/>
              </a:rPr>
              <a:t>中充当宾语，应填入宾格形式，故此题正确答案为：</a:t>
            </a:r>
            <a:r>
              <a:rPr lang="en-US" altLang="zh-CN" sz="2380" b="1" dirty="0">
                <a:latin typeface="微软雅黑" panose="020B0503020204020204" pitchFamily="34" charset="-122"/>
                <a:ea typeface="微软雅黑" panose="020B0503020204020204" pitchFamily="34" charset="-122"/>
              </a:rPr>
              <a:t>him</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alphaModFix amt="20000"/>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So the next morning when he was out 5__________ (take) a walk in the roof garden, she hammered a nail 6</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 (exact)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the fly had stayed.</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Now the old man entered his room. The smell of the spilt wine reminded him of 7_________ accident. When he looked up at the wall, he found the fly was there again! He walked to it 8_______________ (care) and slapped it with all his strength.</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On hearing a loud cry, the kind-hearted 9______________ (wait) rushed in. 10</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her great surprise, the poor old man was there sitting on the floor, his teeth clenched (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紧咬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and his right hand bleeding!</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5                  6                 7                8                9                10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十</a:t>
            </a:r>
          </a:p>
        </p:txBody>
      </p:sp>
      <p:sp>
        <p:nvSpPr>
          <p:cNvPr id="23" name="TextBox 22"/>
          <p:cNvSpPr txBox="1"/>
          <p:nvPr/>
        </p:nvSpPr>
        <p:spPr>
          <a:xfrm>
            <a:off x="3657999" y="2401598"/>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a:t>
            </a:r>
          </a:p>
        </p:txBody>
      </p:sp>
      <p:sp>
        <p:nvSpPr>
          <p:cNvPr id="4" name="灯片编号占位符 3"/>
          <p:cNvSpPr>
            <a:spLocks noGrp="1"/>
          </p:cNvSpPr>
          <p:nvPr>
            <p:ph type="sldNum" sz="quarter" idx="12"/>
          </p:nvPr>
        </p:nvSpPr>
        <p:spPr/>
        <p:txBody>
          <a:bodyPr/>
          <a:lstStyle/>
          <a:p>
            <a:fld id="{879EF9BB-81F1-401D-AA19-680A8E0D7F6D}" type="slidenum">
              <a:rPr lang="en-US" smtClean="0"/>
              <a:t>211</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6961387" y="1255890"/>
            <a:ext cx="250694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exactly</a:t>
            </a:r>
          </a:p>
        </p:txBody>
      </p:sp>
      <p:sp>
        <p:nvSpPr>
          <p:cNvPr id="9" name="TextBox 22"/>
          <p:cNvSpPr txBox="1"/>
          <p:nvPr/>
        </p:nvSpPr>
        <p:spPr>
          <a:xfrm>
            <a:off x="7171066" y="846675"/>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taking</a:t>
            </a:r>
          </a:p>
        </p:txBody>
      </p:sp>
      <p:sp>
        <p:nvSpPr>
          <p:cNvPr id="10" name="TextBox 22"/>
          <p:cNvSpPr txBox="1"/>
          <p:nvPr/>
        </p:nvSpPr>
        <p:spPr>
          <a:xfrm>
            <a:off x="989598" y="3120975"/>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carefully</a:t>
            </a:r>
          </a:p>
        </p:txBody>
      </p:sp>
      <p:sp>
        <p:nvSpPr>
          <p:cNvPr id="18" name="文本框 17">
            <a:hlinkClick r:id="rId4" action="ppaction://hlinksldjump"/>
          </p:cNvPr>
          <p:cNvSpPr txBox="1"/>
          <p:nvPr/>
        </p:nvSpPr>
        <p:spPr>
          <a:xfrm>
            <a:off x="785813"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560001"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334189"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7" action="ppaction://hlinksldjump"/>
          </p:cNvPr>
          <p:cNvSpPr txBox="1"/>
          <p:nvPr/>
        </p:nvSpPr>
        <p:spPr>
          <a:xfrm>
            <a:off x="5978819"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5" name="TextBox 22"/>
          <p:cNvSpPr txBox="1"/>
          <p:nvPr/>
        </p:nvSpPr>
        <p:spPr>
          <a:xfrm>
            <a:off x="7681476" y="3562350"/>
            <a:ext cx="3424034"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waitress</a:t>
            </a:r>
          </a:p>
        </p:txBody>
      </p:sp>
      <p:sp>
        <p:nvSpPr>
          <p:cNvPr id="17" name="文本框 16">
            <a:hlinkClick r:id="rId8" action="ppaction://hlinksldjump"/>
          </p:cNvPr>
          <p:cNvSpPr txBox="1"/>
          <p:nvPr/>
        </p:nvSpPr>
        <p:spPr>
          <a:xfrm>
            <a:off x="7753007"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5" name="TextBox 22"/>
          <p:cNvSpPr txBox="1"/>
          <p:nvPr/>
        </p:nvSpPr>
        <p:spPr>
          <a:xfrm>
            <a:off x="2743179" y="3876737"/>
            <a:ext cx="3424034"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a:t>
            </a:r>
          </a:p>
        </p:txBody>
      </p:sp>
      <p:sp>
        <p:nvSpPr>
          <p:cNvPr id="6" name="文本框 5">
            <a:hlinkClick r:id="rId9" action="ppaction://hlinksldjump"/>
          </p:cNvPr>
          <p:cNvSpPr txBox="1"/>
          <p:nvPr/>
        </p:nvSpPr>
        <p:spPr>
          <a:xfrm>
            <a:off x="9449092"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barn(outVertical)">
                                      <p:cBhvr>
                                        <p:cTn id="25" dur="500"/>
                                        <p:tgtEl>
                                          <p:spTgt spid="18"/>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barn(outVertical)">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barn(inVertical)">
                                      <p:cBhvr>
                                        <p:cTn id="39" dur="500"/>
                                        <p:tgtEl>
                                          <p:spTgt spid="23"/>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barn(outVertical)">
                                      <p:cBhvr>
                                        <p:cTn id="43" dur="500"/>
                                        <p:tgtEl>
                                          <p:spTgt spid="22"/>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barn(inVertical)">
                                      <p:cBhvr>
                                        <p:cTn id="48" dur="500"/>
                                        <p:tgtEl>
                                          <p:spTgt spid="10"/>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barn(outVertical)">
                                      <p:cBhvr>
                                        <p:cTn id="52" dur="500"/>
                                        <p:tgtEl>
                                          <p:spTgt spid="24"/>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barn(inVertical)">
                                      <p:cBhvr>
                                        <p:cTn id="57" dur="500"/>
                                        <p:tgtEl>
                                          <p:spTgt spid="15"/>
                                        </p:tgtEl>
                                      </p:cBhvr>
                                    </p:animEffect>
                                  </p:childTnLst>
                                </p:cTn>
                              </p:par>
                            </p:childTnLst>
                          </p:cTn>
                        </p:par>
                        <p:par>
                          <p:cTn id="58" fill="hold">
                            <p:stCondLst>
                              <p:cond delay="500"/>
                            </p:stCondLst>
                            <p:childTnLst>
                              <p:par>
                                <p:cTn id="59" presetID="16" presetClass="entr" presetSubtype="37"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barn(outVertical)">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5"/>
                                        </p:tgtEl>
                                        <p:attrNameLst>
                                          <p:attrName>style.visibility</p:attrName>
                                        </p:attrNameLst>
                                      </p:cBhvr>
                                      <p:to>
                                        <p:strVal val="visible"/>
                                      </p:to>
                                    </p:set>
                                    <p:animEffect transition="in" filter="barn(inVertical)">
                                      <p:cBhvr>
                                        <p:cTn id="66" dur="500"/>
                                        <p:tgtEl>
                                          <p:spTgt spid="5"/>
                                        </p:tgtEl>
                                      </p:cBhvr>
                                    </p:animEffect>
                                  </p:childTnLst>
                                </p:cTn>
                              </p:par>
                            </p:childTnLst>
                          </p:cTn>
                        </p:par>
                        <p:par>
                          <p:cTn id="67" fill="hold">
                            <p:stCondLst>
                              <p:cond delay="500"/>
                            </p:stCondLst>
                            <p:childTnLst>
                              <p:par>
                                <p:cTn id="68" presetID="16" presetClass="entr" presetSubtype="37" fill="hold" grpId="0" nodeType="afterEffect">
                                  <p:stCondLst>
                                    <p:cond delay="0"/>
                                  </p:stCondLst>
                                  <p:childTnLst>
                                    <p:set>
                                      <p:cBhvr>
                                        <p:cTn id="69" dur="1" fill="hold">
                                          <p:stCondLst>
                                            <p:cond delay="0"/>
                                          </p:stCondLst>
                                        </p:cTn>
                                        <p:tgtEl>
                                          <p:spTgt spid="6"/>
                                        </p:tgtEl>
                                        <p:attrNameLst>
                                          <p:attrName>style.visibility</p:attrName>
                                        </p:attrNameLst>
                                      </p:cBhvr>
                                      <p:to>
                                        <p:strVal val="visible"/>
                                      </p:to>
                                    </p:set>
                                    <p:animEffect transition="in" filter="barn(outVertical)">
                                      <p:cBhvr>
                                        <p:cTn id="7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P spid="5" grpId="0"/>
      <p:bldP spid="6" grpId="0" bldLvl="0" animBg="1"/>
    </p:bldLst>
  </p:timing>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本题考查非谓语动词。根据分析句子语法结构解题法，动词</a:t>
            </a:r>
            <a:r>
              <a:rPr lang="en-US" altLang="zh-CN" sz="2380" b="1" dirty="0">
                <a:latin typeface="微软雅黑" panose="020B0503020204020204" pitchFamily="34" charset="-122"/>
                <a:ea typeface="微软雅黑" panose="020B0503020204020204" pitchFamily="34" charset="-122"/>
              </a:rPr>
              <a:t>take</a:t>
            </a:r>
            <a:r>
              <a:rPr lang="zh-CN" altLang="en-US" sz="2380" b="1" dirty="0">
                <a:latin typeface="微软雅黑" panose="020B0503020204020204" pitchFamily="34" charset="-122"/>
                <a:ea typeface="微软雅黑" panose="020B0503020204020204" pitchFamily="34" charset="-122"/>
              </a:rPr>
              <a:t>和主语</a:t>
            </a:r>
            <a:r>
              <a:rPr lang="en-US" altLang="zh-CN" sz="2380" b="1" dirty="0">
                <a:latin typeface="微软雅黑" panose="020B0503020204020204" pitchFamily="34" charset="-122"/>
                <a:ea typeface="微软雅黑" panose="020B0503020204020204" pitchFamily="34" charset="-122"/>
              </a:rPr>
              <a:t>he</a:t>
            </a:r>
            <a:r>
              <a:rPr lang="zh-CN" altLang="en-US" sz="2380" b="1" dirty="0">
                <a:latin typeface="微软雅黑" panose="020B0503020204020204" pitchFamily="34" charset="-122"/>
                <a:ea typeface="微软雅黑" panose="020B0503020204020204" pitchFamily="34" charset="-122"/>
              </a:rPr>
              <a:t>为主动关系，应填入现在分词充当伴随状语，故此题正确答案为：</a:t>
            </a:r>
            <a:r>
              <a:rPr lang="en-US" altLang="zh-CN" sz="2380" b="1" dirty="0">
                <a:latin typeface="微软雅黑" panose="020B0503020204020204" pitchFamily="34" charset="-122"/>
                <a:ea typeface="微软雅黑" panose="020B0503020204020204" pitchFamily="34" charset="-122"/>
              </a:rPr>
              <a:t>taking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708832"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 本题考查形容词词性变化。根据分析句子语法结构解题法，填入词修饰动词hammer，句意为“她把钉子精确地钉在苍蝇停过的地方”，需填入副词形式，故此题正确答案为：exactly。</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lang="zh-CN" altLang="en-US" sz="2380" b="1" dirty="0">
                <a:latin typeface="微软雅黑" panose="020B0503020204020204" pitchFamily="34" charset="-122"/>
                <a:ea typeface="微软雅黑" panose="020B0503020204020204" pitchFamily="34" charset="-122"/>
              </a:rPr>
              <a:t>本题考查冠词用法。根据分析句子语法结构解题法，空格在名词</a:t>
            </a:r>
            <a:r>
              <a:rPr lang="en-US" altLang="zh-CN" sz="2380" b="1" dirty="0">
                <a:latin typeface="微软雅黑" panose="020B0503020204020204" pitchFamily="34" charset="-122"/>
                <a:ea typeface="微软雅黑" panose="020B0503020204020204" pitchFamily="34" charset="-122"/>
              </a:rPr>
              <a:t>accident</a:t>
            </a:r>
            <a:r>
              <a:rPr lang="zh-CN" altLang="en-US" sz="2380" b="1" dirty="0">
                <a:latin typeface="微软雅黑" panose="020B0503020204020204" pitchFamily="34" charset="-122"/>
                <a:ea typeface="微软雅黑" panose="020B0503020204020204" pitchFamily="34" charset="-122"/>
              </a:rPr>
              <a:t>前，是指前文所提的酒瓶碎了的事，应填入定冠词，故此题正确答案为：</a:t>
            </a:r>
            <a:r>
              <a:rPr lang="en-US" altLang="zh-CN" sz="2380" b="1" dirty="0">
                <a:latin typeface="微软雅黑" panose="020B0503020204020204" pitchFamily="34" charset="-122"/>
                <a:ea typeface="微软雅黑" panose="020B0503020204020204" pitchFamily="34" charset="-122"/>
              </a:rPr>
              <a:t>the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本题考查名词词性变化。根据分析句子语法结构解题法，填入词修饰动词</a:t>
            </a:r>
            <a:r>
              <a:rPr lang="en-US" altLang="zh-CN" sz="2380" b="1" dirty="0">
                <a:latin typeface="微软雅黑" panose="020B0503020204020204" pitchFamily="34" charset="-122"/>
                <a:ea typeface="微软雅黑" panose="020B0503020204020204" pitchFamily="34" charset="-122"/>
              </a:rPr>
              <a:t>walk</a:t>
            </a:r>
            <a:r>
              <a:rPr lang="zh-CN" altLang="en-US" sz="2380" b="1" dirty="0">
                <a:latin typeface="微软雅黑" panose="020B0503020204020204" pitchFamily="34" charset="-122"/>
                <a:ea typeface="微软雅黑" panose="020B0503020204020204" pitchFamily="34" charset="-122"/>
              </a:rPr>
              <a:t>，应用副词形式，故此题正确答案为：</a:t>
            </a:r>
            <a:r>
              <a:rPr lang="en-US" altLang="zh-CN" sz="2380" b="1" dirty="0">
                <a:latin typeface="微软雅黑" panose="020B0503020204020204" pitchFamily="34" charset="-122"/>
                <a:ea typeface="微软雅黑" panose="020B0503020204020204" pitchFamily="34" charset="-122"/>
              </a:rPr>
              <a:t>carefully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本题考查动词的词性转换。根据关键词解题法，填入词在定冠词</a:t>
            </a:r>
            <a:r>
              <a:rPr lang="en-US" altLang="zh-CN" sz="2380" b="1" dirty="0">
                <a:latin typeface="微软雅黑" panose="020B0503020204020204" pitchFamily="34" charset="-122"/>
                <a:ea typeface="微软雅黑" panose="020B0503020204020204" pitchFamily="34" charset="-122"/>
              </a:rPr>
              <a:t>the</a:t>
            </a:r>
            <a:r>
              <a:rPr lang="zh-CN" altLang="en-US" sz="2380" b="1" dirty="0">
                <a:latin typeface="微软雅黑" panose="020B0503020204020204" pitchFamily="34" charset="-122"/>
                <a:ea typeface="微软雅黑" panose="020B0503020204020204" pitchFamily="34" charset="-122"/>
              </a:rPr>
              <a:t>和形容词后，应填入名词形式，结合上文，是指那位热心的女服务员，故此题正确答案为：</a:t>
            </a:r>
            <a:r>
              <a:rPr lang="en-US" altLang="zh-CN" sz="2380" b="1" dirty="0">
                <a:latin typeface="微软雅黑" panose="020B0503020204020204" pitchFamily="34" charset="-122"/>
                <a:ea typeface="微软雅黑" panose="020B0503020204020204" pitchFamily="34" charset="-122"/>
              </a:rPr>
              <a:t>waitress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10. 本题考查固定搭配。to her great surprise“令她大吃一惊”，故此题正确答案为：To。</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218</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245773" y="2813755"/>
            <a:ext cx="6047864"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四、 真题回放，一比高低</a:t>
            </a:r>
          </a:p>
        </p:txBody>
      </p:sp>
      <p:pic>
        <p:nvPicPr>
          <p:cNvPr id="83" name="图片 8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4"/>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153" y="61674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     Cara was nervous before the race. For several weeks, she had been training every day to prepare for it. 46___________ (final) the race day came. 47 __________ she arrived, her coach was already on the track. Cara started her warm-up exercise under the guidance of the coach. This was helpful to keep 48_________  (she) from getting hurt.</a:t>
            </a:r>
          </a:p>
          <a:p>
            <a:pPr marL="0" indent="0" algn="just">
              <a:buNone/>
            </a:pPr>
            <a:r>
              <a:rPr lang="en-US" altLang="zh-CN" sz="2400" b="1" dirty="0">
                <a:latin typeface="微软雅黑" panose="020B0503020204020204" pitchFamily="34" charset="-122"/>
                <a:ea typeface="微软雅黑" panose="020B0503020204020204" pitchFamily="34" charset="-122"/>
              </a:rPr>
              <a:t>     Cara’s friends got there 49_________  (early) than her. They let her know that they were there 50 ________ (cheer) for her. They all wished her good luck. It was time for the race. All the runners 51 _____________ (call) to line up on the tracks. 52 _____________(hear) the signal gun, Cara jump-started from the ground. She began to run as hard as she could.</a:t>
            </a: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45720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46                 47                48                </a:t>
            </a: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45720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49                50                 51 		52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t>219</a:t>
            </a:fld>
            <a:endParaRPr lang="en-US"/>
          </a:p>
        </p:txBody>
      </p:sp>
      <p:sp>
        <p:nvSpPr>
          <p:cNvPr id="8" name="左箭头 7">
            <a:hlinkClick r:id="rId5"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5" name="TextBox 22"/>
          <p:cNvSpPr txBox="1"/>
          <p:nvPr/>
        </p:nvSpPr>
        <p:spPr>
          <a:xfrm>
            <a:off x="3540849" y="2007813"/>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her</a:t>
            </a:r>
          </a:p>
        </p:txBody>
      </p:sp>
      <p:sp>
        <p:nvSpPr>
          <p:cNvPr id="16" name="TextBox 22"/>
          <p:cNvSpPr txBox="1"/>
          <p:nvPr/>
        </p:nvSpPr>
        <p:spPr>
          <a:xfrm>
            <a:off x="2004968" y="1335190"/>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When</a:t>
            </a:r>
          </a:p>
        </p:txBody>
      </p:sp>
      <p:sp>
        <p:nvSpPr>
          <p:cNvPr id="17" name="TextBox 22"/>
          <p:cNvSpPr txBox="1"/>
          <p:nvPr/>
        </p:nvSpPr>
        <p:spPr>
          <a:xfrm>
            <a:off x="7106110" y="918409"/>
            <a:ext cx="24122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Finally</a:t>
            </a:r>
          </a:p>
        </p:txBody>
      </p:sp>
      <p:sp>
        <p:nvSpPr>
          <p:cNvPr id="18" name="TextBox 22"/>
          <p:cNvSpPr txBox="1"/>
          <p:nvPr/>
        </p:nvSpPr>
        <p:spPr>
          <a:xfrm>
            <a:off x="5499943" y="2456079"/>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earlier</a:t>
            </a:r>
          </a:p>
        </p:txBody>
      </p:sp>
      <p:sp>
        <p:nvSpPr>
          <p:cNvPr id="5" name="文本框 4"/>
          <p:cNvSpPr txBox="1"/>
          <p:nvPr/>
        </p:nvSpPr>
        <p:spPr>
          <a:xfrm>
            <a:off x="385789" y="92399"/>
            <a:ext cx="4897120" cy="460375"/>
          </a:xfrm>
          <a:prstGeom prst="rect">
            <a:avLst/>
          </a:prstGeom>
          <a:noFill/>
        </p:spPr>
        <p:txBody>
          <a:bodyPr wrap="none" rtlCol="0">
            <a:spAutoFit/>
          </a:bodyPr>
          <a:lstStyle/>
          <a:p>
            <a:pPr algn="l"/>
            <a:r>
              <a:rPr sz="2400" b="1" dirty="0">
                <a:solidFill>
                  <a:srgbClr val="002060"/>
                </a:solidFill>
                <a:latin typeface="微软雅黑" panose="020B0503020204020204" pitchFamily="34" charset="-122"/>
                <a:ea typeface="微软雅黑" panose="020B0503020204020204" pitchFamily="34" charset="-122"/>
                <a:cs typeface="+mj-cs"/>
              </a:rPr>
              <a:t>2023年广东高职高考语法填空真题</a:t>
            </a:r>
          </a:p>
        </p:txBody>
      </p:sp>
      <p:sp>
        <p:nvSpPr>
          <p:cNvPr id="20" name="文本框 19">
            <a:hlinkClick r:id="rId6" action="ppaction://hlinksldjump"/>
          </p:cNvPr>
          <p:cNvSpPr txBox="1"/>
          <p:nvPr/>
        </p:nvSpPr>
        <p:spPr>
          <a:xfrm>
            <a:off x="1474257" y="493351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7" action="ppaction://hlinksldjump"/>
          </p:cNvPr>
          <p:cNvSpPr txBox="1"/>
          <p:nvPr/>
        </p:nvSpPr>
        <p:spPr>
          <a:xfrm>
            <a:off x="3331648" y="493351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8" action="ppaction://hlinksldjump"/>
          </p:cNvPr>
          <p:cNvSpPr txBox="1"/>
          <p:nvPr/>
        </p:nvSpPr>
        <p:spPr>
          <a:xfrm>
            <a:off x="5208372" y="49512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3" name="文本框 22">
            <a:hlinkClick r:id="rId9" action="ppaction://hlinksldjump"/>
          </p:cNvPr>
          <p:cNvSpPr txBox="1"/>
          <p:nvPr/>
        </p:nvSpPr>
        <p:spPr>
          <a:xfrm>
            <a:off x="1474653"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10" action="ppaction://hlinksldjump"/>
          </p:cNvPr>
          <p:cNvSpPr txBox="1"/>
          <p:nvPr/>
        </p:nvSpPr>
        <p:spPr>
          <a:xfrm>
            <a:off x="3419767"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6" name="TextBox 22"/>
          <p:cNvSpPr txBox="1"/>
          <p:nvPr/>
        </p:nvSpPr>
        <p:spPr>
          <a:xfrm>
            <a:off x="4967058" y="2812735"/>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cheer</a:t>
            </a:r>
          </a:p>
        </p:txBody>
      </p:sp>
      <p:sp>
        <p:nvSpPr>
          <p:cNvPr id="4" name="文本框 3">
            <a:hlinkClick r:id="rId11" action="ppaction://hlinksldjump"/>
          </p:cNvPr>
          <p:cNvSpPr txBox="1"/>
          <p:nvPr/>
        </p:nvSpPr>
        <p:spPr>
          <a:xfrm>
            <a:off x="5208562"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6" name="TextBox 22"/>
          <p:cNvSpPr txBox="1"/>
          <p:nvPr/>
        </p:nvSpPr>
        <p:spPr>
          <a:xfrm>
            <a:off x="8914087" y="3202279"/>
            <a:ext cx="23082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were called</a:t>
            </a:r>
          </a:p>
        </p:txBody>
      </p:sp>
      <p:sp>
        <p:nvSpPr>
          <p:cNvPr id="9" name="TextBox 22"/>
          <p:cNvSpPr txBox="1"/>
          <p:nvPr>
            <p:custDataLst>
              <p:tags r:id="rId1"/>
            </p:custDataLst>
          </p:nvPr>
        </p:nvSpPr>
        <p:spPr>
          <a:xfrm>
            <a:off x="4772660" y="3562985"/>
            <a:ext cx="1576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Hearing</a:t>
            </a:r>
          </a:p>
        </p:txBody>
      </p:sp>
      <p:sp>
        <p:nvSpPr>
          <p:cNvPr id="10" name="文本框 9">
            <a:hlinkClick r:id="rId12" action="ppaction://hlinksldjump"/>
          </p:cNvPr>
          <p:cNvSpPr txBox="1"/>
          <p:nvPr>
            <p:custDataLst>
              <p:tags r:id="rId2"/>
            </p:custDataLst>
          </p:nvPr>
        </p:nvSpPr>
        <p:spPr>
          <a:xfrm>
            <a:off x="7392962"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wipe(up)">
                                      <p:cBhvr>
                                        <p:cTn id="13" dur="500"/>
                                        <p:tgtEl>
                                          <p:spTgt spid="3">
                                            <p:txEl>
                                              <p:pRg st="3" end="3"/>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5" end="5"/>
                                            </p:txEl>
                                          </p:spTgt>
                                        </p:tgtEl>
                                        <p:attrNameLst>
                                          <p:attrName>style.visibility</p:attrName>
                                        </p:attrNameLst>
                                      </p:cBhvr>
                                      <p:to>
                                        <p:strVal val="visible"/>
                                      </p:to>
                                    </p:set>
                                    <p:animEffect transition="in" filter="wipe(up)">
                                      <p:cBhvr>
                                        <p:cTn id="16" dur="500"/>
                                        <p:tgtEl>
                                          <p:spTgt spid="3">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barn(inVertical)">
                                      <p:cBhvr>
                                        <p:cTn id="21" dur="500"/>
                                        <p:tgtEl>
                                          <p:spTgt spid="17"/>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out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barn(outVertical)">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barn(inVertical)">
                                      <p:cBhvr>
                                        <p:cTn id="39" dur="500"/>
                                        <p:tgtEl>
                                          <p:spTgt spid="15"/>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barn(outVertical)">
                                      <p:cBhvr>
                                        <p:cTn id="43" dur="500"/>
                                        <p:tgtEl>
                                          <p:spTgt spid="22"/>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barn(inVertical)">
                                      <p:cBhvr>
                                        <p:cTn id="48" dur="500"/>
                                        <p:tgtEl>
                                          <p:spTgt spid="18"/>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barn(outVertical)">
                                      <p:cBhvr>
                                        <p:cTn id="52" dur="500"/>
                                        <p:tgtEl>
                                          <p:spTgt spid="23"/>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26"/>
                                        </p:tgtEl>
                                        <p:attrNameLst>
                                          <p:attrName>style.visibility</p:attrName>
                                        </p:attrNameLst>
                                      </p:cBhvr>
                                      <p:to>
                                        <p:strVal val="visible"/>
                                      </p:to>
                                    </p:set>
                                    <p:animEffect transition="in" filter="barn(inVertical)">
                                      <p:cBhvr>
                                        <p:cTn id="57" dur="500"/>
                                        <p:tgtEl>
                                          <p:spTgt spid="26"/>
                                        </p:tgtEl>
                                      </p:cBhvr>
                                    </p:animEffect>
                                  </p:childTnLst>
                                </p:cTn>
                              </p:par>
                            </p:childTnLst>
                          </p:cTn>
                        </p:par>
                        <p:par>
                          <p:cTn id="58" fill="hold">
                            <p:stCondLst>
                              <p:cond delay="500"/>
                            </p:stCondLst>
                            <p:childTnLst>
                              <p:par>
                                <p:cTn id="59" presetID="16" presetClass="entr" presetSubtype="37" fill="hold" grpId="0" nodeType="after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barn(outVertical)">
                                      <p:cBhvr>
                                        <p:cTn id="61" dur="500"/>
                                        <p:tgtEl>
                                          <p:spTgt spid="24"/>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6"/>
                                        </p:tgtEl>
                                        <p:attrNameLst>
                                          <p:attrName>style.visibility</p:attrName>
                                        </p:attrNameLst>
                                      </p:cBhvr>
                                      <p:to>
                                        <p:strVal val="visible"/>
                                      </p:to>
                                    </p:set>
                                    <p:animEffect transition="in" filter="barn(inVertical)">
                                      <p:cBhvr>
                                        <p:cTn id="66" dur="500"/>
                                        <p:tgtEl>
                                          <p:spTgt spid="6"/>
                                        </p:tgtEl>
                                      </p:cBhvr>
                                    </p:animEffect>
                                  </p:childTnLst>
                                </p:cTn>
                              </p:par>
                            </p:childTnLst>
                          </p:cTn>
                        </p:par>
                        <p:par>
                          <p:cTn id="67" fill="hold">
                            <p:stCondLst>
                              <p:cond delay="500"/>
                            </p:stCondLst>
                            <p:childTnLst>
                              <p:par>
                                <p:cTn id="68" presetID="16" presetClass="entr" presetSubtype="37" fill="hold" grpId="0" nodeType="afterEffect">
                                  <p:stCondLst>
                                    <p:cond delay="0"/>
                                  </p:stCondLst>
                                  <p:childTnLst>
                                    <p:set>
                                      <p:cBhvr>
                                        <p:cTn id="69" dur="1" fill="hold">
                                          <p:stCondLst>
                                            <p:cond delay="0"/>
                                          </p:stCondLst>
                                        </p:cTn>
                                        <p:tgtEl>
                                          <p:spTgt spid="4"/>
                                        </p:tgtEl>
                                        <p:attrNameLst>
                                          <p:attrName>style.visibility</p:attrName>
                                        </p:attrNameLst>
                                      </p:cBhvr>
                                      <p:to>
                                        <p:strVal val="visible"/>
                                      </p:to>
                                    </p:set>
                                    <p:animEffect transition="in" filter="barn(outVertical)">
                                      <p:cBhvr>
                                        <p:cTn id="70" dur="500"/>
                                        <p:tgtEl>
                                          <p:spTgt spid="4"/>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grpId="0" nodeType="clickEffect">
                                  <p:stCondLst>
                                    <p:cond delay="0"/>
                                  </p:stCondLst>
                                  <p:childTnLst>
                                    <p:set>
                                      <p:cBhvr>
                                        <p:cTn id="74" dur="1" fill="hold">
                                          <p:stCondLst>
                                            <p:cond delay="0"/>
                                          </p:stCondLst>
                                        </p:cTn>
                                        <p:tgtEl>
                                          <p:spTgt spid="9"/>
                                        </p:tgtEl>
                                        <p:attrNameLst>
                                          <p:attrName>style.visibility</p:attrName>
                                        </p:attrNameLst>
                                      </p:cBhvr>
                                      <p:to>
                                        <p:strVal val="visible"/>
                                      </p:to>
                                    </p:set>
                                    <p:animEffect transition="in" filter="barn(inVertical)">
                                      <p:cBhvr>
                                        <p:cTn id="75" dur="500"/>
                                        <p:tgtEl>
                                          <p:spTgt spid="9"/>
                                        </p:tgtEl>
                                      </p:cBhvr>
                                    </p:animEffect>
                                  </p:childTnLst>
                                </p:cTn>
                              </p:par>
                            </p:childTnLst>
                          </p:cTn>
                        </p:par>
                        <p:par>
                          <p:cTn id="76" fill="hold">
                            <p:stCondLst>
                              <p:cond delay="500"/>
                            </p:stCondLst>
                            <p:childTnLst>
                              <p:par>
                                <p:cTn id="77" presetID="16" presetClass="entr" presetSubtype="37" fill="hold" grpId="0" nodeType="afterEffect">
                                  <p:stCondLst>
                                    <p:cond delay="0"/>
                                  </p:stCondLst>
                                  <p:childTnLst>
                                    <p:set>
                                      <p:cBhvr>
                                        <p:cTn id="78" dur="1" fill="hold">
                                          <p:stCondLst>
                                            <p:cond delay="0"/>
                                          </p:stCondLst>
                                        </p:cTn>
                                        <p:tgtEl>
                                          <p:spTgt spid="10"/>
                                        </p:tgtEl>
                                        <p:attrNameLst>
                                          <p:attrName>style.visibility</p:attrName>
                                        </p:attrNameLst>
                                      </p:cBhvr>
                                      <p:to>
                                        <p:strVal val="visible"/>
                                      </p:to>
                                    </p:set>
                                    <p:animEffect transition="in" filter="barn(outVertical)">
                                      <p:cBhvr>
                                        <p:cTn id="7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5" grpId="0"/>
      <p:bldP spid="16" grpId="0"/>
      <p:bldP spid="17" grpId="0"/>
      <p:bldP spid="18" grpId="0"/>
      <p:bldP spid="20" grpId="0" bldLvl="0" animBg="1"/>
      <p:bldP spid="21" grpId="0" bldLvl="0" animBg="1"/>
      <p:bldP spid="22" grpId="0" bldLvl="0" animBg="1"/>
      <p:bldP spid="23" grpId="0" bldLvl="0" animBg="1"/>
      <p:bldP spid="24" grpId="0" bldLvl="0" animBg="1"/>
      <p:bldP spid="26" grpId="0"/>
      <p:bldP spid="4" grpId="0" bldLvl="0" animBg="1"/>
      <p:bldP spid="6" grpId="0"/>
      <p:bldP spid="9" grpId="0"/>
      <p:bldP spid="10" grpId="0" bldLvl="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E1F4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22</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3】When _________ (heat), the metal will become soft and it can be shaped into different shapes.</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3415215" y="2106263"/>
            <a:ext cx="1202573"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heated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938992"/>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解析：本题考查非谓语动词。根据分析句子语法结构解题法，主句“</a:t>
            </a:r>
            <a:r>
              <a:rPr lang="en-US" altLang="zh-CN" sz="2400" dirty="0">
                <a:latin typeface="微软雅黑" panose="020B0503020204020204" pitchFamily="34" charset="-122"/>
                <a:ea typeface="微软雅黑" panose="020B0503020204020204" pitchFamily="34" charset="-122"/>
              </a:rPr>
              <a:t>the metal will become soft”</a:t>
            </a:r>
            <a:r>
              <a:rPr lang="zh-CN" altLang="en-US" sz="2400" dirty="0">
                <a:latin typeface="微软雅黑" panose="020B0503020204020204" pitchFamily="34" charset="-122"/>
                <a:ea typeface="微软雅黑" panose="020B0503020204020204" pitchFamily="34" charset="-122"/>
              </a:rPr>
              <a:t>已有完整的主谓结构，填入词应是与</a:t>
            </a:r>
            <a:r>
              <a:rPr lang="en-US" altLang="zh-CN" sz="2400" dirty="0">
                <a:latin typeface="微软雅黑" panose="020B0503020204020204" pitchFamily="34" charset="-122"/>
                <a:ea typeface="微软雅黑" panose="020B0503020204020204" pitchFamily="34" charset="-122"/>
              </a:rPr>
              <a:t>when _________ (heat)</a:t>
            </a:r>
            <a:r>
              <a:rPr lang="zh-CN" altLang="en-US" sz="2400" dirty="0">
                <a:latin typeface="微软雅黑" panose="020B0503020204020204" pitchFamily="34" charset="-122"/>
                <a:ea typeface="微软雅黑" panose="020B0503020204020204" pitchFamily="34" charset="-122"/>
              </a:rPr>
              <a:t>一起作时间状语。逻辑主语</a:t>
            </a:r>
            <a:r>
              <a:rPr lang="en-US" altLang="zh-CN" sz="2400" dirty="0">
                <a:latin typeface="微软雅黑" panose="020B0503020204020204" pitchFamily="34" charset="-122"/>
                <a:ea typeface="微软雅黑" panose="020B0503020204020204" pitchFamily="34" charset="-122"/>
              </a:rPr>
              <a:t>metal</a:t>
            </a:r>
            <a:r>
              <a:rPr lang="zh-CN" altLang="en-US" sz="2400" dirty="0">
                <a:latin typeface="微软雅黑" panose="020B0503020204020204" pitchFamily="34" charset="-122"/>
                <a:ea typeface="微软雅黑" panose="020B0503020204020204" pitchFamily="34" charset="-122"/>
              </a:rPr>
              <a:t>与动词</a:t>
            </a:r>
            <a:r>
              <a:rPr lang="en-US" altLang="zh-CN" sz="2400" dirty="0">
                <a:latin typeface="微软雅黑" panose="020B0503020204020204" pitchFamily="34" charset="-122"/>
                <a:ea typeface="微软雅黑" panose="020B0503020204020204" pitchFamily="34" charset="-122"/>
              </a:rPr>
              <a:t>heat</a:t>
            </a:r>
            <a:r>
              <a:rPr lang="zh-CN" altLang="en-US" sz="2400" dirty="0">
                <a:latin typeface="微软雅黑" panose="020B0503020204020204" pitchFamily="34" charset="-122"/>
                <a:ea typeface="微软雅黑" panose="020B0503020204020204" pitchFamily="34" charset="-122"/>
              </a:rPr>
              <a:t>是被动关系，表示“当被加热的时候，金属会变软”，应用过去分词，故此题正确答案为：</a:t>
            </a:r>
            <a:r>
              <a:rPr lang="en-US" altLang="zh-CN" sz="2400" dirty="0">
                <a:latin typeface="微软雅黑" panose="020B0503020204020204" pitchFamily="34" charset="-122"/>
                <a:ea typeface="微软雅黑" panose="020B0503020204020204" pitchFamily="34" charset="-122"/>
              </a:rPr>
              <a:t>heated</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5">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1066440"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46. 本题考查词性变化。根据分析句子结构解题法，填入词在句子中作状语，需填入副词，故此题正确答案为：Finally。</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47. 本题考查状语从句连词的用法。根据句意“当她到达的时候，她的教练已在跑道上”，故此题正确答案为：When。</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48. 本题考查代词变化。根据分析句子结构解题法，填入词在动词keep后充当宾语，应填入宾格形式，故此题正确答案为：her。</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49. 本题考查副词比较级的用法。根据关键词解题法，由关键词 than 可以判断用副词比较级，故此题正确答案为：earlier。</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50. 本题考查非谓语动词。根据分析句子结构解题法，填入动词表示目的，应填入不定式，故此题正确答案为：to cheer。</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51. 本题考查动词的时态语态变化。根据分析句子结构解题法，动词 call 与主语 runners 是被动关系，应用过去时的被动语态，故此题正确答案为：were called。</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52. 本题考查非谓语动词。根据分析句子结构解题法，动词 hear 和主语 Care 是主动关系，应填入现在分词作伴随状语，故此题正确答案为：Hearing。</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386080" y="685165"/>
            <a:ext cx="11420475" cy="4811395"/>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rPr>
              <a:t>    </a:t>
            </a:r>
            <a:r>
              <a:rPr lang="en-US" altLang="zh-CN" sz="2400" b="1">
                <a:latin typeface="微软雅黑" panose="020B0503020204020204" pitchFamily="34" charset="-122"/>
                <a:ea typeface="微软雅黑" panose="020B0503020204020204" pitchFamily="34" charset="-122"/>
              </a:rPr>
              <a:t>Running past the stands, she heard the voices of her friends cheering her name. Cara kept her energy and continued to keep a good speed. When she rounded the track 53 _________the last time, she and another runner were neck and neck for 54 _________finish line. As the end approached, Cara put all her effort into those last few 55 _________(foot). She won the race narrowly. Cara was so happy.</a:t>
            </a:r>
          </a:p>
          <a:p>
            <a:pPr marL="0" indent="0">
              <a:buNone/>
            </a:pPr>
            <a:endParaRPr lang="en-US" altLang="zh-CN" sz="2400" b="1">
              <a:latin typeface="微软雅黑" panose="020B0503020204020204" pitchFamily="34" charset="-122"/>
              <a:ea typeface="微软雅黑" panose="020B0503020204020204" pitchFamily="34" charset="-122"/>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53                 54                55                             </a:t>
            </a: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t>227</a:t>
            </a:fld>
            <a:endParaRPr lang="en-US"/>
          </a:p>
        </p:txBody>
      </p:sp>
      <p:sp>
        <p:nvSpPr>
          <p:cNvPr id="8" name="左箭头 7">
            <a:hlinkClick r:id="rId3"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5" name="TextBox 22"/>
          <p:cNvSpPr txBox="1"/>
          <p:nvPr/>
        </p:nvSpPr>
        <p:spPr>
          <a:xfrm>
            <a:off x="9330144" y="2049723"/>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feet</a:t>
            </a:r>
          </a:p>
        </p:txBody>
      </p:sp>
      <p:sp>
        <p:nvSpPr>
          <p:cNvPr id="16" name="TextBox 22"/>
          <p:cNvSpPr txBox="1"/>
          <p:nvPr/>
        </p:nvSpPr>
        <p:spPr>
          <a:xfrm>
            <a:off x="5755640" y="1740535"/>
            <a:ext cx="65913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a:t>
            </a:r>
          </a:p>
        </p:txBody>
      </p:sp>
      <p:sp>
        <p:nvSpPr>
          <p:cNvPr id="17" name="TextBox 22"/>
          <p:cNvSpPr txBox="1"/>
          <p:nvPr/>
        </p:nvSpPr>
        <p:spPr>
          <a:xfrm>
            <a:off x="5443855" y="1294130"/>
            <a:ext cx="11252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for</a:t>
            </a:r>
          </a:p>
        </p:txBody>
      </p:sp>
      <p:sp>
        <p:nvSpPr>
          <p:cNvPr id="5" name="文本框 4"/>
          <p:cNvSpPr txBox="1"/>
          <p:nvPr/>
        </p:nvSpPr>
        <p:spPr>
          <a:xfrm>
            <a:off x="385789" y="92399"/>
            <a:ext cx="4897120" cy="460375"/>
          </a:xfrm>
          <a:prstGeom prst="rect">
            <a:avLst/>
          </a:prstGeom>
          <a:noFill/>
        </p:spPr>
        <p:txBody>
          <a:bodyPr wrap="none" rtlCol="0">
            <a:spAutoFit/>
          </a:bodyPr>
          <a:lstStyle/>
          <a:p>
            <a:pPr algn="l"/>
            <a:r>
              <a:rPr sz="2400" b="1" dirty="0">
                <a:solidFill>
                  <a:srgbClr val="002060"/>
                </a:solidFill>
                <a:latin typeface="微软雅黑" panose="020B0503020204020204" pitchFamily="34" charset="-122"/>
                <a:ea typeface="微软雅黑" panose="020B0503020204020204" pitchFamily="34" charset="-122"/>
                <a:cs typeface="+mj-cs"/>
              </a:rPr>
              <a:t>2023年广东高职高考语法填空真题</a:t>
            </a:r>
          </a:p>
        </p:txBody>
      </p:sp>
      <p:sp>
        <p:nvSpPr>
          <p:cNvPr id="20" name="文本框 19">
            <a:hlinkClick r:id="rId4" action="ppaction://hlinksldjump"/>
          </p:cNvPr>
          <p:cNvSpPr txBox="1"/>
          <p:nvPr/>
        </p:nvSpPr>
        <p:spPr>
          <a:xfrm>
            <a:off x="1048807" y="35060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979858" y="35060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772762" y="35060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arn(outVertical)">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barn(inVertical)">
                                      <p:cBhvr>
                                        <p:cTn id="33" dur="500"/>
                                        <p:tgtEl>
                                          <p:spTgt spid="15"/>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5" grpId="0"/>
      <p:bldP spid="16" grpId="0"/>
      <p:bldP spid="17" grpId="0"/>
      <p:bldP spid="20" grpId="0" bldLvl="0" animBg="1"/>
      <p:bldP spid="21" grpId="0" bldLvl="0" animBg="1"/>
      <p:bldP spid="22" grpId="0" bldLvl="0" animBg="1"/>
    </p:bldLst>
  </p:timing>
</p:sld>
</file>

<file path=ppt/slides/slide2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53. 本题考查固定搭配。for the last time（最后一次）作状语，可以放句首或句末，故此题正确答案为：for。</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54. 本题考查冠词用法。根据分析句子结构解题法，the finish line 指最后一圈冲刺线，应填入定冠词，故此题正确答案为：the。</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t>23</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042323" y="365531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2</a:t>
            </a:r>
            <a:r>
              <a:rPr lang="zh-CN" altLang="en-US" sz="2400" b="1" dirty="0">
                <a:latin typeface="微软雅黑" panose="020B0503020204020204" pitchFamily="34" charset="-122"/>
                <a:ea typeface="微软雅黑" panose="020B0503020204020204" pitchFamily="34" charset="-122"/>
              </a:rPr>
              <a:t>）提示词为名词</a:t>
            </a:r>
          </a:p>
          <a:p>
            <a:r>
              <a:rPr lang="zh-CN" altLang="en-US" sz="2400" b="1" dirty="0">
                <a:latin typeface="微软雅黑" panose="020B0503020204020204" pitchFamily="34" charset="-122"/>
                <a:ea typeface="微软雅黑" panose="020B0503020204020204" pitchFamily="34" charset="-122"/>
              </a:rPr>
              <a:t>如提示词是名词，需注意可数名词的单复数形式、名词所有格以及变换为形容词、副词等其他词性。</a:t>
            </a:r>
          </a:p>
        </p:txBody>
      </p:sp>
      <p:sp>
        <p:nvSpPr>
          <p:cNvPr id="6" name="文本框 5"/>
          <p:cNvSpPr txBox="1"/>
          <p:nvPr/>
        </p:nvSpPr>
        <p:spPr>
          <a:xfrm>
            <a:off x="1042323" y="1822342"/>
            <a:ext cx="10107353" cy="1291590"/>
          </a:xfrm>
          <a:prstGeom prst="rect">
            <a:avLst/>
          </a:prstGeom>
          <a:solidFill>
            <a:schemeClr val="accent1">
              <a:lumMod val="20000"/>
              <a:lumOff val="80000"/>
            </a:schemeClr>
          </a:solidFill>
        </p:spPr>
        <p:txBody>
          <a:bodyPr wrap="square" rtlCol="0">
            <a:spAutoFit/>
          </a:bodyPr>
          <a:lstStyle/>
          <a:p>
            <a:r>
              <a:rPr lang="en-US" altLang="zh-CN" sz="2600" b="1" dirty="0">
                <a:latin typeface="微软雅黑" panose="020B0503020204020204" pitchFamily="34" charset="-122"/>
                <a:ea typeface="微软雅黑" panose="020B0503020204020204" pitchFamily="34" charset="-122"/>
              </a:rPr>
              <a:t>1. </a:t>
            </a:r>
            <a:r>
              <a:rPr lang="zh-CN" altLang="en-US" sz="2600" b="1" dirty="0">
                <a:latin typeface="微软雅黑" panose="020B0503020204020204" pitchFamily="34" charset="-122"/>
                <a:ea typeface="微软雅黑" panose="020B0503020204020204" pitchFamily="34" charset="-122"/>
              </a:rPr>
              <a:t>有提示词的题型：解题技巧</a:t>
            </a:r>
            <a:r>
              <a:rPr lang="en-US" altLang="zh-CN" sz="2600" b="1" dirty="0">
                <a:latin typeface="微软雅黑" panose="020B0503020204020204" pitchFamily="34" charset="-122"/>
                <a:ea typeface="微软雅黑" panose="020B0503020204020204" pitchFamily="34" charset="-122"/>
              </a:rPr>
              <a:t>——</a:t>
            </a:r>
            <a:r>
              <a:rPr lang="zh-CN" altLang="en-US" sz="2600" b="1" dirty="0">
                <a:latin typeface="微软雅黑" panose="020B0503020204020204" pitchFamily="34" charset="-122"/>
                <a:ea typeface="微软雅黑" panose="020B0503020204020204" pitchFamily="34" charset="-122"/>
              </a:rPr>
              <a:t>巧“变”</a:t>
            </a:r>
          </a:p>
          <a:p>
            <a:r>
              <a:rPr lang="zh-CN" altLang="en-US" sz="2600" b="1" dirty="0">
                <a:latin typeface="微软雅黑" panose="020B0503020204020204" pitchFamily="34" charset="-122"/>
                <a:ea typeface="微软雅黑" panose="020B0503020204020204" pitchFamily="34" charset="-122"/>
              </a:rPr>
              <a:t>       提供了单词提示的空格主要考查动词时态和语态、非谓语形式、名词、形容词和副词、代词等，需要根据句子，对单词形式进行变化。</a:t>
            </a:r>
          </a:p>
        </p:txBody>
      </p:sp>
      <p:graphicFrame>
        <p:nvGraphicFramePr>
          <p:cNvPr id="8" name="图示 7"/>
          <p:cNvGraphicFramePr/>
          <p:nvPr/>
        </p:nvGraphicFramePr>
        <p:xfrm>
          <a:off x="2032000" y="273231"/>
          <a:ext cx="8128000" cy="14089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500"/>
                            </p:stCondLst>
                            <p:childTnLst>
                              <p:par>
                                <p:cTn id="16" presetID="22" presetClass="entr" presetSubtype="8" fill="hold" grpId="1"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xit" presetSubtype="2" fill="hold" grpId="0" nodeType="clickEffect">
                                  <p:stCondLst>
                                    <p:cond delay="0"/>
                                  </p:stCondLst>
                                  <p:childTnLst>
                                    <p:animEffect transition="out" filter="wipe(right)">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22" presetClass="exit" presetSubtype="2" fill="hold" grpId="1" nodeType="withEffect">
                                  <p:stCondLst>
                                    <p:cond delay="0"/>
                                  </p:stCondLst>
                                  <p:childTnLst>
                                    <p:animEffect transition="out" filter="wipe(right)">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6" grpId="0" bldLvl="0" animBg="1"/>
      <p:bldP spid="6" grpId="1" bldLvl="0" animBg="1"/>
      <p:bldGraphic spid="8" grpId="0">
        <p:bldAsOne/>
      </p:bldGraphic>
    </p:bldLst>
  </p:timing>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55. 本题考查可数名词单复数变化。根据关键词解题法，可数名词在不定代词few后，应用名词复数形式，故此题正确答案为：feet。</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    An old gentleman was very unhappy about modern education. In his opinion, young people nowadays were not being taught the 56</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(important) of knowing the difference between right and wrong.</a:t>
            </a:r>
          </a:p>
          <a:p>
            <a:pPr marL="0" indent="0" algn="just">
              <a:buNone/>
            </a:pPr>
            <a:r>
              <a:rPr lang="en-US" altLang="zh-CN" sz="2400" b="1" dirty="0">
                <a:latin typeface="微软雅黑" panose="020B0503020204020204" pitchFamily="34" charset="-122"/>
                <a:ea typeface="微软雅黑" panose="020B0503020204020204" pitchFamily="34" charset="-122"/>
                <a:sym typeface="+mn-ea"/>
              </a:rPr>
              <a:t>    </a:t>
            </a:r>
            <a:r>
              <a:rPr lang="en-US" altLang="zh-CN" sz="2400" b="1" dirty="0">
                <a:latin typeface="微软雅黑" panose="020B0503020204020204" pitchFamily="34" charset="-122"/>
                <a:ea typeface="微软雅黑" panose="020B0503020204020204" pitchFamily="34" charset="-122"/>
              </a:rPr>
              <a:t>One day, he was taking a walk in the park near his home when he saw some young boys 57</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(stand) around a small cat. The old gentleman went up 58</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the boys and asked them 59</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was happening. One of the boys said to him, “We are having a contest. We are telling 60</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(lie), and the one who tells the 61</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(big) lie gets to keep the cat.”</a:t>
            </a: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56                 57                58                59                60                 61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t>231</a:t>
            </a:fld>
            <a:endParaRPr lang="en-US"/>
          </a:p>
        </p:txBody>
      </p:sp>
      <p:sp>
        <p:nvSpPr>
          <p:cNvPr id="8" name="左箭头 7">
            <a:hlinkClick r:id="rId3"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5" name="TextBox 22"/>
          <p:cNvSpPr txBox="1"/>
          <p:nvPr/>
        </p:nvSpPr>
        <p:spPr>
          <a:xfrm>
            <a:off x="4260046" y="2549102"/>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a:t>
            </a:r>
          </a:p>
        </p:txBody>
      </p:sp>
      <p:sp>
        <p:nvSpPr>
          <p:cNvPr id="16" name="TextBox 22"/>
          <p:cNvSpPr txBox="1"/>
          <p:nvPr/>
        </p:nvSpPr>
        <p:spPr>
          <a:xfrm>
            <a:off x="3963124" y="2106792"/>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standing</a:t>
            </a:r>
          </a:p>
        </p:txBody>
      </p:sp>
      <p:sp>
        <p:nvSpPr>
          <p:cNvPr id="17" name="TextBox 22"/>
          <p:cNvSpPr txBox="1"/>
          <p:nvPr/>
        </p:nvSpPr>
        <p:spPr>
          <a:xfrm>
            <a:off x="10228237" y="1004254"/>
            <a:ext cx="24122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importance</a:t>
            </a:r>
          </a:p>
        </p:txBody>
      </p:sp>
      <p:sp>
        <p:nvSpPr>
          <p:cNvPr id="18" name="TextBox 22"/>
          <p:cNvSpPr txBox="1"/>
          <p:nvPr/>
        </p:nvSpPr>
        <p:spPr>
          <a:xfrm>
            <a:off x="10295521" y="2488339"/>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what</a:t>
            </a:r>
          </a:p>
        </p:txBody>
      </p:sp>
      <p:sp>
        <p:nvSpPr>
          <p:cNvPr id="5" name="文本框 4"/>
          <p:cNvSpPr txBox="1"/>
          <p:nvPr/>
        </p:nvSpPr>
        <p:spPr>
          <a:xfrm>
            <a:off x="385789" y="92399"/>
            <a:ext cx="4897120" cy="46037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2022</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4" action="ppaction://hlinksldjump"/>
          </p:cNvPr>
          <p:cNvSpPr txBox="1"/>
          <p:nvPr/>
        </p:nvSpPr>
        <p:spPr>
          <a:xfrm>
            <a:off x="107611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979858"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77276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3" name="文本框 22">
            <a:hlinkClick r:id="rId7" action="ppaction://hlinksldjump"/>
          </p:cNvPr>
          <p:cNvSpPr txBox="1"/>
          <p:nvPr/>
        </p:nvSpPr>
        <p:spPr>
          <a:xfrm>
            <a:off x="6604183"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8" action="ppaction://hlinksldjump"/>
          </p:cNvPr>
          <p:cNvSpPr txBox="1"/>
          <p:nvPr/>
        </p:nvSpPr>
        <p:spPr>
          <a:xfrm>
            <a:off x="8535327"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6" name="TextBox 22"/>
          <p:cNvSpPr txBox="1"/>
          <p:nvPr/>
        </p:nvSpPr>
        <p:spPr>
          <a:xfrm>
            <a:off x="3430470" y="3202929"/>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lies</a:t>
            </a:r>
          </a:p>
        </p:txBody>
      </p:sp>
      <p:sp>
        <p:nvSpPr>
          <p:cNvPr id="4" name="文本框 3">
            <a:hlinkClick r:id="rId9" action="ppaction://hlinksldjump"/>
          </p:cNvPr>
          <p:cNvSpPr txBox="1"/>
          <p:nvPr/>
        </p:nvSpPr>
        <p:spPr>
          <a:xfrm>
            <a:off x="10228237"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6" name="TextBox 22"/>
          <p:cNvSpPr txBox="1"/>
          <p:nvPr/>
        </p:nvSpPr>
        <p:spPr>
          <a:xfrm>
            <a:off x="10268134" y="3279128"/>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biggest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wipe(up)">
                                      <p:cBhvr>
                                        <p:cTn id="13" dur="500"/>
                                        <p:tgtEl>
                                          <p:spTgt spid="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outVertical)">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outVertical)">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barn(inVertical)">
                                      <p:cBhvr>
                                        <p:cTn id="54" dur="500"/>
                                        <p:tgtEl>
                                          <p:spTgt spid="26"/>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barn(outVertical)">
                                      <p:cBhvr>
                                        <p:cTn id="58" dur="500"/>
                                        <p:tgtEl>
                                          <p:spTgt spid="24"/>
                                        </p:tgtEl>
                                      </p:cBhvr>
                                    </p:animEffect>
                                  </p:childTnLst>
                                </p:cTn>
                              </p:par>
                            </p:childTnLst>
                          </p:cTn>
                        </p:par>
                        <p:par>
                          <p:cTn id="59" fill="hold">
                            <p:stCondLst>
                              <p:cond delay="1000"/>
                            </p:stCondLst>
                            <p:childTnLst>
                              <p:par>
                                <p:cTn id="60" presetID="16" presetClass="entr" presetSubtype="37" fill="hold" grpId="0" nodeType="afterEffect">
                                  <p:stCondLst>
                                    <p:cond delay="0"/>
                                  </p:stCondLst>
                                  <p:childTnLst>
                                    <p:set>
                                      <p:cBhvr>
                                        <p:cTn id="61" dur="1" fill="hold">
                                          <p:stCondLst>
                                            <p:cond delay="0"/>
                                          </p:stCondLst>
                                        </p:cTn>
                                        <p:tgtEl>
                                          <p:spTgt spid="4"/>
                                        </p:tgtEl>
                                        <p:attrNameLst>
                                          <p:attrName>style.visibility</p:attrName>
                                        </p:attrNameLst>
                                      </p:cBhvr>
                                      <p:to>
                                        <p:strVal val="visible"/>
                                      </p:to>
                                    </p:set>
                                    <p:animEffect transition="in" filter="barn(outVertical)">
                                      <p:cBhvr>
                                        <p:cTn id="62" dur="500"/>
                                        <p:tgtEl>
                                          <p:spTgt spid="4"/>
                                        </p:tgtEl>
                                      </p:cBhvr>
                                    </p:animEffect>
                                  </p:childTnLst>
                                </p:cTn>
                              </p:par>
                            </p:childTnLst>
                          </p:cTn>
                        </p:par>
                      </p:childTnLst>
                    </p:cTn>
                  </p:par>
                  <p:par>
                    <p:cTn id="63" fill="hold">
                      <p:stCondLst>
                        <p:cond delay="indefinite"/>
                      </p:stCondLst>
                      <p:childTnLst>
                        <p:par>
                          <p:cTn id="64" fill="hold">
                            <p:stCondLst>
                              <p:cond delay="0"/>
                            </p:stCondLst>
                            <p:childTnLst>
                              <p:par>
                                <p:cTn id="65" presetID="16" presetClass="entr" presetSubtype="21" fill="hold" grpId="0"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barn(inVertical)">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bldLvl="0" animBg="1"/>
      <p:bldP spid="21" grpId="0" bldLvl="0" animBg="1"/>
      <p:bldP spid="22" grpId="0" bldLvl="0" animBg="1"/>
      <p:bldP spid="23" grpId="0" bldLvl="0" animBg="1"/>
      <p:bldP spid="24" grpId="0" bldLvl="0" animBg="1"/>
      <p:bldP spid="26" grpId="0"/>
      <p:bldP spid="4" grpId="0" bldLvl="0" animBg="1"/>
      <p:bldP spid="6" grpId="0"/>
    </p:bldLst>
  </p:timing>
</p:sld>
</file>

<file path=ppt/slides/slide2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56. 本题考查词性变化。根据关键词解题法，空格前是冠词，应填入名词形式，故此题正确答案为：importance。</a:t>
            </a:r>
          </a:p>
          <a:p>
            <a:pPr marL="0" indent="0">
              <a:lnSpc>
                <a:spcPct val="150000"/>
              </a:lnSpc>
              <a:buNone/>
            </a:pPr>
            <a:endParaRPr lang="zh-CN" altLang="en-US"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57. 本题考查非谓语动词。根据固定搭配解题法，see sb. doing表示看到某人正在做某事，句意为“他看见一群男孩正站在一只小猫旁边”，故此题正确答案为：standing。</a:t>
            </a:r>
            <a:endParaRPr lang="zh-CN" altLang="en-US"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084835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58. 本题考查词组搭配。根据固定搭配解题法，go up to sb. 表示走上前，靠近某人，故此题正确答案为：to。</a:t>
            </a:r>
          </a:p>
          <a:p>
            <a:pPr marL="0" indent="0">
              <a:lnSpc>
                <a:spcPct val="150000"/>
              </a:lnSpc>
              <a:buNone/>
            </a:pPr>
            <a:endParaRPr lang="zh-CN" altLang="en-US"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59. 本题考查宾语从句连接词。根据句意解题法，句意为“问他们发生了什么事”，故此题正确答案为：what。</a:t>
            </a:r>
            <a:endParaRPr lang="zh-CN" altLang="en-US"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60. 本题考查名词单复数变化。根据句意解题法，句意为“我们在进行说谎言比赛”，由此可知不止说了一个谎，故此题正确答案为：lies。</a:t>
            </a:r>
            <a:endParaRPr lang="zh-CN" altLang="en-US"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61. 本题考查形容词最高级变化。根据关键词解题法，填入词前有定冠词the，并且根据句意为“说出最大谎言的人养这猫”，需填入形容词最高级，故此题正确答案为：biggest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rPr>
              <a:t>    </a:t>
            </a:r>
            <a:r>
              <a:rPr lang="en-US" altLang="zh-CN" sz="2400" b="1">
                <a:latin typeface="微软雅黑" panose="020B0503020204020204" pitchFamily="34" charset="-122"/>
                <a:ea typeface="微软雅黑" panose="020B0503020204020204" pitchFamily="34" charset="-122"/>
              </a:rPr>
              <a:t>The old gentleman 62</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a:latin typeface="微软雅黑" panose="020B0503020204020204" pitchFamily="34" charset="-122"/>
                <a:ea typeface="微软雅黑" panose="020B0503020204020204" pitchFamily="34" charset="-122"/>
              </a:rPr>
              <a:t>(think) that this was a good opportunity to teach the boys a 63</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a:latin typeface="微软雅黑" panose="020B0503020204020204" pitchFamily="34" charset="-122"/>
                <a:ea typeface="微软雅黑" panose="020B0503020204020204" pitchFamily="34" charset="-122"/>
              </a:rPr>
              <a:t> (use) lesson. So he said to them: I’ve never told a lie in 64</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a:latin typeface="微软雅黑" panose="020B0503020204020204" pitchFamily="34" charset="-122"/>
                <a:ea typeface="微软雅黑" panose="020B0503020204020204" pitchFamily="34" charset="-122"/>
              </a:rPr>
              <a:t> (I) life. “All at once there was 65</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a:latin typeface="微软雅黑" panose="020B0503020204020204" pitchFamily="34" charset="-122"/>
                <a:ea typeface="微软雅黑" panose="020B0503020204020204" pitchFamily="34" charset="-122"/>
              </a:rPr>
              <a:t> great shout from all the  boys, and they said. “You’ve won! You can take the cat!”</a:t>
            </a:r>
          </a:p>
          <a:p>
            <a:pPr marL="0" indent="0">
              <a:buNone/>
            </a:pPr>
            <a:endParaRPr lang="en-US" altLang="zh-CN" sz="2400" b="1">
              <a:latin typeface="微软雅黑" panose="020B0503020204020204" pitchFamily="34" charset="-122"/>
              <a:ea typeface="微软雅黑" panose="020B0503020204020204" pitchFamily="34" charset="-122"/>
            </a:endParaRPr>
          </a:p>
          <a:p>
            <a:pPr marL="0" indent="0">
              <a:buNone/>
            </a:pPr>
            <a:endParaRPr lang="en-US" altLang="zh-CN" sz="2400" b="1">
              <a:latin typeface="微软雅黑" panose="020B0503020204020204" pitchFamily="34" charset="-122"/>
              <a:ea typeface="微软雅黑" panose="020B0503020204020204" pitchFamily="34" charset="-122"/>
            </a:endParaRPr>
          </a:p>
          <a:p>
            <a:pPr marL="0" indent="0">
              <a:buNone/>
            </a:pPr>
            <a:endParaRPr lang="en-US" altLang="zh-CN" sz="2400" b="1">
              <a:latin typeface="微软雅黑" panose="020B0503020204020204" pitchFamily="34" charset="-122"/>
              <a:ea typeface="微软雅黑" panose="020B0503020204020204" pitchFamily="34" charset="-122"/>
            </a:endParaRPr>
          </a:p>
          <a:p>
            <a:pPr marL="0" indent="0">
              <a:buNone/>
            </a:pPr>
            <a:endParaRPr lang="en-US" altLang="zh-CN" sz="2400" b="1">
              <a:latin typeface="微软雅黑" panose="020B0503020204020204" pitchFamily="34" charset="-122"/>
              <a:ea typeface="微软雅黑" panose="020B0503020204020204" pitchFamily="34" charset="-122"/>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62                 63                64                65              </a:t>
            </a: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t>238</a:t>
            </a:fld>
            <a:endParaRPr lang="en-US"/>
          </a:p>
        </p:txBody>
      </p:sp>
      <p:sp>
        <p:nvSpPr>
          <p:cNvPr id="8" name="左箭头 7">
            <a:hlinkClick r:id="rId3"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5" name="TextBox 22"/>
          <p:cNvSpPr txBox="1"/>
          <p:nvPr/>
        </p:nvSpPr>
        <p:spPr>
          <a:xfrm>
            <a:off x="5516969" y="1361383"/>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my</a:t>
            </a:r>
          </a:p>
        </p:txBody>
      </p:sp>
      <p:sp>
        <p:nvSpPr>
          <p:cNvPr id="16" name="TextBox 22"/>
          <p:cNvSpPr txBox="1"/>
          <p:nvPr/>
        </p:nvSpPr>
        <p:spPr>
          <a:xfrm>
            <a:off x="5755913" y="915455"/>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useful</a:t>
            </a:r>
          </a:p>
        </p:txBody>
      </p:sp>
      <p:sp>
        <p:nvSpPr>
          <p:cNvPr id="17" name="TextBox 22"/>
          <p:cNvSpPr txBox="1"/>
          <p:nvPr/>
        </p:nvSpPr>
        <p:spPr>
          <a:xfrm>
            <a:off x="4191773" y="552874"/>
            <a:ext cx="24122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thought</a:t>
            </a:r>
          </a:p>
        </p:txBody>
      </p:sp>
      <p:sp>
        <p:nvSpPr>
          <p:cNvPr id="18" name="TextBox 22"/>
          <p:cNvSpPr txBox="1"/>
          <p:nvPr/>
        </p:nvSpPr>
        <p:spPr>
          <a:xfrm>
            <a:off x="1076446" y="1713443"/>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a:t>
            </a:r>
          </a:p>
        </p:txBody>
      </p:sp>
      <p:sp>
        <p:nvSpPr>
          <p:cNvPr id="5" name="文本框 4"/>
          <p:cNvSpPr txBox="1"/>
          <p:nvPr/>
        </p:nvSpPr>
        <p:spPr>
          <a:xfrm>
            <a:off x="385789" y="92399"/>
            <a:ext cx="4897120" cy="46037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2022</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4" action="ppaction://hlinksldjump"/>
          </p:cNvPr>
          <p:cNvSpPr txBox="1"/>
          <p:nvPr/>
        </p:nvSpPr>
        <p:spPr>
          <a:xfrm>
            <a:off x="107611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979858"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77276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3" name="文本框 22">
            <a:hlinkClick r:id="rId7" action="ppaction://hlinksldjump"/>
          </p:cNvPr>
          <p:cNvSpPr txBox="1"/>
          <p:nvPr/>
        </p:nvSpPr>
        <p:spPr>
          <a:xfrm>
            <a:off x="6604183"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5" end="5"/>
                                            </p:txEl>
                                          </p:spTgt>
                                        </p:tgtEl>
                                        <p:attrNameLst>
                                          <p:attrName>style.visibility</p:attrName>
                                        </p:attrNameLst>
                                      </p:cBhvr>
                                      <p:to>
                                        <p:strVal val="visible"/>
                                      </p:to>
                                    </p:set>
                                    <p:animEffect transition="in" filter="wipe(up)">
                                      <p:cBhvr>
                                        <p:cTn id="10" dur="500"/>
                                        <p:tgtEl>
                                          <p:spTgt spid="3">
                                            <p:txEl>
                                              <p:pRg st="5" end="5"/>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arn(outVertical)">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barn(inVertical)">
                                      <p:cBhvr>
                                        <p:cTn id="33" dur="500"/>
                                        <p:tgtEl>
                                          <p:spTgt spid="15"/>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barn(inVertical)">
                                      <p:cBhvr>
                                        <p:cTn id="42" dur="500"/>
                                        <p:tgtEl>
                                          <p:spTgt spid="18"/>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barn(outVertical)">
                                      <p:cBhvr>
                                        <p:cTn id="4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5" grpId="0"/>
      <p:bldP spid="16" grpId="0"/>
      <p:bldP spid="17" grpId="0"/>
      <p:bldP spid="18" grpId="0"/>
      <p:bldP spid="20" grpId="0" bldLvl="0" animBg="1"/>
      <p:bldP spid="21" grpId="0" bldLvl="0" animBg="1"/>
      <p:bldP spid="22" grpId="0" bldLvl="0" animBg="1"/>
      <p:bldP spid="23" grpId="0" bldLvl="0" animBg="1"/>
    </p:bldLst>
  </p:timing>
</p:sld>
</file>

<file path=ppt/slides/slide2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1066440"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62. 本题考查动词时态变化。纵观全文，此文记叙的事情发生在过去的某天，所以应用过去时，故此题正确答案为：thought。</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4417724" cy="501647"/>
          </a:xfrm>
          <a:prstGeom prst="homePlate">
            <a:avLst/>
          </a:prstGeom>
          <a:solidFill>
            <a:schemeClr val="tx2">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24</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295158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当可数名词前有 </a:t>
            </a:r>
            <a:r>
              <a:rPr lang="en-US" altLang="zh-CN" sz="2400" dirty="0">
                <a:latin typeface="微软雅黑" panose="020B0503020204020204" pitchFamily="34" charset="-122"/>
                <a:ea typeface="微软雅黑" panose="020B0503020204020204" pitchFamily="34" charset="-122"/>
              </a:rPr>
              <a:t>many</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several</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all</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a few </a:t>
            </a:r>
            <a:r>
              <a:rPr lang="zh-CN" altLang="en-US" sz="2400" dirty="0">
                <a:latin typeface="微软雅黑" panose="020B0503020204020204" pitchFamily="34" charset="-122"/>
                <a:ea typeface="微软雅黑" panose="020B0503020204020204" pitchFamily="34" charset="-122"/>
              </a:rPr>
              <a:t>等表示“许多、一些”的不定代词以及 </a:t>
            </a:r>
            <a:r>
              <a:rPr lang="en-US" altLang="zh-CN" sz="2400" dirty="0">
                <a:latin typeface="微软雅黑" panose="020B0503020204020204" pitchFamily="34" charset="-122"/>
                <a:ea typeface="微软雅黑" panose="020B0503020204020204" pitchFamily="34" charset="-122"/>
              </a:rPr>
              <a:t>these</a:t>
            </a:r>
            <a:r>
              <a:rPr lang="zh-CN" altLang="en-US" sz="2400" dirty="0">
                <a:latin typeface="微软雅黑" panose="020B0503020204020204" pitchFamily="34" charset="-122"/>
                <a:ea typeface="微软雅黑" panose="020B0503020204020204" pitchFamily="34" charset="-122"/>
              </a:rPr>
              <a:t>（这些），</a:t>
            </a:r>
            <a:r>
              <a:rPr lang="en-US" altLang="zh-CN" sz="2400" dirty="0">
                <a:latin typeface="微软雅黑" panose="020B0503020204020204" pitchFamily="34" charset="-122"/>
                <a:ea typeface="微软雅黑" panose="020B0503020204020204" pitchFamily="34" charset="-122"/>
              </a:rPr>
              <a:t>those</a:t>
            </a:r>
            <a:r>
              <a:rPr lang="zh-CN" altLang="en-US" sz="2400" dirty="0">
                <a:latin typeface="微软雅黑" panose="020B0503020204020204" pitchFamily="34" charset="-122"/>
                <a:ea typeface="微软雅黑" panose="020B0503020204020204" pitchFamily="34" charset="-122"/>
              </a:rPr>
              <a:t>（那些）等修饰时，需用名词的复数形式。</a:t>
            </a:r>
          </a:p>
        </p:txBody>
      </p:sp>
      <p:sp>
        <p:nvSpPr>
          <p:cNvPr id="6" name="文本框 5"/>
          <p:cNvSpPr txBox="1"/>
          <p:nvPr/>
        </p:nvSpPr>
        <p:spPr>
          <a:xfrm>
            <a:off x="756478" y="2095796"/>
            <a:ext cx="3278462" cy="52322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1</a:t>
            </a:r>
            <a:r>
              <a:rPr lang="zh-CN" altLang="en-US" sz="2800" b="1" dirty="0">
                <a:latin typeface="微软雅黑" panose="020B0503020204020204" pitchFamily="34" charset="-122"/>
                <a:ea typeface="微软雅黑" panose="020B0503020204020204" pitchFamily="34" charset="-122"/>
              </a:rPr>
              <a:t>）关键词解题法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文本框 3"/>
          <p:cNvSpPr txBox="1"/>
          <p:nvPr/>
        </p:nvSpPr>
        <p:spPr>
          <a:xfrm>
            <a:off x="4417724" y="147877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500" fill="hold"/>
                                        <p:tgtEl>
                                          <p:spTgt spid="4"/>
                                        </p:tgtEl>
                                        <p:attrNameLst>
                                          <p:attrName>ppt_w</p:attrName>
                                        </p:attrNameLst>
                                      </p:cBhvr>
                                      <p:tavLst>
                                        <p:tav tm="0">
                                          <p:val>
                                            <p:fltVal val="0"/>
                                          </p:val>
                                        </p:tav>
                                        <p:tav tm="100000">
                                          <p:val>
                                            <p:strVal val="#ppt_w"/>
                                          </p:val>
                                        </p:tav>
                                      </p:tavLst>
                                    </p:anim>
                                    <p:anim calcmode="lin" valueType="num">
                                      <p:cBhvr>
                                        <p:cTn id="11" dur="500" fill="hold"/>
                                        <p:tgtEl>
                                          <p:spTgt spid="4"/>
                                        </p:tgtEl>
                                        <p:attrNameLst>
                                          <p:attrName>ppt_h</p:attrName>
                                        </p:attrNameLst>
                                      </p:cBhvr>
                                      <p:tavLst>
                                        <p:tav tm="0">
                                          <p:val>
                                            <p:fltVal val="0"/>
                                          </p:val>
                                        </p:tav>
                                        <p:tav tm="100000">
                                          <p:val>
                                            <p:strVal val="#ppt_h"/>
                                          </p:val>
                                        </p:tav>
                                      </p:tavLst>
                                    </p:anim>
                                    <p:animEffect transition="in" filter="fade">
                                      <p:cBhvr>
                                        <p:cTn id="12" dur="500"/>
                                        <p:tgtEl>
                                          <p:spTgt spid="4"/>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500"/>
                            </p:stCondLst>
                            <p:childTnLst>
                              <p:par>
                                <p:cTn id="17" presetID="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anim calcmode="lin" valueType="num">
                                      <p:cBhvr>
                                        <p:cTn id="24" dur="1000" fill="hold"/>
                                        <p:tgtEl>
                                          <p:spTgt spid="9"/>
                                        </p:tgtEl>
                                        <p:attrNameLst>
                                          <p:attrName>ppt_x</p:attrName>
                                        </p:attrNameLst>
                                      </p:cBhvr>
                                      <p:tavLst>
                                        <p:tav tm="0">
                                          <p:val>
                                            <p:strVal val="#ppt_x"/>
                                          </p:val>
                                        </p:tav>
                                        <p:tav tm="100000">
                                          <p:val>
                                            <p:strVal val="#ppt_x"/>
                                          </p:val>
                                        </p:tav>
                                      </p:tavLst>
                                    </p:anim>
                                    <p:anim calcmode="lin" valueType="num">
                                      <p:cBhvr>
                                        <p:cTn id="2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xit" presetSubtype="2" fill="hold" grpId="1" nodeType="clickEffect">
                                  <p:stCondLst>
                                    <p:cond delay="0"/>
                                  </p:stCondLst>
                                  <p:childTnLst>
                                    <p:animEffect transition="out" filter="wipe(right)">
                                      <p:cBhvr>
                                        <p:cTn id="29" dur="500"/>
                                        <p:tgtEl>
                                          <p:spTgt spid="2"/>
                                        </p:tgtEl>
                                      </p:cBhvr>
                                    </p:animEffect>
                                    <p:set>
                                      <p:cBhvr>
                                        <p:cTn id="30" dur="1" fill="hold">
                                          <p:stCondLst>
                                            <p:cond delay="499"/>
                                          </p:stCondLst>
                                        </p:cTn>
                                        <p:tgtEl>
                                          <p:spTgt spid="2"/>
                                        </p:tgtEl>
                                        <p:attrNameLst>
                                          <p:attrName>style.visibility</p:attrName>
                                        </p:attrNameLst>
                                      </p:cBhvr>
                                      <p:to>
                                        <p:strVal val="hidden"/>
                                      </p:to>
                                    </p:set>
                                  </p:childTnLst>
                                </p:cTn>
                              </p:par>
                              <p:par>
                                <p:cTn id="31" presetID="22" presetClass="exit" presetSubtype="2" fill="hold" grpId="1" nodeType="withEffect">
                                  <p:stCondLst>
                                    <p:cond delay="0"/>
                                  </p:stCondLst>
                                  <p:childTnLst>
                                    <p:animEffect transition="out" filter="wipe(right)">
                                      <p:cBhvr>
                                        <p:cTn id="32" dur="500"/>
                                        <p:tgtEl>
                                          <p:spTgt spid="6"/>
                                        </p:tgtEl>
                                      </p:cBhvr>
                                    </p:animEffect>
                                    <p:set>
                                      <p:cBhvr>
                                        <p:cTn id="33" dur="1" fill="hold">
                                          <p:stCondLst>
                                            <p:cond delay="499"/>
                                          </p:stCondLst>
                                        </p:cTn>
                                        <p:tgtEl>
                                          <p:spTgt spid="6"/>
                                        </p:tgtEl>
                                        <p:attrNameLst>
                                          <p:attrName>style.visibility</p:attrName>
                                        </p:attrNameLst>
                                      </p:cBhvr>
                                      <p:to>
                                        <p:strVal val="hidden"/>
                                      </p:to>
                                    </p:set>
                                  </p:childTnLst>
                                </p:cTn>
                              </p:par>
                              <p:par>
                                <p:cTn id="34" presetID="22" presetClass="exit" presetSubtype="1" fill="hold" grpId="1" nodeType="withEffect">
                                  <p:stCondLst>
                                    <p:cond delay="0"/>
                                  </p:stCondLst>
                                  <p:childTnLst>
                                    <p:animEffect transition="out" filter="wipe(up)">
                                      <p:cBhvr>
                                        <p:cTn id="35" dur="500"/>
                                        <p:tgtEl>
                                          <p:spTgt spid="10"/>
                                        </p:tgtEl>
                                      </p:cBhvr>
                                    </p:animEffect>
                                    <p:set>
                                      <p:cBhvr>
                                        <p:cTn id="36" dur="1" fill="hold">
                                          <p:stCondLst>
                                            <p:cond delay="499"/>
                                          </p:stCondLst>
                                        </p:cTn>
                                        <p:tgtEl>
                                          <p:spTgt spid="10"/>
                                        </p:tgtEl>
                                        <p:attrNameLst>
                                          <p:attrName>style.visibility</p:attrName>
                                        </p:attrNameLst>
                                      </p:cBhvr>
                                      <p:to>
                                        <p:strVal val="hidden"/>
                                      </p:to>
                                    </p:set>
                                  </p:childTnLst>
                                </p:cTn>
                              </p:par>
                              <p:par>
                                <p:cTn id="37" presetID="42" presetClass="exit" presetSubtype="0" fill="hold" grpId="1" nodeType="withEffect">
                                  <p:stCondLst>
                                    <p:cond delay="0"/>
                                  </p:stCondLst>
                                  <p:childTnLst>
                                    <p:animEffect transition="out" filter="fade">
                                      <p:cBhvr>
                                        <p:cTn id="38" dur="1000"/>
                                        <p:tgtEl>
                                          <p:spTgt spid="9"/>
                                        </p:tgtEl>
                                      </p:cBhvr>
                                    </p:animEffect>
                                    <p:anim calcmode="lin" valueType="num">
                                      <p:cBhvr>
                                        <p:cTn id="39" dur="1000"/>
                                        <p:tgtEl>
                                          <p:spTgt spid="9"/>
                                        </p:tgtEl>
                                        <p:attrNameLst>
                                          <p:attrName>ppt_x</p:attrName>
                                        </p:attrNameLst>
                                      </p:cBhvr>
                                      <p:tavLst>
                                        <p:tav tm="0">
                                          <p:val>
                                            <p:strVal val="ppt_x"/>
                                          </p:val>
                                        </p:tav>
                                        <p:tav tm="100000">
                                          <p:val>
                                            <p:strVal val="ppt_x"/>
                                          </p:val>
                                        </p:tav>
                                      </p:tavLst>
                                    </p:anim>
                                    <p:anim calcmode="lin" valueType="num">
                                      <p:cBhvr>
                                        <p:cTn id="40" dur="1000"/>
                                        <p:tgtEl>
                                          <p:spTgt spid="9"/>
                                        </p:tgtEl>
                                        <p:attrNameLst>
                                          <p:attrName>ppt_y</p:attrName>
                                        </p:attrNameLst>
                                      </p:cBhvr>
                                      <p:tavLst>
                                        <p:tav tm="0">
                                          <p:val>
                                            <p:strVal val="ppt_y"/>
                                          </p:val>
                                        </p:tav>
                                        <p:tav tm="100000">
                                          <p:val>
                                            <p:strVal val="ppt_y+.1"/>
                                          </p:val>
                                        </p:tav>
                                      </p:tavLst>
                                    </p:anim>
                                    <p:set>
                                      <p:cBhvr>
                                        <p:cTn id="41"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P spid="4" grpId="0"/>
    </p:bldLst>
  </p:timing>
</p:sld>
</file>

<file path=ppt/slides/slide2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63. 本题考查动词词性转换。根据分析句子语法结构解题法，该词修饰名词lesson，应用形容词，表示“有用的一课”，故此题正确答案为：useful。</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64. 本题考查代词变化。根据分析句子语法结构解题法，填入词在名词life前，表示我的一生，需填入形容词性物主代词，故此题正确答案为：my。</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1011424"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65. 本题考查冠词用法。根据分析句子语法结构解题法，空格后是名词短语，而且没有指示代词，需填入冠词a，表示“一声呼喊”，故此题正确答案为：a。</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    All day long, the radio stations played Dr. Martin Luther King Jr’s famous speech. It 56</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(make) on the steps of the Lincoln Memorial 57</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August 28, 1963. “I have a dream...” was broadcast over and over again. Five-year-old Daria asked her father 58</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it meant. Before the father could answer, her elder sister, Janna, jumped into the conversation.</a:t>
            </a:r>
          </a:p>
          <a:p>
            <a:pPr marL="0" indent="0" algn="just">
              <a:buNone/>
            </a:pPr>
            <a:r>
              <a:rPr lang="en-US" altLang="zh-CN" sz="2400" b="1" dirty="0">
                <a:latin typeface="微软雅黑" panose="020B0503020204020204" pitchFamily="34" charset="-122"/>
                <a:ea typeface="微软雅黑" panose="020B0503020204020204" pitchFamily="34" charset="-122"/>
                <a:sym typeface="+mn-ea"/>
              </a:rPr>
              <a:t>    </a:t>
            </a:r>
            <a:r>
              <a:rPr lang="en-US" altLang="zh-CN" sz="2400" b="1" dirty="0">
                <a:latin typeface="微软雅黑" panose="020B0503020204020204" pitchFamily="34" charset="-122"/>
                <a:ea typeface="微软雅黑" panose="020B0503020204020204" pitchFamily="34" charset="-122"/>
              </a:rPr>
              <a:t>“We have studied about Dr. King at school. Our teacher says that he helped our country realize that it is wrong 59</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(treat) people differently because of the color of 60</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(they) skins.</a:t>
            </a: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56                 57                58                59                60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t>243</a:t>
            </a:fld>
            <a:endParaRPr lang="en-US"/>
          </a:p>
        </p:txBody>
      </p:sp>
      <p:sp>
        <p:nvSpPr>
          <p:cNvPr id="8" name="左箭头 7">
            <a:hlinkClick r:id="rId3"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5" name="TextBox 22"/>
          <p:cNvSpPr txBox="1"/>
          <p:nvPr/>
        </p:nvSpPr>
        <p:spPr>
          <a:xfrm>
            <a:off x="951933" y="2055664"/>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what</a:t>
            </a:r>
          </a:p>
        </p:txBody>
      </p:sp>
      <p:sp>
        <p:nvSpPr>
          <p:cNvPr id="16" name="TextBox 22"/>
          <p:cNvSpPr txBox="1"/>
          <p:nvPr/>
        </p:nvSpPr>
        <p:spPr>
          <a:xfrm>
            <a:off x="2611084" y="1367967"/>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on</a:t>
            </a:r>
          </a:p>
        </p:txBody>
      </p:sp>
      <p:sp>
        <p:nvSpPr>
          <p:cNvPr id="17" name="TextBox 22"/>
          <p:cNvSpPr txBox="1"/>
          <p:nvPr/>
        </p:nvSpPr>
        <p:spPr>
          <a:xfrm>
            <a:off x="4057184" y="941255"/>
            <a:ext cx="24122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 made</a:t>
            </a:r>
          </a:p>
        </p:txBody>
      </p:sp>
      <p:sp>
        <p:nvSpPr>
          <p:cNvPr id="18" name="TextBox 22"/>
          <p:cNvSpPr txBox="1"/>
          <p:nvPr/>
        </p:nvSpPr>
        <p:spPr>
          <a:xfrm>
            <a:off x="8074987" y="3209968"/>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treat</a:t>
            </a:r>
          </a:p>
        </p:txBody>
      </p:sp>
      <p:sp>
        <p:nvSpPr>
          <p:cNvPr id="5" name="文本框 4"/>
          <p:cNvSpPr txBox="1"/>
          <p:nvPr/>
        </p:nvSpPr>
        <p:spPr>
          <a:xfrm>
            <a:off x="385789" y="92399"/>
            <a:ext cx="4897120" cy="46037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2021</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4" action="ppaction://hlinksldjump"/>
          </p:cNvPr>
          <p:cNvSpPr txBox="1"/>
          <p:nvPr/>
        </p:nvSpPr>
        <p:spPr>
          <a:xfrm>
            <a:off x="107611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979858"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77276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3" name="文本框 22">
            <a:hlinkClick r:id="rId7" action="ppaction://hlinksldjump"/>
          </p:cNvPr>
          <p:cNvSpPr txBox="1"/>
          <p:nvPr/>
        </p:nvSpPr>
        <p:spPr>
          <a:xfrm>
            <a:off x="6604183"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8" action="ppaction://hlinksldjump"/>
          </p:cNvPr>
          <p:cNvSpPr txBox="1"/>
          <p:nvPr/>
        </p:nvSpPr>
        <p:spPr>
          <a:xfrm>
            <a:off x="8535327"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6" name="TextBox 22"/>
          <p:cNvSpPr txBox="1"/>
          <p:nvPr/>
        </p:nvSpPr>
        <p:spPr>
          <a:xfrm>
            <a:off x="6226263" y="3607120"/>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their</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wipe(up)">
                                      <p:cBhvr>
                                        <p:cTn id="13" dur="500"/>
                                        <p:tgtEl>
                                          <p:spTgt spid="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outVertical)">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outVertical)">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barn(inVertical)">
                                      <p:cBhvr>
                                        <p:cTn id="54" dur="500"/>
                                        <p:tgtEl>
                                          <p:spTgt spid="26"/>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barn(outVertical)">
                                      <p:cBhvr>
                                        <p:cTn id="5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bldLvl="0" animBg="1"/>
      <p:bldP spid="21" grpId="0" bldLvl="0" animBg="1"/>
      <p:bldP spid="22" grpId="0" bldLvl="0" animBg="1"/>
      <p:bldP spid="23" grpId="0" bldLvl="0" animBg="1"/>
      <p:bldP spid="24" grpId="0" bldLvl="0" animBg="1"/>
      <p:bldP spid="26" grpId="0"/>
    </p:bldLst>
  </p:timing>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1066440" cy="5871318"/>
          </a:xfrm>
        </p:spPr>
        <p:txBody>
          <a:bodyPr>
            <a:no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56. 本题考查被动语态。分析句子可知，It 代指上文的 speech。“It </a:t>
            </a:r>
            <a:r>
              <a:rPr sz="2380" b="1" u="sng" dirty="0">
                <a:latin typeface="微软雅黑" panose="020B0503020204020204" pitchFamily="34" charset="-122"/>
                <a:ea typeface="微软雅黑" panose="020B0503020204020204" pitchFamily="34" charset="-122"/>
              </a:rPr>
              <a:t>56</a:t>
            </a:r>
            <a:r>
              <a:rPr sz="2380" b="1" dirty="0">
                <a:latin typeface="微软雅黑" panose="020B0503020204020204" pitchFamily="34" charset="-122"/>
                <a:ea typeface="微软雅黑" panose="020B0503020204020204" pitchFamily="34" charset="-122"/>
              </a:rPr>
              <a:t> (make) on the steps of the Lincoln Memorial </a:t>
            </a:r>
            <a:r>
              <a:rPr sz="2380" b="1" u="sng" dirty="0">
                <a:latin typeface="微软雅黑" panose="020B0503020204020204" pitchFamily="34" charset="-122"/>
                <a:ea typeface="微软雅黑" panose="020B0503020204020204" pitchFamily="34" charset="-122"/>
              </a:rPr>
              <a:t>57</a:t>
            </a:r>
            <a:r>
              <a:rPr sz="2380" b="1" dirty="0">
                <a:latin typeface="微软雅黑" panose="020B0503020204020204" pitchFamily="34" charset="-122"/>
                <a:ea typeface="微软雅黑" panose="020B0503020204020204" pitchFamily="34" charset="-122"/>
              </a:rPr>
              <a:t> August 28, 1963.”，此句缺少谓语，由句意“演讲于 1963 年 8 月 28 日在林肯纪念堂的台阶上进行”可知，主语 it 与谓语 make 之间是被动关系，而且这是表述过去的事件，应用 be 动词的一般过去时单数形式。故此题正确答案为：was made。 </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57. 本题考查介词用法。根据关键词解题法，空格后是具体的日期时间，应填入合适的介词。故此题正确答案为：on。 </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850181"/>
            <a:ext cx="11066440"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58. 本题考查宾语从句连词的用法。根据句意“Daria 问父亲这是什么意思”，故此题正确答案为：what。</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59. 本题考查非谓语动词。根据固定句型解题法，在 it is + 形容词 +to do 的句型中，应用动词不定式，故此题正确答案为：to treat。</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60. 本题考查代词变化。根据分析句子语法结构解题法，填入词在名词 skin 前充当定语，需填入形容词性物主代词，故此题正确答案为：their。</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Do you remember all your 61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(dream) about things you want to come true, Daria? Well, Dr. King had a dream that some day all people would be treated 62</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(equal). ”</a:t>
            </a:r>
          </a:p>
          <a:p>
            <a:pPr marL="0" indent="0" algn="just">
              <a:buNone/>
            </a:pPr>
            <a:r>
              <a:rPr lang="en-US" altLang="zh-CN" sz="2400" b="1" dirty="0">
                <a:latin typeface="微软雅黑" panose="020B0503020204020204" pitchFamily="34" charset="-122"/>
                <a:ea typeface="微软雅黑" panose="020B0503020204020204" pitchFamily="34" charset="-122"/>
                <a:sym typeface="+mn-ea"/>
              </a:rPr>
              <a:t>    </a:t>
            </a:r>
            <a:r>
              <a:rPr lang="en-US" altLang="zh-CN" sz="2400" b="1" dirty="0">
                <a:latin typeface="微软雅黑" panose="020B0503020204020204" pitchFamily="34" charset="-122"/>
                <a:ea typeface="微软雅黑" panose="020B0503020204020204" pitchFamily="34" charset="-122"/>
              </a:rPr>
              <a:t>Janna’s father took her in his arms. He said, “The world 63</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(be) very different when I grew up, girls. People like Dr. King have made this country 64</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fairer place. I hope it will be even 65</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(good) for you in the future.”</a:t>
            </a: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61                 62                63                64                65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t>249</a:t>
            </a:fld>
            <a:endParaRPr lang="en-US"/>
          </a:p>
        </p:txBody>
      </p:sp>
      <p:sp>
        <p:nvSpPr>
          <p:cNvPr id="8" name="左箭头 7">
            <a:hlinkClick r:id="rId3"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5" name="TextBox 22"/>
          <p:cNvSpPr txBox="1"/>
          <p:nvPr/>
        </p:nvSpPr>
        <p:spPr>
          <a:xfrm>
            <a:off x="10381349" y="1739577"/>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has been</a:t>
            </a:r>
          </a:p>
        </p:txBody>
      </p:sp>
      <p:sp>
        <p:nvSpPr>
          <p:cNvPr id="16" name="TextBox 22"/>
          <p:cNvSpPr txBox="1"/>
          <p:nvPr/>
        </p:nvSpPr>
        <p:spPr>
          <a:xfrm>
            <a:off x="3624218" y="1340270"/>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equally</a:t>
            </a:r>
          </a:p>
        </p:txBody>
      </p:sp>
      <p:sp>
        <p:nvSpPr>
          <p:cNvPr id="17" name="TextBox 22"/>
          <p:cNvSpPr txBox="1"/>
          <p:nvPr/>
        </p:nvSpPr>
        <p:spPr>
          <a:xfrm>
            <a:off x="4922658" y="552874"/>
            <a:ext cx="24122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dreams</a:t>
            </a:r>
          </a:p>
        </p:txBody>
      </p:sp>
      <p:sp>
        <p:nvSpPr>
          <p:cNvPr id="18" name="TextBox 22"/>
          <p:cNvSpPr txBox="1"/>
          <p:nvPr/>
        </p:nvSpPr>
        <p:spPr>
          <a:xfrm>
            <a:off x="2981702" y="2517186"/>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a:t>
            </a:r>
          </a:p>
        </p:txBody>
      </p:sp>
      <p:sp>
        <p:nvSpPr>
          <p:cNvPr id="5" name="文本框 4"/>
          <p:cNvSpPr txBox="1"/>
          <p:nvPr/>
        </p:nvSpPr>
        <p:spPr>
          <a:xfrm>
            <a:off x="385789" y="92399"/>
            <a:ext cx="4897120" cy="46037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2021</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4" action="ppaction://hlinksldjump"/>
          </p:cNvPr>
          <p:cNvSpPr txBox="1"/>
          <p:nvPr/>
        </p:nvSpPr>
        <p:spPr>
          <a:xfrm>
            <a:off x="107611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979858"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77276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3" name="文本框 22">
            <a:hlinkClick r:id="rId7" action="ppaction://hlinksldjump"/>
          </p:cNvPr>
          <p:cNvSpPr txBox="1"/>
          <p:nvPr/>
        </p:nvSpPr>
        <p:spPr>
          <a:xfrm>
            <a:off x="6604183"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8" action="ppaction://hlinksldjump"/>
          </p:cNvPr>
          <p:cNvSpPr txBox="1"/>
          <p:nvPr/>
        </p:nvSpPr>
        <p:spPr>
          <a:xfrm>
            <a:off x="8535327"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6" name="TextBox 22"/>
          <p:cNvSpPr txBox="1"/>
          <p:nvPr/>
        </p:nvSpPr>
        <p:spPr>
          <a:xfrm>
            <a:off x="10289523" y="2537181"/>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better</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outVertical)">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outVertical)">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barn(inVertical)">
                                      <p:cBhvr>
                                        <p:cTn id="54" dur="500"/>
                                        <p:tgtEl>
                                          <p:spTgt spid="26"/>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barn(outVertical)">
                                      <p:cBhvr>
                                        <p:cTn id="5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bldLvl="0" animBg="1"/>
      <p:bldP spid="21" grpId="0" bldLvl="0" animBg="1"/>
      <p:bldP spid="22" grpId="0" bldLvl="0" animBg="1"/>
      <p:bldP spid="23" grpId="0" bldLvl="0" animBg="1"/>
      <p:bldP spid="24" grpId="0" bldLvl="0" animBg="1"/>
      <p:bldP spid="2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25</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676309"/>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Many __________ (family) take their lunch to a park or somewhere far from the city. They like to eat under some trees or near a nice lake.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142003" y="2586242"/>
            <a:ext cx="1380506"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families</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解析：本题考查可数名词的单复数变化。根据关键词解题法，填入词跟在</a:t>
            </a:r>
            <a:r>
              <a:rPr lang="en-US" altLang="zh-CN" sz="2400" dirty="0">
                <a:latin typeface="微软雅黑" panose="020B0503020204020204" pitchFamily="34" charset="-122"/>
                <a:ea typeface="微软雅黑" panose="020B0503020204020204" pitchFamily="34" charset="-122"/>
              </a:rPr>
              <a:t>many</a:t>
            </a:r>
            <a:r>
              <a:rPr lang="zh-CN" altLang="en-US" sz="2400" dirty="0">
                <a:latin typeface="微软雅黑" panose="020B0503020204020204" pitchFamily="34" charset="-122"/>
                <a:ea typeface="微软雅黑" panose="020B0503020204020204" pitchFamily="34" charset="-122"/>
              </a:rPr>
              <a:t>后面，根据句意“许多家庭把午餐带到公园”，应用名词的复数形式，故此题正确答案为：</a:t>
            </a:r>
            <a:r>
              <a:rPr lang="en-US" altLang="zh-CN" sz="2400" dirty="0">
                <a:latin typeface="微软雅黑" panose="020B0503020204020204" pitchFamily="34" charset="-122"/>
                <a:ea typeface="微软雅黑" panose="020B0503020204020204" pitchFamily="34" charset="-122"/>
              </a:rPr>
              <a:t>families</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61. 本题考查可数名词单复数变化。根据关键词解题法，可数名词在不定代词 all 后，应用名词复数形式，故此题正确答案为：dreams。</a:t>
            </a:r>
          </a:p>
          <a:p>
            <a:pPr marL="0" indent="0">
              <a:lnSpc>
                <a:spcPct val="150000"/>
              </a:lnSpc>
              <a:buNone/>
            </a:pP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62. 本题考查形容词词性变化。根据分析句子结构解题法，填入词在谓语后修饰动词，需填入副词，故此题正确答案为：equally。</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63. 本题考查动词的时态变化。根据句意“当我长大的时候，世界已经完全不同”，应用现在完成时，故此题正确答案为：has been</a:t>
            </a:r>
            <a:r>
              <a:rPr lang="zh-CN"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64. 本题考查冠词用法。根据分析句子结构解题法，fairer place 是可数名词且在句中第一次出现，并非特指某地方，需填入不定冠词，故此题正确答案为：a。</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890692"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65. 本题考查形容词的比较级。根据关键词解题法，even 一般修饰形容词比较级，表示程度“更……”，应填入形容词比较级，故此题正确答案为：better。</a:t>
            </a: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    The central African country of Cameroon has a population of 24 million. About 12% of all deaths in this country 56_____________ (cause) by heart disease, but there are only about 50 heart doctors. 57________ (luck), things arechanging for the better due to wide use of Cardio-Pad, an 58______________ (invent) by Mr. </a:t>
            </a:r>
            <a:r>
              <a:rPr lang="en-US" altLang="zh-CN" sz="2400" b="1" dirty="0" err="1">
                <a:latin typeface="微软雅黑" panose="020B0503020204020204" pitchFamily="34" charset="-122"/>
                <a:ea typeface="微软雅黑" panose="020B0503020204020204" pitchFamily="34" charset="-122"/>
              </a:rPr>
              <a:t>Puluet</a:t>
            </a:r>
            <a:r>
              <a:rPr lang="en-US" altLang="zh-CN" sz="2400" b="1" dirty="0">
                <a:latin typeface="微软雅黑" panose="020B0503020204020204" pitchFamily="34" charset="-122"/>
                <a:ea typeface="微软雅黑" panose="020B0503020204020204" pitchFamily="34" charset="-122"/>
              </a:rPr>
              <a:t>.</a:t>
            </a:r>
          </a:p>
          <a:p>
            <a:pPr marL="0" indent="0" algn="just">
              <a:buNone/>
            </a:pPr>
            <a:r>
              <a:rPr lang="en-US" altLang="zh-CN" sz="2400" b="1" dirty="0">
                <a:latin typeface="微软雅黑" panose="020B0503020204020204" pitchFamily="34" charset="-122"/>
                <a:ea typeface="微软雅黑" panose="020B0503020204020204" pitchFamily="34" charset="-122"/>
              </a:rPr>
              <a:t>    Mr. </a:t>
            </a:r>
            <a:r>
              <a:rPr lang="en-US" altLang="zh-CN" sz="2400" b="1" dirty="0" err="1">
                <a:latin typeface="微软雅黑" panose="020B0503020204020204" pitchFamily="34" charset="-122"/>
                <a:ea typeface="微软雅黑" panose="020B0503020204020204" pitchFamily="34" charset="-122"/>
              </a:rPr>
              <a:t>Puluet</a:t>
            </a:r>
            <a:r>
              <a:rPr lang="en-US" altLang="zh-CN" sz="2400" b="1" dirty="0">
                <a:latin typeface="微软雅黑" panose="020B0503020204020204" pitchFamily="34" charset="-122"/>
                <a:ea typeface="微软雅黑" panose="020B0503020204020204" pitchFamily="34" charset="-122"/>
              </a:rPr>
              <a:t> grew up in a small village and 59____________ (dream) of becoming a doctor when he was little. The idea of Cardio-Pad began 60___________ he met a doctor working in the city.</a:t>
            </a: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56                 57                58                59                60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t>255</a:t>
            </a:fld>
            <a:endParaRPr lang="en-US"/>
          </a:p>
        </p:txBody>
      </p:sp>
      <p:sp>
        <p:nvSpPr>
          <p:cNvPr id="8" name="左箭头 7">
            <a:hlinkClick r:id="rId3"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5" name="TextBox 22"/>
          <p:cNvSpPr txBox="1"/>
          <p:nvPr/>
        </p:nvSpPr>
        <p:spPr>
          <a:xfrm>
            <a:off x="958304" y="200908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invention</a:t>
            </a:r>
          </a:p>
        </p:txBody>
      </p:sp>
      <p:sp>
        <p:nvSpPr>
          <p:cNvPr id="16" name="TextBox 22"/>
          <p:cNvSpPr txBox="1"/>
          <p:nvPr/>
        </p:nvSpPr>
        <p:spPr>
          <a:xfrm>
            <a:off x="9518288" y="137964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Luckily</a:t>
            </a:r>
          </a:p>
        </p:txBody>
      </p:sp>
      <p:sp>
        <p:nvSpPr>
          <p:cNvPr id="17" name="TextBox 22"/>
          <p:cNvSpPr txBox="1"/>
          <p:nvPr/>
        </p:nvSpPr>
        <p:spPr>
          <a:xfrm>
            <a:off x="8312150" y="951015"/>
            <a:ext cx="241227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are caused</a:t>
            </a:r>
          </a:p>
        </p:txBody>
      </p:sp>
      <p:sp>
        <p:nvSpPr>
          <p:cNvPr id="18" name="TextBox 22"/>
          <p:cNvSpPr txBox="1"/>
          <p:nvPr/>
        </p:nvSpPr>
        <p:spPr>
          <a:xfrm>
            <a:off x="8197231" y="243203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dreamed</a:t>
            </a:r>
          </a:p>
        </p:txBody>
      </p:sp>
      <p:sp>
        <p:nvSpPr>
          <p:cNvPr id="5" name="文本框 4"/>
          <p:cNvSpPr txBox="1"/>
          <p:nvPr/>
        </p:nvSpPr>
        <p:spPr>
          <a:xfrm>
            <a:off x="385789" y="92399"/>
            <a:ext cx="4942379" cy="46166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2020</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4" action="ppaction://hlinksldjump"/>
          </p:cNvPr>
          <p:cNvSpPr txBox="1"/>
          <p:nvPr/>
        </p:nvSpPr>
        <p:spPr>
          <a:xfrm>
            <a:off x="107611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979858"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77276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3" name="文本框 22">
            <a:hlinkClick r:id="rId7" action="ppaction://hlinksldjump"/>
          </p:cNvPr>
          <p:cNvSpPr txBox="1"/>
          <p:nvPr/>
        </p:nvSpPr>
        <p:spPr>
          <a:xfrm>
            <a:off x="6604183"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8" action="ppaction://hlinksldjump"/>
          </p:cNvPr>
          <p:cNvSpPr txBox="1"/>
          <p:nvPr/>
        </p:nvSpPr>
        <p:spPr>
          <a:xfrm>
            <a:off x="8535327"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6" name="TextBox 22"/>
          <p:cNvSpPr txBox="1"/>
          <p:nvPr/>
        </p:nvSpPr>
        <p:spPr>
          <a:xfrm>
            <a:off x="958304" y="321957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when</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wipe(up)">
                                      <p:cBhvr>
                                        <p:cTn id="13" dur="500"/>
                                        <p:tgtEl>
                                          <p:spTgt spid="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outVertical)">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outVertical)">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barn(inVertical)">
                                      <p:cBhvr>
                                        <p:cTn id="54" dur="500"/>
                                        <p:tgtEl>
                                          <p:spTgt spid="26"/>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barn(outVertical)">
                                      <p:cBhvr>
                                        <p:cTn id="5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animBg="1"/>
      <p:bldP spid="21" grpId="0" animBg="1"/>
      <p:bldP spid="22" grpId="0" animBg="1"/>
      <p:bldP spid="23" grpId="0" animBg="1"/>
      <p:bldP spid="24" grpId="0" animBg="1"/>
      <p:bldP spid="26" grpId="0"/>
    </p:bldLst>
  </p:timing>
</p:sld>
</file>

<file path=ppt/slides/slide2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56. </a:t>
            </a:r>
            <a:r>
              <a:rPr lang="zh-CN" altLang="en-US" sz="2380" b="1" dirty="0">
                <a:latin typeface="微软雅黑" panose="020B0503020204020204" pitchFamily="34" charset="-122"/>
                <a:ea typeface="微软雅黑" panose="020B0503020204020204" pitchFamily="34" charset="-122"/>
              </a:rPr>
              <a:t>本题考查被动语态。分析句子可知，这是由 </a:t>
            </a:r>
            <a:r>
              <a:rPr lang="en-US" altLang="zh-CN" sz="2380" b="1" dirty="0">
                <a:latin typeface="微软雅黑" panose="020B0503020204020204" pitchFamily="34" charset="-122"/>
                <a:ea typeface="微软雅黑" panose="020B0503020204020204" pitchFamily="34" charset="-122"/>
              </a:rPr>
              <a:t>but </a:t>
            </a:r>
            <a:r>
              <a:rPr lang="zh-CN" altLang="en-US" sz="2380" b="1" dirty="0">
                <a:latin typeface="微软雅黑" panose="020B0503020204020204" pitchFamily="34" charset="-122"/>
                <a:ea typeface="微软雅黑" panose="020B0503020204020204" pitchFamily="34" charset="-122"/>
              </a:rPr>
              <a:t>连接的两个句子。“</a:t>
            </a:r>
            <a:r>
              <a:rPr lang="en-US" altLang="zh-CN" sz="2380" b="1" dirty="0">
                <a:latin typeface="微软雅黑" panose="020B0503020204020204" pitchFamily="34" charset="-122"/>
                <a:ea typeface="微软雅黑" panose="020B0503020204020204" pitchFamily="34" charset="-122"/>
              </a:rPr>
              <a:t>About 12% of all deaths in this country </a:t>
            </a:r>
            <a:r>
              <a:rPr lang="en-US" altLang="zh-CN" sz="2380" b="1" u="sng" dirty="0">
                <a:latin typeface="微软雅黑" panose="020B0503020204020204" pitchFamily="34" charset="-122"/>
                <a:ea typeface="微软雅黑" panose="020B0503020204020204" pitchFamily="34" charset="-122"/>
              </a:rPr>
              <a:t>56</a:t>
            </a:r>
            <a:r>
              <a:rPr lang="en-US" altLang="zh-CN" sz="2380" b="1" dirty="0">
                <a:latin typeface="微软雅黑" panose="020B0503020204020204" pitchFamily="34" charset="-122"/>
                <a:ea typeface="微软雅黑" panose="020B0503020204020204" pitchFamily="34" charset="-122"/>
              </a:rPr>
              <a:t> (cause) by heart disease”</a:t>
            </a:r>
            <a:r>
              <a:rPr lang="zh-CN" altLang="en-US" sz="2380" b="1" dirty="0">
                <a:latin typeface="微软雅黑" panose="020B0503020204020204" pitchFamily="34" charset="-122"/>
                <a:ea typeface="微软雅黑" panose="020B0503020204020204" pitchFamily="34" charset="-122"/>
              </a:rPr>
              <a:t>中缺谓语，由句意“该国大约 </a:t>
            </a:r>
            <a:r>
              <a:rPr lang="en-US" altLang="zh-CN" sz="2380" b="1" dirty="0">
                <a:latin typeface="微软雅黑" panose="020B0503020204020204" pitchFamily="34" charset="-122"/>
                <a:ea typeface="微软雅黑" panose="020B0503020204020204" pitchFamily="34" charset="-122"/>
              </a:rPr>
              <a:t>12% </a:t>
            </a:r>
            <a:r>
              <a:rPr lang="zh-CN" altLang="en-US" sz="2380" b="1" dirty="0">
                <a:latin typeface="微软雅黑" panose="020B0503020204020204" pitchFamily="34" charset="-122"/>
                <a:ea typeface="微软雅黑" panose="020B0503020204020204" pitchFamily="34" charset="-122"/>
              </a:rPr>
              <a:t>的死亡是由心脏病造成的”可知，主语 </a:t>
            </a:r>
            <a:r>
              <a:rPr lang="en-US" altLang="zh-CN" sz="2380" b="1" dirty="0">
                <a:latin typeface="微软雅黑" panose="020B0503020204020204" pitchFamily="34" charset="-122"/>
                <a:ea typeface="微软雅黑" panose="020B0503020204020204" pitchFamily="34" charset="-122"/>
              </a:rPr>
              <a:t>deaths </a:t>
            </a:r>
            <a:r>
              <a:rPr lang="zh-CN" altLang="en-US" sz="2380" b="1" dirty="0">
                <a:latin typeface="微软雅黑" panose="020B0503020204020204" pitchFamily="34" charset="-122"/>
                <a:ea typeface="微软雅黑" panose="020B0503020204020204" pitchFamily="34" charset="-122"/>
              </a:rPr>
              <a:t>与谓语 </a:t>
            </a:r>
            <a:r>
              <a:rPr lang="en-US" altLang="zh-CN" sz="2380" b="1" dirty="0">
                <a:latin typeface="微软雅黑" panose="020B0503020204020204" pitchFamily="34" charset="-122"/>
                <a:ea typeface="微软雅黑" panose="020B0503020204020204" pitchFamily="34" charset="-122"/>
              </a:rPr>
              <a:t>cause </a:t>
            </a:r>
            <a:r>
              <a:rPr lang="zh-CN" altLang="en-US" sz="2380" b="1" dirty="0">
                <a:latin typeface="微软雅黑" panose="020B0503020204020204" pitchFamily="34" charset="-122"/>
                <a:ea typeface="微软雅黑" panose="020B0503020204020204" pitchFamily="34" charset="-122"/>
              </a:rPr>
              <a:t>之间是被动关系，而且这是在表述常态数据，应用 </a:t>
            </a:r>
            <a:r>
              <a:rPr lang="en-US" altLang="zh-CN" sz="2380" b="1" dirty="0">
                <a:latin typeface="微软雅黑" panose="020B0503020204020204" pitchFamily="34" charset="-122"/>
                <a:ea typeface="微软雅黑" panose="020B0503020204020204" pitchFamily="34" charset="-122"/>
              </a:rPr>
              <a:t>be</a:t>
            </a:r>
            <a:r>
              <a:rPr lang="zh-CN" altLang="en-US" sz="2380" b="1" dirty="0">
                <a:latin typeface="微软雅黑" panose="020B0503020204020204" pitchFamily="34" charset="-122"/>
                <a:ea typeface="微软雅黑" panose="020B0503020204020204" pitchFamily="34" charset="-122"/>
              </a:rPr>
              <a:t>动词的一般现在时复数形式。故此题正确答案为：</a:t>
            </a:r>
            <a:r>
              <a:rPr lang="en-US" altLang="zh-CN" sz="2380" b="1" dirty="0">
                <a:latin typeface="微软雅黑" panose="020B0503020204020204" pitchFamily="34" charset="-122"/>
                <a:ea typeface="微软雅黑" panose="020B0503020204020204" pitchFamily="34" charset="-122"/>
              </a:rPr>
              <a:t>are caused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57. </a:t>
            </a:r>
            <a:r>
              <a:rPr lang="zh-CN" altLang="en-US" sz="2380" b="1" dirty="0">
                <a:latin typeface="微软雅黑" panose="020B0503020204020204" pitchFamily="34" charset="-122"/>
                <a:ea typeface="微软雅黑" panose="020B0503020204020204" pitchFamily="34" charset="-122"/>
              </a:rPr>
              <a:t>本题考查词性变化。根据分析句子结构解题法，填入词在句中作状语，需填入副词，故此题正确答案为：</a:t>
            </a:r>
            <a:r>
              <a:rPr lang="en-US" altLang="zh-CN" sz="2380" b="1" dirty="0">
                <a:latin typeface="微软雅黑" panose="020B0503020204020204" pitchFamily="34" charset="-122"/>
                <a:ea typeface="微软雅黑" panose="020B0503020204020204" pitchFamily="34" charset="-122"/>
              </a:rPr>
              <a:t>Luckily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58. </a:t>
            </a:r>
            <a:r>
              <a:rPr lang="zh-CN" altLang="en-US" sz="2380" b="1" dirty="0">
                <a:latin typeface="微软雅黑" panose="020B0503020204020204" pitchFamily="34" charset="-122"/>
                <a:ea typeface="微软雅黑" panose="020B0503020204020204" pitchFamily="34" charset="-122"/>
              </a:rPr>
              <a:t>本题考查词性变化。根据关键词解题法，空格前是冠词，应填入名词形式，故此题正确答案为：</a:t>
            </a:r>
            <a:r>
              <a:rPr lang="en-US" altLang="zh-CN" sz="2380" b="1" dirty="0">
                <a:latin typeface="微软雅黑" panose="020B0503020204020204" pitchFamily="34" charset="-122"/>
                <a:ea typeface="微软雅黑" panose="020B0503020204020204" pitchFamily="34" charset="-122"/>
              </a:rPr>
              <a:t>invention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59. </a:t>
            </a:r>
            <a:r>
              <a:rPr lang="zh-CN" altLang="en-US" sz="2380" b="1" dirty="0">
                <a:latin typeface="微软雅黑" panose="020B0503020204020204" pitchFamily="34" charset="-122"/>
                <a:ea typeface="微软雅黑" panose="020B0503020204020204" pitchFamily="34" charset="-122"/>
              </a:rPr>
              <a:t>本题考查动词的时态变化。根据分析句子结构解题法，连词</a:t>
            </a:r>
            <a:r>
              <a:rPr lang="en-US" altLang="zh-CN" sz="2380" b="1" dirty="0">
                <a:latin typeface="微软雅黑" panose="020B0503020204020204" pitchFamily="34" charset="-122"/>
                <a:ea typeface="微软雅黑" panose="020B0503020204020204" pitchFamily="34" charset="-122"/>
              </a:rPr>
              <a:t>and</a:t>
            </a:r>
            <a:r>
              <a:rPr lang="zh-CN" altLang="en-US" sz="2380" b="1" dirty="0">
                <a:latin typeface="微软雅黑" panose="020B0503020204020204" pitchFamily="34" charset="-122"/>
                <a:ea typeface="微软雅黑" panose="020B0503020204020204" pitchFamily="34" charset="-122"/>
              </a:rPr>
              <a:t>前后分句时态一致，应用过去时，故此题正确答案为：</a:t>
            </a:r>
            <a:r>
              <a:rPr lang="en-US" altLang="zh-CN" sz="2380" b="1" dirty="0">
                <a:latin typeface="微软雅黑" panose="020B0503020204020204" pitchFamily="34" charset="-122"/>
                <a:ea typeface="微软雅黑" panose="020B0503020204020204" pitchFamily="34" charset="-122"/>
              </a:rPr>
              <a:t>dreamed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6764784" cy="501647"/>
          </a:xfrm>
          <a:prstGeom prst="homePlate">
            <a:avLst/>
          </a:prstGeom>
          <a:solidFill>
            <a:schemeClr val="bg2">
              <a:lumMod val="9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26</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295158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提示词根据词组固定搭配、固定句型，进行可数名词复数形式、名词所有格以及在句子中变换为形容词、副词等其他词性变化。</a:t>
            </a:r>
          </a:p>
        </p:txBody>
      </p:sp>
      <p:sp>
        <p:nvSpPr>
          <p:cNvPr id="6" name="文本框 5"/>
          <p:cNvSpPr txBox="1"/>
          <p:nvPr/>
        </p:nvSpPr>
        <p:spPr>
          <a:xfrm>
            <a:off x="756478" y="2095796"/>
            <a:ext cx="5432898" cy="52322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）固定搭配、固定句型解题法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文本框 3"/>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par>
                          <p:cTn id="23" fill="hold">
                            <p:stCondLst>
                              <p:cond delay="500"/>
                            </p:stCondLst>
                            <p:childTnLst>
                              <p:par>
                                <p:cTn id="24" presetID="2" presetClass="entr" presetSubtype="4"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ppt_x"/>
                                          </p:val>
                                        </p:tav>
                                        <p:tav tm="100000">
                                          <p:val>
                                            <p:strVal val="#ppt_x"/>
                                          </p:val>
                                        </p:tav>
                                      </p:tavLst>
                                    </p:anim>
                                    <p:anim calcmode="lin" valueType="num">
                                      <p:cBhvr additive="base">
                                        <p:cTn id="27" dur="500" fill="hold"/>
                                        <p:tgtEl>
                                          <p:spTgt spid="10"/>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xit" presetSubtype="2" fill="hold" grpId="1" nodeType="clickEffect">
                                  <p:stCondLst>
                                    <p:cond delay="0"/>
                                  </p:stCondLst>
                                  <p:childTnLst>
                                    <p:animEffect transition="out" filter="wipe(right)">
                                      <p:cBhvr>
                                        <p:cTn id="36" dur="500"/>
                                        <p:tgtEl>
                                          <p:spTgt spid="2"/>
                                        </p:tgtEl>
                                      </p:cBhvr>
                                    </p:animEffect>
                                    <p:set>
                                      <p:cBhvr>
                                        <p:cTn id="37" dur="1" fill="hold">
                                          <p:stCondLst>
                                            <p:cond delay="499"/>
                                          </p:stCondLst>
                                        </p:cTn>
                                        <p:tgtEl>
                                          <p:spTgt spid="2"/>
                                        </p:tgtEl>
                                        <p:attrNameLst>
                                          <p:attrName>style.visibility</p:attrName>
                                        </p:attrNameLst>
                                      </p:cBhvr>
                                      <p:to>
                                        <p:strVal val="hidden"/>
                                      </p:to>
                                    </p:set>
                                  </p:childTnLst>
                                </p:cTn>
                              </p:par>
                              <p:par>
                                <p:cTn id="38" presetID="22" presetClass="exit" presetSubtype="2" fill="hold" grpId="1" nodeType="withEffect">
                                  <p:stCondLst>
                                    <p:cond delay="0"/>
                                  </p:stCondLst>
                                  <p:childTnLst>
                                    <p:animEffect transition="out" filter="wipe(right)">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par>
                                <p:cTn id="41" presetID="22" presetClass="exit" presetSubtype="1" fill="hold" grpId="1" nodeType="withEffect">
                                  <p:stCondLst>
                                    <p:cond delay="0"/>
                                  </p:stCondLst>
                                  <p:childTnLst>
                                    <p:animEffect transition="out" filter="wipe(up)">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42" presetClass="exit" presetSubtype="0" fill="hold" grpId="1" nodeType="withEffect">
                                  <p:stCondLst>
                                    <p:cond delay="0"/>
                                  </p:stCondLst>
                                  <p:childTnLst>
                                    <p:animEffect transition="out" filter="fade">
                                      <p:cBhvr>
                                        <p:cTn id="45" dur="1000"/>
                                        <p:tgtEl>
                                          <p:spTgt spid="9"/>
                                        </p:tgtEl>
                                      </p:cBhvr>
                                    </p:animEffect>
                                    <p:anim calcmode="lin" valueType="num">
                                      <p:cBhvr>
                                        <p:cTn id="46" dur="1000"/>
                                        <p:tgtEl>
                                          <p:spTgt spid="9"/>
                                        </p:tgtEl>
                                        <p:attrNameLst>
                                          <p:attrName>ppt_x</p:attrName>
                                        </p:attrNameLst>
                                      </p:cBhvr>
                                      <p:tavLst>
                                        <p:tav tm="0">
                                          <p:val>
                                            <p:strVal val="ppt_x"/>
                                          </p:val>
                                        </p:tav>
                                        <p:tav tm="100000">
                                          <p:val>
                                            <p:strVal val="ppt_x"/>
                                          </p:val>
                                        </p:tav>
                                      </p:tavLst>
                                    </p:anim>
                                    <p:anim calcmode="lin" valueType="num">
                                      <p:cBhvr>
                                        <p:cTn id="47" dur="1000"/>
                                        <p:tgtEl>
                                          <p:spTgt spid="9"/>
                                        </p:tgtEl>
                                        <p:attrNameLst>
                                          <p:attrName>ppt_y</p:attrName>
                                        </p:attrNameLst>
                                      </p:cBhvr>
                                      <p:tavLst>
                                        <p:tav tm="0">
                                          <p:val>
                                            <p:strVal val="ppt_y"/>
                                          </p:val>
                                        </p:tav>
                                        <p:tav tm="100000">
                                          <p:val>
                                            <p:strVal val="ppt_y+.1"/>
                                          </p:val>
                                        </p:tav>
                                      </p:tavLst>
                                    </p:anim>
                                    <p:set>
                                      <p:cBhvr>
                                        <p:cTn id="48"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Graphic spid="13" grpId="0">
        <p:bldAsOne/>
      </p:bldGraphic>
      <p:bldP spid="4" grpId="0"/>
    </p:bldLst>
  </p:timing>
</p:sld>
</file>

<file path=ppt/slides/slide2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60. </a:t>
            </a:r>
            <a:r>
              <a:rPr lang="zh-CN" altLang="en-US" sz="2380" b="1" dirty="0">
                <a:latin typeface="微软雅黑" panose="020B0503020204020204" pitchFamily="34" charset="-122"/>
                <a:ea typeface="微软雅黑" panose="020B0503020204020204" pitchFamily="34" charset="-122"/>
              </a:rPr>
              <a:t>本题考查状语从句连词的用法。根据句意“平板电脑的想法始于他遇到一位在城市开诊的医生”，故此题正确答案为：</a:t>
            </a:r>
            <a:r>
              <a:rPr lang="en-US" altLang="zh-CN" sz="2380" b="1" dirty="0">
                <a:latin typeface="微软雅黑" panose="020B0503020204020204" pitchFamily="34" charset="-122"/>
                <a:ea typeface="微软雅黑" panose="020B0503020204020204" pitchFamily="34" charset="-122"/>
              </a:rPr>
              <a:t>when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61___________ doctor said that village patients chose to make expensive and 62_______________ (danger) journeys to the city hospitals. Then Mr. </a:t>
            </a:r>
            <a:r>
              <a:rPr lang="en-US" altLang="zh-CN" sz="2400" b="1" dirty="0" err="1">
                <a:latin typeface="微软雅黑" panose="020B0503020204020204" pitchFamily="34" charset="-122"/>
                <a:ea typeface="微软雅黑" panose="020B0503020204020204" pitchFamily="34" charset="-122"/>
              </a:rPr>
              <a:t>Puluet</a:t>
            </a:r>
            <a:r>
              <a:rPr lang="en-US" altLang="zh-CN" sz="2400" b="1" dirty="0">
                <a:latin typeface="微软雅黑" panose="020B0503020204020204" pitchFamily="34" charset="-122"/>
                <a:ea typeface="微软雅黑" panose="020B0503020204020204" pitchFamily="34" charset="-122"/>
              </a:rPr>
              <a:t> decided 63________________(design) a tool for village doctors so that they could send the heart pictures 64____________ doctors in the city.</a:t>
            </a:r>
          </a:p>
          <a:p>
            <a:pPr marL="0" indent="0" algn="just">
              <a:buNone/>
            </a:pPr>
            <a:r>
              <a:rPr lang="en-US" altLang="zh-CN" sz="2400" b="1" dirty="0">
                <a:latin typeface="微软雅黑" panose="020B0503020204020204" pitchFamily="34" charset="-122"/>
                <a:ea typeface="微软雅黑" panose="020B0503020204020204" pitchFamily="34" charset="-122"/>
              </a:rPr>
              <a:t>    His design is a great 65______________ (succeed). The Cardio-Pad is now being used in five African countries.</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61                 62                63                64                65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a:xfrm>
            <a:off x="8719346" y="6440597"/>
            <a:ext cx="2844800" cy="365125"/>
          </a:xfrm>
        </p:spPr>
        <p:txBody>
          <a:bodyPr/>
          <a:lstStyle/>
          <a:p>
            <a:fld id="{879EF9BB-81F1-401D-AA19-680A8E0D7F6D}" type="slidenum">
              <a:rPr lang="en-US" smtClean="0"/>
              <a:t>261</a:t>
            </a:fld>
            <a:endParaRPr lang="en-US"/>
          </a:p>
        </p:txBody>
      </p:sp>
      <p:sp>
        <p:nvSpPr>
          <p:cNvPr id="8" name="左箭头 7">
            <a:hlinkClick r:id="rId3"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5" name="TextBox 22"/>
          <p:cNvSpPr txBox="1"/>
          <p:nvPr/>
        </p:nvSpPr>
        <p:spPr>
          <a:xfrm>
            <a:off x="3467101" y="133595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design</a:t>
            </a:r>
          </a:p>
        </p:txBody>
      </p:sp>
      <p:sp>
        <p:nvSpPr>
          <p:cNvPr id="16" name="TextBox 22"/>
          <p:cNvSpPr txBox="1"/>
          <p:nvPr/>
        </p:nvSpPr>
        <p:spPr>
          <a:xfrm>
            <a:off x="1787878" y="993071"/>
            <a:ext cx="20641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dangerous</a:t>
            </a:r>
          </a:p>
        </p:txBody>
      </p:sp>
      <p:sp>
        <p:nvSpPr>
          <p:cNvPr id="17" name="TextBox 22"/>
          <p:cNvSpPr txBox="1"/>
          <p:nvPr/>
        </p:nvSpPr>
        <p:spPr>
          <a:xfrm>
            <a:off x="1550544" y="600201"/>
            <a:ext cx="241227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a:t>
            </a:r>
          </a:p>
        </p:txBody>
      </p:sp>
      <p:sp>
        <p:nvSpPr>
          <p:cNvPr id="18" name="TextBox 22"/>
          <p:cNvSpPr txBox="1"/>
          <p:nvPr/>
        </p:nvSpPr>
        <p:spPr>
          <a:xfrm>
            <a:off x="6805475" y="174782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a:t>
            </a:r>
          </a:p>
        </p:txBody>
      </p:sp>
      <p:sp>
        <p:nvSpPr>
          <p:cNvPr id="5" name="文本框 4"/>
          <p:cNvSpPr txBox="1"/>
          <p:nvPr/>
        </p:nvSpPr>
        <p:spPr>
          <a:xfrm>
            <a:off x="385789" y="92399"/>
            <a:ext cx="4942379" cy="46166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2020</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4" action="ppaction://hlinksldjump"/>
          </p:cNvPr>
          <p:cNvSpPr txBox="1"/>
          <p:nvPr/>
        </p:nvSpPr>
        <p:spPr>
          <a:xfrm>
            <a:off x="1062191" y="31465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3032612" y="3146529"/>
            <a:ext cx="982961" cy="461665"/>
          </a:xfrm>
          <a:prstGeom prst="rect">
            <a:avLst/>
          </a:prstGeom>
          <a:solidFill>
            <a:schemeClr val="accent1"/>
          </a:solidFill>
        </p:spPr>
        <p:txBody>
          <a:bodyPr wrap="square" rtlCol="0">
            <a:spAutoFit/>
          </a:bodyPr>
          <a:lstStyle/>
          <a:p>
            <a:pPr algn="l"/>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825516" y="31465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3" name="文本框 22">
            <a:hlinkClick r:id="rId7" action="ppaction://hlinksldjump"/>
          </p:cNvPr>
          <p:cNvSpPr txBox="1"/>
          <p:nvPr/>
        </p:nvSpPr>
        <p:spPr>
          <a:xfrm>
            <a:off x="6656937" y="31465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8" action="ppaction://hlinksldjump"/>
          </p:cNvPr>
          <p:cNvSpPr txBox="1"/>
          <p:nvPr/>
        </p:nvSpPr>
        <p:spPr>
          <a:xfrm>
            <a:off x="8588081" y="31465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6" name="TextBox 22"/>
          <p:cNvSpPr txBox="1"/>
          <p:nvPr/>
        </p:nvSpPr>
        <p:spPr>
          <a:xfrm>
            <a:off x="4598737" y="216452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success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outVertical)">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outVertical)">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barn(inVertical)">
                                      <p:cBhvr>
                                        <p:cTn id="54" dur="500"/>
                                        <p:tgtEl>
                                          <p:spTgt spid="26"/>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barn(outVertical)">
                                      <p:cBhvr>
                                        <p:cTn id="5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bldLvl="0" animBg="1"/>
      <p:bldP spid="21" grpId="0" animBg="1"/>
      <p:bldP spid="22" grpId="0" animBg="1"/>
      <p:bldP spid="23" grpId="0" animBg="1"/>
      <p:bldP spid="24" grpId="0" animBg="1"/>
      <p:bldP spid="26" grpId="0"/>
    </p:bldLst>
  </p:timing>
</p:sld>
</file>

<file path=ppt/slides/slide2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61. </a:t>
            </a:r>
            <a:r>
              <a:rPr lang="zh-CN" altLang="en-US" sz="2380" b="1" dirty="0">
                <a:latin typeface="微软雅黑" panose="020B0503020204020204" pitchFamily="34" charset="-122"/>
                <a:ea typeface="微软雅黑" panose="020B0503020204020204" pitchFamily="34" charset="-122"/>
              </a:rPr>
              <a:t>本题考查冠词用法。根据分析句意解题法，在名词 </a:t>
            </a:r>
            <a:r>
              <a:rPr lang="en-US" altLang="zh-CN" sz="2380" b="1" dirty="0">
                <a:latin typeface="微软雅黑" panose="020B0503020204020204" pitchFamily="34" charset="-122"/>
                <a:ea typeface="微软雅黑" panose="020B0503020204020204" pitchFamily="34" charset="-122"/>
              </a:rPr>
              <a:t>doctor </a:t>
            </a:r>
            <a:r>
              <a:rPr lang="zh-CN" altLang="en-US" sz="2380" b="1" dirty="0">
                <a:latin typeface="微软雅黑" panose="020B0503020204020204" pitchFamily="34" charset="-122"/>
                <a:ea typeface="微软雅黑" panose="020B0503020204020204" pitchFamily="34" charset="-122"/>
              </a:rPr>
              <a:t>前，需填入定冠词指代前文提及的“</a:t>
            </a:r>
            <a:r>
              <a:rPr lang="en-US" altLang="zh-CN" sz="2380" b="1" dirty="0">
                <a:latin typeface="微软雅黑" panose="020B0503020204020204" pitchFamily="34" charset="-122"/>
                <a:ea typeface="微软雅黑" panose="020B0503020204020204" pitchFamily="34" charset="-122"/>
              </a:rPr>
              <a:t>a doctor working in the city”</a:t>
            </a:r>
            <a:r>
              <a:rPr lang="zh-CN" altLang="en-US" sz="2380" b="1" dirty="0">
                <a:latin typeface="微软雅黑" panose="020B0503020204020204" pitchFamily="34" charset="-122"/>
                <a:ea typeface="微软雅黑" panose="020B0503020204020204" pitchFamily="34" charset="-122"/>
              </a:rPr>
              <a:t>，故此题正确答案为：</a:t>
            </a:r>
            <a:r>
              <a:rPr lang="en-US" altLang="zh-CN" sz="2380" b="1" dirty="0">
                <a:latin typeface="微软雅黑" panose="020B0503020204020204" pitchFamily="34" charset="-122"/>
                <a:ea typeface="微软雅黑" panose="020B0503020204020204" pitchFamily="34" charset="-122"/>
              </a:rPr>
              <a:t>The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62. </a:t>
            </a:r>
            <a:r>
              <a:rPr lang="zh-CN" altLang="en-US" sz="2380" b="1" dirty="0">
                <a:latin typeface="微软雅黑" panose="020B0503020204020204" pitchFamily="34" charset="-122"/>
                <a:ea typeface="微软雅黑" panose="020B0503020204020204" pitchFamily="34" charset="-122"/>
              </a:rPr>
              <a:t>本题考查词性变化。根据分析句子结构解题法，填入词与 </a:t>
            </a:r>
            <a:r>
              <a:rPr lang="en-US" altLang="zh-CN" sz="2380" b="1" dirty="0">
                <a:latin typeface="微软雅黑" panose="020B0503020204020204" pitchFamily="34" charset="-122"/>
                <a:ea typeface="微软雅黑" panose="020B0503020204020204" pitchFamily="34" charset="-122"/>
              </a:rPr>
              <a:t>expensive </a:t>
            </a:r>
            <a:r>
              <a:rPr lang="zh-CN" altLang="en-US" sz="2380" b="1" dirty="0">
                <a:latin typeface="微软雅黑" panose="020B0503020204020204" pitchFamily="34" charset="-122"/>
                <a:ea typeface="微软雅黑" panose="020B0503020204020204" pitchFamily="34" charset="-122"/>
              </a:rPr>
              <a:t>一起修饰名词 </a:t>
            </a:r>
            <a:r>
              <a:rPr lang="en-US" altLang="zh-CN" sz="2380" b="1" dirty="0">
                <a:latin typeface="微软雅黑" panose="020B0503020204020204" pitchFamily="34" charset="-122"/>
                <a:ea typeface="微软雅黑" panose="020B0503020204020204" pitchFamily="34" charset="-122"/>
              </a:rPr>
              <a:t>journeys</a:t>
            </a:r>
            <a:r>
              <a:rPr lang="zh-CN" altLang="en-US" sz="2380" b="1" dirty="0">
                <a:latin typeface="微软雅黑" panose="020B0503020204020204" pitchFamily="34" charset="-122"/>
                <a:ea typeface="微软雅黑" panose="020B0503020204020204" pitchFamily="34" charset="-122"/>
              </a:rPr>
              <a:t>（旅程），应用所给单词的形容词形式，意为“危险的”，故此题正确答案为：</a:t>
            </a:r>
            <a:r>
              <a:rPr lang="en-US" altLang="zh-CN" sz="2380" b="1" dirty="0">
                <a:latin typeface="微软雅黑" panose="020B0503020204020204" pitchFamily="34" charset="-122"/>
                <a:ea typeface="微软雅黑" panose="020B0503020204020204" pitchFamily="34" charset="-122"/>
              </a:rPr>
              <a:t>dangerous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63. </a:t>
            </a:r>
            <a:r>
              <a:rPr lang="zh-CN" altLang="en-US" sz="2380" b="1" dirty="0">
                <a:latin typeface="微软雅黑" panose="020B0503020204020204" pitchFamily="34" charset="-122"/>
                <a:ea typeface="微软雅黑" panose="020B0503020204020204" pitchFamily="34" charset="-122"/>
              </a:rPr>
              <a:t>本题考查的是固定短语。</a:t>
            </a:r>
            <a:r>
              <a:rPr lang="en-US" altLang="zh-CN" sz="2380" b="1" dirty="0">
                <a:latin typeface="微软雅黑" panose="020B0503020204020204" pitchFamily="34" charset="-122"/>
                <a:ea typeface="微软雅黑" panose="020B0503020204020204" pitchFamily="34" charset="-122"/>
              </a:rPr>
              <a:t>decide to do“</a:t>
            </a:r>
            <a:r>
              <a:rPr lang="zh-CN" altLang="en-US" sz="2380" b="1" dirty="0">
                <a:latin typeface="微软雅黑" panose="020B0503020204020204" pitchFamily="34" charset="-122"/>
                <a:ea typeface="微软雅黑" panose="020B0503020204020204" pitchFamily="34" charset="-122"/>
              </a:rPr>
              <a:t>决定做</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，故此题正确答案为：</a:t>
            </a:r>
            <a:r>
              <a:rPr lang="en-US" altLang="zh-CN" sz="2380" b="1" dirty="0">
                <a:latin typeface="微软雅黑" panose="020B0503020204020204" pitchFamily="34" charset="-122"/>
                <a:ea typeface="微软雅黑" panose="020B0503020204020204" pitchFamily="34" charset="-122"/>
              </a:rPr>
              <a:t>to design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64. </a:t>
            </a:r>
            <a:r>
              <a:rPr lang="zh-CN" altLang="en-US" sz="2380" b="1" dirty="0">
                <a:latin typeface="微软雅黑" panose="020B0503020204020204" pitchFamily="34" charset="-122"/>
                <a:ea typeface="微软雅黑" panose="020B0503020204020204" pitchFamily="34" charset="-122"/>
              </a:rPr>
              <a:t>本题考查词组搭配，根据固定搭配解题法，应用词组 </a:t>
            </a:r>
            <a:r>
              <a:rPr lang="en-US" altLang="zh-CN" sz="2380" b="1" dirty="0">
                <a:latin typeface="微软雅黑" panose="020B0503020204020204" pitchFamily="34" charset="-122"/>
                <a:ea typeface="微软雅黑" panose="020B0503020204020204" pitchFamily="34" charset="-122"/>
              </a:rPr>
              <a:t>send to“</a:t>
            </a:r>
            <a:r>
              <a:rPr lang="zh-CN" altLang="en-US" sz="2380" b="1" dirty="0">
                <a:latin typeface="微软雅黑" panose="020B0503020204020204" pitchFamily="34" charset="-122"/>
                <a:ea typeface="微软雅黑" panose="020B0503020204020204" pitchFamily="34" charset="-122"/>
              </a:rPr>
              <a:t>发送给”，故此题正确答案为：</a:t>
            </a:r>
            <a:r>
              <a:rPr lang="en-US" altLang="zh-CN" sz="2380" b="1" dirty="0">
                <a:latin typeface="微软雅黑" panose="020B0503020204020204" pitchFamily="34" charset="-122"/>
                <a:ea typeface="微软雅黑" panose="020B0503020204020204" pitchFamily="34" charset="-122"/>
              </a:rPr>
              <a:t>to</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65. </a:t>
            </a:r>
            <a:r>
              <a:rPr lang="zh-CN" altLang="en-US" sz="2380" b="1" dirty="0">
                <a:latin typeface="微软雅黑" panose="020B0503020204020204" pitchFamily="34" charset="-122"/>
                <a:ea typeface="微软雅黑" panose="020B0503020204020204" pitchFamily="34" charset="-122"/>
              </a:rPr>
              <a:t>本题考查词性变化。根据关键词解题法，空格前是冠词，应填入名词形式，意为“巨大的成功”，故此题正确答案为：</a:t>
            </a:r>
            <a:r>
              <a:rPr lang="en-US" altLang="zh-CN" sz="2380" b="1" dirty="0">
                <a:latin typeface="微软雅黑" panose="020B0503020204020204" pitchFamily="34" charset="-122"/>
                <a:ea typeface="微软雅黑" panose="020B0503020204020204" pitchFamily="34" charset="-122"/>
              </a:rPr>
              <a:t>success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    During my second month of nursing school, Professor Smith gave us a test. I did it smoothly until I read the last question: “What is the name of the 56__________ (clean) in this building? ” 57__________ (sure) this was some kind of joke. I had seen the woman several 58__________ (time), but how could I know her name? 59____________ (leave) the last question blank, I handed 60________ my paper.</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56                 57                58                59                60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t>267</a:t>
            </a:fld>
            <a:endParaRPr lang="en-US"/>
          </a:p>
        </p:txBody>
      </p:sp>
      <p:sp>
        <p:nvSpPr>
          <p:cNvPr id="8" name="左箭头 7">
            <a:hlinkClick r:id="rId3"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b="1" dirty="0">
                <a:solidFill>
                  <a:schemeClr val="tx1"/>
                </a:solidFill>
              </a:rPr>
              <a:t>目录</a:t>
            </a:r>
          </a:p>
        </p:txBody>
      </p:sp>
      <p:sp>
        <p:nvSpPr>
          <p:cNvPr id="15" name="TextBox 22"/>
          <p:cNvSpPr txBox="1"/>
          <p:nvPr/>
        </p:nvSpPr>
        <p:spPr>
          <a:xfrm>
            <a:off x="8600567" y="1737098"/>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times</a:t>
            </a:r>
          </a:p>
        </p:txBody>
      </p:sp>
      <p:sp>
        <p:nvSpPr>
          <p:cNvPr id="16" name="TextBox 22"/>
          <p:cNvSpPr txBox="1"/>
          <p:nvPr/>
        </p:nvSpPr>
        <p:spPr>
          <a:xfrm>
            <a:off x="8086510" y="131603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Surely</a:t>
            </a:r>
          </a:p>
        </p:txBody>
      </p:sp>
      <p:sp>
        <p:nvSpPr>
          <p:cNvPr id="17" name="TextBox 22"/>
          <p:cNvSpPr txBox="1"/>
          <p:nvPr/>
        </p:nvSpPr>
        <p:spPr>
          <a:xfrm>
            <a:off x="1962888" y="1292880"/>
            <a:ext cx="241227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cleaner</a:t>
            </a:r>
          </a:p>
        </p:txBody>
      </p:sp>
      <p:sp>
        <p:nvSpPr>
          <p:cNvPr id="18" name="TextBox 22"/>
          <p:cNvSpPr txBox="1"/>
          <p:nvPr/>
        </p:nvSpPr>
        <p:spPr>
          <a:xfrm>
            <a:off x="5481271" y="210726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Leaving</a:t>
            </a:r>
          </a:p>
        </p:txBody>
      </p:sp>
      <p:sp>
        <p:nvSpPr>
          <p:cNvPr id="5" name="文本框 4"/>
          <p:cNvSpPr txBox="1"/>
          <p:nvPr/>
        </p:nvSpPr>
        <p:spPr>
          <a:xfrm>
            <a:off x="385789" y="92399"/>
            <a:ext cx="4942379" cy="46166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2019</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4" action="ppaction://hlinksldjump"/>
          </p:cNvPr>
          <p:cNvSpPr txBox="1"/>
          <p:nvPr/>
        </p:nvSpPr>
        <p:spPr>
          <a:xfrm>
            <a:off x="1158654" y="312242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2990010" y="312242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821649" y="312242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3" name="文本框 22">
            <a:hlinkClick r:id="rId7" action="ppaction://hlinksldjump"/>
          </p:cNvPr>
          <p:cNvSpPr txBox="1"/>
          <p:nvPr/>
        </p:nvSpPr>
        <p:spPr>
          <a:xfrm>
            <a:off x="6653070" y="312242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8" action="ppaction://hlinksldjump"/>
          </p:cNvPr>
          <p:cNvSpPr txBox="1"/>
          <p:nvPr/>
        </p:nvSpPr>
        <p:spPr>
          <a:xfrm>
            <a:off x="8584214" y="312242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6" name="TextBox 22"/>
          <p:cNvSpPr txBox="1"/>
          <p:nvPr/>
        </p:nvSpPr>
        <p:spPr>
          <a:xfrm>
            <a:off x="2524826" y="2423656"/>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in</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arn(outVertical)">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barn(inVertical)">
                                      <p:cBhvr>
                                        <p:cTn id="33" dur="500"/>
                                        <p:tgtEl>
                                          <p:spTgt spid="15"/>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barn(inVertical)">
                                      <p:cBhvr>
                                        <p:cTn id="42" dur="500"/>
                                        <p:tgtEl>
                                          <p:spTgt spid="18"/>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barn(outVertical)">
                                      <p:cBhvr>
                                        <p:cTn id="46" dur="500"/>
                                        <p:tgtEl>
                                          <p:spTgt spid="23"/>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26"/>
                                        </p:tgtEl>
                                        <p:attrNameLst>
                                          <p:attrName>style.visibility</p:attrName>
                                        </p:attrNameLst>
                                      </p:cBhvr>
                                      <p:to>
                                        <p:strVal val="visible"/>
                                      </p:to>
                                    </p:set>
                                    <p:animEffect transition="in" filter="barn(inVertical)">
                                      <p:cBhvr>
                                        <p:cTn id="51" dur="500"/>
                                        <p:tgtEl>
                                          <p:spTgt spid="26"/>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barn(outVertical)">
                                      <p:cBhvr>
                                        <p:cTn id="5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bldLvl="0" animBg="1"/>
      <p:bldP spid="21" grpId="0" bldLvl="0" animBg="1"/>
      <p:bldP spid="22" grpId="0" animBg="1"/>
      <p:bldP spid="23" grpId="0" animBg="1"/>
      <p:bldP spid="24" grpId="0" animBg="1"/>
      <p:bldP spid="26" grpId="0"/>
    </p:bldLst>
  </p:timing>
</p:sld>
</file>

<file path=ppt/slides/slide2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56. </a:t>
            </a:r>
            <a:r>
              <a:rPr lang="zh-CN" altLang="en-US" sz="2380" b="1" dirty="0">
                <a:latin typeface="微软雅黑" panose="020B0503020204020204" pitchFamily="34" charset="-122"/>
                <a:ea typeface="微软雅黑" panose="020B0503020204020204" pitchFamily="34" charset="-122"/>
              </a:rPr>
              <a:t>本题考查动词的词性转换。根据关键词解题法，空格在定冠词</a:t>
            </a:r>
            <a:r>
              <a:rPr lang="en-US" altLang="zh-CN" sz="2380" b="1" dirty="0">
                <a:latin typeface="微软雅黑" panose="020B0503020204020204" pitchFamily="34" charset="-122"/>
                <a:ea typeface="微软雅黑" panose="020B0503020204020204" pitchFamily="34" charset="-122"/>
              </a:rPr>
              <a:t>the</a:t>
            </a:r>
            <a:r>
              <a:rPr lang="zh-CN" altLang="en-US" sz="2380" b="1" dirty="0">
                <a:latin typeface="微软雅黑" panose="020B0503020204020204" pitchFamily="34" charset="-122"/>
                <a:ea typeface="微软雅黑" panose="020B0503020204020204" pitchFamily="34" charset="-122"/>
              </a:rPr>
              <a:t>后，应填入名词形式，根据句意“清洁工的名字是什么”，故此题正确答案为：</a:t>
            </a:r>
            <a:r>
              <a:rPr lang="en-US" altLang="zh-CN" sz="2380" b="1" dirty="0">
                <a:latin typeface="微软雅黑" panose="020B0503020204020204" pitchFamily="34" charset="-122"/>
                <a:ea typeface="微软雅黑" panose="020B0503020204020204" pitchFamily="34" charset="-122"/>
              </a:rPr>
              <a:t>cleaner</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57. </a:t>
            </a:r>
            <a:r>
              <a:rPr lang="zh-CN" altLang="en-US" sz="2380" b="1" dirty="0">
                <a:latin typeface="微软雅黑" panose="020B0503020204020204" pitchFamily="34" charset="-122"/>
                <a:ea typeface="微软雅黑" panose="020B0503020204020204" pitchFamily="34" charset="-122"/>
              </a:rPr>
              <a:t>本题考查形容词词性变化。根据分析句子语法结构解题法，填入词在句首修饰整个句子，需填入副词形式，故此题正确答案为：</a:t>
            </a:r>
            <a:r>
              <a:rPr lang="en-US" altLang="zh-CN" sz="2380" b="1" dirty="0">
                <a:latin typeface="微软雅黑" panose="020B0503020204020204" pitchFamily="34" charset="-122"/>
                <a:ea typeface="微软雅黑" panose="020B0503020204020204" pitchFamily="34" charset="-122"/>
              </a:rPr>
              <a:t>Surely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269</a:t>
            </a:fld>
            <a:endParaRPr lang="en-US"/>
          </a:p>
        </p:txBody>
      </p:sp>
      <p:sp>
        <p:nvSpPr>
          <p:cNvPr id="4" name="左箭头 32">
            <a:hlinkClick r:id="rId2" action="ppaction://hlinksldjump"/>
            <a:extLst>
              <a:ext uri="{FF2B5EF4-FFF2-40B4-BE49-F238E27FC236}">
                <a16:creationId xmlns:a16="http://schemas.microsoft.com/office/drawing/2014/main" id="{14E852A2-ACAC-25D6-B0AD-CCF1D88592E5}"/>
              </a:ext>
            </a:extLst>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27</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676309"/>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The nurses and doctors take _________ (turn) to be on night duty.</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6922733" y="2624675"/>
            <a:ext cx="1003801"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turns</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解析：本题考查固定搭配。</a:t>
            </a:r>
            <a:r>
              <a:rPr lang="en-US" altLang="zh-CN" sz="2400" dirty="0">
                <a:latin typeface="微软雅黑" panose="020B0503020204020204" pitchFamily="34" charset="-122"/>
                <a:ea typeface="微软雅黑" panose="020B0503020204020204" pitchFamily="34" charset="-122"/>
              </a:rPr>
              <a:t>take turns“</a:t>
            </a:r>
            <a:r>
              <a:rPr lang="zh-CN" altLang="en-US" sz="2400" dirty="0">
                <a:latin typeface="微软雅黑" panose="020B0503020204020204" pitchFamily="34" charset="-122"/>
                <a:ea typeface="微软雅黑" panose="020B0503020204020204" pitchFamily="34" charset="-122"/>
              </a:rPr>
              <a:t>轮流”，故此处应填入复数形式，故此题正确答案为：</a:t>
            </a:r>
            <a:r>
              <a:rPr lang="en-US" altLang="zh-CN" sz="2400" dirty="0">
                <a:latin typeface="微软雅黑" panose="020B0503020204020204" pitchFamily="34" charset="-122"/>
                <a:ea typeface="微软雅黑" panose="020B0503020204020204" pitchFamily="34" charset="-122"/>
              </a:rPr>
              <a:t>turns</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58. </a:t>
            </a:r>
            <a:r>
              <a:rPr lang="zh-CN" altLang="en-US" sz="2380" b="1" dirty="0">
                <a:latin typeface="微软雅黑" panose="020B0503020204020204" pitchFamily="34" charset="-122"/>
                <a:ea typeface="微软雅黑" panose="020B0503020204020204" pitchFamily="34" charset="-122"/>
              </a:rPr>
              <a:t>本题考查可数名词的单复数变化。根据关键词解题法，填入词跟在</a:t>
            </a:r>
            <a:r>
              <a:rPr lang="en-US" altLang="zh-CN" sz="2380" b="1" dirty="0">
                <a:latin typeface="微软雅黑" panose="020B0503020204020204" pitchFamily="34" charset="-122"/>
                <a:ea typeface="微软雅黑" panose="020B0503020204020204" pitchFamily="34" charset="-122"/>
              </a:rPr>
              <a:t>several</a:t>
            </a:r>
            <a:r>
              <a:rPr lang="zh-CN" altLang="en-US" sz="2380" b="1" dirty="0">
                <a:latin typeface="微软雅黑" panose="020B0503020204020204" pitchFamily="34" charset="-122"/>
                <a:ea typeface="微软雅黑" panose="020B0503020204020204" pitchFamily="34" charset="-122"/>
              </a:rPr>
              <a:t>后面，表示“几次”，应用名词的复数形式，故此题正确答案为：</a:t>
            </a:r>
            <a:r>
              <a:rPr lang="en-US" altLang="zh-CN" sz="2380" b="1" dirty="0">
                <a:latin typeface="微软雅黑" panose="020B0503020204020204" pitchFamily="34" charset="-122"/>
                <a:ea typeface="微软雅黑" panose="020B0503020204020204" pitchFamily="34" charset="-122"/>
              </a:rPr>
              <a:t>times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270</a:t>
            </a:fld>
            <a:endParaRPr lang="en-US"/>
          </a:p>
        </p:txBody>
      </p:sp>
      <p:sp>
        <p:nvSpPr>
          <p:cNvPr id="4" name="左箭头 32">
            <a:hlinkClick r:id="rId2" action="ppaction://hlinksldjump"/>
            <a:extLst>
              <a:ext uri="{FF2B5EF4-FFF2-40B4-BE49-F238E27FC236}">
                <a16:creationId xmlns:a16="http://schemas.microsoft.com/office/drawing/2014/main" id="{AFA7DC6E-A4E1-2262-2857-5E88A824AC47}"/>
              </a:ext>
            </a:extLst>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59.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本题考查非谓语动词。根据分析句子语法结构解题法，动词</a:t>
            </a:r>
            <a:r>
              <a:rPr lang="en-US" altLang="zh-CN" sz="2380" b="1" dirty="0">
                <a:latin typeface="微软雅黑" panose="020B0503020204020204" pitchFamily="34" charset="-122"/>
                <a:ea typeface="微软雅黑" panose="020B0503020204020204" pitchFamily="34" charset="-122"/>
              </a:rPr>
              <a:t>leave</a:t>
            </a:r>
            <a:r>
              <a:rPr lang="zh-CN" altLang="en-US" sz="2380" b="1" dirty="0">
                <a:latin typeface="微软雅黑" panose="020B0503020204020204" pitchFamily="34" charset="-122"/>
                <a:ea typeface="微软雅黑" panose="020B0503020204020204" pitchFamily="34" charset="-122"/>
              </a:rPr>
              <a:t>与主语</a:t>
            </a:r>
            <a:r>
              <a:rPr lang="en-US" altLang="zh-CN" sz="2380" b="1" dirty="0">
                <a:latin typeface="微软雅黑" panose="020B0503020204020204" pitchFamily="34" charset="-122"/>
                <a:ea typeface="微软雅黑" panose="020B0503020204020204" pitchFamily="34" charset="-122"/>
              </a:rPr>
              <a:t>I</a:t>
            </a:r>
            <a:r>
              <a:rPr lang="zh-CN" altLang="en-US" sz="2380" b="1" dirty="0">
                <a:latin typeface="微软雅黑" panose="020B0503020204020204" pitchFamily="34" charset="-122"/>
                <a:ea typeface="微软雅黑" panose="020B0503020204020204" pitchFamily="34" charset="-122"/>
              </a:rPr>
              <a:t>是主动关系，应填入现在分词作状语，故此题正确答案为：</a:t>
            </a:r>
            <a:r>
              <a:rPr lang="en-US" altLang="zh-CN" sz="2380" b="1" dirty="0">
                <a:latin typeface="微软雅黑" panose="020B0503020204020204" pitchFamily="34" charset="-122"/>
                <a:ea typeface="微软雅黑" panose="020B0503020204020204" pitchFamily="34" charset="-122"/>
              </a:rPr>
              <a:t>Leaving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271</a:t>
            </a:fld>
            <a:endParaRPr lang="en-US"/>
          </a:p>
        </p:txBody>
      </p:sp>
      <p:sp>
        <p:nvSpPr>
          <p:cNvPr id="4" name="左箭头 32">
            <a:hlinkClick r:id="rId2" action="ppaction://hlinksldjump"/>
            <a:extLst>
              <a:ext uri="{FF2B5EF4-FFF2-40B4-BE49-F238E27FC236}">
                <a16:creationId xmlns:a16="http://schemas.microsoft.com/office/drawing/2014/main" id="{E3EAFA12-CDC0-4237-5693-441DA19EAC1E}"/>
              </a:ext>
            </a:extLst>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60. </a:t>
            </a:r>
            <a:r>
              <a:rPr lang="zh-CN" altLang="en-US" sz="2380" b="1" dirty="0">
                <a:latin typeface="微软雅黑" panose="020B0503020204020204" pitchFamily="34" charset="-122"/>
                <a:ea typeface="微软雅黑" panose="020B0503020204020204" pitchFamily="34" charset="-122"/>
              </a:rPr>
              <a:t>本题考查词组搭配。根据固定搭配解题法，可以用词组 </a:t>
            </a:r>
            <a:r>
              <a:rPr lang="en-US" altLang="zh-CN" sz="2380" b="1" dirty="0">
                <a:latin typeface="微软雅黑" panose="020B0503020204020204" pitchFamily="34" charset="-122"/>
                <a:ea typeface="微软雅黑" panose="020B0503020204020204" pitchFamily="34" charset="-122"/>
              </a:rPr>
              <a:t>hand in“</a:t>
            </a:r>
            <a:r>
              <a:rPr lang="zh-CN" altLang="en-US" sz="2380" b="1" dirty="0">
                <a:latin typeface="微软雅黑" panose="020B0503020204020204" pitchFamily="34" charset="-122"/>
                <a:ea typeface="微软雅黑" panose="020B0503020204020204" pitchFamily="34" charset="-122"/>
              </a:rPr>
              <a:t>上交”或</a:t>
            </a:r>
            <a:r>
              <a:rPr lang="en-US" altLang="zh-CN" sz="2380" b="1" dirty="0">
                <a:latin typeface="微软雅黑" panose="020B0503020204020204" pitchFamily="34" charset="-122"/>
                <a:ea typeface="微软雅黑" panose="020B0503020204020204" pitchFamily="34" charset="-122"/>
              </a:rPr>
              <a:t>hand out“</a:t>
            </a:r>
            <a:r>
              <a:rPr lang="zh-CN" altLang="en-US" sz="2380" b="1" dirty="0">
                <a:latin typeface="微软雅黑" panose="020B0503020204020204" pitchFamily="34" charset="-122"/>
                <a:ea typeface="微软雅黑" panose="020B0503020204020204" pitchFamily="34" charset="-122"/>
              </a:rPr>
              <a:t>分发”，根据上下文意思，应该是“我上交了试卷”，故此题正确答案为：</a:t>
            </a:r>
            <a:r>
              <a:rPr lang="en-US" altLang="zh-CN" sz="2380" b="1" dirty="0">
                <a:latin typeface="微软雅黑" panose="020B0503020204020204" pitchFamily="34" charset="-122"/>
                <a:ea typeface="微软雅黑" panose="020B0503020204020204" pitchFamily="34" charset="-122"/>
              </a:rPr>
              <a:t>in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272</a:t>
            </a:fld>
            <a:endParaRPr lang="en-US"/>
          </a:p>
        </p:txBody>
      </p:sp>
      <p:sp>
        <p:nvSpPr>
          <p:cNvPr id="4" name="左箭头 32">
            <a:hlinkClick r:id="rId2" action="ppaction://hlinksldjump"/>
            <a:extLst>
              <a:ext uri="{FF2B5EF4-FFF2-40B4-BE49-F238E27FC236}">
                <a16:creationId xmlns:a16="http://schemas.microsoft.com/office/drawing/2014/main" id="{29E4C799-CD69-CFAC-9E92-23A141595210}"/>
              </a:ext>
            </a:extLst>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Before class ended, one student asked 61_____________ the last question</a:t>
            </a:r>
          </a:p>
          <a:p>
            <a:pPr marL="0" indent="0" algn="just">
              <a:buNone/>
            </a:pPr>
            <a:r>
              <a:rPr lang="en-US" altLang="zh-CN" sz="2400" b="1" dirty="0">
                <a:latin typeface="微软雅黑" panose="020B0503020204020204" pitchFamily="34" charset="-122"/>
                <a:ea typeface="微软雅黑" panose="020B0503020204020204" pitchFamily="34" charset="-122"/>
              </a:rPr>
              <a:t>would affect 62_________ (we) test result. “Absolutely,” said 63__________ professor. “In your future life you 64___________ (meet) many people. All are 65______________ (importance). They deserve ( </a:t>
            </a:r>
            <a:r>
              <a:rPr lang="zh-CN" altLang="en-US" sz="2400" b="1" dirty="0">
                <a:latin typeface="微软雅黑" panose="020B0503020204020204" pitchFamily="34" charset="-122"/>
                <a:ea typeface="微软雅黑" panose="020B0503020204020204" pitchFamily="34" charset="-122"/>
              </a:rPr>
              <a:t>值得 </a:t>
            </a:r>
            <a:r>
              <a:rPr lang="en-US" altLang="zh-CN" sz="2400" b="1" dirty="0">
                <a:latin typeface="微软雅黑" panose="020B0503020204020204" pitchFamily="34" charset="-122"/>
                <a:ea typeface="微软雅黑" panose="020B0503020204020204" pitchFamily="34" charset="-122"/>
              </a:rPr>
              <a:t>) your attention and care, even if all you do is smile and say ‘hello’. ” I have never forgotten that lesson.</a:t>
            </a: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61                 62                63                64                65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a:xfrm>
            <a:off x="8719346" y="6440597"/>
            <a:ext cx="2844800" cy="365125"/>
          </a:xfrm>
        </p:spPr>
        <p:txBody>
          <a:bodyPr/>
          <a:lstStyle/>
          <a:p>
            <a:fld id="{879EF9BB-81F1-401D-AA19-680A8E0D7F6D}" type="slidenum">
              <a:rPr lang="en-US" smtClean="0"/>
              <a:t>273</a:t>
            </a:fld>
            <a:endParaRPr lang="en-US"/>
          </a:p>
        </p:txBody>
      </p:sp>
      <p:sp>
        <p:nvSpPr>
          <p:cNvPr id="8" name="左箭头 7">
            <a:hlinkClick r:id="rId3"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5" name="TextBox 22"/>
          <p:cNvSpPr txBox="1"/>
          <p:nvPr/>
        </p:nvSpPr>
        <p:spPr>
          <a:xfrm>
            <a:off x="10418012" y="1087548"/>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a:t>
            </a:r>
          </a:p>
        </p:txBody>
      </p:sp>
      <p:sp>
        <p:nvSpPr>
          <p:cNvPr id="16" name="TextBox 22"/>
          <p:cNvSpPr txBox="1"/>
          <p:nvPr/>
        </p:nvSpPr>
        <p:spPr>
          <a:xfrm>
            <a:off x="3032612" y="1087548"/>
            <a:ext cx="20641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our</a:t>
            </a:r>
          </a:p>
        </p:txBody>
      </p:sp>
      <p:sp>
        <p:nvSpPr>
          <p:cNvPr id="17" name="TextBox 22"/>
          <p:cNvSpPr txBox="1"/>
          <p:nvPr/>
        </p:nvSpPr>
        <p:spPr>
          <a:xfrm>
            <a:off x="6691231" y="564829"/>
            <a:ext cx="241227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whether/if</a:t>
            </a:r>
          </a:p>
        </p:txBody>
      </p:sp>
      <p:sp>
        <p:nvSpPr>
          <p:cNvPr id="18" name="TextBox 22"/>
          <p:cNvSpPr txBox="1"/>
          <p:nvPr/>
        </p:nvSpPr>
        <p:spPr>
          <a:xfrm>
            <a:off x="6300817" y="139200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will meet</a:t>
            </a:r>
          </a:p>
        </p:txBody>
      </p:sp>
      <p:sp>
        <p:nvSpPr>
          <p:cNvPr id="5" name="文本框 4"/>
          <p:cNvSpPr txBox="1"/>
          <p:nvPr/>
        </p:nvSpPr>
        <p:spPr>
          <a:xfrm>
            <a:off x="385789" y="92399"/>
            <a:ext cx="4942379" cy="46166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2019</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4" action="ppaction://hlinksldjump"/>
          </p:cNvPr>
          <p:cNvSpPr txBox="1"/>
          <p:nvPr/>
        </p:nvSpPr>
        <p:spPr>
          <a:xfrm>
            <a:off x="1162980" y="31451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5" action="ppaction://hlinksldjump"/>
          </p:cNvPr>
          <p:cNvSpPr txBox="1"/>
          <p:nvPr/>
        </p:nvSpPr>
        <p:spPr>
          <a:xfrm>
            <a:off x="3066726" y="31451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6" action="ppaction://hlinksldjump"/>
          </p:cNvPr>
          <p:cNvSpPr txBox="1"/>
          <p:nvPr/>
        </p:nvSpPr>
        <p:spPr>
          <a:xfrm>
            <a:off x="4859630" y="31451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3" name="文本框 22">
            <a:hlinkClick r:id="rId7" action="ppaction://hlinksldjump"/>
          </p:cNvPr>
          <p:cNvSpPr txBox="1"/>
          <p:nvPr/>
        </p:nvSpPr>
        <p:spPr>
          <a:xfrm>
            <a:off x="6691051" y="31451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4" name="文本框 23">
            <a:hlinkClick r:id="rId8" action="ppaction://hlinksldjump"/>
          </p:cNvPr>
          <p:cNvSpPr txBox="1"/>
          <p:nvPr/>
        </p:nvSpPr>
        <p:spPr>
          <a:xfrm>
            <a:off x="8622195" y="31451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6" name="TextBox 22"/>
          <p:cNvSpPr txBox="1"/>
          <p:nvPr/>
        </p:nvSpPr>
        <p:spPr>
          <a:xfrm>
            <a:off x="1620346" y="1758907"/>
            <a:ext cx="2206738"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important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arn(outVertical)">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barn(inVertical)">
                                      <p:cBhvr>
                                        <p:cTn id="33" dur="500"/>
                                        <p:tgtEl>
                                          <p:spTgt spid="15"/>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barn(inVertical)">
                                      <p:cBhvr>
                                        <p:cTn id="42" dur="500"/>
                                        <p:tgtEl>
                                          <p:spTgt spid="18"/>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barn(outVertical)">
                                      <p:cBhvr>
                                        <p:cTn id="46" dur="500"/>
                                        <p:tgtEl>
                                          <p:spTgt spid="23"/>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26"/>
                                        </p:tgtEl>
                                        <p:attrNameLst>
                                          <p:attrName>style.visibility</p:attrName>
                                        </p:attrNameLst>
                                      </p:cBhvr>
                                      <p:to>
                                        <p:strVal val="visible"/>
                                      </p:to>
                                    </p:set>
                                    <p:animEffect transition="in" filter="barn(inVertical)">
                                      <p:cBhvr>
                                        <p:cTn id="51" dur="500"/>
                                        <p:tgtEl>
                                          <p:spTgt spid="26"/>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barn(outVertical)">
                                      <p:cBhvr>
                                        <p:cTn id="5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animBg="1"/>
      <p:bldP spid="21" grpId="0" animBg="1"/>
      <p:bldP spid="22" grpId="0" animBg="1"/>
      <p:bldP spid="23" grpId="0" animBg="1"/>
      <p:bldP spid="24" grpId="0" animBg="1"/>
      <p:bldP spid="26" grpId="0"/>
    </p:bldLst>
  </p:timing>
</p:sld>
</file>

<file path=ppt/slides/slide2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61. </a:t>
            </a:r>
            <a:r>
              <a:rPr lang="zh-CN" altLang="en-US" sz="2380" b="1" dirty="0">
                <a:latin typeface="微软雅黑" panose="020B0503020204020204" pitchFamily="34" charset="-122"/>
                <a:ea typeface="微软雅黑" panose="020B0503020204020204" pitchFamily="34" charset="-122"/>
              </a:rPr>
              <a:t>本题考查宾语从句连接词。根据句意解题法，句意为“学生问最后那个问题是否影响成绩”，</a:t>
            </a:r>
            <a:r>
              <a:rPr lang="en-US" altLang="zh-CN" sz="2380" b="1" dirty="0">
                <a:latin typeface="微软雅黑" panose="020B0503020204020204" pitchFamily="34" charset="-122"/>
                <a:ea typeface="微软雅黑" panose="020B0503020204020204" pitchFamily="34" charset="-122"/>
              </a:rPr>
              <a:t>whether/if“</a:t>
            </a:r>
            <a:r>
              <a:rPr lang="zh-CN" altLang="en-US" sz="2380" b="1" dirty="0">
                <a:latin typeface="微软雅黑" panose="020B0503020204020204" pitchFamily="34" charset="-122"/>
                <a:ea typeface="微软雅黑" panose="020B0503020204020204" pitchFamily="34" charset="-122"/>
              </a:rPr>
              <a:t>是否”，故此题正确答案为：</a:t>
            </a:r>
            <a:r>
              <a:rPr lang="en-US" altLang="zh-CN" sz="2380" b="1" dirty="0">
                <a:latin typeface="微软雅黑" panose="020B0503020204020204" pitchFamily="34" charset="-122"/>
                <a:ea typeface="微软雅黑" panose="020B0503020204020204" pitchFamily="34" charset="-122"/>
              </a:rPr>
              <a:t>whether/if</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62. </a:t>
            </a:r>
            <a:r>
              <a:rPr lang="zh-CN" altLang="en-US" sz="2380" b="1" dirty="0">
                <a:latin typeface="微软雅黑" panose="020B0503020204020204" pitchFamily="34" charset="-122"/>
                <a:ea typeface="微软雅黑" panose="020B0503020204020204" pitchFamily="34" charset="-122"/>
              </a:rPr>
              <a:t>本题考查代词变化。根据分析句子语法结构解题法，填入词修饰名词</a:t>
            </a:r>
            <a:r>
              <a:rPr lang="en-US" altLang="zh-CN" sz="2380" b="1" dirty="0">
                <a:latin typeface="微软雅黑" panose="020B0503020204020204" pitchFamily="34" charset="-122"/>
                <a:ea typeface="微软雅黑" panose="020B0503020204020204" pitchFamily="34" charset="-122"/>
              </a:rPr>
              <a:t>test result</a:t>
            </a:r>
            <a:r>
              <a:rPr lang="zh-CN" altLang="en-US" sz="2380" b="1" dirty="0">
                <a:latin typeface="微软雅黑" panose="020B0503020204020204" pitchFamily="34" charset="-122"/>
                <a:ea typeface="微软雅黑" panose="020B0503020204020204" pitchFamily="34" charset="-122"/>
              </a:rPr>
              <a:t>作定语，应填入形容词性物主代词，故此题正确答案为：</a:t>
            </a:r>
            <a:r>
              <a:rPr lang="en-US" altLang="zh-CN" sz="2380" b="1" dirty="0">
                <a:latin typeface="微软雅黑" panose="020B0503020204020204" pitchFamily="34" charset="-122"/>
                <a:ea typeface="微软雅黑" panose="020B0503020204020204" pitchFamily="34" charset="-122"/>
              </a:rPr>
              <a:t>our</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63. </a:t>
            </a:r>
            <a:r>
              <a:rPr lang="zh-CN" altLang="en-US" sz="2380" b="1" dirty="0">
                <a:latin typeface="微软雅黑" panose="020B0503020204020204" pitchFamily="34" charset="-122"/>
                <a:ea typeface="微软雅黑" panose="020B0503020204020204" pitchFamily="34" charset="-122"/>
              </a:rPr>
              <a:t>本题考查冠词用法。根据分析句意解题法，在名词</a:t>
            </a:r>
            <a:r>
              <a:rPr lang="en-US" altLang="zh-CN" sz="2380" b="1" dirty="0">
                <a:latin typeface="微软雅黑" panose="020B0503020204020204" pitchFamily="34" charset="-122"/>
                <a:ea typeface="微软雅黑" panose="020B0503020204020204" pitchFamily="34" charset="-122"/>
              </a:rPr>
              <a:t>professor</a:t>
            </a:r>
            <a:r>
              <a:rPr lang="zh-CN" altLang="en-US" sz="2380" b="1" dirty="0">
                <a:latin typeface="微软雅黑" panose="020B0503020204020204" pitchFamily="34" charset="-122"/>
                <a:ea typeface="微软雅黑" panose="020B0503020204020204" pitchFamily="34" charset="-122"/>
              </a:rPr>
              <a:t>前，需填入定冠词指代前文提及的</a:t>
            </a:r>
            <a:r>
              <a:rPr lang="en-US" altLang="zh-CN" sz="2380" b="1" dirty="0">
                <a:latin typeface="微软雅黑" panose="020B0503020204020204" pitchFamily="34" charset="-122"/>
                <a:ea typeface="微软雅黑" panose="020B0503020204020204" pitchFamily="34" charset="-122"/>
              </a:rPr>
              <a:t>Professor Smith</a:t>
            </a:r>
            <a:r>
              <a:rPr lang="zh-CN" altLang="en-US" sz="2380" b="1" dirty="0">
                <a:latin typeface="微软雅黑" panose="020B0503020204020204" pitchFamily="34" charset="-122"/>
                <a:ea typeface="微软雅黑" panose="020B0503020204020204" pitchFamily="34" charset="-122"/>
              </a:rPr>
              <a:t>，故此题正确答案为：</a:t>
            </a:r>
            <a:r>
              <a:rPr lang="en-US" altLang="zh-CN" sz="2380" b="1" dirty="0">
                <a:latin typeface="微软雅黑" panose="020B0503020204020204" pitchFamily="34" charset="-122"/>
                <a:ea typeface="微软雅黑" panose="020B0503020204020204" pitchFamily="34" charset="-122"/>
              </a:rPr>
              <a:t>the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64. </a:t>
            </a:r>
            <a:r>
              <a:rPr lang="zh-CN" altLang="en-US" sz="2380" b="1" dirty="0">
                <a:latin typeface="微软雅黑" panose="020B0503020204020204" pitchFamily="34" charset="-122"/>
                <a:ea typeface="微软雅黑" panose="020B0503020204020204" pitchFamily="34" charset="-122"/>
              </a:rPr>
              <a:t>本题考查动词的时态变化。根据关键词解题法，句中有时间状语</a:t>
            </a:r>
            <a:r>
              <a:rPr lang="en-US" altLang="zh-CN" sz="2380" b="1" dirty="0">
                <a:latin typeface="微软雅黑" panose="020B0503020204020204" pitchFamily="34" charset="-122"/>
                <a:ea typeface="微软雅黑" panose="020B0503020204020204" pitchFamily="34" charset="-122"/>
              </a:rPr>
              <a:t>in the future“</a:t>
            </a:r>
            <a:r>
              <a:rPr lang="zh-CN" altLang="en-US" sz="2380" b="1" dirty="0">
                <a:latin typeface="微软雅黑" panose="020B0503020204020204" pitchFamily="34" charset="-122"/>
                <a:ea typeface="微软雅黑" panose="020B0503020204020204" pitchFamily="34" charset="-122"/>
              </a:rPr>
              <a:t>将来”，本句应填入将来时态，故此题正确答案为：</a:t>
            </a:r>
            <a:r>
              <a:rPr lang="en-US" altLang="zh-CN" sz="2380" b="1" dirty="0">
                <a:latin typeface="微软雅黑" panose="020B0503020204020204" pitchFamily="34" charset="-122"/>
                <a:ea typeface="微软雅黑" panose="020B0503020204020204" pitchFamily="34" charset="-122"/>
              </a:rPr>
              <a:t>will meet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65. </a:t>
            </a:r>
            <a:r>
              <a:rPr lang="zh-CN" altLang="en-US" sz="2380" b="1" dirty="0">
                <a:latin typeface="微软雅黑" panose="020B0503020204020204" pitchFamily="34" charset="-122"/>
                <a:ea typeface="微软雅黑" panose="020B0503020204020204" pitchFamily="34" charset="-122"/>
              </a:rPr>
              <a:t>本题考查名词词性变化。根据分析句子语法结构解题法，在系动词</a:t>
            </a:r>
            <a:r>
              <a:rPr lang="en-US" altLang="zh-CN" sz="2380" b="1" dirty="0">
                <a:latin typeface="微软雅黑" panose="020B0503020204020204" pitchFamily="34" charset="-122"/>
                <a:ea typeface="微软雅黑" panose="020B0503020204020204" pitchFamily="34" charset="-122"/>
              </a:rPr>
              <a:t>be</a:t>
            </a:r>
            <a:r>
              <a:rPr lang="zh-CN" altLang="en-US" sz="2380" b="1" dirty="0">
                <a:latin typeface="微软雅黑" panose="020B0503020204020204" pitchFamily="34" charset="-122"/>
                <a:ea typeface="微软雅黑" panose="020B0503020204020204" pitchFamily="34" charset="-122"/>
              </a:rPr>
              <a:t>后，用形容词作表语“重要的”，故此题正确答案为：</a:t>
            </a:r>
            <a:r>
              <a:rPr lang="en-US" altLang="zh-CN" sz="2380" b="1" dirty="0">
                <a:latin typeface="微软雅黑" panose="020B0503020204020204" pitchFamily="34" charset="-122"/>
                <a:ea typeface="微软雅黑" panose="020B0503020204020204" pitchFamily="34" charset="-122"/>
              </a:rPr>
              <a:t>important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279</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370029" y="2813755"/>
            <a:ext cx="6035031"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五、 日积月累，助力飞跃</a:t>
            </a:r>
          </a:p>
        </p:txBody>
      </p:sp>
      <p:pic>
        <p:nvPicPr>
          <p:cNvPr id="83" name="图片 8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28</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676309"/>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Of all the mountains, </a:t>
            </a:r>
            <a:r>
              <a:rPr lang="en-US" altLang="zh-CN" sz="2400" b="1" dirty="0" err="1">
                <a:latin typeface="微软雅黑" panose="020B0503020204020204" pitchFamily="34" charset="-122"/>
                <a:ea typeface="微软雅黑" panose="020B0503020204020204" pitchFamily="34" charset="-122"/>
              </a:rPr>
              <a:t>Qomolangma</a:t>
            </a:r>
            <a:r>
              <a:rPr lang="en-US" altLang="zh-CN" sz="2400" b="1" dirty="0">
                <a:latin typeface="微软雅黑" panose="020B0503020204020204" pitchFamily="34" charset="-122"/>
                <a:ea typeface="微软雅黑" panose="020B0503020204020204" pitchFamily="34" charset="-122"/>
              </a:rPr>
              <a:t> rises the highest and is the most famous. It is 8848.43 meters high and so it is ____________ (danger) to climb.</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978729" y="3303582"/>
            <a:ext cx="1774781"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dangerous</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解析：本题考查名词词性变化。本句运用了固定句型</a:t>
            </a:r>
            <a:r>
              <a:rPr lang="en-US" altLang="zh-CN" sz="2400" dirty="0">
                <a:latin typeface="微软雅黑" panose="020B0503020204020204" pitchFamily="34" charset="-122"/>
                <a:ea typeface="微软雅黑" panose="020B0503020204020204" pitchFamily="34" charset="-122"/>
              </a:rPr>
              <a:t>It is+</a:t>
            </a:r>
            <a:r>
              <a:rPr lang="zh-CN" altLang="en-US" sz="2400" dirty="0">
                <a:latin typeface="微软雅黑" panose="020B0503020204020204" pitchFamily="34" charset="-122"/>
                <a:ea typeface="微软雅黑" panose="020B0503020204020204" pitchFamily="34" charset="-122"/>
              </a:rPr>
              <a:t>形容词</a:t>
            </a:r>
            <a:r>
              <a:rPr lang="en-US" altLang="zh-CN" sz="2400" dirty="0">
                <a:latin typeface="微软雅黑" panose="020B0503020204020204" pitchFamily="34" charset="-122"/>
                <a:ea typeface="微软雅黑" panose="020B0503020204020204" pitchFamily="34" charset="-122"/>
              </a:rPr>
              <a:t>+to do</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it</a:t>
            </a:r>
            <a:r>
              <a:rPr lang="zh-CN" altLang="en-US" sz="2400" dirty="0">
                <a:latin typeface="微软雅黑" panose="020B0503020204020204" pitchFamily="34" charset="-122"/>
                <a:ea typeface="微软雅黑" panose="020B0503020204020204" pitchFamily="34" charset="-122"/>
              </a:rPr>
              <a:t>作形式主语，故此处应填入形容词，故此题正确答案为：</a:t>
            </a:r>
            <a:r>
              <a:rPr lang="en-US" altLang="zh-CN" sz="2400" dirty="0">
                <a:latin typeface="微软雅黑" panose="020B0503020204020204" pitchFamily="34" charset="-122"/>
                <a:ea typeface="微软雅黑" panose="020B0503020204020204" pitchFamily="34" charset="-122"/>
              </a:rPr>
              <a:t>dangerous</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0" y="-24130"/>
            <a:ext cx="5544185" cy="77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3" name="表格 2"/>
          <p:cNvGraphicFramePr>
            <a:graphicFrameLocks noGrp="1"/>
          </p:cNvGraphicFramePr>
          <p:nvPr>
            <p:custDataLst>
              <p:tags r:id="rId1"/>
            </p:custDataLst>
          </p:nvPr>
        </p:nvGraphicFramePr>
        <p:xfrm>
          <a:off x="114935" y="908050"/>
          <a:ext cx="11939270" cy="5848881"/>
        </p:xfrm>
        <a:graphic>
          <a:graphicData uri="http://schemas.openxmlformats.org/drawingml/2006/table">
            <a:tbl>
              <a:tblPr firstRow="1" bandRow="1">
                <a:tableStyleId>{284E427A-3D55-4303-BF80-6455036E1DE7}</a:tableStyleId>
              </a:tblPr>
              <a:tblGrid>
                <a:gridCol w="929640">
                  <a:extLst>
                    <a:ext uri="{9D8B030D-6E8A-4147-A177-3AD203B41FA5}">
                      <a16:colId xmlns:a16="http://schemas.microsoft.com/office/drawing/2014/main" val="20000"/>
                    </a:ext>
                  </a:extLst>
                </a:gridCol>
                <a:gridCol w="2583815">
                  <a:extLst>
                    <a:ext uri="{9D8B030D-6E8A-4147-A177-3AD203B41FA5}">
                      <a16:colId xmlns:a16="http://schemas.microsoft.com/office/drawing/2014/main" val="20001"/>
                    </a:ext>
                  </a:extLst>
                </a:gridCol>
                <a:gridCol w="2468880">
                  <a:extLst>
                    <a:ext uri="{9D8B030D-6E8A-4147-A177-3AD203B41FA5}">
                      <a16:colId xmlns:a16="http://schemas.microsoft.com/office/drawing/2014/main" val="20002"/>
                    </a:ext>
                  </a:extLst>
                </a:gridCol>
                <a:gridCol w="1056640">
                  <a:extLst>
                    <a:ext uri="{9D8B030D-6E8A-4147-A177-3AD203B41FA5}">
                      <a16:colId xmlns:a16="http://schemas.microsoft.com/office/drawing/2014/main" val="20003"/>
                    </a:ext>
                  </a:extLst>
                </a:gridCol>
                <a:gridCol w="2201545">
                  <a:extLst>
                    <a:ext uri="{9D8B030D-6E8A-4147-A177-3AD203B41FA5}">
                      <a16:colId xmlns:a16="http://schemas.microsoft.com/office/drawing/2014/main" val="20004"/>
                    </a:ext>
                  </a:extLst>
                </a:gridCol>
                <a:gridCol w="2698750">
                  <a:extLst>
                    <a:ext uri="{9D8B030D-6E8A-4147-A177-3AD203B41FA5}">
                      <a16:colId xmlns:a16="http://schemas.microsoft.com/office/drawing/2014/main" val="20005"/>
                    </a:ext>
                  </a:extLst>
                </a:gridCol>
              </a:tblGrid>
              <a:tr h="667281">
                <a:tc>
                  <a:txBody>
                    <a:bodyPr/>
                    <a:lstStyle/>
                    <a:p>
                      <a:pPr algn="ctr"/>
                      <a:r>
                        <a:rPr lang="zh-CN" altLang="zh-CN" sz="2800" dirty="0">
                          <a:latin typeface="微软雅黑" panose="020B0503020204020204" pitchFamily="34" charset="-122"/>
                          <a:ea typeface="微软雅黑" panose="020B0503020204020204" pitchFamily="34" charset="-122"/>
                        </a:rPr>
                        <a:t>序号</a:t>
                      </a: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单词</a:t>
                      </a: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名词 </a:t>
                      </a:r>
                    </a:p>
                  </a:txBody>
                  <a:tcPr anchor="ctr"/>
                </a:tc>
                <a:tc>
                  <a:txBody>
                    <a:bodyPr/>
                    <a:lstStyle/>
                    <a:p>
                      <a:pPr algn="ctr">
                        <a:lnSpc>
                          <a:spcPct val="100000"/>
                        </a:lnSpc>
                        <a:buClrTx/>
                        <a:buSzTx/>
                        <a:buFontTx/>
                        <a:buNone/>
                      </a:pPr>
                      <a:r>
                        <a:rPr lang="zh-CN" altLang="zh-CN" sz="2800" dirty="0">
                          <a:latin typeface="微软雅黑" panose="020B0503020204020204" pitchFamily="34" charset="-122"/>
                          <a:ea typeface="微软雅黑" panose="020B0503020204020204" pitchFamily="34" charset="-122"/>
                          <a:sym typeface="+mn-ea"/>
                        </a:rPr>
                        <a:t>序号</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单词</a:t>
                      </a: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名词</a:t>
                      </a:r>
                    </a:p>
                  </a:txBody>
                  <a:tcPr anchor="ctr"/>
                </a:tc>
                <a:extLst>
                  <a:ext uri="{0D108BD9-81ED-4DB2-BD59-A6C34878D82A}">
                    <a16:rowId xmlns:a16="http://schemas.microsoft.com/office/drawing/2014/main" val="10000"/>
                  </a:ext>
                </a:extLst>
              </a:tr>
              <a:tr h="434523">
                <a:tc>
                  <a:txBody>
                    <a:bodyPr/>
                    <a:lstStyle/>
                    <a:p>
                      <a:pPr algn="ctr"/>
                      <a:r>
                        <a:rPr lang="en-US" altLang="zh-CN" sz="2800" dirty="0">
                          <a:latin typeface="微软雅黑" panose="020B0503020204020204" pitchFamily="34" charset="-122"/>
                          <a:ea typeface="微软雅黑" panose="020B0503020204020204" pitchFamily="34" charset="-122"/>
                        </a:rPr>
                        <a:t>1</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suggest</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11</a:t>
                      </a: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ill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1"/>
                  </a:ext>
                </a:extLst>
              </a:tr>
              <a:tr h="157070">
                <a:tc>
                  <a:txBody>
                    <a:bodyPr/>
                    <a:lstStyle/>
                    <a:p>
                      <a:pPr algn="ctr"/>
                      <a:r>
                        <a:rPr lang="en-US" altLang="zh-CN" sz="2800" dirty="0">
                          <a:latin typeface="微软雅黑" panose="020B0503020204020204" pitchFamily="34" charset="-122"/>
                          <a:ea typeface="微软雅黑" panose="020B0503020204020204" pitchFamily="34" charset="-122"/>
                        </a:rPr>
                        <a:t>2</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disappoint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12</a:t>
                      </a: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different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2"/>
                  </a:ext>
                </a:extLst>
              </a:tr>
              <a:tr h="432545">
                <a:tc>
                  <a:txBody>
                    <a:bodyPr/>
                    <a:lstStyle/>
                    <a:p>
                      <a:pPr algn="ctr"/>
                      <a:r>
                        <a:rPr lang="en-US" altLang="zh-CN" sz="2800" dirty="0">
                          <a:latin typeface="微软雅黑" panose="020B0503020204020204" pitchFamily="34" charset="-122"/>
                          <a:ea typeface="微软雅黑" panose="020B0503020204020204" pitchFamily="34" charset="-122"/>
                        </a:rPr>
                        <a:t>3</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sym typeface="+mn-ea"/>
                        </a:rPr>
                        <a:t>paint</a:t>
                      </a:r>
                      <a:r>
                        <a:rPr lang="en-US" altLang="zh-CN" sz="2800" dirty="0">
                          <a:latin typeface="微软雅黑" panose="020B0503020204020204" pitchFamily="34" charset="-122"/>
                          <a:ea typeface="微软雅黑" panose="020B0503020204020204" pitchFamily="34" charset="-122"/>
                        </a:rPr>
                        <a:t>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13</a:t>
                      </a:r>
                    </a:p>
                  </a:txBody>
                  <a:tcPr anchor="ctr"/>
                </a:tc>
                <a:tc>
                  <a:txBody>
                    <a:bodyPr/>
                    <a:lstStyle/>
                    <a:p>
                      <a:pPr algn="ctr"/>
                      <a:r>
                        <a:rPr lang="en-US" sz="2800" dirty="0">
                          <a:latin typeface="微软雅黑" panose="020B0503020204020204" pitchFamily="34" charset="-122"/>
                          <a:ea typeface="微软雅黑" panose="020B0503020204020204" pitchFamily="34" charset="-122"/>
                        </a:rPr>
                        <a:t>high</a:t>
                      </a: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3"/>
                  </a:ext>
                </a:extLst>
              </a:tr>
              <a:tr h="518160">
                <a:tc>
                  <a:txBody>
                    <a:bodyPr/>
                    <a:lstStyle/>
                    <a:p>
                      <a:pPr algn="ctr"/>
                      <a:r>
                        <a:rPr lang="en-US" altLang="zh-CN" sz="2800" dirty="0">
                          <a:latin typeface="微软雅黑" panose="020B0503020204020204" pitchFamily="34" charset="-122"/>
                          <a:ea typeface="微软雅黑" panose="020B0503020204020204" pitchFamily="34" charset="-122"/>
                        </a:rPr>
                        <a:t>4</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sym typeface="+mn-ea"/>
                        </a:rPr>
                        <a:t>discuss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b="0" dirty="0">
                          <a:latin typeface="微软雅黑" panose="020B0503020204020204" pitchFamily="34" charset="-122"/>
                          <a:ea typeface="微软雅黑" panose="020B0503020204020204" pitchFamily="34" charset="-122"/>
                        </a:rPr>
                        <a:t>14</a:t>
                      </a:r>
                    </a:p>
                  </a:txBody>
                  <a:tcPr anchor="ctr"/>
                </a:tc>
                <a:tc>
                  <a:txBody>
                    <a:bodyPr/>
                    <a:lstStyle/>
                    <a:p>
                      <a:pPr algn="ctr"/>
                      <a:r>
                        <a:rPr lang="en-US" sz="2800" b="0" dirty="0">
                          <a:latin typeface="微软雅黑" panose="020B0503020204020204" pitchFamily="34" charset="-122"/>
                          <a:ea typeface="微软雅黑" panose="020B0503020204020204" pitchFamily="34" charset="-122"/>
                        </a:rPr>
                        <a:t>happy</a:t>
                      </a: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4"/>
                  </a:ext>
                </a:extLst>
              </a:tr>
              <a:tr h="439512">
                <a:tc>
                  <a:txBody>
                    <a:bodyPr/>
                    <a:lstStyle/>
                    <a:p>
                      <a:pPr algn="ctr"/>
                      <a:r>
                        <a:rPr lang="en-US" altLang="zh-CN" sz="2800" dirty="0">
                          <a:latin typeface="微软雅黑" panose="020B0503020204020204" pitchFamily="34" charset="-122"/>
                          <a:ea typeface="微软雅黑" panose="020B0503020204020204" pitchFamily="34" charset="-122"/>
                        </a:rPr>
                        <a:t>5</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wait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15</a:t>
                      </a:r>
                    </a:p>
                  </a:txBody>
                  <a:tcPr anchor="ctr"/>
                </a:tc>
                <a:tc>
                  <a:txBody>
                    <a:bodyPr/>
                    <a:lstStyle/>
                    <a:p>
                      <a:pPr algn="ctr"/>
                      <a:r>
                        <a:rPr lang="en-US" sz="2800" dirty="0">
                          <a:latin typeface="微软雅黑" panose="020B0503020204020204" pitchFamily="34" charset="-122"/>
                          <a:ea typeface="微软雅黑" panose="020B0503020204020204" pitchFamily="34" charset="-122"/>
                        </a:rPr>
                        <a:t>real</a:t>
                      </a: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5"/>
                  </a:ext>
                </a:extLst>
              </a:tr>
              <a:tr h="500252">
                <a:tc>
                  <a:txBody>
                    <a:bodyPr/>
                    <a:lstStyle/>
                    <a:p>
                      <a:pPr algn="ctr"/>
                      <a:r>
                        <a:rPr lang="en-US" altLang="zh-CN" sz="2800" dirty="0">
                          <a:latin typeface="微软雅黑" panose="020B0503020204020204" pitchFamily="34" charset="-122"/>
                          <a:ea typeface="微软雅黑" panose="020B0503020204020204" pitchFamily="34" charset="-122"/>
                        </a:rPr>
                        <a:t>6</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dirty="0">
                          <a:latin typeface="微软雅黑" panose="020B0503020204020204" pitchFamily="34" charset="-122"/>
                          <a:ea typeface="微软雅黑" panose="020B0503020204020204" pitchFamily="34" charset="-122"/>
                        </a:rPr>
                        <a:t>behave</a:t>
                      </a: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16</a:t>
                      </a:r>
                    </a:p>
                  </a:txBody>
                  <a:tcPr anchor="ctr"/>
                </a:tc>
                <a:tc>
                  <a:txBody>
                    <a:bodyPr/>
                    <a:lstStyle/>
                    <a:p>
                      <a:pPr algn="ctr"/>
                      <a:r>
                        <a:rPr lang="en-US" sz="2800" dirty="0">
                          <a:latin typeface="微软雅黑" panose="020B0503020204020204" pitchFamily="34" charset="-122"/>
                          <a:ea typeface="微软雅黑" panose="020B0503020204020204" pitchFamily="34" charset="-122"/>
                        </a:rPr>
                        <a:t>important</a:t>
                      </a: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6"/>
                  </a:ext>
                </a:extLst>
              </a:tr>
              <a:tr h="500252">
                <a:tc>
                  <a:txBody>
                    <a:bodyPr/>
                    <a:lstStyle/>
                    <a:p>
                      <a:pPr algn="ctr">
                        <a:buNone/>
                      </a:pPr>
                      <a:r>
                        <a:rPr lang="en-US" altLang="zh-CN" sz="2800" dirty="0">
                          <a:latin typeface="微软雅黑" panose="020B0503020204020204" pitchFamily="34" charset="-122"/>
                          <a:ea typeface="微软雅黑" panose="020B0503020204020204" pitchFamily="34" charset="-122"/>
                        </a:rPr>
                        <a:t>7</a:t>
                      </a:r>
                    </a:p>
                  </a:txBody>
                  <a:tcPr anchor="ctr"/>
                </a:tc>
                <a:tc>
                  <a:txBody>
                    <a:bodyPr/>
                    <a:lstStyle/>
                    <a:p>
                      <a:pPr algn="ctr">
                        <a:buNone/>
                      </a:pPr>
                      <a:r>
                        <a:rPr lang="en-US" altLang="en-US" sz="2800" dirty="0">
                          <a:latin typeface="微软雅黑" panose="020B0503020204020204" pitchFamily="34" charset="-122"/>
                          <a:ea typeface="微软雅黑" panose="020B0503020204020204" pitchFamily="34" charset="-122"/>
                        </a:rPr>
                        <a:t>communicate</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17</a:t>
                      </a: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beautiful</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7"/>
                  </a:ext>
                </a:extLst>
              </a:tr>
              <a:tr h="500252">
                <a:tc>
                  <a:txBody>
                    <a:bodyPr/>
                    <a:lstStyle/>
                    <a:p>
                      <a:pPr algn="ctr">
                        <a:buNone/>
                      </a:pPr>
                      <a:r>
                        <a:rPr lang="en-US" altLang="zh-CN" sz="2800" dirty="0">
                          <a:latin typeface="微软雅黑" panose="020B0503020204020204" pitchFamily="34" charset="-122"/>
                          <a:ea typeface="微软雅黑" panose="020B0503020204020204" pitchFamily="34" charset="-122"/>
                        </a:rPr>
                        <a:t>8</a:t>
                      </a:r>
                    </a:p>
                  </a:txBody>
                  <a:tcPr anchor="ctr"/>
                </a:tc>
                <a:tc>
                  <a:txBody>
                    <a:bodyPr/>
                    <a:lstStyle/>
                    <a:p>
                      <a:pPr algn="ctr">
                        <a:buNone/>
                      </a:pPr>
                      <a:r>
                        <a:rPr lang="en-US" altLang="en-US" sz="2800" dirty="0">
                          <a:latin typeface="微软雅黑" panose="020B0503020204020204" pitchFamily="34" charset="-122"/>
                          <a:ea typeface="微软雅黑" panose="020B0503020204020204" pitchFamily="34" charset="-122"/>
                        </a:rPr>
                        <a:t>satisfy</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18</a:t>
                      </a: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various</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8"/>
                  </a:ext>
                </a:extLst>
              </a:tr>
              <a:tr h="500252">
                <a:tc>
                  <a:txBody>
                    <a:bodyPr/>
                    <a:lstStyle/>
                    <a:p>
                      <a:pPr algn="ctr">
                        <a:buNone/>
                      </a:pPr>
                      <a:r>
                        <a:rPr lang="en-US" altLang="zh-CN" sz="2800" dirty="0">
                          <a:latin typeface="微软雅黑" panose="020B0503020204020204" pitchFamily="34" charset="-122"/>
                          <a:ea typeface="微软雅黑" panose="020B0503020204020204" pitchFamily="34" charset="-122"/>
                        </a:rPr>
                        <a:t>9</a:t>
                      </a:r>
                    </a:p>
                  </a:txBody>
                  <a:tcPr anchor="ctr"/>
                </a:tc>
                <a:tc>
                  <a:txBody>
                    <a:bodyPr/>
                    <a:lstStyle/>
                    <a:p>
                      <a:pPr algn="ctr">
                        <a:buNone/>
                      </a:pPr>
                      <a:r>
                        <a:rPr lang="en-US" altLang="en-US" sz="2800" dirty="0">
                          <a:latin typeface="微软雅黑" panose="020B0503020204020204" pitchFamily="34" charset="-122"/>
                          <a:ea typeface="微软雅黑" panose="020B0503020204020204" pitchFamily="34" charset="-122"/>
                        </a:rPr>
                        <a:t>clean</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19</a:t>
                      </a: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wealthy</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9"/>
                  </a:ext>
                </a:extLst>
              </a:tr>
              <a:tr h="500252">
                <a:tc>
                  <a:txBody>
                    <a:bodyPr/>
                    <a:lstStyle/>
                    <a:p>
                      <a:pPr algn="ctr">
                        <a:buNone/>
                      </a:pPr>
                      <a:r>
                        <a:rPr lang="en-US" altLang="zh-CN" sz="2800" dirty="0">
                          <a:latin typeface="微软雅黑" panose="020B0503020204020204" pitchFamily="34" charset="-122"/>
                          <a:ea typeface="微软雅黑" panose="020B0503020204020204" pitchFamily="34" charset="-122"/>
                        </a:rPr>
                        <a:t>10</a:t>
                      </a:r>
                    </a:p>
                  </a:txBody>
                  <a:tcPr anchor="ctr"/>
                </a:tc>
                <a:tc>
                  <a:txBody>
                    <a:bodyPr/>
                    <a:lstStyle/>
                    <a:p>
                      <a:pPr algn="ctr">
                        <a:buNone/>
                      </a:pPr>
                      <a:r>
                        <a:rPr lang="en-US" altLang="en-US" sz="2800" dirty="0">
                          <a:latin typeface="微软雅黑" panose="020B0503020204020204" pitchFamily="34" charset="-122"/>
                          <a:ea typeface="微软雅黑" panose="020B0503020204020204" pitchFamily="34" charset="-122"/>
                        </a:rPr>
                        <a:t>anxious</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10"/>
                  </a:ext>
                </a:extLst>
              </a:tr>
            </a:tbl>
          </a:graphicData>
        </a:graphic>
      </p:graphicFrame>
      <p:sp>
        <p:nvSpPr>
          <p:cNvPr id="4" name="灯片编号占位符 3"/>
          <p:cNvSpPr>
            <a:spLocks noGrp="1"/>
          </p:cNvSpPr>
          <p:nvPr>
            <p:ph type="sldNum" sz="quarter" idx="12"/>
          </p:nvPr>
        </p:nvSpPr>
        <p:spPr>
          <a:xfrm>
            <a:off x="9040495" y="187328"/>
            <a:ext cx="2844800" cy="365125"/>
          </a:xfrm>
        </p:spPr>
        <p:txBody>
          <a:bodyPr/>
          <a:lstStyle/>
          <a:p>
            <a:fld id="{879EF9BB-81F1-401D-AA19-680A8E0D7F6D}" type="slidenum">
              <a:rPr lang="en-US" smtClean="0"/>
              <a:t>280</a:t>
            </a:fld>
            <a:endParaRPr lang="en-US"/>
          </a:p>
        </p:txBody>
      </p:sp>
      <p:sp>
        <p:nvSpPr>
          <p:cNvPr id="5" name="左箭头 4">
            <a:hlinkClick r:id="rId22" action="ppaction://hlinksldjump"/>
          </p:cNvPr>
          <p:cNvSpPr/>
          <p:nvPr/>
        </p:nvSpPr>
        <p:spPr>
          <a:xfrm>
            <a:off x="9962407" y="134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8" name="文本框 7"/>
          <p:cNvSpPr txBox="1"/>
          <p:nvPr/>
        </p:nvSpPr>
        <p:spPr>
          <a:xfrm>
            <a:off x="229953" y="44378"/>
            <a:ext cx="5314275" cy="707886"/>
          </a:xfrm>
          <a:prstGeom prst="rect">
            <a:avLst/>
          </a:prstGeom>
          <a:noFill/>
        </p:spPr>
        <p:txBody>
          <a:bodyPr wrap="square" rtlCol="0">
            <a:spAutoFit/>
          </a:bodyPr>
          <a:lstStyle/>
          <a:p>
            <a:r>
              <a:rPr lang="zh-CN" altLang="en-US" sz="4000" b="1" dirty="0">
                <a:solidFill>
                  <a:schemeClr val="bg1"/>
                </a:solidFill>
                <a:latin typeface="微软雅黑" panose="020B0503020204020204" pitchFamily="34" charset="-122"/>
                <a:ea typeface="微软雅黑" panose="020B0503020204020204" pitchFamily="34" charset="-122"/>
              </a:rPr>
              <a:t>（一）词性转换</a:t>
            </a:r>
          </a:p>
        </p:txBody>
      </p:sp>
      <p:sp>
        <p:nvSpPr>
          <p:cNvPr id="17" name="TextBox 22"/>
          <p:cNvSpPr txBox="1"/>
          <p:nvPr>
            <p:custDataLst>
              <p:tags r:id="rId2"/>
            </p:custDataLst>
          </p:nvPr>
        </p:nvSpPr>
        <p:spPr>
          <a:xfrm>
            <a:off x="3620135" y="159702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suggestion</a:t>
            </a:r>
          </a:p>
        </p:txBody>
      </p:sp>
      <p:sp>
        <p:nvSpPr>
          <p:cNvPr id="2" name="TextBox 22"/>
          <p:cNvSpPr txBox="1"/>
          <p:nvPr>
            <p:custDataLst>
              <p:tags r:id="rId3"/>
            </p:custDataLst>
          </p:nvPr>
        </p:nvSpPr>
        <p:spPr>
          <a:xfrm>
            <a:off x="3620135" y="2113915"/>
            <a:ext cx="263334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disappointment</a:t>
            </a:r>
          </a:p>
        </p:txBody>
      </p:sp>
      <p:sp>
        <p:nvSpPr>
          <p:cNvPr id="6" name="TextBox 22"/>
          <p:cNvSpPr txBox="1"/>
          <p:nvPr>
            <p:custDataLst>
              <p:tags r:id="rId4"/>
            </p:custDataLst>
          </p:nvPr>
        </p:nvSpPr>
        <p:spPr>
          <a:xfrm>
            <a:off x="3708400" y="261175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painter</a:t>
            </a:r>
          </a:p>
        </p:txBody>
      </p:sp>
      <p:sp>
        <p:nvSpPr>
          <p:cNvPr id="7" name="TextBox 22"/>
          <p:cNvSpPr txBox="1"/>
          <p:nvPr>
            <p:custDataLst>
              <p:tags r:id="rId5"/>
            </p:custDataLst>
          </p:nvPr>
        </p:nvSpPr>
        <p:spPr>
          <a:xfrm>
            <a:off x="3708400" y="316801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discussion</a:t>
            </a:r>
          </a:p>
        </p:txBody>
      </p:sp>
      <p:sp>
        <p:nvSpPr>
          <p:cNvPr id="10" name="TextBox 22"/>
          <p:cNvSpPr txBox="1"/>
          <p:nvPr>
            <p:custDataLst>
              <p:tags r:id="rId6"/>
            </p:custDataLst>
          </p:nvPr>
        </p:nvSpPr>
        <p:spPr>
          <a:xfrm>
            <a:off x="3620135" y="3686810"/>
            <a:ext cx="25749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waiter/waitress</a:t>
            </a:r>
          </a:p>
        </p:txBody>
      </p:sp>
      <p:sp>
        <p:nvSpPr>
          <p:cNvPr id="11" name="TextBox 22"/>
          <p:cNvSpPr txBox="1"/>
          <p:nvPr>
            <p:custDataLst>
              <p:tags r:id="rId7"/>
            </p:custDataLst>
          </p:nvPr>
        </p:nvSpPr>
        <p:spPr>
          <a:xfrm>
            <a:off x="3708400" y="4201160"/>
            <a:ext cx="21488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behavior</a:t>
            </a:r>
          </a:p>
        </p:txBody>
      </p:sp>
      <p:sp>
        <p:nvSpPr>
          <p:cNvPr id="12" name="TextBox 22"/>
          <p:cNvSpPr txBox="1"/>
          <p:nvPr>
            <p:custDataLst>
              <p:tags r:id="rId8"/>
            </p:custDataLst>
          </p:nvPr>
        </p:nvSpPr>
        <p:spPr>
          <a:xfrm>
            <a:off x="3620135" y="4716780"/>
            <a:ext cx="263334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communication</a:t>
            </a:r>
          </a:p>
        </p:txBody>
      </p:sp>
      <p:sp>
        <p:nvSpPr>
          <p:cNvPr id="13" name="TextBox 22"/>
          <p:cNvSpPr txBox="1"/>
          <p:nvPr>
            <p:custDataLst>
              <p:tags r:id="rId9"/>
            </p:custDataLst>
          </p:nvPr>
        </p:nvSpPr>
        <p:spPr>
          <a:xfrm>
            <a:off x="3707765" y="5234305"/>
            <a:ext cx="2149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satisfaction</a:t>
            </a:r>
          </a:p>
        </p:txBody>
      </p:sp>
      <p:sp>
        <p:nvSpPr>
          <p:cNvPr id="14" name="TextBox 22"/>
          <p:cNvSpPr txBox="1"/>
          <p:nvPr>
            <p:custDataLst>
              <p:tags r:id="rId10"/>
            </p:custDataLst>
          </p:nvPr>
        </p:nvSpPr>
        <p:spPr>
          <a:xfrm>
            <a:off x="3708400" y="5746750"/>
            <a:ext cx="148209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cleaner</a:t>
            </a:r>
          </a:p>
        </p:txBody>
      </p:sp>
      <p:sp>
        <p:nvSpPr>
          <p:cNvPr id="15" name="TextBox 22"/>
          <p:cNvSpPr txBox="1"/>
          <p:nvPr>
            <p:custDataLst>
              <p:tags r:id="rId11"/>
            </p:custDataLst>
          </p:nvPr>
        </p:nvSpPr>
        <p:spPr>
          <a:xfrm>
            <a:off x="3708400" y="626554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anxiety</a:t>
            </a:r>
          </a:p>
        </p:txBody>
      </p:sp>
      <p:sp>
        <p:nvSpPr>
          <p:cNvPr id="16" name="TextBox 22"/>
          <p:cNvSpPr txBox="1"/>
          <p:nvPr>
            <p:custDataLst>
              <p:tags r:id="rId12"/>
            </p:custDataLst>
          </p:nvPr>
        </p:nvSpPr>
        <p:spPr>
          <a:xfrm>
            <a:off x="9545320" y="159131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illness</a:t>
            </a:r>
          </a:p>
        </p:txBody>
      </p:sp>
      <p:sp>
        <p:nvSpPr>
          <p:cNvPr id="18" name="TextBox 22"/>
          <p:cNvSpPr txBox="1"/>
          <p:nvPr>
            <p:custDataLst>
              <p:tags r:id="rId13"/>
            </p:custDataLst>
          </p:nvPr>
        </p:nvSpPr>
        <p:spPr>
          <a:xfrm>
            <a:off x="9472295" y="217678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difference</a:t>
            </a:r>
          </a:p>
        </p:txBody>
      </p:sp>
      <p:sp>
        <p:nvSpPr>
          <p:cNvPr id="19" name="TextBox 22"/>
          <p:cNvSpPr txBox="1"/>
          <p:nvPr>
            <p:custDataLst>
              <p:tags r:id="rId14"/>
            </p:custDataLst>
          </p:nvPr>
        </p:nvSpPr>
        <p:spPr>
          <a:xfrm>
            <a:off x="9545320" y="26663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height</a:t>
            </a:r>
          </a:p>
        </p:txBody>
      </p:sp>
      <p:sp>
        <p:nvSpPr>
          <p:cNvPr id="20" name="TextBox 22"/>
          <p:cNvSpPr txBox="1"/>
          <p:nvPr>
            <p:custDataLst>
              <p:tags r:id="rId15"/>
            </p:custDataLst>
          </p:nvPr>
        </p:nvSpPr>
        <p:spPr>
          <a:xfrm>
            <a:off x="9545320" y="315214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happiness</a:t>
            </a:r>
          </a:p>
        </p:txBody>
      </p:sp>
      <p:sp>
        <p:nvSpPr>
          <p:cNvPr id="21" name="TextBox 22"/>
          <p:cNvSpPr txBox="1"/>
          <p:nvPr>
            <p:custDataLst>
              <p:tags r:id="rId16"/>
            </p:custDataLst>
          </p:nvPr>
        </p:nvSpPr>
        <p:spPr>
          <a:xfrm>
            <a:off x="9545320" y="366839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reality</a:t>
            </a:r>
          </a:p>
        </p:txBody>
      </p:sp>
      <p:sp>
        <p:nvSpPr>
          <p:cNvPr id="22" name="TextBox 22"/>
          <p:cNvSpPr txBox="1"/>
          <p:nvPr>
            <p:custDataLst>
              <p:tags r:id="rId17"/>
            </p:custDataLst>
          </p:nvPr>
        </p:nvSpPr>
        <p:spPr>
          <a:xfrm>
            <a:off x="9545320" y="4190365"/>
            <a:ext cx="214376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importance</a:t>
            </a:r>
          </a:p>
        </p:txBody>
      </p:sp>
      <p:sp>
        <p:nvSpPr>
          <p:cNvPr id="23" name="TextBox 22"/>
          <p:cNvSpPr txBox="1"/>
          <p:nvPr>
            <p:custDataLst>
              <p:tags r:id="rId18"/>
            </p:custDataLst>
          </p:nvPr>
        </p:nvSpPr>
        <p:spPr>
          <a:xfrm>
            <a:off x="9545320" y="471297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beauty</a:t>
            </a:r>
          </a:p>
        </p:txBody>
      </p:sp>
      <p:sp>
        <p:nvSpPr>
          <p:cNvPr id="24" name="TextBox 22"/>
          <p:cNvSpPr txBox="1"/>
          <p:nvPr>
            <p:custDataLst>
              <p:tags r:id="rId19"/>
            </p:custDataLst>
          </p:nvPr>
        </p:nvSpPr>
        <p:spPr>
          <a:xfrm>
            <a:off x="9545320" y="522859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variety</a:t>
            </a:r>
          </a:p>
        </p:txBody>
      </p:sp>
      <p:sp>
        <p:nvSpPr>
          <p:cNvPr id="25" name="TextBox 22"/>
          <p:cNvSpPr txBox="1"/>
          <p:nvPr>
            <p:custDataLst>
              <p:tags r:id="rId20"/>
            </p:custDataLst>
          </p:nvPr>
        </p:nvSpPr>
        <p:spPr>
          <a:xfrm>
            <a:off x="9545320" y="575754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wealth</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barn(inVertical)">
                                      <p:cBhvr>
                                        <p:cTn id="16" dur="500"/>
                                        <p:tgtEl>
                                          <p:spTgt spid="1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barn(inVertical)">
                                      <p:cBhvr>
                                        <p:cTn id="21" dur="5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barn(inVertical)">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barn(inVertical)">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arn(inVertical)">
                                      <p:cBhvr>
                                        <p:cTn id="36" dur="500"/>
                                        <p:tgtEl>
                                          <p:spTgt spid="10"/>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arn(inVertical)">
                                      <p:cBhvr>
                                        <p:cTn id="41" dur="500"/>
                                        <p:tgtEl>
                                          <p:spTgt spid="11"/>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barn(inVertical)">
                                      <p:cBhvr>
                                        <p:cTn id="46" dur="500"/>
                                        <p:tgtEl>
                                          <p:spTgt spid="12"/>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barn(inVertical)">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barn(inVertical)">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grpId="0" nodeType="click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barn(inVertical)">
                                      <p:cBhvr>
                                        <p:cTn id="61" dur="500"/>
                                        <p:tgtEl>
                                          <p:spTgt spid="15"/>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barn(inVertical)">
                                      <p:cBhvr>
                                        <p:cTn id="66" dur="500"/>
                                        <p:tgtEl>
                                          <p:spTgt spid="16"/>
                                        </p:tgtEl>
                                      </p:cBhvr>
                                    </p:animEffect>
                                  </p:childTnLst>
                                </p:cTn>
                              </p:par>
                            </p:childTnLst>
                          </p:cTn>
                        </p:par>
                      </p:childTnLst>
                    </p:cTn>
                  </p:par>
                  <p:par>
                    <p:cTn id="67" fill="hold">
                      <p:stCondLst>
                        <p:cond delay="indefinite"/>
                      </p:stCondLst>
                      <p:childTnLst>
                        <p:par>
                          <p:cTn id="68" fill="hold">
                            <p:stCondLst>
                              <p:cond delay="0"/>
                            </p:stCondLst>
                            <p:childTnLst>
                              <p:par>
                                <p:cTn id="69" presetID="16" presetClass="entr" presetSubtype="21" fill="hold" grpId="0"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barn(inVertical)">
                                      <p:cBhvr>
                                        <p:cTn id="71" dur="500"/>
                                        <p:tgtEl>
                                          <p:spTgt spid="18"/>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grpId="0" nodeType="clickEffect">
                                  <p:stCondLst>
                                    <p:cond delay="0"/>
                                  </p:stCondLst>
                                  <p:childTnLst>
                                    <p:set>
                                      <p:cBhvr>
                                        <p:cTn id="75" dur="1" fill="hold">
                                          <p:stCondLst>
                                            <p:cond delay="0"/>
                                          </p:stCondLst>
                                        </p:cTn>
                                        <p:tgtEl>
                                          <p:spTgt spid="19"/>
                                        </p:tgtEl>
                                        <p:attrNameLst>
                                          <p:attrName>style.visibility</p:attrName>
                                        </p:attrNameLst>
                                      </p:cBhvr>
                                      <p:to>
                                        <p:strVal val="visible"/>
                                      </p:to>
                                    </p:set>
                                    <p:animEffect transition="in" filter="barn(inVertical)">
                                      <p:cBhvr>
                                        <p:cTn id="76" dur="500"/>
                                        <p:tgtEl>
                                          <p:spTgt spid="19"/>
                                        </p:tgtEl>
                                      </p:cBhvr>
                                    </p:animEffect>
                                  </p:childTnLst>
                                </p:cTn>
                              </p:par>
                            </p:childTnLst>
                          </p:cTn>
                        </p:par>
                      </p:childTnLst>
                    </p:cTn>
                  </p:par>
                  <p:par>
                    <p:cTn id="77" fill="hold">
                      <p:stCondLst>
                        <p:cond delay="indefinite"/>
                      </p:stCondLst>
                      <p:childTnLst>
                        <p:par>
                          <p:cTn id="78" fill="hold">
                            <p:stCondLst>
                              <p:cond delay="0"/>
                            </p:stCondLst>
                            <p:childTnLst>
                              <p:par>
                                <p:cTn id="79" presetID="16" presetClass="entr" presetSubtype="21" fill="hold" grpId="0" nodeType="click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barn(inVertical)">
                                      <p:cBhvr>
                                        <p:cTn id="81" dur="500"/>
                                        <p:tgtEl>
                                          <p:spTgt spid="20"/>
                                        </p:tgtEl>
                                      </p:cBhvr>
                                    </p:animEffect>
                                  </p:childTnLst>
                                </p:cTn>
                              </p:par>
                            </p:childTnLst>
                          </p:cTn>
                        </p:par>
                      </p:childTnLst>
                    </p:cTn>
                  </p:par>
                  <p:par>
                    <p:cTn id="82" fill="hold">
                      <p:stCondLst>
                        <p:cond delay="indefinite"/>
                      </p:stCondLst>
                      <p:childTnLst>
                        <p:par>
                          <p:cTn id="83" fill="hold">
                            <p:stCondLst>
                              <p:cond delay="0"/>
                            </p:stCondLst>
                            <p:childTnLst>
                              <p:par>
                                <p:cTn id="84" presetID="16" presetClass="entr" presetSubtype="21" fill="hold" grpId="0" nodeType="clickEffect">
                                  <p:stCondLst>
                                    <p:cond delay="0"/>
                                  </p:stCondLst>
                                  <p:childTnLst>
                                    <p:set>
                                      <p:cBhvr>
                                        <p:cTn id="85" dur="1" fill="hold">
                                          <p:stCondLst>
                                            <p:cond delay="0"/>
                                          </p:stCondLst>
                                        </p:cTn>
                                        <p:tgtEl>
                                          <p:spTgt spid="21"/>
                                        </p:tgtEl>
                                        <p:attrNameLst>
                                          <p:attrName>style.visibility</p:attrName>
                                        </p:attrNameLst>
                                      </p:cBhvr>
                                      <p:to>
                                        <p:strVal val="visible"/>
                                      </p:to>
                                    </p:set>
                                    <p:animEffect transition="in" filter="barn(inVertical)">
                                      <p:cBhvr>
                                        <p:cTn id="86" dur="500"/>
                                        <p:tgtEl>
                                          <p:spTgt spid="21"/>
                                        </p:tgtEl>
                                      </p:cBhvr>
                                    </p:animEffect>
                                  </p:childTnLst>
                                </p:cTn>
                              </p:par>
                            </p:childTnLst>
                          </p:cTn>
                        </p:par>
                      </p:childTnLst>
                    </p:cTn>
                  </p:par>
                  <p:par>
                    <p:cTn id="87" fill="hold">
                      <p:stCondLst>
                        <p:cond delay="indefinite"/>
                      </p:stCondLst>
                      <p:childTnLst>
                        <p:par>
                          <p:cTn id="88" fill="hold">
                            <p:stCondLst>
                              <p:cond delay="0"/>
                            </p:stCondLst>
                            <p:childTnLst>
                              <p:par>
                                <p:cTn id="89" presetID="16" presetClass="entr" presetSubtype="21" fill="hold" grpId="0" nodeType="clickEffect">
                                  <p:stCondLst>
                                    <p:cond delay="0"/>
                                  </p:stCondLst>
                                  <p:childTnLst>
                                    <p:set>
                                      <p:cBhvr>
                                        <p:cTn id="90" dur="1" fill="hold">
                                          <p:stCondLst>
                                            <p:cond delay="0"/>
                                          </p:stCondLst>
                                        </p:cTn>
                                        <p:tgtEl>
                                          <p:spTgt spid="22"/>
                                        </p:tgtEl>
                                        <p:attrNameLst>
                                          <p:attrName>style.visibility</p:attrName>
                                        </p:attrNameLst>
                                      </p:cBhvr>
                                      <p:to>
                                        <p:strVal val="visible"/>
                                      </p:to>
                                    </p:set>
                                    <p:animEffect transition="in" filter="barn(inVertical)">
                                      <p:cBhvr>
                                        <p:cTn id="91" dur="500"/>
                                        <p:tgtEl>
                                          <p:spTgt spid="22"/>
                                        </p:tgtEl>
                                      </p:cBhvr>
                                    </p:animEffect>
                                  </p:childTnLst>
                                </p:cTn>
                              </p:par>
                            </p:childTnLst>
                          </p:cTn>
                        </p:par>
                      </p:childTnLst>
                    </p:cTn>
                  </p:par>
                  <p:par>
                    <p:cTn id="92" fill="hold">
                      <p:stCondLst>
                        <p:cond delay="indefinite"/>
                      </p:stCondLst>
                      <p:childTnLst>
                        <p:par>
                          <p:cTn id="93" fill="hold">
                            <p:stCondLst>
                              <p:cond delay="0"/>
                            </p:stCondLst>
                            <p:childTnLst>
                              <p:par>
                                <p:cTn id="94" presetID="16" presetClass="entr" presetSubtype="21" fill="hold" grpId="0" nodeType="clickEffect">
                                  <p:stCondLst>
                                    <p:cond delay="0"/>
                                  </p:stCondLst>
                                  <p:childTnLst>
                                    <p:set>
                                      <p:cBhvr>
                                        <p:cTn id="95" dur="1" fill="hold">
                                          <p:stCondLst>
                                            <p:cond delay="0"/>
                                          </p:stCondLst>
                                        </p:cTn>
                                        <p:tgtEl>
                                          <p:spTgt spid="23"/>
                                        </p:tgtEl>
                                        <p:attrNameLst>
                                          <p:attrName>style.visibility</p:attrName>
                                        </p:attrNameLst>
                                      </p:cBhvr>
                                      <p:to>
                                        <p:strVal val="visible"/>
                                      </p:to>
                                    </p:set>
                                    <p:animEffect transition="in" filter="barn(inVertical)">
                                      <p:cBhvr>
                                        <p:cTn id="96" dur="500"/>
                                        <p:tgtEl>
                                          <p:spTgt spid="23"/>
                                        </p:tgtEl>
                                      </p:cBhvr>
                                    </p:animEffect>
                                  </p:childTnLst>
                                </p:cTn>
                              </p:par>
                            </p:childTnLst>
                          </p:cTn>
                        </p:par>
                      </p:childTnLst>
                    </p:cTn>
                  </p:par>
                  <p:par>
                    <p:cTn id="97" fill="hold">
                      <p:stCondLst>
                        <p:cond delay="indefinite"/>
                      </p:stCondLst>
                      <p:childTnLst>
                        <p:par>
                          <p:cTn id="98" fill="hold">
                            <p:stCondLst>
                              <p:cond delay="0"/>
                            </p:stCondLst>
                            <p:childTnLst>
                              <p:par>
                                <p:cTn id="99" presetID="16" presetClass="entr" presetSubtype="21" fill="hold" grpId="0" nodeType="clickEffect">
                                  <p:stCondLst>
                                    <p:cond delay="0"/>
                                  </p:stCondLst>
                                  <p:childTnLst>
                                    <p:set>
                                      <p:cBhvr>
                                        <p:cTn id="100" dur="1" fill="hold">
                                          <p:stCondLst>
                                            <p:cond delay="0"/>
                                          </p:stCondLst>
                                        </p:cTn>
                                        <p:tgtEl>
                                          <p:spTgt spid="24"/>
                                        </p:tgtEl>
                                        <p:attrNameLst>
                                          <p:attrName>style.visibility</p:attrName>
                                        </p:attrNameLst>
                                      </p:cBhvr>
                                      <p:to>
                                        <p:strVal val="visible"/>
                                      </p:to>
                                    </p:set>
                                    <p:animEffect transition="in" filter="barn(inVertical)">
                                      <p:cBhvr>
                                        <p:cTn id="101" dur="500"/>
                                        <p:tgtEl>
                                          <p:spTgt spid="24"/>
                                        </p:tgtEl>
                                      </p:cBhvr>
                                    </p:animEffect>
                                  </p:childTnLst>
                                </p:cTn>
                              </p:par>
                            </p:childTnLst>
                          </p:cTn>
                        </p:par>
                      </p:childTnLst>
                    </p:cTn>
                  </p:par>
                  <p:par>
                    <p:cTn id="102" fill="hold">
                      <p:stCondLst>
                        <p:cond delay="indefinite"/>
                      </p:stCondLst>
                      <p:childTnLst>
                        <p:par>
                          <p:cTn id="103" fill="hold">
                            <p:stCondLst>
                              <p:cond delay="0"/>
                            </p:stCondLst>
                            <p:childTnLst>
                              <p:par>
                                <p:cTn id="104" presetID="16" presetClass="entr" presetSubtype="21" fill="hold" grpId="0" nodeType="clickEffect">
                                  <p:stCondLst>
                                    <p:cond delay="0"/>
                                  </p:stCondLst>
                                  <p:childTnLst>
                                    <p:set>
                                      <p:cBhvr>
                                        <p:cTn id="105" dur="1" fill="hold">
                                          <p:stCondLst>
                                            <p:cond delay="0"/>
                                          </p:stCondLst>
                                        </p:cTn>
                                        <p:tgtEl>
                                          <p:spTgt spid="25"/>
                                        </p:tgtEl>
                                        <p:attrNameLst>
                                          <p:attrName>style.visibility</p:attrName>
                                        </p:attrNameLst>
                                      </p:cBhvr>
                                      <p:to>
                                        <p:strVal val="visible"/>
                                      </p:to>
                                    </p:set>
                                    <p:animEffect transition="in" filter="barn(inVertical)">
                                      <p:cBhvr>
                                        <p:cTn id="10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17" grpId="0"/>
      <p:bldP spid="2" grpId="0"/>
      <p:bldP spid="6" grpId="0"/>
      <p:bldP spid="7" grpId="0"/>
      <p:bldP spid="10" grpId="0"/>
      <p:bldP spid="11" grpId="0"/>
      <p:bldP spid="12" grpId="0"/>
      <p:bldP spid="13" grpId="0"/>
      <p:bldP spid="14" grpId="0"/>
      <p:bldP spid="15" grpId="0"/>
      <p:bldP spid="16" grpId="0"/>
      <p:bldP spid="18" grpId="0"/>
      <p:bldP spid="19" grpId="0"/>
      <p:bldP spid="20" grpId="0"/>
      <p:bldP spid="21" grpId="0"/>
      <p:bldP spid="22" grpId="0"/>
      <p:bldP spid="23" grpId="0"/>
      <p:bldP spid="24" grpId="0"/>
      <p:bldP spid="25"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 y="-23814"/>
            <a:ext cx="5544311" cy="9318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3" name="表格 2"/>
          <p:cNvGraphicFramePr>
            <a:graphicFrameLocks noGrp="1"/>
          </p:cNvGraphicFramePr>
          <p:nvPr>
            <p:custDataLst>
              <p:tags r:id="rId1"/>
            </p:custDataLst>
          </p:nvPr>
        </p:nvGraphicFramePr>
        <p:xfrm>
          <a:off x="185587" y="946280"/>
          <a:ext cx="10731431" cy="5358026"/>
        </p:xfrm>
        <a:graphic>
          <a:graphicData uri="http://schemas.openxmlformats.org/drawingml/2006/table">
            <a:tbl>
              <a:tblPr firstRow="1" bandRow="1">
                <a:tableStyleId>{284E427A-3D55-4303-BF80-6455036E1DE7}</a:tableStyleId>
              </a:tblPr>
              <a:tblGrid>
                <a:gridCol w="953770">
                  <a:extLst>
                    <a:ext uri="{9D8B030D-6E8A-4147-A177-3AD203B41FA5}">
                      <a16:colId xmlns:a16="http://schemas.microsoft.com/office/drawing/2014/main" val="20000"/>
                    </a:ext>
                  </a:extLst>
                </a:gridCol>
                <a:gridCol w="1875916">
                  <a:extLst>
                    <a:ext uri="{9D8B030D-6E8A-4147-A177-3AD203B41FA5}">
                      <a16:colId xmlns:a16="http://schemas.microsoft.com/office/drawing/2014/main" val="20001"/>
                    </a:ext>
                  </a:extLst>
                </a:gridCol>
                <a:gridCol w="2213610">
                  <a:extLst>
                    <a:ext uri="{9D8B030D-6E8A-4147-A177-3AD203B41FA5}">
                      <a16:colId xmlns:a16="http://schemas.microsoft.com/office/drawing/2014/main" val="20002"/>
                    </a:ext>
                  </a:extLst>
                </a:gridCol>
                <a:gridCol w="1174115">
                  <a:extLst>
                    <a:ext uri="{9D8B030D-6E8A-4147-A177-3AD203B41FA5}">
                      <a16:colId xmlns:a16="http://schemas.microsoft.com/office/drawing/2014/main" val="20003"/>
                    </a:ext>
                  </a:extLst>
                </a:gridCol>
                <a:gridCol w="1890200">
                  <a:extLst>
                    <a:ext uri="{9D8B030D-6E8A-4147-A177-3AD203B41FA5}">
                      <a16:colId xmlns:a16="http://schemas.microsoft.com/office/drawing/2014/main" val="20004"/>
                    </a:ext>
                  </a:extLst>
                </a:gridCol>
                <a:gridCol w="2623820">
                  <a:extLst>
                    <a:ext uri="{9D8B030D-6E8A-4147-A177-3AD203B41FA5}">
                      <a16:colId xmlns:a16="http://schemas.microsoft.com/office/drawing/2014/main" val="20005"/>
                    </a:ext>
                  </a:extLst>
                </a:gridCol>
              </a:tblGrid>
              <a:tr h="667281">
                <a:tc>
                  <a:txBody>
                    <a:bodyPr/>
                    <a:lstStyle/>
                    <a:p>
                      <a:pPr algn="ctr"/>
                      <a:r>
                        <a:rPr lang="zh-CN" altLang="en-US" sz="2800" dirty="0">
                          <a:latin typeface="微软雅黑" panose="020B0503020204020204" pitchFamily="34" charset="-122"/>
                          <a:ea typeface="微软雅黑" panose="020B0503020204020204" pitchFamily="34" charset="-122"/>
                        </a:rPr>
                        <a:t>序号</a:t>
                      </a: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单词</a:t>
                      </a: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形容词  </a:t>
                      </a: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序号</a:t>
                      </a: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单词</a:t>
                      </a: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副词</a:t>
                      </a:r>
                    </a:p>
                  </a:txBody>
                  <a:tcPr anchor="ctr"/>
                </a:tc>
                <a:extLst>
                  <a:ext uri="{0D108BD9-81ED-4DB2-BD59-A6C34878D82A}">
                    <a16:rowId xmlns:a16="http://schemas.microsoft.com/office/drawing/2014/main" val="10000"/>
                  </a:ext>
                </a:extLst>
              </a:tr>
              <a:tr h="434523">
                <a:tc>
                  <a:txBody>
                    <a:bodyPr/>
                    <a:lstStyle/>
                    <a:p>
                      <a:pPr algn="ctr"/>
                      <a:r>
                        <a:rPr lang="en-US" altLang="zh-CN" sz="2800" dirty="0">
                          <a:latin typeface="微软雅黑" panose="020B0503020204020204" pitchFamily="34" charset="-122"/>
                          <a:ea typeface="微软雅黑" panose="020B0503020204020204" pitchFamily="34" charset="-122"/>
                        </a:rPr>
                        <a:t>1</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use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dirty="0">
                          <a:latin typeface="微软雅黑" panose="020B0503020204020204" pitchFamily="34" charset="-122"/>
                          <a:ea typeface="微软雅黑" panose="020B0503020204020204" pitchFamily="34" charset="-122"/>
                        </a:rPr>
                        <a:t>10</a:t>
                      </a: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sudden</a:t>
                      </a: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1"/>
                  </a:ext>
                </a:extLst>
              </a:tr>
              <a:tr h="157070">
                <a:tc>
                  <a:txBody>
                    <a:bodyPr/>
                    <a:lstStyle/>
                    <a:p>
                      <a:pPr algn="ctr"/>
                      <a:r>
                        <a:rPr lang="en-US" altLang="zh-CN" sz="2800" dirty="0">
                          <a:latin typeface="微软雅黑" panose="020B0503020204020204" pitchFamily="34" charset="-122"/>
                          <a:ea typeface="微软雅黑" panose="020B0503020204020204" pitchFamily="34" charset="-122"/>
                        </a:rPr>
                        <a:t>2</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noise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dirty="0">
                          <a:latin typeface="微软雅黑" panose="020B0503020204020204" pitchFamily="34" charset="-122"/>
                          <a:ea typeface="微软雅黑" panose="020B0503020204020204" pitchFamily="34" charset="-122"/>
                        </a:rPr>
                        <a:t>11</a:t>
                      </a: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serious</a:t>
                      </a: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2"/>
                  </a:ext>
                </a:extLst>
              </a:tr>
              <a:tr h="432545">
                <a:tc>
                  <a:txBody>
                    <a:bodyPr/>
                    <a:lstStyle/>
                    <a:p>
                      <a:pPr algn="ctr"/>
                      <a:r>
                        <a:rPr lang="en-US" altLang="zh-CN" sz="2800" dirty="0">
                          <a:latin typeface="微软雅黑" panose="020B0503020204020204" pitchFamily="34" charset="-122"/>
                          <a:ea typeface="微软雅黑" panose="020B0503020204020204" pitchFamily="34" charset="-122"/>
                        </a:rPr>
                        <a:t>3</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patience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dirty="0">
                          <a:latin typeface="微软雅黑" panose="020B0503020204020204" pitchFamily="34" charset="-122"/>
                          <a:ea typeface="微软雅黑" panose="020B0503020204020204" pitchFamily="34" charset="-122"/>
                        </a:rPr>
                        <a:t>12</a:t>
                      </a: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fortunate</a:t>
                      </a: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3"/>
                  </a:ext>
                </a:extLst>
              </a:tr>
              <a:tr h="0">
                <a:tc>
                  <a:txBody>
                    <a:bodyPr/>
                    <a:lstStyle/>
                    <a:p>
                      <a:pPr algn="ctr"/>
                      <a:r>
                        <a:rPr lang="en-US" altLang="zh-CN" sz="2800" dirty="0">
                          <a:latin typeface="微软雅黑" panose="020B0503020204020204" pitchFamily="34" charset="-122"/>
                          <a:ea typeface="微软雅黑" panose="020B0503020204020204" pitchFamily="34" charset="-122"/>
                        </a:rPr>
                        <a:t>4</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care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b="0" dirty="0">
                          <a:latin typeface="微软雅黑" panose="020B0503020204020204" pitchFamily="34" charset="-122"/>
                          <a:ea typeface="微软雅黑" panose="020B0503020204020204" pitchFamily="34" charset="-122"/>
                        </a:rPr>
                        <a:t>13</a:t>
                      </a: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sure</a:t>
                      </a: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4"/>
                  </a:ext>
                </a:extLst>
              </a:tr>
              <a:tr h="439512">
                <a:tc>
                  <a:txBody>
                    <a:bodyPr/>
                    <a:lstStyle/>
                    <a:p>
                      <a:pPr algn="ctr"/>
                      <a:r>
                        <a:rPr lang="en-US" altLang="zh-CN" sz="2800" dirty="0">
                          <a:latin typeface="微软雅黑" panose="020B0503020204020204" pitchFamily="34" charset="-122"/>
                          <a:ea typeface="微软雅黑" panose="020B0503020204020204" pitchFamily="34" charset="-122"/>
                        </a:rPr>
                        <a:t>5</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power</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5"/>
                  </a:ext>
                </a:extLst>
              </a:tr>
              <a:tr h="439512">
                <a:tc>
                  <a:txBody>
                    <a:bodyPr/>
                    <a:lstStyle/>
                    <a:p>
                      <a:pPr algn="ctr">
                        <a:buNone/>
                      </a:pPr>
                      <a:r>
                        <a:rPr lang="en-US" altLang="zh-CN" sz="2800" dirty="0">
                          <a:latin typeface="微软雅黑" panose="020B0503020204020204" pitchFamily="34" charset="-122"/>
                          <a:ea typeface="微软雅黑" panose="020B0503020204020204" pitchFamily="34" charset="-122"/>
                        </a:rPr>
                        <a:t>6</a:t>
                      </a: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attract</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zh-CN" altLang="en-US" sz="2800" dirty="0">
                          <a:latin typeface="微软雅黑" panose="020B0503020204020204" pitchFamily="34" charset="-122"/>
                          <a:ea typeface="微软雅黑" panose="020B0503020204020204" pitchFamily="34" charset="-122"/>
                        </a:rPr>
                        <a:t>序号</a:t>
                      </a:r>
                    </a:p>
                  </a:txBody>
                  <a:tcPr anchor="ctr"/>
                </a:tc>
                <a:tc>
                  <a:txBody>
                    <a:bodyPr/>
                    <a:lstStyle/>
                    <a:p>
                      <a:pPr algn="ctr">
                        <a:buNone/>
                      </a:pPr>
                      <a:r>
                        <a:rPr lang="zh-CN" altLang="en-US" sz="2800" dirty="0">
                          <a:latin typeface="微软雅黑" panose="020B0503020204020204" pitchFamily="34" charset="-122"/>
                          <a:ea typeface="微软雅黑" panose="020B0503020204020204" pitchFamily="34" charset="-122"/>
                        </a:rPr>
                        <a:t>单词</a:t>
                      </a:r>
                    </a:p>
                  </a:txBody>
                  <a:tcPr anchor="ctr"/>
                </a:tc>
                <a:tc>
                  <a:txBody>
                    <a:bodyPr/>
                    <a:lstStyle/>
                    <a:p>
                      <a:pPr algn="ctr">
                        <a:buNone/>
                      </a:pPr>
                      <a:r>
                        <a:rPr lang="zh-CN" altLang="en-US" sz="2800" dirty="0">
                          <a:latin typeface="微软雅黑" panose="020B0503020204020204" pitchFamily="34" charset="-122"/>
                          <a:ea typeface="微软雅黑" panose="020B0503020204020204" pitchFamily="34" charset="-122"/>
                        </a:rPr>
                        <a:t>反义词</a:t>
                      </a:r>
                    </a:p>
                  </a:txBody>
                  <a:tcPr anchor="ctr"/>
                </a:tc>
                <a:extLst>
                  <a:ext uri="{0D108BD9-81ED-4DB2-BD59-A6C34878D82A}">
                    <a16:rowId xmlns:a16="http://schemas.microsoft.com/office/drawing/2014/main" val="10006"/>
                  </a:ext>
                </a:extLst>
              </a:tr>
              <a:tr h="518160">
                <a:tc>
                  <a:txBody>
                    <a:bodyPr/>
                    <a:lstStyle/>
                    <a:p>
                      <a:pPr algn="ctr">
                        <a:buNone/>
                      </a:pPr>
                      <a:r>
                        <a:rPr lang="en-US" altLang="zh-CN" sz="2800" dirty="0">
                          <a:latin typeface="微软雅黑" panose="020B0503020204020204" pitchFamily="34" charset="-122"/>
                          <a:ea typeface="微软雅黑" panose="020B0503020204020204" pitchFamily="34" charset="-122"/>
                        </a:rPr>
                        <a:t>7</a:t>
                      </a: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health</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14</a:t>
                      </a: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colourful</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7"/>
                  </a:ext>
                </a:extLst>
              </a:tr>
              <a:tr h="545465">
                <a:tc>
                  <a:txBody>
                    <a:bodyPr/>
                    <a:lstStyle/>
                    <a:p>
                      <a:pPr algn="ctr">
                        <a:buNone/>
                      </a:pPr>
                      <a:r>
                        <a:rPr lang="en-US" altLang="zh-CN" sz="2800" dirty="0">
                          <a:latin typeface="微软雅黑" panose="020B0503020204020204" pitchFamily="34" charset="-122"/>
                          <a:ea typeface="微软雅黑" panose="020B0503020204020204" pitchFamily="34" charset="-122"/>
                        </a:rPr>
                        <a:t>8</a:t>
                      </a: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comfort</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15</a:t>
                      </a: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possible</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8"/>
                  </a:ext>
                </a:extLst>
              </a:tr>
              <a:tr h="439512">
                <a:tc>
                  <a:txBody>
                    <a:bodyPr/>
                    <a:lstStyle/>
                    <a:p>
                      <a:pPr algn="ctr">
                        <a:buNone/>
                      </a:pPr>
                      <a:r>
                        <a:rPr lang="en-US" altLang="zh-CN" sz="2800" dirty="0">
                          <a:latin typeface="微软雅黑" panose="020B0503020204020204" pitchFamily="34" charset="-122"/>
                          <a:ea typeface="微软雅黑" panose="020B0503020204020204" pitchFamily="34" charset="-122"/>
                        </a:rPr>
                        <a:t>9</a:t>
                      </a: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safety</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16</a:t>
                      </a: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happy</a:t>
                      </a: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extLst>
                  <a:ext uri="{0D108BD9-81ED-4DB2-BD59-A6C34878D82A}">
                    <a16:rowId xmlns:a16="http://schemas.microsoft.com/office/drawing/2014/main" val="10009"/>
                  </a:ext>
                </a:extLst>
              </a:tr>
            </a:tbl>
          </a:graphicData>
        </a:graphic>
      </p:graphicFrame>
      <p:sp>
        <p:nvSpPr>
          <p:cNvPr id="4" name="灯片编号占位符 3"/>
          <p:cNvSpPr>
            <a:spLocks noGrp="1"/>
          </p:cNvSpPr>
          <p:nvPr>
            <p:ph type="sldNum" sz="quarter" idx="12"/>
          </p:nvPr>
        </p:nvSpPr>
        <p:spPr/>
        <p:txBody>
          <a:bodyPr/>
          <a:lstStyle/>
          <a:p>
            <a:fld id="{879EF9BB-81F1-401D-AA19-680A8E0D7F6D}" type="slidenum">
              <a:rPr lang="en-US" smtClean="0"/>
              <a:t>281</a:t>
            </a:fld>
            <a:endParaRPr lang="en-US"/>
          </a:p>
        </p:txBody>
      </p:sp>
      <p:sp>
        <p:nvSpPr>
          <p:cNvPr id="5" name="左箭头 4">
            <a:hlinkClick r:id="rId19"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8" name="文本框 7"/>
          <p:cNvSpPr txBox="1"/>
          <p:nvPr/>
        </p:nvSpPr>
        <p:spPr>
          <a:xfrm>
            <a:off x="115018" y="199318"/>
            <a:ext cx="5314275" cy="707886"/>
          </a:xfrm>
          <a:prstGeom prst="rect">
            <a:avLst/>
          </a:prstGeom>
          <a:noFill/>
        </p:spPr>
        <p:txBody>
          <a:bodyPr wrap="square" rtlCol="0">
            <a:spAutoFit/>
          </a:bodyPr>
          <a:lstStyle/>
          <a:p>
            <a:r>
              <a:rPr lang="zh-CN" altLang="en-US" sz="4000" b="1" dirty="0">
                <a:solidFill>
                  <a:schemeClr val="bg1"/>
                </a:solidFill>
                <a:latin typeface="微软雅黑" panose="020B0503020204020204" pitchFamily="34" charset="-122"/>
                <a:ea typeface="微软雅黑" panose="020B0503020204020204" pitchFamily="34" charset="-122"/>
              </a:rPr>
              <a:t>（一）词性转换</a:t>
            </a:r>
          </a:p>
        </p:txBody>
      </p:sp>
      <p:sp>
        <p:nvSpPr>
          <p:cNvPr id="15" name="TextBox 22"/>
          <p:cNvSpPr txBox="1"/>
          <p:nvPr>
            <p:custDataLst>
              <p:tags r:id="rId2"/>
            </p:custDataLst>
          </p:nvPr>
        </p:nvSpPr>
        <p:spPr>
          <a:xfrm>
            <a:off x="3164840" y="162750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useful</a:t>
            </a:r>
          </a:p>
        </p:txBody>
      </p:sp>
      <p:sp>
        <p:nvSpPr>
          <p:cNvPr id="2" name="TextBox 22"/>
          <p:cNvSpPr txBox="1"/>
          <p:nvPr>
            <p:custDataLst>
              <p:tags r:id="rId3"/>
            </p:custDataLst>
          </p:nvPr>
        </p:nvSpPr>
        <p:spPr>
          <a:xfrm>
            <a:off x="3164840" y="214947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noisy</a:t>
            </a:r>
          </a:p>
        </p:txBody>
      </p:sp>
      <p:sp>
        <p:nvSpPr>
          <p:cNvPr id="6" name="TextBox 22"/>
          <p:cNvSpPr txBox="1"/>
          <p:nvPr>
            <p:custDataLst>
              <p:tags r:id="rId4"/>
            </p:custDataLst>
          </p:nvPr>
        </p:nvSpPr>
        <p:spPr>
          <a:xfrm>
            <a:off x="3164840" y="274129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patient</a:t>
            </a:r>
          </a:p>
        </p:txBody>
      </p:sp>
      <p:sp>
        <p:nvSpPr>
          <p:cNvPr id="7" name="TextBox 22"/>
          <p:cNvSpPr txBox="1"/>
          <p:nvPr>
            <p:custDataLst>
              <p:tags r:id="rId5"/>
            </p:custDataLst>
          </p:nvPr>
        </p:nvSpPr>
        <p:spPr>
          <a:xfrm>
            <a:off x="3164840" y="316801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careful</a:t>
            </a:r>
          </a:p>
        </p:txBody>
      </p:sp>
      <p:sp>
        <p:nvSpPr>
          <p:cNvPr id="10" name="TextBox 22"/>
          <p:cNvSpPr txBox="1"/>
          <p:nvPr>
            <p:custDataLst>
              <p:tags r:id="rId6"/>
            </p:custDataLst>
          </p:nvPr>
        </p:nvSpPr>
        <p:spPr>
          <a:xfrm>
            <a:off x="3164840" y="368998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powerful</a:t>
            </a:r>
          </a:p>
        </p:txBody>
      </p:sp>
      <p:sp>
        <p:nvSpPr>
          <p:cNvPr id="11" name="TextBox 22"/>
          <p:cNvSpPr txBox="1"/>
          <p:nvPr>
            <p:custDataLst>
              <p:tags r:id="rId7"/>
            </p:custDataLst>
          </p:nvPr>
        </p:nvSpPr>
        <p:spPr>
          <a:xfrm>
            <a:off x="3092450" y="418655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attractive</a:t>
            </a:r>
          </a:p>
        </p:txBody>
      </p:sp>
      <p:sp>
        <p:nvSpPr>
          <p:cNvPr id="12" name="TextBox 22"/>
          <p:cNvSpPr txBox="1"/>
          <p:nvPr>
            <p:custDataLst>
              <p:tags r:id="rId8"/>
            </p:custDataLst>
          </p:nvPr>
        </p:nvSpPr>
        <p:spPr>
          <a:xfrm>
            <a:off x="3164840" y="470852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healthy</a:t>
            </a:r>
          </a:p>
        </p:txBody>
      </p:sp>
      <p:sp>
        <p:nvSpPr>
          <p:cNvPr id="13" name="TextBox 22"/>
          <p:cNvSpPr txBox="1"/>
          <p:nvPr>
            <p:custDataLst>
              <p:tags r:id="rId9"/>
            </p:custDataLst>
          </p:nvPr>
        </p:nvSpPr>
        <p:spPr>
          <a:xfrm>
            <a:off x="3164840" y="5230495"/>
            <a:ext cx="20523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comfortable</a:t>
            </a:r>
          </a:p>
        </p:txBody>
      </p:sp>
      <p:sp>
        <p:nvSpPr>
          <p:cNvPr id="14" name="TextBox 22"/>
          <p:cNvSpPr txBox="1"/>
          <p:nvPr>
            <p:custDataLst>
              <p:tags r:id="rId10"/>
            </p:custDataLst>
          </p:nvPr>
        </p:nvSpPr>
        <p:spPr>
          <a:xfrm>
            <a:off x="3164840" y="57524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safe</a:t>
            </a:r>
          </a:p>
        </p:txBody>
      </p:sp>
      <p:sp>
        <p:nvSpPr>
          <p:cNvPr id="16" name="TextBox 22"/>
          <p:cNvSpPr txBox="1"/>
          <p:nvPr>
            <p:custDataLst>
              <p:tags r:id="rId11"/>
            </p:custDataLst>
          </p:nvPr>
        </p:nvSpPr>
        <p:spPr>
          <a:xfrm>
            <a:off x="8482965" y="162750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suddenly</a:t>
            </a:r>
          </a:p>
        </p:txBody>
      </p:sp>
      <p:sp>
        <p:nvSpPr>
          <p:cNvPr id="17" name="TextBox 22"/>
          <p:cNvSpPr txBox="1"/>
          <p:nvPr>
            <p:custDataLst>
              <p:tags r:id="rId12"/>
            </p:custDataLst>
          </p:nvPr>
        </p:nvSpPr>
        <p:spPr>
          <a:xfrm>
            <a:off x="8482965" y="214947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seriously</a:t>
            </a:r>
          </a:p>
        </p:txBody>
      </p:sp>
      <p:sp>
        <p:nvSpPr>
          <p:cNvPr id="18" name="TextBox 22"/>
          <p:cNvSpPr txBox="1"/>
          <p:nvPr>
            <p:custDataLst>
              <p:tags r:id="rId13"/>
            </p:custDataLst>
          </p:nvPr>
        </p:nvSpPr>
        <p:spPr>
          <a:xfrm>
            <a:off x="8482965" y="2646045"/>
            <a:ext cx="24333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fortunately</a:t>
            </a:r>
          </a:p>
        </p:txBody>
      </p:sp>
      <p:sp>
        <p:nvSpPr>
          <p:cNvPr id="19" name="TextBox 22"/>
          <p:cNvSpPr txBox="1"/>
          <p:nvPr>
            <p:custDataLst>
              <p:tags r:id="rId14"/>
            </p:custDataLst>
          </p:nvPr>
        </p:nvSpPr>
        <p:spPr>
          <a:xfrm>
            <a:off x="8482965" y="316801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surely</a:t>
            </a:r>
          </a:p>
        </p:txBody>
      </p:sp>
      <p:sp>
        <p:nvSpPr>
          <p:cNvPr id="20" name="TextBox 22"/>
          <p:cNvSpPr txBox="1"/>
          <p:nvPr>
            <p:custDataLst>
              <p:tags r:id="rId15"/>
            </p:custDataLst>
          </p:nvPr>
        </p:nvSpPr>
        <p:spPr>
          <a:xfrm>
            <a:off x="8374380" y="47618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colorless</a:t>
            </a:r>
          </a:p>
        </p:txBody>
      </p:sp>
      <p:sp>
        <p:nvSpPr>
          <p:cNvPr id="21" name="TextBox 22"/>
          <p:cNvSpPr txBox="1"/>
          <p:nvPr>
            <p:custDataLst>
              <p:tags r:id="rId16"/>
            </p:custDataLst>
          </p:nvPr>
        </p:nvSpPr>
        <p:spPr>
          <a:xfrm>
            <a:off x="8374380" y="523049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impossible</a:t>
            </a:r>
          </a:p>
        </p:txBody>
      </p:sp>
      <p:sp>
        <p:nvSpPr>
          <p:cNvPr id="22" name="TextBox 22"/>
          <p:cNvSpPr txBox="1"/>
          <p:nvPr>
            <p:custDataLst>
              <p:tags r:id="rId17"/>
            </p:custDataLst>
          </p:nvPr>
        </p:nvSpPr>
        <p:spPr>
          <a:xfrm>
            <a:off x="8482965" y="57524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unhappy</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barn(inVertical)">
                                      <p:cBhvr>
                                        <p:cTn id="16" dur="5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barn(inVertical)">
                                      <p:cBhvr>
                                        <p:cTn id="21" dur="5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barn(inVertical)">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barn(inVertical)">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arn(inVertical)">
                                      <p:cBhvr>
                                        <p:cTn id="36" dur="500"/>
                                        <p:tgtEl>
                                          <p:spTgt spid="10"/>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arn(inVertical)">
                                      <p:cBhvr>
                                        <p:cTn id="41" dur="500"/>
                                        <p:tgtEl>
                                          <p:spTgt spid="11"/>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barn(inVertical)">
                                      <p:cBhvr>
                                        <p:cTn id="46" dur="500"/>
                                        <p:tgtEl>
                                          <p:spTgt spid="12"/>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barn(inVertical)">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barn(inVertical)">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grpId="0" nodeType="click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barn(inVertical)">
                                      <p:cBhvr>
                                        <p:cTn id="61" dur="500"/>
                                        <p:tgtEl>
                                          <p:spTgt spid="16"/>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barn(inVertical)">
                                      <p:cBhvr>
                                        <p:cTn id="66" dur="500"/>
                                        <p:tgtEl>
                                          <p:spTgt spid="17"/>
                                        </p:tgtEl>
                                      </p:cBhvr>
                                    </p:animEffect>
                                  </p:childTnLst>
                                </p:cTn>
                              </p:par>
                            </p:childTnLst>
                          </p:cTn>
                        </p:par>
                      </p:childTnLst>
                    </p:cTn>
                  </p:par>
                  <p:par>
                    <p:cTn id="67" fill="hold">
                      <p:stCondLst>
                        <p:cond delay="indefinite"/>
                      </p:stCondLst>
                      <p:childTnLst>
                        <p:par>
                          <p:cTn id="68" fill="hold">
                            <p:stCondLst>
                              <p:cond delay="0"/>
                            </p:stCondLst>
                            <p:childTnLst>
                              <p:par>
                                <p:cTn id="69" presetID="16" presetClass="entr" presetSubtype="21" fill="hold" grpId="0"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barn(inVertical)">
                                      <p:cBhvr>
                                        <p:cTn id="71" dur="500"/>
                                        <p:tgtEl>
                                          <p:spTgt spid="18"/>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grpId="0" nodeType="clickEffect">
                                  <p:stCondLst>
                                    <p:cond delay="0"/>
                                  </p:stCondLst>
                                  <p:childTnLst>
                                    <p:set>
                                      <p:cBhvr>
                                        <p:cTn id="75" dur="1" fill="hold">
                                          <p:stCondLst>
                                            <p:cond delay="0"/>
                                          </p:stCondLst>
                                        </p:cTn>
                                        <p:tgtEl>
                                          <p:spTgt spid="19"/>
                                        </p:tgtEl>
                                        <p:attrNameLst>
                                          <p:attrName>style.visibility</p:attrName>
                                        </p:attrNameLst>
                                      </p:cBhvr>
                                      <p:to>
                                        <p:strVal val="visible"/>
                                      </p:to>
                                    </p:set>
                                    <p:animEffect transition="in" filter="barn(inVertical)">
                                      <p:cBhvr>
                                        <p:cTn id="76" dur="500"/>
                                        <p:tgtEl>
                                          <p:spTgt spid="19"/>
                                        </p:tgtEl>
                                      </p:cBhvr>
                                    </p:animEffect>
                                  </p:childTnLst>
                                </p:cTn>
                              </p:par>
                            </p:childTnLst>
                          </p:cTn>
                        </p:par>
                      </p:childTnLst>
                    </p:cTn>
                  </p:par>
                  <p:par>
                    <p:cTn id="77" fill="hold">
                      <p:stCondLst>
                        <p:cond delay="indefinite"/>
                      </p:stCondLst>
                      <p:childTnLst>
                        <p:par>
                          <p:cTn id="78" fill="hold">
                            <p:stCondLst>
                              <p:cond delay="0"/>
                            </p:stCondLst>
                            <p:childTnLst>
                              <p:par>
                                <p:cTn id="79" presetID="16" presetClass="entr" presetSubtype="21" fill="hold" grpId="0" nodeType="click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barn(inVertical)">
                                      <p:cBhvr>
                                        <p:cTn id="81" dur="500"/>
                                        <p:tgtEl>
                                          <p:spTgt spid="20"/>
                                        </p:tgtEl>
                                      </p:cBhvr>
                                    </p:animEffect>
                                  </p:childTnLst>
                                </p:cTn>
                              </p:par>
                            </p:childTnLst>
                          </p:cTn>
                        </p:par>
                      </p:childTnLst>
                    </p:cTn>
                  </p:par>
                  <p:par>
                    <p:cTn id="82" fill="hold">
                      <p:stCondLst>
                        <p:cond delay="indefinite"/>
                      </p:stCondLst>
                      <p:childTnLst>
                        <p:par>
                          <p:cTn id="83" fill="hold">
                            <p:stCondLst>
                              <p:cond delay="0"/>
                            </p:stCondLst>
                            <p:childTnLst>
                              <p:par>
                                <p:cTn id="84" presetID="16" presetClass="entr" presetSubtype="21" fill="hold" grpId="0" nodeType="clickEffect">
                                  <p:stCondLst>
                                    <p:cond delay="0"/>
                                  </p:stCondLst>
                                  <p:childTnLst>
                                    <p:set>
                                      <p:cBhvr>
                                        <p:cTn id="85" dur="1" fill="hold">
                                          <p:stCondLst>
                                            <p:cond delay="0"/>
                                          </p:stCondLst>
                                        </p:cTn>
                                        <p:tgtEl>
                                          <p:spTgt spid="21"/>
                                        </p:tgtEl>
                                        <p:attrNameLst>
                                          <p:attrName>style.visibility</p:attrName>
                                        </p:attrNameLst>
                                      </p:cBhvr>
                                      <p:to>
                                        <p:strVal val="visible"/>
                                      </p:to>
                                    </p:set>
                                    <p:animEffect transition="in" filter="barn(inVertical)">
                                      <p:cBhvr>
                                        <p:cTn id="86" dur="500"/>
                                        <p:tgtEl>
                                          <p:spTgt spid="21"/>
                                        </p:tgtEl>
                                      </p:cBhvr>
                                    </p:animEffect>
                                  </p:childTnLst>
                                </p:cTn>
                              </p:par>
                            </p:childTnLst>
                          </p:cTn>
                        </p:par>
                      </p:childTnLst>
                    </p:cTn>
                  </p:par>
                  <p:par>
                    <p:cTn id="87" fill="hold">
                      <p:stCondLst>
                        <p:cond delay="indefinite"/>
                      </p:stCondLst>
                      <p:childTnLst>
                        <p:par>
                          <p:cTn id="88" fill="hold">
                            <p:stCondLst>
                              <p:cond delay="0"/>
                            </p:stCondLst>
                            <p:childTnLst>
                              <p:par>
                                <p:cTn id="89" presetID="16" presetClass="entr" presetSubtype="21" fill="hold" grpId="0" nodeType="clickEffect">
                                  <p:stCondLst>
                                    <p:cond delay="0"/>
                                  </p:stCondLst>
                                  <p:childTnLst>
                                    <p:set>
                                      <p:cBhvr>
                                        <p:cTn id="90" dur="1" fill="hold">
                                          <p:stCondLst>
                                            <p:cond delay="0"/>
                                          </p:stCondLst>
                                        </p:cTn>
                                        <p:tgtEl>
                                          <p:spTgt spid="22"/>
                                        </p:tgtEl>
                                        <p:attrNameLst>
                                          <p:attrName>style.visibility</p:attrName>
                                        </p:attrNameLst>
                                      </p:cBhvr>
                                      <p:to>
                                        <p:strVal val="visible"/>
                                      </p:to>
                                    </p:set>
                                    <p:animEffect transition="in" filter="barn(inVertical)">
                                      <p:cBhvr>
                                        <p:cTn id="9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15" grpId="0"/>
      <p:bldP spid="2" grpId="0"/>
      <p:bldP spid="6" grpId="0"/>
      <p:bldP spid="7" grpId="0"/>
      <p:bldP spid="10" grpId="0"/>
      <p:bldP spid="11" grpId="0"/>
      <p:bldP spid="12" grpId="0"/>
      <p:bldP spid="13" grpId="0"/>
      <p:bldP spid="14" grpId="0"/>
      <p:bldP spid="16" grpId="0"/>
      <p:bldP spid="17" grpId="0"/>
      <p:bldP spid="18" grpId="0"/>
      <p:bldP spid="19" grpId="0"/>
      <p:bldP spid="20" grpId="0"/>
      <p:bldP spid="21" grpId="0"/>
      <p:bldP spid="22"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0" y="53975"/>
            <a:ext cx="5544185" cy="81534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TextBox 1"/>
          <p:cNvSpPr txBox="1"/>
          <p:nvPr/>
        </p:nvSpPr>
        <p:spPr>
          <a:xfrm>
            <a:off x="242809" y="914553"/>
            <a:ext cx="10299940" cy="523220"/>
          </a:xfrm>
          <a:prstGeom prst="rect">
            <a:avLst/>
          </a:prstGeom>
          <a:no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1.</a:t>
            </a:r>
            <a:r>
              <a:rPr lang="zh-CN" altLang="en-US" sz="2800" b="1" dirty="0">
                <a:latin typeface="微软雅黑" panose="020B0503020204020204" pitchFamily="34" charset="-122"/>
                <a:ea typeface="微软雅黑" panose="020B0503020204020204" pitchFamily="34" charset="-122"/>
              </a:rPr>
              <a:t>根据中文写出以下词组</a:t>
            </a:r>
          </a:p>
        </p:txBody>
      </p:sp>
      <p:graphicFrame>
        <p:nvGraphicFramePr>
          <p:cNvPr id="3" name="表格 2"/>
          <p:cNvGraphicFramePr>
            <a:graphicFrameLocks noGrp="1"/>
          </p:cNvGraphicFramePr>
          <p:nvPr>
            <p:custDataLst>
              <p:tags r:id="rId1"/>
            </p:custDataLst>
          </p:nvPr>
        </p:nvGraphicFramePr>
        <p:xfrm>
          <a:off x="169712" y="1437770"/>
          <a:ext cx="11814747" cy="4812665"/>
        </p:xfrm>
        <a:graphic>
          <a:graphicData uri="http://schemas.openxmlformats.org/drawingml/2006/table">
            <a:tbl>
              <a:tblPr firstRow="1" bandRow="1">
                <a:tableStyleId>{284E427A-3D55-4303-BF80-6455036E1DE7}</a:tableStyleId>
              </a:tblPr>
              <a:tblGrid>
                <a:gridCol w="937895">
                  <a:extLst>
                    <a:ext uri="{9D8B030D-6E8A-4147-A177-3AD203B41FA5}">
                      <a16:colId xmlns:a16="http://schemas.microsoft.com/office/drawing/2014/main" val="20000"/>
                    </a:ext>
                  </a:extLst>
                </a:gridCol>
                <a:gridCol w="1617345">
                  <a:extLst>
                    <a:ext uri="{9D8B030D-6E8A-4147-A177-3AD203B41FA5}">
                      <a16:colId xmlns:a16="http://schemas.microsoft.com/office/drawing/2014/main" val="20001"/>
                    </a:ext>
                  </a:extLst>
                </a:gridCol>
                <a:gridCol w="2984500">
                  <a:extLst>
                    <a:ext uri="{9D8B030D-6E8A-4147-A177-3AD203B41FA5}">
                      <a16:colId xmlns:a16="http://schemas.microsoft.com/office/drawing/2014/main" val="20002"/>
                    </a:ext>
                  </a:extLst>
                </a:gridCol>
                <a:gridCol w="1136650">
                  <a:extLst>
                    <a:ext uri="{9D8B030D-6E8A-4147-A177-3AD203B41FA5}">
                      <a16:colId xmlns:a16="http://schemas.microsoft.com/office/drawing/2014/main" val="20003"/>
                    </a:ext>
                  </a:extLst>
                </a:gridCol>
                <a:gridCol w="2476500">
                  <a:extLst>
                    <a:ext uri="{9D8B030D-6E8A-4147-A177-3AD203B41FA5}">
                      <a16:colId xmlns:a16="http://schemas.microsoft.com/office/drawing/2014/main" val="20004"/>
                    </a:ext>
                  </a:extLst>
                </a:gridCol>
                <a:gridCol w="2661857">
                  <a:extLst>
                    <a:ext uri="{9D8B030D-6E8A-4147-A177-3AD203B41FA5}">
                      <a16:colId xmlns:a16="http://schemas.microsoft.com/office/drawing/2014/main" val="20005"/>
                    </a:ext>
                  </a:extLst>
                </a:gridCol>
              </a:tblGrid>
              <a:tr h="667385">
                <a:tc>
                  <a:txBody>
                    <a:bodyPr/>
                    <a:lstStyle/>
                    <a:p>
                      <a:pPr algn="ctr"/>
                      <a:r>
                        <a:rPr lang="en-US" altLang="zh-CN" sz="2800" dirty="0">
                          <a:latin typeface="微软雅黑" panose="020B0503020204020204" pitchFamily="34" charset="-122"/>
                          <a:ea typeface="微软雅黑" panose="020B0503020204020204" pitchFamily="34" charset="-122"/>
                        </a:rPr>
                        <a:t>No.</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中文</a:t>
                      </a: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英文</a:t>
                      </a:r>
                    </a:p>
                  </a:txBody>
                  <a:tcPr anchor="ctr">
                    <a:solidFill>
                      <a:schemeClr val="accent6"/>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No.</a:t>
                      </a: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中文</a:t>
                      </a: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英文</a:t>
                      </a:r>
                    </a:p>
                  </a:txBody>
                  <a:tcPr anchor="ctr">
                    <a:solidFill>
                      <a:schemeClr val="accent6"/>
                    </a:solidFill>
                  </a:tcPr>
                </a:tc>
                <a:extLst>
                  <a:ext uri="{0D108BD9-81ED-4DB2-BD59-A6C34878D82A}">
                    <a16:rowId xmlns:a16="http://schemas.microsoft.com/office/drawing/2014/main" val="10000"/>
                  </a:ext>
                </a:extLst>
              </a:tr>
              <a:tr h="434523">
                <a:tc>
                  <a:txBody>
                    <a:bodyPr/>
                    <a:lstStyle/>
                    <a:p>
                      <a:pPr algn="ctr"/>
                      <a:r>
                        <a:rPr lang="en-US" altLang="zh-CN" sz="2800" dirty="0">
                          <a:latin typeface="微软雅黑" panose="020B0503020204020204" pitchFamily="34" charset="-122"/>
                          <a:ea typeface="微软雅黑" panose="020B0503020204020204" pitchFamily="34" charset="-122"/>
                        </a:rPr>
                        <a:t>1</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递交</a:t>
                      </a:r>
                    </a:p>
                  </a:txBody>
                  <a:tcPr anchor="ctr">
                    <a:solidFill>
                      <a:schemeClr val="accent6">
                        <a:lumMod val="40000"/>
                        <a:lumOff val="6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2</a:t>
                      </a: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放弃</a:t>
                      </a:r>
                    </a:p>
                  </a:txBody>
                  <a:tcPr anchor="ctr">
                    <a:solidFill>
                      <a:schemeClr val="accent6">
                        <a:lumMod val="40000"/>
                        <a:lumOff val="6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extLst>
                  <a:ext uri="{0D108BD9-81ED-4DB2-BD59-A6C34878D82A}">
                    <a16:rowId xmlns:a16="http://schemas.microsoft.com/office/drawing/2014/main" val="10001"/>
                  </a:ext>
                </a:extLst>
              </a:tr>
              <a:tr h="157070">
                <a:tc>
                  <a:txBody>
                    <a:bodyPr/>
                    <a:lstStyle/>
                    <a:p>
                      <a:pPr algn="ctr"/>
                      <a:r>
                        <a:rPr lang="en-US" sz="2800" dirty="0">
                          <a:latin typeface="微软雅黑" panose="020B0503020204020204" pitchFamily="34" charset="-122"/>
                          <a:ea typeface="微软雅黑" panose="020B0503020204020204" pitchFamily="34" charset="-122"/>
                        </a:rPr>
                        <a:t>3</a:t>
                      </a:r>
                    </a:p>
                  </a:txBody>
                  <a:tcPr anchor="ctr">
                    <a:solidFill>
                      <a:schemeClr val="accent6">
                        <a:lumMod val="20000"/>
                        <a:lumOff val="8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用这方式</a:t>
                      </a:r>
                    </a:p>
                  </a:txBody>
                  <a:tcPr anchor="ctr">
                    <a:solidFill>
                      <a:schemeClr val="accent6">
                        <a:lumMod val="20000"/>
                        <a:lumOff val="8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4</a:t>
                      </a:r>
                    </a:p>
                  </a:txBody>
                  <a:tcPr anchor="ctr">
                    <a:solidFill>
                      <a:schemeClr val="accent6">
                        <a:lumMod val="20000"/>
                        <a:lumOff val="8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照顾</a:t>
                      </a:r>
                    </a:p>
                  </a:txBody>
                  <a:tcPr anchor="ctr">
                    <a:solidFill>
                      <a:schemeClr val="accent6">
                        <a:lumMod val="20000"/>
                        <a:lumOff val="8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extLst>
                  <a:ext uri="{0D108BD9-81ED-4DB2-BD59-A6C34878D82A}">
                    <a16:rowId xmlns:a16="http://schemas.microsoft.com/office/drawing/2014/main" val="10002"/>
                  </a:ext>
                </a:extLst>
              </a:tr>
              <a:tr h="432545">
                <a:tc>
                  <a:txBody>
                    <a:bodyPr/>
                    <a:lstStyle/>
                    <a:p>
                      <a:pPr algn="ctr"/>
                      <a:r>
                        <a:rPr lang="en-US" altLang="zh-CN" sz="2800" dirty="0">
                          <a:latin typeface="微软雅黑" panose="020B0503020204020204" pitchFamily="34" charset="-122"/>
                          <a:ea typeface="微软雅黑" panose="020B0503020204020204" pitchFamily="34" charset="-122"/>
                        </a:rPr>
                        <a:t>5</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至少</a:t>
                      </a:r>
                    </a:p>
                  </a:txBody>
                  <a:tcPr anchor="ctr">
                    <a:solidFill>
                      <a:schemeClr val="accent6">
                        <a:lumMod val="40000"/>
                        <a:lumOff val="6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6</a:t>
                      </a: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好像</a:t>
                      </a:r>
                    </a:p>
                  </a:txBody>
                  <a:tcPr anchor="ctr">
                    <a:solidFill>
                      <a:schemeClr val="accent6">
                        <a:lumMod val="40000"/>
                        <a:lumOff val="6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extLst>
                  <a:ext uri="{0D108BD9-81ED-4DB2-BD59-A6C34878D82A}">
                    <a16:rowId xmlns:a16="http://schemas.microsoft.com/office/drawing/2014/main" val="10003"/>
                  </a:ext>
                </a:extLst>
              </a:tr>
              <a:tr h="0">
                <a:tc>
                  <a:txBody>
                    <a:bodyPr/>
                    <a:lstStyle/>
                    <a:p>
                      <a:pPr algn="ctr"/>
                      <a:r>
                        <a:rPr lang="en-US" sz="2800" dirty="0">
                          <a:latin typeface="微软雅黑" panose="020B0503020204020204" pitchFamily="34" charset="-122"/>
                          <a:ea typeface="微软雅黑" panose="020B0503020204020204" pitchFamily="34" charset="-122"/>
                        </a:rPr>
                        <a:t>7</a:t>
                      </a:r>
                    </a:p>
                  </a:txBody>
                  <a:tcPr anchor="ctr">
                    <a:solidFill>
                      <a:schemeClr val="accent6">
                        <a:lumMod val="20000"/>
                        <a:lumOff val="8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总而言之</a:t>
                      </a:r>
                    </a:p>
                  </a:txBody>
                  <a:tcPr anchor="ctr">
                    <a:solidFill>
                      <a:schemeClr val="accent6">
                        <a:lumMod val="20000"/>
                        <a:lumOff val="8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en-US" altLang="zh-CN" sz="2800" b="0" dirty="0">
                          <a:latin typeface="微软雅黑" panose="020B0503020204020204" pitchFamily="34" charset="-122"/>
                          <a:ea typeface="微软雅黑" panose="020B0503020204020204" pitchFamily="34" charset="-122"/>
                        </a:rPr>
                        <a:t>8</a:t>
                      </a:r>
                    </a:p>
                  </a:txBody>
                  <a:tcPr anchor="ctr">
                    <a:solidFill>
                      <a:schemeClr val="accent6">
                        <a:lumMod val="20000"/>
                        <a:lumOff val="80000"/>
                      </a:schemeClr>
                    </a:solidFill>
                  </a:tcPr>
                </a:tc>
                <a:tc>
                  <a:txBody>
                    <a:bodyPr/>
                    <a:lstStyle/>
                    <a:p>
                      <a:pPr algn="ctr"/>
                      <a:r>
                        <a:rPr lang="zh-CN" altLang="en-US" sz="2800" b="0" dirty="0">
                          <a:latin typeface="微软雅黑" panose="020B0503020204020204" pitchFamily="34" charset="-122"/>
                          <a:ea typeface="微软雅黑" panose="020B0503020204020204" pitchFamily="34" charset="-122"/>
                        </a:rPr>
                        <a:t>工作时间</a:t>
                      </a:r>
                    </a:p>
                  </a:txBody>
                  <a:tcPr anchor="ctr">
                    <a:solidFill>
                      <a:schemeClr val="accent6">
                        <a:lumMod val="20000"/>
                        <a:lumOff val="80000"/>
                      </a:schemeClr>
                    </a:solidFill>
                  </a:tcPr>
                </a:tc>
                <a:tc>
                  <a:txBody>
                    <a:bodyPr/>
                    <a:lstStyle/>
                    <a:p>
                      <a:pPr algn="l"/>
                      <a:endParaRPr lang="en-US" altLang="zh-CN" sz="28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extLst>
                  <a:ext uri="{0D108BD9-81ED-4DB2-BD59-A6C34878D82A}">
                    <a16:rowId xmlns:a16="http://schemas.microsoft.com/office/drawing/2014/main" val="10004"/>
                  </a:ext>
                </a:extLst>
              </a:tr>
              <a:tr h="439512">
                <a:tc>
                  <a:txBody>
                    <a:bodyPr/>
                    <a:lstStyle/>
                    <a:p>
                      <a:pPr algn="ctr"/>
                      <a:r>
                        <a:rPr lang="en-US" sz="2800" dirty="0">
                          <a:latin typeface="微软雅黑" panose="020B0503020204020204" pitchFamily="34" charset="-122"/>
                          <a:ea typeface="微软雅黑" panose="020B0503020204020204" pitchFamily="34" charset="-122"/>
                        </a:rPr>
                        <a:t>9</a:t>
                      </a: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遭受</a:t>
                      </a:r>
                    </a:p>
                  </a:txBody>
                  <a:tcPr anchor="ctr">
                    <a:solidFill>
                      <a:schemeClr val="accent6">
                        <a:lumMod val="40000"/>
                        <a:lumOff val="6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10</a:t>
                      </a: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缺乏</a:t>
                      </a:r>
                    </a:p>
                  </a:txBody>
                  <a:tcPr anchor="ctr">
                    <a:solidFill>
                      <a:schemeClr val="accent6">
                        <a:lumMod val="40000"/>
                        <a:lumOff val="60000"/>
                      </a:schemeClr>
                    </a:solidFill>
                  </a:tcPr>
                </a:tc>
                <a:tc>
                  <a:txBody>
                    <a:bodyPr/>
                    <a:lstStyle/>
                    <a:p>
                      <a:pPr algn="l"/>
                      <a:endParaRPr lang="en-US" altLang="zh-CN"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extLst>
                  <a:ext uri="{0D108BD9-81ED-4DB2-BD59-A6C34878D82A}">
                    <a16:rowId xmlns:a16="http://schemas.microsoft.com/office/drawing/2014/main" val="10005"/>
                  </a:ext>
                </a:extLst>
              </a:tr>
              <a:tr h="500252">
                <a:tc>
                  <a:txBody>
                    <a:bodyPr/>
                    <a:lstStyle/>
                    <a:p>
                      <a:pPr algn="ctr"/>
                      <a:r>
                        <a:rPr lang="en-US" sz="2800" dirty="0">
                          <a:latin typeface="微软雅黑" panose="020B0503020204020204" pitchFamily="34" charset="-122"/>
                          <a:ea typeface="微软雅黑" panose="020B0503020204020204" pitchFamily="34" charset="-122"/>
                        </a:rPr>
                        <a:t>11</a:t>
                      </a:r>
                    </a:p>
                  </a:txBody>
                  <a:tcPr anchor="ctr">
                    <a:solidFill>
                      <a:schemeClr val="accent6">
                        <a:lumMod val="20000"/>
                        <a:lumOff val="8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结果</a:t>
                      </a:r>
                    </a:p>
                  </a:txBody>
                  <a:tcPr anchor="ctr">
                    <a:solidFill>
                      <a:schemeClr val="accent6">
                        <a:lumMod val="20000"/>
                        <a:lumOff val="8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12</a:t>
                      </a:r>
                    </a:p>
                  </a:txBody>
                  <a:tcPr anchor="ctr">
                    <a:solidFill>
                      <a:schemeClr val="accent6">
                        <a:lumMod val="20000"/>
                        <a:lumOff val="8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处理</a:t>
                      </a:r>
                    </a:p>
                  </a:txBody>
                  <a:tcPr anchor="ctr">
                    <a:solidFill>
                      <a:schemeClr val="accent6">
                        <a:lumMod val="20000"/>
                        <a:lumOff val="80000"/>
                      </a:schemeClr>
                    </a:solidFill>
                  </a:tcPr>
                </a:tc>
                <a:tc>
                  <a:txBody>
                    <a:bodyPr/>
                    <a:lstStyle/>
                    <a:p>
                      <a:pPr algn="l"/>
                      <a:endParaRPr lang="en-US" altLang="zh-CN" sz="28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extLst>
                  <a:ext uri="{0D108BD9-81ED-4DB2-BD59-A6C34878D82A}">
                    <a16:rowId xmlns:a16="http://schemas.microsoft.com/office/drawing/2014/main" val="10006"/>
                  </a:ext>
                </a:extLst>
              </a:tr>
              <a:tr h="500252">
                <a:tc>
                  <a:txBody>
                    <a:bodyPr/>
                    <a:lstStyle/>
                    <a:p>
                      <a:pPr algn="ctr">
                        <a:buNone/>
                      </a:pPr>
                      <a:r>
                        <a:rPr lang="en-US" altLang="en-US" sz="2800" dirty="0">
                          <a:latin typeface="微软雅黑" panose="020B0503020204020204" pitchFamily="34" charset="-122"/>
                          <a:ea typeface="微软雅黑" panose="020B0503020204020204" pitchFamily="34" charset="-122"/>
                        </a:rPr>
                        <a:t>13</a:t>
                      </a:r>
                    </a:p>
                  </a:txBody>
                  <a:tcPr anchor="ctr">
                    <a:solidFill>
                      <a:schemeClr val="accent6">
                        <a:lumMod val="40000"/>
                        <a:lumOff val="60000"/>
                      </a:schemeClr>
                    </a:solidFill>
                  </a:tcPr>
                </a:tc>
                <a:tc>
                  <a:txBody>
                    <a:bodyPr/>
                    <a:lstStyle/>
                    <a:p>
                      <a:pPr algn="ctr">
                        <a:buNone/>
                      </a:pPr>
                      <a:r>
                        <a:rPr lang="zh-CN" altLang="en-US" sz="2800" dirty="0">
                          <a:latin typeface="微软雅黑" panose="020B0503020204020204" pitchFamily="34" charset="-122"/>
                          <a:ea typeface="微软雅黑" panose="020B0503020204020204" pitchFamily="34" charset="-122"/>
                        </a:rPr>
                        <a:t>依赖</a:t>
                      </a:r>
                    </a:p>
                  </a:txBody>
                  <a:tcPr anchor="ctr">
                    <a:solidFill>
                      <a:schemeClr val="accent6">
                        <a:lumMod val="40000"/>
                        <a:lumOff val="60000"/>
                      </a:schemeClr>
                    </a:solidFill>
                  </a:tcP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14</a:t>
                      </a:r>
                    </a:p>
                  </a:txBody>
                  <a:tcPr anchor="ctr">
                    <a:solidFill>
                      <a:schemeClr val="accent6">
                        <a:lumMod val="40000"/>
                        <a:lumOff val="60000"/>
                      </a:schemeClr>
                    </a:solidFill>
                  </a:tcPr>
                </a:tc>
                <a:tc>
                  <a:txBody>
                    <a:bodyPr/>
                    <a:lstStyle/>
                    <a:p>
                      <a:pPr algn="ctr">
                        <a:buNone/>
                      </a:pPr>
                      <a:r>
                        <a:rPr lang="zh-CN" altLang="en-US" sz="2800" dirty="0">
                          <a:latin typeface="微软雅黑" panose="020B0503020204020204" pitchFamily="34" charset="-122"/>
                          <a:ea typeface="微软雅黑" panose="020B0503020204020204" pitchFamily="34" charset="-122"/>
                        </a:rPr>
                        <a:t>值日</a:t>
                      </a:r>
                    </a:p>
                  </a:txBody>
                  <a:tcPr anchor="ctr">
                    <a:solidFill>
                      <a:schemeClr val="accent6">
                        <a:lumMod val="40000"/>
                        <a:lumOff val="60000"/>
                      </a:schemeClr>
                    </a:solidFill>
                  </a:tcPr>
                </a:tc>
                <a:tc>
                  <a:txBody>
                    <a:bodyPr/>
                    <a:lstStyle/>
                    <a:p>
                      <a:pPr algn="l">
                        <a:buNone/>
                      </a:pPr>
                      <a:endParaRPr lang="en-US" altLang="zh-CN"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extLst>
                  <a:ext uri="{0D108BD9-81ED-4DB2-BD59-A6C34878D82A}">
                    <a16:rowId xmlns:a16="http://schemas.microsoft.com/office/drawing/2014/main" val="10007"/>
                  </a:ext>
                </a:extLst>
              </a:tr>
              <a:tr h="500252">
                <a:tc>
                  <a:txBody>
                    <a:bodyPr/>
                    <a:lstStyle/>
                    <a:p>
                      <a:pPr algn="ctr">
                        <a:buNone/>
                      </a:pPr>
                      <a:r>
                        <a:rPr lang="en-US" altLang="en-US" sz="2800" dirty="0">
                          <a:latin typeface="微软雅黑" panose="020B0503020204020204" pitchFamily="34" charset="-122"/>
                          <a:ea typeface="微软雅黑" panose="020B0503020204020204" pitchFamily="34" charset="-122"/>
                        </a:rPr>
                        <a:t>15</a:t>
                      </a:r>
                    </a:p>
                  </a:txBody>
                  <a:tcPr anchor="ctr">
                    <a:solidFill>
                      <a:schemeClr val="accent6">
                        <a:lumMod val="20000"/>
                        <a:lumOff val="80000"/>
                      </a:schemeClr>
                    </a:solidFill>
                  </a:tcPr>
                </a:tc>
                <a:tc>
                  <a:txBody>
                    <a:bodyPr/>
                    <a:lstStyle/>
                    <a:p>
                      <a:pPr algn="ctr">
                        <a:buNone/>
                      </a:pPr>
                      <a:r>
                        <a:rPr lang="zh-CN" altLang="en-US" sz="2800" dirty="0">
                          <a:latin typeface="微软雅黑" panose="020B0503020204020204" pitchFamily="34" charset="-122"/>
                          <a:ea typeface="微软雅黑" panose="020B0503020204020204" pitchFamily="34" charset="-122"/>
                        </a:rPr>
                        <a:t>即使</a:t>
                      </a:r>
                    </a:p>
                  </a:txBody>
                  <a:tcPr anchor="ctr">
                    <a:solidFill>
                      <a:schemeClr val="accent6">
                        <a:lumMod val="20000"/>
                        <a:lumOff val="80000"/>
                      </a:schemeClr>
                    </a:solidFill>
                  </a:tcP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16</a:t>
                      </a:r>
                    </a:p>
                  </a:txBody>
                  <a:tcPr anchor="ctr">
                    <a:solidFill>
                      <a:schemeClr val="accent6">
                        <a:lumMod val="20000"/>
                        <a:lumOff val="80000"/>
                      </a:schemeClr>
                    </a:solidFill>
                  </a:tcPr>
                </a:tc>
                <a:tc>
                  <a:txBody>
                    <a:bodyPr/>
                    <a:lstStyle/>
                    <a:p>
                      <a:pPr algn="ctr">
                        <a:buNone/>
                      </a:pPr>
                      <a:r>
                        <a:rPr lang="zh-CN" altLang="en-US" sz="2800" dirty="0">
                          <a:latin typeface="微软雅黑" panose="020B0503020204020204" pitchFamily="34" charset="-122"/>
                          <a:ea typeface="微软雅黑" panose="020B0503020204020204" pitchFamily="34" charset="-122"/>
                        </a:rPr>
                        <a:t>最后</a:t>
                      </a:r>
                    </a:p>
                  </a:txBody>
                  <a:tcPr anchor="ctr">
                    <a:solidFill>
                      <a:schemeClr val="accent6">
                        <a:lumMod val="20000"/>
                        <a:lumOff val="80000"/>
                      </a:schemeClr>
                    </a:solidFill>
                  </a:tcPr>
                </a:tc>
                <a:tc>
                  <a:txBody>
                    <a:bodyPr/>
                    <a:lstStyle/>
                    <a:p>
                      <a:pPr algn="l">
                        <a:buNone/>
                      </a:pPr>
                      <a:endParaRPr lang="en-US" altLang="zh-CN" sz="28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extLst>
                  <a:ext uri="{0D108BD9-81ED-4DB2-BD59-A6C34878D82A}">
                    <a16:rowId xmlns:a16="http://schemas.microsoft.com/office/drawing/2014/main" val="10008"/>
                  </a:ext>
                </a:extLst>
              </a:tr>
            </a:tbl>
          </a:graphicData>
        </a:graphic>
      </p:graphicFrame>
      <p:sp>
        <p:nvSpPr>
          <p:cNvPr id="4" name="灯片编号占位符 3"/>
          <p:cNvSpPr>
            <a:spLocks noGrp="1"/>
          </p:cNvSpPr>
          <p:nvPr>
            <p:ph type="sldNum" sz="quarter" idx="12"/>
          </p:nvPr>
        </p:nvSpPr>
        <p:spPr/>
        <p:txBody>
          <a:bodyPr/>
          <a:lstStyle/>
          <a:p>
            <a:fld id="{879EF9BB-81F1-401D-AA19-680A8E0D7F6D}" type="slidenum">
              <a:rPr lang="en-US" smtClean="0"/>
              <a:t>282</a:t>
            </a:fld>
            <a:endParaRPr lang="en-US"/>
          </a:p>
        </p:txBody>
      </p:sp>
      <p:sp>
        <p:nvSpPr>
          <p:cNvPr id="5" name="左箭头 4">
            <a:hlinkClick r:id="rId19"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8" name="文本框 7"/>
          <p:cNvSpPr txBox="1"/>
          <p:nvPr/>
        </p:nvSpPr>
        <p:spPr>
          <a:xfrm>
            <a:off x="0" y="42473"/>
            <a:ext cx="5314275" cy="707886"/>
          </a:xfrm>
          <a:prstGeom prst="rect">
            <a:avLst/>
          </a:prstGeom>
          <a:noFill/>
        </p:spPr>
        <p:txBody>
          <a:bodyPr wrap="square" rtlCol="0">
            <a:spAutoFit/>
          </a:bodyPr>
          <a:lstStyle/>
          <a:p>
            <a:pPr algn="ctr"/>
            <a:r>
              <a:rPr lang="zh-CN" altLang="en-US" sz="4000" b="1" dirty="0">
                <a:solidFill>
                  <a:schemeClr val="bg1"/>
                </a:solidFill>
                <a:latin typeface="微软雅黑" panose="020B0503020204020204" pitchFamily="34" charset="-122"/>
                <a:ea typeface="微软雅黑" panose="020B0503020204020204" pitchFamily="34" charset="-122"/>
              </a:rPr>
              <a:t>（二）固定搭配</a:t>
            </a:r>
          </a:p>
        </p:txBody>
      </p:sp>
      <p:sp>
        <p:nvSpPr>
          <p:cNvPr id="22" name="TextBox 22"/>
          <p:cNvSpPr txBox="1"/>
          <p:nvPr>
            <p:custDataLst>
              <p:tags r:id="rId2"/>
            </p:custDataLst>
          </p:nvPr>
        </p:nvSpPr>
        <p:spPr>
          <a:xfrm>
            <a:off x="2748915" y="2105660"/>
            <a:ext cx="256540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hand in	</a:t>
            </a:r>
          </a:p>
        </p:txBody>
      </p:sp>
      <p:sp>
        <p:nvSpPr>
          <p:cNvPr id="6" name="TextBox 22"/>
          <p:cNvSpPr txBox="1"/>
          <p:nvPr>
            <p:custDataLst>
              <p:tags r:id="rId3"/>
            </p:custDataLst>
          </p:nvPr>
        </p:nvSpPr>
        <p:spPr>
          <a:xfrm>
            <a:off x="9267190" y="2168525"/>
            <a:ext cx="22066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give up	</a:t>
            </a:r>
          </a:p>
        </p:txBody>
      </p:sp>
      <p:sp>
        <p:nvSpPr>
          <p:cNvPr id="7" name="TextBox 22"/>
          <p:cNvSpPr txBox="1"/>
          <p:nvPr>
            <p:custDataLst>
              <p:tags r:id="rId4"/>
            </p:custDataLst>
          </p:nvPr>
        </p:nvSpPr>
        <p:spPr>
          <a:xfrm>
            <a:off x="2748915" y="2578735"/>
            <a:ext cx="31400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in this way</a:t>
            </a:r>
          </a:p>
        </p:txBody>
      </p:sp>
      <p:sp>
        <p:nvSpPr>
          <p:cNvPr id="10" name="TextBox 22"/>
          <p:cNvSpPr txBox="1"/>
          <p:nvPr>
            <p:custDataLst>
              <p:tags r:id="rId5"/>
            </p:custDataLst>
          </p:nvPr>
        </p:nvSpPr>
        <p:spPr>
          <a:xfrm>
            <a:off x="9406255" y="2703195"/>
            <a:ext cx="23615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take care of</a:t>
            </a:r>
          </a:p>
        </p:txBody>
      </p:sp>
      <p:sp>
        <p:nvSpPr>
          <p:cNvPr id="11" name="TextBox 22"/>
          <p:cNvSpPr txBox="1"/>
          <p:nvPr>
            <p:custDataLst>
              <p:tags r:id="rId6"/>
            </p:custDataLst>
          </p:nvPr>
        </p:nvSpPr>
        <p:spPr>
          <a:xfrm>
            <a:off x="2748915" y="3136900"/>
            <a:ext cx="27362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at least	</a:t>
            </a:r>
          </a:p>
        </p:txBody>
      </p:sp>
      <p:sp>
        <p:nvSpPr>
          <p:cNvPr id="12" name="TextBox 22"/>
          <p:cNvSpPr txBox="1"/>
          <p:nvPr>
            <p:custDataLst>
              <p:tags r:id="rId7"/>
            </p:custDataLst>
          </p:nvPr>
        </p:nvSpPr>
        <p:spPr>
          <a:xfrm>
            <a:off x="9406255" y="316992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as if</a:t>
            </a:r>
          </a:p>
        </p:txBody>
      </p:sp>
      <p:sp>
        <p:nvSpPr>
          <p:cNvPr id="13" name="TextBox 22"/>
          <p:cNvSpPr txBox="1"/>
          <p:nvPr>
            <p:custDataLst>
              <p:tags r:id="rId8"/>
            </p:custDataLst>
          </p:nvPr>
        </p:nvSpPr>
        <p:spPr>
          <a:xfrm>
            <a:off x="2808605" y="36950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in a word</a:t>
            </a:r>
          </a:p>
        </p:txBody>
      </p:sp>
      <p:sp>
        <p:nvSpPr>
          <p:cNvPr id="14" name="TextBox 22"/>
          <p:cNvSpPr txBox="1"/>
          <p:nvPr>
            <p:custDataLst>
              <p:tags r:id="rId9"/>
            </p:custDataLst>
          </p:nvPr>
        </p:nvSpPr>
        <p:spPr>
          <a:xfrm>
            <a:off x="9361805" y="3636010"/>
            <a:ext cx="24060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working hour</a:t>
            </a:r>
          </a:p>
        </p:txBody>
      </p:sp>
      <p:sp>
        <p:nvSpPr>
          <p:cNvPr id="15" name="TextBox 22"/>
          <p:cNvSpPr txBox="1"/>
          <p:nvPr>
            <p:custDataLst>
              <p:tags r:id="rId10"/>
            </p:custDataLst>
          </p:nvPr>
        </p:nvSpPr>
        <p:spPr>
          <a:xfrm>
            <a:off x="2748915" y="4228465"/>
            <a:ext cx="293179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suffer from</a:t>
            </a:r>
          </a:p>
        </p:txBody>
      </p:sp>
      <p:sp>
        <p:nvSpPr>
          <p:cNvPr id="16" name="TextBox 22"/>
          <p:cNvSpPr txBox="1"/>
          <p:nvPr>
            <p:custDataLst>
              <p:tags r:id="rId11"/>
            </p:custDataLst>
          </p:nvPr>
        </p:nvSpPr>
        <p:spPr>
          <a:xfrm>
            <a:off x="9361805" y="4232275"/>
            <a:ext cx="222059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 lack of</a:t>
            </a:r>
          </a:p>
        </p:txBody>
      </p:sp>
      <p:sp>
        <p:nvSpPr>
          <p:cNvPr id="17" name="TextBox 22"/>
          <p:cNvSpPr txBox="1"/>
          <p:nvPr>
            <p:custDataLst>
              <p:tags r:id="rId12"/>
            </p:custDataLst>
          </p:nvPr>
        </p:nvSpPr>
        <p:spPr>
          <a:xfrm>
            <a:off x="2808605" y="4745355"/>
            <a:ext cx="24517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as a result	</a:t>
            </a:r>
          </a:p>
        </p:txBody>
      </p:sp>
      <p:sp>
        <p:nvSpPr>
          <p:cNvPr id="18" name="TextBox 22"/>
          <p:cNvSpPr txBox="1"/>
          <p:nvPr>
            <p:custDataLst>
              <p:tags r:id="rId13"/>
            </p:custDataLst>
          </p:nvPr>
        </p:nvSpPr>
        <p:spPr>
          <a:xfrm>
            <a:off x="9267190" y="469392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deal with</a:t>
            </a:r>
          </a:p>
        </p:txBody>
      </p:sp>
      <p:sp>
        <p:nvSpPr>
          <p:cNvPr id="19" name="TextBox 22"/>
          <p:cNvSpPr txBox="1"/>
          <p:nvPr>
            <p:custDataLst>
              <p:tags r:id="rId14"/>
            </p:custDataLst>
          </p:nvPr>
        </p:nvSpPr>
        <p:spPr>
          <a:xfrm>
            <a:off x="2808605" y="52571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depend on</a:t>
            </a:r>
          </a:p>
        </p:txBody>
      </p:sp>
      <p:sp>
        <p:nvSpPr>
          <p:cNvPr id="20" name="TextBox 22"/>
          <p:cNvSpPr txBox="1"/>
          <p:nvPr>
            <p:custDataLst>
              <p:tags r:id="rId15"/>
            </p:custDataLst>
          </p:nvPr>
        </p:nvSpPr>
        <p:spPr>
          <a:xfrm>
            <a:off x="9411335" y="5215890"/>
            <a:ext cx="21710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on duty	</a:t>
            </a:r>
          </a:p>
        </p:txBody>
      </p:sp>
      <p:sp>
        <p:nvSpPr>
          <p:cNvPr id="21" name="TextBox 22"/>
          <p:cNvSpPr txBox="1"/>
          <p:nvPr>
            <p:custDataLst>
              <p:tags r:id="rId16"/>
            </p:custDataLst>
          </p:nvPr>
        </p:nvSpPr>
        <p:spPr>
          <a:xfrm>
            <a:off x="2667635" y="5795645"/>
            <a:ext cx="27336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even if/though</a:t>
            </a:r>
          </a:p>
        </p:txBody>
      </p:sp>
      <p:sp>
        <p:nvSpPr>
          <p:cNvPr id="23" name="TextBox 22"/>
          <p:cNvSpPr txBox="1"/>
          <p:nvPr>
            <p:custDataLst>
              <p:tags r:id="rId17"/>
            </p:custDataLst>
          </p:nvPr>
        </p:nvSpPr>
        <p:spPr>
          <a:xfrm>
            <a:off x="9406255" y="575183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at last</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barn(inVertical)">
                                      <p:cBhvr>
                                        <p:cTn id="22" dur="500"/>
                                        <p:tgtEl>
                                          <p:spTgt spid="2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arn(inVertical)">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barn(inVertical)">
                                      <p:cBhvr>
                                        <p:cTn id="32" dur="5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barn(inVertical)">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barn(inVertical)">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barn(inVertical)">
                                      <p:cBhvr>
                                        <p:cTn id="47" dur="500"/>
                                        <p:tgtEl>
                                          <p:spTgt spid="12"/>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barn(inVertical)">
                                      <p:cBhvr>
                                        <p:cTn id="52" dur="500"/>
                                        <p:tgtEl>
                                          <p:spTgt spid="13"/>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barn(inVertical)">
                                      <p:cBhvr>
                                        <p:cTn id="57" dur="500"/>
                                        <p:tgtEl>
                                          <p:spTgt spid="14"/>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grpId="0" nodeType="click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barn(inVertical)">
                                      <p:cBhvr>
                                        <p:cTn id="62" dur="500"/>
                                        <p:tgtEl>
                                          <p:spTgt spid="15"/>
                                        </p:tgtEl>
                                      </p:cBhvr>
                                    </p:animEffect>
                                  </p:childTnLst>
                                </p:cTn>
                              </p:par>
                            </p:childTnLst>
                          </p:cTn>
                        </p:par>
                      </p:childTnLst>
                    </p:cTn>
                  </p:par>
                  <p:par>
                    <p:cTn id="63" fill="hold">
                      <p:stCondLst>
                        <p:cond delay="indefinite"/>
                      </p:stCondLst>
                      <p:childTnLst>
                        <p:par>
                          <p:cTn id="64" fill="hold">
                            <p:stCondLst>
                              <p:cond delay="0"/>
                            </p:stCondLst>
                            <p:childTnLst>
                              <p:par>
                                <p:cTn id="65" presetID="16" presetClass="entr" presetSubtype="21" fill="hold" grpId="0"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barn(inVertical)">
                                      <p:cBhvr>
                                        <p:cTn id="67" dur="500"/>
                                        <p:tgtEl>
                                          <p:spTgt spid="16"/>
                                        </p:tgtEl>
                                      </p:cBhvr>
                                    </p:animEffect>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barn(inVertical)">
                                      <p:cBhvr>
                                        <p:cTn id="72" dur="500"/>
                                        <p:tgtEl>
                                          <p:spTgt spid="17"/>
                                        </p:tgtEl>
                                      </p:cBhvr>
                                    </p:animEffect>
                                  </p:childTnLst>
                                </p:cTn>
                              </p:par>
                            </p:childTnLst>
                          </p:cTn>
                        </p:par>
                      </p:childTnLst>
                    </p:cTn>
                  </p:par>
                  <p:par>
                    <p:cTn id="73" fill="hold">
                      <p:stCondLst>
                        <p:cond delay="indefinite"/>
                      </p:stCondLst>
                      <p:childTnLst>
                        <p:par>
                          <p:cTn id="74" fill="hold">
                            <p:stCondLst>
                              <p:cond delay="0"/>
                            </p:stCondLst>
                            <p:childTnLst>
                              <p:par>
                                <p:cTn id="75" presetID="16" presetClass="entr" presetSubtype="21" fill="hold" grpId="0" nodeType="clickEffect">
                                  <p:stCondLst>
                                    <p:cond delay="0"/>
                                  </p:stCondLst>
                                  <p:childTnLst>
                                    <p:set>
                                      <p:cBhvr>
                                        <p:cTn id="76" dur="1" fill="hold">
                                          <p:stCondLst>
                                            <p:cond delay="0"/>
                                          </p:stCondLst>
                                        </p:cTn>
                                        <p:tgtEl>
                                          <p:spTgt spid="18"/>
                                        </p:tgtEl>
                                        <p:attrNameLst>
                                          <p:attrName>style.visibility</p:attrName>
                                        </p:attrNameLst>
                                      </p:cBhvr>
                                      <p:to>
                                        <p:strVal val="visible"/>
                                      </p:to>
                                    </p:set>
                                    <p:animEffect transition="in" filter="barn(inVertical)">
                                      <p:cBhvr>
                                        <p:cTn id="77" dur="500"/>
                                        <p:tgtEl>
                                          <p:spTgt spid="18"/>
                                        </p:tgtEl>
                                      </p:cBhvr>
                                    </p:animEffect>
                                  </p:childTnLst>
                                </p:cTn>
                              </p:par>
                            </p:childTnLst>
                          </p:cTn>
                        </p:par>
                      </p:childTnLst>
                    </p:cTn>
                  </p:par>
                  <p:par>
                    <p:cTn id="78" fill="hold">
                      <p:stCondLst>
                        <p:cond delay="indefinite"/>
                      </p:stCondLst>
                      <p:childTnLst>
                        <p:par>
                          <p:cTn id="79" fill="hold">
                            <p:stCondLst>
                              <p:cond delay="0"/>
                            </p:stCondLst>
                            <p:childTnLst>
                              <p:par>
                                <p:cTn id="80" presetID="16" presetClass="entr" presetSubtype="21" fill="hold" grpId="0" nodeType="click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barn(inVertical)">
                                      <p:cBhvr>
                                        <p:cTn id="82" dur="500"/>
                                        <p:tgtEl>
                                          <p:spTgt spid="19"/>
                                        </p:tgtEl>
                                      </p:cBhvr>
                                    </p:animEffect>
                                  </p:childTnLst>
                                </p:cTn>
                              </p:par>
                            </p:childTnLst>
                          </p:cTn>
                        </p:par>
                      </p:childTnLst>
                    </p:cTn>
                  </p:par>
                  <p:par>
                    <p:cTn id="83" fill="hold">
                      <p:stCondLst>
                        <p:cond delay="indefinite"/>
                      </p:stCondLst>
                      <p:childTnLst>
                        <p:par>
                          <p:cTn id="84" fill="hold">
                            <p:stCondLst>
                              <p:cond delay="0"/>
                            </p:stCondLst>
                            <p:childTnLst>
                              <p:par>
                                <p:cTn id="85" presetID="16" presetClass="entr" presetSubtype="21"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Effect transition="in" filter="barn(inVertical)">
                                      <p:cBhvr>
                                        <p:cTn id="87" dur="500"/>
                                        <p:tgtEl>
                                          <p:spTgt spid="20"/>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barn(inVertical)">
                                      <p:cBhvr>
                                        <p:cTn id="92" dur="500"/>
                                        <p:tgtEl>
                                          <p:spTgt spid="21"/>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grpId="0" nodeType="clickEffect">
                                  <p:stCondLst>
                                    <p:cond delay="0"/>
                                  </p:stCondLst>
                                  <p:childTnLst>
                                    <p:set>
                                      <p:cBhvr>
                                        <p:cTn id="96" dur="1" fill="hold">
                                          <p:stCondLst>
                                            <p:cond delay="0"/>
                                          </p:stCondLst>
                                        </p:cTn>
                                        <p:tgtEl>
                                          <p:spTgt spid="23"/>
                                        </p:tgtEl>
                                        <p:attrNameLst>
                                          <p:attrName>style.visibility</p:attrName>
                                        </p:attrNameLst>
                                      </p:cBhvr>
                                      <p:to>
                                        <p:strVal val="visible"/>
                                      </p:to>
                                    </p:set>
                                    <p:animEffect transition="in" filter="barn(inVertical)">
                                      <p:cBhvr>
                                        <p:cTn id="9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2" grpId="0"/>
      <p:bldP spid="22" grpId="0"/>
      <p:bldP spid="6" grpId="0"/>
      <p:bldP spid="7" grpId="0"/>
      <p:bldP spid="10" grpId="0"/>
      <p:bldP spid="11" grpId="0"/>
      <p:bldP spid="12" grpId="0"/>
      <p:bldP spid="13" grpId="0"/>
      <p:bldP spid="14" grpId="0"/>
      <p:bldP spid="15" grpId="0"/>
      <p:bldP spid="16" grpId="0"/>
      <p:bldP spid="17" grpId="0"/>
      <p:bldP spid="18" grpId="0"/>
      <p:bldP spid="19" grpId="0"/>
      <p:bldP spid="20" grpId="0"/>
      <p:bldP spid="21" grpId="0"/>
      <p:bldP spid="23"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 y="199706"/>
            <a:ext cx="5544311" cy="9318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TextBox 1"/>
          <p:cNvSpPr txBox="1"/>
          <p:nvPr/>
        </p:nvSpPr>
        <p:spPr>
          <a:xfrm>
            <a:off x="241539" y="1290473"/>
            <a:ext cx="10299940" cy="523220"/>
          </a:xfrm>
          <a:prstGeom prst="rect">
            <a:avLst/>
          </a:prstGeom>
          <a:no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写出以下词组的中文意思</a:t>
            </a:r>
          </a:p>
        </p:txBody>
      </p:sp>
      <p:graphicFrame>
        <p:nvGraphicFramePr>
          <p:cNvPr id="3" name="表格 2"/>
          <p:cNvGraphicFramePr>
            <a:graphicFrameLocks noGrp="1"/>
          </p:cNvGraphicFramePr>
          <p:nvPr>
            <p:custDataLst>
              <p:tags r:id="rId1"/>
            </p:custDataLst>
          </p:nvPr>
        </p:nvGraphicFramePr>
        <p:xfrm>
          <a:off x="85892" y="1950215"/>
          <a:ext cx="12028390" cy="3501921"/>
        </p:xfrm>
        <a:graphic>
          <a:graphicData uri="http://schemas.openxmlformats.org/drawingml/2006/table">
            <a:tbl>
              <a:tblPr firstRow="1" bandRow="1">
                <a:tableStyleId>{284E427A-3D55-4303-BF80-6455036E1DE7}</a:tableStyleId>
              </a:tblPr>
              <a:tblGrid>
                <a:gridCol w="845185">
                  <a:extLst>
                    <a:ext uri="{9D8B030D-6E8A-4147-A177-3AD203B41FA5}">
                      <a16:colId xmlns:a16="http://schemas.microsoft.com/office/drawing/2014/main" val="20000"/>
                    </a:ext>
                  </a:extLst>
                </a:gridCol>
                <a:gridCol w="2657475">
                  <a:extLst>
                    <a:ext uri="{9D8B030D-6E8A-4147-A177-3AD203B41FA5}">
                      <a16:colId xmlns:a16="http://schemas.microsoft.com/office/drawing/2014/main" val="20001"/>
                    </a:ext>
                  </a:extLst>
                </a:gridCol>
                <a:gridCol w="2394585">
                  <a:extLst>
                    <a:ext uri="{9D8B030D-6E8A-4147-A177-3AD203B41FA5}">
                      <a16:colId xmlns:a16="http://schemas.microsoft.com/office/drawing/2014/main" val="20002"/>
                    </a:ext>
                  </a:extLst>
                </a:gridCol>
                <a:gridCol w="728345">
                  <a:extLst>
                    <a:ext uri="{9D8B030D-6E8A-4147-A177-3AD203B41FA5}">
                      <a16:colId xmlns:a16="http://schemas.microsoft.com/office/drawing/2014/main" val="20003"/>
                    </a:ext>
                  </a:extLst>
                </a:gridCol>
                <a:gridCol w="3324860">
                  <a:extLst>
                    <a:ext uri="{9D8B030D-6E8A-4147-A177-3AD203B41FA5}">
                      <a16:colId xmlns:a16="http://schemas.microsoft.com/office/drawing/2014/main" val="20004"/>
                    </a:ext>
                  </a:extLst>
                </a:gridCol>
                <a:gridCol w="2077940">
                  <a:extLst>
                    <a:ext uri="{9D8B030D-6E8A-4147-A177-3AD203B41FA5}">
                      <a16:colId xmlns:a16="http://schemas.microsoft.com/office/drawing/2014/main" val="20005"/>
                    </a:ext>
                  </a:extLst>
                </a:gridCol>
              </a:tblGrid>
              <a:tr h="667281">
                <a:tc>
                  <a:txBody>
                    <a:bodyPr/>
                    <a:lstStyle/>
                    <a:p>
                      <a:pPr algn="ctr"/>
                      <a:r>
                        <a:rPr lang="en-US" altLang="zh-CN" sz="2800" dirty="0">
                          <a:latin typeface="微软雅黑" panose="020B0503020204020204" pitchFamily="34" charset="-122"/>
                          <a:ea typeface="微软雅黑" panose="020B0503020204020204" pitchFamily="34" charset="-122"/>
                        </a:rPr>
                        <a:t>No.</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英文</a:t>
                      </a: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中文</a:t>
                      </a:r>
                    </a:p>
                  </a:txBody>
                  <a:tcPr anchor="ctr">
                    <a:solidFill>
                      <a:schemeClr val="accent6"/>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No.</a:t>
                      </a: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英文</a:t>
                      </a: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中文</a:t>
                      </a:r>
                    </a:p>
                  </a:txBody>
                  <a:tcPr anchor="ctr">
                    <a:solidFill>
                      <a:schemeClr val="accent6"/>
                    </a:solidFill>
                  </a:tcPr>
                </a:tc>
                <a:extLst>
                  <a:ext uri="{0D108BD9-81ED-4DB2-BD59-A6C34878D82A}">
                    <a16:rowId xmlns:a16="http://schemas.microsoft.com/office/drawing/2014/main" val="10000"/>
                  </a:ext>
                </a:extLst>
              </a:tr>
              <a:tr h="434523">
                <a:tc>
                  <a:txBody>
                    <a:bodyPr/>
                    <a:lstStyle/>
                    <a:p>
                      <a:pPr algn="ctr"/>
                      <a:r>
                        <a:rPr lang="en-US" altLang="zh-CN" sz="2800" dirty="0">
                          <a:latin typeface="微软雅黑" panose="020B0503020204020204" pitchFamily="34" charset="-122"/>
                          <a:ea typeface="微软雅黑" panose="020B0503020204020204" pitchFamily="34" charset="-122"/>
                        </a:rPr>
                        <a:t>1</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lnSpc>
                          <a:spcPct val="100000"/>
                        </a:lnSpc>
                      </a:pPr>
                      <a:r>
                        <a:rPr lang="en-US" altLang="zh-CN" sz="2800" dirty="0">
                          <a:latin typeface="微软雅黑" panose="020B0503020204020204" pitchFamily="34" charset="-122"/>
                          <a:ea typeface="微软雅黑" panose="020B0503020204020204" pitchFamily="34" charset="-122"/>
                        </a:rPr>
                        <a:t>go through</a:t>
                      </a:r>
                    </a:p>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2</a:t>
                      </a:r>
                    </a:p>
                  </a:txBody>
                  <a:tcPr anchor="ctr">
                    <a:solidFill>
                      <a:schemeClr val="accent6">
                        <a:lumMod val="40000"/>
                        <a:lumOff val="60000"/>
                      </a:schemeClr>
                    </a:solidFill>
                  </a:tcPr>
                </a:tc>
                <a:tc>
                  <a:txBody>
                    <a:bodyPr/>
                    <a:lstStyle/>
                    <a:p>
                      <a:pPr algn="ctr"/>
                      <a:r>
                        <a:rPr lang="en-US" altLang="zh-CN" sz="2800" dirty="0">
                          <a:latin typeface="微软雅黑" panose="020B0503020204020204" pitchFamily="34" charset="-122"/>
                          <a:ea typeface="微软雅黑" panose="020B0503020204020204" pitchFamily="34" charset="-122"/>
                          <a:sym typeface="+mn-ea"/>
                        </a:rPr>
                        <a:t>deep in thought</a:t>
                      </a:r>
                      <a:r>
                        <a:rPr lang="en-US" altLang="zh-CN" sz="2800" dirty="0">
                          <a:latin typeface="微软雅黑" panose="020B0503020204020204" pitchFamily="34" charset="-122"/>
                          <a:ea typeface="微软雅黑" panose="020B0503020204020204" pitchFamily="34" charset="-122"/>
                        </a:rPr>
                        <a:t>  </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extLst>
                  <a:ext uri="{0D108BD9-81ED-4DB2-BD59-A6C34878D82A}">
                    <a16:rowId xmlns:a16="http://schemas.microsoft.com/office/drawing/2014/main" val="10001"/>
                  </a:ext>
                </a:extLst>
              </a:tr>
              <a:tr h="157070">
                <a:tc>
                  <a:txBody>
                    <a:bodyPr/>
                    <a:lstStyle/>
                    <a:p>
                      <a:pPr algn="ctr"/>
                      <a:r>
                        <a:rPr lang="en-US" altLang="zh-CN" sz="2800" dirty="0">
                          <a:latin typeface="微软雅黑" panose="020B0503020204020204" pitchFamily="34" charset="-122"/>
                          <a:ea typeface="微软雅黑" panose="020B0503020204020204" pitchFamily="34" charset="-122"/>
                        </a:rPr>
                        <a:t>3</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r>
                        <a:rPr lang="en-US" altLang="zh-CN" sz="2800" dirty="0">
                          <a:latin typeface="微软雅黑" panose="020B0503020204020204" pitchFamily="34" charset="-122"/>
                          <a:ea typeface="微软雅黑" panose="020B0503020204020204" pitchFamily="34" charset="-122"/>
                        </a:rPr>
                        <a:t>what’s worse</a:t>
                      </a:r>
                    </a:p>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4</a:t>
                      </a:r>
                    </a:p>
                  </a:txBody>
                  <a:tcPr anchor="ctr">
                    <a:solidFill>
                      <a:schemeClr val="accent6">
                        <a:lumMod val="20000"/>
                        <a:lumOff val="80000"/>
                      </a:schemeClr>
                    </a:solidFill>
                  </a:tcPr>
                </a:tc>
                <a:tc>
                  <a:txBody>
                    <a:bodyPr/>
                    <a:lstStyle/>
                    <a:p>
                      <a:pPr algn="ctr"/>
                      <a:r>
                        <a:rPr lang="en-US" altLang="zh-CN" sz="2800" dirty="0">
                          <a:latin typeface="微软雅黑" panose="020B0503020204020204" pitchFamily="34" charset="-122"/>
                          <a:ea typeface="微软雅黑" panose="020B0503020204020204" pitchFamily="34" charset="-122"/>
                        </a:rPr>
                        <a:t>turn </a:t>
                      </a:r>
                      <a:r>
                        <a:rPr lang="en-US" altLang="zh-CN" sz="2800" dirty="0" err="1">
                          <a:latin typeface="微软雅黑" panose="020B0503020204020204" pitchFamily="34" charset="-122"/>
                          <a:ea typeface="微软雅黑" panose="020B0503020204020204" pitchFamily="34" charset="-122"/>
                        </a:rPr>
                        <a:t>sth</a:t>
                      </a:r>
                      <a:r>
                        <a:rPr lang="en-US" altLang="zh-CN" sz="2800" dirty="0">
                          <a:latin typeface="微软雅黑" panose="020B0503020204020204" pitchFamily="34" charset="-122"/>
                          <a:ea typeface="微软雅黑" panose="020B0503020204020204" pitchFamily="34" charset="-122"/>
                        </a:rPr>
                        <a:t>. into reality </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extLst>
                  <a:ext uri="{0D108BD9-81ED-4DB2-BD59-A6C34878D82A}">
                    <a16:rowId xmlns:a16="http://schemas.microsoft.com/office/drawing/2014/main" val="10002"/>
                  </a:ext>
                </a:extLst>
              </a:tr>
              <a:tr h="432545">
                <a:tc>
                  <a:txBody>
                    <a:bodyPr/>
                    <a:lstStyle/>
                    <a:p>
                      <a:pPr algn="ctr"/>
                      <a:r>
                        <a:rPr lang="en-US" sz="2800" dirty="0">
                          <a:latin typeface="微软雅黑" panose="020B0503020204020204" pitchFamily="34" charset="-122"/>
                          <a:ea typeface="微软雅黑" panose="020B0503020204020204" pitchFamily="34" charset="-122"/>
                        </a:rPr>
                        <a:t>5</a:t>
                      </a:r>
                    </a:p>
                  </a:txBody>
                  <a:tcPr anchor="ctr">
                    <a:solidFill>
                      <a:schemeClr val="accent6">
                        <a:lumMod val="40000"/>
                        <a:lumOff val="60000"/>
                      </a:schemeClr>
                    </a:solidFill>
                  </a:tcPr>
                </a:tc>
                <a:tc>
                  <a:txBody>
                    <a:bodyPr/>
                    <a:lstStyle/>
                    <a:p>
                      <a:pPr algn="ctr"/>
                      <a:r>
                        <a:rPr lang="en-US" altLang="zh-CN" sz="2800" dirty="0">
                          <a:latin typeface="微软雅黑" panose="020B0503020204020204" pitchFamily="34" charset="-122"/>
                          <a:ea typeface="微软雅黑" panose="020B0503020204020204" pitchFamily="34" charset="-122"/>
                        </a:rPr>
                        <a:t>calm down </a:t>
                      </a:r>
                    </a:p>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6</a:t>
                      </a:r>
                    </a:p>
                  </a:txBody>
                  <a:tcPr anchor="ctr">
                    <a:solidFill>
                      <a:schemeClr val="accent6">
                        <a:lumMod val="40000"/>
                        <a:lumOff val="60000"/>
                      </a:schemeClr>
                    </a:solidFill>
                  </a:tcPr>
                </a:tc>
                <a:tc>
                  <a:txBody>
                    <a:bodyPr/>
                    <a:lstStyle/>
                    <a:p>
                      <a:pPr algn="ctr"/>
                      <a:r>
                        <a:rPr lang="en-US" altLang="zh-CN" sz="2800" dirty="0">
                          <a:latin typeface="微软雅黑" panose="020B0503020204020204" pitchFamily="34" charset="-122"/>
                          <a:ea typeface="微软雅黑" panose="020B0503020204020204" pitchFamily="34" charset="-122"/>
                        </a:rPr>
                        <a:t>do him a favor </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extLst>
                  <a:ext uri="{0D108BD9-81ED-4DB2-BD59-A6C34878D82A}">
                    <a16:rowId xmlns:a16="http://schemas.microsoft.com/office/drawing/2014/main" val="10003"/>
                  </a:ext>
                </a:extLst>
              </a:tr>
            </a:tbl>
          </a:graphicData>
        </a:graphic>
      </p:graphicFrame>
      <p:sp>
        <p:nvSpPr>
          <p:cNvPr id="4" name="灯片编号占位符 3"/>
          <p:cNvSpPr>
            <a:spLocks noGrp="1"/>
          </p:cNvSpPr>
          <p:nvPr>
            <p:ph type="sldNum" sz="quarter" idx="12"/>
          </p:nvPr>
        </p:nvSpPr>
        <p:spPr/>
        <p:txBody>
          <a:bodyPr/>
          <a:lstStyle/>
          <a:p>
            <a:fld id="{879EF9BB-81F1-401D-AA19-680A8E0D7F6D}" type="slidenum">
              <a:rPr lang="en-US" smtClean="0"/>
              <a:t>283</a:t>
            </a:fld>
            <a:endParaRPr lang="en-US"/>
          </a:p>
        </p:txBody>
      </p:sp>
      <p:sp>
        <p:nvSpPr>
          <p:cNvPr id="5" name="左箭头 4">
            <a:hlinkClick r:id="rId9"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8" name="文本框 7"/>
          <p:cNvSpPr txBox="1"/>
          <p:nvPr/>
        </p:nvSpPr>
        <p:spPr>
          <a:xfrm>
            <a:off x="0" y="306633"/>
            <a:ext cx="5314275" cy="707886"/>
          </a:xfrm>
          <a:prstGeom prst="rect">
            <a:avLst/>
          </a:prstGeom>
          <a:noFill/>
        </p:spPr>
        <p:txBody>
          <a:bodyPr wrap="square" rtlCol="0">
            <a:spAutoFit/>
          </a:bodyPr>
          <a:lstStyle/>
          <a:p>
            <a:pPr algn="ctr"/>
            <a:r>
              <a:rPr lang="zh-CN" altLang="en-US" sz="4000" b="1" dirty="0">
                <a:solidFill>
                  <a:schemeClr val="bg1"/>
                </a:solidFill>
                <a:latin typeface="微软雅黑" panose="020B0503020204020204" pitchFamily="34" charset="-122"/>
                <a:ea typeface="微软雅黑" panose="020B0503020204020204" pitchFamily="34" charset="-122"/>
              </a:rPr>
              <a:t>（二）形容词</a:t>
            </a:r>
          </a:p>
        </p:txBody>
      </p:sp>
      <p:sp>
        <p:nvSpPr>
          <p:cNvPr id="23" name="TextBox 22"/>
          <p:cNvSpPr txBox="1"/>
          <p:nvPr>
            <p:custDataLst>
              <p:tags r:id="rId2"/>
            </p:custDataLst>
          </p:nvPr>
        </p:nvSpPr>
        <p:spPr>
          <a:xfrm>
            <a:off x="3690620" y="2689860"/>
            <a:ext cx="2261235" cy="953135"/>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经历，经受，翻阅</a:t>
            </a:r>
          </a:p>
        </p:txBody>
      </p:sp>
      <p:sp>
        <p:nvSpPr>
          <p:cNvPr id="6" name="TextBox 22"/>
          <p:cNvSpPr txBox="1"/>
          <p:nvPr>
            <p:custDataLst>
              <p:tags r:id="rId3"/>
            </p:custDataLst>
          </p:nvPr>
        </p:nvSpPr>
        <p:spPr>
          <a:xfrm>
            <a:off x="10103485" y="282575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陷入沉思</a:t>
            </a:r>
          </a:p>
        </p:txBody>
      </p:sp>
      <p:sp>
        <p:nvSpPr>
          <p:cNvPr id="7" name="TextBox 22"/>
          <p:cNvSpPr txBox="1"/>
          <p:nvPr>
            <p:custDataLst>
              <p:tags r:id="rId4"/>
            </p:custDataLst>
          </p:nvPr>
        </p:nvSpPr>
        <p:spPr>
          <a:xfrm>
            <a:off x="3689985" y="3642995"/>
            <a:ext cx="22618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更糟糕的是</a:t>
            </a:r>
          </a:p>
        </p:txBody>
      </p:sp>
      <p:sp>
        <p:nvSpPr>
          <p:cNvPr id="10" name="TextBox 22"/>
          <p:cNvSpPr txBox="1"/>
          <p:nvPr>
            <p:custDataLst>
              <p:tags r:id="rId5"/>
            </p:custDataLst>
          </p:nvPr>
        </p:nvSpPr>
        <p:spPr>
          <a:xfrm>
            <a:off x="10166350" y="3642995"/>
            <a:ext cx="1835785" cy="953135"/>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把……变成现实</a:t>
            </a:r>
          </a:p>
        </p:txBody>
      </p:sp>
      <p:sp>
        <p:nvSpPr>
          <p:cNvPr id="11" name="TextBox 22"/>
          <p:cNvSpPr txBox="1"/>
          <p:nvPr>
            <p:custDataLst>
              <p:tags r:id="rId6"/>
            </p:custDataLst>
          </p:nvPr>
        </p:nvSpPr>
        <p:spPr>
          <a:xfrm>
            <a:off x="3708400" y="468693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平静下来</a:t>
            </a:r>
          </a:p>
        </p:txBody>
      </p:sp>
      <p:sp>
        <p:nvSpPr>
          <p:cNvPr id="12" name="TextBox 22"/>
          <p:cNvSpPr txBox="1"/>
          <p:nvPr>
            <p:custDataLst>
              <p:tags r:id="rId7"/>
            </p:custDataLst>
          </p:nvPr>
        </p:nvSpPr>
        <p:spPr>
          <a:xfrm>
            <a:off x="10103485" y="468693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帮助了他</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barn(inVertical)">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arn(inVertical)">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barn(inVertical)">
                                      <p:cBhvr>
                                        <p:cTn id="32" dur="5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barn(inVertical)">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barn(inVertical)">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barn(inVertical)">
                                      <p:cBhvr>
                                        <p:cTn id="4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23" grpId="0"/>
      <p:bldP spid="6" grpId="0"/>
      <p:bldP spid="7" grpId="0"/>
      <p:bldP spid="10" grpId="0"/>
      <p:bldP spid="11" grpId="0"/>
      <p:bldP spid="12"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图片 9"/>
          <p:cNvPicPr>
            <a:picLocks noChangeAspect="1"/>
          </p:cNvPicPr>
          <p:nvPr/>
        </p:nvPicPr>
        <p:blipFill>
          <a:blip r:embed="rId3"/>
          <a:stretch>
            <a:fillRect/>
          </a:stretch>
        </p:blipFill>
        <p:spPr>
          <a:xfrm>
            <a:off x="407988" y="2708275"/>
            <a:ext cx="11360150" cy="6411913"/>
          </a:xfrm>
          <a:prstGeom prst="rect">
            <a:avLst/>
          </a:prstGeom>
          <a:noFill/>
          <a:ln w="9525">
            <a:noFill/>
          </a:ln>
        </p:spPr>
      </p:pic>
      <p:sp>
        <p:nvSpPr>
          <p:cNvPr id="11" name="Title 3"/>
          <p:cNvSpPr txBox="1"/>
          <p:nvPr/>
        </p:nvSpPr>
        <p:spPr>
          <a:xfrm>
            <a:off x="2669540" y="1898650"/>
            <a:ext cx="6696075" cy="1247775"/>
          </a:xfrm>
          <a:prstGeom prst="rect">
            <a:avLst/>
          </a:prstGeom>
        </p:spPr>
        <p:txBody>
          <a:bodyPr lIns="45720" tIns="22860" rIns="45720" bIns="22860" anchor="ctr"/>
          <a:lstStyle/>
          <a:p>
            <a:pPr algn="ctr" defTabSz="1827530">
              <a:lnSpc>
                <a:spcPct val="90000"/>
              </a:lnSpc>
            </a:pPr>
            <a:r>
              <a:rPr lang="zh-CN" altLang="en-US" sz="6000" b="1" dirty="0">
                <a:solidFill>
                  <a:srgbClr val="0099FF"/>
                </a:solidFill>
                <a:latin typeface="微软雅黑" panose="020B0503020204020204" pitchFamily="34" charset="-122"/>
                <a:ea typeface="微软雅黑" panose="020B0503020204020204" pitchFamily="34" charset="-122"/>
              </a:rPr>
              <a:t>谢谢观看！</a:t>
            </a:r>
          </a:p>
        </p:txBody>
      </p:sp>
      <p:pic>
        <p:nvPicPr>
          <p:cNvPr id="158724" name="图片 16"/>
          <p:cNvPicPr>
            <a:picLocks noChangeAspect="1"/>
          </p:cNvPicPr>
          <p:nvPr/>
        </p:nvPicPr>
        <p:blipFill>
          <a:blip r:embed="rId4"/>
          <a:stretch>
            <a:fillRect/>
          </a:stretch>
        </p:blipFill>
        <p:spPr>
          <a:xfrm rot="1503710">
            <a:off x="9744075" y="-609600"/>
            <a:ext cx="1328738" cy="2081213"/>
          </a:xfrm>
          <a:prstGeom prst="rect">
            <a:avLst/>
          </a:prstGeom>
          <a:noFill/>
          <a:ln w="9525">
            <a:noFill/>
          </a:ln>
        </p:spPr>
      </p:pic>
      <p:sp>
        <p:nvSpPr>
          <p:cNvPr id="158725" name="左箭头 158724">
            <a:hlinkClick r:id="rId5" action="ppaction://hlinksldjump"/>
          </p:cNvPr>
          <p:cNvSpPr/>
          <p:nvPr/>
        </p:nvSpPr>
        <p:spPr>
          <a:xfrm>
            <a:off x="9696450" y="6310313"/>
            <a:ext cx="936625" cy="547687"/>
          </a:xfrm>
          <a:prstGeom prst="leftArrow">
            <a:avLst>
              <a:gd name="adj1" fmla="val 50000"/>
              <a:gd name="adj2" fmla="val 42753"/>
            </a:avLst>
          </a:prstGeom>
          <a:solidFill>
            <a:schemeClr val="accent1"/>
          </a:solidFill>
          <a:ln w="9525" cap="flat" cmpd="sng">
            <a:solidFill>
              <a:schemeClr val="tx1"/>
            </a:solidFill>
            <a:prstDash val="solid"/>
            <a:miter/>
            <a:headEnd type="none" w="med" len="med"/>
            <a:tailEnd type="none" w="med" len="med"/>
          </a:ln>
        </p:spPr>
        <p:txBody>
          <a:bodyPr wrap="none" anchor="ctr"/>
          <a:lstStyle/>
          <a:p>
            <a:pPr algn="ctr"/>
            <a:r>
              <a:rPr lang="zh-CN" altLang="en-US" dirty="0">
                <a:latin typeface="Arial" panose="020B0604020202020204" pitchFamily="34" charset="0"/>
              </a:rPr>
              <a:t>目录</a:t>
            </a:r>
          </a:p>
        </p:txBody>
      </p:sp>
    </p:spTree>
  </p:cSld>
  <p:clrMapOvr>
    <a:masterClrMapping/>
  </p:clrMapOvr>
  <p:transition spd="slow"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448437"/>
            <a:ext cx="6764784" cy="501647"/>
          </a:xfrm>
          <a:prstGeom prst="homePlate">
            <a:avLst/>
          </a:prstGeom>
          <a:solidFill>
            <a:schemeClr val="accent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3429000"/>
            <a:ext cx="10668000" cy="3429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29</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3566466"/>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分析句子结构，填入词在句中充当定语、表语或补语时，需要进行形容词等词性转换。</a:t>
            </a:r>
          </a:p>
        </p:txBody>
      </p:sp>
      <p:sp>
        <p:nvSpPr>
          <p:cNvPr id="6" name="文本框 5"/>
          <p:cNvSpPr txBox="1"/>
          <p:nvPr/>
        </p:nvSpPr>
        <p:spPr>
          <a:xfrm>
            <a:off x="756478" y="2437651"/>
            <a:ext cx="5073825" cy="52322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）分析句子语法结构解题法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文本框 3"/>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par>
                          <p:cTn id="23" fill="hold">
                            <p:stCondLst>
                              <p:cond delay="500"/>
                            </p:stCondLst>
                            <p:childTnLst>
                              <p:par>
                                <p:cTn id="24" presetID="2" presetClass="entr" presetSubtype="4"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ppt_x"/>
                                          </p:val>
                                        </p:tav>
                                        <p:tav tm="100000">
                                          <p:val>
                                            <p:strVal val="#ppt_x"/>
                                          </p:val>
                                        </p:tav>
                                      </p:tavLst>
                                    </p:anim>
                                    <p:anim calcmode="lin" valueType="num">
                                      <p:cBhvr additive="base">
                                        <p:cTn id="27" dur="500" fill="hold"/>
                                        <p:tgtEl>
                                          <p:spTgt spid="10"/>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xit" presetSubtype="2" fill="hold" grpId="1" nodeType="clickEffect">
                                  <p:stCondLst>
                                    <p:cond delay="0"/>
                                  </p:stCondLst>
                                  <p:childTnLst>
                                    <p:animEffect transition="out" filter="wipe(right)">
                                      <p:cBhvr>
                                        <p:cTn id="36" dur="500"/>
                                        <p:tgtEl>
                                          <p:spTgt spid="2"/>
                                        </p:tgtEl>
                                      </p:cBhvr>
                                    </p:animEffect>
                                    <p:set>
                                      <p:cBhvr>
                                        <p:cTn id="37" dur="1" fill="hold">
                                          <p:stCondLst>
                                            <p:cond delay="499"/>
                                          </p:stCondLst>
                                        </p:cTn>
                                        <p:tgtEl>
                                          <p:spTgt spid="2"/>
                                        </p:tgtEl>
                                        <p:attrNameLst>
                                          <p:attrName>style.visibility</p:attrName>
                                        </p:attrNameLst>
                                      </p:cBhvr>
                                      <p:to>
                                        <p:strVal val="hidden"/>
                                      </p:to>
                                    </p:set>
                                  </p:childTnLst>
                                </p:cTn>
                              </p:par>
                              <p:par>
                                <p:cTn id="38" presetID="22" presetClass="exit" presetSubtype="2" fill="hold" grpId="1" nodeType="withEffect">
                                  <p:stCondLst>
                                    <p:cond delay="0"/>
                                  </p:stCondLst>
                                  <p:childTnLst>
                                    <p:animEffect transition="out" filter="wipe(right)">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par>
                                <p:cTn id="41" presetID="22" presetClass="exit" presetSubtype="1" fill="hold" grpId="1" nodeType="withEffect">
                                  <p:stCondLst>
                                    <p:cond delay="0"/>
                                  </p:stCondLst>
                                  <p:childTnLst>
                                    <p:animEffect transition="out" filter="wipe(up)">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42" presetClass="exit" presetSubtype="0" fill="hold" grpId="1" nodeType="withEffect">
                                  <p:stCondLst>
                                    <p:cond delay="0"/>
                                  </p:stCondLst>
                                  <p:childTnLst>
                                    <p:animEffect transition="out" filter="fade">
                                      <p:cBhvr>
                                        <p:cTn id="45" dur="1000"/>
                                        <p:tgtEl>
                                          <p:spTgt spid="9"/>
                                        </p:tgtEl>
                                      </p:cBhvr>
                                    </p:animEffect>
                                    <p:anim calcmode="lin" valueType="num">
                                      <p:cBhvr>
                                        <p:cTn id="46" dur="1000"/>
                                        <p:tgtEl>
                                          <p:spTgt spid="9"/>
                                        </p:tgtEl>
                                        <p:attrNameLst>
                                          <p:attrName>ppt_x</p:attrName>
                                        </p:attrNameLst>
                                      </p:cBhvr>
                                      <p:tavLst>
                                        <p:tav tm="0">
                                          <p:val>
                                            <p:strVal val="ppt_x"/>
                                          </p:val>
                                        </p:tav>
                                        <p:tav tm="100000">
                                          <p:val>
                                            <p:strVal val="ppt_x"/>
                                          </p:val>
                                        </p:tav>
                                      </p:tavLst>
                                    </p:anim>
                                    <p:anim calcmode="lin" valueType="num">
                                      <p:cBhvr>
                                        <p:cTn id="47" dur="1000"/>
                                        <p:tgtEl>
                                          <p:spTgt spid="9"/>
                                        </p:tgtEl>
                                        <p:attrNameLst>
                                          <p:attrName>ppt_y</p:attrName>
                                        </p:attrNameLst>
                                      </p:cBhvr>
                                      <p:tavLst>
                                        <p:tav tm="0">
                                          <p:val>
                                            <p:strVal val="ppt_y"/>
                                          </p:val>
                                        </p:tav>
                                        <p:tav tm="100000">
                                          <p:val>
                                            <p:strVal val="ppt_y+.1"/>
                                          </p:val>
                                        </p:tav>
                                      </p:tavLst>
                                    </p:anim>
                                    <p:set>
                                      <p:cBhvr>
                                        <p:cTn id="48"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Graphic spid="13" grpId="0">
        <p:bldAsOne/>
      </p:bldGraphic>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3"/>
          <a:stretch>
            <a:fillRect/>
          </a:stretch>
        </p:blipFill>
        <p:spPr>
          <a:xfrm>
            <a:off x="10226082" y="-407839"/>
            <a:ext cx="2649028" cy="2886671"/>
          </a:xfrm>
          <a:prstGeom prst="rect">
            <a:avLst/>
          </a:prstGeom>
        </p:spPr>
      </p:pic>
      <p:grpSp>
        <p:nvGrpSpPr>
          <p:cNvPr id="24" name="组合 23"/>
          <p:cNvGrpSpPr/>
          <p:nvPr/>
        </p:nvGrpSpPr>
        <p:grpSpPr>
          <a:xfrm>
            <a:off x="4587306" y="92523"/>
            <a:ext cx="4616648" cy="2181841"/>
            <a:chOff x="-418541" y="3066142"/>
            <a:chExt cx="4616648" cy="2181841"/>
          </a:xfrm>
        </p:grpSpPr>
        <p:sp>
          <p:nvSpPr>
            <p:cNvPr id="25"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27" name="TextBox 8"/>
            <p:cNvSpPr txBox="1"/>
            <p:nvPr/>
          </p:nvSpPr>
          <p:spPr>
            <a:xfrm flipH="1">
              <a:off x="-418541" y="4016877"/>
              <a:ext cx="4616648"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4" action="ppaction://hlinksldjump"/>
                </a:rPr>
                <a:t>一、大纲要求及解读</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a:p>
              <a:pPr algn="ct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8" name="TextBox 9">
              <a:hlinkClick r:id="rId4" action="ppaction://hlinksldjump"/>
            </p:cNvPr>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2" name="组合 1"/>
          <p:cNvGrpSpPr/>
          <p:nvPr/>
        </p:nvGrpSpPr>
        <p:grpSpPr>
          <a:xfrm>
            <a:off x="-942302" y="-901699"/>
            <a:ext cx="6304204" cy="6680198"/>
            <a:chOff x="-942302" y="-901699"/>
            <a:chExt cx="6304204" cy="6680198"/>
          </a:xfrm>
        </p:grpSpPr>
        <p:pic>
          <p:nvPicPr>
            <p:cNvPr id="4" name="图片 3"/>
            <p:cNvPicPr>
              <a:picLocks noChangeAspect="1"/>
            </p:cNvPicPr>
            <p:nvPr/>
          </p:nvPicPr>
          <p:blipFill>
            <a:blip r:embed="rId5">
              <a:grayscl/>
            </a:blip>
            <a:stretch>
              <a:fillRect/>
            </a:stretch>
          </p:blipFill>
          <p:spPr>
            <a:xfrm>
              <a:off x="-942302" y="-901699"/>
              <a:ext cx="6304204" cy="6680198"/>
            </a:xfrm>
            <a:prstGeom prst="rect">
              <a:avLst/>
            </a:prstGeom>
          </p:spPr>
        </p:pic>
        <p:sp>
          <p:nvSpPr>
            <p:cNvPr id="8" name="TextBox 14"/>
            <p:cNvSpPr txBox="1"/>
            <p:nvPr/>
          </p:nvSpPr>
          <p:spPr>
            <a:xfrm rot="20454621">
              <a:off x="446900" y="502484"/>
              <a:ext cx="2868094" cy="923330"/>
            </a:xfrm>
            <a:prstGeom prst="rect">
              <a:avLst/>
            </a:prstGeom>
            <a:noFill/>
          </p:spPr>
          <p:txBody>
            <a:bodyPr wrap="none" rtlCol="0">
              <a:spAutoFit/>
            </a:bodyPr>
            <a:lstStyle/>
            <a:p>
              <a:pPr algn="ctr"/>
              <a:r>
                <a:rPr lang="zh-CN" altLang="en-US" sz="5400" b="1" spc="300"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目 录 页</a:t>
              </a:r>
            </a:p>
          </p:txBody>
        </p:sp>
        <p:sp>
          <p:nvSpPr>
            <p:cNvPr id="29" name="TextBox 14"/>
            <p:cNvSpPr txBox="1"/>
            <p:nvPr/>
          </p:nvSpPr>
          <p:spPr>
            <a:xfrm rot="20454621">
              <a:off x="940661" y="3346760"/>
              <a:ext cx="3940373" cy="830997"/>
            </a:xfrm>
            <a:prstGeom prst="rect">
              <a:avLst/>
            </a:prstGeom>
            <a:noFill/>
          </p:spPr>
          <p:txBody>
            <a:bodyPr wrap="none" rtlCol="0">
              <a:spAutoFit/>
            </a:bodyPr>
            <a:lstStyle/>
            <a:p>
              <a:pPr algn="ctr"/>
              <a:r>
                <a:rPr lang="en-US" altLang="zh-CN" sz="4800" b="1" spc="300" dirty="0">
                  <a:solidFill>
                    <a:schemeClr val="accent4">
                      <a:lumMod val="75000"/>
                    </a:schemeClr>
                  </a:solidFill>
                  <a:latin typeface="微软雅黑" panose="020B0503020204020204" pitchFamily="34" charset="-122"/>
                  <a:ea typeface="微软雅黑" panose="020B0503020204020204" pitchFamily="34" charset="-122"/>
                </a:rPr>
                <a:t>CON</a:t>
              </a:r>
              <a:r>
                <a:rPr lang="en-US" altLang="zh-CN" sz="4800" b="1" spc="300" dirty="0">
                  <a:solidFill>
                    <a:schemeClr val="accent1"/>
                  </a:solidFill>
                  <a:latin typeface="微软雅黑" panose="020B0503020204020204" pitchFamily="34" charset="-122"/>
                  <a:ea typeface="微软雅黑" panose="020B0503020204020204" pitchFamily="34" charset="-122"/>
                </a:rPr>
                <a:t>TENTS</a:t>
              </a:r>
              <a:endParaRPr lang="zh-CN" altLang="en-US" sz="4800" b="1" spc="300" dirty="0">
                <a:solidFill>
                  <a:schemeClr val="accent1"/>
                </a:solidFill>
                <a:latin typeface="微软雅黑" panose="020B0503020204020204" pitchFamily="34" charset="-122"/>
                <a:ea typeface="微软雅黑" panose="020B0503020204020204" pitchFamily="34" charset="-122"/>
              </a:endParaRPr>
            </a:p>
          </p:txBody>
        </p:sp>
      </p:grpSp>
      <p:grpSp>
        <p:nvGrpSpPr>
          <p:cNvPr id="35" name="组合 34"/>
          <p:cNvGrpSpPr/>
          <p:nvPr/>
        </p:nvGrpSpPr>
        <p:grpSpPr>
          <a:xfrm>
            <a:off x="7959878" y="991626"/>
            <a:ext cx="3590727" cy="2200949"/>
            <a:chOff x="326147" y="3066142"/>
            <a:chExt cx="3590727" cy="2200949"/>
          </a:xfrm>
        </p:grpSpPr>
        <p:sp>
          <p:nvSpPr>
            <p:cNvPr id="36"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38" name="TextBox 8"/>
            <p:cNvSpPr txBox="1"/>
            <p:nvPr/>
          </p:nvSpPr>
          <p:spPr>
            <a:xfrm flipH="1">
              <a:off x="326147" y="4035985"/>
              <a:ext cx="3590727"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二、名师支招，</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让你秒懂</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9"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40" name="组合 39"/>
          <p:cNvGrpSpPr/>
          <p:nvPr/>
        </p:nvGrpSpPr>
        <p:grpSpPr>
          <a:xfrm>
            <a:off x="5249691" y="2354515"/>
            <a:ext cx="3743011" cy="2200949"/>
            <a:chOff x="250004" y="3066142"/>
            <a:chExt cx="3743011" cy="2200949"/>
          </a:xfrm>
        </p:grpSpPr>
        <p:sp>
          <p:nvSpPr>
            <p:cNvPr id="41"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43" name="TextBox 8"/>
            <p:cNvSpPr txBox="1"/>
            <p:nvPr/>
          </p:nvSpPr>
          <p:spPr>
            <a:xfrm flipH="1">
              <a:off x="250004" y="4035985"/>
              <a:ext cx="3743011"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三、 牛刀小试，</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初显身手</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44"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45" name="组合 44"/>
          <p:cNvGrpSpPr/>
          <p:nvPr/>
        </p:nvGrpSpPr>
        <p:grpSpPr>
          <a:xfrm>
            <a:off x="4232370" y="5111314"/>
            <a:ext cx="5794856" cy="1585396"/>
            <a:chOff x="-775918" y="3066142"/>
            <a:chExt cx="5794856" cy="1585396"/>
          </a:xfrm>
        </p:grpSpPr>
        <p:sp>
          <p:nvSpPr>
            <p:cNvPr id="46"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48" name="TextBox 8"/>
            <p:cNvSpPr txBox="1"/>
            <p:nvPr/>
          </p:nvSpPr>
          <p:spPr>
            <a:xfrm flipH="1">
              <a:off x="-775918" y="4035985"/>
              <a:ext cx="5794856" cy="615553"/>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8" action="ppaction://hlinksldjump"/>
                </a:rPr>
                <a:t>五、 日积月累，助力飞跃</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49"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r>
                <a:rPr lang="en-US" sz="1200" dirty="0">
                  <a:solidFill>
                    <a:schemeClr val="bg1">
                      <a:lumMod val="50000"/>
                    </a:schemeClr>
                  </a:solidFill>
                </a:rPr>
                <a:t>.</a:t>
              </a:r>
              <a:endParaRPr lang="en-US" sz="1200" dirty="0">
                <a:solidFill>
                  <a:schemeClr val="bg1">
                    <a:lumMod val="50000"/>
                  </a:schemeClr>
                </a:solidFill>
                <a:cs typeface="Lato Light"/>
              </a:endParaRPr>
            </a:p>
          </p:txBody>
        </p:sp>
      </p:grpSp>
      <p:grpSp>
        <p:nvGrpSpPr>
          <p:cNvPr id="50" name="组合 49"/>
          <p:cNvGrpSpPr/>
          <p:nvPr/>
        </p:nvGrpSpPr>
        <p:grpSpPr>
          <a:xfrm>
            <a:off x="7828382" y="3844030"/>
            <a:ext cx="3743011" cy="2200949"/>
            <a:chOff x="250005" y="3066142"/>
            <a:chExt cx="3743011" cy="2200949"/>
          </a:xfrm>
        </p:grpSpPr>
        <p:sp>
          <p:nvSpPr>
            <p:cNvPr id="51"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53" name="TextBox 8"/>
            <p:cNvSpPr txBox="1"/>
            <p:nvPr/>
          </p:nvSpPr>
          <p:spPr>
            <a:xfrm flipH="1">
              <a:off x="250005" y="4035985"/>
              <a:ext cx="3743011"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9" action="ppaction://hlinksldjump"/>
                </a:rPr>
                <a:t>四、 真题回放，</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9"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9"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9" action="ppaction://hlinksldjump"/>
                </a:rPr>
                <a:t>一比高低</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54"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par>
                          <p:cTn id="15" fill="hold">
                            <p:stCondLst>
                              <p:cond delay="1500"/>
                            </p:stCondLst>
                            <p:childTnLst>
                              <p:par>
                                <p:cTn id="16" presetID="42" presetClass="entr" presetSubtype="0"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anim calcmode="lin" valueType="num">
                                      <p:cBhvr>
                                        <p:cTn id="19" dur="500" fill="hold"/>
                                        <p:tgtEl>
                                          <p:spTgt spid="24"/>
                                        </p:tgtEl>
                                        <p:attrNameLst>
                                          <p:attrName>ppt_x</p:attrName>
                                        </p:attrNameLst>
                                      </p:cBhvr>
                                      <p:tavLst>
                                        <p:tav tm="0">
                                          <p:val>
                                            <p:strVal val="#ppt_x"/>
                                          </p:val>
                                        </p:tav>
                                        <p:tav tm="100000">
                                          <p:val>
                                            <p:strVal val="#ppt_x"/>
                                          </p:val>
                                        </p:tav>
                                      </p:tavLst>
                                    </p:anim>
                                    <p:anim calcmode="lin" valueType="num">
                                      <p:cBhvr>
                                        <p:cTn id="20" dur="500" fill="hold"/>
                                        <p:tgtEl>
                                          <p:spTgt spid="2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6" presetClass="entr" presetSubtype="21" fill="hold" nodeType="after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barn(inVertical)">
                                      <p:cBhvr>
                                        <p:cTn id="24" dur="500"/>
                                        <p:tgtEl>
                                          <p:spTgt spid="35"/>
                                        </p:tgtEl>
                                      </p:cBhvr>
                                    </p:animEffect>
                                  </p:childTnLst>
                                </p:cTn>
                              </p:par>
                            </p:childTnLst>
                          </p:cTn>
                        </p:par>
                        <p:par>
                          <p:cTn id="25" fill="hold">
                            <p:stCondLst>
                              <p:cond delay="2500"/>
                            </p:stCondLst>
                            <p:childTnLst>
                              <p:par>
                                <p:cTn id="26" presetID="6" presetClass="entr" presetSubtype="16" fill="hold" nodeType="after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circle(in)">
                                      <p:cBhvr>
                                        <p:cTn id="28" dur="500"/>
                                        <p:tgtEl>
                                          <p:spTgt spid="45"/>
                                        </p:tgtEl>
                                      </p:cBhvr>
                                    </p:animEffect>
                                  </p:childTnLst>
                                </p:cTn>
                              </p:par>
                            </p:childTnLst>
                          </p:cTn>
                        </p:par>
                        <p:par>
                          <p:cTn id="29" fill="hold">
                            <p:stCondLst>
                              <p:cond delay="3000"/>
                            </p:stCondLst>
                            <p:childTnLst>
                              <p:par>
                                <p:cTn id="30" presetID="21" presetClass="entr" presetSubtype="1"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wheel(1)">
                                      <p:cBhvr>
                                        <p:cTn id="32" dur="500"/>
                                        <p:tgtEl>
                                          <p:spTgt spid="50"/>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30</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676309"/>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Finally he said, “It’s a waste of your strength to get excited about small things. Train yourself to be __________ (patience), like me.”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7266748" y="3014863"/>
            <a:ext cx="1263487"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patient</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解析：本题考查名词词性变化。根据分析句子语法结构解题法，填入词在句子中当补语，故此处应填入形容词，故此题正确答案为：</a:t>
            </a:r>
            <a:r>
              <a:rPr lang="en-US" altLang="zh-CN" sz="2400" dirty="0">
                <a:latin typeface="微软雅黑" panose="020B0503020204020204" pitchFamily="34" charset="-122"/>
                <a:ea typeface="微软雅黑" panose="020B0503020204020204" pitchFamily="34" charset="-122"/>
              </a:rPr>
              <a:t>patient</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accent2">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t>31</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042323" y="379204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3</a:t>
            </a:r>
            <a:r>
              <a:rPr lang="zh-CN" altLang="en-US" sz="2400" b="1" dirty="0">
                <a:latin typeface="微软雅黑" panose="020B0503020204020204" pitchFamily="34" charset="-122"/>
                <a:ea typeface="微软雅黑" panose="020B0503020204020204" pitchFamily="34" charset="-122"/>
              </a:rPr>
              <a:t>）提示词为形容词或副词</a:t>
            </a:r>
          </a:p>
          <a:p>
            <a:r>
              <a:rPr lang="zh-CN" altLang="en-US" sz="2400" b="1" dirty="0">
                <a:latin typeface="微软雅黑" panose="020B0503020204020204" pitchFamily="34" charset="-122"/>
                <a:ea typeface="微软雅黑" panose="020B0503020204020204" pitchFamily="34" charset="-122"/>
              </a:rPr>
              <a:t>如提示词为形容词或副词，则需要留意形容词、副词的比较级或最高级变化；形容词与副词之间的相互转换，以及变为名词形式。</a:t>
            </a:r>
          </a:p>
        </p:txBody>
      </p:sp>
      <p:sp>
        <p:nvSpPr>
          <p:cNvPr id="6" name="文本框 5"/>
          <p:cNvSpPr txBox="1"/>
          <p:nvPr/>
        </p:nvSpPr>
        <p:spPr>
          <a:xfrm>
            <a:off x="1042323" y="1822342"/>
            <a:ext cx="10107353" cy="1291590"/>
          </a:xfrm>
          <a:prstGeom prst="rect">
            <a:avLst/>
          </a:prstGeom>
          <a:solidFill>
            <a:schemeClr val="accent1">
              <a:lumMod val="20000"/>
              <a:lumOff val="80000"/>
            </a:schemeClr>
          </a:solidFill>
        </p:spPr>
        <p:txBody>
          <a:bodyPr wrap="square" rtlCol="0">
            <a:spAutoFit/>
          </a:bodyPr>
          <a:lstStyle/>
          <a:p>
            <a:r>
              <a:rPr lang="en-US" altLang="zh-CN" sz="2600" b="1" dirty="0">
                <a:latin typeface="微软雅黑" panose="020B0503020204020204" pitchFamily="34" charset="-122"/>
                <a:ea typeface="微软雅黑" panose="020B0503020204020204" pitchFamily="34" charset="-122"/>
              </a:rPr>
              <a:t>1. </a:t>
            </a:r>
            <a:r>
              <a:rPr lang="zh-CN" altLang="en-US" sz="2600" b="1" dirty="0">
                <a:latin typeface="微软雅黑" panose="020B0503020204020204" pitchFamily="34" charset="-122"/>
                <a:ea typeface="微软雅黑" panose="020B0503020204020204" pitchFamily="34" charset="-122"/>
              </a:rPr>
              <a:t>有提示词的题型：解题技巧</a:t>
            </a:r>
            <a:r>
              <a:rPr lang="en-US" altLang="zh-CN" sz="2600" b="1" dirty="0">
                <a:latin typeface="微软雅黑" panose="020B0503020204020204" pitchFamily="34" charset="-122"/>
                <a:ea typeface="微软雅黑" panose="020B0503020204020204" pitchFamily="34" charset="-122"/>
              </a:rPr>
              <a:t>——</a:t>
            </a:r>
            <a:r>
              <a:rPr lang="zh-CN" altLang="en-US" sz="2600" b="1" dirty="0">
                <a:latin typeface="微软雅黑" panose="020B0503020204020204" pitchFamily="34" charset="-122"/>
                <a:ea typeface="微软雅黑" panose="020B0503020204020204" pitchFamily="34" charset="-122"/>
              </a:rPr>
              <a:t>巧“变”</a:t>
            </a:r>
          </a:p>
          <a:p>
            <a:r>
              <a:rPr lang="zh-CN" altLang="en-US" sz="2600" b="1" dirty="0">
                <a:latin typeface="微软雅黑" panose="020B0503020204020204" pitchFamily="34" charset="-122"/>
                <a:ea typeface="微软雅黑" panose="020B0503020204020204" pitchFamily="34" charset="-122"/>
              </a:rPr>
              <a:t>      提供了单词提示的空格主要考查动词时态和语态、非谓语形式、名词、形容词和副词、代词等，需要根据句子，对单词形式进行变化。</a:t>
            </a:r>
          </a:p>
        </p:txBody>
      </p:sp>
      <p:graphicFrame>
        <p:nvGraphicFramePr>
          <p:cNvPr id="8" name="图示 7"/>
          <p:cNvGraphicFramePr/>
          <p:nvPr/>
        </p:nvGraphicFramePr>
        <p:xfrm>
          <a:off x="2032000" y="273231"/>
          <a:ext cx="8128000" cy="14089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500"/>
                            </p:stCondLst>
                            <p:childTnLst>
                              <p:par>
                                <p:cTn id="16" presetID="22" presetClass="entr" presetSubtype="8" fill="hold" grpId="1"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xit" presetSubtype="2" fill="hold" grpId="0" nodeType="clickEffect">
                                  <p:stCondLst>
                                    <p:cond delay="0"/>
                                  </p:stCondLst>
                                  <p:childTnLst>
                                    <p:animEffect transition="out" filter="wipe(right)">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22" presetClass="exit" presetSubtype="2" fill="hold" grpId="1" nodeType="withEffect">
                                  <p:stCondLst>
                                    <p:cond delay="0"/>
                                  </p:stCondLst>
                                  <p:childTnLst>
                                    <p:animEffect transition="out" filter="wipe(right)">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6" grpId="0" bldLvl="0" animBg="1"/>
      <p:bldP spid="6" grpId="1" bldLvl="0" animBg="1"/>
      <p:bldGraphic spid="8" grpId="0">
        <p:bldAsOne/>
      </p:bldGraphic>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6773662" cy="501647"/>
          </a:xfrm>
          <a:prstGeom prst="homePlate">
            <a:avLst/>
          </a:prstGeom>
          <a:solidFill>
            <a:schemeClr val="tx2">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32</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2951589"/>
            <a:ext cx="10668000" cy="341632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①在比较级 </a:t>
            </a:r>
            <a:r>
              <a:rPr lang="en-US" altLang="zh-CN" sz="2400" dirty="0">
                <a:latin typeface="微软雅黑" panose="020B0503020204020204" pitchFamily="34" charset="-122"/>
                <a:ea typeface="微软雅黑" panose="020B0503020204020204" pitchFamily="34" charset="-122"/>
              </a:rPr>
              <a:t>+than </a:t>
            </a:r>
            <a:r>
              <a:rPr lang="zh-CN" altLang="en-US" sz="2400" dirty="0">
                <a:latin typeface="微软雅黑" panose="020B0503020204020204" pitchFamily="34" charset="-122"/>
                <a:ea typeface="微软雅黑" panose="020B0503020204020204" pitchFamily="34" charset="-122"/>
              </a:rPr>
              <a:t>的句型，则要填入形容词或副词的比较级。</a:t>
            </a:r>
          </a:p>
          <a:p>
            <a:r>
              <a:rPr lang="zh-CN" altLang="en-US" sz="2400" dirty="0">
                <a:latin typeface="微软雅黑" panose="020B0503020204020204" pitchFamily="34" charset="-122"/>
                <a:ea typeface="微软雅黑" panose="020B0503020204020204" pitchFamily="34" charset="-122"/>
              </a:rPr>
              <a:t>    ②句中有表示范围的介词短语如 </a:t>
            </a:r>
            <a:r>
              <a:rPr lang="en-US" altLang="zh-CN" sz="2400" dirty="0">
                <a:latin typeface="微软雅黑" panose="020B0503020204020204" pitchFamily="34" charset="-122"/>
                <a:ea typeface="微软雅黑" panose="020B0503020204020204" pitchFamily="34" charset="-122"/>
              </a:rPr>
              <a:t>in</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one of </a:t>
            </a:r>
            <a:r>
              <a:rPr lang="zh-CN" altLang="en-US" sz="2400" dirty="0">
                <a:latin typeface="微软雅黑" panose="020B0503020204020204" pitchFamily="34" charset="-122"/>
                <a:ea typeface="微软雅黑" panose="020B0503020204020204" pitchFamily="34" charset="-122"/>
              </a:rPr>
              <a:t>等，一般要填入形容词的最高级。</a:t>
            </a:r>
          </a:p>
          <a:p>
            <a:r>
              <a:rPr lang="zh-CN" altLang="en-US" sz="2400" dirty="0">
                <a:latin typeface="微软雅黑" panose="020B0503020204020204" pitchFamily="34" charset="-122"/>
                <a:ea typeface="微软雅黑" panose="020B0503020204020204" pitchFamily="34" charset="-122"/>
              </a:rPr>
              <a:t>    ③填入词在副词如 </a:t>
            </a:r>
            <a:r>
              <a:rPr lang="en-US" altLang="zh-CN" sz="2400" dirty="0">
                <a:latin typeface="微软雅黑" panose="020B0503020204020204" pitchFamily="34" charset="-122"/>
                <a:ea typeface="微软雅黑" panose="020B0503020204020204" pitchFamily="34" charset="-122"/>
              </a:rPr>
              <a:t>a little</a:t>
            </a:r>
            <a:r>
              <a:rPr lang="zh-CN" altLang="en-US" sz="2400" dirty="0">
                <a:latin typeface="微软雅黑" panose="020B0503020204020204" pitchFamily="34" charset="-122"/>
                <a:ea typeface="微软雅黑" panose="020B0503020204020204" pitchFamily="34" charset="-122"/>
              </a:rPr>
              <a:t>（一点），</a:t>
            </a:r>
            <a:r>
              <a:rPr lang="en-US" altLang="zh-CN" sz="2400" dirty="0">
                <a:latin typeface="微软雅黑" panose="020B0503020204020204" pitchFamily="34" charset="-122"/>
                <a:ea typeface="微软雅黑" panose="020B0503020204020204" pitchFamily="34" charset="-122"/>
              </a:rPr>
              <a:t>much</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得多），</a:t>
            </a:r>
            <a:r>
              <a:rPr lang="en-US" altLang="zh-CN" sz="2400" dirty="0">
                <a:latin typeface="微软雅黑" panose="020B0503020204020204" pitchFamily="34" charset="-122"/>
                <a:ea typeface="微软雅黑" panose="020B0503020204020204" pitchFamily="34" charset="-122"/>
              </a:rPr>
              <a:t>even</a:t>
            </a:r>
            <a:r>
              <a:rPr lang="zh-CN" altLang="en-US" sz="2400" dirty="0">
                <a:latin typeface="微软雅黑" panose="020B0503020204020204" pitchFamily="34" charset="-122"/>
                <a:ea typeface="微软雅黑" panose="020B0503020204020204" pitchFamily="34" charset="-122"/>
              </a:rPr>
              <a:t>（更加），</a:t>
            </a:r>
            <a:r>
              <a:rPr lang="en-US" altLang="zh-CN" sz="2400" dirty="0">
                <a:latin typeface="微软雅黑" panose="020B0503020204020204" pitchFamily="34" charset="-122"/>
                <a:ea typeface="微软雅黑" panose="020B0503020204020204" pitchFamily="34" charset="-122"/>
              </a:rPr>
              <a:t>still</a:t>
            </a:r>
            <a:r>
              <a:rPr lang="zh-CN" altLang="en-US" sz="2400" dirty="0">
                <a:latin typeface="微软雅黑" panose="020B0503020204020204" pitchFamily="34" charset="-122"/>
                <a:ea typeface="微软雅黑" panose="020B0503020204020204" pitchFamily="34" charset="-122"/>
              </a:rPr>
              <a:t>（更加），</a:t>
            </a:r>
            <a:r>
              <a:rPr lang="en-US" altLang="zh-CN" sz="2400" dirty="0">
                <a:latin typeface="微软雅黑" panose="020B0503020204020204" pitchFamily="34" charset="-122"/>
                <a:ea typeface="微软雅黑" panose="020B0503020204020204" pitchFamily="34" charset="-122"/>
              </a:rPr>
              <a:t>far</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的多）等后面需用比较级。</a:t>
            </a:r>
          </a:p>
          <a:p>
            <a:r>
              <a:rPr lang="zh-CN" altLang="en-US" sz="2400" dirty="0">
                <a:latin typeface="微软雅黑" panose="020B0503020204020204" pitchFamily="34" charset="-122"/>
                <a:ea typeface="微软雅黑" panose="020B0503020204020204" pitchFamily="34" charset="-122"/>
              </a:rPr>
              <a:t>    ④在 </a:t>
            </a:r>
            <a:r>
              <a:rPr lang="en-US" altLang="zh-CN" sz="2400" dirty="0">
                <a:latin typeface="微软雅黑" panose="020B0503020204020204" pitchFamily="34" charset="-122"/>
                <a:ea typeface="微软雅黑" panose="020B0503020204020204" pitchFamily="34" charset="-122"/>
              </a:rPr>
              <a:t>as ... as“</a:t>
            </a:r>
            <a:r>
              <a:rPr lang="zh-CN" altLang="en-US" sz="2400" dirty="0">
                <a:latin typeface="微软雅黑" panose="020B0503020204020204" pitchFamily="34" charset="-122"/>
                <a:ea typeface="微软雅黑" panose="020B0503020204020204" pitchFamily="34" charset="-122"/>
              </a:rPr>
              <a:t>和</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一样”，</a:t>
            </a:r>
            <a:r>
              <a:rPr lang="en-US" altLang="zh-CN" sz="2400" dirty="0">
                <a:latin typeface="微软雅黑" panose="020B0503020204020204" pitchFamily="34" charset="-122"/>
                <a:ea typeface="微软雅黑" panose="020B0503020204020204" pitchFamily="34" charset="-122"/>
              </a:rPr>
              <a:t>not so ... as“</a:t>
            </a:r>
            <a:r>
              <a:rPr lang="zh-CN" altLang="en-US" sz="2400" dirty="0">
                <a:latin typeface="微软雅黑" panose="020B0503020204020204" pitchFamily="34" charset="-122"/>
                <a:ea typeface="微软雅黑" panose="020B0503020204020204" pitchFamily="34" charset="-122"/>
              </a:rPr>
              <a:t>和</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不一样”，</a:t>
            </a:r>
            <a:r>
              <a:rPr lang="en-US" altLang="zh-CN" sz="2400" dirty="0">
                <a:latin typeface="微软雅黑" panose="020B0503020204020204" pitchFamily="34" charset="-122"/>
                <a:ea typeface="微软雅黑" panose="020B0503020204020204" pitchFamily="34" charset="-122"/>
              </a:rPr>
              <a:t>so ... that ...“</a:t>
            </a:r>
            <a:r>
              <a:rPr lang="zh-CN" altLang="en-US" sz="2400" dirty="0">
                <a:latin typeface="微软雅黑" panose="020B0503020204020204" pitchFamily="34" charset="-122"/>
                <a:ea typeface="微软雅黑" panose="020B0503020204020204" pitchFamily="34" charset="-122"/>
              </a:rPr>
              <a:t>如此</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以至于</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的句型中，要填入形容词或副词的原级。填入词在副词如 </a:t>
            </a:r>
            <a:r>
              <a:rPr lang="en-US" altLang="zh-CN" sz="2400" dirty="0">
                <a:latin typeface="微软雅黑" panose="020B0503020204020204" pitchFamily="34" charset="-122"/>
                <a:ea typeface="微软雅黑" panose="020B0503020204020204" pitchFamily="34" charset="-122"/>
              </a:rPr>
              <a:t>very</a:t>
            </a:r>
            <a:r>
              <a:rPr lang="zh-CN" altLang="en-US" sz="2400" dirty="0">
                <a:latin typeface="微软雅黑" panose="020B0503020204020204" pitchFamily="34" charset="-122"/>
                <a:ea typeface="微软雅黑" panose="020B0503020204020204" pitchFamily="34" charset="-122"/>
              </a:rPr>
              <a:t>（非常），</a:t>
            </a:r>
            <a:r>
              <a:rPr lang="en-US" altLang="zh-CN" sz="2400" dirty="0">
                <a:latin typeface="微软雅黑" panose="020B0503020204020204" pitchFamily="34" charset="-122"/>
                <a:ea typeface="微软雅黑" panose="020B0503020204020204" pitchFamily="34" charset="-122"/>
              </a:rPr>
              <a:t>too</a:t>
            </a:r>
            <a:r>
              <a:rPr lang="zh-CN" altLang="en-US" sz="2400" dirty="0">
                <a:latin typeface="微软雅黑" panose="020B0503020204020204" pitchFamily="34" charset="-122"/>
                <a:ea typeface="微软雅黑" panose="020B0503020204020204" pitchFamily="34" charset="-122"/>
              </a:rPr>
              <a:t>（太），</a:t>
            </a:r>
            <a:r>
              <a:rPr lang="en-US" altLang="zh-CN" sz="2400" dirty="0">
                <a:latin typeface="微软雅黑" panose="020B0503020204020204" pitchFamily="34" charset="-122"/>
                <a:ea typeface="微软雅黑" panose="020B0503020204020204" pitchFamily="34" charset="-122"/>
              </a:rPr>
              <a:t>quite</a:t>
            </a:r>
            <a:r>
              <a:rPr lang="zh-CN" altLang="en-US" sz="2400" dirty="0">
                <a:latin typeface="微软雅黑" panose="020B0503020204020204" pitchFamily="34" charset="-122"/>
                <a:ea typeface="微软雅黑" panose="020B0503020204020204" pitchFamily="34" charset="-122"/>
              </a:rPr>
              <a:t>（非常、相当），</a:t>
            </a:r>
            <a:r>
              <a:rPr lang="en-US" altLang="zh-CN" sz="2400" dirty="0">
                <a:latin typeface="微软雅黑" panose="020B0503020204020204" pitchFamily="34" charset="-122"/>
                <a:ea typeface="微软雅黑" panose="020B0503020204020204" pitchFamily="34" charset="-122"/>
              </a:rPr>
              <a:t>so</a:t>
            </a:r>
            <a:r>
              <a:rPr lang="zh-CN" altLang="en-US" sz="2400" dirty="0">
                <a:latin typeface="微软雅黑" panose="020B0503020204020204" pitchFamily="34" charset="-122"/>
                <a:ea typeface="微软雅黑" panose="020B0503020204020204" pitchFamily="34" charset="-122"/>
              </a:rPr>
              <a:t>（如此、这样）等后面也需用原级。</a:t>
            </a:r>
          </a:p>
        </p:txBody>
      </p:sp>
      <p:sp>
        <p:nvSpPr>
          <p:cNvPr id="6" name="文本框 5"/>
          <p:cNvSpPr txBox="1"/>
          <p:nvPr/>
        </p:nvSpPr>
        <p:spPr>
          <a:xfrm>
            <a:off x="756478" y="2095796"/>
            <a:ext cx="5432898" cy="52322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1</a:t>
            </a:r>
            <a:r>
              <a:rPr lang="zh-CN" altLang="en-US" sz="2800" b="1" dirty="0">
                <a:latin typeface="微软雅黑" panose="020B0503020204020204" pitchFamily="34" charset="-122"/>
                <a:ea typeface="微软雅黑" panose="020B0503020204020204" pitchFamily="34" charset="-122"/>
              </a:rPr>
              <a:t>）固定搭配、固定句型解题法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文本框 3"/>
          <p:cNvSpPr txBox="1"/>
          <p:nvPr/>
        </p:nvSpPr>
        <p:spPr>
          <a:xfrm>
            <a:off x="3918160" y="1419714"/>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500" fill="hold"/>
                                        <p:tgtEl>
                                          <p:spTgt spid="4"/>
                                        </p:tgtEl>
                                        <p:attrNameLst>
                                          <p:attrName>ppt_w</p:attrName>
                                        </p:attrNameLst>
                                      </p:cBhvr>
                                      <p:tavLst>
                                        <p:tav tm="0">
                                          <p:val>
                                            <p:fltVal val="0"/>
                                          </p:val>
                                        </p:tav>
                                        <p:tav tm="100000">
                                          <p:val>
                                            <p:strVal val="#ppt_w"/>
                                          </p:val>
                                        </p:tav>
                                      </p:tavLst>
                                    </p:anim>
                                    <p:anim calcmode="lin" valueType="num">
                                      <p:cBhvr>
                                        <p:cTn id="11" dur="500" fill="hold"/>
                                        <p:tgtEl>
                                          <p:spTgt spid="4"/>
                                        </p:tgtEl>
                                        <p:attrNameLst>
                                          <p:attrName>ppt_h</p:attrName>
                                        </p:attrNameLst>
                                      </p:cBhvr>
                                      <p:tavLst>
                                        <p:tav tm="0">
                                          <p:val>
                                            <p:fltVal val="0"/>
                                          </p:val>
                                        </p:tav>
                                        <p:tav tm="100000">
                                          <p:val>
                                            <p:strVal val="#ppt_h"/>
                                          </p:val>
                                        </p:tav>
                                      </p:tavLst>
                                    </p:anim>
                                    <p:animEffect transition="in" filter="fade">
                                      <p:cBhvr>
                                        <p:cTn id="12" dur="500"/>
                                        <p:tgtEl>
                                          <p:spTgt spid="4"/>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500"/>
                            </p:stCondLst>
                            <p:childTnLst>
                              <p:par>
                                <p:cTn id="17" presetID="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anim calcmode="lin" valueType="num">
                                      <p:cBhvr>
                                        <p:cTn id="24" dur="1000" fill="hold"/>
                                        <p:tgtEl>
                                          <p:spTgt spid="9"/>
                                        </p:tgtEl>
                                        <p:attrNameLst>
                                          <p:attrName>ppt_x</p:attrName>
                                        </p:attrNameLst>
                                      </p:cBhvr>
                                      <p:tavLst>
                                        <p:tav tm="0">
                                          <p:val>
                                            <p:strVal val="#ppt_x"/>
                                          </p:val>
                                        </p:tav>
                                        <p:tav tm="100000">
                                          <p:val>
                                            <p:strVal val="#ppt_x"/>
                                          </p:val>
                                        </p:tav>
                                      </p:tavLst>
                                    </p:anim>
                                    <p:anim calcmode="lin" valueType="num">
                                      <p:cBhvr>
                                        <p:cTn id="2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xit" presetSubtype="2" fill="hold" grpId="1" nodeType="clickEffect">
                                  <p:stCondLst>
                                    <p:cond delay="0"/>
                                  </p:stCondLst>
                                  <p:childTnLst>
                                    <p:animEffect transition="out" filter="wipe(right)">
                                      <p:cBhvr>
                                        <p:cTn id="29" dur="500"/>
                                        <p:tgtEl>
                                          <p:spTgt spid="2"/>
                                        </p:tgtEl>
                                      </p:cBhvr>
                                    </p:animEffect>
                                    <p:set>
                                      <p:cBhvr>
                                        <p:cTn id="30" dur="1" fill="hold">
                                          <p:stCondLst>
                                            <p:cond delay="499"/>
                                          </p:stCondLst>
                                        </p:cTn>
                                        <p:tgtEl>
                                          <p:spTgt spid="2"/>
                                        </p:tgtEl>
                                        <p:attrNameLst>
                                          <p:attrName>style.visibility</p:attrName>
                                        </p:attrNameLst>
                                      </p:cBhvr>
                                      <p:to>
                                        <p:strVal val="hidden"/>
                                      </p:to>
                                    </p:set>
                                  </p:childTnLst>
                                </p:cTn>
                              </p:par>
                              <p:par>
                                <p:cTn id="31" presetID="22" presetClass="exit" presetSubtype="2" fill="hold" grpId="1" nodeType="withEffect">
                                  <p:stCondLst>
                                    <p:cond delay="0"/>
                                  </p:stCondLst>
                                  <p:childTnLst>
                                    <p:animEffect transition="out" filter="wipe(right)">
                                      <p:cBhvr>
                                        <p:cTn id="32" dur="500"/>
                                        <p:tgtEl>
                                          <p:spTgt spid="6"/>
                                        </p:tgtEl>
                                      </p:cBhvr>
                                    </p:animEffect>
                                    <p:set>
                                      <p:cBhvr>
                                        <p:cTn id="33" dur="1" fill="hold">
                                          <p:stCondLst>
                                            <p:cond delay="499"/>
                                          </p:stCondLst>
                                        </p:cTn>
                                        <p:tgtEl>
                                          <p:spTgt spid="6"/>
                                        </p:tgtEl>
                                        <p:attrNameLst>
                                          <p:attrName>style.visibility</p:attrName>
                                        </p:attrNameLst>
                                      </p:cBhvr>
                                      <p:to>
                                        <p:strVal val="hidden"/>
                                      </p:to>
                                    </p:set>
                                  </p:childTnLst>
                                </p:cTn>
                              </p:par>
                              <p:par>
                                <p:cTn id="34" presetID="22" presetClass="exit" presetSubtype="1" fill="hold" grpId="1" nodeType="withEffect">
                                  <p:stCondLst>
                                    <p:cond delay="0"/>
                                  </p:stCondLst>
                                  <p:childTnLst>
                                    <p:animEffect transition="out" filter="wipe(up)">
                                      <p:cBhvr>
                                        <p:cTn id="35" dur="500"/>
                                        <p:tgtEl>
                                          <p:spTgt spid="10"/>
                                        </p:tgtEl>
                                      </p:cBhvr>
                                    </p:animEffect>
                                    <p:set>
                                      <p:cBhvr>
                                        <p:cTn id="36" dur="1" fill="hold">
                                          <p:stCondLst>
                                            <p:cond delay="499"/>
                                          </p:stCondLst>
                                        </p:cTn>
                                        <p:tgtEl>
                                          <p:spTgt spid="10"/>
                                        </p:tgtEl>
                                        <p:attrNameLst>
                                          <p:attrName>style.visibility</p:attrName>
                                        </p:attrNameLst>
                                      </p:cBhvr>
                                      <p:to>
                                        <p:strVal val="hidden"/>
                                      </p:to>
                                    </p:set>
                                  </p:childTnLst>
                                </p:cTn>
                              </p:par>
                              <p:par>
                                <p:cTn id="37" presetID="42" presetClass="exit" presetSubtype="0" fill="hold" grpId="1" nodeType="withEffect">
                                  <p:stCondLst>
                                    <p:cond delay="0"/>
                                  </p:stCondLst>
                                  <p:childTnLst>
                                    <p:animEffect transition="out" filter="fade">
                                      <p:cBhvr>
                                        <p:cTn id="38" dur="1000"/>
                                        <p:tgtEl>
                                          <p:spTgt spid="9"/>
                                        </p:tgtEl>
                                      </p:cBhvr>
                                    </p:animEffect>
                                    <p:anim calcmode="lin" valueType="num">
                                      <p:cBhvr>
                                        <p:cTn id="39" dur="1000"/>
                                        <p:tgtEl>
                                          <p:spTgt spid="9"/>
                                        </p:tgtEl>
                                        <p:attrNameLst>
                                          <p:attrName>ppt_x</p:attrName>
                                        </p:attrNameLst>
                                      </p:cBhvr>
                                      <p:tavLst>
                                        <p:tav tm="0">
                                          <p:val>
                                            <p:strVal val="ppt_x"/>
                                          </p:val>
                                        </p:tav>
                                        <p:tav tm="100000">
                                          <p:val>
                                            <p:strVal val="ppt_x"/>
                                          </p:val>
                                        </p:tav>
                                      </p:tavLst>
                                    </p:anim>
                                    <p:anim calcmode="lin" valueType="num">
                                      <p:cBhvr>
                                        <p:cTn id="40" dur="1000"/>
                                        <p:tgtEl>
                                          <p:spTgt spid="9"/>
                                        </p:tgtEl>
                                        <p:attrNameLst>
                                          <p:attrName>ppt_y</p:attrName>
                                        </p:attrNameLst>
                                      </p:cBhvr>
                                      <p:tavLst>
                                        <p:tav tm="0">
                                          <p:val>
                                            <p:strVal val="ppt_y"/>
                                          </p:val>
                                        </p:tav>
                                        <p:tav tm="100000">
                                          <p:val>
                                            <p:strVal val="ppt_y+.1"/>
                                          </p:val>
                                        </p:tav>
                                      </p:tavLst>
                                    </p:anim>
                                    <p:set>
                                      <p:cBhvr>
                                        <p:cTn id="41"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P spid="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33</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485401"/>
            <a:ext cx="10107353" cy="156966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Someone says, “Time is money.” But I think time is even _________ (much) important than money. Because when money is spent, we can get it back. However, when time is lost, it’ll never return.</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177172" y="2760549"/>
            <a:ext cx="974882"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more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解析：本题考查形容词比较级变化。由关键词</a:t>
            </a:r>
            <a:r>
              <a:rPr lang="en-US" altLang="zh-CN" sz="2400" dirty="0">
                <a:latin typeface="微软雅黑" panose="020B0503020204020204" pitchFamily="34" charset="-122"/>
                <a:ea typeface="微软雅黑" panose="020B0503020204020204" pitchFamily="34" charset="-122"/>
              </a:rPr>
              <a:t>than</a:t>
            </a:r>
            <a:r>
              <a:rPr lang="zh-CN" altLang="en-US" sz="2400" dirty="0">
                <a:latin typeface="微软雅黑" panose="020B0503020204020204" pitchFamily="34" charset="-122"/>
                <a:ea typeface="微软雅黑" panose="020B0503020204020204" pitchFamily="34" charset="-122"/>
              </a:rPr>
              <a:t>可知本句使用“形容词或副词比较级</a:t>
            </a:r>
            <a:r>
              <a:rPr lang="en-US" altLang="zh-CN" sz="2400" dirty="0">
                <a:latin typeface="微软雅黑" panose="020B0503020204020204" pitchFamily="34" charset="-122"/>
                <a:ea typeface="微软雅黑" panose="020B0503020204020204" pitchFamily="34" charset="-122"/>
              </a:rPr>
              <a:t>+than”</a:t>
            </a:r>
            <a:r>
              <a:rPr lang="zh-CN" altLang="en-US" sz="2400" dirty="0">
                <a:latin typeface="微软雅黑" panose="020B0503020204020204" pitchFamily="34" charset="-122"/>
                <a:ea typeface="微软雅黑" panose="020B0503020204020204" pitchFamily="34" charset="-122"/>
              </a:rPr>
              <a:t>句型，应填入形容词比较级，而且</a:t>
            </a:r>
            <a:r>
              <a:rPr lang="en-US" altLang="zh-CN" sz="2400" dirty="0">
                <a:latin typeface="微软雅黑" panose="020B0503020204020204" pitchFamily="34" charset="-122"/>
                <a:ea typeface="微软雅黑" panose="020B0503020204020204" pitchFamily="34" charset="-122"/>
              </a:rPr>
              <a:t>important</a:t>
            </a:r>
            <a:r>
              <a:rPr lang="zh-CN" altLang="en-US" sz="2400" dirty="0">
                <a:latin typeface="微软雅黑" panose="020B0503020204020204" pitchFamily="34" charset="-122"/>
                <a:ea typeface="微软雅黑" panose="020B0503020204020204" pitchFamily="34" charset="-122"/>
              </a:rPr>
              <a:t>为多音节形容词，需要加</a:t>
            </a:r>
            <a:r>
              <a:rPr lang="en-US" altLang="zh-CN" sz="2400" dirty="0">
                <a:latin typeface="微软雅黑" panose="020B0503020204020204" pitchFamily="34" charset="-122"/>
                <a:ea typeface="微软雅黑" panose="020B0503020204020204" pitchFamily="34" charset="-122"/>
              </a:rPr>
              <a:t>more</a:t>
            </a:r>
            <a:r>
              <a:rPr lang="zh-CN" altLang="en-US" sz="2400" dirty="0">
                <a:latin typeface="微软雅黑" panose="020B0503020204020204" pitchFamily="34" charset="-122"/>
                <a:ea typeface="微软雅黑" panose="020B0503020204020204" pitchFamily="34" charset="-122"/>
              </a:rPr>
              <a:t>构成比较级，故此题正确答案为：</a:t>
            </a:r>
            <a:r>
              <a:rPr lang="en-US" altLang="zh-CN" sz="2400" dirty="0">
                <a:latin typeface="微软雅黑" panose="020B0503020204020204" pitchFamily="34" charset="-122"/>
                <a:ea typeface="微软雅黑" panose="020B0503020204020204" pitchFamily="34" charset="-122"/>
              </a:rPr>
              <a:t>more</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34</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485401"/>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One of the ____________ (great) sources of unhappiness, in my experience, is the difficulty we have in accepting things as they are.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4111480" y="2336454"/>
            <a:ext cx="1393267"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greatest</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解析：本题考查形容词最高级变化。根据固定句型解题法“</a:t>
            </a:r>
            <a:r>
              <a:rPr lang="en-US" altLang="zh-CN" sz="2400" dirty="0">
                <a:latin typeface="微软雅黑" panose="020B0503020204020204" pitchFamily="34" charset="-122"/>
                <a:ea typeface="微软雅黑" panose="020B0503020204020204" pitchFamily="34" charset="-122"/>
              </a:rPr>
              <a:t>one of the+</a:t>
            </a:r>
            <a:r>
              <a:rPr lang="zh-CN" altLang="en-US" sz="2400" dirty="0">
                <a:latin typeface="微软雅黑" panose="020B0503020204020204" pitchFamily="34" charset="-122"/>
                <a:ea typeface="微软雅黑" panose="020B0503020204020204" pitchFamily="34" charset="-122"/>
              </a:rPr>
              <a:t>形容词的最高级”，句意为“最不快乐的根源之一”，故此题正确答案为：</a:t>
            </a:r>
            <a:r>
              <a:rPr lang="en-US" altLang="zh-CN" sz="2400" dirty="0">
                <a:latin typeface="微软雅黑" panose="020B0503020204020204" pitchFamily="34" charset="-122"/>
                <a:ea typeface="微软雅黑" panose="020B0503020204020204" pitchFamily="34" charset="-122"/>
              </a:rPr>
              <a:t>greatest</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35</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485401"/>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 The stream is too _________ (widely) for me to jump across.</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5307234" y="2470787"/>
            <a:ext cx="902811"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wide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9660"/>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解析：本题考查副词与形容词之间的相互转换。填入词在</a:t>
            </a:r>
            <a:r>
              <a:rPr lang="en-US" altLang="zh-CN" sz="2400" dirty="0">
                <a:latin typeface="微软雅黑" panose="020B0503020204020204" pitchFamily="34" charset="-122"/>
                <a:ea typeface="微软雅黑" panose="020B0503020204020204" pitchFamily="34" charset="-122"/>
              </a:rPr>
              <a:t>be</a:t>
            </a:r>
            <a:r>
              <a:rPr lang="zh-CN" altLang="en-US" sz="2400" dirty="0">
                <a:latin typeface="微软雅黑" panose="020B0503020204020204" pitchFamily="34" charset="-122"/>
                <a:ea typeface="微软雅黑" panose="020B0503020204020204" pitchFamily="34" charset="-122"/>
              </a:rPr>
              <a:t>动词后充当表语，应填入形容词。根据固定句型解题法，</a:t>
            </a:r>
            <a:r>
              <a:rPr lang="en-US" altLang="zh-CN" sz="2400" dirty="0">
                <a:latin typeface="微软雅黑" panose="020B0503020204020204" pitchFamily="34" charset="-122"/>
                <a:ea typeface="微软雅黑" panose="020B0503020204020204" pitchFamily="34" charset="-122"/>
              </a:rPr>
              <a:t>too+</a:t>
            </a:r>
            <a:r>
              <a:rPr lang="zh-CN" altLang="en-US" sz="2400" dirty="0">
                <a:latin typeface="微软雅黑" panose="020B0503020204020204" pitchFamily="34" charset="-122"/>
                <a:ea typeface="微软雅黑" panose="020B0503020204020204" pitchFamily="34" charset="-122"/>
              </a:rPr>
              <a:t>形容词</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副词原级</a:t>
            </a:r>
            <a:r>
              <a:rPr lang="en-US" altLang="zh-CN" sz="2400" dirty="0">
                <a:latin typeface="微软雅黑" panose="020B0503020204020204" pitchFamily="34" charset="-122"/>
                <a:ea typeface="微软雅黑" panose="020B0503020204020204" pitchFamily="34" charset="-122"/>
              </a:rPr>
              <a:t>+to do </a:t>
            </a:r>
            <a:r>
              <a:rPr lang="en-US" altLang="zh-CN" sz="2400" dirty="0" err="1">
                <a:latin typeface="微软雅黑" panose="020B0503020204020204" pitchFamily="34" charset="-122"/>
                <a:ea typeface="微软雅黑" panose="020B0503020204020204" pitchFamily="34" charset="-122"/>
              </a:rPr>
              <a:t>sth</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意为“太</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以至于（不能）</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，应填入形容词原级。句意为“这小溪太宽了，我跳不过去”，故此题正确答案为：</a:t>
            </a:r>
            <a:r>
              <a:rPr lang="en-US" altLang="zh-CN" sz="2400" dirty="0">
                <a:latin typeface="微软雅黑" panose="020B0503020204020204" pitchFamily="34" charset="-122"/>
                <a:ea typeface="微软雅黑" panose="020B0503020204020204" pitchFamily="34" charset="-122"/>
              </a:rPr>
              <a:t>wide</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7483876" cy="501647"/>
          </a:xfrm>
          <a:prstGeom prst="homePlate">
            <a:avLst/>
          </a:prstGeom>
          <a:solidFill>
            <a:schemeClr val="bg2">
              <a:lumMod val="9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36</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2951589"/>
            <a:ext cx="10668000" cy="1938992"/>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①填入词在句中当定语、表语、补语时，填入形容词形式；填入词修饰动词、形容词、副词，作状语时，填入副词形式。</a:t>
            </a:r>
          </a:p>
          <a:p>
            <a:r>
              <a:rPr lang="zh-CN" altLang="en-US" sz="2400" dirty="0">
                <a:latin typeface="微软雅黑" panose="020B0503020204020204" pitchFamily="34" charset="-122"/>
                <a:ea typeface="微软雅黑" panose="020B0503020204020204" pitchFamily="34" charset="-122"/>
              </a:rPr>
              <a:t>    ②填入词在句子中作主语或宾语、在形容词性物主代词后，通常填入名词形式。</a:t>
            </a:r>
          </a:p>
          <a:p>
            <a:r>
              <a:rPr lang="zh-CN" altLang="en-US" sz="2400" dirty="0">
                <a:latin typeface="微软雅黑" panose="020B0503020204020204" pitchFamily="34" charset="-122"/>
                <a:ea typeface="微软雅黑" panose="020B0503020204020204" pitchFamily="34" charset="-122"/>
              </a:rPr>
              <a:t>    ③在理解句意的基础上，提示词添加前缀、后缀填入反义词。</a:t>
            </a:r>
          </a:p>
        </p:txBody>
      </p:sp>
      <p:sp>
        <p:nvSpPr>
          <p:cNvPr id="6" name="文本框 5"/>
          <p:cNvSpPr txBox="1"/>
          <p:nvPr/>
        </p:nvSpPr>
        <p:spPr>
          <a:xfrm>
            <a:off x="756478" y="2095796"/>
            <a:ext cx="6151043" cy="52322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）分析句子语法结构及句意解题法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文本框 3"/>
          <p:cNvSpPr txBox="1"/>
          <p:nvPr/>
        </p:nvSpPr>
        <p:spPr>
          <a:xfrm>
            <a:off x="3918160" y="1374194"/>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par>
                          <p:cTn id="23" fill="hold">
                            <p:stCondLst>
                              <p:cond delay="500"/>
                            </p:stCondLst>
                            <p:childTnLst>
                              <p:par>
                                <p:cTn id="24" presetID="2" presetClass="entr" presetSubtype="4"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ppt_x"/>
                                          </p:val>
                                        </p:tav>
                                        <p:tav tm="100000">
                                          <p:val>
                                            <p:strVal val="#ppt_x"/>
                                          </p:val>
                                        </p:tav>
                                      </p:tavLst>
                                    </p:anim>
                                    <p:anim calcmode="lin" valueType="num">
                                      <p:cBhvr additive="base">
                                        <p:cTn id="27" dur="500" fill="hold"/>
                                        <p:tgtEl>
                                          <p:spTgt spid="10"/>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xit" presetSubtype="2" fill="hold" grpId="1" nodeType="clickEffect">
                                  <p:stCondLst>
                                    <p:cond delay="0"/>
                                  </p:stCondLst>
                                  <p:childTnLst>
                                    <p:animEffect transition="out" filter="wipe(right)">
                                      <p:cBhvr>
                                        <p:cTn id="36" dur="500"/>
                                        <p:tgtEl>
                                          <p:spTgt spid="2"/>
                                        </p:tgtEl>
                                      </p:cBhvr>
                                    </p:animEffect>
                                    <p:set>
                                      <p:cBhvr>
                                        <p:cTn id="37" dur="1" fill="hold">
                                          <p:stCondLst>
                                            <p:cond delay="499"/>
                                          </p:stCondLst>
                                        </p:cTn>
                                        <p:tgtEl>
                                          <p:spTgt spid="2"/>
                                        </p:tgtEl>
                                        <p:attrNameLst>
                                          <p:attrName>style.visibility</p:attrName>
                                        </p:attrNameLst>
                                      </p:cBhvr>
                                      <p:to>
                                        <p:strVal val="hidden"/>
                                      </p:to>
                                    </p:set>
                                  </p:childTnLst>
                                </p:cTn>
                              </p:par>
                              <p:par>
                                <p:cTn id="38" presetID="22" presetClass="exit" presetSubtype="2" fill="hold" grpId="1" nodeType="withEffect">
                                  <p:stCondLst>
                                    <p:cond delay="0"/>
                                  </p:stCondLst>
                                  <p:childTnLst>
                                    <p:animEffect transition="out" filter="wipe(right)">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par>
                                <p:cTn id="41" presetID="22" presetClass="exit" presetSubtype="1" fill="hold" grpId="1" nodeType="withEffect">
                                  <p:stCondLst>
                                    <p:cond delay="0"/>
                                  </p:stCondLst>
                                  <p:childTnLst>
                                    <p:animEffect transition="out" filter="wipe(up)">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42" presetClass="exit" presetSubtype="0" fill="hold" grpId="1" nodeType="withEffect">
                                  <p:stCondLst>
                                    <p:cond delay="0"/>
                                  </p:stCondLst>
                                  <p:childTnLst>
                                    <p:animEffect transition="out" filter="fade">
                                      <p:cBhvr>
                                        <p:cTn id="45" dur="1000"/>
                                        <p:tgtEl>
                                          <p:spTgt spid="9"/>
                                        </p:tgtEl>
                                      </p:cBhvr>
                                    </p:animEffect>
                                    <p:anim calcmode="lin" valueType="num">
                                      <p:cBhvr>
                                        <p:cTn id="46" dur="1000"/>
                                        <p:tgtEl>
                                          <p:spTgt spid="9"/>
                                        </p:tgtEl>
                                        <p:attrNameLst>
                                          <p:attrName>ppt_x</p:attrName>
                                        </p:attrNameLst>
                                      </p:cBhvr>
                                      <p:tavLst>
                                        <p:tav tm="0">
                                          <p:val>
                                            <p:strVal val="ppt_x"/>
                                          </p:val>
                                        </p:tav>
                                        <p:tav tm="100000">
                                          <p:val>
                                            <p:strVal val="ppt_x"/>
                                          </p:val>
                                        </p:tav>
                                      </p:tavLst>
                                    </p:anim>
                                    <p:anim calcmode="lin" valueType="num">
                                      <p:cBhvr>
                                        <p:cTn id="47" dur="1000"/>
                                        <p:tgtEl>
                                          <p:spTgt spid="9"/>
                                        </p:tgtEl>
                                        <p:attrNameLst>
                                          <p:attrName>ppt_y</p:attrName>
                                        </p:attrNameLst>
                                      </p:cBhvr>
                                      <p:tavLst>
                                        <p:tav tm="0">
                                          <p:val>
                                            <p:strVal val="ppt_y"/>
                                          </p:val>
                                        </p:tav>
                                        <p:tav tm="100000">
                                          <p:val>
                                            <p:strVal val="ppt_y+.1"/>
                                          </p:val>
                                        </p:tav>
                                      </p:tavLst>
                                    </p:anim>
                                    <p:set>
                                      <p:cBhvr>
                                        <p:cTn id="48"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Graphic spid="13" grpId="0">
        <p:bldAsOne/>
      </p:bldGraphic>
      <p:bldP spid="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37</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676309"/>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John asked me to give him some advice about how to enlarge his present business and he was _________ (entire) happy about my advice.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7393080" y="2983359"/>
            <a:ext cx="1353191"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entirely</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解析：本题考查形容词词性变化。根据分析句子语法结构解题法，填入词修饰形容词</a:t>
            </a:r>
            <a:r>
              <a:rPr lang="en-US" altLang="zh-CN" sz="2400" dirty="0">
                <a:latin typeface="微软雅黑" panose="020B0503020204020204" pitchFamily="34" charset="-122"/>
                <a:ea typeface="微软雅黑" panose="020B0503020204020204" pitchFamily="34" charset="-122"/>
              </a:rPr>
              <a:t>happy</a:t>
            </a:r>
            <a:r>
              <a:rPr lang="zh-CN" altLang="en-US" sz="2400" dirty="0">
                <a:latin typeface="微软雅黑" panose="020B0503020204020204" pitchFamily="34" charset="-122"/>
                <a:ea typeface="微软雅黑" panose="020B0503020204020204" pitchFamily="34" charset="-122"/>
              </a:rPr>
              <a:t>，作状语，故填入副词形式，故此题正确答案为：</a:t>
            </a:r>
            <a:r>
              <a:rPr lang="en-US" altLang="zh-CN" sz="2400" dirty="0">
                <a:latin typeface="微软雅黑" panose="020B0503020204020204" pitchFamily="34" charset="-122"/>
                <a:ea typeface="微软雅黑" panose="020B0503020204020204" pitchFamily="34" charset="-122"/>
              </a:rPr>
              <a:t>entirely</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38</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676309"/>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But it is a pity that many people don’t know its ______________ (important). They spend their limited time smoking, drinking and playing cards.</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914422" y="2968037"/>
            <a:ext cx="1939955"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importance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解析：本题考查形容词词性变化。根据分析句子语法结构解题法，填入词在形容词性物主代词后，句意为“很多人不知道它的重要性”，需填入名词，故此题正确答案为：</a:t>
            </a:r>
            <a:r>
              <a:rPr lang="en-US" altLang="zh-CN" sz="2400" dirty="0">
                <a:latin typeface="微软雅黑" panose="020B0503020204020204" pitchFamily="34" charset="-122"/>
                <a:ea typeface="微软雅黑" panose="020B0503020204020204" pitchFamily="34" charset="-122"/>
              </a:rPr>
              <a:t>importance</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39</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676309"/>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 Your mistake caused a lot of _______________ (necessary) work in the office.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6699761" y="2574112"/>
            <a:ext cx="2058577"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unnecessary</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解析：本题考查形容词词义转换。根据分析句子语法结构解题法，填入词作定语修饰名词</a:t>
            </a:r>
            <a:r>
              <a:rPr lang="en-US" altLang="zh-CN" sz="2400" dirty="0">
                <a:latin typeface="微软雅黑" panose="020B0503020204020204" pitchFamily="34" charset="-122"/>
                <a:ea typeface="微软雅黑" panose="020B0503020204020204" pitchFamily="34" charset="-122"/>
              </a:rPr>
              <a:t>work</a:t>
            </a:r>
            <a:r>
              <a:rPr lang="zh-CN" altLang="en-US" sz="2400" dirty="0">
                <a:latin typeface="微软雅黑" panose="020B0503020204020204" pitchFamily="34" charset="-122"/>
                <a:ea typeface="微软雅黑" panose="020B0503020204020204" pitchFamily="34" charset="-122"/>
              </a:rPr>
              <a:t>，句意应是“造成了许多不必要的工作”，需填入提示词的反义词，故此题正确答案为：</a:t>
            </a:r>
            <a:r>
              <a:rPr lang="en-US" altLang="zh-CN" sz="2400" dirty="0">
                <a:latin typeface="微软雅黑" panose="020B0503020204020204" pitchFamily="34" charset="-122"/>
                <a:ea typeface="微软雅黑" panose="020B0503020204020204" pitchFamily="34" charset="-122"/>
              </a:rPr>
              <a:t>unnecessary</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6000" b="-26000"/>
          </a:stretch>
        </a:blipFill>
        <a:effectLst/>
      </p:bgPr>
    </p:bg>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4</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787886" y="2813755"/>
            <a:ext cx="4899163"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一、大纲要求及解读</a:t>
            </a:r>
          </a:p>
        </p:txBody>
      </p:sp>
      <p:pic>
        <p:nvPicPr>
          <p:cNvPr id="83" name="图片 8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5"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t>40</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042323" y="3792045"/>
            <a:ext cx="10107353" cy="156966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4</a:t>
            </a:r>
            <a:r>
              <a:rPr lang="zh-CN" altLang="en-US" sz="2400" b="1" dirty="0">
                <a:latin typeface="微软雅黑" panose="020B0503020204020204" pitchFamily="34" charset="-122"/>
                <a:ea typeface="微软雅黑" panose="020B0503020204020204" pitchFamily="34" charset="-122"/>
              </a:rPr>
              <a:t>）提示词为代词、数词等实词</a:t>
            </a:r>
          </a:p>
          <a:p>
            <a:r>
              <a:rPr lang="zh-CN" altLang="en-US" sz="2400" b="1" dirty="0">
                <a:latin typeface="微软雅黑" panose="020B0503020204020204" pitchFamily="34" charset="-122"/>
                <a:ea typeface="微软雅黑" panose="020B0503020204020204" pitchFamily="34" charset="-122"/>
              </a:rPr>
              <a:t>提示词为人称代词时，通常考查与之有关的五小类，即人称代词的主格、宾格、形容词性物主代词、名词性物主代词和反身代词。另外还有几个不定代词的形式变化，如</a:t>
            </a:r>
            <a:r>
              <a:rPr lang="en-US" altLang="zh-CN" sz="2400" b="1" dirty="0">
                <a:latin typeface="微软雅黑" panose="020B0503020204020204" pitchFamily="34" charset="-122"/>
                <a:ea typeface="微软雅黑" panose="020B0503020204020204" pitchFamily="34" charset="-122"/>
              </a:rPr>
              <a:t>other</a:t>
            </a:r>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another</a:t>
            </a:r>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others</a:t>
            </a:r>
            <a:r>
              <a:rPr lang="zh-CN" altLang="en-US" sz="2400" b="1" dirty="0">
                <a:latin typeface="微软雅黑" panose="020B0503020204020204" pitchFamily="34" charset="-122"/>
                <a:ea typeface="微软雅黑" panose="020B0503020204020204" pitchFamily="34" charset="-122"/>
              </a:rPr>
              <a:t>等。</a:t>
            </a:r>
          </a:p>
        </p:txBody>
      </p:sp>
      <p:sp>
        <p:nvSpPr>
          <p:cNvPr id="6" name="文本框 5"/>
          <p:cNvSpPr txBox="1"/>
          <p:nvPr/>
        </p:nvSpPr>
        <p:spPr>
          <a:xfrm>
            <a:off x="1042323" y="1822342"/>
            <a:ext cx="10107353" cy="1291590"/>
          </a:xfrm>
          <a:prstGeom prst="rect">
            <a:avLst/>
          </a:prstGeom>
          <a:solidFill>
            <a:schemeClr val="accent2">
              <a:lumMod val="20000"/>
              <a:lumOff val="80000"/>
            </a:schemeClr>
          </a:solidFill>
        </p:spPr>
        <p:txBody>
          <a:bodyPr wrap="square" rtlCol="0">
            <a:spAutoFit/>
          </a:bodyPr>
          <a:lstStyle/>
          <a:p>
            <a:r>
              <a:rPr lang="en-US" altLang="zh-CN" sz="2600" b="1" dirty="0">
                <a:latin typeface="微软雅黑" panose="020B0503020204020204" pitchFamily="34" charset="-122"/>
                <a:ea typeface="微软雅黑" panose="020B0503020204020204" pitchFamily="34" charset="-122"/>
              </a:rPr>
              <a:t>1. </a:t>
            </a:r>
            <a:r>
              <a:rPr lang="zh-CN" altLang="en-US" sz="2600" b="1" dirty="0">
                <a:latin typeface="微软雅黑" panose="020B0503020204020204" pitchFamily="34" charset="-122"/>
                <a:ea typeface="微软雅黑" panose="020B0503020204020204" pitchFamily="34" charset="-122"/>
              </a:rPr>
              <a:t>有提示词的题型：解题技巧</a:t>
            </a:r>
            <a:r>
              <a:rPr lang="en-US" altLang="zh-CN" sz="2600" b="1" dirty="0">
                <a:latin typeface="微软雅黑" panose="020B0503020204020204" pitchFamily="34" charset="-122"/>
                <a:ea typeface="微软雅黑" panose="020B0503020204020204" pitchFamily="34" charset="-122"/>
              </a:rPr>
              <a:t>——</a:t>
            </a:r>
            <a:r>
              <a:rPr lang="zh-CN" altLang="en-US" sz="2600" b="1" dirty="0">
                <a:latin typeface="微软雅黑" panose="020B0503020204020204" pitchFamily="34" charset="-122"/>
                <a:ea typeface="微软雅黑" panose="020B0503020204020204" pitchFamily="34" charset="-122"/>
              </a:rPr>
              <a:t>巧“变”</a:t>
            </a:r>
          </a:p>
          <a:p>
            <a:r>
              <a:rPr lang="zh-CN" altLang="en-US" sz="2600" b="1" dirty="0">
                <a:latin typeface="微软雅黑" panose="020B0503020204020204" pitchFamily="34" charset="-122"/>
                <a:ea typeface="微软雅黑" panose="020B0503020204020204" pitchFamily="34" charset="-122"/>
              </a:rPr>
              <a:t>      提供了单词提示的空格主要考查动词时态和语态、非谓语形式、名词、形容词和副词、代词等，需要根据句子，对单词形式进行变化。</a:t>
            </a:r>
          </a:p>
        </p:txBody>
      </p:sp>
      <p:graphicFrame>
        <p:nvGraphicFramePr>
          <p:cNvPr id="8" name="图示 7"/>
          <p:cNvGraphicFramePr/>
          <p:nvPr/>
        </p:nvGraphicFramePr>
        <p:xfrm>
          <a:off x="2032000" y="273231"/>
          <a:ext cx="8128000" cy="14089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500"/>
                            </p:stCondLst>
                            <p:childTnLst>
                              <p:par>
                                <p:cTn id="16" presetID="22" presetClass="entr" presetSubtype="8" fill="hold" grpId="1"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xit" presetSubtype="2" fill="hold" grpId="0" nodeType="clickEffect">
                                  <p:stCondLst>
                                    <p:cond delay="0"/>
                                  </p:stCondLst>
                                  <p:childTnLst>
                                    <p:animEffect transition="out" filter="wipe(right)">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22" presetClass="exit" presetSubtype="2" fill="hold" grpId="1" nodeType="withEffect">
                                  <p:stCondLst>
                                    <p:cond delay="0"/>
                                  </p:stCondLst>
                                  <p:childTnLst>
                                    <p:animEffect transition="out" filter="wipe(right)">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6" grpId="0" bldLvl="0" animBg="1"/>
      <p:bldP spid="6" grpId="1" bldLvl="0" animBg="1"/>
      <p:bldGraphic spid="8" grpId="0">
        <p:bldAsOne/>
      </p:bldGraphic>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448437"/>
            <a:ext cx="4669654" cy="501647"/>
          </a:xfrm>
          <a:prstGeom prst="homePlate">
            <a:avLst/>
          </a:prstGeom>
          <a:solidFill>
            <a:schemeClr val="accent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3429000"/>
            <a:ext cx="10668000" cy="3429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41</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3566466"/>
            <a:ext cx="10668000" cy="156966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①提示词为人称代词时，空格前是介词（</a:t>
            </a:r>
            <a:r>
              <a:rPr lang="en-US" altLang="zh-CN" sz="2400" dirty="0">
                <a:latin typeface="微软雅黑" panose="020B0503020204020204" pitchFamily="34" charset="-122"/>
                <a:ea typeface="微软雅黑" panose="020B0503020204020204" pitchFamily="34" charset="-122"/>
              </a:rPr>
              <a:t>in, for, of, about </a:t>
            </a:r>
            <a:r>
              <a:rPr lang="zh-CN" altLang="en-US" sz="2400" dirty="0">
                <a:latin typeface="微软雅黑" panose="020B0503020204020204" pitchFamily="34" charset="-122"/>
                <a:ea typeface="微软雅黑" panose="020B0503020204020204" pitchFamily="34" charset="-122"/>
              </a:rPr>
              <a:t>等），一般是人称代词的宾格。</a:t>
            </a:r>
          </a:p>
          <a:p>
            <a:r>
              <a:rPr lang="zh-CN" altLang="en-US" sz="2400" dirty="0">
                <a:latin typeface="微软雅黑" panose="020B0503020204020204" pitchFamily="34" charset="-122"/>
                <a:ea typeface="微软雅黑" panose="020B0503020204020204" pitchFamily="34" charset="-122"/>
              </a:rPr>
              <a:t>    ②提示词为数词时，通常是基数词和序数词的变化。在定冠词 </a:t>
            </a:r>
            <a:r>
              <a:rPr lang="en-US" altLang="zh-CN" sz="2400" dirty="0">
                <a:latin typeface="微软雅黑" panose="020B0503020204020204" pitchFamily="34" charset="-122"/>
                <a:ea typeface="微软雅黑" panose="020B0503020204020204" pitchFamily="34" charset="-122"/>
              </a:rPr>
              <a:t>the </a:t>
            </a:r>
            <a:r>
              <a:rPr lang="zh-CN" altLang="en-US" sz="2400" dirty="0">
                <a:latin typeface="微软雅黑" panose="020B0503020204020204" pitchFamily="34" charset="-122"/>
                <a:ea typeface="微软雅黑" panose="020B0503020204020204" pitchFamily="34" charset="-122"/>
              </a:rPr>
              <a:t>后的数词需填入序数词。</a:t>
            </a:r>
          </a:p>
        </p:txBody>
      </p:sp>
      <p:sp>
        <p:nvSpPr>
          <p:cNvPr id="6" name="文本框 5"/>
          <p:cNvSpPr txBox="1"/>
          <p:nvPr/>
        </p:nvSpPr>
        <p:spPr>
          <a:xfrm>
            <a:off x="756478" y="2437651"/>
            <a:ext cx="3278462" cy="52322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1</a:t>
            </a:r>
            <a:r>
              <a:rPr lang="zh-CN" altLang="en-US" sz="2800" b="1" dirty="0">
                <a:latin typeface="微软雅黑" panose="020B0503020204020204" pitchFamily="34" charset="-122"/>
                <a:ea typeface="微软雅黑" panose="020B0503020204020204" pitchFamily="34" charset="-122"/>
              </a:rPr>
              <a:t>）关键词解题法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文本框 3"/>
          <p:cNvSpPr txBox="1"/>
          <p:nvPr/>
        </p:nvSpPr>
        <p:spPr>
          <a:xfrm>
            <a:off x="3559087" y="1408928"/>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par>
                          <p:cTn id="23" fill="hold">
                            <p:stCondLst>
                              <p:cond delay="500"/>
                            </p:stCondLst>
                            <p:childTnLst>
                              <p:par>
                                <p:cTn id="24" presetID="2" presetClass="entr" presetSubtype="4"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ppt_x"/>
                                          </p:val>
                                        </p:tav>
                                        <p:tav tm="100000">
                                          <p:val>
                                            <p:strVal val="#ppt_x"/>
                                          </p:val>
                                        </p:tav>
                                      </p:tavLst>
                                    </p:anim>
                                    <p:anim calcmode="lin" valueType="num">
                                      <p:cBhvr additive="base">
                                        <p:cTn id="27" dur="500" fill="hold"/>
                                        <p:tgtEl>
                                          <p:spTgt spid="10"/>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xit" presetSubtype="2" fill="hold" grpId="1" nodeType="clickEffect">
                                  <p:stCondLst>
                                    <p:cond delay="0"/>
                                  </p:stCondLst>
                                  <p:childTnLst>
                                    <p:animEffect transition="out" filter="wipe(right)">
                                      <p:cBhvr>
                                        <p:cTn id="36" dur="500"/>
                                        <p:tgtEl>
                                          <p:spTgt spid="2"/>
                                        </p:tgtEl>
                                      </p:cBhvr>
                                    </p:animEffect>
                                    <p:set>
                                      <p:cBhvr>
                                        <p:cTn id="37" dur="1" fill="hold">
                                          <p:stCondLst>
                                            <p:cond delay="499"/>
                                          </p:stCondLst>
                                        </p:cTn>
                                        <p:tgtEl>
                                          <p:spTgt spid="2"/>
                                        </p:tgtEl>
                                        <p:attrNameLst>
                                          <p:attrName>style.visibility</p:attrName>
                                        </p:attrNameLst>
                                      </p:cBhvr>
                                      <p:to>
                                        <p:strVal val="hidden"/>
                                      </p:to>
                                    </p:set>
                                  </p:childTnLst>
                                </p:cTn>
                              </p:par>
                              <p:par>
                                <p:cTn id="38" presetID="22" presetClass="exit" presetSubtype="2" fill="hold" grpId="1" nodeType="withEffect">
                                  <p:stCondLst>
                                    <p:cond delay="0"/>
                                  </p:stCondLst>
                                  <p:childTnLst>
                                    <p:animEffect transition="out" filter="wipe(right)">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par>
                                <p:cTn id="41" presetID="22" presetClass="exit" presetSubtype="1" fill="hold" grpId="1" nodeType="withEffect">
                                  <p:stCondLst>
                                    <p:cond delay="0"/>
                                  </p:stCondLst>
                                  <p:childTnLst>
                                    <p:animEffect transition="out" filter="wipe(up)">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42" presetClass="exit" presetSubtype="0" fill="hold" grpId="1" nodeType="withEffect">
                                  <p:stCondLst>
                                    <p:cond delay="0"/>
                                  </p:stCondLst>
                                  <p:childTnLst>
                                    <p:animEffect transition="out" filter="fade">
                                      <p:cBhvr>
                                        <p:cTn id="45" dur="1000"/>
                                        <p:tgtEl>
                                          <p:spTgt spid="9"/>
                                        </p:tgtEl>
                                      </p:cBhvr>
                                    </p:animEffect>
                                    <p:anim calcmode="lin" valueType="num">
                                      <p:cBhvr>
                                        <p:cTn id="46" dur="1000"/>
                                        <p:tgtEl>
                                          <p:spTgt spid="9"/>
                                        </p:tgtEl>
                                        <p:attrNameLst>
                                          <p:attrName>ppt_x</p:attrName>
                                        </p:attrNameLst>
                                      </p:cBhvr>
                                      <p:tavLst>
                                        <p:tav tm="0">
                                          <p:val>
                                            <p:strVal val="ppt_x"/>
                                          </p:val>
                                        </p:tav>
                                        <p:tav tm="100000">
                                          <p:val>
                                            <p:strVal val="ppt_x"/>
                                          </p:val>
                                        </p:tav>
                                      </p:tavLst>
                                    </p:anim>
                                    <p:anim calcmode="lin" valueType="num">
                                      <p:cBhvr>
                                        <p:cTn id="47" dur="1000"/>
                                        <p:tgtEl>
                                          <p:spTgt spid="9"/>
                                        </p:tgtEl>
                                        <p:attrNameLst>
                                          <p:attrName>ppt_y</p:attrName>
                                        </p:attrNameLst>
                                      </p:cBhvr>
                                      <p:tavLst>
                                        <p:tav tm="0">
                                          <p:val>
                                            <p:strVal val="ppt_y"/>
                                          </p:val>
                                        </p:tav>
                                        <p:tav tm="100000">
                                          <p:val>
                                            <p:strVal val="ppt_y+.1"/>
                                          </p:val>
                                        </p:tav>
                                      </p:tavLst>
                                    </p:anim>
                                    <p:set>
                                      <p:cBhvr>
                                        <p:cTn id="48"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Graphic spid="13" grpId="0">
        <p:bldAsOne/>
      </p:bldGraphic>
      <p:bldP spid="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42</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676309"/>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He is shorter than any of _________ (we). So he stands in the front of the line, but he never minds.</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6668871" y="2563736"/>
            <a:ext cx="59503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us</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解析：本题考查人称代词变化。根据关键词解题法，填入词在介词</a:t>
            </a:r>
            <a:r>
              <a:rPr lang="en-US" altLang="zh-CN" sz="2400" dirty="0">
                <a:latin typeface="微软雅黑" panose="020B0503020204020204" pitchFamily="34" charset="-122"/>
                <a:ea typeface="微软雅黑" panose="020B0503020204020204" pitchFamily="34" charset="-122"/>
              </a:rPr>
              <a:t>of</a:t>
            </a:r>
            <a:r>
              <a:rPr lang="zh-CN" altLang="en-US" sz="2400" dirty="0">
                <a:latin typeface="微软雅黑" panose="020B0503020204020204" pitchFamily="34" charset="-122"/>
                <a:ea typeface="微软雅黑" panose="020B0503020204020204" pitchFamily="34" charset="-122"/>
              </a:rPr>
              <a:t>后，构成介宾结构，故此题正确答案为：</a:t>
            </a:r>
            <a:r>
              <a:rPr lang="en-US" altLang="zh-CN" sz="2400" dirty="0">
                <a:latin typeface="微软雅黑" panose="020B0503020204020204" pitchFamily="34" charset="-122"/>
                <a:ea typeface="微软雅黑" panose="020B0503020204020204" pitchFamily="34" charset="-122"/>
              </a:rPr>
              <a:t>us</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accent2">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3559087" y="1408928"/>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43</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676309"/>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My alarm clock failed this morning. This is the _________ (three) time in a month.</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9650293" y="2634653"/>
            <a:ext cx="127937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third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解析：本题考查数词变化。根据关键词解题法，填入词在定冠词</a:t>
            </a:r>
            <a:r>
              <a:rPr lang="en-US" altLang="zh-CN" sz="2400" dirty="0">
                <a:latin typeface="微软雅黑" panose="020B0503020204020204" pitchFamily="34" charset="-122"/>
                <a:ea typeface="微软雅黑" panose="020B0503020204020204" pitchFamily="34" charset="-122"/>
              </a:rPr>
              <a:t>the</a:t>
            </a:r>
            <a:r>
              <a:rPr lang="zh-CN" altLang="en-US" sz="2400" dirty="0">
                <a:latin typeface="微软雅黑" panose="020B0503020204020204" pitchFamily="34" charset="-122"/>
                <a:ea typeface="微软雅黑" panose="020B0503020204020204" pitchFamily="34" charset="-122"/>
              </a:rPr>
              <a:t>后，句意为“第三次”，需填入序数词，故此题正确答案为：</a:t>
            </a:r>
            <a:r>
              <a:rPr lang="en-US" altLang="zh-CN" sz="2400" dirty="0">
                <a:latin typeface="微软雅黑" panose="020B0503020204020204" pitchFamily="34" charset="-122"/>
                <a:ea typeface="微软雅黑" panose="020B0503020204020204" pitchFamily="34" charset="-122"/>
              </a:rPr>
              <a:t>third</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accent2">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3559087" y="1408928"/>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5073825" cy="501647"/>
          </a:xfrm>
          <a:prstGeom prst="homePlate">
            <a:avLst/>
          </a:prstGeom>
          <a:solidFill>
            <a:schemeClr val="tx2">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44</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2951589"/>
            <a:ext cx="10668000" cy="1938992"/>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①与反身代词连用的固定短语，如 </a:t>
            </a:r>
            <a:r>
              <a:rPr lang="en-US" altLang="zh-CN" sz="2400" dirty="0">
                <a:latin typeface="微软雅黑" panose="020B0503020204020204" pitchFamily="34" charset="-122"/>
                <a:ea typeface="微软雅黑" panose="020B0503020204020204" pitchFamily="34" charset="-122"/>
              </a:rPr>
              <a:t>help oneself</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enjoy oneself</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dress oneself </a:t>
            </a:r>
            <a:r>
              <a:rPr lang="zh-CN" altLang="en-US" sz="2400" dirty="0">
                <a:latin typeface="微软雅黑" panose="020B0503020204020204" pitchFamily="34" charset="-122"/>
                <a:ea typeface="微软雅黑" panose="020B0503020204020204" pitchFamily="34" charset="-122"/>
              </a:rPr>
              <a:t>等。</a:t>
            </a:r>
          </a:p>
          <a:p>
            <a:r>
              <a:rPr lang="zh-CN" altLang="en-US" sz="2400" dirty="0">
                <a:latin typeface="微软雅黑" panose="020B0503020204020204" pitchFamily="34" charset="-122"/>
                <a:ea typeface="微软雅黑" panose="020B0503020204020204" pitchFamily="34" charset="-122"/>
              </a:rPr>
              <a:t>     ②不定代词在固定短语中的使用，如 </a:t>
            </a:r>
            <a:r>
              <a:rPr lang="en-US" altLang="zh-CN" sz="2400" dirty="0">
                <a:latin typeface="微软雅黑" panose="020B0503020204020204" pitchFamily="34" charset="-122"/>
                <a:ea typeface="微软雅黑" panose="020B0503020204020204" pitchFamily="34" charset="-122"/>
              </a:rPr>
              <a:t>each other “</a:t>
            </a:r>
            <a:r>
              <a:rPr lang="zh-CN" altLang="en-US" sz="2400" dirty="0">
                <a:latin typeface="微软雅黑" panose="020B0503020204020204" pitchFamily="34" charset="-122"/>
                <a:ea typeface="微软雅黑" panose="020B0503020204020204" pitchFamily="34" charset="-122"/>
              </a:rPr>
              <a:t>相互”、</a:t>
            </a:r>
            <a:r>
              <a:rPr lang="en-US" altLang="zh-CN" sz="2400" dirty="0">
                <a:latin typeface="微软雅黑" panose="020B0503020204020204" pitchFamily="34" charset="-122"/>
                <a:ea typeface="微软雅黑" panose="020B0503020204020204" pitchFamily="34" charset="-122"/>
              </a:rPr>
              <a:t>one ... the other ... “</a:t>
            </a:r>
            <a:r>
              <a:rPr lang="zh-CN" altLang="en-US" sz="2400" dirty="0">
                <a:latin typeface="微软雅黑" panose="020B0503020204020204" pitchFamily="34" charset="-122"/>
                <a:ea typeface="微软雅黑" panose="020B0503020204020204" pitchFamily="34" charset="-122"/>
              </a:rPr>
              <a:t>（两个中）一个</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另一个</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one after another “</a:t>
            </a:r>
            <a:r>
              <a:rPr lang="zh-CN" altLang="en-US" sz="2400" dirty="0">
                <a:latin typeface="微软雅黑" panose="020B0503020204020204" pitchFamily="34" charset="-122"/>
                <a:ea typeface="微软雅黑" panose="020B0503020204020204" pitchFamily="34" charset="-122"/>
              </a:rPr>
              <a:t>一个一个地、陆续地”等。 </a:t>
            </a:r>
          </a:p>
        </p:txBody>
      </p:sp>
      <p:sp>
        <p:nvSpPr>
          <p:cNvPr id="6" name="文本框 5"/>
          <p:cNvSpPr txBox="1"/>
          <p:nvPr/>
        </p:nvSpPr>
        <p:spPr>
          <a:xfrm>
            <a:off x="756478" y="2095796"/>
            <a:ext cx="3637534" cy="52322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）固定搭配解题法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文本框 3"/>
          <p:cNvSpPr txBox="1"/>
          <p:nvPr/>
        </p:nvSpPr>
        <p:spPr>
          <a:xfrm>
            <a:off x="3559087" y="1419714"/>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500" fill="hold"/>
                                        <p:tgtEl>
                                          <p:spTgt spid="4"/>
                                        </p:tgtEl>
                                        <p:attrNameLst>
                                          <p:attrName>ppt_w</p:attrName>
                                        </p:attrNameLst>
                                      </p:cBhvr>
                                      <p:tavLst>
                                        <p:tav tm="0">
                                          <p:val>
                                            <p:fltVal val="0"/>
                                          </p:val>
                                        </p:tav>
                                        <p:tav tm="100000">
                                          <p:val>
                                            <p:strVal val="#ppt_w"/>
                                          </p:val>
                                        </p:tav>
                                      </p:tavLst>
                                    </p:anim>
                                    <p:anim calcmode="lin" valueType="num">
                                      <p:cBhvr>
                                        <p:cTn id="11" dur="500" fill="hold"/>
                                        <p:tgtEl>
                                          <p:spTgt spid="4"/>
                                        </p:tgtEl>
                                        <p:attrNameLst>
                                          <p:attrName>ppt_h</p:attrName>
                                        </p:attrNameLst>
                                      </p:cBhvr>
                                      <p:tavLst>
                                        <p:tav tm="0">
                                          <p:val>
                                            <p:fltVal val="0"/>
                                          </p:val>
                                        </p:tav>
                                        <p:tav tm="100000">
                                          <p:val>
                                            <p:strVal val="#ppt_h"/>
                                          </p:val>
                                        </p:tav>
                                      </p:tavLst>
                                    </p:anim>
                                    <p:animEffect transition="in" filter="fade">
                                      <p:cBhvr>
                                        <p:cTn id="12" dur="500"/>
                                        <p:tgtEl>
                                          <p:spTgt spid="4"/>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500"/>
                            </p:stCondLst>
                            <p:childTnLst>
                              <p:par>
                                <p:cTn id="17" presetID="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anim calcmode="lin" valueType="num">
                                      <p:cBhvr>
                                        <p:cTn id="24" dur="1000" fill="hold"/>
                                        <p:tgtEl>
                                          <p:spTgt spid="9"/>
                                        </p:tgtEl>
                                        <p:attrNameLst>
                                          <p:attrName>ppt_x</p:attrName>
                                        </p:attrNameLst>
                                      </p:cBhvr>
                                      <p:tavLst>
                                        <p:tav tm="0">
                                          <p:val>
                                            <p:strVal val="#ppt_x"/>
                                          </p:val>
                                        </p:tav>
                                        <p:tav tm="100000">
                                          <p:val>
                                            <p:strVal val="#ppt_x"/>
                                          </p:val>
                                        </p:tav>
                                      </p:tavLst>
                                    </p:anim>
                                    <p:anim calcmode="lin" valueType="num">
                                      <p:cBhvr>
                                        <p:cTn id="2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xit" presetSubtype="2" fill="hold" grpId="1" nodeType="clickEffect">
                                  <p:stCondLst>
                                    <p:cond delay="0"/>
                                  </p:stCondLst>
                                  <p:childTnLst>
                                    <p:animEffect transition="out" filter="wipe(right)">
                                      <p:cBhvr>
                                        <p:cTn id="29" dur="500"/>
                                        <p:tgtEl>
                                          <p:spTgt spid="2"/>
                                        </p:tgtEl>
                                      </p:cBhvr>
                                    </p:animEffect>
                                    <p:set>
                                      <p:cBhvr>
                                        <p:cTn id="30" dur="1" fill="hold">
                                          <p:stCondLst>
                                            <p:cond delay="499"/>
                                          </p:stCondLst>
                                        </p:cTn>
                                        <p:tgtEl>
                                          <p:spTgt spid="2"/>
                                        </p:tgtEl>
                                        <p:attrNameLst>
                                          <p:attrName>style.visibility</p:attrName>
                                        </p:attrNameLst>
                                      </p:cBhvr>
                                      <p:to>
                                        <p:strVal val="hidden"/>
                                      </p:to>
                                    </p:set>
                                  </p:childTnLst>
                                </p:cTn>
                              </p:par>
                              <p:par>
                                <p:cTn id="31" presetID="22" presetClass="exit" presetSubtype="2" fill="hold" grpId="1" nodeType="withEffect">
                                  <p:stCondLst>
                                    <p:cond delay="0"/>
                                  </p:stCondLst>
                                  <p:childTnLst>
                                    <p:animEffect transition="out" filter="wipe(right)">
                                      <p:cBhvr>
                                        <p:cTn id="32" dur="500"/>
                                        <p:tgtEl>
                                          <p:spTgt spid="6"/>
                                        </p:tgtEl>
                                      </p:cBhvr>
                                    </p:animEffect>
                                    <p:set>
                                      <p:cBhvr>
                                        <p:cTn id="33" dur="1" fill="hold">
                                          <p:stCondLst>
                                            <p:cond delay="499"/>
                                          </p:stCondLst>
                                        </p:cTn>
                                        <p:tgtEl>
                                          <p:spTgt spid="6"/>
                                        </p:tgtEl>
                                        <p:attrNameLst>
                                          <p:attrName>style.visibility</p:attrName>
                                        </p:attrNameLst>
                                      </p:cBhvr>
                                      <p:to>
                                        <p:strVal val="hidden"/>
                                      </p:to>
                                    </p:set>
                                  </p:childTnLst>
                                </p:cTn>
                              </p:par>
                              <p:par>
                                <p:cTn id="34" presetID="22" presetClass="exit" presetSubtype="1" fill="hold" grpId="1" nodeType="withEffect">
                                  <p:stCondLst>
                                    <p:cond delay="0"/>
                                  </p:stCondLst>
                                  <p:childTnLst>
                                    <p:animEffect transition="out" filter="wipe(up)">
                                      <p:cBhvr>
                                        <p:cTn id="35" dur="500"/>
                                        <p:tgtEl>
                                          <p:spTgt spid="10"/>
                                        </p:tgtEl>
                                      </p:cBhvr>
                                    </p:animEffect>
                                    <p:set>
                                      <p:cBhvr>
                                        <p:cTn id="36" dur="1" fill="hold">
                                          <p:stCondLst>
                                            <p:cond delay="499"/>
                                          </p:stCondLst>
                                        </p:cTn>
                                        <p:tgtEl>
                                          <p:spTgt spid="10"/>
                                        </p:tgtEl>
                                        <p:attrNameLst>
                                          <p:attrName>style.visibility</p:attrName>
                                        </p:attrNameLst>
                                      </p:cBhvr>
                                      <p:to>
                                        <p:strVal val="hidden"/>
                                      </p:to>
                                    </p:set>
                                  </p:childTnLst>
                                </p:cTn>
                              </p:par>
                              <p:par>
                                <p:cTn id="37" presetID="42" presetClass="exit" presetSubtype="0" fill="hold" grpId="1" nodeType="withEffect">
                                  <p:stCondLst>
                                    <p:cond delay="0"/>
                                  </p:stCondLst>
                                  <p:childTnLst>
                                    <p:animEffect transition="out" filter="fade">
                                      <p:cBhvr>
                                        <p:cTn id="38" dur="1000"/>
                                        <p:tgtEl>
                                          <p:spTgt spid="9"/>
                                        </p:tgtEl>
                                      </p:cBhvr>
                                    </p:animEffect>
                                    <p:anim calcmode="lin" valueType="num">
                                      <p:cBhvr>
                                        <p:cTn id="39" dur="1000"/>
                                        <p:tgtEl>
                                          <p:spTgt spid="9"/>
                                        </p:tgtEl>
                                        <p:attrNameLst>
                                          <p:attrName>ppt_x</p:attrName>
                                        </p:attrNameLst>
                                      </p:cBhvr>
                                      <p:tavLst>
                                        <p:tav tm="0">
                                          <p:val>
                                            <p:strVal val="ppt_x"/>
                                          </p:val>
                                        </p:tav>
                                        <p:tav tm="100000">
                                          <p:val>
                                            <p:strVal val="ppt_x"/>
                                          </p:val>
                                        </p:tav>
                                      </p:tavLst>
                                    </p:anim>
                                    <p:anim calcmode="lin" valueType="num">
                                      <p:cBhvr>
                                        <p:cTn id="40" dur="1000"/>
                                        <p:tgtEl>
                                          <p:spTgt spid="9"/>
                                        </p:tgtEl>
                                        <p:attrNameLst>
                                          <p:attrName>ppt_y</p:attrName>
                                        </p:attrNameLst>
                                      </p:cBhvr>
                                      <p:tavLst>
                                        <p:tav tm="0">
                                          <p:val>
                                            <p:strVal val="ppt_y"/>
                                          </p:val>
                                        </p:tav>
                                        <p:tav tm="100000">
                                          <p:val>
                                            <p:strVal val="ppt_y+.1"/>
                                          </p:val>
                                        </p:tav>
                                      </p:tavLst>
                                    </p:anim>
                                    <p:set>
                                      <p:cBhvr>
                                        <p:cTn id="41"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P spid="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45</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485401"/>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I hope that everyone can enjoy ____________ (you) and seize this opportunity to learn something useful from this contest.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7276711" y="2413972"/>
            <a:ext cx="1420582"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yourself</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解析：本题考查固定搭配。</a:t>
            </a:r>
            <a:r>
              <a:rPr lang="en-US" altLang="zh-CN" sz="2400" dirty="0">
                <a:latin typeface="微软雅黑" panose="020B0503020204020204" pitchFamily="34" charset="-122"/>
                <a:ea typeface="微软雅黑" panose="020B0503020204020204" pitchFamily="34" charset="-122"/>
              </a:rPr>
              <a:t>enjoy oneself“</a:t>
            </a:r>
            <a:r>
              <a:rPr lang="zh-CN" altLang="en-US" sz="2400" dirty="0">
                <a:latin typeface="微软雅黑" panose="020B0503020204020204" pitchFamily="34" charset="-122"/>
                <a:ea typeface="微软雅黑" panose="020B0503020204020204" pitchFamily="34" charset="-122"/>
              </a:rPr>
              <a:t>玩得开心”，应填入反身代词。由于主语</a:t>
            </a:r>
            <a:r>
              <a:rPr lang="en-US" altLang="zh-CN" sz="2400" dirty="0">
                <a:latin typeface="微软雅黑" panose="020B0503020204020204" pitchFamily="34" charset="-122"/>
                <a:ea typeface="微软雅黑" panose="020B0503020204020204" pitchFamily="34" charset="-122"/>
              </a:rPr>
              <a:t>everyone</a:t>
            </a:r>
            <a:r>
              <a:rPr lang="zh-CN" altLang="en-US" sz="2400" dirty="0">
                <a:latin typeface="微软雅黑" panose="020B0503020204020204" pitchFamily="34" charset="-122"/>
                <a:ea typeface="微软雅黑" panose="020B0503020204020204" pitchFamily="34" charset="-122"/>
              </a:rPr>
              <a:t>为单数，故反身代词用单数形式，故此题正确答案为：</a:t>
            </a:r>
            <a:r>
              <a:rPr lang="en-US" altLang="zh-CN" sz="2400" dirty="0">
                <a:latin typeface="微软雅黑" panose="020B0503020204020204" pitchFamily="34" charset="-122"/>
                <a:ea typeface="微软雅黑" panose="020B0503020204020204" pitchFamily="34" charset="-122"/>
              </a:rPr>
              <a:t>yourself</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3559087" y="1408928"/>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46</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485401"/>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School was over and students went out of the school gate one after _________ (other).</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3390511" y="2806235"/>
            <a:ext cx="1382110"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another</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解析：本题考查固定搭配。</a:t>
            </a:r>
            <a:r>
              <a:rPr lang="en-US" altLang="zh-CN" sz="2400" dirty="0">
                <a:latin typeface="微软雅黑" panose="020B0503020204020204" pitchFamily="34" charset="-122"/>
                <a:ea typeface="微软雅黑" panose="020B0503020204020204" pitchFamily="34" charset="-122"/>
              </a:rPr>
              <a:t>one after another“</a:t>
            </a:r>
            <a:r>
              <a:rPr lang="zh-CN" altLang="en-US" sz="2400" dirty="0">
                <a:latin typeface="微软雅黑" panose="020B0503020204020204" pitchFamily="34" charset="-122"/>
                <a:ea typeface="微软雅黑" panose="020B0503020204020204" pitchFamily="34" charset="-122"/>
              </a:rPr>
              <a:t>陆续地”，句意为“学生们陆续离开校门”，故此题正确答案为：</a:t>
            </a:r>
            <a:r>
              <a:rPr lang="en-US" altLang="zh-CN" sz="2400" dirty="0">
                <a:latin typeface="微软雅黑" panose="020B0503020204020204" pitchFamily="34" charset="-122"/>
                <a:ea typeface="微软雅黑" panose="020B0503020204020204" pitchFamily="34" charset="-122"/>
              </a:rPr>
              <a:t>another</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3559087" y="1408928"/>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6294268" cy="501647"/>
          </a:xfrm>
          <a:prstGeom prst="homePlate">
            <a:avLst/>
          </a:prstGeom>
          <a:solidFill>
            <a:schemeClr val="bg2">
              <a:lumMod val="9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47</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295158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提示词为人称代词时，在句中充当宾语需填入宾格。在句中充当定语时，通常填入形容词性物主代词。</a:t>
            </a:r>
          </a:p>
        </p:txBody>
      </p:sp>
      <p:sp>
        <p:nvSpPr>
          <p:cNvPr id="6" name="文本框 5"/>
          <p:cNvSpPr txBox="1"/>
          <p:nvPr/>
        </p:nvSpPr>
        <p:spPr>
          <a:xfrm>
            <a:off x="756478" y="2095796"/>
            <a:ext cx="5073825" cy="52322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）分析句子语法结构解题法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文本框 3"/>
          <p:cNvSpPr txBox="1"/>
          <p:nvPr/>
        </p:nvSpPr>
        <p:spPr>
          <a:xfrm>
            <a:off x="3559087" y="1374194"/>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par>
                          <p:cTn id="23" fill="hold">
                            <p:stCondLst>
                              <p:cond delay="500"/>
                            </p:stCondLst>
                            <p:childTnLst>
                              <p:par>
                                <p:cTn id="24" presetID="2" presetClass="entr" presetSubtype="4"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ppt_x"/>
                                          </p:val>
                                        </p:tav>
                                        <p:tav tm="100000">
                                          <p:val>
                                            <p:strVal val="#ppt_x"/>
                                          </p:val>
                                        </p:tav>
                                      </p:tavLst>
                                    </p:anim>
                                    <p:anim calcmode="lin" valueType="num">
                                      <p:cBhvr additive="base">
                                        <p:cTn id="27" dur="500" fill="hold"/>
                                        <p:tgtEl>
                                          <p:spTgt spid="10"/>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xit" presetSubtype="2" fill="hold" grpId="1" nodeType="clickEffect">
                                  <p:stCondLst>
                                    <p:cond delay="0"/>
                                  </p:stCondLst>
                                  <p:childTnLst>
                                    <p:animEffect transition="out" filter="wipe(right)">
                                      <p:cBhvr>
                                        <p:cTn id="36" dur="500"/>
                                        <p:tgtEl>
                                          <p:spTgt spid="2"/>
                                        </p:tgtEl>
                                      </p:cBhvr>
                                    </p:animEffect>
                                    <p:set>
                                      <p:cBhvr>
                                        <p:cTn id="37" dur="1" fill="hold">
                                          <p:stCondLst>
                                            <p:cond delay="499"/>
                                          </p:stCondLst>
                                        </p:cTn>
                                        <p:tgtEl>
                                          <p:spTgt spid="2"/>
                                        </p:tgtEl>
                                        <p:attrNameLst>
                                          <p:attrName>style.visibility</p:attrName>
                                        </p:attrNameLst>
                                      </p:cBhvr>
                                      <p:to>
                                        <p:strVal val="hidden"/>
                                      </p:to>
                                    </p:set>
                                  </p:childTnLst>
                                </p:cTn>
                              </p:par>
                              <p:par>
                                <p:cTn id="38" presetID="22" presetClass="exit" presetSubtype="2" fill="hold" grpId="1" nodeType="withEffect">
                                  <p:stCondLst>
                                    <p:cond delay="0"/>
                                  </p:stCondLst>
                                  <p:childTnLst>
                                    <p:animEffect transition="out" filter="wipe(right)">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par>
                                <p:cTn id="41" presetID="22" presetClass="exit" presetSubtype="1" fill="hold" grpId="1" nodeType="withEffect">
                                  <p:stCondLst>
                                    <p:cond delay="0"/>
                                  </p:stCondLst>
                                  <p:childTnLst>
                                    <p:animEffect transition="out" filter="wipe(up)">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42" presetClass="exit" presetSubtype="0" fill="hold" grpId="1" nodeType="withEffect">
                                  <p:stCondLst>
                                    <p:cond delay="0"/>
                                  </p:stCondLst>
                                  <p:childTnLst>
                                    <p:animEffect transition="out" filter="fade">
                                      <p:cBhvr>
                                        <p:cTn id="45" dur="1000"/>
                                        <p:tgtEl>
                                          <p:spTgt spid="9"/>
                                        </p:tgtEl>
                                      </p:cBhvr>
                                    </p:animEffect>
                                    <p:anim calcmode="lin" valueType="num">
                                      <p:cBhvr>
                                        <p:cTn id="46" dur="1000"/>
                                        <p:tgtEl>
                                          <p:spTgt spid="9"/>
                                        </p:tgtEl>
                                        <p:attrNameLst>
                                          <p:attrName>ppt_x</p:attrName>
                                        </p:attrNameLst>
                                      </p:cBhvr>
                                      <p:tavLst>
                                        <p:tav tm="0">
                                          <p:val>
                                            <p:strVal val="ppt_x"/>
                                          </p:val>
                                        </p:tav>
                                        <p:tav tm="100000">
                                          <p:val>
                                            <p:strVal val="ppt_x"/>
                                          </p:val>
                                        </p:tav>
                                      </p:tavLst>
                                    </p:anim>
                                    <p:anim calcmode="lin" valueType="num">
                                      <p:cBhvr>
                                        <p:cTn id="47" dur="1000"/>
                                        <p:tgtEl>
                                          <p:spTgt spid="9"/>
                                        </p:tgtEl>
                                        <p:attrNameLst>
                                          <p:attrName>ppt_y</p:attrName>
                                        </p:attrNameLst>
                                      </p:cBhvr>
                                      <p:tavLst>
                                        <p:tav tm="0">
                                          <p:val>
                                            <p:strVal val="ppt_y"/>
                                          </p:val>
                                        </p:tav>
                                        <p:tav tm="100000">
                                          <p:val>
                                            <p:strVal val="ppt_y+.1"/>
                                          </p:val>
                                        </p:tav>
                                      </p:tavLst>
                                    </p:anim>
                                    <p:set>
                                      <p:cBhvr>
                                        <p:cTn id="48"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Graphic spid="13" grpId="0">
        <p:bldAsOne/>
      </p:bldGraphic>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48</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170225" y="2676309"/>
            <a:ext cx="10107353" cy="46166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 study shows that practice can improve _________ (we) memory.</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7871325" y="2624675"/>
            <a:ext cx="723275"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our</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解析：本题考查人称代词的变化。根据分析句子语法结构解题法，填入词修饰名词</a:t>
            </a:r>
            <a:r>
              <a:rPr lang="en-US" altLang="zh-CN" sz="2400" dirty="0">
                <a:latin typeface="微软雅黑" panose="020B0503020204020204" pitchFamily="34" charset="-122"/>
                <a:ea typeface="微软雅黑" panose="020B0503020204020204" pitchFamily="34" charset="-122"/>
              </a:rPr>
              <a:t>memory</a:t>
            </a:r>
            <a:r>
              <a:rPr lang="zh-CN" altLang="en-US" sz="2400" dirty="0">
                <a:latin typeface="微软雅黑" panose="020B0503020204020204" pitchFamily="34" charset="-122"/>
                <a:ea typeface="微软雅黑" panose="020B0503020204020204" pitchFamily="34" charset="-122"/>
              </a:rPr>
              <a:t>，需填入形容词性物主代词，故此题正确答案为：</a:t>
            </a:r>
            <a:r>
              <a:rPr lang="en-US" altLang="zh-CN" sz="2400" dirty="0">
                <a:latin typeface="微软雅黑" panose="020B0503020204020204" pitchFamily="34" charset="-122"/>
                <a:ea typeface="微软雅黑" panose="020B0503020204020204" pitchFamily="34" charset="-122"/>
              </a:rPr>
              <a:t>our</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98332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t>49</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042323" y="3966269"/>
            <a:ext cx="10107353" cy="830997"/>
          </a:xfrm>
          <a:prstGeom prst="rect">
            <a:avLst/>
          </a:prstGeom>
          <a:noFill/>
        </p:spPr>
        <p:txBody>
          <a:bodyPr wrap="square" rtlCol="0">
            <a:spAutoFit/>
          </a:bodyPr>
          <a:lstStyle/>
          <a:p>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1</a:t>
            </a:r>
            <a:r>
              <a:rPr lang="zh-CN" altLang="en-US" sz="2400" b="1" dirty="0">
                <a:latin typeface="微软雅黑" panose="020B0503020204020204" pitchFamily="34" charset="-122"/>
                <a:ea typeface="微软雅黑" panose="020B0503020204020204" pitchFamily="34" charset="-122"/>
              </a:rPr>
              <a:t>）关键词解题法</a:t>
            </a:r>
          </a:p>
          <a:p>
            <a:r>
              <a:rPr lang="zh-CN" altLang="en-US" sz="2400" b="1" dirty="0">
                <a:latin typeface="微软雅黑" panose="020B0503020204020204" pitchFamily="34" charset="-122"/>
                <a:ea typeface="微软雅黑" panose="020B0503020204020204" pitchFamily="34" charset="-122"/>
              </a:rPr>
              <a:t>空格后有表示具体时间或地点的词，填入合适的介词，如 </a:t>
            </a:r>
            <a:r>
              <a:rPr lang="en-US" altLang="zh-CN" sz="2400" b="1" dirty="0">
                <a:latin typeface="微软雅黑" panose="020B0503020204020204" pitchFamily="34" charset="-122"/>
                <a:ea typeface="微软雅黑" panose="020B0503020204020204" pitchFamily="34" charset="-122"/>
              </a:rPr>
              <a:t>in</a:t>
            </a:r>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on</a:t>
            </a:r>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at </a:t>
            </a:r>
            <a:r>
              <a:rPr lang="zh-CN" altLang="en-US" sz="2400" b="1" dirty="0">
                <a:latin typeface="微软雅黑" panose="020B0503020204020204" pitchFamily="34" charset="-122"/>
                <a:ea typeface="微软雅黑" panose="020B0503020204020204" pitchFamily="34" charset="-122"/>
              </a:rPr>
              <a:t>等。</a:t>
            </a:r>
          </a:p>
        </p:txBody>
      </p:sp>
      <p:sp>
        <p:nvSpPr>
          <p:cNvPr id="6" name="文本框 5"/>
          <p:cNvSpPr txBox="1"/>
          <p:nvPr/>
        </p:nvSpPr>
        <p:spPr>
          <a:xfrm>
            <a:off x="1042323" y="1822342"/>
            <a:ext cx="10107353" cy="1692771"/>
          </a:xfrm>
          <a:prstGeom prst="rect">
            <a:avLst/>
          </a:prstGeom>
          <a:solidFill>
            <a:schemeClr val="accent3">
              <a:lumMod val="40000"/>
              <a:lumOff val="60000"/>
            </a:schemeClr>
          </a:solidFill>
        </p:spPr>
        <p:txBody>
          <a:bodyPr wrap="square" rtlCol="0">
            <a:spAutoFit/>
          </a:bodyPr>
          <a:lstStyle/>
          <a:p>
            <a:r>
              <a:rPr lang="en-US" altLang="zh-CN" sz="2600" b="1" dirty="0">
                <a:latin typeface="微软雅黑" panose="020B0503020204020204" pitchFamily="34" charset="-122"/>
                <a:ea typeface="微软雅黑" panose="020B0503020204020204" pitchFamily="34" charset="-122"/>
              </a:rPr>
              <a:t>2. </a:t>
            </a:r>
            <a:r>
              <a:rPr lang="zh-CN" altLang="en-US" sz="2600" b="1" dirty="0">
                <a:latin typeface="微软雅黑" panose="020B0503020204020204" pitchFamily="34" charset="-122"/>
                <a:ea typeface="微软雅黑" panose="020B0503020204020204" pitchFamily="34" charset="-122"/>
              </a:rPr>
              <a:t>无提示词的题型：解题技巧</a:t>
            </a:r>
            <a:r>
              <a:rPr lang="en-US" altLang="zh-CN" sz="2600" b="1" dirty="0">
                <a:latin typeface="微软雅黑" panose="020B0503020204020204" pitchFamily="34" charset="-122"/>
                <a:ea typeface="微软雅黑" panose="020B0503020204020204" pitchFamily="34" charset="-122"/>
              </a:rPr>
              <a:t>——“</a:t>
            </a:r>
            <a:r>
              <a:rPr lang="zh-CN" altLang="en-US" sz="2600" b="1" dirty="0">
                <a:latin typeface="微软雅黑" panose="020B0503020204020204" pitchFamily="34" charset="-122"/>
                <a:ea typeface="微软雅黑" panose="020B0503020204020204" pitchFamily="34" charset="-122"/>
              </a:rPr>
              <a:t>思填”</a:t>
            </a:r>
          </a:p>
          <a:p>
            <a:r>
              <a:rPr lang="zh-CN" altLang="en-US" sz="2600" b="1" dirty="0">
                <a:latin typeface="微软雅黑" panose="020B0503020204020204" pitchFamily="34" charset="-122"/>
                <a:ea typeface="微软雅黑" panose="020B0503020204020204" pitchFamily="34" charset="-122"/>
              </a:rPr>
              <a:t>     无提示词的题型，一般填代词、助动词或情态动词、冠词、介词、连词等。先分析句子需要填哪类词，再根据句意和句子间的逻辑关系和固定搭配，确定具体填什么词。</a:t>
            </a:r>
          </a:p>
        </p:txBody>
      </p:sp>
      <p:graphicFrame>
        <p:nvGraphicFramePr>
          <p:cNvPr id="8" name="图示 7"/>
          <p:cNvGraphicFramePr/>
          <p:nvPr/>
        </p:nvGraphicFramePr>
        <p:xfrm>
          <a:off x="2032000" y="273231"/>
          <a:ext cx="8128000" cy="14089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500"/>
                            </p:stCondLst>
                            <p:childTnLst>
                              <p:par>
                                <p:cTn id="16" presetID="22" presetClass="entr" presetSubtype="8" fill="hold" grpId="1"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xit" presetSubtype="2" fill="hold" grpId="0" nodeType="clickEffect">
                                  <p:stCondLst>
                                    <p:cond delay="0"/>
                                  </p:stCondLst>
                                  <p:childTnLst>
                                    <p:animEffect transition="out" filter="wipe(right)">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22" presetClass="exit" presetSubtype="2" fill="hold" grpId="1" nodeType="withEffect">
                                  <p:stCondLst>
                                    <p:cond delay="0"/>
                                  </p:stCondLst>
                                  <p:childTnLst>
                                    <p:animEffect transition="out" filter="wipe(right)">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6" grpId="0" animBg="1"/>
      <p:bldP spid="6" grpId="1" animBg="1"/>
      <p:bldGraphic spid="8"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695355" y="384595"/>
            <a:ext cx="4801314" cy="707886"/>
          </a:xfrm>
          <a:prstGeom prst="rect">
            <a:avLst/>
          </a:prstGeom>
          <a:noFill/>
        </p:spPr>
        <p:txBody>
          <a:bodyPr wrap="none"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一、大纲要求及解读</a:t>
            </a:r>
          </a:p>
        </p:txBody>
      </p:sp>
      <p:sp>
        <p:nvSpPr>
          <p:cNvPr id="73" name="左箭头 72">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98927" y="1428452"/>
            <a:ext cx="10242884" cy="2245360"/>
          </a:xfrm>
          <a:prstGeom prst="rect">
            <a:avLst/>
          </a:prstGeom>
          <a:noFill/>
        </p:spPr>
        <p:txBody>
          <a:bodyPr wrap="square" rtlCol="0">
            <a:spAutoFit/>
          </a:bodyPr>
          <a:lstStyle/>
          <a:p>
            <a:r>
              <a:rPr lang="zh-CN" alt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语法填空是 2017 年才开始的新题型。共 10 小题，每小题 1.5 分，共 15 分。在一篇 150–200字的短文中留出 10 个空白处，要求考生按照句子的语法结构和上下文连贯的要求，在空白处填入一个适当的词或使用括号中词语的正确形式填空。该题型借助语篇的形式考查考生语法知识和词法的掌握程度。</a:t>
            </a:r>
          </a:p>
        </p:txBody>
      </p:sp>
      <p:grpSp>
        <p:nvGrpSpPr>
          <p:cNvPr id="285" name="Group 4"/>
          <p:cNvGrpSpPr/>
          <p:nvPr/>
        </p:nvGrpSpPr>
        <p:grpSpPr>
          <a:xfrm>
            <a:off x="0" y="4658264"/>
            <a:ext cx="12192000" cy="2164551"/>
            <a:chOff x="-23122" y="1601043"/>
            <a:chExt cx="12215122" cy="2893343"/>
          </a:xfrm>
        </p:grpSpPr>
        <p:sp>
          <p:nvSpPr>
            <p:cNvPr id="286" name="Freeform 22"/>
            <p:cNvSpPr/>
            <p:nvPr/>
          </p:nvSpPr>
          <p:spPr bwMode="auto">
            <a:xfrm>
              <a:off x="5291191" y="3382883"/>
              <a:ext cx="757642" cy="415155"/>
            </a:xfrm>
            <a:custGeom>
              <a:avLst/>
              <a:gdLst>
                <a:gd name="T0" fmla="*/ 734 w 734"/>
                <a:gd name="T1" fmla="*/ 22 h 402"/>
                <a:gd name="T2" fmla="*/ 333 w 734"/>
                <a:gd name="T3" fmla="*/ 2 h 402"/>
                <a:gd name="T4" fmla="*/ 197 w 734"/>
                <a:gd name="T5" fmla="*/ 54 h 402"/>
                <a:gd name="T6" fmla="*/ 44 w 734"/>
                <a:gd name="T7" fmla="*/ 205 h 402"/>
                <a:gd name="T8" fmla="*/ 41 w 734"/>
                <a:gd name="T9" fmla="*/ 356 h 402"/>
                <a:gd name="T10" fmla="*/ 43 w 734"/>
                <a:gd name="T11" fmla="*/ 358 h 402"/>
                <a:gd name="T12" fmla="*/ 194 w 734"/>
                <a:gd name="T13" fmla="*/ 361 h 402"/>
                <a:gd name="T14" fmla="*/ 364 w 734"/>
                <a:gd name="T15" fmla="*/ 193 h 402"/>
                <a:gd name="T16" fmla="*/ 720 w 734"/>
                <a:gd name="T17" fmla="*/ 244 h 402"/>
                <a:gd name="T18" fmla="*/ 734 w 734"/>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402">
                  <a:moveTo>
                    <a:pt x="734" y="22"/>
                  </a:moveTo>
                  <a:cubicBezTo>
                    <a:pt x="333" y="2"/>
                    <a:pt x="333" y="2"/>
                    <a:pt x="333" y="2"/>
                  </a:cubicBezTo>
                  <a:cubicBezTo>
                    <a:pt x="283" y="0"/>
                    <a:pt x="233" y="18"/>
                    <a:pt x="197" y="54"/>
                  </a:cubicBezTo>
                  <a:cubicBezTo>
                    <a:pt x="44" y="205"/>
                    <a:pt x="44" y="205"/>
                    <a:pt x="44" y="205"/>
                  </a:cubicBezTo>
                  <a:cubicBezTo>
                    <a:pt x="2" y="246"/>
                    <a:pt x="0" y="314"/>
                    <a:pt x="41" y="356"/>
                  </a:cubicBezTo>
                  <a:cubicBezTo>
                    <a:pt x="43" y="358"/>
                    <a:pt x="43" y="358"/>
                    <a:pt x="43" y="358"/>
                  </a:cubicBezTo>
                  <a:cubicBezTo>
                    <a:pt x="83" y="401"/>
                    <a:pt x="151" y="402"/>
                    <a:pt x="194" y="361"/>
                  </a:cubicBezTo>
                  <a:cubicBezTo>
                    <a:pt x="364" y="193"/>
                    <a:pt x="364" y="193"/>
                    <a:pt x="364" y="193"/>
                  </a:cubicBezTo>
                  <a:cubicBezTo>
                    <a:pt x="720" y="244"/>
                    <a:pt x="720" y="244"/>
                    <a:pt x="720" y="244"/>
                  </a:cubicBezTo>
                  <a:cubicBezTo>
                    <a:pt x="734" y="22"/>
                    <a:pt x="734" y="22"/>
                    <a:pt x="734"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3"/>
            <p:cNvSpPr/>
            <p:nvPr/>
          </p:nvSpPr>
          <p:spPr bwMode="auto">
            <a:xfrm>
              <a:off x="5338583" y="3382883"/>
              <a:ext cx="757010" cy="415155"/>
            </a:xfrm>
            <a:custGeom>
              <a:avLst/>
              <a:gdLst>
                <a:gd name="T0" fmla="*/ 733 w 733"/>
                <a:gd name="T1" fmla="*/ 22 h 402"/>
                <a:gd name="T2" fmla="*/ 333 w 733"/>
                <a:gd name="T3" fmla="*/ 2 h 402"/>
                <a:gd name="T4" fmla="*/ 197 w 733"/>
                <a:gd name="T5" fmla="*/ 54 h 402"/>
                <a:gd name="T6" fmla="*/ 44 w 733"/>
                <a:gd name="T7" fmla="*/ 205 h 402"/>
                <a:gd name="T8" fmla="*/ 40 w 733"/>
                <a:gd name="T9" fmla="*/ 356 h 402"/>
                <a:gd name="T10" fmla="*/ 42 w 733"/>
                <a:gd name="T11" fmla="*/ 358 h 402"/>
                <a:gd name="T12" fmla="*/ 193 w 733"/>
                <a:gd name="T13" fmla="*/ 361 h 402"/>
                <a:gd name="T14" fmla="*/ 364 w 733"/>
                <a:gd name="T15" fmla="*/ 193 h 402"/>
                <a:gd name="T16" fmla="*/ 720 w 733"/>
                <a:gd name="T17" fmla="*/ 244 h 402"/>
                <a:gd name="T18" fmla="*/ 733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733" y="22"/>
                  </a:moveTo>
                  <a:cubicBezTo>
                    <a:pt x="333" y="2"/>
                    <a:pt x="333" y="2"/>
                    <a:pt x="333" y="2"/>
                  </a:cubicBezTo>
                  <a:cubicBezTo>
                    <a:pt x="282" y="0"/>
                    <a:pt x="233" y="18"/>
                    <a:pt x="197" y="54"/>
                  </a:cubicBezTo>
                  <a:cubicBezTo>
                    <a:pt x="44" y="205"/>
                    <a:pt x="44" y="205"/>
                    <a:pt x="44" y="205"/>
                  </a:cubicBezTo>
                  <a:cubicBezTo>
                    <a:pt x="1" y="246"/>
                    <a:pt x="0" y="314"/>
                    <a:pt x="40" y="356"/>
                  </a:cubicBezTo>
                  <a:cubicBezTo>
                    <a:pt x="42" y="358"/>
                    <a:pt x="42" y="358"/>
                    <a:pt x="42" y="358"/>
                  </a:cubicBezTo>
                  <a:cubicBezTo>
                    <a:pt x="83" y="401"/>
                    <a:pt x="151" y="402"/>
                    <a:pt x="193" y="361"/>
                  </a:cubicBezTo>
                  <a:cubicBezTo>
                    <a:pt x="364" y="193"/>
                    <a:pt x="364" y="193"/>
                    <a:pt x="364" y="193"/>
                  </a:cubicBezTo>
                  <a:cubicBezTo>
                    <a:pt x="720" y="244"/>
                    <a:pt x="720" y="244"/>
                    <a:pt x="720" y="244"/>
                  </a:cubicBezTo>
                  <a:cubicBezTo>
                    <a:pt x="733" y="22"/>
                    <a:pt x="733" y="22"/>
                    <a:pt x="733"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8" name="Freeform 24"/>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5"/>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26"/>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7"/>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2" name="Freeform 28"/>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4" name="Freeform 30"/>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5" name="Freeform 31"/>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6" name="Freeform 36"/>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7" name="Freeform 37"/>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42"/>
            <p:cNvSpPr/>
            <p:nvPr/>
          </p:nvSpPr>
          <p:spPr bwMode="auto">
            <a:xfrm>
              <a:off x="4985986" y="3686824"/>
              <a:ext cx="527000" cy="390511"/>
            </a:xfrm>
            <a:custGeom>
              <a:avLst/>
              <a:gdLst>
                <a:gd name="T0" fmla="*/ 149 w 511"/>
                <a:gd name="T1" fmla="*/ 354 h 378"/>
                <a:gd name="T2" fmla="*/ 452 w 511"/>
                <a:gd name="T3" fmla="*/ 183 h 378"/>
                <a:gd name="T4" fmla="*/ 487 w 511"/>
                <a:gd name="T5" fmla="*/ 60 h 378"/>
                <a:gd name="T6" fmla="*/ 486 w 511"/>
                <a:gd name="T7" fmla="*/ 58 h 378"/>
                <a:gd name="T8" fmla="*/ 363 w 511"/>
                <a:gd name="T9" fmla="*/ 24 h 378"/>
                <a:gd name="T10" fmla="*/ 59 w 511"/>
                <a:gd name="T11" fmla="*/ 195 h 378"/>
                <a:gd name="T12" fmla="*/ 25 w 511"/>
                <a:gd name="T13" fmla="*/ 318 h 378"/>
                <a:gd name="T14" fmla="*/ 26 w 511"/>
                <a:gd name="T15" fmla="*/ 320 h 378"/>
                <a:gd name="T16" fmla="*/ 149 w 511"/>
                <a:gd name="T17" fmla="*/ 3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8">
                  <a:moveTo>
                    <a:pt x="149" y="354"/>
                  </a:moveTo>
                  <a:cubicBezTo>
                    <a:pt x="452" y="183"/>
                    <a:pt x="452" y="183"/>
                    <a:pt x="452" y="183"/>
                  </a:cubicBezTo>
                  <a:cubicBezTo>
                    <a:pt x="496" y="159"/>
                    <a:pt x="511" y="103"/>
                    <a:pt x="487" y="60"/>
                  </a:cubicBezTo>
                  <a:cubicBezTo>
                    <a:pt x="486" y="58"/>
                    <a:pt x="486" y="58"/>
                    <a:pt x="486" y="58"/>
                  </a:cubicBezTo>
                  <a:cubicBezTo>
                    <a:pt x="461" y="15"/>
                    <a:pt x="406" y="0"/>
                    <a:pt x="363" y="24"/>
                  </a:cubicBezTo>
                  <a:cubicBezTo>
                    <a:pt x="59" y="195"/>
                    <a:pt x="59" y="195"/>
                    <a:pt x="59" y="195"/>
                  </a:cubicBezTo>
                  <a:cubicBezTo>
                    <a:pt x="16" y="219"/>
                    <a:pt x="0" y="275"/>
                    <a:pt x="25" y="318"/>
                  </a:cubicBezTo>
                  <a:cubicBezTo>
                    <a:pt x="26" y="320"/>
                    <a:pt x="26" y="320"/>
                    <a:pt x="26" y="320"/>
                  </a:cubicBezTo>
                  <a:cubicBezTo>
                    <a:pt x="50" y="363"/>
                    <a:pt x="105" y="378"/>
                    <a:pt x="149"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43"/>
            <p:cNvSpPr/>
            <p:nvPr/>
          </p:nvSpPr>
          <p:spPr bwMode="auto">
            <a:xfrm>
              <a:off x="5039697" y="3861227"/>
              <a:ext cx="526369" cy="391775"/>
            </a:xfrm>
            <a:custGeom>
              <a:avLst/>
              <a:gdLst>
                <a:gd name="T0" fmla="*/ 148 w 510"/>
                <a:gd name="T1" fmla="*/ 354 h 379"/>
                <a:gd name="T2" fmla="*/ 452 w 510"/>
                <a:gd name="T3" fmla="*/ 183 h 379"/>
                <a:gd name="T4" fmla="*/ 486 w 510"/>
                <a:gd name="T5" fmla="*/ 60 h 379"/>
                <a:gd name="T6" fmla="*/ 485 w 510"/>
                <a:gd name="T7" fmla="*/ 59 h 379"/>
                <a:gd name="T8" fmla="*/ 362 w 510"/>
                <a:gd name="T9" fmla="*/ 25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2" y="183"/>
                    <a:pt x="452" y="183"/>
                    <a:pt x="452" y="183"/>
                  </a:cubicBezTo>
                  <a:cubicBezTo>
                    <a:pt x="495" y="159"/>
                    <a:pt x="510" y="104"/>
                    <a:pt x="486" y="60"/>
                  </a:cubicBezTo>
                  <a:cubicBezTo>
                    <a:pt x="485" y="59"/>
                    <a:pt x="485" y="59"/>
                    <a:pt x="485" y="59"/>
                  </a:cubicBezTo>
                  <a:cubicBezTo>
                    <a:pt x="461" y="15"/>
                    <a:pt x="405" y="0"/>
                    <a:pt x="362" y="25"/>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0" name="Freeform 44"/>
            <p:cNvSpPr/>
            <p:nvPr/>
          </p:nvSpPr>
          <p:spPr bwMode="auto">
            <a:xfrm>
              <a:off x="5222314" y="3963594"/>
              <a:ext cx="526369" cy="391143"/>
            </a:xfrm>
            <a:custGeom>
              <a:avLst/>
              <a:gdLst>
                <a:gd name="T0" fmla="*/ 148 w 510"/>
                <a:gd name="T1" fmla="*/ 354 h 379"/>
                <a:gd name="T2" fmla="*/ 451 w 510"/>
                <a:gd name="T3" fmla="*/ 183 h 379"/>
                <a:gd name="T4" fmla="*/ 486 w 510"/>
                <a:gd name="T5" fmla="*/ 60 h 379"/>
                <a:gd name="T6" fmla="*/ 485 w 510"/>
                <a:gd name="T7" fmla="*/ 59 h 379"/>
                <a:gd name="T8" fmla="*/ 362 w 510"/>
                <a:gd name="T9" fmla="*/ 24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1" y="183"/>
                    <a:pt x="451" y="183"/>
                    <a:pt x="451" y="183"/>
                  </a:cubicBezTo>
                  <a:cubicBezTo>
                    <a:pt x="495" y="159"/>
                    <a:pt x="510" y="104"/>
                    <a:pt x="486" y="60"/>
                  </a:cubicBezTo>
                  <a:cubicBezTo>
                    <a:pt x="485" y="59"/>
                    <a:pt x="485" y="59"/>
                    <a:pt x="485" y="59"/>
                  </a:cubicBezTo>
                  <a:cubicBezTo>
                    <a:pt x="461" y="15"/>
                    <a:pt x="405" y="0"/>
                    <a:pt x="362" y="24"/>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45"/>
            <p:cNvSpPr/>
            <p:nvPr/>
          </p:nvSpPr>
          <p:spPr bwMode="auto">
            <a:xfrm>
              <a:off x="5395454" y="4069752"/>
              <a:ext cx="527632" cy="391775"/>
            </a:xfrm>
            <a:custGeom>
              <a:avLst/>
              <a:gdLst>
                <a:gd name="T0" fmla="*/ 149 w 511"/>
                <a:gd name="T1" fmla="*/ 354 h 379"/>
                <a:gd name="T2" fmla="*/ 452 w 511"/>
                <a:gd name="T3" fmla="*/ 184 h 379"/>
                <a:gd name="T4" fmla="*/ 486 w 511"/>
                <a:gd name="T5" fmla="*/ 61 h 379"/>
                <a:gd name="T6" fmla="*/ 486 w 511"/>
                <a:gd name="T7" fmla="*/ 59 h 379"/>
                <a:gd name="T8" fmla="*/ 363 w 511"/>
                <a:gd name="T9" fmla="*/ 25 h 379"/>
                <a:gd name="T10" fmla="*/ 59 w 511"/>
                <a:gd name="T11" fmla="*/ 196 h 379"/>
                <a:gd name="T12" fmla="*/ 25 w 511"/>
                <a:gd name="T13" fmla="*/ 319 h 379"/>
                <a:gd name="T14" fmla="*/ 26 w 511"/>
                <a:gd name="T15" fmla="*/ 320 h 379"/>
                <a:gd name="T16" fmla="*/ 149 w 511"/>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9">
                  <a:moveTo>
                    <a:pt x="149" y="354"/>
                  </a:moveTo>
                  <a:cubicBezTo>
                    <a:pt x="452" y="184"/>
                    <a:pt x="452" y="184"/>
                    <a:pt x="452" y="184"/>
                  </a:cubicBezTo>
                  <a:cubicBezTo>
                    <a:pt x="496" y="159"/>
                    <a:pt x="511" y="104"/>
                    <a:pt x="486" y="61"/>
                  </a:cubicBezTo>
                  <a:cubicBezTo>
                    <a:pt x="486" y="59"/>
                    <a:pt x="486" y="59"/>
                    <a:pt x="486" y="59"/>
                  </a:cubicBezTo>
                  <a:cubicBezTo>
                    <a:pt x="461" y="16"/>
                    <a:pt x="406" y="0"/>
                    <a:pt x="363" y="25"/>
                  </a:cubicBezTo>
                  <a:cubicBezTo>
                    <a:pt x="59" y="196"/>
                    <a:pt x="59" y="196"/>
                    <a:pt x="59" y="196"/>
                  </a:cubicBezTo>
                  <a:cubicBezTo>
                    <a:pt x="16" y="220"/>
                    <a:pt x="0" y="275"/>
                    <a:pt x="25" y="319"/>
                  </a:cubicBezTo>
                  <a:cubicBezTo>
                    <a:pt x="26" y="320"/>
                    <a:pt x="26" y="320"/>
                    <a:pt x="26" y="320"/>
                  </a:cubicBezTo>
                  <a:cubicBezTo>
                    <a:pt x="50" y="364"/>
                    <a:pt x="105" y="379"/>
                    <a:pt x="149" y="354"/>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2" name="Freeform 46"/>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3" name="Freeform 47"/>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4" name="Freeform 48"/>
            <p:cNvSpPr/>
            <p:nvPr/>
          </p:nvSpPr>
          <p:spPr bwMode="auto">
            <a:xfrm>
              <a:off x="5839676" y="3952220"/>
              <a:ext cx="346910" cy="232537"/>
            </a:xfrm>
            <a:custGeom>
              <a:avLst/>
              <a:gdLst>
                <a:gd name="T0" fmla="*/ 269 w 336"/>
                <a:gd name="T1" fmla="*/ 0 h 225"/>
                <a:gd name="T2" fmla="*/ 203 w 336"/>
                <a:gd name="T3" fmla="*/ 27 h 225"/>
                <a:gd name="T4" fmla="*/ 202 w 336"/>
                <a:gd name="T5" fmla="*/ 29 h 225"/>
                <a:gd name="T6" fmla="*/ 180 w 336"/>
                <a:gd name="T7" fmla="*/ 114 h 225"/>
                <a:gd name="T8" fmla="*/ 152 w 336"/>
                <a:gd name="T9" fmla="*/ 86 h 225"/>
                <a:gd name="T10" fmla="*/ 89 w 336"/>
                <a:gd name="T11" fmla="*/ 61 h 225"/>
                <a:gd name="T12" fmla="*/ 24 w 336"/>
                <a:gd name="T13" fmla="*/ 88 h 225"/>
                <a:gd name="T14" fmla="*/ 23 w 336"/>
                <a:gd name="T15" fmla="*/ 90 h 225"/>
                <a:gd name="T16" fmla="*/ 0 w 336"/>
                <a:gd name="T17" fmla="*/ 130 h 225"/>
                <a:gd name="T18" fmla="*/ 56 w 336"/>
                <a:gd name="T19" fmla="*/ 173 h 225"/>
                <a:gd name="T20" fmla="*/ 56 w 336"/>
                <a:gd name="T21" fmla="*/ 175 h 225"/>
                <a:gd name="T22" fmla="*/ 68 w 336"/>
                <a:gd name="T23" fmla="*/ 225 h 225"/>
                <a:gd name="T24" fmla="*/ 336 w 336"/>
                <a:gd name="T25" fmla="*/ 29 h 225"/>
                <a:gd name="T26" fmla="*/ 331 w 336"/>
                <a:gd name="T27" fmla="*/ 25 h 225"/>
                <a:gd name="T28" fmla="*/ 269 w 336"/>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225">
                  <a:moveTo>
                    <a:pt x="269" y="0"/>
                  </a:moveTo>
                  <a:cubicBezTo>
                    <a:pt x="245" y="0"/>
                    <a:pt x="221" y="9"/>
                    <a:pt x="203" y="27"/>
                  </a:cubicBezTo>
                  <a:cubicBezTo>
                    <a:pt x="202" y="29"/>
                    <a:pt x="202" y="29"/>
                    <a:pt x="202" y="29"/>
                  </a:cubicBezTo>
                  <a:cubicBezTo>
                    <a:pt x="180" y="52"/>
                    <a:pt x="172" y="84"/>
                    <a:pt x="180" y="114"/>
                  </a:cubicBezTo>
                  <a:cubicBezTo>
                    <a:pt x="152" y="86"/>
                    <a:pt x="152" y="86"/>
                    <a:pt x="152" y="86"/>
                  </a:cubicBezTo>
                  <a:cubicBezTo>
                    <a:pt x="134" y="69"/>
                    <a:pt x="112" y="61"/>
                    <a:pt x="89" y="61"/>
                  </a:cubicBezTo>
                  <a:cubicBezTo>
                    <a:pt x="65" y="61"/>
                    <a:pt x="42" y="70"/>
                    <a:pt x="24" y="88"/>
                  </a:cubicBezTo>
                  <a:cubicBezTo>
                    <a:pt x="23" y="90"/>
                    <a:pt x="23" y="90"/>
                    <a:pt x="23" y="90"/>
                  </a:cubicBezTo>
                  <a:cubicBezTo>
                    <a:pt x="11" y="101"/>
                    <a:pt x="4" y="115"/>
                    <a:pt x="0" y="130"/>
                  </a:cubicBezTo>
                  <a:cubicBezTo>
                    <a:pt x="23" y="136"/>
                    <a:pt x="43" y="151"/>
                    <a:pt x="56" y="173"/>
                  </a:cubicBezTo>
                  <a:cubicBezTo>
                    <a:pt x="56" y="175"/>
                    <a:pt x="56" y="175"/>
                    <a:pt x="56" y="175"/>
                  </a:cubicBezTo>
                  <a:cubicBezTo>
                    <a:pt x="65" y="190"/>
                    <a:pt x="69" y="208"/>
                    <a:pt x="68" y="225"/>
                  </a:cubicBezTo>
                  <a:cubicBezTo>
                    <a:pt x="336" y="29"/>
                    <a:pt x="336" y="29"/>
                    <a:pt x="336" y="29"/>
                  </a:cubicBezTo>
                  <a:cubicBezTo>
                    <a:pt x="331" y="25"/>
                    <a:pt x="331" y="25"/>
                    <a:pt x="331" y="25"/>
                  </a:cubicBezTo>
                  <a:cubicBezTo>
                    <a:pt x="314" y="8"/>
                    <a:pt x="291" y="0"/>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5" name="Freeform 49"/>
            <p:cNvSpPr>
              <a:spLocks noEditPoints="1"/>
            </p:cNvSpPr>
            <p:nvPr/>
          </p:nvSpPr>
          <p:spPr bwMode="auto">
            <a:xfrm>
              <a:off x="5589445" y="4258689"/>
              <a:ext cx="273611" cy="155446"/>
            </a:xfrm>
            <a:custGeom>
              <a:avLst/>
              <a:gdLst>
                <a:gd name="T0" fmla="*/ 264 w 265"/>
                <a:gd name="T1" fmla="*/ 1 h 150"/>
                <a:gd name="T2" fmla="*/ 0 w 265"/>
                <a:gd name="T3" fmla="*/ 150 h 150"/>
                <a:gd name="T4" fmla="*/ 0 w 265"/>
                <a:gd name="T5" fmla="*/ 150 h 150"/>
                <a:gd name="T6" fmla="*/ 264 w 265"/>
                <a:gd name="T7" fmla="*/ 1 h 150"/>
                <a:gd name="T8" fmla="*/ 264 w 265"/>
                <a:gd name="T9" fmla="*/ 0 h 150"/>
                <a:gd name="T10" fmla="*/ 264 w 265"/>
                <a:gd name="T11" fmla="*/ 1 h 150"/>
                <a:gd name="T12" fmla="*/ 264 w 265"/>
                <a:gd name="T13" fmla="*/ 0 h 150"/>
                <a:gd name="T14" fmla="*/ 265 w 265"/>
                <a:gd name="T15" fmla="*/ 0 h 150"/>
                <a:gd name="T16" fmla="*/ 264 w 265"/>
                <a:gd name="T17" fmla="*/ 0 h 150"/>
                <a:gd name="T18" fmla="*/ 265 w 265"/>
                <a:gd name="T19" fmla="*/ 0 h 150"/>
                <a:gd name="T20" fmla="*/ 265 w 265"/>
                <a:gd name="T21" fmla="*/ 0 h 150"/>
                <a:gd name="T22" fmla="*/ 265 w 265"/>
                <a:gd name="T23" fmla="*/ 0 h 150"/>
                <a:gd name="T24" fmla="*/ 265 w 265"/>
                <a:gd name="T25" fmla="*/ 0 h 150"/>
                <a:gd name="T26" fmla="*/ 265 w 265"/>
                <a:gd name="T27" fmla="*/ 0 h 150"/>
                <a:gd name="T28" fmla="*/ 265 w 265"/>
                <a:gd name="T29" fmla="*/ 0 h 150"/>
                <a:gd name="T30" fmla="*/ 265 w 265"/>
                <a:gd name="T3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50">
                  <a:moveTo>
                    <a:pt x="264" y="1"/>
                  </a:moveTo>
                  <a:cubicBezTo>
                    <a:pt x="0" y="150"/>
                    <a:pt x="0" y="150"/>
                    <a:pt x="0" y="150"/>
                  </a:cubicBezTo>
                  <a:cubicBezTo>
                    <a:pt x="0" y="150"/>
                    <a:pt x="0" y="150"/>
                    <a:pt x="0" y="150"/>
                  </a:cubicBezTo>
                  <a:cubicBezTo>
                    <a:pt x="264" y="1"/>
                    <a:pt x="264" y="1"/>
                    <a:pt x="264" y="1"/>
                  </a:cubicBezTo>
                  <a:moveTo>
                    <a:pt x="264" y="0"/>
                  </a:moveTo>
                  <a:cubicBezTo>
                    <a:pt x="264" y="1"/>
                    <a:pt x="264" y="1"/>
                    <a:pt x="264" y="1"/>
                  </a:cubicBezTo>
                  <a:cubicBezTo>
                    <a:pt x="264" y="1"/>
                    <a:pt x="264" y="0"/>
                    <a:pt x="264" y="0"/>
                  </a:cubicBezTo>
                  <a:moveTo>
                    <a:pt x="265" y="0"/>
                  </a:moveTo>
                  <a:cubicBezTo>
                    <a:pt x="264" y="0"/>
                    <a:pt x="264" y="0"/>
                    <a:pt x="264" y="0"/>
                  </a:cubicBezTo>
                  <a:cubicBezTo>
                    <a:pt x="264" y="0"/>
                    <a:pt x="264" y="0"/>
                    <a:pt x="265" y="0"/>
                  </a:cubicBezTo>
                  <a:moveTo>
                    <a:pt x="265" y="0"/>
                  </a:moveTo>
                  <a:cubicBezTo>
                    <a:pt x="265" y="0"/>
                    <a:pt x="265" y="0"/>
                    <a:pt x="265" y="0"/>
                  </a:cubicBezTo>
                  <a:cubicBezTo>
                    <a:pt x="265" y="0"/>
                    <a:pt x="265" y="0"/>
                    <a:pt x="265" y="0"/>
                  </a:cubicBezTo>
                  <a:moveTo>
                    <a:pt x="265" y="0"/>
                  </a:moveTo>
                  <a:cubicBezTo>
                    <a:pt x="265" y="0"/>
                    <a:pt x="265" y="0"/>
                    <a:pt x="265" y="0"/>
                  </a:cubicBezTo>
                  <a:cubicBezTo>
                    <a:pt x="265" y="0"/>
                    <a:pt x="265" y="0"/>
                    <a:pt x="265"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6" name="Freeform 50"/>
            <p:cNvSpPr/>
            <p:nvPr/>
          </p:nvSpPr>
          <p:spPr bwMode="auto">
            <a:xfrm>
              <a:off x="5561642" y="4086182"/>
              <a:ext cx="348806" cy="327954"/>
            </a:xfrm>
            <a:custGeom>
              <a:avLst/>
              <a:gdLst>
                <a:gd name="T0" fmla="*/ 269 w 338"/>
                <a:gd name="T1" fmla="*/ 0 h 317"/>
                <a:gd name="T2" fmla="*/ 283 w 338"/>
                <a:gd name="T3" fmla="*/ 75 h 317"/>
                <a:gd name="T4" fmla="*/ 269 w 338"/>
                <a:gd name="T5" fmla="*/ 62 h 317"/>
                <a:gd name="T6" fmla="*/ 207 w 338"/>
                <a:gd name="T7" fmla="*/ 37 h 317"/>
                <a:gd name="T8" fmla="*/ 142 w 338"/>
                <a:gd name="T9" fmla="*/ 64 h 317"/>
                <a:gd name="T10" fmla="*/ 140 w 338"/>
                <a:gd name="T11" fmla="*/ 66 h 317"/>
                <a:gd name="T12" fmla="*/ 128 w 338"/>
                <a:gd name="T13" fmla="*/ 175 h 317"/>
                <a:gd name="T14" fmla="*/ 99 w 338"/>
                <a:gd name="T15" fmla="*/ 170 h 317"/>
                <a:gd name="T16" fmla="*/ 34 w 338"/>
                <a:gd name="T17" fmla="*/ 198 h 317"/>
                <a:gd name="T18" fmla="*/ 33 w 338"/>
                <a:gd name="T19" fmla="*/ 199 h 317"/>
                <a:gd name="T20" fmla="*/ 27 w 338"/>
                <a:gd name="T21" fmla="*/ 317 h 317"/>
                <a:gd name="T22" fmla="*/ 291 w 338"/>
                <a:gd name="T23" fmla="*/ 168 h 317"/>
                <a:gd name="T24" fmla="*/ 291 w 338"/>
                <a:gd name="T25" fmla="*/ 168 h 317"/>
                <a:gd name="T26" fmla="*/ 291 w 338"/>
                <a:gd name="T27" fmla="*/ 167 h 317"/>
                <a:gd name="T28" fmla="*/ 291 w 338"/>
                <a:gd name="T29" fmla="*/ 167 h 317"/>
                <a:gd name="T30" fmla="*/ 292 w 338"/>
                <a:gd name="T31" fmla="*/ 167 h 317"/>
                <a:gd name="T32" fmla="*/ 292 w 338"/>
                <a:gd name="T33" fmla="*/ 167 h 317"/>
                <a:gd name="T34" fmla="*/ 292 w 338"/>
                <a:gd name="T35" fmla="*/ 167 h 317"/>
                <a:gd name="T36" fmla="*/ 292 w 338"/>
                <a:gd name="T37" fmla="*/ 167 h 317"/>
                <a:gd name="T38" fmla="*/ 292 w 338"/>
                <a:gd name="T39" fmla="*/ 167 h 317"/>
                <a:gd name="T40" fmla="*/ 337 w 338"/>
                <a:gd name="T41" fmla="*/ 95 h 317"/>
                <a:gd name="T42" fmla="*/ 337 w 338"/>
                <a:gd name="T43" fmla="*/ 95 h 317"/>
                <a:gd name="T44" fmla="*/ 337 w 338"/>
                <a:gd name="T45" fmla="*/ 95 h 317"/>
                <a:gd name="T46" fmla="*/ 325 w 338"/>
                <a:gd name="T47" fmla="*/ 45 h 317"/>
                <a:gd name="T48" fmla="*/ 325 w 338"/>
                <a:gd name="T49" fmla="*/ 43 h 317"/>
                <a:gd name="T50" fmla="*/ 269 w 338"/>
                <a:gd name="T5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17">
                  <a:moveTo>
                    <a:pt x="269" y="0"/>
                  </a:moveTo>
                  <a:cubicBezTo>
                    <a:pt x="263" y="25"/>
                    <a:pt x="268" y="53"/>
                    <a:pt x="283" y="75"/>
                  </a:cubicBezTo>
                  <a:cubicBezTo>
                    <a:pt x="269" y="62"/>
                    <a:pt x="269" y="62"/>
                    <a:pt x="269" y="62"/>
                  </a:cubicBezTo>
                  <a:cubicBezTo>
                    <a:pt x="252" y="45"/>
                    <a:pt x="229" y="37"/>
                    <a:pt x="207" y="37"/>
                  </a:cubicBezTo>
                  <a:cubicBezTo>
                    <a:pt x="183" y="37"/>
                    <a:pt x="159" y="46"/>
                    <a:pt x="142" y="64"/>
                  </a:cubicBezTo>
                  <a:cubicBezTo>
                    <a:pt x="140" y="66"/>
                    <a:pt x="140" y="66"/>
                    <a:pt x="140" y="66"/>
                  </a:cubicBezTo>
                  <a:cubicBezTo>
                    <a:pt x="111" y="96"/>
                    <a:pt x="108" y="141"/>
                    <a:pt x="128" y="175"/>
                  </a:cubicBezTo>
                  <a:cubicBezTo>
                    <a:pt x="119" y="172"/>
                    <a:pt x="109" y="170"/>
                    <a:pt x="99" y="170"/>
                  </a:cubicBezTo>
                  <a:cubicBezTo>
                    <a:pt x="76" y="170"/>
                    <a:pt x="52" y="180"/>
                    <a:pt x="34" y="198"/>
                  </a:cubicBezTo>
                  <a:cubicBezTo>
                    <a:pt x="33" y="199"/>
                    <a:pt x="33" y="199"/>
                    <a:pt x="33" y="199"/>
                  </a:cubicBezTo>
                  <a:cubicBezTo>
                    <a:pt x="2" y="232"/>
                    <a:pt x="0" y="282"/>
                    <a:pt x="27" y="317"/>
                  </a:cubicBezTo>
                  <a:cubicBezTo>
                    <a:pt x="291" y="168"/>
                    <a:pt x="291" y="168"/>
                    <a:pt x="291" y="168"/>
                  </a:cubicBezTo>
                  <a:cubicBezTo>
                    <a:pt x="291" y="168"/>
                    <a:pt x="291" y="168"/>
                    <a:pt x="291" y="168"/>
                  </a:cubicBezTo>
                  <a:cubicBezTo>
                    <a:pt x="291" y="168"/>
                    <a:pt x="291" y="168"/>
                    <a:pt x="291" y="167"/>
                  </a:cubicBezTo>
                  <a:cubicBezTo>
                    <a:pt x="291" y="167"/>
                    <a:pt x="291" y="167"/>
                    <a:pt x="291" y="167"/>
                  </a:cubicBezTo>
                  <a:cubicBezTo>
                    <a:pt x="291" y="167"/>
                    <a:pt x="291" y="167"/>
                    <a:pt x="292"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319" y="151"/>
                    <a:pt x="335" y="124"/>
                    <a:pt x="337" y="95"/>
                  </a:cubicBezTo>
                  <a:cubicBezTo>
                    <a:pt x="337" y="95"/>
                    <a:pt x="337" y="95"/>
                    <a:pt x="337" y="95"/>
                  </a:cubicBezTo>
                  <a:cubicBezTo>
                    <a:pt x="337" y="95"/>
                    <a:pt x="337" y="95"/>
                    <a:pt x="337" y="95"/>
                  </a:cubicBezTo>
                  <a:cubicBezTo>
                    <a:pt x="338" y="78"/>
                    <a:pt x="334" y="60"/>
                    <a:pt x="325" y="45"/>
                  </a:cubicBezTo>
                  <a:cubicBezTo>
                    <a:pt x="325" y="43"/>
                    <a:pt x="325" y="43"/>
                    <a:pt x="325" y="43"/>
                  </a:cubicBezTo>
                  <a:cubicBezTo>
                    <a:pt x="312" y="21"/>
                    <a:pt x="292" y="6"/>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7" name="Freeform 51"/>
            <p:cNvSpPr/>
            <p:nvPr/>
          </p:nvSpPr>
          <p:spPr bwMode="auto">
            <a:xfrm>
              <a:off x="6037459" y="3929472"/>
              <a:ext cx="299518" cy="295095"/>
            </a:xfrm>
            <a:custGeom>
              <a:avLst/>
              <a:gdLst>
                <a:gd name="T0" fmla="*/ 126 w 290"/>
                <a:gd name="T1" fmla="*/ 251 h 286"/>
                <a:gd name="T2" fmla="*/ 37 w 290"/>
                <a:gd name="T3" fmla="*/ 166 h 286"/>
                <a:gd name="T4" fmla="*/ 34 w 290"/>
                <a:gd name="T5" fmla="*/ 39 h 286"/>
                <a:gd name="T6" fmla="*/ 35 w 290"/>
                <a:gd name="T7" fmla="*/ 37 h 286"/>
                <a:gd name="T8" fmla="*/ 163 w 290"/>
                <a:gd name="T9" fmla="*/ 35 h 286"/>
                <a:gd name="T10" fmla="*/ 253 w 290"/>
                <a:gd name="T11" fmla="*/ 119 h 286"/>
                <a:gd name="T12" fmla="*/ 255 w 290"/>
                <a:gd name="T13" fmla="*/ 247 h 286"/>
                <a:gd name="T14" fmla="*/ 254 w 290"/>
                <a:gd name="T15" fmla="*/ 248 h 286"/>
                <a:gd name="T16" fmla="*/ 126 w 290"/>
                <a:gd name="T17" fmla="*/ 25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286">
                  <a:moveTo>
                    <a:pt x="126" y="251"/>
                  </a:moveTo>
                  <a:cubicBezTo>
                    <a:pt x="37" y="166"/>
                    <a:pt x="37" y="166"/>
                    <a:pt x="37" y="166"/>
                  </a:cubicBezTo>
                  <a:cubicBezTo>
                    <a:pt x="1" y="132"/>
                    <a:pt x="0" y="75"/>
                    <a:pt x="34" y="39"/>
                  </a:cubicBezTo>
                  <a:cubicBezTo>
                    <a:pt x="35" y="37"/>
                    <a:pt x="35" y="37"/>
                    <a:pt x="35" y="37"/>
                  </a:cubicBezTo>
                  <a:cubicBezTo>
                    <a:pt x="70" y="1"/>
                    <a:pt x="127" y="0"/>
                    <a:pt x="163" y="35"/>
                  </a:cubicBezTo>
                  <a:cubicBezTo>
                    <a:pt x="253" y="119"/>
                    <a:pt x="253" y="119"/>
                    <a:pt x="253" y="119"/>
                  </a:cubicBezTo>
                  <a:cubicBezTo>
                    <a:pt x="289" y="154"/>
                    <a:pt x="290" y="211"/>
                    <a:pt x="255" y="247"/>
                  </a:cubicBezTo>
                  <a:cubicBezTo>
                    <a:pt x="254" y="248"/>
                    <a:pt x="254" y="248"/>
                    <a:pt x="254" y="248"/>
                  </a:cubicBezTo>
                  <a:cubicBezTo>
                    <a:pt x="219" y="284"/>
                    <a:pt x="162" y="286"/>
                    <a:pt x="126" y="25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8" name="Freeform 52"/>
            <p:cNvSpPr/>
            <p:nvPr/>
          </p:nvSpPr>
          <p:spPr bwMode="auto">
            <a:xfrm>
              <a:off x="5851682" y="3992661"/>
              <a:ext cx="390511" cy="387984"/>
            </a:xfrm>
            <a:custGeom>
              <a:avLst/>
              <a:gdLst>
                <a:gd name="T0" fmla="*/ 214 w 378"/>
                <a:gd name="T1" fmla="*/ 341 h 376"/>
                <a:gd name="T2" fmla="*/ 37 w 378"/>
                <a:gd name="T3" fmla="*/ 166 h 376"/>
                <a:gd name="T4" fmla="*/ 35 w 378"/>
                <a:gd name="T5" fmla="*/ 39 h 376"/>
                <a:gd name="T6" fmla="*/ 36 w 378"/>
                <a:gd name="T7" fmla="*/ 37 h 376"/>
                <a:gd name="T8" fmla="*/ 164 w 378"/>
                <a:gd name="T9" fmla="*/ 35 h 376"/>
                <a:gd name="T10" fmla="*/ 341 w 378"/>
                <a:gd name="T11" fmla="*/ 210 h 376"/>
                <a:gd name="T12" fmla="*/ 343 w 378"/>
                <a:gd name="T13" fmla="*/ 337 h 376"/>
                <a:gd name="T14" fmla="*/ 342 w 378"/>
                <a:gd name="T15" fmla="*/ 339 h 376"/>
                <a:gd name="T16" fmla="*/ 214 w 378"/>
                <a:gd name="T17" fmla="*/ 34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376">
                  <a:moveTo>
                    <a:pt x="214" y="341"/>
                  </a:moveTo>
                  <a:cubicBezTo>
                    <a:pt x="37" y="166"/>
                    <a:pt x="37" y="166"/>
                    <a:pt x="37" y="166"/>
                  </a:cubicBezTo>
                  <a:cubicBezTo>
                    <a:pt x="1" y="132"/>
                    <a:pt x="0" y="75"/>
                    <a:pt x="35" y="39"/>
                  </a:cubicBezTo>
                  <a:cubicBezTo>
                    <a:pt x="36" y="37"/>
                    <a:pt x="36" y="37"/>
                    <a:pt x="36" y="37"/>
                  </a:cubicBezTo>
                  <a:cubicBezTo>
                    <a:pt x="70" y="1"/>
                    <a:pt x="128" y="0"/>
                    <a:pt x="164" y="35"/>
                  </a:cubicBezTo>
                  <a:cubicBezTo>
                    <a:pt x="341" y="210"/>
                    <a:pt x="341" y="210"/>
                    <a:pt x="341" y="210"/>
                  </a:cubicBezTo>
                  <a:cubicBezTo>
                    <a:pt x="377" y="244"/>
                    <a:pt x="378" y="301"/>
                    <a:pt x="343" y="337"/>
                  </a:cubicBezTo>
                  <a:cubicBezTo>
                    <a:pt x="342" y="339"/>
                    <a:pt x="342" y="339"/>
                    <a:pt x="342" y="339"/>
                  </a:cubicBezTo>
                  <a:cubicBezTo>
                    <a:pt x="308" y="375"/>
                    <a:pt x="250" y="376"/>
                    <a:pt x="214" y="34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9" name="Freeform 53"/>
            <p:cNvSpPr/>
            <p:nvPr/>
          </p:nvSpPr>
          <p:spPr bwMode="auto">
            <a:xfrm>
              <a:off x="5696236" y="4101979"/>
              <a:ext cx="343751" cy="331745"/>
            </a:xfrm>
            <a:custGeom>
              <a:avLst/>
              <a:gdLst>
                <a:gd name="T0" fmla="*/ 170 w 333"/>
                <a:gd name="T1" fmla="*/ 287 h 321"/>
                <a:gd name="T2" fmla="*/ 37 w 333"/>
                <a:gd name="T3" fmla="*/ 166 h 321"/>
                <a:gd name="T4" fmla="*/ 34 w 333"/>
                <a:gd name="T5" fmla="*/ 39 h 321"/>
                <a:gd name="T6" fmla="*/ 36 w 333"/>
                <a:gd name="T7" fmla="*/ 37 h 321"/>
                <a:gd name="T8" fmla="*/ 163 w 333"/>
                <a:gd name="T9" fmla="*/ 35 h 321"/>
                <a:gd name="T10" fmla="*/ 296 w 333"/>
                <a:gd name="T11" fmla="*/ 155 h 321"/>
                <a:gd name="T12" fmla="*/ 298 w 333"/>
                <a:gd name="T13" fmla="*/ 283 h 321"/>
                <a:gd name="T14" fmla="*/ 297 w 333"/>
                <a:gd name="T15" fmla="*/ 284 h 321"/>
                <a:gd name="T16" fmla="*/ 170 w 333"/>
                <a:gd name="T17" fmla="*/ 28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21">
                  <a:moveTo>
                    <a:pt x="170" y="287"/>
                  </a:moveTo>
                  <a:cubicBezTo>
                    <a:pt x="37" y="166"/>
                    <a:pt x="37" y="166"/>
                    <a:pt x="37" y="166"/>
                  </a:cubicBezTo>
                  <a:cubicBezTo>
                    <a:pt x="1" y="132"/>
                    <a:pt x="0" y="75"/>
                    <a:pt x="34" y="39"/>
                  </a:cubicBezTo>
                  <a:cubicBezTo>
                    <a:pt x="36" y="37"/>
                    <a:pt x="36" y="37"/>
                    <a:pt x="36" y="37"/>
                  </a:cubicBezTo>
                  <a:cubicBezTo>
                    <a:pt x="70" y="1"/>
                    <a:pt x="127" y="0"/>
                    <a:pt x="163" y="35"/>
                  </a:cubicBezTo>
                  <a:cubicBezTo>
                    <a:pt x="296" y="155"/>
                    <a:pt x="296" y="155"/>
                    <a:pt x="296" y="155"/>
                  </a:cubicBezTo>
                  <a:cubicBezTo>
                    <a:pt x="332" y="190"/>
                    <a:pt x="333" y="247"/>
                    <a:pt x="298" y="283"/>
                  </a:cubicBezTo>
                  <a:cubicBezTo>
                    <a:pt x="297" y="284"/>
                    <a:pt x="297" y="284"/>
                    <a:pt x="297" y="284"/>
                  </a:cubicBezTo>
                  <a:cubicBezTo>
                    <a:pt x="263" y="320"/>
                    <a:pt x="206" y="321"/>
                    <a:pt x="170" y="28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0" name="Freeform 54"/>
            <p:cNvSpPr/>
            <p:nvPr/>
          </p:nvSpPr>
          <p:spPr bwMode="auto">
            <a:xfrm>
              <a:off x="5585654" y="4240364"/>
              <a:ext cx="259077" cy="254022"/>
            </a:xfrm>
            <a:custGeom>
              <a:avLst/>
              <a:gdLst>
                <a:gd name="T0" fmla="*/ 87 w 251"/>
                <a:gd name="T1" fmla="*/ 211 h 246"/>
                <a:gd name="T2" fmla="*/ 37 w 251"/>
                <a:gd name="T3" fmla="*/ 166 h 246"/>
                <a:gd name="T4" fmla="*/ 34 w 251"/>
                <a:gd name="T5" fmla="*/ 38 h 246"/>
                <a:gd name="T6" fmla="*/ 35 w 251"/>
                <a:gd name="T7" fmla="*/ 37 h 246"/>
                <a:gd name="T8" fmla="*/ 163 w 251"/>
                <a:gd name="T9" fmla="*/ 34 h 246"/>
                <a:gd name="T10" fmla="*/ 214 w 251"/>
                <a:gd name="T11" fmla="*/ 79 h 246"/>
                <a:gd name="T12" fmla="*/ 216 w 251"/>
                <a:gd name="T13" fmla="*/ 207 h 246"/>
                <a:gd name="T14" fmla="*/ 215 w 251"/>
                <a:gd name="T15" fmla="*/ 208 h 246"/>
                <a:gd name="T16" fmla="*/ 87 w 251"/>
                <a:gd name="T17" fmla="*/ 21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246">
                  <a:moveTo>
                    <a:pt x="87" y="211"/>
                  </a:moveTo>
                  <a:cubicBezTo>
                    <a:pt x="37" y="166"/>
                    <a:pt x="37" y="166"/>
                    <a:pt x="37" y="166"/>
                  </a:cubicBezTo>
                  <a:cubicBezTo>
                    <a:pt x="1" y="131"/>
                    <a:pt x="0" y="74"/>
                    <a:pt x="34" y="38"/>
                  </a:cubicBezTo>
                  <a:cubicBezTo>
                    <a:pt x="35" y="37"/>
                    <a:pt x="35" y="37"/>
                    <a:pt x="35" y="37"/>
                  </a:cubicBezTo>
                  <a:cubicBezTo>
                    <a:pt x="70" y="1"/>
                    <a:pt x="127" y="0"/>
                    <a:pt x="163" y="34"/>
                  </a:cubicBezTo>
                  <a:cubicBezTo>
                    <a:pt x="214" y="79"/>
                    <a:pt x="214" y="79"/>
                    <a:pt x="214" y="79"/>
                  </a:cubicBezTo>
                  <a:cubicBezTo>
                    <a:pt x="250" y="114"/>
                    <a:pt x="251" y="171"/>
                    <a:pt x="216" y="207"/>
                  </a:cubicBezTo>
                  <a:cubicBezTo>
                    <a:pt x="215" y="208"/>
                    <a:pt x="215" y="208"/>
                    <a:pt x="215" y="208"/>
                  </a:cubicBezTo>
                  <a:cubicBezTo>
                    <a:pt x="181" y="244"/>
                    <a:pt x="123" y="246"/>
                    <a:pt x="87" y="21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1" name="Freeform 55"/>
            <p:cNvSpPr/>
            <p:nvPr/>
          </p:nvSpPr>
          <p:spPr bwMode="auto">
            <a:xfrm>
              <a:off x="5171763" y="3382883"/>
              <a:ext cx="756378" cy="415155"/>
            </a:xfrm>
            <a:custGeom>
              <a:avLst/>
              <a:gdLst>
                <a:gd name="T0" fmla="*/ 0 w 733"/>
                <a:gd name="T1" fmla="*/ 22 h 402"/>
                <a:gd name="T2" fmla="*/ 401 w 733"/>
                <a:gd name="T3" fmla="*/ 2 h 402"/>
                <a:gd name="T4" fmla="*/ 536 w 733"/>
                <a:gd name="T5" fmla="*/ 54 h 402"/>
                <a:gd name="T6" fmla="*/ 689 w 733"/>
                <a:gd name="T7" fmla="*/ 205 h 402"/>
                <a:gd name="T8" fmla="*/ 693 w 733"/>
                <a:gd name="T9" fmla="*/ 356 h 402"/>
                <a:gd name="T10" fmla="*/ 691 w 733"/>
                <a:gd name="T11" fmla="*/ 358 h 402"/>
                <a:gd name="T12" fmla="*/ 540 w 733"/>
                <a:gd name="T13" fmla="*/ 361 h 402"/>
                <a:gd name="T14" fmla="*/ 370 w 733"/>
                <a:gd name="T15" fmla="*/ 193 h 402"/>
                <a:gd name="T16" fmla="*/ 13 w 733"/>
                <a:gd name="T17" fmla="*/ 244 h 402"/>
                <a:gd name="T18" fmla="*/ 0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0" y="22"/>
                  </a:moveTo>
                  <a:cubicBezTo>
                    <a:pt x="401" y="2"/>
                    <a:pt x="401" y="2"/>
                    <a:pt x="401" y="2"/>
                  </a:cubicBezTo>
                  <a:cubicBezTo>
                    <a:pt x="451" y="0"/>
                    <a:pt x="500" y="18"/>
                    <a:pt x="536" y="54"/>
                  </a:cubicBezTo>
                  <a:cubicBezTo>
                    <a:pt x="689" y="205"/>
                    <a:pt x="689" y="205"/>
                    <a:pt x="689" y="205"/>
                  </a:cubicBezTo>
                  <a:cubicBezTo>
                    <a:pt x="732" y="246"/>
                    <a:pt x="733" y="314"/>
                    <a:pt x="693" y="356"/>
                  </a:cubicBezTo>
                  <a:cubicBezTo>
                    <a:pt x="691" y="358"/>
                    <a:pt x="691" y="358"/>
                    <a:pt x="691" y="358"/>
                  </a:cubicBezTo>
                  <a:cubicBezTo>
                    <a:pt x="650" y="401"/>
                    <a:pt x="583" y="402"/>
                    <a:pt x="540" y="361"/>
                  </a:cubicBezTo>
                  <a:cubicBezTo>
                    <a:pt x="370" y="193"/>
                    <a:pt x="370" y="193"/>
                    <a:pt x="370" y="193"/>
                  </a:cubicBezTo>
                  <a:cubicBezTo>
                    <a:pt x="13" y="244"/>
                    <a:pt x="13" y="244"/>
                    <a:pt x="13" y="244"/>
                  </a:cubicBezTo>
                  <a:cubicBezTo>
                    <a:pt x="0" y="22"/>
                    <a:pt x="0" y="22"/>
                    <a:pt x="0" y="22"/>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2" name="Freeform 56"/>
            <p:cNvSpPr/>
            <p:nvPr/>
          </p:nvSpPr>
          <p:spPr bwMode="auto">
            <a:xfrm>
              <a:off x="5553427" y="3582561"/>
              <a:ext cx="345647" cy="236329"/>
            </a:xfrm>
            <a:custGeom>
              <a:avLst/>
              <a:gdLst>
                <a:gd name="T0" fmla="*/ 0 w 335"/>
                <a:gd name="T1" fmla="*/ 0 h 229"/>
                <a:gd name="T2" fmla="*/ 147 w 335"/>
                <a:gd name="T3" fmla="*/ 189 h 229"/>
                <a:gd name="T4" fmla="*/ 230 w 335"/>
                <a:gd name="T5" fmla="*/ 229 h 229"/>
                <a:gd name="T6" fmla="*/ 297 w 335"/>
                <a:gd name="T7" fmla="*/ 205 h 229"/>
                <a:gd name="T8" fmla="*/ 299 w 335"/>
                <a:gd name="T9" fmla="*/ 204 h 229"/>
                <a:gd name="T10" fmla="*/ 335 w 335"/>
                <a:gd name="T11" fmla="*/ 148 h 229"/>
                <a:gd name="T12" fmla="*/ 323 w 335"/>
                <a:gd name="T13" fmla="*/ 163 h 229"/>
                <a:gd name="T14" fmla="*/ 323 w 335"/>
                <a:gd name="T15" fmla="*/ 163 h 229"/>
                <a:gd name="T16" fmla="*/ 323 w 335"/>
                <a:gd name="T17" fmla="*/ 163 h 229"/>
                <a:gd name="T18" fmla="*/ 321 w 335"/>
                <a:gd name="T19" fmla="*/ 165 h 229"/>
                <a:gd name="T20" fmla="*/ 244 w 335"/>
                <a:gd name="T21" fmla="*/ 198 h 229"/>
                <a:gd name="T22" fmla="*/ 170 w 335"/>
                <a:gd name="T23" fmla="*/ 168 h 229"/>
                <a:gd name="T24" fmla="*/ 0 w 335"/>
                <a:gd name="T2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229">
                  <a:moveTo>
                    <a:pt x="0" y="0"/>
                  </a:moveTo>
                  <a:cubicBezTo>
                    <a:pt x="147" y="189"/>
                    <a:pt x="147" y="189"/>
                    <a:pt x="147" y="189"/>
                  </a:cubicBezTo>
                  <a:cubicBezTo>
                    <a:pt x="168" y="215"/>
                    <a:pt x="199" y="229"/>
                    <a:pt x="230" y="229"/>
                  </a:cubicBezTo>
                  <a:cubicBezTo>
                    <a:pt x="254" y="229"/>
                    <a:pt x="277" y="221"/>
                    <a:pt x="297" y="205"/>
                  </a:cubicBezTo>
                  <a:cubicBezTo>
                    <a:pt x="299" y="204"/>
                    <a:pt x="299" y="204"/>
                    <a:pt x="299" y="204"/>
                  </a:cubicBezTo>
                  <a:cubicBezTo>
                    <a:pt x="317" y="189"/>
                    <a:pt x="329" y="169"/>
                    <a:pt x="335" y="148"/>
                  </a:cubicBezTo>
                  <a:cubicBezTo>
                    <a:pt x="332" y="153"/>
                    <a:pt x="327" y="158"/>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3" name="Freeform 57"/>
            <p:cNvSpPr>
              <a:spLocks noEditPoints="1"/>
            </p:cNvSpPr>
            <p:nvPr/>
          </p:nvSpPr>
          <p:spPr bwMode="auto">
            <a:xfrm>
              <a:off x="5553427" y="3582561"/>
              <a:ext cx="345647" cy="204102"/>
            </a:xfrm>
            <a:custGeom>
              <a:avLst/>
              <a:gdLst>
                <a:gd name="T0" fmla="*/ 335 w 335"/>
                <a:gd name="T1" fmla="*/ 148 h 198"/>
                <a:gd name="T2" fmla="*/ 323 w 335"/>
                <a:gd name="T3" fmla="*/ 163 h 198"/>
                <a:gd name="T4" fmla="*/ 335 w 335"/>
                <a:gd name="T5" fmla="*/ 148 h 198"/>
                <a:gd name="T6" fmla="*/ 335 w 335"/>
                <a:gd name="T7" fmla="*/ 148 h 198"/>
                <a:gd name="T8" fmla="*/ 0 w 335"/>
                <a:gd name="T9" fmla="*/ 0 h 198"/>
                <a:gd name="T10" fmla="*/ 0 w 335"/>
                <a:gd name="T11" fmla="*/ 0 h 198"/>
                <a:gd name="T12" fmla="*/ 170 w 335"/>
                <a:gd name="T13" fmla="*/ 168 h 198"/>
                <a:gd name="T14" fmla="*/ 244 w 335"/>
                <a:gd name="T15" fmla="*/ 198 h 198"/>
                <a:gd name="T16" fmla="*/ 321 w 335"/>
                <a:gd name="T17" fmla="*/ 165 h 198"/>
                <a:gd name="T18" fmla="*/ 323 w 335"/>
                <a:gd name="T19" fmla="*/ 163 h 198"/>
                <a:gd name="T20" fmla="*/ 323 w 335"/>
                <a:gd name="T21" fmla="*/ 163 h 198"/>
                <a:gd name="T22" fmla="*/ 323 w 335"/>
                <a:gd name="T23" fmla="*/ 163 h 198"/>
                <a:gd name="T24" fmla="*/ 321 w 335"/>
                <a:gd name="T25" fmla="*/ 165 h 198"/>
                <a:gd name="T26" fmla="*/ 244 w 335"/>
                <a:gd name="T27" fmla="*/ 198 h 198"/>
                <a:gd name="T28" fmla="*/ 170 w 335"/>
                <a:gd name="T29" fmla="*/ 168 h 198"/>
                <a:gd name="T30" fmla="*/ 0 w 335"/>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5" h="198">
                  <a:moveTo>
                    <a:pt x="335" y="148"/>
                  </a:moveTo>
                  <a:cubicBezTo>
                    <a:pt x="332" y="153"/>
                    <a:pt x="327" y="158"/>
                    <a:pt x="323" y="163"/>
                  </a:cubicBezTo>
                  <a:cubicBezTo>
                    <a:pt x="327" y="158"/>
                    <a:pt x="332" y="153"/>
                    <a:pt x="335" y="148"/>
                  </a:cubicBezTo>
                  <a:cubicBezTo>
                    <a:pt x="335" y="148"/>
                    <a:pt x="335" y="148"/>
                    <a:pt x="335" y="148"/>
                  </a:cubicBezTo>
                  <a:moveTo>
                    <a:pt x="0" y="0"/>
                  </a:moveTo>
                  <a:cubicBezTo>
                    <a:pt x="0" y="0"/>
                    <a:pt x="0" y="0"/>
                    <a:pt x="0" y="0"/>
                  </a:cubicBezTo>
                  <a:cubicBezTo>
                    <a:pt x="170" y="168"/>
                    <a:pt x="170" y="168"/>
                    <a:pt x="170" y="168"/>
                  </a:cubicBezTo>
                  <a:cubicBezTo>
                    <a:pt x="191" y="188"/>
                    <a:pt x="217" y="198"/>
                    <a:pt x="244" y="198"/>
                  </a:cubicBezTo>
                  <a:cubicBezTo>
                    <a:pt x="272" y="198"/>
                    <a:pt x="300" y="187"/>
                    <a:pt x="321" y="165"/>
                  </a:cubicBezTo>
                  <a:cubicBezTo>
                    <a:pt x="323" y="163"/>
                    <a:pt x="323" y="163"/>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4" name="Freeform 60"/>
            <p:cNvSpPr/>
            <p:nvPr/>
          </p:nvSpPr>
          <p:spPr bwMode="auto">
            <a:xfrm>
              <a:off x="4900048" y="3380987"/>
              <a:ext cx="120060" cy="470130"/>
            </a:xfrm>
            <a:custGeom>
              <a:avLst/>
              <a:gdLst>
                <a:gd name="T0" fmla="*/ 190 w 190"/>
                <a:gd name="T1" fmla="*/ 0 h 744"/>
                <a:gd name="T2" fmla="*/ 0 w 190"/>
                <a:gd name="T3" fmla="*/ 734 h 744"/>
                <a:gd name="T4" fmla="*/ 82 w 190"/>
                <a:gd name="T5" fmla="*/ 744 h 744"/>
                <a:gd name="T6" fmla="*/ 190 w 190"/>
                <a:gd name="T7" fmla="*/ 0 h 744"/>
              </a:gdLst>
              <a:ahLst/>
              <a:cxnLst>
                <a:cxn ang="0">
                  <a:pos x="T0" y="T1"/>
                </a:cxn>
                <a:cxn ang="0">
                  <a:pos x="T2" y="T3"/>
                </a:cxn>
                <a:cxn ang="0">
                  <a:pos x="T4" y="T5"/>
                </a:cxn>
                <a:cxn ang="0">
                  <a:pos x="T6" y="T7"/>
                </a:cxn>
              </a:cxnLst>
              <a:rect l="0" t="0" r="r" b="b"/>
              <a:pathLst>
                <a:path w="190" h="744">
                  <a:moveTo>
                    <a:pt x="190" y="0"/>
                  </a:moveTo>
                  <a:lnTo>
                    <a:pt x="0" y="734"/>
                  </a:lnTo>
                  <a:lnTo>
                    <a:pt x="82" y="744"/>
                  </a:lnTo>
                  <a:lnTo>
                    <a:pt x="190" y="0"/>
                  </a:lnTo>
                  <a:close/>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5" name="Freeform 64"/>
            <p:cNvSpPr/>
            <p:nvPr/>
          </p:nvSpPr>
          <p:spPr bwMode="auto">
            <a:xfrm>
              <a:off x="6268732" y="3368349"/>
              <a:ext cx="134594" cy="541534"/>
            </a:xfrm>
            <a:custGeom>
              <a:avLst/>
              <a:gdLst>
                <a:gd name="T0" fmla="*/ 0 w 213"/>
                <a:gd name="T1" fmla="*/ 0 h 857"/>
                <a:gd name="T2" fmla="*/ 76 w 213"/>
                <a:gd name="T3" fmla="*/ 857 h 857"/>
                <a:gd name="T4" fmla="*/ 213 w 213"/>
                <a:gd name="T5" fmla="*/ 819 h 857"/>
                <a:gd name="T6" fmla="*/ 0 w 213"/>
                <a:gd name="T7" fmla="*/ 0 h 857"/>
              </a:gdLst>
              <a:ahLst/>
              <a:cxnLst>
                <a:cxn ang="0">
                  <a:pos x="T0" y="T1"/>
                </a:cxn>
                <a:cxn ang="0">
                  <a:pos x="T2" y="T3"/>
                </a:cxn>
                <a:cxn ang="0">
                  <a:pos x="T4" y="T5"/>
                </a:cxn>
                <a:cxn ang="0">
                  <a:pos x="T6" y="T7"/>
                </a:cxn>
              </a:cxnLst>
              <a:rect l="0" t="0" r="r" b="b"/>
              <a:pathLst>
                <a:path w="213" h="857">
                  <a:moveTo>
                    <a:pt x="0" y="0"/>
                  </a:moveTo>
                  <a:lnTo>
                    <a:pt x="76" y="857"/>
                  </a:lnTo>
                  <a:lnTo>
                    <a:pt x="213" y="819"/>
                  </a:lnTo>
                  <a:lnTo>
                    <a:pt x="0" y="0"/>
                  </a:lnTo>
                  <a:close/>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6" name="Freeform 32"/>
            <p:cNvSpPr/>
            <p:nvPr/>
          </p:nvSpPr>
          <p:spPr bwMode="auto">
            <a:xfrm>
              <a:off x="6346838" y="1601043"/>
              <a:ext cx="5845162" cy="2362551"/>
            </a:xfrm>
            <a:custGeom>
              <a:avLst/>
              <a:gdLst>
                <a:gd name="T0" fmla="*/ 0 w 2791"/>
                <a:gd name="T1" fmla="*/ 816 h 1851"/>
                <a:gd name="T2" fmla="*/ 250 w 2791"/>
                <a:gd name="T3" fmla="*/ 1851 h 1851"/>
                <a:gd name="T4" fmla="*/ 2791 w 2791"/>
                <a:gd name="T5" fmla="*/ 1365 h 1851"/>
                <a:gd name="T6" fmla="*/ 2791 w 2791"/>
                <a:gd name="T7" fmla="*/ 0 h 1851"/>
                <a:gd name="T8" fmla="*/ 0 w 2791"/>
                <a:gd name="T9" fmla="*/ 816 h 1851"/>
                <a:gd name="connsiteX0" fmla="*/ 0 w 32507"/>
                <a:gd name="connsiteY0" fmla="*/ 14287 h 19879"/>
                <a:gd name="connsiteX1" fmla="*/ 896 w 32507"/>
                <a:gd name="connsiteY1" fmla="*/ 19879 h 19879"/>
                <a:gd name="connsiteX2" fmla="*/ 10000 w 32507"/>
                <a:gd name="connsiteY2" fmla="*/ 17253 h 19879"/>
                <a:gd name="connsiteX3" fmla="*/ 32507 w 32507"/>
                <a:gd name="connsiteY3" fmla="*/ 0 h 19879"/>
                <a:gd name="connsiteX4" fmla="*/ 0 w 32507"/>
                <a:gd name="connsiteY4" fmla="*/ 14287 h 19879"/>
                <a:gd name="connsiteX0-1" fmla="*/ 0 w 33261"/>
                <a:gd name="connsiteY0-2" fmla="*/ 14536 h 20128"/>
                <a:gd name="connsiteX1-3" fmla="*/ 896 w 33261"/>
                <a:gd name="connsiteY1-4" fmla="*/ 20128 h 20128"/>
                <a:gd name="connsiteX2-5" fmla="*/ 10000 w 33261"/>
                <a:gd name="connsiteY2-6" fmla="*/ 17502 h 20128"/>
                <a:gd name="connsiteX3-7" fmla="*/ 33261 w 33261"/>
                <a:gd name="connsiteY3-8" fmla="*/ 0 h 20128"/>
                <a:gd name="connsiteX4-9" fmla="*/ 0 w 33261"/>
                <a:gd name="connsiteY4-10" fmla="*/ 14536 h 20128"/>
                <a:gd name="connsiteX0-11" fmla="*/ 0 w 33261"/>
                <a:gd name="connsiteY0-12" fmla="*/ 14536 h 20128"/>
                <a:gd name="connsiteX1-13" fmla="*/ 896 w 33261"/>
                <a:gd name="connsiteY1-14" fmla="*/ 20128 h 20128"/>
                <a:gd name="connsiteX2-15" fmla="*/ 33119 w 33261"/>
                <a:gd name="connsiteY2-16" fmla="*/ 10715 h 20128"/>
                <a:gd name="connsiteX3-17" fmla="*/ 33261 w 33261"/>
                <a:gd name="connsiteY3-18" fmla="*/ 0 h 20128"/>
                <a:gd name="connsiteX4-19" fmla="*/ 0 w 33261"/>
                <a:gd name="connsiteY4-20" fmla="*/ 14536 h 20128"/>
                <a:gd name="connsiteX0-21" fmla="*/ 0 w 33143"/>
                <a:gd name="connsiteY0-22" fmla="*/ 14607 h 20199"/>
                <a:gd name="connsiteX1-23" fmla="*/ 896 w 33143"/>
                <a:gd name="connsiteY1-24" fmla="*/ 20199 h 20199"/>
                <a:gd name="connsiteX2-25" fmla="*/ 33119 w 33143"/>
                <a:gd name="connsiteY2-26" fmla="*/ 10786 h 20199"/>
                <a:gd name="connsiteX3-27" fmla="*/ 33143 w 33143"/>
                <a:gd name="connsiteY3-28" fmla="*/ 0 h 20199"/>
                <a:gd name="connsiteX4-29" fmla="*/ 0 w 33143"/>
                <a:gd name="connsiteY4-30" fmla="*/ 14607 h 2019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143" h="20199">
                  <a:moveTo>
                    <a:pt x="0" y="14607"/>
                  </a:moveTo>
                  <a:lnTo>
                    <a:pt x="896" y="20199"/>
                  </a:lnTo>
                  <a:lnTo>
                    <a:pt x="33119" y="10786"/>
                  </a:lnTo>
                  <a:cubicBezTo>
                    <a:pt x="33166" y="7214"/>
                    <a:pt x="33096" y="3572"/>
                    <a:pt x="33143" y="0"/>
                  </a:cubicBezTo>
                  <a:lnTo>
                    <a:pt x="0" y="14607"/>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317" name="Freeform 38"/>
            <p:cNvSpPr/>
            <p:nvPr/>
          </p:nvSpPr>
          <p:spPr bwMode="auto">
            <a:xfrm>
              <a:off x="-23122" y="1824921"/>
              <a:ext cx="4959188" cy="2110870"/>
            </a:xfrm>
            <a:custGeom>
              <a:avLst/>
              <a:gdLst>
                <a:gd name="T0" fmla="*/ 2803 w 2803"/>
                <a:gd name="T1" fmla="*/ 819 h 1854"/>
                <a:gd name="T2" fmla="*/ 2553 w 2803"/>
                <a:gd name="T3" fmla="*/ 1854 h 1854"/>
                <a:gd name="T4" fmla="*/ 0 w 2803"/>
                <a:gd name="T5" fmla="*/ 1363 h 1854"/>
                <a:gd name="T6" fmla="*/ 0 w 2803"/>
                <a:gd name="T7" fmla="*/ 0 h 1854"/>
                <a:gd name="T8" fmla="*/ 2803 w 2803"/>
                <a:gd name="T9" fmla="*/ 819 h 1854"/>
                <a:gd name="connsiteX0" fmla="*/ 28445 w 28445"/>
                <a:gd name="connsiteY0" fmla="*/ 12577 h 18160"/>
                <a:gd name="connsiteX1" fmla="*/ 27553 w 28445"/>
                <a:gd name="connsiteY1" fmla="*/ 18160 h 18160"/>
                <a:gd name="connsiteX2" fmla="*/ 18445 w 28445"/>
                <a:gd name="connsiteY2" fmla="*/ 15512 h 18160"/>
                <a:gd name="connsiteX3" fmla="*/ 0 w 28445"/>
                <a:gd name="connsiteY3" fmla="*/ 0 h 18160"/>
                <a:gd name="connsiteX4" fmla="*/ 28445 w 28445"/>
                <a:gd name="connsiteY4" fmla="*/ 12577 h 18160"/>
                <a:gd name="connsiteX0-1" fmla="*/ 28445 w 28445"/>
                <a:gd name="connsiteY0-2" fmla="*/ 12577 h 18160"/>
                <a:gd name="connsiteX1-3" fmla="*/ 27553 w 28445"/>
                <a:gd name="connsiteY1-4" fmla="*/ 18160 h 18160"/>
                <a:gd name="connsiteX2-5" fmla="*/ 517 w 28445"/>
                <a:gd name="connsiteY2-6" fmla="*/ 10119 h 18160"/>
                <a:gd name="connsiteX3-7" fmla="*/ 0 w 28445"/>
                <a:gd name="connsiteY3-8" fmla="*/ 0 h 18160"/>
                <a:gd name="connsiteX4-9" fmla="*/ 28445 w 28445"/>
                <a:gd name="connsiteY4-10" fmla="*/ 12577 h 18160"/>
                <a:gd name="connsiteX0-11" fmla="*/ 27999 w 27999"/>
                <a:gd name="connsiteY0-12" fmla="*/ 12435 h 18018"/>
                <a:gd name="connsiteX1-13" fmla="*/ 27107 w 27999"/>
                <a:gd name="connsiteY1-14" fmla="*/ 18018 h 18018"/>
                <a:gd name="connsiteX2-15" fmla="*/ 71 w 27999"/>
                <a:gd name="connsiteY2-16" fmla="*/ 9977 h 18018"/>
                <a:gd name="connsiteX3-17" fmla="*/ 0 w 27999"/>
                <a:gd name="connsiteY3-18" fmla="*/ 0 h 18018"/>
                <a:gd name="connsiteX4-19" fmla="*/ 27999 w 27999"/>
                <a:gd name="connsiteY4-20" fmla="*/ 12435 h 1801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7999" h="18018">
                  <a:moveTo>
                    <a:pt x="27999" y="12435"/>
                  </a:moveTo>
                  <a:lnTo>
                    <a:pt x="27107" y="18018"/>
                  </a:lnTo>
                  <a:lnTo>
                    <a:pt x="71" y="9977"/>
                  </a:lnTo>
                  <a:cubicBezTo>
                    <a:pt x="-101" y="6604"/>
                    <a:pt x="172" y="3373"/>
                    <a:pt x="0" y="0"/>
                  </a:cubicBezTo>
                  <a:lnTo>
                    <a:pt x="27999" y="12435"/>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p>
          </p:txBody>
        </p:sp>
        <p:sp>
          <p:nvSpPr>
            <p:cNvPr id="318" name="Freeform 33"/>
            <p:cNvSpPr/>
            <p:nvPr/>
          </p:nvSpPr>
          <p:spPr bwMode="auto">
            <a:xfrm>
              <a:off x="6558772" y="3735480"/>
              <a:ext cx="132698" cy="133962"/>
            </a:xfrm>
            <a:custGeom>
              <a:avLst/>
              <a:gdLst>
                <a:gd name="T0" fmla="*/ 128 w 128"/>
                <a:gd name="T1" fmla="*/ 65 h 130"/>
                <a:gd name="T2" fmla="*/ 63 w 128"/>
                <a:gd name="T3" fmla="*/ 130 h 130"/>
                <a:gd name="T4" fmla="*/ 0 w 128"/>
                <a:gd name="T5" fmla="*/ 65 h 130"/>
                <a:gd name="T6" fmla="*/ 67 w 128"/>
                <a:gd name="T7" fmla="*/ 2 h 130"/>
                <a:gd name="T8" fmla="*/ 128 w 128"/>
                <a:gd name="T9" fmla="*/ 65 h 130"/>
              </a:gdLst>
              <a:ahLst/>
              <a:cxnLst>
                <a:cxn ang="0">
                  <a:pos x="T0" y="T1"/>
                </a:cxn>
                <a:cxn ang="0">
                  <a:pos x="T2" y="T3"/>
                </a:cxn>
                <a:cxn ang="0">
                  <a:pos x="T4" y="T5"/>
                </a:cxn>
                <a:cxn ang="0">
                  <a:pos x="T6" y="T7"/>
                </a:cxn>
                <a:cxn ang="0">
                  <a:pos x="T8" y="T9"/>
                </a:cxn>
              </a:cxnLst>
              <a:rect l="0" t="0" r="r" b="b"/>
              <a:pathLst>
                <a:path w="128" h="130">
                  <a:moveTo>
                    <a:pt x="128" y="65"/>
                  </a:moveTo>
                  <a:cubicBezTo>
                    <a:pt x="128" y="101"/>
                    <a:pt x="99" y="130"/>
                    <a:pt x="63" y="130"/>
                  </a:cubicBezTo>
                  <a:cubicBezTo>
                    <a:pt x="28" y="129"/>
                    <a:pt x="0" y="100"/>
                    <a:pt x="0" y="65"/>
                  </a:cubicBezTo>
                  <a:cubicBezTo>
                    <a:pt x="1" y="29"/>
                    <a:pt x="31" y="0"/>
                    <a:pt x="67" y="2"/>
                  </a:cubicBezTo>
                  <a:cubicBezTo>
                    <a:pt x="100" y="3"/>
                    <a:pt x="127" y="31"/>
                    <a:pt x="128"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19" name="Freeform 34"/>
            <p:cNvSpPr/>
            <p:nvPr/>
          </p:nvSpPr>
          <p:spPr bwMode="auto">
            <a:xfrm>
              <a:off x="6759083" y="3695039"/>
              <a:ext cx="144704" cy="145336"/>
            </a:xfrm>
            <a:custGeom>
              <a:avLst/>
              <a:gdLst>
                <a:gd name="T0" fmla="*/ 133 w 140"/>
                <a:gd name="T1" fmla="*/ 60 h 141"/>
                <a:gd name="T2" fmla="*/ 59 w 140"/>
                <a:gd name="T3" fmla="*/ 133 h 141"/>
                <a:gd name="T4" fmla="*/ 7 w 140"/>
                <a:gd name="T5" fmla="*/ 80 h 141"/>
                <a:gd name="T6" fmla="*/ 82 w 140"/>
                <a:gd name="T7" fmla="*/ 7 h 141"/>
                <a:gd name="T8" fmla="*/ 133 w 140"/>
                <a:gd name="T9" fmla="*/ 60 h 141"/>
              </a:gdLst>
              <a:ahLst/>
              <a:cxnLst>
                <a:cxn ang="0">
                  <a:pos x="T0" y="T1"/>
                </a:cxn>
                <a:cxn ang="0">
                  <a:pos x="T2" y="T3"/>
                </a:cxn>
                <a:cxn ang="0">
                  <a:pos x="T4" y="T5"/>
                </a:cxn>
                <a:cxn ang="0">
                  <a:pos x="T6" y="T7"/>
                </a:cxn>
                <a:cxn ang="0">
                  <a:pos x="T8" y="T9"/>
                </a:cxn>
              </a:cxnLst>
              <a:rect l="0" t="0" r="r" b="b"/>
              <a:pathLst>
                <a:path w="140" h="141">
                  <a:moveTo>
                    <a:pt x="133" y="60"/>
                  </a:moveTo>
                  <a:cubicBezTo>
                    <a:pt x="140" y="104"/>
                    <a:pt x="102" y="141"/>
                    <a:pt x="59" y="133"/>
                  </a:cubicBezTo>
                  <a:cubicBezTo>
                    <a:pt x="32" y="129"/>
                    <a:pt x="11" y="107"/>
                    <a:pt x="7" y="80"/>
                  </a:cubicBezTo>
                  <a:cubicBezTo>
                    <a:pt x="0" y="36"/>
                    <a:pt x="38" y="0"/>
                    <a:pt x="82" y="7"/>
                  </a:cubicBezTo>
                  <a:cubicBezTo>
                    <a:pt x="108" y="12"/>
                    <a:pt x="129" y="34"/>
                    <a:pt x="133"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0" name="Freeform 35"/>
            <p:cNvSpPr/>
            <p:nvPr/>
          </p:nvSpPr>
          <p:spPr bwMode="auto">
            <a:xfrm>
              <a:off x="6966977" y="3659021"/>
              <a:ext cx="143440" cy="146600"/>
            </a:xfrm>
            <a:custGeom>
              <a:avLst/>
              <a:gdLst>
                <a:gd name="T0" fmla="*/ 133 w 139"/>
                <a:gd name="T1" fmla="*/ 61 h 142"/>
                <a:gd name="T2" fmla="*/ 58 w 139"/>
                <a:gd name="T3" fmla="*/ 134 h 142"/>
                <a:gd name="T4" fmla="*/ 6 w 139"/>
                <a:gd name="T5" fmla="*/ 81 h 142"/>
                <a:gd name="T6" fmla="*/ 81 w 139"/>
                <a:gd name="T7" fmla="*/ 8 h 142"/>
                <a:gd name="T8" fmla="*/ 133 w 139"/>
                <a:gd name="T9" fmla="*/ 61 h 142"/>
              </a:gdLst>
              <a:ahLst/>
              <a:cxnLst>
                <a:cxn ang="0">
                  <a:pos x="T0" y="T1"/>
                </a:cxn>
                <a:cxn ang="0">
                  <a:pos x="T2" y="T3"/>
                </a:cxn>
                <a:cxn ang="0">
                  <a:pos x="T4" y="T5"/>
                </a:cxn>
                <a:cxn ang="0">
                  <a:pos x="T6" y="T7"/>
                </a:cxn>
                <a:cxn ang="0">
                  <a:pos x="T8" y="T9"/>
                </a:cxn>
              </a:cxnLst>
              <a:rect l="0" t="0" r="r" b="b"/>
              <a:pathLst>
                <a:path w="139" h="142">
                  <a:moveTo>
                    <a:pt x="133" y="61"/>
                  </a:moveTo>
                  <a:cubicBezTo>
                    <a:pt x="139" y="105"/>
                    <a:pt x="101" y="142"/>
                    <a:pt x="58" y="134"/>
                  </a:cubicBezTo>
                  <a:cubicBezTo>
                    <a:pt x="31" y="129"/>
                    <a:pt x="10" y="108"/>
                    <a:pt x="6" y="81"/>
                  </a:cubicBezTo>
                  <a:cubicBezTo>
                    <a:pt x="0" y="37"/>
                    <a:pt x="37" y="0"/>
                    <a:pt x="81" y="8"/>
                  </a:cubicBezTo>
                  <a:cubicBezTo>
                    <a:pt x="107" y="13"/>
                    <a:pt x="129" y="34"/>
                    <a:pt x="133"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1" name="Freeform 39"/>
            <p:cNvSpPr/>
            <p:nvPr/>
          </p:nvSpPr>
          <p:spPr bwMode="auto">
            <a:xfrm>
              <a:off x="4630861" y="3735480"/>
              <a:ext cx="132698" cy="133962"/>
            </a:xfrm>
            <a:custGeom>
              <a:avLst/>
              <a:gdLst>
                <a:gd name="T0" fmla="*/ 0 w 129"/>
                <a:gd name="T1" fmla="*/ 65 h 130"/>
                <a:gd name="T2" fmla="*/ 65 w 129"/>
                <a:gd name="T3" fmla="*/ 130 h 130"/>
                <a:gd name="T4" fmla="*/ 128 w 129"/>
                <a:gd name="T5" fmla="*/ 65 h 130"/>
                <a:gd name="T6" fmla="*/ 62 w 129"/>
                <a:gd name="T7" fmla="*/ 2 h 130"/>
                <a:gd name="T8" fmla="*/ 0 w 129"/>
                <a:gd name="T9" fmla="*/ 65 h 130"/>
              </a:gdLst>
              <a:ahLst/>
              <a:cxnLst>
                <a:cxn ang="0">
                  <a:pos x="T0" y="T1"/>
                </a:cxn>
                <a:cxn ang="0">
                  <a:pos x="T2" y="T3"/>
                </a:cxn>
                <a:cxn ang="0">
                  <a:pos x="T4" y="T5"/>
                </a:cxn>
                <a:cxn ang="0">
                  <a:pos x="T6" y="T7"/>
                </a:cxn>
                <a:cxn ang="0">
                  <a:pos x="T8" y="T9"/>
                </a:cxn>
              </a:cxnLst>
              <a:rect l="0" t="0" r="r" b="b"/>
              <a:pathLst>
                <a:path w="129" h="130">
                  <a:moveTo>
                    <a:pt x="0" y="65"/>
                  </a:moveTo>
                  <a:cubicBezTo>
                    <a:pt x="0" y="101"/>
                    <a:pt x="29" y="130"/>
                    <a:pt x="65" y="130"/>
                  </a:cubicBezTo>
                  <a:cubicBezTo>
                    <a:pt x="101" y="129"/>
                    <a:pt x="129" y="100"/>
                    <a:pt x="128" y="65"/>
                  </a:cubicBezTo>
                  <a:cubicBezTo>
                    <a:pt x="128" y="29"/>
                    <a:pt x="98" y="0"/>
                    <a:pt x="62" y="2"/>
                  </a:cubicBezTo>
                  <a:cubicBezTo>
                    <a:pt x="28" y="3"/>
                    <a:pt x="1" y="31"/>
                    <a:pt x="0"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2" name="Freeform 40"/>
            <p:cNvSpPr/>
            <p:nvPr/>
          </p:nvSpPr>
          <p:spPr bwMode="auto">
            <a:xfrm>
              <a:off x="4417912" y="3695039"/>
              <a:ext cx="144704" cy="145336"/>
            </a:xfrm>
            <a:custGeom>
              <a:avLst/>
              <a:gdLst>
                <a:gd name="T0" fmla="*/ 7 w 140"/>
                <a:gd name="T1" fmla="*/ 60 h 141"/>
                <a:gd name="T2" fmla="*/ 82 w 140"/>
                <a:gd name="T3" fmla="*/ 133 h 141"/>
                <a:gd name="T4" fmla="*/ 133 w 140"/>
                <a:gd name="T5" fmla="*/ 80 h 141"/>
                <a:gd name="T6" fmla="*/ 58 w 140"/>
                <a:gd name="T7" fmla="*/ 7 h 141"/>
                <a:gd name="T8" fmla="*/ 7 w 140"/>
                <a:gd name="T9" fmla="*/ 60 h 141"/>
              </a:gdLst>
              <a:ahLst/>
              <a:cxnLst>
                <a:cxn ang="0">
                  <a:pos x="T0" y="T1"/>
                </a:cxn>
                <a:cxn ang="0">
                  <a:pos x="T2" y="T3"/>
                </a:cxn>
                <a:cxn ang="0">
                  <a:pos x="T4" y="T5"/>
                </a:cxn>
                <a:cxn ang="0">
                  <a:pos x="T6" y="T7"/>
                </a:cxn>
                <a:cxn ang="0">
                  <a:pos x="T8" y="T9"/>
                </a:cxn>
              </a:cxnLst>
              <a:rect l="0" t="0" r="r" b="b"/>
              <a:pathLst>
                <a:path w="140" h="141">
                  <a:moveTo>
                    <a:pt x="7" y="60"/>
                  </a:moveTo>
                  <a:cubicBezTo>
                    <a:pt x="0" y="104"/>
                    <a:pt x="38" y="141"/>
                    <a:pt x="82" y="133"/>
                  </a:cubicBezTo>
                  <a:cubicBezTo>
                    <a:pt x="108" y="129"/>
                    <a:pt x="129" y="107"/>
                    <a:pt x="133" y="80"/>
                  </a:cubicBezTo>
                  <a:cubicBezTo>
                    <a:pt x="140" y="36"/>
                    <a:pt x="102" y="0"/>
                    <a:pt x="58" y="7"/>
                  </a:cubicBezTo>
                  <a:cubicBezTo>
                    <a:pt x="32" y="12"/>
                    <a:pt x="11" y="34"/>
                    <a:pt x="7"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3" name="Freeform 41"/>
            <p:cNvSpPr/>
            <p:nvPr/>
          </p:nvSpPr>
          <p:spPr bwMode="auto">
            <a:xfrm>
              <a:off x="4211282" y="3659021"/>
              <a:ext cx="144704" cy="146600"/>
            </a:xfrm>
            <a:custGeom>
              <a:avLst/>
              <a:gdLst>
                <a:gd name="T0" fmla="*/ 7 w 140"/>
                <a:gd name="T1" fmla="*/ 61 h 142"/>
                <a:gd name="T2" fmla="*/ 82 w 140"/>
                <a:gd name="T3" fmla="*/ 134 h 142"/>
                <a:gd name="T4" fmla="*/ 133 w 140"/>
                <a:gd name="T5" fmla="*/ 81 h 142"/>
                <a:gd name="T6" fmla="*/ 58 w 140"/>
                <a:gd name="T7" fmla="*/ 8 h 142"/>
                <a:gd name="T8" fmla="*/ 7 w 140"/>
                <a:gd name="T9" fmla="*/ 61 h 142"/>
              </a:gdLst>
              <a:ahLst/>
              <a:cxnLst>
                <a:cxn ang="0">
                  <a:pos x="T0" y="T1"/>
                </a:cxn>
                <a:cxn ang="0">
                  <a:pos x="T2" y="T3"/>
                </a:cxn>
                <a:cxn ang="0">
                  <a:pos x="T4" y="T5"/>
                </a:cxn>
                <a:cxn ang="0">
                  <a:pos x="T6" y="T7"/>
                </a:cxn>
                <a:cxn ang="0">
                  <a:pos x="T8" y="T9"/>
                </a:cxn>
              </a:cxnLst>
              <a:rect l="0" t="0" r="r" b="b"/>
              <a:pathLst>
                <a:path w="140" h="142">
                  <a:moveTo>
                    <a:pt x="7" y="61"/>
                  </a:moveTo>
                  <a:cubicBezTo>
                    <a:pt x="0" y="105"/>
                    <a:pt x="38" y="142"/>
                    <a:pt x="82" y="134"/>
                  </a:cubicBezTo>
                  <a:cubicBezTo>
                    <a:pt x="108" y="129"/>
                    <a:pt x="129" y="108"/>
                    <a:pt x="133" y="81"/>
                  </a:cubicBezTo>
                  <a:cubicBezTo>
                    <a:pt x="140" y="37"/>
                    <a:pt x="102" y="0"/>
                    <a:pt x="58" y="8"/>
                  </a:cubicBezTo>
                  <a:cubicBezTo>
                    <a:pt x="32" y="13"/>
                    <a:pt x="11" y="34"/>
                    <a:pt x="7"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grpSp>
      <p:grpSp>
        <p:nvGrpSpPr>
          <p:cNvPr id="324" name="Group 88"/>
          <p:cNvGrpSpPr/>
          <p:nvPr/>
        </p:nvGrpSpPr>
        <p:grpSpPr>
          <a:xfrm>
            <a:off x="4594386" y="4200974"/>
            <a:ext cx="2015114" cy="1694742"/>
            <a:chOff x="4963869" y="1554810"/>
            <a:chExt cx="2015114" cy="1694742"/>
          </a:xfrm>
        </p:grpSpPr>
        <p:sp>
          <p:nvSpPr>
            <p:cNvPr id="325" name="Freeform 5"/>
            <p:cNvSpPr>
              <a:spLocks noEditPoints="1"/>
            </p:cNvSpPr>
            <p:nvPr/>
          </p:nvSpPr>
          <p:spPr bwMode="auto">
            <a:xfrm>
              <a:off x="4963869" y="2527928"/>
              <a:ext cx="496670" cy="593981"/>
            </a:xfrm>
            <a:custGeom>
              <a:avLst/>
              <a:gdLst>
                <a:gd name="T0" fmla="*/ 688 w 786"/>
                <a:gd name="T1" fmla="*/ 534 h 940"/>
                <a:gd name="T2" fmla="*/ 786 w 786"/>
                <a:gd name="T3" fmla="*/ 507 h 940"/>
                <a:gd name="T4" fmla="*/ 693 w 786"/>
                <a:gd name="T5" fmla="*/ 232 h 940"/>
                <a:gd name="T6" fmla="*/ 610 w 786"/>
                <a:gd name="T7" fmla="*/ 268 h 940"/>
                <a:gd name="T8" fmla="*/ 533 w 786"/>
                <a:gd name="T9" fmla="*/ 0 h 940"/>
                <a:gd name="T10" fmla="*/ 0 w 786"/>
                <a:gd name="T11" fmla="*/ 168 h 940"/>
                <a:gd name="T12" fmla="*/ 224 w 786"/>
                <a:gd name="T13" fmla="*/ 940 h 940"/>
                <a:gd name="T14" fmla="*/ 768 w 786"/>
                <a:gd name="T15" fmla="*/ 809 h 940"/>
                <a:gd name="T16" fmla="*/ 688 w 786"/>
                <a:gd name="T17" fmla="*/ 534 h 940"/>
                <a:gd name="T18" fmla="*/ 669 w 786"/>
                <a:gd name="T19" fmla="*/ 292 h 940"/>
                <a:gd name="T20" fmla="*/ 726 w 786"/>
                <a:gd name="T21" fmla="*/ 485 h 940"/>
                <a:gd name="T22" fmla="*/ 677 w 786"/>
                <a:gd name="T23" fmla="*/ 498 h 940"/>
                <a:gd name="T24" fmla="*/ 621 w 786"/>
                <a:gd name="T25" fmla="*/ 304 h 940"/>
                <a:gd name="T26" fmla="*/ 669 w 786"/>
                <a:gd name="T27" fmla="*/ 29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940">
                  <a:moveTo>
                    <a:pt x="688" y="534"/>
                  </a:moveTo>
                  <a:lnTo>
                    <a:pt x="786" y="507"/>
                  </a:lnTo>
                  <a:lnTo>
                    <a:pt x="693" y="232"/>
                  </a:lnTo>
                  <a:lnTo>
                    <a:pt x="610" y="268"/>
                  </a:lnTo>
                  <a:lnTo>
                    <a:pt x="533" y="0"/>
                  </a:lnTo>
                  <a:lnTo>
                    <a:pt x="0" y="168"/>
                  </a:lnTo>
                  <a:lnTo>
                    <a:pt x="224" y="940"/>
                  </a:lnTo>
                  <a:lnTo>
                    <a:pt x="768" y="809"/>
                  </a:lnTo>
                  <a:lnTo>
                    <a:pt x="688" y="534"/>
                  </a:lnTo>
                  <a:close/>
                  <a:moveTo>
                    <a:pt x="669" y="292"/>
                  </a:moveTo>
                  <a:lnTo>
                    <a:pt x="726" y="485"/>
                  </a:lnTo>
                  <a:lnTo>
                    <a:pt x="677" y="498"/>
                  </a:lnTo>
                  <a:lnTo>
                    <a:pt x="621" y="304"/>
                  </a:lnTo>
                  <a:lnTo>
                    <a:pt x="669" y="292"/>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26" name="Freeform 6"/>
            <p:cNvSpPr/>
            <p:nvPr/>
          </p:nvSpPr>
          <p:spPr bwMode="auto">
            <a:xfrm>
              <a:off x="5382184" y="2588590"/>
              <a:ext cx="531424" cy="226218"/>
            </a:xfrm>
            <a:custGeom>
              <a:avLst/>
              <a:gdLst>
                <a:gd name="T0" fmla="*/ 2 w 515"/>
                <a:gd name="T1" fmla="*/ 147 h 219"/>
                <a:gd name="T2" fmla="*/ 17 w 515"/>
                <a:gd name="T3" fmla="*/ 153 h 219"/>
                <a:gd name="T4" fmla="*/ 4 w 515"/>
                <a:gd name="T5" fmla="*/ 166 h 219"/>
                <a:gd name="T6" fmla="*/ 24 w 515"/>
                <a:gd name="T7" fmla="*/ 176 h 219"/>
                <a:gd name="T8" fmla="*/ 24 w 515"/>
                <a:gd name="T9" fmla="*/ 176 h 219"/>
                <a:gd name="T10" fmla="*/ 10 w 515"/>
                <a:gd name="T11" fmla="*/ 189 h 219"/>
                <a:gd name="T12" fmla="*/ 29 w 515"/>
                <a:gd name="T13" fmla="*/ 195 h 219"/>
                <a:gd name="T14" fmla="*/ 13 w 515"/>
                <a:gd name="T15" fmla="*/ 211 h 219"/>
                <a:gd name="T16" fmla="*/ 32 w 515"/>
                <a:gd name="T17" fmla="*/ 213 h 219"/>
                <a:gd name="T18" fmla="*/ 515 w 515"/>
                <a:gd name="T19" fmla="*/ 74 h 219"/>
                <a:gd name="T20" fmla="*/ 483 w 515"/>
                <a:gd name="T21" fmla="*/ 0 h 219"/>
                <a:gd name="T22" fmla="*/ 17 w 515"/>
                <a:gd name="T23" fmla="*/ 135 h 219"/>
                <a:gd name="T24" fmla="*/ 2 w 515"/>
                <a:gd name="T25"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19">
                  <a:moveTo>
                    <a:pt x="2" y="147"/>
                  </a:moveTo>
                  <a:cubicBezTo>
                    <a:pt x="3" y="154"/>
                    <a:pt x="12" y="155"/>
                    <a:pt x="17" y="153"/>
                  </a:cubicBezTo>
                  <a:cubicBezTo>
                    <a:pt x="12" y="154"/>
                    <a:pt x="3" y="157"/>
                    <a:pt x="4" y="166"/>
                  </a:cubicBezTo>
                  <a:cubicBezTo>
                    <a:pt x="6" y="176"/>
                    <a:pt x="20" y="176"/>
                    <a:pt x="24" y="176"/>
                  </a:cubicBezTo>
                  <a:cubicBezTo>
                    <a:pt x="24" y="176"/>
                    <a:pt x="24" y="176"/>
                    <a:pt x="24" y="176"/>
                  </a:cubicBezTo>
                  <a:cubicBezTo>
                    <a:pt x="20" y="177"/>
                    <a:pt x="9" y="180"/>
                    <a:pt x="10" y="189"/>
                  </a:cubicBezTo>
                  <a:cubicBezTo>
                    <a:pt x="12" y="197"/>
                    <a:pt x="24" y="196"/>
                    <a:pt x="29" y="195"/>
                  </a:cubicBezTo>
                  <a:cubicBezTo>
                    <a:pt x="24" y="196"/>
                    <a:pt x="11" y="200"/>
                    <a:pt x="13" y="211"/>
                  </a:cubicBezTo>
                  <a:cubicBezTo>
                    <a:pt x="15" y="219"/>
                    <a:pt x="32" y="213"/>
                    <a:pt x="32" y="213"/>
                  </a:cubicBezTo>
                  <a:cubicBezTo>
                    <a:pt x="350" y="91"/>
                    <a:pt x="515" y="74"/>
                    <a:pt x="515" y="74"/>
                  </a:cubicBezTo>
                  <a:cubicBezTo>
                    <a:pt x="483" y="0"/>
                    <a:pt x="483" y="0"/>
                    <a:pt x="483" y="0"/>
                  </a:cubicBezTo>
                  <a:cubicBezTo>
                    <a:pt x="145" y="77"/>
                    <a:pt x="49" y="126"/>
                    <a:pt x="17" y="135"/>
                  </a:cubicBezTo>
                  <a:cubicBezTo>
                    <a:pt x="17" y="135"/>
                    <a:pt x="0" y="140"/>
                    <a:pt x="2" y="14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7" name="Freeform 7"/>
            <p:cNvSpPr/>
            <p:nvPr/>
          </p:nvSpPr>
          <p:spPr bwMode="auto">
            <a:xfrm>
              <a:off x="6604269" y="2090657"/>
              <a:ext cx="374714" cy="384192"/>
            </a:xfrm>
            <a:custGeom>
              <a:avLst/>
              <a:gdLst>
                <a:gd name="T0" fmla="*/ 151 w 363"/>
                <a:gd name="T1" fmla="*/ 4 h 372"/>
                <a:gd name="T2" fmla="*/ 147 w 363"/>
                <a:gd name="T3" fmla="*/ 20 h 372"/>
                <a:gd name="T4" fmla="*/ 133 w 363"/>
                <a:gd name="T5" fmla="*/ 9 h 372"/>
                <a:gd name="T6" fmla="*/ 126 w 363"/>
                <a:gd name="T7" fmla="*/ 30 h 372"/>
                <a:gd name="T8" fmla="*/ 126 w 363"/>
                <a:gd name="T9" fmla="*/ 30 h 372"/>
                <a:gd name="T10" fmla="*/ 111 w 363"/>
                <a:gd name="T11" fmla="*/ 18 h 372"/>
                <a:gd name="T12" fmla="*/ 107 w 363"/>
                <a:gd name="T13" fmla="*/ 37 h 372"/>
                <a:gd name="T14" fmla="*/ 89 w 363"/>
                <a:gd name="T15" fmla="*/ 24 h 372"/>
                <a:gd name="T16" fmla="*/ 90 w 363"/>
                <a:gd name="T17" fmla="*/ 43 h 372"/>
                <a:gd name="T18" fmla="*/ 0 w 363"/>
                <a:gd name="T19" fmla="*/ 293 h 372"/>
                <a:gd name="T20" fmla="*/ 16 w 363"/>
                <a:gd name="T21" fmla="*/ 372 h 372"/>
                <a:gd name="T22" fmla="*/ 165 w 363"/>
                <a:gd name="T23" fmla="*/ 17 h 372"/>
                <a:gd name="T24" fmla="*/ 151 w 363"/>
                <a:gd name="T25" fmla="*/ 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372">
                  <a:moveTo>
                    <a:pt x="151" y="4"/>
                  </a:moveTo>
                  <a:cubicBezTo>
                    <a:pt x="144" y="7"/>
                    <a:pt x="146" y="14"/>
                    <a:pt x="147" y="20"/>
                  </a:cubicBezTo>
                  <a:cubicBezTo>
                    <a:pt x="145" y="14"/>
                    <a:pt x="141" y="6"/>
                    <a:pt x="133" y="9"/>
                  </a:cubicBezTo>
                  <a:cubicBezTo>
                    <a:pt x="123" y="12"/>
                    <a:pt x="125" y="25"/>
                    <a:pt x="126" y="30"/>
                  </a:cubicBezTo>
                  <a:cubicBezTo>
                    <a:pt x="126" y="30"/>
                    <a:pt x="126" y="30"/>
                    <a:pt x="126" y="30"/>
                  </a:cubicBezTo>
                  <a:cubicBezTo>
                    <a:pt x="124" y="26"/>
                    <a:pt x="119" y="15"/>
                    <a:pt x="111" y="18"/>
                  </a:cubicBezTo>
                  <a:cubicBezTo>
                    <a:pt x="103" y="20"/>
                    <a:pt x="106" y="32"/>
                    <a:pt x="107" y="37"/>
                  </a:cubicBezTo>
                  <a:cubicBezTo>
                    <a:pt x="105" y="32"/>
                    <a:pt x="99" y="19"/>
                    <a:pt x="89" y="24"/>
                  </a:cubicBezTo>
                  <a:cubicBezTo>
                    <a:pt x="82" y="27"/>
                    <a:pt x="90" y="43"/>
                    <a:pt x="90" y="43"/>
                  </a:cubicBezTo>
                  <a:cubicBezTo>
                    <a:pt x="257" y="339"/>
                    <a:pt x="0" y="293"/>
                    <a:pt x="0" y="293"/>
                  </a:cubicBezTo>
                  <a:cubicBezTo>
                    <a:pt x="16" y="372"/>
                    <a:pt x="16" y="372"/>
                    <a:pt x="16" y="372"/>
                  </a:cubicBezTo>
                  <a:cubicBezTo>
                    <a:pt x="363" y="364"/>
                    <a:pt x="178" y="47"/>
                    <a:pt x="165" y="17"/>
                  </a:cubicBezTo>
                  <a:cubicBezTo>
                    <a:pt x="165" y="17"/>
                    <a:pt x="158" y="0"/>
                    <a:pt x="151" y="4"/>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8" name="Freeform 8"/>
            <p:cNvSpPr/>
            <p:nvPr/>
          </p:nvSpPr>
          <p:spPr bwMode="auto">
            <a:xfrm>
              <a:off x="6604269" y="2393335"/>
              <a:ext cx="58134" cy="81514"/>
            </a:xfrm>
            <a:custGeom>
              <a:avLst/>
              <a:gdLst>
                <a:gd name="T0" fmla="*/ 0 w 56"/>
                <a:gd name="T1" fmla="*/ 0 h 79"/>
                <a:gd name="T2" fmla="*/ 16 w 56"/>
                <a:gd name="T3" fmla="*/ 79 h 79"/>
                <a:gd name="T4" fmla="*/ 56 w 56"/>
                <a:gd name="T5" fmla="*/ 76 h 79"/>
                <a:gd name="T6" fmla="*/ 48 w 56"/>
                <a:gd name="T7" fmla="*/ 2 h 79"/>
                <a:gd name="T8" fmla="*/ 0 w 56"/>
                <a:gd name="T9" fmla="*/ 0 h 79"/>
              </a:gdLst>
              <a:ahLst/>
              <a:cxnLst>
                <a:cxn ang="0">
                  <a:pos x="T0" y="T1"/>
                </a:cxn>
                <a:cxn ang="0">
                  <a:pos x="T2" y="T3"/>
                </a:cxn>
                <a:cxn ang="0">
                  <a:pos x="T4" y="T5"/>
                </a:cxn>
                <a:cxn ang="0">
                  <a:pos x="T6" y="T7"/>
                </a:cxn>
                <a:cxn ang="0">
                  <a:pos x="T8" y="T9"/>
                </a:cxn>
              </a:cxnLst>
              <a:rect l="0" t="0" r="r" b="b"/>
              <a:pathLst>
                <a:path w="56" h="79">
                  <a:moveTo>
                    <a:pt x="0" y="0"/>
                  </a:moveTo>
                  <a:cubicBezTo>
                    <a:pt x="16" y="79"/>
                    <a:pt x="16" y="79"/>
                    <a:pt x="16" y="79"/>
                  </a:cubicBezTo>
                  <a:cubicBezTo>
                    <a:pt x="30" y="78"/>
                    <a:pt x="44" y="77"/>
                    <a:pt x="56" y="76"/>
                  </a:cubicBezTo>
                  <a:cubicBezTo>
                    <a:pt x="48" y="2"/>
                    <a:pt x="48" y="2"/>
                    <a:pt x="48" y="2"/>
                  </a:cubicBezTo>
                  <a:cubicBezTo>
                    <a:pt x="21" y="4"/>
                    <a:pt x="0" y="0"/>
                    <a:pt x="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29" name="Freeform 9"/>
            <p:cNvSpPr/>
            <p:nvPr/>
          </p:nvSpPr>
          <p:spPr bwMode="auto">
            <a:xfrm>
              <a:off x="5967319" y="2770576"/>
              <a:ext cx="980701" cy="478976"/>
            </a:xfrm>
            <a:custGeom>
              <a:avLst/>
              <a:gdLst>
                <a:gd name="T0" fmla="*/ 924 w 950"/>
                <a:gd name="T1" fmla="*/ 108 h 464"/>
                <a:gd name="T2" fmla="*/ 829 w 950"/>
                <a:gd name="T3" fmla="*/ 158 h 464"/>
                <a:gd name="T4" fmla="*/ 817 w 950"/>
                <a:gd name="T5" fmla="*/ 29 h 464"/>
                <a:gd name="T6" fmla="*/ 720 w 950"/>
                <a:gd name="T7" fmla="*/ 58 h 464"/>
                <a:gd name="T8" fmla="*/ 89 w 950"/>
                <a:gd name="T9" fmla="*/ 242 h 464"/>
                <a:gd name="T10" fmla="*/ 121 w 950"/>
                <a:gd name="T11" fmla="*/ 343 h 464"/>
                <a:gd name="T12" fmla="*/ 47 w 950"/>
                <a:gd name="T13" fmla="*/ 340 h 464"/>
                <a:gd name="T14" fmla="*/ 58 w 950"/>
                <a:gd name="T15" fmla="*/ 461 h 464"/>
                <a:gd name="T16" fmla="*/ 72 w 950"/>
                <a:gd name="T17" fmla="*/ 383 h 464"/>
                <a:gd name="T18" fmla="*/ 167 w 950"/>
                <a:gd name="T19" fmla="*/ 395 h 464"/>
                <a:gd name="T20" fmla="*/ 161 w 950"/>
                <a:gd name="T21" fmla="*/ 270 h 464"/>
                <a:gd name="T22" fmla="*/ 774 w 950"/>
                <a:gd name="T23" fmla="*/ 84 h 464"/>
                <a:gd name="T24" fmla="*/ 806 w 950"/>
                <a:gd name="T25" fmla="*/ 237 h 464"/>
                <a:gd name="T26" fmla="*/ 924 w 950"/>
                <a:gd name="T27" fmla="*/ 10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0" h="464">
                  <a:moveTo>
                    <a:pt x="924" y="108"/>
                  </a:moveTo>
                  <a:cubicBezTo>
                    <a:pt x="897" y="38"/>
                    <a:pt x="829" y="158"/>
                    <a:pt x="829" y="158"/>
                  </a:cubicBezTo>
                  <a:cubicBezTo>
                    <a:pt x="829" y="158"/>
                    <a:pt x="844" y="60"/>
                    <a:pt x="817" y="29"/>
                  </a:cubicBezTo>
                  <a:cubicBezTo>
                    <a:pt x="791" y="0"/>
                    <a:pt x="735" y="46"/>
                    <a:pt x="720" y="58"/>
                  </a:cubicBezTo>
                  <a:cubicBezTo>
                    <a:pt x="89" y="242"/>
                    <a:pt x="89" y="242"/>
                    <a:pt x="89" y="242"/>
                  </a:cubicBezTo>
                  <a:cubicBezTo>
                    <a:pt x="121" y="343"/>
                    <a:pt x="121" y="343"/>
                    <a:pt x="121" y="343"/>
                  </a:cubicBezTo>
                  <a:cubicBezTo>
                    <a:pt x="47" y="340"/>
                    <a:pt x="47" y="340"/>
                    <a:pt x="47" y="340"/>
                  </a:cubicBezTo>
                  <a:cubicBezTo>
                    <a:pt x="47" y="340"/>
                    <a:pt x="0" y="457"/>
                    <a:pt x="58" y="461"/>
                  </a:cubicBezTo>
                  <a:cubicBezTo>
                    <a:pt x="116" y="464"/>
                    <a:pt x="72" y="383"/>
                    <a:pt x="72" y="383"/>
                  </a:cubicBezTo>
                  <a:cubicBezTo>
                    <a:pt x="72" y="383"/>
                    <a:pt x="129" y="410"/>
                    <a:pt x="167" y="395"/>
                  </a:cubicBezTo>
                  <a:cubicBezTo>
                    <a:pt x="197" y="384"/>
                    <a:pt x="167" y="297"/>
                    <a:pt x="161" y="270"/>
                  </a:cubicBezTo>
                  <a:cubicBezTo>
                    <a:pt x="580" y="216"/>
                    <a:pt x="768" y="88"/>
                    <a:pt x="774" y="84"/>
                  </a:cubicBezTo>
                  <a:cubicBezTo>
                    <a:pt x="774" y="84"/>
                    <a:pt x="792" y="186"/>
                    <a:pt x="806" y="237"/>
                  </a:cubicBezTo>
                  <a:cubicBezTo>
                    <a:pt x="806" y="237"/>
                    <a:pt x="950" y="178"/>
                    <a:pt x="924" y="108"/>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0" name="Freeform 10"/>
            <p:cNvSpPr/>
            <p:nvPr/>
          </p:nvSpPr>
          <p:spPr bwMode="auto">
            <a:xfrm>
              <a:off x="6605533" y="2393335"/>
              <a:ext cx="126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1" name="Freeform 12"/>
            <p:cNvSpPr/>
            <p:nvPr/>
          </p:nvSpPr>
          <p:spPr bwMode="auto">
            <a:xfrm>
              <a:off x="5784069" y="1592092"/>
              <a:ext cx="819568" cy="996499"/>
            </a:xfrm>
            <a:custGeom>
              <a:avLst/>
              <a:gdLst>
                <a:gd name="T0" fmla="*/ 794 w 794"/>
                <a:gd name="T1" fmla="*/ 771 h 965"/>
                <a:gd name="T2" fmla="*/ 152 w 794"/>
                <a:gd name="T3" fmla="*/ 398 h 965"/>
                <a:gd name="T4" fmla="*/ 94 w 794"/>
                <a:gd name="T5" fmla="*/ 965 h 965"/>
                <a:gd name="T6" fmla="*/ 794 w 794"/>
                <a:gd name="T7" fmla="*/ 771 h 965"/>
              </a:gdLst>
              <a:ahLst/>
              <a:cxnLst>
                <a:cxn ang="0">
                  <a:pos x="T0" y="T1"/>
                </a:cxn>
                <a:cxn ang="0">
                  <a:pos x="T2" y="T3"/>
                </a:cxn>
                <a:cxn ang="0">
                  <a:pos x="T4" y="T5"/>
                </a:cxn>
                <a:cxn ang="0">
                  <a:pos x="T6" y="T7"/>
                </a:cxn>
              </a:cxnLst>
              <a:rect l="0" t="0" r="r" b="b"/>
              <a:pathLst>
                <a:path w="794" h="965">
                  <a:moveTo>
                    <a:pt x="794" y="771"/>
                  </a:moveTo>
                  <a:cubicBezTo>
                    <a:pt x="794" y="771"/>
                    <a:pt x="679" y="0"/>
                    <a:pt x="152" y="398"/>
                  </a:cubicBezTo>
                  <a:cubicBezTo>
                    <a:pt x="152" y="398"/>
                    <a:pt x="0" y="581"/>
                    <a:pt x="94" y="965"/>
                  </a:cubicBezTo>
                  <a:cubicBezTo>
                    <a:pt x="698" y="934"/>
                    <a:pt x="794" y="771"/>
                    <a:pt x="794" y="77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2" name="Freeform 13"/>
            <p:cNvSpPr/>
            <p:nvPr/>
          </p:nvSpPr>
          <p:spPr bwMode="auto">
            <a:xfrm>
              <a:off x="5473809" y="1554810"/>
              <a:ext cx="1217662" cy="1033780"/>
            </a:xfrm>
            <a:custGeom>
              <a:avLst/>
              <a:gdLst>
                <a:gd name="T0" fmla="*/ 951 w 1179"/>
                <a:gd name="T1" fmla="*/ 33 h 1001"/>
                <a:gd name="T2" fmla="*/ 504 w 1179"/>
                <a:gd name="T3" fmla="*/ 500 h 1001"/>
                <a:gd name="T4" fmla="*/ 502 w 1179"/>
                <a:gd name="T5" fmla="*/ 685 h 1001"/>
                <a:gd name="T6" fmla="*/ 421 w 1179"/>
                <a:gd name="T7" fmla="*/ 710 h 1001"/>
                <a:gd name="T8" fmla="*/ 498 w 1179"/>
                <a:gd name="T9" fmla="*/ 738 h 1001"/>
                <a:gd name="T10" fmla="*/ 394 w 1179"/>
                <a:gd name="T11" fmla="*/ 1001 h 1001"/>
                <a:gd name="T12" fmla="*/ 340 w 1179"/>
                <a:gd name="T13" fmla="*/ 331 h 1001"/>
                <a:gd name="T14" fmla="*/ 479 w 1179"/>
                <a:gd name="T15" fmla="*/ 115 h 1001"/>
                <a:gd name="T16" fmla="*/ 951 w 1179"/>
                <a:gd name="T17" fmla="*/ 3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9" h="1001">
                  <a:moveTo>
                    <a:pt x="951" y="33"/>
                  </a:moveTo>
                  <a:cubicBezTo>
                    <a:pt x="951" y="33"/>
                    <a:pt x="1179" y="438"/>
                    <a:pt x="504" y="500"/>
                  </a:cubicBezTo>
                  <a:cubicBezTo>
                    <a:pt x="502" y="685"/>
                    <a:pt x="502" y="685"/>
                    <a:pt x="502" y="685"/>
                  </a:cubicBezTo>
                  <a:cubicBezTo>
                    <a:pt x="502" y="685"/>
                    <a:pt x="423" y="637"/>
                    <a:pt x="421" y="710"/>
                  </a:cubicBezTo>
                  <a:cubicBezTo>
                    <a:pt x="419" y="783"/>
                    <a:pt x="498" y="738"/>
                    <a:pt x="498" y="738"/>
                  </a:cubicBezTo>
                  <a:cubicBezTo>
                    <a:pt x="498" y="738"/>
                    <a:pt x="468" y="934"/>
                    <a:pt x="394" y="1001"/>
                  </a:cubicBezTo>
                  <a:cubicBezTo>
                    <a:pt x="394" y="1001"/>
                    <a:pt x="0" y="320"/>
                    <a:pt x="340" y="331"/>
                  </a:cubicBezTo>
                  <a:cubicBezTo>
                    <a:pt x="340" y="331"/>
                    <a:pt x="303" y="208"/>
                    <a:pt x="479" y="115"/>
                  </a:cubicBezTo>
                  <a:cubicBezTo>
                    <a:pt x="697" y="0"/>
                    <a:pt x="908" y="240"/>
                    <a:pt x="951" y="33"/>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3" name="Freeform 14"/>
            <p:cNvSpPr/>
            <p:nvPr/>
          </p:nvSpPr>
          <p:spPr bwMode="auto">
            <a:xfrm>
              <a:off x="5880749" y="2388280"/>
              <a:ext cx="830310" cy="631895"/>
            </a:xfrm>
            <a:custGeom>
              <a:avLst/>
              <a:gdLst>
                <a:gd name="T0" fmla="*/ 700 w 804"/>
                <a:gd name="T1" fmla="*/ 0 h 612"/>
                <a:gd name="T2" fmla="*/ 804 w 804"/>
                <a:gd name="T3" fmla="*/ 428 h 612"/>
                <a:gd name="T4" fmla="*/ 173 w 804"/>
                <a:gd name="T5" fmla="*/ 612 h 612"/>
                <a:gd name="T6" fmla="*/ 0 w 804"/>
                <a:gd name="T7" fmla="*/ 194 h 612"/>
                <a:gd name="T8" fmla="*/ 700 w 804"/>
                <a:gd name="T9" fmla="*/ 0 h 612"/>
              </a:gdLst>
              <a:ahLst/>
              <a:cxnLst>
                <a:cxn ang="0">
                  <a:pos x="T0" y="T1"/>
                </a:cxn>
                <a:cxn ang="0">
                  <a:pos x="T2" y="T3"/>
                </a:cxn>
                <a:cxn ang="0">
                  <a:pos x="T4" y="T5"/>
                </a:cxn>
                <a:cxn ang="0">
                  <a:pos x="T6" y="T7"/>
                </a:cxn>
                <a:cxn ang="0">
                  <a:pos x="T8" y="T9"/>
                </a:cxn>
              </a:cxnLst>
              <a:rect l="0" t="0" r="r" b="b"/>
              <a:pathLst>
                <a:path w="804" h="612">
                  <a:moveTo>
                    <a:pt x="700" y="0"/>
                  </a:moveTo>
                  <a:cubicBezTo>
                    <a:pt x="804" y="428"/>
                    <a:pt x="804" y="428"/>
                    <a:pt x="804" y="428"/>
                  </a:cubicBezTo>
                  <a:cubicBezTo>
                    <a:pt x="804" y="428"/>
                    <a:pt x="555" y="554"/>
                    <a:pt x="173" y="612"/>
                  </a:cubicBezTo>
                  <a:cubicBezTo>
                    <a:pt x="0" y="194"/>
                    <a:pt x="0" y="194"/>
                    <a:pt x="0" y="194"/>
                  </a:cubicBezTo>
                  <a:cubicBezTo>
                    <a:pt x="0" y="194"/>
                    <a:pt x="485" y="140"/>
                    <a:pt x="70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4" name="Freeform 16"/>
            <p:cNvSpPr/>
            <p:nvPr/>
          </p:nvSpPr>
          <p:spPr bwMode="auto">
            <a:xfrm>
              <a:off x="6152464" y="2488751"/>
              <a:ext cx="341855" cy="321003"/>
            </a:xfrm>
            <a:custGeom>
              <a:avLst/>
              <a:gdLst>
                <a:gd name="T0" fmla="*/ 300 w 331"/>
                <a:gd name="T1" fmla="*/ 0 h 311"/>
                <a:gd name="T2" fmla="*/ 322 w 331"/>
                <a:gd name="T3" fmla="*/ 24 h 311"/>
                <a:gd name="T4" fmla="*/ 310 w 331"/>
                <a:gd name="T5" fmla="*/ 61 h 311"/>
                <a:gd name="T6" fmla="*/ 76 w 331"/>
                <a:gd name="T7" fmla="*/ 311 h 311"/>
                <a:gd name="T8" fmla="*/ 0 w 331"/>
                <a:gd name="T9" fmla="*/ 253 h 311"/>
                <a:gd name="T10" fmla="*/ 60 w 331"/>
                <a:gd name="T11" fmla="*/ 186 h 311"/>
                <a:gd name="T12" fmla="*/ 270 w 331"/>
                <a:gd name="T13" fmla="*/ 75 h 311"/>
                <a:gd name="T14" fmla="*/ 237 w 331"/>
                <a:gd name="T15" fmla="*/ 48 h 311"/>
                <a:gd name="T16" fmla="*/ 244 w 331"/>
                <a:gd name="T17" fmla="*/ 22 h 311"/>
                <a:gd name="T18" fmla="*/ 300 w 331"/>
                <a:gd name="T1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11">
                  <a:moveTo>
                    <a:pt x="300" y="0"/>
                  </a:moveTo>
                  <a:cubicBezTo>
                    <a:pt x="322" y="24"/>
                    <a:pt x="322" y="24"/>
                    <a:pt x="322" y="24"/>
                  </a:cubicBezTo>
                  <a:cubicBezTo>
                    <a:pt x="310" y="61"/>
                    <a:pt x="310" y="61"/>
                    <a:pt x="310" y="61"/>
                  </a:cubicBezTo>
                  <a:cubicBezTo>
                    <a:pt x="310" y="61"/>
                    <a:pt x="331" y="257"/>
                    <a:pt x="76" y="311"/>
                  </a:cubicBezTo>
                  <a:cubicBezTo>
                    <a:pt x="0" y="253"/>
                    <a:pt x="0" y="253"/>
                    <a:pt x="0" y="253"/>
                  </a:cubicBezTo>
                  <a:cubicBezTo>
                    <a:pt x="60" y="186"/>
                    <a:pt x="60" y="186"/>
                    <a:pt x="60" y="186"/>
                  </a:cubicBezTo>
                  <a:cubicBezTo>
                    <a:pt x="275" y="190"/>
                    <a:pt x="270" y="75"/>
                    <a:pt x="270" y="75"/>
                  </a:cubicBezTo>
                  <a:cubicBezTo>
                    <a:pt x="237" y="48"/>
                    <a:pt x="237" y="48"/>
                    <a:pt x="237" y="48"/>
                  </a:cubicBezTo>
                  <a:cubicBezTo>
                    <a:pt x="244" y="22"/>
                    <a:pt x="244" y="22"/>
                    <a:pt x="244" y="22"/>
                  </a:cubicBezTo>
                  <a:lnTo>
                    <a:pt x="300" y="0"/>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5" name="Freeform 17"/>
            <p:cNvSpPr/>
            <p:nvPr/>
          </p:nvSpPr>
          <p:spPr bwMode="auto">
            <a:xfrm>
              <a:off x="5397349" y="2746564"/>
              <a:ext cx="2528" cy="126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6" name="Freeform 18"/>
            <p:cNvSpPr/>
            <p:nvPr/>
          </p:nvSpPr>
          <p:spPr bwMode="auto">
            <a:xfrm>
              <a:off x="5828302" y="2588590"/>
              <a:ext cx="85306" cy="87202"/>
            </a:xfrm>
            <a:custGeom>
              <a:avLst/>
              <a:gdLst>
                <a:gd name="T0" fmla="*/ 51 w 83"/>
                <a:gd name="T1" fmla="*/ 0 h 84"/>
                <a:gd name="T2" fmla="*/ 0 w 83"/>
                <a:gd name="T3" fmla="*/ 12 h 84"/>
                <a:gd name="T4" fmla="*/ 25 w 83"/>
                <a:gd name="T5" fmla="*/ 84 h 84"/>
                <a:gd name="T6" fmla="*/ 83 w 83"/>
                <a:gd name="T7" fmla="*/ 74 h 84"/>
                <a:gd name="T8" fmla="*/ 51 w 83"/>
                <a:gd name="T9" fmla="*/ 0 h 84"/>
              </a:gdLst>
              <a:ahLst/>
              <a:cxnLst>
                <a:cxn ang="0">
                  <a:pos x="T0" y="T1"/>
                </a:cxn>
                <a:cxn ang="0">
                  <a:pos x="T2" y="T3"/>
                </a:cxn>
                <a:cxn ang="0">
                  <a:pos x="T4" y="T5"/>
                </a:cxn>
                <a:cxn ang="0">
                  <a:pos x="T6" y="T7"/>
                </a:cxn>
                <a:cxn ang="0">
                  <a:pos x="T8" y="T9"/>
                </a:cxn>
              </a:cxnLst>
              <a:rect l="0" t="0" r="r" b="b"/>
              <a:pathLst>
                <a:path w="83" h="84">
                  <a:moveTo>
                    <a:pt x="51" y="0"/>
                  </a:moveTo>
                  <a:cubicBezTo>
                    <a:pt x="34" y="4"/>
                    <a:pt x="17" y="8"/>
                    <a:pt x="0" y="12"/>
                  </a:cubicBezTo>
                  <a:cubicBezTo>
                    <a:pt x="25" y="84"/>
                    <a:pt x="25" y="84"/>
                    <a:pt x="25" y="84"/>
                  </a:cubicBezTo>
                  <a:cubicBezTo>
                    <a:pt x="64" y="76"/>
                    <a:pt x="83" y="74"/>
                    <a:pt x="83" y="74"/>
                  </a:cubicBezTo>
                  <a:lnTo>
                    <a:pt x="51" y="0"/>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7" name="Freeform 19"/>
            <p:cNvSpPr/>
            <p:nvPr/>
          </p:nvSpPr>
          <p:spPr bwMode="auto">
            <a:xfrm>
              <a:off x="6247248" y="2266324"/>
              <a:ext cx="245807" cy="157974"/>
            </a:xfrm>
            <a:custGeom>
              <a:avLst/>
              <a:gdLst>
                <a:gd name="T0" fmla="*/ 0 w 238"/>
                <a:gd name="T1" fmla="*/ 65 h 153"/>
                <a:gd name="T2" fmla="*/ 137 w 238"/>
                <a:gd name="T3" fmla="*/ 125 h 153"/>
                <a:gd name="T4" fmla="*/ 199 w 238"/>
                <a:gd name="T5" fmla="*/ 0 h 153"/>
                <a:gd name="T6" fmla="*/ 0 w 238"/>
                <a:gd name="T7" fmla="*/ 65 h 153"/>
              </a:gdLst>
              <a:ahLst/>
              <a:cxnLst>
                <a:cxn ang="0">
                  <a:pos x="T0" y="T1"/>
                </a:cxn>
                <a:cxn ang="0">
                  <a:pos x="T2" y="T3"/>
                </a:cxn>
                <a:cxn ang="0">
                  <a:pos x="T4" y="T5"/>
                </a:cxn>
                <a:cxn ang="0">
                  <a:pos x="T6" y="T7"/>
                </a:cxn>
              </a:cxnLst>
              <a:rect l="0" t="0" r="r" b="b"/>
              <a:pathLst>
                <a:path w="238" h="153">
                  <a:moveTo>
                    <a:pt x="0" y="65"/>
                  </a:moveTo>
                  <a:cubicBezTo>
                    <a:pt x="12" y="99"/>
                    <a:pt x="39" y="153"/>
                    <a:pt x="137" y="125"/>
                  </a:cubicBezTo>
                  <a:cubicBezTo>
                    <a:pt x="238" y="96"/>
                    <a:pt x="199" y="0"/>
                    <a:pt x="199" y="0"/>
                  </a:cubicBezTo>
                  <a:cubicBezTo>
                    <a:pt x="199" y="0"/>
                    <a:pt x="85" y="3"/>
                    <a:pt x="0" y="65"/>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8" name="Freeform 20"/>
            <p:cNvSpPr/>
            <p:nvPr/>
          </p:nvSpPr>
          <p:spPr bwMode="auto">
            <a:xfrm>
              <a:off x="6137930" y="2189233"/>
              <a:ext cx="54343" cy="94784"/>
            </a:xfrm>
            <a:custGeom>
              <a:avLst/>
              <a:gdLst>
                <a:gd name="T0" fmla="*/ 46 w 53"/>
                <a:gd name="T1" fmla="*/ 40 h 92"/>
                <a:gd name="T2" fmla="*/ 40 w 53"/>
                <a:gd name="T3" fmla="*/ 89 h 92"/>
                <a:gd name="T4" fmla="*/ 8 w 53"/>
                <a:gd name="T5" fmla="*/ 52 h 92"/>
                <a:gd name="T6" fmla="*/ 13 w 53"/>
                <a:gd name="T7" fmla="*/ 3 h 92"/>
                <a:gd name="T8" fmla="*/ 46 w 53"/>
                <a:gd name="T9" fmla="*/ 40 h 92"/>
              </a:gdLst>
              <a:ahLst/>
              <a:cxnLst>
                <a:cxn ang="0">
                  <a:pos x="T0" y="T1"/>
                </a:cxn>
                <a:cxn ang="0">
                  <a:pos x="T2" y="T3"/>
                </a:cxn>
                <a:cxn ang="0">
                  <a:pos x="T4" y="T5"/>
                </a:cxn>
                <a:cxn ang="0">
                  <a:pos x="T6" y="T7"/>
                </a:cxn>
                <a:cxn ang="0">
                  <a:pos x="T8" y="T9"/>
                </a:cxn>
              </a:cxnLst>
              <a:rect l="0" t="0" r="r" b="b"/>
              <a:pathLst>
                <a:path w="53" h="92">
                  <a:moveTo>
                    <a:pt x="46" y="40"/>
                  </a:moveTo>
                  <a:cubicBezTo>
                    <a:pt x="53" y="64"/>
                    <a:pt x="50" y="86"/>
                    <a:pt x="40" y="89"/>
                  </a:cubicBezTo>
                  <a:cubicBezTo>
                    <a:pt x="30" y="92"/>
                    <a:pt x="15" y="76"/>
                    <a:pt x="8" y="52"/>
                  </a:cubicBezTo>
                  <a:cubicBezTo>
                    <a:pt x="0" y="28"/>
                    <a:pt x="3" y="6"/>
                    <a:pt x="13" y="3"/>
                  </a:cubicBezTo>
                  <a:cubicBezTo>
                    <a:pt x="24" y="0"/>
                    <a:pt x="38" y="16"/>
                    <a:pt x="46" y="40"/>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9" name="Freeform 21"/>
            <p:cNvSpPr/>
            <p:nvPr/>
          </p:nvSpPr>
          <p:spPr bwMode="auto">
            <a:xfrm>
              <a:off x="6427970" y="2098240"/>
              <a:ext cx="54975" cy="96048"/>
            </a:xfrm>
            <a:custGeom>
              <a:avLst/>
              <a:gdLst>
                <a:gd name="T0" fmla="*/ 45 w 53"/>
                <a:gd name="T1" fmla="*/ 41 h 93"/>
                <a:gd name="T2" fmla="*/ 40 w 53"/>
                <a:gd name="T3" fmla="*/ 90 h 93"/>
                <a:gd name="T4" fmla="*/ 8 w 53"/>
                <a:gd name="T5" fmla="*/ 53 h 93"/>
                <a:gd name="T6" fmla="*/ 13 w 53"/>
                <a:gd name="T7" fmla="*/ 4 h 93"/>
                <a:gd name="T8" fmla="*/ 45 w 53"/>
                <a:gd name="T9" fmla="*/ 41 h 93"/>
              </a:gdLst>
              <a:ahLst/>
              <a:cxnLst>
                <a:cxn ang="0">
                  <a:pos x="T0" y="T1"/>
                </a:cxn>
                <a:cxn ang="0">
                  <a:pos x="T2" y="T3"/>
                </a:cxn>
                <a:cxn ang="0">
                  <a:pos x="T4" y="T5"/>
                </a:cxn>
                <a:cxn ang="0">
                  <a:pos x="T6" y="T7"/>
                </a:cxn>
                <a:cxn ang="0">
                  <a:pos x="T8" y="T9"/>
                </a:cxn>
              </a:cxnLst>
              <a:rect l="0" t="0" r="r" b="b"/>
              <a:pathLst>
                <a:path w="53" h="93">
                  <a:moveTo>
                    <a:pt x="45" y="41"/>
                  </a:moveTo>
                  <a:cubicBezTo>
                    <a:pt x="53" y="65"/>
                    <a:pt x="50" y="87"/>
                    <a:pt x="40" y="90"/>
                  </a:cubicBezTo>
                  <a:cubicBezTo>
                    <a:pt x="29" y="93"/>
                    <a:pt x="15" y="76"/>
                    <a:pt x="8" y="53"/>
                  </a:cubicBezTo>
                  <a:cubicBezTo>
                    <a:pt x="0" y="29"/>
                    <a:pt x="3" y="7"/>
                    <a:pt x="13" y="4"/>
                  </a:cubicBezTo>
                  <a:cubicBezTo>
                    <a:pt x="24" y="0"/>
                    <a:pt x="38" y="17"/>
                    <a:pt x="45" y="41"/>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barn(inVertical)">
                                      <p:cBhvr>
                                        <p:cTn id="7" dur="500"/>
                                        <p:tgtEl>
                                          <p:spTgt spid="28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500" fill="hold"/>
                                        <p:tgtEl>
                                          <p:spTgt spid="324"/>
                                        </p:tgtEl>
                                        <p:attrNameLst>
                                          <p:attrName>ppt_x</p:attrName>
                                        </p:attrNameLst>
                                      </p:cBhvr>
                                      <p:tavLst>
                                        <p:tav tm="0">
                                          <p:val>
                                            <p:strVal val="#ppt_x"/>
                                          </p:val>
                                        </p:tav>
                                        <p:tav tm="100000">
                                          <p:val>
                                            <p:strVal val="#ppt_x"/>
                                          </p:val>
                                        </p:tav>
                                      </p:tavLst>
                                    </p:anim>
                                    <p:anim calcmode="lin" valueType="num">
                                      <p:cBhvr additive="base">
                                        <p:cTn id="12" dur="5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500"/>
                            </p:stCondLst>
                            <p:childTnLst>
                              <p:par>
                                <p:cTn id="19" presetID="18" presetClass="entr" presetSubtype="6"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trips(downRigh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34350"/>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50</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Wang Mu was deeply moved by their love and decided to let them meet _________ July 7th every year.</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3429525" y="2511242"/>
            <a:ext cx="564578"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on</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解析：本题考查介词的用法。根据关键词解题法，空格在时间状语前，通常需要填入</a:t>
            </a:r>
            <a:r>
              <a:rPr lang="en-US" altLang="zh-CN" sz="2400" dirty="0">
                <a:latin typeface="微软雅黑" panose="020B0503020204020204" pitchFamily="34" charset="-122"/>
                <a:ea typeface="微软雅黑" panose="020B0503020204020204" pitchFamily="34" charset="-122"/>
              </a:rPr>
              <a:t>in</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on</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at</a:t>
            </a:r>
            <a:r>
              <a:rPr lang="zh-CN" altLang="en-US" sz="2400" dirty="0">
                <a:latin typeface="微软雅黑" panose="020B0503020204020204" pitchFamily="34" charset="-122"/>
                <a:ea typeface="微软雅黑" panose="020B0503020204020204" pitchFamily="34" charset="-122"/>
              </a:rPr>
              <a:t>等时间介词。此空格在具体日期之前，句意为“让他们在每年的七月七日相见”，故此题正确答案为：</a:t>
            </a:r>
            <a:r>
              <a:rPr lang="en-US" altLang="zh-CN" sz="2400" dirty="0">
                <a:latin typeface="微软雅黑" panose="020B0503020204020204" pitchFamily="34" charset="-122"/>
                <a:ea typeface="微软雅黑" panose="020B0503020204020204" pitchFamily="34" charset="-122"/>
              </a:rPr>
              <a:t>on</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030942"/>
            <a:ext cx="6096000" cy="501647"/>
          </a:xfrm>
          <a:prstGeom prst="homePlat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3068596"/>
            <a:ext cx="10668000" cy="3789404"/>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51</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3179862"/>
            <a:ext cx="10668000" cy="1938992"/>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①根据动词词组的固定搭配填入合适的介词、副词或冠词，如 </a:t>
            </a:r>
            <a:r>
              <a:rPr lang="en-US" altLang="zh-CN" sz="2400" dirty="0">
                <a:latin typeface="微软雅黑" panose="020B0503020204020204" pitchFamily="34" charset="-122"/>
                <a:ea typeface="微软雅黑" panose="020B0503020204020204" pitchFamily="34" charset="-122"/>
              </a:rPr>
              <a:t>in a word</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as a result </a:t>
            </a:r>
            <a:r>
              <a:rPr lang="zh-CN" altLang="en-US" sz="2400" dirty="0">
                <a:latin typeface="微软雅黑" panose="020B0503020204020204" pitchFamily="34" charset="-122"/>
                <a:ea typeface="微软雅黑" panose="020B0503020204020204" pitchFamily="34" charset="-122"/>
              </a:rPr>
              <a:t>等。</a:t>
            </a:r>
          </a:p>
          <a:p>
            <a:r>
              <a:rPr lang="zh-CN" altLang="en-US" sz="2400" dirty="0">
                <a:latin typeface="微软雅黑" panose="020B0503020204020204" pitchFamily="34" charset="-122"/>
                <a:ea typeface="微软雅黑" panose="020B0503020204020204" pitchFamily="34" charset="-122"/>
              </a:rPr>
              <a:t>     ②根据常用固定句型，如强调句 </a:t>
            </a:r>
            <a:r>
              <a:rPr lang="en-US" altLang="zh-CN" sz="2400" dirty="0">
                <a:latin typeface="微软雅黑" panose="020B0503020204020204" pitchFamily="34" charset="-122"/>
                <a:ea typeface="微软雅黑" panose="020B0503020204020204" pitchFamily="34" charset="-122"/>
              </a:rPr>
              <a:t>It was+ </a:t>
            </a:r>
            <a:r>
              <a:rPr lang="zh-CN" altLang="en-US" sz="2400" dirty="0">
                <a:latin typeface="微软雅黑" panose="020B0503020204020204" pitchFamily="34" charset="-122"/>
                <a:ea typeface="微软雅黑" panose="020B0503020204020204" pitchFamily="34" charset="-122"/>
              </a:rPr>
              <a:t>被强调部分 </a:t>
            </a:r>
            <a:r>
              <a:rPr lang="en-US" altLang="zh-CN" sz="2400" dirty="0">
                <a:latin typeface="微软雅黑" panose="020B0503020204020204" pitchFamily="34" charset="-122"/>
                <a:ea typeface="微软雅黑" panose="020B0503020204020204" pitchFamily="34" charset="-122"/>
              </a:rPr>
              <a:t>+that/who ...</a:t>
            </a:r>
            <a:r>
              <a:rPr lang="zh-CN" altLang="en-US" sz="2400" dirty="0">
                <a:latin typeface="微软雅黑" panose="020B0503020204020204" pitchFamily="34" charset="-122"/>
                <a:ea typeface="微软雅黑" panose="020B0503020204020204" pitchFamily="34" charset="-122"/>
              </a:rPr>
              <a:t>，主语从句 </a:t>
            </a:r>
            <a:r>
              <a:rPr lang="en-US" altLang="zh-CN" sz="2400" dirty="0">
                <a:latin typeface="微软雅黑" panose="020B0503020204020204" pitchFamily="34" charset="-122"/>
                <a:ea typeface="微软雅黑" panose="020B0503020204020204" pitchFamily="34" charset="-122"/>
              </a:rPr>
              <a:t>It is said that ...</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It is+ </a:t>
            </a:r>
            <a:r>
              <a:rPr lang="zh-CN" altLang="en-US" sz="2400" dirty="0">
                <a:latin typeface="微软雅黑" panose="020B0503020204020204" pitchFamily="34" charset="-122"/>
                <a:ea typeface="微软雅黑" panose="020B0503020204020204" pitchFamily="34" charset="-122"/>
              </a:rPr>
              <a:t>名词 </a:t>
            </a:r>
            <a:r>
              <a:rPr lang="en-US" altLang="zh-CN" sz="2400" dirty="0">
                <a:latin typeface="微软雅黑" panose="020B0503020204020204" pitchFamily="34" charset="-122"/>
                <a:ea typeface="微软雅黑" panose="020B0503020204020204" pitchFamily="34" charset="-122"/>
              </a:rPr>
              <a:t>+that+ ...</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so ... that ...</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There be </a:t>
            </a:r>
            <a:r>
              <a:rPr lang="zh-CN" altLang="en-US" sz="2400" dirty="0">
                <a:latin typeface="微软雅黑" panose="020B0503020204020204" pitchFamily="34" charset="-122"/>
                <a:ea typeface="微软雅黑" panose="020B0503020204020204" pitchFamily="34" charset="-122"/>
              </a:rPr>
              <a:t>句型等，填入所需的词。</a:t>
            </a:r>
          </a:p>
        </p:txBody>
      </p:sp>
      <p:sp>
        <p:nvSpPr>
          <p:cNvPr id="6" name="文本框 5"/>
          <p:cNvSpPr txBox="1"/>
          <p:nvPr/>
        </p:nvSpPr>
        <p:spPr>
          <a:xfrm>
            <a:off x="762000" y="2060253"/>
            <a:ext cx="4682692" cy="461665"/>
          </a:xfrm>
          <a:prstGeom prst="rect">
            <a:avLst/>
          </a:prstGeom>
          <a:no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2</a:t>
            </a:r>
            <a:r>
              <a:rPr lang="zh-CN" altLang="en-US" sz="2400" b="1" dirty="0">
                <a:latin typeface="微软雅黑" panose="020B0503020204020204" pitchFamily="34" charset="-122"/>
                <a:ea typeface="微软雅黑" panose="020B0503020204020204" pitchFamily="34" charset="-122"/>
              </a:rPr>
              <a:t>）固定搭配、固定句型解题法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childTnLst>
                          </p:cTn>
                        </p:par>
                        <p:par>
                          <p:cTn id="11" fill="hold">
                            <p:stCondLst>
                              <p:cond delay="500"/>
                            </p:stCondLst>
                            <p:childTnLst>
                              <p:par>
                                <p:cTn id="12" presetID="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xit" presetSubtype="2" fill="hold" grpId="1" nodeType="clickEffect">
                                  <p:stCondLst>
                                    <p:cond delay="0"/>
                                  </p:stCondLst>
                                  <p:childTnLst>
                                    <p:animEffect transition="out" filter="wipe(right)">
                                      <p:cBhvr>
                                        <p:cTn id="24" dur="500"/>
                                        <p:tgtEl>
                                          <p:spTgt spid="2"/>
                                        </p:tgtEl>
                                      </p:cBhvr>
                                    </p:animEffect>
                                    <p:set>
                                      <p:cBhvr>
                                        <p:cTn id="25" dur="1" fill="hold">
                                          <p:stCondLst>
                                            <p:cond delay="499"/>
                                          </p:stCondLst>
                                        </p:cTn>
                                        <p:tgtEl>
                                          <p:spTgt spid="2"/>
                                        </p:tgtEl>
                                        <p:attrNameLst>
                                          <p:attrName>style.visibility</p:attrName>
                                        </p:attrNameLst>
                                      </p:cBhvr>
                                      <p:to>
                                        <p:strVal val="hidden"/>
                                      </p:to>
                                    </p:set>
                                  </p:childTnLst>
                                </p:cTn>
                              </p:par>
                              <p:par>
                                <p:cTn id="26" presetID="22" presetClass="exit" presetSubtype="2" fill="hold" grpId="1" nodeType="withEffect">
                                  <p:stCondLst>
                                    <p:cond delay="0"/>
                                  </p:stCondLst>
                                  <p:childTnLst>
                                    <p:animEffect transition="out" filter="wipe(right)">
                                      <p:cBhvr>
                                        <p:cTn id="27" dur="500"/>
                                        <p:tgtEl>
                                          <p:spTgt spid="6"/>
                                        </p:tgtEl>
                                      </p:cBhvr>
                                    </p:animEffect>
                                    <p:set>
                                      <p:cBhvr>
                                        <p:cTn id="28" dur="1" fill="hold">
                                          <p:stCondLst>
                                            <p:cond delay="499"/>
                                          </p:stCondLst>
                                        </p:cTn>
                                        <p:tgtEl>
                                          <p:spTgt spid="6"/>
                                        </p:tgtEl>
                                        <p:attrNameLst>
                                          <p:attrName>style.visibility</p:attrName>
                                        </p:attrNameLst>
                                      </p:cBhvr>
                                      <p:to>
                                        <p:strVal val="hidden"/>
                                      </p:to>
                                    </p:set>
                                  </p:childTnLst>
                                </p:cTn>
                              </p:par>
                              <p:par>
                                <p:cTn id="29" presetID="22" presetClass="exit" presetSubtype="1" fill="hold" grpId="1" nodeType="withEffect">
                                  <p:stCondLst>
                                    <p:cond delay="0"/>
                                  </p:stCondLst>
                                  <p:childTnLst>
                                    <p:animEffect transition="out" filter="wipe(up)">
                                      <p:cBhvr>
                                        <p:cTn id="30" dur="500"/>
                                        <p:tgtEl>
                                          <p:spTgt spid="10"/>
                                        </p:tgtEl>
                                      </p:cBhvr>
                                    </p:animEffect>
                                    <p:set>
                                      <p:cBhvr>
                                        <p:cTn id="31" dur="1" fill="hold">
                                          <p:stCondLst>
                                            <p:cond delay="499"/>
                                          </p:stCondLst>
                                        </p:cTn>
                                        <p:tgtEl>
                                          <p:spTgt spid="10"/>
                                        </p:tgtEl>
                                        <p:attrNameLst>
                                          <p:attrName>style.visibility</p:attrName>
                                        </p:attrNameLst>
                                      </p:cBhvr>
                                      <p:to>
                                        <p:strVal val="hidden"/>
                                      </p:to>
                                    </p:set>
                                  </p:childTnLst>
                                </p:cTn>
                              </p:par>
                              <p:par>
                                <p:cTn id="32" presetID="42" presetClass="exit" presetSubtype="0" fill="hold" grpId="1" nodeType="withEffect">
                                  <p:stCondLst>
                                    <p:cond delay="0"/>
                                  </p:stCondLst>
                                  <p:childTnLst>
                                    <p:animEffect transition="out" filter="fade">
                                      <p:cBhvr>
                                        <p:cTn id="33" dur="1000"/>
                                        <p:tgtEl>
                                          <p:spTgt spid="9"/>
                                        </p:tgtEl>
                                      </p:cBhvr>
                                    </p:animEffect>
                                    <p:anim calcmode="lin" valueType="num">
                                      <p:cBhvr>
                                        <p:cTn id="34" dur="1000"/>
                                        <p:tgtEl>
                                          <p:spTgt spid="9"/>
                                        </p:tgtEl>
                                        <p:attrNameLst>
                                          <p:attrName>ppt_x</p:attrName>
                                        </p:attrNameLst>
                                      </p:cBhvr>
                                      <p:tavLst>
                                        <p:tav tm="0">
                                          <p:val>
                                            <p:strVal val="ppt_x"/>
                                          </p:val>
                                        </p:tav>
                                        <p:tav tm="100000">
                                          <p:val>
                                            <p:strVal val="ppt_x"/>
                                          </p:val>
                                        </p:tav>
                                      </p:tavLst>
                                    </p:anim>
                                    <p:anim calcmode="lin" valueType="num">
                                      <p:cBhvr>
                                        <p:cTn id="35" dur="1000"/>
                                        <p:tgtEl>
                                          <p:spTgt spid="9"/>
                                        </p:tgtEl>
                                        <p:attrNameLst>
                                          <p:attrName>ppt_y</p:attrName>
                                        </p:attrNameLst>
                                      </p:cBhvr>
                                      <p:tavLst>
                                        <p:tav tm="0">
                                          <p:val>
                                            <p:strVal val="ppt_y"/>
                                          </p:val>
                                        </p:tav>
                                        <p:tav tm="100000">
                                          <p:val>
                                            <p:strVal val="ppt_y+.1"/>
                                          </p:val>
                                        </p:tav>
                                      </p:tavLst>
                                    </p:anim>
                                    <p:set>
                                      <p:cBhvr>
                                        <p:cTn id="36"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animBg="1"/>
      <p:bldP spid="6" grpId="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34350"/>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52</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_________ was not until his father came back that John went to bed.</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893774" y="2208862"/>
            <a:ext cx="453970"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It</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解析：本题考查强调句句型。根据固定句型解题法，本句型为强调句句型“</a:t>
            </a:r>
            <a:r>
              <a:rPr lang="en-US" altLang="zh-CN" sz="2400" dirty="0">
                <a:latin typeface="微软雅黑" panose="020B0503020204020204" pitchFamily="34" charset="-122"/>
                <a:ea typeface="微软雅黑" panose="020B0503020204020204" pitchFamily="34" charset="-122"/>
              </a:rPr>
              <a:t>It was+</a:t>
            </a:r>
            <a:r>
              <a:rPr lang="zh-CN" altLang="en-US" sz="2400" dirty="0">
                <a:latin typeface="微软雅黑" panose="020B0503020204020204" pitchFamily="34" charset="-122"/>
                <a:ea typeface="微软雅黑" panose="020B0503020204020204" pitchFamily="34" charset="-122"/>
              </a:rPr>
              <a:t>被强调部分</a:t>
            </a:r>
            <a:r>
              <a:rPr lang="en-US" altLang="zh-CN" sz="2400" dirty="0">
                <a:latin typeface="微软雅黑" panose="020B0503020204020204" pitchFamily="34" charset="-122"/>
                <a:ea typeface="微软雅黑" panose="020B0503020204020204" pitchFamily="34" charset="-122"/>
              </a:rPr>
              <a:t>+that ...”</a:t>
            </a:r>
            <a:r>
              <a:rPr lang="zh-CN" altLang="en-US" sz="2400" dirty="0">
                <a:latin typeface="微软雅黑" panose="020B0503020204020204" pitchFamily="34" charset="-122"/>
                <a:ea typeface="微软雅黑" panose="020B0503020204020204" pitchFamily="34" charset="-122"/>
              </a:rPr>
              <a:t>，需填入</a:t>
            </a:r>
            <a:r>
              <a:rPr lang="en-US" altLang="zh-CN" sz="2400" dirty="0">
                <a:latin typeface="微软雅黑" panose="020B0503020204020204" pitchFamily="34" charset="-122"/>
                <a:ea typeface="微软雅黑" panose="020B0503020204020204" pitchFamily="34" charset="-122"/>
              </a:rPr>
              <a:t>it</a:t>
            </a:r>
            <a:r>
              <a:rPr lang="zh-CN" altLang="en-US" sz="2400" dirty="0">
                <a:latin typeface="微软雅黑" panose="020B0503020204020204" pitchFamily="34" charset="-122"/>
                <a:ea typeface="微软雅黑" panose="020B0503020204020204" pitchFamily="34" charset="-122"/>
              </a:rPr>
              <a:t>作形式主语，故此题正确答案为：</a:t>
            </a:r>
            <a:r>
              <a:rPr lang="en-US" altLang="zh-CN" sz="2400" dirty="0">
                <a:latin typeface="微软雅黑" panose="020B0503020204020204" pitchFamily="34" charset="-122"/>
                <a:ea typeface="微软雅黑" panose="020B0503020204020204" pitchFamily="34" charset="-122"/>
              </a:rPr>
              <a:t>It</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34350"/>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53</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The weather was _________ cold that we had to stay at home.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5497759" y="2203321"/>
            <a:ext cx="503664"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so</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解析：本题考查固定句型。根据固定句型解题法，本句型为“</a:t>
            </a:r>
            <a:r>
              <a:rPr lang="en-US" altLang="zh-CN" sz="2400" dirty="0">
                <a:latin typeface="微软雅黑" panose="020B0503020204020204" pitchFamily="34" charset="-122"/>
                <a:ea typeface="微软雅黑" panose="020B0503020204020204" pitchFamily="34" charset="-122"/>
              </a:rPr>
              <a:t>so+</a:t>
            </a:r>
            <a:r>
              <a:rPr lang="zh-CN" altLang="en-US" sz="2400" dirty="0">
                <a:latin typeface="微软雅黑" panose="020B0503020204020204" pitchFamily="34" charset="-122"/>
                <a:ea typeface="微软雅黑" panose="020B0503020204020204" pitchFamily="34" charset="-122"/>
              </a:rPr>
              <a:t>形容词</a:t>
            </a:r>
            <a:r>
              <a:rPr lang="en-US" altLang="zh-CN" sz="2400" dirty="0">
                <a:latin typeface="微软雅黑" panose="020B0503020204020204" pitchFamily="34" charset="-122"/>
                <a:ea typeface="微软雅黑" panose="020B0503020204020204" pitchFamily="34" charset="-122"/>
              </a:rPr>
              <a:t>+that ...”</a:t>
            </a:r>
            <a:r>
              <a:rPr lang="zh-CN" altLang="en-US" sz="2400" dirty="0">
                <a:latin typeface="微软雅黑" panose="020B0503020204020204" pitchFamily="34" charset="-122"/>
                <a:ea typeface="微软雅黑" panose="020B0503020204020204" pitchFamily="34" charset="-122"/>
              </a:rPr>
              <a:t>，句意为“天气如此冷，我们不得不待在家”，故此题正确答案为：</a:t>
            </a:r>
            <a:r>
              <a:rPr lang="en-US" altLang="zh-CN" sz="2400" dirty="0">
                <a:latin typeface="微软雅黑" panose="020B0503020204020204" pitchFamily="34" charset="-122"/>
                <a:ea typeface="微软雅黑" panose="020B0503020204020204" pitchFamily="34" charset="-122"/>
              </a:rPr>
              <a:t>so</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34350"/>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54</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46166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 _________ is a good choice that you decide to go there.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893774" y="2183207"/>
            <a:ext cx="453970"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It</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解析：本题考查</a:t>
            </a:r>
            <a:r>
              <a:rPr lang="en-US" altLang="zh-CN" sz="2400" dirty="0">
                <a:latin typeface="微软雅黑" panose="020B0503020204020204" pitchFamily="34" charset="-122"/>
                <a:ea typeface="微软雅黑" panose="020B0503020204020204" pitchFamily="34" charset="-122"/>
              </a:rPr>
              <a:t>it</a:t>
            </a:r>
            <a:r>
              <a:rPr lang="zh-CN" altLang="en-US" sz="2400" dirty="0">
                <a:latin typeface="微软雅黑" panose="020B0503020204020204" pitchFamily="34" charset="-122"/>
                <a:ea typeface="微软雅黑" panose="020B0503020204020204" pitchFamily="34" charset="-122"/>
              </a:rPr>
              <a:t>作为形式主语的句型。根据固定句型解题法，本句型为</a:t>
            </a:r>
            <a:r>
              <a:rPr lang="en-US" altLang="zh-CN" sz="2400" dirty="0">
                <a:latin typeface="微软雅黑" panose="020B0503020204020204" pitchFamily="34" charset="-122"/>
                <a:ea typeface="微软雅黑" panose="020B0503020204020204" pitchFamily="34" charset="-122"/>
              </a:rPr>
              <a:t>It is+</a:t>
            </a:r>
            <a:r>
              <a:rPr lang="zh-CN" altLang="en-US" sz="2400" dirty="0">
                <a:latin typeface="微软雅黑" panose="020B0503020204020204" pitchFamily="34" charset="-122"/>
                <a:ea typeface="微软雅黑" panose="020B0503020204020204" pitchFamily="34" charset="-122"/>
              </a:rPr>
              <a:t>形容词</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名词</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过去分词</a:t>
            </a:r>
            <a:r>
              <a:rPr lang="en-US" altLang="zh-CN" sz="2400" dirty="0">
                <a:latin typeface="微软雅黑" panose="020B0503020204020204" pitchFamily="34" charset="-122"/>
                <a:ea typeface="微软雅黑" panose="020B0503020204020204" pitchFamily="34" charset="-122"/>
              </a:rPr>
              <a:t>+that+</a:t>
            </a:r>
            <a:r>
              <a:rPr lang="zh-CN" altLang="en-US" sz="2400" dirty="0">
                <a:latin typeface="微软雅黑" panose="020B0503020204020204" pitchFamily="34" charset="-122"/>
                <a:ea typeface="微软雅黑" panose="020B0503020204020204" pitchFamily="34" charset="-122"/>
              </a:rPr>
              <a:t>名词性从句。这里，名词性从句“</a:t>
            </a:r>
            <a:r>
              <a:rPr lang="en-US" altLang="zh-CN" sz="2400" dirty="0">
                <a:latin typeface="微软雅黑" panose="020B0503020204020204" pitchFamily="34" charset="-122"/>
                <a:ea typeface="微软雅黑" panose="020B0503020204020204" pitchFamily="34" charset="-122"/>
              </a:rPr>
              <a:t>that you decide to go there”</a:t>
            </a:r>
            <a:r>
              <a:rPr lang="zh-CN" altLang="en-US" sz="2400" dirty="0">
                <a:latin typeface="微软雅黑" panose="020B0503020204020204" pitchFamily="34" charset="-122"/>
                <a:ea typeface="微软雅黑" panose="020B0503020204020204" pitchFamily="34" charset="-122"/>
              </a:rPr>
              <a:t>为真正的主语，故此题正确答案为：</a:t>
            </a:r>
            <a:r>
              <a:rPr lang="en-US" altLang="zh-CN" sz="2400" dirty="0">
                <a:latin typeface="微软雅黑" panose="020B0503020204020204" pitchFamily="34" charset="-122"/>
                <a:ea typeface="微软雅黑" panose="020B0503020204020204" pitchFamily="34" charset="-122"/>
              </a:rPr>
              <a:t>It</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632"/>
            <a:ext cx="6214369" cy="501647"/>
          </a:xfrm>
          <a:prstGeom prst="homePlate">
            <a:avLst/>
          </a:prstGeom>
          <a:solidFill>
            <a:schemeClr val="accent4">
              <a:lumMod val="60000"/>
              <a:lumOff val="4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3305908"/>
            <a:ext cx="10668000" cy="3552092"/>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55</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762000" y="3479303"/>
            <a:ext cx="10668000" cy="1938992"/>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①如句子缺主语或宾语，一般填代词。</a:t>
            </a:r>
          </a:p>
          <a:p>
            <a:r>
              <a:rPr lang="zh-CN" altLang="en-US" sz="2400" dirty="0">
                <a:latin typeface="微软雅黑" panose="020B0503020204020204" pitchFamily="34" charset="-122"/>
                <a:ea typeface="微软雅黑" panose="020B0503020204020204" pitchFamily="34" charset="-122"/>
              </a:rPr>
              <a:t>     ②如空格在名词前面，很可能是填限定词，如冠词、形容词性物主代词、不定代词等。</a:t>
            </a:r>
          </a:p>
          <a:p>
            <a:r>
              <a:rPr lang="zh-CN" altLang="en-US" sz="2400" dirty="0">
                <a:latin typeface="微软雅黑" panose="020B0503020204020204" pitchFamily="34" charset="-122"/>
                <a:ea typeface="微软雅黑" panose="020B0503020204020204" pitchFamily="34" charset="-122"/>
              </a:rPr>
              <a:t>     ③如果空格后有并列关系的短语或从句，则要根据上下文的逻辑关系，填入连词或从句关联词。</a:t>
            </a:r>
          </a:p>
        </p:txBody>
      </p:sp>
      <p:sp>
        <p:nvSpPr>
          <p:cNvPr id="6" name="文本框 5"/>
          <p:cNvSpPr txBox="1"/>
          <p:nvPr/>
        </p:nvSpPr>
        <p:spPr>
          <a:xfrm>
            <a:off x="621324" y="2126247"/>
            <a:ext cx="5298245" cy="461665"/>
          </a:xfrm>
          <a:prstGeom prst="rect">
            <a:avLst/>
          </a:prstGeom>
          <a:noFill/>
        </p:spPr>
        <p:txBody>
          <a:bodyPr wrap="square" rtlCol="0">
            <a:spAutoFit/>
          </a:bodyPr>
          <a:lstStyle/>
          <a:p>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3</a:t>
            </a:r>
            <a:r>
              <a:rPr lang="zh-CN" altLang="en-US" sz="2400" b="1" dirty="0">
                <a:latin typeface="微软雅黑" panose="020B0503020204020204" pitchFamily="34" charset="-122"/>
                <a:ea typeface="微软雅黑" panose="020B0503020204020204" pitchFamily="34" charset="-122"/>
              </a:rPr>
              <a:t>）分析句子语法结构及句意解题法</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left)">
                                      <p:cBhvr>
                                        <p:cTn id="14" dur="500"/>
                                        <p:tgtEl>
                                          <p:spTgt spid="6"/>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par>
                          <p:cTn id="18" fill="hold">
                            <p:stCondLst>
                              <p:cond delay="500"/>
                            </p:stCondLst>
                            <p:childTnLst>
                              <p:par>
                                <p:cTn id="19" presetID="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xit" presetSubtype="2" fill="hold" grpId="1" nodeType="clickEffect">
                                  <p:stCondLst>
                                    <p:cond delay="0"/>
                                  </p:stCondLst>
                                  <p:childTnLst>
                                    <p:animEffect transition="out" filter="wipe(right)">
                                      <p:cBhvr>
                                        <p:cTn id="31" dur="500"/>
                                        <p:tgtEl>
                                          <p:spTgt spid="2"/>
                                        </p:tgtEl>
                                      </p:cBhvr>
                                    </p:animEffect>
                                    <p:set>
                                      <p:cBhvr>
                                        <p:cTn id="32" dur="1" fill="hold">
                                          <p:stCondLst>
                                            <p:cond delay="499"/>
                                          </p:stCondLst>
                                        </p:cTn>
                                        <p:tgtEl>
                                          <p:spTgt spid="2"/>
                                        </p:tgtEl>
                                        <p:attrNameLst>
                                          <p:attrName>style.visibility</p:attrName>
                                        </p:attrNameLst>
                                      </p:cBhvr>
                                      <p:to>
                                        <p:strVal val="hidden"/>
                                      </p:to>
                                    </p:set>
                                  </p:childTnLst>
                                </p:cTn>
                              </p:par>
                              <p:par>
                                <p:cTn id="33" presetID="22" presetClass="exit" presetSubtype="2" fill="hold" grpId="1" nodeType="withEffect">
                                  <p:stCondLst>
                                    <p:cond delay="0"/>
                                  </p:stCondLst>
                                  <p:childTnLst>
                                    <p:animEffect transition="out" filter="wipe(right)">
                                      <p:cBhvr>
                                        <p:cTn id="34" dur="500"/>
                                        <p:tgtEl>
                                          <p:spTgt spid="6"/>
                                        </p:tgtEl>
                                      </p:cBhvr>
                                    </p:animEffect>
                                    <p:set>
                                      <p:cBhvr>
                                        <p:cTn id="35" dur="1" fill="hold">
                                          <p:stCondLst>
                                            <p:cond delay="499"/>
                                          </p:stCondLst>
                                        </p:cTn>
                                        <p:tgtEl>
                                          <p:spTgt spid="6"/>
                                        </p:tgtEl>
                                        <p:attrNameLst>
                                          <p:attrName>style.visibility</p:attrName>
                                        </p:attrNameLst>
                                      </p:cBhvr>
                                      <p:to>
                                        <p:strVal val="hidden"/>
                                      </p:to>
                                    </p:set>
                                  </p:childTnLst>
                                </p:cTn>
                              </p:par>
                              <p:par>
                                <p:cTn id="36" presetID="22" presetClass="exit" presetSubtype="1" fill="hold" grpId="1" nodeType="withEffect">
                                  <p:stCondLst>
                                    <p:cond delay="0"/>
                                  </p:stCondLst>
                                  <p:childTnLst>
                                    <p:animEffect transition="out" filter="wipe(up)">
                                      <p:cBhvr>
                                        <p:cTn id="37" dur="500"/>
                                        <p:tgtEl>
                                          <p:spTgt spid="10"/>
                                        </p:tgtEl>
                                      </p:cBhvr>
                                    </p:animEffect>
                                    <p:set>
                                      <p:cBhvr>
                                        <p:cTn id="38" dur="1" fill="hold">
                                          <p:stCondLst>
                                            <p:cond delay="499"/>
                                          </p:stCondLst>
                                        </p:cTn>
                                        <p:tgtEl>
                                          <p:spTgt spid="10"/>
                                        </p:tgtEl>
                                        <p:attrNameLst>
                                          <p:attrName>style.visibility</p:attrName>
                                        </p:attrNameLst>
                                      </p:cBhvr>
                                      <p:to>
                                        <p:strVal val="hidden"/>
                                      </p:to>
                                    </p:set>
                                  </p:childTnLst>
                                </p:cTn>
                              </p:par>
                              <p:par>
                                <p:cTn id="39" presetID="42" presetClass="exit" presetSubtype="0" fill="hold" grpId="1" nodeType="withEffect">
                                  <p:stCondLst>
                                    <p:cond delay="0"/>
                                  </p:stCondLst>
                                  <p:childTnLst>
                                    <p:animEffect transition="out" filter="fade">
                                      <p:cBhvr>
                                        <p:cTn id="40" dur="1000"/>
                                        <p:tgtEl>
                                          <p:spTgt spid="9"/>
                                        </p:tgtEl>
                                      </p:cBhvr>
                                    </p:animEffect>
                                    <p:anim calcmode="lin" valueType="num">
                                      <p:cBhvr>
                                        <p:cTn id="41" dur="1000"/>
                                        <p:tgtEl>
                                          <p:spTgt spid="9"/>
                                        </p:tgtEl>
                                        <p:attrNameLst>
                                          <p:attrName>ppt_x</p:attrName>
                                        </p:attrNameLst>
                                      </p:cBhvr>
                                      <p:tavLst>
                                        <p:tav tm="0">
                                          <p:val>
                                            <p:strVal val="ppt_x"/>
                                          </p:val>
                                        </p:tav>
                                        <p:tav tm="100000">
                                          <p:val>
                                            <p:strVal val="ppt_x"/>
                                          </p:val>
                                        </p:tav>
                                      </p:tavLst>
                                    </p:anim>
                                    <p:anim calcmode="lin" valueType="num">
                                      <p:cBhvr>
                                        <p:cTn id="42" dur="1000"/>
                                        <p:tgtEl>
                                          <p:spTgt spid="9"/>
                                        </p:tgtEl>
                                        <p:attrNameLst>
                                          <p:attrName>ppt_y</p:attrName>
                                        </p:attrNameLst>
                                      </p:cBhvr>
                                      <p:tavLst>
                                        <p:tav tm="0">
                                          <p:val>
                                            <p:strVal val="ppt_y"/>
                                          </p:val>
                                        </p:tav>
                                        <p:tav tm="100000">
                                          <p:val>
                                            <p:strVal val="ppt_y+.1"/>
                                          </p:val>
                                        </p:tav>
                                      </p:tavLst>
                                    </p:anim>
                                    <p:set>
                                      <p:cBhvr>
                                        <p:cTn id="43"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animBg="1"/>
      <p:bldP spid="6" grpId="1"/>
      <p:bldGraphic spid="13"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56</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I don’t know ___________ there will be a bus any more or not.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4702467" y="2135376"/>
            <a:ext cx="1441420"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whether</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9660"/>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解析：本题考查宾语从句引导词。根据分析句子语法结构解题法，填入词在谓语</a:t>
            </a:r>
            <a:r>
              <a:rPr lang="en-US" altLang="zh-CN" sz="2400" dirty="0">
                <a:latin typeface="微软雅黑" panose="020B0503020204020204" pitchFamily="34" charset="-122"/>
                <a:ea typeface="微软雅黑" panose="020B0503020204020204" pitchFamily="34" charset="-122"/>
              </a:rPr>
              <a:t>know</a:t>
            </a:r>
            <a:r>
              <a:rPr lang="zh-CN" altLang="en-US" sz="2400" dirty="0">
                <a:latin typeface="微软雅黑" panose="020B0503020204020204" pitchFamily="34" charset="-122"/>
                <a:ea typeface="微软雅黑" panose="020B0503020204020204" pitchFamily="34" charset="-122"/>
              </a:rPr>
              <a:t>后引导完整陈述句作宾语从句，根据句意“我不知道是否还会有公交车”可知，需填入表示“是否”的引导词</a:t>
            </a:r>
            <a:r>
              <a:rPr lang="en-US" altLang="zh-CN" sz="2400" dirty="0">
                <a:latin typeface="微软雅黑" panose="020B0503020204020204" pitchFamily="34" charset="-122"/>
                <a:ea typeface="微软雅黑" panose="020B0503020204020204" pitchFamily="34" charset="-122"/>
              </a:rPr>
              <a:t>if</a:t>
            </a:r>
            <a:r>
              <a:rPr lang="zh-CN" altLang="en-US" sz="2400" dirty="0">
                <a:latin typeface="微软雅黑" panose="020B0503020204020204" pitchFamily="34" charset="-122"/>
                <a:ea typeface="微软雅黑" panose="020B0503020204020204" pitchFamily="34" charset="-122"/>
              </a:rPr>
              <a:t>或</a:t>
            </a:r>
            <a:r>
              <a:rPr lang="en-US" altLang="zh-CN" sz="2400" dirty="0">
                <a:latin typeface="微软雅黑" panose="020B0503020204020204" pitchFamily="34" charset="-122"/>
                <a:ea typeface="微软雅黑" panose="020B0503020204020204" pitchFamily="34" charset="-122"/>
              </a:rPr>
              <a:t>whether</a:t>
            </a:r>
            <a:r>
              <a:rPr lang="zh-CN" altLang="en-US" sz="2400" dirty="0">
                <a:latin typeface="微软雅黑" panose="020B0503020204020204" pitchFamily="34" charset="-122"/>
                <a:ea typeface="微软雅黑" panose="020B0503020204020204" pitchFamily="34" charset="-122"/>
              </a:rPr>
              <a:t>，但只有</a:t>
            </a:r>
            <a:r>
              <a:rPr lang="en-US" altLang="zh-CN" sz="2400" dirty="0">
                <a:latin typeface="微软雅黑" panose="020B0503020204020204" pitchFamily="34" charset="-122"/>
                <a:ea typeface="微软雅黑" panose="020B0503020204020204" pitchFamily="34" charset="-122"/>
              </a:rPr>
              <a:t>whether</a:t>
            </a:r>
            <a:r>
              <a:rPr lang="zh-CN" altLang="en-US" sz="2400" dirty="0">
                <a:latin typeface="微软雅黑" panose="020B0503020204020204" pitchFamily="34" charset="-122"/>
                <a:ea typeface="微软雅黑" panose="020B0503020204020204" pitchFamily="34" charset="-122"/>
              </a:rPr>
              <a:t>后可与</a:t>
            </a:r>
            <a:r>
              <a:rPr lang="en-US" altLang="zh-CN" sz="2400" dirty="0">
                <a:latin typeface="微软雅黑" panose="020B0503020204020204" pitchFamily="34" charset="-122"/>
                <a:ea typeface="微软雅黑" panose="020B0503020204020204" pitchFamily="34" charset="-122"/>
              </a:rPr>
              <a:t>or not</a:t>
            </a:r>
            <a:r>
              <a:rPr lang="zh-CN" altLang="en-US" sz="2400" dirty="0">
                <a:latin typeface="微软雅黑" panose="020B0503020204020204" pitchFamily="34" charset="-122"/>
                <a:ea typeface="微软雅黑" panose="020B0503020204020204" pitchFamily="34" charset="-122"/>
              </a:rPr>
              <a:t>搭配，故此题正确答案为：</a:t>
            </a:r>
            <a:r>
              <a:rPr lang="en-US" altLang="zh-CN" sz="2400" dirty="0">
                <a:latin typeface="微软雅黑" panose="020B0503020204020204" pitchFamily="34" charset="-122"/>
                <a:ea typeface="微软雅黑" panose="020B0503020204020204" pitchFamily="34" charset="-122"/>
              </a:rPr>
              <a:t>whether</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57</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The little boy pulled _________ right hand out of the pocket.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6025906" y="2106263"/>
            <a:ext cx="623889"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his</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解析：本题考查形容词性物主代词。根据分析句子语法结构解题法，空格在名词短语</a:t>
            </a:r>
            <a:r>
              <a:rPr lang="en-US" altLang="zh-CN" sz="2400" dirty="0">
                <a:latin typeface="微软雅黑" panose="020B0503020204020204" pitchFamily="34" charset="-122"/>
                <a:ea typeface="微软雅黑" panose="020B0503020204020204" pitchFamily="34" charset="-122"/>
              </a:rPr>
              <a:t>right hand</a:t>
            </a:r>
            <a:r>
              <a:rPr lang="zh-CN" altLang="en-US" sz="2400" dirty="0">
                <a:latin typeface="微软雅黑" panose="020B0503020204020204" pitchFamily="34" charset="-122"/>
                <a:ea typeface="微软雅黑" panose="020B0503020204020204" pitchFamily="34" charset="-122"/>
              </a:rPr>
              <a:t>前面，根据句意“小男孩把他的右手从口袋里拿出来”，应填入形容词性物主代词，故此题正确答案为：</a:t>
            </a:r>
            <a:r>
              <a:rPr lang="en-US" altLang="zh-CN" sz="2400" dirty="0">
                <a:latin typeface="微软雅黑" panose="020B0503020204020204" pitchFamily="34" charset="-122"/>
                <a:ea typeface="微软雅黑" panose="020B0503020204020204" pitchFamily="34" charset="-122"/>
              </a:rPr>
              <a:t>his</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58</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46166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 She came up _________ gave Mother a big hug.</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4812568" y="2183207"/>
            <a:ext cx="764953"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and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解析：本题考查连词。根据分析句子语法结构解题法，因</a:t>
            </a:r>
            <a:r>
              <a:rPr lang="en-US" altLang="zh-CN" sz="2400" dirty="0">
                <a:latin typeface="微软雅黑" panose="020B0503020204020204" pitchFamily="34" charset="-122"/>
                <a:ea typeface="微软雅黑" panose="020B0503020204020204" pitchFamily="34" charset="-122"/>
              </a:rPr>
              <a:t>came up</a:t>
            </a:r>
            <a:r>
              <a:rPr lang="zh-CN" altLang="en-US" sz="2400" dirty="0">
                <a:latin typeface="微软雅黑" panose="020B0503020204020204" pitchFamily="34" charset="-122"/>
                <a:ea typeface="微软雅黑" panose="020B0503020204020204" pitchFamily="34" charset="-122"/>
              </a:rPr>
              <a:t>和</a:t>
            </a:r>
            <a:r>
              <a:rPr lang="en-US" altLang="zh-CN" sz="2400" dirty="0">
                <a:latin typeface="微软雅黑" panose="020B0503020204020204" pitchFamily="34" charset="-122"/>
                <a:ea typeface="微软雅黑" panose="020B0503020204020204" pitchFamily="34" charset="-122"/>
              </a:rPr>
              <a:t>gave Mother a big hug</a:t>
            </a:r>
            <a:r>
              <a:rPr lang="zh-CN" altLang="en-US" sz="2400" dirty="0">
                <a:latin typeface="微软雅黑" panose="020B0503020204020204" pitchFamily="34" charset="-122"/>
                <a:ea typeface="微软雅黑" panose="020B0503020204020204" pitchFamily="34" charset="-122"/>
              </a:rPr>
              <a:t>两个并列的动作之间没有连词，需填入表并列关系的连词，故此题正确答案为：</a:t>
            </a:r>
            <a:r>
              <a:rPr lang="en-US" altLang="zh-CN" sz="2400" dirty="0">
                <a:latin typeface="微软雅黑" panose="020B0503020204020204" pitchFamily="34" charset="-122"/>
                <a:ea typeface="微软雅黑" panose="020B0503020204020204" pitchFamily="34" charset="-122"/>
              </a:rPr>
              <a:t>and</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59</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4】 These apple trees, _________ I planted three years ago, have not borne any fruit.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5472271" y="2143506"/>
            <a:ext cx="1103187"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which</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解析：本题考查定语从句关系代词。根据分析句子语法结构解题法，填入词指代先行词</a:t>
            </a:r>
            <a:r>
              <a:rPr lang="en-US" altLang="zh-CN" sz="2400" dirty="0">
                <a:latin typeface="微软雅黑" panose="020B0503020204020204" pitchFamily="34" charset="-122"/>
                <a:ea typeface="微软雅黑" panose="020B0503020204020204" pitchFamily="34" charset="-122"/>
              </a:rPr>
              <a:t>apple trees</a:t>
            </a:r>
            <a:r>
              <a:rPr lang="zh-CN" altLang="en-US" sz="2400" dirty="0">
                <a:latin typeface="微软雅黑" panose="020B0503020204020204" pitchFamily="34" charset="-122"/>
                <a:ea typeface="微软雅黑" panose="020B0503020204020204" pitchFamily="34" charset="-122"/>
              </a:rPr>
              <a:t>，而且在此非限定性定语从句中缺少主语，需填入关系代词</a:t>
            </a:r>
            <a:r>
              <a:rPr lang="en-US" altLang="zh-CN" sz="2400" dirty="0">
                <a:latin typeface="微软雅黑" panose="020B0503020204020204" pitchFamily="34" charset="-122"/>
                <a:ea typeface="微软雅黑" panose="020B0503020204020204" pitchFamily="34" charset="-122"/>
              </a:rPr>
              <a:t>which</a:t>
            </a:r>
            <a:r>
              <a:rPr lang="zh-CN" altLang="en-US" sz="2400" dirty="0">
                <a:latin typeface="微软雅黑" panose="020B0503020204020204" pitchFamily="34" charset="-122"/>
                <a:ea typeface="微软雅黑" panose="020B0503020204020204" pitchFamily="34" charset="-122"/>
              </a:rPr>
              <a:t>。故此题正确答案为：</a:t>
            </a:r>
            <a:r>
              <a:rPr lang="en-US" altLang="zh-CN" sz="2400" dirty="0">
                <a:latin typeface="微软雅黑" panose="020B0503020204020204" pitchFamily="34" charset="-122"/>
                <a:ea typeface="微软雅黑" panose="020B0503020204020204" pitchFamily="34" charset="-122"/>
              </a:rPr>
              <a:t>which</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 name="Group 414"/>
          <p:cNvGrpSpPr>
            <a:grpSpLocks noChangeAspect="1"/>
          </p:cNvGrpSpPr>
          <p:nvPr/>
        </p:nvGrpSpPr>
        <p:grpSpPr bwMode="auto">
          <a:xfrm>
            <a:off x="9654736" y="1678814"/>
            <a:ext cx="1773485" cy="3154094"/>
            <a:chOff x="3008" y="145"/>
            <a:chExt cx="1597" cy="4032"/>
          </a:xfrm>
        </p:grpSpPr>
        <p:sp>
          <p:nvSpPr>
            <p:cNvPr id="95" name="Freeform 415"/>
            <p:cNvSpPr/>
            <p:nvPr/>
          </p:nvSpPr>
          <p:spPr bwMode="auto">
            <a:xfrm>
              <a:off x="3152" y="1859"/>
              <a:ext cx="1427" cy="2318"/>
            </a:xfrm>
            <a:custGeom>
              <a:avLst/>
              <a:gdLst>
                <a:gd name="T0" fmla="*/ 871 w 871"/>
                <a:gd name="T1" fmla="*/ 1386 h 1418"/>
                <a:gd name="T2" fmla="*/ 840 w 871"/>
                <a:gd name="T3" fmla="*/ 1418 h 1418"/>
                <a:gd name="T4" fmla="*/ 31 w 871"/>
                <a:gd name="T5" fmla="*/ 1418 h 1418"/>
                <a:gd name="T6" fmla="*/ 0 w 871"/>
                <a:gd name="T7" fmla="*/ 1386 h 1418"/>
                <a:gd name="T8" fmla="*/ 0 w 871"/>
                <a:gd name="T9" fmla="*/ 32 h 1418"/>
                <a:gd name="T10" fmla="*/ 31 w 871"/>
                <a:gd name="T11" fmla="*/ 0 h 1418"/>
                <a:gd name="T12" fmla="*/ 840 w 871"/>
                <a:gd name="T13" fmla="*/ 0 h 1418"/>
                <a:gd name="T14" fmla="*/ 871 w 871"/>
                <a:gd name="T15" fmla="*/ 32 h 1418"/>
                <a:gd name="T16" fmla="*/ 871 w 871"/>
                <a:gd name="T17" fmla="*/ 1386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1" h="1418">
                  <a:moveTo>
                    <a:pt x="871" y="1386"/>
                  </a:moveTo>
                  <a:cubicBezTo>
                    <a:pt x="871" y="1404"/>
                    <a:pt x="857" y="1418"/>
                    <a:pt x="840" y="1418"/>
                  </a:cubicBezTo>
                  <a:cubicBezTo>
                    <a:pt x="31" y="1418"/>
                    <a:pt x="31" y="1418"/>
                    <a:pt x="31" y="1418"/>
                  </a:cubicBezTo>
                  <a:cubicBezTo>
                    <a:pt x="14" y="1418"/>
                    <a:pt x="0" y="1404"/>
                    <a:pt x="0" y="1386"/>
                  </a:cubicBezTo>
                  <a:cubicBezTo>
                    <a:pt x="0" y="32"/>
                    <a:pt x="0" y="32"/>
                    <a:pt x="0" y="32"/>
                  </a:cubicBezTo>
                  <a:cubicBezTo>
                    <a:pt x="0" y="14"/>
                    <a:pt x="14" y="0"/>
                    <a:pt x="31" y="0"/>
                  </a:cubicBezTo>
                  <a:cubicBezTo>
                    <a:pt x="840" y="0"/>
                    <a:pt x="840" y="0"/>
                    <a:pt x="840" y="0"/>
                  </a:cubicBezTo>
                  <a:cubicBezTo>
                    <a:pt x="857" y="0"/>
                    <a:pt x="871" y="14"/>
                    <a:pt x="871" y="32"/>
                  </a:cubicBezTo>
                  <a:cubicBezTo>
                    <a:pt x="871" y="1386"/>
                    <a:pt x="871" y="1386"/>
                    <a:pt x="871" y="1386"/>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416"/>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417"/>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418"/>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419"/>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420"/>
            <p:cNvSpPr/>
            <p:nvPr/>
          </p:nvSpPr>
          <p:spPr bwMode="auto">
            <a:xfrm>
              <a:off x="3801" y="3946"/>
              <a:ext cx="150" cy="152"/>
            </a:xfrm>
            <a:custGeom>
              <a:avLst/>
              <a:gdLst>
                <a:gd name="T0" fmla="*/ 0 w 92"/>
                <a:gd name="T1" fmla="*/ 47 h 93"/>
                <a:gd name="T2" fmla="*/ 46 w 92"/>
                <a:gd name="T3" fmla="*/ 93 h 93"/>
                <a:gd name="T4" fmla="*/ 92 w 92"/>
                <a:gd name="T5" fmla="*/ 47 h 93"/>
                <a:gd name="T6" fmla="*/ 46 w 92"/>
                <a:gd name="T7" fmla="*/ 0 h 93"/>
                <a:gd name="T8" fmla="*/ 0 w 92"/>
                <a:gd name="T9" fmla="*/ 47 h 93"/>
              </a:gdLst>
              <a:ahLst/>
              <a:cxnLst>
                <a:cxn ang="0">
                  <a:pos x="T0" y="T1"/>
                </a:cxn>
                <a:cxn ang="0">
                  <a:pos x="T2" y="T3"/>
                </a:cxn>
                <a:cxn ang="0">
                  <a:pos x="T4" y="T5"/>
                </a:cxn>
                <a:cxn ang="0">
                  <a:pos x="T6" y="T7"/>
                </a:cxn>
                <a:cxn ang="0">
                  <a:pos x="T8" y="T9"/>
                </a:cxn>
              </a:cxnLst>
              <a:rect l="0" t="0" r="r" b="b"/>
              <a:pathLst>
                <a:path w="92" h="93">
                  <a:moveTo>
                    <a:pt x="0" y="47"/>
                  </a:moveTo>
                  <a:cubicBezTo>
                    <a:pt x="0" y="72"/>
                    <a:pt x="20" y="93"/>
                    <a:pt x="46" y="93"/>
                  </a:cubicBezTo>
                  <a:cubicBezTo>
                    <a:pt x="71" y="93"/>
                    <a:pt x="92" y="72"/>
                    <a:pt x="92" y="47"/>
                  </a:cubicBezTo>
                  <a:cubicBezTo>
                    <a:pt x="92" y="21"/>
                    <a:pt x="72" y="0"/>
                    <a:pt x="46" y="0"/>
                  </a:cubicBezTo>
                  <a:cubicBezTo>
                    <a:pt x="20" y="0"/>
                    <a:pt x="0" y="21"/>
                    <a:pt x="0" y="47"/>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421"/>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close/>
                  <a:moveTo>
                    <a:pt x="3" y="0"/>
                  </a:moveTo>
                  <a:lnTo>
                    <a:pt x="3" y="0"/>
                  </a:lnTo>
                  <a:lnTo>
                    <a:pt x="126" y="0"/>
                  </a:lnTo>
                  <a:lnTo>
                    <a:pt x="126" y="0"/>
                  </a:lnTo>
                  <a:lnTo>
                    <a:pt x="3"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422"/>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moveTo>
                    <a:pt x="3" y="0"/>
                  </a:moveTo>
                  <a:lnTo>
                    <a:pt x="3" y="0"/>
                  </a:lnTo>
                  <a:lnTo>
                    <a:pt x="126" y="0"/>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423"/>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424"/>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425"/>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close/>
                  <a:moveTo>
                    <a:pt x="0" y="0"/>
                  </a:moveTo>
                  <a:lnTo>
                    <a:pt x="0" y="2"/>
                  </a:lnTo>
                  <a:lnTo>
                    <a:pt x="47" y="2"/>
                  </a:lnTo>
                  <a:lnTo>
                    <a:pt x="47" y="2"/>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426"/>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moveTo>
                    <a:pt x="0" y="0"/>
                  </a:moveTo>
                  <a:lnTo>
                    <a:pt x="0" y="2"/>
                  </a:lnTo>
                  <a:lnTo>
                    <a:pt x="47" y="2"/>
                  </a:lnTo>
                  <a:lnTo>
                    <a:pt x="47"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427"/>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428"/>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429"/>
            <p:cNvSpPr/>
            <p:nvPr/>
          </p:nvSpPr>
          <p:spPr bwMode="auto">
            <a:xfrm>
              <a:off x="3814" y="3961"/>
              <a:ext cx="124" cy="124"/>
            </a:xfrm>
            <a:custGeom>
              <a:avLst/>
              <a:gdLst>
                <a:gd name="T0" fmla="*/ 0 w 76"/>
                <a:gd name="T1" fmla="*/ 38 h 76"/>
                <a:gd name="T2" fmla="*/ 38 w 76"/>
                <a:gd name="T3" fmla="*/ 75 h 76"/>
                <a:gd name="T4" fmla="*/ 76 w 76"/>
                <a:gd name="T5" fmla="*/ 38 h 76"/>
                <a:gd name="T6" fmla="*/ 38 w 76"/>
                <a:gd name="T7" fmla="*/ 0 h 76"/>
                <a:gd name="T8" fmla="*/ 0 w 76"/>
                <a:gd name="T9" fmla="*/ 38 h 76"/>
              </a:gdLst>
              <a:ahLst/>
              <a:cxnLst>
                <a:cxn ang="0">
                  <a:pos x="T0" y="T1"/>
                </a:cxn>
                <a:cxn ang="0">
                  <a:pos x="T2" y="T3"/>
                </a:cxn>
                <a:cxn ang="0">
                  <a:pos x="T4" y="T5"/>
                </a:cxn>
                <a:cxn ang="0">
                  <a:pos x="T6" y="T7"/>
                </a:cxn>
                <a:cxn ang="0">
                  <a:pos x="T8" y="T9"/>
                </a:cxn>
              </a:cxnLst>
              <a:rect l="0" t="0" r="r" b="b"/>
              <a:pathLst>
                <a:path w="76" h="76">
                  <a:moveTo>
                    <a:pt x="0" y="38"/>
                  </a:moveTo>
                  <a:cubicBezTo>
                    <a:pt x="0" y="59"/>
                    <a:pt x="17" y="75"/>
                    <a:pt x="38" y="75"/>
                  </a:cubicBezTo>
                  <a:cubicBezTo>
                    <a:pt x="59" y="76"/>
                    <a:pt x="76" y="59"/>
                    <a:pt x="76" y="38"/>
                  </a:cubicBezTo>
                  <a:cubicBezTo>
                    <a:pt x="76" y="17"/>
                    <a:pt x="59" y="0"/>
                    <a:pt x="38" y="0"/>
                  </a:cubicBezTo>
                  <a:cubicBezTo>
                    <a:pt x="17" y="0"/>
                    <a:pt x="0" y="17"/>
                    <a:pt x="0" y="38"/>
                  </a:cubicBez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430"/>
            <p:cNvSpPr/>
            <p:nvPr/>
          </p:nvSpPr>
          <p:spPr bwMode="auto">
            <a:xfrm>
              <a:off x="3648" y="1913"/>
              <a:ext cx="433" cy="25"/>
            </a:xfrm>
            <a:custGeom>
              <a:avLst/>
              <a:gdLst>
                <a:gd name="T0" fmla="*/ 264 w 264"/>
                <a:gd name="T1" fmla="*/ 8 h 15"/>
                <a:gd name="T2" fmla="*/ 257 w 264"/>
                <a:gd name="T3" fmla="*/ 15 h 15"/>
                <a:gd name="T4" fmla="*/ 8 w 264"/>
                <a:gd name="T5" fmla="*/ 15 h 15"/>
                <a:gd name="T6" fmla="*/ 0 w 264"/>
                <a:gd name="T7" fmla="*/ 8 h 15"/>
                <a:gd name="T8" fmla="*/ 8 w 264"/>
                <a:gd name="T9" fmla="*/ 0 h 15"/>
                <a:gd name="T10" fmla="*/ 257 w 264"/>
                <a:gd name="T11" fmla="*/ 0 h 15"/>
                <a:gd name="T12" fmla="*/ 264 w 264"/>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264" h="15">
                  <a:moveTo>
                    <a:pt x="264" y="8"/>
                  </a:moveTo>
                  <a:cubicBezTo>
                    <a:pt x="264" y="12"/>
                    <a:pt x="261" y="15"/>
                    <a:pt x="257" y="15"/>
                  </a:cubicBezTo>
                  <a:cubicBezTo>
                    <a:pt x="8" y="15"/>
                    <a:pt x="8" y="15"/>
                    <a:pt x="8" y="15"/>
                  </a:cubicBezTo>
                  <a:cubicBezTo>
                    <a:pt x="4" y="15"/>
                    <a:pt x="0" y="12"/>
                    <a:pt x="0" y="8"/>
                  </a:cubicBezTo>
                  <a:cubicBezTo>
                    <a:pt x="0" y="4"/>
                    <a:pt x="4" y="0"/>
                    <a:pt x="8" y="0"/>
                  </a:cubicBezTo>
                  <a:cubicBezTo>
                    <a:pt x="257" y="0"/>
                    <a:pt x="257" y="0"/>
                    <a:pt x="257" y="0"/>
                  </a:cubicBezTo>
                  <a:cubicBezTo>
                    <a:pt x="261" y="0"/>
                    <a:pt x="264" y="4"/>
                    <a:pt x="264" y="8"/>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431"/>
            <p:cNvSpPr/>
            <p:nvPr/>
          </p:nvSpPr>
          <p:spPr bwMode="auto">
            <a:xfrm>
              <a:off x="3008" y="3476"/>
              <a:ext cx="629" cy="402"/>
            </a:xfrm>
            <a:custGeom>
              <a:avLst/>
              <a:gdLst>
                <a:gd name="T0" fmla="*/ 384 w 384"/>
                <a:gd name="T1" fmla="*/ 246 h 246"/>
                <a:gd name="T2" fmla="*/ 204 w 384"/>
                <a:gd name="T3" fmla="*/ 66 h 246"/>
                <a:gd name="T4" fmla="*/ 155 w 384"/>
                <a:gd name="T5" fmla="*/ 246 h 246"/>
                <a:gd name="T6" fmla="*/ 384 w 384"/>
                <a:gd name="T7" fmla="*/ 246 h 246"/>
              </a:gdLst>
              <a:ahLst/>
              <a:cxnLst>
                <a:cxn ang="0">
                  <a:pos x="T0" y="T1"/>
                </a:cxn>
                <a:cxn ang="0">
                  <a:pos x="T2" y="T3"/>
                </a:cxn>
                <a:cxn ang="0">
                  <a:pos x="T4" y="T5"/>
                </a:cxn>
                <a:cxn ang="0">
                  <a:pos x="T6" y="T7"/>
                </a:cxn>
              </a:cxnLst>
              <a:rect l="0" t="0" r="r" b="b"/>
              <a:pathLst>
                <a:path w="384" h="246">
                  <a:moveTo>
                    <a:pt x="384" y="246"/>
                  </a:moveTo>
                  <a:cubicBezTo>
                    <a:pt x="204" y="66"/>
                    <a:pt x="204" y="66"/>
                    <a:pt x="204" y="66"/>
                  </a:cubicBezTo>
                  <a:cubicBezTo>
                    <a:pt x="46" y="0"/>
                    <a:pt x="0" y="234"/>
                    <a:pt x="155" y="246"/>
                  </a:cubicBezTo>
                  <a:lnTo>
                    <a:pt x="384" y="2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432"/>
            <p:cNvSpPr/>
            <p:nvPr/>
          </p:nvSpPr>
          <p:spPr bwMode="auto">
            <a:xfrm>
              <a:off x="4079" y="3386"/>
              <a:ext cx="526" cy="519"/>
            </a:xfrm>
            <a:custGeom>
              <a:avLst/>
              <a:gdLst>
                <a:gd name="T0" fmla="*/ 237 w 321"/>
                <a:gd name="T1" fmla="*/ 301 h 318"/>
                <a:gd name="T2" fmla="*/ 236 w 321"/>
                <a:gd name="T3" fmla="*/ 187 h 318"/>
                <a:gd name="T4" fmla="*/ 295 w 321"/>
                <a:gd name="T5" fmla="*/ 71 h 318"/>
                <a:gd name="T6" fmla="*/ 156 w 321"/>
                <a:gd name="T7" fmla="*/ 44 h 318"/>
                <a:gd name="T8" fmla="*/ 0 w 321"/>
                <a:gd name="T9" fmla="*/ 301 h 318"/>
                <a:gd name="T10" fmla="*/ 237 w 321"/>
                <a:gd name="T11" fmla="*/ 301 h 318"/>
              </a:gdLst>
              <a:ahLst/>
              <a:cxnLst>
                <a:cxn ang="0">
                  <a:pos x="T0" y="T1"/>
                </a:cxn>
                <a:cxn ang="0">
                  <a:pos x="T2" y="T3"/>
                </a:cxn>
                <a:cxn ang="0">
                  <a:pos x="T4" y="T5"/>
                </a:cxn>
                <a:cxn ang="0">
                  <a:pos x="T6" y="T7"/>
                </a:cxn>
                <a:cxn ang="0">
                  <a:pos x="T8" y="T9"/>
                </a:cxn>
                <a:cxn ang="0">
                  <a:pos x="T10" y="T11"/>
                </a:cxn>
              </a:cxnLst>
              <a:rect l="0" t="0" r="r" b="b"/>
              <a:pathLst>
                <a:path w="321" h="318">
                  <a:moveTo>
                    <a:pt x="237" y="301"/>
                  </a:moveTo>
                  <a:cubicBezTo>
                    <a:pt x="294" y="318"/>
                    <a:pt x="308" y="212"/>
                    <a:pt x="236" y="187"/>
                  </a:cubicBezTo>
                  <a:cubicBezTo>
                    <a:pt x="281" y="173"/>
                    <a:pt x="321" y="129"/>
                    <a:pt x="295" y="71"/>
                  </a:cubicBezTo>
                  <a:cubicBezTo>
                    <a:pt x="264" y="0"/>
                    <a:pt x="202" y="33"/>
                    <a:pt x="156" y="44"/>
                  </a:cubicBezTo>
                  <a:cubicBezTo>
                    <a:pt x="0" y="301"/>
                    <a:pt x="0" y="301"/>
                    <a:pt x="0" y="301"/>
                  </a:cubicBezTo>
                  <a:lnTo>
                    <a:pt x="237" y="30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433"/>
            <p:cNvSpPr/>
            <p:nvPr/>
          </p:nvSpPr>
          <p:spPr bwMode="auto">
            <a:xfrm>
              <a:off x="3791" y="3521"/>
              <a:ext cx="612" cy="357"/>
            </a:xfrm>
            <a:custGeom>
              <a:avLst/>
              <a:gdLst>
                <a:gd name="T0" fmla="*/ 254 w 374"/>
                <a:gd name="T1" fmla="*/ 218 h 218"/>
                <a:gd name="T2" fmla="*/ 237 w 374"/>
                <a:gd name="T3" fmla="*/ 182 h 218"/>
                <a:gd name="T4" fmla="*/ 349 w 374"/>
                <a:gd name="T5" fmla="*/ 163 h 218"/>
                <a:gd name="T6" fmla="*/ 317 w 374"/>
                <a:gd name="T7" fmla="*/ 46 h 218"/>
                <a:gd name="T8" fmla="*/ 117 w 374"/>
                <a:gd name="T9" fmla="*/ 7 h 218"/>
                <a:gd name="T10" fmla="*/ 0 w 374"/>
                <a:gd name="T11" fmla="*/ 218 h 218"/>
                <a:gd name="T12" fmla="*/ 254 w 374"/>
                <a:gd name="T13" fmla="*/ 218 h 218"/>
              </a:gdLst>
              <a:ahLst/>
              <a:cxnLst>
                <a:cxn ang="0">
                  <a:pos x="T0" y="T1"/>
                </a:cxn>
                <a:cxn ang="0">
                  <a:pos x="T2" y="T3"/>
                </a:cxn>
                <a:cxn ang="0">
                  <a:pos x="T4" y="T5"/>
                </a:cxn>
                <a:cxn ang="0">
                  <a:pos x="T6" y="T7"/>
                </a:cxn>
                <a:cxn ang="0">
                  <a:pos x="T8" y="T9"/>
                </a:cxn>
                <a:cxn ang="0">
                  <a:pos x="T10" y="T11"/>
                </a:cxn>
                <a:cxn ang="0">
                  <a:pos x="T12" y="T13"/>
                </a:cxn>
              </a:cxnLst>
              <a:rect l="0" t="0" r="r" b="b"/>
              <a:pathLst>
                <a:path w="374" h="218">
                  <a:moveTo>
                    <a:pt x="254" y="218"/>
                  </a:moveTo>
                  <a:cubicBezTo>
                    <a:pt x="250" y="205"/>
                    <a:pt x="244" y="192"/>
                    <a:pt x="237" y="182"/>
                  </a:cubicBezTo>
                  <a:cubicBezTo>
                    <a:pt x="268" y="204"/>
                    <a:pt x="328" y="198"/>
                    <a:pt x="349" y="163"/>
                  </a:cubicBezTo>
                  <a:cubicBezTo>
                    <a:pt x="374" y="123"/>
                    <a:pt x="345" y="72"/>
                    <a:pt x="317" y="46"/>
                  </a:cubicBezTo>
                  <a:cubicBezTo>
                    <a:pt x="317" y="46"/>
                    <a:pt x="165" y="0"/>
                    <a:pt x="117" y="7"/>
                  </a:cubicBezTo>
                  <a:cubicBezTo>
                    <a:pt x="69" y="13"/>
                    <a:pt x="1" y="134"/>
                    <a:pt x="0" y="218"/>
                  </a:cubicBezTo>
                  <a:lnTo>
                    <a:pt x="254" y="218"/>
                  </a:ln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434"/>
            <p:cNvSpPr/>
            <p:nvPr/>
          </p:nvSpPr>
          <p:spPr bwMode="auto">
            <a:xfrm>
              <a:off x="3519" y="2748"/>
              <a:ext cx="907" cy="1071"/>
            </a:xfrm>
            <a:custGeom>
              <a:avLst/>
              <a:gdLst>
                <a:gd name="T0" fmla="*/ 20 w 554"/>
                <a:gd name="T1" fmla="*/ 218 h 655"/>
                <a:gd name="T2" fmla="*/ 128 w 554"/>
                <a:gd name="T3" fmla="*/ 166 h 655"/>
                <a:gd name="T4" fmla="*/ 136 w 554"/>
                <a:gd name="T5" fmla="*/ 40 h 655"/>
                <a:gd name="T6" fmla="*/ 230 w 554"/>
                <a:gd name="T7" fmla="*/ 37 h 655"/>
                <a:gd name="T8" fmla="*/ 230 w 554"/>
                <a:gd name="T9" fmla="*/ 26 h 655"/>
                <a:gd name="T10" fmla="*/ 333 w 554"/>
                <a:gd name="T11" fmla="*/ 81 h 655"/>
                <a:gd name="T12" fmla="*/ 305 w 554"/>
                <a:gd name="T13" fmla="*/ 166 h 655"/>
                <a:gd name="T14" fmla="*/ 442 w 554"/>
                <a:gd name="T15" fmla="*/ 312 h 655"/>
                <a:gd name="T16" fmla="*/ 538 w 554"/>
                <a:gd name="T17" fmla="*/ 374 h 655"/>
                <a:gd name="T18" fmla="*/ 512 w 554"/>
                <a:gd name="T19" fmla="*/ 524 h 655"/>
                <a:gd name="T20" fmla="*/ 345 w 554"/>
                <a:gd name="T21" fmla="*/ 510 h 655"/>
                <a:gd name="T22" fmla="*/ 163 w 554"/>
                <a:gd name="T23" fmla="*/ 486 h 655"/>
                <a:gd name="T24" fmla="*/ 43 w 554"/>
                <a:gd name="T25" fmla="*/ 445 h 655"/>
                <a:gd name="T26" fmla="*/ 95 w 554"/>
                <a:gd name="T27" fmla="*/ 338 h 655"/>
                <a:gd name="T28" fmla="*/ 20 w 554"/>
                <a:gd name="T29" fmla="*/ 218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4" h="655">
                  <a:moveTo>
                    <a:pt x="20" y="218"/>
                  </a:moveTo>
                  <a:cubicBezTo>
                    <a:pt x="38" y="157"/>
                    <a:pt x="91" y="150"/>
                    <a:pt x="128" y="166"/>
                  </a:cubicBezTo>
                  <a:cubicBezTo>
                    <a:pt x="90" y="141"/>
                    <a:pt x="102" y="66"/>
                    <a:pt x="136" y="40"/>
                  </a:cubicBezTo>
                  <a:cubicBezTo>
                    <a:pt x="164" y="19"/>
                    <a:pt x="204" y="27"/>
                    <a:pt x="230" y="37"/>
                  </a:cubicBezTo>
                  <a:cubicBezTo>
                    <a:pt x="230" y="26"/>
                    <a:pt x="230" y="26"/>
                    <a:pt x="230" y="26"/>
                  </a:cubicBezTo>
                  <a:cubicBezTo>
                    <a:pt x="261" y="0"/>
                    <a:pt x="325" y="48"/>
                    <a:pt x="333" y="81"/>
                  </a:cubicBezTo>
                  <a:cubicBezTo>
                    <a:pt x="342" y="113"/>
                    <a:pt x="325" y="146"/>
                    <a:pt x="305" y="166"/>
                  </a:cubicBezTo>
                  <a:cubicBezTo>
                    <a:pt x="414" y="87"/>
                    <a:pt x="516" y="210"/>
                    <a:pt x="442" y="312"/>
                  </a:cubicBezTo>
                  <a:cubicBezTo>
                    <a:pt x="478" y="294"/>
                    <a:pt x="527" y="338"/>
                    <a:pt x="538" y="374"/>
                  </a:cubicBezTo>
                  <a:cubicBezTo>
                    <a:pt x="554" y="423"/>
                    <a:pt x="547" y="486"/>
                    <a:pt x="512" y="524"/>
                  </a:cubicBezTo>
                  <a:cubicBezTo>
                    <a:pt x="470" y="569"/>
                    <a:pt x="380" y="574"/>
                    <a:pt x="345" y="510"/>
                  </a:cubicBezTo>
                  <a:cubicBezTo>
                    <a:pt x="333" y="655"/>
                    <a:pt x="115" y="610"/>
                    <a:pt x="163" y="486"/>
                  </a:cubicBezTo>
                  <a:cubicBezTo>
                    <a:pt x="107" y="532"/>
                    <a:pt x="59" y="491"/>
                    <a:pt x="43" y="445"/>
                  </a:cubicBezTo>
                  <a:cubicBezTo>
                    <a:pt x="27" y="402"/>
                    <a:pt x="50" y="339"/>
                    <a:pt x="95" y="338"/>
                  </a:cubicBezTo>
                  <a:cubicBezTo>
                    <a:pt x="38" y="329"/>
                    <a:pt x="0" y="284"/>
                    <a:pt x="20" y="2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435"/>
            <p:cNvSpPr/>
            <p:nvPr/>
          </p:nvSpPr>
          <p:spPr bwMode="auto">
            <a:xfrm>
              <a:off x="3201" y="3165"/>
              <a:ext cx="934" cy="750"/>
            </a:xfrm>
            <a:custGeom>
              <a:avLst/>
              <a:gdLst>
                <a:gd name="T0" fmla="*/ 112 w 570"/>
                <a:gd name="T1" fmla="*/ 379 h 459"/>
                <a:gd name="T2" fmla="*/ 84 w 570"/>
                <a:gd name="T3" fmla="*/ 436 h 459"/>
                <a:gd name="T4" fmla="*/ 416 w 570"/>
                <a:gd name="T5" fmla="*/ 436 h 459"/>
                <a:gd name="T6" fmla="*/ 405 w 570"/>
                <a:gd name="T7" fmla="*/ 384 h 459"/>
                <a:gd name="T8" fmla="*/ 522 w 570"/>
                <a:gd name="T9" fmla="*/ 288 h 459"/>
                <a:gd name="T10" fmla="*/ 302 w 570"/>
                <a:gd name="T11" fmla="*/ 56 h 459"/>
                <a:gd name="T12" fmla="*/ 168 w 570"/>
                <a:gd name="T13" fmla="*/ 25 h 459"/>
                <a:gd name="T14" fmla="*/ 147 w 570"/>
                <a:gd name="T15" fmla="*/ 181 h 459"/>
                <a:gd name="T16" fmla="*/ 15 w 570"/>
                <a:gd name="T17" fmla="*/ 250 h 459"/>
                <a:gd name="T18" fmla="*/ 112 w 570"/>
                <a:gd name="T19" fmla="*/ 37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0" h="459">
                  <a:moveTo>
                    <a:pt x="112" y="379"/>
                  </a:moveTo>
                  <a:cubicBezTo>
                    <a:pt x="94" y="398"/>
                    <a:pt x="86" y="418"/>
                    <a:pt x="84" y="436"/>
                  </a:cubicBezTo>
                  <a:cubicBezTo>
                    <a:pt x="416" y="436"/>
                    <a:pt x="416" y="436"/>
                    <a:pt x="416" y="436"/>
                  </a:cubicBezTo>
                  <a:cubicBezTo>
                    <a:pt x="416" y="420"/>
                    <a:pt x="413" y="403"/>
                    <a:pt x="405" y="384"/>
                  </a:cubicBezTo>
                  <a:cubicBezTo>
                    <a:pt x="454" y="459"/>
                    <a:pt x="570" y="390"/>
                    <a:pt x="522" y="288"/>
                  </a:cubicBezTo>
                  <a:cubicBezTo>
                    <a:pt x="518" y="289"/>
                    <a:pt x="302" y="56"/>
                    <a:pt x="302" y="56"/>
                  </a:cubicBezTo>
                  <a:cubicBezTo>
                    <a:pt x="278" y="17"/>
                    <a:pt x="207" y="0"/>
                    <a:pt x="168" y="25"/>
                  </a:cubicBezTo>
                  <a:cubicBezTo>
                    <a:pt x="120" y="55"/>
                    <a:pt x="129" y="135"/>
                    <a:pt x="147" y="181"/>
                  </a:cubicBezTo>
                  <a:cubicBezTo>
                    <a:pt x="91" y="145"/>
                    <a:pt x="28" y="189"/>
                    <a:pt x="15" y="250"/>
                  </a:cubicBezTo>
                  <a:cubicBezTo>
                    <a:pt x="0" y="319"/>
                    <a:pt x="52" y="376"/>
                    <a:pt x="112" y="37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5" name="Freeform 436"/>
            <p:cNvSpPr/>
            <p:nvPr/>
          </p:nvSpPr>
          <p:spPr bwMode="auto">
            <a:xfrm>
              <a:off x="3519" y="3007"/>
              <a:ext cx="907" cy="812"/>
            </a:xfrm>
            <a:custGeom>
              <a:avLst/>
              <a:gdLst>
                <a:gd name="T0" fmla="*/ 538 w 554"/>
                <a:gd name="T1" fmla="*/ 216 h 497"/>
                <a:gd name="T2" fmla="*/ 512 w 554"/>
                <a:gd name="T3" fmla="*/ 366 h 497"/>
                <a:gd name="T4" fmla="*/ 345 w 554"/>
                <a:gd name="T5" fmla="*/ 352 h 497"/>
                <a:gd name="T6" fmla="*/ 163 w 554"/>
                <a:gd name="T7" fmla="*/ 328 h 497"/>
                <a:gd name="T8" fmla="*/ 43 w 554"/>
                <a:gd name="T9" fmla="*/ 287 h 497"/>
                <a:gd name="T10" fmla="*/ 95 w 554"/>
                <a:gd name="T11" fmla="*/ 180 h 497"/>
                <a:gd name="T12" fmla="*/ 20 w 554"/>
                <a:gd name="T13" fmla="*/ 60 h 497"/>
                <a:gd name="T14" fmla="*/ 92 w 554"/>
                <a:gd name="T15" fmla="*/ 0 h 497"/>
                <a:gd name="T16" fmla="*/ 172 w 554"/>
                <a:gd name="T17" fmla="*/ 135 h 497"/>
                <a:gd name="T18" fmla="*/ 223 w 554"/>
                <a:gd name="T19" fmla="*/ 211 h 497"/>
                <a:gd name="T20" fmla="*/ 270 w 554"/>
                <a:gd name="T21" fmla="*/ 366 h 497"/>
                <a:gd name="T22" fmla="*/ 366 w 554"/>
                <a:gd name="T23" fmla="*/ 244 h 497"/>
                <a:gd name="T24" fmla="*/ 475 w 554"/>
                <a:gd name="T25" fmla="*/ 327 h 497"/>
                <a:gd name="T26" fmla="*/ 443 w 554"/>
                <a:gd name="T27" fmla="*/ 154 h 497"/>
                <a:gd name="T28" fmla="*/ 449 w 554"/>
                <a:gd name="T29" fmla="*/ 151 h 497"/>
                <a:gd name="T30" fmla="*/ 538 w 554"/>
                <a:gd name="T31" fmla="*/ 21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4" h="497">
                  <a:moveTo>
                    <a:pt x="538" y="216"/>
                  </a:moveTo>
                  <a:cubicBezTo>
                    <a:pt x="554" y="265"/>
                    <a:pt x="547" y="328"/>
                    <a:pt x="512" y="366"/>
                  </a:cubicBezTo>
                  <a:cubicBezTo>
                    <a:pt x="470" y="411"/>
                    <a:pt x="380" y="416"/>
                    <a:pt x="345" y="352"/>
                  </a:cubicBezTo>
                  <a:cubicBezTo>
                    <a:pt x="333" y="497"/>
                    <a:pt x="115" y="452"/>
                    <a:pt x="163" y="328"/>
                  </a:cubicBezTo>
                  <a:cubicBezTo>
                    <a:pt x="107" y="374"/>
                    <a:pt x="59" y="333"/>
                    <a:pt x="43" y="287"/>
                  </a:cubicBezTo>
                  <a:cubicBezTo>
                    <a:pt x="27" y="244"/>
                    <a:pt x="50" y="181"/>
                    <a:pt x="95" y="180"/>
                  </a:cubicBezTo>
                  <a:cubicBezTo>
                    <a:pt x="38" y="171"/>
                    <a:pt x="0" y="126"/>
                    <a:pt x="20" y="60"/>
                  </a:cubicBezTo>
                  <a:cubicBezTo>
                    <a:pt x="33" y="17"/>
                    <a:pt x="63" y="1"/>
                    <a:pt x="92" y="0"/>
                  </a:cubicBezTo>
                  <a:cubicBezTo>
                    <a:pt x="77" y="59"/>
                    <a:pt x="104" y="143"/>
                    <a:pt x="172" y="135"/>
                  </a:cubicBezTo>
                  <a:cubicBezTo>
                    <a:pt x="101" y="160"/>
                    <a:pt x="179" y="231"/>
                    <a:pt x="223" y="211"/>
                  </a:cubicBezTo>
                  <a:cubicBezTo>
                    <a:pt x="187" y="254"/>
                    <a:pt x="178" y="352"/>
                    <a:pt x="270" y="366"/>
                  </a:cubicBezTo>
                  <a:cubicBezTo>
                    <a:pt x="330" y="375"/>
                    <a:pt x="359" y="290"/>
                    <a:pt x="366" y="244"/>
                  </a:cubicBezTo>
                  <a:cubicBezTo>
                    <a:pt x="367" y="313"/>
                    <a:pt x="427" y="361"/>
                    <a:pt x="475" y="327"/>
                  </a:cubicBezTo>
                  <a:cubicBezTo>
                    <a:pt x="535" y="285"/>
                    <a:pt x="549" y="187"/>
                    <a:pt x="443" y="154"/>
                  </a:cubicBezTo>
                  <a:cubicBezTo>
                    <a:pt x="449" y="151"/>
                    <a:pt x="449" y="151"/>
                    <a:pt x="449" y="151"/>
                  </a:cubicBezTo>
                  <a:cubicBezTo>
                    <a:pt x="485" y="142"/>
                    <a:pt x="528" y="183"/>
                    <a:pt x="538" y="216"/>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437"/>
            <p:cNvSpPr/>
            <p:nvPr/>
          </p:nvSpPr>
          <p:spPr bwMode="auto">
            <a:xfrm>
              <a:off x="3594" y="3757"/>
              <a:ext cx="92" cy="121"/>
            </a:xfrm>
            <a:custGeom>
              <a:avLst/>
              <a:gdLst>
                <a:gd name="T0" fmla="*/ 0 w 56"/>
                <a:gd name="T1" fmla="*/ 74 h 74"/>
                <a:gd name="T2" fmla="*/ 53 w 56"/>
                <a:gd name="T3" fmla="*/ 74 h 74"/>
                <a:gd name="T4" fmla="*/ 56 w 56"/>
                <a:gd name="T5" fmla="*/ 0 h 74"/>
                <a:gd name="T6" fmla="*/ 0 w 56"/>
                <a:gd name="T7" fmla="*/ 74 h 74"/>
              </a:gdLst>
              <a:ahLst/>
              <a:cxnLst>
                <a:cxn ang="0">
                  <a:pos x="T0" y="T1"/>
                </a:cxn>
                <a:cxn ang="0">
                  <a:pos x="T2" y="T3"/>
                </a:cxn>
                <a:cxn ang="0">
                  <a:pos x="T4" y="T5"/>
                </a:cxn>
                <a:cxn ang="0">
                  <a:pos x="T6" y="T7"/>
                </a:cxn>
              </a:cxnLst>
              <a:rect l="0" t="0" r="r" b="b"/>
              <a:pathLst>
                <a:path w="56" h="74">
                  <a:moveTo>
                    <a:pt x="0" y="74"/>
                  </a:moveTo>
                  <a:cubicBezTo>
                    <a:pt x="53" y="74"/>
                    <a:pt x="53" y="74"/>
                    <a:pt x="53" y="74"/>
                  </a:cubicBezTo>
                  <a:cubicBezTo>
                    <a:pt x="48" y="55"/>
                    <a:pt x="48" y="30"/>
                    <a:pt x="56" y="0"/>
                  </a:cubicBezTo>
                  <a:cubicBezTo>
                    <a:pt x="38" y="24"/>
                    <a:pt x="19" y="53"/>
                    <a:pt x="0" y="74"/>
                  </a:cubicBezTo>
                  <a:close/>
                </a:path>
              </a:pathLst>
            </a:custGeom>
            <a:solidFill>
              <a:srgbClr val="E0E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438"/>
            <p:cNvSpPr/>
            <p:nvPr/>
          </p:nvSpPr>
          <p:spPr bwMode="auto">
            <a:xfrm>
              <a:off x="3190" y="3381"/>
              <a:ext cx="290" cy="497"/>
            </a:xfrm>
            <a:custGeom>
              <a:avLst/>
              <a:gdLst>
                <a:gd name="T0" fmla="*/ 122 w 177"/>
                <a:gd name="T1" fmla="*/ 245 h 304"/>
                <a:gd name="T2" fmla="*/ 91 w 177"/>
                <a:gd name="T3" fmla="*/ 304 h 304"/>
                <a:gd name="T4" fmla="*/ 139 w 177"/>
                <a:gd name="T5" fmla="*/ 304 h 304"/>
                <a:gd name="T6" fmla="*/ 177 w 177"/>
                <a:gd name="T7" fmla="*/ 216 h 304"/>
                <a:gd name="T8" fmla="*/ 77 w 177"/>
                <a:gd name="T9" fmla="*/ 125 h 304"/>
                <a:gd name="T10" fmla="*/ 168 w 177"/>
                <a:gd name="T11" fmla="*/ 40 h 304"/>
                <a:gd name="T12" fmla="*/ 158 w 177"/>
                <a:gd name="T13" fmla="*/ 29 h 304"/>
                <a:gd name="T14" fmla="*/ 161 w 177"/>
                <a:gd name="T15" fmla="*/ 37 h 304"/>
                <a:gd name="T16" fmla="*/ 16 w 177"/>
                <a:gd name="T17" fmla="*/ 111 h 304"/>
                <a:gd name="T18" fmla="*/ 122 w 177"/>
                <a:gd name="T19" fmla="*/ 24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304">
                  <a:moveTo>
                    <a:pt x="122" y="245"/>
                  </a:moveTo>
                  <a:cubicBezTo>
                    <a:pt x="103" y="265"/>
                    <a:pt x="93" y="285"/>
                    <a:pt x="91" y="304"/>
                  </a:cubicBezTo>
                  <a:cubicBezTo>
                    <a:pt x="139" y="304"/>
                    <a:pt x="139" y="304"/>
                    <a:pt x="139" y="304"/>
                  </a:cubicBezTo>
                  <a:cubicBezTo>
                    <a:pt x="119" y="273"/>
                    <a:pt x="141" y="239"/>
                    <a:pt x="177" y="216"/>
                  </a:cubicBezTo>
                  <a:cubicBezTo>
                    <a:pt x="128" y="213"/>
                    <a:pt x="78" y="180"/>
                    <a:pt x="77" y="125"/>
                  </a:cubicBezTo>
                  <a:cubicBezTo>
                    <a:pt x="75" y="73"/>
                    <a:pt x="125" y="47"/>
                    <a:pt x="168" y="40"/>
                  </a:cubicBezTo>
                  <a:cubicBezTo>
                    <a:pt x="165" y="36"/>
                    <a:pt x="161" y="33"/>
                    <a:pt x="158" y="29"/>
                  </a:cubicBezTo>
                  <a:cubicBezTo>
                    <a:pt x="159" y="32"/>
                    <a:pt x="160" y="35"/>
                    <a:pt x="161" y="37"/>
                  </a:cubicBezTo>
                  <a:cubicBezTo>
                    <a:pt x="99" y="0"/>
                    <a:pt x="31" y="46"/>
                    <a:pt x="16" y="111"/>
                  </a:cubicBezTo>
                  <a:cubicBezTo>
                    <a:pt x="0" y="182"/>
                    <a:pt x="56" y="242"/>
                    <a:pt x="122" y="245"/>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Rectangle 439"/>
            <p:cNvSpPr>
              <a:spLocks noChangeArrowheads="1"/>
            </p:cNvSpPr>
            <p:nvPr/>
          </p:nvSpPr>
          <p:spPr bwMode="auto">
            <a:xfrm>
              <a:off x="3773" y="2015"/>
              <a:ext cx="190" cy="11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9" name="Freeform 440"/>
            <p:cNvSpPr/>
            <p:nvPr/>
          </p:nvSpPr>
          <p:spPr bwMode="auto">
            <a:xfrm>
              <a:off x="3694" y="1237"/>
              <a:ext cx="770" cy="704"/>
            </a:xfrm>
            <a:custGeom>
              <a:avLst/>
              <a:gdLst>
                <a:gd name="T0" fmla="*/ 242 w 470"/>
                <a:gd name="T1" fmla="*/ 64 h 431"/>
                <a:gd name="T2" fmla="*/ 364 w 470"/>
                <a:gd name="T3" fmla="*/ 431 h 431"/>
                <a:gd name="T4" fmla="*/ 178 w 470"/>
                <a:gd name="T5" fmla="*/ 312 h 431"/>
                <a:gd name="T6" fmla="*/ 242 w 470"/>
                <a:gd name="T7" fmla="*/ 64 h 431"/>
              </a:gdLst>
              <a:ahLst/>
              <a:cxnLst>
                <a:cxn ang="0">
                  <a:pos x="T0" y="T1"/>
                </a:cxn>
                <a:cxn ang="0">
                  <a:pos x="T2" y="T3"/>
                </a:cxn>
                <a:cxn ang="0">
                  <a:pos x="T4" y="T5"/>
                </a:cxn>
                <a:cxn ang="0">
                  <a:pos x="T6" y="T7"/>
                </a:cxn>
              </a:cxnLst>
              <a:rect l="0" t="0" r="r" b="b"/>
              <a:pathLst>
                <a:path w="470" h="431">
                  <a:moveTo>
                    <a:pt x="242" y="64"/>
                  </a:moveTo>
                  <a:cubicBezTo>
                    <a:pt x="242" y="64"/>
                    <a:pt x="470" y="0"/>
                    <a:pt x="364" y="431"/>
                  </a:cubicBezTo>
                  <a:cubicBezTo>
                    <a:pt x="364" y="431"/>
                    <a:pt x="355" y="312"/>
                    <a:pt x="178" y="312"/>
                  </a:cubicBezTo>
                  <a:cubicBezTo>
                    <a:pt x="0" y="312"/>
                    <a:pt x="242" y="64"/>
                    <a:pt x="242"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441"/>
            <p:cNvSpPr/>
            <p:nvPr/>
          </p:nvSpPr>
          <p:spPr bwMode="auto">
            <a:xfrm>
              <a:off x="3267" y="1237"/>
              <a:ext cx="769" cy="704"/>
            </a:xfrm>
            <a:custGeom>
              <a:avLst/>
              <a:gdLst>
                <a:gd name="T0" fmla="*/ 228 w 470"/>
                <a:gd name="T1" fmla="*/ 64 h 431"/>
                <a:gd name="T2" fmla="*/ 106 w 470"/>
                <a:gd name="T3" fmla="*/ 431 h 431"/>
                <a:gd name="T4" fmla="*/ 292 w 470"/>
                <a:gd name="T5" fmla="*/ 312 h 431"/>
                <a:gd name="T6" fmla="*/ 228 w 470"/>
                <a:gd name="T7" fmla="*/ 64 h 431"/>
              </a:gdLst>
              <a:ahLst/>
              <a:cxnLst>
                <a:cxn ang="0">
                  <a:pos x="T0" y="T1"/>
                </a:cxn>
                <a:cxn ang="0">
                  <a:pos x="T2" y="T3"/>
                </a:cxn>
                <a:cxn ang="0">
                  <a:pos x="T4" y="T5"/>
                </a:cxn>
                <a:cxn ang="0">
                  <a:pos x="T6" y="T7"/>
                </a:cxn>
              </a:cxnLst>
              <a:rect l="0" t="0" r="r" b="b"/>
              <a:pathLst>
                <a:path w="470" h="431">
                  <a:moveTo>
                    <a:pt x="228" y="64"/>
                  </a:moveTo>
                  <a:cubicBezTo>
                    <a:pt x="228" y="64"/>
                    <a:pt x="0" y="0"/>
                    <a:pt x="106" y="431"/>
                  </a:cubicBezTo>
                  <a:cubicBezTo>
                    <a:pt x="106" y="431"/>
                    <a:pt x="114" y="312"/>
                    <a:pt x="292" y="312"/>
                  </a:cubicBezTo>
                  <a:cubicBezTo>
                    <a:pt x="470" y="312"/>
                    <a:pt x="228" y="64"/>
                    <a:pt x="228"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442"/>
            <p:cNvSpPr/>
            <p:nvPr/>
          </p:nvSpPr>
          <p:spPr bwMode="auto">
            <a:xfrm>
              <a:off x="3638" y="1876"/>
              <a:ext cx="461" cy="400"/>
            </a:xfrm>
            <a:custGeom>
              <a:avLst/>
              <a:gdLst>
                <a:gd name="T0" fmla="*/ 141 w 281"/>
                <a:gd name="T1" fmla="*/ 244 h 245"/>
                <a:gd name="T2" fmla="*/ 193 w 281"/>
                <a:gd name="T3" fmla="*/ 0 h 245"/>
                <a:gd name="T4" fmla="*/ 141 w 281"/>
                <a:gd name="T5" fmla="*/ 0 h 245"/>
                <a:gd name="T6" fmla="*/ 140 w 281"/>
                <a:gd name="T7" fmla="*/ 0 h 245"/>
                <a:gd name="T8" fmla="*/ 88 w 281"/>
                <a:gd name="T9" fmla="*/ 0 h 245"/>
                <a:gd name="T10" fmla="*/ 140 w 281"/>
                <a:gd name="T11" fmla="*/ 244 h 245"/>
                <a:gd name="T12" fmla="*/ 140 w 281"/>
                <a:gd name="T13" fmla="*/ 245 h 245"/>
                <a:gd name="T14" fmla="*/ 141 w 281"/>
                <a:gd name="T15" fmla="*/ 244 h 245"/>
                <a:gd name="T16" fmla="*/ 141 w 281"/>
                <a:gd name="T17" fmla="*/ 245 h 245"/>
                <a:gd name="T18" fmla="*/ 141 w 281"/>
                <a:gd name="T19"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45">
                  <a:moveTo>
                    <a:pt x="141" y="244"/>
                  </a:moveTo>
                  <a:cubicBezTo>
                    <a:pt x="281" y="74"/>
                    <a:pt x="193" y="0"/>
                    <a:pt x="193" y="0"/>
                  </a:cubicBezTo>
                  <a:cubicBezTo>
                    <a:pt x="141" y="0"/>
                    <a:pt x="141" y="0"/>
                    <a:pt x="141" y="0"/>
                  </a:cubicBezTo>
                  <a:cubicBezTo>
                    <a:pt x="140" y="0"/>
                    <a:pt x="140" y="0"/>
                    <a:pt x="140" y="0"/>
                  </a:cubicBezTo>
                  <a:cubicBezTo>
                    <a:pt x="88" y="0"/>
                    <a:pt x="88" y="0"/>
                    <a:pt x="88" y="0"/>
                  </a:cubicBezTo>
                  <a:cubicBezTo>
                    <a:pt x="88" y="0"/>
                    <a:pt x="0" y="74"/>
                    <a:pt x="140" y="244"/>
                  </a:cubicBezTo>
                  <a:cubicBezTo>
                    <a:pt x="140" y="245"/>
                    <a:pt x="140" y="245"/>
                    <a:pt x="140" y="245"/>
                  </a:cubicBezTo>
                  <a:cubicBezTo>
                    <a:pt x="141" y="244"/>
                    <a:pt x="141" y="244"/>
                    <a:pt x="141" y="244"/>
                  </a:cubicBezTo>
                  <a:cubicBezTo>
                    <a:pt x="141" y="245"/>
                    <a:pt x="141" y="245"/>
                    <a:pt x="141" y="245"/>
                  </a:cubicBezTo>
                  <a:lnTo>
                    <a:pt x="141" y="24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443"/>
            <p:cNvSpPr/>
            <p:nvPr/>
          </p:nvSpPr>
          <p:spPr bwMode="auto">
            <a:xfrm>
              <a:off x="3693" y="1876"/>
              <a:ext cx="352" cy="307"/>
            </a:xfrm>
            <a:custGeom>
              <a:avLst/>
              <a:gdLst>
                <a:gd name="T0" fmla="*/ 108 w 215"/>
                <a:gd name="T1" fmla="*/ 187 h 188"/>
                <a:gd name="T2" fmla="*/ 148 w 215"/>
                <a:gd name="T3" fmla="*/ 0 h 188"/>
                <a:gd name="T4" fmla="*/ 108 w 215"/>
                <a:gd name="T5" fmla="*/ 0 h 188"/>
                <a:gd name="T6" fmla="*/ 107 w 215"/>
                <a:gd name="T7" fmla="*/ 0 h 188"/>
                <a:gd name="T8" fmla="*/ 68 w 215"/>
                <a:gd name="T9" fmla="*/ 0 h 188"/>
                <a:gd name="T10" fmla="*/ 107 w 215"/>
                <a:gd name="T11" fmla="*/ 187 h 188"/>
                <a:gd name="T12" fmla="*/ 107 w 215"/>
                <a:gd name="T13" fmla="*/ 188 h 188"/>
                <a:gd name="T14" fmla="*/ 108 w 215"/>
                <a:gd name="T15" fmla="*/ 187 h 188"/>
                <a:gd name="T16" fmla="*/ 108 w 215"/>
                <a:gd name="T17" fmla="*/ 188 h 188"/>
                <a:gd name="T18" fmla="*/ 108 w 215"/>
                <a:gd name="T19" fmla="*/ 18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88">
                  <a:moveTo>
                    <a:pt x="108" y="187"/>
                  </a:moveTo>
                  <a:cubicBezTo>
                    <a:pt x="215" y="57"/>
                    <a:pt x="148" y="0"/>
                    <a:pt x="148" y="0"/>
                  </a:cubicBezTo>
                  <a:cubicBezTo>
                    <a:pt x="108" y="0"/>
                    <a:pt x="108" y="0"/>
                    <a:pt x="108" y="0"/>
                  </a:cubicBezTo>
                  <a:cubicBezTo>
                    <a:pt x="107" y="0"/>
                    <a:pt x="107" y="0"/>
                    <a:pt x="107" y="0"/>
                  </a:cubicBezTo>
                  <a:cubicBezTo>
                    <a:pt x="68" y="0"/>
                    <a:pt x="68" y="0"/>
                    <a:pt x="68" y="0"/>
                  </a:cubicBezTo>
                  <a:cubicBezTo>
                    <a:pt x="68" y="0"/>
                    <a:pt x="0" y="57"/>
                    <a:pt x="107" y="187"/>
                  </a:cubicBezTo>
                  <a:cubicBezTo>
                    <a:pt x="107" y="188"/>
                    <a:pt x="107" y="188"/>
                    <a:pt x="107" y="188"/>
                  </a:cubicBezTo>
                  <a:cubicBezTo>
                    <a:pt x="108" y="187"/>
                    <a:pt x="108" y="187"/>
                    <a:pt x="108" y="187"/>
                  </a:cubicBezTo>
                  <a:cubicBezTo>
                    <a:pt x="108" y="188"/>
                    <a:pt x="108" y="188"/>
                    <a:pt x="108" y="188"/>
                  </a:cubicBezTo>
                  <a:lnTo>
                    <a:pt x="108" y="187"/>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Freeform 444"/>
            <p:cNvSpPr/>
            <p:nvPr/>
          </p:nvSpPr>
          <p:spPr bwMode="auto">
            <a:xfrm>
              <a:off x="3745" y="1876"/>
              <a:ext cx="247" cy="215"/>
            </a:xfrm>
            <a:custGeom>
              <a:avLst/>
              <a:gdLst>
                <a:gd name="T0" fmla="*/ 76 w 151"/>
                <a:gd name="T1" fmla="*/ 131 h 132"/>
                <a:gd name="T2" fmla="*/ 104 w 151"/>
                <a:gd name="T3" fmla="*/ 0 h 132"/>
                <a:gd name="T4" fmla="*/ 76 w 151"/>
                <a:gd name="T5" fmla="*/ 0 h 132"/>
                <a:gd name="T6" fmla="*/ 75 w 151"/>
                <a:gd name="T7" fmla="*/ 0 h 132"/>
                <a:gd name="T8" fmla="*/ 47 w 151"/>
                <a:gd name="T9" fmla="*/ 0 h 132"/>
                <a:gd name="T10" fmla="*/ 75 w 151"/>
                <a:gd name="T11" fmla="*/ 131 h 132"/>
                <a:gd name="T12" fmla="*/ 75 w 151"/>
                <a:gd name="T13" fmla="*/ 132 h 132"/>
                <a:gd name="T14" fmla="*/ 76 w 151"/>
                <a:gd name="T15" fmla="*/ 131 h 132"/>
                <a:gd name="T16" fmla="*/ 76 w 151"/>
                <a:gd name="T17" fmla="*/ 132 h 132"/>
                <a:gd name="T18" fmla="*/ 76 w 151"/>
                <a:gd name="T19"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132">
                  <a:moveTo>
                    <a:pt x="76" y="131"/>
                  </a:moveTo>
                  <a:cubicBezTo>
                    <a:pt x="151" y="40"/>
                    <a:pt x="104" y="0"/>
                    <a:pt x="104" y="0"/>
                  </a:cubicBezTo>
                  <a:cubicBezTo>
                    <a:pt x="76" y="0"/>
                    <a:pt x="76" y="0"/>
                    <a:pt x="76" y="0"/>
                  </a:cubicBezTo>
                  <a:cubicBezTo>
                    <a:pt x="75" y="0"/>
                    <a:pt x="75" y="0"/>
                    <a:pt x="75" y="0"/>
                  </a:cubicBezTo>
                  <a:cubicBezTo>
                    <a:pt x="47" y="0"/>
                    <a:pt x="47" y="0"/>
                    <a:pt x="47" y="0"/>
                  </a:cubicBezTo>
                  <a:cubicBezTo>
                    <a:pt x="47" y="0"/>
                    <a:pt x="0" y="40"/>
                    <a:pt x="75" y="131"/>
                  </a:cubicBezTo>
                  <a:cubicBezTo>
                    <a:pt x="75" y="132"/>
                    <a:pt x="75" y="132"/>
                    <a:pt x="75" y="132"/>
                  </a:cubicBezTo>
                  <a:cubicBezTo>
                    <a:pt x="76" y="131"/>
                    <a:pt x="76" y="131"/>
                    <a:pt x="76" y="131"/>
                  </a:cubicBezTo>
                  <a:cubicBezTo>
                    <a:pt x="76" y="132"/>
                    <a:pt x="76" y="132"/>
                    <a:pt x="76" y="132"/>
                  </a:cubicBezTo>
                  <a:lnTo>
                    <a:pt x="76" y="13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445"/>
            <p:cNvSpPr/>
            <p:nvPr/>
          </p:nvSpPr>
          <p:spPr bwMode="auto">
            <a:xfrm>
              <a:off x="3724" y="1632"/>
              <a:ext cx="283" cy="271"/>
            </a:xfrm>
            <a:custGeom>
              <a:avLst/>
              <a:gdLst>
                <a:gd name="T0" fmla="*/ 283 w 283"/>
                <a:gd name="T1" fmla="*/ 271 h 271"/>
                <a:gd name="T2" fmla="*/ 0 w 283"/>
                <a:gd name="T3" fmla="*/ 271 h 271"/>
                <a:gd name="T4" fmla="*/ 44 w 283"/>
                <a:gd name="T5" fmla="*/ 0 h 271"/>
                <a:gd name="T6" fmla="*/ 239 w 283"/>
                <a:gd name="T7" fmla="*/ 0 h 271"/>
                <a:gd name="T8" fmla="*/ 283 w 283"/>
                <a:gd name="T9" fmla="*/ 271 h 271"/>
              </a:gdLst>
              <a:ahLst/>
              <a:cxnLst>
                <a:cxn ang="0">
                  <a:pos x="T0" y="T1"/>
                </a:cxn>
                <a:cxn ang="0">
                  <a:pos x="T2" y="T3"/>
                </a:cxn>
                <a:cxn ang="0">
                  <a:pos x="T4" y="T5"/>
                </a:cxn>
                <a:cxn ang="0">
                  <a:pos x="T6" y="T7"/>
                </a:cxn>
                <a:cxn ang="0">
                  <a:pos x="T8" y="T9"/>
                </a:cxn>
              </a:cxnLst>
              <a:rect l="0" t="0" r="r" b="b"/>
              <a:pathLst>
                <a:path w="283" h="271">
                  <a:moveTo>
                    <a:pt x="283" y="271"/>
                  </a:moveTo>
                  <a:lnTo>
                    <a:pt x="0" y="271"/>
                  </a:lnTo>
                  <a:lnTo>
                    <a:pt x="44" y="0"/>
                  </a:lnTo>
                  <a:lnTo>
                    <a:pt x="239" y="0"/>
                  </a:lnTo>
                  <a:lnTo>
                    <a:pt x="283" y="271"/>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5" name="Freeform 446"/>
            <p:cNvSpPr/>
            <p:nvPr/>
          </p:nvSpPr>
          <p:spPr bwMode="auto">
            <a:xfrm>
              <a:off x="3607" y="145"/>
              <a:ext cx="516" cy="1623"/>
            </a:xfrm>
            <a:custGeom>
              <a:avLst/>
              <a:gdLst>
                <a:gd name="T0" fmla="*/ 262 w 315"/>
                <a:gd name="T1" fmla="*/ 993 h 993"/>
                <a:gd name="T2" fmla="*/ 315 w 315"/>
                <a:gd name="T3" fmla="*/ 568 h 993"/>
                <a:gd name="T4" fmla="*/ 157 w 315"/>
                <a:gd name="T5" fmla="*/ 0 h 993"/>
                <a:gd name="T6" fmla="*/ 0 w 315"/>
                <a:gd name="T7" fmla="*/ 568 h 993"/>
                <a:gd name="T8" fmla="*/ 53 w 315"/>
                <a:gd name="T9" fmla="*/ 993 h 993"/>
                <a:gd name="T10" fmla="*/ 262 w 315"/>
                <a:gd name="T11" fmla="*/ 993 h 993"/>
              </a:gdLst>
              <a:ahLst/>
              <a:cxnLst>
                <a:cxn ang="0">
                  <a:pos x="T0" y="T1"/>
                </a:cxn>
                <a:cxn ang="0">
                  <a:pos x="T2" y="T3"/>
                </a:cxn>
                <a:cxn ang="0">
                  <a:pos x="T4" y="T5"/>
                </a:cxn>
                <a:cxn ang="0">
                  <a:pos x="T6" y="T7"/>
                </a:cxn>
                <a:cxn ang="0">
                  <a:pos x="T8" y="T9"/>
                </a:cxn>
                <a:cxn ang="0">
                  <a:pos x="T10" y="T11"/>
                </a:cxn>
              </a:cxnLst>
              <a:rect l="0" t="0" r="r" b="b"/>
              <a:pathLst>
                <a:path w="315" h="993">
                  <a:moveTo>
                    <a:pt x="262" y="993"/>
                  </a:moveTo>
                  <a:cubicBezTo>
                    <a:pt x="294" y="889"/>
                    <a:pt x="315" y="737"/>
                    <a:pt x="315" y="568"/>
                  </a:cubicBezTo>
                  <a:cubicBezTo>
                    <a:pt x="315" y="254"/>
                    <a:pt x="157" y="0"/>
                    <a:pt x="157" y="0"/>
                  </a:cubicBezTo>
                  <a:cubicBezTo>
                    <a:pt x="157" y="0"/>
                    <a:pt x="0" y="254"/>
                    <a:pt x="0" y="568"/>
                  </a:cubicBezTo>
                  <a:cubicBezTo>
                    <a:pt x="0" y="737"/>
                    <a:pt x="21" y="889"/>
                    <a:pt x="53" y="993"/>
                  </a:cubicBezTo>
                  <a:cubicBezTo>
                    <a:pt x="262" y="993"/>
                    <a:pt x="262" y="993"/>
                    <a:pt x="262" y="993"/>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Freeform 447"/>
            <p:cNvSpPr/>
            <p:nvPr/>
          </p:nvSpPr>
          <p:spPr bwMode="auto">
            <a:xfrm>
              <a:off x="3724" y="145"/>
              <a:ext cx="283" cy="306"/>
            </a:xfrm>
            <a:custGeom>
              <a:avLst/>
              <a:gdLst>
                <a:gd name="T0" fmla="*/ 173 w 173"/>
                <a:gd name="T1" fmla="*/ 187 h 187"/>
                <a:gd name="T2" fmla="*/ 86 w 173"/>
                <a:gd name="T3" fmla="*/ 0 h 187"/>
                <a:gd name="T4" fmla="*/ 0 w 173"/>
                <a:gd name="T5" fmla="*/ 187 h 187"/>
                <a:gd name="T6" fmla="*/ 173 w 173"/>
                <a:gd name="T7" fmla="*/ 187 h 187"/>
              </a:gdLst>
              <a:ahLst/>
              <a:cxnLst>
                <a:cxn ang="0">
                  <a:pos x="T0" y="T1"/>
                </a:cxn>
                <a:cxn ang="0">
                  <a:pos x="T2" y="T3"/>
                </a:cxn>
                <a:cxn ang="0">
                  <a:pos x="T4" y="T5"/>
                </a:cxn>
                <a:cxn ang="0">
                  <a:pos x="T6" y="T7"/>
                </a:cxn>
              </a:cxnLst>
              <a:rect l="0" t="0" r="r" b="b"/>
              <a:pathLst>
                <a:path w="173" h="187">
                  <a:moveTo>
                    <a:pt x="173" y="187"/>
                  </a:moveTo>
                  <a:cubicBezTo>
                    <a:pt x="131" y="72"/>
                    <a:pt x="86" y="0"/>
                    <a:pt x="86" y="0"/>
                  </a:cubicBezTo>
                  <a:cubicBezTo>
                    <a:pt x="86" y="0"/>
                    <a:pt x="42" y="72"/>
                    <a:pt x="0" y="187"/>
                  </a:cubicBezTo>
                  <a:cubicBezTo>
                    <a:pt x="173" y="187"/>
                    <a:pt x="173" y="187"/>
                    <a:pt x="173" y="187"/>
                  </a:cubicBezTo>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7" name="Freeform 448"/>
            <p:cNvSpPr/>
            <p:nvPr/>
          </p:nvSpPr>
          <p:spPr bwMode="auto">
            <a:xfrm>
              <a:off x="3738" y="145"/>
              <a:ext cx="253" cy="265"/>
            </a:xfrm>
            <a:custGeom>
              <a:avLst/>
              <a:gdLst>
                <a:gd name="T0" fmla="*/ 154 w 154"/>
                <a:gd name="T1" fmla="*/ 162 h 162"/>
                <a:gd name="T2" fmla="*/ 77 w 154"/>
                <a:gd name="T3" fmla="*/ 0 h 162"/>
                <a:gd name="T4" fmla="*/ 0 w 154"/>
                <a:gd name="T5" fmla="*/ 162 h 162"/>
                <a:gd name="T6" fmla="*/ 154 w 154"/>
                <a:gd name="T7" fmla="*/ 162 h 162"/>
              </a:gdLst>
              <a:ahLst/>
              <a:cxnLst>
                <a:cxn ang="0">
                  <a:pos x="T0" y="T1"/>
                </a:cxn>
                <a:cxn ang="0">
                  <a:pos x="T2" y="T3"/>
                </a:cxn>
                <a:cxn ang="0">
                  <a:pos x="T4" y="T5"/>
                </a:cxn>
                <a:cxn ang="0">
                  <a:pos x="T6" y="T7"/>
                </a:cxn>
              </a:cxnLst>
              <a:rect l="0" t="0" r="r" b="b"/>
              <a:pathLst>
                <a:path w="154" h="162">
                  <a:moveTo>
                    <a:pt x="154" y="162"/>
                  </a:moveTo>
                  <a:cubicBezTo>
                    <a:pt x="115" y="62"/>
                    <a:pt x="77" y="0"/>
                    <a:pt x="77" y="0"/>
                  </a:cubicBezTo>
                  <a:cubicBezTo>
                    <a:pt x="77" y="0"/>
                    <a:pt x="39" y="62"/>
                    <a:pt x="0" y="162"/>
                  </a:cubicBezTo>
                  <a:cubicBezTo>
                    <a:pt x="154" y="162"/>
                    <a:pt x="154" y="162"/>
                    <a:pt x="154" y="162"/>
                  </a:cubicBezTo>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Rectangle 449"/>
            <p:cNvSpPr>
              <a:spLocks noChangeArrowheads="1"/>
            </p:cNvSpPr>
            <p:nvPr/>
          </p:nvSpPr>
          <p:spPr bwMode="auto">
            <a:xfrm>
              <a:off x="3712" y="1895"/>
              <a:ext cx="306" cy="46"/>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9" name="Oval 450"/>
            <p:cNvSpPr>
              <a:spLocks noChangeArrowheads="1"/>
            </p:cNvSpPr>
            <p:nvPr/>
          </p:nvSpPr>
          <p:spPr bwMode="auto">
            <a:xfrm>
              <a:off x="3737" y="795"/>
              <a:ext cx="257" cy="257"/>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Oval 451"/>
            <p:cNvSpPr>
              <a:spLocks noChangeArrowheads="1"/>
            </p:cNvSpPr>
            <p:nvPr/>
          </p:nvSpPr>
          <p:spPr bwMode="auto">
            <a:xfrm>
              <a:off x="3778" y="836"/>
              <a:ext cx="175" cy="1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452"/>
            <p:cNvSpPr/>
            <p:nvPr/>
          </p:nvSpPr>
          <p:spPr bwMode="auto">
            <a:xfrm>
              <a:off x="3920" y="250"/>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1"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453"/>
            <p:cNvSpPr/>
            <p:nvPr/>
          </p:nvSpPr>
          <p:spPr bwMode="auto">
            <a:xfrm>
              <a:off x="3922" y="250"/>
              <a:ext cx="1" cy="5"/>
            </a:xfrm>
            <a:custGeom>
              <a:avLst/>
              <a:gdLst>
                <a:gd name="T0" fmla="*/ 0 w 1"/>
                <a:gd name="T1" fmla="*/ 0 h 3"/>
                <a:gd name="T2" fmla="*/ 0 w 1"/>
                <a:gd name="T3" fmla="*/ 1 h 3"/>
                <a:gd name="T4" fmla="*/ 1 w 1"/>
                <a:gd name="T5" fmla="*/ 3 h 3"/>
                <a:gd name="T6" fmla="*/ 1 w 1"/>
                <a:gd name="T7" fmla="*/ 3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0" y="1"/>
                    <a:pt x="0" y="1"/>
                  </a:cubicBezTo>
                  <a:cubicBezTo>
                    <a:pt x="0" y="2"/>
                    <a:pt x="1" y="2"/>
                    <a:pt x="1" y="3"/>
                  </a:cubicBezTo>
                  <a:cubicBezTo>
                    <a:pt x="1" y="3"/>
                    <a:pt x="1" y="3"/>
                    <a:pt x="1" y="3"/>
                  </a:cubicBezTo>
                  <a:cubicBezTo>
                    <a:pt x="1" y="2"/>
                    <a:pt x="0" y="2"/>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454"/>
            <p:cNvSpPr/>
            <p:nvPr/>
          </p:nvSpPr>
          <p:spPr bwMode="auto">
            <a:xfrm>
              <a:off x="3922" y="251"/>
              <a:ext cx="1" cy="4"/>
            </a:xfrm>
            <a:custGeom>
              <a:avLst/>
              <a:gdLst>
                <a:gd name="T0" fmla="*/ 0 w 1"/>
                <a:gd name="T1" fmla="*/ 0 h 2"/>
                <a:gd name="T2" fmla="*/ 1 w 1"/>
                <a:gd name="T3" fmla="*/ 1 h 2"/>
                <a:gd name="T4" fmla="*/ 1 w 1"/>
                <a:gd name="T5" fmla="*/ 1 h 2"/>
                <a:gd name="T6" fmla="*/ 1 w 1"/>
                <a:gd name="T7" fmla="*/ 1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1" y="1"/>
                    <a:pt x="1" y="1"/>
                  </a:cubicBezTo>
                  <a:cubicBezTo>
                    <a:pt x="1" y="1"/>
                    <a:pt x="1" y="1"/>
                    <a:pt x="1" y="1"/>
                  </a:cubicBezTo>
                  <a:cubicBezTo>
                    <a:pt x="1" y="1"/>
                    <a:pt x="1" y="1"/>
                    <a:pt x="1" y="1"/>
                  </a:cubicBezTo>
                  <a:cubicBezTo>
                    <a:pt x="1" y="2"/>
                    <a:pt x="1" y="2"/>
                    <a:pt x="1" y="2"/>
                  </a:cubicBezTo>
                  <a:cubicBezTo>
                    <a:pt x="1"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455"/>
            <p:cNvSpPr/>
            <p:nvPr/>
          </p:nvSpPr>
          <p:spPr bwMode="auto">
            <a:xfrm>
              <a:off x="3923" y="255"/>
              <a:ext cx="0" cy="1"/>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456"/>
            <p:cNvSpPr/>
            <p:nvPr/>
          </p:nvSpPr>
          <p:spPr bwMode="auto">
            <a:xfrm>
              <a:off x="3892" y="192"/>
              <a:ext cx="5" cy="10"/>
            </a:xfrm>
            <a:custGeom>
              <a:avLst/>
              <a:gdLst>
                <a:gd name="T0" fmla="*/ 0 w 3"/>
                <a:gd name="T1" fmla="*/ 0 h 6"/>
                <a:gd name="T2" fmla="*/ 1 w 3"/>
                <a:gd name="T3" fmla="*/ 3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cubicBezTo>
                    <a:pt x="0" y="1"/>
                    <a:pt x="1" y="2"/>
                    <a:pt x="1" y="3"/>
                  </a:cubicBezTo>
                  <a:cubicBezTo>
                    <a:pt x="2" y="4"/>
                    <a:pt x="2" y="5"/>
                    <a:pt x="3" y="6"/>
                  </a:cubicBezTo>
                  <a:cubicBezTo>
                    <a:pt x="2" y="4"/>
                    <a:pt x="1" y="2"/>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457"/>
            <p:cNvSpPr/>
            <p:nvPr/>
          </p:nvSpPr>
          <p:spPr bwMode="auto">
            <a:xfrm>
              <a:off x="3894" y="197"/>
              <a:ext cx="8" cy="13"/>
            </a:xfrm>
            <a:custGeom>
              <a:avLst/>
              <a:gdLst>
                <a:gd name="T0" fmla="*/ 0 w 5"/>
                <a:gd name="T1" fmla="*/ 0 h 8"/>
                <a:gd name="T2" fmla="*/ 1 w 5"/>
                <a:gd name="T3" fmla="*/ 2 h 8"/>
                <a:gd name="T4" fmla="*/ 5 w 5"/>
                <a:gd name="T5" fmla="*/ 8 h 8"/>
                <a:gd name="T6" fmla="*/ 2 w 5"/>
                <a:gd name="T7" fmla="*/ 3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cubicBezTo>
                    <a:pt x="1" y="1"/>
                    <a:pt x="1" y="2"/>
                    <a:pt x="1" y="2"/>
                  </a:cubicBezTo>
                  <a:cubicBezTo>
                    <a:pt x="2" y="4"/>
                    <a:pt x="4" y="6"/>
                    <a:pt x="5" y="8"/>
                  </a:cubicBezTo>
                  <a:cubicBezTo>
                    <a:pt x="4" y="7"/>
                    <a:pt x="3" y="5"/>
                    <a:pt x="2" y="3"/>
                  </a:cubicBezTo>
                  <a:cubicBezTo>
                    <a:pt x="1" y="2"/>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7" name="Freeform 458"/>
            <p:cNvSpPr/>
            <p:nvPr/>
          </p:nvSpPr>
          <p:spPr bwMode="auto">
            <a:xfrm>
              <a:off x="3896" y="201"/>
              <a:ext cx="13" cy="24"/>
            </a:xfrm>
            <a:custGeom>
              <a:avLst/>
              <a:gdLst>
                <a:gd name="T0" fmla="*/ 0 w 8"/>
                <a:gd name="T1" fmla="*/ 0 h 15"/>
                <a:gd name="T2" fmla="*/ 2 w 8"/>
                <a:gd name="T3" fmla="*/ 4 h 15"/>
                <a:gd name="T4" fmla="*/ 8 w 8"/>
                <a:gd name="T5" fmla="*/ 15 h 15"/>
                <a:gd name="T6" fmla="*/ 8 w 8"/>
                <a:gd name="T7" fmla="*/ 15 h 15"/>
                <a:gd name="T8" fmla="*/ 8 w 8"/>
                <a:gd name="T9" fmla="*/ 15 h 15"/>
                <a:gd name="T10" fmla="*/ 8 w 8"/>
                <a:gd name="T11" fmla="*/ 15 h 15"/>
                <a:gd name="T12" fmla="*/ 8 w 8"/>
                <a:gd name="T13" fmla="*/ 15 h 15"/>
                <a:gd name="T14" fmla="*/ 4 w 8"/>
                <a:gd name="T15" fmla="*/ 6 h 15"/>
                <a:gd name="T16" fmla="*/ 0 w 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5">
                  <a:moveTo>
                    <a:pt x="0" y="0"/>
                  </a:moveTo>
                  <a:cubicBezTo>
                    <a:pt x="1" y="1"/>
                    <a:pt x="2" y="3"/>
                    <a:pt x="2" y="4"/>
                  </a:cubicBezTo>
                  <a:cubicBezTo>
                    <a:pt x="4" y="7"/>
                    <a:pt x="6" y="11"/>
                    <a:pt x="8" y="15"/>
                  </a:cubicBezTo>
                  <a:cubicBezTo>
                    <a:pt x="8" y="15"/>
                    <a:pt x="8" y="15"/>
                    <a:pt x="8" y="15"/>
                  </a:cubicBezTo>
                  <a:cubicBezTo>
                    <a:pt x="8" y="15"/>
                    <a:pt x="8" y="15"/>
                    <a:pt x="8" y="15"/>
                  </a:cubicBezTo>
                  <a:cubicBezTo>
                    <a:pt x="8" y="15"/>
                    <a:pt x="8" y="15"/>
                    <a:pt x="8" y="15"/>
                  </a:cubicBezTo>
                  <a:cubicBezTo>
                    <a:pt x="8" y="15"/>
                    <a:pt x="8" y="15"/>
                    <a:pt x="8" y="15"/>
                  </a:cubicBezTo>
                  <a:cubicBezTo>
                    <a:pt x="7" y="12"/>
                    <a:pt x="5" y="9"/>
                    <a:pt x="4" y="6"/>
                  </a:cubicBezTo>
                  <a:cubicBezTo>
                    <a:pt x="3" y="4"/>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459"/>
            <p:cNvSpPr/>
            <p:nvPr/>
          </p:nvSpPr>
          <p:spPr bwMode="auto">
            <a:xfrm>
              <a:off x="3899" y="207"/>
              <a:ext cx="10" cy="18"/>
            </a:xfrm>
            <a:custGeom>
              <a:avLst/>
              <a:gdLst>
                <a:gd name="T0" fmla="*/ 0 w 6"/>
                <a:gd name="T1" fmla="*/ 0 h 11"/>
                <a:gd name="T2" fmla="*/ 3 w 6"/>
                <a:gd name="T3" fmla="*/ 6 h 11"/>
                <a:gd name="T4" fmla="*/ 6 w 6"/>
                <a:gd name="T5" fmla="*/ 11 h 11"/>
                <a:gd name="T6" fmla="*/ 3 w 6"/>
                <a:gd name="T7" fmla="*/ 6 h 11"/>
                <a:gd name="T8" fmla="*/ 3 w 6"/>
                <a:gd name="T9" fmla="*/ 6 h 11"/>
                <a:gd name="T10" fmla="*/ 6 w 6"/>
                <a:gd name="T11" fmla="*/ 11 h 11"/>
                <a:gd name="T12" fmla="*/ 6 w 6"/>
                <a:gd name="T13" fmla="*/ 11 h 11"/>
                <a:gd name="T14" fmla="*/ 0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0" y="0"/>
                  </a:moveTo>
                  <a:cubicBezTo>
                    <a:pt x="1" y="2"/>
                    <a:pt x="2" y="4"/>
                    <a:pt x="3" y="6"/>
                  </a:cubicBezTo>
                  <a:cubicBezTo>
                    <a:pt x="4" y="7"/>
                    <a:pt x="5" y="9"/>
                    <a:pt x="6" y="11"/>
                  </a:cubicBezTo>
                  <a:cubicBezTo>
                    <a:pt x="5" y="9"/>
                    <a:pt x="4" y="7"/>
                    <a:pt x="3" y="6"/>
                  </a:cubicBezTo>
                  <a:cubicBezTo>
                    <a:pt x="3" y="6"/>
                    <a:pt x="3" y="6"/>
                    <a:pt x="3" y="6"/>
                  </a:cubicBezTo>
                  <a:cubicBezTo>
                    <a:pt x="4" y="7"/>
                    <a:pt x="5" y="9"/>
                    <a:pt x="6" y="11"/>
                  </a:cubicBezTo>
                  <a:cubicBezTo>
                    <a:pt x="6" y="11"/>
                    <a:pt x="6" y="11"/>
                    <a:pt x="6" y="11"/>
                  </a:cubicBezTo>
                  <a:cubicBezTo>
                    <a:pt x="4" y="7"/>
                    <a:pt x="2" y="3"/>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9" name="Freeform 460"/>
            <p:cNvSpPr/>
            <p:nvPr/>
          </p:nvSpPr>
          <p:spPr bwMode="auto">
            <a:xfrm>
              <a:off x="3910" y="230"/>
              <a:ext cx="10" cy="18"/>
            </a:xfrm>
            <a:custGeom>
              <a:avLst/>
              <a:gdLst>
                <a:gd name="T0" fmla="*/ 0 w 6"/>
                <a:gd name="T1" fmla="*/ 0 h 11"/>
                <a:gd name="T2" fmla="*/ 1 w 6"/>
                <a:gd name="T3" fmla="*/ 0 h 11"/>
                <a:gd name="T4" fmla="*/ 4 w 6"/>
                <a:gd name="T5" fmla="*/ 6 h 11"/>
                <a:gd name="T6" fmla="*/ 5 w 6"/>
                <a:gd name="T7" fmla="*/ 8 h 11"/>
                <a:gd name="T8" fmla="*/ 4 w 6"/>
                <a:gd name="T9" fmla="*/ 7 h 11"/>
                <a:gd name="T10" fmla="*/ 4 w 6"/>
                <a:gd name="T11" fmla="*/ 7 h 11"/>
                <a:gd name="T12" fmla="*/ 5 w 6"/>
                <a:gd name="T13" fmla="*/ 8 h 11"/>
                <a:gd name="T14" fmla="*/ 5 w 6"/>
                <a:gd name="T15" fmla="*/ 9 h 11"/>
                <a:gd name="T16" fmla="*/ 5 w 6"/>
                <a:gd name="T17" fmla="*/ 9 h 11"/>
                <a:gd name="T18" fmla="*/ 5 w 6"/>
                <a:gd name="T19" fmla="*/ 9 h 11"/>
                <a:gd name="T20" fmla="*/ 5 w 6"/>
                <a:gd name="T21" fmla="*/ 9 h 11"/>
                <a:gd name="T22" fmla="*/ 5 w 6"/>
                <a:gd name="T23" fmla="*/ 9 h 11"/>
                <a:gd name="T24" fmla="*/ 6 w 6"/>
                <a:gd name="T25" fmla="*/ 11 h 11"/>
                <a:gd name="T26" fmla="*/ 0 w 6"/>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0" y="0"/>
                  </a:moveTo>
                  <a:cubicBezTo>
                    <a:pt x="1" y="0"/>
                    <a:pt x="1" y="0"/>
                    <a:pt x="1" y="0"/>
                  </a:cubicBezTo>
                  <a:cubicBezTo>
                    <a:pt x="2" y="2"/>
                    <a:pt x="3" y="4"/>
                    <a:pt x="4" y="6"/>
                  </a:cubicBezTo>
                  <a:cubicBezTo>
                    <a:pt x="4" y="7"/>
                    <a:pt x="4" y="8"/>
                    <a:pt x="5" y="8"/>
                  </a:cubicBezTo>
                  <a:cubicBezTo>
                    <a:pt x="4" y="8"/>
                    <a:pt x="4" y="7"/>
                    <a:pt x="4" y="7"/>
                  </a:cubicBezTo>
                  <a:cubicBezTo>
                    <a:pt x="4" y="7"/>
                    <a:pt x="4" y="7"/>
                    <a:pt x="4" y="7"/>
                  </a:cubicBezTo>
                  <a:cubicBezTo>
                    <a:pt x="4" y="7"/>
                    <a:pt x="4"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6" y="10"/>
                    <a:pt x="6" y="11"/>
                  </a:cubicBezTo>
                  <a:cubicBezTo>
                    <a:pt x="4" y="7"/>
                    <a:pt x="2" y="3"/>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461"/>
            <p:cNvSpPr/>
            <p:nvPr/>
          </p:nvSpPr>
          <p:spPr bwMode="auto">
            <a:xfrm>
              <a:off x="3912" y="230"/>
              <a:ext cx="5" cy="11"/>
            </a:xfrm>
            <a:custGeom>
              <a:avLst/>
              <a:gdLst>
                <a:gd name="T0" fmla="*/ 0 w 3"/>
                <a:gd name="T1" fmla="*/ 0 h 7"/>
                <a:gd name="T2" fmla="*/ 1 w 3"/>
                <a:gd name="T3" fmla="*/ 2 h 7"/>
                <a:gd name="T4" fmla="*/ 1 w 3"/>
                <a:gd name="T5" fmla="*/ 2 h 7"/>
                <a:gd name="T6" fmla="*/ 1 w 3"/>
                <a:gd name="T7" fmla="*/ 2 h 7"/>
                <a:gd name="T8" fmla="*/ 1 w 3"/>
                <a:gd name="T9" fmla="*/ 3 h 7"/>
                <a:gd name="T10" fmla="*/ 3 w 3"/>
                <a:gd name="T11" fmla="*/ 7 h 7"/>
                <a:gd name="T12" fmla="*/ 3 w 3"/>
                <a:gd name="T13" fmla="*/ 7 h 7"/>
                <a:gd name="T14" fmla="*/ 1 w 3"/>
                <a:gd name="T15" fmla="*/ 3 h 7"/>
                <a:gd name="T16" fmla="*/ 3 w 3"/>
                <a:gd name="T17" fmla="*/ 6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cubicBezTo>
                    <a:pt x="0" y="1"/>
                    <a:pt x="0" y="2"/>
                    <a:pt x="1" y="2"/>
                  </a:cubicBezTo>
                  <a:cubicBezTo>
                    <a:pt x="1" y="2"/>
                    <a:pt x="1" y="2"/>
                    <a:pt x="1" y="2"/>
                  </a:cubicBezTo>
                  <a:cubicBezTo>
                    <a:pt x="1" y="2"/>
                    <a:pt x="1" y="2"/>
                    <a:pt x="1" y="2"/>
                  </a:cubicBezTo>
                  <a:cubicBezTo>
                    <a:pt x="1" y="3"/>
                    <a:pt x="1" y="3"/>
                    <a:pt x="1" y="3"/>
                  </a:cubicBezTo>
                  <a:cubicBezTo>
                    <a:pt x="2" y="4"/>
                    <a:pt x="2" y="5"/>
                    <a:pt x="3" y="7"/>
                  </a:cubicBezTo>
                  <a:cubicBezTo>
                    <a:pt x="3" y="7"/>
                    <a:pt x="3" y="7"/>
                    <a:pt x="3" y="7"/>
                  </a:cubicBezTo>
                  <a:cubicBezTo>
                    <a:pt x="2" y="5"/>
                    <a:pt x="2" y="4"/>
                    <a:pt x="1" y="3"/>
                  </a:cubicBezTo>
                  <a:cubicBezTo>
                    <a:pt x="2" y="4"/>
                    <a:pt x="2" y="5"/>
                    <a:pt x="3" y="6"/>
                  </a:cubicBezTo>
                  <a:cubicBezTo>
                    <a:pt x="2" y="4"/>
                    <a:pt x="1" y="2"/>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1" name="Oval 462"/>
            <p:cNvSpPr>
              <a:spLocks noChangeArrowheads="1"/>
            </p:cNvSpPr>
            <p:nvPr/>
          </p:nvSpPr>
          <p:spPr bwMode="auto">
            <a:xfrm>
              <a:off x="3866" y="147"/>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Oval 463"/>
            <p:cNvSpPr>
              <a:spLocks noChangeArrowheads="1"/>
            </p:cNvSpPr>
            <p:nvPr/>
          </p:nvSpPr>
          <p:spPr bwMode="auto">
            <a:xfrm>
              <a:off x="3866" y="147"/>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3" name="Oval 464"/>
            <p:cNvSpPr>
              <a:spLocks noChangeArrowheads="1"/>
            </p:cNvSpPr>
            <p:nvPr/>
          </p:nvSpPr>
          <p:spPr bwMode="auto">
            <a:xfrm>
              <a:off x="3866" y="147"/>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465"/>
            <p:cNvSpPr/>
            <p:nvPr/>
          </p:nvSpPr>
          <p:spPr bwMode="auto">
            <a:xfrm>
              <a:off x="3866" y="1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466"/>
            <p:cNvSpPr/>
            <p:nvPr/>
          </p:nvSpPr>
          <p:spPr bwMode="auto">
            <a:xfrm>
              <a:off x="3858" y="150"/>
              <a:ext cx="5" cy="6"/>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2"/>
                    <a:pt x="0" y="4"/>
                  </a:cubicBezTo>
                  <a:cubicBezTo>
                    <a:pt x="0" y="4"/>
                    <a:pt x="0" y="4"/>
                    <a:pt x="0" y="4"/>
                  </a:cubicBezTo>
                  <a:cubicBezTo>
                    <a:pt x="1" y="2"/>
                    <a:pt x="2" y="1"/>
                    <a:pt x="3"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467"/>
            <p:cNvSpPr/>
            <p:nvPr/>
          </p:nvSpPr>
          <p:spPr bwMode="auto">
            <a:xfrm>
              <a:off x="3932" y="273"/>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7" name="Freeform 468"/>
            <p:cNvSpPr/>
            <p:nvPr/>
          </p:nvSpPr>
          <p:spPr bwMode="auto">
            <a:xfrm>
              <a:off x="3932" y="273"/>
              <a:ext cx="3" cy="6"/>
            </a:xfrm>
            <a:custGeom>
              <a:avLst/>
              <a:gdLst>
                <a:gd name="T0" fmla="*/ 0 w 2"/>
                <a:gd name="T1" fmla="*/ 0 h 4"/>
                <a:gd name="T2" fmla="*/ 1 w 2"/>
                <a:gd name="T3" fmla="*/ 1 h 4"/>
                <a:gd name="T4" fmla="*/ 2 w 2"/>
                <a:gd name="T5" fmla="*/ 4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1" y="1"/>
                    <a:pt x="1" y="1"/>
                  </a:cubicBezTo>
                  <a:cubicBezTo>
                    <a:pt x="1" y="2"/>
                    <a:pt x="2" y="3"/>
                    <a:pt x="2" y="4"/>
                  </a:cubicBezTo>
                  <a:cubicBezTo>
                    <a:pt x="2" y="3"/>
                    <a:pt x="1" y="2"/>
                    <a:pt x="1" y="1"/>
                  </a:cubicBezTo>
                  <a:cubicBezTo>
                    <a:pt x="1" y="1"/>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469"/>
            <p:cNvSpPr/>
            <p:nvPr/>
          </p:nvSpPr>
          <p:spPr bwMode="auto">
            <a:xfrm>
              <a:off x="3933" y="274"/>
              <a:ext cx="2" cy="5"/>
            </a:xfrm>
            <a:custGeom>
              <a:avLst/>
              <a:gdLst>
                <a:gd name="T0" fmla="*/ 0 w 1"/>
                <a:gd name="T1" fmla="*/ 0 h 3"/>
                <a:gd name="T2" fmla="*/ 0 w 1"/>
                <a:gd name="T3" fmla="*/ 1 h 3"/>
                <a:gd name="T4" fmla="*/ 0 w 1"/>
                <a:gd name="T5" fmla="*/ 1 h 3"/>
                <a:gd name="T6" fmla="*/ 0 w 1"/>
                <a:gd name="T7" fmla="*/ 1 h 3"/>
                <a:gd name="T8" fmla="*/ 0 w 1"/>
                <a:gd name="T9" fmla="*/ 1 h 3"/>
                <a:gd name="T10" fmla="*/ 1 w 1"/>
                <a:gd name="T11" fmla="*/ 2 h 3"/>
                <a:gd name="T12" fmla="*/ 1 w 1"/>
                <a:gd name="T13" fmla="*/ 2 h 3"/>
                <a:gd name="T14" fmla="*/ 0 w 1"/>
                <a:gd name="T15" fmla="*/ 1 h 3"/>
                <a:gd name="T16" fmla="*/ 1 w 1"/>
                <a:gd name="T17" fmla="*/ 2 h 3"/>
                <a:gd name="T18" fmla="*/ 1 w 1"/>
                <a:gd name="T19" fmla="*/ 3 h 3"/>
                <a:gd name="T20" fmla="*/ 1 w 1"/>
                <a:gd name="T21" fmla="*/ 3 h 3"/>
                <a:gd name="T22" fmla="*/ 0 w 1"/>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0"/>
                  </a:moveTo>
                  <a:cubicBezTo>
                    <a:pt x="0" y="0"/>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0" y="2"/>
                    <a:pt x="0" y="1"/>
                    <a:pt x="0" y="1"/>
                  </a:cubicBezTo>
                  <a:cubicBezTo>
                    <a:pt x="0" y="1"/>
                    <a:pt x="0" y="2"/>
                    <a:pt x="1" y="2"/>
                  </a:cubicBezTo>
                  <a:cubicBezTo>
                    <a:pt x="1" y="2"/>
                    <a:pt x="1" y="3"/>
                    <a:pt x="1" y="3"/>
                  </a:cubicBezTo>
                  <a:cubicBezTo>
                    <a:pt x="1" y="3"/>
                    <a:pt x="1" y="3"/>
                    <a:pt x="1" y="3"/>
                  </a:cubicBezTo>
                  <a:cubicBezTo>
                    <a:pt x="1" y="2"/>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9" name="Freeform 470"/>
            <p:cNvSpPr/>
            <p:nvPr/>
          </p:nvSpPr>
          <p:spPr bwMode="auto">
            <a:xfrm>
              <a:off x="3868" y="148"/>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Oval 471"/>
            <p:cNvSpPr>
              <a:spLocks noChangeArrowheads="1"/>
            </p:cNvSpPr>
            <p:nvPr/>
          </p:nvSpPr>
          <p:spPr bwMode="auto">
            <a:xfrm>
              <a:off x="3868" y="150"/>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Oval 472"/>
            <p:cNvSpPr>
              <a:spLocks noChangeArrowheads="1"/>
            </p:cNvSpPr>
            <p:nvPr/>
          </p:nvSpPr>
          <p:spPr bwMode="auto">
            <a:xfrm>
              <a:off x="3868" y="150"/>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473"/>
            <p:cNvSpPr/>
            <p:nvPr/>
          </p:nvSpPr>
          <p:spPr bwMode="auto">
            <a:xfrm>
              <a:off x="3868" y="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Oval 474"/>
            <p:cNvSpPr>
              <a:spLocks noChangeArrowheads="1"/>
            </p:cNvSpPr>
            <p:nvPr/>
          </p:nvSpPr>
          <p:spPr bwMode="auto">
            <a:xfrm>
              <a:off x="3868" y="150"/>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475"/>
            <p:cNvSpPr>
              <a:spLocks noEditPoints="1"/>
            </p:cNvSpPr>
            <p:nvPr/>
          </p:nvSpPr>
          <p:spPr bwMode="auto">
            <a:xfrm>
              <a:off x="3869" y="152"/>
              <a:ext cx="0" cy="1"/>
            </a:xfrm>
            <a:custGeom>
              <a:avLst/>
              <a:gdLst>
                <a:gd name="T0" fmla="*/ 1 h 1"/>
                <a:gd name="T1" fmla="*/ 1 h 1"/>
                <a:gd name="T2" fmla="*/ 1 h 1"/>
                <a:gd name="T3" fmla="*/ 1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5" name="Freeform 476"/>
            <p:cNvSpPr>
              <a:spLocks noEditPoints="1"/>
            </p:cNvSpPr>
            <p:nvPr/>
          </p:nvSpPr>
          <p:spPr bwMode="auto">
            <a:xfrm>
              <a:off x="3878" y="168"/>
              <a:ext cx="1" cy="2"/>
            </a:xfrm>
            <a:custGeom>
              <a:avLst/>
              <a:gdLst>
                <a:gd name="T0" fmla="*/ 1 w 1"/>
                <a:gd name="T1" fmla="*/ 0 h 1"/>
                <a:gd name="T2" fmla="*/ 1 w 1"/>
                <a:gd name="T3" fmla="*/ 1 h 1"/>
                <a:gd name="T4" fmla="*/ 1 w 1"/>
                <a:gd name="T5" fmla="*/ 1 h 1"/>
                <a:gd name="T6" fmla="*/ 1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1"/>
                    <a:pt x="1" y="1"/>
                  </a:cubicBezTo>
                  <a:cubicBezTo>
                    <a:pt x="1" y="1"/>
                    <a:pt x="1" y="1"/>
                    <a:pt x="1" y="1"/>
                  </a:cubicBezTo>
                  <a:cubicBezTo>
                    <a:pt x="1" y="0"/>
                    <a:pt x="1" y="0"/>
                    <a:pt x="1" y="0"/>
                  </a:cubicBezTo>
                  <a:moveTo>
                    <a:pt x="0" y="0"/>
                  </a:moveTo>
                  <a:cubicBezTo>
                    <a:pt x="1" y="0"/>
                    <a:pt x="1" y="0"/>
                    <a:pt x="1" y="0"/>
                  </a:cubicBezTo>
                  <a:cubicBezTo>
                    <a:pt x="1" y="0"/>
                    <a:pt x="1" y="0"/>
                    <a:pt x="1" y="0"/>
                  </a:cubicBezTo>
                  <a:cubicBezTo>
                    <a:pt x="1" y="0"/>
                    <a:pt x="1" y="0"/>
                    <a:pt x="1"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6" name="Freeform 477"/>
            <p:cNvSpPr/>
            <p:nvPr/>
          </p:nvSpPr>
          <p:spPr bwMode="auto">
            <a:xfrm>
              <a:off x="3879" y="170"/>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478"/>
            <p:cNvSpPr/>
            <p:nvPr/>
          </p:nvSpPr>
          <p:spPr bwMode="auto">
            <a:xfrm>
              <a:off x="3879" y="170"/>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479"/>
            <p:cNvSpPr/>
            <p:nvPr/>
          </p:nvSpPr>
          <p:spPr bwMode="auto">
            <a:xfrm>
              <a:off x="3927" y="261"/>
              <a:ext cx="3" cy="7"/>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0" y="0"/>
                    <a:pt x="0" y="0"/>
                    <a:pt x="0" y="0"/>
                  </a:cubicBezTo>
                  <a:cubicBezTo>
                    <a:pt x="1" y="2"/>
                    <a:pt x="1" y="3"/>
                    <a:pt x="2" y="4"/>
                  </a:cubicBezTo>
                  <a:cubicBezTo>
                    <a:pt x="1" y="3"/>
                    <a:pt x="1" y="2"/>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480"/>
            <p:cNvSpPr/>
            <p:nvPr/>
          </p:nvSpPr>
          <p:spPr bwMode="auto">
            <a:xfrm>
              <a:off x="3927" y="261"/>
              <a:ext cx="5" cy="10"/>
            </a:xfrm>
            <a:custGeom>
              <a:avLst/>
              <a:gdLst>
                <a:gd name="T0" fmla="*/ 0 w 3"/>
                <a:gd name="T1" fmla="*/ 0 h 6"/>
                <a:gd name="T2" fmla="*/ 1 w 3"/>
                <a:gd name="T3" fmla="*/ 1 h 6"/>
                <a:gd name="T4" fmla="*/ 1 w 3"/>
                <a:gd name="T5" fmla="*/ 3 h 6"/>
                <a:gd name="T6" fmla="*/ 2 w 3"/>
                <a:gd name="T7" fmla="*/ 5 h 6"/>
                <a:gd name="T8" fmla="*/ 3 w 3"/>
                <a:gd name="T9" fmla="*/ 6 h 6"/>
                <a:gd name="T10" fmla="*/ 2 w 3"/>
                <a:gd name="T11" fmla="*/ 4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cubicBezTo>
                    <a:pt x="0" y="1"/>
                    <a:pt x="0" y="1"/>
                    <a:pt x="1" y="1"/>
                  </a:cubicBezTo>
                  <a:cubicBezTo>
                    <a:pt x="1" y="2"/>
                    <a:pt x="1" y="2"/>
                    <a:pt x="1" y="3"/>
                  </a:cubicBezTo>
                  <a:cubicBezTo>
                    <a:pt x="2" y="4"/>
                    <a:pt x="2" y="4"/>
                    <a:pt x="2" y="5"/>
                  </a:cubicBezTo>
                  <a:cubicBezTo>
                    <a:pt x="2" y="5"/>
                    <a:pt x="3" y="6"/>
                    <a:pt x="3" y="6"/>
                  </a:cubicBezTo>
                  <a:cubicBezTo>
                    <a:pt x="3" y="6"/>
                    <a:pt x="2" y="5"/>
                    <a:pt x="2" y="4"/>
                  </a:cubicBezTo>
                  <a:cubicBezTo>
                    <a:pt x="1" y="3"/>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0" name="Freeform 481"/>
            <p:cNvSpPr/>
            <p:nvPr/>
          </p:nvSpPr>
          <p:spPr bwMode="auto">
            <a:xfrm>
              <a:off x="3928" y="263"/>
              <a:ext cx="2" cy="6"/>
            </a:xfrm>
            <a:custGeom>
              <a:avLst/>
              <a:gdLst>
                <a:gd name="T0" fmla="*/ 0 w 1"/>
                <a:gd name="T1" fmla="*/ 0 h 4"/>
                <a:gd name="T2" fmla="*/ 0 w 1"/>
                <a:gd name="T3" fmla="*/ 1 h 4"/>
                <a:gd name="T4" fmla="*/ 0 w 1"/>
                <a:gd name="T5" fmla="*/ 1 h 4"/>
                <a:gd name="T6" fmla="*/ 0 w 1"/>
                <a:gd name="T7" fmla="*/ 1 h 4"/>
                <a:gd name="T8" fmla="*/ 0 w 1"/>
                <a:gd name="T9" fmla="*/ 2 h 4"/>
                <a:gd name="T10" fmla="*/ 1 w 1"/>
                <a:gd name="T11" fmla="*/ 4 h 4"/>
                <a:gd name="T12" fmla="*/ 1 w 1"/>
                <a:gd name="T13" fmla="*/ 4 h 4"/>
                <a:gd name="T14" fmla="*/ 0 w 1"/>
                <a:gd name="T15" fmla="*/ 2 h 4"/>
                <a:gd name="T16" fmla="*/ 0 w 1"/>
                <a:gd name="T17" fmla="*/ 2 h 4"/>
                <a:gd name="T18" fmla="*/ 0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0" y="0"/>
                  </a:moveTo>
                  <a:cubicBezTo>
                    <a:pt x="0" y="1"/>
                    <a:pt x="0" y="1"/>
                    <a:pt x="0" y="1"/>
                  </a:cubicBezTo>
                  <a:cubicBezTo>
                    <a:pt x="0" y="1"/>
                    <a:pt x="0" y="1"/>
                    <a:pt x="0" y="1"/>
                  </a:cubicBezTo>
                  <a:cubicBezTo>
                    <a:pt x="0" y="1"/>
                    <a:pt x="0" y="1"/>
                    <a:pt x="0" y="1"/>
                  </a:cubicBezTo>
                  <a:cubicBezTo>
                    <a:pt x="0" y="2"/>
                    <a:pt x="0" y="2"/>
                    <a:pt x="0" y="2"/>
                  </a:cubicBezTo>
                  <a:cubicBezTo>
                    <a:pt x="1" y="2"/>
                    <a:pt x="1" y="3"/>
                    <a:pt x="1" y="4"/>
                  </a:cubicBezTo>
                  <a:cubicBezTo>
                    <a:pt x="1" y="4"/>
                    <a:pt x="1" y="4"/>
                    <a:pt x="1" y="4"/>
                  </a:cubicBezTo>
                  <a:cubicBezTo>
                    <a:pt x="1" y="3"/>
                    <a:pt x="1" y="2"/>
                    <a:pt x="0" y="2"/>
                  </a:cubicBezTo>
                  <a:cubicBezTo>
                    <a:pt x="0" y="2"/>
                    <a:pt x="0" y="2"/>
                    <a:pt x="0" y="2"/>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482"/>
            <p:cNvSpPr/>
            <p:nvPr/>
          </p:nvSpPr>
          <p:spPr bwMode="auto">
            <a:xfrm>
              <a:off x="3881" y="173"/>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483"/>
            <p:cNvSpPr/>
            <p:nvPr/>
          </p:nvSpPr>
          <p:spPr bwMode="auto">
            <a:xfrm>
              <a:off x="3881" y="173"/>
              <a:ext cx="3" cy="5"/>
            </a:xfrm>
            <a:custGeom>
              <a:avLst/>
              <a:gdLst>
                <a:gd name="T0" fmla="*/ 0 w 2"/>
                <a:gd name="T1" fmla="*/ 0 h 3"/>
                <a:gd name="T2" fmla="*/ 2 w 2"/>
                <a:gd name="T3" fmla="*/ 3 h 3"/>
                <a:gd name="T4" fmla="*/ 2 w 2"/>
                <a:gd name="T5" fmla="*/ 3 h 3"/>
                <a:gd name="T6" fmla="*/ 1 w 2"/>
                <a:gd name="T7" fmla="*/ 2 h 3"/>
                <a:gd name="T8" fmla="*/ 0 w 2"/>
                <a:gd name="T9" fmla="*/ 1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1" y="1"/>
                    <a:pt x="1" y="2"/>
                    <a:pt x="2" y="3"/>
                  </a:cubicBezTo>
                  <a:cubicBezTo>
                    <a:pt x="2" y="3"/>
                    <a:pt x="2" y="3"/>
                    <a:pt x="2" y="3"/>
                  </a:cubicBezTo>
                  <a:cubicBezTo>
                    <a:pt x="2" y="3"/>
                    <a:pt x="1" y="2"/>
                    <a:pt x="1" y="2"/>
                  </a:cubicBezTo>
                  <a:cubicBezTo>
                    <a:pt x="1" y="2"/>
                    <a:pt x="1" y="1"/>
                    <a:pt x="0" y="1"/>
                  </a:cubicBezTo>
                  <a:cubicBezTo>
                    <a:pt x="0" y="1"/>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5" name="Freeform 484"/>
            <p:cNvSpPr/>
            <p:nvPr/>
          </p:nvSpPr>
          <p:spPr bwMode="auto">
            <a:xfrm>
              <a:off x="3881" y="173"/>
              <a:ext cx="3" cy="5"/>
            </a:xfrm>
            <a:custGeom>
              <a:avLst/>
              <a:gdLst>
                <a:gd name="T0" fmla="*/ 0 w 2"/>
                <a:gd name="T1" fmla="*/ 0 h 3"/>
                <a:gd name="T2" fmla="*/ 0 w 2"/>
                <a:gd name="T3" fmla="*/ 1 h 3"/>
                <a:gd name="T4" fmla="*/ 1 w 2"/>
                <a:gd name="T5" fmla="*/ 1 h 3"/>
                <a:gd name="T6" fmla="*/ 1 w 2"/>
                <a:gd name="T7" fmla="*/ 2 h 3"/>
                <a:gd name="T8" fmla="*/ 2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1"/>
                  </a:cubicBezTo>
                  <a:cubicBezTo>
                    <a:pt x="1" y="1"/>
                    <a:pt x="1" y="1"/>
                    <a:pt x="1" y="1"/>
                  </a:cubicBezTo>
                  <a:cubicBezTo>
                    <a:pt x="1" y="1"/>
                    <a:pt x="1" y="2"/>
                    <a:pt x="1" y="2"/>
                  </a:cubicBezTo>
                  <a:cubicBezTo>
                    <a:pt x="1" y="2"/>
                    <a:pt x="1" y="3"/>
                    <a:pt x="2" y="3"/>
                  </a:cubicBezTo>
                  <a:cubicBezTo>
                    <a:pt x="1" y="2"/>
                    <a:pt x="1" y="1"/>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6" name="Freeform 485"/>
            <p:cNvSpPr>
              <a:spLocks noEditPoints="1"/>
            </p:cNvSpPr>
            <p:nvPr/>
          </p:nvSpPr>
          <p:spPr bwMode="auto">
            <a:xfrm>
              <a:off x="3881" y="173"/>
              <a:ext cx="2" cy="3"/>
            </a:xfrm>
            <a:custGeom>
              <a:avLst/>
              <a:gdLst>
                <a:gd name="T0" fmla="*/ 1 w 1"/>
                <a:gd name="T1" fmla="*/ 1 h 2"/>
                <a:gd name="T2" fmla="*/ 1 w 1"/>
                <a:gd name="T3" fmla="*/ 2 h 2"/>
                <a:gd name="T4" fmla="*/ 1 w 1"/>
                <a:gd name="T5" fmla="*/ 1 h 2"/>
                <a:gd name="T6" fmla="*/ 0 w 1"/>
                <a:gd name="T7" fmla="*/ 0 h 2"/>
                <a:gd name="T8" fmla="*/ 0 w 1"/>
                <a:gd name="T9" fmla="*/ 1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1" y="2"/>
                  </a:cubicBezTo>
                  <a:cubicBezTo>
                    <a:pt x="1" y="2"/>
                    <a:pt x="1" y="1"/>
                    <a:pt x="1" y="1"/>
                  </a:cubicBezTo>
                  <a:moveTo>
                    <a:pt x="0" y="0"/>
                  </a:moveTo>
                  <a:cubicBezTo>
                    <a:pt x="0" y="0"/>
                    <a:pt x="0" y="0"/>
                    <a:pt x="0" y="1"/>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486"/>
            <p:cNvSpPr/>
            <p:nvPr/>
          </p:nvSpPr>
          <p:spPr bwMode="auto">
            <a:xfrm>
              <a:off x="3873" y="15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487"/>
            <p:cNvSpPr/>
            <p:nvPr/>
          </p:nvSpPr>
          <p:spPr bwMode="auto">
            <a:xfrm>
              <a:off x="3874" y="1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9" name="Freeform 488"/>
            <p:cNvSpPr/>
            <p:nvPr/>
          </p:nvSpPr>
          <p:spPr bwMode="auto">
            <a:xfrm>
              <a:off x="3874" y="160"/>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0" name="Freeform 489"/>
            <p:cNvSpPr/>
            <p:nvPr/>
          </p:nvSpPr>
          <p:spPr bwMode="auto">
            <a:xfrm>
              <a:off x="3874" y="160"/>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1" name="Freeform 490"/>
            <p:cNvSpPr/>
            <p:nvPr/>
          </p:nvSpPr>
          <p:spPr bwMode="auto">
            <a:xfrm>
              <a:off x="3873" y="160"/>
              <a:ext cx="1"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2" name="Freeform 491"/>
            <p:cNvSpPr/>
            <p:nvPr/>
          </p:nvSpPr>
          <p:spPr bwMode="auto">
            <a:xfrm>
              <a:off x="3871" y="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3" name="Freeform 492"/>
            <p:cNvSpPr>
              <a:spLocks noEditPoints="1"/>
            </p:cNvSpPr>
            <p:nvPr/>
          </p:nvSpPr>
          <p:spPr bwMode="auto">
            <a:xfrm>
              <a:off x="3871" y="155"/>
              <a:ext cx="0" cy="1"/>
            </a:xfrm>
            <a:custGeom>
              <a:avLst/>
              <a:gdLst>
                <a:gd name="T0" fmla="*/ 0 h 1"/>
                <a:gd name="T1" fmla="*/ 1 h 1"/>
                <a:gd name="T2" fmla="*/ 0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1"/>
                    <a:pt x="0" y="1"/>
                  </a:cubicBezTo>
                  <a:cubicBezTo>
                    <a:pt x="0" y="1"/>
                    <a:pt x="0" y="0"/>
                    <a:pt x="0" y="0"/>
                  </a:cubicBezTo>
                  <a:moveTo>
                    <a:pt x="0" y="0"/>
                  </a:move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4" name="Freeform 493"/>
            <p:cNvSpPr/>
            <p:nvPr/>
          </p:nvSpPr>
          <p:spPr bwMode="auto">
            <a:xfrm>
              <a:off x="3871" y="155"/>
              <a:ext cx="2" cy="1"/>
            </a:xfrm>
            <a:custGeom>
              <a:avLst/>
              <a:gdLst>
                <a:gd name="T0" fmla="*/ 0 w 1"/>
                <a:gd name="T1" fmla="*/ 0 h 1"/>
                <a:gd name="T2" fmla="*/ 0 w 1"/>
                <a:gd name="T3" fmla="*/ 0 h 1"/>
                <a:gd name="T4" fmla="*/ 0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1"/>
                    <a:pt x="0" y="1"/>
                    <a:pt x="0"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Freeform 494"/>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6" name="Freeform 495"/>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7" name="Freeform 496"/>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497"/>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498"/>
            <p:cNvSpPr/>
            <p:nvPr/>
          </p:nvSpPr>
          <p:spPr bwMode="auto">
            <a:xfrm>
              <a:off x="3974" y="369"/>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0" name="Freeform 499"/>
            <p:cNvSpPr/>
            <p:nvPr/>
          </p:nvSpPr>
          <p:spPr bwMode="auto">
            <a:xfrm>
              <a:off x="3974" y="369"/>
              <a:ext cx="5" cy="11"/>
            </a:xfrm>
            <a:custGeom>
              <a:avLst/>
              <a:gdLst>
                <a:gd name="T0" fmla="*/ 0 w 3"/>
                <a:gd name="T1" fmla="*/ 0 h 7"/>
                <a:gd name="T2" fmla="*/ 1 w 3"/>
                <a:gd name="T3" fmla="*/ 2 h 7"/>
                <a:gd name="T4" fmla="*/ 3 w 3"/>
                <a:gd name="T5" fmla="*/ 7 h 7"/>
                <a:gd name="T6" fmla="*/ 1 w 3"/>
                <a:gd name="T7" fmla="*/ 1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1" y="1"/>
                    <a:pt x="1" y="1"/>
                    <a:pt x="1" y="2"/>
                  </a:cubicBezTo>
                  <a:cubicBezTo>
                    <a:pt x="2" y="3"/>
                    <a:pt x="2" y="5"/>
                    <a:pt x="3" y="7"/>
                  </a:cubicBezTo>
                  <a:cubicBezTo>
                    <a:pt x="2" y="5"/>
                    <a:pt x="1" y="3"/>
                    <a:pt x="1" y="1"/>
                  </a:cubicBezTo>
                  <a:cubicBezTo>
                    <a:pt x="1"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500"/>
            <p:cNvSpPr/>
            <p:nvPr/>
          </p:nvSpPr>
          <p:spPr bwMode="auto">
            <a:xfrm>
              <a:off x="3976" y="372"/>
              <a:ext cx="5" cy="10"/>
            </a:xfrm>
            <a:custGeom>
              <a:avLst/>
              <a:gdLst>
                <a:gd name="T0" fmla="*/ 0 w 3"/>
                <a:gd name="T1" fmla="*/ 0 h 6"/>
                <a:gd name="T2" fmla="*/ 0 w 3"/>
                <a:gd name="T3" fmla="*/ 1 h 6"/>
                <a:gd name="T4" fmla="*/ 2 w 3"/>
                <a:gd name="T5" fmla="*/ 6 h 6"/>
                <a:gd name="T6" fmla="*/ 3 w 3"/>
                <a:gd name="T7" fmla="*/ 6 h 6"/>
                <a:gd name="T8" fmla="*/ 2 w 3"/>
                <a:gd name="T9" fmla="*/ 5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cubicBezTo>
                    <a:pt x="0" y="0"/>
                    <a:pt x="0" y="0"/>
                    <a:pt x="0" y="1"/>
                  </a:cubicBezTo>
                  <a:cubicBezTo>
                    <a:pt x="1" y="2"/>
                    <a:pt x="2" y="4"/>
                    <a:pt x="2" y="6"/>
                  </a:cubicBezTo>
                  <a:cubicBezTo>
                    <a:pt x="2" y="6"/>
                    <a:pt x="3" y="6"/>
                    <a:pt x="3" y="6"/>
                  </a:cubicBezTo>
                  <a:cubicBezTo>
                    <a:pt x="2" y="6"/>
                    <a:pt x="2" y="5"/>
                    <a:pt x="2" y="5"/>
                  </a:cubicBezTo>
                  <a:cubicBezTo>
                    <a:pt x="1" y="3"/>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501"/>
            <p:cNvSpPr/>
            <p:nvPr/>
          </p:nvSpPr>
          <p:spPr bwMode="auto">
            <a:xfrm>
              <a:off x="3976" y="374"/>
              <a:ext cx="3" cy="8"/>
            </a:xfrm>
            <a:custGeom>
              <a:avLst/>
              <a:gdLst>
                <a:gd name="T0" fmla="*/ 0 w 2"/>
                <a:gd name="T1" fmla="*/ 0 h 5"/>
                <a:gd name="T2" fmla="*/ 1 w 2"/>
                <a:gd name="T3" fmla="*/ 1 h 5"/>
                <a:gd name="T4" fmla="*/ 2 w 2"/>
                <a:gd name="T5" fmla="*/ 3 h 5"/>
                <a:gd name="T6" fmla="*/ 1 w 2"/>
                <a:gd name="T7" fmla="*/ 1 h 5"/>
                <a:gd name="T8" fmla="*/ 1 w 2"/>
                <a:gd name="T9" fmla="*/ 1 h 5"/>
                <a:gd name="T10" fmla="*/ 2 w 2"/>
                <a:gd name="T11" fmla="*/ 3 h 5"/>
                <a:gd name="T12" fmla="*/ 2 w 2"/>
                <a:gd name="T13" fmla="*/ 4 h 5"/>
                <a:gd name="T14" fmla="*/ 2 w 2"/>
                <a:gd name="T15" fmla="*/ 4 h 5"/>
                <a:gd name="T16" fmla="*/ 2 w 2"/>
                <a:gd name="T17" fmla="*/ 4 h 5"/>
                <a:gd name="T18" fmla="*/ 2 w 2"/>
                <a:gd name="T19" fmla="*/ 5 h 5"/>
                <a:gd name="T20" fmla="*/ 0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0"/>
                  </a:moveTo>
                  <a:cubicBezTo>
                    <a:pt x="1" y="0"/>
                    <a:pt x="1" y="1"/>
                    <a:pt x="1" y="1"/>
                  </a:cubicBezTo>
                  <a:cubicBezTo>
                    <a:pt x="1" y="2"/>
                    <a:pt x="1" y="2"/>
                    <a:pt x="2" y="3"/>
                  </a:cubicBezTo>
                  <a:cubicBezTo>
                    <a:pt x="1" y="2"/>
                    <a:pt x="1" y="2"/>
                    <a:pt x="1" y="1"/>
                  </a:cubicBezTo>
                  <a:cubicBezTo>
                    <a:pt x="1" y="1"/>
                    <a:pt x="1" y="1"/>
                    <a:pt x="1" y="1"/>
                  </a:cubicBezTo>
                  <a:cubicBezTo>
                    <a:pt x="1" y="2"/>
                    <a:pt x="1" y="2"/>
                    <a:pt x="2" y="3"/>
                  </a:cubicBezTo>
                  <a:cubicBezTo>
                    <a:pt x="2" y="4"/>
                    <a:pt x="2" y="4"/>
                    <a:pt x="2" y="4"/>
                  </a:cubicBezTo>
                  <a:cubicBezTo>
                    <a:pt x="2" y="4"/>
                    <a:pt x="2" y="4"/>
                    <a:pt x="2" y="4"/>
                  </a:cubicBezTo>
                  <a:cubicBezTo>
                    <a:pt x="2" y="4"/>
                    <a:pt x="2" y="4"/>
                    <a:pt x="2" y="4"/>
                  </a:cubicBezTo>
                  <a:cubicBezTo>
                    <a:pt x="2" y="4"/>
                    <a:pt x="2" y="4"/>
                    <a:pt x="2" y="5"/>
                  </a:cubicBezTo>
                  <a:cubicBezTo>
                    <a:pt x="2" y="3"/>
                    <a:pt x="1"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502"/>
            <p:cNvSpPr/>
            <p:nvPr/>
          </p:nvSpPr>
          <p:spPr bwMode="auto">
            <a:xfrm>
              <a:off x="3876" y="1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4" name="Freeform 503"/>
            <p:cNvSpPr/>
            <p:nvPr/>
          </p:nvSpPr>
          <p:spPr bwMode="auto">
            <a:xfrm>
              <a:off x="3876" y="163"/>
              <a:ext cx="2" cy="2"/>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1"/>
                    <a:pt x="1" y="1"/>
                  </a:cubicBezTo>
                  <a:cubicBezTo>
                    <a:pt x="0" y="1"/>
                    <a:pt x="0" y="1"/>
                    <a:pt x="0" y="1"/>
                  </a:cubicBezTo>
                  <a:cubicBezTo>
                    <a:pt x="0"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504"/>
            <p:cNvSpPr/>
            <p:nvPr/>
          </p:nvSpPr>
          <p:spPr bwMode="auto">
            <a:xfrm>
              <a:off x="3876" y="163"/>
              <a:ext cx="2" cy="3"/>
            </a:xfrm>
            <a:custGeom>
              <a:avLst/>
              <a:gdLst>
                <a:gd name="T0" fmla="*/ 0 w 1"/>
                <a:gd name="T1" fmla="*/ 0 h 2"/>
                <a:gd name="T2" fmla="*/ 0 w 1"/>
                <a:gd name="T3" fmla="*/ 0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1" y="2"/>
                  </a:cubicBezTo>
                  <a:cubicBezTo>
                    <a:pt x="1" y="2"/>
                    <a:pt x="1" y="2"/>
                    <a:pt x="1" y="1"/>
                  </a:cubicBezTo>
                  <a:cubicBezTo>
                    <a:pt x="0" y="1"/>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505"/>
            <p:cNvSpPr/>
            <p:nvPr/>
          </p:nvSpPr>
          <p:spPr bwMode="auto">
            <a:xfrm>
              <a:off x="3876" y="163"/>
              <a:ext cx="2" cy="3"/>
            </a:xfrm>
            <a:custGeom>
              <a:avLst/>
              <a:gdLst>
                <a:gd name="T0" fmla="*/ 0 w 1"/>
                <a:gd name="T1" fmla="*/ 0 h 2"/>
                <a:gd name="T2" fmla="*/ 0 w 1"/>
                <a:gd name="T3" fmla="*/ 0 h 2"/>
                <a:gd name="T4" fmla="*/ 0 w 1"/>
                <a:gd name="T5" fmla="*/ 0 h 2"/>
                <a:gd name="T6" fmla="*/ 0 w 1"/>
                <a:gd name="T7" fmla="*/ 1 h 2"/>
                <a:gd name="T8" fmla="*/ 1 w 1"/>
                <a:gd name="T9" fmla="*/ 2 h 2"/>
                <a:gd name="T10" fmla="*/ 1 w 1"/>
                <a:gd name="T11" fmla="*/ 2 h 2"/>
                <a:gd name="T12" fmla="*/ 0 w 1"/>
                <a:gd name="T13" fmla="*/ 1 h 2"/>
                <a:gd name="T14" fmla="*/ 1 w 1"/>
                <a:gd name="T15" fmla="*/ 2 h 2"/>
                <a:gd name="T16" fmla="*/ 1 w 1"/>
                <a:gd name="T17" fmla="*/ 2 h 2"/>
                <a:gd name="T18" fmla="*/ 1 w 1"/>
                <a:gd name="T19" fmla="*/ 2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cubicBezTo>
                    <a:pt x="0" y="0"/>
                    <a:pt x="0" y="0"/>
                    <a:pt x="0" y="0"/>
                  </a:cubicBezTo>
                  <a:cubicBezTo>
                    <a:pt x="0" y="0"/>
                    <a:pt x="0" y="0"/>
                    <a:pt x="0" y="0"/>
                  </a:cubicBezTo>
                  <a:cubicBezTo>
                    <a:pt x="0" y="1"/>
                    <a:pt x="0" y="1"/>
                    <a:pt x="0" y="1"/>
                  </a:cubicBezTo>
                  <a:cubicBezTo>
                    <a:pt x="1" y="2"/>
                    <a:pt x="1" y="2"/>
                    <a:pt x="1" y="2"/>
                  </a:cubicBezTo>
                  <a:cubicBezTo>
                    <a:pt x="1" y="2"/>
                    <a:pt x="1" y="2"/>
                    <a:pt x="1" y="2"/>
                  </a:cubicBezTo>
                  <a:cubicBezTo>
                    <a:pt x="0" y="1"/>
                    <a:pt x="0" y="1"/>
                    <a:pt x="0" y="1"/>
                  </a:cubicBezTo>
                  <a:cubicBezTo>
                    <a:pt x="0" y="1"/>
                    <a:pt x="1" y="1"/>
                    <a:pt x="1" y="2"/>
                  </a:cubicBezTo>
                  <a:cubicBezTo>
                    <a:pt x="1" y="2"/>
                    <a:pt x="1" y="2"/>
                    <a:pt x="1" y="2"/>
                  </a:cubicBezTo>
                  <a:cubicBezTo>
                    <a:pt x="1" y="2"/>
                    <a:pt x="1" y="2"/>
                    <a:pt x="1" y="2"/>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506"/>
            <p:cNvSpPr/>
            <p:nvPr/>
          </p:nvSpPr>
          <p:spPr bwMode="auto">
            <a:xfrm>
              <a:off x="3886" y="183"/>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8" name="Freeform 507"/>
            <p:cNvSpPr/>
            <p:nvPr/>
          </p:nvSpPr>
          <p:spPr bwMode="auto">
            <a:xfrm>
              <a:off x="3886" y="183"/>
              <a:ext cx="1" cy="1"/>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1"/>
                    <a:pt x="1" y="1"/>
                    <a:pt x="1" y="1"/>
                  </a:cubicBezTo>
                  <a:cubicBezTo>
                    <a:pt x="1" y="1"/>
                    <a:pt x="1" y="0"/>
                    <a:pt x="1"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508"/>
            <p:cNvSpPr/>
            <p:nvPr/>
          </p:nvSpPr>
          <p:spPr bwMode="auto">
            <a:xfrm>
              <a:off x="3887" y="183"/>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509"/>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510"/>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511"/>
            <p:cNvSpPr/>
            <p:nvPr/>
          </p:nvSpPr>
          <p:spPr bwMode="auto">
            <a:xfrm>
              <a:off x="3866" y="148"/>
              <a:ext cx="2" cy="2"/>
            </a:xfrm>
            <a:custGeom>
              <a:avLst/>
              <a:gdLst>
                <a:gd name="T0" fmla="*/ 0 w 1"/>
                <a:gd name="T1" fmla="*/ 0 h 1"/>
                <a:gd name="T2" fmla="*/ 1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0"/>
                    <a:pt x="1" y="0"/>
                    <a:pt x="1"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512"/>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4" name="Freeform 513"/>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514"/>
            <p:cNvSpPr/>
            <p:nvPr/>
          </p:nvSpPr>
          <p:spPr bwMode="auto">
            <a:xfrm>
              <a:off x="3866" y="148"/>
              <a:ext cx="2" cy="2"/>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1" y="1"/>
                    <a:pt x="1" y="1"/>
                    <a:pt x="1" y="1"/>
                  </a:cubicBezTo>
                  <a:cubicBezTo>
                    <a:pt x="1" y="1"/>
                    <a:pt x="1" y="1"/>
                    <a:pt x="1" y="1"/>
                  </a:cubicBezTo>
                  <a:cubicBezTo>
                    <a:pt x="1" y="0"/>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515"/>
            <p:cNvSpPr/>
            <p:nvPr/>
          </p:nvSpPr>
          <p:spPr bwMode="auto">
            <a:xfrm>
              <a:off x="3919" y="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516"/>
            <p:cNvSpPr/>
            <p:nvPr/>
          </p:nvSpPr>
          <p:spPr bwMode="auto">
            <a:xfrm>
              <a:off x="3919" y="246"/>
              <a:ext cx="4" cy="7"/>
            </a:xfrm>
            <a:custGeom>
              <a:avLst/>
              <a:gdLst>
                <a:gd name="T0" fmla="*/ 0 w 3"/>
                <a:gd name="T1" fmla="*/ 0 h 4"/>
                <a:gd name="T2" fmla="*/ 3 w 3"/>
                <a:gd name="T3" fmla="*/ 4 h 4"/>
                <a:gd name="T4" fmla="*/ 3 w 3"/>
                <a:gd name="T5" fmla="*/ 4 h 4"/>
                <a:gd name="T6" fmla="*/ 2 w 3"/>
                <a:gd name="T7" fmla="*/ 3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3" y="4"/>
                    <a:pt x="2" y="4"/>
                    <a:pt x="2" y="3"/>
                  </a:cubicBezTo>
                  <a:cubicBezTo>
                    <a:pt x="2"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8" name="Freeform 517"/>
            <p:cNvSpPr/>
            <p:nvPr/>
          </p:nvSpPr>
          <p:spPr bwMode="auto">
            <a:xfrm>
              <a:off x="3920" y="248"/>
              <a:ext cx="2" cy="2"/>
            </a:xfrm>
            <a:custGeom>
              <a:avLst/>
              <a:gdLst>
                <a:gd name="T0" fmla="*/ 0 w 1"/>
                <a:gd name="T1" fmla="*/ 0 h 1"/>
                <a:gd name="T2" fmla="*/ 1 w 1"/>
                <a:gd name="T3" fmla="*/ 1 h 1"/>
                <a:gd name="T4" fmla="*/ 0 w 1"/>
                <a:gd name="T5" fmla="*/ 1 h 1"/>
                <a:gd name="T6" fmla="*/ 0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1" y="1"/>
                  </a:cubicBezTo>
                  <a:cubicBezTo>
                    <a:pt x="1" y="1"/>
                    <a:pt x="0" y="1"/>
                    <a:pt x="0" y="1"/>
                  </a:cubicBezTo>
                  <a:cubicBezTo>
                    <a:pt x="0" y="1"/>
                    <a:pt x="0" y="1"/>
                    <a:pt x="0"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518"/>
            <p:cNvSpPr/>
            <p:nvPr/>
          </p:nvSpPr>
          <p:spPr bwMode="auto">
            <a:xfrm>
              <a:off x="3919" y="245"/>
              <a:ext cx="3" cy="6"/>
            </a:xfrm>
            <a:custGeom>
              <a:avLst/>
              <a:gdLst>
                <a:gd name="T0" fmla="*/ 0 w 2"/>
                <a:gd name="T1" fmla="*/ 0 h 4"/>
                <a:gd name="T2" fmla="*/ 0 w 2"/>
                <a:gd name="T3" fmla="*/ 0 h 4"/>
                <a:gd name="T4" fmla="*/ 0 w 2"/>
                <a:gd name="T5" fmla="*/ 1 h 4"/>
                <a:gd name="T6" fmla="*/ 2 w 2"/>
                <a:gd name="T7" fmla="*/ 4 h 4"/>
                <a:gd name="T8" fmla="*/ 2 w 2"/>
                <a:gd name="T9" fmla="*/ 3 h 4"/>
                <a:gd name="T10" fmla="*/ 1 w 2"/>
                <a:gd name="T11" fmla="*/ 2 h 4"/>
                <a:gd name="T12" fmla="*/ 1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0" y="0"/>
                    <a:pt x="0" y="0"/>
                    <a:pt x="0" y="1"/>
                  </a:cubicBezTo>
                  <a:cubicBezTo>
                    <a:pt x="1" y="2"/>
                    <a:pt x="2" y="3"/>
                    <a:pt x="2" y="4"/>
                  </a:cubicBezTo>
                  <a:cubicBezTo>
                    <a:pt x="2" y="4"/>
                    <a:pt x="2" y="4"/>
                    <a:pt x="2" y="3"/>
                  </a:cubicBezTo>
                  <a:cubicBezTo>
                    <a:pt x="1" y="3"/>
                    <a:pt x="1" y="2"/>
                    <a:pt x="1" y="2"/>
                  </a:cubicBezTo>
                  <a:cubicBezTo>
                    <a:pt x="1" y="2"/>
                    <a:pt x="1" y="2"/>
                    <a:pt x="1" y="2"/>
                  </a:cubicBezTo>
                  <a:cubicBezTo>
                    <a:pt x="1" y="1"/>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Oval 519"/>
            <p:cNvSpPr>
              <a:spLocks noChangeArrowheads="1"/>
            </p:cNvSpPr>
            <p:nvPr/>
          </p:nvSpPr>
          <p:spPr bwMode="auto">
            <a:xfrm>
              <a:off x="3866" y="147"/>
              <a:ext cx="1" cy="1"/>
            </a:xfrm>
            <a:prstGeom prst="ellipse">
              <a:avLst/>
            </a:pr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Oval 520"/>
            <p:cNvSpPr>
              <a:spLocks noChangeArrowheads="1"/>
            </p:cNvSpPr>
            <p:nvPr/>
          </p:nvSpPr>
          <p:spPr bwMode="auto">
            <a:xfrm>
              <a:off x="3866" y="147"/>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Oval 521"/>
            <p:cNvSpPr>
              <a:spLocks noChangeArrowheads="1"/>
            </p:cNvSpPr>
            <p:nvPr/>
          </p:nvSpPr>
          <p:spPr bwMode="auto">
            <a:xfrm>
              <a:off x="3866" y="147"/>
              <a:ext cx="1" cy="1"/>
            </a:xfrm>
            <a:prstGeom prst="ellipse">
              <a:avLst/>
            </a:pr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522"/>
            <p:cNvSpPr/>
            <p:nvPr/>
          </p:nvSpPr>
          <p:spPr bwMode="auto">
            <a:xfrm>
              <a:off x="3866" y="14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523"/>
            <p:cNvSpPr/>
            <p:nvPr/>
          </p:nvSpPr>
          <p:spPr bwMode="auto">
            <a:xfrm>
              <a:off x="3917" y="240"/>
              <a:ext cx="2" cy="3"/>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0" y="2"/>
                    <a:pt x="1" y="2"/>
                  </a:cubicBezTo>
                  <a:cubicBezTo>
                    <a:pt x="0" y="2"/>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524"/>
            <p:cNvSpPr/>
            <p:nvPr/>
          </p:nvSpPr>
          <p:spPr bwMode="auto">
            <a:xfrm>
              <a:off x="3914" y="235"/>
              <a:ext cx="3" cy="6"/>
            </a:xfrm>
            <a:custGeom>
              <a:avLst/>
              <a:gdLst>
                <a:gd name="T0" fmla="*/ 0 w 2"/>
                <a:gd name="T1" fmla="*/ 0 h 4"/>
                <a:gd name="T2" fmla="*/ 2 w 2"/>
                <a:gd name="T3" fmla="*/ 4 h 4"/>
                <a:gd name="T4" fmla="*/ 2 w 2"/>
                <a:gd name="T5" fmla="*/ 3 h 4"/>
                <a:gd name="T6" fmla="*/ 0 w 2"/>
                <a:gd name="T7" fmla="*/ 0 h 4"/>
              </a:gdLst>
              <a:ahLst/>
              <a:cxnLst>
                <a:cxn ang="0">
                  <a:pos x="T0" y="T1"/>
                </a:cxn>
                <a:cxn ang="0">
                  <a:pos x="T2" y="T3"/>
                </a:cxn>
                <a:cxn ang="0">
                  <a:pos x="T4" y="T5"/>
                </a:cxn>
                <a:cxn ang="0">
                  <a:pos x="T6" y="T7"/>
                </a:cxn>
              </a:cxnLst>
              <a:rect l="0" t="0" r="r" b="b"/>
              <a:pathLst>
                <a:path w="2" h="4">
                  <a:moveTo>
                    <a:pt x="0" y="0"/>
                  </a:moveTo>
                  <a:cubicBezTo>
                    <a:pt x="1" y="1"/>
                    <a:pt x="1" y="2"/>
                    <a:pt x="2" y="4"/>
                  </a:cubicBezTo>
                  <a:cubicBezTo>
                    <a:pt x="2" y="4"/>
                    <a:pt x="2" y="3"/>
                    <a:pt x="2" y="3"/>
                  </a:cubicBezTo>
                  <a:cubicBezTo>
                    <a:pt x="1"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6" name="Freeform 525"/>
            <p:cNvSpPr/>
            <p:nvPr/>
          </p:nvSpPr>
          <p:spPr bwMode="auto">
            <a:xfrm>
              <a:off x="3933" y="27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526"/>
            <p:cNvSpPr/>
            <p:nvPr/>
          </p:nvSpPr>
          <p:spPr bwMode="auto">
            <a:xfrm>
              <a:off x="3935" y="28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527"/>
            <p:cNvSpPr/>
            <p:nvPr/>
          </p:nvSpPr>
          <p:spPr bwMode="auto">
            <a:xfrm>
              <a:off x="3943" y="2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528"/>
            <p:cNvSpPr>
              <a:spLocks noEditPoints="1"/>
            </p:cNvSpPr>
            <p:nvPr/>
          </p:nvSpPr>
          <p:spPr bwMode="auto">
            <a:xfrm>
              <a:off x="3941" y="294"/>
              <a:ext cx="5" cy="10"/>
            </a:xfrm>
            <a:custGeom>
              <a:avLst/>
              <a:gdLst>
                <a:gd name="T0" fmla="*/ 2 w 3"/>
                <a:gd name="T1" fmla="*/ 3 h 6"/>
                <a:gd name="T2" fmla="*/ 3 w 3"/>
                <a:gd name="T3" fmla="*/ 6 h 6"/>
                <a:gd name="T4" fmla="*/ 2 w 3"/>
                <a:gd name="T5" fmla="*/ 3 h 6"/>
                <a:gd name="T6" fmla="*/ 0 w 3"/>
                <a:gd name="T7" fmla="*/ 0 h 6"/>
                <a:gd name="T8" fmla="*/ 1 w 3"/>
                <a:gd name="T9" fmla="*/ 2 h 6"/>
                <a:gd name="T10" fmla="*/ 1 w 3"/>
                <a:gd name="T11" fmla="*/ 1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2" y="3"/>
                  </a:moveTo>
                  <a:cubicBezTo>
                    <a:pt x="2" y="4"/>
                    <a:pt x="2" y="5"/>
                    <a:pt x="3" y="6"/>
                  </a:cubicBezTo>
                  <a:cubicBezTo>
                    <a:pt x="2" y="5"/>
                    <a:pt x="2" y="4"/>
                    <a:pt x="2" y="3"/>
                  </a:cubicBezTo>
                  <a:moveTo>
                    <a:pt x="0" y="0"/>
                  </a:moveTo>
                  <a:cubicBezTo>
                    <a:pt x="1" y="1"/>
                    <a:pt x="1" y="1"/>
                    <a:pt x="1" y="2"/>
                  </a:cubicBezTo>
                  <a:cubicBezTo>
                    <a:pt x="1" y="2"/>
                    <a:pt x="1" y="1"/>
                    <a:pt x="1" y="1"/>
                  </a:cubicBezTo>
                  <a:cubicBezTo>
                    <a:pt x="1" y="1"/>
                    <a:pt x="1" y="1"/>
                    <a:pt x="1" y="1"/>
                  </a:cubicBezTo>
                  <a:cubicBezTo>
                    <a:pt x="1" y="1"/>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0" name="Freeform 529"/>
            <p:cNvSpPr/>
            <p:nvPr/>
          </p:nvSpPr>
          <p:spPr bwMode="auto">
            <a:xfrm>
              <a:off x="3938" y="286"/>
              <a:ext cx="10" cy="21"/>
            </a:xfrm>
            <a:custGeom>
              <a:avLst/>
              <a:gdLst>
                <a:gd name="T0" fmla="*/ 0 w 6"/>
                <a:gd name="T1" fmla="*/ 0 h 13"/>
                <a:gd name="T2" fmla="*/ 6 w 6"/>
                <a:gd name="T3" fmla="*/ 13 h 13"/>
                <a:gd name="T4" fmla="*/ 5 w 6"/>
                <a:gd name="T5" fmla="*/ 11 h 13"/>
                <a:gd name="T6" fmla="*/ 4 w 6"/>
                <a:gd name="T7" fmla="*/ 8 h 13"/>
                <a:gd name="T8" fmla="*/ 4 w 6"/>
                <a:gd name="T9" fmla="*/ 8 h 13"/>
                <a:gd name="T10" fmla="*/ 3 w 6"/>
                <a:gd name="T11" fmla="*/ 7 h 13"/>
                <a:gd name="T12" fmla="*/ 2 w 6"/>
                <a:gd name="T13" fmla="*/ 5 h 13"/>
                <a:gd name="T14" fmla="*/ 0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0" y="0"/>
                  </a:moveTo>
                  <a:cubicBezTo>
                    <a:pt x="2" y="4"/>
                    <a:pt x="4" y="9"/>
                    <a:pt x="6" y="13"/>
                  </a:cubicBezTo>
                  <a:cubicBezTo>
                    <a:pt x="6" y="12"/>
                    <a:pt x="5" y="11"/>
                    <a:pt x="5" y="11"/>
                  </a:cubicBezTo>
                  <a:cubicBezTo>
                    <a:pt x="4" y="10"/>
                    <a:pt x="4" y="9"/>
                    <a:pt x="4" y="8"/>
                  </a:cubicBezTo>
                  <a:cubicBezTo>
                    <a:pt x="4" y="8"/>
                    <a:pt x="4" y="8"/>
                    <a:pt x="4" y="8"/>
                  </a:cubicBezTo>
                  <a:cubicBezTo>
                    <a:pt x="3" y="7"/>
                    <a:pt x="3" y="7"/>
                    <a:pt x="3" y="7"/>
                  </a:cubicBezTo>
                  <a:cubicBezTo>
                    <a:pt x="3" y="6"/>
                    <a:pt x="3" y="6"/>
                    <a:pt x="2" y="5"/>
                  </a:cubicBezTo>
                  <a:cubicBezTo>
                    <a:pt x="2" y="4"/>
                    <a:pt x="1" y="2"/>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530"/>
            <p:cNvSpPr/>
            <p:nvPr/>
          </p:nvSpPr>
          <p:spPr bwMode="auto">
            <a:xfrm>
              <a:off x="3950" y="31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Freeform 531"/>
            <p:cNvSpPr/>
            <p:nvPr/>
          </p:nvSpPr>
          <p:spPr bwMode="auto">
            <a:xfrm>
              <a:off x="3950" y="310"/>
              <a:ext cx="5" cy="13"/>
            </a:xfrm>
            <a:custGeom>
              <a:avLst/>
              <a:gdLst>
                <a:gd name="T0" fmla="*/ 0 w 3"/>
                <a:gd name="T1" fmla="*/ 0 h 8"/>
                <a:gd name="T2" fmla="*/ 3 w 3"/>
                <a:gd name="T3" fmla="*/ 8 h 8"/>
                <a:gd name="T4" fmla="*/ 3 w 3"/>
                <a:gd name="T5" fmla="*/ 8 h 8"/>
                <a:gd name="T6" fmla="*/ 1 w 3"/>
                <a:gd name="T7" fmla="*/ 2 h 8"/>
                <a:gd name="T8" fmla="*/ 0 w 3"/>
                <a:gd name="T9" fmla="*/ 1 h 8"/>
                <a:gd name="T10" fmla="*/ 0 w 3"/>
                <a:gd name="T11" fmla="*/ 0 h 8"/>
              </a:gdLst>
              <a:ahLst/>
              <a:cxnLst>
                <a:cxn ang="0">
                  <a:pos x="T0" y="T1"/>
                </a:cxn>
                <a:cxn ang="0">
                  <a:pos x="T2" y="T3"/>
                </a:cxn>
                <a:cxn ang="0">
                  <a:pos x="T4" y="T5"/>
                </a:cxn>
                <a:cxn ang="0">
                  <a:pos x="T6" y="T7"/>
                </a:cxn>
                <a:cxn ang="0">
                  <a:pos x="T8" y="T9"/>
                </a:cxn>
                <a:cxn ang="0">
                  <a:pos x="T10" y="T11"/>
                </a:cxn>
              </a:cxnLst>
              <a:rect l="0" t="0" r="r" b="b"/>
              <a:pathLst>
                <a:path w="3" h="8">
                  <a:moveTo>
                    <a:pt x="0" y="0"/>
                  </a:moveTo>
                  <a:cubicBezTo>
                    <a:pt x="1" y="2"/>
                    <a:pt x="2" y="5"/>
                    <a:pt x="3" y="8"/>
                  </a:cubicBezTo>
                  <a:cubicBezTo>
                    <a:pt x="3" y="8"/>
                    <a:pt x="3" y="8"/>
                    <a:pt x="3" y="8"/>
                  </a:cubicBezTo>
                  <a:cubicBezTo>
                    <a:pt x="2" y="6"/>
                    <a:pt x="2" y="4"/>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532"/>
            <p:cNvSpPr/>
            <p:nvPr/>
          </p:nvSpPr>
          <p:spPr bwMode="auto">
            <a:xfrm>
              <a:off x="3956" y="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533"/>
            <p:cNvSpPr/>
            <p:nvPr/>
          </p:nvSpPr>
          <p:spPr bwMode="auto">
            <a:xfrm>
              <a:off x="3956" y="325"/>
              <a:ext cx="10" cy="23"/>
            </a:xfrm>
            <a:custGeom>
              <a:avLst/>
              <a:gdLst>
                <a:gd name="T0" fmla="*/ 0 w 6"/>
                <a:gd name="T1" fmla="*/ 0 h 14"/>
                <a:gd name="T2" fmla="*/ 6 w 6"/>
                <a:gd name="T3" fmla="*/ 14 h 14"/>
                <a:gd name="T4" fmla="*/ 4 w 6"/>
                <a:gd name="T5" fmla="*/ 9 h 14"/>
                <a:gd name="T6" fmla="*/ 3 w 6"/>
                <a:gd name="T7" fmla="*/ 7 h 14"/>
                <a:gd name="T8" fmla="*/ 0 w 6"/>
                <a:gd name="T9" fmla="*/ 0 h 14"/>
                <a:gd name="T10" fmla="*/ 0 w 6"/>
                <a:gd name="T11" fmla="*/ 0 h 14"/>
                <a:gd name="T12" fmla="*/ 0 w 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0"/>
                  </a:moveTo>
                  <a:cubicBezTo>
                    <a:pt x="2" y="4"/>
                    <a:pt x="4" y="9"/>
                    <a:pt x="6" y="14"/>
                  </a:cubicBezTo>
                  <a:cubicBezTo>
                    <a:pt x="5" y="12"/>
                    <a:pt x="4" y="11"/>
                    <a:pt x="4" y="9"/>
                  </a:cubicBezTo>
                  <a:cubicBezTo>
                    <a:pt x="3" y="8"/>
                    <a:pt x="3" y="8"/>
                    <a:pt x="3" y="7"/>
                  </a:cubicBezTo>
                  <a:cubicBezTo>
                    <a:pt x="2" y="5"/>
                    <a:pt x="1" y="3"/>
                    <a:pt x="0" y="0"/>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534"/>
            <p:cNvSpPr>
              <a:spLocks noEditPoints="1"/>
            </p:cNvSpPr>
            <p:nvPr/>
          </p:nvSpPr>
          <p:spPr bwMode="auto">
            <a:xfrm>
              <a:off x="3968" y="354"/>
              <a:ext cx="6" cy="15"/>
            </a:xfrm>
            <a:custGeom>
              <a:avLst/>
              <a:gdLst>
                <a:gd name="T0" fmla="*/ 4 w 4"/>
                <a:gd name="T1" fmla="*/ 9 h 9"/>
                <a:gd name="T2" fmla="*/ 4 w 4"/>
                <a:gd name="T3" fmla="*/ 9 h 9"/>
                <a:gd name="T4" fmla="*/ 4 w 4"/>
                <a:gd name="T5" fmla="*/ 9 h 9"/>
                <a:gd name="T6" fmla="*/ 4 w 4"/>
                <a:gd name="T7" fmla="*/ 9 h 9"/>
                <a:gd name="T8" fmla="*/ 4 w 4"/>
                <a:gd name="T9" fmla="*/ 9 h 9"/>
                <a:gd name="T10" fmla="*/ 0 w 4"/>
                <a:gd name="T11" fmla="*/ 0 h 9"/>
                <a:gd name="T12" fmla="*/ 1 w 4"/>
                <a:gd name="T13" fmla="*/ 0 h 9"/>
                <a:gd name="T14" fmla="*/ 0 w 4"/>
                <a:gd name="T15" fmla="*/ 0 h 9"/>
                <a:gd name="T16" fmla="*/ 0 w 4"/>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4" y="9"/>
                  </a:moveTo>
                  <a:cubicBezTo>
                    <a:pt x="4" y="9"/>
                    <a:pt x="4" y="9"/>
                    <a:pt x="4" y="9"/>
                  </a:cubicBezTo>
                  <a:cubicBezTo>
                    <a:pt x="4" y="9"/>
                    <a:pt x="4" y="9"/>
                    <a:pt x="4" y="9"/>
                  </a:cubicBezTo>
                  <a:cubicBezTo>
                    <a:pt x="4" y="9"/>
                    <a:pt x="4" y="9"/>
                    <a:pt x="4" y="9"/>
                  </a:cubicBezTo>
                  <a:cubicBezTo>
                    <a:pt x="4" y="9"/>
                    <a:pt x="4" y="9"/>
                    <a:pt x="4" y="9"/>
                  </a:cubicBezTo>
                  <a:moveTo>
                    <a:pt x="0" y="0"/>
                  </a:moveTo>
                  <a:cubicBezTo>
                    <a:pt x="1" y="0"/>
                    <a:pt x="1" y="0"/>
                    <a:pt x="1" y="0"/>
                  </a:cubicBezTo>
                  <a:cubicBezTo>
                    <a:pt x="1" y="0"/>
                    <a:pt x="1"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6" name="Freeform 535"/>
            <p:cNvSpPr>
              <a:spLocks noEditPoints="1"/>
            </p:cNvSpPr>
            <p:nvPr/>
          </p:nvSpPr>
          <p:spPr bwMode="auto">
            <a:xfrm>
              <a:off x="3968" y="353"/>
              <a:ext cx="8" cy="19"/>
            </a:xfrm>
            <a:custGeom>
              <a:avLst/>
              <a:gdLst>
                <a:gd name="T0" fmla="*/ 4 w 5"/>
                <a:gd name="T1" fmla="*/ 9 h 12"/>
                <a:gd name="T2" fmla="*/ 5 w 5"/>
                <a:gd name="T3" fmla="*/ 12 h 12"/>
                <a:gd name="T4" fmla="*/ 4 w 5"/>
                <a:gd name="T5" fmla="*/ 10 h 12"/>
                <a:gd name="T6" fmla="*/ 4 w 5"/>
                <a:gd name="T7" fmla="*/ 10 h 12"/>
                <a:gd name="T8" fmla="*/ 4 w 5"/>
                <a:gd name="T9" fmla="*/ 9 h 12"/>
                <a:gd name="T10" fmla="*/ 0 w 5"/>
                <a:gd name="T11" fmla="*/ 0 h 12"/>
                <a:gd name="T12" fmla="*/ 2 w 5"/>
                <a:gd name="T13" fmla="*/ 4 h 12"/>
                <a:gd name="T14" fmla="*/ 1 w 5"/>
                <a:gd name="T15" fmla="*/ 1 h 12"/>
                <a:gd name="T16" fmla="*/ 0 w 5"/>
                <a:gd name="T17" fmla="*/ 1 h 12"/>
                <a:gd name="T18" fmla="*/ 0 w 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2">
                  <a:moveTo>
                    <a:pt x="4" y="9"/>
                  </a:moveTo>
                  <a:cubicBezTo>
                    <a:pt x="4" y="10"/>
                    <a:pt x="5" y="11"/>
                    <a:pt x="5" y="12"/>
                  </a:cubicBezTo>
                  <a:cubicBezTo>
                    <a:pt x="5" y="11"/>
                    <a:pt x="5" y="11"/>
                    <a:pt x="4" y="10"/>
                  </a:cubicBezTo>
                  <a:cubicBezTo>
                    <a:pt x="4" y="10"/>
                    <a:pt x="4" y="10"/>
                    <a:pt x="4" y="10"/>
                  </a:cubicBezTo>
                  <a:cubicBezTo>
                    <a:pt x="4" y="9"/>
                    <a:pt x="4" y="9"/>
                    <a:pt x="4" y="9"/>
                  </a:cubicBezTo>
                  <a:moveTo>
                    <a:pt x="0" y="0"/>
                  </a:moveTo>
                  <a:cubicBezTo>
                    <a:pt x="1" y="1"/>
                    <a:pt x="1" y="2"/>
                    <a:pt x="2" y="4"/>
                  </a:cubicBezTo>
                  <a:cubicBezTo>
                    <a:pt x="1" y="3"/>
                    <a:pt x="1" y="2"/>
                    <a:pt x="1" y="1"/>
                  </a:cubicBezTo>
                  <a:cubicBezTo>
                    <a:pt x="1" y="1"/>
                    <a:pt x="1" y="1"/>
                    <a:pt x="0" y="1"/>
                  </a:cubicBezTo>
                  <a:cubicBezTo>
                    <a:pt x="0" y="1"/>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7" name="Freeform 536"/>
            <p:cNvSpPr/>
            <p:nvPr/>
          </p:nvSpPr>
          <p:spPr bwMode="auto">
            <a:xfrm>
              <a:off x="3968" y="353"/>
              <a:ext cx="8" cy="21"/>
            </a:xfrm>
            <a:custGeom>
              <a:avLst/>
              <a:gdLst>
                <a:gd name="T0" fmla="*/ 0 w 5"/>
                <a:gd name="T1" fmla="*/ 0 h 13"/>
                <a:gd name="T2" fmla="*/ 5 w 5"/>
                <a:gd name="T3" fmla="*/ 13 h 13"/>
                <a:gd name="T4" fmla="*/ 5 w 5"/>
                <a:gd name="T5" fmla="*/ 12 h 13"/>
                <a:gd name="T6" fmla="*/ 4 w 5"/>
                <a:gd name="T7" fmla="*/ 9 h 13"/>
                <a:gd name="T8" fmla="*/ 4 w 5"/>
                <a:gd name="T9" fmla="*/ 9 h 13"/>
                <a:gd name="T10" fmla="*/ 2 w 5"/>
                <a:gd name="T11" fmla="*/ 4 h 13"/>
                <a:gd name="T12" fmla="*/ 0 w 5"/>
                <a:gd name="T13" fmla="*/ 0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2" y="4"/>
                    <a:pt x="4" y="8"/>
                    <a:pt x="5" y="13"/>
                  </a:cubicBezTo>
                  <a:cubicBezTo>
                    <a:pt x="5" y="12"/>
                    <a:pt x="5" y="12"/>
                    <a:pt x="5" y="12"/>
                  </a:cubicBezTo>
                  <a:cubicBezTo>
                    <a:pt x="5" y="11"/>
                    <a:pt x="4" y="10"/>
                    <a:pt x="4" y="9"/>
                  </a:cubicBezTo>
                  <a:cubicBezTo>
                    <a:pt x="4" y="9"/>
                    <a:pt x="4" y="9"/>
                    <a:pt x="4" y="9"/>
                  </a:cubicBezTo>
                  <a:cubicBezTo>
                    <a:pt x="3" y="7"/>
                    <a:pt x="2" y="5"/>
                    <a:pt x="2" y="4"/>
                  </a:cubicBezTo>
                  <a:cubicBezTo>
                    <a:pt x="1" y="2"/>
                    <a:pt x="1"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8" name="Freeform 537"/>
            <p:cNvSpPr>
              <a:spLocks noEditPoints="1"/>
            </p:cNvSpPr>
            <p:nvPr/>
          </p:nvSpPr>
          <p:spPr bwMode="auto">
            <a:xfrm>
              <a:off x="3935" y="277"/>
              <a:ext cx="44" cy="102"/>
            </a:xfrm>
            <a:custGeom>
              <a:avLst/>
              <a:gdLst>
                <a:gd name="T0" fmla="*/ 26 w 27"/>
                <a:gd name="T1" fmla="*/ 60 h 62"/>
                <a:gd name="T2" fmla="*/ 27 w 27"/>
                <a:gd name="T3" fmla="*/ 62 h 62"/>
                <a:gd name="T4" fmla="*/ 26 w 27"/>
                <a:gd name="T5" fmla="*/ 60 h 62"/>
                <a:gd name="T6" fmla="*/ 0 w 27"/>
                <a:gd name="T7" fmla="*/ 0 h 62"/>
                <a:gd name="T8" fmla="*/ 0 w 27"/>
                <a:gd name="T9" fmla="*/ 0 h 62"/>
                <a:gd name="T10" fmla="*/ 26 w 27"/>
                <a:gd name="T11" fmla="*/ 60 h 62"/>
                <a:gd name="T12" fmla="*/ 26 w 27"/>
                <a:gd name="T13" fmla="*/ 60 h 62"/>
                <a:gd name="T14" fmla="*/ 25 w 27"/>
                <a:gd name="T15" fmla="*/ 59 h 62"/>
                <a:gd name="T16" fmla="*/ 20 w 27"/>
                <a:gd name="T17" fmla="*/ 46 h 62"/>
                <a:gd name="T18" fmla="*/ 20 w 27"/>
                <a:gd name="T19" fmla="*/ 45 h 62"/>
                <a:gd name="T20" fmla="*/ 19 w 27"/>
                <a:gd name="T21" fmla="*/ 43 h 62"/>
                <a:gd name="T22" fmla="*/ 13 w 27"/>
                <a:gd name="T23" fmla="*/ 29 h 62"/>
                <a:gd name="T24" fmla="*/ 12 w 27"/>
                <a:gd name="T25" fmla="*/ 28 h 62"/>
                <a:gd name="T26" fmla="*/ 9 w 27"/>
                <a:gd name="T27" fmla="*/ 20 h 62"/>
                <a:gd name="T28" fmla="*/ 9 w 27"/>
                <a:gd name="T29" fmla="*/ 19 h 62"/>
                <a:gd name="T30" fmla="*/ 8 w 27"/>
                <a:gd name="T31" fmla="*/ 18 h 62"/>
                <a:gd name="T32" fmla="*/ 2 w 27"/>
                <a:gd name="T33" fmla="*/ 5 h 62"/>
                <a:gd name="T34" fmla="*/ 2 w 27"/>
                <a:gd name="T35" fmla="*/ 5 h 62"/>
                <a:gd name="T36" fmla="*/ 1 w 27"/>
                <a:gd name="T37" fmla="*/ 4 h 62"/>
                <a:gd name="T38" fmla="*/ 1 w 27"/>
                <a:gd name="T39" fmla="*/ 3 h 62"/>
                <a:gd name="T40" fmla="*/ 0 w 27"/>
                <a:gd name="T41" fmla="*/ 2 h 62"/>
                <a:gd name="T42" fmla="*/ 0 w 27"/>
                <a:gd name="T43" fmla="*/ 1 h 62"/>
                <a:gd name="T44" fmla="*/ 0 w 27"/>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62">
                  <a:moveTo>
                    <a:pt x="26" y="60"/>
                  </a:moveTo>
                  <a:cubicBezTo>
                    <a:pt x="26" y="61"/>
                    <a:pt x="26" y="61"/>
                    <a:pt x="27" y="62"/>
                  </a:cubicBezTo>
                  <a:cubicBezTo>
                    <a:pt x="26" y="61"/>
                    <a:pt x="26" y="61"/>
                    <a:pt x="26" y="60"/>
                  </a:cubicBezTo>
                  <a:moveTo>
                    <a:pt x="0" y="0"/>
                  </a:moveTo>
                  <a:cubicBezTo>
                    <a:pt x="0" y="0"/>
                    <a:pt x="0" y="0"/>
                    <a:pt x="0" y="0"/>
                  </a:cubicBezTo>
                  <a:cubicBezTo>
                    <a:pt x="8" y="17"/>
                    <a:pt x="17" y="38"/>
                    <a:pt x="26" y="60"/>
                  </a:cubicBezTo>
                  <a:cubicBezTo>
                    <a:pt x="26" y="60"/>
                    <a:pt x="26" y="60"/>
                    <a:pt x="26" y="60"/>
                  </a:cubicBezTo>
                  <a:cubicBezTo>
                    <a:pt x="26" y="60"/>
                    <a:pt x="26" y="59"/>
                    <a:pt x="25" y="59"/>
                  </a:cubicBezTo>
                  <a:cubicBezTo>
                    <a:pt x="24" y="54"/>
                    <a:pt x="22" y="50"/>
                    <a:pt x="20" y="46"/>
                  </a:cubicBezTo>
                  <a:cubicBezTo>
                    <a:pt x="20" y="46"/>
                    <a:pt x="20" y="46"/>
                    <a:pt x="20" y="45"/>
                  </a:cubicBezTo>
                  <a:cubicBezTo>
                    <a:pt x="20" y="45"/>
                    <a:pt x="19" y="44"/>
                    <a:pt x="19" y="43"/>
                  </a:cubicBezTo>
                  <a:cubicBezTo>
                    <a:pt x="17" y="38"/>
                    <a:pt x="15" y="33"/>
                    <a:pt x="13" y="29"/>
                  </a:cubicBezTo>
                  <a:cubicBezTo>
                    <a:pt x="13" y="29"/>
                    <a:pt x="12" y="28"/>
                    <a:pt x="12" y="28"/>
                  </a:cubicBezTo>
                  <a:cubicBezTo>
                    <a:pt x="11" y="25"/>
                    <a:pt x="10" y="22"/>
                    <a:pt x="9" y="20"/>
                  </a:cubicBezTo>
                  <a:cubicBezTo>
                    <a:pt x="9" y="19"/>
                    <a:pt x="9" y="19"/>
                    <a:pt x="9" y="19"/>
                  </a:cubicBezTo>
                  <a:cubicBezTo>
                    <a:pt x="8" y="19"/>
                    <a:pt x="8" y="18"/>
                    <a:pt x="8" y="18"/>
                  </a:cubicBezTo>
                  <a:cubicBezTo>
                    <a:pt x="6" y="14"/>
                    <a:pt x="4" y="9"/>
                    <a:pt x="2" y="5"/>
                  </a:cubicBezTo>
                  <a:cubicBezTo>
                    <a:pt x="2" y="5"/>
                    <a:pt x="2" y="5"/>
                    <a:pt x="2" y="5"/>
                  </a:cubicBezTo>
                  <a:cubicBezTo>
                    <a:pt x="2" y="5"/>
                    <a:pt x="2" y="4"/>
                    <a:pt x="1" y="4"/>
                  </a:cubicBezTo>
                  <a:cubicBezTo>
                    <a:pt x="1" y="3"/>
                    <a:pt x="1" y="3"/>
                    <a:pt x="1" y="3"/>
                  </a:cubicBezTo>
                  <a:cubicBezTo>
                    <a:pt x="1" y="3"/>
                    <a:pt x="1" y="2"/>
                    <a:pt x="0" y="2"/>
                  </a:cubicBezTo>
                  <a:cubicBezTo>
                    <a:pt x="0" y="2"/>
                    <a:pt x="0" y="1"/>
                    <a:pt x="0"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9" name="Freeform 538"/>
            <p:cNvSpPr/>
            <p:nvPr/>
          </p:nvSpPr>
          <p:spPr bwMode="auto">
            <a:xfrm>
              <a:off x="3981" y="384"/>
              <a:ext cx="1" cy="3"/>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0"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0" name="Freeform 539"/>
            <p:cNvSpPr>
              <a:spLocks noEditPoints="1"/>
            </p:cNvSpPr>
            <p:nvPr/>
          </p:nvSpPr>
          <p:spPr bwMode="auto">
            <a:xfrm>
              <a:off x="3979" y="382"/>
              <a:ext cx="3" cy="7"/>
            </a:xfrm>
            <a:custGeom>
              <a:avLst/>
              <a:gdLst>
                <a:gd name="T0" fmla="*/ 1 w 2"/>
                <a:gd name="T1" fmla="*/ 1 h 4"/>
                <a:gd name="T2" fmla="*/ 2 w 2"/>
                <a:gd name="T3" fmla="*/ 4 h 4"/>
                <a:gd name="T4" fmla="*/ 2 w 2"/>
                <a:gd name="T5" fmla="*/ 3 h 4"/>
                <a:gd name="T6" fmla="*/ 1 w 2"/>
                <a:gd name="T7" fmla="*/ 1 h 4"/>
                <a:gd name="T8" fmla="*/ 1 w 2"/>
                <a:gd name="T9" fmla="*/ 1 h 4"/>
                <a:gd name="T10" fmla="*/ 0 w 2"/>
                <a:gd name="T11" fmla="*/ 0 h 4"/>
                <a:gd name="T12" fmla="*/ 1 w 2"/>
                <a:gd name="T13" fmla="*/ 1 h 4"/>
                <a:gd name="T14" fmla="*/ 1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2"/>
                    <a:pt x="2" y="3"/>
                    <a:pt x="2" y="4"/>
                  </a:cubicBezTo>
                  <a:cubicBezTo>
                    <a:pt x="2" y="4"/>
                    <a:pt x="2" y="4"/>
                    <a:pt x="2" y="3"/>
                  </a:cubicBezTo>
                  <a:cubicBezTo>
                    <a:pt x="2" y="3"/>
                    <a:pt x="1" y="2"/>
                    <a:pt x="1" y="1"/>
                  </a:cubicBezTo>
                  <a:cubicBezTo>
                    <a:pt x="1" y="1"/>
                    <a:pt x="1" y="1"/>
                    <a:pt x="1" y="1"/>
                  </a:cubicBezTo>
                  <a:moveTo>
                    <a:pt x="0" y="0"/>
                  </a:moveTo>
                  <a:cubicBezTo>
                    <a:pt x="1" y="0"/>
                    <a:pt x="1" y="1"/>
                    <a:pt x="1" y="1"/>
                  </a:cubicBezTo>
                  <a:cubicBezTo>
                    <a:pt x="1" y="1"/>
                    <a:pt x="1" y="0"/>
                    <a:pt x="1" y="0"/>
                  </a:cubicBezTo>
                  <a:cubicBezTo>
                    <a:pt x="1"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1" name="Freeform 540"/>
            <p:cNvSpPr/>
            <p:nvPr/>
          </p:nvSpPr>
          <p:spPr bwMode="auto">
            <a:xfrm>
              <a:off x="3979" y="380"/>
              <a:ext cx="5" cy="12"/>
            </a:xfrm>
            <a:custGeom>
              <a:avLst/>
              <a:gdLst>
                <a:gd name="T0" fmla="*/ 0 w 3"/>
                <a:gd name="T1" fmla="*/ 0 h 7"/>
                <a:gd name="T2" fmla="*/ 0 w 3"/>
                <a:gd name="T3" fmla="*/ 0 h 7"/>
                <a:gd name="T4" fmla="*/ 3 w 3"/>
                <a:gd name="T5" fmla="*/ 7 h 7"/>
                <a:gd name="T6" fmla="*/ 2 w 3"/>
                <a:gd name="T7" fmla="*/ 5 h 7"/>
                <a:gd name="T8" fmla="*/ 1 w 3"/>
                <a:gd name="T9" fmla="*/ 2 h 7"/>
                <a:gd name="T10" fmla="*/ 1 w 3"/>
                <a:gd name="T11" fmla="*/ 2 h 7"/>
                <a:gd name="T12" fmla="*/ 1 w 3"/>
                <a:gd name="T13" fmla="*/ 2 h 7"/>
                <a:gd name="T14" fmla="*/ 0 w 3"/>
                <a:gd name="T15" fmla="*/ 1 h 7"/>
                <a:gd name="T16" fmla="*/ 0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0"/>
                  </a:moveTo>
                  <a:cubicBezTo>
                    <a:pt x="0" y="0"/>
                    <a:pt x="0" y="0"/>
                    <a:pt x="0" y="0"/>
                  </a:cubicBezTo>
                  <a:cubicBezTo>
                    <a:pt x="1" y="2"/>
                    <a:pt x="2" y="5"/>
                    <a:pt x="3" y="7"/>
                  </a:cubicBezTo>
                  <a:cubicBezTo>
                    <a:pt x="3" y="7"/>
                    <a:pt x="3" y="6"/>
                    <a:pt x="2" y="5"/>
                  </a:cubicBezTo>
                  <a:cubicBezTo>
                    <a:pt x="2" y="4"/>
                    <a:pt x="1" y="3"/>
                    <a:pt x="1" y="2"/>
                  </a:cubicBezTo>
                  <a:cubicBezTo>
                    <a:pt x="1" y="2"/>
                    <a:pt x="1" y="2"/>
                    <a:pt x="1" y="2"/>
                  </a:cubicBezTo>
                  <a:cubicBezTo>
                    <a:pt x="1" y="2"/>
                    <a:pt x="1" y="2"/>
                    <a:pt x="1" y="2"/>
                  </a:cubicBezTo>
                  <a:cubicBezTo>
                    <a:pt x="1" y="2"/>
                    <a:pt x="1" y="1"/>
                    <a:pt x="0"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2" name="Oval 541"/>
            <p:cNvSpPr>
              <a:spLocks noChangeArrowheads="1"/>
            </p:cNvSpPr>
            <p:nvPr/>
          </p:nvSpPr>
          <p:spPr bwMode="auto">
            <a:xfrm>
              <a:off x="3927" y="261"/>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3" name="Freeform 542"/>
            <p:cNvSpPr/>
            <p:nvPr/>
          </p:nvSpPr>
          <p:spPr bwMode="auto">
            <a:xfrm>
              <a:off x="3923" y="255"/>
              <a:ext cx="5" cy="8"/>
            </a:xfrm>
            <a:custGeom>
              <a:avLst/>
              <a:gdLst>
                <a:gd name="T0" fmla="*/ 0 w 3"/>
                <a:gd name="T1" fmla="*/ 0 h 5"/>
                <a:gd name="T2" fmla="*/ 0 w 3"/>
                <a:gd name="T3" fmla="*/ 0 h 5"/>
                <a:gd name="T4" fmla="*/ 0 w 3"/>
                <a:gd name="T5" fmla="*/ 1 h 5"/>
                <a:gd name="T6" fmla="*/ 1 w 3"/>
                <a:gd name="T7" fmla="*/ 1 h 5"/>
                <a:gd name="T8" fmla="*/ 3 w 3"/>
                <a:gd name="T9" fmla="*/ 5 h 5"/>
                <a:gd name="T10" fmla="*/ 2 w 3"/>
                <a:gd name="T11" fmla="*/ 4 h 5"/>
                <a:gd name="T12" fmla="*/ 2 w 3"/>
                <a:gd name="T13" fmla="*/ 4 h 5"/>
                <a:gd name="T14" fmla="*/ 2 w 3"/>
                <a:gd name="T15" fmla="*/ 3 h 5"/>
                <a:gd name="T16" fmla="*/ 0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0"/>
                  </a:moveTo>
                  <a:cubicBezTo>
                    <a:pt x="0" y="0"/>
                    <a:pt x="0" y="0"/>
                    <a:pt x="0" y="0"/>
                  </a:cubicBezTo>
                  <a:cubicBezTo>
                    <a:pt x="0" y="0"/>
                    <a:pt x="0" y="0"/>
                    <a:pt x="0" y="1"/>
                  </a:cubicBezTo>
                  <a:cubicBezTo>
                    <a:pt x="0" y="1"/>
                    <a:pt x="1" y="1"/>
                    <a:pt x="1" y="1"/>
                  </a:cubicBezTo>
                  <a:cubicBezTo>
                    <a:pt x="1" y="3"/>
                    <a:pt x="2" y="4"/>
                    <a:pt x="3" y="5"/>
                  </a:cubicBezTo>
                  <a:cubicBezTo>
                    <a:pt x="2" y="5"/>
                    <a:pt x="2" y="5"/>
                    <a:pt x="2" y="4"/>
                  </a:cubicBezTo>
                  <a:cubicBezTo>
                    <a:pt x="2" y="4"/>
                    <a:pt x="2" y="4"/>
                    <a:pt x="2" y="4"/>
                  </a:cubicBezTo>
                  <a:cubicBezTo>
                    <a:pt x="2" y="3"/>
                    <a:pt x="2" y="3"/>
                    <a:pt x="2" y="3"/>
                  </a:cubicBezTo>
                  <a:cubicBezTo>
                    <a:pt x="1" y="2"/>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4" name="Freeform 543"/>
            <p:cNvSpPr/>
            <p:nvPr/>
          </p:nvSpPr>
          <p:spPr bwMode="auto">
            <a:xfrm>
              <a:off x="3925" y="256"/>
              <a:ext cx="3" cy="8"/>
            </a:xfrm>
            <a:custGeom>
              <a:avLst/>
              <a:gdLst>
                <a:gd name="T0" fmla="*/ 0 w 2"/>
                <a:gd name="T1" fmla="*/ 0 h 5"/>
                <a:gd name="T2" fmla="*/ 2 w 2"/>
                <a:gd name="T3" fmla="*/ 5 h 5"/>
                <a:gd name="T4" fmla="*/ 2 w 2"/>
                <a:gd name="T5" fmla="*/ 5 h 5"/>
                <a:gd name="T6" fmla="*/ 2 w 2"/>
                <a:gd name="T7" fmla="*/ 4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2"/>
                    <a:pt x="1" y="3"/>
                    <a:pt x="2" y="5"/>
                  </a:cubicBezTo>
                  <a:cubicBezTo>
                    <a:pt x="2" y="5"/>
                    <a:pt x="2" y="5"/>
                    <a:pt x="2" y="5"/>
                  </a:cubicBezTo>
                  <a:cubicBezTo>
                    <a:pt x="2" y="5"/>
                    <a:pt x="2" y="5"/>
                    <a:pt x="2" y="4"/>
                  </a:cubicBezTo>
                  <a:cubicBezTo>
                    <a:pt x="1" y="3"/>
                    <a:pt x="0"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5" name="Freeform 544"/>
            <p:cNvSpPr/>
            <p:nvPr/>
          </p:nvSpPr>
          <p:spPr bwMode="auto">
            <a:xfrm>
              <a:off x="3986" y="395"/>
              <a:ext cx="5" cy="13"/>
            </a:xfrm>
            <a:custGeom>
              <a:avLst/>
              <a:gdLst>
                <a:gd name="T0" fmla="*/ 0 w 3"/>
                <a:gd name="T1" fmla="*/ 0 h 8"/>
                <a:gd name="T2" fmla="*/ 3 w 3"/>
                <a:gd name="T3" fmla="*/ 8 h 8"/>
                <a:gd name="T4" fmla="*/ 0 w 3"/>
                <a:gd name="T5" fmla="*/ 0 h 8"/>
              </a:gdLst>
              <a:ahLst/>
              <a:cxnLst>
                <a:cxn ang="0">
                  <a:pos x="T0" y="T1"/>
                </a:cxn>
                <a:cxn ang="0">
                  <a:pos x="T2" y="T3"/>
                </a:cxn>
                <a:cxn ang="0">
                  <a:pos x="T4" y="T5"/>
                </a:cxn>
              </a:cxnLst>
              <a:rect l="0" t="0" r="r" b="b"/>
              <a:pathLst>
                <a:path w="3" h="8">
                  <a:moveTo>
                    <a:pt x="0" y="0"/>
                  </a:moveTo>
                  <a:cubicBezTo>
                    <a:pt x="1" y="3"/>
                    <a:pt x="2" y="5"/>
                    <a:pt x="3" y="8"/>
                  </a:cubicBezTo>
                  <a:cubicBezTo>
                    <a:pt x="2" y="5"/>
                    <a:pt x="1" y="3"/>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6" name="Freeform 545"/>
            <p:cNvSpPr/>
            <p:nvPr/>
          </p:nvSpPr>
          <p:spPr bwMode="auto">
            <a:xfrm>
              <a:off x="3928" y="266"/>
              <a:ext cx="2" cy="3"/>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1"/>
                    <a:pt x="1" y="2"/>
                  </a:cubicBezTo>
                  <a:cubicBezTo>
                    <a:pt x="1" y="2"/>
                    <a:pt x="1" y="2"/>
                    <a:pt x="1" y="2"/>
                  </a:cubicBezTo>
                  <a:cubicBezTo>
                    <a:pt x="1" y="1"/>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7" name="Freeform 546"/>
            <p:cNvSpPr>
              <a:spLocks noEditPoints="1"/>
            </p:cNvSpPr>
            <p:nvPr/>
          </p:nvSpPr>
          <p:spPr bwMode="auto">
            <a:xfrm>
              <a:off x="3928" y="266"/>
              <a:ext cx="5" cy="10"/>
            </a:xfrm>
            <a:custGeom>
              <a:avLst/>
              <a:gdLst>
                <a:gd name="T0" fmla="*/ 1 w 3"/>
                <a:gd name="T1" fmla="*/ 2 h 6"/>
                <a:gd name="T2" fmla="*/ 3 w 3"/>
                <a:gd name="T3" fmla="*/ 6 h 6"/>
                <a:gd name="T4" fmla="*/ 3 w 3"/>
                <a:gd name="T5" fmla="*/ 6 h 6"/>
                <a:gd name="T6" fmla="*/ 3 w 3"/>
                <a:gd name="T7" fmla="*/ 5 h 6"/>
                <a:gd name="T8" fmla="*/ 1 w 3"/>
                <a:gd name="T9" fmla="*/ 2 h 6"/>
                <a:gd name="T10" fmla="*/ 0 w 3"/>
                <a:gd name="T11" fmla="*/ 0 h 6"/>
                <a:gd name="T12" fmla="*/ 1 w 3"/>
                <a:gd name="T13" fmla="*/ 2 h 6"/>
                <a:gd name="T14" fmla="*/ 0 w 3"/>
                <a:gd name="T15" fmla="*/ 0 h 6"/>
                <a:gd name="T16" fmla="*/ 0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2"/>
                  </a:moveTo>
                  <a:cubicBezTo>
                    <a:pt x="2" y="3"/>
                    <a:pt x="3" y="5"/>
                    <a:pt x="3" y="6"/>
                  </a:cubicBezTo>
                  <a:cubicBezTo>
                    <a:pt x="3" y="6"/>
                    <a:pt x="3" y="6"/>
                    <a:pt x="3" y="6"/>
                  </a:cubicBezTo>
                  <a:cubicBezTo>
                    <a:pt x="3" y="6"/>
                    <a:pt x="3" y="5"/>
                    <a:pt x="3" y="5"/>
                  </a:cubicBezTo>
                  <a:cubicBezTo>
                    <a:pt x="2" y="4"/>
                    <a:pt x="2" y="3"/>
                    <a:pt x="1" y="2"/>
                  </a:cubicBezTo>
                  <a:moveTo>
                    <a:pt x="0" y="0"/>
                  </a:moveTo>
                  <a:cubicBezTo>
                    <a:pt x="1" y="0"/>
                    <a:pt x="1" y="1"/>
                    <a:pt x="1" y="2"/>
                  </a:cubicBezTo>
                  <a:cubicBezTo>
                    <a:pt x="1" y="1"/>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8" name="Oval 547"/>
            <p:cNvSpPr>
              <a:spLocks noChangeArrowheads="1"/>
            </p:cNvSpPr>
            <p:nvPr/>
          </p:nvSpPr>
          <p:spPr bwMode="auto">
            <a:xfrm>
              <a:off x="3932" y="273"/>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9" name="Freeform 548"/>
            <p:cNvSpPr/>
            <p:nvPr/>
          </p:nvSpPr>
          <p:spPr bwMode="auto">
            <a:xfrm>
              <a:off x="3930" y="269"/>
              <a:ext cx="3" cy="5"/>
            </a:xfrm>
            <a:custGeom>
              <a:avLst/>
              <a:gdLst>
                <a:gd name="T0" fmla="*/ 0 w 2"/>
                <a:gd name="T1" fmla="*/ 0 h 3"/>
                <a:gd name="T2" fmla="*/ 0 w 2"/>
                <a:gd name="T3" fmla="*/ 0 h 3"/>
                <a:gd name="T4" fmla="*/ 0 w 2"/>
                <a:gd name="T5" fmla="*/ 0 h 3"/>
                <a:gd name="T6" fmla="*/ 2 w 2"/>
                <a:gd name="T7" fmla="*/ 3 h 3"/>
                <a:gd name="T8" fmla="*/ 1 w 2"/>
                <a:gd name="T9" fmla="*/ 2 h 3"/>
                <a:gd name="T10" fmla="*/ 1 w 2"/>
                <a:gd name="T11" fmla="*/ 2 h 3"/>
                <a:gd name="T12" fmla="*/ 1 w 2"/>
                <a:gd name="T13" fmla="*/ 1 h 3"/>
                <a:gd name="T14" fmla="*/ 1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cubicBezTo>
                    <a:pt x="0" y="0"/>
                    <a:pt x="0" y="0"/>
                    <a:pt x="0" y="0"/>
                  </a:cubicBezTo>
                  <a:cubicBezTo>
                    <a:pt x="0" y="0"/>
                    <a:pt x="0" y="0"/>
                    <a:pt x="0" y="0"/>
                  </a:cubicBezTo>
                  <a:cubicBezTo>
                    <a:pt x="1" y="1"/>
                    <a:pt x="1" y="2"/>
                    <a:pt x="2" y="3"/>
                  </a:cubicBezTo>
                  <a:cubicBezTo>
                    <a:pt x="2" y="3"/>
                    <a:pt x="2" y="3"/>
                    <a:pt x="1" y="2"/>
                  </a:cubicBezTo>
                  <a:cubicBezTo>
                    <a:pt x="1" y="2"/>
                    <a:pt x="1" y="2"/>
                    <a:pt x="1" y="2"/>
                  </a:cubicBezTo>
                  <a:cubicBezTo>
                    <a:pt x="1" y="2"/>
                    <a:pt x="1" y="2"/>
                    <a:pt x="1" y="1"/>
                  </a:cubicBezTo>
                  <a:cubicBezTo>
                    <a:pt x="1" y="1"/>
                    <a:pt x="1" y="1"/>
                    <a:pt x="1" y="1"/>
                  </a:cubicBezTo>
                  <a:cubicBezTo>
                    <a:pt x="1"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0" name="Freeform 549"/>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1" name="Freeform 550"/>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2" name="Freeform 551"/>
            <p:cNvSpPr/>
            <p:nvPr/>
          </p:nvSpPr>
          <p:spPr bwMode="auto">
            <a:xfrm>
              <a:off x="3874" y="160"/>
              <a:ext cx="2" cy="3"/>
            </a:xfrm>
            <a:custGeom>
              <a:avLst/>
              <a:gdLst>
                <a:gd name="T0" fmla="*/ 0 w 1"/>
                <a:gd name="T1" fmla="*/ 0 h 2"/>
                <a:gd name="T2" fmla="*/ 1 w 1"/>
                <a:gd name="T3" fmla="*/ 2 h 2"/>
                <a:gd name="T4" fmla="*/ 1 w 1"/>
                <a:gd name="T5" fmla="*/ 2 h 2"/>
                <a:gd name="T6" fmla="*/ 0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1" y="2"/>
                  </a:cubicBezTo>
                  <a:cubicBezTo>
                    <a:pt x="1" y="2"/>
                    <a:pt x="1" y="2"/>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3" name="Freeform 552"/>
            <p:cNvSpPr/>
            <p:nvPr/>
          </p:nvSpPr>
          <p:spPr bwMode="auto">
            <a:xfrm>
              <a:off x="3874" y="160"/>
              <a:ext cx="2" cy="3"/>
            </a:xfrm>
            <a:custGeom>
              <a:avLst/>
              <a:gdLst>
                <a:gd name="T0" fmla="*/ 0 w 1"/>
                <a:gd name="T1" fmla="*/ 0 h 2"/>
                <a:gd name="T2" fmla="*/ 0 w 1"/>
                <a:gd name="T3" fmla="*/ 0 h 2"/>
                <a:gd name="T4" fmla="*/ 1 w 1"/>
                <a:gd name="T5" fmla="*/ 2 h 2"/>
                <a:gd name="T6" fmla="*/ 1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1" y="2"/>
                  </a:cubicBezTo>
                  <a:cubicBezTo>
                    <a:pt x="1" y="2"/>
                    <a:pt x="1" y="2"/>
                    <a:pt x="1" y="2"/>
                  </a:cubicBezTo>
                  <a:cubicBezTo>
                    <a:pt x="1" y="2"/>
                    <a:pt x="1" y="2"/>
                    <a:pt x="1" y="2"/>
                  </a:cubicBezTo>
                  <a:cubicBezTo>
                    <a:pt x="0" y="1"/>
                    <a:pt x="0" y="1"/>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4" name="Freeform 553"/>
            <p:cNvSpPr/>
            <p:nvPr/>
          </p:nvSpPr>
          <p:spPr bwMode="auto">
            <a:xfrm>
              <a:off x="3873" y="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5" name="Freeform 554"/>
            <p:cNvSpPr/>
            <p:nvPr/>
          </p:nvSpPr>
          <p:spPr bwMode="auto">
            <a:xfrm>
              <a:off x="3873" y="156"/>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6" name="Freeform 555"/>
            <p:cNvSpPr/>
            <p:nvPr/>
          </p:nvSpPr>
          <p:spPr bwMode="auto">
            <a:xfrm>
              <a:off x="3873" y="15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7" name="Freeform 556"/>
            <p:cNvSpPr/>
            <p:nvPr/>
          </p:nvSpPr>
          <p:spPr bwMode="auto">
            <a:xfrm>
              <a:off x="3871" y="156"/>
              <a:ext cx="2" cy="4"/>
            </a:xfrm>
            <a:custGeom>
              <a:avLst/>
              <a:gdLst>
                <a:gd name="T0" fmla="*/ 0 w 1"/>
                <a:gd name="T1" fmla="*/ 0 h 2"/>
                <a:gd name="T2" fmla="*/ 1 w 1"/>
                <a:gd name="T3" fmla="*/ 0 h 2"/>
                <a:gd name="T4" fmla="*/ 1 w 1"/>
                <a:gd name="T5" fmla="*/ 1 h 2"/>
                <a:gd name="T6" fmla="*/ 1 w 1"/>
                <a:gd name="T7" fmla="*/ 2 h 2"/>
                <a:gd name="T8" fmla="*/ 1 w 1"/>
                <a:gd name="T9" fmla="*/ 1 h 2"/>
                <a:gd name="T10" fmla="*/ 1 w 1"/>
                <a:gd name="T11" fmla="*/ 0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1" y="0"/>
                    <a:pt x="1" y="0"/>
                    <a:pt x="1" y="0"/>
                  </a:cubicBezTo>
                  <a:cubicBezTo>
                    <a:pt x="1" y="1"/>
                    <a:pt x="1" y="1"/>
                    <a:pt x="1" y="1"/>
                  </a:cubicBezTo>
                  <a:cubicBezTo>
                    <a:pt x="1" y="2"/>
                    <a:pt x="1" y="2"/>
                    <a:pt x="1" y="2"/>
                  </a:cubicBezTo>
                  <a:cubicBezTo>
                    <a:pt x="1" y="2"/>
                    <a:pt x="1" y="1"/>
                    <a:pt x="1" y="1"/>
                  </a:cubicBezTo>
                  <a:cubicBezTo>
                    <a:pt x="1" y="1"/>
                    <a:pt x="1" y="1"/>
                    <a:pt x="1"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8" name="Freeform 557"/>
            <p:cNvSpPr/>
            <p:nvPr/>
          </p:nvSpPr>
          <p:spPr bwMode="auto">
            <a:xfrm>
              <a:off x="3876" y="16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9" name="Freeform 558"/>
            <p:cNvSpPr/>
            <p:nvPr/>
          </p:nvSpPr>
          <p:spPr bwMode="auto">
            <a:xfrm>
              <a:off x="3878" y="166"/>
              <a:ext cx="1" cy="2"/>
            </a:xfrm>
            <a:custGeom>
              <a:avLst/>
              <a:gdLst>
                <a:gd name="T0" fmla="*/ 0 w 1"/>
                <a:gd name="T1" fmla="*/ 0 h 1"/>
                <a:gd name="T2" fmla="*/ 0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1" y="1"/>
                  </a:cubicBezTo>
                  <a:cubicBezTo>
                    <a:pt x="1" y="1"/>
                    <a:pt x="1" y="1"/>
                    <a:pt x="1" y="1"/>
                  </a:cubicBezTo>
                  <a:cubicBezTo>
                    <a:pt x="0" y="1"/>
                    <a:pt x="0" y="1"/>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0" name="Freeform 559"/>
            <p:cNvSpPr/>
            <p:nvPr/>
          </p:nvSpPr>
          <p:spPr bwMode="auto">
            <a:xfrm>
              <a:off x="3878" y="16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1" name="Freeform 560"/>
            <p:cNvSpPr/>
            <p:nvPr/>
          </p:nvSpPr>
          <p:spPr bwMode="auto">
            <a:xfrm>
              <a:off x="3878" y="166"/>
              <a:ext cx="0" cy="2"/>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2" name="Freeform 561"/>
            <p:cNvSpPr/>
            <p:nvPr/>
          </p:nvSpPr>
          <p:spPr bwMode="auto">
            <a:xfrm>
              <a:off x="3878" y="16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562"/>
            <p:cNvSpPr>
              <a:spLocks noEditPoints="1"/>
            </p:cNvSpPr>
            <p:nvPr/>
          </p:nvSpPr>
          <p:spPr bwMode="auto">
            <a:xfrm>
              <a:off x="3879" y="170"/>
              <a:ext cx="2" cy="4"/>
            </a:xfrm>
            <a:custGeom>
              <a:avLst/>
              <a:gdLst>
                <a:gd name="T0" fmla="*/ 1 w 1"/>
                <a:gd name="T1" fmla="*/ 2 h 3"/>
                <a:gd name="T2" fmla="*/ 1 w 1"/>
                <a:gd name="T3" fmla="*/ 2 h 3"/>
                <a:gd name="T4" fmla="*/ 1 w 1"/>
                <a:gd name="T5" fmla="*/ 3 h 3"/>
                <a:gd name="T6" fmla="*/ 1 w 1"/>
                <a:gd name="T7" fmla="*/ 2 h 3"/>
                <a:gd name="T8" fmla="*/ 0 w 1"/>
                <a:gd name="T9" fmla="*/ 0 h 3"/>
                <a:gd name="T10" fmla="*/ 0 w 1"/>
                <a:gd name="T11" fmla="*/ 0 h 3"/>
                <a:gd name="T12" fmla="*/ 0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2"/>
                  </a:moveTo>
                  <a:cubicBezTo>
                    <a:pt x="1" y="2"/>
                    <a:pt x="1" y="2"/>
                    <a:pt x="1" y="2"/>
                  </a:cubicBezTo>
                  <a:cubicBezTo>
                    <a:pt x="1" y="3"/>
                    <a:pt x="1" y="3"/>
                    <a:pt x="1" y="3"/>
                  </a:cubicBezTo>
                  <a:cubicBezTo>
                    <a:pt x="1" y="2"/>
                    <a:pt x="1" y="2"/>
                    <a:pt x="1" y="2"/>
                  </a:cubicBezTo>
                  <a:moveTo>
                    <a:pt x="0" y="0"/>
                  </a:moveTo>
                  <a:cubicBezTo>
                    <a:pt x="0" y="0"/>
                    <a:pt x="0" y="0"/>
                    <a:pt x="0" y="0"/>
                  </a:cubicBezTo>
                  <a:cubicBezTo>
                    <a:pt x="0" y="0"/>
                    <a:pt x="0" y="0"/>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4" name="Freeform 563"/>
            <p:cNvSpPr>
              <a:spLocks noEditPoints="1"/>
            </p:cNvSpPr>
            <p:nvPr/>
          </p:nvSpPr>
          <p:spPr bwMode="auto">
            <a:xfrm>
              <a:off x="3879" y="170"/>
              <a:ext cx="2" cy="3"/>
            </a:xfrm>
            <a:custGeom>
              <a:avLst/>
              <a:gdLst>
                <a:gd name="T0" fmla="*/ 1 w 1"/>
                <a:gd name="T1" fmla="*/ 2 h 2"/>
                <a:gd name="T2" fmla="*/ 1 w 1"/>
                <a:gd name="T3" fmla="*/ 2 h 2"/>
                <a:gd name="T4" fmla="*/ 1 w 1"/>
                <a:gd name="T5" fmla="*/ 2 h 2"/>
                <a:gd name="T6" fmla="*/ 1 w 1"/>
                <a:gd name="T7" fmla="*/ 2 h 2"/>
                <a:gd name="T8" fmla="*/ 1 w 1"/>
                <a:gd name="T9" fmla="*/ 2 h 2"/>
                <a:gd name="T10" fmla="*/ 0 w 1"/>
                <a:gd name="T11" fmla="*/ 0 h 2"/>
                <a:gd name="T12" fmla="*/ 0 w 1"/>
                <a:gd name="T13" fmla="*/ 0 h 2"/>
                <a:gd name="T14" fmla="*/ 1 w 1"/>
                <a:gd name="T15" fmla="*/ 1 h 2"/>
                <a:gd name="T16" fmla="*/ 0 w 1"/>
                <a:gd name="T17" fmla="*/ 1 h 2"/>
                <a:gd name="T18" fmla="*/ 0 w 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2"/>
                  </a:moveTo>
                  <a:cubicBezTo>
                    <a:pt x="1" y="2"/>
                    <a:pt x="1" y="2"/>
                    <a:pt x="1" y="2"/>
                  </a:cubicBezTo>
                  <a:cubicBezTo>
                    <a:pt x="1" y="2"/>
                    <a:pt x="1" y="2"/>
                    <a:pt x="1" y="2"/>
                  </a:cubicBezTo>
                  <a:cubicBezTo>
                    <a:pt x="1" y="2"/>
                    <a:pt x="1" y="2"/>
                    <a:pt x="1" y="2"/>
                  </a:cubicBezTo>
                  <a:cubicBezTo>
                    <a:pt x="1" y="2"/>
                    <a:pt x="1" y="2"/>
                    <a:pt x="1" y="2"/>
                  </a:cubicBezTo>
                  <a:moveTo>
                    <a:pt x="0" y="0"/>
                  </a:moveTo>
                  <a:cubicBezTo>
                    <a:pt x="0" y="0"/>
                    <a:pt x="0" y="0"/>
                    <a:pt x="0" y="0"/>
                  </a:cubicBezTo>
                  <a:cubicBezTo>
                    <a:pt x="0" y="0"/>
                    <a:pt x="0" y="1"/>
                    <a:pt x="1" y="1"/>
                  </a:cubicBezTo>
                  <a:cubicBezTo>
                    <a:pt x="1" y="1"/>
                    <a:pt x="0" y="1"/>
                    <a:pt x="0"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564"/>
            <p:cNvSpPr/>
            <p:nvPr/>
          </p:nvSpPr>
          <p:spPr bwMode="auto">
            <a:xfrm>
              <a:off x="3879" y="170"/>
              <a:ext cx="2" cy="3"/>
            </a:xfrm>
            <a:custGeom>
              <a:avLst/>
              <a:gdLst>
                <a:gd name="T0" fmla="*/ 0 w 1"/>
                <a:gd name="T1" fmla="*/ 0 h 2"/>
                <a:gd name="T2" fmla="*/ 0 w 1"/>
                <a:gd name="T3" fmla="*/ 1 h 2"/>
                <a:gd name="T4" fmla="*/ 1 w 1"/>
                <a:gd name="T5" fmla="*/ 2 h 2"/>
                <a:gd name="T6" fmla="*/ 1 w 1"/>
                <a:gd name="T7" fmla="*/ 2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1"/>
                  </a:cubicBezTo>
                  <a:cubicBezTo>
                    <a:pt x="1" y="1"/>
                    <a:pt x="1" y="2"/>
                    <a:pt x="1" y="2"/>
                  </a:cubicBezTo>
                  <a:cubicBezTo>
                    <a:pt x="1" y="2"/>
                    <a:pt x="1" y="2"/>
                    <a:pt x="1" y="2"/>
                  </a:cubicBezTo>
                  <a:cubicBezTo>
                    <a:pt x="1" y="2"/>
                    <a:pt x="1" y="2"/>
                    <a:pt x="1" y="2"/>
                  </a:cubicBezTo>
                  <a:cubicBezTo>
                    <a:pt x="1" y="2"/>
                    <a:pt x="1" y="1"/>
                    <a:pt x="1"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6" name="Freeform 565"/>
            <p:cNvSpPr/>
            <p:nvPr/>
          </p:nvSpPr>
          <p:spPr bwMode="auto">
            <a:xfrm>
              <a:off x="3879" y="171"/>
              <a:ext cx="2" cy="2"/>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1" y="1"/>
                  </a:cubicBezTo>
                  <a:cubicBezTo>
                    <a:pt x="1" y="1"/>
                    <a:pt x="1" y="1"/>
                    <a:pt x="1" y="1"/>
                  </a:cubicBezTo>
                  <a:cubicBezTo>
                    <a:pt x="1" y="1"/>
                    <a:pt x="1"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7" name="Freeform 566"/>
            <p:cNvSpPr/>
            <p:nvPr/>
          </p:nvSpPr>
          <p:spPr bwMode="auto">
            <a:xfrm>
              <a:off x="3881" y="17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8" name="Freeform 567"/>
            <p:cNvSpPr/>
            <p:nvPr/>
          </p:nvSpPr>
          <p:spPr bwMode="auto">
            <a:xfrm>
              <a:off x="3881" y="17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9" name="Freeform 568"/>
            <p:cNvSpPr/>
            <p:nvPr/>
          </p:nvSpPr>
          <p:spPr bwMode="auto">
            <a:xfrm>
              <a:off x="3883" y="176"/>
              <a:ext cx="3" cy="7"/>
            </a:xfrm>
            <a:custGeom>
              <a:avLst/>
              <a:gdLst>
                <a:gd name="T0" fmla="*/ 0 w 2"/>
                <a:gd name="T1" fmla="*/ 0 h 4"/>
                <a:gd name="T2" fmla="*/ 2 w 2"/>
                <a:gd name="T3" fmla="*/ 4 h 4"/>
                <a:gd name="T4" fmla="*/ 1 w 2"/>
                <a:gd name="T5" fmla="*/ 2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2" y="3"/>
                    <a:pt x="2" y="4"/>
                  </a:cubicBezTo>
                  <a:cubicBezTo>
                    <a:pt x="2" y="3"/>
                    <a:pt x="2" y="2"/>
                    <a:pt x="1" y="2"/>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0" name="Freeform 569"/>
            <p:cNvSpPr>
              <a:spLocks noEditPoints="1"/>
            </p:cNvSpPr>
            <p:nvPr/>
          </p:nvSpPr>
          <p:spPr bwMode="auto">
            <a:xfrm>
              <a:off x="3883" y="176"/>
              <a:ext cx="4" cy="8"/>
            </a:xfrm>
            <a:custGeom>
              <a:avLst/>
              <a:gdLst>
                <a:gd name="T0" fmla="*/ 2 w 3"/>
                <a:gd name="T1" fmla="*/ 4 h 5"/>
                <a:gd name="T2" fmla="*/ 3 w 3"/>
                <a:gd name="T3" fmla="*/ 4 h 5"/>
                <a:gd name="T4" fmla="*/ 3 w 3"/>
                <a:gd name="T5" fmla="*/ 5 h 5"/>
                <a:gd name="T6" fmla="*/ 2 w 3"/>
                <a:gd name="T7" fmla="*/ 4 h 5"/>
                <a:gd name="T8" fmla="*/ 0 w 3"/>
                <a:gd name="T9" fmla="*/ 0 h 5"/>
                <a:gd name="T10" fmla="*/ 0 w 3"/>
                <a:gd name="T11" fmla="*/ 0 h 5"/>
                <a:gd name="T12" fmla="*/ 1 w 3"/>
                <a:gd name="T13" fmla="*/ 1 h 5"/>
                <a:gd name="T14" fmla="*/ 2 w 3"/>
                <a:gd name="T15" fmla="*/ 4 h 5"/>
                <a:gd name="T16" fmla="*/ 2 w 3"/>
                <a:gd name="T17" fmla="*/ 4 h 5"/>
                <a:gd name="T18" fmla="*/ 2 w 3"/>
                <a:gd name="T19" fmla="*/ 4 h 5"/>
                <a:gd name="T20" fmla="*/ 2 w 3"/>
                <a:gd name="T21" fmla="*/ 4 h 5"/>
                <a:gd name="T22" fmla="*/ 0 w 3"/>
                <a:gd name="T23" fmla="*/ 0 h 5"/>
                <a:gd name="T24" fmla="*/ 0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4"/>
                  </a:moveTo>
                  <a:cubicBezTo>
                    <a:pt x="2" y="4"/>
                    <a:pt x="3" y="4"/>
                    <a:pt x="3" y="4"/>
                  </a:cubicBezTo>
                  <a:cubicBezTo>
                    <a:pt x="3" y="4"/>
                    <a:pt x="3" y="5"/>
                    <a:pt x="3" y="5"/>
                  </a:cubicBezTo>
                  <a:cubicBezTo>
                    <a:pt x="3" y="5"/>
                    <a:pt x="3" y="4"/>
                    <a:pt x="2" y="4"/>
                  </a:cubicBezTo>
                  <a:moveTo>
                    <a:pt x="0" y="0"/>
                  </a:moveTo>
                  <a:cubicBezTo>
                    <a:pt x="0" y="0"/>
                    <a:pt x="0" y="0"/>
                    <a:pt x="0" y="0"/>
                  </a:cubicBezTo>
                  <a:cubicBezTo>
                    <a:pt x="0" y="0"/>
                    <a:pt x="1" y="1"/>
                    <a:pt x="1" y="1"/>
                  </a:cubicBezTo>
                  <a:cubicBezTo>
                    <a:pt x="1" y="2"/>
                    <a:pt x="2" y="3"/>
                    <a:pt x="2" y="4"/>
                  </a:cubicBezTo>
                  <a:cubicBezTo>
                    <a:pt x="2" y="4"/>
                    <a:pt x="2" y="4"/>
                    <a:pt x="2" y="4"/>
                  </a:cubicBezTo>
                  <a:cubicBezTo>
                    <a:pt x="2" y="4"/>
                    <a:pt x="2" y="4"/>
                    <a:pt x="2" y="4"/>
                  </a:cubicBezTo>
                  <a:cubicBezTo>
                    <a:pt x="2" y="4"/>
                    <a:pt x="2" y="4"/>
                    <a:pt x="2" y="4"/>
                  </a:cubicBezTo>
                  <a:cubicBezTo>
                    <a:pt x="2" y="3"/>
                    <a:pt x="1"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1" name="Freeform 570"/>
            <p:cNvSpPr/>
            <p:nvPr/>
          </p:nvSpPr>
          <p:spPr bwMode="auto">
            <a:xfrm>
              <a:off x="3887" y="183"/>
              <a:ext cx="0" cy="3"/>
            </a:xfrm>
            <a:custGeom>
              <a:avLst/>
              <a:gdLst>
                <a:gd name="T0" fmla="*/ 0 h 2"/>
                <a:gd name="T1" fmla="*/ 1 h 2"/>
                <a:gd name="T2" fmla="*/ 1 h 2"/>
                <a:gd name="T3" fmla="*/ 2 h 2"/>
                <a:gd name="T4" fmla="*/ 1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0"/>
                    <a:pt x="0" y="1"/>
                    <a:pt x="0" y="1"/>
                  </a:cubicBezTo>
                  <a:cubicBezTo>
                    <a:pt x="0" y="1"/>
                    <a:pt x="0" y="1"/>
                    <a:pt x="0" y="1"/>
                  </a:cubicBezTo>
                  <a:cubicBezTo>
                    <a:pt x="0" y="2"/>
                    <a:pt x="0" y="2"/>
                    <a:pt x="0" y="2"/>
                  </a:cubicBezTo>
                  <a:cubicBezTo>
                    <a:pt x="0" y="1"/>
                    <a:pt x="0" y="1"/>
                    <a:pt x="0"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2" name="Freeform 571"/>
            <p:cNvSpPr/>
            <p:nvPr/>
          </p:nvSpPr>
          <p:spPr bwMode="auto">
            <a:xfrm>
              <a:off x="3887" y="1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3" name="Freeform 572"/>
            <p:cNvSpPr/>
            <p:nvPr/>
          </p:nvSpPr>
          <p:spPr bwMode="auto">
            <a:xfrm>
              <a:off x="3892" y="192"/>
              <a:ext cx="2" cy="5"/>
            </a:xfrm>
            <a:custGeom>
              <a:avLst/>
              <a:gdLst>
                <a:gd name="T0" fmla="*/ 0 w 1"/>
                <a:gd name="T1" fmla="*/ 0 h 3"/>
                <a:gd name="T2" fmla="*/ 1 w 1"/>
                <a:gd name="T3" fmla="*/ 3 h 3"/>
                <a:gd name="T4" fmla="*/ 0 w 1"/>
                <a:gd name="T5" fmla="*/ 0 h 3"/>
                <a:gd name="T6" fmla="*/ 0 w 1"/>
                <a:gd name="T7" fmla="*/ 0 h 3"/>
                <a:gd name="T8" fmla="*/ 0 w 1"/>
                <a:gd name="T9" fmla="*/ 0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2"/>
                    <a:pt x="1" y="3"/>
                  </a:cubicBezTo>
                  <a:cubicBezTo>
                    <a:pt x="1" y="2"/>
                    <a:pt x="0" y="1"/>
                    <a:pt x="0" y="0"/>
                  </a:cubicBez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4" name="Freeform 573"/>
            <p:cNvSpPr>
              <a:spLocks noEditPoints="1"/>
            </p:cNvSpPr>
            <p:nvPr/>
          </p:nvSpPr>
          <p:spPr bwMode="auto">
            <a:xfrm>
              <a:off x="3887" y="186"/>
              <a:ext cx="9" cy="15"/>
            </a:xfrm>
            <a:custGeom>
              <a:avLst/>
              <a:gdLst>
                <a:gd name="T0" fmla="*/ 2 w 5"/>
                <a:gd name="T1" fmla="*/ 3 h 9"/>
                <a:gd name="T2" fmla="*/ 5 w 5"/>
                <a:gd name="T3" fmla="*/ 9 h 9"/>
                <a:gd name="T4" fmla="*/ 4 w 5"/>
                <a:gd name="T5" fmla="*/ 7 h 9"/>
                <a:gd name="T6" fmla="*/ 3 w 5"/>
                <a:gd name="T7" fmla="*/ 4 h 9"/>
                <a:gd name="T8" fmla="*/ 2 w 5"/>
                <a:gd name="T9" fmla="*/ 3 h 9"/>
                <a:gd name="T10" fmla="*/ 0 w 5"/>
                <a:gd name="T11" fmla="*/ 0 h 9"/>
                <a:gd name="T12" fmla="*/ 1 w 5"/>
                <a:gd name="T13" fmla="*/ 1 h 9"/>
                <a:gd name="T14" fmla="*/ 0 w 5"/>
                <a:gd name="T15" fmla="*/ 0 h 9"/>
                <a:gd name="T16" fmla="*/ 0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3"/>
                  </a:moveTo>
                  <a:cubicBezTo>
                    <a:pt x="3" y="5"/>
                    <a:pt x="4" y="7"/>
                    <a:pt x="5" y="9"/>
                  </a:cubicBezTo>
                  <a:cubicBezTo>
                    <a:pt x="5" y="9"/>
                    <a:pt x="5" y="8"/>
                    <a:pt x="4" y="7"/>
                  </a:cubicBezTo>
                  <a:cubicBezTo>
                    <a:pt x="4" y="6"/>
                    <a:pt x="3" y="5"/>
                    <a:pt x="3" y="4"/>
                  </a:cubicBezTo>
                  <a:cubicBezTo>
                    <a:pt x="2" y="3"/>
                    <a:pt x="2" y="3"/>
                    <a:pt x="2" y="3"/>
                  </a:cubicBezTo>
                  <a:moveTo>
                    <a:pt x="0" y="0"/>
                  </a:moveTo>
                  <a:cubicBezTo>
                    <a:pt x="1" y="0"/>
                    <a:pt x="1" y="1"/>
                    <a:pt x="1" y="1"/>
                  </a:cubicBezTo>
                  <a:cubicBezTo>
                    <a:pt x="1" y="1"/>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5" name="Freeform 574"/>
            <p:cNvSpPr/>
            <p:nvPr/>
          </p:nvSpPr>
          <p:spPr bwMode="auto">
            <a:xfrm>
              <a:off x="3887" y="186"/>
              <a:ext cx="12" cy="21"/>
            </a:xfrm>
            <a:custGeom>
              <a:avLst/>
              <a:gdLst>
                <a:gd name="T0" fmla="*/ 0 w 7"/>
                <a:gd name="T1" fmla="*/ 0 h 13"/>
                <a:gd name="T2" fmla="*/ 4 w 7"/>
                <a:gd name="T3" fmla="*/ 7 h 13"/>
                <a:gd name="T4" fmla="*/ 7 w 7"/>
                <a:gd name="T5" fmla="*/ 13 h 13"/>
                <a:gd name="T6" fmla="*/ 5 w 7"/>
                <a:gd name="T7" fmla="*/ 9 h 13"/>
                <a:gd name="T8" fmla="*/ 2 w 7"/>
                <a:gd name="T9" fmla="*/ 3 h 13"/>
                <a:gd name="T10" fmla="*/ 1 w 7"/>
                <a:gd name="T11" fmla="*/ 1 h 13"/>
                <a:gd name="T12" fmla="*/ 0 w 7"/>
                <a:gd name="T13" fmla="*/ 0 h 13"/>
                <a:gd name="T14" fmla="*/ 0 w 7"/>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0" y="0"/>
                  </a:moveTo>
                  <a:cubicBezTo>
                    <a:pt x="2" y="2"/>
                    <a:pt x="3" y="5"/>
                    <a:pt x="4" y="7"/>
                  </a:cubicBezTo>
                  <a:cubicBezTo>
                    <a:pt x="5" y="9"/>
                    <a:pt x="6" y="11"/>
                    <a:pt x="7" y="13"/>
                  </a:cubicBezTo>
                  <a:cubicBezTo>
                    <a:pt x="7" y="12"/>
                    <a:pt x="6" y="10"/>
                    <a:pt x="5" y="9"/>
                  </a:cubicBezTo>
                  <a:cubicBezTo>
                    <a:pt x="4" y="7"/>
                    <a:pt x="3" y="5"/>
                    <a:pt x="2" y="3"/>
                  </a:cubicBezTo>
                  <a:cubicBezTo>
                    <a:pt x="2" y="2"/>
                    <a:pt x="1" y="2"/>
                    <a:pt x="1" y="1"/>
                  </a:cubicBezTo>
                  <a:cubicBezTo>
                    <a:pt x="1" y="1"/>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6" name="Freeform 575"/>
            <p:cNvSpPr>
              <a:spLocks noEditPoints="1"/>
            </p:cNvSpPr>
            <p:nvPr/>
          </p:nvSpPr>
          <p:spPr bwMode="auto">
            <a:xfrm>
              <a:off x="3894" y="197"/>
              <a:ext cx="15" cy="28"/>
            </a:xfrm>
            <a:custGeom>
              <a:avLst/>
              <a:gdLst>
                <a:gd name="T0" fmla="*/ 6 w 9"/>
                <a:gd name="T1" fmla="*/ 12 h 17"/>
                <a:gd name="T2" fmla="*/ 9 w 9"/>
                <a:gd name="T3" fmla="*/ 17 h 17"/>
                <a:gd name="T4" fmla="*/ 6 w 9"/>
                <a:gd name="T5" fmla="*/ 12 h 17"/>
                <a:gd name="T6" fmla="*/ 0 w 9"/>
                <a:gd name="T7" fmla="*/ 0 h 17"/>
                <a:gd name="T8" fmla="*/ 6 w 9"/>
                <a:gd name="T9" fmla="*/ 12 h 17"/>
                <a:gd name="T10" fmla="*/ 6 w 9"/>
                <a:gd name="T11" fmla="*/ 12 h 17"/>
                <a:gd name="T12" fmla="*/ 3 w 9"/>
                <a:gd name="T13" fmla="*/ 6 h 17"/>
                <a:gd name="T14" fmla="*/ 0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6" y="12"/>
                  </a:moveTo>
                  <a:cubicBezTo>
                    <a:pt x="7" y="13"/>
                    <a:pt x="8" y="15"/>
                    <a:pt x="9" y="17"/>
                  </a:cubicBezTo>
                  <a:cubicBezTo>
                    <a:pt x="8" y="15"/>
                    <a:pt x="7" y="13"/>
                    <a:pt x="6" y="12"/>
                  </a:cubicBezTo>
                  <a:moveTo>
                    <a:pt x="0" y="0"/>
                  </a:moveTo>
                  <a:cubicBezTo>
                    <a:pt x="2" y="4"/>
                    <a:pt x="4" y="8"/>
                    <a:pt x="6" y="12"/>
                  </a:cubicBezTo>
                  <a:cubicBezTo>
                    <a:pt x="6" y="12"/>
                    <a:pt x="6" y="12"/>
                    <a:pt x="6" y="12"/>
                  </a:cubicBezTo>
                  <a:cubicBezTo>
                    <a:pt x="5" y="10"/>
                    <a:pt x="4" y="8"/>
                    <a:pt x="3" y="6"/>
                  </a:cubicBezTo>
                  <a:cubicBezTo>
                    <a:pt x="2" y="4"/>
                    <a:pt x="1"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7" name="Freeform 576"/>
            <p:cNvSpPr/>
            <p:nvPr/>
          </p:nvSpPr>
          <p:spPr bwMode="auto">
            <a:xfrm>
              <a:off x="3868" y="150"/>
              <a:ext cx="1" cy="2"/>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1"/>
                    <a:pt x="1" y="1"/>
                    <a:pt x="1" y="1"/>
                  </a:cubicBezTo>
                  <a:cubicBezTo>
                    <a:pt x="1" y="1"/>
                    <a:pt x="1" y="1"/>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8" name="Freeform 577"/>
            <p:cNvSpPr/>
            <p:nvPr/>
          </p:nvSpPr>
          <p:spPr bwMode="auto">
            <a:xfrm>
              <a:off x="3909" y="227"/>
              <a:ext cx="5" cy="6"/>
            </a:xfrm>
            <a:custGeom>
              <a:avLst/>
              <a:gdLst>
                <a:gd name="T0" fmla="*/ 0 w 3"/>
                <a:gd name="T1" fmla="*/ 0 h 4"/>
                <a:gd name="T2" fmla="*/ 3 w 3"/>
                <a:gd name="T3" fmla="*/ 4 h 4"/>
                <a:gd name="T4" fmla="*/ 3 w 3"/>
                <a:gd name="T5" fmla="*/ 4 h 4"/>
                <a:gd name="T6" fmla="*/ 2 w 3"/>
                <a:gd name="T7" fmla="*/ 2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2" y="4"/>
                    <a:pt x="2" y="3"/>
                    <a:pt x="2" y="2"/>
                  </a:cubicBezTo>
                  <a:cubicBezTo>
                    <a:pt x="1" y="1"/>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9" name="Freeform 578"/>
            <p:cNvSpPr/>
            <p:nvPr/>
          </p:nvSpPr>
          <p:spPr bwMode="auto">
            <a:xfrm>
              <a:off x="3909" y="225"/>
              <a:ext cx="3" cy="5"/>
            </a:xfrm>
            <a:custGeom>
              <a:avLst/>
              <a:gdLst>
                <a:gd name="T0" fmla="*/ 0 w 2"/>
                <a:gd name="T1" fmla="*/ 0 h 3"/>
                <a:gd name="T2" fmla="*/ 0 w 2"/>
                <a:gd name="T3" fmla="*/ 0 h 3"/>
                <a:gd name="T4" fmla="*/ 0 w 2"/>
                <a:gd name="T5" fmla="*/ 1 h 3"/>
                <a:gd name="T6" fmla="*/ 2 w 2"/>
                <a:gd name="T7" fmla="*/ 3 h 3"/>
                <a:gd name="T8" fmla="*/ 1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0"/>
                  </a:cubicBezTo>
                  <a:cubicBezTo>
                    <a:pt x="0" y="0"/>
                    <a:pt x="0" y="0"/>
                    <a:pt x="0" y="1"/>
                  </a:cubicBezTo>
                  <a:cubicBezTo>
                    <a:pt x="1" y="2"/>
                    <a:pt x="1" y="2"/>
                    <a:pt x="2" y="3"/>
                  </a:cubicBezTo>
                  <a:cubicBezTo>
                    <a:pt x="2" y="3"/>
                    <a:pt x="2" y="3"/>
                    <a:pt x="1" y="3"/>
                  </a:cubicBezTo>
                  <a:cubicBezTo>
                    <a:pt x="1" y="2"/>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0" name="Freeform 579"/>
            <p:cNvSpPr/>
            <p:nvPr/>
          </p:nvSpPr>
          <p:spPr bwMode="auto">
            <a:xfrm>
              <a:off x="3869" y="153"/>
              <a:ext cx="2" cy="2"/>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1" y="1"/>
                  </a:cubicBezTo>
                  <a:cubicBezTo>
                    <a:pt x="1" y="1"/>
                    <a:pt x="1" y="1"/>
                    <a:pt x="1" y="1"/>
                  </a:cubicBezTo>
                  <a:cubicBezTo>
                    <a:pt x="1" y="1"/>
                    <a:pt x="1" y="1"/>
                    <a:pt x="1" y="1"/>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1" name="Freeform 580"/>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0 h 1"/>
                <a:gd name="T12" fmla="*/ 0 w 1"/>
                <a:gd name="T13" fmla="*/ 0 h 1"/>
                <a:gd name="T14" fmla="*/ 1 w 1"/>
                <a:gd name="T15" fmla="*/ 1 h 1"/>
                <a:gd name="T16" fmla="*/ 1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2" name="Freeform 581"/>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w 1"/>
                <a:gd name="T13" fmla="*/ 0 h 1"/>
                <a:gd name="T14" fmla="*/ 0 w 1"/>
                <a:gd name="T15" fmla="*/ 0 h 1"/>
                <a:gd name="T16" fmla="*/ 1 w 1"/>
                <a:gd name="T17" fmla="*/ 1 h 1"/>
                <a:gd name="T18" fmla="*/ 1 w 1"/>
                <a:gd name="T19" fmla="*/ 1 h 1"/>
                <a:gd name="T20" fmla="*/ 0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3" name="Freeform 582"/>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1" y="1"/>
                    <a:pt x="1" y="1"/>
                  </a:cubicBezTo>
                  <a:moveTo>
                    <a:pt x="0" y="0"/>
                  </a:moveTo>
                  <a:cubicBezTo>
                    <a:pt x="0" y="0"/>
                    <a:pt x="0" y="0"/>
                    <a:pt x="0" y="0"/>
                  </a:cubicBezTo>
                  <a:cubicBezTo>
                    <a:pt x="1" y="1"/>
                    <a:pt x="1" y="1"/>
                    <a:pt x="1"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4" name="Oval 583"/>
            <p:cNvSpPr>
              <a:spLocks noChangeArrowheads="1"/>
            </p:cNvSpPr>
            <p:nvPr/>
          </p:nvSpPr>
          <p:spPr bwMode="auto">
            <a:xfrm>
              <a:off x="3827" y="1296"/>
              <a:ext cx="83" cy="688"/>
            </a:xfrm>
            <a:prstGeom prst="ellipse">
              <a:avLst/>
            </a:pr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 name="矩形 5"/>
          <p:cNvSpPr/>
          <p:nvPr/>
        </p:nvSpPr>
        <p:spPr>
          <a:xfrm>
            <a:off x="0" y="5004341"/>
            <a:ext cx="11638547" cy="1465490"/>
          </a:xfrm>
          <a:prstGeom prst="rect">
            <a:avLst/>
          </a:prstGeom>
          <a:solidFill>
            <a:schemeClr val="accent1">
              <a:alpha val="72000"/>
            </a:schemeClr>
          </a:solidFill>
          <a:ln>
            <a:noFill/>
          </a:ln>
          <a:effectLst>
            <a:outerShdw blurRad="50800" dist="152400" dir="13620000" algn="ctr" rotWithShape="0">
              <a:srgbClr val="000000">
                <a:alpha val="43137"/>
              </a:srgbClr>
            </a:out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左箭头 72">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553453" y="628747"/>
            <a:ext cx="11085094" cy="521970"/>
          </a:xfrm>
          <a:prstGeom prst="rect">
            <a:avLst/>
          </a:prstGeom>
          <a:noFill/>
        </p:spPr>
        <p:txBody>
          <a:bodyPr wrap="square" rtlCol="0">
            <a:spAutoFit/>
          </a:bodyPr>
          <a:lstStyle/>
          <a:p>
            <a:r>
              <a:rPr lang="zh-CN" altLang="en-US" sz="2800" b="1" dirty="0">
                <a:latin typeface="微软雅黑" panose="020B0503020204020204" pitchFamily="34" charset="-122"/>
                <a:ea typeface="微软雅黑" panose="020B0503020204020204" pitchFamily="34" charset="-122"/>
              </a:rPr>
              <a:t>近五年广东高职高考英语卷语法填空部分的考情分析如下：</a:t>
            </a:r>
          </a:p>
        </p:txBody>
      </p:sp>
      <p:sp>
        <p:nvSpPr>
          <p:cNvPr id="181" name="文本框 180"/>
          <p:cNvSpPr txBox="1"/>
          <p:nvPr/>
        </p:nvSpPr>
        <p:spPr>
          <a:xfrm>
            <a:off x="553453" y="5009817"/>
            <a:ext cx="11085094" cy="1383665"/>
          </a:xfrm>
          <a:prstGeom prst="rect">
            <a:avLst/>
          </a:prstGeom>
          <a:no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rPr>
              <a:t>     纵观近五年的真题，都是以记叙文出现，讲述人物故事。语篇中有七八道题是要求考生用所给词的适当形式填空，只有两三道题目是没有给出提示词的；并且对形容词、动词和名词的考查居多。</a:t>
            </a:r>
          </a:p>
        </p:txBody>
      </p:sp>
      <p:pic>
        <p:nvPicPr>
          <p:cNvPr id="4" name="图片 3"/>
          <p:cNvPicPr>
            <a:picLocks noChangeAspect="1"/>
          </p:cNvPicPr>
          <p:nvPr/>
        </p:nvPicPr>
        <p:blipFill>
          <a:blip r:embed="rId4"/>
          <a:stretch>
            <a:fillRect/>
          </a:stretch>
        </p:blipFill>
        <p:spPr>
          <a:xfrm>
            <a:off x="143510" y="1443990"/>
            <a:ext cx="9671050" cy="33178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0000">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14:bounceEnd="50000">
                                          <p:cBhvr additive="base">
                                            <p:cTn id="7" dur="1000" fill="hold"/>
                                            <p:tgtEl>
                                              <p:spTgt spid="94"/>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down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8" presetClass="entr" presetSubtype="12"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trips(down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181"/>
                                            </p:tgtEl>
                                            <p:attrNameLst>
                                              <p:attrName>style.visibility</p:attrName>
                                            </p:attrNameLst>
                                          </p:cBhvr>
                                          <p:to>
                                            <p:strVal val="visible"/>
                                          </p:to>
                                        </p:set>
                                        <p:animEffect transition="in" filter="wipe(left)">
                                          <p:cBhvr>
                                            <p:cTn id="23" dur="500"/>
                                            <p:tgtEl>
                                              <p:spTgt spid="18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P spid="18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1000" fill="hold"/>
                                            <p:tgtEl>
                                              <p:spTgt spid="94"/>
                                            </p:tgtEl>
                                            <p:attrNameLst>
                                              <p:attrName>ppt_x</p:attrName>
                                            </p:attrNameLst>
                                          </p:cBhvr>
                                          <p:tavLst>
                                            <p:tav tm="0">
                                              <p:val>
                                                <p:strVal val="#ppt_x"/>
                                              </p:val>
                                            </p:tav>
                                            <p:tav tm="100000">
                                              <p:val>
                                                <p:strVal val="#ppt_x"/>
                                              </p:val>
                                            </p:tav>
                                          </p:tavLst>
                                        </p:anim>
                                        <p:anim calcmode="lin" valueType="num">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down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8" presetClass="entr" presetSubtype="12"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trips(down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181"/>
                                            </p:tgtEl>
                                            <p:attrNameLst>
                                              <p:attrName>style.visibility</p:attrName>
                                            </p:attrNameLst>
                                          </p:cBhvr>
                                          <p:to>
                                            <p:strVal val="visible"/>
                                          </p:to>
                                        </p:set>
                                        <p:animEffect transition="in" filter="wipe(left)">
                                          <p:cBhvr>
                                            <p:cTn id="23" dur="500"/>
                                            <p:tgtEl>
                                              <p:spTgt spid="18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P spid="181"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60</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5】 _________ we didn’t have enough money, we had to do something to make money.</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377379" y="2121010"/>
            <a:ext cx="1418978"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Because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966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考查原因状语从句的连词。根据分析句子语法结构解题法，此题两个分句之间无连词或关联词，根据句意“由于我们没有足够的钱，我们得做点事赚钱”，两句句子为因果关系，需填入表示因果关系的连词，故此题正确答案为：</a:t>
            </a:r>
            <a:r>
              <a:rPr lang="en-US" altLang="zh-CN" sz="2400" dirty="0">
                <a:latin typeface="微软雅黑" panose="020B0503020204020204" pitchFamily="34" charset="-122"/>
                <a:ea typeface="微软雅黑" panose="020B0503020204020204" pitchFamily="34" charset="-122"/>
              </a:rPr>
              <a:t>because</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61</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322647" y="2213985"/>
            <a:ext cx="10107353" cy="46166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6】 No matter _________ expensive it may be, I’ll take it.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4346856" y="2183207"/>
            <a:ext cx="824265"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how</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200329"/>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解析：本题考查让步状语从句的连词。根据分析句意解题法，根据句意“不管它多贵，我都会买的”，应是</a:t>
            </a:r>
            <a:r>
              <a:rPr lang="en-US" altLang="zh-CN" sz="2400" dirty="0">
                <a:latin typeface="微软雅黑" panose="020B0503020204020204" pitchFamily="34" charset="-122"/>
                <a:ea typeface="微软雅黑" panose="020B0503020204020204" pitchFamily="34" charset="-122"/>
              </a:rPr>
              <a:t>no matter</a:t>
            </a:r>
            <a:r>
              <a:rPr lang="zh-CN" altLang="en-US" sz="2400" dirty="0">
                <a:latin typeface="微软雅黑" panose="020B0503020204020204" pitchFamily="34" charset="-122"/>
                <a:ea typeface="微软雅黑" panose="020B0503020204020204" pitchFamily="34" charset="-122"/>
              </a:rPr>
              <a:t>引导的让步状语，故此题正确答案为：</a:t>
            </a:r>
            <a:r>
              <a:rPr lang="en-US" altLang="zh-CN" sz="2400" dirty="0">
                <a:latin typeface="微软雅黑" panose="020B0503020204020204" pitchFamily="34" charset="-122"/>
                <a:ea typeface="微软雅黑" panose="020B0503020204020204" pitchFamily="34" charset="-122"/>
              </a:rPr>
              <a:t>how</a:t>
            </a:r>
            <a:r>
              <a:rPr lang="zh-CN" altLang="en-US"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nvGraphicFramePr>
        <p:xfrm>
          <a:off x="2032000" y="501830"/>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t>62</a:t>
            </a:fld>
            <a:endParaRPr lang="en-US"/>
          </a:p>
        </p:txBody>
      </p:sp>
      <p:sp>
        <p:nvSpPr>
          <p:cNvPr id="5" name="左箭头 4">
            <a:hlinkClick r:id="rId7"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63</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400828" y="1142587"/>
            <a:ext cx="6047864"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三、 牛刀小试，初显身手</a:t>
            </a:r>
          </a:p>
        </p:txBody>
      </p:sp>
      <p:pic>
        <p:nvPicPr>
          <p:cNvPr id="83" name="图片 8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7" name="TextBox 280">
            <a:hlinkClick r:id="rId5" action="ppaction://hlinksldjump"/>
          </p:cNvPr>
          <p:cNvSpPr txBox="1"/>
          <p:nvPr/>
        </p:nvSpPr>
        <p:spPr>
          <a:xfrm>
            <a:off x="5565125" y="224031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一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8" name="TextBox 280">
            <a:hlinkClick r:id="rId6" action="ppaction://hlinksldjump"/>
          </p:cNvPr>
          <p:cNvSpPr txBox="1"/>
          <p:nvPr/>
        </p:nvSpPr>
        <p:spPr>
          <a:xfrm>
            <a:off x="5565124" y="294288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二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9" name="TextBox 280">
            <a:hlinkClick r:id="rId7" action="ppaction://hlinksldjump"/>
          </p:cNvPr>
          <p:cNvSpPr txBox="1"/>
          <p:nvPr/>
        </p:nvSpPr>
        <p:spPr>
          <a:xfrm>
            <a:off x="5563523" y="364545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三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0" name="TextBox 280">
            <a:hlinkClick r:id="rId8" action="ppaction://hlinksldjump"/>
          </p:cNvPr>
          <p:cNvSpPr txBox="1"/>
          <p:nvPr/>
        </p:nvSpPr>
        <p:spPr>
          <a:xfrm>
            <a:off x="5563523" y="434802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四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1" name="TextBox 280">
            <a:hlinkClick r:id="rId9" action="ppaction://hlinksldjump"/>
          </p:cNvPr>
          <p:cNvSpPr txBox="1"/>
          <p:nvPr/>
        </p:nvSpPr>
        <p:spPr>
          <a:xfrm>
            <a:off x="5563523" y="505059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五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2" name="TextBox 280">
            <a:hlinkClick r:id="rId10" action="ppaction://hlinksldjump"/>
          </p:cNvPr>
          <p:cNvSpPr txBox="1"/>
          <p:nvPr/>
        </p:nvSpPr>
        <p:spPr>
          <a:xfrm>
            <a:off x="8589808" y="224031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六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3" name="TextBox 280">
            <a:hlinkClick r:id="rId11" action="ppaction://hlinksldjump"/>
          </p:cNvPr>
          <p:cNvSpPr txBox="1"/>
          <p:nvPr/>
        </p:nvSpPr>
        <p:spPr>
          <a:xfrm>
            <a:off x="8589808" y="2950694"/>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七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4" name="TextBox 280">
            <a:hlinkClick r:id="rId12" action="ppaction://hlinksldjump"/>
          </p:cNvPr>
          <p:cNvSpPr txBox="1"/>
          <p:nvPr/>
        </p:nvSpPr>
        <p:spPr>
          <a:xfrm>
            <a:off x="8589808" y="3642929"/>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八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5" name="TextBox 280">
            <a:hlinkClick r:id="rId13" action="ppaction://hlinksldjump"/>
          </p:cNvPr>
          <p:cNvSpPr txBox="1"/>
          <p:nvPr/>
        </p:nvSpPr>
        <p:spPr>
          <a:xfrm>
            <a:off x="8589808" y="4351314"/>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九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6" name="TextBox 280">
            <a:hlinkClick r:id="rId14" action="ppaction://hlinksldjump"/>
          </p:cNvPr>
          <p:cNvSpPr txBox="1"/>
          <p:nvPr/>
        </p:nvSpPr>
        <p:spPr>
          <a:xfrm>
            <a:off x="8589807" y="5009773"/>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十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anim calcmode="lin" valueType="num">
                                      <p:cBhvr>
                                        <p:cTn id="23" dur="500" fill="hold"/>
                                        <p:tgtEl>
                                          <p:spTgt spid="7"/>
                                        </p:tgtEl>
                                        <p:attrNameLst>
                                          <p:attrName>ppt_x</p:attrName>
                                        </p:attrNameLst>
                                      </p:cBhvr>
                                      <p:tavLst>
                                        <p:tav tm="0">
                                          <p:val>
                                            <p:strVal val="#ppt_x"/>
                                          </p:val>
                                        </p:tav>
                                        <p:tav tm="100000">
                                          <p:val>
                                            <p:strVal val="#ppt_x"/>
                                          </p:val>
                                        </p:tav>
                                      </p:tavLst>
                                    </p:anim>
                                    <p:anim calcmode="lin" valueType="num">
                                      <p:cBhvr>
                                        <p:cTn id="24" dur="500" fill="hold"/>
                                        <p:tgtEl>
                                          <p:spTgt spid="7"/>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anim calcmode="lin" valueType="num">
                                      <p:cBhvr>
                                        <p:cTn id="28" dur="500" fill="hold"/>
                                        <p:tgtEl>
                                          <p:spTgt spid="8"/>
                                        </p:tgtEl>
                                        <p:attrNameLst>
                                          <p:attrName>ppt_x</p:attrName>
                                        </p:attrNameLst>
                                      </p:cBhvr>
                                      <p:tavLst>
                                        <p:tav tm="0">
                                          <p:val>
                                            <p:strVal val="#ppt_x"/>
                                          </p:val>
                                        </p:tav>
                                        <p:tav tm="100000">
                                          <p:val>
                                            <p:strVal val="#ppt_x"/>
                                          </p:val>
                                        </p:tav>
                                      </p:tavLst>
                                    </p:anim>
                                    <p:anim calcmode="lin" valueType="num">
                                      <p:cBhvr>
                                        <p:cTn id="29" dur="500" fill="hold"/>
                                        <p:tgtEl>
                                          <p:spTgt spid="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anim calcmode="lin" valueType="num">
                                      <p:cBhvr>
                                        <p:cTn id="33" dur="500" fill="hold"/>
                                        <p:tgtEl>
                                          <p:spTgt spid="9"/>
                                        </p:tgtEl>
                                        <p:attrNameLst>
                                          <p:attrName>ppt_x</p:attrName>
                                        </p:attrNameLst>
                                      </p:cBhvr>
                                      <p:tavLst>
                                        <p:tav tm="0">
                                          <p:val>
                                            <p:strVal val="#ppt_x"/>
                                          </p:val>
                                        </p:tav>
                                        <p:tav tm="100000">
                                          <p:val>
                                            <p:strVal val="#ppt_x"/>
                                          </p:val>
                                        </p:tav>
                                      </p:tavLst>
                                    </p:anim>
                                    <p:anim calcmode="lin" valueType="num">
                                      <p:cBhvr>
                                        <p:cTn id="34" dur="500" fill="hold"/>
                                        <p:tgtEl>
                                          <p:spTgt spid="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500"/>
                                        <p:tgtEl>
                                          <p:spTgt spid="10"/>
                                        </p:tgtEl>
                                      </p:cBhvr>
                                    </p:animEffect>
                                    <p:anim calcmode="lin" valueType="num">
                                      <p:cBhvr>
                                        <p:cTn id="38" dur="500" fill="hold"/>
                                        <p:tgtEl>
                                          <p:spTgt spid="10"/>
                                        </p:tgtEl>
                                        <p:attrNameLst>
                                          <p:attrName>ppt_x</p:attrName>
                                        </p:attrNameLst>
                                      </p:cBhvr>
                                      <p:tavLst>
                                        <p:tav tm="0">
                                          <p:val>
                                            <p:strVal val="#ppt_x"/>
                                          </p:val>
                                        </p:tav>
                                        <p:tav tm="100000">
                                          <p:val>
                                            <p:strVal val="#ppt_x"/>
                                          </p:val>
                                        </p:tav>
                                      </p:tavLst>
                                    </p:anim>
                                    <p:anim calcmode="lin" valueType="num">
                                      <p:cBhvr>
                                        <p:cTn id="39" dur="500" fill="hold"/>
                                        <p:tgtEl>
                                          <p:spTgt spid="10"/>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500"/>
                                        <p:tgtEl>
                                          <p:spTgt spid="11"/>
                                        </p:tgtEl>
                                      </p:cBhvr>
                                    </p:animEffect>
                                    <p:anim calcmode="lin" valueType="num">
                                      <p:cBhvr>
                                        <p:cTn id="43" dur="500" fill="hold"/>
                                        <p:tgtEl>
                                          <p:spTgt spid="11"/>
                                        </p:tgtEl>
                                        <p:attrNameLst>
                                          <p:attrName>ppt_x</p:attrName>
                                        </p:attrNameLst>
                                      </p:cBhvr>
                                      <p:tavLst>
                                        <p:tav tm="0">
                                          <p:val>
                                            <p:strVal val="#ppt_x"/>
                                          </p:val>
                                        </p:tav>
                                        <p:tav tm="100000">
                                          <p:val>
                                            <p:strVal val="#ppt_x"/>
                                          </p:val>
                                        </p:tav>
                                      </p:tavLst>
                                    </p:anim>
                                    <p:anim calcmode="lin" valueType="num">
                                      <p:cBhvr>
                                        <p:cTn id="44" dur="500" fill="hold"/>
                                        <p:tgtEl>
                                          <p:spTgt spid="11"/>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anim calcmode="lin" valueType="num">
                                      <p:cBhvr>
                                        <p:cTn id="48" dur="500" fill="hold"/>
                                        <p:tgtEl>
                                          <p:spTgt spid="12"/>
                                        </p:tgtEl>
                                        <p:attrNameLst>
                                          <p:attrName>ppt_x</p:attrName>
                                        </p:attrNameLst>
                                      </p:cBhvr>
                                      <p:tavLst>
                                        <p:tav tm="0">
                                          <p:val>
                                            <p:strVal val="#ppt_x"/>
                                          </p:val>
                                        </p:tav>
                                        <p:tav tm="100000">
                                          <p:val>
                                            <p:strVal val="#ppt_x"/>
                                          </p:val>
                                        </p:tav>
                                      </p:tavLst>
                                    </p:anim>
                                    <p:anim calcmode="lin" valueType="num">
                                      <p:cBhvr>
                                        <p:cTn id="49" dur="5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anim calcmode="lin" valueType="num">
                                      <p:cBhvr>
                                        <p:cTn id="53" dur="500" fill="hold"/>
                                        <p:tgtEl>
                                          <p:spTgt spid="13"/>
                                        </p:tgtEl>
                                        <p:attrNameLst>
                                          <p:attrName>ppt_x</p:attrName>
                                        </p:attrNameLst>
                                      </p:cBhvr>
                                      <p:tavLst>
                                        <p:tav tm="0">
                                          <p:val>
                                            <p:strVal val="#ppt_x"/>
                                          </p:val>
                                        </p:tav>
                                        <p:tav tm="100000">
                                          <p:val>
                                            <p:strVal val="#ppt_x"/>
                                          </p:val>
                                        </p:tav>
                                      </p:tavLst>
                                    </p:anim>
                                    <p:anim calcmode="lin" valueType="num">
                                      <p:cBhvr>
                                        <p:cTn id="54" dur="5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anim calcmode="lin" valueType="num">
                                      <p:cBhvr>
                                        <p:cTn id="58" dur="500" fill="hold"/>
                                        <p:tgtEl>
                                          <p:spTgt spid="14"/>
                                        </p:tgtEl>
                                        <p:attrNameLst>
                                          <p:attrName>ppt_x</p:attrName>
                                        </p:attrNameLst>
                                      </p:cBhvr>
                                      <p:tavLst>
                                        <p:tav tm="0">
                                          <p:val>
                                            <p:strVal val="#ppt_x"/>
                                          </p:val>
                                        </p:tav>
                                        <p:tav tm="100000">
                                          <p:val>
                                            <p:strVal val="#ppt_x"/>
                                          </p:val>
                                        </p:tav>
                                      </p:tavLst>
                                    </p:anim>
                                    <p:anim calcmode="lin" valueType="num">
                                      <p:cBhvr>
                                        <p:cTn id="59" dur="500" fill="hold"/>
                                        <p:tgtEl>
                                          <p:spTgt spid="14"/>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500"/>
                                        <p:tgtEl>
                                          <p:spTgt spid="15"/>
                                        </p:tgtEl>
                                      </p:cBhvr>
                                    </p:animEffect>
                                    <p:anim calcmode="lin" valueType="num">
                                      <p:cBhvr>
                                        <p:cTn id="63" dur="500" fill="hold"/>
                                        <p:tgtEl>
                                          <p:spTgt spid="15"/>
                                        </p:tgtEl>
                                        <p:attrNameLst>
                                          <p:attrName>ppt_x</p:attrName>
                                        </p:attrNameLst>
                                      </p:cBhvr>
                                      <p:tavLst>
                                        <p:tav tm="0">
                                          <p:val>
                                            <p:strVal val="#ppt_x"/>
                                          </p:val>
                                        </p:tav>
                                        <p:tav tm="100000">
                                          <p:val>
                                            <p:strVal val="#ppt_x"/>
                                          </p:val>
                                        </p:tav>
                                      </p:tavLst>
                                    </p:anim>
                                    <p:anim calcmode="lin" valueType="num">
                                      <p:cBhvr>
                                        <p:cTn id="64" dur="500" fill="hold"/>
                                        <p:tgtEl>
                                          <p:spTgt spid="15"/>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anim calcmode="lin" valueType="num">
                                      <p:cBhvr>
                                        <p:cTn id="68" dur="500" fill="hold"/>
                                        <p:tgtEl>
                                          <p:spTgt spid="16"/>
                                        </p:tgtEl>
                                        <p:attrNameLst>
                                          <p:attrName>ppt_x</p:attrName>
                                        </p:attrNameLst>
                                      </p:cBhvr>
                                      <p:tavLst>
                                        <p:tav tm="0">
                                          <p:val>
                                            <p:strVal val="#ppt_x"/>
                                          </p:val>
                                        </p:tav>
                                        <p:tav tm="100000">
                                          <p:val>
                                            <p:strVal val="#ppt_x"/>
                                          </p:val>
                                        </p:tav>
                                      </p:tavLst>
                                    </p:anim>
                                    <p:anim calcmode="lin" valueType="num">
                                      <p:cBhvr>
                                        <p:cTn id="69"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7" grpId="0"/>
      <p:bldP spid="8" grpId="0"/>
      <p:bldP spid="9" grpId="0"/>
      <p:bldP spid="10" grpId="0"/>
      <p:bldP spid="11" grpId="0"/>
      <p:bldP spid="12" grpId="0"/>
      <p:bldP spid="13" grpId="0"/>
      <p:bldP spid="14" grpId="0"/>
      <p:bldP spid="15" grpId="0"/>
      <p:bldP spid="1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动词类</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3" name="内容占位符 2"/>
          <p:cNvSpPr>
            <a:spLocks noGrp="1"/>
          </p:cNvSpPr>
          <p:nvPr>
            <p:ph idx="1"/>
          </p:nvPr>
        </p:nvSpPr>
        <p:spPr>
          <a:xfrm>
            <a:off x="386201" y="944596"/>
            <a:ext cx="10311430" cy="5913404"/>
          </a:xfrm>
        </p:spPr>
        <p:txBody>
          <a:bodyPr>
            <a:normAutofit/>
          </a:bodyPr>
          <a:lstStyle/>
          <a:p>
            <a:pPr marL="457200" indent="-457200">
              <a:buAutoNum type="arabicPeriod"/>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He often ___________ (make) us laugh.</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2. I was ___________ (suggest) that we put on a short play at the party.</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3. Mr. Hunt looks very ___________ (worry).</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 He sat in the sofa, ___________ (read) a book.</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 Most of them got ___________ (use) information.</a:t>
            </a:r>
          </a:p>
        </p:txBody>
      </p:sp>
      <p:sp>
        <p:nvSpPr>
          <p:cNvPr id="23" name="TextBox 22"/>
          <p:cNvSpPr txBox="1"/>
          <p:nvPr/>
        </p:nvSpPr>
        <p:spPr>
          <a:xfrm>
            <a:off x="4134047" y="300474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worried</a:t>
            </a:r>
          </a:p>
        </p:txBody>
      </p:sp>
      <p:sp>
        <p:nvSpPr>
          <p:cNvPr id="4" name="灯片编号占位符 3"/>
          <p:cNvSpPr>
            <a:spLocks noGrp="1"/>
          </p:cNvSpPr>
          <p:nvPr>
            <p:ph type="sldNum" sz="quarter" idx="12"/>
          </p:nvPr>
        </p:nvSpPr>
        <p:spPr/>
        <p:txBody>
          <a:bodyPr/>
          <a:lstStyle/>
          <a:p>
            <a:fld id="{879EF9BB-81F1-401D-AA19-680A8E0D7F6D}" type="slidenum">
              <a:rPr lang="en-US" smtClean="0"/>
              <a:t>64</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6" name="TextBox 22"/>
          <p:cNvSpPr txBox="1"/>
          <p:nvPr/>
        </p:nvSpPr>
        <p:spPr>
          <a:xfrm>
            <a:off x="1645320" y="171937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suggested</a:t>
            </a:r>
          </a:p>
        </p:txBody>
      </p:sp>
      <p:sp>
        <p:nvSpPr>
          <p:cNvPr id="9" name="TextBox 22"/>
          <p:cNvSpPr txBox="1"/>
          <p:nvPr/>
        </p:nvSpPr>
        <p:spPr>
          <a:xfrm>
            <a:off x="2474896" y="86810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makes</a:t>
            </a:r>
          </a:p>
        </p:txBody>
      </p:sp>
      <p:sp>
        <p:nvSpPr>
          <p:cNvPr id="10" name="TextBox 22"/>
          <p:cNvSpPr txBox="1"/>
          <p:nvPr/>
        </p:nvSpPr>
        <p:spPr>
          <a:xfrm>
            <a:off x="3865012" y="387797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reading</a:t>
            </a:r>
          </a:p>
        </p:txBody>
      </p:sp>
      <p:sp>
        <p:nvSpPr>
          <p:cNvPr id="11" name="TextBox 22"/>
          <p:cNvSpPr txBox="1"/>
          <p:nvPr/>
        </p:nvSpPr>
        <p:spPr>
          <a:xfrm>
            <a:off x="3865012" y="471453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useful</a:t>
            </a:r>
          </a:p>
        </p:txBody>
      </p:sp>
      <p:sp>
        <p:nvSpPr>
          <p:cNvPr id="12" name="文本框 11">
            <a:hlinkClick r:id="rId4" action="ppaction://hlinksldjump"/>
          </p:cNvPr>
          <p:cNvSpPr txBox="1"/>
          <p:nvPr/>
        </p:nvSpPr>
        <p:spPr>
          <a:xfrm>
            <a:off x="6808132" y="89888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9" name="文本框 18">
            <a:hlinkClick r:id="rId5" action="ppaction://hlinksldjump"/>
          </p:cNvPr>
          <p:cNvSpPr txBox="1"/>
          <p:nvPr/>
        </p:nvSpPr>
        <p:spPr>
          <a:xfrm>
            <a:off x="10206150" y="1758447"/>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0" name="文本框 19">
            <a:hlinkClick r:id="rId6" action="ppaction://hlinksldjump"/>
          </p:cNvPr>
          <p:cNvSpPr txBox="1"/>
          <p:nvPr/>
        </p:nvSpPr>
        <p:spPr>
          <a:xfrm>
            <a:off x="6945286" y="3042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7" action="ppaction://hlinksldjump"/>
          </p:cNvPr>
          <p:cNvSpPr txBox="1"/>
          <p:nvPr/>
        </p:nvSpPr>
        <p:spPr>
          <a:xfrm>
            <a:off x="7585628" y="396650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8" action="ppaction://hlinksldjump"/>
          </p:cNvPr>
          <p:cNvSpPr txBox="1"/>
          <p:nvPr/>
        </p:nvSpPr>
        <p:spPr>
          <a:xfrm>
            <a:off x="8116697" y="48598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arn(inVertical)">
                                      <p:cBhvr>
                                        <p:cTn id="24" dur="500"/>
                                        <p:tgtEl>
                                          <p:spTgt spid="9"/>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barn(inVertical)">
                                      <p:cBhvr>
                                        <p:cTn id="33" dur="500"/>
                                        <p:tgtEl>
                                          <p:spTgt spid="16"/>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barn(inVertical)">
                                      <p:cBhvr>
                                        <p:cTn id="42" dur="500"/>
                                        <p:tgtEl>
                                          <p:spTgt spid="23"/>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barn(inVertical)">
                                      <p:cBhvr>
                                        <p:cTn id="51" dur="500"/>
                                        <p:tgtEl>
                                          <p:spTgt spid="10"/>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barn(inVertical)">
                                      <p:cBhvr>
                                        <p:cTn id="60" dur="500"/>
                                        <p:tgtEl>
                                          <p:spTgt spid="11"/>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1" grpId="0"/>
      <p:bldP spid="12" grpId="0" animBg="1"/>
      <p:bldP spid="19" grpId="0" animBg="1"/>
      <p:bldP spid="20" grpId="0" animBg="1"/>
      <p:bldP spid="21" grpId="0" animBg="1"/>
      <p:bldP spid="22" grpId="0" animBg="1"/>
    </p:bld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lang="zh-CN" altLang="en-US" sz="2380" b="1" dirty="0">
                <a:latin typeface="微软雅黑" panose="020B0503020204020204" pitchFamily="34" charset="-122"/>
                <a:ea typeface="微软雅黑" panose="020B0503020204020204" pitchFamily="34" charset="-122"/>
              </a:rPr>
              <a:t>本题考查动词时态及主谓一致。根据关键词解题法，句中的</a:t>
            </a:r>
            <a:r>
              <a:rPr lang="en-US" altLang="zh-CN" sz="2380" b="1" dirty="0">
                <a:latin typeface="微软雅黑" panose="020B0503020204020204" pitchFamily="34" charset="-122"/>
                <a:ea typeface="微软雅黑" panose="020B0503020204020204" pitchFamily="34" charset="-122"/>
              </a:rPr>
              <a:t>often</a:t>
            </a:r>
            <a:r>
              <a:rPr lang="zh-CN" altLang="en-US" sz="2380" b="1" dirty="0">
                <a:latin typeface="微软雅黑" panose="020B0503020204020204" pitchFamily="34" charset="-122"/>
                <a:ea typeface="微软雅黑" panose="020B0503020204020204" pitchFamily="34" charset="-122"/>
              </a:rPr>
              <a:t>提示时态为一般现在时，主语是</a:t>
            </a:r>
            <a:r>
              <a:rPr lang="en-US" altLang="zh-CN" sz="2380" b="1" dirty="0">
                <a:latin typeface="微软雅黑" panose="020B0503020204020204" pitchFamily="34" charset="-122"/>
                <a:ea typeface="微软雅黑" panose="020B0503020204020204" pitchFamily="34" charset="-122"/>
              </a:rPr>
              <a:t>he</a:t>
            </a:r>
            <a:r>
              <a:rPr lang="zh-CN" altLang="en-US" sz="2380" b="1" dirty="0">
                <a:latin typeface="微软雅黑" panose="020B0503020204020204" pitchFamily="34" charset="-122"/>
                <a:ea typeface="微软雅黑" panose="020B0503020204020204" pitchFamily="34" charset="-122"/>
              </a:rPr>
              <a:t>，应该用一般现在时第三人称单数形式，故此题正确答案为：</a:t>
            </a:r>
            <a:r>
              <a:rPr lang="en-US" altLang="zh-CN" sz="2380" b="1" dirty="0">
                <a:latin typeface="微软雅黑" panose="020B0503020204020204" pitchFamily="34" charset="-122"/>
                <a:ea typeface="微软雅黑" panose="020B0503020204020204" pitchFamily="34" charset="-122"/>
              </a:rPr>
              <a:t>makes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本题考查被动语态。根据分析句子语法结构解题法，主句缺少谓语动词，且动词</a:t>
            </a:r>
            <a:r>
              <a:rPr lang="en-US" altLang="zh-CN" sz="2380" b="1" dirty="0">
                <a:latin typeface="微软雅黑" panose="020B0503020204020204" pitchFamily="34" charset="-122"/>
                <a:ea typeface="微软雅黑" panose="020B0503020204020204" pitchFamily="34" charset="-122"/>
              </a:rPr>
              <a:t>suggest</a:t>
            </a:r>
            <a:r>
              <a:rPr lang="zh-CN" altLang="en-US" sz="2380" b="1" dirty="0">
                <a:latin typeface="微软雅黑" panose="020B0503020204020204" pitchFamily="34" charset="-122"/>
                <a:ea typeface="微软雅黑" panose="020B0503020204020204" pitchFamily="34" charset="-122"/>
              </a:rPr>
              <a:t>与主语</a:t>
            </a:r>
            <a:r>
              <a:rPr lang="en-US" altLang="zh-CN" sz="2380" b="1" dirty="0">
                <a:latin typeface="微软雅黑" panose="020B0503020204020204" pitchFamily="34" charset="-122"/>
                <a:ea typeface="微软雅黑" panose="020B0503020204020204" pitchFamily="34" charset="-122"/>
              </a:rPr>
              <a:t>I</a:t>
            </a:r>
            <a:r>
              <a:rPr lang="zh-CN" altLang="en-US" sz="2380" b="1" dirty="0">
                <a:latin typeface="微软雅黑" panose="020B0503020204020204" pitchFamily="34" charset="-122"/>
                <a:ea typeface="微软雅黑" panose="020B0503020204020204" pitchFamily="34" charset="-122"/>
              </a:rPr>
              <a:t>为被动关系，应用被动语态</a:t>
            </a:r>
            <a:r>
              <a:rPr lang="en-US" altLang="zh-CN" sz="2380" b="1" dirty="0">
                <a:latin typeface="微软雅黑" panose="020B0503020204020204" pitchFamily="34" charset="-122"/>
                <a:ea typeface="微软雅黑" panose="020B0503020204020204" pitchFamily="34" charset="-122"/>
              </a:rPr>
              <a:t>be+</a:t>
            </a:r>
            <a:r>
              <a:rPr lang="zh-CN" altLang="en-US" sz="2380" b="1" dirty="0">
                <a:latin typeface="微软雅黑" panose="020B0503020204020204" pitchFamily="34" charset="-122"/>
                <a:ea typeface="微软雅黑" panose="020B0503020204020204" pitchFamily="34" charset="-122"/>
              </a:rPr>
              <a:t>过去分词，故此题正确答案为：</a:t>
            </a:r>
            <a:r>
              <a:rPr lang="en-US" altLang="zh-CN" sz="2380" b="1" dirty="0">
                <a:latin typeface="微软雅黑" panose="020B0503020204020204" pitchFamily="34" charset="-122"/>
                <a:ea typeface="微软雅黑" panose="020B0503020204020204" pitchFamily="34" charset="-122"/>
              </a:rPr>
              <a:t>suggested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lang="zh-CN" altLang="en-US" sz="2380" b="1" dirty="0">
                <a:latin typeface="微软雅黑" panose="020B0503020204020204" pitchFamily="34" charset="-122"/>
                <a:ea typeface="微软雅黑" panose="020B0503020204020204" pitchFamily="34" charset="-122"/>
              </a:rPr>
              <a:t>本题考查系表结构。在系动词</a:t>
            </a:r>
            <a:r>
              <a:rPr lang="en-US" altLang="zh-CN" sz="2380" b="1" dirty="0">
                <a:latin typeface="微软雅黑" panose="020B0503020204020204" pitchFamily="34" charset="-122"/>
                <a:ea typeface="微软雅黑" panose="020B0503020204020204" pitchFamily="34" charset="-122"/>
              </a:rPr>
              <a:t>look</a:t>
            </a:r>
            <a:r>
              <a:rPr lang="zh-CN" altLang="en-US" sz="2380" b="1" dirty="0">
                <a:latin typeface="微软雅黑" panose="020B0503020204020204" pitchFamily="34" charset="-122"/>
                <a:ea typeface="微软雅黑" panose="020B0503020204020204" pitchFamily="34" charset="-122"/>
              </a:rPr>
              <a:t>后要用形容词，句意为“他看起来很担心”，故此题正确答案为：</a:t>
            </a:r>
            <a:r>
              <a:rPr lang="en-US" altLang="zh-CN" sz="2380" b="1" dirty="0">
                <a:latin typeface="微软雅黑" panose="020B0503020204020204" pitchFamily="34" charset="-122"/>
                <a:ea typeface="微软雅黑" panose="020B0503020204020204" pitchFamily="34" charset="-122"/>
              </a:rPr>
              <a:t>worried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lang="zh-CN" altLang="en-US" sz="2380" b="1" dirty="0">
                <a:latin typeface="微软雅黑" panose="020B0503020204020204" pitchFamily="34" charset="-122"/>
                <a:ea typeface="微软雅黑" panose="020B0503020204020204" pitchFamily="34" charset="-122"/>
              </a:rPr>
              <a:t>本题考查非谓语动词。根据分析句子语法结构解题法，主句“</a:t>
            </a:r>
            <a:r>
              <a:rPr lang="en-US" altLang="zh-CN" sz="2380" b="1" dirty="0">
                <a:latin typeface="微软雅黑" panose="020B0503020204020204" pitchFamily="34" charset="-122"/>
                <a:ea typeface="微软雅黑" panose="020B0503020204020204" pitchFamily="34" charset="-122"/>
              </a:rPr>
              <a:t>He sat in the sofa”</a:t>
            </a:r>
            <a:r>
              <a:rPr lang="zh-CN" altLang="en-US" sz="2380" b="1" dirty="0">
                <a:latin typeface="微软雅黑" panose="020B0503020204020204" pitchFamily="34" charset="-122"/>
                <a:ea typeface="微软雅黑" panose="020B0503020204020204" pitchFamily="34" charset="-122"/>
              </a:rPr>
              <a:t>已有完整的主谓结构，应填入非谓语形式，动词</a:t>
            </a:r>
            <a:r>
              <a:rPr lang="en-US" altLang="zh-CN" sz="2380" b="1" dirty="0">
                <a:latin typeface="微软雅黑" panose="020B0503020204020204" pitchFamily="34" charset="-122"/>
                <a:ea typeface="微软雅黑" panose="020B0503020204020204" pitchFamily="34" charset="-122"/>
              </a:rPr>
              <a:t>read</a:t>
            </a:r>
            <a:r>
              <a:rPr lang="zh-CN" altLang="en-US" sz="2380" b="1" dirty="0">
                <a:latin typeface="微软雅黑" panose="020B0503020204020204" pitchFamily="34" charset="-122"/>
                <a:ea typeface="微软雅黑" panose="020B0503020204020204" pitchFamily="34" charset="-122"/>
              </a:rPr>
              <a:t>与主语</a:t>
            </a:r>
            <a:r>
              <a:rPr lang="en-US" altLang="zh-CN" sz="2380" b="1" dirty="0">
                <a:latin typeface="微软雅黑" panose="020B0503020204020204" pitchFamily="34" charset="-122"/>
                <a:ea typeface="微软雅黑" panose="020B0503020204020204" pitchFamily="34" charset="-122"/>
              </a:rPr>
              <a:t>he</a:t>
            </a:r>
            <a:r>
              <a:rPr lang="zh-CN" altLang="en-US" sz="2380" b="1" dirty="0">
                <a:latin typeface="微软雅黑" panose="020B0503020204020204" pitchFamily="34" charset="-122"/>
                <a:ea typeface="微软雅黑" panose="020B0503020204020204" pitchFamily="34" charset="-122"/>
              </a:rPr>
              <a:t>是主动关系，应用现在分词作伴随状语，故此题正确答案为：</a:t>
            </a:r>
            <a:r>
              <a:rPr lang="en-US" altLang="zh-CN" sz="2380" b="1" dirty="0">
                <a:latin typeface="微软雅黑" panose="020B0503020204020204" pitchFamily="34" charset="-122"/>
                <a:ea typeface="微软雅黑" panose="020B0503020204020204" pitchFamily="34" charset="-122"/>
              </a:rPr>
              <a:t>reading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lang="zh-CN" altLang="en-US" sz="2380" b="1" dirty="0">
                <a:latin typeface="微软雅黑" panose="020B0503020204020204" pitchFamily="34" charset="-122"/>
                <a:ea typeface="微软雅黑" panose="020B0503020204020204" pitchFamily="34" charset="-122"/>
              </a:rPr>
              <a:t>本题考查动词的词性转换。根据分析句子语法结构解题法，本题已有谓语</a:t>
            </a:r>
            <a:r>
              <a:rPr lang="en-US" altLang="zh-CN" sz="2380" b="1" dirty="0">
                <a:latin typeface="微软雅黑" panose="020B0503020204020204" pitchFamily="34" charset="-122"/>
                <a:ea typeface="微软雅黑" panose="020B0503020204020204" pitchFamily="34" charset="-122"/>
              </a:rPr>
              <a:t>get</a:t>
            </a:r>
            <a:r>
              <a:rPr lang="zh-CN" altLang="en-US" sz="2380" b="1" dirty="0">
                <a:latin typeface="微软雅黑" panose="020B0503020204020204" pitchFamily="34" charset="-122"/>
                <a:ea typeface="微软雅黑" panose="020B0503020204020204" pitchFamily="34" charset="-122"/>
              </a:rPr>
              <a:t>，空格在名词</a:t>
            </a:r>
            <a:r>
              <a:rPr lang="en-US" altLang="zh-CN" sz="2380" b="1" dirty="0">
                <a:latin typeface="微软雅黑" panose="020B0503020204020204" pitchFamily="34" charset="-122"/>
                <a:ea typeface="微软雅黑" panose="020B0503020204020204" pitchFamily="34" charset="-122"/>
              </a:rPr>
              <a:t>information</a:t>
            </a:r>
            <a:r>
              <a:rPr lang="zh-CN" altLang="en-US" sz="2380" b="1" dirty="0">
                <a:latin typeface="微软雅黑" panose="020B0503020204020204" pitchFamily="34" charset="-122"/>
                <a:ea typeface="微软雅黑" panose="020B0503020204020204" pitchFamily="34" charset="-122"/>
              </a:rPr>
              <a:t>前面起修饰作用，表示“有用的信息”，需填入形容词形式，故此题正确答案为：</a:t>
            </a:r>
            <a:r>
              <a:rPr lang="en-US" altLang="zh-CN" sz="2380" b="1" dirty="0">
                <a:latin typeface="微软雅黑" panose="020B0503020204020204" pitchFamily="34" charset="-122"/>
                <a:ea typeface="微软雅黑" panose="020B0503020204020204" pitchFamily="34" charset="-122"/>
              </a:rPr>
              <a:t>useful</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7</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534529" y="2813755"/>
            <a:ext cx="5759107"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二、名师支招，让你秒懂</a:t>
            </a:r>
          </a:p>
        </p:txBody>
      </p:sp>
      <p:pic>
        <p:nvPicPr>
          <p:cNvPr id="83" name="图片 8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动词类</a:t>
            </a:r>
          </a:p>
        </p:txBody>
      </p:sp>
      <p:sp>
        <p:nvSpPr>
          <p:cNvPr id="3" name="内容占位符 2"/>
          <p:cNvSpPr>
            <a:spLocks noGrp="1"/>
          </p:cNvSpPr>
          <p:nvPr>
            <p:ph idx="1"/>
          </p:nvPr>
        </p:nvSpPr>
        <p:spPr>
          <a:xfrm>
            <a:off x="386201" y="944596"/>
            <a:ext cx="10311430" cy="5913404"/>
          </a:xfrm>
        </p:spPr>
        <p:txBody>
          <a:bodyPr>
            <a:norm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I enjoy ___________ (get) letters from my friends.</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7. I felt sad with a great ___________________ (disappoint).</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8. We can use different material ___________ (make) different kinds of clothes.</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9. Suddenly, he found that he ___________ (run) out of salt.</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10. Vincent van Gogh is probably the best-known ___________ (paint) in the world.</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t>70</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2" name="文本框 11">
            <a:hlinkClick r:id="rId4" action="ppaction://hlinksldjump"/>
          </p:cNvPr>
          <p:cNvSpPr txBox="1"/>
          <p:nvPr/>
        </p:nvSpPr>
        <p:spPr>
          <a:xfrm>
            <a:off x="8246119" y="810655"/>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3" name="TextBox 22"/>
          <p:cNvSpPr txBox="1"/>
          <p:nvPr/>
        </p:nvSpPr>
        <p:spPr>
          <a:xfrm>
            <a:off x="2071021" y="83732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getting</a:t>
            </a:r>
          </a:p>
        </p:txBody>
      </p:sp>
      <p:sp>
        <p:nvSpPr>
          <p:cNvPr id="14" name="TextBox 22"/>
          <p:cNvSpPr txBox="1"/>
          <p:nvPr/>
        </p:nvSpPr>
        <p:spPr>
          <a:xfrm>
            <a:off x="4231348" y="1729409"/>
            <a:ext cx="2745509"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disappointment</a:t>
            </a:r>
          </a:p>
        </p:txBody>
      </p:sp>
      <p:sp>
        <p:nvSpPr>
          <p:cNvPr id="15" name="TextBox 22"/>
          <p:cNvSpPr txBox="1"/>
          <p:nvPr/>
        </p:nvSpPr>
        <p:spPr>
          <a:xfrm>
            <a:off x="5542487" y="263864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make</a:t>
            </a:r>
          </a:p>
        </p:txBody>
      </p:sp>
      <p:sp>
        <p:nvSpPr>
          <p:cNvPr id="17" name="TextBox 22"/>
          <p:cNvSpPr txBox="1"/>
          <p:nvPr/>
        </p:nvSpPr>
        <p:spPr>
          <a:xfrm>
            <a:off x="5183136" y="385770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had run</a:t>
            </a:r>
          </a:p>
        </p:txBody>
      </p:sp>
      <p:sp>
        <p:nvSpPr>
          <p:cNvPr id="18" name="TextBox 22"/>
          <p:cNvSpPr txBox="1"/>
          <p:nvPr/>
        </p:nvSpPr>
        <p:spPr>
          <a:xfrm>
            <a:off x="8202506" y="469058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painter</a:t>
            </a:r>
          </a:p>
        </p:txBody>
      </p:sp>
      <p:sp>
        <p:nvSpPr>
          <p:cNvPr id="19" name="文本框 18">
            <a:hlinkClick r:id="rId5" action="ppaction://hlinksldjump"/>
          </p:cNvPr>
          <p:cNvSpPr txBox="1"/>
          <p:nvPr/>
        </p:nvSpPr>
        <p:spPr>
          <a:xfrm>
            <a:off x="9058186" y="1793680"/>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0" name="文本框 19">
            <a:hlinkClick r:id="rId6" action="ppaction://hlinksldjump"/>
          </p:cNvPr>
          <p:cNvSpPr txBox="1"/>
          <p:nvPr/>
        </p:nvSpPr>
        <p:spPr>
          <a:xfrm>
            <a:off x="10719823" y="2700198"/>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7" action="ppaction://hlinksldjump"/>
          </p:cNvPr>
          <p:cNvSpPr txBox="1"/>
          <p:nvPr/>
        </p:nvSpPr>
        <p:spPr>
          <a:xfrm>
            <a:off x="9270206" y="391925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8" action="ppaction://hlinksldjump"/>
          </p:cNvPr>
          <p:cNvSpPr txBox="1"/>
          <p:nvPr/>
        </p:nvSpPr>
        <p:spPr>
          <a:xfrm>
            <a:off x="9923272" y="486849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arn(inVertical)">
                                      <p:cBhvr>
                                        <p:cTn id="51" dur="500"/>
                                        <p:tgtEl>
                                          <p:spTgt spid="17"/>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barn(inVertical)">
                                      <p:cBhvr>
                                        <p:cTn id="60" dur="500"/>
                                        <p:tgtEl>
                                          <p:spTgt spid="18"/>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2" grpId="0" animBg="1"/>
      <p:bldP spid="13" grpId="0"/>
      <p:bldP spid="14" grpId="0"/>
      <p:bldP spid="15" grpId="0"/>
      <p:bldP spid="17" grpId="0"/>
      <p:bldP spid="18" grpId="0"/>
      <p:bldP spid="19" grpId="0" animBg="1"/>
      <p:bldP spid="20" grpId="0" animBg="1"/>
      <p:bldP spid="21" grpId="0" animBg="1"/>
      <p:bldP spid="22" grpId="0" animBg="1"/>
    </p:bld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lang="zh-CN" altLang="en-US" sz="2380" b="1" dirty="0">
                <a:latin typeface="微软雅黑" panose="020B0503020204020204" pitchFamily="34" charset="-122"/>
                <a:ea typeface="微软雅黑" panose="020B0503020204020204" pitchFamily="34" charset="-122"/>
              </a:rPr>
              <a:t>本题考查固定短语。根据固定搭配解题法，动词</a:t>
            </a:r>
            <a:r>
              <a:rPr lang="en-US" altLang="zh-CN" sz="2380" b="1" dirty="0">
                <a:latin typeface="微软雅黑" panose="020B0503020204020204" pitchFamily="34" charset="-122"/>
                <a:ea typeface="微软雅黑" panose="020B0503020204020204" pitchFamily="34" charset="-122"/>
              </a:rPr>
              <a:t>enjoy+</a:t>
            </a:r>
            <a:r>
              <a:rPr lang="zh-CN" altLang="en-US" sz="2380" b="1" dirty="0">
                <a:latin typeface="微软雅黑" panose="020B0503020204020204" pitchFamily="34" charset="-122"/>
                <a:ea typeface="微软雅黑" panose="020B0503020204020204" pitchFamily="34" charset="-122"/>
              </a:rPr>
              <a:t>动名词，故此题正确答案为：</a:t>
            </a:r>
            <a:r>
              <a:rPr lang="en-US" altLang="zh-CN" sz="2380" b="1" dirty="0">
                <a:latin typeface="微软雅黑" panose="020B0503020204020204" pitchFamily="34" charset="-122"/>
                <a:ea typeface="微软雅黑" panose="020B0503020204020204" pitchFamily="34" charset="-122"/>
              </a:rPr>
              <a:t>getting</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lang="zh-CN" altLang="en-US" sz="2380" b="1" dirty="0">
                <a:latin typeface="微软雅黑" panose="020B0503020204020204" pitchFamily="34" charset="-122"/>
                <a:ea typeface="微软雅黑" panose="020B0503020204020204" pitchFamily="34" charset="-122"/>
              </a:rPr>
              <a:t>本题考查动词的词性转换。根据分析句子语法结构解题法，</a:t>
            </a:r>
            <a:r>
              <a:rPr lang="en-US" altLang="zh-CN" sz="2380" b="1" dirty="0">
                <a:latin typeface="微软雅黑" panose="020B0503020204020204" pitchFamily="34" charset="-122"/>
                <a:ea typeface="微软雅黑" panose="020B0503020204020204" pitchFamily="34" charset="-122"/>
              </a:rPr>
              <a:t>a great+</a:t>
            </a:r>
            <a:r>
              <a:rPr lang="zh-CN" altLang="en-US" sz="2380" b="1" dirty="0">
                <a:latin typeface="微软雅黑" panose="020B0503020204020204" pitchFamily="34" charset="-122"/>
                <a:ea typeface="微软雅黑" panose="020B0503020204020204" pitchFamily="34" charset="-122"/>
              </a:rPr>
              <a:t>名词，故此题正确答案为：</a:t>
            </a:r>
            <a:r>
              <a:rPr lang="en-US" altLang="zh-CN" sz="2380" b="1" dirty="0">
                <a:latin typeface="微软雅黑" panose="020B0503020204020204" pitchFamily="34" charset="-122"/>
                <a:ea typeface="微软雅黑" panose="020B0503020204020204" pitchFamily="34" charset="-122"/>
              </a:rPr>
              <a:t>disappointment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本题考查固定短语。根据固定搭配解题法，</a:t>
            </a:r>
            <a:r>
              <a:rPr lang="en-US" altLang="zh-CN" sz="2380" b="1" dirty="0">
                <a:latin typeface="微软雅黑" panose="020B0503020204020204" pitchFamily="34" charset="-122"/>
                <a:ea typeface="微软雅黑" panose="020B0503020204020204" pitchFamily="34" charset="-122"/>
              </a:rPr>
              <a:t>use ... to do “</a:t>
            </a:r>
            <a:r>
              <a:rPr lang="zh-CN" altLang="en-US" sz="2380" b="1" dirty="0">
                <a:latin typeface="微软雅黑" panose="020B0503020204020204" pitchFamily="34" charset="-122"/>
                <a:ea typeface="微软雅黑" panose="020B0503020204020204" pitchFamily="34" charset="-122"/>
              </a:rPr>
              <a:t>用</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做”，故此题正确答案为：</a:t>
            </a:r>
            <a:r>
              <a:rPr lang="en-US" altLang="zh-CN" sz="2380" b="1" dirty="0">
                <a:latin typeface="微软雅黑" panose="020B0503020204020204" pitchFamily="34" charset="-122"/>
                <a:ea typeface="微软雅黑" panose="020B0503020204020204" pitchFamily="34" charset="-122"/>
              </a:rPr>
              <a:t>to make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本题考查动词的时态变化。根据句意解题法，句意为“他发现盐已经用完了”，“用完了”发生在</a:t>
            </a:r>
            <a:r>
              <a:rPr lang="en-US" altLang="zh-CN" sz="2380" b="1" dirty="0">
                <a:latin typeface="微软雅黑" panose="020B0503020204020204" pitchFamily="34" charset="-122"/>
                <a:ea typeface="微软雅黑" panose="020B0503020204020204" pitchFamily="34" charset="-122"/>
              </a:rPr>
              <a:t>found</a:t>
            </a:r>
            <a:r>
              <a:rPr lang="zh-CN" altLang="en-US" sz="2380" b="1" dirty="0">
                <a:latin typeface="微软雅黑" panose="020B0503020204020204" pitchFamily="34" charset="-122"/>
                <a:ea typeface="微软雅黑" panose="020B0503020204020204" pitchFamily="34" charset="-122"/>
              </a:rPr>
              <a:t>之前，需用过去完成时，故此题正确答案为：</a:t>
            </a:r>
            <a:r>
              <a:rPr lang="en-US" altLang="zh-CN" sz="2380" b="1" dirty="0">
                <a:latin typeface="微软雅黑" panose="020B0503020204020204" pitchFamily="34" charset="-122"/>
                <a:ea typeface="微软雅黑" panose="020B0503020204020204" pitchFamily="34" charset="-122"/>
              </a:rPr>
              <a:t>had run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lang="zh-CN" altLang="en-US" sz="2380" b="1" dirty="0">
                <a:latin typeface="微软雅黑" panose="020B0503020204020204" pitchFamily="34" charset="-122"/>
                <a:ea typeface="微软雅黑" panose="020B0503020204020204" pitchFamily="34" charset="-122"/>
              </a:rPr>
              <a:t>本题考查动词的词性转换。根据分析句子语法结构解题法，</a:t>
            </a:r>
            <a:r>
              <a:rPr lang="en-US" altLang="zh-CN" sz="2380" b="1" dirty="0">
                <a:latin typeface="微软雅黑" panose="020B0503020204020204" pitchFamily="34" charset="-122"/>
                <a:ea typeface="微软雅黑" panose="020B0503020204020204" pitchFamily="34" charset="-122"/>
              </a:rPr>
              <a:t>the best-known</a:t>
            </a:r>
            <a:r>
              <a:rPr lang="zh-CN" altLang="en-US" sz="2380" b="1" dirty="0">
                <a:latin typeface="微软雅黑" panose="020B0503020204020204" pitchFamily="34" charset="-122"/>
                <a:ea typeface="微软雅黑" panose="020B0503020204020204" pitchFamily="34" charset="-122"/>
              </a:rPr>
              <a:t>后面应填名词一起构成句子的表语。句意为“梵高可能是世界上最出名的画家”，故此题正确答案为：</a:t>
            </a:r>
            <a:r>
              <a:rPr lang="en-US" altLang="zh-CN" sz="2380" b="1" dirty="0">
                <a:latin typeface="微软雅黑" panose="020B0503020204020204" pitchFamily="34" charset="-122"/>
                <a:ea typeface="微软雅黑" panose="020B0503020204020204" pitchFamily="34" charset="-122"/>
              </a:rPr>
              <a:t>painter</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75</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名词、形容词、副词、代词类词类</a:t>
            </a:r>
          </a:p>
        </p:txBody>
      </p:sp>
      <p:sp>
        <p:nvSpPr>
          <p:cNvPr id="3" name="内容占位符 2"/>
          <p:cNvSpPr>
            <a:spLocks noGrp="1"/>
          </p:cNvSpPr>
          <p:nvPr>
            <p:ph idx="1"/>
          </p:nvPr>
        </p:nvSpPr>
        <p:spPr>
          <a:xfrm>
            <a:off x="386201" y="944596"/>
            <a:ext cx="10311430" cy="5913404"/>
          </a:xfrm>
        </p:spPr>
        <p:txBody>
          <a:bodyPr>
            <a:normAutofit/>
          </a:bodyPr>
          <a:lstStyle/>
          <a:p>
            <a:pPr marL="457200" indent="-457200">
              <a:buAutoNum type="arabicPeriod"/>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He ___________ (sudden) fell to the ground.</a:t>
            </a:r>
          </a:p>
          <a:p>
            <a:pPr marL="457200" indent="-457200">
              <a:buAutoNum type="arabicPeriod"/>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2. He needed to fight the ___________ (ill).</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3. One of the ___________ (bad) gift choices I have ever made was for my English teacher.</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 They work hard to save money, but ___________ (they) main purpose is to travel.</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 The other frog continued to jump as hard as he could. He jumped even ___________ (hard) and finally made it out.</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t>76</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2" name="文本框 11">
            <a:hlinkClick r:id="rId4" action="ppaction://hlinksldjump"/>
          </p:cNvPr>
          <p:cNvSpPr txBox="1"/>
          <p:nvPr/>
        </p:nvSpPr>
        <p:spPr>
          <a:xfrm>
            <a:off x="7438548" y="90651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3" name="TextBox 22"/>
          <p:cNvSpPr txBox="1"/>
          <p:nvPr/>
        </p:nvSpPr>
        <p:spPr>
          <a:xfrm>
            <a:off x="1439365" y="85208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suddenly</a:t>
            </a:r>
          </a:p>
        </p:txBody>
      </p:sp>
      <p:sp>
        <p:nvSpPr>
          <p:cNvPr id="14" name="TextBox 22"/>
          <p:cNvSpPr txBox="1"/>
          <p:nvPr/>
        </p:nvSpPr>
        <p:spPr>
          <a:xfrm>
            <a:off x="4559747" y="1730865"/>
            <a:ext cx="2745509"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illness</a:t>
            </a:r>
          </a:p>
        </p:txBody>
      </p:sp>
      <p:sp>
        <p:nvSpPr>
          <p:cNvPr id="15" name="TextBox 22"/>
          <p:cNvSpPr txBox="1"/>
          <p:nvPr/>
        </p:nvSpPr>
        <p:spPr>
          <a:xfrm>
            <a:off x="2900596" y="263864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worst</a:t>
            </a:r>
          </a:p>
        </p:txBody>
      </p:sp>
      <p:sp>
        <p:nvSpPr>
          <p:cNvPr id="17" name="TextBox 22"/>
          <p:cNvSpPr txBox="1"/>
          <p:nvPr/>
        </p:nvSpPr>
        <p:spPr>
          <a:xfrm>
            <a:off x="6616137" y="380355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their</a:t>
            </a:r>
          </a:p>
        </p:txBody>
      </p:sp>
      <p:sp>
        <p:nvSpPr>
          <p:cNvPr id="18" name="TextBox 22"/>
          <p:cNvSpPr txBox="1"/>
          <p:nvPr/>
        </p:nvSpPr>
        <p:spPr>
          <a:xfrm>
            <a:off x="2675750" y="549745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harder</a:t>
            </a:r>
          </a:p>
        </p:txBody>
      </p:sp>
      <p:sp>
        <p:nvSpPr>
          <p:cNvPr id="19" name="文本框 18">
            <a:hlinkClick r:id="rId5" action="ppaction://hlinksldjump"/>
          </p:cNvPr>
          <p:cNvSpPr txBox="1"/>
          <p:nvPr/>
        </p:nvSpPr>
        <p:spPr>
          <a:xfrm>
            <a:off x="7079426" y="1792420"/>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0" name="文本框 19">
            <a:hlinkClick r:id="rId6" action="ppaction://hlinksldjump"/>
          </p:cNvPr>
          <p:cNvSpPr txBox="1"/>
          <p:nvPr/>
        </p:nvSpPr>
        <p:spPr>
          <a:xfrm>
            <a:off x="10719823" y="2700198"/>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7" action="ppaction://hlinksldjump"/>
          </p:cNvPr>
          <p:cNvSpPr txBox="1"/>
          <p:nvPr/>
        </p:nvSpPr>
        <p:spPr>
          <a:xfrm>
            <a:off x="9818971" y="390129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8" action="ppaction://hlinksldjump"/>
          </p:cNvPr>
          <p:cNvSpPr txBox="1"/>
          <p:nvPr/>
        </p:nvSpPr>
        <p:spPr>
          <a:xfrm>
            <a:off x="9880012" y="536744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arn(inVertical)">
                                      <p:cBhvr>
                                        <p:cTn id="51" dur="500"/>
                                        <p:tgtEl>
                                          <p:spTgt spid="17"/>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barn(inVertical)">
                                      <p:cBhvr>
                                        <p:cTn id="60" dur="500"/>
                                        <p:tgtEl>
                                          <p:spTgt spid="18"/>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2" grpId="0" animBg="1"/>
      <p:bldP spid="13" grpId="0"/>
      <p:bldP spid="14" grpId="0"/>
      <p:bldP spid="15" grpId="0"/>
      <p:bldP spid="17" grpId="0"/>
      <p:bldP spid="18" grpId="0"/>
      <p:bldP spid="19" grpId="0" animBg="1"/>
      <p:bldP spid="20" grpId="0" animBg="1"/>
      <p:bldP spid="21" grpId="0" animBg="1"/>
      <p:bldP spid="22" grpId="0" animBg="1"/>
    </p:bld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lang="zh-CN" altLang="en-US" sz="2380" b="1" dirty="0">
                <a:latin typeface="微软雅黑" panose="020B0503020204020204" pitchFamily="34" charset="-122"/>
                <a:ea typeface="微软雅黑" panose="020B0503020204020204" pitchFamily="34" charset="-122"/>
              </a:rPr>
              <a:t>本题考查形容词词性变化。根据分析句子语法结构解题法，填入词修饰动词</a:t>
            </a:r>
            <a:r>
              <a:rPr lang="en-US" altLang="zh-CN" sz="2380" b="1" dirty="0">
                <a:latin typeface="微软雅黑" panose="020B0503020204020204" pitchFamily="34" charset="-122"/>
                <a:ea typeface="微软雅黑" panose="020B0503020204020204" pitchFamily="34" charset="-122"/>
              </a:rPr>
              <a:t>fell</a:t>
            </a:r>
            <a:r>
              <a:rPr lang="zh-CN" altLang="en-US" sz="2380" b="1" dirty="0">
                <a:latin typeface="微软雅黑" panose="020B0503020204020204" pitchFamily="34" charset="-122"/>
                <a:ea typeface="微软雅黑" panose="020B0503020204020204" pitchFamily="34" charset="-122"/>
              </a:rPr>
              <a:t>，需填入副词形式，故此题正确答案为：</a:t>
            </a:r>
            <a:r>
              <a:rPr lang="en-US" altLang="zh-CN" sz="2380" b="1" dirty="0">
                <a:latin typeface="微软雅黑" panose="020B0503020204020204" pitchFamily="34" charset="-122"/>
                <a:ea typeface="微软雅黑" panose="020B0503020204020204" pitchFamily="34" charset="-122"/>
              </a:rPr>
              <a:t>suddenly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本题考查形容词词性变化。根据分析句子语法结构及句意解题法，填入词作</a:t>
            </a:r>
            <a:r>
              <a:rPr lang="en-US" altLang="zh-CN" sz="2380" b="1" dirty="0">
                <a:latin typeface="微软雅黑" panose="020B0503020204020204" pitchFamily="34" charset="-122"/>
                <a:ea typeface="微软雅黑" panose="020B0503020204020204" pitchFamily="34" charset="-122"/>
              </a:rPr>
              <a:t>fight</a:t>
            </a:r>
            <a:r>
              <a:rPr lang="zh-CN" altLang="en-US" sz="2380" b="1" dirty="0">
                <a:latin typeface="微软雅黑" panose="020B0503020204020204" pitchFamily="34" charset="-122"/>
                <a:ea typeface="微软雅黑" panose="020B0503020204020204" pitchFamily="34" charset="-122"/>
              </a:rPr>
              <a:t>的宾语，句意为“他需要与疾病作斗争”，所以填入名词，故此题正确答案为：</a:t>
            </a:r>
            <a:r>
              <a:rPr lang="en-US" altLang="zh-CN" sz="2380" b="1" dirty="0">
                <a:latin typeface="微软雅黑" panose="020B0503020204020204" pitchFamily="34" charset="-122"/>
                <a:ea typeface="微软雅黑" panose="020B0503020204020204" pitchFamily="34" charset="-122"/>
              </a:rPr>
              <a:t>illness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lang="zh-CN" altLang="en-US" sz="2380" b="1" dirty="0">
                <a:latin typeface="微软雅黑" panose="020B0503020204020204" pitchFamily="34" charset="-122"/>
                <a:ea typeface="微软雅黑" panose="020B0503020204020204" pitchFamily="34" charset="-122"/>
              </a:rPr>
              <a:t>本题考查固定句型。根据固定句型解题法，</a:t>
            </a:r>
            <a:r>
              <a:rPr lang="en-US" altLang="zh-CN" sz="2380" b="1" dirty="0">
                <a:latin typeface="微软雅黑" panose="020B0503020204020204" pitchFamily="34" charset="-122"/>
                <a:ea typeface="微软雅黑" panose="020B0503020204020204" pitchFamily="34" charset="-122"/>
              </a:rPr>
              <a:t>one of the+</a:t>
            </a:r>
            <a:r>
              <a:rPr lang="zh-CN" altLang="en-US" sz="2380" b="1" dirty="0">
                <a:latin typeface="微软雅黑" panose="020B0503020204020204" pitchFamily="34" charset="-122"/>
                <a:ea typeface="微软雅黑" panose="020B0503020204020204" pitchFamily="34" charset="-122"/>
              </a:rPr>
              <a:t>形容词最高级</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名词复数形式，故此题正确答案为：</a:t>
            </a:r>
            <a:r>
              <a:rPr lang="en-US" altLang="zh-CN" sz="2380" b="1" dirty="0">
                <a:latin typeface="微软雅黑" panose="020B0503020204020204" pitchFamily="34" charset="-122"/>
                <a:ea typeface="微软雅黑" panose="020B0503020204020204" pitchFamily="34" charset="-122"/>
              </a:rPr>
              <a:t>worst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180791" y="384595"/>
            <a:ext cx="5830443" cy="707886"/>
          </a:xfrm>
          <a:prstGeom prst="rect">
            <a:avLst/>
          </a:prstGeom>
          <a:noFill/>
        </p:spPr>
        <p:txBody>
          <a:bodyPr wrap="none"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二、名师支招，让你秒懂</a:t>
            </a:r>
          </a:p>
        </p:txBody>
      </p:sp>
      <p:sp>
        <p:nvSpPr>
          <p:cNvPr id="73" name="左箭头 72">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98927" y="1428452"/>
            <a:ext cx="10242884" cy="1814830"/>
          </a:xfrm>
          <a:prstGeom prst="rect">
            <a:avLst/>
          </a:prstGeom>
          <a:noFill/>
        </p:spPr>
        <p:txBody>
          <a:bodyPr wrap="square" rtlCol="0">
            <a:spAutoFit/>
          </a:bodyPr>
          <a:lstStyle/>
          <a:p>
            <a:r>
              <a:rPr lang="zh-CN" altLang="en-US" sz="2800" b="1" dirty="0">
                <a:latin typeface="微软雅黑" panose="020B0503020204020204" pitchFamily="34" charset="-122"/>
                <a:ea typeface="微软雅黑" panose="020B0503020204020204" pitchFamily="34" charset="-122"/>
              </a:rPr>
              <a:t>     语法填空题考查的知识点比较广泛，所以在积累一定词汇量的基础上，熟练掌握解题技巧可以达到事半功倍的作用。我们根据语法填空的命题形式和特点，归纳了行之有效的解题技巧，以</a:t>
            </a:r>
          </a:p>
          <a:p>
            <a:r>
              <a:rPr lang="zh-CN" altLang="en-US" sz="2800" b="1" dirty="0">
                <a:latin typeface="微软雅黑" panose="020B0503020204020204" pitchFamily="34" charset="-122"/>
                <a:ea typeface="微软雅黑" panose="020B0503020204020204" pitchFamily="34" charset="-122"/>
              </a:rPr>
              <a:t>提高考生的答题正确率。</a:t>
            </a:r>
          </a:p>
        </p:txBody>
      </p:sp>
      <p:grpSp>
        <p:nvGrpSpPr>
          <p:cNvPr id="285" name="Group 4"/>
          <p:cNvGrpSpPr/>
          <p:nvPr/>
        </p:nvGrpSpPr>
        <p:grpSpPr>
          <a:xfrm>
            <a:off x="0" y="4658264"/>
            <a:ext cx="12192000" cy="2164551"/>
            <a:chOff x="-23122" y="1601043"/>
            <a:chExt cx="12215122" cy="2893343"/>
          </a:xfrm>
        </p:grpSpPr>
        <p:sp>
          <p:nvSpPr>
            <p:cNvPr id="286" name="Freeform 22"/>
            <p:cNvSpPr/>
            <p:nvPr/>
          </p:nvSpPr>
          <p:spPr bwMode="auto">
            <a:xfrm>
              <a:off x="5291191" y="3382883"/>
              <a:ext cx="757642" cy="415155"/>
            </a:xfrm>
            <a:custGeom>
              <a:avLst/>
              <a:gdLst>
                <a:gd name="T0" fmla="*/ 734 w 734"/>
                <a:gd name="T1" fmla="*/ 22 h 402"/>
                <a:gd name="T2" fmla="*/ 333 w 734"/>
                <a:gd name="T3" fmla="*/ 2 h 402"/>
                <a:gd name="T4" fmla="*/ 197 w 734"/>
                <a:gd name="T5" fmla="*/ 54 h 402"/>
                <a:gd name="T6" fmla="*/ 44 w 734"/>
                <a:gd name="T7" fmla="*/ 205 h 402"/>
                <a:gd name="T8" fmla="*/ 41 w 734"/>
                <a:gd name="T9" fmla="*/ 356 h 402"/>
                <a:gd name="T10" fmla="*/ 43 w 734"/>
                <a:gd name="T11" fmla="*/ 358 h 402"/>
                <a:gd name="T12" fmla="*/ 194 w 734"/>
                <a:gd name="T13" fmla="*/ 361 h 402"/>
                <a:gd name="T14" fmla="*/ 364 w 734"/>
                <a:gd name="T15" fmla="*/ 193 h 402"/>
                <a:gd name="T16" fmla="*/ 720 w 734"/>
                <a:gd name="T17" fmla="*/ 244 h 402"/>
                <a:gd name="T18" fmla="*/ 734 w 734"/>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402">
                  <a:moveTo>
                    <a:pt x="734" y="22"/>
                  </a:moveTo>
                  <a:cubicBezTo>
                    <a:pt x="333" y="2"/>
                    <a:pt x="333" y="2"/>
                    <a:pt x="333" y="2"/>
                  </a:cubicBezTo>
                  <a:cubicBezTo>
                    <a:pt x="283" y="0"/>
                    <a:pt x="233" y="18"/>
                    <a:pt x="197" y="54"/>
                  </a:cubicBezTo>
                  <a:cubicBezTo>
                    <a:pt x="44" y="205"/>
                    <a:pt x="44" y="205"/>
                    <a:pt x="44" y="205"/>
                  </a:cubicBezTo>
                  <a:cubicBezTo>
                    <a:pt x="2" y="246"/>
                    <a:pt x="0" y="314"/>
                    <a:pt x="41" y="356"/>
                  </a:cubicBezTo>
                  <a:cubicBezTo>
                    <a:pt x="43" y="358"/>
                    <a:pt x="43" y="358"/>
                    <a:pt x="43" y="358"/>
                  </a:cubicBezTo>
                  <a:cubicBezTo>
                    <a:pt x="83" y="401"/>
                    <a:pt x="151" y="402"/>
                    <a:pt x="194" y="361"/>
                  </a:cubicBezTo>
                  <a:cubicBezTo>
                    <a:pt x="364" y="193"/>
                    <a:pt x="364" y="193"/>
                    <a:pt x="364" y="193"/>
                  </a:cubicBezTo>
                  <a:cubicBezTo>
                    <a:pt x="720" y="244"/>
                    <a:pt x="720" y="244"/>
                    <a:pt x="720" y="244"/>
                  </a:cubicBezTo>
                  <a:cubicBezTo>
                    <a:pt x="734" y="22"/>
                    <a:pt x="734" y="22"/>
                    <a:pt x="734"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3"/>
            <p:cNvSpPr/>
            <p:nvPr/>
          </p:nvSpPr>
          <p:spPr bwMode="auto">
            <a:xfrm>
              <a:off x="5338583" y="3382883"/>
              <a:ext cx="757010" cy="415155"/>
            </a:xfrm>
            <a:custGeom>
              <a:avLst/>
              <a:gdLst>
                <a:gd name="T0" fmla="*/ 733 w 733"/>
                <a:gd name="T1" fmla="*/ 22 h 402"/>
                <a:gd name="T2" fmla="*/ 333 w 733"/>
                <a:gd name="T3" fmla="*/ 2 h 402"/>
                <a:gd name="T4" fmla="*/ 197 w 733"/>
                <a:gd name="T5" fmla="*/ 54 h 402"/>
                <a:gd name="T6" fmla="*/ 44 w 733"/>
                <a:gd name="T7" fmla="*/ 205 h 402"/>
                <a:gd name="T8" fmla="*/ 40 w 733"/>
                <a:gd name="T9" fmla="*/ 356 h 402"/>
                <a:gd name="T10" fmla="*/ 42 w 733"/>
                <a:gd name="T11" fmla="*/ 358 h 402"/>
                <a:gd name="T12" fmla="*/ 193 w 733"/>
                <a:gd name="T13" fmla="*/ 361 h 402"/>
                <a:gd name="T14" fmla="*/ 364 w 733"/>
                <a:gd name="T15" fmla="*/ 193 h 402"/>
                <a:gd name="T16" fmla="*/ 720 w 733"/>
                <a:gd name="T17" fmla="*/ 244 h 402"/>
                <a:gd name="T18" fmla="*/ 733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733" y="22"/>
                  </a:moveTo>
                  <a:cubicBezTo>
                    <a:pt x="333" y="2"/>
                    <a:pt x="333" y="2"/>
                    <a:pt x="333" y="2"/>
                  </a:cubicBezTo>
                  <a:cubicBezTo>
                    <a:pt x="282" y="0"/>
                    <a:pt x="233" y="18"/>
                    <a:pt x="197" y="54"/>
                  </a:cubicBezTo>
                  <a:cubicBezTo>
                    <a:pt x="44" y="205"/>
                    <a:pt x="44" y="205"/>
                    <a:pt x="44" y="205"/>
                  </a:cubicBezTo>
                  <a:cubicBezTo>
                    <a:pt x="1" y="246"/>
                    <a:pt x="0" y="314"/>
                    <a:pt x="40" y="356"/>
                  </a:cubicBezTo>
                  <a:cubicBezTo>
                    <a:pt x="42" y="358"/>
                    <a:pt x="42" y="358"/>
                    <a:pt x="42" y="358"/>
                  </a:cubicBezTo>
                  <a:cubicBezTo>
                    <a:pt x="83" y="401"/>
                    <a:pt x="151" y="402"/>
                    <a:pt x="193" y="361"/>
                  </a:cubicBezTo>
                  <a:cubicBezTo>
                    <a:pt x="364" y="193"/>
                    <a:pt x="364" y="193"/>
                    <a:pt x="364" y="193"/>
                  </a:cubicBezTo>
                  <a:cubicBezTo>
                    <a:pt x="720" y="244"/>
                    <a:pt x="720" y="244"/>
                    <a:pt x="720" y="244"/>
                  </a:cubicBezTo>
                  <a:cubicBezTo>
                    <a:pt x="733" y="22"/>
                    <a:pt x="733" y="22"/>
                    <a:pt x="733"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8" name="Freeform 24"/>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5"/>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26"/>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7"/>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2" name="Freeform 28"/>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4" name="Freeform 30"/>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5" name="Freeform 31"/>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6" name="Freeform 36"/>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7" name="Freeform 37"/>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42"/>
            <p:cNvSpPr/>
            <p:nvPr/>
          </p:nvSpPr>
          <p:spPr bwMode="auto">
            <a:xfrm>
              <a:off x="4985986" y="3686824"/>
              <a:ext cx="527000" cy="390511"/>
            </a:xfrm>
            <a:custGeom>
              <a:avLst/>
              <a:gdLst>
                <a:gd name="T0" fmla="*/ 149 w 511"/>
                <a:gd name="T1" fmla="*/ 354 h 378"/>
                <a:gd name="T2" fmla="*/ 452 w 511"/>
                <a:gd name="T3" fmla="*/ 183 h 378"/>
                <a:gd name="T4" fmla="*/ 487 w 511"/>
                <a:gd name="T5" fmla="*/ 60 h 378"/>
                <a:gd name="T6" fmla="*/ 486 w 511"/>
                <a:gd name="T7" fmla="*/ 58 h 378"/>
                <a:gd name="T8" fmla="*/ 363 w 511"/>
                <a:gd name="T9" fmla="*/ 24 h 378"/>
                <a:gd name="T10" fmla="*/ 59 w 511"/>
                <a:gd name="T11" fmla="*/ 195 h 378"/>
                <a:gd name="T12" fmla="*/ 25 w 511"/>
                <a:gd name="T13" fmla="*/ 318 h 378"/>
                <a:gd name="T14" fmla="*/ 26 w 511"/>
                <a:gd name="T15" fmla="*/ 320 h 378"/>
                <a:gd name="T16" fmla="*/ 149 w 511"/>
                <a:gd name="T17" fmla="*/ 3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8">
                  <a:moveTo>
                    <a:pt x="149" y="354"/>
                  </a:moveTo>
                  <a:cubicBezTo>
                    <a:pt x="452" y="183"/>
                    <a:pt x="452" y="183"/>
                    <a:pt x="452" y="183"/>
                  </a:cubicBezTo>
                  <a:cubicBezTo>
                    <a:pt x="496" y="159"/>
                    <a:pt x="511" y="103"/>
                    <a:pt x="487" y="60"/>
                  </a:cubicBezTo>
                  <a:cubicBezTo>
                    <a:pt x="486" y="58"/>
                    <a:pt x="486" y="58"/>
                    <a:pt x="486" y="58"/>
                  </a:cubicBezTo>
                  <a:cubicBezTo>
                    <a:pt x="461" y="15"/>
                    <a:pt x="406" y="0"/>
                    <a:pt x="363" y="24"/>
                  </a:cubicBezTo>
                  <a:cubicBezTo>
                    <a:pt x="59" y="195"/>
                    <a:pt x="59" y="195"/>
                    <a:pt x="59" y="195"/>
                  </a:cubicBezTo>
                  <a:cubicBezTo>
                    <a:pt x="16" y="219"/>
                    <a:pt x="0" y="275"/>
                    <a:pt x="25" y="318"/>
                  </a:cubicBezTo>
                  <a:cubicBezTo>
                    <a:pt x="26" y="320"/>
                    <a:pt x="26" y="320"/>
                    <a:pt x="26" y="320"/>
                  </a:cubicBezTo>
                  <a:cubicBezTo>
                    <a:pt x="50" y="363"/>
                    <a:pt x="105" y="378"/>
                    <a:pt x="149"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43"/>
            <p:cNvSpPr/>
            <p:nvPr/>
          </p:nvSpPr>
          <p:spPr bwMode="auto">
            <a:xfrm>
              <a:off x="5039697" y="3861227"/>
              <a:ext cx="526369" cy="391775"/>
            </a:xfrm>
            <a:custGeom>
              <a:avLst/>
              <a:gdLst>
                <a:gd name="T0" fmla="*/ 148 w 510"/>
                <a:gd name="T1" fmla="*/ 354 h 379"/>
                <a:gd name="T2" fmla="*/ 452 w 510"/>
                <a:gd name="T3" fmla="*/ 183 h 379"/>
                <a:gd name="T4" fmla="*/ 486 w 510"/>
                <a:gd name="T5" fmla="*/ 60 h 379"/>
                <a:gd name="T6" fmla="*/ 485 w 510"/>
                <a:gd name="T7" fmla="*/ 59 h 379"/>
                <a:gd name="T8" fmla="*/ 362 w 510"/>
                <a:gd name="T9" fmla="*/ 25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2" y="183"/>
                    <a:pt x="452" y="183"/>
                    <a:pt x="452" y="183"/>
                  </a:cubicBezTo>
                  <a:cubicBezTo>
                    <a:pt x="495" y="159"/>
                    <a:pt x="510" y="104"/>
                    <a:pt x="486" y="60"/>
                  </a:cubicBezTo>
                  <a:cubicBezTo>
                    <a:pt x="485" y="59"/>
                    <a:pt x="485" y="59"/>
                    <a:pt x="485" y="59"/>
                  </a:cubicBezTo>
                  <a:cubicBezTo>
                    <a:pt x="461" y="15"/>
                    <a:pt x="405" y="0"/>
                    <a:pt x="362" y="25"/>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0" name="Freeform 44"/>
            <p:cNvSpPr/>
            <p:nvPr/>
          </p:nvSpPr>
          <p:spPr bwMode="auto">
            <a:xfrm>
              <a:off x="5222314" y="3963594"/>
              <a:ext cx="526369" cy="391143"/>
            </a:xfrm>
            <a:custGeom>
              <a:avLst/>
              <a:gdLst>
                <a:gd name="T0" fmla="*/ 148 w 510"/>
                <a:gd name="T1" fmla="*/ 354 h 379"/>
                <a:gd name="T2" fmla="*/ 451 w 510"/>
                <a:gd name="T3" fmla="*/ 183 h 379"/>
                <a:gd name="T4" fmla="*/ 486 w 510"/>
                <a:gd name="T5" fmla="*/ 60 h 379"/>
                <a:gd name="T6" fmla="*/ 485 w 510"/>
                <a:gd name="T7" fmla="*/ 59 h 379"/>
                <a:gd name="T8" fmla="*/ 362 w 510"/>
                <a:gd name="T9" fmla="*/ 24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1" y="183"/>
                    <a:pt x="451" y="183"/>
                    <a:pt x="451" y="183"/>
                  </a:cubicBezTo>
                  <a:cubicBezTo>
                    <a:pt x="495" y="159"/>
                    <a:pt x="510" y="104"/>
                    <a:pt x="486" y="60"/>
                  </a:cubicBezTo>
                  <a:cubicBezTo>
                    <a:pt x="485" y="59"/>
                    <a:pt x="485" y="59"/>
                    <a:pt x="485" y="59"/>
                  </a:cubicBezTo>
                  <a:cubicBezTo>
                    <a:pt x="461" y="15"/>
                    <a:pt x="405" y="0"/>
                    <a:pt x="362" y="24"/>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45"/>
            <p:cNvSpPr/>
            <p:nvPr/>
          </p:nvSpPr>
          <p:spPr bwMode="auto">
            <a:xfrm>
              <a:off x="5395454" y="4069752"/>
              <a:ext cx="527632" cy="391775"/>
            </a:xfrm>
            <a:custGeom>
              <a:avLst/>
              <a:gdLst>
                <a:gd name="T0" fmla="*/ 149 w 511"/>
                <a:gd name="T1" fmla="*/ 354 h 379"/>
                <a:gd name="T2" fmla="*/ 452 w 511"/>
                <a:gd name="T3" fmla="*/ 184 h 379"/>
                <a:gd name="T4" fmla="*/ 486 w 511"/>
                <a:gd name="T5" fmla="*/ 61 h 379"/>
                <a:gd name="T6" fmla="*/ 486 w 511"/>
                <a:gd name="T7" fmla="*/ 59 h 379"/>
                <a:gd name="T8" fmla="*/ 363 w 511"/>
                <a:gd name="T9" fmla="*/ 25 h 379"/>
                <a:gd name="T10" fmla="*/ 59 w 511"/>
                <a:gd name="T11" fmla="*/ 196 h 379"/>
                <a:gd name="T12" fmla="*/ 25 w 511"/>
                <a:gd name="T13" fmla="*/ 319 h 379"/>
                <a:gd name="T14" fmla="*/ 26 w 511"/>
                <a:gd name="T15" fmla="*/ 320 h 379"/>
                <a:gd name="T16" fmla="*/ 149 w 511"/>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9">
                  <a:moveTo>
                    <a:pt x="149" y="354"/>
                  </a:moveTo>
                  <a:cubicBezTo>
                    <a:pt x="452" y="184"/>
                    <a:pt x="452" y="184"/>
                    <a:pt x="452" y="184"/>
                  </a:cubicBezTo>
                  <a:cubicBezTo>
                    <a:pt x="496" y="159"/>
                    <a:pt x="511" y="104"/>
                    <a:pt x="486" y="61"/>
                  </a:cubicBezTo>
                  <a:cubicBezTo>
                    <a:pt x="486" y="59"/>
                    <a:pt x="486" y="59"/>
                    <a:pt x="486" y="59"/>
                  </a:cubicBezTo>
                  <a:cubicBezTo>
                    <a:pt x="461" y="16"/>
                    <a:pt x="406" y="0"/>
                    <a:pt x="363" y="25"/>
                  </a:cubicBezTo>
                  <a:cubicBezTo>
                    <a:pt x="59" y="196"/>
                    <a:pt x="59" y="196"/>
                    <a:pt x="59" y="196"/>
                  </a:cubicBezTo>
                  <a:cubicBezTo>
                    <a:pt x="16" y="220"/>
                    <a:pt x="0" y="275"/>
                    <a:pt x="25" y="319"/>
                  </a:cubicBezTo>
                  <a:cubicBezTo>
                    <a:pt x="26" y="320"/>
                    <a:pt x="26" y="320"/>
                    <a:pt x="26" y="320"/>
                  </a:cubicBezTo>
                  <a:cubicBezTo>
                    <a:pt x="50" y="364"/>
                    <a:pt x="105" y="379"/>
                    <a:pt x="149" y="354"/>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2" name="Freeform 46"/>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3" name="Freeform 47"/>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4" name="Freeform 48"/>
            <p:cNvSpPr/>
            <p:nvPr/>
          </p:nvSpPr>
          <p:spPr bwMode="auto">
            <a:xfrm>
              <a:off x="5839676" y="3952220"/>
              <a:ext cx="346910" cy="232537"/>
            </a:xfrm>
            <a:custGeom>
              <a:avLst/>
              <a:gdLst>
                <a:gd name="T0" fmla="*/ 269 w 336"/>
                <a:gd name="T1" fmla="*/ 0 h 225"/>
                <a:gd name="T2" fmla="*/ 203 w 336"/>
                <a:gd name="T3" fmla="*/ 27 h 225"/>
                <a:gd name="T4" fmla="*/ 202 w 336"/>
                <a:gd name="T5" fmla="*/ 29 h 225"/>
                <a:gd name="T6" fmla="*/ 180 w 336"/>
                <a:gd name="T7" fmla="*/ 114 h 225"/>
                <a:gd name="T8" fmla="*/ 152 w 336"/>
                <a:gd name="T9" fmla="*/ 86 h 225"/>
                <a:gd name="T10" fmla="*/ 89 w 336"/>
                <a:gd name="T11" fmla="*/ 61 h 225"/>
                <a:gd name="T12" fmla="*/ 24 w 336"/>
                <a:gd name="T13" fmla="*/ 88 h 225"/>
                <a:gd name="T14" fmla="*/ 23 w 336"/>
                <a:gd name="T15" fmla="*/ 90 h 225"/>
                <a:gd name="T16" fmla="*/ 0 w 336"/>
                <a:gd name="T17" fmla="*/ 130 h 225"/>
                <a:gd name="T18" fmla="*/ 56 w 336"/>
                <a:gd name="T19" fmla="*/ 173 h 225"/>
                <a:gd name="T20" fmla="*/ 56 w 336"/>
                <a:gd name="T21" fmla="*/ 175 h 225"/>
                <a:gd name="T22" fmla="*/ 68 w 336"/>
                <a:gd name="T23" fmla="*/ 225 h 225"/>
                <a:gd name="T24" fmla="*/ 336 w 336"/>
                <a:gd name="T25" fmla="*/ 29 h 225"/>
                <a:gd name="T26" fmla="*/ 331 w 336"/>
                <a:gd name="T27" fmla="*/ 25 h 225"/>
                <a:gd name="T28" fmla="*/ 269 w 336"/>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225">
                  <a:moveTo>
                    <a:pt x="269" y="0"/>
                  </a:moveTo>
                  <a:cubicBezTo>
                    <a:pt x="245" y="0"/>
                    <a:pt x="221" y="9"/>
                    <a:pt x="203" y="27"/>
                  </a:cubicBezTo>
                  <a:cubicBezTo>
                    <a:pt x="202" y="29"/>
                    <a:pt x="202" y="29"/>
                    <a:pt x="202" y="29"/>
                  </a:cubicBezTo>
                  <a:cubicBezTo>
                    <a:pt x="180" y="52"/>
                    <a:pt x="172" y="84"/>
                    <a:pt x="180" y="114"/>
                  </a:cubicBezTo>
                  <a:cubicBezTo>
                    <a:pt x="152" y="86"/>
                    <a:pt x="152" y="86"/>
                    <a:pt x="152" y="86"/>
                  </a:cubicBezTo>
                  <a:cubicBezTo>
                    <a:pt x="134" y="69"/>
                    <a:pt x="112" y="61"/>
                    <a:pt x="89" y="61"/>
                  </a:cubicBezTo>
                  <a:cubicBezTo>
                    <a:pt x="65" y="61"/>
                    <a:pt x="42" y="70"/>
                    <a:pt x="24" y="88"/>
                  </a:cubicBezTo>
                  <a:cubicBezTo>
                    <a:pt x="23" y="90"/>
                    <a:pt x="23" y="90"/>
                    <a:pt x="23" y="90"/>
                  </a:cubicBezTo>
                  <a:cubicBezTo>
                    <a:pt x="11" y="101"/>
                    <a:pt x="4" y="115"/>
                    <a:pt x="0" y="130"/>
                  </a:cubicBezTo>
                  <a:cubicBezTo>
                    <a:pt x="23" y="136"/>
                    <a:pt x="43" y="151"/>
                    <a:pt x="56" y="173"/>
                  </a:cubicBezTo>
                  <a:cubicBezTo>
                    <a:pt x="56" y="175"/>
                    <a:pt x="56" y="175"/>
                    <a:pt x="56" y="175"/>
                  </a:cubicBezTo>
                  <a:cubicBezTo>
                    <a:pt x="65" y="190"/>
                    <a:pt x="69" y="208"/>
                    <a:pt x="68" y="225"/>
                  </a:cubicBezTo>
                  <a:cubicBezTo>
                    <a:pt x="336" y="29"/>
                    <a:pt x="336" y="29"/>
                    <a:pt x="336" y="29"/>
                  </a:cubicBezTo>
                  <a:cubicBezTo>
                    <a:pt x="331" y="25"/>
                    <a:pt x="331" y="25"/>
                    <a:pt x="331" y="25"/>
                  </a:cubicBezTo>
                  <a:cubicBezTo>
                    <a:pt x="314" y="8"/>
                    <a:pt x="291" y="0"/>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5" name="Freeform 49"/>
            <p:cNvSpPr>
              <a:spLocks noEditPoints="1"/>
            </p:cNvSpPr>
            <p:nvPr/>
          </p:nvSpPr>
          <p:spPr bwMode="auto">
            <a:xfrm>
              <a:off x="5589445" y="4258689"/>
              <a:ext cx="273611" cy="155446"/>
            </a:xfrm>
            <a:custGeom>
              <a:avLst/>
              <a:gdLst>
                <a:gd name="T0" fmla="*/ 264 w 265"/>
                <a:gd name="T1" fmla="*/ 1 h 150"/>
                <a:gd name="T2" fmla="*/ 0 w 265"/>
                <a:gd name="T3" fmla="*/ 150 h 150"/>
                <a:gd name="T4" fmla="*/ 0 w 265"/>
                <a:gd name="T5" fmla="*/ 150 h 150"/>
                <a:gd name="T6" fmla="*/ 264 w 265"/>
                <a:gd name="T7" fmla="*/ 1 h 150"/>
                <a:gd name="T8" fmla="*/ 264 w 265"/>
                <a:gd name="T9" fmla="*/ 0 h 150"/>
                <a:gd name="T10" fmla="*/ 264 w 265"/>
                <a:gd name="T11" fmla="*/ 1 h 150"/>
                <a:gd name="T12" fmla="*/ 264 w 265"/>
                <a:gd name="T13" fmla="*/ 0 h 150"/>
                <a:gd name="T14" fmla="*/ 265 w 265"/>
                <a:gd name="T15" fmla="*/ 0 h 150"/>
                <a:gd name="T16" fmla="*/ 264 w 265"/>
                <a:gd name="T17" fmla="*/ 0 h 150"/>
                <a:gd name="T18" fmla="*/ 265 w 265"/>
                <a:gd name="T19" fmla="*/ 0 h 150"/>
                <a:gd name="T20" fmla="*/ 265 w 265"/>
                <a:gd name="T21" fmla="*/ 0 h 150"/>
                <a:gd name="T22" fmla="*/ 265 w 265"/>
                <a:gd name="T23" fmla="*/ 0 h 150"/>
                <a:gd name="T24" fmla="*/ 265 w 265"/>
                <a:gd name="T25" fmla="*/ 0 h 150"/>
                <a:gd name="T26" fmla="*/ 265 w 265"/>
                <a:gd name="T27" fmla="*/ 0 h 150"/>
                <a:gd name="T28" fmla="*/ 265 w 265"/>
                <a:gd name="T29" fmla="*/ 0 h 150"/>
                <a:gd name="T30" fmla="*/ 265 w 265"/>
                <a:gd name="T3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50">
                  <a:moveTo>
                    <a:pt x="264" y="1"/>
                  </a:moveTo>
                  <a:cubicBezTo>
                    <a:pt x="0" y="150"/>
                    <a:pt x="0" y="150"/>
                    <a:pt x="0" y="150"/>
                  </a:cubicBezTo>
                  <a:cubicBezTo>
                    <a:pt x="0" y="150"/>
                    <a:pt x="0" y="150"/>
                    <a:pt x="0" y="150"/>
                  </a:cubicBezTo>
                  <a:cubicBezTo>
                    <a:pt x="264" y="1"/>
                    <a:pt x="264" y="1"/>
                    <a:pt x="264" y="1"/>
                  </a:cubicBezTo>
                  <a:moveTo>
                    <a:pt x="264" y="0"/>
                  </a:moveTo>
                  <a:cubicBezTo>
                    <a:pt x="264" y="1"/>
                    <a:pt x="264" y="1"/>
                    <a:pt x="264" y="1"/>
                  </a:cubicBezTo>
                  <a:cubicBezTo>
                    <a:pt x="264" y="1"/>
                    <a:pt x="264" y="0"/>
                    <a:pt x="264" y="0"/>
                  </a:cubicBezTo>
                  <a:moveTo>
                    <a:pt x="265" y="0"/>
                  </a:moveTo>
                  <a:cubicBezTo>
                    <a:pt x="264" y="0"/>
                    <a:pt x="264" y="0"/>
                    <a:pt x="264" y="0"/>
                  </a:cubicBezTo>
                  <a:cubicBezTo>
                    <a:pt x="264" y="0"/>
                    <a:pt x="264" y="0"/>
                    <a:pt x="265" y="0"/>
                  </a:cubicBezTo>
                  <a:moveTo>
                    <a:pt x="265" y="0"/>
                  </a:moveTo>
                  <a:cubicBezTo>
                    <a:pt x="265" y="0"/>
                    <a:pt x="265" y="0"/>
                    <a:pt x="265" y="0"/>
                  </a:cubicBezTo>
                  <a:cubicBezTo>
                    <a:pt x="265" y="0"/>
                    <a:pt x="265" y="0"/>
                    <a:pt x="265" y="0"/>
                  </a:cubicBezTo>
                  <a:moveTo>
                    <a:pt x="265" y="0"/>
                  </a:moveTo>
                  <a:cubicBezTo>
                    <a:pt x="265" y="0"/>
                    <a:pt x="265" y="0"/>
                    <a:pt x="265" y="0"/>
                  </a:cubicBezTo>
                  <a:cubicBezTo>
                    <a:pt x="265" y="0"/>
                    <a:pt x="265" y="0"/>
                    <a:pt x="265"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6" name="Freeform 50"/>
            <p:cNvSpPr/>
            <p:nvPr/>
          </p:nvSpPr>
          <p:spPr bwMode="auto">
            <a:xfrm>
              <a:off x="5561642" y="4086182"/>
              <a:ext cx="348806" cy="327954"/>
            </a:xfrm>
            <a:custGeom>
              <a:avLst/>
              <a:gdLst>
                <a:gd name="T0" fmla="*/ 269 w 338"/>
                <a:gd name="T1" fmla="*/ 0 h 317"/>
                <a:gd name="T2" fmla="*/ 283 w 338"/>
                <a:gd name="T3" fmla="*/ 75 h 317"/>
                <a:gd name="T4" fmla="*/ 269 w 338"/>
                <a:gd name="T5" fmla="*/ 62 h 317"/>
                <a:gd name="T6" fmla="*/ 207 w 338"/>
                <a:gd name="T7" fmla="*/ 37 h 317"/>
                <a:gd name="T8" fmla="*/ 142 w 338"/>
                <a:gd name="T9" fmla="*/ 64 h 317"/>
                <a:gd name="T10" fmla="*/ 140 w 338"/>
                <a:gd name="T11" fmla="*/ 66 h 317"/>
                <a:gd name="T12" fmla="*/ 128 w 338"/>
                <a:gd name="T13" fmla="*/ 175 h 317"/>
                <a:gd name="T14" fmla="*/ 99 w 338"/>
                <a:gd name="T15" fmla="*/ 170 h 317"/>
                <a:gd name="T16" fmla="*/ 34 w 338"/>
                <a:gd name="T17" fmla="*/ 198 h 317"/>
                <a:gd name="T18" fmla="*/ 33 w 338"/>
                <a:gd name="T19" fmla="*/ 199 h 317"/>
                <a:gd name="T20" fmla="*/ 27 w 338"/>
                <a:gd name="T21" fmla="*/ 317 h 317"/>
                <a:gd name="T22" fmla="*/ 291 w 338"/>
                <a:gd name="T23" fmla="*/ 168 h 317"/>
                <a:gd name="T24" fmla="*/ 291 w 338"/>
                <a:gd name="T25" fmla="*/ 168 h 317"/>
                <a:gd name="T26" fmla="*/ 291 w 338"/>
                <a:gd name="T27" fmla="*/ 167 h 317"/>
                <a:gd name="T28" fmla="*/ 291 w 338"/>
                <a:gd name="T29" fmla="*/ 167 h 317"/>
                <a:gd name="T30" fmla="*/ 292 w 338"/>
                <a:gd name="T31" fmla="*/ 167 h 317"/>
                <a:gd name="T32" fmla="*/ 292 w 338"/>
                <a:gd name="T33" fmla="*/ 167 h 317"/>
                <a:gd name="T34" fmla="*/ 292 w 338"/>
                <a:gd name="T35" fmla="*/ 167 h 317"/>
                <a:gd name="T36" fmla="*/ 292 w 338"/>
                <a:gd name="T37" fmla="*/ 167 h 317"/>
                <a:gd name="T38" fmla="*/ 292 w 338"/>
                <a:gd name="T39" fmla="*/ 167 h 317"/>
                <a:gd name="T40" fmla="*/ 337 w 338"/>
                <a:gd name="T41" fmla="*/ 95 h 317"/>
                <a:gd name="T42" fmla="*/ 337 w 338"/>
                <a:gd name="T43" fmla="*/ 95 h 317"/>
                <a:gd name="T44" fmla="*/ 337 w 338"/>
                <a:gd name="T45" fmla="*/ 95 h 317"/>
                <a:gd name="T46" fmla="*/ 325 w 338"/>
                <a:gd name="T47" fmla="*/ 45 h 317"/>
                <a:gd name="T48" fmla="*/ 325 w 338"/>
                <a:gd name="T49" fmla="*/ 43 h 317"/>
                <a:gd name="T50" fmla="*/ 269 w 338"/>
                <a:gd name="T5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17">
                  <a:moveTo>
                    <a:pt x="269" y="0"/>
                  </a:moveTo>
                  <a:cubicBezTo>
                    <a:pt x="263" y="25"/>
                    <a:pt x="268" y="53"/>
                    <a:pt x="283" y="75"/>
                  </a:cubicBezTo>
                  <a:cubicBezTo>
                    <a:pt x="269" y="62"/>
                    <a:pt x="269" y="62"/>
                    <a:pt x="269" y="62"/>
                  </a:cubicBezTo>
                  <a:cubicBezTo>
                    <a:pt x="252" y="45"/>
                    <a:pt x="229" y="37"/>
                    <a:pt x="207" y="37"/>
                  </a:cubicBezTo>
                  <a:cubicBezTo>
                    <a:pt x="183" y="37"/>
                    <a:pt x="159" y="46"/>
                    <a:pt x="142" y="64"/>
                  </a:cubicBezTo>
                  <a:cubicBezTo>
                    <a:pt x="140" y="66"/>
                    <a:pt x="140" y="66"/>
                    <a:pt x="140" y="66"/>
                  </a:cubicBezTo>
                  <a:cubicBezTo>
                    <a:pt x="111" y="96"/>
                    <a:pt x="108" y="141"/>
                    <a:pt x="128" y="175"/>
                  </a:cubicBezTo>
                  <a:cubicBezTo>
                    <a:pt x="119" y="172"/>
                    <a:pt x="109" y="170"/>
                    <a:pt x="99" y="170"/>
                  </a:cubicBezTo>
                  <a:cubicBezTo>
                    <a:pt x="76" y="170"/>
                    <a:pt x="52" y="180"/>
                    <a:pt x="34" y="198"/>
                  </a:cubicBezTo>
                  <a:cubicBezTo>
                    <a:pt x="33" y="199"/>
                    <a:pt x="33" y="199"/>
                    <a:pt x="33" y="199"/>
                  </a:cubicBezTo>
                  <a:cubicBezTo>
                    <a:pt x="2" y="232"/>
                    <a:pt x="0" y="282"/>
                    <a:pt x="27" y="317"/>
                  </a:cubicBezTo>
                  <a:cubicBezTo>
                    <a:pt x="291" y="168"/>
                    <a:pt x="291" y="168"/>
                    <a:pt x="291" y="168"/>
                  </a:cubicBezTo>
                  <a:cubicBezTo>
                    <a:pt x="291" y="168"/>
                    <a:pt x="291" y="168"/>
                    <a:pt x="291" y="168"/>
                  </a:cubicBezTo>
                  <a:cubicBezTo>
                    <a:pt x="291" y="168"/>
                    <a:pt x="291" y="168"/>
                    <a:pt x="291" y="167"/>
                  </a:cubicBezTo>
                  <a:cubicBezTo>
                    <a:pt x="291" y="167"/>
                    <a:pt x="291" y="167"/>
                    <a:pt x="291" y="167"/>
                  </a:cubicBezTo>
                  <a:cubicBezTo>
                    <a:pt x="291" y="167"/>
                    <a:pt x="291" y="167"/>
                    <a:pt x="292"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319" y="151"/>
                    <a:pt x="335" y="124"/>
                    <a:pt x="337" y="95"/>
                  </a:cubicBezTo>
                  <a:cubicBezTo>
                    <a:pt x="337" y="95"/>
                    <a:pt x="337" y="95"/>
                    <a:pt x="337" y="95"/>
                  </a:cubicBezTo>
                  <a:cubicBezTo>
                    <a:pt x="337" y="95"/>
                    <a:pt x="337" y="95"/>
                    <a:pt x="337" y="95"/>
                  </a:cubicBezTo>
                  <a:cubicBezTo>
                    <a:pt x="338" y="78"/>
                    <a:pt x="334" y="60"/>
                    <a:pt x="325" y="45"/>
                  </a:cubicBezTo>
                  <a:cubicBezTo>
                    <a:pt x="325" y="43"/>
                    <a:pt x="325" y="43"/>
                    <a:pt x="325" y="43"/>
                  </a:cubicBezTo>
                  <a:cubicBezTo>
                    <a:pt x="312" y="21"/>
                    <a:pt x="292" y="6"/>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7" name="Freeform 51"/>
            <p:cNvSpPr/>
            <p:nvPr/>
          </p:nvSpPr>
          <p:spPr bwMode="auto">
            <a:xfrm>
              <a:off x="6037459" y="3929472"/>
              <a:ext cx="299518" cy="295095"/>
            </a:xfrm>
            <a:custGeom>
              <a:avLst/>
              <a:gdLst>
                <a:gd name="T0" fmla="*/ 126 w 290"/>
                <a:gd name="T1" fmla="*/ 251 h 286"/>
                <a:gd name="T2" fmla="*/ 37 w 290"/>
                <a:gd name="T3" fmla="*/ 166 h 286"/>
                <a:gd name="T4" fmla="*/ 34 w 290"/>
                <a:gd name="T5" fmla="*/ 39 h 286"/>
                <a:gd name="T6" fmla="*/ 35 w 290"/>
                <a:gd name="T7" fmla="*/ 37 h 286"/>
                <a:gd name="T8" fmla="*/ 163 w 290"/>
                <a:gd name="T9" fmla="*/ 35 h 286"/>
                <a:gd name="T10" fmla="*/ 253 w 290"/>
                <a:gd name="T11" fmla="*/ 119 h 286"/>
                <a:gd name="T12" fmla="*/ 255 w 290"/>
                <a:gd name="T13" fmla="*/ 247 h 286"/>
                <a:gd name="T14" fmla="*/ 254 w 290"/>
                <a:gd name="T15" fmla="*/ 248 h 286"/>
                <a:gd name="T16" fmla="*/ 126 w 290"/>
                <a:gd name="T17" fmla="*/ 25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286">
                  <a:moveTo>
                    <a:pt x="126" y="251"/>
                  </a:moveTo>
                  <a:cubicBezTo>
                    <a:pt x="37" y="166"/>
                    <a:pt x="37" y="166"/>
                    <a:pt x="37" y="166"/>
                  </a:cubicBezTo>
                  <a:cubicBezTo>
                    <a:pt x="1" y="132"/>
                    <a:pt x="0" y="75"/>
                    <a:pt x="34" y="39"/>
                  </a:cubicBezTo>
                  <a:cubicBezTo>
                    <a:pt x="35" y="37"/>
                    <a:pt x="35" y="37"/>
                    <a:pt x="35" y="37"/>
                  </a:cubicBezTo>
                  <a:cubicBezTo>
                    <a:pt x="70" y="1"/>
                    <a:pt x="127" y="0"/>
                    <a:pt x="163" y="35"/>
                  </a:cubicBezTo>
                  <a:cubicBezTo>
                    <a:pt x="253" y="119"/>
                    <a:pt x="253" y="119"/>
                    <a:pt x="253" y="119"/>
                  </a:cubicBezTo>
                  <a:cubicBezTo>
                    <a:pt x="289" y="154"/>
                    <a:pt x="290" y="211"/>
                    <a:pt x="255" y="247"/>
                  </a:cubicBezTo>
                  <a:cubicBezTo>
                    <a:pt x="254" y="248"/>
                    <a:pt x="254" y="248"/>
                    <a:pt x="254" y="248"/>
                  </a:cubicBezTo>
                  <a:cubicBezTo>
                    <a:pt x="219" y="284"/>
                    <a:pt x="162" y="286"/>
                    <a:pt x="126" y="25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8" name="Freeform 52"/>
            <p:cNvSpPr/>
            <p:nvPr/>
          </p:nvSpPr>
          <p:spPr bwMode="auto">
            <a:xfrm>
              <a:off x="5851682" y="3992661"/>
              <a:ext cx="390511" cy="387984"/>
            </a:xfrm>
            <a:custGeom>
              <a:avLst/>
              <a:gdLst>
                <a:gd name="T0" fmla="*/ 214 w 378"/>
                <a:gd name="T1" fmla="*/ 341 h 376"/>
                <a:gd name="T2" fmla="*/ 37 w 378"/>
                <a:gd name="T3" fmla="*/ 166 h 376"/>
                <a:gd name="T4" fmla="*/ 35 w 378"/>
                <a:gd name="T5" fmla="*/ 39 h 376"/>
                <a:gd name="T6" fmla="*/ 36 w 378"/>
                <a:gd name="T7" fmla="*/ 37 h 376"/>
                <a:gd name="T8" fmla="*/ 164 w 378"/>
                <a:gd name="T9" fmla="*/ 35 h 376"/>
                <a:gd name="T10" fmla="*/ 341 w 378"/>
                <a:gd name="T11" fmla="*/ 210 h 376"/>
                <a:gd name="T12" fmla="*/ 343 w 378"/>
                <a:gd name="T13" fmla="*/ 337 h 376"/>
                <a:gd name="T14" fmla="*/ 342 w 378"/>
                <a:gd name="T15" fmla="*/ 339 h 376"/>
                <a:gd name="T16" fmla="*/ 214 w 378"/>
                <a:gd name="T17" fmla="*/ 34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376">
                  <a:moveTo>
                    <a:pt x="214" y="341"/>
                  </a:moveTo>
                  <a:cubicBezTo>
                    <a:pt x="37" y="166"/>
                    <a:pt x="37" y="166"/>
                    <a:pt x="37" y="166"/>
                  </a:cubicBezTo>
                  <a:cubicBezTo>
                    <a:pt x="1" y="132"/>
                    <a:pt x="0" y="75"/>
                    <a:pt x="35" y="39"/>
                  </a:cubicBezTo>
                  <a:cubicBezTo>
                    <a:pt x="36" y="37"/>
                    <a:pt x="36" y="37"/>
                    <a:pt x="36" y="37"/>
                  </a:cubicBezTo>
                  <a:cubicBezTo>
                    <a:pt x="70" y="1"/>
                    <a:pt x="128" y="0"/>
                    <a:pt x="164" y="35"/>
                  </a:cubicBezTo>
                  <a:cubicBezTo>
                    <a:pt x="341" y="210"/>
                    <a:pt x="341" y="210"/>
                    <a:pt x="341" y="210"/>
                  </a:cubicBezTo>
                  <a:cubicBezTo>
                    <a:pt x="377" y="244"/>
                    <a:pt x="378" y="301"/>
                    <a:pt x="343" y="337"/>
                  </a:cubicBezTo>
                  <a:cubicBezTo>
                    <a:pt x="342" y="339"/>
                    <a:pt x="342" y="339"/>
                    <a:pt x="342" y="339"/>
                  </a:cubicBezTo>
                  <a:cubicBezTo>
                    <a:pt x="308" y="375"/>
                    <a:pt x="250" y="376"/>
                    <a:pt x="214" y="34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9" name="Freeform 53"/>
            <p:cNvSpPr/>
            <p:nvPr/>
          </p:nvSpPr>
          <p:spPr bwMode="auto">
            <a:xfrm>
              <a:off x="5696236" y="4101979"/>
              <a:ext cx="343751" cy="331745"/>
            </a:xfrm>
            <a:custGeom>
              <a:avLst/>
              <a:gdLst>
                <a:gd name="T0" fmla="*/ 170 w 333"/>
                <a:gd name="T1" fmla="*/ 287 h 321"/>
                <a:gd name="T2" fmla="*/ 37 w 333"/>
                <a:gd name="T3" fmla="*/ 166 h 321"/>
                <a:gd name="T4" fmla="*/ 34 w 333"/>
                <a:gd name="T5" fmla="*/ 39 h 321"/>
                <a:gd name="T6" fmla="*/ 36 w 333"/>
                <a:gd name="T7" fmla="*/ 37 h 321"/>
                <a:gd name="T8" fmla="*/ 163 w 333"/>
                <a:gd name="T9" fmla="*/ 35 h 321"/>
                <a:gd name="T10" fmla="*/ 296 w 333"/>
                <a:gd name="T11" fmla="*/ 155 h 321"/>
                <a:gd name="T12" fmla="*/ 298 w 333"/>
                <a:gd name="T13" fmla="*/ 283 h 321"/>
                <a:gd name="T14" fmla="*/ 297 w 333"/>
                <a:gd name="T15" fmla="*/ 284 h 321"/>
                <a:gd name="T16" fmla="*/ 170 w 333"/>
                <a:gd name="T17" fmla="*/ 28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21">
                  <a:moveTo>
                    <a:pt x="170" y="287"/>
                  </a:moveTo>
                  <a:cubicBezTo>
                    <a:pt x="37" y="166"/>
                    <a:pt x="37" y="166"/>
                    <a:pt x="37" y="166"/>
                  </a:cubicBezTo>
                  <a:cubicBezTo>
                    <a:pt x="1" y="132"/>
                    <a:pt x="0" y="75"/>
                    <a:pt x="34" y="39"/>
                  </a:cubicBezTo>
                  <a:cubicBezTo>
                    <a:pt x="36" y="37"/>
                    <a:pt x="36" y="37"/>
                    <a:pt x="36" y="37"/>
                  </a:cubicBezTo>
                  <a:cubicBezTo>
                    <a:pt x="70" y="1"/>
                    <a:pt x="127" y="0"/>
                    <a:pt x="163" y="35"/>
                  </a:cubicBezTo>
                  <a:cubicBezTo>
                    <a:pt x="296" y="155"/>
                    <a:pt x="296" y="155"/>
                    <a:pt x="296" y="155"/>
                  </a:cubicBezTo>
                  <a:cubicBezTo>
                    <a:pt x="332" y="190"/>
                    <a:pt x="333" y="247"/>
                    <a:pt x="298" y="283"/>
                  </a:cubicBezTo>
                  <a:cubicBezTo>
                    <a:pt x="297" y="284"/>
                    <a:pt x="297" y="284"/>
                    <a:pt x="297" y="284"/>
                  </a:cubicBezTo>
                  <a:cubicBezTo>
                    <a:pt x="263" y="320"/>
                    <a:pt x="206" y="321"/>
                    <a:pt x="170" y="28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0" name="Freeform 54"/>
            <p:cNvSpPr/>
            <p:nvPr/>
          </p:nvSpPr>
          <p:spPr bwMode="auto">
            <a:xfrm>
              <a:off x="5585654" y="4240364"/>
              <a:ext cx="259077" cy="254022"/>
            </a:xfrm>
            <a:custGeom>
              <a:avLst/>
              <a:gdLst>
                <a:gd name="T0" fmla="*/ 87 w 251"/>
                <a:gd name="T1" fmla="*/ 211 h 246"/>
                <a:gd name="T2" fmla="*/ 37 w 251"/>
                <a:gd name="T3" fmla="*/ 166 h 246"/>
                <a:gd name="T4" fmla="*/ 34 w 251"/>
                <a:gd name="T5" fmla="*/ 38 h 246"/>
                <a:gd name="T6" fmla="*/ 35 w 251"/>
                <a:gd name="T7" fmla="*/ 37 h 246"/>
                <a:gd name="T8" fmla="*/ 163 w 251"/>
                <a:gd name="T9" fmla="*/ 34 h 246"/>
                <a:gd name="T10" fmla="*/ 214 w 251"/>
                <a:gd name="T11" fmla="*/ 79 h 246"/>
                <a:gd name="T12" fmla="*/ 216 w 251"/>
                <a:gd name="T13" fmla="*/ 207 h 246"/>
                <a:gd name="T14" fmla="*/ 215 w 251"/>
                <a:gd name="T15" fmla="*/ 208 h 246"/>
                <a:gd name="T16" fmla="*/ 87 w 251"/>
                <a:gd name="T17" fmla="*/ 21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246">
                  <a:moveTo>
                    <a:pt x="87" y="211"/>
                  </a:moveTo>
                  <a:cubicBezTo>
                    <a:pt x="37" y="166"/>
                    <a:pt x="37" y="166"/>
                    <a:pt x="37" y="166"/>
                  </a:cubicBezTo>
                  <a:cubicBezTo>
                    <a:pt x="1" y="131"/>
                    <a:pt x="0" y="74"/>
                    <a:pt x="34" y="38"/>
                  </a:cubicBezTo>
                  <a:cubicBezTo>
                    <a:pt x="35" y="37"/>
                    <a:pt x="35" y="37"/>
                    <a:pt x="35" y="37"/>
                  </a:cubicBezTo>
                  <a:cubicBezTo>
                    <a:pt x="70" y="1"/>
                    <a:pt x="127" y="0"/>
                    <a:pt x="163" y="34"/>
                  </a:cubicBezTo>
                  <a:cubicBezTo>
                    <a:pt x="214" y="79"/>
                    <a:pt x="214" y="79"/>
                    <a:pt x="214" y="79"/>
                  </a:cubicBezTo>
                  <a:cubicBezTo>
                    <a:pt x="250" y="114"/>
                    <a:pt x="251" y="171"/>
                    <a:pt x="216" y="207"/>
                  </a:cubicBezTo>
                  <a:cubicBezTo>
                    <a:pt x="215" y="208"/>
                    <a:pt x="215" y="208"/>
                    <a:pt x="215" y="208"/>
                  </a:cubicBezTo>
                  <a:cubicBezTo>
                    <a:pt x="181" y="244"/>
                    <a:pt x="123" y="246"/>
                    <a:pt x="87" y="21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1" name="Freeform 55"/>
            <p:cNvSpPr/>
            <p:nvPr/>
          </p:nvSpPr>
          <p:spPr bwMode="auto">
            <a:xfrm>
              <a:off x="5171763" y="3382883"/>
              <a:ext cx="756378" cy="415155"/>
            </a:xfrm>
            <a:custGeom>
              <a:avLst/>
              <a:gdLst>
                <a:gd name="T0" fmla="*/ 0 w 733"/>
                <a:gd name="T1" fmla="*/ 22 h 402"/>
                <a:gd name="T2" fmla="*/ 401 w 733"/>
                <a:gd name="T3" fmla="*/ 2 h 402"/>
                <a:gd name="T4" fmla="*/ 536 w 733"/>
                <a:gd name="T5" fmla="*/ 54 h 402"/>
                <a:gd name="T6" fmla="*/ 689 w 733"/>
                <a:gd name="T7" fmla="*/ 205 h 402"/>
                <a:gd name="T8" fmla="*/ 693 w 733"/>
                <a:gd name="T9" fmla="*/ 356 h 402"/>
                <a:gd name="T10" fmla="*/ 691 w 733"/>
                <a:gd name="T11" fmla="*/ 358 h 402"/>
                <a:gd name="T12" fmla="*/ 540 w 733"/>
                <a:gd name="T13" fmla="*/ 361 h 402"/>
                <a:gd name="T14" fmla="*/ 370 w 733"/>
                <a:gd name="T15" fmla="*/ 193 h 402"/>
                <a:gd name="T16" fmla="*/ 13 w 733"/>
                <a:gd name="T17" fmla="*/ 244 h 402"/>
                <a:gd name="T18" fmla="*/ 0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0" y="22"/>
                  </a:moveTo>
                  <a:cubicBezTo>
                    <a:pt x="401" y="2"/>
                    <a:pt x="401" y="2"/>
                    <a:pt x="401" y="2"/>
                  </a:cubicBezTo>
                  <a:cubicBezTo>
                    <a:pt x="451" y="0"/>
                    <a:pt x="500" y="18"/>
                    <a:pt x="536" y="54"/>
                  </a:cubicBezTo>
                  <a:cubicBezTo>
                    <a:pt x="689" y="205"/>
                    <a:pt x="689" y="205"/>
                    <a:pt x="689" y="205"/>
                  </a:cubicBezTo>
                  <a:cubicBezTo>
                    <a:pt x="732" y="246"/>
                    <a:pt x="733" y="314"/>
                    <a:pt x="693" y="356"/>
                  </a:cubicBezTo>
                  <a:cubicBezTo>
                    <a:pt x="691" y="358"/>
                    <a:pt x="691" y="358"/>
                    <a:pt x="691" y="358"/>
                  </a:cubicBezTo>
                  <a:cubicBezTo>
                    <a:pt x="650" y="401"/>
                    <a:pt x="583" y="402"/>
                    <a:pt x="540" y="361"/>
                  </a:cubicBezTo>
                  <a:cubicBezTo>
                    <a:pt x="370" y="193"/>
                    <a:pt x="370" y="193"/>
                    <a:pt x="370" y="193"/>
                  </a:cubicBezTo>
                  <a:cubicBezTo>
                    <a:pt x="13" y="244"/>
                    <a:pt x="13" y="244"/>
                    <a:pt x="13" y="244"/>
                  </a:cubicBezTo>
                  <a:cubicBezTo>
                    <a:pt x="0" y="22"/>
                    <a:pt x="0" y="22"/>
                    <a:pt x="0" y="22"/>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2" name="Freeform 56"/>
            <p:cNvSpPr/>
            <p:nvPr/>
          </p:nvSpPr>
          <p:spPr bwMode="auto">
            <a:xfrm>
              <a:off x="5553427" y="3582561"/>
              <a:ext cx="345647" cy="236329"/>
            </a:xfrm>
            <a:custGeom>
              <a:avLst/>
              <a:gdLst>
                <a:gd name="T0" fmla="*/ 0 w 335"/>
                <a:gd name="T1" fmla="*/ 0 h 229"/>
                <a:gd name="T2" fmla="*/ 147 w 335"/>
                <a:gd name="T3" fmla="*/ 189 h 229"/>
                <a:gd name="T4" fmla="*/ 230 w 335"/>
                <a:gd name="T5" fmla="*/ 229 h 229"/>
                <a:gd name="T6" fmla="*/ 297 w 335"/>
                <a:gd name="T7" fmla="*/ 205 h 229"/>
                <a:gd name="T8" fmla="*/ 299 w 335"/>
                <a:gd name="T9" fmla="*/ 204 h 229"/>
                <a:gd name="T10" fmla="*/ 335 w 335"/>
                <a:gd name="T11" fmla="*/ 148 h 229"/>
                <a:gd name="T12" fmla="*/ 323 w 335"/>
                <a:gd name="T13" fmla="*/ 163 h 229"/>
                <a:gd name="T14" fmla="*/ 323 w 335"/>
                <a:gd name="T15" fmla="*/ 163 h 229"/>
                <a:gd name="T16" fmla="*/ 323 w 335"/>
                <a:gd name="T17" fmla="*/ 163 h 229"/>
                <a:gd name="T18" fmla="*/ 321 w 335"/>
                <a:gd name="T19" fmla="*/ 165 h 229"/>
                <a:gd name="T20" fmla="*/ 244 w 335"/>
                <a:gd name="T21" fmla="*/ 198 h 229"/>
                <a:gd name="T22" fmla="*/ 170 w 335"/>
                <a:gd name="T23" fmla="*/ 168 h 229"/>
                <a:gd name="T24" fmla="*/ 0 w 335"/>
                <a:gd name="T2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229">
                  <a:moveTo>
                    <a:pt x="0" y="0"/>
                  </a:moveTo>
                  <a:cubicBezTo>
                    <a:pt x="147" y="189"/>
                    <a:pt x="147" y="189"/>
                    <a:pt x="147" y="189"/>
                  </a:cubicBezTo>
                  <a:cubicBezTo>
                    <a:pt x="168" y="215"/>
                    <a:pt x="199" y="229"/>
                    <a:pt x="230" y="229"/>
                  </a:cubicBezTo>
                  <a:cubicBezTo>
                    <a:pt x="254" y="229"/>
                    <a:pt x="277" y="221"/>
                    <a:pt x="297" y="205"/>
                  </a:cubicBezTo>
                  <a:cubicBezTo>
                    <a:pt x="299" y="204"/>
                    <a:pt x="299" y="204"/>
                    <a:pt x="299" y="204"/>
                  </a:cubicBezTo>
                  <a:cubicBezTo>
                    <a:pt x="317" y="189"/>
                    <a:pt x="329" y="169"/>
                    <a:pt x="335" y="148"/>
                  </a:cubicBezTo>
                  <a:cubicBezTo>
                    <a:pt x="332" y="153"/>
                    <a:pt x="327" y="158"/>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3" name="Freeform 57"/>
            <p:cNvSpPr>
              <a:spLocks noEditPoints="1"/>
            </p:cNvSpPr>
            <p:nvPr/>
          </p:nvSpPr>
          <p:spPr bwMode="auto">
            <a:xfrm>
              <a:off x="5553427" y="3582561"/>
              <a:ext cx="345647" cy="204102"/>
            </a:xfrm>
            <a:custGeom>
              <a:avLst/>
              <a:gdLst>
                <a:gd name="T0" fmla="*/ 335 w 335"/>
                <a:gd name="T1" fmla="*/ 148 h 198"/>
                <a:gd name="T2" fmla="*/ 323 w 335"/>
                <a:gd name="T3" fmla="*/ 163 h 198"/>
                <a:gd name="T4" fmla="*/ 335 w 335"/>
                <a:gd name="T5" fmla="*/ 148 h 198"/>
                <a:gd name="T6" fmla="*/ 335 w 335"/>
                <a:gd name="T7" fmla="*/ 148 h 198"/>
                <a:gd name="T8" fmla="*/ 0 w 335"/>
                <a:gd name="T9" fmla="*/ 0 h 198"/>
                <a:gd name="T10" fmla="*/ 0 w 335"/>
                <a:gd name="T11" fmla="*/ 0 h 198"/>
                <a:gd name="T12" fmla="*/ 170 w 335"/>
                <a:gd name="T13" fmla="*/ 168 h 198"/>
                <a:gd name="T14" fmla="*/ 244 w 335"/>
                <a:gd name="T15" fmla="*/ 198 h 198"/>
                <a:gd name="T16" fmla="*/ 321 w 335"/>
                <a:gd name="T17" fmla="*/ 165 h 198"/>
                <a:gd name="T18" fmla="*/ 323 w 335"/>
                <a:gd name="T19" fmla="*/ 163 h 198"/>
                <a:gd name="T20" fmla="*/ 323 w 335"/>
                <a:gd name="T21" fmla="*/ 163 h 198"/>
                <a:gd name="T22" fmla="*/ 323 w 335"/>
                <a:gd name="T23" fmla="*/ 163 h 198"/>
                <a:gd name="T24" fmla="*/ 321 w 335"/>
                <a:gd name="T25" fmla="*/ 165 h 198"/>
                <a:gd name="T26" fmla="*/ 244 w 335"/>
                <a:gd name="T27" fmla="*/ 198 h 198"/>
                <a:gd name="T28" fmla="*/ 170 w 335"/>
                <a:gd name="T29" fmla="*/ 168 h 198"/>
                <a:gd name="T30" fmla="*/ 0 w 335"/>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5" h="198">
                  <a:moveTo>
                    <a:pt x="335" y="148"/>
                  </a:moveTo>
                  <a:cubicBezTo>
                    <a:pt x="332" y="153"/>
                    <a:pt x="327" y="158"/>
                    <a:pt x="323" y="163"/>
                  </a:cubicBezTo>
                  <a:cubicBezTo>
                    <a:pt x="327" y="158"/>
                    <a:pt x="332" y="153"/>
                    <a:pt x="335" y="148"/>
                  </a:cubicBezTo>
                  <a:cubicBezTo>
                    <a:pt x="335" y="148"/>
                    <a:pt x="335" y="148"/>
                    <a:pt x="335" y="148"/>
                  </a:cubicBezTo>
                  <a:moveTo>
                    <a:pt x="0" y="0"/>
                  </a:moveTo>
                  <a:cubicBezTo>
                    <a:pt x="0" y="0"/>
                    <a:pt x="0" y="0"/>
                    <a:pt x="0" y="0"/>
                  </a:cubicBezTo>
                  <a:cubicBezTo>
                    <a:pt x="170" y="168"/>
                    <a:pt x="170" y="168"/>
                    <a:pt x="170" y="168"/>
                  </a:cubicBezTo>
                  <a:cubicBezTo>
                    <a:pt x="191" y="188"/>
                    <a:pt x="217" y="198"/>
                    <a:pt x="244" y="198"/>
                  </a:cubicBezTo>
                  <a:cubicBezTo>
                    <a:pt x="272" y="198"/>
                    <a:pt x="300" y="187"/>
                    <a:pt x="321" y="165"/>
                  </a:cubicBezTo>
                  <a:cubicBezTo>
                    <a:pt x="323" y="163"/>
                    <a:pt x="323" y="163"/>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4" name="Freeform 60"/>
            <p:cNvSpPr/>
            <p:nvPr/>
          </p:nvSpPr>
          <p:spPr bwMode="auto">
            <a:xfrm>
              <a:off x="4900048" y="3380987"/>
              <a:ext cx="120060" cy="470130"/>
            </a:xfrm>
            <a:custGeom>
              <a:avLst/>
              <a:gdLst>
                <a:gd name="T0" fmla="*/ 190 w 190"/>
                <a:gd name="T1" fmla="*/ 0 h 744"/>
                <a:gd name="T2" fmla="*/ 0 w 190"/>
                <a:gd name="T3" fmla="*/ 734 h 744"/>
                <a:gd name="T4" fmla="*/ 82 w 190"/>
                <a:gd name="T5" fmla="*/ 744 h 744"/>
                <a:gd name="T6" fmla="*/ 190 w 190"/>
                <a:gd name="T7" fmla="*/ 0 h 744"/>
              </a:gdLst>
              <a:ahLst/>
              <a:cxnLst>
                <a:cxn ang="0">
                  <a:pos x="T0" y="T1"/>
                </a:cxn>
                <a:cxn ang="0">
                  <a:pos x="T2" y="T3"/>
                </a:cxn>
                <a:cxn ang="0">
                  <a:pos x="T4" y="T5"/>
                </a:cxn>
                <a:cxn ang="0">
                  <a:pos x="T6" y="T7"/>
                </a:cxn>
              </a:cxnLst>
              <a:rect l="0" t="0" r="r" b="b"/>
              <a:pathLst>
                <a:path w="190" h="744">
                  <a:moveTo>
                    <a:pt x="190" y="0"/>
                  </a:moveTo>
                  <a:lnTo>
                    <a:pt x="0" y="734"/>
                  </a:lnTo>
                  <a:lnTo>
                    <a:pt x="82" y="744"/>
                  </a:lnTo>
                  <a:lnTo>
                    <a:pt x="190" y="0"/>
                  </a:lnTo>
                  <a:close/>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5" name="Freeform 64"/>
            <p:cNvSpPr/>
            <p:nvPr/>
          </p:nvSpPr>
          <p:spPr bwMode="auto">
            <a:xfrm>
              <a:off x="6268732" y="3368349"/>
              <a:ext cx="134594" cy="541534"/>
            </a:xfrm>
            <a:custGeom>
              <a:avLst/>
              <a:gdLst>
                <a:gd name="T0" fmla="*/ 0 w 213"/>
                <a:gd name="T1" fmla="*/ 0 h 857"/>
                <a:gd name="T2" fmla="*/ 76 w 213"/>
                <a:gd name="T3" fmla="*/ 857 h 857"/>
                <a:gd name="T4" fmla="*/ 213 w 213"/>
                <a:gd name="T5" fmla="*/ 819 h 857"/>
                <a:gd name="T6" fmla="*/ 0 w 213"/>
                <a:gd name="T7" fmla="*/ 0 h 857"/>
              </a:gdLst>
              <a:ahLst/>
              <a:cxnLst>
                <a:cxn ang="0">
                  <a:pos x="T0" y="T1"/>
                </a:cxn>
                <a:cxn ang="0">
                  <a:pos x="T2" y="T3"/>
                </a:cxn>
                <a:cxn ang="0">
                  <a:pos x="T4" y="T5"/>
                </a:cxn>
                <a:cxn ang="0">
                  <a:pos x="T6" y="T7"/>
                </a:cxn>
              </a:cxnLst>
              <a:rect l="0" t="0" r="r" b="b"/>
              <a:pathLst>
                <a:path w="213" h="857">
                  <a:moveTo>
                    <a:pt x="0" y="0"/>
                  </a:moveTo>
                  <a:lnTo>
                    <a:pt x="76" y="857"/>
                  </a:lnTo>
                  <a:lnTo>
                    <a:pt x="213" y="819"/>
                  </a:lnTo>
                  <a:lnTo>
                    <a:pt x="0" y="0"/>
                  </a:lnTo>
                  <a:close/>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6" name="Freeform 32"/>
            <p:cNvSpPr/>
            <p:nvPr/>
          </p:nvSpPr>
          <p:spPr bwMode="auto">
            <a:xfrm>
              <a:off x="6346838" y="1601043"/>
              <a:ext cx="5845162" cy="2362551"/>
            </a:xfrm>
            <a:custGeom>
              <a:avLst/>
              <a:gdLst>
                <a:gd name="T0" fmla="*/ 0 w 2791"/>
                <a:gd name="T1" fmla="*/ 816 h 1851"/>
                <a:gd name="T2" fmla="*/ 250 w 2791"/>
                <a:gd name="T3" fmla="*/ 1851 h 1851"/>
                <a:gd name="T4" fmla="*/ 2791 w 2791"/>
                <a:gd name="T5" fmla="*/ 1365 h 1851"/>
                <a:gd name="T6" fmla="*/ 2791 w 2791"/>
                <a:gd name="T7" fmla="*/ 0 h 1851"/>
                <a:gd name="T8" fmla="*/ 0 w 2791"/>
                <a:gd name="T9" fmla="*/ 816 h 1851"/>
                <a:gd name="connsiteX0" fmla="*/ 0 w 32507"/>
                <a:gd name="connsiteY0" fmla="*/ 14287 h 19879"/>
                <a:gd name="connsiteX1" fmla="*/ 896 w 32507"/>
                <a:gd name="connsiteY1" fmla="*/ 19879 h 19879"/>
                <a:gd name="connsiteX2" fmla="*/ 10000 w 32507"/>
                <a:gd name="connsiteY2" fmla="*/ 17253 h 19879"/>
                <a:gd name="connsiteX3" fmla="*/ 32507 w 32507"/>
                <a:gd name="connsiteY3" fmla="*/ 0 h 19879"/>
                <a:gd name="connsiteX4" fmla="*/ 0 w 32507"/>
                <a:gd name="connsiteY4" fmla="*/ 14287 h 19879"/>
                <a:gd name="connsiteX0-1" fmla="*/ 0 w 33261"/>
                <a:gd name="connsiteY0-2" fmla="*/ 14536 h 20128"/>
                <a:gd name="connsiteX1-3" fmla="*/ 896 w 33261"/>
                <a:gd name="connsiteY1-4" fmla="*/ 20128 h 20128"/>
                <a:gd name="connsiteX2-5" fmla="*/ 10000 w 33261"/>
                <a:gd name="connsiteY2-6" fmla="*/ 17502 h 20128"/>
                <a:gd name="connsiteX3-7" fmla="*/ 33261 w 33261"/>
                <a:gd name="connsiteY3-8" fmla="*/ 0 h 20128"/>
                <a:gd name="connsiteX4-9" fmla="*/ 0 w 33261"/>
                <a:gd name="connsiteY4-10" fmla="*/ 14536 h 20128"/>
                <a:gd name="connsiteX0-11" fmla="*/ 0 w 33261"/>
                <a:gd name="connsiteY0-12" fmla="*/ 14536 h 20128"/>
                <a:gd name="connsiteX1-13" fmla="*/ 896 w 33261"/>
                <a:gd name="connsiteY1-14" fmla="*/ 20128 h 20128"/>
                <a:gd name="connsiteX2-15" fmla="*/ 33119 w 33261"/>
                <a:gd name="connsiteY2-16" fmla="*/ 10715 h 20128"/>
                <a:gd name="connsiteX3-17" fmla="*/ 33261 w 33261"/>
                <a:gd name="connsiteY3-18" fmla="*/ 0 h 20128"/>
                <a:gd name="connsiteX4-19" fmla="*/ 0 w 33261"/>
                <a:gd name="connsiteY4-20" fmla="*/ 14536 h 20128"/>
                <a:gd name="connsiteX0-21" fmla="*/ 0 w 33143"/>
                <a:gd name="connsiteY0-22" fmla="*/ 14607 h 20199"/>
                <a:gd name="connsiteX1-23" fmla="*/ 896 w 33143"/>
                <a:gd name="connsiteY1-24" fmla="*/ 20199 h 20199"/>
                <a:gd name="connsiteX2-25" fmla="*/ 33119 w 33143"/>
                <a:gd name="connsiteY2-26" fmla="*/ 10786 h 20199"/>
                <a:gd name="connsiteX3-27" fmla="*/ 33143 w 33143"/>
                <a:gd name="connsiteY3-28" fmla="*/ 0 h 20199"/>
                <a:gd name="connsiteX4-29" fmla="*/ 0 w 33143"/>
                <a:gd name="connsiteY4-30" fmla="*/ 14607 h 2019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143" h="20199">
                  <a:moveTo>
                    <a:pt x="0" y="14607"/>
                  </a:moveTo>
                  <a:lnTo>
                    <a:pt x="896" y="20199"/>
                  </a:lnTo>
                  <a:lnTo>
                    <a:pt x="33119" y="10786"/>
                  </a:lnTo>
                  <a:cubicBezTo>
                    <a:pt x="33166" y="7214"/>
                    <a:pt x="33096" y="3572"/>
                    <a:pt x="33143" y="0"/>
                  </a:cubicBezTo>
                  <a:lnTo>
                    <a:pt x="0" y="14607"/>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317" name="Freeform 38"/>
            <p:cNvSpPr/>
            <p:nvPr/>
          </p:nvSpPr>
          <p:spPr bwMode="auto">
            <a:xfrm>
              <a:off x="-23122" y="1824921"/>
              <a:ext cx="4959188" cy="2110870"/>
            </a:xfrm>
            <a:custGeom>
              <a:avLst/>
              <a:gdLst>
                <a:gd name="T0" fmla="*/ 2803 w 2803"/>
                <a:gd name="T1" fmla="*/ 819 h 1854"/>
                <a:gd name="T2" fmla="*/ 2553 w 2803"/>
                <a:gd name="T3" fmla="*/ 1854 h 1854"/>
                <a:gd name="T4" fmla="*/ 0 w 2803"/>
                <a:gd name="T5" fmla="*/ 1363 h 1854"/>
                <a:gd name="T6" fmla="*/ 0 w 2803"/>
                <a:gd name="T7" fmla="*/ 0 h 1854"/>
                <a:gd name="T8" fmla="*/ 2803 w 2803"/>
                <a:gd name="T9" fmla="*/ 819 h 1854"/>
                <a:gd name="connsiteX0" fmla="*/ 28445 w 28445"/>
                <a:gd name="connsiteY0" fmla="*/ 12577 h 18160"/>
                <a:gd name="connsiteX1" fmla="*/ 27553 w 28445"/>
                <a:gd name="connsiteY1" fmla="*/ 18160 h 18160"/>
                <a:gd name="connsiteX2" fmla="*/ 18445 w 28445"/>
                <a:gd name="connsiteY2" fmla="*/ 15512 h 18160"/>
                <a:gd name="connsiteX3" fmla="*/ 0 w 28445"/>
                <a:gd name="connsiteY3" fmla="*/ 0 h 18160"/>
                <a:gd name="connsiteX4" fmla="*/ 28445 w 28445"/>
                <a:gd name="connsiteY4" fmla="*/ 12577 h 18160"/>
                <a:gd name="connsiteX0-1" fmla="*/ 28445 w 28445"/>
                <a:gd name="connsiteY0-2" fmla="*/ 12577 h 18160"/>
                <a:gd name="connsiteX1-3" fmla="*/ 27553 w 28445"/>
                <a:gd name="connsiteY1-4" fmla="*/ 18160 h 18160"/>
                <a:gd name="connsiteX2-5" fmla="*/ 517 w 28445"/>
                <a:gd name="connsiteY2-6" fmla="*/ 10119 h 18160"/>
                <a:gd name="connsiteX3-7" fmla="*/ 0 w 28445"/>
                <a:gd name="connsiteY3-8" fmla="*/ 0 h 18160"/>
                <a:gd name="connsiteX4-9" fmla="*/ 28445 w 28445"/>
                <a:gd name="connsiteY4-10" fmla="*/ 12577 h 18160"/>
                <a:gd name="connsiteX0-11" fmla="*/ 27999 w 27999"/>
                <a:gd name="connsiteY0-12" fmla="*/ 12435 h 18018"/>
                <a:gd name="connsiteX1-13" fmla="*/ 27107 w 27999"/>
                <a:gd name="connsiteY1-14" fmla="*/ 18018 h 18018"/>
                <a:gd name="connsiteX2-15" fmla="*/ 71 w 27999"/>
                <a:gd name="connsiteY2-16" fmla="*/ 9977 h 18018"/>
                <a:gd name="connsiteX3-17" fmla="*/ 0 w 27999"/>
                <a:gd name="connsiteY3-18" fmla="*/ 0 h 18018"/>
                <a:gd name="connsiteX4-19" fmla="*/ 27999 w 27999"/>
                <a:gd name="connsiteY4-20" fmla="*/ 12435 h 1801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7999" h="18018">
                  <a:moveTo>
                    <a:pt x="27999" y="12435"/>
                  </a:moveTo>
                  <a:lnTo>
                    <a:pt x="27107" y="18018"/>
                  </a:lnTo>
                  <a:lnTo>
                    <a:pt x="71" y="9977"/>
                  </a:lnTo>
                  <a:cubicBezTo>
                    <a:pt x="-101" y="6604"/>
                    <a:pt x="172" y="3373"/>
                    <a:pt x="0" y="0"/>
                  </a:cubicBezTo>
                  <a:lnTo>
                    <a:pt x="27999" y="12435"/>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p>
          </p:txBody>
        </p:sp>
        <p:sp>
          <p:nvSpPr>
            <p:cNvPr id="318" name="Freeform 33"/>
            <p:cNvSpPr/>
            <p:nvPr/>
          </p:nvSpPr>
          <p:spPr bwMode="auto">
            <a:xfrm>
              <a:off x="6558772" y="3735480"/>
              <a:ext cx="132698" cy="133962"/>
            </a:xfrm>
            <a:custGeom>
              <a:avLst/>
              <a:gdLst>
                <a:gd name="T0" fmla="*/ 128 w 128"/>
                <a:gd name="T1" fmla="*/ 65 h 130"/>
                <a:gd name="T2" fmla="*/ 63 w 128"/>
                <a:gd name="T3" fmla="*/ 130 h 130"/>
                <a:gd name="T4" fmla="*/ 0 w 128"/>
                <a:gd name="T5" fmla="*/ 65 h 130"/>
                <a:gd name="T6" fmla="*/ 67 w 128"/>
                <a:gd name="T7" fmla="*/ 2 h 130"/>
                <a:gd name="T8" fmla="*/ 128 w 128"/>
                <a:gd name="T9" fmla="*/ 65 h 130"/>
              </a:gdLst>
              <a:ahLst/>
              <a:cxnLst>
                <a:cxn ang="0">
                  <a:pos x="T0" y="T1"/>
                </a:cxn>
                <a:cxn ang="0">
                  <a:pos x="T2" y="T3"/>
                </a:cxn>
                <a:cxn ang="0">
                  <a:pos x="T4" y="T5"/>
                </a:cxn>
                <a:cxn ang="0">
                  <a:pos x="T6" y="T7"/>
                </a:cxn>
                <a:cxn ang="0">
                  <a:pos x="T8" y="T9"/>
                </a:cxn>
              </a:cxnLst>
              <a:rect l="0" t="0" r="r" b="b"/>
              <a:pathLst>
                <a:path w="128" h="130">
                  <a:moveTo>
                    <a:pt x="128" y="65"/>
                  </a:moveTo>
                  <a:cubicBezTo>
                    <a:pt x="128" y="101"/>
                    <a:pt x="99" y="130"/>
                    <a:pt x="63" y="130"/>
                  </a:cubicBezTo>
                  <a:cubicBezTo>
                    <a:pt x="28" y="129"/>
                    <a:pt x="0" y="100"/>
                    <a:pt x="0" y="65"/>
                  </a:cubicBezTo>
                  <a:cubicBezTo>
                    <a:pt x="1" y="29"/>
                    <a:pt x="31" y="0"/>
                    <a:pt x="67" y="2"/>
                  </a:cubicBezTo>
                  <a:cubicBezTo>
                    <a:pt x="100" y="3"/>
                    <a:pt x="127" y="31"/>
                    <a:pt x="128"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19" name="Freeform 34"/>
            <p:cNvSpPr/>
            <p:nvPr/>
          </p:nvSpPr>
          <p:spPr bwMode="auto">
            <a:xfrm>
              <a:off x="6759083" y="3695039"/>
              <a:ext cx="144704" cy="145336"/>
            </a:xfrm>
            <a:custGeom>
              <a:avLst/>
              <a:gdLst>
                <a:gd name="T0" fmla="*/ 133 w 140"/>
                <a:gd name="T1" fmla="*/ 60 h 141"/>
                <a:gd name="T2" fmla="*/ 59 w 140"/>
                <a:gd name="T3" fmla="*/ 133 h 141"/>
                <a:gd name="T4" fmla="*/ 7 w 140"/>
                <a:gd name="T5" fmla="*/ 80 h 141"/>
                <a:gd name="T6" fmla="*/ 82 w 140"/>
                <a:gd name="T7" fmla="*/ 7 h 141"/>
                <a:gd name="T8" fmla="*/ 133 w 140"/>
                <a:gd name="T9" fmla="*/ 60 h 141"/>
              </a:gdLst>
              <a:ahLst/>
              <a:cxnLst>
                <a:cxn ang="0">
                  <a:pos x="T0" y="T1"/>
                </a:cxn>
                <a:cxn ang="0">
                  <a:pos x="T2" y="T3"/>
                </a:cxn>
                <a:cxn ang="0">
                  <a:pos x="T4" y="T5"/>
                </a:cxn>
                <a:cxn ang="0">
                  <a:pos x="T6" y="T7"/>
                </a:cxn>
                <a:cxn ang="0">
                  <a:pos x="T8" y="T9"/>
                </a:cxn>
              </a:cxnLst>
              <a:rect l="0" t="0" r="r" b="b"/>
              <a:pathLst>
                <a:path w="140" h="141">
                  <a:moveTo>
                    <a:pt x="133" y="60"/>
                  </a:moveTo>
                  <a:cubicBezTo>
                    <a:pt x="140" y="104"/>
                    <a:pt x="102" y="141"/>
                    <a:pt x="59" y="133"/>
                  </a:cubicBezTo>
                  <a:cubicBezTo>
                    <a:pt x="32" y="129"/>
                    <a:pt x="11" y="107"/>
                    <a:pt x="7" y="80"/>
                  </a:cubicBezTo>
                  <a:cubicBezTo>
                    <a:pt x="0" y="36"/>
                    <a:pt x="38" y="0"/>
                    <a:pt x="82" y="7"/>
                  </a:cubicBezTo>
                  <a:cubicBezTo>
                    <a:pt x="108" y="12"/>
                    <a:pt x="129" y="34"/>
                    <a:pt x="133"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0" name="Freeform 35"/>
            <p:cNvSpPr/>
            <p:nvPr/>
          </p:nvSpPr>
          <p:spPr bwMode="auto">
            <a:xfrm>
              <a:off x="6966977" y="3659021"/>
              <a:ext cx="143440" cy="146600"/>
            </a:xfrm>
            <a:custGeom>
              <a:avLst/>
              <a:gdLst>
                <a:gd name="T0" fmla="*/ 133 w 139"/>
                <a:gd name="T1" fmla="*/ 61 h 142"/>
                <a:gd name="T2" fmla="*/ 58 w 139"/>
                <a:gd name="T3" fmla="*/ 134 h 142"/>
                <a:gd name="T4" fmla="*/ 6 w 139"/>
                <a:gd name="T5" fmla="*/ 81 h 142"/>
                <a:gd name="T6" fmla="*/ 81 w 139"/>
                <a:gd name="T7" fmla="*/ 8 h 142"/>
                <a:gd name="T8" fmla="*/ 133 w 139"/>
                <a:gd name="T9" fmla="*/ 61 h 142"/>
              </a:gdLst>
              <a:ahLst/>
              <a:cxnLst>
                <a:cxn ang="0">
                  <a:pos x="T0" y="T1"/>
                </a:cxn>
                <a:cxn ang="0">
                  <a:pos x="T2" y="T3"/>
                </a:cxn>
                <a:cxn ang="0">
                  <a:pos x="T4" y="T5"/>
                </a:cxn>
                <a:cxn ang="0">
                  <a:pos x="T6" y="T7"/>
                </a:cxn>
                <a:cxn ang="0">
                  <a:pos x="T8" y="T9"/>
                </a:cxn>
              </a:cxnLst>
              <a:rect l="0" t="0" r="r" b="b"/>
              <a:pathLst>
                <a:path w="139" h="142">
                  <a:moveTo>
                    <a:pt x="133" y="61"/>
                  </a:moveTo>
                  <a:cubicBezTo>
                    <a:pt x="139" y="105"/>
                    <a:pt x="101" y="142"/>
                    <a:pt x="58" y="134"/>
                  </a:cubicBezTo>
                  <a:cubicBezTo>
                    <a:pt x="31" y="129"/>
                    <a:pt x="10" y="108"/>
                    <a:pt x="6" y="81"/>
                  </a:cubicBezTo>
                  <a:cubicBezTo>
                    <a:pt x="0" y="37"/>
                    <a:pt x="37" y="0"/>
                    <a:pt x="81" y="8"/>
                  </a:cubicBezTo>
                  <a:cubicBezTo>
                    <a:pt x="107" y="13"/>
                    <a:pt x="129" y="34"/>
                    <a:pt x="133"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1" name="Freeform 39"/>
            <p:cNvSpPr/>
            <p:nvPr/>
          </p:nvSpPr>
          <p:spPr bwMode="auto">
            <a:xfrm>
              <a:off x="4630861" y="3735480"/>
              <a:ext cx="132698" cy="133962"/>
            </a:xfrm>
            <a:custGeom>
              <a:avLst/>
              <a:gdLst>
                <a:gd name="T0" fmla="*/ 0 w 129"/>
                <a:gd name="T1" fmla="*/ 65 h 130"/>
                <a:gd name="T2" fmla="*/ 65 w 129"/>
                <a:gd name="T3" fmla="*/ 130 h 130"/>
                <a:gd name="T4" fmla="*/ 128 w 129"/>
                <a:gd name="T5" fmla="*/ 65 h 130"/>
                <a:gd name="T6" fmla="*/ 62 w 129"/>
                <a:gd name="T7" fmla="*/ 2 h 130"/>
                <a:gd name="T8" fmla="*/ 0 w 129"/>
                <a:gd name="T9" fmla="*/ 65 h 130"/>
              </a:gdLst>
              <a:ahLst/>
              <a:cxnLst>
                <a:cxn ang="0">
                  <a:pos x="T0" y="T1"/>
                </a:cxn>
                <a:cxn ang="0">
                  <a:pos x="T2" y="T3"/>
                </a:cxn>
                <a:cxn ang="0">
                  <a:pos x="T4" y="T5"/>
                </a:cxn>
                <a:cxn ang="0">
                  <a:pos x="T6" y="T7"/>
                </a:cxn>
                <a:cxn ang="0">
                  <a:pos x="T8" y="T9"/>
                </a:cxn>
              </a:cxnLst>
              <a:rect l="0" t="0" r="r" b="b"/>
              <a:pathLst>
                <a:path w="129" h="130">
                  <a:moveTo>
                    <a:pt x="0" y="65"/>
                  </a:moveTo>
                  <a:cubicBezTo>
                    <a:pt x="0" y="101"/>
                    <a:pt x="29" y="130"/>
                    <a:pt x="65" y="130"/>
                  </a:cubicBezTo>
                  <a:cubicBezTo>
                    <a:pt x="101" y="129"/>
                    <a:pt x="129" y="100"/>
                    <a:pt x="128" y="65"/>
                  </a:cubicBezTo>
                  <a:cubicBezTo>
                    <a:pt x="128" y="29"/>
                    <a:pt x="98" y="0"/>
                    <a:pt x="62" y="2"/>
                  </a:cubicBezTo>
                  <a:cubicBezTo>
                    <a:pt x="28" y="3"/>
                    <a:pt x="1" y="31"/>
                    <a:pt x="0"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2" name="Freeform 40"/>
            <p:cNvSpPr/>
            <p:nvPr/>
          </p:nvSpPr>
          <p:spPr bwMode="auto">
            <a:xfrm>
              <a:off x="4417912" y="3695039"/>
              <a:ext cx="144704" cy="145336"/>
            </a:xfrm>
            <a:custGeom>
              <a:avLst/>
              <a:gdLst>
                <a:gd name="T0" fmla="*/ 7 w 140"/>
                <a:gd name="T1" fmla="*/ 60 h 141"/>
                <a:gd name="T2" fmla="*/ 82 w 140"/>
                <a:gd name="T3" fmla="*/ 133 h 141"/>
                <a:gd name="T4" fmla="*/ 133 w 140"/>
                <a:gd name="T5" fmla="*/ 80 h 141"/>
                <a:gd name="T6" fmla="*/ 58 w 140"/>
                <a:gd name="T7" fmla="*/ 7 h 141"/>
                <a:gd name="T8" fmla="*/ 7 w 140"/>
                <a:gd name="T9" fmla="*/ 60 h 141"/>
              </a:gdLst>
              <a:ahLst/>
              <a:cxnLst>
                <a:cxn ang="0">
                  <a:pos x="T0" y="T1"/>
                </a:cxn>
                <a:cxn ang="0">
                  <a:pos x="T2" y="T3"/>
                </a:cxn>
                <a:cxn ang="0">
                  <a:pos x="T4" y="T5"/>
                </a:cxn>
                <a:cxn ang="0">
                  <a:pos x="T6" y="T7"/>
                </a:cxn>
                <a:cxn ang="0">
                  <a:pos x="T8" y="T9"/>
                </a:cxn>
              </a:cxnLst>
              <a:rect l="0" t="0" r="r" b="b"/>
              <a:pathLst>
                <a:path w="140" h="141">
                  <a:moveTo>
                    <a:pt x="7" y="60"/>
                  </a:moveTo>
                  <a:cubicBezTo>
                    <a:pt x="0" y="104"/>
                    <a:pt x="38" y="141"/>
                    <a:pt x="82" y="133"/>
                  </a:cubicBezTo>
                  <a:cubicBezTo>
                    <a:pt x="108" y="129"/>
                    <a:pt x="129" y="107"/>
                    <a:pt x="133" y="80"/>
                  </a:cubicBezTo>
                  <a:cubicBezTo>
                    <a:pt x="140" y="36"/>
                    <a:pt x="102" y="0"/>
                    <a:pt x="58" y="7"/>
                  </a:cubicBezTo>
                  <a:cubicBezTo>
                    <a:pt x="32" y="12"/>
                    <a:pt x="11" y="34"/>
                    <a:pt x="7"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3" name="Freeform 41"/>
            <p:cNvSpPr/>
            <p:nvPr/>
          </p:nvSpPr>
          <p:spPr bwMode="auto">
            <a:xfrm>
              <a:off x="4211282" y="3659021"/>
              <a:ext cx="144704" cy="146600"/>
            </a:xfrm>
            <a:custGeom>
              <a:avLst/>
              <a:gdLst>
                <a:gd name="T0" fmla="*/ 7 w 140"/>
                <a:gd name="T1" fmla="*/ 61 h 142"/>
                <a:gd name="T2" fmla="*/ 82 w 140"/>
                <a:gd name="T3" fmla="*/ 134 h 142"/>
                <a:gd name="T4" fmla="*/ 133 w 140"/>
                <a:gd name="T5" fmla="*/ 81 h 142"/>
                <a:gd name="T6" fmla="*/ 58 w 140"/>
                <a:gd name="T7" fmla="*/ 8 h 142"/>
                <a:gd name="T8" fmla="*/ 7 w 140"/>
                <a:gd name="T9" fmla="*/ 61 h 142"/>
              </a:gdLst>
              <a:ahLst/>
              <a:cxnLst>
                <a:cxn ang="0">
                  <a:pos x="T0" y="T1"/>
                </a:cxn>
                <a:cxn ang="0">
                  <a:pos x="T2" y="T3"/>
                </a:cxn>
                <a:cxn ang="0">
                  <a:pos x="T4" y="T5"/>
                </a:cxn>
                <a:cxn ang="0">
                  <a:pos x="T6" y="T7"/>
                </a:cxn>
                <a:cxn ang="0">
                  <a:pos x="T8" y="T9"/>
                </a:cxn>
              </a:cxnLst>
              <a:rect l="0" t="0" r="r" b="b"/>
              <a:pathLst>
                <a:path w="140" h="142">
                  <a:moveTo>
                    <a:pt x="7" y="61"/>
                  </a:moveTo>
                  <a:cubicBezTo>
                    <a:pt x="0" y="105"/>
                    <a:pt x="38" y="142"/>
                    <a:pt x="82" y="134"/>
                  </a:cubicBezTo>
                  <a:cubicBezTo>
                    <a:pt x="108" y="129"/>
                    <a:pt x="129" y="108"/>
                    <a:pt x="133" y="81"/>
                  </a:cubicBezTo>
                  <a:cubicBezTo>
                    <a:pt x="140" y="37"/>
                    <a:pt x="102" y="0"/>
                    <a:pt x="58" y="8"/>
                  </a:cubicBezTo>
                  <a:cubicBezTo>
                    <a:pt x="32" y="13"/>
                    <a:pt x="11" y="34"/>
                    <a:pt x="7"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grpSp>
      <p:grpSp>
        <p:nvGrpSpPr>
          <p:cNvPr id="324" name="Group 88"/>
          <p:cNvGrpSpPr/>
          <p:nvPr/>
        </p:nvGrpSpPr>
        <p:grpSpPr>
          <a:xfrm>
            <a:off x="4594386" y="4200974"/>
            <a:ext cx="2015114" cy="1694742"/>
            <a:chOff x="4963869" y="1554810"/>
            <a:chExt cx="2015114" cy="1694742"/>
          </a:xfrm>
        </p:grpSpPr>
        <p:sp>
          <p:nvSpPr>
            <p:cNvPr id="325" name="Freeform 5"/>
            <p:cNvSpPr>
              <a:spLocks noEditPoints="1"/>
            </p:cNvSpPr>
            <p:nvPr/>
          </p:nvSpPr>
          <p:spPr bwMode="auto">
            <a:xfrm>
              <a:off x="4963869" y="2527928"/>
              <a:ext cx="496670" cy="593981"/>
            </a:xfrm>
            <a:custGeom>
              <a:avLst/>
              <a:gdLst>
                <a:gd name="T0" fmla="*/ 688 w 786"/>
                <a:gd name="T1" fmla="*/ 534 h 940"/>
                <a:gd name="T2" fmla="*/ 786 w 786"/>
                <a:gd name="T3" fmla="*/ 507 h 940"/>
                <a:gd name="T4" fmla="*/ 693 w 786"/>
                <a:gd name="T5" fmla="*/ 232 h 940"/>
                <a:gd name="T6" fmla="*/ 610 w 786"/>
                <a:gd name="T7" fmla="*/ 268 h 940"/>
                <a:gd name="T8" fmla="*/ 533 w 786"/>
                <a:gd name="T9" fmla="*/ 0 h 940"/>
                <a:gd name="T10" fmla="*/ 0 w 786"/>
                <a:gd name="T11" fmla="*/ 168 h 940"/>
                <a:gd name="T12" fmla="*/ 224 w 786"/>
                <a:gd name="T13" fmla="*/ 940 h 940"/>
                <a:gd name="T14" fmla="*/ 768 w 786"/>
                <a:gd name="T15" fmla="*/ 809 h 940"/>
                <a:gd name="T16" fmla="*/ 688 w 786"/>
                <a:gd name="T17" fmla="*/ 534 h 940"/>
                <a:gd name="T18" fmla="*/ 669 w 786"/>
                <a:gd name="T19" fmla="*/ 292 h 940"/>
                <a:gd name="T20" fmla="*/ 726 w 786"/>
                <a:gd name="T21" fmla="*/ 485 h 940"/>
                <a:gd name="T22" fmla="*/ 677 w 786"/>
                <a:gd name="T23" fmla="*/ 498 h 940"/>
                <a:gd name="T24" fmla="*/ 621 w 786"/>
                <a:gd name="T25" fmla="*/ 304 h 940"/>
                <a:gd name="T26" fmla="*/ 669 w 786"/>
                <a:gd name="T27" fmla="*/ 29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940">
                  <a:moveTo>
                    <a:pt x="688" y="534"/>
                  </a:moveTo>
                  <a:lnTo>
                    <a:pt x="786" y="507"/>
                  </a:lnTo>
                  <a:lnTo>
                    <a:pt x="693" y="232"/>
                  </a:lnTo>
                  <a:lnTo>
                    <a:pt x="610" y="268"/>
                  </a:lnTo>
                  <a:lnTo>
                    <a:pt x="533" y="0"/>
                  </a:lnTo>
                  <a:lnTo>
                    <a:pt x="0" y="168"/>
                  </a:lnTo>
                  <a:lnTo>
                    <a:pt x="224" y="940"/>
                  </a:lnTo>
                  <a:lnTo>
                    <a:pt x="768" y="809"/>
                  </a:lnTo>
                  <a:lnTo>
                    <a:pt x="688" y="534"/>
                  </a:lnTo>
                  <a:close/>
                  <a:moveTo>
                    <a:pt x="669" y="292"/>
                  </a:moveTo>
                  <a:lnTo>
                    <a:pt x="726" y="485"/>
                  </a:lnTo>
                  <a:lnTo>
                    <a:pt x="677" y="498"/>
                  </a:lnTo>
                  <a:lnTo>
                    <a:pt x="621" y="304"/>
                  </a:lnTo>
                  <a:lnTo>
                    <a:pt x="669" y="292"/>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26" name="Freeform 6"/>
            <p:cNvSpPr/>
            <p:nvPr/>
          </p:nvSpPr>
          <p:spPr bwMode="auto">
            <a:xfrm>
              <a:off x="5382184" y="2588590"/>
              <a:ext cx="531424" cy="226218"/>
            </a:xfrm>
            <a:custGeom>
              <a:avLst/>
              <a:gdLst>
                <a:gd name="T0" fmla="*/ 2 w 515"/>
                <a:gd name="T1" fmla="*/ 147 h 219"/>
                <a:gd name="T2" fmla="*/ 17 w 515"/>
                <a:gd name="T3" fmla="*/ 153 h 219"/>
                <a:gd name="T4" fmla="*/ 4 w 515"/>
                <a:gd name="T5" fmla="*/ 166 h 219"/>
                <a:gd name="T6" fmla="*/ 24 w 515"/>
                <a:gd name="T7" fmla="*/ 176 h 219"/>
                <a:gd name="T8" fmla="*/ 24 w 515"/>
                <a:gd name="T9" fmla="*/ 176 h 219"/>
                <a:gd name="T10" fmla="*/ 10 w 515"/>
                <a:gd name="T11" fmla="*/ 189 h 219"/>
                <a:gd name="T12" fmla="*/ 29 w 515"/>
                <a:gd name="T13" fmla="*/ 195 h 219"/>
                <a:gd name="T14" fmla="*/ 13 w 515"/>
                <a:gd name="T15" fmla="*/ 211 h 219"/>
                <a:gd name="T16" fmla="*/ 32 w 515"/>
                <a:gd name="T17" fmla="*/ 213 h 219"/>
                <a:gd name="T18" fmla="*/ 515 w 515"/>
                <a:gd name="T19" fmla="*/ 74 h 219"/>
                <a:gd name="T20" fmla="*/ 483 w 515"/>
                <a:gd name="T21" fmla="*/ 0 h 219"/>
                <a:gd name="T22" fmla="*/ 17 w 515"/>
                <a:gd name="T23" fmla="*/ 135 h 219"/>
                <a:gd name="T24" fmla="*/ 2 w 515"/>
                <a:gd name="T25"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19">
                  <a:moveTo>
                    <a:pt x="2" y="147"/>
                  </a:moveTo>
                  <a:cubicBezTo>
                    <a:pt x="3" y="154"/>
                    <a:pt x="12" y="155"/>
                    <a:pt x="17" y="153"/>
                  </a:cubicBezTo>
                  <a:cubicBezTo>
                    <a:pt x="12" y="154"/>
                    <a:pt x="3" y="157"/>
                    <a:pt x="4" y="166"/>
                  </a:cubicBezTo>
                  <a:cubicBezTo>
                    <a:pt x="6" y="176"/>
                    <a:pt x="20" y="176"/>
                    <a:pt x="24" y="176"/>
                  </a:cubicBezTo>
                  <a:cubicBezTo>
                    <a:pt x="24" y="176"/>
                    <a:pt x="24" y="176"/>
                    <a:pt x="24" y="176"/>
                  </a:cubicBezTo>
                  <a:cubicBezTo>
                    <a:pt x="20" y="177"/>
                    <a:pt x="9" y="180"/>
                    <a:pt x="10" y="189"/>
                  </a:cubicBezTo>
                  <a:cubicBezTo>
                    <a:pt x="12" y="197"/>
                    <a:pt x="24" y="196"/>
                    <a:pt x="29" y="195"/>
                  </a:cubicBezTo>
                  <a:cubicBezTo>
                    <a:pt x="24" y="196"/>
                    <a:pt x="11" y="200"/>
                    <a:pt x="13" y="211"/>
                  </a:cubicBezTo>
                  <a:cubicBezTo>
                    <a:pt x="15" y="219"/>
                    <a:pt x="32" y="213"/>
                    <a:pt x="32" y="213"/>
                  </a:cubicBezTo>
                  <a:cubicBezTo>
                    <a:pt x="350" y="91"/>
                    <a:pt x="515" y="74"/>
                    <a:pt x="515" y="74"/>
                  </a:cubicBezTo>
                  <a:cubicBezTo>
                    <a:pt x="483" y="0"/>
                    <a:pt x="483" y="0"/>
                    <a:pt x="483" y="0"/>
                  </a:cubicBezTo>
                  <a:cubicBezTo>
                    <a:pt x="145" y="77"/>
                    <a:pt x="49" y="126"/>
                    <a:pt x="17" y="135"/>
                  </a:cubicBezTo>
                  <a:cubicBezTo>
                    <a:pt x="17" y="135"/>
                    <a:pt x="0" y="140"/>
                    <a:pt x="2" y="14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7" name="Freeform 7"/>
            <p:cNvSpPr/>
            <p:nvPr/>
          </p:nvSpPr>
          <p:spPr bwMode="auto">
            <a:xfrm>
              <a:off x="6604269" y="2090657"/>
              <a:ext cx="374714" cy="384192"/>
            </a:xfrm>
            <a:custGeom>
              <a:avLst/>
              <a:gdLst>
                <a:gd name="T0" fmla="*/ 151 w 363"/>
                <a:gd name="T1" fmla="*/ 4 h 372"/>
                <a:gd name="T2" fmla="*/ 147 w 363"/>
                <a:gd name="T3" fmla="*/ 20 h 372"/>
                <a:gd name="T4" fmla="*/ 133 w 363"/>
                <a:gd name="T5" fmla="*/ 9 h 372"/>
                <a:gd name="T6" fmla="*/ 126 w 363"/>
                <a:gd name="T7" fmla="*/ 30 h 372"/>
                <a:gd name="T8" fmla="*/ 126 w 363"/>
                <a:gd name="T9" fmla="*/ 30 h 372"/>
                <a:gd name="T10" fmla="*/ 111 w 363"/>
                <a:gd name="T11" fmla="*/ 18 h 372"/>
                <a:gd name="T12" fmla="*/ 107 w 363"/>
                <a:gd name="T13" fmla="*/ 37 h 372"/>
                <a:gd name="T14" fmla="*/ 89 w 363"/>
                <a:gd name="T15" fmla="*/ 24 h 372"/>
                <a:gd name="T16" fmla="*/ 90 w 363"/>
                <a:gd name="T17" fmla="*/ 43 h 372"/>
                <a:gd name="T18" fmla="*/ 0 w 363"/>
                <a:gd name="T19" fmla="*/ 293 h 372"/>
                <a:gd name="T20" fmla="*/ 16 w 363"/>
                <a:gd name="T21" fmla="*/ 372 h 372"/>
                <a:gd name="T22" fmla="*/ 165 w 363"/>
                <a:gd name="T23" fmla="*/ 17 h 372"/>
                <a:gd name="T24" fmla="*/ 151 w 363"/>
                <a:gd name="T25" fmla="*/ 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372">
                  <a:moveTo>
                    <a:pt x="151" y="4"/>
                  </a:moveTo>
                  <a:cubicBezTo>
                    <a:pt x="144" y="7"/>
                    <a:pt x="146" y="14"/>
                    <a:pt x="147" y="20"/>
                  </a:cubicBezTo>
                  <a:cubicBezTo>
                    <a:pt x="145" y="14"/>
                    <a:pt x="141" y="6"/>
                    <a:pt x="133" y="9"/>
                  </a:cubicBezTo>
                  <a:cubicBezTo>
                    <a:pt x="123" y="12"/>
                    <a:pt x="125" y="25"/>
                    <a:pt x="126" y="30"/>
                  </a:cubicBezTo>
                  <a:cubicBezTo>
                    <a:pt x="126" y="30"/>
                    <a:pt x="126" y="30"/>
                    <a:pt x="126" y="30"/>
                  </a:cubicBezTo>
                  <a:cubicBezTo>
                    <a:pt x="124" y="26"/>
                    <a:pt x="119" y="15"/>
                    <a:pt x="111" y="18"/>
                  </a:cubicBezTo>
                  <a:cubicBezTo>
                    <a:pt x="103" y="20"/>
                    <a:pt x="106" y="32"/>
                    <a:pt x="107" y="37"/>
                  </a:cubicBezTo>
                  <a:cubicBezTo>
                    <a:pt x="105" y="32"/>
                    <a:pt x="99" y="19"/>
                    <a:pt x="89" y="24"/>
                  </a:cubicBezTo>
                  <a:cubicBezTo>
                    <a:pt x="82" y="27"/>
                    <a:pt x="90" y="43"/>
                    <a:pt x="90" y="43"/>
                  </a:cubicBezTo>
                  <a:cubicBezTo>
                    <a:pt x="257" y="339"/>
                    <a:pt x="0" y="293"/>
                    <a:pt x="0" y="293"/>
                  </a:cubicBezTo>
                  <a:cubicBezTo>
                    <a:pt x="16" y="372"/>
                    <a:pt x="16" y="372"/>
                    <a:pt x="16" y="372"/>
                  </a:cubicBezTo>
                  <a:cubicBezTo>
                    <a:pt x="363" y="364"/>
                    <a:pt x="178" y="47"/>
                    <a:pt x="165" y="17"/>
                  </a:cubicBezTo>
                  <a:cubicBezTo>
                    <a:pt x="165" y="17"/>
                    <a:pt x="158" y="0"/>
                    <a:pt x="151" y="4"/>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8" name="Freeform 8"/>
            <p:cNvSpPr/>
            <p:nvPr/>
          </p:nvSpPr>
          <p:spPr bwMode="auto">
            <a:xfrm>
              <a:off x="6604269" y="2393335"/>
              <a:ext cx="58134" cy="81514"/>
            </a:xfrm>
            <a:custGeom>
              <a:avLst/>
              <a:gdLst>
                <a:gd name="T0" fmla="*/ 0 w 56"/>
                <a:gd name="T1" fmla="*/ 0 h 79"/>
                <a:gd name="T2" fmla="*/ 16 w 56"/>
                <a:gd name="T3" fmla="*/ 79 h 79"/>
                <a:gd name="T4" fmla="*/ 56 w 56"/>
                <a:gd name="T5" fmla="*/ 76 h 79"/>
                <a:gd name="T6" fmla="*/ 48 w 56"/>
                <a:gd name="T7" fmla="*/ 2 h 79"/>
                <a:gd name="T8" fmla="*/ 0 w 56"/>
                <a:gd name="T9" fmla="*/ 0 h 79"/>
              </a:gdLst>
              <a:ahLst/>
              <a:cxnLst>
                <a:cxn ang="0">
                  <a:pos x="T0" y="T1"/>
                </a:cxn>
                <a:cxn ang="0">
                  <a:pos x="T2" y="T3"/>
                </a:cxn>
                <a:cxn ang="0">
                  <a:pos x="T4" y="T5"/>
                </a:cxn>
                <a:cxn ang="0">
                  <a:pos x="T6" y="T7"/>
                </a:cxn>
                <a:cxn ang="0">
                  <a:pos x="T8" y="T9"/>
                </a:cxn>
              </a:cxnLst>
              <a:rect l="0" t="0" r="r" b="b"/>
              <a:pathLst>
                <a:path w="56" h="79">
                  <a:moveTo>
                    <a:pt x="0" y="0"/>
                  </a:moveTo>
                  <a:cubicBezTo>
                    <a:pt x="16" y="79"/>
                    <a:pt x="16" y="79"/>
                    <a:pt x="16" y="79"/>
                  </a:cubicBezTo>
                  <a:cubicBezTo>
                    <a:pt x="30" y="78"/>
                    <a:pt x="44" y="77"/>
                    <a:pt x="56" y="76"/>
                  </a:cubicBezTo>
                  <a:cubicBezTo>
                    <a:pt x="48" y="2"/>
                    <a:pt x="48" y="2"/>
                    <a:pt x="48" y="2"/>
                  </a:cubicBezTo>
                  <a:cubicBezTo>
                    <a:pt x="21" y="4"/>
                    <a:pt x="0" y="0"/>
                    <a:pt x="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29" name="Freeform 9"/>
            <p:cNvSpPr/>
            <p:nvPr/>
          </p:nvSpPr>
          <p:spPr bwMode="auto">
            <a:xfrm>
              <a:off x="5967319" y="2770576"/>
              <a:ext cx="980701" cy="478976"/>
            </a:xfrm>
            <a:custGeom>
              <a:avLst/>
              <a:gdLst>
                <a:gd name="T0" fmla="*/ 924 w 950"/>
                <a:gd name="T1" fmla="*/ 108 h 464"/>
                <a:gd name="T2" fmla="*/ 829 w 950"/>
                <a:gd name="T3" fmla="*/ 158 h 464"/>
                <a:gd name="T4" fmla="*/ 817 w 950"/>
                <a:gd name="T5" fmla="*/ 29 h 464"/>
                <a:gd name="T6" fmla="*/ 720 w 950"/>
                <a:gd name="T7" fmla="*/ 58 h 464"/>
                <a:gd name="T8" fmla="*/ 89 w 950"/>
                <a:gd name="T9" fmla="*/ 242 h 464"/>
                <a:gd name="T10" fmla="*/ 121 w 950"/>
                <a:gd name="T11" fmla="*/ 343 h 464"/>
                <a:gd name="T12" fmla="*/ 47 w 950"/>
                <a:gd name="T13" fmla="*/ 340 h 464"/>
                <a:gd name="T14" fmla="*/ 58 w 950"/>
                <a:gd name="T15" fmla="*/ 461 h 464"/>
                <a:gd name="T16" fmla="*/ 72 w 950"/>
                <a:gd name="T17" fmla="*/ 383 h 464"/>
                <a:gd name="T18" fmla="*/ 167 w 950"/>
                <a:gd name="T19" fmla="*/ 395 h 464"/>
                <a:gd name="T20" fmla="*/ 161 w 950"/>
                <a:gd name="T21" fmla="*/ 270 h 464"/>
                <a:gd name="T22" fmla="*/ 774 w 950"/>
                <a:gd name="T23" fmla="*/ 84 h 464"/>
                <a:gd name="T24" fmla="*/ 806 w 950"/>
                <a:gd name="T25" fmla="*/ 237 h 464"/>
                <a:gd name="T26" fmla="*/ 924 w 950"/>
                <a:gd name="T27" fmla="*/ 10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0" h="464">
                  <a:moveTo>
                    <a:pt x="924" y="108"/>
                  </a:moveTo>
                  <a:cubicBezTo>
                    <a:pt x="897" y="38"/>
                    <a:pt x="829" y="158"/>
                    <a:pt x="829" y="158"/>
                  </a:cubicBezTo>
                  <a:cubicBezTo>
                    <a:pt x="829" y="158"/>
                    <a:pt x="844" y="60"/>
                    <a:pt x="817" y="29"/>
                  </a:cubicBezTo>
                  <a:cubicBezTo>
                    <a:pt x="791" y="0"/>
                    <a:pt x="735" y="46"/>
                    <a:pt x="720" y="58"/>
                  </a:cubicBezTo>
                  <a:cubicBezTo>
                    <a:pt x="89" y="242"/>
                    <a:pt x="89" y="242"/>
                    <a:pt x="89" y="242"/>
                  </a:cubicBezTo>
                  <a:cubicBezTo>
                    <a:pt x="121" y="343"/>
                    <a:pt x="121" y="343"/>
                    <a:pt x="121" y="343"/>
                  </a:cubicBezTo>
                  <a:cubicBezTo>
                    <a:pt x="47" y="340"/>
                    <a:pt x="47" y="340"/>
                    <a:pt x="47" y="340"/>
                  </a:cubicBezTo>
                  <a:cubicBezTo>
                    <a:pt x="47" y="340"/>
                    <a:pt x="0" y="457"/>
                    <a:pt x="58" y="461"/>
                  </a:cubicBezTo>
                  <a:cubicBezTo>
                    <a:pt x="116" y="464"/>
                    <a:pt x="72" y="383"/>
                    <a:pt x="72" y="383"/>
                  </a:cubicBezTo>
                  <a:cubicBezTo>
                    <a:pt x="72" y="383"/>
                    <a:pt x="129" y="410"/>
                    <a:pt x="167" y="395"/>
                  </a:cubicBezTo>
                  <a:cubicBezTo>
                    <a:pt x="197" y="384"/>
                    <a:pt x="167" y="297"/>
                    <a:pt x="161" y="270"/>
                  </a:cubicBezTo>
                  <a:cubicBezTo>
                    <a:pt x="580" y="216"/>
                    <a:pt x="768" y="88"/>
                    <a:pt x="774" y="84"/>
                  </a:cubicBezTo>
                  <a:cubicBezTo>
                    <a:pt x="774" y="84"/>
                    <a:pt x="792" y="186"/>
                    <a:pt x="806" y="237"/>
                  </a:cubicBezTo>
                  <a:cubicBezTo>
                    <a:pt x="806" y="237"/>
                    <a:pt x="950" y="178"/>
                    <a:pt x="924" y="108"/>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0" name="Freeform 10"/>
            <p:cNvSpPr/>
            <p:nvPr/>
          </p:nvSpPr>
          <p:spPr bwMode="auto">
            <a:xfrm>
              <a:off x="6605533" y="2393335"/>
              <a:ext cx="126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1" name="Freeform 12"/>
            <p:cNvSpPr/>
            <p:nvPr/>
          </p:nvSpPr>
          <p:spPr bwMode="auto">
            <a:xfrm>
              <a:off x="5784069" y="1592092"/>
              <a:ext cx="819568" cy="996499"/>
            </a:xfrm>
            <a:custGeom>
              <a:avLst/>
              <a:gdLst>
                <a:gd name="T0" fmla="*/ 794 w 794"/>
                <a:gd name="T1" fmla="*/ 771 h 965"/>
                <a:gd name="T2" fmla="*/ 152 w 794"/>
                <a:gd name="T3" fmla="*/ 398 h 965"/>
                <a:gd name="T4" fmla="*/ 94 w 794"/>
                <a:gd name="T5" fmla="*/ 965 h 965"/>
                <a:gd name="T6" fmla="*/ 794 w 794"/>
                <a:gd name="T7" fmla="*/ 771 h 965"/>
              </a:gdLst>
              <a:ahLst/>
              <a:cxnLst>
                <a:cxn ang="0">
                  <a:pos x="T0" y="T1"/>
                </a:cxn>
                <a:cxn ang="0">
                  <a:pos x="T2" y="T3"/>
                </a:cxn>
                <a:cxn ang="0">
                  <a:pos x="T4" y="T5"/>
                </a:cxn>
                <a:cxn ang="0">
                  <a:pos x="T6" y="T7"/>
                </a:cxn>
              </a:cxnLst>
              <a:rect l="0" t="0" r="r" b="b"/>
              <a:pathLst>
                <a:path w="794" h="965">
                  <a:moveTo>
                    <a:pt x="794" y="771"/>
                  </a:moveTo>
                  <a:cubicBezTo>
                    <a:pt x="794" y="771"/>
                    <a:pt x="679" y="0"/>
                    <a:pt x="152" y="398"/>
                  </a:cubicBezTo>
                  <a:cubicBezTo>
                    <a:pt x="152" y="398"/>
                    <a:pt x="0" y="581"/>
                    <a:pt x="94" y="965"/>
                  </a:cubicBezTo>
                  <a:cubicBezTo>
                    <a:pt x="698" y="934"/>
                    <a:pt x="794" y="771"/>
                    <a:pt x="794" y="77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2" name="Freeform 13"/>
            <p:cNvSpPr/>
            <p:nvPr/>
          </p:nvSpPr>
          <p:spPr bwMode="auto">
            <a:xfrm>
              <a:off x="5473809" y="1554810"/>
              <a:ext cx="1217662" cy="1033780"/>
            </a:xfrm>
            <a:custGeom>
              <a:avLst/>
              <a:gdLst>
                <a:gd name="T0" fmla="*/ 951 w 1179"/>
                <a:gd name="T1" fmla="*/ 33 h 1001"/>
                <a:gd name="T2" fmla="*/ 504 w 1179"/>
                <a:gd name="T3" fmla="*/ 500 h 1001"/>
                <a:gd name="T4" fmla="*/ 502 w 1179"/>
                <a:gd name="T5" fmla="*/ 685 h 1001"/>
                <a:gd name="T6" fmla="*/ 421 w 1179"/>
                <a:gd name="T7" fmla="*/ 710 h 1001"/>
                <a:gd name="T8" fmla="*/ 498 w 1179"/>
                <a:gd name="T9" fmla="*/ 738 h 1001"/>
                <a:gd name="T10" fmla="*/ 394 w 1179"/>
                <a:gd name="T11" fmla="*/ 1001 h 1001"/>
                <a:gd name="T12" fmla="*/ 340 w 1179"/>
                <a:gd name="T13" fmla="*/ 331 h 1001"/>
                <a:gd name="T14" fmla="*/ 479 w 1179"/>
                <a:gd name="T15" fmla="*/ 115 h 1001"/>
                <a:gd name="T16" fmla="*/ 951 w 1179"/>
                <a:gd name="T17" fmla="*/ 3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9" h="1001">
                  <a:moveTo>
                    <a:pt x="951" y="33"/>
                  </a:moveTo>
                  <a:cubicBezTo>
                    <a:pt x="951" y="33"/>
                    <a:pt x="1179" y="438"/>
                    <a:pt x="504" y="500"/>
                  </a:cubicBezTo>
                  <a:cubicBezTo>
                    <a:pt x="502" y="685"/>
                    <a:pt x="502" y="685"/>
                    <a:pt x="502" y="685"/>
                  </a:cubicBezTo>
                  <a:cubicBezTo>
                    <a:pt x="502" y="685"/>
                    <a:pt x="423" y="637"/>
                    <a:pt x="421" y="710"/>
                  </a:cubicBezTo>
                  <a:cubicBezTo>
                    <a:pt x="419" y="783"/>
                    <a:pt x="498" y="738"/>
                    <a:pt x="498" y="738"/>
                  </a:cubicBezTo>
                  <a:cubicBezTo>
                    <a:pt x="498" y="738"/>
                    <a:pt x="468" y="934"/>
                    <a:pt x="394" y="1001"/>
                  </a:cubicBezTo>
                  <a:cubicBezTo>
                    <a:pt x="394" y="1001"/>
                    <a:pt x="0" y="320"/>
                    <a:pt x="340" y="331"/>
                  </a:cubicBezTo>
                  <a:cubicBezTo>
                    <a:pt x="340" y="331"/>
                    <a:pt x="303" y="208"/>
                    <a:pt x="479" y="115"/>
                  </a:cubicBezTo>
                  <a:cubicBezTo>
                    <a:pt x="697" y="0"/>
                    <a:pt x="908" y="240"/>
                    <a:pt x="951" y="33"/>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3" name="Freeform 14"/>
            <p:cNvSpPr/>
            <p:nvPr/>
          </p:nvSpPr>
          <p:spPr bwMode="auto">
            <a:xfrm>
              <a:off x="5880749" y="2388280"/>
              <a:ext cx="830310" cy="631895"/>
            </a:xfrm>
            <a:custGeom>
              <a:avLst/>
              <a:gdLst>
                <a:gd name="T0" fmla="*/ 700 w 804"/>
                <a:gd name="T1" fmla="*/ 0 h 612"/>
                <a:gd name="T2" fmla="*/ 804 w 804"/>
                <a:gd name="T3" fmla="*/ 428 h 612"/>
                <a:gd name="T4" fmla="*/ 173 w 804"/>
                <a:gd name="T5" fmla="*/ 612 h 612"/>
                <a:gd name="T6" fmla="*/ 0 w 804"/>
                <a:gd name="T7" fmla="*/ 194 h 612"/>
                <a:gd name="T8" fmla="*/ 700 w 804"/>
                <a:gd name="T9" fmla="*/ 0 h 612"/>
              </a:gdLst>
              <a:ahLst/>
              <a:cxnLst>
                <a:cxn ang="0">
                  <a:pos x="T0" y="T1"/>
                </a:cxn>
                <a:cxn ang="0">
                  <a:pos x="T2" y="T3"/>
                </a:cxn>
                <a:cxn ang="0">
                  <a:pos x="T4" y="T5"/>
                </a:cxn>
                <a:cxn ang="0">
                  <a:pos x="T6" y="T7"/>
                </a:cxn>
                <a:cxn ang="0">
                  <a:pos x="T8" y="T9"/>
                </a:cxn>
              </a:cxnLst>
              <a:rect l="0" t="0" r="r" b="b"/>
              <a:pathLst>
                <a:path w="804" h="612">
                  <a:moveTo>
                    <a:pt x="700" y="0"/>
                  </a:moveTo>
                  <a:cubicBezTo>
                    <a:pt x="804" y="428"/>
                    <a:pt x="804" y="428"/>
                    <a:pt x="804" y="428"/>
                  </a:cubicBezTo>
                  <a:cubicBezTo>
                    <a:pt x="804" y="428"/>
                    <a:pt x="555" y="554"/>
                    <a:pt x="173" y="612"/>
                  </a:cubicBezTo>
                  <a:cubicBezTo>
                    <a:pt x="0" y="194"/>
                    <a:pt x="0" y="194"/>
                    <a:pt x="0" y="194"/>
                  </a:cubicBezTo>
                  <a:cubicBezTo>
                    <a:pt x="0" y="194"/>
                    <a:pt x="485" y="140"/>
                    <a:pt x="70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4" name="Freeform 16"/>
            <p:cNvSpPr/>
            <p:nvPr/>
          </p:nvSpPr>
          <p:spPr bwMode="auto">
            <a:xfrm>
              <a:off x="6152464" y="2488751"/>
              <a:ext cx="341855" cy="321003"/>
            </a:xfrm>
            <a:custGeom>
              <a:avLst/>
              <a:gdLst>
                <a:gd name="T0" fmla="*/ 300 w 331"/>
                <a:gd name="T1" fmla="*/ 0 h 311"/>
                <a:gd name="T2" fmla="*/ 322 w 331"/>
                <a:gd name="T3" fmla="*/ 24 h 311"/>
                <a:gd name="T4" fmla="*/ 310 w 331"/>
                <a:gd name="T5" fmla="*/ 61 h 311"/>
                <a:gd name="T6" fmla="*/ 76 w 331"/>
                <a:gd name="T7" fmla="*/ 311 h 311"/>
                <a:gd name="T8" fmla="*/ 0 w 331"/>
                <a:gd name="T9" fmla="*/ 253 h 311"/>
                <a:gd name="T10" fmla="*/ 60 w 331"/>
                <a:gd name="T11" fmla="*/ 186 h 311"/>
                <a:gd name="T12" fmla="*/ 270 w 331"/>
                <a:gd name="T13" fmla="*/ 75 h 311"/>
                <a:gd name="T14" fmla="*/ 237 w 331"/>
                <a:gd name="T15" fmla="*/ 48 h 311"/>
                <a:gd name="T16" fmla="*/ 244 w 331"/>
                <a:gd name="T17" fmla="*/ 22 h 311"/>
                <a:gd name="T18" fmla="*/ 300 w 331"/>
                <a:gd name="T1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11">
                  <a:moveTo>
                    <a:pt x="300" y="0"/>
                  </a:moveTo>
                  <a:cubicBezTo>
                    <a:pt x="322" y="24"/>
                    <a:pt x="322" y="24"/>
                    <a:pt x="322" y="24"/>
                  </a:cubicBezTo>
                  <a:cubicBezTo>
                    <a:pt x="310" y="61"/>
                    <a:pt x="310" y="61"/>
                    <a:pt x="310" y="61"/>
                  </a:cubicBezTo>
                  <a:cubicBezTo>
                    <a:pt x="310" y="61"/>
                    <a:pt x="331" y="257"/>
                    <a:pt x="76" y="311"/>
                  </a:cubicBezTo>
                  <a:cubicBezTo>
                    <a:pt x="0" y="253"/>
                    <a:pt x="0" y="253"/>
                    <a:pt x="0" y="253"/>
                  </a:cubicBezTo>
                  <a:cubicBezTo>
                    <a:pt x="60" y="186"/>
                    <a:pt x="60" y="186"/>
                    <a:pt x="60" y="186"/>
                  </a:cubicBezTo>
                  <a:cubicBezTo>
                    <a:pt x="275" y="190"/>
                    <a:pt x="270" y="75"/>
                    <a:pt x="270" y="75"/>
                  </a:cubicBezTo>
                  <a:cubicBezTo>
                    <a:pt x="237" y="48"/>
                    <a:pt x="237" y="48"/>
                    <a:pt x="237" y="48"/>
                  </a:cubicBezTo>
                  <a:cubicBezTo>
                    <a:pt x="244" y="22"/>
                    <a:pt x="244" y="22"/>
                    <a:pt x="244" y="22"/>
                  </a:cubicBezTo>
                  <a:lnTo>
                    <a:pt x="300" y="0"/>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5" name="Freeform 17"/>
            <p:cNvSpPr/>
            <p:nvPr/>
          </p:nvSpPr>
          <p:spPr bwMode="auto">
            <a:xfrm>
              <a:off x="5397349" y="2746564"/>
              <a:ext cx="2528" cy="126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6" name="Freeform 18"/>
            <p:cNvSpPr/>
            <p:nvPr/>
          </p:nvSpPr>
          <p:spPr bwMode="auto">
            <a:xfrm>
              <a:off x="5828302" y="2588590"/>
              <a:ext cx="85306" cy="87202"/>
            </a:xfrm>
            <a:custGeom>
              <a:avLst/>
              <a:gdLst>
                <a:gd name="T0" fmla="*/ 51 w 83"/>
                <a:gd name="T1" fmla="*/ 0 h 84"/>
                <a:gd name="T2" fmla="*/ 0 w 83"/>
                <a:gd name="T3" fmla="*/ 12 h 84"/>
                <a:gd name="T4" fmla="*/ 25 w 83"/>
                <a:gd name="T5" fmla="*/ 84 h 84"/>
                <a:gd name="T6" fmla="*/ 83 w 83"/>
                <a:gd name="T7" fmla="*/ 74 h 84"/>
                <a:gd name="T8" fmla="*/ 51 w 83"/>
                <a:gd name="T9" fmla="*/ 0 h 84"/>
              </a:gdLst>
              <a:ahLst/>
              <a:cxnLst>
                <a:cxn ang="0">
                  <a:pos x="T0" y="T1"/>
                </a:cxn>
                <a:cxn ang="0">
                  <a:pos x="T2" y="T3"/>
                </a:cxn>
                <a:cxn ang="0">
                  <a:pos x="T4" y="T5"/>
                </a:cxn>
                <a:cxn ang="0">
                  <a:pos x="T6" y="T7"/>
                </a:cxn>
                <a:cxn ang="0">
                  <a:pos x="T8" y="T9"/>
                </a:cxn>
              </a:cxnLst>
              <a:rect l="0" t="0" r="r" b="b"/>
              <a:pathLst>
                <a:path w="83" h="84">
                  <a:moveTo>
                    <a:pt x="51" y="0"/>
                  </a:moveTo>
                  <a:cubicBezTo>
                    <a:pt x="34" y="4"/>
                    <a:pt x="17" y="8"/>
                    <a:pt x="0" y="12"/>
                  </a:cubicBezTo>
                  <a:cubicBezTo>
                    <a:pt x="25" y="84"/>
                    <a:pt x="25" y="84"/>
                    <a:pt x="25" y="84"/>
                  </a:cubicBezTo>
                  <a:cubicBezTo>
                    <a:pt x="64" y="76"/>
                    <a:pt x="83" y="74"/>
                    <a:pt x="83" y="74"/>
                  </a:cubicBezTo>
                  <a:lnTo>
                    <a:pt x="51" y="0"/>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7" name="Freeform 19"/>
            <p:cNvSpPr/>
            <p:nvPr/>
          </p:nvSpPr>
          <p:spPr bwMode="auto">
            <a:xfrm>
              <a:off x="6247248" y="2266324"/>
              <a:ext cx="245807" cy="157974"/>
            </a:xfrm>
            <a:custGeom>
              <a:avLst/>
              <a:gdLst>
                <a:gd name="T0" fmla="*/ 0 w 238"/>
                <a:gd name="T1" fmla="*/ 65 h 153"/>
                <a:gd name="T2" fmla="*/ 137 w 238"/>
                <a:gd name="T3" fmla="*/ 125 h 153"/>
                <a:gd name="T4" fmla="*/ 199 w 238"/>
                <a:gd name="T5" fmla="*/ 0 h 153"/>
                <a:gd name="T6" fmla="*/ 0 w 238"/>
                <a:gd name="T7" fmla="*/ 65 h 153"/>
              </a:gdLst>
              <a:ahLst/>
              <a:cxnLst>
                <a:cxn ang="0">
                  <a:pos x="T0" y="T1"/>
                </a:cxn>
                <a:cxn ang="0">
                  <a:pos x="T2" y="T3"/>
                </a:cxn>
                <a:cxn ang="0">
                  <a:pos x="T4" y="T5"/>
                </a:cxn>
                <a:cxn ang="0">
                  <a:pos x="T6" y="T7"/>
                </a:cxn>
              </a:cxnLst>
              <a:rect l="0" t="0" r="r" b="b"/>
              <a:pathLst>
                <a:path w="238" h="153">
                  <a:moveTo>
                    <a:pt x="0" y="65"/>
                  </a:moveTo>
                  <a:cubicBezTo>
                    <a:pt x="12" y="99"/>
                    <a:pt x="39" y="153"/>
                    <a:pt x="137" y="125"/>
                  </a:cubicBezTo>
                  <a:cubicBezTo>
                    <a:pt x="238" y="96"/>
                    <a:pt x="199" y="0"/>
                    <a:pt x="199" y="0"/>
                  </a:cubicBezTo>
                  <a:cubicBezTo>
                    <a:pt x="199" y="0"/>
                    <a:pt x="85" y="3"/>
                    <a:pt x="0" y="65"/>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8" name="Freeform 20"/>
            <p:cNvSpPr/>
            <p:nvPr/>
          </p:nvSpPr>
          <p:spPr bwMode="auto">
            <a:xfrm>
              <a:off x="6137930" y="2189233"/>
              <a:ext cx="54343" cy="94784"/>
            </a:xfrm>
            <a:custGeom>
              <a:avLst/>
              <a:gdLst>
                <a:gd name="T0" fmla="*/ 46 w 53"/>
                <a:gd name="T1" fmla="*/ 40 h 92"/>
                <a:gd name="T2" fmla="*/ 40 w 53"/>
                <a:gd name="T3" fmla="*/ 89 h 92"/>
                <a:gd name="T4" fmla="*/ 8 w 53"/>
                <a:gd name="T5" fmla="*/ 52 h 92"/>
                <a:gd name="T6" fmla="*/ 13 w 53"/>
                <a:gd name="T7" fmla="*/ 3 h 92"/>
                <a:gd name="T8" fmla="*/ 46 w 53"/>
                <a:gd name="T9" fmla="*/ 40 h 92"/>
              </a:gdLst>
              <a:ahLst/>
              <a:cxnLst>
                <a:cxn ang="0">
                  <a:pos x="T0" y="T1"/>
                </a:cxn>
                <a:cxn ang="0">
                  <a:pos x="T2" y="T3"/>
                </a:cxn>
                <a:cxn ang="0">
                  <a:pos x="T4" y="T5"/>
                </a:cxn>
                <a:cxn ang="0">
                  <a:pos x="T6" y="T7"/>
                </a:cxn>
                <a:cxn ang="0">
                  <a:pos x="T8" y="T9"/>
                </a:cxn>
              </a:cxnLst>
              <a:rect l="0" t="0" r="r" b="b"/>
              <a:pathLst>
                <a:path w="53" h="92">
                  <a:moveTo>
                    <a:pt x="46" y="40"/>
                  </a:moveTo>
                  <a:cubicBezTo>
                    <a:pt x="53" y="64"/>
                    <a:pt x="50" y="86"/>
                    <a:pt x="40" y="89"/>
                  </a:cubicBezTo>
                  <a:cubicBezTo>
                    <a:pt x="30" y="92"/>
                    <a:pt x="15" y="76"/>
                    <a:pt x="8" y="52"/>
                  </a:cubicBezTo>
                  <a:cubicBezTo>
                    <a:pt x="0" y="28"/>
                    <a:pt x="3" y="6"/>
                    <a:pt x="13" y="3"/>
                  </a:cubicBezTo>
                  <a:cubicBezTo>
                    <a:pt x="24" y="0"/>
                    <a:pt x="38" y="16"/>
                    <a:pt x="46" y="40"/>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9" name="Freeform 21"/>
            <p:cNvSpPr/>
            <p:nvPr/>
          </p:nvSpPr>
          <p:spPr bwMode="auto">
            <a:xfrm>
              <a:off x="6427970" y="2098240"/>
              <a:ext cx="54975" cy="96048"/>
            </a:xfrm>
            <a:custGeom>
              <a:avLst/>
              <a:gdLst>
                <a:gd name="T0" fmla="*/ 45 w 53"/>
                <a:gd name="T1" fmla="*/ 41 h 93"/>
                <a:gd name="T2" fmla="*/ 40 w 53"/>
                <a:gd name="T3" fmla="*/ 90 h 93"/>
                <a:gd name="T4" fmla="*/ 8 w 53"/>
                <a:gd name="T5" fmla="*/ 53 h 93"/>
                <a:gd name="T6" fmla="*/ 13 w 53"/>
                <a:gd name="T7" fmla="*/ 4 h 93"/>
                <a:gd name="T8" fmla="*/ 45 w 53"/>
                <a:gd name="T9" fmla="*/ 41 h 93"/>
              </a:gdLst>
              <a:ahLst/>
              <a:cxnLst>
                <a:cxn ang="0">
                  <a:pos x="T0" y="T1"/>
                </a:cxn>
                <a:cxn ang="0">
                  <a:pos x="T2" y="T3"/>
                </a:cxn>
                <a:cxn ang="0">
                  <a:pos x="T4" y="T5"/>
                </a:cxn>
                <a:cxn ang="0">
                  <a:pos x="T6" y="T7"/>
                </a:cxn>
                <a:cxn ang="0">
                  <a:pos x="T8" y="T9"/>
                </a:cxn>
              </a:cxnLst>
              <a:rect l="0" t="0" r="r" b="b"/>
              <a:pathLst>
                <a:path w="53" h="93">
                  <a:moveTo>
                    <a:pt x="45" y="41"/>
                  </a:moveTo>
                  <a:cubicBezTo>
                    <a:pt x="53" y="65"/>
                    <a:pt x="50" y="87"/>
                    <a:pt x="40" y="90"/>
                  </a:cubicBezTo>
                  <a:cubicBezTo>
                    <a:pt x="29" y="93"/>
                    <a:pt x="15" y="76"/>
                    <a:pt x="8" y="53"/>
                  </a:cubicBezTo>
                  <a:cubicBezTo>
                    <a:pt x="0" y="29"/>
                    <a:pt x="3" y="7"/>
                    <a:pt x="13" y="4"/>
                  </a:cubicBezTo>
                  <a:cubicBezTo>
                    <a:pt x="24" y="0"/>
                    <a:pt x="38" y="17"/>
                    <a:pt x="45" y="41"/>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barn(inVertical)">
                                      <p:cBhvr>
                                        <p:cTn id="7" dur="500"/>
                                        <p:tgtEl>
                                          <p:spTgt spid="28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500" fill="hold"/>
                                        <p:tgtEl>
                                          <p:spTgt spid="324"/>
                                        </p:tgtEl>
                                        <p:attrNameLst>
                                          <p:attrName>ppt_x</p:attrName>
                                        </p:attrNameLst>
                                      </p:cBhvr>
                                      <p:tavLst>
                                        <p:tav tm="0">
                                          <p:val>
                                            <p:strVal val="#ppt_x"/>
                                          </p:val>
                                        </p:tav>
                                        <p:tav tm="100000">
                                          <p:val>
                                            <p:strVal val="#ppt_x"/>
                                          </p:val>
                                        </p:tav>
                                      </p:tavLst>
                                    </p:anim>
                                    <p:anim calcmode="lin" valueType="num">
                                      <p:cBhvr additive="base">
                                        <p:cTn id="12" dur="5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500"/>
                            </p:stCondLst>
                            <p:childTnLst>
                              <p:par>
                                <p:cTn id="19" presetID="18" presetClass="entr" presetSubtype="6"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trips(downRigh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lang="zh-CN" altLang="en-US" sz="2380" b="1" dirty="0">
                <a:latin typeface="微软雅黑" panose="020B0503020204020204" pitchFamily="34" charset="-122"/>
                <a:ea typeface="微软雅黑" panose="020B0503020204020204" pitchFamily="34" charset="-122"/>
              </a:rPr>
              <a:t>本题考查代词变化。根据分析句子语法结构解题法，此题已有主语</a:t>
            </a:r>
            <a:r>
              <a:rPr lang="en-US" altLang="zh-CN" sz="2380" b="1" dirty="0">
                <a:latin typeface="微软雅黑" panose="020B0503020204020204" pitchFamily="34" charset="-122"/>
                <a:ea typeface="微软雅黑" panose="020B0503020204020204" pitchFamily="34" charset="-122"/>
              </a:rPr>
              <a:t>purpose</a:t>
            </a:r>
            <a:r>
              <a:rPr lang="zh-CN" altLang="en-US" sz="2380" b="1" dirty="0">
                <a:latin typeface="微软雅黑" panose="020B0503020204020204" pitchFamily="34" charset="-122"/>
                <a:ea typeface="微软雅黑" panose="020B0503020204020204" pitchFamily="34" charset="-122"/>
              </a:rPr>
              <a:t>，填入词在名词前作定语，需填入形容词性物主代词，故此题正确答案为：</a:t>
            </a:r>
            <a:r>
              <a:rPr lang="en-US" altLang="zh-CN" sz="2380" b="1" dirty="0">
                <a:latin typeface="微软雅黑" panose="020B0503020204020204" pitchFamily="34" charset="-122"/>
                <a:ea typeface="微软雅黑" panose="020B0503020204020204" pitchFamily="34" charset="-122"/>
              </a:rPr>
              <a:t>their</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lang="zh-CN" altLang="en-US" sz="2380" b="1" dirty="0">
                <a:latin typeface="微软雅黑" panose="020B0503020204020204" pitchFamily="34" charset="-122"/>
                <a:ea typeface="微软雅黑" panose="020B0503020204020204" pitchFamily="34" charset="-122"/>
              </a:rPr>
              <a:t>本题考查形容词比较级。根据关键词解题法，由关键词</a:t>
            </a:r>
            <a:r>
              <a:rPr lang="en-US" altLang="zh-CN" sz="2380" b="1" dirty="0">
                <a:latin typeface="微软雅黑" panose="020B0503020204020204" pitchFamily="34" charset="-122"/>
                <a:ea typeface="微软雅黑" panose="020B0503020204020204" pitchFamily="34" charset="-122"/>
              </a:rPr>
              <a:t>even</a:t>
            </a:r>
            <a:r>
              <a:rPr lang="zh-CN" altLang="en-US" sz="2380" b="1" dirty="0">
                <a:latin typeface="微软雅黑" panose="020B0503020204020204" pitchFamily="34" charset="-122"/>
                <a:ea typeface="微软雅黑" panose="020B0503020204020204" pitchFamily="34" charset="-122"/>
              </a:rPr>
              <a:t>可以判断用形容词比较级，表示“他跳得更加努力”，故此题正确答案为：</a:t>
            </a:r>
            <a:r>
              <a:rPr lang="en-US" altLang="zh-CN" sz="2380" b="1" dirty="0">
                <a:latin typeface="微软雅黑" panose="020B0503020204020204" pitchFamily="34" charset="-122"/>
                <a:ea typeface="微软雅黑" panose="020B0503020204020204" pitchFamily="34" charset="-122"/>
              </a:rPr>
              <a:t>harder</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名词、形容词、副词、代词类词类</a:t>
            </a:r>
          </a:p>
        </p:txBody>
      </p:sp>
      <p:sp>
        <p:nvSpPr>
          <p:cNvPr id="3" name="内容占位符 2"/>
          <p:cNvSpPr>
            <a:spLocks noGrp="1"/>
          </p:cNvSpPr>
          <p:nvPr>
            <p:ph idx="1"/>
          </p:nvPr>
        </p:nvSpPr>
        <p:spPr>
          <a:xfrm>
            <a:off x="386201" y="944596"/>
            <a:ext cx="10311430" cy="5913404"/>
          </a:xfrm>
        </p:spPr>
        <p:txBody>
          <a:bodyPr>
            <a:norm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There must be something ___________ (serious) wrong with our society.</a:t>
            </a:r>
          </a:p>
          <a:p>
            <a:pPr marL="457200" indent="-457200">
              <a:buAutoNum type="arabicPeriod"/>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7. They think it will make it difficult for students to discover ___________ (difference) possibilities.</a:t>
            </a:r>
          </a:p>
          <a:p>
            <a:pPr marL="457200" indent="-457200">
              <a:buAutoNum type="arabicPeriod"/>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8. John Adams was the ___________ (two) president of America.</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9. I secretly wished for magical powers for ___________ (my).</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10. It is said that half a million young ___________ (child) die each year in India because of air pollution.</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t>82</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2" name="文本框 11">
            <a:hlinkClick r:id="rId4" action="ppaction://hlinksldjump"/>
          </p:cNvPr>
          <p:cNvSpPr txBox="1"/>
          <p:nvPr/>
        </p:nvSpPr>
        <p:spPr>
          <a:xfrm>
            <a:off x="10599439" y="884863"/>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3" name="TextBox 22"/>
          <p:cNvSpPr txBox="1"/>
          <p:nvPr/>
        </p:nvSpPr>
        <p:spPr>
          <a:xfrm>
            <a:off x="4871951" y="782756"/>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seriously</a:t>
            </a:r>
          </a:p>
        </p:txBody>
      </p:sp>
      <p:sp>
        <p:nvSpPr>
          <p:cNvPr id="14" name="TextBox 22"/>
          <p:cNvSpPr txBox="1"/>
          <p:nvPr/>
        </p:nvSpPr>
        <p:spPr>
          <a:xfrm>
            <a:off x="497641" y="2467440"/>
            <a:ext cx="2745509"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different</a:t>
            </a:r>
          </a:p>
        </p:txBody>
      </p:sp>
      <p:sp>
        <p:nvSpPr>
          <p:cNvPr id="15" name="TextBox 22"/>
          <p:cNvSpPr txBox="1"/>
          <p:nvPr/>
        </p:nvSpPr>
        <p:spPr>
          <a:xfrm>
            <a:off x="4273350" y="328685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second</a:t>
            </a:r>
          </a:p>
        </p:txBody>
      </p:sp>
      <p:sp>
        <p:nvSpPr>
          <p:cNvPr id="17" name="TextBox 22"/>
          <p:cNvSpPr txBox="1"/>
          <p:nvPr/>
        </p:nvSpPr>
        <p:spPr>
          <a:xfrm>
            <a:off x="7475132" y="419102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myself</a:t>
            </a:r>
          </a:p>
        </p:txBody>
      </p:sp>
      <p:sp>
        <p:nvSpPr>
          <p:cNvPr id="18" name="TextBox 22"/>
          <p:cNvSpPr txBox="1"/>
          <p:nvPr/>
        </p:nvSpPr>
        <p:spPr>
          <a:xfrm>
            <a:off x="6249850" y="5105838"/>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children</a:t>
            </a:r>
          </a:p>
        </p:txBody>
      </p:sp>
      <p:sp>
        <p:nvSpPr>
          <p:cNvPr id="19" name="文本框 18">
            <a:hlinkClick r:id="rId5" action="ppaction://hlinksldjump"/>
          </p:cNvPr>
          <p:cNvSpPr txBox="1"/>
          <p:nvPr/>
        </p:nvSpPr>
        <p:spPr>
          <a:xfrm>
            <a:off x="6180311" y="2648102"/>
            <a:ext cx="982961" cy="461665"/>
          </a:xfrm>
          <a:prstGeom prst="rect">
            <a:avLst/>
          </a:prstGeom>
          <a:solidFill>
            <a:schemeClr val="accent1"/>
          </a:solidFill>
          <a:effectLst>
            <a:outerShdw blurRad="50800" dist="50800" dir="5400000" sx="1000" sy="1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0" name="文本框 19">
            <a:hlinkClick r:id="rId6" action="ppaction://hlinksldjump"/>
          </p:cNvPr>
          <p:cNvSpPr txBox="1"/>
          <p:nvPr/>
        </p:nvSpPr>
        <p:spPr>
          <a:xfrm>
            <a:off x="10206150" y="3364347"/>
            <a:ext cx="982961" cy="461665"/>
          </a:xfrm>
          <a:prstGeom prst="rect">
            <a:avLst/>
          </a:prstGeom>
          <a:solidFill>
            <a:schemeClr val="accent1"/>
          </a:solidFill>
          <a:effectLst>
            <a:outerShdw blurRad="50800" dist="50800" dir="5400000" sx="1000" sy="1000" algn="ctr" rotWithShape="0">
              <a:srgbClr val="000000"/>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7" action="ppaction://hlinksldjump"/>
          </p:cNvPr>
          <p:cNvSpPr txBox="1"/>
          <p:nvPr/>
        </p:nvSpPr>
        <p:spPr>
          <a:xfrm>
            <a:off x="9704952" y="4269105"/>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8" action="ppaction://hlinksldjump"/>
          </p:cNvPr>
          <p:cNvSpPr txBox="1"/>
          <p:nvPr/>
        </p:nvSpPr>
        <p:spPr>
          <a:xfrm>
            <a:off x="10466942" y="51058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arn(inVertical)">
                                      <p:cBhvr>
                                        <p:cTn id="51" dur="500"/>
                                        <p:tgtEl>
                                          <p:spTgt spid="17"/>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barn(inVertical)">
                                      <p:cBhvr>
                                        <p:cTn id="60" dur="500"/>
                                        <p:tgtEl>
                                          <p:spTgt spid="18"/>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2" grpId="0" animBg="1"/>
      <p:bldP spid="13" grpId="0"/>
      <p:bldP spid="14" grpId="0"/>
      <p:bldP spid="15" grpId="0"/>
      <p:bldP spid="17" grpId="0"/>
      <p:bldP spid="18" grpId="0"/>
      <p:bldP spid="19" grpId="0" animBg="1"/>
      <p:bldP spid="20" grpId="0" animBg="1"/>
      <p:bldP spid="21" grpId="0" animBg="1"/>
      <p:bldP spid="22" grpId="0" animBg="1"/>
    </p:bld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lang="zh-CN" altLang="en-US" sz="2380" b="1" dirty="0">
                <a:latin typeface="微软雅黑" panose="020B0503020204020204" pitchFamily="34" charset="-122"/>
                <a:ea typeface="微软雅黑" panose="020B0503020204020204" pitchFamily="34" charset="-122"/>
              </a:rPr>
              <a:t>本题考查形容词词性变化。根据分析句子语法结构解题法，填入词修饰形容词</a:t>
            </a:r>
            <a:r>
              <a:rPr lang="en-US" altLang="zh-CN" sz="2380" b="1" dirty="0">
                <a:latin typeface="微软雅黑" panose="020B0503020204020204" pitchFamily="34" charset="-122"/>
                <a:ea typeface="微软雅黑" panose="020B0503020204020204" pitchFamily="34" charset="-122"/>
              </a:rPr>
              <a:t>wrong</a:t>
            </a:r>
            <a:r>
              <a:rPr lang="zh-CN" altLang="en-US" sz="2380" b="1" dirty="0">
                <a:latin typeface="微软雅黑" panose="020B0503020204020204" pitchFamily="34" charset="-122"/>
                <a:ea typeface="微软雅黑" panose="020B0503020204020204" pitchFamily="34" charset="-122"/>
              </a:rPr>
              <a:t>，需填入副词形式，故此题正确答案为：</a:t>
            </a:r>
            <a:r>
              <a:rPr lang="en-US" altLang="zh-CN" sz="2380" b="1" dirty="0">
                <a:latin typeface="微软雅黑" panose="020B0503020204020204" pitchFamily="34" charset="-122"/>
                <a:ea typeface="微软雅黑" panose="020B0503020204020204" pitchFamily="34" charset="-122"/>
              </a:rPr>
              <a:t>seriously</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lang="zh-CN" altLang="en-US" sz="2380" b="1" dirty="0">
                <a:latin typeface="微软雅黑" panose="020B0503020204020204" pitchFamily="34" charset="-122"/>
                <a:ea typeface="微软雅黑" panose="020B0503020204020204" pitchFamily="34" charset="-122"/>
              </a:rPr>
              <a:t>本题考查名词词性变化。根据分析句子语法结构解题法，填入词在名词</a:t>
            </a:r>
            <a:r>
              <a:rPr lang="en-US" altLang="zh-CN" sz="2380" b="1" dirty="0">
                <a:latin typeface="微软雅黑" panose="020B0503020204020204" pitchFamily="34" charset="-122"/>
                <a:ea typeface="微软雅黑" panose="020B0503020204020204" pitchFamily="34" charset="-122"/>
              </a:rPr>
              <a:t>possibilities</a:t>
            </a:r>
            <a:r>
              <a:rPr lang="zh-CN" altLang="en-US" sz="2380" b="1" dirty="0">
                <a:latin typeface="微软雅黑" panose="020B0503020204020204" pitchFamily="34" charset="-122"/>
                <a:ea typeface="微软雅黑" panose="020B0503020204020204" pitchFamily="34" charset="-122"/>
              </a:rPr>
              <a:t>前作定语，表示“不同的可能性”，需填入形容词形式，故此题正确答案为：</a:t>
            </a:r>
            <a:r>
              <a:rPr lang="en-US" altLang="zh-CN" sz="2380" b="1" dirty="0">
                <a:latin typeface="微软雅黑" panose="020B0503020204020204" pitchFamily="34" charset="-122"/>
                <a:ea typeface="微软雅黑" panose="020B0503020204020204" pitchFamily="34" charset="-122"/>
              </a:rPr>
              <a:t>different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本题考查数词变化。根据关键词解题法，数词在定冠词</a:t>
            </a:r>
            <a:r>
              <a:rPr lang="en-US" altLang="zh-CN" sz="2380" b="1" dirty="0">
                <a:latin typeface="微软雅黑" panose="020B0503020204020204" pitchFamily="34" charset="-122"/>
                <a:ea typeface="微软雅黑" panose="020B0503020204020204" pitchFamily="34" charset="-122"/>
              </a:rPr>
              <a:t>the</a:t>
            </a:r>
            <a:r>
              <a:rPr lang="zh-CN" altLang="en-US" sz="2380" b="1" dirty="0">
                <a:latin typeface="微软雅黑" panose="020B0503020204020204" pitchFamily="34" charset="-122"/>
                <a:ea typeface="微软雅黑" panose="020B0503020204020204" pitchFamily="34" charset="-122"/>
              </a:rPr>
              <a:t>后面，需填入序数词，表示“第二任美国总统”，故此题正确答案为：</a:t>
            </a:r>
            <a:r>
              <a:rPr lang="en-US" altLang="zh-CN" sz="2380" b="1" dirty="0">
                <a:latin typeface="微软雅黑" panose="020B0503020204020204" pitchFamily="34" charset="-122"/>
                <a:ea typeface="微软雅黑" panose="020B0503020204020204" pitchFamily="34" charset="-122"/>
              </a:rPr>
              <a:t>second</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本题考查代词变化。填入词在介词</a:t>
            </a:r>
            <a:r>
              <a:rPr lang="en-US" altLang="zh-CN" sz="2380" b="1" dirty="0">
                <a:latin typeface="微软雅黑" panose="020B0503020204020204" pitchFamily="34" charset="-122"/>
                <a:ea typeface="微软雅黑" panose="020B0503020204020204" pitchFamily="34" charset="-122"/>
              </a:rPr>
              <a:t>for</a:t>
            </a:r>
            <a:r>
              <a:rPr lang="zh-CN" altLang="en-US" sz="2380" b="1" dirty="0">
                <a:latin typeface="微软雅黑" panose="020B0503020204020204" pitchFamily="34" charset="-122"/>
                <a:ea typeface="微软雅黑" panose="020B0503020204020204" pitchFamily="34" charset="-122"/>
              </a:rPr>
              <a:t>后面，根据句意为“我暗暗希望自己能拥有魔法”，应填入反身代词，故此题正确答案为：</a:t>
            </a:r>
            <a:r>
              <a:rPr lang="en-US" altLang="zh-CN" sz="2380" b="1" dirty="0">
                <a:latin typeface="微软雅黑" panose="020B0503020204020204" pitchFamily="34" charset="-122"/>
                <a:ea typeface="微软雅黑" panose="020B0503020204020204" pitchFamily="34" charset="-122"/>
              </a:rPr>
              <a:t>myself</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lang="zh-CN" altLang="en-US" sz="2380" b="1" dirty="0">
                <a:latin typeface="微软雅黑" panose="020B0503020204020204" pitchFamily="34" charset="-122"/>
                <a:ea typeface="微软雅黑" panose="020B0503020204020204" pitchFamily="34" charset="-122"/>
              </a:rPr>
              <a:t>本题考查名词单复数变化。根据关键词解题法，可数名词</a:t>
            </a:r>
            <a:r>
              <a:rPr lang="en-US" altLang="zh-CN" sz="2380" b="1" dirty="0">
                <a:latin typeface="微软雅黑" panose="020B0503020204020204" pitchFamily="34" charset="-122"/>
                <a:ea typeface="微软雅黑" panose="020B0503020204020204" pitchFamily="34" charset="-122"/>
              </a:rPr>
              <a:t>child</a:t>
            </a:r>
            <a:r>
              <a:rPr lang="zh-CN" altLang="en-US" sz="2380" b="1" dirty="0">
                <a:latin typeface="微软雅黑" panose="020B0503020204020204" pitchFamily="34" charset="-122"/>
                <a:ea typeface="微软雅黑" panose="020B0503020204020204" pitchFamily="34" charset="-122"/>
              </a:rPr>
              <a:t>在数词</a:t>
            </a:r>
            <a:r>
              <a:rPr lang="en-US" altLang="zh-CN" sz="2380" b="1" dirty="0">
                <a:latin typeface="微软雅黑" panose="020B0503020204020204" pitchFamily="34" charset="-122"/>
                <a:ea typeface="微软雅黑" panose="020B0503020204020204" pitchFamily="34" charset="-122"/>
              </a:rPr>
              <a:t>half a million</a:t>
            </a:r>
            <a:r>
              <a:rPr lang="zh-CN" altLang="en-US" sz="2380" b="1" dirty="0">
                <a:latin typeface="微软雅黑" panose="020B0503020204020204" pitchFamily="34" charset="-122"/>
                <a:ea typeface="微软雅黑" panose="020B0503020204020204" pitchFamily="34" charset="-122"/>
              </a:rPr>
              <a:t>后，需填入名词复数形式，故此题正确答案为：</a:t>
            </a:r>
            <a:r>
              <a:rPr lang="en-US" altLang="zh-CN" sz="2380" b="1" dirty="0">
                <a:latin typeface="微软雅黑" panose="020B0503020204020204" pitchFamily="34" charset="-122"/>
                <a:ea typeface="微软雅黑" panose="020B0503020204020204" pitchFamily="34" charset="-122"/>
              </a:rPr>
              <a:t>children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无提示词类</a:t>
            </a:r>
          </a:p>
        </p:txBody>
      </p:sp>
      <p:sp>
        <p:nvSpPr>
          <p:cNvPr id="3" name="内容占位符 2"/>
          <p:cNvSpPr>
            <a:spLocks noGrp="1"/>
          </p:cNvSpPr>
          <p:nvPr>
            <p:ph idx="1"/>
          </p:nvPr>
        </p:nvSpPr>
        <p:spPr>
          <a:xfrm>
            <a:off x="386201" y="944596"/>
            <a:ext cx="10311430" cy="5913404"/>
          </a:xfrm>
        </p:spPr>
        <p:txBody>
          <a:bodyPr>
            <a:normAutofit/>
          </a:bodyPr>
          <a:lstStyle/>
          <a:p>
            <a:pPr marL="457200" indent="-457200">
              <a:buAutoNum type="arabicPeriod"/>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___________ I was young, I studied music.</a:t>
            </a:r>
          </a:p>
          <a:p>
            <a:pPr marL="457200" indent="-457200">
              <a:buAutoNum type="arabicPeriod"/>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2. She handed the cashier another card ___________ had just $5.47.</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3. Though Liu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Qiang</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did the same work ___________ Zhang Wen did, he got a lower pay than Zhang Wen.</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 At that time, there ___________ nobody around him.</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 It was then ___________ I realized how much I expected to see her.</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t>88</a:t>
            </a:fld>
            <a:endParaRPr lang="en-US"/>
          </a:p>
        </p:txBody>
      </p:sp>
      <p:sp>
        <p:nvSpPr>
          <p:cNvPr id="26" name="左箭头 25">
            <a:hlinkClick r:id="rId3" action="ppaction://hlinksldjump"/>
          </p:cNvPr>
          <p:cNvSpPr/>
          <p:nvPr/>
        </p:nvSpPr>
        <p:spPr>
          <a:xfrm>
            <a:off x="1002717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2" name="文本框 11">
            <a:hlinkClick r:id="rId4" action="ppaction://hlinksldjump"/>
          </p:cNvPr>
          <p:cNvSpPr txBox="1"/>
          <p:nvPr/>
        </p:nvSpPr>
        <p:spPr>
          <a:xfrm>
            <a:off x="7417520" y="961629"/>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3" name="TextBox 22"/>
          <p:cNvSpPr txBox="1"/>
          <p:nvPr/>
        </p:nvSpPr>
        <p:spPr>
          <a:xfrm>
            <a:off x="1040765" y="823595"/>
            <a:ext cx="12903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When</a:t>
            </a:r>
          </a:p>
        </p:txBody>
      </p:sp>
      <p:sp>
        <p:nvSpPr>
          <p:cNvPr id="14" name="TextBox 22"/>
          <p:cNvSpPr txBox="1"/>
          <p:nvPr/>
        </p:nvSpPr>
        <p:spPr>
          <a:xfrm>
            <a:off x="6414024" y="1728015"/>
            <a:ext cx="2745509"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that/which</a:t>
            </a:r>
          </a:p>
        </p:txBody>
      </p:sp>
      <p:sp>
        <p:nvSpPr>
          <p:cNvPr id="15" name="TextBox 22"/>
          <p:cNvSpPr txBox="1"/>
          <p:nvPr/>
        </p:nvSpPr>
        <p:spPr>
          <a:xfrm>
            <a:off x="6645556" y="257348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as</a:t>
            </a:r>
          </a:p>
        </p:txBody>
      </p:sp>
      <p:sp>
        <p:nvSpPr>
          <p:cNvPr id="17" name="TextBox 22"/>
          <p:cNvSpPr txBox="1"/>
          <p:nvPr/>
        </p:nvSpPr>
        <p:spPr>
          <a:xfrm>
            <a:off x="3882765" y="386212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a:t>
            </a:r>
          </a:p>
        </p:txBody>
      </p:sp>
      <p:sp>
        <p:nvSpPr>
          <p:cNvPr id="18" name="TextBox 22"/>
          <p:cNvSpPr txBox="1"/>
          <p:nvPr/>
        </p:nvSpPr>
        <p:spPr>
          <a:xfrm>
            <a:off x="2699970" y="4714241"/>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that</a:t>
            </a:r>
          </a:p>
        </p:txBody>
      </p:sp>
      <p:sp>
        <p:nvSpPr>
          <p:cNvPr id="19" name="文本框 18">
            <a:hlinkClick r:id="rId5" action="ppaction://hlinksldjump"/>
          </p:cNvPr>
          <p:cNvSpPr txBox="1"/>
          <p:nvPr/>
        </p:nvSpPr>
        <p:spPr>
          <a:xfrm>
            <a:off x="10697630" y="1792013"/>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0" name="文本框 19">
            <a:hlinkClick r:id="rId6" action="ppaction://hlinksldjump"/>
          </p:cNvPr>
          <p:cNvSpPr txBox="1"/>
          <p:nvPr/>
        </p:nvSpPr>
        <p:spPr>
          <a:xfrm>
            <a:off x="10862103" y="2755809"/>
            <a:ext cx="982961" cy="461665"/>
          </a:xfrm>
          <a:prstGeom prst="rect">
            <a:avLst/>
          </a:prstGeom>
          <a:solidFill>
            <a:schemeClr val="accent1"/>
          </a:solidFill>
          <a:effectLst>
            <a:outerShdw blurRad="50800" dist="50800" dir="5400000" sx="1000" sy="1000" algn="ctr" rotWithShape="0">
              <a:srgbClr val="000000"/>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7" action="ppaction://hlinksldjump"/>
          </p:cNvPr>
          <p:cNvSpPr txBox="1"/>
          <p:nvPr/>
        </p:nvSpPr>
        <p:spPr>
          <a:xfrm>
            <a:off x="8932995" y="392368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8" action="ppaction://hlinksldjump"/>
          </p:cNvPr>
          <p:cNvSpPr txBox="1"/>
          <p:nvPr/>
        </p:nvSpPr>
        <p:spPr>
          <a:xfrm>
            <a:off x="10958423" y="471424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arn(inVertical)">
                                      <p:cBhvr>
                                        <p:cTn id="51" dur="500"/>
                                        <p:tgtEl>
                                          <p:spTgt spid="17"/>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barn(inVertical)">
                                      <p:cBhvr>
                                        <p:cTn id="60" dur="500"/>
                                        <p:tgtEl>
                                          <p:spTgt spid="18"/>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2" grpId="0" animBg="1"/>
      <p:bldP spid="13" grpId="0"/>
      <p:bldP spid="14" grpId="0"/>
      <p:bldP spid="15" grpId="0"/>
      <p:bldP spid="17" grpId="0"/>
      <p:bldP spid="18" grpId="0"/>
      <p:bldP spid="19" grpId="0" animBg="1"/>
      <p:bldP spid="20" grpId="0" animBg="1"/>
      <p:bldP spid="21" grpId="0" animBg="1"/>
      <p:bldP spid="22"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lang="zh-CN" altLang="en-US" sz="2380" b="1" dirty="0">
                <a:latin typeface="微软雅黑" panose="020B0503020204020204" pitchFamily="34" charset="-122"/>
                <a:ea typeface="微软雅黑" panose="020B0503020204020204" pitchFamily="34" charset="-122"/>
              </a:rPr>
              <a:t>本题考查时间状语从句连词。根据分析句子语法结构解题法，该句子有两套主谓结构，且前后两句之间无连词，所以需填入连词。根据句意“当我小的时候，我就学习音乐了”，故此题正确答案为： </a:t>
            </a:r>
            <a:r>
              <a:rPr lang="en-US" altLang="zh-CN" sz="2380" b="1" dirty="0">
                <a:latin typeface="微软雅黑" panose="020B0503020204020204" pitchFamily="34" charset="-122"/>
                <a:ea typeface="微软雅黑" panose="020B0503020204020204" pitchFamily="34" charset="-122"/>
              </a:rPr>
              <a:t>When</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nvGraphicFramePr>
        <p:xfrm>
          <a:off x="2032000" y="501830"/>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t>9</a:t>
            </a:fld>
            <a:endParaRPr lang="en-US"/>
          </a:p>
        </p:txBody>
      </p:sp>
      <p:sp>
        <p:nvSpPr>
          <p:cNvPr id="5" name="左箭头 4">
            <a:hlinkClick r:id="rId7"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lang="zh-CN" altLang="en-US" sz="2380" b="1" dirty="0">
                <a:latin typeface="微软雅黑" panose="020B0503020204020204" pitchFamily="34" charset="-122"/>
                <a:ea typeface="微软雅黑" panose="020B0503020204020204" pitchFamily="34" charset="-122"/>
              </a:rPr>
              <a:t>本题考查定语从句的关系代词。根据分析句子语法结构解题法，定语从句修饰先行词</a:t>
            </a:r>
            <a:r>
              <a:rPr lang="en-US" altLang="zh-CN" sz="2380" b="1" dirty="0">
                <a:latin typeface="微软雅黑" panose="020B0503020204020204" pitchFamily="34" charset="-122"/>
                <a:ea typeface="微软雅黑" panose="020B0503020204020204" pitchFamily="34" charset="-122"/>
              </a:rPr>
              <a:t>card</a:t>
            </a:r>
            <a:r>
              <a:rPr lang="zh-CN" altLang="en-US" sz="2380" b="1" dirty="0">
                <a:latin typeface="微软雅黑" panose="020B0503020204020204" pitchFamily="34" charset="-122"/>
                <a:ea typeface="微软雅黑" panose="020B0503020204020204" pitchFamily="34" charset="-122"/>
              </a:rPr>
              <a:t>，在从句作主语，需填入</a:t>
            </a:r>
            <a:r>
              <a:rPr lang="en-US" altLang="zh-CN" sz="2380" b="1" dirty="0">
                <a:latin typeface="微软雅黑" panose="020B0503020204020204" pitchFamily="34" charset="-122"/>
                <a:ea typeface="微软雅黑" panose="020B0503020204020204" pitchFamily="34" charset="-122"/>
              </a:rPr>
              <a:t>that</a:t>
            </a:r>
            <a:r>
              <a:rPr lang="zh-CN" altLang="en-US" sz="2380" b="1" dirty="0">
                <a:latin typeface="微软雅黑" panose="020B0503020204020204" pitchFamily="34" charset="-122"/>
                <a:ea typeface="微软雅黑" panose="020B0503020204020204" pitchFamily="34" charset="-122"/>
              </a:rPr>
              <a:t>或</a:t>
            </a:r>
            <a:r>
              <a:rPr lang="en-US" altLang="zh-CN" sz="2380" b="1" dirty="0">
                <a:latin typeface="微软雅黑" panose="020B0503020204020204" pitchFamily="34" charset="-122"/>
                <a:ea typeface="微软雅黑" panose="020B0503020204020204" pitchFamily="34" charset="-122"/>
              </a:rPr>
              <a:t>which</a:t>
            </a:r>
            <a:r>
              <a:rPr lang="zh-CN" altLang="en-US" sz="2380" b="1" dirty="0">
                <a:latin typeface="微软雅黑" panose="020B0503020204020204" pitchFamily="34" charset="-122"/>
                <a:ea typeface="微软雅黑" panose="020B0503020204020204" pitchFamily="34" charset="-122"/>
              </a:rPr>
              <a:t>，故此题正确答案为：</a:t>
            </a:r>
            <a:r>
              <a:rPr lang="en-US" altLang="zh-CN" sz="2380" b="1" dirty="0">
                <a:latin typeface="微软雅黑" panose="020B0503020204020204" pitchFamily="34" charset="-122"/>
                <a:ea typeface="微软雅黑" panose="020B0503020204020204" pitchFamily="34" charset="-122"/>
              </a:rPr>
              <a:t>that/which</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lang="zh-CN" altLang="en-US" sz="2380" b="1" dirty="0">
                <a:latin typeface="微软雅黑" panose="020B0503020204020204" pitchFamily="34" charset="-122"/>
                <a:ea typeface="微软雅黑" panose="020B0503020204020204" pitchFamily="34" charset="-122"/>
              </a:rPr>
              <a:t>本题考查固定搭配。可由前面的</a:t>
            </a:r>
            <a:r>
              <a:rPr lang="en-US" altLang="zh-CN" sz="2380" b="1" dirty="0">
                <a:latin typeface="微软雅黑" panose="020B0503020204020204" pitchFamily="34" charset="-122"/>
                <a:ea typeface="微软雅黑" panose="020B0503020204020204" pitchFamily="34" charset="-122"/>
              </a:rPr>
              <a:t>the same</a:t>
            </a:r>
            <a:r>
              <a:rPr lang="zh-CN" altLang="en-US" sz="2380" b="1" dirty="0">
                <a:latin typeface="微软雅黑" panose="020B0503020204020204" pitchFamily="34" charset="-122"/>
                <a:ea typeface="微软雅黑" panose="020B0503020204020204" pitchFamily="34" charset="-122"/>
              </a:rPr>
              <a:t>判断该固定搭配为</a:t>
            </a:r>
            <a:r>
              <a:rPr lang="en-US" altLang="zh-CN" sz="2380" b="1" dirty="0">
                <a:latin typeface="微软雅黑" panose="020B0503020204020204" pitchFamily="34" charset="-122"/>
                <a:ea typeface="微软雅黑" panose="020B0503020204020204" pitchFamily="34" charset="-122"/>
              </a:rPr>
              <a:t>the same ... as“</a:t>
            </a:r>
            <a:r>
              <a:rPr lang="zh-CN" altLang="en-US" sz="2380" b="1" dirty="0">
                <a:latin typeface="微软雅黑" panose="020B0503020204020204" pitchFamily="34" charset="-122"/>
                <a:ea typeface="微软雅黑" panose="020B0503020204020204" pitchFamily="34" charset="-122"/>
              </a:rPr>
              <a:t>和</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一样的”，故此题正确答案为：</a:t>
            </a:r>
            <a:r>
              <a:rPr lang="en-US" altLang="zh-CN" sz="2380" b="1" dirty="0">
                <a:latin typeface="微软雅黑" panose="020B0503020204020204" pitchFamily="34" charset="-122"/>
                <a:ea typeface="微软雅黑" panose="020B0503020204020204" pitchFamily="34" charset="-122"/>
              </a:rPr>
              <a:t>as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lang="zh-CN" altLang="en-US" sz="2380" b="1" dirty="0">
                <a:latin typeface="微软雅黑" panose="020B0503020204020204" pitchFamily="34" charset="-122"/>
                <a:ea typeface="微软雅黑" panose="020B0503020204020204" pitchFamily="34" charset="-122"/>
              </a:rPr>
              <a:t>本题考查</a:t>
            </a:r>
            <a:r>
              <a:rPr lang="en-US" altLang="zh-CN" sz="2380" b="1" dirty="0">
                <a:latin typeface="微软雅黑" panose="020B0503020204020204" pitchFamily="34" charset="-122"/>
                <a:ea typeface="微软雅黑" panose="020B0503020204020204" pitchFamily="34" charset="-122"/>
              </a:rPr>
              <a:t>there be</a:t>
            </a:r>
            <a:r>
              <a:rPr lang="zh-CN" altLang="en-US" sz="2380" b="1" dirty="0">
                <a:latin typeface="微软雅黑" panose="020B0503020204020204" pitchFamily="34" charset="-122"/>
                <a:ea typeface="微软雅黑" panose="020B0503020204020204" pitchFamily="34" charset="-122"/>
              </a:rPr>
              <a:t>句型。因为</a:t>
            </a:r>
            <a:r>
              <a:rPr lang="en-US" altLang="zh-CN" sz="2380" b="1" dirty="0">
                <a:latin typeface="微软雅黑" panose="020B0503020204020204" pitchFamily="34" charset="-122"/>
                <a:ea typeface="微软雅黑" panose="020B0503020204020204" pitchFamily="34" charset="-122"/>
              </a:rPr>
              <a:t>be</a:t>
            </a:r>
            <a:r>
              <a:rPr lang="zh-CN" altLang="en-US" sz="2380" b="1" dirty="0">
                <a:latin typeface="微软雅黑" panose="020B0503020204020204" pitchFamily="34" charset="-122"/>
                <a:ea typeface="微软雅黑" panose="020B0503020204020204" pitchFamily="34" charset="-122"/>
              </a:rPr>
              <a:t>后面为</a:t>
            </a:r>
            <a:r>
              <a:rPr lang="en-US" altLang="zh-CN" sz="2380" b="1" dirty="0">
                <a:latin typeface="微软雅黑" panose="020B0503020204020204" pitchFamily="34" charset="-122"/>
                <a:ea typeface="微软雅黑" panose="020B0503020204020204" pitchFamily="34" charset="-122"/>
              </a:rPr>
              <a:t>nobody</a:t>
            </a:r>
            <a:r>
              <a:rPr lang="zh-CN" altLang="en-US" sz="2380" b="1" dirty="0">
                <a:latin typeface="微软雅黑" panose="020B0503020204020204" pitchFamily="34" charset="-122"/>
                <a:ea typeface="微软雅黑" panose="020B0503020204020204" pitchFamily="34" charset="-122"/>
              </a:rPr>
              <a:t>，根据就近原则，谓语动词用单数，然后根据时间状语</a:t>
            </a:r>
            <a:r>
              <a:rPr lang="en-US" altLang="zh-CN" sz="2380" b="1" dirty="0">
                <a:latin typeface="微软雅黑" panose="020B0503020204020204" pitchFamily="34" charset="-122"/>
                <a:ea typeface="微软雅黑" panose="020B0503020204020204" pitchFamily="34" charset="-122"/>
              </a:rPr>
              <a:t>at that time</a:t>
            </a:r>
            <a:r>
              <a:rPr lang="zh-CN" altLang="en-US" sz="2380" b="1" dirty="0">
                <a:latin typeface="微软雅黑" panose="020B0503020204020204" pitchFamily="34" charset="-122"/>
                <a:ea typeface="微软雅黑" panose="020B0503020204020204" pitchFamily="34" charset="-122"/>
              </a:rPr>
              <a:t>可知应用过去时，故此题正确答案为：</a:t>
            </a:r>
            <a:r>
              <a:rPr lang="en-US" altLang="zh-CN" sz="2380" b="1" dirty="0">
                <a:latin typeface="微软雅黑" panose="020B0503020204020204" pitchFamily="34" charset="-122"/>
                <a:ea typeface="微软雅黑" panose="020B0503020204020204" pitchFamily="34" charset="-122"/>
              </a:rPr>
              <a:t>was</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lang="zh-CN" altLang="en-US" sz="2380" b="1" dirty="0">
                <a:latin typeface="微软雅黑" panose="020B0503020204020204" pitchFamily="34" charset="-122"/>
                <a:ea typeface="微软雅黑" panose="020B0503020204020204" pitchFamily="34" charset="-122"/>
              </a:rPr>
              <a:t>本题考查强调句型。</a:t>
            </a:r>
            <a:r>
              <a:rPr lang="en-US" altLang="zh-CN" sz="2380" b="1" dirty="0">
                <a:latin typeface="微软雅黑" panose="020B0503020204020204" pitchFamily="34" charset="-122"/>
                <a:ea typeface="微软雅黑" panose="020B0503020204020204" pitchFamily="34" charset="-122"/>
              </a:rPr>
              <a:t>It was+</a:t>
            </a:r>
            <a:r>
              <a:rPr lang="zh-CN" altLang="en-US" sz="2380" b="1" dirty="0">
                <a:latin typeface="微软雅黑" panose="020B0503020204020204" pitchFamily="34" charset="-122"/>
                <a:ea typeface="微软雅黑" panose="020B0503020204020204" pitchFamily="34" charset="-122"/>
              </a:rPr>
              <a:t>被强调部分</a:t>
            </a:r>
            <a:r>
              <a:rPr lang="en-US" altLang="zh-CN" sz="2380" b="1" dirty="0">
                <a:latin typeface="微软雅黑" panose="020B0503020204020204" pitchFamily="34" charset="-122"/>
                <a:ea typeface="微软雅黑" panose="020B0503020204020204" pitchFamily="34" charset="-122"/>
              </a:rPr>
              <a:t>+that ...</a:t>
            </a:r>
            <a:r>
              <a:rPr lang="zh-CN" altLang="en-US" sz="2380" b="1" dirty="0">
                <a:latin typeface="微软雅黑" panose="020B0503020204020204" pitchFamily="34" charset="-122"/>
                <a:ea typeface="微软雅黑" panose="020B0503020204020204" pitchFamily="34" charset="-122"/>
              </a:rPr>
              <a:t>，被强调部分是</a:t>
            </a:r>
            <a:r>
              <a:rPr lang="en-US" altLang="zh-CN" sz="2380" b="1" dirty="0">
                <a:latin typeface="微软雅黑" panose="020B0503020204020204" pitchFamily="34" charset="-122"/>
                <a:ea typeface="微软雅黑" panose="020B0503020204020204" pitchFamily="34" charset="-122"/>
              </a:rPr>
              <a:t>then</a:t>
            </a:r>
            <a:r>
              <a:rPr lang="zh-CN" altLang="en-US" sz="2380" b="1" dirty="0">
                <a:latin typeface="微软雅黑" panose="020B0503020204020204" pitchFamily="34" charset="-122"/>
                <a:ea typeface="微软雅黑" panose="020B0503020204020204" pitchFamily="34" charset="-122"/>
              </a:rPr>
              <a:t>，故此题正确答案为：</a:t>
            </a:r>
            <a:r>
              <a:rPr lang="en-US" altLang="zh-CN" sz="2380" b="1" dirty="0">
                <a:latin typeface="微软雅黑" panose="020B0503020204020204" pitchFamily="34" charset="-122"/>
                <a:ea typeface="微软雅黑" panose="020B0503020204020204" pitchFamily="34" charset="-122"/>
              </a:rPr>
              <a:t>that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无提示词类</a:t>
            </a:r>
          </a:p>
        </p:txBody>
      </p:sp>
      <p:sp>
        <p:nvSpPr>
          <p:cNvPr id="3" name="内容占位符 2"/>
          <p:cNvSpPr>
            <a:spLocks noGrp="1"/>
          </p:cNvSpPr>
          <p:nvPr>
            <p:ph idx="1"/>
          </p:nvPr>
        </p:nvSpPr>
        <p:spPr>
          <a:xfrm>
            <a:off x="386201" y="944596"/>
            <a:ext cx="10311430" cy="5913404"/>
          </a:xfrm>
        </p:spPr>
        <p:txBody>
          <a:bodyPr>
            <a:norm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Harry travels all around ___________world.</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7. In some ways we are very different ___________ one another.</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8. Don’t copy your friends and other people ___________ smoke.</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9. We should make full use ___________ our time.</a:t>
            </a: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10. It helps students think about ___________ they want to do in the future.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t>94</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2" name="文本框 11">
            <a:hlinkClick r:id="rId4" action="ppaction://hlinksldjump"/>
          </p:cNvPr>
          <p:cNvSpPr txBox="1"/>
          <p:nvPr/>
        </p:nvSpPr>
        <p:spPr>
          <a:xfrm>
            <a:off x="7417520" y="961629"/>
            <a:ext cx="982961" cy="461665"/>
          </a:xfrm>
          <a:prstGeom prst="rect">
            <a:avLst/>
          </a:prstGeom>
          <a:solidFill>
            <a:schemeClr val="accent1"/>
          </a:solidFill>
          <a:effectLst>
            <a:outerShdw blurRad="50800" dist="50800" dir="5400000" sx="1000" sy="1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13" name="TextBox 22"/>
          <p:cNvSpPr txBox="1"/>
          <p:nvPr/>
        </p:nvSpPr>
        <p:spPr>
          <a:xfrm>
            <a:off x="4574791" y="85208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a:t>
            </a:r>
          </a:p>
        </p:txBody>
      </p:sp>
      <p:sp>
        <p:nvSpPr>
          <p:cNvPr id="14" name="TextBox 22"/>
          <p:cNvSpPr txBox="1"/>
          <p:nvPr/>
        </p:nvSpPr>
        <p:spPr>
          <a:xfrm>
            <a:off x="6414024" y="1728015"/>
            <a:ext cx="2745509"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from</a:t>
            </a:r>
          </a:p>
        </p:txBody>
      </p:sp>
      <p:sp>
        <p:nvSpPr>
          <p:cNvPr id="15" name="TextBox 22"/>
          <p:cNvSpPr txBox="1"/>
          <p:nvPr/>
        </p:nvSpPr>
        <p:spPr>
          <a:xfrm>
            <a:off x="7786778" y="262337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who</a:t>
            </a:r>
          </a:p>
        </p:txBody>
      </p:sp>
      <p:sp>
        <p:nvSpPr>
          <p:cNvPr id="17" name="TextBox 22"/>
          <p:cNvSpPr txBox="1"/>
          <p:nvPr/>
        </p:nvSpPr>
        <p:spPr>
          <a:xfrm>
            <a:off x="4920257" y="3434844"/>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of</a:t>
            </a:r>
          </a:p>
        </p:txBody>
      </p:sp>
      <p:sp>
        <p:nvSpPr>
          <p:cNvPr id="18" name="TextBox 22"/>
          <p:cNvSpPr txBox="1"/>
          <p:nvPr/>
        </p:nvSpPr>
        <p:spPr>
          <a:xfrm>
            <a:off x="5917954" y="4310772"/>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what</a:t>
            </a:r>
          </a:p>
        </p:txBody>
      </p:sp>
      <p:sp>
        <p:nvSpPr>
          <p:cNvPr id="19" name="文本框 18">
            <a:hlinkClick r:id="rId5" action="ppaction://hlinksldjump"/>
          </p:cNvPr>
          <p:cNvSpPr txBox="1"/>
          <p:nvPr/>
        </p:nvSpPr>
        <p:spPr>
          <a:xfrm>
            <a:off x="10697630" y="1792013"/>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0" name="文本框 19">
            <a:hlinkClick r:id="rId6" action="ppaction://hlinksldjump"/>
          </p:cNvPr>
          <p:cNvSpPr txBox="1"/>
          <p:nvPr/>
        </p:nvSpPr>
        <p:spPr>
          <a:xfrm>
            <a:off x="10862103" y="2755809"/>
            <a:ext cx="982961" cy="461665"/>
          </a:xfrm>
          <a:prstGeom prst="rect">
            <a:avLst/>
          </a:prstGeom>
          <a:solidFill>
            <a:schemeClr val="accent1"/>
          </a:solidFill>
          <a:effectLst>
            <a:outerShdw blurRad="50800" dist="50800" dir="5400000" sx="1000" sy="1000" algn="ctr" rotWithShape="0">
              <a:srgbClr val="000000"/>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1" name="文本框 20">
            <a:hlinkClick r:id="rId7" action="ppaction://hlinksldjump"/>
          </p:cNvPr>
          <p:cNvSpPr txBox="1"/>
          <p:nvPr/>
        </p:nvSpPr>
        <p:spPr>
          <a:xfrm>
            <a:off x="8246119" y="362528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
        <p:nvSpPr>
          <p:cNvPr id="22" name="文本框 21">
            <a:hlinkClick r:id="rId8" action="ppaction://hlinksldjump"/>
          </p:cNvPr>
          <p:cNvSpPr txBox="1"/>
          <p:nvPr/>
        </p:nvSpPr>
        <p:spPr>
          <a:xfrm>
            <a:off x="10958423" y="471424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arn(inVertical)">
                                      <p:cBhvr>
                                        <p:cTn id="51" dur="500"/>
                                        <p:tgtEl>
                                          <p:spTgt spid="17"/>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barn(inVertical)">
                                      <p:cBhvr>
                                        <p:cTn id="60" dur="500"/>
                                        <p:tgtEl>
                                          <p:spTgt spid="18"/>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2" grpId="0" animBg="1"/>
      <p:bldP spid="13" grpId="0"/>
      <p:bldP spid="14" grpId="0"/>
      <p:bldP spid="15" grpId="0"/>
      <p:bldP spid="17" grpId="0"/>
      <p:bldP spid="18" grpId="0"/>
      <p:bldP spid="19" grpId="0" animBg="1"/>
      <p:bldP spid="20" grpId="0" animBg="1"/>
      <p:bldP spid="21" grpId="0" animBg="1"/>
      <p:bldP spid="22" grpId="0" animBg="1"/>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all around the world“</a:t>
            </a:r>
            <a:r>
              <a:rPr lang="zh-CN" altLang="en-US" sz="2380" b="1" dirty="0">
                <a:latin typeface="微软雅黑" panose="020B0503020204020204" pitchFamily="34" charset="-122"/>
                <a:ea typeface="微软雅黑" panose="020B0503020204020204" pitchFamily="34" charset="-122"/>
              </a:rPr>
              <a:t>全世界”，是固定短语，故此题正确答案为：</a:t>
            </a:r>
            <a:r>
              <a:rPr lang="en-US" altLang="zh-CN" sz="2380" b="1" dirty="0">
                <a:latin typeface="微软雅黑" panose="020B0503020204020204" pitchFamily="34" charset="-122"/>
                <a:ea typeface="微软雅黑" panose="020B0503020204020204" pitchFamily="34" charset="-122"/>
              </a:rPr>
              <a:t>the</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be different from“</a:t>
            </a:r>
            <a:r>
              <a:rPr lang="zh-CN" altLang="en-US" sz="2380" b="1" dirty="0">
                <a:latin typeface="微软雅黑" panose="020B0503020204020204" pitchFamily="34" charset="-122"/>
                <a:ea typeface="微软雅黑" panose="020B0503020204020204" pitchFamily="34" charset="-122"/>
              </a:rPr>
              <a:t>与</a:t>
            </a:r>
            <a:r>
              <a:rPr lang="en-US" altLang="zh-CN" sz="2380" b="1" dirty="0">
                <a:latin typeface="微软雅黑" panose="020B0503020204020204" pitchFamily="34" charset="-122"/>
                <a:ea typeface="微软雅黑" panose="020B0503020204020204" pitchFamily="34" charset="-122"/>
              </a:rPr>
              <a:t>……</a:t>
            </a:r>
            <a:r>
              <a:rPr lang="zh-CN" altLang="en-US" sz="2380" b="1" dirty="0">
                <a:latin typeface="微软雅黑" panose="020B0503020204020204" pitchFamily="34" charset="-122"/>
                <a:ea typeface="微软雅黑" panose="020B0503020204020204" pitchFamily="34" charset="-122"/>
              </a:rPr>
              <a:t>不同”，是固定短语，故此题正确答案为：</a:t>
            </a:r>
            <a:r>
              <a:rPr lang="en-US" altLang="zh-CN" sz="2380" b="1" dirty="0">
                <a:latin typeface="微软雅黑" panose="020B0503020204020204" pitchFamily="34" charset="-122"/>
                <a:ea typeface="微软雅黑" panose="020B0503020204020204" pitchFamily="34" charset="-122"/>
              </a:rPr>
              <a:t>from</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lang="zh-CN" altLang="en-US" sz="2380" b="1" dirty="0">
                <a:latin typeface="微软雅黑" panose="020B0503020204020204" pitchFamily="34" charset="-122"/>
                <a:ea typeface="微软雅黑" panose="020B0503020204020204" pitchFamily="34" charset="-122"/>
              </a:rPr>
              <a:t>本题考查定语从句的关系代词。根据分析句子语法结构解题法，</a:t>
            </a:r>
            <a:r>
              <a:rPr lang="en-US" altLang="zh-CN" sz="2380" b="1" dirty="0">
                <a:latin typeface="微软雅黑" panose="020B0503020204020204" pitchFamily="34" charset="-122"/>
                <a:ea typeface="微软雅黑" panose="020B0503020204020204" pitchFamily="34" charset="-122"/>
              </a:rPr>
              <a:t>smoke</a:t>
            </a:r>
            <a:r>
              <a:rPr lang="zh-CN" altLang="en-US" sz="2380" b="1" dirty="0">
                <a:latin typeface="微软雅黑" panose="020B0503020204020204" pitchFamily="34" charset="-122"/>
                <a:ea typeface="微软雅黑" panose="020B0503020204020204" pitchFamily="34" charset="-122"/>
              </a:rPr>
              <a:t>修饰先行词</a:t>
            </a:r>
            <a:r>
              <a:rPr lang="en-US" altLang="zh-CN" sz="2380" b="1" dirty="0">
                <a:latin typeface="微软雅黑" panose="020B0503020204020204" pitchFamily="34" charset="-122"/>
                <a:ea typeface="微软雅黑" panose="020B0503020204020204" pitchFamily="34" charset="-122"/>
              </a:rPr>
              <a:t>people</a:t>
            </a:r>
            <a:r>
              <a:rPr lang="zh-CN" altLang="en-US" sz="2380" b="1" dirty="0">
                <a:latin typeface="微软雅黑" panose="020B0503020204020204" pitchFamily="34" charset="-122"/>
                <a:ea typeface="微软雅黑" panose="020B0503020204020204" pitchFamily="34" charset="-122"/>
              </a:rPr>
              <a:t>，并且从句缺少主语，故此题正确答案为：</a:t>
            </a:r>
            <a:r>
              <a:rPr lang="en-US" altLang="zh-CN" sz="2380" b="1" dirty="0">
                <a:latin typeface="微软雅黑" panose="020B0503020204020204" pitchFamily="34" charset="-122"/>
                <a:ea typeface="微软雅黑" panose="020B0503020204020204" pitchFamily="34" charset="-122"/>
              </a:rPr>
              <a:t>who</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lang="zh-CN" altLang="en-US" sz="2380" b="1" dirty="0">
                <a:latin typeface="微软雅黑" panose="020B0503020204020204" pitchFamily="34" charset="-122"/>
                <a:ea typeface="微软雅黑" panose="020B0503020204020204" pitchFamily="34" charset="-122"/>
              </a:rPr>
              <a:t>本题考查固定搭配。</a:t>
            </a:r>
            <a:r>
              <a:rPr lang="en-US" altLang="zh-CN" sz="2380" b="1" dirty="0">
                <a:latin typeface="微软雅黑" panose="020B0503020204020204" pitchFamily="34" charset="-122"/>
                <a:ea typeface="微软雅黑" panose="020B0503020204020204" pitchFamily="34" charset="-122"/>
              </a:rPr>
              <a:t>make full use of“</a:t>
            </a:r>
            <a:r>
              <a:rPr lang="zh-CN" altLang="en-US" sz="2380" b="1" dirty="0">
                <a:latin typeface="微软雅黑" panose="020B0503020204020204" pitchFamily="34" charset="-122"/>
                <a:ea typeface="微软雅黑" panose="020B0503020204020204" pitchFamily="34" charset="-122"/>
              </a:rPr>
              <a:t>充分利用”，故此题正确答案为：</a:t>
            </a:r>
            <a:r>
              <a:rPr lang="en-US" altLang="zh-CN" sz="2380" b="1" dirty="0">
                <a:latin typeface="微软雅黑" panose="020B0503020204020204" pitchFamily="34" charset="-122"/>
                <a:ea typeface="微软雅黑" panose="020B0503020204020204" pitchFamily="34" charset="-122"/>
              </a:rPr>
              <a:t>of</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lang="zh-CN" altLang="en-US" sz="2380" b="1" dirty="0">
                <a:latin typeface="微软雅黑" panose="020B0503020204020204" pitchFamily="34" charset="-122"/>
                <a:ea typeface="微软雅黑" panose="020B0503020204020204" pitchFamily="34" charset="-122"/>
              </a:rPr>
              <a:t>本题考查宾语从句的连接词。根据句意“他们未来做什么”，填入连接词</a:t>
            </a:r>
            <a:r>
              <a:rPr lang="en-US" altLang="zh-CN" sz="2380" b="1" dirty="0">
                <a:latin typeface="微软雅黑" panose="020B0503020204020204" pitchFamily="34" charset="-122"/>
                <a:ea typeface="微软雅黑" panose="020B0503020204020204" pitchFamily="34" charset="-122"/>
              </a:rPr>
              <a:t>what</a:t>
            </a:r>
            <a:r>
              <a:rPr lang="zh-CN" altLang="en-US" sz="2380" b="1" dirty="0">
                <a:latin typeface="微软雅黑" panose="020B0503020204020204" pitchFamily="34" charset="-122"/>
                <a:ea typeface="微软雅黑" panose="020B0503020204020204" pitchFamily="34" charset="-122"/>
              </a:rPr>
              <a:t>，作为</a:t>
            </a:r>
            <a:r>
              <a:rPr lang="en-US" altLang="zh-CN" sz="2380" b="1" dirty="0">
                <a:latin typeface="微软雅黑" panose="020B0503020204020204" pitchFamily="34" charset="-122"/>
                <a:ea typeface="微软雅黑" panose="020B0503020204020204" pitchFamily="34" charset="-122"/>
              </a:rPr>
              <a:t>they want to do</a:t>
            </a:r>
            <a:r>
              <a:rPr lang="zh-CN" altLang="en-US" sz="2380" b="1" dirty="0">
                <a:latin typeface="微软雅黑" panose="020B0503020204020204" pitchFamily="34" charset="-122"/>
                <a:ea typeface="微软雅黑" panose="020B0503020204020204" pitchFamily="34" charset="-122"/>
              </a:rPr>
              <a:t>的宾语，故此题正确答案为：</a:t>
            </a:r>
            <a:r>
              <a:rPr lang="en-US" altLang="zh-CN" sz="2380" b="1" dirty="0">
                <a:latin typeface="微软雅黑" panose="020B0503020204020204" pitchFamily="34" charset="-122"/>
                <a:ea typeface="微软雅黑" panose="020B0503020204020204" pitchFamily="34" charset="-122"/>
              </a:rPr>
              <a:t>what</a:t>
            </a:r>
            <a:r>
              <a:rPr lang="zh-CN" altLang="en-US" sz="2380" b="1" dirty="0">
                <a:latin typeface="微软雅黑" panose="020B0503020204020204" pitchFamily="34" charset="-122"/>
                <a:ea typeface="微软雅黑" panose="020B0503020204020204" pitchFamily="34" charset="-122"/>
              </a:rPr>
              <a:t>。</a:t>
            </a: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9EC399C7-26C4-439D-AD76-D9E6D725E172"/>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SCORM_ENDPOINT" val="&lt;endpoint&gt;&lt;enable&gt;0&lt;/enable&gt;&lt;lrs&gt;http://&lt;/lrs&gt;&lt;auth&gt;0&lt;/auth&gt;&lt;login&gt;&lt;/login&gt;&lt;password&gt;&lt;/password&gt;&lt;key&gt;&lt;/key&gt;&lt;name&gt;&lt;/name&gt;&lt;email&gt;&lt;/email&gt;&lt;/endpoint&gt;&#10;"/>
  <p:tag name="ISPRING_PRESENTATION_TITLE" val="扁平化创意教师说课教育培训课件PPT模板"/>
  <p:tag name="COMMONDATA" val="eyJoZGlkIjoiMjhjNGUxNWFjMjhlNDdjNWVkN2JmMzA2Y2JjZmYzMTUifQ=="/>
  <p:tag name="KSO_WPP_MARK_KEY" val="ed3711be-f0ba-460d-a8d5-87fa92be4a15"/>
</p:tagLst>
</file>

<file path=ppt/tags/tag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xml><?xml version="1.0" encoding="utf-8"?>
<p:tagLst xmlns:a="http://schemas.openxmlformats.org/drawingml/2006/main" xmlns:r="http://schemas.openxmlformats.org/officeDocument/2006/relationships" xmlns:p="http://schemas.openxmlformats.org/presentationml/2006/main">
  <p:tag name="KSO_WM_UNIT_TABLE_BEAUTIFY" val="smartTable{d3b26640-b1b4-476f-b621-138a0ecdc32b}"/>
</p:tagLst>
</file>

<file path=ppt/tags/tag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xml><?xml version="1.0" encoding="utf-8"?>
<p:tagLst xmlns:a="http://schemas.openxmlformats.org/drawingml/2006/main" xmlns:r="http://schemas.openxmlformats.org/officeDocument/2006/relationships" xmlns:p="http://schemas.openxmlformats.org/presentationml/2006/main">
  <p:tag name="KSO_WM_UNIT_TABLE_BEAUTIFY" val="smartTable{736c0a70-7a3f-488b-a99c-340ff5f5f6c2}"/>
  <p:tag name="TABLE_ENDDRAG_ORIGIN_RECT" val="940*460"/>
  <p:tag name="TABLE_ENDDRAG_RECT" val="9*75*940*460"/>
</p:tagLst>
</file>

<file path=ppt/tags/tag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xml><?xml version="1.0" encoding="utf-8"?>
<p:tagLst xmlns:a="http://schemas.openxmlformats.org/drawingml/2006/main" xmlns:r="http://schemas.openxmlformats.org/officeDocument/2006/relationships" xmlns:p="http://schemas.openxmlformats.org/presentationml/2006/main">
  <p:tag name="KSO_WM_UNIT_TABLE_BEAUTIFY" val="smartTable{ee499d5c-6629-4b1c-92bd-df7e619cca3b}"/>
</p:tagLst>
</file>

<file path=ppt/tags/tag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xml><?xml version="1.0" encoding="utf-8"?>
<p:tagLst xmlns:a="http://schemas.openxmlformats.org/drawingml/2006/main" xmlns:r="http://schemas.openxmlformats.org/officeDocument/2006/relationships" xmlns:p="http://schemas.openxmlformats.org/presentationml/2006/main">
  <p:tag name="KSO_WM_UNIT_TABLE_BEAUTIFY" val="smartTable{479e8697-1fc3-4c9b-a6f1-fa41c5df0e24}"/>
</p:tagLst>
</file>

<file path=ppt/tags/tag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xml><?xml version="1.0" encoding="utf-8"?>
<p:tagLst xmlns:a="http://schemas.openxmlformats.org/drawingml/2006/main" xmlns:r="http://schemas.openxmlformats.org/officeDocument/2006/relationships" xmlns:p="http://schemas.openxmlformats.org/presentationml/2006/main">
  <p:tag name="KSO_WM_BEAUTIFY_FLAG" val=""/>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solidFill>
          <a:schemeClr val="accent1"/>
        </a:solidFill>
      </a:spPr>
      <a:bodyPr wrap="square" rtlCol="0">
        <a:spAutoFit/>
      </a:bodyPr>
      <a:lstStyle>
        <a:defPPr algn="l">
          <a:defRPr sz="2400" b="1" dirty="0">
            <a:solidFill>
              <a:schemeClr val="bg1"/>
            </a:solidFill>
            <a:latin typeface="微软雅黑" panose="020B0503020204020204" pitchFamily="34" charset="-122"/>
            <a:ea typeface="微软雅黑" panose="020B0503020204020204" pitchFamily="34" charset="-122"/>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558</TotalTime>
  <Words>17703</Words>
  <Application>Microsoft Office PowerPoint</Application>
  <PresentationFormat>宽屏</PresentationFormat>
  <Paragraphs>1837</Paragraphs>
  <Slides>284</Slides>
  <Notes>12</Notes>
  <HiddenSlides>180</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284</vt:i4>
      </vt:variant>
    </vt:vector>
  </HeadingPairs>
  <TitlesOfParts>
    <vt:vector size="290" baseType="lpstr">
      <vt:lpstr>宋体</vt:lpstr>
      <vt:lpstr>微软雅黑</vt:lpstr>
      <vt:lpstr>Arial</vt:lpstr>
      <vt:lpstr>Calibri</vt:lpstr>
      <vt:lpstr>Times New Roman</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（一）句子练习   动词类</vt:lpstr>
      <vt:lpstr>PowerPoint 演示文稿</vt:lpstr>
      <vt:lpstr>PowerPoint 演示文稿</vt:lpstr>
      <vt:lpstr>PowerPoint 演示文稿</vt:lpstr>
      <vt:lpstr>PowerPoint 演示文稿</vt:lpstr>
      <vt:lpstr>PowerPoint 演示文稿</vt:lpstr>
      <vt:lpstr>（一）句子练习   动词类</vt:lpstr>
      <vt:lpstr>PowerPoint 演示文稿</vt:lpstr>
      <vt:lpstr>PowerPoint 演示文稿</vt:lpstr>
      <vt:lpstr>PowerPoint 演示文稿</vt:lpstr>
      <vt:lpstr>PowerPoint 演示文稿</vt:lpstr>
      <vt:lpstr>PowerPoint 演示文稿</vt:lpstr>
      <vt:lpstr>（一）句子练习   名词、形容词、副词、代词类词类</vt:lpstr>
      <vt:lpstr>PowerPoint 演示文稿</vt:lpstr>
      <vt:lpstr>PowerPoint 演示文稿</vt:lpstr>
      <vt:lpstr>PowerPoint 演示文稿</vt:lpstr>
      <vt:lpstr>PowerPoint 演示文稿</vt:lpstr>
      <vt:lpstr>PowerPoint 演示文稿</vt:lpstr>
      <vt:lpstr>（一）句子练习   名词、形容词、副词、代词类词类</vt:lpstr>
      <vt:lpstr>PowerPoint 演示文稿</vt:lpstr>
      <vt:lpstr>PowerPoint 演示文稿</vt:lpstr>
      <vt:lpstr>PowerPoint 演示文稿</vt:lpstr>
      <vt:lpstr>PowerPoint 演示文稿</vt:lpstr>
      <vt:lpstr>PowerPoint 演示文稿</vt:lpstr>
      <vt:lpstr>（一）句子练习   无提示词类</vt:lpstr>
      <vt:lpstr>PowerPoint 演示文稿</vt:lpstr>
      <vt:lpstr>PowerPoint 演示文稿</vt:lpstr>
      <vt:lpstr>PowerPoint 演示文稿</vt:lpstr>
      <vt:lpstr>PowerPoint 演示文稿</vt:lpstr>
      <vt:lpstr>PowerPoint 演示文稿</vt:lpstr>
      <vt:lpstr>（一）句子练习   无提示词类</vt:lpstr>
      <vt:lpstr>PowerPoint 演示文稿</vt:lpstr>
      <vt:lpstr>PowerPoint 演示文稿</vt:lpstr>
      <vt:lpstr>PowerPoint 演示文稿</vt:lpstr>
      <vt:lpstr>PowerPoint 演示文稿</vt:lpstr>
      <vt:lpstr>PowerPoint 演示文稿</vt:lpstr>
      <vt:lpstr>自 测 题 一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自 测 题 二</vt:lpstr>
      <vt:lpstr>PowerPoint 演示文稿</vt:lpstr>
      <vt:lpstr>PowerPoint 演示文稿</vt:lpstr>
      <vt:lpstr>PowerPoint 演示文稿</vt:lpstr>
      <vt:lpstr>PowerPoint 演示文稿</vt:lpstr>
      <vt:lpstr>自 测 题 二</vt:lpstr>
      <vt:lpstr>PowerPoint 演示文稿</vt:lpstr>
      <vt:lpstr>PowerPoint 演示文稿</vt:lpstr>
      <vt:lpstr>PowerPoint 演示文稿</vt:lpstr>
      <vt:lpstr>PowerPoint 演示文稿</vt:lpstr>
      <vt:lpstr>PowerPoint 演示文稿</vt:lpstr>
      <vt:lpstr>PowerPoint 演示文稿</vt:lpstr>
      <vt:lpstr>自 测 题 三</vt:lpstr>
      <vt:lpstr>PowerPoint 演示文稿</vt:lpstr>
      <vt:lpstr>PowerPoint 演示文稿</vt:lpstr>
      <vt:lpstr>PowerPoint 演示文稿</vt:lpstr>
      <vt:lpstr>PowerPoint 演示文稿</vt:lpstr>
      <vt:lpstr>PowerPoint 演示文稿</vt:lpstr>
      <vt:lpstr>自 测 题 三</vt:lpstr>
      <vt:lpstr>PowerPoint 演示文稿</vt:lpstr>
      <vt:lpstr>PowerPoint 演示文稿</vt:lpstr>
      <vt:lpstr>PowerPoint 演示文稿</vt:lpstr>
      <vt:lpstr>PowerPoint 演示文稿</vt:lpstr>
      <vt:lpstr>PowerPoint 演示文稿</vt:lpstr>
      <vt:lpstr>自 测 题 四</vt:lpstr>
      <vt:lpstr>PowerPoint 演示文稿</vt:lpstr>
      <vt:lpstr>PowerPoint 演示文稿</vt:lpstr>
      <vt:lpstr>PowerPoint 演示文稿</vt:lpstr>
      <vt:lpstr>PowerPoint 演示文稿</vt:lpstr>
      <vt:lpstr>PowerPoint 演示文稿</vt:lpstr>
      <vt:lpstr>自 测 题 四</vt:lpstr>
      <vt:lpstr>PowerPoint 演示文稿</vt:lpstr>
      <vt:lpstr>PowerPoint 演示文稿</vt:lpstr>
      <vt:lpstr>PowerPoint 演示文稿</vt:lpstr>
      <vt:lpstr>PowerPoint 演示文稿</vt:lpstr>
      <vt:lpstr>PowerPoint 演示文稿</vt:lpstr>
      <vt:lpstr>自 测 题 五</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自 测 题 六</vt:lpstr>
      <vt:lpstr>PowerPoint 演示文稿</vt:lpstr>
      <vt:lpstr>PowerPoint 演示文稿</vt:lpstr>
      <vt:lpstr>PowerPoint 演示文稿</vt:lpstr>
      <vt:lpstr>PowerPoint 演示文稿</vt:lpstr>
      <vt:lpstr>PowerPoint 演示文稿</vt:lpstr>
      <vt:lpstr>自 测 题 六</vt:lpstr>
      <vt:lpstr>PowerPoint 演示文稿</vt:lpstr>
      <vt:lpstr>PowerPoint 演示文稿</vt:lpstr>
      <vt:lpstr>PowerPoint 演示文稿</vt:lpstr>
      <vt:lpstr>PowerPoint 演示文稿</vt:lpstr>
      <vt:lpstr>PowerPoint 演示文稿</vt:lpstr>
      <vt:lpstr>自 测 题 七</vt:lpstr>
      <vt:lpstr>PowerPoint 演示文稿</vt:lpstr>
      <vt:lpstr>PowerPoint 演示文稿</vt:lpstr>
      <vt:lpstr>PowerPoint 演示文稿</vt:lpstr>
      <vt:lpstr>PowerPoint 演示文稿</vt:lpstr>
      <vt:lpstr>PowerPoint 演示文稿</vt:lpstr>
      <vt:lpstr>自 测 题 七</vt:lpstr>
      <vt:lpstr>PowerPoint 演示文稿</vt:lpstr>
      <vt:lpstr>PowerPoint 演示文稿</vt:lpstr>
      <vt:lpstr>PowerPoint 演示文稿</vt:lpstr>
      <vt:lpstr>PowerPoint 演示文稿</vt:lpstr>
      <vt:lpstr>PowerPoint 演示文稿</vt:lpstr>
      <vt:lpstr>自 测 题 八</vt:lpstr>
      <vt:lpstr>PowerPoint 演示文稿</vt:lpstr>
      <vt:lpstr>PowerPoint 演示文稿</vt:lpstr>
      <vt:lpstr>PowerPoint 演示文稿</vt:lpstr>
      <vt:lpstr>PowerPoint 演示文稿</vt:lpstr>
      <vt:lpstr>PowerPoint 演示文稿</vt:lpstr>
      <vt:lpstr>自 测 题 八</vt:lpstr>
      <vt:lpstr>PowerPoint 演示文稿</vt:lpstr>
      <vt:lpstr>PowerPoint 演示文稿</vt:lpstr>
      <vt:lpstr>PowerPoint 演示文稿</vt:lpstr>
      <vt:lpstr>PowerPoint 演示文稿</vt:lpstr>
      <vt:lpstr>PowerPoint 演示文稿</vt:lpstr>
      <vt:lpstr>自 测 题 九</vt:lpstr>
      <vt:lpstr>PowerPoint 演示文稿</vt:lpstr>
      <vt:lpstr>PowerPoint 演示文稿</vt:lpstr>
      <vt:lpstr>PowerPoint 演示文稿</vt:lpstr>
      <vt:lpstr>PowerPoint 演示文稿</vt:lpstr>
      <vt:lpstr>PowerPoint 演示文稿</vt:lpstr>
      <vt:lpstr>自 测 题 九</vt:lpstr>
      <vt:lpstr>PowerPoint 演示文稿</vt:lpstr>
      <vt:lpstr>PowerPoint 演示文稿</vt:lpstr>
      <vt:lpstr>PowerPoint 演示文稿</vt:lpstr>
      <vt:lpstr>PowerPoint 演示文稿</vt:lpstr>
      <vt:lpstr>PowerPoint 演示文稿</vt:lpstr>
      <vt:lpstr>自 测 题 十</vt:lpstr>
      <vt:lpstr>PowerPoint 演示文稿</vt:lpstr>
      <vt:lpstr>PowerPoint 演示文稿</vt:lpstr>
      <vt:lpstr>PowerPoint 演示文稿</vt:lpstr>
      <vt:lpstr>PowerPoint 演示文稿</vt:lpstr>
      <vt:lpstr>自 测 题 十</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扁平化创意教师说课教育培训课件PPT模板</dc:title>
  <dc:creator>dell</dc:creator>
  <cp:lastModifiedBy>LUYAO HAN</cp:lastModifiedBy>
  <cp:revision>1103</cp:revision>
  <dcterms:created xsi:type="dcterms:W3CDTF">2016-10-04T09:02:00Z</dcterms:created>
  <dcterms:modified xsi:type="dcterms:W3CDTF">2023-08-01T09:51:19Z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2052-11.1.0.12980</vt:lpwstr>
  </property>
  <property fmtid="{D5CDD505-2E9C-101B-9397-08002B2CF9AE}" pid="3" name="ICV">
    <vt:lpwstr>E8A4798218414B35BE6822572C1025A6</vt:lpwstr>
  </property>
</Properties>
</file>