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6"/>
  </p:notesMasterIdLst>
  <p:handoutMasterIdLst>
    <p:handoutMasterId r:id="rId147"/>
  </p:handoutMasterIdLst>
  <p:sldIdLst>
    <p:sldId id="869" r:id="rId2"/>
    <p:sldId id="794" r:id="rId3"/>
    <p:sldId id="781" r:id="rId4"/>
    <p:sldId id="795" r:id="rId5"/>
    <p:sldId id="939" r:id="rId6"/>
    <p:sldId id="940" r:id="rId7"/>
    <p:sldId id="946" r:id="rId8"/>
    <p:sldId id="941" r:id="rId9"/>
    <p:sldId id="942" r:id="rId10"/>
    <p:sldId id="943" r:id="rId11"/>
    <p:sldId id="944" r:id="rId12"/>
    <p:sldId id="945" r:id="rId13"/>
    <p:sldId id="947" r:id="rId14"/>
    <p:sldId id="948" r:id="rId15"/>
    <p:sldId id="829" r:id="rId16"/>
    <p:sldId id="1007" r:id="rId17"/>
    <p:sldId id="950" r:id="rId18"/>
    <p:sldId id="1008" r:id="rId19"/>
    <p:sldId id="1009" r:id="rId20"/>
    <p:sldId id="951" r:id="rId21"/>
    <p:sldId id="1010" r:id="rId22"/>
    <p:sldId id="952" r:id="rId23"/>
    <p:sldId id="1011" r:id="rId24"/>
    <p:sldId id="1012" r:id="rId25"/>
    <p:sldId id="953" r:id="rId26"/>
    <p:sldId id="1013" r:id="rId27"/>
    <p:sldId id="1014" r:id="rId28"/>
    <p:sldId id="954" r:id="rId29"/>
    <p:sldId id="1015" r:id="rId30"/>
    <p:sldId id="955" r:id="rId31"/>
    <p:sldId id="1016" r:id="rId32"/>
    <p:sldId id="1017" r:id="rId33"/>
    <p:sldId id="956" r:id="rId34"/>
    <p:sldId id="1018" r:id="rId35"/>
    <p:sldId id="1019" r:id="rId36"/>
    <p:sldId id="957" r:id="rId37"/>
    <p:sldId id="1020" r:id="rId38"/>
    <p:sldId id="958" r:id="rId39"/>
    <p:sldId id="1021" r:id="rId40"/>
    <p:sldId id="1022" r:id="rId41"/>
    <p:sldId id="959" r:id="rId42"/>
    <p:sldId id="1023" r:id="rId43"/>
    <p:sldId id="1024" r:id="rId44"/>
    <p:sldId id="960" r:id="rId45"/>
    <p:sldId id="1025" r:id="rId46"/>
    <p:sldId id="961" r:id="rId47"/>
    <p:sldId id="1026" r:id="rId48"/>
    <p:sldId id="1027" r:id="rId49"/>
    <p:sldId id="962" r:id="rId50"/>
    <p:sldId id="1028" r:id="rId51"/>
    <p:sldId id="1029" r:id="rId52"/>
    <p:sldId id="963" r:id="rId53"/>
    <p:sldId id="1030" r:id="rId54"/>
    <p:sldId id="964" r:id="rId55"/>
    <p:sldId id="1031" r:id="rId56"/>
    <p:sldId id="1032" r:id="rId57"/>
    <p:sldId id="965" r:id="rId58"/>
    <p:sldId id="1033" r:id="rId59"/>
    <p:sldId id="1034" r:id="rId60"/>
    <p:sldId id="966" r:id="rId61"/>
    <p:sldId id="1035" r:id="rId62"/>
    <p:sldId id="967" r:id="rId63"/>
    <p:sldId id="1036" r:id="rId64"/>
    <p:sldId id="1037" r:id="rId65"/>
    <p:sldId id="968" r:id="rId66"/>
    <p:sldId id="1038" r:id="rId67"/>
    <p:sldId id="1039" r:id="rId68"/>
    <p:sldId id="969" r:id="rId69"/>
    <p:sldId id="1040" r:id="rId70"/>
    <p:sldId id="970" r:id="rId71"/>
    <p:sldId id="1041" r:id="rId72"/>
    <p:sldId id="1042" r:id="rId73"/>
    <p:sldId id="971" r:id="rId74"/>
    <p:sldId id="1043" r:id="rId75"/>
    <p:sldId id="1044" r:id="rId76"/>
    <p:sldId id="972" r:id="rId77"/>
    <p:sldId id="1045" r:id="rId78"/>
    <p:sldId id="973" r:id="rId79"/>
    <p:sldId id="1046" r:id="rId80"/>
    <p:sldId id="1047" r:id="rId81"/>
    <p:sldId id="974" r:id="rId82"/>
    <p:sldId id="1048" r:id="rId83"/>
    <p:sldId id="1049" r:id="rId84"/>
    <p:sldId id="975" r:id="rId85"/>
    <p:sldId id="1050" r:id="rId86"/>
    <p:sldId id="976" r:id="rId87"/>
    <p:sldId id="1051" r:id="rId88"/>
    <p:sldId id="1052" r:id="rId89"/>
    <p:sldId id="977" r:id="rId90"/>
    <p:sldId id="1053" r:id="rId91"/>
    <p:sldId id="1054" r:id="rId92"/>
    <p:sldId id="978" r:id="rId93"/>
    <p:sldId id="1055" r:id="rId94"/>
    <p:sldId id="979" r:id="rId95"/>
    <p:sldId id="980" r:id="rId96"/>
    <p:sldId id="1056" r:id="rId97"/>
    <p:sldId id="1057" r:id="rId98"/>
    <p:sldId id="981" r:id="rId99"/>
    <p:sldId id="1058" r:id="rId100"/>
    <p:sldId id="1059" r:id="rId101"/>
    <p:sldId id="983" r:id="rId102"/>
    <p:sldId id="1060" r:id="rId103"/>
    <p:sldId id="1061" r:id="rId104"/>
    <p:sldId id="984" r:id="rId105"/>
    <p:sldId id="1062" r:id="rId106"/>
    <p:sldId id="1063" r:id="rId107"/>
    <p:sldId id="985" r:id="rId108"/>
    <p:sldId id="1064" r:id="rId109"/>
    <p:sldId id="1065" r:id="rId110"/>
    <p:sldId id="986" r:id="rId111"/>
    <p:sldId id="1066" r:id="rId112"/>
    <p:sldId id="1067" r:id="rId113"/>
    <p:sldId id="987" r:id="rId114"/>
    <p:sldId id="1068" r:id="rId115"/>
    <p:sldId id="1069" r:id="rId116"/>
    <p:sldId id="988" r:id="rId117"/>
    <p:sldId id="1070" r:id="rId118"/>
    <p:sldId id="1071" r:id="rId119"/>
    <p:sldId id="989" r:id="rId120"/>
    <p:sldId id="1072" r:id="rId121"/>
    <p:sldId id="1073" r:id="rId122"/>
    <p:sldId id="990" r:id="rId123"/>
    <p:sldId id="1074" r:id="rId124"/>
    <p:sldId id="1075" r:id="rId125"/>
    <p:sldId id="991" r:id="rId126"/>
    <p:sldId id="1076" r:id="rId127"/>
    <p:sldId id="1077" r:id="rId128"/>
    <p:sldId id="992" r:id="rId129"/>
    <p:sldId id="1078" r:id="rId130"/>
    <p:sldId id="1079" r:id="rId131"/>
    <p:sldId id="993" r:id="rId132"/>
    <p:sldId id="1080" r:id="rId133"/>
    <p:sldId id="996" r:id="rId134"/>
    <p:sldId id="997" r:id="rId135"/>
    <p:sldId id="998" r:id="rId136"/>
    <p:sldId id="999" r:id="rId137"/>
    <p:sldId id="1000" r:id="rId138"/>
    <p:sldId id="1001" r:id="rId139"/>
    <p:sldId id="1002" r:id="rId140"/>
    <p:sldId id="1003" r:id="rId141"/>
    <p:sldId id="1004" r:id="rId142"/>
    <p:sldId id="1005" r:id="rId143"/>
    <p:sldId id="1006" r:id="rId144"/>
    <p:sldId id="935" r:id="rId145"/>
  </p:sldIdLst>
  <p:sldSz cx="12192000" cy="6858000"/>
  <p:notesSz cx="6858000" cy="9144000"/>
  <p:custDataLst>
    <p:tags r:id="rId1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2" userDrawn="1">
          <p15:clr>
            <a:srgbClr val="A4A3A4"/>
          </p15:clr>
        </p15:guide>
        <p15:guide id="2" pos="624" userDrawn="1">
          <p15:clr>
            <a:srgbClr val="A4A3A4"/>
          </p15:clr>
        </p15:guide>
        <p15:guide id="3" pos="7056" userDrawn="1">
          <p15:clr>
            <a:srgbClr val="A4A3A4"/>
          </p15:clr>
        </p15:guide>
        <p15:guide id="4" pos="379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CEEF"/>
    <a:srgbClr val="8064A2"/>
    <a:srgbClr val="E3FDC1"/>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849" autoAdjust="0"/>
    <p:restoredTop sz="96763" autoAdjust="0"/>
  </p:normalViewPr>
  <p:slideViewPr>
    <p:cSldViewPr snapToGrid="0" showGuides="1">
      <p:cViewPr>
        <p:scale>
          <a:sx n="75" d="100"/>
          <a:sy n="75" d="100"/>
        </p:scale>
        <p:origin x="1476" y="420"/>
      </p:cViewPr>
      <p:guideLst>
        <p:guide orient="horz" pos="2112"/>
        <p:guide pos="624"/>
        <p:guide pos="7056"/>
        <p:guide pos="3796"/>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commentAuthors" Target="commentAuthors.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dgm:t>
        <a:bodyPr/>
        <a:lstStyle/>
        <a:p>
          <a:r>
            <a:rPr lang="zh-CN" altLang="en-US" sz="3200" b="1" dirty="0">
              <a:latin typeface="微软雅黑" panose="020B0503020204020204" pitchFamily="34" charset="-122"/>
              <a:ea typeface="微软雅黑" panose="020B0503020204020204" pitchFamily="34" charset="-122"/>
            </a:rPr>
            <a:t>（一）通读全篇对话，根据上下文判断</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r>
            <a:rPr lang="zh-CN" altLang="en-US" sz="2800" b="1" dirty="0">
              <a:latin typeface="微软雅黑" panose="020B0503020204020204" pitchFamily="34" charset="-122"/>
              <a:ea typeface="微软雅黑" panose="020B0503020204020204" pitchFamily="34" charset="-122"/>
            </a:rPr>
            <a:t>典型例子</a:t>
          </a: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rgbClr val="9BBB59"/>
        </a:solidFill>
      </dgm:spPr>
      <dgm:t>
        <a:bodyPr/>
        <a:lstStyle/>
        <a:p>
          <a:pPr algn="ctr"/>
          <a:r>
            <a:rPr lang="zh-CN" altLang="en-US" sz="3200" b="1" dirty="0">
              <a:latin typeface="微软雅黑" panose="020B0503020204020204" pitchFamily="34" charset="-122"/>
              <a:ea typeface="微软雅黑" panose="020B0503020204020204" pitchFamily="34" charset="-122"/>
            </a:rPr>
            <a:t>（六）祝愿与祝贺</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rgbClr val="8064A2"/>
        </a:solidFill>
      </dgm:spPr>
      <dgm:t>
        <a:bodyPr/>
        <a:lstStyle/>
        <a:p>
          <a:pPr algn="ctr"/>
          <a:r>
            <a:rPr lang="zh-CN" altLang="en-US" sz="3200" b="1" dirty="0">
              <a:latin typeface="微软雅黑" panose="020B0503020204020204" pitchFamily="34" charset="-122"/>
              <a:ea typeface="微软雅黑" panose="020B0503020204020204" pitchFamily="34" charset="-122"/>
            </a:rPr>
            <a:t>（七）请求与应答</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rgbClr val="8064A2"/>
        </a:solidFill>
      </dgm:spPr>
      <dgm:t>
        <a:bodyPr/>
        <a:lstStyle/>
        <a:p>
          <a:pPr algn="ctr"/>
          <a:r>
            <a:rPr lang="zh-CN" altLang="en-US" sz="3200" b="1" dirty="0">
              <a:latin typeface="微软雅黑" panose="020B0503020204020204" pitchFamily="34" charset="-122"/>
              <a:ea typeface="微软雅黑" panose="020B0503020204020204" pitchFamily="34" charset="-122"/>
            </a:rPr>
            <a:t>（八）遗憾与同情</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dgm:t>
        <a:bodyPr/>
        <a:lstStyle/>
        <a:p>
          <a:pPr algn="ctr"/>
          <a:r>
            <a:rPr lang="zh-CN" altLang="en-US" sz="3200" b="1" dirty="0">
              <a:latin typeface="微软雅黑" panose="020B0503020204020204" pitchFamily="34" charset="-122"/>
              <a:ea typeface="微软雅黑" panose="020B0503020204020204" pitchFamily="34" charset="-122"/>
            </a:rPr>
            <a:t>（九）表扬与鼓励</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dgm:t>
        <a:bodyPr/>
        <a:lstStyle/>
        <a:p>
          <a:pPr algn="ctr"/>
          <a:r>
            <a:rPr lang="zh-CN" altLang="en-US" sz="3200" b="1" dirty="0">
              <a:latin typeface="微软雅黑" panose="020B0503020204020204" pitchFamily="34" charset="-122"/>
              <a:ea typeface="微软雅黑" panose="020B0503020204020204" pitchFamily="34" charset="-122"/>
            </a:rPr>
            <a:t>（十）邀请与应答</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chemeClr val="accent6"/>
        </a:solidFill>
      </dgm:spPr>
      <dgm:t>
        <a:bodyPr/>
        <a:lstStyle/>
        <a:p>
          <a:pPr algn="ctr"/>
          <a:r>
            <a:rPr lang="zh-CN" altLang="en-US" sz="3200" b="1" dirty="0">
              <a:latin typeface="微软雅黑" panose="020B0503020204020204" pitchFamily="34" charset="-122"/>
              <a:ea typeface="微软雅黑" panose="020B0503020204020204" pitchFamily="34" charset="-122"/>
            </a:rPr>
            <a:t>（十一）打电话</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chemeClr val="accent6"/>
        </a:solidFill>
      </dgm:spPr>
      <dgm:t>
        <a:bodyPr/>
        <a:lstStyle/>
        <a:p>
          <a:pPr algn="ctr"/>
          <a:r>
            <a:rPr lang="zh-CN" altLang="en-US" sz="3200" b="1" dirty="0">
              <a:latin typeface="微软雅黑" panose="020B0503020204020204" pitchFamily="34" charset="-122"/>
              <a:ea typeface="微软雅黑" panose="020B0503020204020204" pitchFamily="34" charset="-122"/>
            </a:rPr>
            <a:t>（十二）问路与应答</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rgbClr val="92D050"/>
        </a:solidFill>
      </dgm:spPr>
      <dgm:t>
        <a:bodyPr/>
        <a:lstStyle/>
        <a:p>
          <a:pPr algn="ctr"/>
          <a:r>
            <a:rPr lang="zh-CN" altLang="en-US" sz="3200" b="1" dirty="0">
              <a:latin typeface="微软雅黑" panose="020B0503020204020204" pitchFamily="34" charset="-122"/>
              <a:ea typeface="微软雅黑" panose="020B0503020204020204" pitchFamily="34" charset="-122"/>
            </a:rPr>
            <a:t>（十三）询问时间</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rgbClr val="9BBB59"/>
        </a:solidFill>
      </dgm:spPr>
      <dgm:t>
        <a:bodyPr/>
        <a:lstStyle/>
        <a:p>
          <a:pPr algn="ctr"/>
          <a:r>
            <a:rPr lang="zh-CN" altLang="en-US" sz="3200" b="1" dirty="0">
              <a:latin typeface="微软雅黑" panose="020B0503020204020204" pitchFamily="34" charset="-122"/>
              <a:ea typeface="微软雅黑" panose="020B0503020204020204" pitchFamily="34" charset="-122"/>
            </a:rPr>
            <a:t>（十四）谈论天气</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rgbClr val="8064A2"/>
        </a:solidFill>
      </dgm:spPr>
      <dgm:t>
        <a:bodyPr/>
        <a:lstStyle/>
        <a:p>
          <a:pPr algn="ctr"/>
          <a:r>
            <a:rPr lang="zh-CN" altLang="en-US" sz="3200" b="1" dirty="0">
              <a:latin typeface="微软雅黑" panose="020B0503020204020204" pitchFamily="34" charset="-122"/>
              <a:ea typeface="微软雅黑" panose="020B0503020204020204" pitchFamily="34" charset="-122"/>
            </a:rPr>
            <a:t>（十五）购物</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rgbClr val="9BBB59"/>
        </a:solidFill>
      </dgm:spPr>
      <dgm:t>
        <a:bodyPr/>
        <a:lstStyle/>
        <a:p>
          <a:r>
            <a:rPr lang="zh-CN" altLang="en-US" sz="3200" b="1" dirty="0">
              <a:latin typeface="微软雅黑" panose="020B0503020204020204" pitchFamily="34" charset="-122"/>
              <a:ea typeface="微软雅黑" panose="020B0503020204020204" pitchFamily="34" charset="-122"/>
            </a:rPr>
            <a:t>（二）根据英文习惯用法或固定搭配判断</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r>
            <a:rPr lang="zh-CN" altLang="en-US" sz="2800" b="1" dirty="0">
              <a:latin typeface="微软雅黑" panose="020B0503020204020204" pitchFamily="34" charset="-122"/>
              <a:ea typeface="微软雅黑" panose="020B0503020204020204" pitchFamily="34" charset="-122"/>
            </a:rPr>
            <a:t>典型例子</a:t>
          </a: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rgbClr val="8064A2"/>
        </a:solidFill>
      </dgm:spPr>
      <dgm:t>
        <a:bodyPr/>
        <a:lstStyle/>
        <a:p>
          <a:pPr algn="ctr"/>
          <a:r>
            <a:rPr lang="zh-CN" altLang="en-US" sz="3200" b="1" dirty="0">
              <a:latin typeface="微软雅黑" panose="020B0503020204020204" pitchFamily="34" charset="-122"/>
              <a:ea typeface="微软雅黑" panose="020B0503020204020204" pitchFamily="34" charset="-122"/>
            </a:rPr>
            <a:t>（十六）订餐（房）</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dgm:t>
        <a:bodyPr/>
        <a:lstStyle/>
        <a:p>
          <a:pPr algn="ctr"/>
          <a:r>
            <a:rPr lang="zh-CN" altLang="en-US" sz="3200" b="1" dirty="0">
              <a:latin typeface="微软雅黑" panose="020B0503020204020204" pitchFamily="34" charset="-122"/>
              <a:ea typeface="微软雅黑" panose="020B0503020204020204" pitchFamily="34" charset="-122"/>
            </a:rPr>
            <a:t>（十七）同意与否</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dgm:t>
        <a:bodyPr/>
        <a:lstStyle/>
        <a:p>
          <a:pPr algn="ctr"/>
          <a:r>
            <a:rPr lang="zh-CN" altLang="en-US" sz="3200" b="1" dirty="0">
              <a:latin typeface="微软雅黑" panose="020B0503020204020204" pitchFamily="34" charset="-122"/>
              <a:ea typeface="微软雅黑" panose="020B0503020204020204" pitchFamily="34" charset="-122"/>
            </a:rPr>
            <a:t>（十八）禁止与警告</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dgm:t>
        <a:bodyPr/>
        <a:lstStyle/>
        <a:p>
          <a:pPr algn="ctr"/>
          <a:r>
            <a:rPr lang="zh-CN" altLang="en-US" sz="3200" b="1" dirty="0">
              <a:latin typeface="微软雅黑" panose="020B0503020204020204" pitchFamily="34" charset="-122"/>
              <a:ea typeface="微软雅黑" panose="020B0503020204020204" pitchFamily="34" charset="-122"/>
            </a:rPr>
            <a:t>（十九）投诉与责备</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dgm:t>
        <a:bodyPr/>
        <a:lstStyle/>
        <a:p>
          <a:pPr algn="ctr"/>
          <a:r>
            <a:rPr lang="zh-CN" altLang="en-US" sz="3200" b="1" dirty="0">
              <a:latin typeface="微软雅黑" panose="020B0503020204020204" pitchFamily="34" charset="-122"/>
              <a:ea typeface="微软雅黑" panose="020B0503020204020204" pitchFamily="34" charset="-122"/>
            </a:rPr>
            <a:t>（二十）语言交际障碍</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rgbClr val="8064A2"/>
        </a:solidFill>
      </dgm:spPr>
      <dgm:t>
        <a:bodyPr/>
        <a:lstStyle/>
        <a:p>
          <a:pPr algn="ctr"/>
          <a:r>
            <a:rPr lang="zh-CN" altLang="en-US" sz="3200" b="1" dirty="0">
              <a:latin typeface="微软雅黑" panose="020B0503020204020204" pitchFamily="34" charset="-122"/>
              <a:ea typeface="微软雅黑" panose="020B0503020204020204" pitchFamily="34" charset="-122"/>
            </a:rPr>
            <a:t>（三）准确理解句子含义</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r>
            <a:rPr lang="zh-CN" altLang="en-US" sz="2800" b="1" dirty="0">
              <a:latin typeface="微软雅黑" panose="020B0503020204020204" pitchFamily="34" charset="-122"/>
              <a:ea typeface="微软雅黑" panose="020B0503020204020204" pitchFamily="34" charset="-122"/>
            </a:rPr>
            <a:t>典型例子</a:t>
          </a: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dgm:t>
        <a:bodyPr/>
        <a:lstStyle/>
        <a:p>
          <a:pPr algn="ctr"/>
          <a:r>
            <a:rPr lang="zh-CN" altLang="en-US" sz="3200" b="1" dirty="0">
              <a:latin typeface="微软雅黑" panose="020B0503020204020204" pitchFamily="34" charset="-122"/>
              <a:ea typeface="微软雅黑" panose="020B0503020204020204" pitchFamily="34" charset="-122"/>
            </a:rPr>
            <a:t>（四）注意中西方文化差异</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r>
            <a:rPr lang="zh-CN" altLang="en-US" sz="2800" b="1" dirty="0">
              <a:latin typeface="微软雅黑" panose="020B0503020204020204" pitchFamily="34" charset="-122"/>
              <a:ea typeface="微软雅黑" panose="020B0503020204020204" pitchFamily="34" charset="-122"/>
            </a:rPr>
            <a:t>典型例子</a:t>
          </a: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LinFactY="-38968"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dgm:t>
        <a:bodyPr/>
        <a:lstStyle/>
        <a:p>
          <a:r>
            <a:rPr lang="zh-CN" altLang="en-US" sz="3200" b="1" dirty="0">
              <a:latin typeface="微软雅黑" panose="020B0503020204020204" pitchFamily="34" charset="-122"/>
              <a:ea typeface="微软雅黑" panose="020B0503020204020204" pitchFamily="34" charset="-122"/>
            </a:rPr>
            <a:t>（一）询问与提供信息</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dgm:t>
        <a:bodyPr/>
        <a:lstStyle/>
        <a:p>
          <a:pPr algn="ctr"/>
          <a:r>
            <a:rPr lang="zh-CN" altLang="en-US" sz="3200" b="1" dirty="0">
              <a:latin typeface="微软雅黑" panose="020B0503020204020204" pitchFamily="34" charset="-122"/>
              <a:ea typeface="微软雅黑" panose="020B0503020204020204" pitchFamily="34" charset="-122"/>
            </a:rPr>
            <a:t>（二）问候与应答</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chemeClr val="accent6"/>
        </a:solidFill>
      </dgm:spPr>
      <dgm:t>
        <a:bodyPr/>
        <a:lstStyle/>
        <a:p>
          <a:pPr algn="ctr"/>
          <a:r>
            <a:rPr lang="zh-CN" altLang="en-US" sz="3200" b="1" dirty="0">
              <a:latin typeface="微软雅黑" panose="020B0503020204020204" pitchFamily="34" charset="-122"/>
              <a:ea typeface="微软雅黑" panose="020B0503020204020204" pitchFamily="34" charset="-122"/>
            </a:rPr>
            <a:t>（三）道别与应答</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chemeClr val="accent6"/>
        </a:solidFill>
      </dgm:spPr>
      <dgm:t>
        <a:bodyPr/>
        <a:lstStyle/>
        <a:p>
          <a:pPr algn="ctr"/>
          <a:r>
            <a:rPr lang="zh-CN" altLang="en-US" sz="3200" b="1" dirty="0">
              <a:latin typeface="微软雅黑" panose="020B0503020204020204" pitchFamily="34" charset="-122"/>
              <a:ea typeface="微软雅黑" panose="020B0503020204020204" pitchFamily="34" charset="-122"/>
            </a:rPr>
            <a:t>（四）感谢与应答</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1ABC5B6-332A-4B1B-A348-3F343183E9C7}"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BC44728D-FCEE-4C13-AEE0-EF4370562988}">
      <dgm:prSet phldrT="[文本]" custT="1"/>
      <dgm:spPr>
        <a:solidFill>
          <a:srgbClr val="9BBB59"/>
        </a:solidFill>
      </dgm:spPr>
      <dgm:t>
        <a:bodyPr/>
        <a:lstStyle/>
        <a:p>
          <a:pPr algn="ctr"/>
          <a:r>
            <a:rPr lang="zh-CN" altLang="en-US" sz="3200" b="1" dirty="0">
              <a:latin typeface="微软雅黑" panose="020B0503020204020204" pitchFamily="34" charset="-122"/>
              <a:ea typeface="微软雅黑" panose="020B0503020204020204" pitchFamily="34" charset="-122"/>
            </a:rPr>
            <a:t>（五）道歉与应答</a:t>
          </a:r>
        </a:p>
      </dgm:t>
    </dgm:pt>
    <dgm:pt modelId="{D3A1458C-279D-41FC-AE06-BFF908604A2E}" type="parTrans" cxnId="{FBBAFE04-75FA-44D0-94F1-F0FBE892CF09}">
      <dgm:prSet/>
      <dgm:spPr/>
      <dgm:t>
        <a:bodyPr/>
        <a:lstStyle/>
        <a:p>
          <a:endParaRPr lang="zh-CN" altLang="en-US"/>
        </a:p>
      </dgm:t>
    </dgm:pt>
    <dgm:pt modelId="{FD298035-AE9D-4CBE-B0EB-0D07E98EC9AB}" type="sibTrans" cxnId="{FBBAFE04-75FA-44D0-94F1-F0FBE892CF09}">
      <dgm:prSet/>
      <dgm:spPr/>
      <dgm:t>
        <a:bodyPr/>
        <a:lstStyle/>
        <a:p>
          <a:endParaRPr lang="zh-CN" altLang="en-US"/>
        </a:p>
      </dgm:t>
    </dgm:pt>
    <dgm:pt modelId="{27A39385-8018-4119-BDEF-C8C7AC7A590D}">
      <dgm:prSet phldrT="[文本]" custT="1"/>
      <dgm:spPr/>
      <dgm:t>
        <a:bodyPr/>
        <a:lstStyle/>
        <a:p>
          <a:endParaRPr lang="zh-CN" altLang="en-US" sz="2800" b="1" dirty="0">
            <a:latin typeface="微软雅黑" panose="020B0503020204020204" pitchFamily="34" charset="-122"/>
            <a:ea typeface="微软雅黑" panose="020B0503020204020204" pitchFamily="34" charset="-122"/>
          </a:endParaRPr>
        </a:p>
      </dgm:t>
    </dgm:pt>
    <dgm:pt modelId="{499BCF44-D3E4-4FB7-86C5-5FF8D20C6E7A}" type="parTrans" cxnId="{8F743EDD-E39C-457F-8CD1-BFDD59579C98}">
      <dgm:prSet/>
      <dgm:spPr/>
      <dgm:t>
        <a:bodyPr/>
        <a:lstStyle/>
        <a:p>
          <a:endParaRPr lang="zh-CN" altLang="en-US"/>
        </a:p>
      </dgm:t>
    </dgm:pt>
    <dgm:pt modelId="{917F6F2C-8FF9-4571-9F14-A7BA555B1BC0}" type="sibTrans" cxnId="{8F743EDD-E39C-457F-8CD1-BFDD59579C98}">
      <dgm:prSet/>
      <dgm:spPr/>
      <dgm:t>
        <a:bodyPr/>
        <a:lstStyle/>
        <a:p>
          <a:endParaRPr lang="zh-CN" altLang="en-US"/>
        </a:p>
      </dgm:t>
    </dgm:pt>
    <dgm:pt modelId="{1B711EBE-11D5-4149-BB91-666CD680C8B0}" type="pres">
      <dgm:prSet presAssocID="{91ABC5B6-332A-4B1B-A348-3F343183E9C7}" presName="linear" presStyleCnt="0">
        <dgm:presLayoutVars>
          <dgm:animLvl val="lvl"/>
          <dgm:resizeHandles val="exact"/>
        </dgm:presLayoutVars>
      </dgm:prSet>
      <dgm:spPr/>
    </dgm:pt>
    <dgm:pt modelId="{53EDFADB-9AA9-4AF3-80D5-9A8BF4D42266}" type="pres">
      <dgm:prSet presAssocID="{BC44728D-FCEE-4C13-AEE0-EF4370562988}" presName="parentText" presStyleLbl="node1" presStyleIdx="0" presStyleCnt="1" custScaleX="57409" custLinFactY="-34807" custLinFactNeighborY="-100000">
        <dgm:presLayoutVars>
          <dgm:chMax val="0"/>
          <dgm:bulletEnabled val="1"/>
        </dgm:presLayoutVars>
      </dgm:prSet>
      <dgm:spPr/>
    </dgm:pt>
    <dgm:pt modelId="{E5AE5947-D1AA-4EB3-A8B5-B7FB04200C93}" type="pres">
      <dgm:prSet presAssocID="{BC44728D-FCEE-4C13-AEE0-EF4370562988}" presName="childText" presStyleLbl="revTx" presStyleIdx="0" presStyleCnt="1" custLinFactY="-31374" custLinFactNeighborY="-100000">
        <dgm:presLayoutVars>
          <dgm:bulletEnabled val="1"/>
        </dgm:presLayoutVars>
      </dgm:prSet>
      <dgm:spPr/>
    </dgm:pt>
  </dgm:ptLst>
  <dgm:cxnLst>
    <dgm:cxn modelId="{FBBAFE04-75FA-44D0-94F1-F0FBE892CF09}" srcId="{91ABC5B6-332A-4B1B-A348-3F343183E9C7}" destId="{BC44728D-FCEE-4C13-AEE0-EF4370562988}" srcOrd="0" destOrd="0" parTransId="{D3A1458C-279D-41FC-AE06-BFF908604A2E}" sibTransId="{FD298035-AE9D-4CBE-B0EB-0D07E98EC9AB}"/>
    <dgm:cxn modelId="{29739F2B-766E-44F1-9236-0B6D06FC3EB9}" type="presOf" srcId="{91ABC5B6-332A-4B1B-A348-3F343183E9C7}" destId="{1B711EBE-11D5-4149-BB91-666CD680C8B0}" srcOrd="0" destOrd="0" presId="urn:microsoft.com/office/officeart/2005/8/layout/vList2#1"/>
    <dgm:cxn modelId="{EE52A49F-B5E1-461A-BCB1-5BA9743EF00A}" type="presOf" srcId="{BC44728D-FCEE-4C13-AEE0-EF4370562988}" destId="{53EDFADB-9AA9-4AF3-80D5-9A8BF4D42266}" srcOrd="0" destOrd="0" presId="urn:microsoft.com/office/officeart/2005/8/layout/vList2#1"/>
    <dgm:cxn modelId="{8F743EDD-E39C-457F-8CD1-BFDD59579C98}" srcId="{BC44728D-FCEE-4C13-AEE0-EF4370562988}" destId="{27A39385-8018-4119-BDEF-C8C7AC7A590D}" srcOrd="0" destOrd="0" parTransId="{499BCF44-D3E4-4FB7-86C5-5FF8D20C6E7A}" sibTransId="{917F6F2C-8FF9-4571-9F14-A7BA555B1BC0}"/>
    <dgm:cxn modelId="{B44315FE-482D-409C-845D-316DFE9EC545}" type="presOf" srcId="{27A39385-8018-4119-BDEF-C8C7AC7A590D}" destId="{E5AE5947-D1AA-4EB3-A8B5-B7FB04200C93}" srcOrd="0" destOrd="0" presId="urn:microsoft.com/office/officeart/2005/8/layout/vList2#1"/>
    <dgm:cxn modelId="{CBD90E83-2F05-4280-A7FB-CEBBEA6B03DD}" type="presParOf" srcId="{1B711EBE-11D5-4149-BB91-666CD680C8B0}" destId="{53EDFADB-9AA9-4AF3-80D5-9A8BF4D42266}" srcOrd="0" destOrd="0" presId="urn:microsoft.com/office/officeart/2005/8/layout/vList2#1"/>
    <dgm:cxn modelId="{D0074B2A-520B-4038-800D-9FC971F8A334}" type="presParOf" srcId="{1B711EBE-11D5-4149-BB91-666CD680C8B0}" destId="{E5AE5947-D1AA-4EB3-A8B5-B7FB04200C93}" srcOrd="1" destOrd="0" presId="urn:microsoft.com/office/officeart/2005/8/layout/v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0" y="12170"/>
          <a:ext cx="8128000" cy="1216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（一）通读全篇对话，根据上下文判断</a:t>
          </a:r>
        </a:p>
      </dsp:txBody>
      <dsp:txXfrm>
        <a:off x="59399" y="71569"/>
        <a:ext cx="8009202"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r>
            <a:rPr lang="zh-CN" altLang="en-US" sz="2800" b="1" kern="1200" dirty="0">
              <a:latin typeface="微软雅黑" panose="020B0503020204020204" pitchFamily="34" charset="-122"/>
              <a:ea typeface="微软雅黑" panose="020B0503020204020204" pitchFamily="34" charset="-122"/>
            </a:rPr>
            <a:t>典型例子</a:t>
          </a:r>
        </a:p>
      </dsp:txBody>
      <dsp:txXfrm>
        <a:off x="0" y="1225023"/>
        <a:ext cx="8128000" cy="107640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1730898" y="62801"/>
          <a:ext cx="4666203" cy="1216800"/>
        </a:xfrm>
        <a:prstGeom prst="roundRect">
          <a:avLst/>
        </a:prstGeom>
        <a:solidFill>
          <a:srgbClr val="9BBB5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（六）祝愿与祝贺</a:t>
          </a:r>
        </a:p>
      </dsp:txBody>
      <dsp:txXfrm>
        <a:off x="1790297" y="122200"/>
        <a:ext cx="4547405"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endParaRPr lang="zh-CN" altLang="en-US" sz="2800" b="1" kern="1200" dirty="0">
            <a:latin typeface="微软雅黑" panose="020B0503020204020204" pitchFamily="34" charset="-122"/>
            <a:ea typeface="微软雅黑" panose="020B0503020204020204" pitchFamily="34" charset="-122"/>
          </a:endParaRPr>
        </a:p>
      </dsp:txBody>
      <dsp:txXfrm>
        <a:off x="0" y="1225023"/>
        <a:ext cx="8128000" cy="107640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1730898" y="62801"/>
          <a:ext cx="4666203" cy="1216800"/>
        </a:xfrm>
        <a:prstGeom prst="roundRect">
          <a:avLst/>
        </a:prstGeom>
        <a:solidFill>
          <a:srgbClr val="8064A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（七）请求与应答</a:t>
          </a:r>
        </a:p>
      </dsp:txBody>
      <dsp:txXfrm>
        <a:off x="1790297" y="122200"/>
        <a:ext cx="4547405"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endParaRPr lang="zh-CN" altLang="en-US" sz="2800" b="1" kern="1200" dirty="0">
            <a:latin typeface="微软雅黑" panose="020B0503020204020204" pitchFamily="34" charset="-122"/>
            <a:ea typeface="微软雅黑" panose="020B0503020204020204" pitchFamily="34" charset="-122"/>
          </a:endParaRPr>
        </a:p>
      </dsp:txBody>
      <dsp:txXfrm>
        <a:off x="0" y="1225023"/>
        <a:ext cx="8128000" cy="107640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1730898" y="62801"/>
          <a:ext cx="4666203" cy="1216800"/>
        </a:xfrm>
        <a:prstGeom prst="roundRect">
          <a:avLst/>
        </a:prstGeom>
        <a:solidFill>
          <a:srgbClr val="8064A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（八）遗憾与同情</a:t>
          </a:r>
        </a:p>
      </dsp:txBody>
      <dsp:txXfrm>
        <a:off x="1790297" y="122200"/>
        <a:ext cx="4547405"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endParaRPr lang="zh-CN" altLang="en-US" sz="2800" b="1" kern="1200" dirty="0">
            <a:latin typeface="微软雅黑" panose="020B0503020204020204" pitchFamily="34" charset="-122"/>
            <a:ea typeface="微软雅黑" panose="020B0503020204020204" pitchFamily="34" charset="-122"/>
          </a:endParaRPr>
        </a:p>
      </dsp:txBody>
      <dsp:txXfrm>
        <a:off x="0" y="1225023"/>
        <a:ext cx="8128000" cy="107640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1730898" y="62801"/>
          <a:ext cx="4666203" cy="1216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（九）表扬与鼓励</a:t>
          </a:r>
        </a:p>
      </dsp:txBody>
      <dsp:txXfrm>
        <a:off x="1790297" y="122200"/>
        <a:ext cx="4547405"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endParaRPr lang="zh-CN" altLang="en-US" sz="2800" b="1" kern="1200" dirty="0">
            <a:latin typeface="微软雅黑" panose="020B0503020204020204" pitchFamily="34" charset="-122"/>
            <a:ea typeface="微软雅黑" panose="020B0503020204020204" pitchFamily="34" charset="-122"/>
          </a:endParaRPr>
        </a:p>
      </dsp:txBody>
      <dsp:txXfrm>
        <a:off x="0" y="1225023"/>
        <a:ext cx="8128000" cy="107640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1730898" y="62801"/>
          <a:ext cx="4666203" cy="1216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（十）邀请与应答</a:t>
          </a:r>
        </a:p>
      </dsp:txBody>
      <dsp:txXfrm>
        <a:off x="1790297" y="122200"/>
        <a:ext cx="4547405"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endParaRPr lang="zh-CN" altLang="en-US" sz="2800" b="1" kern="1200" dirty="0">
            <a:latin typeface="微软雅黑" panose="020B0503020204020204" pitchFamily="34" charset="-122"/>
            <a:ea typeface="微软雅黑" panose="020B0503020204020204" pitchFamily="34" charset="-122"/>
          </a:endParaRPr>
        </a:p>
      </dsp:txBody>
      <dsp:txXfrm>
        <a:off x="0" y="1225023"/>
        <a:ext cx="8128000" cy="107640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1730898" y="62801"/>
          <a:ext cx="4666203" cy="1216800"/>
        </a:xfrm>
        <a:prstGeom prst="roundRect">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（十一）打电话</a:t>
          </a:r>
        </a:p>
      </dsp:txBody>
      <dsp:txXfrm>
        <a:off x="1790297" y="122200"/>
        <a:ext cx="4547405"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endParaRPr lang="zh-CN" altLang="en-US" sz="2800" b="1" kern="1200" dirty="0">
            <a:latin typeface="微软雅黑" panose="020B0503020204020204" pitchFamily="34" charset="-122"/>
            <a:ea typeface="微软雅黑" panose="020B0503020204020204" pitchFamily="34" charset="-122"/>
          </a:endParaRPr>
        </a:p>
      </dsp:txBody>
      <dsp:txXfrm>
        <a:off x="0" y="1225023"/>
        <a:ext cx="8128000" cy="107640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1730898" y="62801"/>
          <a:ext cx="4666203" cy="1216800"/>
        </a:xfrm>
        <a:prstGeom prst="roundRect">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（十二）问路与应答</a:t>
          </a:r>
        </a:p>
      </dsp:txBody>
      <dsp:txXfrm>
        <a:off x="1790297" y="122200"/>
        <a:ext cx="4547405"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endParaRPr lang="zh-CN" altLang="en-US" sz="2800" b="1" kern="1200" dirty="0">
            <a:latin typeface="微软雅黑" panose="020B0503020204020204" pitchFamily="34" charset="-122"/>
            <a:ea typeface="微软雅黑" panose="020B0503020204020204" pitchFamily="34" charset="-122"/>
          </a:endParaRPr>
        </a:p>
      </dsp:txBody>
      <dsp:txXfrm>
        <a:off x="0" y="1225023"/>
        <a:ext cx="8128000" cy="107640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1730898" y="62801"/>
          <a:ext cx="4666203" cy="1216800"/>
        </a:xfrm>
        <a:prstGeom prst="round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（十三）询问时间</a:t>
          </a:r>
        </a:p>
      </dsp:txBody>
      <dsp:txXfrm>
        <a:off x="1790297" y="122200"/>
        <a:ext cx="4547405"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endParaRPr lang="zh-CN" altLang="en-US" sz="2800" b="1" kern="1200" dirty="0">
            <a:latin typeface="微软雅黑" panose="020B0503020204020204" pitchFamily="34" charset="-122"/>
            <a:ea typeface="微软雅黑" panose="020B0503020204020204" pitchFamily="34" charset="-122"/>
          </a:endParaRPr>
        </a:p>
      </dsp:txBody>
      <dsp:txXfrm>
        <a:off x="0" y="1225023"/>
        <a:ext cx="8128000" cy="1076400"/>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1730898" y="62801"/>
          <a:ext cx="4666203" cy="1216800"/>
        </a:xfrm>
        <a:prstGeom prst="roundRect">
          <a:avLst/>
        </a:prstGeom>
        <a:solidFill>
          <a:srgbClr val="9BBB5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（十四）谈论天气</a:t>
          </a:r>
        </a:p>
      </dsp:txBody>
      <dsp:txXfrm>
        <a:off x="1790297" y="122200"/>
        <a:ext cx="4547405"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endParaRPr lang="zh-CN" altLang="en-US" sz="2800" b="1" kern="1200" dirty="0">
            <a:latin typeface="微软雅黑" panose="020B0503020204020204" pitchFamily="34" charset="-122"/>
            <a:ea typeface="微软雅黑" panose="020B0503020204020204" pitchFamily="34" charset="-122"/>
          </a:endParaRPr>
        </a:p>
      </dsp:txBody>
      <dsp:txXfrm>
        <a:off x="0" y="1225023"/>
        <a:ext cx="8128000" cy="107640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1730898" y="62801"/>
          <a:ext cx="4666203" cy="1216800"/>
        </a:xfrm>
        <a:prstGeom prst="roundRect">
          <a:avLst/>
        </a:prstGeom>
        <a:solidFill>
          <a:srgbClr val="8064A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（十五）购物</a:t>
          </a:r>
        </a:p>
      </dsp:txBody>
      <dsp:txXfrm>
        <a:off x="1790297" y="122200"/>
        <a:ext cx="4547405"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endParaRPr lang="zh-CN" altLang="en-US" sz="2800" b="1" kern="1200" dirty="0">
            <a:latin typeface="微软雅黑" panose="020B0503020204020204" pitchFamily="34" charset="-122"/>
            <a:ea typeface="微软雅黑" panose="020B0503020204020204" pitchFamily="34" charset="-122"/>
          </a:endParaRPr>
        </a:p>
      </dsp:txBody>
      <dsp:txXfrm>
        <a:off x="0" y="1225023"/>
        <a:ext cx="8128000" cy="10764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0" y="12170"/>
          <a:ext cx="8128000" cy="1216800"/>
        </a:xfrm>
        <a:prstGeom prst="roundRect">
          <a:avLst/>
        </a:prstGeom>
        <a:solidFill>
          <a:srgbClr val="9BBB5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（二）根据英文习惯用法或固定搭配判断</a:t>
          </a:r>
        </a:p>
      </dsp:txBody>
      <dsp:txXfrm>
        <a:off x="59399" y="71569"/>
        <a:ext cx="8009202"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r>
            <a:rPr lang="zh-CN" altLang="en-US" sz="2800" b="1" kern="1200" dirty="0">
              <a:latin typeface="微软雅黑" panose="020B0503020204020204" pitchFamily="34" charset="-122"/>
              <a:ea typeface="微软雅黑" panose="020B0503020204020204" pitchFamily="34" charset="-122"/>
            </a:rPr>
            <a:t>典型例子</a:t>
          </a:r>
        </a:p>
      </dsp:txBody>
      <dsp:txXfrm>
        <a:off x="0" y="1225023"/>
        <a:ext cx="8128000" cy="107640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1730898" y="62801"/>
          <a:ext cx="4666203" cy="1216800"/>
        </a:xfrm>
        <a:prstGeom prst="roundRect">
          <a:avLst/>
        </a:prstGeom>
        <a:solidFill>
          <a:srgbClr val="8064A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（十六）订餐（房）</a:t>
          </a:r>
        </a:p>
      </dsp:txBody>
      <dsp:txXfrm>
        <a:off x="1790297" y="122200"/>
        <a:ext cx="4547405"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endParaRPr lang="zh-CN" altLang="en-US" sz="2800" b="1" kern="1200" dirty="0">
            <a:latin typeface="微软雅黑" panose="020B0503020204020204" pitchFamily="34" charset="-122"/>
            <a:ea typeface="微软雅黑" panose="020B0503020204020204" pitchFamily="34" charset="-122"/>
          </a:endParaRPr>
        </a:p>
      </dsp:txBody>
      <dsp:txXfrm>
        <a:off x="0" y="1225023"/>
        <a:ext cx="8128000" cy="1076400"/>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1730898" y="62801"/>
          <a:ext cx="4666203" cy="1216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（十七）同意与否</a:t>
          </a:r>
        </a:p>
      </dsp:txBody>
      <dsp:txXfrm>
        <a:off x="1790297" y="122200"/>
        <a:ext cx="4547405"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endParaRPr lang="zh-CN" altLang="en-US" sz="2800" b="1" kern="1200" dirty="0">
            <a:latin typeface="微软雅黑" panose="020B0503020204020204" pitchFamily="34" charset="-122"/>
            <a:ea typeface="微软雅黑" panose="020B0503020204020204" pitchFamily="34" charset="-122"/>
          </a:endParaRPr>
        </a:p>
      </dsp:txBody>
      <dsp:txXfrm>
        <a:off x="0" y="1225023"/>
        <a:ext cx="8128000" cy="1076400"/>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1730898" y="62801"/>
          <a:ext cx="4666203" cy="1216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（十八）禁止与警告</a:t>
          </a:r>
        </a:p>
      </dsp:txBody>
      <dsp:txXfrm>
        <a:off x="1790297" y="122200"/>
        <a:ext cx="4547405"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endParaRPr lang="zh-CN" altLang="en-US" sz="2800" b="1" kern="1200" dirty="0">
            <a:latin typeface="微软雅黑" panose="020B0503020204020204" pitchFamily="34" charset="-122"/>
            <a:ea typeface="微软雅黑" panose="020B0503020204020204" pitchFamily="34" charset="-122"/>
          </a:endParaRPr>
        </a:p>
      </dsp:txBody>
      <dsp:txXfrm>
        <a:off x="0" y="1225023"/>
        <a:ext cx="8128000" cy="1076400"/>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1730898" y="62801"/>
          <a:ext cx="4666203" cy="1216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（十九）投诉与责备</a:t>
          </a:r>
        </a:p>
      </dsp:txBody>
      <dsp:txXfrm>
        <a:off x="1790297" y="122200"/>
        <a:ext cx="4547405"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endParaRPr lang="zh-CN" altLang="en-US" sz="2800" b="1" kern="1200" dirty="0">
            <a:latin typeface="微软雅黑" panose="020B0503020204020204" pitchFamily="34" charset="-122"/>
            <a:ea typeface="微软雅黑" panose="020B0503020204020204" pitchFamily="34" charset="-122"/>
          </a:endParaRPr>
        </a:p>
      </dsp:txBody>
      <dsp:txXfrm>
        <a:off x="0" y="1225023"/>
        <a:ext cx="8128000" cy="1076400"/>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1730898" y="62801"/>
          <a:ext cx="4666203" cy="1216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（二十）语言交际障碍</a:t>
          </a:r>
        </a:p>
      </dsp:txBody>
      <dsp:txXfrm>
        <a:off x="1790297" y="122200"/>
        <a:ext cx="4547405"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endParaRPr lang="zh-CN" altLang="en-US" sz="2800" b="1" kern="1200" dirty="0">
            <a:latin typeface="微软雅黑" panose="020B0503020204020204" pitchFamily="34" charset="-122"/>
            <a:ea typeface="微软雅黑" panose="020B0503020204020204" pitchFamily="34" charset="-122"/>
          </a:endParaRPr>
        </a:p>
      </dsp:txBody>
      <dsp:txXfrm>
        <a:off x="0" y="1225023"/>
        <a:ext cx="8128000" cy="10764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0" y="12170"/>
          <a:ext cx="8128000" cy="1216800"/>
        </a:xfrm>
        <a:prstGeom prst="roundRect">
          <a:avLst/>
        </a:prstGeom>
        <a:solidFill>
          <a:srgbClr val="8064A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（三）准确理解句子含义</a:t>
          </a:r>
        </a:p>
      </dsp:txBody>
      <dsp:txXfrm>
        <a:off x="59399" y="71569"/>
        <a:ext cx="8009202"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r>
            <a:rPr lang="zh-CN" altLang="en-US" sz="2800" b="1" kern="1200" dirty="0">
              <a:latin typeface="微软雅黑" panose="020B0503020204020204" pitchFamily="34" charset="-122"/>
              <a:ea typeface="微软雅黑" panose="020B0503020204020204" pitchFamily="34" charset="-122"/>
            </a:rPr>
            <a:t>典型例子</a:t>
          </a:r>
        </a:p>
      </dsp:txBody>
      <dsp:txXfrm>
        <a:off x="0" y="1225023"/>
        <a:ext cx="8128000" cy="10764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0" y="12170"/>
          <a:ext cx="8128000" cy="1216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（四）注意中西方文化差异</a:t>
          </a:r>
        </a:p>
      </dsp:txBody>
      <dsp:txXfrm>
        <a:off x="59399" y="71569"/>
        <a:ext cx="8009202"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r>
            <a:rPr lang="zh-CN" altLang="en-US" sz="2800" b="1" kern="1200" dirty="0">
              <a:latin typeface="微软雅黑" panose="020B0503020204020204" pitchFamily="34" charset="-122"/>
              <a:ea typeface="微软雅黑" panose="020B0503020204020204" pitchFamily="34" charset="-122"/>
            </a:rPr>
            <a:t>典型例子</a:t>
          </a:r>
        </a:p>
      </dsp:txBody>
      <dsp:txXfrm>
        <a:off x="0" y="1225023"/>
        <a:ext cx="8128000" cy="10764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1730898" y="62801"/>
          <a:ext cx="4666203" cy="1216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（一）询问与提供信息</a:t>
          </a:r>
        </a:p>
      </dsp:txBody>
      <dsp:txXfrm>
        <a:off x="1790297" y="122200"/>
        <a:ext cx="4547405"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endParaRPr lang="zh-CN" altLang="en-US" sz="2800" b="1" kern="1200" dirty="0">
            <a:latin typeface="微软雅黑" panose="020B0503020204020204" pitchFamily="34" charset="-122"/>
            <a:ea typeface="微软雅黑" panose="020B0503020204020204" pitchFamily="34" charset="-122"/>
          </a:endParaRPr>
        </a:p>
      </dsp:txBody>
      <dsp:txXfrm>
        <a:off x="0" y="1225023"/>
        <a:ext cx="8128000" cy="10764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1730898" y="62801"/>
          <a:ext cx="4666203" cy="1216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（二）问候与应答</a:t>
          </a:r>
        </a:p>
      </dsp:txBody>
      <dsp:txXfrm>
        <a:off x="1790297" y="122200"/>
        <a:ext cx="4547405"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endParaRPr lang="zh-CN" altLang="en-US" sz="2800" b="1" kern="1200" dirty="0">
            <a:latin typeface="微软雅黑" panose="020B0503020204020204" pitchFamily="34" charset="-122"/>
            <a:ea typeface="微软雅黑" panose="020B0503020204020204" pitchFamily="34" charset="-122"/>
          </a:endParaRPr>
        </a:p>
      </dsp:txBody>
      <dsp:txXfrm>
        <a:off x="0" y="1225023"/>
        <a:ext cx="8128000" cy="10764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1730898" y="62801"/>
          <a:ext cx="4666203" cy="1216800"/>
        </a:xfrm>
        <a:prstGeom prst="roundRect">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（三）道别与应答</a:t>
          </a:r>
        </a:p>
      </dsp:txBody>
      <dsp:txXfrm>
        <a:off x="1790297" y="122200"/>
        <a:ext cx="4547405"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endParaRPr lang="zh-CN" altLang="en-US" sz="2800" b="1" kern="1200" dirty="0">
            <a:latin typeface="微软雅黑" panose="020B0503020204020204" pitchFamily="34" charset="-122"/>
            <a:ea typeface="微软雅黑" panose="020B0503020204020204" pitchFamily="34" charset="-122"/>
          </a:endParaRPr>
        </a:p>
      </dsp:txBody>
      <dsp:txXfrm>
        <a:off x="0" y="1225023"/>
        <a:ext cx="8128000" cy="10764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1730898" y="62801"/>
          <a:ext cx="4666203" cy="1216800"/>
        </a:xfrm>
        <a:prstGeom prst="roundRect">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（四）感谢与应答</a:t>
          </a:r>
        </a:p>
      </dsp:txBody>
      <dsp:txXfrm>
        <a:off x="1790297" y="122200"/>
        <a:ext cx="4547405"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endParaRPr lang="zh-CN" altLang="en-US" sz="2800" b="1" kern="1200" dirty="0">
            <a:latin typeface="微软雅黑" panose="020B0503020204020204" pitchFamily="34" charset="-122"/>
            <a:ea typeface="微软雅黑" panose="020B0503020204020204" pitchFamily="34" charset="-122"/>
          </a:endParaRPr>
        </a:p>
      </dsp:txBody>
      <dsp:txXfrm>
        <a:off x="0" y="1225023"/>
        <a:ext cx="8128000" cy="107640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DFADB-9AA9-4AF3-80D5-9A8BF4D42266}">
      <dsp:nvSpPr>
        <dsp:cNvPr id="0" name=""/>
        <dsp:cNvSpPr/>
      </dsp:nvSpPr>
      <dsp:spPr bwMode="white">
        <a:xfrm>
          <a:off x="1730898" y="62801"/>
          <a:ext cx="4666203" cy="1216800"/>
        </a:xfrm>
        <a:prstGeom prst="roundRect">
          <a:avLst/>
        </a:prstGeom>
        <a:solidFill>
          <a:srgbClr val="9BBB5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1" kern="1200" dirty="0">
              <a:latin typeface="微软雅黑" panose="020B0503020204020204" pitchFamily="34" charset="-122"/>
              <a:ea typeface="微软雅黑" panose="020B0503020204020204" pitchFamily="34" charset="-122"/>
            </a:rPr>
            <a:t>（五）道歉与应答</a:t>
          </a:r>
        </a:p>
      </dsp:txBody>
      <dsp:txXfrm>
        <a:off x="1790297" y="122200"/>
        <a:ext cx="4547405" cy="1098002"/>
      </dsp:txXfrm>
    </dsp:sp>
    <dsp:sp modelId="{E5AE5947-D1AA-4EB3-A8B5-B7FB04200C93}">
      <dsp:nvSpPr>
        <dsp:cNvPr id="0" name=""/>
        <dsp:cNvSpPr/>
      </dsp:nvSpPr>
      <dsp:spPr bwMode="white">
        <a:xfrm>
          <a:off x="0" y="1225023"/>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5560" rIns="199136" bIns="35560" numCol="1" spcCol="1270" anchor="t" anchorCtr="0">
          <a:noAutofit/>
        </a:bodyPr>
        <a:lstStyle/>
        <a:p>
          <a:pPr marL="285750" lvl="1" indent="-285750" algn="l" defTabSz="1244600">
            <a:lnSpc>
              <a:spcPct val="90000"/>
            </a:lnSpc>
            <a:spcBef>
              <a:spcPct val="0"/>
            </a:spcBef>
            <a:spcAft>
              <a:spcPct val="20000"/>
            </a:spcAft>
            <a:buChar char="•"/>
          </a:pPr>
          <a:endParaRPr lang="zh-CN" altLang="en-US" sz="2800" b="1" kern="1200" dirty="0">
            <a:latin typeface="微软雅黑" panose="020B0503020204020204" pitchFamily="34" charset="-122"/>
            <a:ea typeface="微软雅黑" panose="020B0503020204020204" pitchFamily="34" charset="-122"/>
          </a:endParaRPr>
        </a:p>
      </dsp:txBody>
      <dsp:txXfrm>
        <a:off x="0" y="1225023"/>
        <a:ext cx="8128000" cy="1076400"/>
      </dsp:txXfrm>
    </dsp:sp>
  </dsp:spTree>
</dsp:drawing>
</file>

<file path=ppt/diagrams/layout1.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t>8/1/2023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t>8/1/2023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t>1</a:t>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94</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133</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t>144</a:t>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2</a:t>
            </a:fld>
            <a:endParaRPr lang="id-ID"/>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4</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7</a:t>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t>13</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A5DADB-2AE5-4A83-B4C0-0DB768112B53}" type="datetime1">
              <a:rPr lang="id-ID" altLang="zh-CN" smtClean="0"/>
              <a:t>01/08/2023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6A5625-ABE0-4648-8BE3-3CCAD31BD75F}" type="datetime1">
              <a:rPr lang="id-ID" altLang="zh-CN" smtClean="0"/>
              <a:t>01/08/2023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996EF8-52D5-4FA0-AEE2-D901311C1926}" type="datetime1">
              <a:rPr lang="id-ID" altLang="zh-CN" smtClean="0"/>
              <a:t>01/08/2023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B22B32A-9FFD-4A71-A3E8-A0E0DBB7AB02}" type="datetime1">
              <a:rPr lang="id-ID" altLang="zh-CN" smtClean="0"/>
              <a:t>01/08/2023</a:t>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t>‹#›</a:t>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6653E9B-E608-4754-9967-6C5213412B25}" type="datetime1">
              <a:rPr lang="id-ID" altLang="zh-CN" smtClean="0"/>
              <a:t>01/08/2023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C8D4C0A-BE53-4AF0-9DA9-92676813E05D}" type="datetime1">
              <a:rPr lang="id-ID" altLang="zh-CN" smtClean="0"/>
              <a:t>01/08/2023</a:t>
            </a:fld>
            <a:endParaRPr lang="en-US"/>
          </a:p>
        </p:txBody>
      </p:sp>
      <p:sp>
        <p:nvSpPr>
          <p:cNvPr id="5" name="页脚占位符 4"/>
          <p:cNvSpPr>
            <a:spLocks noGrp="1"/>
          </p:cNvSpPr>
          <p:nvPr>
            <p:ph type="ftr" sz="quarter" idx="11"/>
          </p:nvPr>
        </p:nvSpPr>
        <p:spPr/>
        <p:txBody>
          <a:bodyPr/>
          <a:lstStyle/>
          <a:p>
            <a:r>
              <a:rPr lang="en-US"/>
              <a:t>Startup Presentation</a:t>
            </a:r>
          </a:p>
        </p:txBody>
      </p:sp>
      <p:sp>
        <p:nvSpPr>
          <p:cNvPr id="6" name="灯片编号占位符 5"/>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9B80AA9-DE97-4D65-8BB9-E1B06786BCD0}" type="datetime1">
              <a:rPr lang="id-ID" altLang="zh-CN" smtClean="0"/>
              <a:t>01/08/2023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t>‹#›</a:t>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E9D28CB-D3C5-4026-B94D-06B4CF30BC66}" type="datetime1">
              <a:rPr lang="id-ID" altLang="zh-CN" smtClean="0"/>
              <a:t>01/08/2023</a:t>
            </a:fld>
            <a:endParaRPr lang="en-US"/>
          </a:p>
        </p:txBody>
      </p:sp>
      <p:sp>
        <p:nvSpPr>
          <p:cNvPr id="8" name="页脚占位符 7"/>
          <p:cNvSpPr>
            <a:spLocks noGrp="1"/>
          </p:cNvSpPr>
          <p:nvPr>
            <p:ph type="ftr" sz="quarter" idx="11"/>
          </p:nvPr>
        </p:nvSpPr>
        <p:spPr/>
        <p:txBody>
          <a:bodyPr/>
          <a:lstStyle/>
          <a:p>
            <a:r>
              <a:rPr lang="en-US"/>
              <a:t>Startup Presentation</a:t>
            </a:r>
          </a:p>
        </p:txBody>
      </p:sp>
      <p:sp>
        <p:nvSpPr>
          <p:cNvPr id="9" name="灯片编号占位符 8"/>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46B2D1A-4817-440E-98A4-02C04FAB5599}" type="datetime1">
              <a:rPr lang="id-ID" altLang="zh-CN" smtClean="0"/>
              <a:t>01/08/2023</a:t>
            </a:fld>
            <a:endParaRPr lang="en-US"/>
          </a:p>
        </p:txBody>
      </p:sp>
      <p:sp>
        <p:nvSpPr>
          <p:cNvPr id="4" name="页脚占位符 3"/>
          <p:cNvSpPr>
            <a:spLocks noGrp="1"/>
          </p:cNvSpPr>
          <p:nvPr>
            <p:ph type="ftr" sz="quarter" idx="11"/>
          </p:nvPr>
        </p:nvSpPr>
        <p:spPr/>
        <p:txBody>
          <a:bodyPr/>
          <a:lstStyle/>
          <a:p>
            <a:r>
              <a:rPr lang="en-US"/>
              <a:t>Startup Presentation</a:t>
            </a:r>
          </a:p>
        </p:txBody>
      </p:sp>
      <p:sp>
        <p:nvSpPr>
          <p:cNvPr id="5" name="灯片编号占位符 4"/>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t>01/08/2023</a:t>
            </a:fld>
            <a:endParaRPr lang="en-US"/>
          </a:p>
        </p:txBody>
      </p:sp>
      <p:sp>
        <p:nvSpPr>
          <p:cNvPr id="3" name="页脚占位符 2"/>
          <p:cNvSpPr>
            <a:spLocks noGrp="1"/>
          </p:cNvSpPr>
          <p:nvPr>
            <p:ph type="ftr" sz="quarter" idx="11"/>
          </p:nvPr>
        </p:nvSpPr>
        <p:spPr/>
        <p:txBody>
          <a:bodyPr/>
          <a:lstStyle/>
          <a:p>
            <a:r>
              <a:rPr lang="en-US"/>
              <a:t>Startup Presentation</a:t>
            </a:r>
          </a:p>
        </p:txBody>
      </p:sp>
      <p:sp>
        <p:nvSpPr>
          <p:cNvPr id="4" name="灯片编号占位符 3"/>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A053A1-681A-4FE7-BF45-D5BAB0C264FE}" type="datetime1">
              <a:rPr lang="id-ID" altLang="zh-CN" smtClean="0"/>
              <a:t>01/08/2023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38F7A4D-81BB-4FE1-900D-2FB0A82DC7B5}" type="datetime1">
              <a:rPr lang="id-ID" altLang="zh-CN" smtClean="0"/>
              <a:t>01/08/2023</a:t>
            </a:fld>
            <a:endParaRPr lang="en-US"/>
          </a:p>
        </p:txBody>
      </p:sp>
      <p:sp>
        <p:nvSpPr>
          <p:cNvPr id="6" name="页脚占位符 5"/>
          <p:cNvSpPr>
            <a:spLocks noGrp="1"/>
          </p:cNvSpPr>
          <p:nvPr>
            <p:ph type="ftr" sz="quarter" idx="11"/>
          </p:nvPr>
        </p:nvSpPr>
        <p:spPr/>
        <p:txBody>
          <a:bodyPr/>
          <a:lstStyle/>
          <a:p>
            <a:r>
              <a:rPr lang="en-US"/>
              <a:t>Startup Presentation</a:t>
            </a:r>
          </a:p>
        </p:txBody>
      </p:sp>
      <p:sp>
        <p:nvSpPr>
          <p:cNvPr id="7" name="灯片编号占位符 6"/>
          <p:cNvSpPr>
            <a:spLocks noGrp="1"/>
          </p:cNvSpPr>
          <p:nvPr>
            <p:ph type="sldNum" sz="quarter" idx="12"/>
          </p:nvPr>
        </p:nvSpPr>
        <p:spPr/>
        <p:txBody>
          <a:bodyPr/>
          <a:lstStyle/>
          <a:p>
            <a:fld id="{879EF9BB-81F1-401D-AA19-680A8E0D7F6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t>01/08/2023</a:t>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slide" Target="slide3.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00.xml.rels><?xml version="1.0" encoding="UTF-8" standalone="yes"?>
<Relationships xmlns="http://schemas.openxmlformats.org/package/2006/relationships"><Relationship Id="rId2" Type="http://schemas.openxmlformats.org/officeDocument/2006/relationships/slide" Target="slide98.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slide" Target="slide103.xml"/><Relationship Id="rId4" Type="http://schemas.openxmlformats.org/officeDocument/2006/relationships/slide" Target="slide102.xml"/></Relationships>
</file>

<file path=ppt/slides/_rels/slide102.xml.rels><?xml version="1.0" encoding="UTF-8" standalone="yes"?>
<Relationships xmlns="http://schemas.openxmlformats.org/package/2006/relationships"><Relationship Id="rId2" Type="http://schemas.openxmlformats.org/officeDocument/2006/relationships/slide" Target="slide10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slide" Target="slide101.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slide" Target="slide106.xml"/><Relationship Id="rId4" Type="http://schemas.openxmlformats.org/officeDocument/2006/relationships/slide" Target="slide105.xml"/></Relationships>
</file>

<file path=ppt/slides/_rels/slide105.xml.rels><?xml version="1.0" encoding="UTF-8" standalone="yes"?>
<Relationships xmlns="http://schemas.openxmlformats.org/package/2006/relationships"><Relationship Id="rId2" Type="http://schemas.openxmlformats.org/officeDocument/2006/relationships/slide" Target="slide10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slide" Target="slide104.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slide" Target="slide109.xml"/><Relationship Id="rId4" Type="http://schemas.openxmlformats.org/officeDocument/2006/relationships/slide" Target="slide108.xml"/></Relationships>
</file>

<file path=ppt/slides/_rels/slide108.xml.rels><?xml version="1.0" encoding="UTF-8" standalone="yes"?>
<Relationships xmlns="http://schemas.openxmlformats.org/package/2006/relationships"><Relationship Id="rId2" Type="http://schemas.openxmlformats.org/officeDocument/2006/relationships/slide" Target="slide107.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slide" Target="slide10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slide" Target="slide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slide" Target="slide112.xml"/><Relationship Id="rId4" Type="http://schemas.openxmlformats.org/officeDocument/2006/relationships/slide" Target="slide111.xml"/></Relationships>
</file>

<file path=ppt/slides/_rels/slide111.xml.rels><?xml version="1.0" encoding="UTF-8" standalone="yes"?>
<Relationships xmlns="http://schemas.openxmlformats.org/package/2006/relationships"><Relationship Id="rId2" Type="http://schemas.openxmlformats.org/officeDocument/2006/relationships/slide" Target="slide110.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slide" Target="slide110.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slide" Target="slide115.xml"/><Relationship Id="rId4" Type="http://schemas.openxmlformats.org/officeDocument/2006/relationships/slide" Target="slide114.xml"/></Relationships>
</file>

<file path=ppt/slides/_rels/slide114.xml.rels><?xml version="1.0" encoding="UTF-8" standalone="yes"?>
<Relationships xmlns="http://schemas.openxmlformats.org/package/2006/relationships"><Relationship Id="rId2" Type="http://schemas.openxmlformats.org/officeDocument/2006/relationships/slide" Target="slide113.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slide" Target="slide113.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slide" Target="slide118.xml"/><Relationship Id="rId4" Type="http://schemas.openxmlformats.org/officeDocument/2006/relationships/slide" Target="slide117.xml"/></Relationships>
</file>

<file path=ppt/slides/_rels/slide117.xml.rels><?xml version="1.0" encoding="UTF-8" standalone="yes"?>
<Relationships xmlns="http://schemas.openxmlformats.org/package/2006/relationships"><Relationship Id="rId2" Type="http://schemas.openxmlformats.org/officeDocument/2006/relationships/slide" Target="slide116.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slide" Target="slide116.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slide" Target="slide121.xml"/><Relationship Id="rId4" Type="http://schemas.openxmlformats.org/officeDocument/2006/relationships/slide" Target="slide120.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slide" Target="slide3.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0.xml.rels><?xml version="1.0" encoding="UTF-8" standalone="yes"?>
<Relationships xmlns="http://schemas.openxmlformats.org/package/2006/relationships"><Relationship Id="rId2" Type="http://schemas.openxmlformats.org/officeDocument/2006/relationships/slide" Target="slide119.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slide" Target="slide119.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slide" Target="slide124.xml"/><Relationship Id="rId4" Type="http://schemas.openxmlformats.org/officeDocument/2006/relationships/slide" Target="slide123.xml"/></Relationships>
</file>

<file path=ppt/slides/_rels/slide123.xml.rels><?xml version="1.0" encoding="UTF-8" standalone="yes"?>
<Relationships xmlns="http://schemas.openxmlformats.org/package/2006/relationships"><Relationship Id="rId2" Type="http://schemas.openxmlformats.org/officeDocument/2006/relationships/slide" Target="slide122.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slide" Target="slide122.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slide" Target="slide127.xml"/><Relationship Id="rId4" Type="http://schemas.openxmlformats.org/officeDocument/2006/relationships/slide" Target="slide126.xml"/></Relationships>
</file>

<file path=ppt/slides/_rels/slide126.xml.rels><?xml version="1.0" encoding="UTF-8" standalone="yes"?>
<Relationships xmlns="http://schemas.openxmlformats.org/package/2006/relationships"><Relationship Id="rId2" Type="http://schemas.openxmlformats.org/officeDocument/2006/relationships/slide" Target="slide125.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slide" Target="slide125.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slide" Target="slide130.xml"/><Relationship Id="rId4" Type="http://schemas.openxmlformats.org/officeDocument/2006/relationships/slide" Target="slide129.xml"/></Relationships>
</file>

<file path=ppt/slides/_rels/slide129.xml.rels><?xml version="1.0" encoding="UTF-8" standalone="yes"?>
<Relationships xmlns="http://schemas.openxmlformats.org/package/2006/relationships"><Relationship Id="rId2" Type="http://schemas.openxmlformats.org/officeDocument/2006/relationships/slide" Target="slide12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slide" Target="slide38.xml"/><Relationship Id="rId13" Type="http://schemas.openxmlformats.org/officeDocument/2006/relationships/slide" Target="slide78.xml"/><Relationship Id="rId3" Type="http://schemas.openxmlformats.org/officeDocument/2006/relationships/image" Target="../media/image6.png"/><Relationship Id="rId7" Type="http://schemas.openxmlformats.org/officeDocument/2006/relationships/slide" Target="slide30.xml"/><Relationship Id="rId12" Type="http://schemas.openxmlformats.org/officeDocument/2006/relationships/slide" Target="slide70.xm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slide" Target="slide22.xml"/><Relationship Id="rId11" Type="http://schemas.openxmlformats.org/officeDocument/2006/relationships/slide" Target="slide62.xml"/><Relationship Id="rId5" Type="http://schemas.openxmlformats.org/officeDocument/2006/relationships/slide" Target="slide14.xml"/><Relationship Id="rId10" Type="http://schemas.openxmlformats.org/officeDocument/2006/relationships/slide" Target="slide54.xml"/><Relationship Id="rId4" Type="http://schemas.openxmlformats.org/officeDocument/2006/relationships/slide" Target="slide3.xml"/><Relationship Id="rId9" Type="http://schemas.openxmlformats.org/officeDocument/2006/relationships/slide" Target="slide46.xml"/><Relationship Id="rId14" Type="http://schemas.openxmlformats.org/officeDocument/2006/relationships/slide" Target="slide86.xml"/></Relationships>
</file>

<file path=ppt/slides/_rels/slide130.xml.rels><?xml version="1.0" encoding="UTF-8" standalone="yes"?>
<Relationships xmlns="http://schemas.openxmlformats.org/package/2006/relationships"><Relationship Id="rId2" Type="http://schemas.openxmlformats.org/officeDocument/2006/relationships/slide" Target="slide128.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slide" Target="slide132.xml"/></Relationships>
</file>

<file path=ppt/slides/_rels/slide132.xml.rels><?xml version="1.0" encoding="UTF-8" standalone="yes"?>
<Relationships xmlns="http://schemas.openxmlformats.org/package/2006/relationships"><Relationship Id="rId2" Type="http://schemas.openxmlformats.org/officeDocument/2006/relationships/slide" Target="slide131.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slide" Target="slide3.xml"/></Relationships>
</file>

<file path=ppt/slides/_rels/slide134.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Layout" Target="../diagrams/layout5.xml"/><Relationship Id="rId7" Type="http://schemas.openxmlformats.org/officeDocument/2006/relationships/slide" Target="slide3.xml"/><Relationship Id="rId12" Type="http://schemas.microsoft.com/office/2007/relationships/diagramDrawing" Target="../diagrams/drawing6.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11" Type="http://schemas.openxmlformats.org/officeDocument/2006/relationships/diagramColors" Target="../diagrams/colors6.xml"/><Relationship Id="rId5" Type="http://schemas.openxmlformats.org/officeDocument/2006/relationships/diagramColors" Target="../diagrams/colors5.xml"/><Relationship Id="rId10" Type="http://schemas.openxmlformats.org/officeDocument/2006/relationships/diagramQuickStyle" Target="../diagrams/quickStyle6.xml"/><Relationship Id="rId4" Type="http://schemas.openxmlformats.org/officeDocument/2006/relationships/diagramQuickStyle" Target="../diagrams/quickStyle5.xml"/><Relationship Id="rId9" Type="http://schemas.openxmlformats.org/officeDocument/2006/relationships/diagramLayout" Target="../diagrams/layout6.xml"/></Relationships>
</file>

<file path=ppt/slides/_rels/slide135.xml.rels><?xml version="1.0" encoding="UTF-8" standalone="yes"?>
<Relationships xmlns="http://schemas.openxmlformats.org/package/2006/relationships"><Relationship Id="rId8" Type="http://schemas.openxmlformats.org/officeDocument/2006/relationships/diagramData" Target="../diagrams/data8.xml"/><Relationship Id="rId3" Type="http://schemas.openxmlformats.org/officeDocument/2006/relationships/diagramLayout" Target="../diagrams/layout7.xml"/><Relationship Id="rId7" Type="http://schemas.openxmlformats.org/officeDocument/2006/relationships/slide" Target="slide3.xml"/><Relationship Id="rId12" Type="http://schemas.microsoft.com/office/2007/relationships/diagramDrawing" Target="../diagrams/drawing8.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11" Type="http://schemas.openxmlformats.org/officeDocument/2006/relationships/diagramColors" Target="../diagrams/colors8.xml"/><Relationship Id="rId5" Type="http://schemas.openxmlformats.org/officeDocument/2006/relationships/diagramColors" Target="../diagrams/colors7.xml"/><Relationship Id="rId10" Type="http://schemas.openxmlformats.org/officeDocument/2006/relationships/diagramQuickStyle" Target="../diagrams/quickStyle8.xml"/><Relationship Id="rId4" Type="http://schemas.openxmlformats.org/officeDocument/2006/relationships/diagramQuickStyle" Target="../diagrams/quickStyle7.xml"/><Relationship Id="rId9" Type="http://schemas.openxmlformats.org/officeDocument/2006/relationships/diagramLayout" Target="../diagrams/layout8.xml"/></Relationships>
</file>

<file path=ppt/slides/_rels/slide136.xml.rels><?xml version="1.0" encoding="UTF-8" standalone="yes"?>
<Relationships xmlns="http://schemas.openxmlformats.org/package/2006/relationships"><Relationship Id="rId8" Type="http://schemas.openxmlformats.org/officeDocument/2006/relationships/diagramData" Target="../diagrams/data10.xml"/><Relationship Id="rId3" Type="http://schemas.openxmlformats.org/officeDocument/2006/relationships/diagramLayout" Target="../diagrams/layout9.xml"/><Relationship Id="rId7" Type="http://schemas.openxmlformats.org/officeDocument/2006/relationships/slide" Target="slide3.xml"/><Relationship Id="rId12" Type="http://schemas.microsoft.com/office/2007/relationships/diagramDrawing" Target="../diagrams/drawing10.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11" Type="http://schemas.openxmlformats.org/officeDocument/2006/relationships/diagramColors" Target="../diagrams/colors10.xml"/><Relationship Id="rId5" Type="http://schemas.openxmlformats.org/officeDocument/2006/relationships/diagramColors" Target="../diagrams/colors9.xml"/><Relationship Id="rId10" Type="http://schemas.openxmlformats.org/officeDocument/2006/relationships/diagramQuickStyle" Target="../diagrams/quickStyle10.xml"/><Relationship Id="rId4" Type="http://schemas.openxmlformats.org/officeDocument/2006/relationships/diagramQuickStyle" Target="../diagrams/quickStyle9.xml"/><Relationship Id="rId9" Type="http://schemas.openxmlformats.org/officeDocument/2006/relationships/diagramLayout" Target="../diagrams/layout10.xml"/></Relationships>
</file>

<file path=ppt/slides/_rels/slide137.xml.rels><?xml version="1.0" encoding="UTF-8" standalone="yes"?>
<Relationships xmlns="http://schemas.openxmlformats.org/package/2006/relationships"><Relationship Id="rId8" Type="http://schemas.openxmlformats.org/officeDocument/2006/relationships/diagramData" Target="../diagrams/data12.xml"/><Relationship Id="rId3" Type="http://schemas.openxmlformats.org/officeDocument/2006/relationships/diagramLayout" Target="../diagrams/layout11.xml"/><Relationship Id="rId7" Type="http://schemas.openxmlformats.org/officeDocument/2006/relationships/slide" Target="slide3.xml"/><Relationship Id="rId12" Type="http://schemas.microsoft.com/office/2007/relationships/diagramDrawing" Target="../diagrams/drawing12.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11" Type="http://schemas.openxmlformats.org/officeDocument/2006/relationships/diagramColors" Target="../diagrams/colors12.xml"/><Relationship Id="rId5" Type="http://schemas.openxmlformats.org/officeDocument/2006/relationships/diagramColors" Target="../diagrams/colors11.xml"/><Relationship Id="rId10" Type="http://schemas.openxmlformats.org/officeDocument/2006/relationships/diagramQuickStyle" Target="../diagrams/quickStyle12.xml"/><Relationship Id="rId4" Type="http://schemas.openxmlformats.org/officeDocument/2006/relationships/diagramQuickStyle" Target="../diagrams/quickStyle11.xml"/><Relationship Id="rId9" Type="http://schemas.openxmlformats.org/officeDocument/2006/relationships/diagramLayout" Target="../diagrams/layout12.xml"/></Relationships>
</file>

<file path=ppt/slides/_rels/slide138.xml.rels><?xml version="1.0" encoding="UTF-8" standalone="yes"?>
<Relationships xmlns="http://schemas.openxmlformats.org/package/2006/relationships"><Relationship Id="rId8" Type="http://schemas.openxmlformats.org/officeDocument/2006/relationships/diagramData" Target="../diagrams/data14.xml"/><Relationship Id="rId3" Type="http://schemas.openxmlformats.org/officeDocument/2006/relationships/diagramLayout" Target="../diagrams/layout13.xml"/><Relationship Id="rId7" Type="http://schemas.openxmlformats.org/officeDocument/2006/relationships/slide" Target="slide3.xml"/><Relationship Id="rId12" Type="http://schemas.microsoft.com/office/2007/relationships/diagramDrawing" Target="../diagrams/drawing14.xml"/><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3.xml"/><Relationship Id="rId11" Type="http://schemas.openxmlformats.org/officeDocument/2006/relationships/diagramColors" Target="../diagrams/colors14.xml"/><Relationship Id="rId5" Type="http://schemas.openxmlformats.org/officeDocument/2006/relationships/diagramColors" Target="../diagrams/colors13.xml"/><Relationship Id="rId10" Type="http://schemas.openxmlformats.org/officeDocument/2006/relationships/diagramQuickStyle" Target="../diagrams/quickStyle14.xml"/><Relationship Id="rId4" Type="http://schemas.openxmlformats.org/officeDocument/2006/relationships/diagramQuickStyle" Target="../diagrams/quickStyle13.xml"/><Relationship Id="rId9" Type="http://schemas.openxmlformats.org/officeDocument/2006/relationships/diagramLayout" Target="../diagrams/layout14.xml"/></Relationships>
</file>

<file path=ppt/slides/_rels/slide139.xml.rels><?xml version="1.0" encoding="UTF-8" standalone="yes"?>
<Relationships xmlns="http://schemas.openxmlformats.org/package/2006/relationships"><Relationship Id="rId8" Type="http://schemas.openxmlformats.org/officeDocument/2006/relationships/diagramData" Target="../diagrams/data16.xml"/><Relationship Id="rId3" Type="http://schemas.openxmlformats.org/officeDocument/2006/relationships/diagramLayout" Target="../diagrams/layout15.xml"/><Relationship Id="rId7" Type="http://schemas.openxmlformats.org/officeDocument/2006/relationships/slide" Target="slide3.xml"/><Relationship Id="rId12" Type="http://schemas.microsoft.com/office/2007/relationships/diagramDrawing" Target="../diagrams/drawing16.xml"/><Relationship Id="rId2" Type="http://schemas.openxmlformats.org/officeDocument/2006/relationships/diagramData" Target="../diagrams/data15.xml"/><Relationship Id="rId1" Type="http://schemas.openxmlformats.org/officeDocument/2006/relationships/slideLayout" Target="../slideLayouts/slideLayout7.xml"/><Relationship Id="rId6" Type="http://schemas.microsoft.com/office/2007/relationships/diagramDrawing" Target="../diagrams/drawing15.xml"/><Relationship Id="rId11" Type="http://schemas.openxmlformats.org/officeDocument/2006/relationships/diagramColors" Target="../diagrams/colors16.xml"/><Relationship Id="rId5" Type="http://schemas.openxmlformats.org/officeDocument/2006/relationships/diagramColors" Target="../diagrams/colors15.xml"/><Relationship Id="rId10" Type="http://schemas.openxmlformats.org/officeDocument/2006/relationships/diagramQuickStyle" Target="../diagrams/quickStyle16.xml"/><Relationship Id="rId4" Type="http://schemas.openxmlformats.org/officeDocument/2006/relationships/diagramQuickStyle" Target="../diagrams/quickStyle15.xml"/><Relationship Id="rId9" Type="http://schemas.openxmlformats.org/officeDocument/2006/relationships/diagramLayout" Target="../diagrams/layout16.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slide" Target="slide16.xml"/><Relationship Id="rId4" Type="http://schemas.openxmlformats.org/officeDocument/2006/relationships/slide" Target="slide15.xml"/></Relationships>
</file>

<file path=ppt/slides/_rels/slide140.xml.rels><?xml version="1.0" encoding="UTF-8" standalone="yes"?>
<Relationships xmlns="http://schemas.openxmlformats.org/package/2006/relationships"><Relationship Id="rId8" Type="http://schemas.openxmlformats.org/officeDocument/2006/relationships/diagramData" Target="../diagrams/data18.xml"/><Relationship Id="rId3" Type="http://schemas.openxmlformats.org/officeDocument/2006/relationships/diagramLayout" Target="../diagrams/layout17.xml"/><Relationship Id="rId7" Type="http://schemas.openxmlformats.org/officeDocument/2006/relationships/slide" Target="slide3.xml"/><Relationship Id="rId12" Type="http://schemas.microsoft.com/office/2007/relationships/diagramDrawing" Target="../diagrams/drawing18.xml"/><Relationship Id="rId2" Type="http://schemas.openxmlformats.org/officeDocument/2006/relationships/diagramData" Target="../diagrams/data17.xml"/><Relationship Id="rId1" Type="http://schemas.openxmlformats.org/officeDocument/2006/relationships/slideLayout" Target="../slideLayouts/slideLayout7.xml"/><Relationship Id="rId6" Type="http://schemas.microsoft.com/office/2007/relationships/diagramDrawing" Target="../diagrams/drawing17.xml"/><Relationship Id="rId11" Type="http://schemas.openxmlformats.org/officeDocument/2006/relationships/diagramColors" Target="../diagrams/colors18.xml"/><Relationship Id="rId5" Type="http://schemas.openxmlformats.org/officeDocument/2006/relationships/diagramColors" Target="../diagrams/colors17.xml"/><Relationship Id="rId10" Type="http://schemas.openxmlformats.org/officeDocument/2006/relationships/diagramQuickStyle" Target="../diagrams/quickStyle18.xml"/><Relationship Id="rId4" Type="http://schemas.openxmlformats.org/officeDocument/2006/relationships/diagramQuickStyle" Target="../diagrams/quickStyle17.xml"/><Relationship Id="rId9" Type="http://schemas.openxmlformats.org/officeDocument/2006/relationships/diagramLayout" Target="../diagrams/layout18.xml"/></Relationships>
</file>

<file path=ppt/slides/_rels/slide141.xml.rels><?xml version="1.0" encoding="UTF-8" standalone="yes"?>
<Relationships xmlns="http://schemas.openxmlformats.org/package/2006/relationships"><Relationship Id="rId8" Type="http://schemas.openxmlformats.org/officeDocument/2006/relationships/diagramData" Target="../diagrams/data20.xml"/><Relationship Id="rId3" Type="http://schemas.openxmlformats.org/officeDocument/2006/relationships/diagramLayout" Target="../diagrams/layout19.xml"/><Relationship Id="rId7" Type="http://schemas.openxmlformats.org/officeDocument/2006/relationships/slide" Target="slide3.xml"/><Relationship Id="rId12" Type="http://schemas.microsoft.com/office/2007/relationships/diagramDrawing" Target="../diagrams/drawing20.xml"/><Relationship Id="rId2" Type="http://schemas.openxmlformats.org/officeDocument/2006/relationships/diagramData" Target="../diagrams/data19.xml"/><Relationship Id="rId1" Type="http://schemas.openxmlformats.org/officeDocument/2006/relationships/slideLayout" Target="../slideLayouts/slideLayout7.xml"/><Relationship Id="rId6" Type="http://schemas.microsoft.com/office/2007/relationships/diagramDrawing" Target="../diagrams/drawing19.xml"/><Relationship Id="rId11" Type="http://schemas.openxmlformats.org/officeDocument/2006/relationships/diagramColors" Target="../diagrams/colors20.xml"/><Relationship Id="rId5" Type="http://schemas.openxmlformats.org/officeDocument/2006/relationships/diagramColors" Target="../diagrams/colors19.xml"/><Relationship Id="rId10" Type="http://schemas.openxmlformats.org/officeDocument/2006/relationships/diagramQuickStyle" Target="../diagrams/quickStyle20.xml"/><Relationship Id="rId4" Type="http://schemas.openxmlformats.org/officeDocument/2006/relationships/diagramQuickStyle" Target="../diagrams/quickStyle19.xml"/><Relationship Id="rId9" Type="http://schemas.openxmlformats.org/officeDocument/2006/relationships/diagramLayout" Target="../diagrams/layout20.xml"/></Relationships>
</file>

<file path=ppt/slides/_rels/slide142.xml.rels><?xml version="1.0" encoding="UTF-8" standalone="yes"?>
<Relationships xmlns="http://schemas.openxmlformats.org/package/2006/relationships"><Relationship Id="rId8" Type="http://schemas.openxmlformats.org/officeDocument/2006/relationships/diagramData" Target="../diagrams/data22.xml"/><Relationship Id="rId3" Type="http://schemas.openxmlformats.org/officeDocument/2006/relationships/diagramLayout" Target="../diagrams/layout21.xml"/><Relationship Id="rId7" Type="http://schemas.openxmlformats.org/officeDocument/2006/relationships/slide" Target="slide3.xml"/><Relationship Id="rId12" Type="http://schemas.microsoft.com/office/2007/relationships/diagramDrawing" Target="../diagrams/drawing22.xml"/><Relationship Id="rId2" Type="http://schemas.openxmlformats.org/officeDocument/2006/relationships/diagramData" Target="../diagrams/data21.xml"/><Relationship Id="rId1" Type="http://schemas.openxmlformats.org/officeDocument/2006/relationships/slideLayout" Target="../slideLayouts/slideLayout7.xml"/><Relationship Id="rId6" Type="http://schemas.microsoft.com/office/2007/relationships/diagramDrawing" Target="../diagrams/drawing21.xml"/><Relationship Id="rId11" Type="http://schemas.openxmlformats.org/officeDocument/2006/relationships/diagramColors" Target="../diagrams/colors22.xml"/><Relationship Id="rId5" Type="http://schemas.openxmlformats.org/officeDocument/2006/relationships/diagramColors" Target="../diagrams/colors21.xml"/><Relationship Id="rId10" Type="http://schemas.openxmlformats.org/officeDocument/2006/relationships/diagramQuickStyle" Target="../diagrams/quickStyle22.xml"/><Relationship Id="rId4" Type="http://schemas.openxmlformats.org/officeDocument/2006/relationships/diagramQuickStyle" Target="../diagrams/quickStyle21.xml"/><Relationship Id="rId9" Type="http://schemas.openxmlformats.org/officeDocument/2006/relationships/diagramLayout" Target="../diagrams/layout22.xml"/></Relationships>
</file>

<file path=ppt/slides/_rels/slide143.xml.rels><?xml version="1.0" encoding="UTF-8" standalone="yes"?>
<Relationships xmlns="http://schemas.openxmlformats.org/package/2006/relationships"><Relationship Id="rId8" Type="http://schemas.openxmlformats.org/officeDocument/2006/relationships/diagramData" Target="../diagrams/data24.xml"/><Relationship Id="rId3" Type="http://schemas.openxmlformats.org/officeDocument/2006/relationships/diagramLayout" Target="../diagrams/layout23.xml"/><Relationship Id="rId7" Type="http://schemas.openxmlformats.org/officeDocument/2006/relationships/slide" Target="slide3.xml"/><Relationship Id="rId12" Type="http://schemas.microsoft.com/office/2007/relationships/diagramDrawing" Target="../diagrams/drawing24.xml"/><Relationship Id="rId2" Type="http://schemas.openxmlformats.org/officeDocument/2006/relationships/diagramData" Target="../diagrams/data23.xml"/><Relationship Id="rId1" Type="http://schemas.openxmlformats.org/officeDocument/2006/relationships/slideLayout" Target="../slideLayouts/slideLayout7.xml"/><Relationship Id="rId6" Type="http://schemas.microsoft.com/office/2007/relationships/diagramDrawing" Target="../diagrams/drawing23.xml"/><Relationship Id="rId11" Type="http://schemas.openxmlformats.org/officeDocument/2006/relationships/diagramColors" Target="../diagrams/colors24.xml"/><Relationship Id="rId5" Type="http://schemas.openxmlformats.org/officeDocument/2006/relationships/diagramColors" Target="../diagrams/colors23.xml"/><Relationship Id="rId10" Type="http://schemas.openxmlformats.org/officeDocument/2006/relationships/diagramQuickStyle" Target="../diagrams/quickStyle24.xml"/><Relationship Id="rId4" Type="http://schemas.openxmlformats.org/officeDocument/2006/relationships/diagramQuickStyle" Target="../diagrams/quickStyle23.xml"/><Relationship Id="rId9" Type="http://schemas.openxmlformats.org/officeDocument/2006/relationships/diagramLayout" Target="../diagrams/layout24.xml"/></Relationships>
</file>

<file path=ppt/slides/_rels/slide14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slide" Target="slide3.xml"/><Relationship Id="rId4" Type="http://schemas.openxmlformats.org/officeDocument/2006/relationships/image" Target="../media/image2.emf"/></Relationships>
</file>

<file path=ppt/slides/_rels/slide15.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slide" Target="slide19.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emf"/></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slide" Target="slide24.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slide" Target="slide27.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29.xml"/></Relationships>
</file>

<file path=ppt/slides/_rels/slide29.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133.xml"/><Relationship Id="rId3" Type="http://schemas.openxmlformats.org/officeDocument/2006/relationships/image" Target="../media/image3.emf"/><Relationship Id="rId7" Type="http://schemas.openxmlformats.org/officeDocument/2006/relationships/slide" Target="slide13.xml"/><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slide" Target="slide7.xml"/><Relationship Id="rId5" Type="http://schemas.openxmlformats.org/officeDocument/2006/relationships/image" Target="../media/image4.emf"/><Relationship Id="rId4" Type="http://schemas.openxmlformats.org/officeDocument/2006/relationships/slide" Target="slide4.xml"/><Relationship Id="rId9" Type="http://schemas.openxmlformats.org/officeDocument/2006/relationships/slide" Target="slide94.xml"/></Relationships>
</file>

<file path=ppt/slides/_rels/slide3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slide" Target="slide31.xml"/></Relationships>
</file>

<file path=ppt/slides/_rels/slide31.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slide" Target="slide35.xml"/><Relationship Id="rId4" Type="http://schemas.openxmlformats.org/officeDocument/2006/relationships/slide" Target="slide34.xml"/></Relationships>
</file>

<file path=ppt/slides/_rels/slide34.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37.xml"/></Relationships>
</file>

<file path=ppt/slides/_rels/slide37.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slide" Target="slide40.xml"/><Relationship Id="rId4" Type="http://schemas.openxmlformats.org/officeDocument/2006/relationships/slide" Target="slide39.xml"/></Relationships>
</file>

<file path=ppt/slides/_rels/slide39.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slide" Target="slide3.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slide" Target="slide43.xml"/><Relationship Id="rId4" Type="http://schemas.openxmlformats.org/officeDocument/2006/relationships/slide" Target="slide42.xml"/></Relationships>
</file>

<file path=ppt/slides/_rels/slide42.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45.xml"/></Relationships>
</file>

<file path=ppt/slides/_rels/slide45.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slide" Target="slide48.xml"/><Relationship Id="rId4" Type="http://schemas.openxmlformats.org/officeDocument/2006/relationships/slide" Target="slide47.xml"/></Relationships>
</file>

<file path=ppt/slides/_rels/slide47.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slide" Target="slide51.xml"/><Relationship Id="rId4" Type="http://schemas.openxmlformats.org/officeDocument/2006/relationships/slide" Target="slide50.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53.xml"/></Relationships>
</file>

<file path=ppt/slides/_rels/slide53.xml.rels><?xml version="1.0" encoding="UTF-8" standalone="yes"?>
<Relationships xmlns="http://schemas.openxmlformats.org/package/2006/relationships"><Relationship Id="rId2" Type="http://schemas.openxmlformats.org/officeDocument/2006/relationships/slide" Target="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slide" Target="slide56.xml"/><Relationship Id="rId4" Type="http://schemas.openxmlformats.org/officeDocument/2006/relationships/slide" Target="slide55.xml"/></Relationships>
</file>

<file path=ppt/slides/_rels/slide55.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slide" Target="slide59.xml"/><Relationship Id="rId4" Type="http://schemas.openxmlformats.org/officeDocument/2006/relationships/slide" Target="slide58.xml"/></Relationships>
</file>

<file path=ppt/slides/_rels/slide58.xml.rels><?xml version="1.0" encoding="UTF-8" standalone="yes"?>
<Relationships xmlns="http://schemas.openxmlformats.org/package/2006/relationships"><Relationship Id="rId2" Type="http://schemas.openxmlformats.org/officeDocument/2006/relationships/slide" Target="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slide" Target="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2.xml"/><Relationship Id="rId5" Type="http://schemas.openxmlformats.org/officeDocument/2006/relationships/image" Target="../media/image7.png"/><Relationship Id="rId4" Type="http://schemas.openxmlformats.org/officeDocument/2006/relationships/slide" Target="slide3.xml"/></Relationships>
</file>

<file path=ppt/slides/_rels/slide6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61.xml"/></Relationships>
</file>

<file path=ppt/slides/_rels/slide61.xml.rels><?xml version="1.0" encoding="UTF-8" standalone="yes"?>
<Relationships xmlns="http://schemas.openxmlformats.org/package/2006/relationships"><Relationship Id="rId2" Type="http://schemas.openxmlformats.org/officeDocument/2006/relationships/slide" Target="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slide" Target="slide64.xml"/><Relationship Id="rId4" Type="http://schemas.openxmlformats.org/officeDocument/2006/relationships/slide" Target="slide63.xml"/></Relationships>
</file>

<file path=ppt/slides/_rels/slide63.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slide" Target="slide67.xml"/><Relationship Id="rId4" Type="http://schemas.openxmlformats.org/officeDocument/2006/relationships/slide" Target="slide66.xml"/></Relationships>
</file>

<file path=ppt/slides/_rels/slide66.xml.rels><?xml version="1.0" encoding="UTF-8" standalone="yes"?>
<Relationships xmlns="http://schemas.openxmlformats.org/package/2006/relationships"><Relationship Id="rId2" Type="http://schemas.openxmlformats.org/officeDocument/2006/relationships/slide" Target="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slide" Target="slide6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slide" Target="slide69.xml"/></Relationships>
</file>

<file path=ppt/slides/_rels/slide69.xml.rels><?xml version="1.0" encoding="UTF-8" standalone="yes"?>
<Relationships xmlns="http://schemas.openxmlformats.org/package/2006/relationships"><Relationship Id="rId2" Type="http://schemas.openxmlformats.org/officeDocument/2006/relationships/slide" Target="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slide" Target="slide3.xml"/></Relationships>
</file>

<file path=ppt/slides/_rels/slide7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slide" Target="slide72.xml"/><Relationship Id="rId4" Type="http://schemas.openxmlformats.org/officeDocument/2006/relationships/slide" Target="slide71.xml"/></Relationships>
</file>

<file path=ppt/slides/_rels/slide71.xml.rels><?xml version="1.0" encoding="UTF-8" standalone="yes"?>
<Relationships xmlns="http://schemas.openxmlformats.org/package/2006/relationships"><Relationship Id="rId2" Type="http://schemas.openxmlformats.org/officeDocument/2006/relationships/slide" Target="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slide" Target="slide7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slide" Target="slide75.xml"/><Relationship Id="rId4" Type="http://schemas.openxmlformats.org/officeDocument/2006/relationships/slide" Target="slide74.xml"/></Relationships>
</file>

<file path=ppt/slides/_rels/slide74.xml.rels><?xml version="1.0" encoding="UTF-8" standalone="yes"?>
<Relationships xmlns="http://schemas.openxmlformats.org/package/2006/relationships"><Relationship Id="rId2" Type="http://schemas.openxmlformats.org/officeDocument/2006/relationships/slide" Target="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slide" Target="slide7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77.xml"/></Relationships>
</file>

<file path=ppt/slides/_rels/slide77.xml.rels><?xml version="1.0" encoding="UTF-8" standalone="yes"?>
<Relationships xmlns="http://schemas.openxmlformats.org/package/2006/relationships"><Relationship Id="rId2" Type="http://schemas.openxmlformats.org/officeDocument/2006/relationships/slide" Target="slide7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slide" Target="slide80.xml"/><Relationship Id="rId4" Type="http://schemas.openxmlformats.org/officeDocument/2006/relationships/slide" Target="slide79.xml"/></Relationships>
</file>

<file path=ppt/slides/_rels/slide79.xml.rels><?xml version="1.0" encoding="UTF-8" standalone="yes"?>
<Relationships xmlns="http://schemas.openxmlformats.org/package/2006/relationships"><Relationship Id="rId2" Type="http://schemas.openxmlformats.org/officeDocument/2006/relationships/slide" Target="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2" Type="http://schemas.openxmlformats.org/officeDocument/2006/relationships/slide" Target="slide7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slide" Target="slide83.xml"/><Relationship Id="rId4" Type="http://schemas.openxmlformats.org/officeDocument/2006/relationships/slide" Target="slide82.xml"/></Relationships>
</file>

<file path=ppt/slides/_rels/slide82.xml.rels><?xml version="1.0" encoding="UTF-8" standalone="yes"?>
<Relationships xmlns="http://schemas.openxmlformats.org/package/2006/relationships"><Relationship Id="rId2" Type="http://schemas.openxmlformats.org/officeDocument/2006/relationships/slide" Target="slide8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slide" Target="slide81.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85.xml"/></Relationships>
</file>

<file path=ppt/slides/_rels/slide85.xml.rels><?xml version="1.0" encoding="UTF-8" standalone="yes"?>
<Relationships xmlns="http://schemas.openxmlformats.org/package/2006/relationships"><Relationship Id="rId2" Type="http://schemas.openxmlformats.org/officeDocument/2006/relationships/slide" Target="slide8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slide" Target="slide88.xml"/><Relationship Id="rId4" Type="http://schemas.openxmlformats.org/officeDocument/2006/relationships/slide" Target="slide87.xml"/></Relationships>
</file>

<file path=ppt/slides/_rels/slide87.xml.rels><?xml version="1.0" encoding="UTF-8" standalone="yes"?>
<Relationships xmlns="http://schemas.openxmlformats.org/package/2006/relationships"><Relationship Id="rId2" Type="http://schemas.openxmlformats.org/officeDocument/2006/relationships/slide" Target="slide86.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slide" Target="slide86.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slide" Target="slide91.xml"/><Relationship Id="rId4" Type="http://schemas.openxmlformats.org/officeDocument/2006/relationships/slide" Target="slide90.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slide" Target="slide3.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0.xml.rels><?xml version="1.0" encoding="UTF-8" standalone="yes"?>
<Relationships xmlns="http://schemas.openxmlformats.org/package/2006/relationships"><Relationship Id="rId2" Type="http://schemas.openxmlformats.org/officeDocument/2006/relationships/slide" Target="slide8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slide" Target="slide89.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slide" Target="slide93.xml"/></Relationships>
</file>

<file path=ppt/slides/_rels/slide93.xml.rels><?xml version="1.0" encoding="UTF-8" standalone="yes"?>
<Relationships xmlns="http://schemas.openxmlformats.org/package/2006/relationships"><Relationship Id="rId2" Type="http://schemas.openxmlformats.org/officeDocument/2006/relationships/slide" Target="slide92.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3.xml"/></Relationships>
</file>

<file path=ppt/slides/_rels/slide9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slide" Target="slide97.xml"/><Relationship Id="rId4" Type="http://schemas.openxmlformats.org/officeDocument/2006/relationships/slide" Target="slide96.xml"/></Relationships>
</file>

<file path=ppt/slides/_rels/slide96.xml.rels><?xml version="1.0" encoding="UTF-8" standalone="yes"?>
<Relationships xmlns="http://schemas.openxmlformats.org/package/2006/relationships"><Relationship Id="rId2" Type="http://schemas.openxmlformats.org/officeDocument/2006/relationships/slide" Target="slide95.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slide" Target="slide95.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slide" Target="slide100.xml"/><Relationship Id="rId4" Type="http://schemas.openxmlformats.org/officeDocument/2006/relationships/slide" Target="slide99.xml"/></Relationships>
</file>

<file path=ppt/slides/_rels/slide99.xml.rels><?xml version="1.0" encoding="UTF-8" standalone="yes"?>
<Relationships xmlns="http://schemas.openxmlformats.org/package/2006/relationships"><Relationship Id="rId2" Type="http://schemas.openxmlformats.org/officeDocument/2006/relationships/slide" Target="slide9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3"/>
          <a:stretch>
            <a:fillRect/>
          </a:stretch>
        </p:blipFill>
        <p:spPr>
          <a:xfrm>
            <a:off x="415925" y="2722563"/>
            <a:ext cx="11360150" cy="6411912"/>
          </a:xfrm>
          <a:prstGeom prst="rect">
            <a:avLst/>
          </a:prstGeom>
          <a:noFill/>
          <a:ln w="9525">
            <a:noFill/>
          </a:ln>
        </p:spPr>
      </p:pic>
      <p:sp>
        <p:nvSpPr>
          <p:cNvPr id="11" name="Title 3"/>
          <p:cNvSpPr txBox="1"/>
          <p:nvPr/>
        </p:nvSpPr>
        <p:spPr>
          <a:xfrm>
            <a:off x="2495550" y="692150"/>
            <a:ext cx="593407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6000" b="1" spc="300" dirty="0">
                <a:solidFill>
                  <a:schemeClr val="accent6">
                    <a:lumMod val="75000"/>
                  </a:schemeClr>
                </a:solidFill>
                <a:latin typeface="微软雅黑" panose="020B0503020204020204" pitchFamily="34" charset="-122"/>
                <a:ea typeface="微软雅黑" panose="020B0503020204020204" pitchFamily="34" charset="-122"/>
                <a:cs typeface="+mn-ea"/>
              </a:rPr>
              <a:t>高职备考新</a:t>
            </a:r>
            <a:r>
              <a:rPr kumimoji="0" lang="zh-CN" altLang="en-US" sz="6000" b="1" i="0" u="none" strike="noStrike" kern="1200" cap="none" spc="300" normalizeH="0" baseline="0" noProof="0" dirty="0">
                <a:ln>
                  <a:noFill/>
                </a:ln>
                <a:solidFill>
                  <a:schemeClr val="accent6">
                    <a:lumMod val="75000"/>
                  </a:schemeClr>
                </a:solidFill>
                <a:effectLst/>
                <a:uLnTx/>
                <a:uFillTx/>
                <a:latin typeface="微软雅黑" panose="020B0503020204020204" pitchFamily="34" charset="-122"/>
                <a:ea typeface="微软雅黑" panose="020B0503020204020204" pitchFamily="34" charset="-122"/>
                <a:cs typeface="+mn-ea"/>
              </a:rPr>
              <a:t>实践</a:t>
            </a:r>
          </a:p>
        </p:txBody>
      </p:sp>
      <p:sp>
        <p:nvSpPr>
          <p:cNvPr id="13" name="Title 3"/>
          <p:cNvSpPr txBox="1"/>
          <p:nvPr/>
        </p:nvSpPr>
        <p:spPr>
          <a:xfrm>
            <a:off x="2424113" y="1844675"/>
            <a:ext cx="5832475" cy="431800"/>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marL="0" marR="0" lvl="0" indent="0" algn="ctr" defTabSz="1828165" rtl="0" eaLnBrk="1" fontAlgn="base" latinLnBrk="0" hangingPunct="1">
              <a:lnSpc>
                <a:spcPct val="90000"/>
              </a:lnSpc>
              <a:spcBef>
                <a:spcPct val="0"/>
              </a:spcBef>
              <a:spcAft>
                <a:spcPct val="0"/>
              </a:spcAft>
              <a:buClrTx/>
              <a:buSzTx/>
              <a:buFontTx/>
              <a:buNone/>
              <a:defRPr/>
            </a:pPr>
            <a:r>
              <a:rPr kumimoji="0" lang="en-US" altLang="zh-CN" sz="3200" b="0" i="0" u="none" strike="noStrike" kern="1200" cap="none" spc="0" normalizeH="0" baseline="0" noProof="0" dirty="0">
                <a:ln>
                  <a:noFill/>
                </a:ln>
                <a:solidFill>
                  <a:schemeClr val="bg1">
                    <a:lumMod val="50000"/>
                  </a:schemeClr>
                </a:solidFill>
                <a:effectLst/>
                <a:uLnTx/>
                <a:uFillTx/>
                <a:latin typeface="Times New Roman" panose="02020603050405020304" pitchFamily="18" charset="0"/>
                <a:ea typeface="+mn-ea"/>
                <a:cs typeface="Times New Roman" panose="02020603050405020304" pitchFamily="18" charset="0"/>
              </a:rPr>
              <a:t>New Practice for Test Preparation</a:t>
            </a:r>
            <a:endParaRPr kumimoji="0" lang="id-ID" sz="3200" b="0" i="0" u="none" strike="noStrike" kern="1200" cap="none" spc="0" normalizeH="0" baseline="0" noProof="0" dirty="0">
              <a:ln>
                <a:noFill/>
              </a:ln>
              <a:solidFill>
                <a:schemeClr val="bg1">
                  <a:lumMod val="50000"/>
                </a:schemeClr>
              </a:solidFill>
              <a:effectLst/>
              <a:uLnTx/>
              <a:uFillTx/>
              <a:latin typeface="Times New Roman" panose="02020603050405020304" pitchFamily="18" charset="0"/>
              <a:ea typeface="+mn-ea"/>
              <a:cs typeface="Times New Roman" panose="02020603050405020304" pitchFamily="18" charset="0"/>
            </a:endParaRPr>
          </a:p>
        </p:txBody>
      </p:sp>
      <p:sp>
        <p:nvSpPr>
          <p:cNvPr id="14" name="Title 3"/>
          <p:cNvSpPr txBox="1"/>
          <p:nvPr/>
        </p:nvSpPr>
        <p:spPr>
          <a:xfrm>
            <a:off x="2711450" y="2420938"/>
            <a:ext cx="2447925" cy="1439863"/>
          </a:xfrm>
          <a:prstGeom prst="rect">
            <a:avLst/>
          </a:prstGeom>
          <a:solidFill>
            <a:schemeClr val="accent4"/>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fontAlgn="base">
              <a:spcAft>
                <a:spcPct val="0"/>
              </a:spcAft>
              <a:defRPr/>
            </a:pPr>
            <a:r>
              <a:rPr kumimoji="0" lang="zh-CN" altLang="en-US"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rPr>
              <a:t>总</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罗文光</a:t>
            </a:r>
            <a:endParaRPr kumimoji="0" lang="en-US" altLang="zh-CN"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a:p>
            <a:pPr marL="0" marR="0" lvl="0" indent="0" algn="ctr" defTabSz="1828165" rtl="0" eaLnBrk="1" fontAlgn="base" latinLnBrk="0" hangingPunct="1">
              <a:lnSpc>
                <a:spcPct val="90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mn-ea"/>
                <a:ea typeface="+mn-ea"/>
                <a:cs typeface="+mn-ea"/>
              </a:rPr>
              <a:t>       何</a:t>
            </a:r>
            <a:r>
              <a:rPr kumimoji="0" lang="zh-CN" altLang="en-US"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rPr>
              <a:t>向阳</a:t>
            </a:r>
            <a:endParaRPr kumimoji="0" lang="id-ID"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p:txBody>
      </p:sp>
      <p:sp>
        <p:nvSpPr>
          <p:cNvPr id="15" name="Title 3"/>
          <p:cNvSpPr txBox="1"/>
          <p:nvPr/>
        </p:nvSpPr>
        <p:spPr>
          <a:xfrm>
            <a:off x="5375275" y="2420938"/>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李丽华</a:t>
            </a:r>
            <a:endParaRPr kumimoji="0" lang="en-US" altLang="zh-CN"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     李玲艳</a:t>
            </a:r>
            <a:endParaRPr kumimoji="0" lang="zh-CN" altLang="en-US"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     杜瑞娜</a:t>
            </a:r>
            <a:endParaRPr kumimoji="0" lang="zh-CN" altLang="id-ID"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p:txBody>
      </p:sp>
      <p:pic>
        <p:nvPicPr>
          <p:cNvPr id="7175"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8" name="TextBox 7"/>
          <p:cNvSpPr txBox="1"/>
          <p:nvPr/>
        </p:nvSpPr>
        <p:spPr>
          <a:xfrm>
            <a:off x="8368983"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专题及实战篇</a:t>
            </a:r>
          </a:p>
        </p:txBody>
      </p:sp>
      <p:cxnSp>
        <p:nvCxnSpPr>
          <p:cNvPr id="10" name="直接连接符 9"/>
          <p:cNvCxnSpPr/>
          <p:nvPr/>
        </p:nvCxnSpPr>
        <p:spPr>
          <a:xfrm>
            <a:off x="3935413" y="1773238"/>
            <a:ext cx="4392613" cy="0"/>
          </a:xfrm>
          <a:prstGeom prst="line">
            <a:avLst/>
          </a:prstGeom>
        </p:spPr>
        <p:style>
          <a:lnRef idx="1">
            <a:schemeClr val="accent1"/>
          </a:lnRef>
          <a:fillRef idx="0">
            <a:schemeClr val="accent1"/>
          </a:fillRef>
          <a:effectRef idx="0">
            <a:schemeClr val="accent1"/>
          </a:effectRef>
          <a:fontRef idx="minor">
            <a:schemeClr val="tx1"/>
          </a:fontRef>
        </p:style>
      </p:cxnSp>
      <p:sp>
        <p:nvSpPr>
          <p:cNvPr id="7181" name="左箭头 7180">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
        <p:nvSpPr>
          <p:cNvPr id="2" name="文本框 1">
            <a:extLst>
              <a:ext uri="{FF2B5EF4-FFF2-40B4-BE49-F238E27FC236}">
                <a16:creationId xmlns:a16="http://schemas.microsoft.com/office/drawing/2014/main" id="{C2B6E46B-7136-27FC-FCA4-B53843279DC6}"/>
              </a:ext>
            </a:extLst>
          </p:cNvPr>
          <p:cNvSpPr txBox="1"/>
          <p:nvPr/>
        </p:nvSpPr>
        <p:spPr>
          <a:xfrm>
            <a:off x="9304655" y="1437005"/>
            <a:ext cx="1802765" cy="645160"/>
          </a:xfrm>
          <a:prstGeom prst="rect">
            <a:avLst/>
          </a:prstGeom>
          <a:noFill/>
        </p:spPr>
        <p:txBody>
          <a:bodyPr wrap="square" rtlCol="0">
            <a:spAutoFit/>
          </a:bodyPr>
          <a:lstStyle/>
          <a:p>
            <a:r>
              <a:rPr lang="zh-CN" altLang="zh-CN" sz="3600" dirty="0">
                <a:ln w="22225">
                  <a:solidFill>
                    <a:schemeClr val="accent2"/>
                  </a:solidFill>
                  <a:prstDash val="solid"/>
                </a:ln>
                <a:solidFill>
                  <a:schemeClr val="accent2">
                    <a:lumMod val="40000"/>
                    <a:lumOff val="60000"/>
                  </a:schemeClr>
                </a:solidFill>
                <a:effectLst/>
              </a:rPr>
              <a:t>（英语）</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8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750"/>
                                        <p:tgtEl>
                                          <p:spTgt spid="13"/>
                                        </p:tgtEl>
                                      </p:cBhvr>
                                    </p:animEffect>
                                    <p:anim calcmode="lin" valueType="num">
                                      <p:cBhvr>
                                        <p:cTn id="14" dur="750" fill="hold"/>
                                        <p:tgtEl>
                                          <p:spTgt spid="13"/>
                                        </p:tgtEl>
                                        <p:attrNameLst>
                                          <p:attrName>ppt_x</p:attrName>
                                        </p:attrNameLst>
                                      </p:cBhvr>
                                      <p:tavLst>
                                        <p:tav tm="0">
                                          <p:val>
                                            <p:strVal val="#ppt_x"/>
                                          </p:val>
                                        </p:tav>
                                        <p:tav tm="100000">
                                          <p:val>
                                            <p:strVal val="#ppt_x"/>
                                          </p:val>
                                        </p:tav>
                                      </p:tavLst>
                                    </p:anim>
                                    <p:anim calcmode="lin" valueType="num">
                                      <p:cBhvr>
                                        <p:cTn id="15" dur="75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800"/>
                            </p:stCondLst>
                            <p:childTnLst>
                              <p:par>
                                <p:cTn id="17" presetID="53" presetClass="entr" presetSubtype="16"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230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par>
                                <p:cTn id="28" presetID="21" presetClass="entr" presetSubtype="1"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heel(1)">
                                      <p:cBhvr>
                                        <p:cTn id="30" dur="2000"/>
                                        <p:tgtEl>
                                          <p:spTgt spid="8"/>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heel(1)">
                                      <p:cBhvr>
                                        <p:cTn id="3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bldLvl="0" animBg="1"/>
      <p:bldP spid="15" grpId="0" bldLvl="0" animBg="1"/>
      <p:bldP spid="8" grpId="0" animBg="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2"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graphicFrame>
        <p:nvGraphicFramePr>
          <p:cNvPr id="2" name="图示 1"/>
          <p:cNvGraphicFramePr/>
          <p:nvPr/>
        </p:nvGraphicFramePr>
        <p:xfrm>
          <a:off x="2032000" y="190929"/>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t>10</a:t>
            </a:fld>
            <a:endParaRPr lang="en-US"/>
          </a:p>
        </p:txBody>
      </p:sp>
      <p:sp>
        <p:nvSpPr>
          <p:cNvPr id="7" name="文本框 6"/>
          <p:cNvSpPr txBox="1"/>
          <p:nvPr/>
        </p:nvSpPr>
        <p:spPr>
          <a:xfrm>
            <a:off x="2032000" y="1845655"/>
            <a:ext cx="8162106" cy="2677656"/>
          </a:xfrm>
          <a:prstGeom prst="rect">
            <a:avLst/>
          </a:prstGeom>
          <a:noFill/>
        </p:spPr>
        <p:txBody>
          <a:bodyPr wrap="none" rtlCol="0">
            <a:spAutoFit/>
          </a:bodyPr>
          <a:lstStyle/>
          <a:p>
            <a:r>
              <a:rPr lang="en-US" altLang="zh-CN" sz="2800" b="1" dirty="0">
                <a:latin typeface="微软雅黑" panose="020B0503020204020204" pitchFamily="34" charset="-122"/>
                <a:ea typeface="微软雅黑" panose="020B0503020204020204" pitchFamily="34" charset="-122"/>
              </a:rPr>
              <a:t>M: It’s a bit hot here.</a:t>
            </a:r>
          </a:p>
          <a:p>
            <a:r>
              <a:rPr lang="en-US" altLang="zh-CN" sz="2800" b="1" dirty="0">
                <a:latin typeface="微软雅黑" panose="020B0503020204020204" pitchFamily="34" charset="-122"/>
                <a:ea typeface="微软雅黑" panose="020B0503020204020204" pitchFamily="34" charset="-122"/>
              </a:rPr>
              <a:t>W: Yes, it is.</a:t>
            </a:r>
          </a:p>
          <a:p>
            <a:r>
              <a:rPr lang="en-US" altLang="zh-CN" sz="2800" b="1" dirty="0">
                <a:latin typeface="微软雅黑" panose="020B0503020204020204" pitchFamily="34" charset="-122"/>
                <a:ea typeface="微软雅黑" panose="020B0503020204020204" pitchFamily="34" charset="-122"/>
              </a:rPr>
              <a:t>M: Would you mind if I open the window?</a:t>
            </a:r>
          </a:p>
          <a:p>
            <a:r>
              <a:rPr lang="en-US" altLang="zh-CN" sz="2800" b="1" dirty="0">
                <a:latin typeface="微软雅黑" panose="020B0503020204020204" pitchFamily="34" charset="-122"/>
                <a:ea typeface="微软雅黑" panose="020B0503020204020204" pitchFamily="34" charset="-122"/>
              </a:rPr>
              <a:t>W: ___________________.</a:t>
            </a:r>
          </a:p>
          <a:p>
            <a:r>
              <a:rPr lang="en-US" altLang="zh-CN" sz="2800" b="1" dirty="0">
                <a:latin typeface="微软雅黑" panose="020B0503020204020204" pitchFamily="34" charset="-122"/>
                <a:ea typeface="微软雅黑" panose="020B0503020204020204" pitchFamily="34" charset="-122"/>
              </a:rPr>
              <a:t>A. No, please do                       B. Yes, please</a:t>
            </a:r>
          </a:p>
          <a:p>
            <a:r>
              <a:rPr lang="en-US" altLang="zh-CN" sz="2800" b="1" dirty="0">
                <a:latin typeface="微软雅黑" panose="020B0503020204020204" pitchFamily="34" charset="-122"/>
                <a:ea typeface="微软雅黑" panose="020B0503020204020204" pitchFamily="34" charset="-122"/>
              </a:rPr>
              <a:t>C. I’d love to                           D. Never mind</a:t>
            </a:r>
          </a:p>
        </p:txBody>
      </p:sp>
      <p:sp>
        <p:nvSpPr>
          <p:cNvPr id="11" name="文本框 10"/>
          <p:cNvSpPr txBox="1"/>
          <p:nvPr/>
        </p:nvSpPr>
        <p:spPr>
          <a:xfrm>
            <a:off x="3963249" y="3184483"/>
            <a:ext cx="453970" cy="523220"/>
          </a:xfrm>
          <a:prstGeom prst="rect">
            <a:avLst/>
          </a:prstGeom>
          <a:noFill/>
        </p:spPr>
        <p:txBody>
          <a:bodyPr wrap="non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zh-CN" altLang="en-US"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文本框 12"/>
          <p:cNvSpPr txBox="1"/>
          <p:nvPr/>
        </p:nvSpPr>
        <p:spPr>
          <a:xfrm>
            <a:off x="762000" y="4484295"/>
            <a:ext cx="10668000" cy="1938992"/>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解析：做题时考生应根据语境，结合所掌握的习惯用法或固定搭配进行选择。本题中，首先从“</a:t>
            </a:r>
            <a:r>
              <a:rPr lang="en-US" altLang="zh-CN" sz="2400" dirty="0" err="1">
                <a:latin typeface="微软雅黑" panose="020B0503020204020204" pitchFamily="34" charset="-122"/>
                <a:ea typeface="微软雅黑" panose="020B0503020204020204" pitchFamily="34" charset="-122"/>
              </a:rPr>
              <a:t>Wouldyou</a:t>
            </a:r>
            <a:r>
              <a:rPr lang="en-US" altLang="zh-CN" sz="2400" dirty="0">
                <a:latin typeface="微软雅黑" panose="020B0503020204020204" pitchFamily="34" charset="-122"/>
                <a:ea typeface="微软雅黑" panose="020B0503020204020204" pitchFamily="34" charset="-122"/>
              </a:rPr>
              <a:t> mind if ...”</a:t>
            </a:r>
            <a:r>
              <a:rPr lang="zh-CN" altLang="en-US" sz="2400" dirty="0">
                <a:latin typeface="微软雅黑" panose="020B0503020204020204" pitchFamily="34" charset="-122"/>
                <a:ea typeface="微软雅黑" panose="020B0503020204020204" pitchFamily="34" charset="-122"/>
              </a:rPr>
              <a:t>可以判断该语境为征求意见的话题，如果用 </a:t>
            </a:r>
            <a:r>
              <a:rPr lang="en-US" altLang="zh-CN" sz="2400" dirty="0">
                <a:latin typeface="微软雅黑" panose="020B0503020204020204" pitchFamily="34" charset="-122"/>
                <a:ea typeface="微软雅黑" panose="020B0503020204020204" pitchFamily="34" charset="-122"/>
              </a:rPr>
              <a:t>Yes </a:t>
            </a:r>
            <a:r>
              <a:rPr lang="zh-CN" altLang="en-US" sz="2400" dirty="0">
                <a:latin typeface="微软雅黑" panose="020B0503020204020204" pitchFamily="34" charset="-122"/>
                <a:ea typeface="微软雅黑" panose="020B0503020204020204" pitchFamily="34" charset="-122"/>
              </a:rPr>
              <a:t>回答，表示介意，而用 </a:t>
            </a:r>
            <a:r>
              <a:rPr lang="en-US" altLang="zh-CN" sz="2400" dirty="0">
                <a:latin typeface="微软雅黑" panose="020B0503020204020204" pitchFamily="34" charset="-122"/>
                <a:ea typeface="微软雅黑" panose="020B0503020204020204" pitchFamily="34" charset="-122"/>
              </a:rPr>
              <a:t>No</a:t>
            </a:r>
            <a:r>
              <a:rPr lang="zh-CN" altLang="en-US" sz="2400" dirty="0">
                <a:latin typeface="微软雅黑" panose="020B0503020204020204" pitchFamily="34" charset="-122"/>
                <a:ea typeface="微软雅黑" panose="020B0503020204020204" pitchFamily="34" charset="-122"/>
              </a:rPr>
              <a:t>回答表示不介意。本题 </a:t>
            </a:r>
            <a:r>
              <a:rPr lang="en-US" altLang="zh-CN" sz="2400" dirty="0">
                <a:latin typeface="微软雅黑" panose="020B0503020204020204" pitchFamily="34" charset="-122"/>
                <a:ea typeface="微软雅黑" panose="020B0503020204020204" pitchFamily="34" charset="-122"/>
              </a:rPr>
              <a:t>A </a:t>
            </a:r>
            <a:r>
              <a:rPr lang="zh-CN" altLang="en-US" sz="2400" dirty="0">
                <a:latin typeface="微软雅黑" panose="020B0503020204020204" pitchFamily="34" charset="-122"/>
                <a:ea typeface="微软雅黑" panose="020B0503020204020204" pitchFamily="34" charset="-122"/>
              </a:rPr>
              <a:t>项意为“不介意，您请”，</a:t>
            </a:r>
            <a:r>
              <a:rPr lang="en-US" altLang="zh-CN" sz="2400" dirty="0">
                <a:latin typeface="微软雅黑" panose="020B0503020204020204" pitchFamily="34" charset="-122"/>
                <a:ea typeface="微软雅黑" panose="020B0503020204020204" pitchFamily="34" charset="-122"/>
              </a:rPr>
              <a:t>B </a:t>
            </a:r>
            <a:r>
              <a:rPr lang="zh-CN" altLang="en-US" sz="2400" dirty="0">
                <a:latin typeface="微软雅黑" panose="020B0503020204020204" pitchFamily="34" charset="-122"/>
                <a:ea typeface="微软雅黑" panose="020B0503020204020204" pitchFamily="34" charset="-122"/>
              </a:rPr>
              <a:t>项“</a:t>
            </a:r>
            <a:r>
              <a:rPr lang="en-US" altLang="zh-CN" sz="2400" dirty="0">
                <a:latin typeface="微软雅黑" panose="020B0503020204020204" pitchFamily="34" charset="-122"/>
                <a:ea typeface="微软雅黑" panose="020B0503020204020204" pitchFamily="34" charset="-122"/>
              </a:rPr>
              <a:t>Yes”</a:t>
            </a:r>
            <a:r>
              <a:rPr lang="zh-CN" altLang="en-US" sz="2400" dirty="0">
                <a:latin typeface="微软雅黑" panose="020B0503020204020204" pitchFamily="34" charset="-122"/>
                <a:ea typeface="微软雅黑" panose="020B0503020204020204" pitchFamily="34" charset="-122"/>
              </a:rPr>
              <a:t>表示介意对方开窗，不应与“</a:t>
            </a:r>
            <a:r>
              <a:rPr lang="en-US" altLang="zh-CN" sz="2400" dirty="0">
                <a:latin typeface="微软雅黑" panose="020B0503020204020204" pitchFamily="34" charset="-122"/>
                <a:ea typeface="微软雅黑" panose="020B0503020204020204" pitchFamily="34" charset="-122"/>
              </a:rPr>
              <a:t>please”</a:t>
            </a:r>
            <a:r>
              <a:rPr lang="zh-CN" altLang="en-US" sz="2400" dirty="0">
                <a:latin typeface="微软雅黑" panose="020B0503020204020204" pitchFamily="34" charset="-122"/>
                <a:ea typeface="微软雅黑" panose="020B0503020204020204" pitchFamily="34" charset="-122"/>
              </a:rPr>
              <a:t>搭配使用，</a:t>
            </a:r>
            <a:r>
              <a:rPr lang="en-US" altLang="zh-CN" sz="2400" dirty="0">
                <a:latin typeface="微软雅黑" panose="020B0503020204020204" pitchFamily="34" charset="-122"/>
                <a:ea typeface="微软雅黑" panose="020B0503020204020204" pitchFamily="34" charset="-122"/>
              </a:rPr>
              <a:t>D </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Never mind”</a:t>
            </a:r>
            <a:r>
              <a:rPr lang="zh-CN" altLang="en-US" sz="2400" dirty="0">
                <a:latin typeface="微软雅黑" panose="020B0503020204020204" pitchFamily="34" charset="-122"/>
                <a:ea typeface="微软雅黑" panose="020B0503020204020204" pitchFamily="34" charset="-122"/>
              </a:rPr>
              <a:t>用于应答道歉，意为“没关系”，故此题正确答案为 </a:t>
            </a:r>
            <a:r>
              <a:rPr lang="en-US" altLang="zh-CN" sz="2400"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Graphic spid="2" grpId="0">
        <p:bldAsOne/>
      </p:bldGraphic>
      <p:bldP spid="7" grpId="0"/>
      <p:bldP spid="11" grpId="0"/>
      <p:bldP spid="13" grpId="0"/>
    </p:bldLst>
  </p:timing>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根据“</a:t>
            </a:r>
            <a:r>
              <a:rPr lang="en-US" altLang="zh-CN" sz="2800" b="1" dirty="0">
                <a:latin typeface="微软雅黑" panose="020B0503020204020204" pitchFamily="34" charset="-122"/>
                <a:ea typeface="微软雅黑" panose="020B0503020204020204" pitchFamily="34" charset="-122"/>
              </a:rPr>
              <a:t>Please give my best wishes to your grandparents.”</a:t>
            </a:r>
            <a:r>
              <a:rPr lang="zh-CN" altLang="en-US" sz="2800" b="1" dirty="0">
                <a:latin typeface="微软雅黑" panose="020B0503020204020204" pitchFamily="34" charset="-122"/>
                <a:ea typeface="微软雅黑" panose="020B0503020204020204" pitchFamily="34" charset="-122"/>
              </a:rPr>
              <a:t>（请代我向你的祖父母问好。）和“</a:t>
            </a:r>
            <a:r>
              <a:rPr lang="en-US" altLang="zh-CN" sz="2800" b="1" dirty="0">
                <a:latin typeface="微软雅黑" panose="020B0503020204020204" pitchFamily="34" charset="-122"/>
                <a:ea typeface="微软雅黑" panose="020B0503020204020204" pitchFamily="34" charset="-122"/>
              </a:rPr>
              <a:t>Thank you.”</a:t>
            </a:r>
            <a:r>
              <a:rPr lang="zh-CN" altLang="en-US" sz="2800" b="1" dirty="0">
                <a:latin typeface="微软雅黑" panose="020B0503020204020204" pitchFamily="34" charset="-122"/>
                <a:ea typeface="微软雅黑" panose="020B0503020204020204" pitchFamily="34" charset="-122"/>
              </a:rPr>
              <a:t>，可推断出 </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项“我会的”最符合上下文。</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项“不客气”、</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项“我想是的”和 </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项“但愿不是”均不妥当，故此题正确答案为：</a:t>
            </a:r>
            <a:r>
              <a:rPr lang="en-US" altLang="zh-CN" sz="2800" b="1" dirty="0">
                <a:latin typeface="微软雅黑" panose="020B0503020204020204" pitchFamily="34" charset="-122"/>
                <a:ea typeface="微软雅黑" panose="020B0503020204020204" pitchFamily="34" charset="-122"/>
              </a:rPr>
              <a:t>B</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100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话题：请求与应答（2021 年广东高职高考 3）</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5. M: Hi. Susan, can you show me the photos?</a:t>
            </a: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______________________. Here you are.</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Sure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Thanks</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C.That’s it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Go ahead</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话题：购物（2021 年广东高职高考 4）</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6. M: ______________________, Madam?</a:t>
            </a: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I’d like to buy a skirt.</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What can I do for you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How are you</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What’s the matter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What happened</a:t>
            </a: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p>
        </p:txBody>
      </p:sp>
      <p:sp>
        <p:nvSpPr>
          <p:cNvPr id="5" name="TextBox 4"/>
          <p:cNvSpPr txBox="1"/>
          <p:nvPr/>
        </p:nvSpPr>
        <p:spPr>
          <a:xfrm>
            <a:off x="2398977" y="2077481"/>
            <a:ext cx="1503098"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6" name="TextBox 5"/>
          <p:cNvSpPr txBox="1"/>
          <p:nvPr/>
        </p:nvSpPr>
        <p:spPr>
          <a:xfrm>
            <a:off x="1753759" y="3775781"/>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101</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文本框 8">
            <a:hlinkClick r:id="rId4" action="ppaction://hlinksldjump"/>
          </p:cNvPr>
          <p:cNvSpPr txBox="1"/>
          <p:nvPr/>
        </p:nvSpPr>
        <p:spPr>
          <a:xfrm>
            <a:off x="6983056" y="207748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6109931" y="377596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500"/>
                            </p:stCondLst>
                            <p:childTnLst>
                              <p:par>
                                <p:cTn id="41" presetID="16" presetClass="entr" presetSubtype="37"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outVertic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bldLvl="0" animBg="1"/>
      <p:bldP spid="10" grpId="0" bldLvl="0" animBg="1"/>
    </p:bldLst>
  </p:timing>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 根据“can you show me the photos?”可以得知说话者是请求 Susan 给自己看看照片，A 项</a:t>
            </a:r>
            <a:r>
              <a:rPr lang="en-US" sz="2800" b="1" dirty="0">
                <a:latin typeface="微软雅黑" panose="020B0503020204020204" pitchFamily="34" charset="-122"/>
                <a:ea typeface="微软雅黑" panose="020B0503020204020204" pitchFamily="34" charset="-122"/>
              </a:rPr>
              <a:t> </a:t>
            </a:r>
            <a:r>
              <a:rPr sz="2800" b="1" dirty="0">
                <a:latin typeface="微软雅黑" panose="020B0503020204020204" pitchFamily="34" charset="-122"/>
                <a:ea typeface="微软雅黑" panose="020B0503020204020204" pitchFamily="34" charset="-122"/>
              </a:rPr>
              <a:t>Sure 意为“当然可以”，B 项 Thanks 意为“谢谢”，C 项 That’s it 表示“对了”的意思，D 项</a:t>
            </a:r>
            <a:r>
              <a:rPr lang="en-US" sz="2800" b="1" dirty="0">
                <a:latin typeface="微软雅黑" panose="020B0503020204020204" pitchFamily="34" charset="-122"/>
                <a:ea typeface="微软雅黑" panose="020B0503020204020204" pitchFamily="34" charset="-122"/>
              </a:rPr>
              <a:t> </a:t>
            </a:r>
            <a:r>
              <a:rPr sz="2800" b="1" dirty="0">
                <a:latin typeface="微软雅黑" panose="020B0503020204020204" pitchFamily="34" charset="-122"/>
                <a:ea typeface="微软雅黑" panose="020B0503020204020204" pitchFamily="34" charset="-122"/>
              </a:rPr>
              <a:t>Go ahead 意为“去吧”，B、C、D 项均不符合语境，故此题的正确答案为：A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102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根据回答“I’d like to buy a skirt.”可以得知该对话表达的是购物的情景，A 项 What can I do for you 意为“我能帮您做点什么吗”，B 项 How are you 意为“你好吗”，C 项 What’s the matter 表示“出了什么事”，D 项 What happened 意为“发生什么事了”，A 项是服务员说的话，符合购物的情景，B、C、D 项均不符合语境，故此题的正确答案为：A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737090" y="3754755"/>
            <a:ext cx="2361565" cy="299974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103</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话题：询问与提供信息（2023 年广东高职高考 4）</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7. M: Excuse me. Could you tell me how to get to Garden Hotel?</a:t>
            </a: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Garden Hotel? ______________________. I really don’t know.</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Forget it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I’m sorry</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Go ahead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All right</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话题：询问与提供信息（2019 年广东高职高考 2）</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8. M: What does Mary look like?</a:t>
            </a: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She likes smiling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She likes dancing</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She’s tall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She’s friendly</a:t>
            </a: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p>
        </p:txBody>
      </p:sp>
      <p:sp>
        <p:nvSpPr>
          <p:cNvPr id="5" name="TextBox 4"/>
          <p:cNvSpPr txBox="1"/>
          <p:nvPr/>
        </p:nvSpPr>
        <p:spPr>
          <a:xfrm>
            <a:off x="3964022" y="2008515"/>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6" name="TextBox 5"/>
          <p:cNvSpPr txBox="1"/>
          <p:nvPr/>
        </p:nvSpPr>
        <p:spPr>
          <a:xfrm>
            <a:off x="1950270" y="4258484"/>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104</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文本框 8">
            <a:hlinkClick r:id="rId4" action="ppaction://hlinksldjump"/>
          </p:cNvPr>
          <p:cNvSpPr txBox="1"/>
          <p:nvPr/>
        </p:nvSpPr>
        <p:spPr>
          <a:xfrm>
            <a:off x="8036454" y="2707622"/>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6683269" y="4289262"/>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500"/>
                            </p:stCondLst>
                            <p:childTnLst>
                              <p:par>
                                <p:cTn id="41" presetID="16" presetClass="entr" presetSubtype="37"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outVertic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bldLvl="0" animBg="1"/>
      <p:bldP spid="10" grpId="0" animBg="1"/>
    </p:bld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 这是一个有关问路的对话。上句说话人询问如何前往花园酒店，而对方回复“I really don’t know (我真不知道).”可以说明对方无法提供帮助。B项“我很抱歉”，符合上下文，而A项“算了吧”、C项“你说吧”和D项“好吧”，都不符合对话的情境。故此题正确答案为：B。</a:t>
            </a: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105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根据“</a:t>
            </a:r>
            <a:r>
              <a:rPr lang="en-US" altLang="zh-CN" sz="2800" b="1" dirty="0">
                <a:latin typeface="微软雅黑" panose="020B0503020204020204" pitchFamily="34" charset="-122"/>
                <a:ea typeface="微软雅黑" panose="020B0503020204020204" pitchFamily="34" charset="-122"/>
              </a:rPr>
              <a:t>What does Mary look like? </a:t>
            </a:r>
            <a:r>
              <a:rPr lang="zh-CN" altLang="en-US" sz="2800" b="1" dirty="0">
                <a:latin typeface="微软雅黑" panose="020B0503020204020204" pitchFamily="34" charset="-122"/>
                <a:ea typeface="微软雅黑" panose="020B0503020204020204" pitchFamily="34" charset="-122"/>
              </a:rPr>
              <a:t>（玛丽长什么样？）”并结合选项，说话人想知道</a:t>
            </a:r>
            <a:r>
              <a:rPr lang="en-US" altLang="zh-CN" sz="2800" b="1" dirty="0">
                <a:latin typeface="微软雅黑" panose="020B0503020204020204" pitchFamily="34" charset="-122"/>
                <a:ea typeface="微软雅黑" panose="020B0503020204020204" pitchFamily="34" charset="-122"/>
              </a:rPr>
              <a:t>Mary</a:t>
            </a:r>
            <a:r>
              <a:rPr lang="zh-CN" altLang="en-US" sz="2800" b="1" dirty="0">
                <a:latin typeface="微软雅黑" panose="020B0503020204020204" pitchFamily="34" charset="-122"/>
                <a:ea typeface="微软雅黑" panose="020B0503020204020204" pitchFamily="34" charset="-122"/>
              </a:rPr>
              <a:t>的模样，</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项“她喜欢笑。”、</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项“她喜欢舞蹈。”以及 </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项“她很友好。”均不妥当，而 </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项“她很高。”即是对 </a:t>
            </a:r>
            <a:r>
              <a:rPr lang="en-US" altLang="zh-CN" sz="2800" b="1" dirty="0">
                <a:latin typeface="微软雅黑" panose="020B0503020204020204" pitchFamily="34" charset="-122"/>
                <a:ea typeface="微软雅黑" panose="020B0503020204020204" pitchFamily="34" charset="-122"/>
              </a:rPr>
              <a:t>Mary </a:t>
            </a:r>
            <a:r>
              <a:rPr lang="zh-CN" altLang="en-US" sz="2800" b="1" dirty="0">
                <a:latin typeface="微软雅黑" panose="020B0503020204020204" pitchFamily="34" charset="-122"/>
                <a:ea typeface="微软雅黑" panose="020B0503020204020204" pitchFamily="34" charset="-122"/>
              </a:rPr>
              <a:t>模样的形容，故此题正确答案为：</a:t>
            </a:r>
            <a:r>
              <a:rPr lang="en-US" altLang="zh-CN" sz="2800" b="1" dirty="0">
                <a:latin typeface="微软雅黑" panose="020B0503020204020204" pitchFamily="34" charset="-122"/>
                <a:ea typeface="微软雅黑" panose="020B0503020204020204" pitchFamily="34" charset="-122"/>
              </a:rPr>
              <a:t>C</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106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话题：询问与提供信息（</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2020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年广东高职高考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9. M: ___________________, could you tell me how to go to the station?</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Go straight down this street, and turn left when you see a traffic 	light.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I’m sorry                                      B. Come on</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Never mind                                    D. Excuse me</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话题：提供信息与应答（2021 年广东高职高考 5）</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10. W: Hi, Tom! I called you yesterday morning, but no one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answered</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the phone.</a:t>
            </a: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______________________.</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Never mind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Don’t worry</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I’m sorry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Take it easy</a:t>
            </a: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p>
        </p:txBody>
      </p:sp>
      <p:sp>
        <p:nvSpPr>
          <p:cNvPr id="5" name="TextBox 4"/>
          <p:cNvSpPr txBox="1"/>
          <p:nvPr/>
        </p:nvSpPr>
        <p:spPr>
          <a:xfrm>
            <a:off x="1964003" y="1554490"/>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6" name="TextBox 5"/>
          <p:cNvSpPr txBox="1"/>
          <p:nvPr/>
        </p:nvSpPr>
        <p:spPr>
          <a:xfrm>
            <a:off x="2284677" y="4926554"/>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107</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文本框 8">
            <a:hlinkClick r:id="rId4" action="ppaction://hlinksldjump"/>
          </p:cNvPr>
          <p:cNvSpPr txBox="1"/>
          <p:nvPr/>
        </p:nvSpPr>
        <p:spPr>
          <a:xfrm>
            <a:off x="10938520" y="1651543"/>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5490855" y="480586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500"/>
                            </p:stCondLst>
                            <p:childTnLst>
                              <p:par>
                                <p:cTn id="41" presetID="16" presetClass="entr" presetSubtype="37"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outVertic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animBg="1"/>
      <p:bldP spid="10" grpId="0" bldLvl="0" animBg="1"/>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根据“</a:t>
            </a:r>
            <a:r>
              <a:rPr lang="en-US" altLang="zh-CN" sz="2800" b="1" dirty="0">
                <a:latin typeface="微软雅黑" panose="020B0503020204020204" pitchFamily="34" charset="-122"/>
                <a:ea typeface="微软雅黑" panose="020B0503020204020204" pitchFamily="34" charset="-122"/>
              </a:rPr>
              <a:t>Could you tell me how to go to the station?”</a:t>
            </a:r>
            <a:r>
              <a:rPr lang="zh-CN" altLang="en-US" sz="2800" b="1" dirty="0">
                <a:latin typeface="微软雅黑" panose="020B0503020204020204" pitchFamily="34" charset="-122"/>
                <a:ea typeface="微软雅黑" panose="020B0503020204020204" pitchFamily="34" charset="-122"/>
              </a:rPr>
              <a:t>（你能告诉我如何去火车站吗？），我们可以得知说话人是在向对方求助。</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项“对不起”、</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项“快点”和 </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项“没关系”均不符合上下文，而 </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项“打扰一下”符合对话情景，故此题正确答案为：</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108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“Hi, Tom! I called you yesterday morning, but no one answered the phone.”意为“昨天上午我打电话给你，但没人接。”由此可以得知说话者是表达责备的语气，A 项 Never mind 意为“没关系”，B 项 Don’t worry 意为“不用担心”，C 项 I’m sorry 表示“很抱歉”，D 项 Take it easy 意为“请放松”，A、B、D 项均不符合语境，故此题的正确答案为：C</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387205" y="3444240"/>
            <a:ext cx="2711450" cy="332803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109</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2032000" y="191203"/>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11</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032000" y="1948025"/>
            <a:ext cx="8048806" cy="2308324"/>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M: Hello, Mrs. Smith. Come in and sit down.</a:t>
            </a:r>
          </a:p>
          <a:p>
            <a:r>
              <a:rPr lang="en-US" altLang="zh-CN" sz="2400" b="1" dirty="0">
                <a:latin typeface="微软雅黑" panose="020B0503020204020204" pitchFamily="34" charset="-122"/>
                <a:ea typeface="微软雅黑" panose="020B0503020204020204" pitchFamily="34" charset="-122"/>
              </a:rPr>
              <a:t>W: Thank you, doctor.</a:t>
            </a:r>
          </a:p>
          <a:p>
            <a:r>
              <a:rPr lang="en-US" altLang="zh-CN" sz="2400" b="1" dirty="0">
                <a:latin typeface="微软雅黑" panose="020B0503020204020204" pitchFamily="34" charset="-122"/>
                <a:ea typeface="微软雅黑" panose="020B0503020204020204" pitchFamily="34" charset="-122"/>
              </a:rPr>
              <a:t>M: ___________________?</a:t>
            </a:r>
          </a:p>
          <a:p>
            <a:r>
              <a:rPr lang="en-US" altLang="zh-CN" sz="2400" b="1" dirty="0">
                <a:latin typeface="微软雅黑" panose="020B0503020204020204" pitchFamily="34" charset="-122"/>
                <a:ea typeface="微软雅黑" panose="020B0503020204020204" pitchFamily="34" charset="-122"/>
              </a:rPr>
              <a:t>W: I’ve got a headache.</a:t>
            </a:r>
          </a:p>
          <a:p>
            <a:r>
              <a:rPr lang="en-US" altLang="zh-CN" sz="2400" b="1" dirty="0">
                <a:latin typeface="微软雅黑" panose="020B0503020204020204" pitchFamily="34" charset="-122"/>
                <a:ea typeface="微软雅黑" panose="020B0503020204020204" pitchFamily="34" charset="-122"/>
              </a:rPr>
              <a:t>A. What’s wrong with you             B. What are you</a:t>
            </a:r>
          </a:p>
          <a:p>
            <a:r>
              <a:rPr lang="en-US" altLang="zh-CN" sz="2400" b="1" dirty="0">
                <a:latin typeface="微软雅黑" panose="020B0503020204020204" pitchFamily="34" charset="-122"/>
                <a:ea typeface="微软雅黑" panose="020B0503020204020204" pitchFamily="34" charset="-122"/>
              </a:rPr>
              <a:t>C. How do you do                             D. How are you</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586242" y="2638926"/>
            <a:ext cx="453970" cy="523220"/>
          </a:xfrm>
          <a:prstGeom prst="rect">
            <a:avLst/>
          </a:prstGeom>
          <a:noFill/>
        </p:spPr>
        <p:txBody>
          <a:bodyPr wrap="non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zh-CN" altLang="en-US"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762000" y="4256350"/>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解析：做题时考生应根据语境，在准确理解句子含义后进行选择。本题</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项意为“你哪儿不舒服”，</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项意为“你是干什么的”，而</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项和</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项为问候语，意思分别是“幸会幸会”和“你好吗”。根据对话最后一句“</a:t>
            </a:r>
            <a:r>
              <a:rPr lang="en-US" altLang="zh-CN" sz="2400" dirty="0">
                <a:latin typeface="微软雅黑" panose="020B0503020204020204" pitchFamily="34" charset="-122"/>
                <a:ea typeface="微软雅黑" panose="020B0503020204020204" pitchFamily="34" charset="-122"/>
              </a:rPr>
              <a:t>I’ve got a headache.</a:t>
            </a:r>
            <a:r>
              <a:rPr lang="zh-CN" altLang="en-US" sz="2400" dirty="0">
                <a:latin typeface="微软雅黑" panose="020B0503020204020204" pitchFamily="34" charset="-122"/>
                <a:ea typeface="微软雅黑" panose="020B0503020204020204" pitchFamily="34" charset="-122"/>
              </a:rPr>
              <a:t>（我头疼）”，故此题正确答案为</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Graphic spid="2" grpId="0">
        <p:bldAsOne/>
      </p:bldGraphic>
      <p:bldP spid="4" grpId="0"/>
      <p:bldP spid="7" grpId="0"/>
      <p:bldP spid="9"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话题：邀请与应答（2023 年广东高职高考 2）</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11. M: ______________________?</a:t>
            </a: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I’d like to have a cup of coffee.</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What do you mean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How are you </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May I help you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Are you with me</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话题：问候与道别（2022 年广东高职高考 2）</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12. M: Oh, it’s late. ___________________.</a:t>
            </a: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OK, let’s meet some other time.</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I hope so</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 B. I agree</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I must leave now</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 D. I don’t know</a:t>
            </a: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p>
        </p:txBody>
      </p:sp>
      <p:sp>
        <p:nvSpPr>
          <p:cNvPr id="5" name="TextBox 4"/>
          <p:cNvSpPr txBox="1"/>
          <p:nvPr/>
        </p:nvSpPr>
        <p:spPr>
          <a:xfrm>
            <a:off x="2223024" y="1555115"/>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6" name="TextBox 5"/>
          <p:cNvSpPr txBox="1"/>
          <p:nvPr/>
        </p:nvSpPr>
        <p:spPr>
          <a:xfrm>
            <a:off x="3839501" y="3768852"/>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110</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文本框 8">
            <a:hlinkClick r:id="rId4" action="ppaction://hlinksldjump"/>
          </p:cNvPr>
          <p:cNvSpPr txBox="1"/>
          <p:nvPr/>
        </p:nvSpPr>
        <p:spPr>
          <a:xfrm>
            <a:off x="7859981" y="252110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6738004" y="3768852"/>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500"/>
                            </p:stCondLst>
                            <p:childTnLst>
                              <p:par>
                                <p:cTn id="41" presetID="16" presetClass="entr" presetSubtype="37"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outVertic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bldLvl="0" animBg="1"/>
      <p:bldP spid="10" grpId="0" bldLvl="0" animBg="1"/>
    </p:bld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根据“I’d like to have a cup of coffee.”并结合选项，我们能判断出上句的说话人是向对方发出了提供服务的信号，A项“你是什么意思？”、B项“你好吗？”和D项“你明白我说的话</a:t>
            </a:r>
          </a:p>
          <a:p>
            <a:pPr marL="0" indent="0">
              <a:lnSpc>
                <a:spcPct val="150000"/>
              </a:lnSpc>
              <a:buNone/>
            </a:pPr>
            <a:r>
              <a:rPr sz="2800" b="1" dirty="0">
                <a:latin typeface="微软雅黑" panose="020B0503020204020204" pitchFamily="34" charset="-122"/>
                <a:ea typeface="微软雅黑" panose="020B0503020204020204" pitchFamily="34" charset="-122"/>
              </a:rPr>
              <a:t>吗？”都没有为他人效劳的意思。C项“我能为您服务吗？”符合上下文。故此题正确答案为：C。</a:t>
            </a: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111</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up)">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对话句意为“时间太晚了……”“好吧，我们下次再聚。”可知对话是关于道别的。C项“我现在必须得离开了”符合上下文，而A项“希望如此”、B项“我同意”和D项“我不知道”均不符合语境，故此题正确答案为：C</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112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话题：感谢与应答（2023 年广东高职高考 3）</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13. W: Thank you very much for coming to meet me, Mr. Smith.</a:t>
            </a: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M: ________.</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I hope so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Have a nice day</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I see</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 D. My pleasure</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话题：感谢与应答 （2019 年广东高职高考 3）</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14. M: So kind of you to help me with the luggage.</a:t>
            </a: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I like it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It’s my duty</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Never mind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My pleasure</a:t>
            </a: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p>
        </p:txBody>
      </p:sp>
      <p:sp>
        <p:nvSpPr>
          <p:cNvPr id="5" name="TextBox 4"/>
          <p:cNvSpPr txBox="1"/>
          <p:nvPr/>
        </p:nvSpPr>
        <p:spPr>
          <a:xfrm>
            <a:off x="1340432" y="2000404"/>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6" name="TextBox 5"/>
          <p:cNvSpPr txBox="1"/>
          <p:nvPr/>
        </p:nvSpPr>
        <p:spPr>
          <a:xfrm>
            <a:off x="1498489" y="4171861"/>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113</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文本框 8">
            <a:hlinkClick r:id="rId4" action="ppaction://hlinksldjump"/>
          </p:cNvPr>
          <p:cNvSpPr txBox="1"/>
          <p:nvPr/>
        </p:nvSpPr>
        <p:spPr>
          <a:xfrm>
            <a:off x="3234362" y="213629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4531666" y="423375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500"/>
                            </p:stCondLst>
                            <p:childTnLst>
                              <p:par>
                                <p:cTn id="41" presetID="16" presetClass="entr" presetSubtype="37"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outVertic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bldLvl="0" animBg="1"/>
      <p:bldP spid="10" grpId="0" bldLvl="0" animBg="1"/>
    </p:bld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这是一个收到感谢后进行回应的对话。“Thank you very much for coming to meet me”意为“非常感谢你来接我”。D项“乐意效劳”最符合上下文，故选D项。前三个选项分别是“希望如此”“祝你一天过得愉快”和“我明白了”，均不适合用以回应感谢。故此题正确答案为：D。</a:t>
            </a: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114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根据“</a:t>
            </a:r>
            <a:r>
              <a:rPr lang="en-US" altLang="zh-CN" sz="2800" b="1" dirty="0">
                <a:latin typeface="微软雅黑" panose="020B0503020204020204" pitchFamily="34" charset="-122"/>
                <a:ea typeface="微软雅黑" panose="020B0503020204020204" pitchFamily="34" charset="-122"/>
              </a:rPr>
              <a:t>So kind of you to help me with the luggage.</a:t>
            </a:r>
            <a:r>
              <a:rPr lang="zh-CN" altLang="en-US" sz="2800" b="1" dirty="0">
                <a:latin typeface="微软雅黑" panose="020B0503020204020204" pitchFamily="34" charset="-122"/>
                <a:ea typeface="微软雅黑" panose="020B0503020204020204" pitchFamily="34" charset="-122"/>
              </a:rPr>
              <a:t>（你能帮我拿行李真是太好了。）”结合选项，前三项的意思分别是“我喜欢。”、“这是我的职责。”以及“没关系。”，均不符合语境，而 </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My pleasure.”</a:t>
            </a:r>
            <a:r>
              <a:rPr lang="zh-CN" altLang="en-US" sz="2800" b="1" dirty="0">
                <a:latin typeface="微软雅黑" panose="020B0503020204020204" pitchFamily="34" charset="-122"/>
                <a:ea typeface="微软雅黑" panose="020B0503020204020204" pitchFamily="34" charset="-122"/>
              </a:rPr>
              <a:t>意为“我的荣幸。”，通常用在应答感谢时，故此题正确答案为：</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115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话题：情感表达（2022 年广东高职高考 5）</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15. M: I think that you are wasting time in the course.</a:t>
            </a: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I suppose so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I don’t think so </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I hope not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I am afraid not</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话题：表扬与鼓励（2022 年广东高职高考 3）</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16. W: You have a beautiful garden.</a:t>
            </a: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 I spent a lot of time on it.</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Help yourself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Take it easy</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Of course not</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Thank you</a:t>
            </a: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p>
        </p:txBody>
      </p:sp>
      <p:sp>
        <p:nvSpPr>
          <p:cNvPr id="5" name="TextBox 4"/>
          <p:cNvSpPr txBox="1"/>
          <p:nvPr/>
        </p:nvSpPr>
        <p:spPr>
          <a:xfrm>
            <a:off x="1498489" y="2061999"/>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6" name="TextBox 5"/>
          <p:cNvSpPr txBox="1"/>
          <p:nvPr/>
        </p:nvSpPr>
        <p:spPr>
          <a:xfrm>
            <a:off x="1498489" y="4217269"/>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116</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文本框 8">
            <a:hlinkClick r:id="rId4" action="ppaction://hlinksldjump"/>
          </p:cNvPr>
          <p:cNvSpPr txBox="1"/>
          <p:nvPr/>
        </p:nvSpPr>
        <p:spPr>
          <a:xfrm>
            <a:off x="4520574" y="206154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6755784" y="388321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500"/>
                            </p:stCondLst>
                            <p:childTnLst>
                              <p:par>
                                <p:cTn id="41" presetID="16" presetClass="entr" presetSubtype="37"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outVertic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bldLvl="0" animBg="1"/>
      <p:bldP spid="10" grpId="0" bldLvl="0" animBg="1"/>
    </p:bld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621678" cy="6418053"/>
          </a:xfrm>
        </p:spPr>
        <p:txBody>
          <a:bodyPr>
            <a:normAutofit/>
          </a:bodyPr>
          <a:lstStyle/>
          <a:p>
            <a:pPr marL="0" indent="0" algn="just">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根据本题中的“I think that you are wasting time...”（我认为你是在浪费时间……），结合选项，A</a:t>
            </a:r>
            <a:r>
              <a:rPr lang="en-US" sz="2800" b="1" dirty="0">
                <a:latin typeface="微软雅黑" panose="020B0503020204020204" pitchFamily="34" charset="-122"/>
                <a:ea typeface="微软雅黑" panose="020B0503020204020204" pitchFamily="34" charset="-122"/>
              </a:rPr>
              <a:t> </a:t>
            </a:r>
            <a:r>
              <a:rPr sz="2800" b="1" dirty="0">
                <a:latin typeface="微软雅黑" panose="020B0503020204020204" pitchFamily="34" charset="-122"/>
                <a:ea typeface="微软雅黑" panose="020B0503020204020204" pitchFamily="34" charset="-122"/>
              </a:rPr>
              <a:t>项“我想是吧”通常用于同意或者说“Yes”，</a:t>
            </a:r>
            <a:r>
              <a:rPr sz="2800" b="1" dirty="0" err="1">
                <a:latin typeface="微软雅黑" panose="020B0503020204020204" pitchFamily="34" charset="-122"/>
                <a:ea typeface="微软雅黑" panose="020B0503020204020204" pitchFamily="34" charset="-122"/>
              </a:rPr>
              <a:t>这种情况下，说话人并不是很确定。而</a:t>
            </a:r>
            <a:r>
              <a:rPr lang="en-US" sz="2800" b="1" dirty="0">
                <a:latin typeface="微软雅黑" panose="020B0503020204020204" pitchFamily="34" charset="-122"/>
                <a:ea typeface="微软雅黑" panose="020B0503020204020204" pitchFamily="34" charset="-122"/>
              </a:rPr>
              <a:t> </a:t>
            </a:r>
            <a:r>
              <a:rPr sz="2800" b="1" dirty="0" err="1">
                <a:latin typeface="微软雅黑" panose="020B0503020204020204" pitchFamily="34" charset="-122"/>
                <a:ea typeface="微软雅黑" panose="020B0503020204020204" pitchFamily="34" charset="-122"/>
              </a:rPr>
              <a:t>B项“我不这么认为”是表达对别人想法的反驳。C</a:t>
            </a:r>
            <a:r>
              <a:rPr lang="en-US" sz="2800" b="1" dirty="0">
                <a:latin typeface="微软雅黑" panose="020B0503020204020204" pitchFamily="34" charset="-122"/>
                <a:ea typeface="微软雅黑" panose="020B0503020204020204" pitchFamily="34" charset="-122"/>
              </a:rPr>
              <a:t> </a:t>
            </a:r>
            <a:r>
              <a:rPr sz="2800" b="1" dirty="0">
                <a:latin typeface="微软雅黑" panose="020B0503020204020204" pitchFamily="34" charset="-122"/>
                <a:ea typeface="微软雅黑" panose="020B0503020204020204" pitchFamily="34" charset="-122"/>
              </a:rPr>
              <a:t>项“希望没有”和D</a:t>
            </a:r>
            <a:r>
              <a:rPr lang="en-US" sz="2800" b="1" dirty="0">
                <a:latin typeface="微软雅黑" panose="020B0503020204020204" pitchFamily="34" charset="-122"/>
                <a:ea typeface="微软雅黑" panose="020B0503020204020204" pitchFamily="34" charset="-122"/>
              </a:rPr>
              <a:t> </a:t>
            </a:r>
            <a:r>
              <a:rPr sz="2800" b="1" dirty="0">
                <a:latin typeface="微软雅黑" panose="020B0503020204020204" pitchFamily="34" charset="-122"/>
                <a:ea typeface="微软雅黑" panose="020B0503020204020204" pitchFamily="34" charset="-122"/>
              </a:rPr>
              <a:t>项“恐怕没有”用在上下文里均不够准确，故此题正确答案为：B。</a:t>
            </a:r>
          </a:p>
        </p:txBody>
      </p:sp>
      <p:grpSp>
        <p:nvGrpSpPr>
          <p:cNvPr id="69" name="Group 4"/>
          <p:cNvGrpSpPr/>
          <p:nvPr/>
        </p:nvGrpSpPr>
        <p:grpSpPr>
          <a:xfrm>
            <a:off x="9478645" y="3918585"/>
            <a:ext cx="2620010" cy="285369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117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根据本题中“You have a beautiful garden.”（你的花园真美丽。）可以判断该语境为对赞美的应答。A</a:t>
            </a:r>
            <a:r>
              <a:rPr lang="en-US" sz="2800" b="1" dirty="0">
                <a:latin typeface="微软雅黑" panose="020B0503020204020204" pitchFamily="34" charset="-122"/>
                <a:ea typeface="微软雅黑" panose="020B0503020204020204" pitchFamily="34" charset="-122"/>
              </a:rPr>
              <a:t> </a:t>
            </a:r>
            <a:r>
              <a:rPr sz="2800" b="1" dirty="0">
                <a:latin typeface="微软雅黑" panose="020B0503020204020204" pitchFamily="34" charset="-122"/>
                <a:ea typeface="微软雅黑" panose="020B0503020204020204" pitchFamily="34" charset="-122"/>
              </a:rPr>
              <a:t>项“请自便”、B</a:t>
            </a:r>
            <a:r>
              <a:rPr lang="en-US" sz="2800" b="1" dirty="0">
                <a:latin typeface="微软雅黑" panose="020B0503020204020204" pitchFamily="34" charset="-122"/>
                <a:ea typeface="微软雅黑" panose="020B0503020204020204" pitchFamily="34" charset="-122"/>
              </a:rPr>
              <a:t> </a:t>
            </a:r>
            <a:r>
              <a:rPr sz="2800" b="1" dirty="0">
                <a:latin typeface="微软雅黑" panose="020B0503020204020204" pitchFamily="34" charset="-122"/>
                <a:ea typeface="微软雅黑" panose="020B0503020204020204" pitchFamily="34" charset="-122"/>
              </a:rPr>
              <a:t>项“放轻松”和</a:t>
            </a:r>
            <a:r>
              <a:rPr lang="en-US" sz="2800" b="1" dirty="0">
                <a:latin typeface="微软雅黑" panose="020B0503020204020204" pitchFamily="34" charset="-122"/>
                <a:ea typeface="微软雅黑" panose="020B0503020204020204" pitchFamily="34" charset="-122"/>
              </a:rPr>
              <a:t> </a:t>
            </a:r>
            <a:r>
              <a:rPr sz="2800" b="1" dirty="0">
                <a:latin typeface="微软雅黑" panose="020B0503020204020204" pitchFamily="34" charset="-122"/>
                <a:ea typeface="微软雅黑" panose="020B0503020204020204" pitchFamily="34" charset="-122"/>
              </a:rPr>
              <a:t>C</a:t>
            </a:r>
            <a:r>
              <a:rPr lang="en-US" sz="2800" b="1" dirty="0">
                <a:latin typeface="微软雅黑" panose="020B0503020204020204" pitchFamily="34" charset="-122"/>
                <a:ea typeface="微软雅黑" panose="020B0503020204020204" pitchFamily="34" charset="-122"/>
              </a:rPr>
              <a:t> </a:t>
            </a:r>
            <a:r>
              <a:rPr sz="2800" b="1" dirty="0">
                <a:latin typeface="微软雅黑" panose="020B0503020204020204" pitchFamily="34" charset="-122"/>
                <a:ea typeface="微软雅黑" panose="020B0503020204020204" pitchFamily="34" charset="-122"/>
              </a:rPr>
              <a:t>项“当然没有”均不符合语境。D</a:t>
            </a:r>
            <a:r>
              <a:rPr lang="en-US" sz="2800" b="1" dirty="0">
                <a:latin typeface="微软雅黑" panose="020B0503020204020204" pitchFamily="34" charset="-122"/>
                <a:ea typeface="微软雅黑" panose="020B0503020204020204" pitchFamily="34" charset="-122"/>
              </a:rPr>
              <a:t> </a:t>
            </a:r>
            <a:r>
              <a:rPr sz="2800" b="1" dirty="0">
                <a:latin typeface="微软雅黑" panose="020B0503020204020204" pitchFamily="34" charset="-122"/>
                <a:ea typeface="微软雅黑" panose="020B0503020204020204" pitchFamily="34" charset="-122"/>
              </a:rPr>
              <a:t>项“谢谢”表示接受并感谢对方的赞扬，故此题正确答案为：D。</a:t>
            </a: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118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话题：祝愿与祝贺 （2019 年广东高职高考 1）</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17. M: Have a nice weekend!</a:t>
            </a: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Thanks. ___________________.</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All right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You too</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You’re so kind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With pleasure</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话题：祝愿与祝贺 （2019 年广东高职高考 5）</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18. M: I will have an English test tomorrow.</a:t>
            </a: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Good luck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Sounds great</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Well done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It’s a pity</a:t>
            </a: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p>
        </p:txBody>
      </p:sp>
      <p:sp>
        <p:nvSpPr>
          <p:cNvPr id="5" name="TextBox 4"/>
          <p:cNvSpPr txBox="1"/>
          <p:nvPr/>
        </p:nvSpPr>
        <p:spPr>
          <a:xfrm>
            <a:off x="3195844" y="2003082"/>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6" name="TextBox 5"/>
          <p:cNvSpPr txBox="1"/>
          <p:nvPr/>
        </p:nvSpPr>
        <p:spPr>
          <a:xfrm>
            <a:off x="2150687" y="4217113"/>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119</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文本框 8">
            <a:hlinkClick r:id="rId4" action="ppaction://hlinksldjump"/>
          </p:cNvPr>
          <p:cNvSpPr txBox="1"/>
          <p:nvPr/>
        </p:nvSpPr>
        <p:spPr>
          <a:xfrm>
            <a:off x="7388947" y="206336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7388946" y="4247266"/>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500"/>
                            </p:stCondLst>
                            <p:childTnLst>
                              <p:par>
                                <p:cTn id="41" presetID="16" presetClass="entr" presetSubtype="37"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outVertic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2032000" y="191203"/>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12</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2032000" y="1948025"/>
            <a:ext cx="8085162" cy="1569660"/>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M: You look great in this orange dress.</a:t>
            </a:r>
          </a:p>
          <a:p>
            <a:r>
              <a:rPr lang="en-US" altLang="zh-CN" sz="2400" b="1" dirty="0">
                <a:latin typeface="微软雅黑" panose="020B0503020204020204" pitchFamily="34" charset="-122"/>
                <a:ea typeface="微软雅黑" panose="020B0503020204020204" pitchFamily="34" charset="-122"/>
              </a:rPr>
              <a:t>W: ___________________.</a:t>
            </a:r>
          </a:p>
          <a:p>
            <a:r>
              <a:rPr lang="en-US" altLang="zh-CN" sz="2400" b="1" dirty="0">
                <a:latin typeface="微软雅黑" panose="020B0503020204020204" pitchFamily="34" charset="-122"/>
                <a:ea typeface="微软雅黑" panose="020B0503020204020204" pitchFamily="34" charset="-122"/>
              </a:rPr>
              <a:t>A. Well, I don’t think so                      B. How come</a:t>
            </a:r>
          </a:p>
          <a:p>
            <a:r>
              <a:rPr lang="en-US" altLang="zh-CN" sz="2400" b="1" dirty="0">
                <a:latin typeface="微软雅黑" panose="020B0503020204020204" pitchFamily="34" charset="-122"/>
                <a:ea typeface="微软雅黑" panose="020B0503020204020204" pitchFamily="34" charset="-122"/>
              </a:rPr>
              <a:t>C. Just so </a:t>
            </a:r>
            <a:r>
              <a:rPr lang="en-US" altLang="zh-CN" sz="2400" b="1" dirty="0" err="1">
                <a:latin typeface="微软雅黑" panose="020B0503020204020204" pitchFamily="34" charset="-122"/>
                <a:ea typeface="微软雅黑" panose="020B0503020204020204" pitchFamily="34" charset="-122"/>
              </a:rPr>
              <a:t>so</a:t>
            </a:r>
            <a:r>
              <a:rPr lang="en-US" altLang="zh-CN" sz="2400" b="1" dirty="0">
                <a:latin typeface="微软雅黑" panose="020B0503020204020204" pitchFamily="34" charset="-122"/>
                <a:ea typeface="微软雅黑" panose="020B0503020204020204" pitchFamily="34" charset="-122"/>
              </a:rPr>
              <a:t>                                           D. Thank you</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586242" y="2209635"/>
            <a:ext cx="444352" cy="523220"/>
          </a:xfrm>
          <a:prstGeom prst="rect">
            <a:avLst/>
          </a:prstGeom>
          <a:noFill/>
        </p:spPr>
        <p:txBody>
          <a:bodyPr wrap="non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zh-CN" altLang="en-US"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762000" y="4256350"/>
            <a:ext cx="10668000" cy="1938992"/>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解析：做题时考生要注意中西方文化的差异，避免使用中式英语。根据本题中“</a:t>
            </a:r>
            <a:r>
              <a:rPr lang="en-US" altLang="zh-CN" sz="2400" dirty="0">
                <a:latin typeface="微软雅黑" panose="020B0503020204020204" pitchFamily="34" charset="-122"/>
                <a:ea typeface="微软雅黑" panose="020B0503020204020204" pitchFamily="34" charset="-122"/>
              </a:rPr>
              <a:t>You look great in this orange dress.”</a:t>
            </a:r>
            <a:r>
              <a:rPr lang="zh-CN" altLang="en-US" sz="2400" dirty="0">
                <a:latin typeface="微软雅黑" panose="020B0503020204020204" pitchFamily="34" charset="-122"/>
                <a:ea typeface="微软雅黑" panose="020B0503020204020204" pitchFamily="34" charset="-122"/>
              </a:rPr>
              <a:t>可以判断该语境为对赞扬的应答，</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项“噢，我不这么认为”、</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项“怎么可能”、</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项“马马虎虎”都是典型的中国人应答对方夸奖的方式。而西方人则是大方自然地用“</a:t>
            </a:r>
            <a:r>
              <a:rPr lang="en-US" altLang="zh-CN" sz="2400" dirty="0">
                <a:latin typeface="微软雅黑" panose="020B0503020204020204" pitchFamily="34" charset="-122"/>
                <a:ea typeface="微软雅黑" panose="020B0503020204020204" pitchFamily="34" charset="-122"/>
              </a:rPr>
              <a:t>Thank you.”</a:t>
            </a:r>
            <a:r>
              <a:rPr lang="zh-CN" altLang="en-US" sz="2400" dirty="0">
                <a:latin typeface="微软雅黑" panose="020B0503020204020204" pitchFamily="34" charset="-122"/>
                <a:ea typeface="微软雅黑" panose="020B0503020204020204" pitchFamily="34" charset="-122"/>
              </a:rPr>
              <a:t>接受对方的赞扬，故此题正确答案是</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Graphic spid="2" grpId="0">
        <p:bldAsOne/>
      </p:bldGraphic>
      <p:bldP spid="4" grpId="0"/>
      <p:bldP spid="7" grpId="0"/>
      <p:bldP spid="9" grpId="0"/>
    </p:bld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根据“Have a nice weekend!（祝你周末愉快！）”结合选项，A 项“好的。”和 C 项“你真好。”不够贴切；而 D 项“With pleasure.（乐意效劳。）”通常是用来回答对方的请求；B 项“You too.（你也一样。）”更符合对话情景和英美人的习惯表达，故此题正确答案为：B</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120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根据“I will have an English test tomorrow.（我明天要考英语。）”，我们可以得知该考试还没举行，说话人想预祝成功。A 项“Good luck.（祝你好运。）”最符合对话情景，故此题正确答案为：A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121</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话题：祝愿与祝贺（2020 年广东高职高考 20）</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19. W: I am taking my English test next week.</a:t>
            </a: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Congratulations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Great idea</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Good luck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Take care</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话题：请求与应答（2023 年广东高职高考 1）</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20. M: Would you like me to open the window?</a:t>
            </a: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________.</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It doesn’t matter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I don’t know</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Never mind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Yes, please</a:t>
            </a: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p>
        </p:txBody>
      </p:sp>
      <p:sp>
        <p:nvSpPr>
          <p:cNvPr id="5" name="TextBox 4"/>
          <p:cNvSpPr txBox="1"/>
          <p:nvPr/>
        </p:nvSpPr>
        <p:spPr>
          <a:xfrm>
            <a:off x="1498489" y="1944770"/>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6" name="TextBox 5"/>
          <p:cNvSpPr txBox="1"/>
          <p:nvPr/>
        </p:nvSpPr>
        <p:spPr>
          <a:xfrm>
            <a:off x="1276239" y="4221276"/>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122</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文本框 8">
            <a:hlinkClick r:id="rId4" action="ppaction://hlinksldjump"/>
          </p:cNvPr>
          <p:cNvSpPr txBox="1"/>
          <p:nvPr/>
        </p:nvSpPr>
        <p:spPr>
          <a:xfrm>
            <a:off x="4388802" y="212469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4388802" y="428191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500"/>
                            </p:stCondLst>
                            <p:childTnLst>
                              <p:par>
                                <p:cTn id="41" presetID="16" presetClass="entr" presetSubtype="37"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outVertic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animBg="1"/>
      <p:bldP spid="10" grpId="0" bldLvl="0" animBg="1"/>
    </p:bld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69465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根据“I am taking my English test next week.”（我下周要考英语。），我们可以得知该考试还没举行，说话人想预祝成功。C 项“Good luck”（祝你好运）最符合对话情景，故此题正确答案为：C。</a:t>
            </a: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123</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根据“Would you like me to open the window ( 你想让我打开窗户吗 )?”并结合选项，下句应该是对请求做出应答，D 项“Yes, please ( 是的，请吧 ).”最符合语境，故选 D 项。前三个选</a:t>
            </a:r>
          </a:p>
          <a:p>
            <a:pPr marL="0" indent="0">
              <a:lnSpc>
                <a:spcPct val="150000"/>
              </a:lnSpc>
              <a:buNone/>
            </a:pPr>
            <a:r>
              <a:rPr sz="2800" b="1" dirty="0">
                <a:latin typeface="微软雅黑" panose="020B0503020204020204" pitchFamily="34" charset="-122"/>
                <a:ea typeface="微软雅黑" panose="020B0503020204020204" pitchFamily="34" charset="-122"/>
              </a:rPr>
              <a:t>项分别是“没关系”“我不知道”和“不要紧”，均不适合用在该情景之下。故此题正确答案为：D。</a:t>
            </a: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up)">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话题：打电话（2023 年广东高职高考 5）</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21. M: Hello! This is Tom speaking. May I speak to Jane, please?</a:t>
            </a: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________.</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Hold on, please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You’re welcome</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Nice to meet you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She’s my sister</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话题：询问与提供信息（2022 年广东高职高考 4）</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22. W: Excuse me, could you tell me how I can get to the Ocean Park?</a:t>
            </a: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 </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Don’t ask me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Sorry, I am a stranger here</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This way please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I have no idea</a:t>
            </a: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p>
        </p:txBody>
      </p:sp>
      <p:sp>
        <p:nvSpPr>
          <p:cNvPr id="5" name="TextBox 4"/>
          <p:cNvSpPr txBox="1"/>
          <p:nvPr/>
        </p:nvSpPr>
        <p:spPr>
          <a:xfrm>
            <a:off x="1498489" y="2029866"/>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6" name="TextBox 5"/>
          <p:cNvSpPr txBox="1"/>
          <p:nvPr/>
        </p:nvSpPr>
        <p:spPr>
          <a:xfrm>
            <a:off x="1922730" y="4218824"/>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125</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文本框 8">
            <a:hlinkClick r:id="rId4" action="ppaction://hlinksldjump"/>
          </p:cNvPr>
          <p:cNvSpPr txBox="1"/>
          <p:nvPr/>
        </p:nvSpPr>
        <p:spPr>
          <a:xfrm>
            <a:off x="4026535" y="2178685"/>
            <a:ext cx="974090" cy="461645"/>
          </a:xfrm>
          <a:prstGeom prst="rect">
            <a:avLst/>
          </a:prstGeom>
          <a:solidFill>
            <a:schemeClr val="accent1"/>
          </a:solidFill>
        </p:spPr>
        <p:txBody>
          <a:bodyPr wrap="square" rtlCol="0">
            <a:no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4536416" y="428037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500"/>
                            </p:stCondLst>
                            <p:childTnLst>
                              <p:par>
                                <p:cTn id="41" presetID="16" presetClass="entr" presetSubtype="37"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outVertic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bldLvl="0" animBg="1"/>
      <p:bldP spid="10" grpId="0" bldLvl="0" animBg="1"/>
    </p:bld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根据对话内容“This is Tom speaking (我是Tom). May I speak to Jane, please (我可以和Jane通下话吗)?”，我们可以判断出这是一个打电话的情景。B项“不用谢”用于回应致谢，C项“很高兴见到你”用于问候，D项“她是我的姐妹”用于做介绍，而A项“请别挂电话”最符合语境。故此题正确答案为：A。</a:t>
            </a: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 对话中“...could you tell me how I can get to the Ocean Park”（你能告诉我怎么去海洋公园吗？）表明说话人想向对方问路，A项“别问我”和D项“我一无所知”是一种不礼貌的回应方式，C项“这边请”通常用在为人领路时，较之B项“抱歉，我对这儿不熟悉”，B项更加符合语境，故此题正确答案为：B。</a:t>
            </a: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127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37600" y="-717129"/>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话题：请求与应答（2022 年广东高职高考 1）</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23. M: Shall I carry your baggage to your room?</a:t>
            </a: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No, thanks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Don’t worry</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Good luck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Let’s go</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话题：邀请与应答（2020 年广东高职高考 28）</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24. M: How about seeing a movie tonight?</a:t>
            </a: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Sure. ___________________?</a:t>
            </a: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M: Can we meet at eight?</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What time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B. Where</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Who else		</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D. How</a:t>
            </a: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p>
        </p:txBody>
      </p:sp>
      <p:sp>
        <p:nvSpPr>
          <p:cNvPr id="5" name="TextBox 4"/>
          <p:cNvSpPr txBox="1"/>
          <p:nvPr/>
        </p:nvSpPr>
        <p:spPr>
          <a:xfrm>
            <a:off x="1498489" y="2061999"/>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6" name="TextBox 5"/>
          <p:cNvSpPr txBox="1"/>
          <p:nvPr/>
        </p:nvSpPr>
        <p:spPr>
          <a:xfrm>
            <a:off x="2611644" y="4155236"/>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128</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文本框 8">
            <a:hlinkClick r:id="rId4" action="ppaction://hlinksldjump"/>
          </p:cNvPr>
          <p:cNvSpPr txBox="1"/>
          <p:nvPr/>
        </p:nvSpPr>
        <p:spPr>
          <a:xfrm>
            <a:off x="4695443" y="2123412"/>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5378702" y="434805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par>
                          <p:cTn id="43" fill="hold">
                            <p:stCondLst>
                              <p:cond delay="500"/>
                            </p:stCondLst>
                            <p:childTnLst>
                              <p:par>
                                <p:cTn id="44" presetID="16" presetClass="entr" presetSubtype="37"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outVertical)">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barn(outVertical)">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bldLvl="0" animBg="1"/>
      <p:bldP spid="10" grpId="0" bldLvl="0" animBg="1"/>
    </p:bld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459314" cy="6418053"/>
          </a:xfrm>
        </p:spPr>
        <p:txBody>
          <a:bodyPr>
            <a:normAutofit/>
          </a:bodyPr>
          <a:lstStyle/>
          <a:p>
            <a:pPr marL="0" indent="0" algn="just">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根据“Shall I carry your baggage to your room?”（要我帮你把行李拿到房间吗？）结合选项，B项“别担心”、C项“祝好运”和D项“让我们出发吧”均不符合上下文。A项“不了，谢谢。”常用在礼貌地拒绝对方提出的某种请求。故此题正确答案为：A。</a:t>
            </a: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129</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4170" y="1268400"/>
            <a:ext cx="6047864"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三、 牛刀小试，初显身手</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7" name="TextBox 280">
            <a:hlinkClick r:id="rId5" action="ppaction://hlinksldjump"/>
          </p:cNvPr>
          <p:cNvSpPr txBox="1"/>
          <p:nvPr/>
        </p:nvSpPr>
        <p:spPr>
          <a:xfrm>
            <a:off x="5553403" y="226671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一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8" name="TextBox 280">
            <a:hlinkClick r:id="rId6" action="ppaction://hlinksldjump"/>
          </p:cNvPr>
          <p:cNvSpPr txBox="1"/>
          <p:nvPr/>
        </p:nvSpPr>
        <p:spPr>
          <a:xfrm>
            <a:off x="5553402" y="296928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二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TextBox 280">
            <a:hlinkClick r:id="rId7" action="ppaction://hlinksldjump"/>
          </p:cNvPr>
          <p:cNvSpPr txBox="1"/>
          <p:nvPr/>
        </p:nvSpPr>
        <p:spPr>
          <a:xfrm>
            <a:off x="5551801" y="367185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三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TextBox 280">
            <a:hlinkClick r:id="rId8" action="ppaction://hlinksldjump"/>
          </p:cNvPr>
          <p:cNvSpPr txBox="1"/>
          <p:nvPr/>
        </p:nvSpPr>
        <p:spPr>
          <a:xfrm>
            <a:off x="5551801" y="437442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四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TextBox 280">
            <a:hlinkClick r:id="rId9" action="ppaction://hlinksldjump"/>
          </p:cNvPr>
          <p:cNvSpPr txBox="1"/>
          <p:nvPr/>
        </p:nvSpPr>
        <p:spPr>
          <a:xfrm>
            <a:off x="5551801" y="507699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五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TextBox 280">
            <a:hlinkClick r:id="rId10" action="ppaction://hlinksldjump"/>
          </p:cNvPr>
          <p:cNvSpPr txBox="1"/>
          <p:nvPr/>
        </p:nvSpPr>
        <p:spPr>
          <a:xfrm>
            <a:off x="8578086" y="2266716"/>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六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TextBox 280">
            <a:hlinkClick r:id="rId11" action="ppaction://hlinksldjump"/>
          </p:cNvPr>
          <p:cNvSpPr txBox="1"/>
          <p:nvPr/>
        </p:nvSpPr>
        <p:spPr>
          <a:xfrm>
            <a:off x="8578086" y="2977094"/>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七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TextBox 280">
            <a:hlinkClick r:id="rId12" action="ppaction://hlinksldjump"/>
          </p:cNvPr>
          <p:cNvSpPr txBox="1"/>
          <p:nvPr/>
        </p:nvSpPr>
        <p:spPr>
          <a:xfrm>
            <a:off x="8578086" y="3669329"/>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八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TextBox 280">
            <a:hlinkClick r:id="rId13" action="ppaction://hlinksldjump"/>
          </p:cNvPr>
          <p:cNvSpPr txBox="1"/>
          <p:nvPr/>
        </p:nvSpPr>
        <p:spPr>
          <a:xfrm>
            <a:off x="8578086" y="4377714"/>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九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TextBox 280">
            <a:hlinkClick r:id="rId14" action="ppaction://hlinksldjump"/>
          </p:cNvPr>
          <p:cNvSpPr txBox="1"/>
          <p:nvPr/>
        </p:nvSpPr>
        <p:spPr>
          <a:xfrm>
            <a:off x="8578085" y="5036173"/>
            <a:ext cx="2712345" cy="661720"/>
          </a:xfrm>
          <a:prstGeom prst="rect">
            <a:avLst/>
          </a:prstGeom>
          <a:noFill/>
          <a:ln>
            <a:noFill/>
          </a:ln>
        </p:spPr>
        <p:txBody>
          <a:bodyPr wrap="square" lIns="45720" tIns="22860" rIns="45720" bIns="22860" rtlCol="0">
            <a:spAutoFit/>
          </a:bodyPr>
          <a:lstStyle/>
          <a:p>
            <a:pPr algn="ctr"/>
            <a:r>
              <a:rPr lang="zh-CN" altLang="en-US" sz="4000" b="1" dirty="0">
                <a:solidFill>
                  <a:srgbClr val="002060"/>
                </a:solidFill>
                <a:latin typeface="微软雅黑" panose="020B0503020204020204" pitchFamily="34" charset="-122"/>
                <a:ea typeface="微软雅黑" panose="020B0503020204020204" pitchFamily="34" charset="-122"/>
              </a:rPr>
              <a:t>自 测 题 十 </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strVal val="#ppt_x"/>
                                          </p:val>
                                        </p:tav>
                                        <p:tav tm="100000">
                                          <p:val>
                                            <p:strVal val="#ppt_x"/>
                                          </p:val>
                                        </p:tav>
                                      </p:tavLst>
                                    </p:anim>
                                    <p:anim calcmode="lin" valueType="num">
                                      <p:cBhvr>
                                        <p:cTn id="39" dur="5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anim calcmode="lin" valueType="num">
                                      <p:cBhvr>
                                        <p:cTn id="43" dur="500" fill="hold"/>
                                        <p:tgtEl>
                                          <p:spTgt spid="11"/>
                                        </p:tgtEl>
                                        <p:attrNameLst>
                                          <p:attrName>ppt_x</p:attrName>
                                        </p:attrNameLst>
                                      </p:cBhvr>
                                      <p:tavLst>
                                        <p:tav tm="0">
                                          <p:val>
                                            <p:strVal val="#ppt_x"/>
                                          </p:val>
                                        </p:tav>
                                        <p:tav tm="100000">
                                          <p:val>
                                            <p:strVal val="#ppt_x"/>
                                          </p:val>
                                        </p:tav>
                                      </p:tavLst>
                                    </p:anim>
                                    <p:anim calcmode="lin" valueType="num">
                                      <p:cBhvr>
                                        <p:cTn id="44" dur="5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anim calcmode="lin" valueType="num">
                                      <p:cBhvr>
                                        <p:cTn id="48" dur="500" fill="hold"/>
                                        <p:tgtEl>
                                          <p:spTgt spid="12"/>
                                        </p:tgtEl>
                                        <p:attrNameLst>
                                          <p:attrName>ppt_x</p:attrName>
                                        </p:attrNameLst>
                                      </p:cBhvr>
                                      <p:tavLst>
                                        <p:tav tm="0">
                                          <p:val>
                                            <p:strVal val="#ppt_x"/>
                                          </p:val>
                                        </p:tav>
                                        <p:tav tm="100000">
                                          <p:val>
                                            <p:strVal val="#ppt_x"/>
                                          </p:val>
                                        </p:tav>
                                      </p:tavLst>
                                    </p:anim>
                                    <p:anim calcmode="lin" valueType="num">
                                      <p:cBhvr>
                                        <p:cTn id="49" dur="5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anim calcmode="lin" valueType="num">
                                      <p:cBhvr>
                                        <p:cTn id="53" dur="500" fill="hold"/>
                                        <p:tgtEl>
                                          <p:spTgt spid="13"/>
                                        </p:tgtEl>
                                        <p:attrNameLst>
                                          <p:attrName>ppt_x</p:attrName>
                                        </p:attrNameLst>
                                      </p:cBhvr>
                                      <p:tavLst>
                                        <p:tav tm="0">
                                          <p:val>
                                            <p:strVal val="#ppt_x"/>
                                          </p:val>
                                        </p:tav>
                                        <p:tav tm="100000">
                                          <p:val>
                                            <p:strVal val="#ppt_x"/>
                                          </p:val>
                                        </p:tav>
                                      </p:tavLst>
                                    </p:anim>
                                    <p:anim calcmode="lin" valueType="num">
                                      <p:cBhvr>
                                        <p:cTn id="54" dur="5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anim calcmode="lin" valueType="num">
                                      <p:cBhvr>
                                        <p:cTn id="58" dur="500" fill="hold"/>
                                        <p:tgtEl>
                                          <p:spTgt spid="14"/>
                                        </p:tgtEl>
                                        <p:attrNameLst>
                                          <p:attrName>ppt_x</p:attrName>
                                        </p:attrNameLst>
                                      </p:cBhvr>
                                      <p:tavLst>
                                        <p:tav tm="0">
                                          <p:val>
                                            <p:strVal val="#ppt_x"/>
                                          </p:val>
                                        </p:tav>
                                        <p:tav tm="100000">
                                          <p:val>
                                            <p:strVal val="#ppt_x"/>
                                          </p:val>
                                        </p:tav>
                                      </p:tavLst>
                                    </p:anim>
                                    <p:anim calcmode="lin" valueType="num">
                                      <p:cBhvr>
                                        <p:cTn id="59" dur="5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anim calcmode="lin" valueType="num">
                                      <p:cBhvr>
                                        <p:cTn id="63" dur="500" fill="hold"/>
                                        <p:tgtEl>
                                          <p:spTgt spid="15"/>
                                        </p:tgtEl>
                                        <p:attrNameLst>
                                          <p:attrName>ppt_x</p:attrName>
                                        </p:attrNameLst>
                                      </p:cBhvr>
                                      <p:tavLst>
                                        <p:tav tm="0">
                                          <p:val>
                                            <p:strVal val="#ppt_x"/>
                                          </p:val>
                                        </p:tav>
                                        <p:tav tm="100000">
                                          <p:val>
                                            <p:strVal val="#ppt_x"/>
                                          </p:val>
                                        </p:tav>
                                      </p:tavLst>
                                    </p:anim>
                                    <p:anim calcmode="lin" valueType="num">
                                      <p:cBhvr>
                                        <p:cTn id="64" dur="500"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anim calcmode="lin" valueType="num">
                                      <p:cBhvr>
                                        <p:cTn id="68" dur="500" fill="hold"/>
                                        <p:tgtEl>
                                          <p:spTgt spid="16"/>
                                        </p:tgtEl>
                                        <p:attrNameLst>
                                          <p:attrName>ppt_x</p:attrName>
                                        </p:attrNameLst>
                                      </p:cBhvr>
                                      <p:tavLst>
                                        <p:tav tm="0">
                                          <p:val>
                                            <p:strVal val="#ppt_x"/>
                                          </p:val>
                                        </p:tav>
                                        <p:tav tm="100000">
                                          <p:val>
                                            <p:strVal val="#ppt_x"/>
                                          </p:val>
                                        </p:tav>
                                      </p:tavLst>
                                    </p:anim>
                                    <p:anim calcmode="lin" valueType="num">
                                      <p:cBhvr>
                                        <p:cTn id="6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 grpId="0"/>
      <p:bldP spid="8" grpId="0"/>
      <p:bldP spid="9" grpId="0"/>
      <p:bldP spid="10" grpId="0"/>
      <p:bldP spid="11" grpId="0"/>
      <p:bldP spid="12" grpId="0"/>
      <p:bldP spid="13" grpId="0"/>
      <p:bldP spid="14" grpId="0"/>
      <p:bldP spid="15" grpId="0"/>
      <p:bldP spid="16" grpId="0"/>
    </p:bld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根据“Can we meet at eight?”（八点见如何？），我们可以判断出上句是询问时间，A 项“什么时间？”符合上下文，故此题正确答案为：A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130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话题：情感表达 （2019 年广东高职高考 4）</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25. M: What a beautiful cup you’ve bought!</a:t>
            </a: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Not at all		B. Thank you</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You’re great		D. I don’t believe it</a:t>
            </a: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p>
        </p:txBody>
      </p:sp>
      <p:sp>
        <p:nvSpPr>
          <p:cNvPr id="5" name="TextBox 4"/>
          <p:cNvSpPr txBox="1"/>
          <p:nvPr/>
        </p:nvSpPr>
        <p:spPr>
          <a:xfrm>
            <a:off x="1627683" y="2001812"/>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131</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文本框 8">
            <a:hlinkClick r:id="rId4" action="ppaction://hlinksldjump"/>
          </p:cNvPr>
          <p:cNvSpPr txBox="1"/>
          <p:nvPr/>
        </p:nvSpPr>
        <p:spPr>
          <a:xfrm>
            <a:off x="4944879" y="212469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outVertical)">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9" grpId="0" animBg="1"/>
    </p:bldLst>
  </p:timing>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做题时考生要注意中西方文化的差异，避免使用中式英语。A 项“一点都不。”和 D 项“我不相信。”都是典型的中国人应答夸奖的句子。而西方人则用“Thank you.”接受对方的赞扬，故此题正确答案为：B。</a:t>
            </a: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132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133</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70029" y="2813755"/>
            <a:ext cx="603503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五、 日积月累，助力飞跃</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6232409" y="1091497"/>
            <a:ext cx="5646095" cy="5418667"/>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06753" y="1068879"/>
            <a:ext cx="5646095" cy="5418667"/>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1048364" y="29030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134</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05177" y="1623731"/>
            <a:ext cx="5447671" cy="304609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Excuse me.</a:t>
            </a:r>
          </a:p>
          <a:p>
            <a:r>
              <a:rPr lang="en-US" altLang="zh-CN" sz="2400" b="1" dirty="0">
                <a:latin typeface="微软雅黑" panose="020B0503020204020204" pitchFamily="34" charset="-122"/>
                <a:ea typeface="微软雅黑" panose="020B0503020204020204" pitchFamily="34" charset="-122"/>
              </a:rPr>
              <a:t>2. What is...?/What do (did) you...?/What does (did) he/she...? </a:t>
            </a:r>
          </a:p>
          <a:p>
            <a:r>
              <a:rPr lang="en-US" altLang="zh-CN" sz="2400" b="1" dirty="0">
                <a:latin typeface="微软雅黑" panose="020B0503020204020204" pitchFamily="34" charset="-122"/>
                <a:ea typeface="微软雅黑" panose="020B0503020204020204" pitchFamily="34" charset="-122"/>
              </a:rPr>
              <a:t>3. How do you like…/What do you think of...?</a:t>
            </a:r>
          </a:p>
          <a:p>
            <a:r>
              <a:rPr lang="en-US" altLang="zh-CN" sz="2400" b="1" dirty="0">
                <a:latin typeface="微软雅黑" panose="020B0503020204020204" pitchFamily="34" charset="-122"/>
                <a:ea typeface="微软雅黑" panose="020B0503020204020204" pitchFamily="34" charset="-122"/>
              </a:rPr>
              <a:t>4. When/How/Where...?</a:t>
            </a:r>
          </a:p>
          <a:p>
            <a:r>
              <a:rPr lang="en-US" altLang="zh-CN" sz="2400" b="1" dirty="0">
                <a:latin typeface="微软雅黑" panose="020B0503020204020204" pitchFamily="34" charset="-122"/>
                <a:ea typeface="微软雅黑" panose="020B0503020204020204" pitchFamily="34" charset="-122"/>
              </a:rPr>
              <a:t>5. What kind of... would you prefer/like?</a:t>
            </a: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graphicFrame>
        <p:nvGraphicFramePr>
          <p:cNvPr id="85" name="图示 84"/>
          <p:cNvGraphicFramePr/>
          <p:nvPr/>
        </p:nvGraphicFramePr>
        <p:xfrm>
          <a:off x="4977292" y="312918"/>
          <a:ext cx="8128000" cy="541866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6" name="文本框 85"/>
          <p:cNvSpPr txBox="1"/>
          <p:nvPr/>
        </p:nvSpPr>
        <p:spPr>
          <a:xfrm>
            <a:off x="6430833" y="1646349"/>
            <a:ext cx="5419342" cy="341503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Nice/Glad to meet you.</a:t>
            </a:r>
          </a:p>
          <a:p>
            <a:r>
              <a:rPr lang="en-US" altLang="zh-CN" sz="2400" b="1" dirty="0">
                <a:latin typeface="微软雅黑" panose="020B0503020204020204" pitchFamily="34" charset="-122"/>
                <a:ea typeface="微软雅黑" panose="020B0503020204020204" pitchFamily="34" charset="-122"/>
              </a:rPr>
              <a:t>2. Good morning/afternoon/evening!</a:t>
            </a:r>
          </a:p>
          <a:p>
            <a:r>
              <a:rPr lang="en-US" altLang="zh-CN" sz="2400" b="1" dirty="0">
                <a:latin typeface="微软雅黑" panose="020B0503020204020204" pitchFamily="34" charset="-122"/>
                <a:ea typeface="微软雅黑" panose="020B0503020204020204" pitchFamily="34" charset="-122"/>
              </a:rPr>
              <a:t>3. —How are you?/How are you doing?</a:t>
            </a:r>
          </a:p>
          <a:p>
            <a:r>
              <a:rPr lang="en-US" altLang="zh-CN" sz="2400" b="1" dirty="0">
                <a:latin typeface="微软雅黑" panose="020B0503020204020204" pitchFamily="34" charset="-122"/>
                <a:ea typeface="微软雅黑" panose="020B0503020204020204" pitchFamily="34" charset="-122"/>
              </a:rPr>
              <a:t>—Great!/Not bad. </a:t>
            </a:r>
          </a:p>
          <a:p>
            <a:r>
              <a:rPr lang="en-US" altLang="zh-CN" sz="2400" b="1" dirty="0">
                <a:latin typeface="微软雅黑" panose="020B0503020204020204" pitchFamily="34" charset="-122"/>
                <a:ea typeface="微软雅黑" panose="020B0503020204020204" pitchFamily="34" charset="-122"/>
              </a:rPr>
              <a:t>4. —How are you feeling today?</a:t>
            </a:r>
          </a:p>
          <a:p>
            <a:r>
              <a:rPr lang="en-US" altLang="zh-CN" sz="2400" b="1" dirty="0">
                <a:latin typeface="微软雅黑" panose="020B0503020204020204" pitchFamily="34" charset="-122"/>
                <a:ea typeface="微软雅黑" panose="020B0503020204020204" pitchFamily="34" charset="-122"/>
              </a:rPr>
              <a:t>—I am feeling much better now.</a:t>
            </a:r>
          </a:p>
          <a:p>
            <a:r>
              <a:rPr lang="en-US" altLang="zh-CN" sz="2400" b="1" dirty="0">
                <a:latin typeface="微软雅黑" panose="020B0503020204020204" pitchFamily="34" charset="-122"/>
                <a:ea typeface="微软雅黑" panose="020B0503020204020204" pitchFamily="34" charset="-122"/>
              </a:rPr>
              <a:t>5. How is everything going?</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additive="base">
                                        <p:cTn id="21" dur="500" fill="hold"/>
                                        <p:tgtEl>
                                          <p:spTgt spid="83"/>
                                        </p:tgtEl>
                                        <p:attrNameLst>
                                          <p:attrName>ppt_x</p:attrName>
                                        </p:attrNameLst>
                                      </p:cBhvr>
                                      <p:tavLst>
                                        <p:tav tm="0">
                                          <p:val>
                                            <p:strVal val="#ppt_x"/>
                                          </p:val>
                                        </p:tav>
                                        <p:tav tm="100000">
                                          <p:val>
                                            <p:strVal val="#ppt_x"/>
                                          </p:val>
                                        </p:tav>
                                      </p:tavLst>
                                    </p:anim>
                                    <p:anim calcmode="lin" valueType="num">
                                      <p:cBhvr additive="base">
                                        <p:cTn id="2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up)">
                                      <p:cBhvr>
                                        <p:cTn id="33" dur="500"/>
                                        <p:tgtEl>
                                          <p:spTgt spid="86"/>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additive="base">
                                        <p:cTn id="36" dur="500" fill="hold"/>
                                        <p:tgtEl>
                                          <p:spTgt spid="84"/>
                                        </p:tgtEl>
                                        <p:attrNameLst>
                                          <p:attrName>ppt_x</p:attrName>
                                        </p:attrNameLst>
                                      </p:cBhvr>
                                      <p:tavLst>
                                        <p:tav tm="0">
                                          <p:val>
                                            <p:strVal val="#ppt_x"/>
                                          </p:val>
                                        </p:tav>
                                        <p:tav tm="100000">
                                          <p:val>
                                            <p:strVal val="#ppt_x"/>
                                          </p:val>
                                        </p:tav>
                                      </p:tavLst>
                                    </p:anim>
                                    <p:anim calcmode="lin" valueType="num">
                                      <p:cBhvr additive="base">
                                        <p:cTn id="37"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3" grpId="0" animBg="1"/>
      <p:bldGraphic spid="2" grpId="0">
        <p:bldAsOne/>
      </p:bldGraphic>
      <p:bldP spid="4" grpId="0"/>
      <p:bldGraphic spid="85" grpId="0">
        <p:bldAsOne/>
      </p:bldGraphic>
      <p:bldP spid="86"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6232409" y="1091497"/>
            <a:ext cx="5646095" cy="541866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06753" y="1068879"/>
            <a:ext cx="5646095" cy="541866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1048364" y="29030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135</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05177" y="1623731"/>
            <a:ext cx="5447671" cy="1938992"/>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—I’m afraid I have to go/leave now.</a:t>
            </a:r>
          </a:p>
          <a:p>
            <a:r>
              <a:rPr lang="en-US" altLang="zh-CN" sz="2400" b="1" dirty="0">
                <a:latin typeface="微软雅黑" panose="020B0503020204020204" pitchFamily="34" charset="-122"/>
                <a:ea typeface="微软雅黑" panose="020B0503020204020204" pitchFamily="34" charset="-122"/>
              </a:rPr>
              <a:t>—Goodbye./Take care and bye./See you tomorrow/later./ Keep in touch.</a:t>
            </a:r>
            <a:endParaRPr lang="zh-CN" altLang="en-US" sz="2400" b="1" dirty="0">
              <a:latin typeface="微软雅黑" panose="020B0503020204020204" pitchFamily="34" charset="-122"/>
              <a:ea typeface="微软雅黑" panose="020B0503020204020204" pitchFamily="34" charset="-122"/>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graphicFrame>
        <p:nvGraphicFramePr>
          <p:cNvPr id="85" name="图示 84"/>
          <p:cNvGraphicFramePr/>
          <p:nvPr/>
        </p:nvGraphicFramePr>
        <p:xfrm>
          <a:off x="4977292" y="312918"/>
          <a:ext cx="8128000" cy="541866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6" name="文本框 85"/>
          <p:cNvSpPr txBox="1"/>
          <p:nvPr/>
        </p:nvSpPr>
        <p:spPr>
          <a:xfrm>
            <a:off x="6430833" y="1646349"/>
            <a:ext cx="5355990" cy="34163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—Thank you so much./Thank you for...</a:t>
            </a:r>
          </a:p>
          <a:p>
            <a:r>
              <a:rPr lang="en-US" altLang="zh-CN" sz="2400" b="1" dirty="0">
                <a:latin typeface="微软雅黑" panose="020B0503020204020204" pitchFamily="34" charset="-122"/>
                <a:ea typeface="微软雅黑" panose="020B0503020204020204" pitchFamily="34" charset="-122"/>
              </a:rPr>
              <a:t>—My pleasure./It’s my pleasure./You’re welcome./</a:t>
            </a:r>
          </a:p>
          <a:p>
            <a:r>
              <a:rPr lang="en-US" altLang="zh-CN" sz="2400" b="1" dirty="0">
                <a:latin typeface="微软雅黑" panose="020B0503020204020204" pitchFamily="34" charset="-122"/>
                <a:ea typeface="微软雅黑" panose="020B0503020204020204" pitchFamily="34" charset="-122"/>
              </a:rPr>
              <a:t>Don’t mention it./Not at all./That’s all right./</a:t>
            </a:r>
          </a:p>
          <a:p>
            <a:r>
              <a:rPr lang="en-US" altLang="zh-CN" sz="2400" b="1" dirty="0">
                <a:latin typeface="微软雅黑" panose="020B0503020204020204" pitchFamily="34" charset="-122"/>
                <a:ea typeface="微软雅黑" panose="020B0503020204020204" pitchFamily="34" charset="-122"/>
              </a:rPr>
              <a:t>That’s OK.</a:t>
            </a:r>
          </a:p>
          <a:p>
            <a:r>
              <a:rPr lang="en-US" altLang="zh-CN" sz="2400" b="1" dirty="0">
                <a:latin typeface="微软雅黑" panose="020B0503020204020204" pitchFamily="34" charset="-122"/>
                <a:ea typeface="微软雅黑" panose="020B0503020204020204" pitchFamily="34" charset="-122"/>
              </a:rPr>
              <a:t>2. Thank you all the same.</a:t>
            </a:r>
          </a:p>
          <a:p>
            <a:r>
              <a:rPr lang="en-US" altLang="zh-CN" sz="2400" b="1" dirty="0">
                <a:latin typeface="微软雅黑" panose="020B0503020204020204" pitchFamily="34" charset="-122"/>
                <a:ea typeface="微软雅黑" panose="020B0503020204020204" pitchFamily="34" charset="-122"/>
              </a:rPr>
              <a:t>3. Thanks anyway.</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additive="base">
                                        <p:cTn id="21" dur="500" fill="hold"/>
                                        <p:tgtEl>
                                          <p:spTgt spid="83"/>
                                        </p:tgtEl>
                                        <p:attrNameLst>
                                          <p:attrName>ppt_x</p:attrName>
                                        </p:attrNameLst>
                                      </p:cBhvr>
                                      <p:tavLst>
                                        <p:tav tm="0">
                                          <p:val>
                                            <p:strVal val="#ppt_x"/>
                                          </p:val>
                                        </p:tav>
                                        <p:tav tm="100000">
                                          <p:val>
                                            <p:strVal val="#ppt_x"/>
                                          </p:val>
                                        </p:tav>
                                      </p:tavLst>
                                    </p:anim>
                                    <p:anim calcmode="lin" valueType="num">
                                      <p:cBhvr additive="base">
                                        <p:cTn id="2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up)">
                                      <p:cBhvr>
                                        <p:cTn id="33" dur="500"/>
                                        <p:tgtEl>
                                          <p:spTgt spid="86"/>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additive="base">
                                        <p:cTn id="36" dur="500" fill="hold"/>
                                        <p:tgtEl>
                                          <p:spTgt spid="84"/>
                                        </p:tgtEl>
                                        <p:attrNameLst>
                                          <p:attrName>ppt_x</p:attrName>
                                        </p:attrNameLst>
                                      </p:cBhvr>
                                      <p:tavLst>
                                        <p:tav tm="0">
                                          <p:val>
                                            <p:strVal val="#ppt_x"/>
                                          </p:val>
                                        </p:tav>
                                        <p:tav tm="100000">
                                          <p:val>
                                            <p:strVal val="#ppt_x"/>
                                          </p:val>
                                        </p:tav>
                                      </p:tavLst>
                                    </p:anim>
                                    <p:anim calcmode="lin" valueType="num">
                                      <p:cBhvr additive="base">
                                        <p:cTn id="37"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3" grpId="0" animBg="1"/>
      <p:bldGraphic spid="2" grpId="0">
        <p:bldAsOne/>
      </p:bldGraphic>
      <p:bldP spid="4" grpId="0"/>
      <p:bldGraphic spid="85" grpId="0">
        <p:bldAsOne/>
      </p:bldGraphic>
      <p:bldP spid="86"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矩形 82"/>
          <p:cNvSpPr/>
          <p:nvPr/>
        </p:nvSpPr>
        <p:spPr>
          <a:xfrm>
            <a:off x="206753" y="1068879"/>
            <a:ext cx="5646095" cy="5418667"/>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84" name="矩形 83"/>
          <p:cNvSpPr/>
          <p:nvPr/>
        </p:nvSpPr>
        <p:spPr>
          <a:xfrm>
            <a:off x="6232409" y="1091497"/>
            <a:ext cx="5646095" cy="5418667"/>
          </a:xfrm>
          <a:prstGeom prst="rect">
            <a:avLst/>
          </a:prstGeom>
          <a:solidFill>
            <a:srgbClr val="E3FDC1">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1048364" y="29030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136</a:t>
            </a:fld>
            <a:endParaRPr lang="en-US" dirty="0"/>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05177" y="1623731"/>
            <a:ext cx="5424995"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—I am terribly/really sorry that.../Sorry, I.../Please accept my apology.</a:t>
            </a:r>
          </a:p>
          <a:p>
            <a:r>
              <a:rPr lang="en-US" altLang="zh-CN" sz="2400" b="1" dirty="0">
                <a:latin typeface="微软雅黑" panose="020B0503020204020204" pitchFamily="34" charset="-122"/>
                <a:ea typeface="微软雅黑" panose="020B0503020204020204" pitchFamily="34" charset="-122"/>
              </a:rPr>
              <a:t>—That’s all right./That’s OK./Never mind./Apology </a:t>
            </a:r>
          </a:p>
          <a:p>
            <a:r>
              <a:rPr lang="en-US" altLang="zh-CN" sz="2400" b="1" dirty="0">
                <a:latin typeface="微软雅黑" panose="020B0503020204020204" pitchFamily="34" charset="-122"/>
                <a:ea typeface="微软雅黑" panose="020B0503020204020204" pitchFamily="34" charset="-122"/>
              </a:rPr>
              <a:t>accepted.</a:t>
            </a:r>
          </a:p>
        </p:txBody>
      </p:sp>
      <p:graphicFrame>
        <p:nvGraphicFramePr>
          <p:cNvPr id="85" name="图示 84"/>
          <p:cNvGraphicFramePr/>
          <p:nvPr/>
        </p:nvGraphicFramePr>
        <p:xfrm>
          <a:off x="4977292" y="312918"/>
          <a:ext cx="8128000" cy="541866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6" name="文本框 85"/>
          <p:cNvSpPr txBox="1"/>
          <p:nvPr/>
        </p:nvSpPr>
        <p:spPr>
          <a:xfrm>
            <a:off x="6430833" y="1646349"/>
            <a:ext cx="5441828" cy="4524315"/>
          </a:xfrm>
          <a:prstGeom prst="rect">
            <a:avLst/>
          </a:prstGeom>
          <a:noFill/>
        </p:spPr>
        <p:txBody>
          <a:bodyPr wrap="square" rtlCol="0">
            <a:spAutoFit/>
          </a:bodyPr>
          <a:lstStyle/>
          <a:p>
            <a:r>
              <a:rPr lang="en-US" altLang="zh-CN" sz="2400" b="1" dirty="0">
                <a:ln w="3175">
                  <a:solidFill>
                    <a:schemeClr val="lt1">
                      <a:hueOff val="0"/>
                      <a:satOff val="0"/>
                      <a:lumOff val="0"/>
                      <a:alpha val="0"/>
                    </a:schemeClr>
                  </a:solidFill>
                </a:ln>
                <a:latin typeface="微软雅黑" panose="020B0503020204020204" pitchFamily="34" charset="-122"/>
                <a:ea typeface="微软雅黑" panose="020B0503020204020204" pitchFamily="34" charset="-122"/>
              </a:rPr>
              <a:t>1. —Happy New Year!/Happy Valentine’s Day!/Merry Christmas!</a:t>
            </a:r>
          </a:p>
          <a:p>
            <a:r>
              <a:rPr lang="en-US" altLang="zh-CN" sz="2400" b="1" dirty="0">
                <a:ln w="3175">
                  <a:solidFill>
                    <a:schemeClr val="lt1">
                      <a:hueOff val="0"/>
                      <a:satOff val="0"/>
                      <a:lumOff val="0"/>
                      <a:alpha val="0"/>
                    </a:schemeClr>
                  </a:solidFill>
                </a:ln>
                <a:latin typeface="微软雅黑" panose="020B0503020204020204" pitchFamily="34" charset="-122"/>
                <a:ea typeface="微软雅黑" panose="020B0503020204020204" pitchFamily="34" charset="-122"/>
              </a:rPr>
              <a:t>—(Thank you.) The same to you./You too.</a:t>
            </a:r>
          </a:p>
          <a:p>
            <a:r>
              <a:rPr lang="en-US" altLang="zh-CN" sz="2400" b="1" dirty="0">
                <a:ln w="3175">
                  <a:solidFill>
                    <a:schemeClr val="lt1">
                      <a:hueOff val="0"/>
                      <a:satOff val="0"/>
                      <a:lumOff val="0"/>
                      <a:alpha val="0"/>
                    </a:schemeClr>
                  </a:solidFill>
                </a:ln>
                <a:latin typeface="微软雅黑" panose="020B0503020204020204" pitchFamily="34" charset="-122"/>
                <a:ea typeface="微软雅黑" panose="020B0503020204020204" pitchFamily="34" charset="-122"/>
              </a:rPr>
              <a:t>2. Best wishes to you./Good luck!</a:t>
            </a:r>
          </a:p>
          <a:p>
            <a:r>
              <a:rPr lang="en-US" altLang="zh-CN" sz="2400" b="1" dirty="0">
                <a:ln w="3175">
                  <a:solidFill>
                    <a:schemeClr val="lt1">
                      <a:hueOff val="0"/>
                      <a:satOff val="0"/>
                      <a:lumOff val="0"/>
                      <a:alpha val="0"/>
                    </a:schemeClr>
                  </a:solidFill>
                </a:ln>
                <a:latin typeface="微软雅黑" panose="020B0503020204020204" pitchFamily="34" charset="-122"/>
                <a:ea typeface="微软雅黑" panose="020B0503020204020204" pitchFamily="34" charset="-122"/>
              </a:rPr>
              <a:t>3. Have a good time./Enjoy yourself.</a:t>
            </a:r>
          </a:p>
          <a:p>
            <a:r>
              <a:rPr lang="en-US" altLang="zh-CN" sz="2400" b="1" dirty="0">
                <a:ln w="3175">
                  <a:solidFill>
                    <a:schemeClr val="lt1">
                      <a:hueOff val="0"/>
                      <a:satOff val="0"/>
                      <a:lumOff val="0"/>
                      <a:alpha val="0"/>
                    </a:schemeClr>
                  </a:solidFill>
                </a:ln>
                <a:latin typeface="微软雅黑" panose="020B0503020204020204" pitchFamily="34" charset="-122"/>
                <a:ea typeface="微软雅黑" panose="020B0503020204020204" pitchFamily="34" charset="-122"/>
              </a:rPr>
              <a:t>4. Wish you health/success/happiness.</a:t>
            </a:r>
          </a:p>
          <a:p>
            <a:r>
              <a:rPr lang="en-US" altLang="zh-CN" sz="2400" b="1" dirty="0">
                <a:ln w="3175">
                  <a:solidFill>
                    <a:schemeClr val="lt1">
                      <a:hueOff val="0"/>
                      <a:satOff val="0"/>
                      <a:lumOff val="0"/>
                      <a:alpha val="0"/>
                    </a:schemeClr>
                  </a:solidFill>
                </a:ln>
                <a:latin typeface="微软雅黑" panose="020B0503020204020204" pitchFamily="34" charset="-122"/>
                <a:ea typeface="微软雅黑" panose="020B0503020204020204" pitchFamily="34" charset="-122"/>
              </a:rPr>
              <a:t>5. Congratulations!</a:t>
            </a:r>
          </a:p>
          <a:p>
            <a:r>
              <a:rPr lang="en-US" altLang="zh-CN" sz="2400" b="1" dirty="0">
                <a:ln w="3175">
                  <a:solidFill>
                    <a:schemeClr val="lt1">
                      <a:hueOff val="0"/>
                      <a:satOff val="0"/>
                      <a:lumOff val="0"/>
                      <a:alpha val="0"/>
                    </a:schemeClr>
                  </a:solidFill>
                </a:ln>
                <a:latin typeface="微软雅黑" panose="020B0503020204020204" pitchFamily="34" charset="-122"/>
                <a:ea typeface="微软雅黑" panose="020B0503020204020204" pitchFamily="34" charset="-122"/>
              </a:rPr>
              <a:t>6. Well done!</a:t>
            </a:r>
            <a:endParaRPr lang="zh-CN" altLang="en-US" sz="2400" b="1" dirty="0">
              <a:ln w="3175">
                <a:solidFill>
                  <a:schemeClr val="lt1">
                    <a:hueOff val="0"/>
                    <a:satOff val="0"/>
                    <a:lumOff val="0"/>
                    <a:alpha val="0"/>
                  </a:schemeClr>
                </a:solidFill>
              </a:ln>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additive="base">
                                        <p:cTn id="21" dur="500" fill="hold"/>
                                        <p:tgtEl>
                                          <p:spTgt spid="83"/>
                                        </p:tgtEl>
                                        <p:attrNameLst>
                                          <p:attrName>ppt_x</p:attrName>
                                        </p:attrNameLst>
                                      </p:cBhvr>
                                      <p:tavLst>
                                        <p:tav tm="0">
                                          <p:val>
                                            <p:strVal val="#ppt_x"/>
                                          </p:val>
                                        </p:tav>
                                        <p:tav tm="100000">
                                          <p:val>
                                            <p:strVal val="#ppt_x"/>
                                          </p:val>
                                        </p:tav>
                                      </p:tavLst>
                                    </p:anim>
                                    <p:anim calcmode="lin" valueType="num">
                                      <p:cBhvr additive="base">
                                        <p:cTn id="2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up)">
                                      <p:cBhvr>
                                        <p:cTn id="33" dur="500"/>
                                        <p:tgtEl>
                                          <p:spTgt spid="86"/>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additive="base">
                                        <p:cTn id="36" dur="500" fill="hold"/>
                                        <p:tgtEl>
                                          <p:spTgt spid="84"/>
                                        </p:tgtEl>
                                        <p:attrNameLst>
                                          <p:attrName>ppt_x</p:attrName>
                                        </p:attrNameLst>
                                      </p:cBhvr>
                                      <p:tavLst>
                                        <p:tav tm="0">
                                          <p:val>
                                            <p:strVal val="#ppt_x"/>
                                          </p:val>
                                        </p:tav>
                                        <p:tav tm="100000">
                                          <p:val>
                                            <p:strVal val="#ppt_x"/>
                                          </p:val>
                                        </p:tav>
                                      </p:tavLst>
                                    </p:anim>
                                    <p:anim calcmode="lin" valueType="num">
                                      <p:cBhvr additive="base">
                                        <p:cTn id="37"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Graphic spid="2" grpId="0">
        <p:bldAsOne/>
      </p:bldGraphic>
      <p:bldP spid="4" grpId="0"/>
      <p:bldGraphic spid="85" grpId="0">
        <p:bldAsOne/>
      </p:bldGraphic>
      <p:bldP spid="86"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6232409" y="1091497"/>
            <a:ext cx="5646095" cy="5418667"/>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06753" y="1068879"/>
            <a:ext cx="5646095" cy="5418667"/>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1048364" y="29030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137</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05177" y="1623731"/>
            <a:ext cx="5447671" cy="3785652"/>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—Would you please do me a favor?/Would you like to...? I need you.../I want to...</a:t>
            </a:r>
          </a:p>
          <a:p>
            <a:r>
              <a:rPr lang="en-US" altLang="zh-CN" sz="2400" b="1" dirty="0">
                <a:latin typeface="微软雅黑" panose="020B0503020204020204" pitchFamily="34" charset="-122"/>
                <a:ea typeface="微软雅黑" panose="020B0503020204020204" pitchFamily="34" charset="-122"/>
              </a:rPr>
              <a:t>—Sure./Certainly./No problem./All right./Sorry, I’m afraid I can’t.</a:t>
            </a:r>
          </a:p>
          <a:p>
            <a:r>
              <a:rPr lang="en-US" altLang="zh-CN" sz="2400" b="1" dirty="0">
                <a:latin typeface="微软雅黑" panose="020B0503020204020204" pitchFamily="34" charset="-122"/>
                <a:ea typeface="微软雅黑" panose="020B0503020204020204" pitchFamily="34" charset="-122"/>
              </a:rPr>
              <a:t>2. —Do you mind...?/Would you mind if I...?</a:t>
            </a:r>
          </a:p>
          <a:p>
            <a:r>
              <a:rPr lang="en-US" altLang="zh-CN" sz="2400" b="1" dirty="0">
                <a:latin typeface="微软雅黑" panose="020B0503020204020204" pitchFamily="34" charset="-122"/>
                <a:ea typeface="微软雅黑" panose="020B0503020204020204" pitchFamily="34" charset="-122"/>
              </a:rPr>
              <a:t>—No, go ahead./No, please do./Sorry, I’m afraid not.</a:t>
            </a:r>
            <a:endParaRPr lang="zh-CN" altLang="en-US" sz="2400" b="1" dirty="0">
              <a:latin typeface="微软雅黑" panose="020B0503020204020204" pitchFamily="34" charset="-122"/>
              <a:ea typeface="微软雅黑" panose="020B0503020204020204" pitchFamily="34" charset="-122"/>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graphicFrame>
        <p:nvGraphicFramePr>
          <p:cNvPr id="85" name="图示 84"/>
          <p:cNvGraphicFramePr/>
          <p:nvPr/>
        </p:nvGraphicFramePr>
        <p:xfrm>
          <a:off x="4977292" y="312918"/>
          <a:ext cx="8128000" cy="541866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6" name="文本框 85"/>
          <p:cNvSpPr txBox="1"/>
          <p:nvPr/>
        </p:nvSpPr>
        <p:spPr>
          <a:xfrm>
            <a:off x="6430833" y="1646349"/>
            <a:ext cx="5355990" cy="1938992"/>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(I am) sorry to hear that.</a:t>
            </a:r>
          </a:p>
          <a:p>
            <a:r>
              <a:rPr lang="en-US" altLang="zh-CN" sz="2400" b="1" dirty="0">
                <a:latin typeface="微软雅黑" panose="020B0503020204020204" pitchFamily="34" charset="-122"/>
                <a:ea typeface="微软雅黑" panose="020B0503020204020204" pitchFamily="34" charset="-122"/>
              </a:rPr>
              <a:t>2. What a pity/shame!</a:t>
            </a:r>
          </a:p>
          <a:p>
            <a:r>
              <a:rPr lang="en-US" altLang="zh-CN" sz="2400" b="1" dirty="0">
                <a:latin typeface="微软雅黑" panose="020B0503020204020204" pitchFamily="34" charset="-122"/>
                <a:ea typeface="微软雅黑" panose="020B0503020204020204" pitchFamily="34" charset="-122"/>
              </a:rPr>
              <a:t>3. How awful!</a:t>
            </a:r>
          </a:p>
          <a:p>
            <a:r>
              <a:rPr lang="en-US" altLang="zh-CN" sz="2400" b="1" dirty="0">
                <a:latin typeface="微软雅黑" panose="020B0503020204020204" pitchFamily="34" charset="-122"/>
                <a:ea typeface="微软雅黑" panose="020B0503020204020204" pitchFamily="34" charset="-122"/>
              </a:rPr>
              <a:t>4. Poor thing!</a:t>
            </a:r>
          </a:p>
          <a:p>
            <a:r>
              <a:rPr lang="en-US" altLang="zh-CN" sz="2400" b="1" dirty="0">
                <a:latin typeface="微软雅黑" panose="020B0503020204020204" pitchFamily="34" charset="-122"/>
                <a:ea typeface="微软雅黑" panose="020B0503020204020204" pitchFamily="34" charset="-122"/>
              </a:rPr>
              <a:t>5. It must be hard on you.</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additive="base">
                                        <p:cTn id="21" dur="500" fill="hold"/>
                                        <p:tgtEl>
                                          <p:spTgt spid="83"/>
                                        </p:tgtEl>
                                        <p:attrNameLst>
                                          <p:attrName>ppt_x</p:attrName>
                                        </p:attrNameLst>
                                      </p:cBhvr>
                                      <p:tavLst>
                                        <p:tav tm="0">
                                          <p:val>
                                            <p:strVal val="#ppt_x"/>
                                          </p:val>
                                        </p:tav>
                                        <p:tav tm="100000">
                                          <p:val>
                                            <p:strVal val="#ppt_x"/>
                                          </p:val>
                                        </p:tav>
                                      </p:tavLst>
                                    </p:anim>
                                    <p:anim calcmode="lin" valueType="num">
                                      <p:cBhvr additive="base">
                                        <p:cTn id="2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up)">
                                      <p:cBhvr>
                                        <p:cTn id="33" dur="500"/>
                                        <p:tgtEl>
                                          <p:spTgt spid="86"/>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additive="base">
                                        <p:cTn id="36" dur="500" fill="hold"/>
                                        <p:tgtEl>
                                          <p:spTgt spid="84"/>
                                        </p:tgtEl>
                                        <p:attrNameLst>
                                          <p:attrName>ppt_x</p:attrName>
                                        </p:attrNameLst>
                                      </p:cBhvr>
                                      <p:tavLst>
                                        <p:tav tm="0">
                                          <p:val>
                                            <p:strVal val="#ppt_x"/>
                                          </p:val>
                                        </p:tav>
                                        <p:tav tm="100000">
                                          <p:val>
                                            <p:strVal val="#ppt_x"/>
                                          </p:val>
                                        </p:tav>
                                      </p:tavLst>
                                    </p:anim>
                                    <p:anim calcmode="lin" valueType="num">
                                      <p:cBhvr additive="base">
                                        <p:cTn id="37"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3" grpId="0" animBg="1"/>
      <p:bldGraphic spid="2" grpId="0">
        <p:bldAsOne/>
      </p:bldGraphic>
      <p:bldP spid="4" grpId="0"/>
      <p:bldGraphic spid="85" grpId="0">
        <p:bldAsOne/>
      </p:bldGraphic>
      <p:bldP spid="86"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6232409" y="1091497"/>
            <a:ext cx="5646095" cy="5418667"/>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06753" y="1068879"/>
            <a:ext cx="5646095" cy="5418667"/>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1048364" y="29030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138</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05177" y="1623731"/>
            <a:ext cx="5447671" cy="2677656"/>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—It looks/You look really cool/beautiful/wonderful.</a:t>
            </a:r>
          </a:p>
          <a:p>
            <a:r>
              <a:rPr lang="en-US" altLang="zh-CN" sz="2400" b="1" dirty="0">
                <a:latin typeface="微软雅黑" panose="020B0503020204020204" pitchFamily="34" charset="-122"/>
                <a:ea typeface="微软雅黑" panose="020B0503020204020204" pitchFamily="34" charset="-122"/>
              </a:rPr>
              <a:t>—Thank you.</a:t>
            </a:r>
          </a:p>
          <a:p>
            <a:r>
              <a:rPr lang="en-US" altLang="zh-CN" sz="2400" b="1" dirty="0">
                <a:latin typeface="微软雅黑" panose="020B0503020204020204" pitchFamily="34" charset="-122"/>
                <a:ea typeface="微软雅黑" panose="020B0503020204020204" pitchFamily="34" charset="-122"/>
              </a:rPr>
              <a:t>2. It’s very kind of you to say so.</a:t>
            </a:r>
          </a:p>
          <a:p>
            <a:r>
              <a:rPr lang="en-US" altLang="zh-CN" sz="2400" b="1" dirty="0">
                <a:latin typeface="微软雅黑" panose="020B0503020204020204" pitchFamily="34" charset="-122"/>
                <a:ea typeface="微软雅黑" panose="020B0503020204020204" pitchFamily="34" charset="-122"/>
              </a:rPr>
              <a:t>3. I am glad to hear that.</a:t>
            </a:r>
          </a:p>
          <a:p>
            <a:r>
              <a:rPr lang="en-US" altLang="zh-CN" sz="2400" b="1" dirty="0">
                <a:latin typeface="微软雅黑" panose="020B0503020204020204" pitchFamily="34" charset="-122"/>
                <a:ea typeface="微软雅黑" panose="020B0503020204020204" pitchFamily="34" charset="-122"/>
              </a:rPr>
              <a:t>4. Cheer up.</a:t>
            </a:r>
          </a:p>
          <a:p>
            <a:r>
              <a:rPr lang="en-US" altLang="zh-CN" sz="2400" b="1" dirty="0">
                <a:latin typeface="微软雅黑" panose="020B0503020204020204" pitchFamily="34" charset="-122"/>
                <a:ea typeface="微软雅黑" panose="020B0503020204020204" pitchFamily="34" charset="-122"/>
              </a:rPr>
              <a:t>5. Take it easy.</a:t>
            </a:r>
            <a:endParaRPr lang="zh-CN" altLang="en-US" sz="2400" b="1" dirty="0">
              <a:latin typeface="微软雅黑" panose="020B0503020204020204" pitchFamily="34" charset="-122"/>
              <a:ea typeface="微软雅黑" panose="020B0503020204020204" pitchFamily="34" charset="-122"/>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graphicFrame>
        <p:nvGraphicFramePr>
          <p:cNvPr id="85" name="图示 84"/>
          <p:cNvGraphicFramePr/>
          <p:nvPr/>
        </p:nvGraphicFramePr>
        <p:xfrm>
          <a:off x="4977292" y="312918"/>
          <a:ext cx="8128000" cy="541866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6" name="文本框 85"/>
          <p:cNvSpPr txBox="1"/>
          <p:nvPr/>
        </p:nvSpPr>
        <p:spPr>
          <a:xfrm>
            <a:off x="6430833" y="1646349"/>
            <a:ext cx="5355990" cy="34163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—Why not...?/Would you like to...?/Would you please...?</a:t>
            </a:r>
          </a:p>
          <a:p>
            <a:r>
              <a:rPr lang="en-US" altLang="zh-CN" sz="2400" b="1" dirty="0">
                <a:latin typeface="微软雅黑" panose="020B0503020204020204" pitchFamily="34" charset="-122"/>
                <a:ea typeface="微软雅黑" panose="020B0503020204020204" pitchFamily="34" charset="-122"/>
              </a:rPr>
              <a:t>—Sounds great./Sounds like a plan./Good idea.</a:t>
            </a:r>
          </a:p>
          <a:p>
            <a:r>
              <a:rPr lang="en-US" altLang="zh-CN" sz="2400" b="1" dirty="0">
                <a:latin typeface="微软雅黑" panose="020B0503020204020204" pitchFamily="34" charset="-122"/>
                <a:ea typeface="微软雅黑" panose="020B0503020204020204" pitchFamily="34" charset="-122"/>
              </a:rPr>
              <a:t>—Sure, I’d love to./I’d love to, but...</a:t>
            </a:r>
          </a:p>
          <a:p>
            <a:r>
              <a:rPr lang="en-US" altLang="zh-CN" sz="2400" b="1" dirty="0">
                <a:latin typeface="微软雅黑" panose="020B0503020204020204" pitchFamily="34" charset="-122"/>
                <a:ea typeface="微软雅黑" panose="020B0503020204020204" pitchFamily="34" charset="-122"/>
              </a:rPr>
              <a:t>2. —Would you like to have some orange juice?</a:t>
            </a:r>
          </a:p>
          <a:p>
            <a:r>
              <a:rPr lang="en-US" altLang="zh-CN" sz="2400" b="1" dirty="0">
                <a:latin typeface="微软雅黑" panose="020B0503020204020204" pitchFamily="34" charset="-122"/>
                <a:ea typeface="微软雅黑" panose="020B0503020204020204" pitchFamily="34" charset="-122"/>
              </a:rPr>
              <a:t>—Yes, please./No, thank you.</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additive="base">
                                        <p:cTn id="21" dur="500" fill="hold"/>
                                        <p:tgtEl>
                                          <p:spTgt spid="83"/>
                                        </p:tgtEl>
                                        <p:attrNameLst>
                                          <p:attrName>ppt_x</p:attrName>
                                        </p:attrNameLst>
                                      </p:cBhvr>
                                      <p:tavLst>
                                        <p:tav tm="0">
                                          <p:val>
                                            <p:strVal val="#ppt_x"/>
                                          </p:val>
                                        </p:tav>
                                        <p:tav tm="100000">
                                          <p:val>
                                            <p:strVal val="#ppt_x"/>
                                          </p:val>
                                        </p:tav>
                                      </p:tavLst>
                                    </p:anim>
                                    <p:anim calcmode="lin" valueType="num">
                                      <p:cBhvr additive="base">
                                        <p:cTn id="2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up)">
                                      <p:cBhvr>
                                        <p:cTn id="33" dur="500"/>
                                        <p:tgtEl>
                                          <p:spTgt spid="86"/>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additive="base">
                                        <p:cTn id="36" dur="500" fill="hold"/>
                                        <p:tgtEl>
                                          <p:spTgt spid="84"/>
                                        </p:tgtEl>
                                        <p:attrNameLst>
                                          <p:attrName>ppt_x</p:attrName>
                                        </p:attrNameLst>
                                      </p:cBhvr>
                                      <p:tavLst>
                                        <p:tav tm="0">
                                          <p:val>
                                            <p:strVal val="#ppt_x"/>
                                          </p:val>
                                        </p:tav>
                                        <p:tav tm="100000">
                                          <p:val>
                                            <p:strVal val="#ppt_x"/>
                                          </p:val>
                                        </p:tav>
                                      </p:tavLst>
                                    </p:anim>
                                    <p:anim calcmode="lin" valueType="num">
                                      <p:cBhvr additive="base">
                                        <p:cTn id="37"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3" grpId="0" animBg="1"/>
      <p:bldGraphic spid="2" grpId="0">
        <p:bldAsOne/>
      </p:bldGraphic>
      <p:bldP spid="4" grpId="0"/>
      <p:bldGraphic spid="85" grpId="0">
        <p:bldAsOne/>
      </p:bldGraphic>
      <p:bldP spid="86"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矩形 82"/>
          <p:cNvSpPr/>
          <p:nvPr/>
        </p:nvSpPr>
        <p:spPr>
          <a:xfrm>
            <a:off x="206753" y="1068879"/>
            <a:ext cx="5646095" cy="541866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 name="Group 5"/>
          <p:cNvGrpSpPr/>
          <p:nvPr/>
        </p:nvGrpSpPr>
        <p:grpSpPr>
          <a:xfrm>
            <a:off x="3749838" y="5159568"/>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sp>
        <p:nvSpPr>
          <p:cNvPr id="84" name="矩形 83"/>
          <p:cNvSpPr/>
          <p:nvPr/>
        </p:nvSpPr>
        <p:spPr>
          <a:xfrm>
            <a:off x="6232409" y="1091497"/>
            <a:ext cx="5646095" cy="5418667"/>
          </a:xfrm>
          <a:prstGeom prst="rect">
            <a:avLst/>
          </a:prstGeom>
          <a:solidFill>
            <a:schemeClr val="accent6">
              <a:lumMod val="20000"/>
              <a:lumOff val="8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1048364" y="29030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139</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05177" y="1623731"/>
            <a:ext cx="5447671" cy="2308324"/>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May I speak to...?</a:t>
            </a:r>
          </a:p>
          <a:p>
            <a:r>
              <a:rPr lang="en-US" altLang="zh-CN" sz="2400" b="1" dirty="0">
                <a:latin typeface="微软雅黑" panose="020B0503020204020204" pitchFamily="34" charset="-122"/>
                <a:ea typeface="微软雅黑" panose="020B0503020204020204" pitchFamily="34" charset="-122"/>
              </a:rPr>
              <a:t>2. I’d like to speak to...</a:t>
            </a:r>
          </a:p>
          <a:p>
            <a:r>
              <a:rPr lang="en-US" altLang="zh-CN" sz="2400" b="1" dirty="0">
                <a:latin typeface="微软雅黑" panose="020B0503020204020204" pitchFamily="34" charset="-122"/>
                <a:ea typeface="微软雅黑" panose="020B0503020204020204" pitchFamily="34" charset="-122"/>
              </a:rPr>
              <a:t>3. Hello, this is... (speaking).</a:t>
            </a:r>
          </a:p>
          <a:p>
            <a:r>
              <a:rPr lang="en-US" altLang="zh-CN" sz="2400" b="1" dirty="0">
                <a:latin typeface="微软雅黑" panose="020B0503020204020204" pitchFamily="34" charset="-122"/>
                <a:ea typeface="微软雅黑" panose="020B0503020204020204" pitchFamily="34" charset="-122"/>
              </a:rPr>
              <a:t>4. Hold/Hang on, please.</a:t>
            </a:r>
          </a:p>
          <a:p>
            <a:r>
              <a:rPr lang="en-US" altLang="zh-CN" sz="2400" b="1" dirty="0">
                <a:latin typeface="微软雅黑" panose="020B0503020204020204" pitchFamily="34" charset="-122"/>
                <a:ea typeface="微软雅黑" panose="020B0503020204020204" pitchFamily="34" charset="-122"/>
              </a:rPr>
              <a:t>5. Sorry, he is not available right now. Can I take a message?</a:t>
            </a:r>
            <a:endParaRPr lang="zh-CN" altLang="en-US" sz="2400" b="1" dirty="0">
              <a:latin typeface="微软雅黑" panose="020B0503020204020204" pitchFamily="34" charset="-122"/>
              <a:ea typeface="微软雅黑" panose="020B0503020204020204" pitchFamily="34" charset="-122"/>
            </a:endParaRPr>
          </a:p>
        </p:txBody>
      </p:sp>
      <p:graphicFrame>
        <p:nvGraphicFramePr>
          <p:cNvPr id="85" name="图示 84"/>
          <p:cNvGraphicFramePr/>
          <p:nvPr/>
        </p:nvGraphicFramePr>
        <p:xfrm>
          <a:off x="4977292" y="312918"/>
          <a:ext cx="8128000" cy="541866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6" name="文本框 85"/>
          <p:cNvSpPr txBox="1"/>
          <p:nvPr/>
        </p:nvSpPr>
        <p:spPr>
          <a:xfrm>
            <a:off x="6430833" y="1646349"/>
            <a:ext cx="5355990" cy="452431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—Excuse me. Where is...?/Could you please tell/show me the way to...?</a:t>
            </a:r>
          </a:p>
          <a:p>
            <a:r>
              <a:rPr lang="en-US" altLang="zh-CN" sz="2400" b="1" dirty="0">
                <a:latin typeface="微软雅黑" panose="020B0503020204020204" pitchFamily="34" charset="-122"/>
                <a:ea typeface="微软雅黑" panose="020B0503020204020204" pitchFamily="34" charset="-122"/>
              </a:rPr>
              <a:t>—Go along this street, and turn left/right at the crossing. ... is on your left/right. You won’t miss it.</a:t>
            </a:r>
          </a:p>
          <a:p>
            <a:r>
              <a:rPr lang="en-US" altLang="zh-CN" sz="2400" b="1" dirty="0">
                <a:latin typeface="微软雅黑" panose="020B0503020204020204" pitchFamily="34" charset="-122"/>
                <a:ea typeface="微软雅黑" panose="020B0503020204020204" pitchFamily="34" charset="-122"/>
              </a:rPr>
              <a:t>—Sorry, I am a stranger here./I am new here.</a:t>
            </a:r>
          </a:p>
          <a:p>
            <a:r>
              <a:rPr lang="en-US" altLang="zh-CN" sz="2400" b="1" dirty="0">
                <a:latin typeface="微软雅黑" panose="020B0503020204020204" pitchFamily="34" charset="-122"/>
                <a:ea typeface="微软雅黑" panose="020B0503020204020204" pitchFamily="34" charset="-122"/>
              </a:rPr>
              <a:t>2. —How far...?</a:t>
            </a:r>
          </a:p>
          <a:p>
            <a:r>
              <a:rPr lang="en-US" altLang="zh-CN" sz="2400" b="1" dirty="0">
                <a:latin typeface="微软雅黑" panose="020B0503020204020204" pitchFamily="34" charset="-122"/>
                <a:ea typeface="微软雅黑" panose="020B0503020204020204" pitchFamily="34" charset="-122"/>
              </a:rPr>
              <a:t>—It is five minutes’ walk/taxi ride/bus ride from here.</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additive="base">
                                        <p:cTn id="21" dur="500" fill="hold"/>
                                        <p:tgtEl>
                                          <p:spTgt spid="83"/>
                                        </p:tgtEl>
                                        <p:attrNameLst>
                                          <p:attrName>ppt_x</p:attrName>
                                        </p:attrNameLst>
                                      </p:cBhvr>
                                      <p:tavLst>
                                        <p:tav tm="0">
                                          <p:val>
                                            <p:strVal val="#ppt_x"/>
                                          </p:val>
                                        </p:tav>
                                        <p:tav tm="100000">
                                          <p:val>
                                            <p:strVal val="#ppt_x"/>
                                          </p:val>
                                        </p:tav>
                                      </p:tavLst>
                                    </p:anim>
                                    <p:anim calcmode="lin" valueType="num">
                                      <p:cBhvr additive="base">
                                        <p:cTn id="2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up)">
                                      <p:cBhvr>
                                        <p:cTn id="33" dur="500"/>
                                        <p:tgtEl>
                                          <p:spTgt spid="86"/>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additive="base">
                                        <p:cTn id="36" dur="500" fill="hold"/>
                                        <p:tgtEl>
                                          <p:spTgt spid="84"/>
                                        </p:tgtEl>
                                        <p:attrNameLst>
                                          <p:attrName>ppt_x</p:attrName>
                                        </p:attrNameLst>
                                      </p:cBhvr>
                                      <p:tavLst>
                                        <p:tav tm="0">
                                          <p:val>
                                            <p:strVal val="#ppt_x"/>
                                          </p:val>
                                        </p:tav>
                                        <p:tav tm="100000">
                                          <p:val>
                                            <p:strVal val="#ppt_x"/>
                                          </p:val>
                                        </p:tav>
                                      </p:tavLst>
                                    </p:anim>
                                    <p:anim calcmode="lin" valueType="num">
                                      <p:cBhvr additive="base">
                                        <p:cTn id="37"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Graphic spid="2" grpId="0">
        <p:bldAsOne/>
      </p:bldGraphic>
      <p:bldP spid="4" grpId="0"/>
      <p:bldGraphic spid="85" grpId="0">
        <p:bldAsOne/>
      </p:bldGraphic>
      <p:bldP spid="8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一 </a:t>
            </a:r>
          </a:p>
        </p:txBody>
      </p:sp>
      <p:sp>
        <p:nvSpPr>
          <p:cNvPr id="3" name="内容占位符 2"/>
          <p:cNvSpPr>
            <a:spLocks noGrp="1"/>
          </p:cNvSpPr>
          <p:nvPr>
            <p:ph idx="1"/>
          </p:nvPr>
        </p:nvSpPr>
        <p:spPr>
          <a:xfrm>
            <a:off x="520693" y="944787"/>
            <a:ext cx="11651411"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话题：询问与提供信息</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1. M: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W: He is tall and handsome.</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A. What does your brother look like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B. What does your brother like</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C. Who is your brother</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D. Do you like your brother</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话题：询问与提供信息</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2. M: Good morning, Grand Hotel.</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W: Good morning, I’d like to check out now.</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W: Room 506.</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A. Who is calling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B. What is your telephone number</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C. What is your room number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D. What do you do for a living</a:t>
            </a:r>
          </a:p>
        </p:txBody>
      </p:sp>
      <p:sp>
        <p:nvSpPr>
          <p:cNvPr id="23" name="TextBox 22"/>
          <p:cNvSpPr txBox="1"/>
          <p:nvPr/>
        </p:nvSpPr>
        <p:spPr>
          <a:xfrm>
            <a:off x="1757280" y="1329508"/>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67900" y="-29210"/>
            <a:ext cx="2343785" cy="2345055"/>
          </a:xfrm>
          <a:prstGeom prst="rect">
            <a:avLst/>
          </a:prstGeom>
        </p:spPr>
      </p:pic>
      <p:sp>
        <p:nvSpPr>
          <p:cNvPr id="4" name="灯片编号占位符 3"/>
          <p:cNvSpPr>
            <a:spLocks noGrp="1"/>
          </p:cNvSpPr>
          <p:nvPr>
            <p:ph type="sldNum" sz="quarter" idx="12"/>
          </p:nvPr>
        </p:nvSpPr>
        <p:spPr>
          <a:xfrm>
            <a:off x="8801100" y="6435728"/>
            <a:ext cx="2844800" cy="365125"/>
          </a:xfrm>
        </p:spPr>
        <p:txBody>
          <a:bodyPr/>
          <a:lstStyle/>
          <a:p>
            <a:fld id="{879EF9BB-81F1-401D-AA19-680A8E0D7F6D}" type="slidenum">
              <a:rPr lang="en-US" smtClean="0">
                <a:latin typeface="微软雅黑" panose="020B0503020204020204" pitchFamily="34" charset="-122"/>
                <a:ea typeface="微软雅黑" panose="020B0503020204020204" pitchFamily="34" charset="-122"/>
              </a:rPr>
              <a:t>14</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64017"/>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1756876" y="4371553"/>
            <a:ext cx="1659151"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5" name="文本框 4">
            <a:hlinkClick r:id="rId4" action="ppaction://hlinksldjump"/>
          </p:cNvPr>
          <p:cNvSpPr txBox="1"/>
          <p:nvPr/>
        </p:nvSpPr>
        <p:spPr>
          <a:xfrm>
            <a:off x="6051097" y="1463453"/>
            <a:ext cx="982961" cy="46037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6" name="文本框 5">
            <a:hlinkClick r:id="rId5" action="ppaction://hlinksldjump"/>
          </p:cNvPr>
          <p:cNvSpPr txBox="1"/>
          <p:nvPr/>
        </p:nvSpPr>
        <p:spPr>
          <a:xfrm>
            <a:off x="6051097" y="4551218"/>
            <a:ext cx="982961" cy="46037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barn(inVertical)">
                                      <p:cBhvr>
                                        <p:cTn id="45" dur="500"/>
                                        <p:tgtEl>
                                          <p:spTgt spid="23"/>
                                        </p:tgtEl>
                                      </p:cBhvr>
                                    </p:animEffect>
                                  </p:childTnLst>
                                </p:cTn>
                              </p:par>
                            </p:childTnLst>
                          </p:cTn>
                        </p:par>
                        <p:par>
                          <p:cTn id="46" fill="hold">
                            <p:stCondLst>
                              <p:cond delay="500"/>
                            </p:stCondLst>
                            <p:childTnLst>
                              <p:par>
                                <p:cTn id="47" presetID="16" presetClass="entr" presetSubtype="37"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barn(outVertical)">
                                      <p:cBhvr>
                                        <p:cTn id="49" dur="500"/>
                                        <p:tgtEl>
                                          <p:spTgt spid="5"/>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barn(inVertical)">
                                      <p:cBhvr>
                                        <p:cTn id="54" dur="500"/>
                                        <p:tgtEl>
                                          <p:spTgt spid="16"/>
                                        </p:tgtEl>
                                      </p:cBhvr>
                                    </p:animEffect>
                                  </p:childTnLst>
                                </p:cTn>
                              </p:par>
                            </p:childTnLst>
                          </p:cTn>
                        </p:par>
                        <p:par>
                          <p:cTn id="55" fill="hold">
                            <p:stCondLst>
                              <p:cond delay="500"/>
                            </p:stCondLst>
                            <p:childTnLst>
                              <p:par>
                                <p:cTn id="56" presetID="16" presetClass="entr" presetSubtype="37" fill="hold" grpId="0"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barn(outVertical)">
                                      <p:cBhvr>
                                        <p:cTn id="5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5" grpId="0" bldLvl="0" animBg="1"/>
      <p:bldP spid="6" grpId="0" bldLvl="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6232409" y="1091497"/>
            <a:ext cx="5646095" cy="5418667"/>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06753" y="1068879"/>
            <a:ext cx="5646095" cy="5418667"/>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1048364" y="29030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140</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05177" y="1623731"/>
            <a:ext cx="5447671" cy="341503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—What time is it?</a:t>
            </a:r>
          </a:p>
          <a:p>
            <a:r>
              <a:rPr lang="en-US" altLang="zh-CN" sz="2400" b="1" dirty="0">
                <a:latin typeface="微软雅黑" panose="020B0503020204020204" pitchFamily="34" charset="-122"/>
                <a:ea typeface="微软雅黑" panose="020B0503020204020204" pitchFamily="34" charset="-122"/>
              </a:rPr>
              <a:t>—It is almost six.</a:t>
            </a:r>
          </a:p>
          <a:p>
            <a:r>
              <a:rPr lang="en-US" altLang="zh-CN" sz="2400" b="1" dirty="0">
                <a:latin typeface="微软雅黑" panose="020B0503020204020204" pitchFamily="34" charset="-122"/>
                <a:ea typeface="微软雅黑" panose="020B0503020204020204" pitchFamily="34" charset="-122"/>
              </a:rPr>
              <a:t>2. —What day is it today?</a:t>
            </a:r>
          </a:p>
          <a:p>
            <a:r>
              <a:rPr lang="en-US" altLang="zh-CN" sz="2400" b="1" dirty="0">
                <a:latin typeface="微软雅黑" panose="020B0503020204020204" pitchFamily="34" charset="-122"/>
                <a:ea typeface="微软雅黑" panose="020B0503020204020204" pitchFamily="34" charset="-122"/>
              </a:rPr>
              <a:t>—It is Sunday.</a:t>
            </a:r>
          </a:p>
          <a:p>
            <a:r>
              <a:rPr lang="en-US" altLang="zh-CN" sz="2400" b="1" dirty="0">
                <a:latin typeface="微软雅黑" panose="020B0503020204020204" pitchFamily="34" charset="-122"/>
                <a:ea typeface="微软雅黑" panose="020B0503020204020204" pitchFamily="34" charset="-122"/>
              </a:rPr>
              <a:t>3. —What is the date today?</a:t>
            </a:r>
          </a:p>
          <a:p>
            <a:r>
              <a:rPr lang="en-US" altLang="zh-CN" sz="2400" b="1" dirty="0">
                <a:latin typeface="微软雅黑" panose="020B0503020204020204" pitchFamily="34" charset="-122"/>
                <a:ea typeface="微软雅黑" panose="020B0503020204020204" pitchFamily="34" charset="-122"/>
              </a:rPr>
              <a:t>—It is November 9th.</a:t>
            </a:r>
          </a:p>
          <a:p>
            <a:r>
              <a:rPr lang="en-US" altLang="zh-CN" sz="2400" b="1" dirty="0">
                <a:latin typeface="微软雅黑" panose="020B0503020204020204" pitchFamily="34" charset="-122"/>
                <a:ea typeface="微软雅黑" panose="020B0503020204020204" pitchFamily="34" charset="-122"/>
              </a:rPr>
              <a:t>4. —When is the first train/flight to... tomorrow morning?</a:t>
            </a:r>
          </a:p>
          <a:p>
            <a:r>
              <a:rPr lang="en-US" altLang="zh-CN" sz="2400" b="1" dirty="0">
                <a:latin typeface="微软雅黑" panose="020B0503020204020204" pitchFamily="34" charset="-122"/>
                <a:ea typeface="微软雅黑" panose="020B0503020204020204" pitchFamily="34" charset="-122"/>
              </a:rPr>
              <a:t>—At 6:00 a.m.</a:t>
            </a: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graphicFrame>
        <p:nvGraphicFramePr>
          <p:cNvPr id="85" name="图示 84"/>
          <p:cNvGraphicFramePr/>
          <p:nvPr/>
        </p:nvGraphicFramePr>
        <p:xfrm>
          <a:off x="4977292" y="312918"/>
          <a:ext cx="8128000" cy="541866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6" name="文本框 85"/>
          <p:cNvSpPr txBox="1"/>
          <p:nvPr/>
        </p:nvSpPr>
        <p:spPr>
          <a:xfrm>
            <a:off x="6430833" y="1646349"/>
            <a:ext cx="5355990" cy="341503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What is/was the weather like?</a:t>
            </a:r>
          </a:p>
          <a:p>
            <a:r>
              <a:rPr lang="en-US" altLang="zh-CN" sz="2400" b="1" dirty="0">
                <a:latin typeface="微软雅黑" panose="020B0503020204020204" pitchFamily="34" charset="-122"/>
                <a:ea typeface="微软雅黑" panose="020B0503020204020204" pitchFamily="34" charset="-122"/>
              </a:rPr>
              <a:t>2. What does the weather report say?</a:t>
            </a:r>
          </a:p>
          <a:p>
            <a:r>
              <a:rPr lang="en-US" altLang="zh-CN" sz="2400" b="1" dirty="0">
                <a:latin typeface="微软雅黑" panose="020B0503020204020204" pitchFamily="34" charset="-122"/>
                <a:ea typeface="微软雅黑" panose="020B0503020204020204" pitchFamily="34" charset="-122"/>
              </a:rPr>
              <a:t>3. What is your favorite season?</a:t>
            </a:r>
          </a:p>
          <a:p>
            <a:r>
              <a:rPr lang="en-US" altLang="zh-CN" sz="2400" b="1" dirty="0">
                <a:latin typeface="微软雅黑" panose="020B0503020204020204" pitchFamily="34" charset="-122"/>
                <a:ea typeface="微软雅黑" panose="020B0503020204020204" pitchFamily="34" charset="-122"/>
              </a:rPr>
              <a:t>4. It is a fine day, isn’t it?</a:t>
            </a:r>
          </a:p>
          <a:p>
            <a:r>
              <a:rPr lang="en-US" altLang="zh-CN" sz="2400" b="1" dirty="0">
                <a:latin typeface="微软雅黑" panose="020B0503020204020204" pitchFamily="34" charset="-122"/>
                <a:ea typeface="微软雅黑" panose="020B0503020204020204" pitchFamily="34" charset="-122"/>
              </a:rPr>
              <a:t>5. It is sunny/rainy/windy/cloudy/cool.</a:t>
            </a:r>
          </a:p>
          <a:p>
            <a:r>
              <a:rPr lang="en-US" altLang="zh-CN" sz="2400" b="1" dirty="0">
                <a:latin typeface="微软雅黑" panose="020B0503020204020204" pitchFamily="34" charset="-122"/>
                <a:ea typeface="微软雅黑" panose="020B0503020204020204" pitchFamily="34" charset="-122"/>
              </a:rPr>
              <a:t>6. It is going to rain this afternoon.</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additive="base">
                                        <p:cTn id="21" dur="500" fill="hold"/>
                                        <p:tgtEl>
                                          <p:spTgt spid="83"/>
                                        </p:tgtEl>
                                        <p:attrNameLst>
                                          <p:attrName>ppt_x</p:attrName>
                                        </p:attrNameLst>
                                      </p:cBhvr>
                                      <p:tavLst>
                                        <p:tav tm="0">
                                          <p:val>
                                            <p:strVal val="#ppt_x"/>
                                          </p:val>
                                        </p:tav>
                                        <p:tav tm="100000">
                                          <p:val>
                                            <p:strVal val="#ppt_x"/>
                                          </p:val>
                                        </p:tav>
                                      </p:tavLst>
                                    </p:anim>
                                    <p:anim calcmode="lin" valueType="num">
                                      <p:cBhvr additive="base">
                                        <p:cTn id="2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up)">
                                      <p:cBhvr>
                                        <p:cTn id="33" dur="500"/>
                                        <p:tgtEl>
                                          <p:spTgt spid="86"/>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additive="base">
                                        <p:cTn id="36" dur="500" fill="hold"/>
                                        <p:tgtEl>
                                          <p:spTgt spid="84"/>
                                        </p:tgtEl>
                                        <p:attrNameLst>
                                          <p:attrName>ppt_x</p:attrName>
                                        </p:attrNameLst>
                                      </p:cBhvr>
                                      <p:tavLst>
                                        <p:tav tm="0">
                                          <p:val>
                                            <p:strVal val="#ppt_x"/>
                                          </p:val>
                                        </p:tav>
                                        <p:tav tm="100000">
                                          <p:val>
                                            <p:strVal val="#ppt_x"/>
                                          </p:val>
                                        </p:tav>
                                      </p:tavLst>
                                    </p:anim>
                                    <p:anim calcmode="lin" valueType="num">
                                      <p:cBhvr additive="base">
                                        <p:cTn id="37"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3" grpId="0" animBg="1"/>
      <p:bldGraphic spid="2" grpId="0">
        <p:bldAsOne/>
      </p:bldGraphic>
      <p:bldP spid="4" grpId="0"/>
      <p:bldGraphic spid="85" grpId="0">
        <p:bldAsOne/>
      </p:bldGraphic>
      <p:bldP spid="86"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6232409" y="1091497"/>
            <a:ext cx="5646095" cy="5418667"/>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06753" y="1068879"/>
            <a:ext cx="5646095" cy="5418667"/>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1048364" y="29030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141</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05177" y="1623731"/>
            <a:ext cx="5447671" cy="341503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What can I do for you?/May I help you?</a:t>
            </a:r>
          </a:p>
          <a:p>
            <a:r>
              <a:rPr lang="en-US" altLang="zh-CN" sz="2400" b="1" dirty="0">
                <a:latin typeface="微软雅黑" panose="020B0503020204020204" pitchFamily="34" charset="-122"/>
                <a:ea typeface="微软雅黑" panose="020B0503020204020204" pitchFamily="34" charset="-122"/>
              </a:rPr>
              <a:t>2. Is there anything I can do for you?</a:t>
            </a:r>
          </a:p>
          <a:p>
            <a:r>
              <a:rPr lang="en-US" altLang="zh-CN" sz="2400" b="1" dirty="0">
                <a:latin typeface="微软雅黑" panose="020B0503020204020204" pitchFamily="34" charset="-122"/>
                <a:ea typeface="微软雅黑" panose="020B0503020204020204" pitchFamily="34" charset="-122"/>
              </a:rPr>
              <a:t>3. What color (size/kind) do you want?</a:t>
            </a:r>
          </a:p>
          <a:p>
            <a:r>
              <a:rPr lang="en-US" altLang="zh-CN" sz="2400" b="1" dirty="0">
                <a:latin typeface="微软雅黑" panose="020B0503020204020204" pitchFamily="34" charset="-122"/>
                <a:ea typeface="微软雅黑" panose="020B0503020204020204" pitchFamily="34" charset="-122"/>
              </a:rPr>
              <a:t>4. How much is it?/How much does it cost?/How much did you spend?/What is the price of...?</a:t>
            </a: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graphicFrame>
        <p:nvGraphicFramePr>
          <p:cNvPr id="85" name="图示 84"/>
          <p:cNvGraphicFramePr/>
          <p:nvPr/>
        </p:nvGraphicFramePr>
        <p:xfrm>
          <a:off x="4977292" y="312918"/>
          <a:ext cx="8128000" cy="541866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6" name="文本框 85"/>
          <p:cNvSpPr txBox="1"/>
          <p:nvPr/>
        </p:nvSpPr>
        <p:spPr>
          <a:xfrm>
            <a:off x="6430833" y="1646349"/>
            <a:ext cx="5355990" cy="304609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—May I take your order now?</a:t>
            </a:r>
          </a:p>
          <a:p>
            <a:r>
              <a:rPr lang="en-US" altLang="zh-CN" sz="2400" b="1" dirty="0">
                <a:latin typeface="微软雅黑" panose="020B0503020204020204" pitchFamily="34" charset="-122"/>
                <a:ea typeface="微软雅黑" panose="020B0503020204020204" pitchFamily="34" charset="-122"/>
              </a:rPr>
              <a:t>—Yes, I’d like a cup of coffee.</a:t>
            </a:r>
          </a:p>
          <a:p>
            <a:r>
              <a:rPr lang="en-US" altLang="zh-CN" sz="2400" b="1" dirty="0">
                <a:latin typeface="微软雅黑" panose="020B0503020204020204" pitchFamily="34" charset="-122"/>
                <a:ea typeface="微软雅黑" panose="020B0503020204020204" pitchFamily="34" charset="-122"/>
              </a:rPr>
              <a:t>2. —Anything else?</a:t>
            </a:r>
          </a:p>
          <a:p>
            <a:r>
              <a:rPr lang="en-US" altLang="zh-CN" sz="2400" b="1" dirty="0">
                <a:latin typeface="微软雅黑" panose="020B0503020204020204" pitchFamily="34" charset="-122"/>
                <a:ea typeface="微软雅黑" panose="020B0503020204020204" pitchFamily="34" charset="-122"/>
              </a:rPr>
              <a:t>—No, thank you.</a:t>
            </a:r>
          </a:p>
          <a:p>
            <a:r>
              <a:rPr lang="en-US" altLang="zh-CN" sz="2400" b="1" dirty="0">
                <a:latin typeface="微软雅黑" panose="020B0503020204020204" pitchFamily="34" charset="-122"/>
                <a:ea typeface="微软雅黑" panose="020B0503020204020204" pitchFamily="34" charset="-122"/>
              </a:rPr>
              <a:t>3. Do you want a single room or a double room?</a:t>
            </a:r>
          </a:p>
          <a:p>
            <a:r>
              <a:rPr lang="en-US" altLang="zh-CN" sz="2400" b="1" dirty="0">
                <a:latin typeface="微软雅黑" panose="020B0503020204020204" pitchFamily="34" charset="-122"/>
                <a:ea typeface="微软雅黑" panose="020B0503020204020204" pitchFamily="34" charset="-122"/>
              </a:rPr>
              <a:t>4. What is the room rate?（房价是多少？）</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additive="base">
                                        <p:cTn id="21" dur="500" fill="hold"/>
                                        <p:tgtEl>
                                          <p:spTgt spid="83"/>
                                        </p:tgtEl>
                                        <p:attrNameLst>
                                          <p:attrName>ppt_x</p:attrName>
                                        </p:attrNameLst>
                                      </p:cBhvr>
                                      <p:tavLst>
                                        <p:tav tm="0">
                                          <p:val>
                                            <p:strVal val="#ppt_x"/>
                                          </p:val>
                                        </p:tav>
                                        <p:tav tm="100000">
                                          <p:val>
                                            <p:strVal val="#ppt_x"/>
                                          </p:val>
                                        </p:tav>
                                      </p:tavLst>
                                    </p:anim>
                                    <p:anim calcmode="lin" valueType="num">
                                      <p:cBhvr additive="base">
                                        <p:cTn id="2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up)">
                                      <p:cBhvr>
                                        <p:cTn id="33" dur="500"/>
                                        <p:tgtEl>
                                          <p:spTgt spid="86"/>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additive="base">
                                        <p:cTn id="36" dur="500" fill="hold"/>
                                        <p:tgtEl>
                                          <p:spTgt spid="84"/>
                                        </p:tgtEl>
                                        <p:attrNameLst>
                                          <p:attrName>ppt_x</p:attrName>
                                        </p:attrNameLst>
                                      </p:cBhvr>
                                      <p:tavLst>
                                        <p:tav tm="0">
                                          <p:val>
                                            <p:strVal val="#ppt_x"/>
                                          </p:val>
                                        </p:tav>
                                        <p:tav tm="100000">
                                          <p:val>
                                            <p:strVal val="#ppt_x"/>
                                          </p:val>
                                        </p:tav>
                                      </p:tavLst>
                                    </p:anim>
                                    <p:anim calcmode="lin" valueType="num">
                                      <p:cBhvr additive="base">
                                        <p:cTn id="37"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3" grpId="0" animBg="1"/>
      <p:bldGraphic spid="2" grpId="0">
        <p:bldAsOne/>
      </p:bldGraphic>
      <p:bldP spid="4" grpId="0"/>
      <p:bldGraphic spid="85" grpId="0">
        <p:bldAsOne/>
      </p:bldGraphic>
      <p:bldP spid="86"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6232409" y="1091497"/>
            <a:ext cx="5646095" cy="5418667"/>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06753" y="1068879"/>
            <a:ext cx="5646095" cy="5418667"/>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1048364" y="29030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142</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05177" y="1623731"/>
            <a:ext cx="5447671"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I agree with you./I couldn’t agree more./You are quite right./I think so, too./Same here.</a:t>
            </a:r>
          </a:p>
          <a:p>
            <a:r>
              <a:rPr lang="en-US" altLang="zh-CN" sz="2400" b="1" dirty="0">
                <a:latin typeface="微软雅黑" panose="020B0503020204020204" pitchFamily="34" charset="-122"/>
                <a:ea typeface="微软雅黑" panose="020B0503020204020204" pitchFamily="34" charset="-122"/>
              </a:rPr>
              <a:t>2. I disagree with you./I don’t think so./I am afraid I can’t agree with you.</a:t>
            </a: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graphicFrame>
        <p:nvGraphicFramePr>
          <p:cNvPr id="85" name="图示 84"/>
          <p:cNvGraphicFramePr/>
          <p:nvPr/>
        </p:nvGraphicFramePr>
        <p:xfrm>
          <a:off x="4977292" y="312918"/>
          <a:ext cx="8128000" cy="541866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6" name="文本框 85"/>
          <p:cNvSpPr txBox="1"/>
          <p:nvPr/>
        </p:nvSpPr>
        <p:spPr>
          <a:xfrm>
            <a:off x="6430833" y="1646349"/>
            <a:ext cx="5355990" cy="304609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Stop.../Don’t.../You are not allowed to...</a:t>
            </a:r>
          </a:p>
          <a:p>
            <a:r>
              <a:rPr lang="en-US" altLang="zh-CN" sz="2400" b="1" dirty="0">
                <a:latin typeface="微软雅黑" panose="020B0503020204020204" pitchFamily="34" charset="-122"/>
                <a:ea typeface="微软雅黑" panose="020B0503020204020204" pitchFamily="34" charset="-122"/>
              </a:rPr>
              <a:t>2. You can’t.../You mustn’t.../You shouldn’t...</a:t>
            </a:r>
          </a:p>
          <a:p>
            <a:r>
              <a:rPr lang="en-US" altLang="zh-CN" sz="2400" b="1" dirty="0">
                <a:latin typeface="微软雅黑" panose="020B0503020204020204" pitchFamily="34" charset="-122"/>
                <a:ea typeface="微软雅黑" panose="020B0503020204020204" pitchFamily="34" charset="-122"/>
              </a:rPr>
              <a:t>3. Be careful!/Look out!/Watch out!</a:t>
            </a:r>
          </a:p>
          <a:p>
            <a:r>
              <a:rPr lang="en-US" altLang="zh-CN" sz="2400" b="1" dirty="0">
                <a:latin typeface="微软雅黑" panose="020B0503020204020204" pitchFamily="34" charset="-122"/>
                <a:ea typeface="微软雅黑" panose="020B0503020204020204" pitchFamily="34" charset="-122"/>
              </a:rPr>
              <a:t>4. No smoking/talking/photos.</a:t>
            </a:r>
          </a:p>
          <a:p>
            <a:r>
              <a:rPr lang="en-US" altLang="zh-CN" sz="2400" b="1" dirty="0">
                <a:latin typeface="微软雅黑" panose="020B0503020204020204" pitchFamily="34" charset="-122"/>
                <a:ea typeface="微软雅黑" panose="020B0503020204020204" pitchFamily="34" charset="-122"/>
              </a:rPr>
              <a:t>5. Keep off.</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additive="base">
                                        <p:cTn id="21" dur="500" fill="hold"/>
                                        <p:tgtEl>
                                          <p:spTgt spid="83"/>
                                        </p:tgtEl>
                                        <p:attrNameLst>
                                          <p:attrName>ppt_x</p:attrName>
                                        </p:attrNameLst>
                                      </p:cBhvr>
                                      <p:tavLst>
                                        <p:tav tm="0">
                                          <p:val>
                                            <p:strVal val="#ppt_x"/>
                                          </p:val>
                                        </p:tav>
                                        <p:tav tm="100000">
                                          <p:val>
                                            <p:strVal val="#ppt_x"/>
                                          </p:val>
                                        </p:tav>
                                      </p:tavLst>
                                    </p:anim>
                                    <p:anim calcmode="lin" valueType="num">
                                      <p:cBhvr additive="base">
                                        <p:cTn id="2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up)">
                                      <p:cBhvr>
                                        <p:cTn id="33" dur="500"/>
                                        <p:tgtEl>
                                          <p:spTgt spid="86"/>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additive="base">
                                        <p:cTn id="36" dur="500" fill="hold"/>
                                        <p:tgtEl>
                                          <p:spTgt spid="84"/>
                                        </p:tgtEl>
                                        <p:attrNameLst>
                                          <p:attrName>ppt_x</p:attrName>
                                        </p:attrNameLst>
                                      </p:cBhvr>
                                      <p:tavLst>
                                        <p:tav tm="0">
                                          <p:val>
                                            <p:strVal val="#ppt_x"/>
                                          </p:val>
                                        </p:tav>
                                        <p:tav tm="100000">
                                          <p:val>
                                            <p:strVal val="#ppt_x"/>
                                          </p:val>
                                        </p:tav>
                                      </p:tavLst>
                                    </p:anim>
                                    <p:anim calcmode="lin" valueType="num">
                                      <p:cBhvr additive="base">
                                        <p:cTn id="37"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3" grpId="0" animBg="1"/>
      <p:bldGraphic spid="2" grpId="0">
        <p:bldAsOne/>
      </p:bldGraphic>
      <p:bldP spid="4" grpId="0"/>
      <p:bldGraphic spid="85" grpId="0">
        <p:bldAsOne/>
      </p:bldGraphic>
      <p:bldP spid="86"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6232409" y="1091497"/>
            <a:ext cx="5646095" cy="5418667"/>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06753" y="1068879"/>
            <a:ext cx="5646095" cy="5418667"/>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示 1"/>
          <p:cNvGraphicFramePr/>
          <p:nvPr/>
        </p:nvGraphicFramePr>
        <p:xfrm>
          <a:off x="-1048364" y="29030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t>143</a:t>
            </a:fld>
            <a:endParaRPr lang="en-US"/>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
        <p:nvSpPr>
          <p:cNvPr id="4" name="文本框 3"/>
          <p:cNvSpPr txBox="1"/>
          <p:nvPr/>
        </p:nvSpPr>
        <p:spPr>
          <a:xfrm>
            <a:off x="405177" y="1623731"/>
            <a:ext cx="5447671" cy="1938992"/>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I want to/I’d like to make a complaint.</a:t>
            </a:r>
          </a:p>
          <a:p>
            <a:r>
              <a:rPr lang="en-US" altLang="zh-CN" sz="2400" b="1" dirty="0">
                <a:latin typeface="微软雅黑" panose="020B0503020204020204" pitchFamily="34" charset="-122"/>
                <a:ea typeface="微软雅黑" panose="020B0503020204020204" pitchFamily="34" charset="-122"/>
              </a:rPr>
              <a:t>2. I am sorry to say this but...</a:t>
            </a:r>
          </a:p>
          <a:p>
            <a:r>
              <a:rPr lang="en-US" altLang="zh-CN" sz="2400" b="1" dirty="0">
                <a:latin typeface="微软雅黑" panose="020B0503020204020204" pitchFamily="34" charset="-122"/>
                <a:ea typeface="微软雅黑" panose="020B0503020204020204" pitchFamily="34" charset="-122"/>
              </a:rPr>
              <a:t>3. You shouldn’t have done...</a:t>
            </a:r>
          </a:p>
          <a:p>
            <a:r>
              <a:rPr lang="en-US" altLang="zh-CN" sz="2400" b="1" dirty="0">
                <a:latin typeface="微软雅黑" panose="020B0503020204020204" pitchFamily="34" charset="-122"/>
                <a:ea typeface="微软雅黑" panose="020B0503020204020204" pitchFamily="34" charset="-122"/>
              </a:rPr>
              <a:t>4. Blame on you.</a:t>
            </a:r>
            <a:endParaRPr lang="zh-CN" altLang="en-US" sz="2400" b="1" dirty="0">
              <a:latin typeface="微软雅黑" panose="020B0503020204020204" pitchFamily="34" charset="-122"/>
              <a:ea typeface="微软雅黑" panose="020B0503020204020204" pitchFamily="34" charset="-122"/>
            </a:endParaRPr>
          </a:p>
        </p:txBody>
      </p:sp>
      <p:grpSp>
        <p:nvGrpSpPr>
          <p:cNvPr id="11" name="Group 5"/>
          <p:cNvGrpSpPr/>
          <p:nvPr/>
        </p:nvGrpSpPr>
        <p:grpSpPr>
          <a:xfrm>
            <a:off x="3749838" y="5204653"/>
            <a:ext cx="5072921" cy="1723420"/>
            <a:chOff x="990600" y="3853667"/>
            <a:chExt cx="5072921" cy="1723420"/>
          </a:xfrm>
        </p:grpSpPr>
        <p:sp>
          <p:nvSpPr>
            <p:cNvPr id="12" name="Freeform 5"/>
            <p:cNvSpPr/>
            <p:nvPr/>
          </p:nvSpPr>
          <p:spPr bwMode="auto">
            <a:xfrm>
              <a:off x="990600" y="5374919"/>
              <a:ext cx="5060441" cy="202168"/>
            </a:xfrm>
            <a:custGeom>
              <a:avLst/>
              <a:gdLst>
                <a:gd name="T0" fmla="*/ 4054 w 4136"/>
                <a:gd name="T1" fmla="*/ 0 h 165"/>
                <a:gd name="T2" fmla="*/ 3007 w 4136"/>
                <a:gd name="T3" fmla="*/ 0 h 165"/>
                <a:gd name="T4" fmla="*/ 2995 w 4136"/>
                <a:gd name="T5" fmla="*/ 28 h 165"/>
                <a:gd name="T6" fmla="*/ 2979 w 4136"/>
                <a:gd name="T7" fmla="*/ 30 h 165"/>
                <a:gd name="T8" fmla="*/ 2920 w 4136"/>
                <a:gd name="T9" fmla="*/ 13 h 165"/>
                <a:gd name="T10" fmla="*/ 2910 w 4136"/>
                <a:gd name="T11" fmla="*/ 75 h 165"/>
                <a:gd name="T12" fmla="*/ 2904 w 4136"/>
                <a:gd name="T13" fmla="*/ 74 h 165"/>
                <a:gd name="T14" fmla="*/ 2893 w 4136"/>
                <a:gd name="T15" fmla="*/ 0 h 165"/>
                <a:gd name="T16" fmla="*/ 2144 w 4136"/>
                <a:gd name="T17" fmla="*/ 0 h 165"/>
                <a:gd name="T18" fmla="*/ 2132 w 4136"/>
                <a:gd name="T19" fmla="*/ 36 h 165"/>
                <a:gd name="T20" fmla="*/ 2116 w 4136"/>
                <a:gd name="T21" fmla="*/ 38 h 165"/>
                <a:gd name="T22" fmla="*/ 2057 w 4136"/>
                <a:gd name="T23" fmla="*/ 21 h 165"/>
                <a:gd name="T24" fmla="*/ 2047 w 4136"/>
                <a:gd name="T25" fmla="*/ 83 h 165"/>
                <a:gd name="T26" fmla="*/ 2041 w 4136"/>
                <a:gd name="T27" fmla="*/ 82 h 165"/>
                <a:gd name="T28" fmla="*/ 2033 w 4136"/>
                <a:gd name="T29" fmla="*/ 0 h 165"/>
                <a:gd name="T30" fmla="*/ 1192 w 4136"/>
                <a:gd name="T31" fmla="*/ 0 h 165"/>
                <a:gd name="T32" fmla="*/ 1180 w 4136"/>
                <a:gd name="T33" fmla="*/ 36 h 165"/>
                <a:gd name="T34" fmla="*/ 1164 w 4136"/>
                <a:gd name="T35" fmla="*/ 38 h 165"/>
                <a:gd name="T36" fmla="*/ 1105 w 4136"/>
                <a:gd name="T37" fmla="*/ 21 h 165"/>
                <a:gd name="T38" fmla="*/ 1095 w 4136"/>
                <a:gd name="T39" fmla="*/ 83 h 165"/>
                <a:gd name="T40" fmla="*/ 1090 w 4136"/>
                <a:gd name="T41" fmla="*/ 82 h 165"/>
                <a:gd name="T42" fmla="*/ 1081 w 4136"/>
                <a:gd name="T43" fmla="*/ 0 h 165"/>
                <a:gd name="T44" fmla="*/ 996 w 4136"/>
                <a:gd name="T45" fmla="*/ 0 h 165"/>
                <a:gd name="T46" fmla="*/ 908 w 4136"/>
                <a:gd name="T47" fmla="*/ 73 h 165"/>
                <a:gd name="T48" fmla="*/ 50 w 4136"/>
                <a:gd name="T49" fmla="*/ 92 h 165"/>
                <a:gd name="T50" fmla="*/ 160 w 4136"/>
                <a:gd name="T51" fmla="*/ 0 h 165"/>
                <a:gd name="T52" fmla="*/ 81 w 4136"/>
                <a:gd name="T53" fmla="*/ 0 h 165"/>
                <a:gd name="T54" fmla="*/ 0 w 4136"/>
                <a:gd name="T55" fmla="*/ 82 h 165"/>
                <a:gd name="T56" fmla="*/ 0 w 4136"/>
                <a:gd name="T57" fmla="*/ 84 h 165"/>
                <a:gd name="T58" fmla="*/ 81 w 4136"/>
                <a:gd name="T59" fmla="*/ 165 h 165"/>
                <a:gd name="T60" fmla="*/ 4054 w 4136"/>
                <a:gd name="T61" fmla="*/ 165 h 165"/>
                <a:gd name="T62" fmla="*/ 4136 w 4136"/>
                <a:gd name="T63" fmla="*/ 84 h 165"/>
                <a:gd name="T64" fmla="*/ 4136 w 4136"/>
                <a:gd name="T65" fmla="*/ 82 h 165"/>
                <a:gd name="T66" fmla="*/ 4054 w 4136"/>
                <a:gd name="T6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36" h="165">
                  <a:moveTo>
                    <a:pt x="4054" y="0"/>
                  </a:moveTo>
                  <a:cubicBezTo>
                    <a:pt x="3007" y="0"/>
                    <a:pt x="3007" y="0"/>
                    <a:pt x="3007" y="0"/>
                  </a:cubicBezTo>
                  <a:cubicBezTo>
                    <a:pt x="3007" y="14"/>
                    <a:pt x="3004" y="26"/>
                    <a:pt x="2995" y="28"/>
                  </a:cubicBezTo>
                  <a:cubicBezTo>
                    <a:pt x="2990" y="30"/>
                    <a:pt x="2985" y="30"/>
                    <a:pt x="2979" y="30"/>
                  </a:cubicBezTo>
                  <a:cubicBezTo>
                    <a:pt x="2951" y="30"/>
                    <a:pt x="2920" y="13"/>
                    <a:pt x="2920" y="13"/>
                  </a:cubicBezTo>
                  <a:cubicBezTo>
                    <a:pt x="2920" y="13"/>
                    <a:pt x="2948" y="75"/>
                    <a:pt x="2910" y="75"/>
                  </a:cubicBezTo>
                  <a:cubicBezTo>
                    <a:pt x="2908" y="75"/>
                    <a:pt x="2906" y="75"/>
                    <a:pt x="2904" y="74"/>
                  </a:cubicBezTo>
                  <a:cubicBezTo>
                    <a:pt x="2873" y="70"/>
                    <a:pt x="2883" y="27"/>
                    <a:pt x="2893" y="0"/>
                  </a:cubicBezTo>
                  <a:cubicBezTo>
                    <a:pt x="2144" y="0"/>
                    <a:pt x="2144" y="0"/>
                    <a:pt x="2144" y="0"/>
                  </a:cubicBezTo>
                  <a:cubicBezTo>
                    <a:pt x="2145" y="18"/>
                    <a:pt x="2143" y="33"/>
                    <a:pt x="2132" y="36"/>
                  </a:cubicBezTo>
                  <a:cubicBezTo>
                    <a:pt x="2127" y="38"/>
                    <a:pt x="2122" y="38"/>
                    <a:pt x="2116" y="38"/>
                  </a:cubicBezTo>
                  <a:cubicBezTo>
                    <a:pt x="2088" y="38"/>
                    <a:pt x="2057" y="21"/>
                    <a:pt x="2057" y="21"/>
                  </a:cubicBezTo>
                  <a:cubicBezTo>
                    <a:pt x="2057" y="21"/>
                    <a:pt x="2085" y="83"/>
                    <a:pt x="2047" y="83"/>
                  </a:cubicBezTo>
                  <a:cubicBezTo>
                    <a:pt x="2045" y="83"/>
                    <a:pt x="2043" y="83"/>
                    <a:pt x="2041" y="82"/>
                  </a:cubicBezTo>
                  <a:cubicBezTo>
                    <a:pt x="2007" y="78"/>
                    <a:pt x="2023" y="26"/>
                    <a:pt x="2033" y="0"/>
                  </a:cubicBezTo>
                  <a:cubicBezTo>
                    <a:pt x="1192" y="0"/>
                    <a:pt x="1192" y="0"/>
                    <a:pt x="1192" y="0"/>
                  </a:cubicBezTo>
                  <a:cubicBezTo>
                    <a:pt x="1193" y="18"/>
                    <a:pt x="1191" y="33"/>
                    <a:pt x="1180" y="36"/>
                  </a:cubicBezTo>
                  <a:cubicBezTo>
                    <a:pt x="1175" y="38"/>
                    <a:pt x="1170" y="38"/>
                    <a:pt x="1164" y="38"/>
                  </a:cubicBezTo>
                  <a:cubicBezTo>
                    <a:pt x="1136" y="38"/>
                    <a:pt x="1105" y="21"/>
                    <a:pt x="1105" y="21"/>
                  </a:cubicBezTo>
                  <a:cubicBezTo>
                    <a:pt x="1105" y="21"/>
                    <a:pt x="1133" y="83"/>
                    <a:pt x="1095" y="83"/>
                  </a:cubicBezTo>
                  <a:cubicBezTo>
                    <a:pt x="1093" y="83"/>
                    <a:pt x="1092" y="83"/>
                    <a:pt x="1090" y="82"/>
                  </a:cubicBezTo>
                  <a:cubicBezTo>
                    <a:pt x="1055" y="78"/>
                    <a:pt x="1071" y="26"/>
                    <a:pt x="1081" y="0"/>
                  </a:cubicBezTo>
                  <a:cubicBezTo>
                    <a:pt x="996" y="0"/>
                    <a:pt x="996" y="0"/>
                    <a:pt x="996" y="0"/>
                  </a:cubicBezTo>
                  <a:cubicBezTo>
                    <a:pt x="908" y="73"/>
                    <a:pt x="908" y="73"/>
                    <a:pt x="908" y="73"/>
                  </a:cubicBezTo>
                  <a:cubicBezTo>
                    <a:pt x="50" y="92"/>
                    <a:pt x="50" y="92"/>
                    <a:pt x="50" y="92"/>
                  </a:cubicBezTo>
                  <a:cubicBezTo>
                    <a:pt x="160" y="0"/>
                    <a:pt x="160" y="0"/>
                    <a:pt x="160" y="0"/>
                  </a:cubicBezTo>
                  <a:cubicBezTo>
                    <a:pt x="81" y="0"/>
                    <a:pt x="81" y="0"/>
                    <a:pt x="81" y="0"/>
                  </a:cubicBezTo>
                  <a:cubicBezTo>
                    <a:pt x="36" y="0"/>
                    <a:pt x="0" y="37"/>
                    <a:pt x="0" y="82"/>
                  </a:cubicBezTo>
                  <a:cubicBezTo>
                    <a:pt x="0" y="84"/>
                    <a:pt x="0" y="84"/>
                    <a:pt x="0" y="84"/>
                  </a:cubicBezTo>
                  <a:cubicBezTo>
                    <a:pt x="0" y="129"/>
                    <a:pt x="36" y="165"/>
                    <a:pt x="81" y="165"/>
                  </a:cubicBezTo>
                  <a:cubicBezTo>
                    <a:pt x="4054" y="165"/>
                    <a:pt x="4054" y="165"/>
                    <a:pt x="4054" y="165"/>
                  </a:cubicBezTo>
                  <a:cubicBezTo>
                    <a:pt x="4099" y="165"/>
                    <a:pt x="4136" y="129"/>
                    <a:pt x="4136" y="84"/>
                  </a:cubicBezTo>
                  <a:cubicBezTo>
                    <a:pt x="4136" y="82"/>
                    <a:pt x="4136" y="82"/>
                    <a:pt x="4136" y="82"/>
                  </a:cubicBezTo>
                  <a:cubicBezTo>
                    <a:pt x="4136" y="37"/>
                    <a:pt x="4099" y="0"/>
                    <a:pt x="4054" y="0"/>
                  </a:cubicBezTo>
                </a:path>
              </a:pathLst>
            </a:custGeom>
            <a:solidFill>
              <a:schemeClr val="tx2">
                <a:alpha val="10000"/>
              </a:schemeClr>
            </a:solidFill>
            <a:ln>
              <a:noFill/>
            </a:ln>
          </p:spPr>
          <p:txBody>
            <a:bodyPr vert="horz" wrap="square" lIns="91440" tIns="45720" rIns="91440" bIns="45720" numCol="1" anchor="t" anchorCtr="0" compatLnSpc="1"/>
            <a:lstStyle/>
            <a:p>
              <a:endParaRPr lang="en-US"/>
            </a:p>
          </p:txBody>
        </p:sp>
        <p:sp>
          <p:nvSpPr>
            <p:cNvPr id="13" name="Freeform 6"/>
            <p:cNvSpPr/>
            <p:nvPr/>
          </p:nvSpPr>
          <p:spPr bwMode="auto">
            <a:xfrm>
              <a:off x="2897469"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p:nvPr/>
          </p:nvSpPr>
          <p:spPr bwMode="auto">
            <a:xfrm>
              <a:off x="2897469" y="4702273"/>
              <a:ext cx="67389"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7"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Freeform 8"/>
            <p:cNvSpPr/>
            <p:nvPr/>
          </p:nvSpPr>
          <p:spPr bwMode="auto">
            <a:xfrm>
              <a:off x="2268502"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6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7" y="34"/>
                    <a:pt x="594" y="42"/>
                  </a:cubicBezTo>
                  <a:cubicBezTo>
                    <a:pt x="82" y="155"/>
                    <a:pt x="82" y="155"/>
                    <a:pt x="82" y="155"/>
                  </a:cubicBezTo>
                  <a:cubicBezTo>
                    <a:pt x="102" y="237"/>
                    <a:pt x="102" y="237"/>
                    <a:pt x="102" y="237"/>
                  </a:cubicBezTo>
                  <a:cubicBezTo>
                    <a:pt x="43" y="230"/>
                    <a:pt x="43" y="230"/>
                    <a:pt x="43" y="230"/>
                  </a:cubicBezTo>
                  <a:cubicBezTo>
                    <a:pt x="43" y="230"/>
                    <a:pt x="0" y="321"/>
                    <a:pt x="46" y="327"/>
                  </a:cubicBezTo>
                  <a:cubicBezTo>
                    <a:pt x="91" y="333"/>
                    <a:pt x="61" y="266"/>
                    <a:pt x="61" y="266"/>
                  </a:cubicBezTo>
                  <a:cubicBezTo>
                    <a:pt x="61" y="266"/>
                    <a:pt x="105"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16" name="Freeform 9"/>
            <p:cNvSpPr/>
            <p:nvPr/>
          </p:nvSpPr>
          <p:spPr bwMode="auto">
            <a:xfrm>
              <a:off x="2161178" y="3853667"/>
              <a:ext cx="761250" cy="1000857"/>
            </a:xfrm>
            <a:custGeom>
              <a:avLst/>
              <a:gdLst>
                <a:gd name="T0" fmla="*/ 622 w 622"/>
                <a:gd name="T1" fmla="*/ 693 h 818"/>
                <a:gd name="T2" fmla="*/ 131 w 622"/>
                <a:gd name="T3" fmla="*/ 362 h 818"/>
                <a:gd name="T4" fmla="*/ 54 w 622"/>
                <a:gd name="T5" fmla="*/ 811 h 818"/>
                <a:gd name="T6" fmla="*/ 622 w 622"/>
                <a:gd name="T7" fmla="*/ 693 h 818"/>
              </a:gdLst>
              <a:ahLst/>
              <a:cxnLst>
                <a:cxn ang="0">
                  <a:pos x="T0" y="T1"/>
                </a:cxn>
                <a:cxn ang="0">
                  <a:pos x="T2" y="T3"/>
                </a:cxn>
                <a:cxn ang="0">
                  <a:pos x="T4" y="T5"/>
                </a:cxn>
                <a:cxn ang="0">
                  <a:pos x="T6" y="T7"/>
                </a:cxn>
              </a:cxnLst>
              <a:rect l="0" t="0" r="r" b="b"/>
              <a:pathLst>
                <a:path w="622" h="818">
                  <a:moveTo>
                    <a:pt x="622" y="693"/>
                  </a:moveTo>
                  <a:cubicBezTo>
                    <a:pt x="622" y="693"/>
                    <a:pt x="555" y="0"/>
                    <a:pt x="131" y="362"/>
                  </a:cubicBezTo>
                  <a:cubicBezTo>
                    <a:pt x="131" y="362"/>
                    <a:pt x="0" y="499"/>
                    <a:pt x="54" y="811"/>
                  </a:cubicBezTo>
                  <a:cubicBezTo>
                    <a:pt x="537" y="818"/>
                    <a:pt x="622" y="693"/>
                    <a:pt x="622" y="693"/>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0"/>
            <p:cNvSpPr/>
            <p:nvPr/>
          </p:nvSpPr>
          <p:spPr bwMode="auto">
            <a:xfrm>
              <a:off x="2227319" y="4702273"/>
              <a:ext cx="767490"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8" name="Freeform 11"/>
            <p:cNvSpPr/>
            <p:nvPr/>
          </p:nvSpPr>
          <p:spPr bwMode="auto">
            <a:xfrm>
              <a:off x="1761834"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2"/>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20" name="Freeform 13"/>
            <p:cNvSpPr/>
            <p:nvPr/>
          </p:nvSpPr>
          <p:spPr bwMode="auto">
            <a:xfrm>
              <a:off x="2681574" y="4818333"/>
              <a:ext cx="136027" cy="333203"/>
            </a:xfrm>
            <a:custGeom>
              <a:avLst/>
              <a:gdLst>
                <a:gd name="T0" fmla="*/ 67 w 109"/>
                <a:gd name="T1" fmla="*/ 0 h 267"/>
                <a:gd name="T2" fmla="*/ 78 w 109"/>
                <a:gd name="T3" fmla="*/ 22 h 267"/>
                <a:gd name="T4" fmla="*/ 63 w 109"/>
                <a:gd name="T5" fmla="*/ 47 h 267"/>
                <a:gd name="T6" fmla="*/ 109 w 109"/>
                <a:gd name="T7" fmla="*/ 201 h 267"/>
                <a:gd name="T8" fmla="*/ 56 w 109"/>
                <a:gd name="T9" fmla="*/ 267 h 267"/>
                <a:gd name="T10" fmla="*/ 0 w 109"/>
                <a:gd name="T11" fmla="*/ 210 h 267"/>
                <a:gd name="T12" fmla="*/ 30 w 109"/>
                <a:gd name="T13" fmla="*/ 50 h 267"/>
                <a:gd name="T14" fmla="*/ 12 w 109"/>
                <a:gd name="T15" fmla="*/ 24 h 267"/>
                <a:gd name="T16" fmla="*/ 22 w 109"/>
                <a:gd name="T17" fmla="*/ 6 h 267"/>
                <a:gd name="T18" fmla="*/ 67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7" y="0"/>
                  </a:moveTo>
                  <a:lnTo>
                    <a:pt x="78" y="22"/>
                  </a:lnTo>
                  <a:lnTo>
                    <a:pt x="63" y="47"/>
                  </a:lnTo>
                  <a:lnTo>
                    <a:pt x="109" y="201"/>
                  </a:lnTo>
                  <a:lnTo>
                    <a:pt x="56" y="267"/>
                  </a:lnTo>
                  <a:lnTo>
                    <a:pt x="0" y="210"/>
                  </a:lnTo>
                  <a:lnTo>
                    <a:pt x="30" y="50"/>
                  </a:lnTo>
                  <a:lnTo>
                    <a:pt x="12" y="24"/>
                  </a:lnTo>
                  <a:lnTo>
                    <a:pt x="22" y="6"/>
                  </a:lnTo>
                  <a:lnTo>
                    <a:pt x="6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4"/>
            <p:cNvSpPr/>
            <p:nvPr/>
          </p:nvSpPr>
          <p:spPr bwMode="auto">
            <a:xfrm>
              <a:off x="4061808" y="4702273"/>
              <a:ext cx="227127" cy="323219"/>
            </a:xfrm>
            <a:custGeom>
              <a:avLst/>
              <a:gdLst>
                <a:gd name="T0" fmla="*/ 21 w 186"/>
                <a:gd name="T1" fmla="*/ 0 h 264"/>
                <a:gd name="T2" fmla="*/ 0 w 186"/>
                <a:gd name="T3" fmla="*/ 72 h 264"/>
                <a:gd name="T4" fmla="*/ 121 w 186"/>
                <a:gd name="T5" fmla="*/ 264 h 264"/>
                <a:gd name="T6" fmla="*/ 186 w 186"/>
                <a:gd name="T7" fmla="*/ 258 h 264"/>
                <a:gd name="T8" fmla="*/ 21 w 186"/>
                <a:gd name="T9" fmla="*/ 0 h 264"/>
              </a:gdLst>
              <a:ahLst/>
              <a:cxnLst>
                <a:cxn ang="0">
                  <a:pos x="T0" y="T1"/>
                </a:cxn>
                <a:cxn ang="0">
                  <a:pos x="T2" y="T3"/>
                </a:cxn>
                <a:cxn ang="0">
                  <a:pos x="T4" y="T5"/>
                </a:cxn>
                <a:cxn ang="0">
                  <a:pos x="T6" y="T7"/>
                </a:cxn>
                <a:cxn ang="0">
                  <a:pos x="T8" y="T9"/>
                </a:cxn>
              </a:cxnLst>
              <a:rect l="0" t="0" r="r" b="b"/>
              <a:pathLst>
                <a:path w="186" h="264">
                  <a:moveTo>
                    <a:pt x="21" y="0"/>
                  </a:moveTo>
                  <a:cubicBezTo>
                    <a:pt x="0" y="72"/>
                    <a:pt x="0" y="72"/>
                    <a:pt x="0" y="72"/>
                  </a:cubicBezTo>
                  <a:cubicBezTo>
                    <a:pt x="46" y="145"/>
                    <a:pt x="91" y="222"/>
                    <a:pt x="121" y="264"/>
                  </a:cubicBezTo>
                  <a:cubicBezTo>
                    <a:pt x="186" y="258"/>
                    <a:pt x="186" y="258"/>
                    <a:pt x="186" y="258"/>
                  </a:cubicBezTo>
                  <a:cubicBezTo>
                    <a:pt x="79" y="114"/>
                    <a:pt x="21" y="0"/>
                    <a:pt x="21"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5"/>
            <p:cNvSpPr/>
            <p:nvPr/>
          </p:nvSpPr>
          <p:spPr bwMode="auto">
            <a:xfrm>
              <a:off x="4061808" y="4702273"/>
              <a:ext cx="68637" cy="127291"/>
            </a:xfrm>
            <a:custGeom>
              <a:avLst/>
              <a:gdLst>
                <a:gd name="T0" fmla="*/ 21 w 56"/>
                <a:gd name="T1" fmla="*/ 0 h 104"/>
                <a:gd name="T2" fmla="*/ 0 w 56"/>
                <a:gd name="T3" fmla="*/ 72 h 104"/>
                <a:gd name="T4" fmla="*/ 20 w 56"/>
                <a:gd name="T5" fmla="*/ 104 h 104"/>
                <a:gd name="T6" fmla="*/ 56 w 56"/>
                <a:gd name="T7" fmla="*/ 64 h 104"/>
                <a:gd name="T8" fmla="*/ 21 w 56"/>
                <a:gd name="T9" fmla="*/ 0 h 104"/>
              </a:gdLst>
              <a:ahLst/>
              <a:cxnLst>
                <a:cxn ang="0">
                  <a:pos x="T0" y="T1"/>
                </a:cxn>
                <a:cxn ang="0">
                  <a:pos x="T2" y="T3"/>
                </a:cxn>
                <a:cxn ang="0">
                  <a:pos x="T4" y="T5"/>
                </a:cxn>
                <a:cxn ang="0">
                  <a:pos x="T6" y="T7"/>
                </a:cxn>
                <a:cxn ang="0">
                  <a:pos x="T8" y="T9"/>
                </a:cxn>
              </a:cxnLst>
              <a:rect l="0" t="0" r="r" b="b"/>
              <a:pathLst>
                <a:path w="56" h="104">
                  <a:moveTo>
                    <a:pt x="21" y="0"/>
                  </a:moveTo>
                  <a:cubicBezTo>
                    <a:pt x="0" y="72"/>
                    <a:pt x="0" y="72"/>
                    <a:pt x="0" y="72"/>
                  </a:cubicBezTo>
                  <a:cubicBezTo>
                    <a:pt x="6" y="82"/>
                    <a:pt x="13" y="93"/>
                    <a:pt x="20" y="104"/>
                  </a:cubicBezTo>
                  <a:cubicBezTo>
                    <a:pt x="56" y="64"/>
                    <a:pt x="56" y="64"/>
                    <a:pt x="56" y="64"/>
                  </a:cubicBezTo>
                  <a:cubicBezTo>
                    <a:pt x="33" y="24"/>
                    <a:pt x="21" y="0"/>
                    <a:pt x="21"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23" name="Freeform 16"/>
            <p:cNvSpPr/>
            <p:nvPr/>
          </p:nvSpPr>
          <p:spPr bwMode="auto">
            <a:xfrm>
              <a:off x="5483224" y="4416493"/>
              <a:ext cx="89852" cy="133531"/>
            </a:xfrm>
            <a:custGeom>
              <a:avLst/>
              <a:gdLst>
                <a:gd name="T0" fmla="*/ 0 w 73"/>
                <a:gd name="T1" fmla="*/ 66 h 109"/>
                <a:gd name="T2" fmla="*/ 30 w 73"/>
                <a:gd name="T3" fmla="*/ 109 h 109"/>
                <a:gd name="T4" fmla="*/ 56 w 73"/>
                <a:gd name="T5" fmla="*/ 84 h 109"/>
                <a:gd name="T6" fmla="*/ 60 w 73"/>
                <a:gd name="T7" fmla="*/ 68 h 109"/>
                <a:gd name="T8" fmla="*/ 51 w 73"/>
                <a:gd name="T9" fmla="*/ 68 h 109"/>
                <a:gd name="T10" fmla="*/ 51 w 73"/>
                <a:gd name="T11" fmla="*/ 59 h 109"/>
                <a:gd name="T12" fmla="*/ 43 w 73"/>
                <a:gd name="T13" fmla="*/ 58 h 109"/>
                <a:gd name="T14" fmla="*/ 42 w 73"/>
                <a:gd name="T15" fmla="*/ 50 h 109"/>
                <a:gd name="T16" fmla="*/ 34 w 73"/>
                <a:gd name="T17" fmla="*/ 50 h 109"/>
                <a:gd name="T18" fmla="*/ 67 w 73"/>
                <a:gd name="T19" fmla="*/ 5 h 109"/>
                <a:gd name="T20" fmla="*/ 15 w 73"/>
                <a:gd name="T21" fmla="*/ 49 h 109"/>
                <a:gd name="T22" fmla="*/ 0 w 73"/>
                <a:gd name="T23"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09">
                  <a:moveTo>
                    <a:pt x="0" y="66"/>
                  </a:moveTo>
                  <a:cubicBezTo>
                    <a:pt x="30" y="109"/>
                    <a:pt x="30" y="109"/>
                    <a:pt x="30" y="109"/>
                  </a:cubicBezTo>
                  <a:cubicBezTo>
                    <a:pt x="56" y="84"/>
                    <a:pt x="56" y="84"/>
                    <a:pt x="56" y="84"/>
                  </a:cubicBezTo>
                  <a:cubicBezTo>
                    <a:pt x="58" y="81"/>
                    <a:pt x="65" y="73"/>
                    <a:pt x="60" y="68"/>
                  </a:cubicBezTo>
                  <a:cubicBezTo>
                    <a:pt x="57" y="66"/>
                    <a:pt x="54" y="66"/>
                    <a:pt x="51" y="68"/>
                  </a:cubicBezTo>
                  <a:cubicBezTo>
                    <a:pt x="53" y="65"/>
                    <a:pt x="53" y="61"/>
                    <a:pt x="51" y="59"/>
                  </a:cubicBezTo>
                  <a:cubicBezTo>
                    <a:pt x="49" y="57"/>
                    <a:pt x="46" y="57"/>
                    <a:pt x="43" y="58"/>
                  </a:cubicBezTo>
                  <a:cubicBezTo>
                    <a:pt x="44" y="55"/>
                    <a:pt x="44" y="52"/>
                    <a:pt x="42" y="50"/>
                  </a:cubicBezTo>
                  <a:cubicBezTo>
                    <a:pt x="40" y="48"/>
                    <a:pt x="37" y="48"/>
                    <a:pt x="34" y="50"/>
                  </a:cubicBezTo>
                  <a:cubicBezTo>
                    <a:pt x="35" y="47"/>
                    <a:pt x="73" y="12"/>
                    <a:pt x="67" y="5"/>
                  </a:cubicBezTo>
                  <a:cubicBezTo>
                    <a:pt x="61" y="0"/>
                    <a:pt x="17" y="47"/>
                    <a:pt x="15" y="49"/>
                  </a:cubicBezTo>
                  <a:lnTo>
                    <a:pt x="0" y="66"/>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7"/>
            <p:cNvSpPr/>
            <p:nvPr/>
          </p:nvSpPr>
          <p:spPr bwMode="auto">
            <a:xfrm>
              <a:off x="5470744" y="4496362"/>
              <a:ext cx="61150" cy="68637"/>
            </a:xfrm>
            <a:custGeom>
              <a:avLst/>
              <a:gdLst>
                <a:gd name="T0" fmla="*/ 36 w 49"/>
                <a:gd name="T1" fmla="*/ 55 h 55"/>
                <a:gd name="T2" fmla="*/ 49 w 49"/>
                <a:gd name="T3" fmla="*/ 45 h 55"/>
                <a:gd name="T4" fmla="*/ 14 w 49"/>
                <a:gd name="T5" fmla="*/ 0 h 55"/>
                <a:gd name="T6" fmla="*/ 0 w 49"/>
                <a:gd name="T7" fmla="*/ 11 h 55"/>
                <a:gd name="T8" fmla="*/ 36 w 49"/>
                <a:gd name="T9" fmla="*/ 55 h 55"/>
              </a:gdLst>
              <a:ahLst/>
              <a:cxnLst>
                <a:cxn ang="0">
                  <a:pos x="T0" y="T1"/>
                </a:cxn>
                <a:cxn ang="0">
                  <a:pos x="T2" y="T3"/>
                </a:cxn>
                <a:cxn ang="0">
                  <a:pos x="T4" y="T5"/>
                </a:cxn>
                <a:cxn ang="0">
                  <a:pos x="T6" y="T7"/>
                </a:cxn>
                <a:cxn ang="0">
                  <a:pos x="T8" y="T9"/>
                </a:cxn>
              </a:cxnLst>
              <a:rect l="0" t="0" r="r" b="b"/>
              <a:pathLst>
                <a:path w="49" h="55">
                  <a:moveTo>
                    <a:pt x="36" y="55"/>
                  </a:moveTo>
                  <a:lnTo>
                    <a:pt x="49" y="45"/>
                  </a:lnTo>
                  <a:lnTo>
                    <a:pt x="14" y="0"/>
                  </a:lnTo>
                  <a:lnTo>
                    <a:pt x="0" y="11"/>
                  </a:lnTo>
                  <a:lnTo>
                    <a:pt x="36" y="55"/>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8"/>
            <p:cNvSpPr/>
            <p:nvPr/>
          </p:nvSpPr>
          <p:spPr bwMode="auto">
            <a:xfrm>
              <a:off x="5126310" y="4501353"/>
              <a:ext cx="396848" cy="278293"/>
            </a:xfrm>
            <a:custGeom>
              <a:avLst/>
              <a:gdLst>
                <a:gd name="T0" fmla="*/ 0 w 324"/>
                <a:gd name="T1" fmla="*/ 163 h 227"/>
                <a:gd name="T2" fmla="*/ 24 w 324"/>
                <a:gd name="T3" fmla="*/ 227 h 227"/>
                <a:gd name="T4" fmla="*/ 324 w 324"/>
                <a:gd name="T5" fmla="*/ 51 h 227"/>
                <a:gd name="T6" fmla="*/ 287 w 324"/>
                <a:gd name="T7" fmla="*/ 0 h 227"/>
                <a:gd name="T8" fmla="*/ 0 w 324"/>
                <a:gd name="T9" fmla="*/ 163 h 227"/>
              </a:gdLst>
              <a:ahLst/>
              <a:cxnLst>
                <a:cxn ang="0">
                  <a:pos x="T0" y="T1"/>
                </a:cxn>
                <a:cxn ang="0">
                  <a:pos x="T2" y="T3"/>
                </a:cxn>
                <a:cxn ang="0">
                  <a:pos x="T4" y="T5"/>
                </a:cxn>
                <a:cxn ang="0">
                  <a:pos x="T6" y="T7"/>
                </a:cxn>
                <a:cxn ang="0">
                  <a:pos x="T8" y="T9"/>
                </a:cxn>
              </a:cxnLst>
              <a:rect l="0" t="0" r="r" b="b"/>
              <a:pathLst>
                <a:path w="324" h="227">
                  <a:moveTo>
                    <a:pt x="0" y="163"/>
                  </a:moveTo>
                  <a:cubicBezTo>
                    <a:pt x="24" y="227"/>
                    <a:pt x="24" y="227"/>
                    <a:pt x="24" y="227"/>
                  </a:cubicBezTo>
                  <a:cubicBezTo>
                    <a:pt x="207" y="164"/>
                    <a:pt x="324" y="51"/>
                    <a:pt x="324" y="51"/>
                  </a:cubicBezTo>
                  <a:cubicBezTo>
                    <a:pt x="287" y="0"/>
                    <a:pt x="287" y="0"/>
                    <a:pt x="287" y="0"/>
                  </a:cubicBezTo>
                  <a:cubicBezTo>
                    <a:pt x="287" y="0"/>
                    <a:pt x="173" y="111"/>
                    <a:pt x="0" y="16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26" name="Freeform 19"/>
            <p:cNvSpPr/>
            <p:nvPr/>
          </p:nvSpPr>
          <p:spPr bwMode="auto">
            <a:xfrm>
              <a:off x="5454521" y="4586214"/>
              <a:ext cx="14975" cy="14975"/>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5"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p:nvPr/>
          </p:nvSpPr>
          <p:spPr bwMode="auto">
            <a:xfrm>
              <a:off x="5474488" y="4571239"/>
              <a:ext cx="16223" cy="16223"/>
            </a:xfrm>
            <a:custGeom>
              <a:avLst/>
              <a:gdLst>
                <a:gd name="T0" fmla="*/ 11 w 13"/>
                <a:gd name="T1" fmla="*/ 11 h 13"/>
                <a:gd name="T2" fmla="*/ 11 w 13"/>
                <a:gd name="T3" fmla="*/ 3 h 13"/>
                <a:gd name="T4" fmla="*/ 2 w 13"/>
                <a:gd name="T5" fmla="*/ 3 h 13"/>
                <a:gd name="T6" fmla="*/ 2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9"/>
                    <a:pt x="13" y="5"/>
                    <a:pt x="11" y="3"/>
                  </a:cubicBezTo>
                  <a:cubicBezTo>
                    <a:pt x="8" y="0"/>
                    <a:pt x="4" y="0"/>
                    <a:pt x="2" y="3"/>
                  </a:cubicBezTo>
                  <a:cubicBezTo>
                    <a:pt x="0" y="5"/>
                    <a:pt x="0" y="9"/>
                    <a:pt x="2" y="11"/>
                  </a:cubicBezTo>
                  <a:cubicBezTo>
                    <a:pt x="5" y="13"/>
                    <a:pt x="8"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1"/>
            <p:cNvSpPr/>
            <p:nvPr/>
          </p:nvSpPr>
          <p:spPr bwMode="auto">
            <a:xfrm>
              <a:off x="5494455" y="4557511"/>
              <a:ext cx="16223" cy="16223"/>
            </a:xfrm>
            <a:custGeom>
              <a:avLst/>
              <a:gdLst>
                <a:gd name="T0" fmla="*/ 11 w 13"/>
                <a:gd name="T1" fmla="*/ 11 h 13"/>
                <a:gd name="T2" fmla="*/ 11 w 13"/>
                <a:gd name="T3" fmla="*/ 2 h 13"/>
                <a:gd name="T4" fmla="*/ 3 w 13"/>
                <a:gd name="T5" fmla="*/ 2 h 13"/>
                <a:gd name="T6" fmla="*/ 3 w 13"/>
                <a:gd name="T7" fmla="*/ 11 h 13"/>
                <a:gd name="T8" fmla="*/ 11 w 13"/>
                <a:gd name="T9" fmla="*/ 11 h 13"/>
              </a:gdLst>
              <a:ahLst/>
              <a:cxnLst>
                <a:cxn ang="0">
                  <a:pos x="T0" y="T1"/>
                </a:cxn>
                <a:cxn ang="0">
                  <a:pos x="T2" y="T3"/>
                </a:cxn>
                <a:cxn ang="0">
                  <a:pos x="T4" y="T5"/>
                </a:cxn>
                <a:cxn ang="0">
                  <a:pos x="T6" y="T7"/>
                </a:cxn>
                <a:cxn ang="0">
                  <a:pos x="T8" y="T9"/>
                </a:cxn>
              </a:cxnLst>
              <a:rect l="0" t="0" r="r" b="b"/>
              <a:pathLst>
                <a:path w="13" h="13">
                  <a:moveTo>
                    <a:pt x="11" y="11"/>
                  </a:moveTo>
                  <a:cubicBezTo>
                    <a:pt x="13" y="8"/>
                    <a:pt x="13" y="5"/>
                    <a:pt x="11" y="2"/>
                  </a:cubicBezTo>
                  <a:cubicBezTo>
                    <a:pt x="9" y="0"/>
                    <a:pt x="5" y="0"/>
                    <a:pt x="3" y="2"/>
                  </a:cubicBezTo>
                  <a:cubicBezTo>
                    <a:pt x="0" y="5"/>
                    <a:pt x="0" y="8"/>
                    <a:pt x="3" y="11"/>
                  </a:cubicBezTo>
                  <a:cubicBezTo>
                    <a:pt x="5" y="13"/>
                    <a:pt x="9" y="13"/>
                    <a:pt x="11"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2"/>
            <p:cNvSpPr/>
            <p:nvPr/>
          </p:nvSpPr>
          <p:spPr bwMode="auto">
            <a:xfrm>
              <a:off x="4488607" y="5065427"/>
              <a:ext cx="943451" cy="408080"/>
            </a:xfrm>
            <a:custGeom>
              <a:avLst/>
              <a:gdLst>
                <a:gd name="T0" fmla="*/ 753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3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3"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0" y="274"/>
                    <a:pt x="141" y="203"/>
                    <a:pt x="138" y="181"/>
                  </a:cubicBezTo>
                  <a:cubicBezTo>
                    <a:pt x="474" y="161"/>
                    <a:pt x="631" y="69"/>
                    <a:pt x="636" y="66"/>
                  </a:cubicBezTo>
                  <a:cubicBezTo>
                    <a:pt x="636" y="66"/>
                    <a:pt x="644" y="149"/>
                    <a:pt x="653" y="190"/>
                  </a:cubicBezTo>
                  <a:cubicBezTo>
                    <a:pt x="653" y="190"/>
                    <a:pt x="771" y="151"/>
                    <a:pt x="753" y="93"/>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0" name="Freeform 23"/>
            <p:cNvSpPr/>
            <p:nvPr/>
          </p:nvSpPr>
          <p:spPr bwMode="auto">
            <a:xfrm>
              <a:off x="4448672" y="4692290"/>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1" name="Freeform 24"/>
            <p:cNvSpPr/>
            <p:nvPr/>
          </p:nvSpPr>
          <p:spPr bwMode="auto">
            <a:xfrm>
              <a:off x="4819314" y="4707265"/>
              <a:ext cx="297012" cy="244598"/>
            </a:xfrm>
            <a:custGeom>
              <a:avLst/>
              <a:gdLst>
                <a:gd name="T0" fmla="*/ 238 w 238"/>
                <a:gd name="T1" fmla="*/ 0 h 196"/>
                <a:gd name="T2" fmla="*/ 161 w 238"/>
                <a:gd name="T3" fmla="*/ 196 h 196"/>
                <a:gd name="T4" fmla="*/ 0 w 238"/>
                <a:gd name="T5" fmla="*/ 69 h 196"/>
                <a:gd name="T6" fmla="*/ 238 w 238"/>
                <a:gd name="T7" fmla="*/ 0 h 196"/>
              </a:gdLst>
              <a:ahLst/>
              <a:cxnLst>
                <a:cxn ang="0">
                  <a:pos x="T0" y="T1"/>
                </a:cxn>
                <a:cxn ang="0">
                  <a:pos x="T2" y="T3"/>
                </a:cxn>
                <a:cxn ang="0">
                  <a:pos x="T4" y="T5"/>
                </a:cxn>
                <a:cxn ang="0">
                  <a:pos x="T6" y="T7"/>
                </a:cxn>
              </a:cxnLst>
              <a:rect l="0" t="0" r="r" b="b"/>
              <a:pathLst>
                <a:path w="238" h="196">
                  <a:moveTo>
                    <a:pt x="238" y="0"/>
                  </a:moveTo>
                  <a:lnTo>
                    <a:pt x="161" y="196"/>
                  </a:lnTo>
                  <a:lnTo>
                    <a:pt x="0" y="69"/>
                  </a:lnTo>
                  <a:lnTo>
                    <a:pt x="238"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32" name="Freeform 25"/>
            <p:cNvSpPr/>
            <p:nvPr/>
          </p:nvSpPr>
          <p:spPr bwMode="auto">
            <a:xfrm>
              <a:off x="4819314" y="4793374"/>
              <a:ext cx="200920" cy="158490"/>
            </a:xfrm>
            <a:custGeom>
              <a:avLst/>
              <a:gdLst>
                <a:gd name="T0" fmla="*/ 161 w 161"/>
                <a:gd name="T1" fmla="*/ 127 h 127"/>
                <a:gd name="T2" fmla="*/ 66 w 161"/>
                <a:gd name="T3" fmla="*/ 107 h 127"/>
                <a:gd name="T4" fmla="*/ 60 w 161"/>
                <a:gd name="T5" fmla="*/ 69 h 127"/>
                <a:gd name="T6" fmla="*/ 16 w 161"/>
                <a:gd name="T7" fmla="*/ 64 h 127"/>
                <a:gd name="T8" fmla="*/ 0 w 161"/>
                <a:gd name="T9" fmla="*/ 0 h 127"/>
                <a:gd name="T10" fmla="*/ 161 w 161"/>
                <a:gd name="T11" fmla="*/ 127 h 127"/>
              </a:gdLst>
              <a:ahLst/>
              <a:cxnLst>
                <a:cxn ang="0">
                  <a:pos x="T0" y="T1"/>
                </a:cxn>
                <a:cxn ang="0">
                  <a:pos x="T2" y="T3"/>
                </a:cxn>
                <a:cxn ang="0">
                  <a:pos x="T4" y="T5"/>
                </a:cxn>
                <a:cxn ang="0">
                  <a:pos x="T6" y="T7"/>
                </a:cxn>
                <a:cxn ang="0">
                  <a:pos x="T8" y="T9"/>
                </a:cxn>
                <a:cxn ang="0">
                  <a:pos x="T10" y="T11"/>
                </a:cxn>
              </a:cxnLst>
              <a:rect l="0" t="0" r="r" b="b"/>
              <a:pathLst>
                <a:path w="161" h="127">
                  <a:moveTo>
                    <a:pt x="161" y="127"/>
                  </a:moveTo>
                  <a:lnTo>
                    <a:pt x="66" y="107"/>
                  </a:lnTo>
                  <a:lnTo>
                    <a:pt x="60" y="69"/>
                  </a:lnTo>
                  <a:lnTo>
                    <a:pt x="16" y="64"/>
                  </a:lnTo>
                  <a:lnTo>
                    <a:pt x="0" y="0"/>
                  </a:lnTo>
                  <a:lnTo>
                    <a:pt x="161" y="127"/>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3" name="Freeform 26"/>
            <p:cNvSpPr/>
            <p:nvPr/>
          </p:nvSpPr>
          <p:spPr bwMode="auto">
            <a:xfrm>
              <a:off x="4954093" y="4773407"/>
              <a:ext cx="91100" cy="178457"/>
            </a:xfrm>
            <a:custGeom>
              <a:avLst/>
              <a:gdLst>
                <a:gd name="T0" fmla="*/ 57 w 73"/>
                <a:gd name="T1" fmla="*/ 15 h 143"/>
                <a:gd name="T2" fmla="*/ 39 w 73"/>
                <a:gd name="T3" fmla="*/ 0 h 143"/>
                <a:gd name="T4" fmla="*/ 6 w 73"/>
                <a:gd name="T5" fmla="*/ 10 h 143"/>
                <a:gd name="T6" fmla="*/ 0 w 73"/>
                <a:gd name="T7" fmla="*/ 36 h 143"/>
                <a:gd name="T8" fmla="*/ 16 w 73"/>
                <a:gd name="T9" fmla="*/ 45 h 143"/>
                <a:gd name="T10" fmla="*/ 16 w 73"/>
                <a:gd name="T11" fmla="*/ 114 h 143"/>
                <a:gd name="T12" fmla="*/ 53 w 73"/>
                <a:gd name="T13" fmla="*/ 143 h 143"/>
                <a:gd name="T14" fmla="*/ 73 w 73"/>
                <a:gd name="T15" fmla="*/ 92 h 143"/>
                <a:gd name="T16" fmla="*/ 46 w 73"/>
                <a:gd name="T17" fmla="*/ 39 h 143"/>
                <a:gd name="T18" fmla="*/ 57 w 73"/>
                <a:gd name="T19"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43">
                  <a:moveTo>
                    <a:pt x="57" y="15"/>
                  </a:moveTo>
                  <a:lnTo>
                    <a:pt x="39" y="0"/>
                  </a:lnTo>
                  <a:lnTo>
                    <a:pt x="6" y="10"/>
                  </a:lnTo>
                  <a:lnTo>
                    <a:pt x="0" y="36"/>
                  </a:lnTo>
                  <a:lnTo>
                    <a:pt x="16" y="45"/>
                  </a:lnTo>
                  <a:lnTo>
                    <a:pt x="16" y="114"/>
                  </a:lnTo>
                  <a:lnTo>
                    <a:pt x="53" y="143"/>
                  </a:lnTo>
                  <a:lnTo>
                    <a:pt x="73" y="92"/>
                  </a:lnTo>
                  <a:lnTo>
                    <a:pt x="46" y="39"/>
                  </a:lnTo>
                  <a:lnTo>
                    <a:pt x="57" y="15"/>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4" name="Freeform 27"/>
            <p:cNvSpPr/>
            <p:nvPr/>
          </p:nvSpPr>
          <p:spPr bwMode="auto">
            <a:xfrm>
              <a:off x="5013994" y="4966839"/>
              <a:ext cx="31199" cy="31199"/>
            </a:xfrm>
            <a:custGeom>
              <a:avLst/>
              <a:gdLst>
                <a:gd name="T0" fmla="*/ 2 w 26"/>
                <a:gd name="T1" fmla="*/ 18 h 26"/>
                <a:gd name="T2" fmla="*/ 18 w 26"/>
                <a:gd name="T3" fmla="*/ 24 h 26"/>
                <a:gd name="T4" fmla="*/ 23 w 26"/>
                <a:gd name="T5" fmla="*/ 8 h 26"/>
                <a:gd name="T6" fmla="*/ 8 w 26"/>
                <a:gd name="T7" fmla="*/ 3 h 26"/>
                <a:gd name="T8" fmla="*/ 2 w 26"/>
                <a:gd name="T9" fmla="*/ 18 h 26"/>
              </a:gdLst>
              <a:ahLst/>
              <a:cxnLst>
                <a:cxn ang="0">
                  <a:pos x="T0" y="T1"/>
                </a:cxn>
                <a:cxn ang="0">
                  <a:pos x="T2" y="T3"/>
                </a:cxn>
                <a:cxn ang="0">
                  <a:pos x="T4" y="T5"/>
                </a:cxn>
                <a:cxn ang="0">
                  <a:pos x="T6" y="T7"/>
                </a:cxn>
                <a:cxn ang="0">
                  <a:pos x="T8" y="T9"/>
                </a:cxn>
              </a:cxnLst>
              <a:rect l="0" t="0" r="r" b="b"/>
              <a:pathLst>
                <a:path w="26" h="26">
                  <a:moveTo>
                    <a:pt x="2" y="18"/>
                  </a:moveTo>
                  <a:cubicBezTo>
                    <a:pt x="5" y="24"/>
                    <a:pt x="12" y="26"/>
                    <a:pt x="18" y="24"/>
                  </a:cubicBezTo>
                  <a:cubicBezTo>
                    <a:pt x="24" y="21"/>
                    <a:pt x="26" y="14"/>
                    <a:pt x="23" y="8"/>
                  </a:cubicBezTo>
                  <a:cubicBezTo>
                    <a:pt x="20" y="2"/>
                    <a:pt x="13" y="0"/>
                    <a:pt x="8" y="3"/>
                  </a:cubicBezTo>
                  <a:cubicBezTo>
                    <a:pt x="2" y="6"/>
                    <a:pt x="0" y="13"/>
                    <a:pt x="2" y="18"/>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8"/>
            <p:cNvSpPr/>
            <p:nvPr/>
          </p:nvSpPr>
          <p:spPr bwMode="auto">
            <a:xfrm>
              <a:off x="5020234" y="4707265"/>
              <a:ext cx="121051" cy="244598"/>
            </a:xfrm>
            <a:custGeom>
              <a:avLst/>
              <a:gdLst>
                <a:gd name="T0" fmla="*/ 77 w 97"/>
                <a:gd name="T1" fmla="*/ 0 h 196"/>
                <a:gd name="T2" fmla="*/ 97 w 97"/>
                <a:gd name="T3" fmla="*/ 73 h 196"/>
                <a:gd name="T4" fmla="*/ 60 w 97"/>
                <a:gd name="T5" fmla="*/ 92 h 196"/>
                <a:gd name="T6" fmla="*/ 79 w 97"/>
                <a:gd name="T7" fmla="*/ 142 h 196"/>
                <a:gd name="T8" fmla="*/ 0 w 97"/>
                <a:gd name="T9" fmla="*/ 196 h 196"/>
                <a:gd name="T10" fmla="*/ 77 w 97"/>
                <a:gd name="T11" fmla="*/ 0 h 196"/>
              </a:gdLst>
              <a:ahLst/>
              <a:cxnLst>
                <a:cxn ang="0">
                  <a:pos x="T0" y="T1"/>
                </a:cxn>
                <a:cxn ang="0">
                  <a:pos x="T2" y="T3"/>
                </a:cxn>
                <a:cxn ang="0">
                  <a:pos x="T4" y="T5"/>
                </a:cxn>
                <a:cxn ang="0">
                  <a:pos x="T6" y="T7"/>
                </a:cxn>
                <a:cxn ang="0">
                  <a:pos x="T8" y="T9"/>
                </a:cxn>
                <a:cxn ang="0">
                  <a:pos x="T10" y="T11"/>
                </a:cxn>
              </a:cxnLst>
              <a:rect l="0" t="0" r="r" b="b"/>
              <a:pathLst>
                <a:path w="97" h="196">
                  <a:moveTo>
                    <a:pt x="77" y="0"/>
                  </a:moveTo>
                  <a:lnTo>
                    <a:pt x="97" y="73"/>
                  </a:lnTo>
                  <a:lnTo>
                    <a:pt x="60" y="92"/>
                  </a:lnTo>
                  <a:lnTo>
                    <a:pt x="79" y="142"/>
                  </a:lnTo>
                  <a:lnTo>
                    <a:pt x="0" y="196"/>
                  </a:lnTo>
                  <a:lnTo>
                    <a:pt x="77"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6" name="Freeform 29"/>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0"/>
            <p:cNvSpPr/>
            <p:nvPr/>
          </p:nvSpPr>
          <p:spPr bwMode="auto">
            <a:xfrm>
              <a:off x="4382531" y="3934784"/>
              <a:ext cx="761250" cy="902268"/>
            </a:xfrm>
            <a:custGeom>
              <a:avLst/>
              <a:gdLst>
                <a:gd name="T0" fmla="*/ 131 w 622"/>
                <a:gd name="T1" fmla="*/ 288 h 737"/>
                <a:gd name="T2" fmla="*/ 54 w 622"/>
                <a:gd name="T3" fmla="*/ 737 h 737"/>
                <a:gd name="T4" fmla="*/ 622 w 622"/>
                <a:gd name="T5" fmla="*/ 619 h 737"/>
                <a:gd name="T6" fmla="*/ 131 w 622"/>
                <a:gd name="T7" fmla="*/ 288 h 737"/>
              </a:gdLst>
              <a:ahLst/>
              <a:cxnLst>
                <a:cxn ang="0">
                  <a:pos x="T0" y="T1"/>
                </a:cxn>
                <a:cxn ang="0">
                  <a:pos x="T2" y="T3"/>
                </a:cxn>
                <a:cxn ang="0">
                  <a:pos x="T4" y="T5"/>
                </a:cxn>
                <a:cxn ang="0">
                  <a:pos x="T6" y="T7"/>
                </a:cxn>
              </a:cxnLst>
              <a:rect l="0" t="0" r="r" b="b"/>
              <a:pathLst>
                <a:path w="622" h="737">
                  <a:moveTo>
                    <a:pt x="131" y="288"/>
                  </a:moveTo>
                  <a:cubicBezTo>
                    <a:pt x="131" y="288"/>
                    <a:pt x="0" y="426"/>
                    <a:pt x="54" y="737"/>
                  </a:cubicBezTo>
                  <a:cubicBezTo>
                    <a:pt x="54" y="737"/>
                    <a:pt x="443" y="720"/>
                    <a:pt x="622" y="619"/>
                  </a:cubicBezTo>
                  <a:cubicBezTo>
                    <a:pt x="622" y="619"/>
                    <a:pt x="572" y="0"/>
                    <a:pt x="131" y="288"/>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1"/>
            <p:cNvSpPr/>
            <p:nvPr/>
          </p:nvSpPr>
          <p:spPr bwMode="auto">
            <a:xfrm>
              <a:off x="4096750" y="3911073"/>
              <a:ext cx="1199281" cy="925979"/>
            </a:xfrm>
            <a:custGeom>
              <a:avLst/>
              <a:gdLst>
                <a:gd name="T0" fmla="*/ 768 w 980"/>
                <a:gd name="T1" fmla="*/ 0 h 756"/>
                <a:gd name="T2" fmla="*/ 406 w 980"/>
                <a:gd name="T3" fmla="*/ 377 h 756"/>
                <a:gd name="T4" fmla="*/ 390 w 980"/>
                <a:gd name="T5" fmla="*/ 509 h 756"/>
                <a:gd name="T6" fmla="*/ 324 w 980"/>
                <a:gd name="T7" fmla="*/ 525 h 756"/>
                <a:gd name="T8" fmla="*/ 384 w 980"/>
                <a:gd name="T9" fmla="*/ 552 h 756"/>
                <a:gd name="T10" fmla="*/ 287 w 980"/>
                <a:gd name="T11" fmla="*/ 756 h 756"/>
                <a:gd name="T12" fmla="*/ 290 w 980"/>
                <a:gd name="T13" fmla="*/ 218 h 756"/>
                <a:gd name="T14" fmla="*/ 442 w 980"/>
                <a:gd name="T15" fmla="*/ 66 h 756"/>
                <a:gd name="T16" fmla="*/ 768 w 980"/>
                <a:gd name="T17"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756">
                  <a:moveTo>
                    <a:pt x="768" y="0"/>
                  </a:moveTo>
                  <a:cubicBezTo>
                    <a:pt x="768" y="0"/>
                    <a:pt x="980" y="347"/>
                    <a:pt x="406" y="377"/>
                  </a:cubicBezTo>
                  <a:cubicBezTo>
                    <a:pt x="390" y="509"/>
                    <a:pt x="390" y="509"/>
                    <a:pt x="390" y="509"/>
                  </a:cubicBezTo>
                  <a:cubicBezTo>
                    <a:pt x="390" y="509"/>
                    <a:pt x="329" y="467"/>
                    <a:pt x="324" y="525"/>
                  </a:cubicBezTo>
                  <a:cubicBezTo>
                    <a:pt x="319" y="583"/>
                    <a:pt x="384" y="552"/>
                    <a:pt x="384" y="552"/>
                  </a:cubicBezTo>
                  <a:cubicBezTo>
                    <a:pt x="384" y="552"/>
                    <a:pt x="349" y="706"/>
                    <a:pt x="287" y="756"/>
                  </a:cubicBezTo>
                  <a:cubicBezTo>
                    <a:pt x="287" y="756"/>
                    <a:pt x="0" y="211"/>
                    <a:pt x="290" y="218"/>
                  </a:cubicBezTo>
                  <a:cubicBezTo>
                    <a:pt x="290" y="218"/>
                    <a:pt x="287" y="100"/>
                    <a:pt x="442" y="66"/>
                  </a:cubicBezTo>
                  <a:cubicBezTo>
                    <a:pt x="602" y="32"/>
                    <a:pt x="732" y="219"/>
                    <a:pt x="768" y="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39" name="Freeform 32"/>
            <p:cNvSpPr/>
            <p:nvPr/>
          </p:nvSpPr>
          <p:spPr bwMode="auto">
            <a:xfrm>
              <a:off x="4709494" y="4492618"/>
              <a:ext cx="46174" cy="84861"/>
            </a:xfrm>
            <a:custGeom>
              <a:avLst/>
              <a:gdLst>
                <a:gd name="T0" fmla="*/ 33 w 38"/>
                <a:gd name="T1" fmla="*/ 31 h 69"/>
                <a:gd name="T2" fmla="*/ 28 w 38"/>
                <a:gd name="T3" fmla="*/ 66 h 69"/>
                <a:gd name="T4" fmla="*/ 5 w 38"/>
                <a:gd name="T5" fmla="*/ 39 h 69"/>
                <a:gd name="T6" fmla="*/ 10 w 38"/>
                <a:gd name="T7" fmla="*/ 3 h 69"/>
                <a:gd name="T8" fmla="*/ 33 w 38"/>
                <a:gd name="T9" fmla="*/ 31 h 69"/>
              </a:gdLst>
              <a:ahLst/>
              <a:cxnLst>
                <a:cxn ang="0">
                  <a:pos x="T0" y="T1"/>
                </a:cxn>
                <a:cxn ang="0">
                  <a:pos x="T2" y="T3"/>
                </a:cxn>
                <a:cxn ang="0">
                  <a:pos x="T4" y="T5"/>
                </a:cxn>
                <a:cxn ang="0">
                  <a:pos x="T6" y="T7"/>
                </a:cxn>
                <a:cxn ang="0">
                  <a:pos x="T8" y="T9"/>
                </a:cxn>
              </a:cxnLst>
              <a:rect l="0" t="0" r="r" b="b"/>
              <a:pathLst>
                <a:path w="38" h="69">
                  <a:moveTo>
                    <a:pt x="33" y="31"/>
                  </a:moveTo>
                  <a:cubicBezTo>
                    <a:pt x="38" y="48"/>
                    <a:pt x="36" y="64"/>
                    <a:pt x="28" y="66"/>
                  </a:cubicBezTo>
                  <a:cubicBezTo>
                    <a:pt x="21" y="69"/>
                    <a:pt x="10" y="56"/>
                    <a:pt x="5" y="39"/>
                  </a:cubicBezTo>
                  <a:cubicBezTo>
                    <a:pt x="0" y="21"/>
                    <a:pt x="2" y="5"/>
                    <a:pt x="10" y="3"/>
                  </a:cubicBezTo>
                  <a:cubicBezTo>
                    <a:pt x="18" y="0"/>
                    <a:pt x="28" y="13"/>
                    <a:pt x="33" y="3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0" name="Freeform 33"/>
            <p:cNvSpPr/>
            <p:nvPr/>
          </p:nvSpPr>
          <p:spPr bwMode="auto">
            <a:xfrm>
              <a:off x="4992779" y="4412749"/>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1" y="68"/>
                    <a:pt x="10" y="56"/>
                    <a:pt x="5" y="38"/>
                  </a:cubicBezTo>
                  <a:cubicBezTo>
                    <a:pt x="0" y="20"/>
                    <a:pt x="3" y="4"/>
                    <a:pt x="10" y="2"/>
                  </a:cubicBezTo>
                  <a:cubicBezTo>
                    <a:pt x="18"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41" name="Freeform 34"/>
            <p:cNvSpPr/>
            <p:nvPr/>
          </p:nvSpPr>
          <p:spPr bwMode="auto">
            <a:xfrm>
              <a:off x="3432840" y="5075411"/>
              <a:ext cx="943451" cy="406832"/>
            </a:xfrm>
            <a:custGeom>
              <a:avLst/>
              <a:gdLst>
                <a:gd name="T0" fmla="*/ 754 w 771"/>
                <a:gd name="T1" fmla="*/ 93 h 333"/>
                <a:gd name="T2" fmla="*/ 676 w 771"/>
                <a:gd name="T3" fmla="*/ 128 h 333"/>
                <a:gd name="T4" fmla="*/ 673 w 771"/>
                <a:gd name="T5" fmla="*/ 25 h 333"/>
                <a:gd name="T6" fmla="*/ 594 w 771"/>
                <a:gd name="T7" fmla="*/ 42 h 333"/>
                <a:gd name="T8" fmla="*/ 82 w 771"/>
                <a:gd name="T9" fmla="*/ 155 h 333"/>
                <a:gd name="T10" fmla="*/ 102 w 771"/>
                <a:gd name="T11" fmla="*/ 237 h 333"/>
                <a:gd name="T12" fmla="*/ 43 w 771"/>
                <a:gd name="T13" fmla="*/ 230 h 333"/>
                <a:gd name="T14" fmla="*/ 45 w 771"/>
                <a:gd name="T15" fmla="*/ 327 h 333"/>
                <a:gd name="T16" fmla="*/ 61 w 771"/>
                <a:gd name="T17" fmla="*/ 266 h 333"/>
                <a:gd name="T18" fmla="*/ 136 w 771"/>
                <a:gd name="T19" fmla="*/ 281 h 333"/>
                <a:gd name="T20" fmla="*/ 138 w 771"/>
                <a:gd name="T21" fmla="*/ 181 h 333"/>
                <a:gd name="T22" fmla="*/ 636 w 771"/>
                <a:gd name="T23" fmla="*/ 66 h 333"/>
                <a:gd name="T24" fmla="*/ 653 w 771"/>
                <a:gd name="T25" fmla="*/ 190 h 333"/>
                <a:gd name="T26" fmla="*/ 754 w 771"/>
                <a:gd name="T27" fmla="*/ 9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1" h="333">
                  <a:moveTo>
                    <a:pt x="754" y="93"/>
                  </a:moveTo>
                  <a:cubicBezTo>
                    <a:pt x="736" y="36"/>
                    <a:pt x="676" y="128"/>
                    <a:pt x="676" y="128"/>
                  </a:cubicBezTo>
                  <a:cubicBezTo>
                    <a:pt x="676" y="128"/>
                    <a:pt x="693" y="51"/>
                    <a:pt x="673" y="25"/>
                  </a:cubicBezTo>
                  <a:cubicBezTo>
                    <a:pt x="654" y="0"/>
                    <a:pt x="606" y="34"/>
                    <a:pt x="594" y="42"/>
                  </a:cubicBezTo>
                  <a:cubicBezTo>
                    <a:pt x="82" y="155"/>
                    <a:pt x="82" y="155"/>
                    <a:pt x="82" y="155"/>
                  </a:cubicBezTo>
                  <a:cubicBezTo>
                    <a:pt x="102" y="237"/>
                    <a:pt x="102" y="237"/>
                    <a:pt x="102" y="237"/>
                  </a:cubicBezTo>
                  <a:cubicBezTo>
                    <a:pt x="43" y="230"/>
                    <a:pt x="43" y="230"/>
                    <a:pt x="43" y="230"/>
                  </a:cubicBezTo>
                  <a:cubicBezTo>
                    <a:pt x="43" y="230"/>
                    <a:pt x="0" y="321"/>
                    <a:pt x="45" y="327"/>
                  </a:cubicBezTo>
                  <a:cubicBezTo>
                    <a:pt x="91" y="333"/>
                    <a:pt x="61" y="266"/>
                    <a:pt x="61" y="266"/>
                  </a:cubicBezTo>
                  <a:cubicBezTo>
                    <a:pt x="61" y="266"/>
                    <a:pt x="104" y="291"/>
                    <a:pt x="136" y="281"/>
                  </a:cubicBezTo>
                  <a:cubicBezTo>
                    <a:pt x="161" y="274"/>
                    <a:pt x="141" y="203"/>
                    <a:pt x="138" y="181"/>
                  </a:cubicBezTo>
                  <a:cubicBezTo>
                    <a:pt x="474" y="161"/>
                    <a:pt x="631" y="69"/>
                    <a:pt x="636" y="66"/>
                  </a:cubicBezTo>
                  <a:cubicBezTo>
                    <a:pt x="636" y="66"/>
                    <a:pt x="644" y="149"/>
                    <a:pt x="653" y="190"/>
                  </a:cubicBezTo>
                  <a:cubicBezTo>
                    <a:pt x="653" y="190"/>
                    <a:pt x="771" y="151"/>
                    <a:pt x="754" y="93"/>
                  </a:cubicBezTo>
                </a:path>
              </a:pathLst>
            </a:custGeom>
            <a:solidFill>
              <a:schemeClr val="tx2"/>
            </a:solidFill>
            <a:ln>
              <a:noFill/>
            </a:ln>
          </p:spPr>
          <p:txBody>
            <a:bodyPr vert="horz" wrap="square" lIns="91440" tIns="45720" rIns="91440" bIns="45720" numCol="1" anchor="t" anchorCtr="0" compatLnSpc="1"/>
            <a:lstStyle/>
            <a:p>
              <a:endParaRPr lang="en-US"/>
            </a:p>
          </p:txBody>
        </p:sp>
        <p:sp>
          <p:nvSpPr>
            <p:cNvPr id="42" name="Freeform 35"/>
            <p:cNvSpPr/>
            <p:nvPr/>
          </p:nvSpPr>
          <p:spPr bwMode="auto">
            <a:xfrm>
              <a:off x="3326764" y="3944767"/>
              <a:ext cx="761250" cy="909756"/>
            </a:xfrm>
            <a:custGeom>
              <a:avLst/>
              <a:gdLst>
                <a:gd name="T0" fmla="*/ 622 w 622"/>
                <a:gd name="T1" fmla="*/ 619 h 744"/>
                <a:gd name="T2" fmla="*/ 131 w 622"/>
                <a:gd name="T3" fmla="*/ 288 h 744"/>
                <a:gd name="T4" fmla="*/ 54 w 622"/>
                <a:gd name="T5" fmla="*/ 737 h 744"/>
                <a:gd name="T6" fmla="*/ 622 w 622"/>
                <a:gd name="T7" fmla="*/ 619 h 744"/>
              </a:gdLst>
              <a:ahLst/>
              <a:cxnLst>
                <a:cxn ang="0">
                  <a:pos x="T0" y="T1"/>
                </a:cxn>
                <a:cxn ang="0">
                  <a:pos x="T2" y="T3"/>
                </a:cxn>
                <a:cxn ang="0">
                  <a:pos x="T4" y="T5"/>
                </a:cxn>
                <a:cxn ang="0">
                  <a:pos x="T6" y="T7"/>
                </a:cxn>
              </a:cxnLst>
              <a:rect l="0" t="0" r="r" b="b"/>
              <a:pathLst>
                <a:path w="622" h="744">
                  <a:moveTo>
                    <a:pt x="622" y="619"/>
                  </a:moveTo>
                  <a:cubicBezTo>
                    <a:pt x="622" y="619"/>
                    <a:pt x="572" y="0"/>
                    <a:pt x="131" y="288"/>
                  </a:cubicBezTo>
                  <a:cubicBezTo>
                    <a:pt x="131" y="288"/>
                    <a:pt x="0" y="425"/>
                    <a:pt x="54" y="737"/>
                  </a:cubicBezTo>
                  <a:cubicBezTo>
                    <a:pt x="537" y="744"/>
                    <a:pt x="622" y="619"/>
                    <a:pt x="622" y="619"/>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6"/>
            <p:cNvSpPr/>
            <p:nvPr/>
          </p:nvSpPr>
          <p:spPr bwMode="auto">
            <a:xfrm>
              <a:off x="3392906" y="4702273"/>
              <a:ext cx="766242" cy="562826"/>
            </a:xfrm>
            <a:custGeom>
              <a:avLst/>
              <a:gdLst>
                <a:gd name="T0" fmla="*/ 568 w 627"/>
                <a:gd name="T1" fmla="*/ 0 h 460"/>
                <a:gd name="T2" fmla="*/ 627 w 627"/>
                <a:gd name="T3" fmla="*/ 347 h 460"/>
                <a:gd name="T4" fmla="*/ 115 w 627"/>
                <a:gd name="T5" fmla="*/ 460 h 460"/>
                <a:gd name="T6" fmla="*/ 0 w 627"/>
                <a:gd name="T7" fmla="*/ 118 h 460"/>
                <a:gd name="T8" fmla="*/ 568 w 627"/>
                <a:gd name="T9" fmla="*/ 0 h 460"/>
              </a:gdLst>
              <a:ahLst/>
              <a:cxnLst>
                <a:cxn ang="0">
                  <a:pos x="T0" y="T1"/>
                </a:cxn>
                <a:cxn ang="0">
                  <a:pos x="T2" y="T3"/>
                </a:cxn>
                <a:cxn ang="0">
                  <a:pos x="T4" y="T5"/>
                </a:cxn>
                <a:cxn ang="0">
                  <a:pos x="T6" y="T7"/>
                </a:cxn>
                <a:cxn ang="0">
                  <a:pos x="T8" y="T9"/>
                </a:cxn>
              </a:cxnLst>
              <a:rect l="0" t="0" r="r" b="b"/>
              <a:pathLst>
                <a:path w="627" h="460">
                  <a:moveTo>
                    <a:pt x="568" y="0"/>
                  </a:moveTo>
                  <a:cubicBezTo>
                    <a:pt x="627" y="347"/>
                    <a:pt x="627" y="347"/>
                    <a:pt x="627" y="347"/>
                  </a:cubicBezTo>
                  <a:cubicBezTo>
                    <a:pt x="627" y="347"/>
                    <a:pt x="422" y="435"/>
                    <a:pt x="115" y="460"/>
                  </a:cubicBezTo>
                  <a:cubicBezTo>
                    <a:pt x="0" y="118"/>
                    <a:pt x="0" y="118"/>
                    <a:pt x="0" y="118"/>
                  </a:cubicBezTo>
                  <a:cubicBezTo>
                    <a:pt x="0" y="118"/>
                    <a:pt x="389" y="101"/>
                    <a:pt x="568"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4" name="Freeform 37"/>
            <p:cNvSpPr/>
            <p:nvPr/>
          </p:nvSpPr>
          <p:spPr bwMode="auto">
            <a:xfrm>
              <a:off x="2926172" y="4964343"/>
              <a:ext cx="2496"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38"/>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46" name="Freeform 39"/>
            <p:cNvSpPr/>
            <p:nvPr/>
          </p:nvSpPr>
          <p:spPr bwMode="auto">
            <a:xfrm>
              <a:off x="3845912" y="4818333"/>
              <a:ext cx="136027" cy="333203"/>
            </a:xfrm>
            <a:custGeom>
              <a:avLst/>
              <a:gdLst>
                <a:gd name="T0" fmla="*/ 66 w 109"/>
                <a:gd name="T1" fmla="*/ 0 h 267"/>
                <a:gd name="T2" fmla="*/ 78 w 109"/>
                <a:gd name="T3" fmla="*/ 22 h 267"/>
                <a:gd name="T4" fmla="*/ 62 w 109"/>
                <a:gd name="T5" fmla="*/ 47 h 267"/>
                <a:gd name="T6" fmla="*/ 109 w 109"/>
                <a:gd name="T7" fmla="*/ 201 h 267"/>
                <a:gd name="T8" fmla="*/ 56 w 109"/>
                <a:gd name="T9" fmla="*/ 267 h 267"/>
                <a:gd name="T10" fmla="*/ 0 w 109"/>
                <a:gd name="T11" fmla="*/ 210 h 267"/>
                <a:gd name="T12" fmla="*/ 31 w 109"/>
                <a:gd name="T13" fmla="*/ 50 h 267"/>
                <a:gd name="T14" fmla="*/ 12 w 109"/>
                <a:gd name="T15" fmla="*/ 24 h 267"/>
                <a:gd name="T16" fmla="*/ 22 w 109"/>
                <a:gd name="T17" fmla="*/ 6 h 267"/>
                <a:gd name="T18" fmla="*/ 66 w 109"/>
                <a:gd name="T1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67">
                  <a:moveTo>
                    <a:pt x="66" y="0"/>
                  </a:moveTo>
                  <a:lnTo>
                    <a:pt x="78" y="22"/>
                  </a:lnTo>
                  <a:lnTo>
                    <a:pt x="62" y="47"/>
                  </a:lnTo>
                  <a:lnTo>
                    <a:pt x="109" y="201"/>
                  </a:lnTo>
                  <a:lnTo>
                    <a:pt x="56" y="267"/>
                  </a:lnTo>
                  <a:lnTo>
                    <a:pt x="0" y="210"/>
                  </a:lnTo>
                  <a:lnTo>
                    <a:pt x="31" y="50"/>
                  </a:lnTo>
                  <a:lnTo>
                    <a:pt x="12" y="24"/>
                  </a:lnTo>
                  <a:lnTo>
                    <a:pt x="22" y="6"/>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40"/>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48" name="Freeform 41"/>
            <p:cNvSpPr/>
            <p:nvPr/>
          </p:nvSpPr>
          <p:spPr bwMode="auto">
            <a:xfrm>
              <a:off x="1316315" y="4968087"/>
              <a:ext cx="4229306" cy="258326"/>
            </a:xfrm>
            <a:custGeom>
              <a:avLst/>
              <a:gdLst>
                <a:gd name="T0" fmla="*/ 3389 w 3389"/>
                <a:gd name="T1" fmla="*/ 132 h 207"/>
                <a:gd name="T2" fmla="*/ 3 w 3389"/>
                <a:gd name="T3" fmla="*/ 207 h 207"/>
                <a:gd name="T4" fmla="*/ 0 w 3389"/>
                <a:gd name="T5" fmla="*/ 74 h 207"/>
                <a:gd name="T6" fmla="*/ 3386 w 3389"/>
                <a:gd name="T7" fmla="*/ 0 h 207"/>
                <a:gd name="T8" fmla="*/ 3389 w 3389"/>
                <a:gd name="T9" fmla="*/ 132 h 207"/>
              </a:gdLst>
              <a:ahLst/>
              <a:cxnLst>
                <a:cxn ang="0">
                  <a:pos x="T0" y="T1"/>
                </a:cxn>
                <a:cxn ang="0">
                  <a:pos x="T2" y="T3"/>
                </a:cxn>
                <a:cxn ang="0">
                  <a:pos x="T4" y="T5"/>
                </a:cxn>
                <a:cxn ang="0">
                  <a:pos x="T6" y="T7"/>
                </a:cxn>
                <a:cxn ang="0">
                  <a:pos x="T8" y="T9"/>
                </a:cxn>
              </a:cxnLst>
              <a:rect l="0" t="0" r="r" b="b"/>
              <a:pathLst>
                <a:path w="3389" h="207">
                  <a:moveTo>
                    <a:pt x="3389" y="132"/>
                  </a:moveTo>
                  <a:lnTo>
                    <a:pt x="3" y="207"/>
                  </a:lnTo>
                  <a:lnTo>
                    <a:pt x="0" y="74"/>
                  </a:lnTo>
                  <a:lnTo>
                    <a:pt x="3386" y="0"/>
                  </a:lnTo>
                  <a:lnTo>
                    <a:pt x="3389" y="1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42"/>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43"/>
            <p:cNvSpPr/>
            <p:nvPr/>
          </p:nvSpPr>
          <p:spPr bwMode="auto">
            <a:xfrm>
              <a:off x="1317563" y="5144048"/>
              <a:ext cx="2496" cy="82365"/>
            </a:xfrm>
            <a:custGeom>
              <a:avLst/>
              <a:gdLst>
                <a:gd name="T0" fmla="*/ 0 w 2"/>
                <a:gd name="T1" fmla="*/ 0 h 66"/>
                <a:gd name="T2" fmla="*/ 0 w 2"/>
                <a:gd name="T3" fmla="*/ 0 h 66"/>
                <a:gd name="T4" fmla="*/ 2 w 2"/>
                <a:gd name="T5" fmla="*/ 66 h 66"/>
                <a:gd name="T6" fmla="*/ 0 w 2"/>
                <a:gd name="T7" fmla="*/ 0 h 66"/>
              </a:gdLst>
              <a:ahLst/>
              <a:cxnLst>
                <a:cxn ang="0">
                  <a:pos x="T0" y="T1"/>
                </a:cxn>
                <a:cxn ang="0">
                  <a:pos x="T2" y="T3"/>
                </a:cxn>
                <a:cxn ang="0">
                  <a:pos x="T4" y="T5"/>
                </a:cxn>
                <a:cxn ang="0">
                  <a:pos x="T6" y="T7"/>
                </a:cxn>
              </a:cxnLst>
              <a:rect l="0" t="0" r="r" b="b"/>
              <a:pathLst>
                <a:path w="2" h="66">
                  <a:moveTo>
                    <a:pt x="0" y="0"/>
                  </a:moveTo>
                  <a:lnTo>
                    <a:pt x="0" y="0"/>
                  </a:lnTo>
                  <a:lnTo>
                    <a:pt x="2" y="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44"/>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close/>
                </a:path>
              </a:pathLst>
            </a:custGeom>
            <a:solidFill>
              <a:schemeClr val="accent4">
                <a:lumMod val="50000"/>
              </a:schemeClr>
            </a:solidFill>
            <a:ln>
              <a:noFill/>
            </a:ln>
          </p:spPr>
          <p:txBody>
            <a:bodyPr vert="horz" wrap="square" lIns="91440" tIns="45720" rIns="91440" bIns="45720" numCol="1" anchor="t" anchorCtr="0" compatLnSpc="1"/>
            <a:lstStyle/>
            <a:p>
              <a:endParaRPr lang="en-US"/>
            </a:p>
          </p:txBody>
        </p:sp>
        <p:sp>
          <p:nvSpPr>
            <p:cNvPr id="52" name="Freeform 45"/>
            <p:cNvSpPr/>
            <p:nvPr/>
          </p:nvSpPr>
          <p:spPr bwMode="auto">
            <a:xfrm>
              <a:off x="1317563" y="5050452"/>
              <a:ext cx="4203099" cy="175961"/>
            </a:xfrm>
            <a:custGeom>
              <a:avLst/>
              <a:gdLst>
                <a:gd name="T0" fmla="*/ 3368 w 3368"/>
                <a:gd name="T1" fmla="*/ 0 h 141"/>
                <a:gd name="T2" fmla="*/ 0 w 3368"/>
                <a:gd name="T3" fmla="*/ 75 h 141"/>
                <a:gd name="T4" fmla="*/ 2 w 3368"/>
                <a:gd name="T5" fmla="*/ 141 h 141"/>
                <a:gd name="T6" fmla="*/ 306 w 3368"/>
                <a:gd name="T7" fmla="*/ 134 h 141"/>
                <a:gd name="T8" fmla="*/ 881 w 3368"/>
                <a:gd name="T9" fmla="*/ 121 h 141"/>
                <a:gd name="T10" fmla="*/ 3361 w 3368"/>
                <a:gd name="T11" fmla="*/ 66 h 141"/>
                <a:gd name="T12" fmla="*/ 3368 w 336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3368" h="141">
                  <a:moveTo>
                    <a:pt x="3368" y="0"/>
                  </a:moveTo>
                  <a:lnTo>
                    <a:pt x="0" y="75"/>
                  </a:lnTo>
                  <a:lnTo>
                    <a:pt x="2" y="141"/>
                  </a:lnTo>
                  <a:lnTo>
                    <a:pt x="306" y="134"/>
                  </a:lnTo>
                  <a:lnTo>
                    <a:pt x="881" y="121"/>
                  </a:lnTo>
                  <a:lnTo>
                    <a:pt x="3361" y="66"/>
                  </a:lnTo>
                  <a:lnTo>
                    <a:pt x="33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46"/>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54" name="Freeform 47"/>
            <p:cNvSpPr/>
            <p:nvPr/>
          </p:nvSpPr>
          <p:spPr bwMode="auto">
            <a:xfrm>
              <a:off x="5483224" y="4800862"/>
              <a:ext cx="580297" cy="499180"/>
            </a:xfrm>
            <a:custGeom>
              <a:avLst/>
              <a:gdLst>
                <a:gd name="T0" fmla="*/ 0 w 465"/>
                <a:gd name="T1" fmla="*/ 0 h 400"/>
                <a:gd name="T2" fmla="*/ 465 w 465"/>
                <a:gd name="T3" fmla="*/ 191 h 400"/>
                <a:gd name="T4" fmla="*/ 9 w 465"/>
                <a:gd name="T5" fmla="*/ 400 h 400"/>
                <a:gd name="T6" fmla="*/ 30 w 465"/>
                <a:gd name="T7" fmla="*/ 200 h 400"/>
                <a:gd name="T8" fmla="*/ 0 w 465"/>
                <a:gd name="T9" fmla="*/ 0 h 400"/>
              </a:gdLst>
              <a:ahLst/>
              <a:cxnLst>
                <a:cxn ang="0">
                  <a:pos x="T0" y="T1"/>
                </a:cxn>
                <a:cxn ang="0">
                  <a:pos x="T2" y="T3"/>
                </a:cxn>
                <a:cxn ang="0">
                  <a:pos x="T4" y="T5"/>
                </a:cxn>
                <a:cxn ang="0">
                  <a:pos x="T6" y="T7"/>
                </a:cxn>
                <a:cxn ang="0">
                  <a:pos x="T8" y="T9"/>
                </a:cxn>
              </a:cxnLst>
              <a:rect l="0" t="0" r="r" b="b"/>
              <a:pathLst>
                <a:path w="465" h="400">
                  <a:moveTo>
                    <a:pt x="0" y="0"/>
                  </a:moveTo>
                  <a:lnTo>
                    <a:pt x="465" y="191"/>
                  </a:lnTo>
                  <a:lnTo>
                    <a:pt x="9" y="400"/>
                  </a:lnTo>
                  <a:lnTo>
                    <a:pt x="30" y="2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8"/>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56" name="Freeform 49"/>
            <p:cNvSpPr/>
            <p:nvPr/>
          </p:nvSpPr>
          <p:spPr bwMode="auto">
            <a:xfrm>
              <a:off x="5494455" y="5039220"/>
              <a:ext cx="569066" cy="260822"/>
            </a:xfrm>
            <a:custGeom>
              <a:avLst/>
              <a:gdLst>
                <a:gd name="T0" fmla="*/ 456 w 456"/>
                <a:gd name="T1" fmla="*/ 0 h 209"/>
                <a:gd name="T2" fmla="*/ 21 w 456"/>
                <a:gd name="T3" fmla="*/ 9 h 209"/>
                <a:gd name="T4" fmla="*/ 0 w 456"/>
                <a:gd name="T5" fmla="*/ 209 h 209"/>
                <a:gd name="T6" fmla="*/ 456 w 456"/>
                <a:gd name="T7" fmla="*/ 0 h 209"/>
              </a:gdLst>
              <a:ahLst/>
              <a:cxnLst>
                <a:cxn ang="0">
                  <a:pos x="T0" y="T1"/>
                </a:cxn>
                <a:cxn ang="0">
                  <a:pos x="T2" y="T3"/>
                </a:cxn>
                <a:cxn ang="0">
                  <a:pos x="T4" y="T5"/>
                </a:cxn>
                <a:cxn ang="0">
                  <a:pos x="T6" y="T7"/>
                </a:cxn>
              </a:cxnLst>
              <a:rect l="0" t="0" r="r" b="b"/>
              <a:pathLst>
                <a:path w="456" h="209">
                  <a:moveTo>
                    <a:pt x="456" y="0"/>
                  </a:moveTo>
                  <a:lnTo>
                    <a:pt x="21" y="9"/>
                  </a:lnTo>
                  <a:lnTo>
                    <a:pt x="0" y="209"/>
                  </a:lnTo>
                  <a:lnTo>
                    <a:pt x="4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50"/>
            <p:cNvSpPr/>
            <p:nvPr/>
          </p:nvSpPr>
          <p:spPr bwMode="auto">
            <a:xfrm>
              <a:off x="1034278" y="4787134"/>
              <a:ext cx="1378986" cy="272053"/>
            </a:xfrm>
            <a:custGeom>
              <a:avLst/>
              <a:gdLst>
                <a:gd name="T0" fmla="*/ 842 w 1105"/>
                <a:gd name="T1" fmla="*/ 0 h 218"/>
                <a:gd name="T2" fmla="*/ 0 w 1105"/>
                <a:gd name="T3" fmla="*/ 19 h 218"/>
                <a:gd name="T4" fmla="*/ 263 w 1105"/>
                <a:gd name="T5" fmla="*/ 218 h 218"/>
                <a:gd name="T6" fmla="*/ 1105 w 1105"/>
                <a:gd name="T7" fmla="*/ 200 h 218"/>
                <a:gd name="T8" fmla="*/ 842 w 1105"/>
                <a:gd name="T9" fmla="*/ 0 h 218"/>
              </a:gdLst>
              <a:ahLst/>
              <a:cxnLst>
                <a:cxn ang="0">
                  <a:pos x="T0" y="T1"/>
                </a:cxn>
                <a:cxn ang="0">
                  <a:pos x="T2" y="T3"/>
                </a:cxn>
                <a:cxn ang="0">
                  <a:pos x="T4" y="T5"/>
                </a:cxn>
                <a:cxn ang="0">
                  <a:pos x="T6" y="T7"/>
                </a:cxn>
                <a:cxn ang="0">
                  <a:pos x="T8" y="T9"/>
                </a:cxn>
              </a:cxnLst>
              <a:rect l="0" t="0" r="r" b="b"/>
              <a:pathLst>
                <a:path w="1105" h="218">
                  <a:moveTo>
                    <a:pt x="842" y="0"/>
                  </a:moveTo>
                  <a:lnTo>
                    <a:pt x="0" y="19"/>
                  </a:lnTo>
                  <a:lnTo>
                    <a:pt x="263" y="218"/>
                  </a:lnTo>
                  <a:lnTo>
                    <a:pt x="1105" y="200"/>
                  </a:lnTo>
                  <a:lnTo>
                    <a:pt x="842"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58" name="Freeform 51"/>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close/>
                </a:path>
              </a:pathLst>
            </a:custGeom>
            <a:solidFill>
              <a:srgbClr val="B3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2"/>
            <p:cNvSpPr/>
            <p:nvPr/>
          </p:nvSpPr>
          <p:spPr bwMode="auto">
            <a:xfrm>
              <a:off x="1051750" y="5201454"/>
              <a:ext cx="1365258" cy="285781"/>
            </a:xfrm>
            <a:custGeom>
              <a:avLst/>
              <a:gdLst>
                <a:gd name="T0" fmla="*/ 252 w 1094"/>
                <a:gd name="T1" fmla="*/ 19 h 229"/>
                <a:gd name="T2" fmla="*/ 1094 w 1094"/>
                <a:gd name="T3" fmla="*/ 0 h 229"/>
                <a:gd name="T4" fmla="*/ 841 w 1094"/>
                <a:gd name="T5" fmla="*/ 211 h 229"/>
                <a:gd name="T6" fmla="*/ 0 w 1094"/>
                <a:gd name="T7" fmla="*/ 229 h 229"/>
                <a:gd name="T8" fmla="*/ 252 w 1094"/>
                <a:gd name="T9" fmla="*/ 19 h 229"/>
              </a:gdLst>
              <a:ahLst/>
              <a:cxnLst>
                <a:cxn ang="0">
                  <a:pos x="T0" y="T1"/>
                </a:cxn>
                <a:cxn ang="0">
                  <a:pos x="T2" y="T3"/>
                </a:cxn>
                <a:cxn ang="0">
                  <a:pos x="T4" y="T5"/>
                </a:cxn>
                <a:cxn ang="0">
                  <a:pos x="T6" y="T7"/>
                </a:cxn>
                <a:cxn ang="0">
                  <a:pos x="T8" y="T9"/>
                </a:cxn>
              </a:cxnLst>
              <a:rect l="0" t="0" r="r" b="b"/>
              <a:pathLst>
                <a:path w="1094" h="229">
                  <a:moveTo>
                    <a:pt x="252" y="19"/>
                  </a:moveTo>
                  <a:lnTo>
                    <a:pt x="1094" y="0"/>
                  </a:lnTo>
                  <a:lnTo>
                    <a:pt x="841" y="211"/>
                  </a:lnTo>
                  <a:lnTo>
                    <a:pt x="0" y="229"/>
                  </a:lnTo>
                  <a:lnTo>
                    <a:pt x="252"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53"/>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close/>
                </a:path>
              </a:pathLst>
            </a:custGeom>
            <a:solidFill>
              <a:schemeClr val="accent5"/>
            </a:solidFill>
            <a:ln>
              <a:noFill/>
            </a:ln>
          </p:spPr>
          <p:txBody>
            <a:bodyPr vert="horz" wrap="square" lIns="91440" tIns="45720" rIns="91440" bIns="45720" numCol="1" anchor="t" anchorCtr="0" compatLnSpc="1"/>
            <a:lstStyle/>
            <a:p>
              <a:endParaRPr lang="en-US"/>
            </a:p>
          </p:txBody>
        </p:sp>
        <p:sp>
          <p:nvSpPr>
            <p:cNvPr id="61" name="Freeform 54"/>
            <p:cNvSpPr/>
            <p:nvPr/>
          </p:nvSpPr>
          <p:spPr bwMode="auto">
            <a:xfrm>
              <a:off x="1051750" y="5201454"/>
              <a:ext cx="1365258" cy="285781"/>
            </a:xfrm>
            <a:custGeom>
              <a:avLst/>
              <a:gdLst>
                <a:gd name="T0" fmla="*/ 1094 w 1094"/>
                <a:gd name="T1" fmla="*/ 0 h 229"/>
                <a:gd name="T2" fmla="*/ 252 w 1094"/>
                <a:gd name="T3" fmla="*/ 19 h 229"/>
                <a:gd name="T4" fmla="*/ 0 w 1094"/>
                <a:gd name="T5" fmla="*/ 229 h 229"/>
                <a:gd name="T6" fmla="*/ 841 w 1094"/>
                <a:gd name="T7" fmla="*/ 211 h 229"/>
                <a:gd name="T8" fmla="*/ 1094 w 1094"/>
                <a:gd name="T9" fmla="*/ 0 h 229"/>
              </a:gdLst>
              <a:ahLst/>
              <a:cxnLst>
                <a:cxn ang="0">
                  <a:pos x="T0" y="T1"/>
                </a:cxn>
                <a:cxn ang="0">
                  <a:pos x="T2" y="T3"/>
                </a:cxn>
                <a:cxn ang="0">
                  <a:pos x="T4" y="T5"/>
                </a:cxn>
                <a:cxn ang="0">
                  <a:pos x="T6" y="T7"/>
                </a:cxn>
                <a:cxn ang="0">
                  <a:pos x="T8" y="T9"/>
                </a:cxn>
              </a:cxnLst>
              <a:rect l="0" t="0" r="r" b="b"/>
              <a:pathLst>
                <a:path w="1094" h="229">
                  <a:moveTo>
                    <a:pt x="1094" y="0"/>
                  </a:moveTo>
                  <a:lnTo>
                    <a:pt x="252" y="19"/>
                  </a:lnTo>
                  <a:lnTo>
                    <a:pt x="0" y="229"/>
                  </a:lnTo>
                  <a:lnTo>
                    <a:pt x="841" y="211"/>
                  </a:lnTo>
                  <a:lnTo>
                    <a:pt x="10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5"/>
            <p:cNvSpPr/>
            <p:nvPr/>
          </p:nvSpPr>
          <p:spPr bwMode="auto">
            <a:xfrm>
              <a:off x="4558492" y="5117841"/>
              <a:ext cx="92348" cy="83613"/>
            </a:xfrm>
            <a:custGeom>
              <a:avLst/>
              <a:gdLst>
                <a:gd name="T0" fmla="*/ 34 w 75"/>
                <a:gd name="T1" fmla="*/ 0 h 68"/>
                <a:gd name="T2" fmla="*/ 0 w 75"/>
                <a:gd name="T3" fmla="*/ 45 h 68"/>
                <a:gd name="T4" fmla="*/ 35 w 75"/>
                <a:gd name="T5" fmla="*/ 62 h 68"/>
                <a:gd name="T6" fmla="*/ 52 w 75"/>
                <a:gd name="T7" fmla="*/ 61 h 68"/>
                <a:gd name="T8" fmla="*/ 49 w 75"/>
                <a:gd name="T9" fmla="*/ 53 h 68"/>
                <a:gd name="T10" fmla="*/ 58 w 75"/>
                <a:gd name="T11" fmla="*/ 49 h 68"/>
                <a:gd name="T12" fmla="*/ 57 w 75"/>
                <a:gd name="T13" fmla="*/ 41 h 68"/>
                <a:gd name="T14" fmla="*/ 65 w 75"/>
                <a:gd name="T15" fmla="*/ 38 h 68"/>
                <a:gd name="T16" fmla="*/ 62 w 75"/>
                <a:gd name="T17" fmla="*/ 29 h 68"/>
                <a:gd name="T18" fmla="*/ 71 w 75"/>
                <a:gd name="T19" fmla="*/ 26 h 68"/>
                <a:gd name="T20" fmla="*/ 57 w 75"/>
                <a:gd name="T21" fmla="*/ 9 h 68"/>
                <a:gd name="T22" fmla="*/ 34 w 75"/>
                <a:gd name="T2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68">
                  <a:moveTo>
                    <a:pt x="34" y="0"/>
                  </a:moveTo>
                  <a:cubicBezTo>
                    <a:pt x="0" y="45"/>
                    <a:pt x="0" y="45"/>
                    <a:pt x="0" y="45"/>
                  </a:cubicBezTo>
                  <a:cubicBezTo>
                    <a:pt x="35" y="62"/>
                    <a:pt x="35" y="62"/>
                    <a:pt x="35" y="62"/>
                  </a:cubicBezTo>
                  <a:cubicBezTo>
                    <a:pt x="38" y="64"/>
                    <a:pt x="48" y="68"/>
                    <a:pt x="52" y="61"/>
                  </a:cubicBezTo>
                  <a:cubicBezTo>
                    <a:pt x="54" y="58"/>
                    <a:pt x="52" y="55"/>
                    <a:pt x="49" y="53"/>
                  </a:cubicBezTo>
                  <a:cubicBezTo>
                    <a:pt x="53" y="53"/>
                    <a:pt x="57" y="53"/>
                    <a:pt x="58" y="49"/>
                  </a:cubicBezTo>
                  <a:cubicBezTo>
                    <a:pt x="60" y="46"/>
                    <a:pt x="59" y="44"/>
                    <a:pt x="57" y="41"/>
                  </a:cubicBezTo>
                  <a:cubicBezTo>
                    <a:pt x="60" y="42"/>
                    <a:pt x="63" y="41"/>
                    <a:pt x="65" y="38"/>
                  </a:cubicBezTo>
                  <a:cubicBezTo>
                    <a:pt x="66" y="35"/>
                    <a:pt x="65" y="32"/>
                    <a:pt x="62" y="29"/>
                  </a:cubicBezTo>
                  <a:cubicBezTo>
                    <a:pt x="66" y="30"/>
                    <a:pt x="69" y="29"/>
                    <a:pt x="71" y="26"/>
                  </a:cubicBezTo>
                  <a:cubicBezTo>
                    <a:pt x="75" y="19"/>
                    <a:pt x="60" y="10"/>
                    <a:pt x="57" y="9"/>
                  </a:cubicBezTo>
                  <a:lnTo>
                    <a:pt x="34" y="0"/>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6"/>
            <p:cNvSpPr/>
            <p:nvPr/>
          </p:nvSpPr>
          <p:spPr bwMode="auto">
            <a:xfrm>
              <a:off x="4544765" y="5106610"/>
              <a:ext cx="58654" cy="72381"/>
            </a:xfrm>
            <a:custGeom>
              <a:avLst/>
              <a:gdLst>
                <a:gd name="T0" fmla="*/ 0 w 47"/>
                <a:gd name="T1" fmla="*/ 49 h 58"/>
                <a:gd name="T2" fmla="*/ 16 w 47"/>
                <a:gd name="T3" fmla="*/ 58 h 58"/>
                <a:gd name="T4" fmla="*/ 47 w 47"/>
                <a:gd name="T5" fmla="*/ 9 h 58"/>
                <a:gd name="T6" fmla="*/ 31 w 47"/>
                <a:gd name="T7" fmla="*/ 0 h 58"/>
                <a:gd name="T8" fmla="*/ 0 w 47"/>
                <a:gd name="T9" fmla="*/ 49 h 58"/>
              </a:gdLst>
              <a:ahLst/>
              <a:cxnLst>
                <a:cxn ang="0">
                  <a:pos x="T0" y="T1"/>
                </a:cxn>
                <a:cxn ang="0">
                  <a:pos x="T2" y="T3"/>
                </a:cxn>
                <a:cxn ang="0">
                  <a:pos x="T4" y="T5"/>
                </a:cxn>
                <a:cxn ang="0">
                  <a:pos x="T6" y="T7"/>
                </a:cxn>
                <a:cxn ang="0">
                  <a:pos x="T8" y="T9"/>
                </a:cxn>
              </a:cxnLst>
              <a:rect l="0" t="0" r="r" b="b"/>
              <a:pathLst>
                <a:path w="47" h="58">
                  <a:moveTo>
                    <a:pt x="0" y="49"/>
                  </a:moveTo>
                  <a:lnTo>
                    <a:pt x="16" y="58"/>
                  </a:lnTo>
                  <a:lnTo>
                    <a:pt x="47" y="9"/>
                  </a:lnTo>
                  <a:lnTo>
                    <a:pt x="31" y="0"/>
                  </a:lnTo>
                  <a:lnTo>
                    <a:pt x="0" y="49"/>
                  </a:ln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7"/>
            <p:cNvSpPr/>
            <p:nvPr/>
          </p:nvSpPr>
          <p:spPr bwMode="auto">
            <a:xfrm>
              <a:off x="4244008" y="4837052"/>
              <a:ext cx="348178" cy="339443"/>
            </a:xfrm>
            <a:custGeom>
              <a:avLst/>
              <a:gdLst>
                <a:gd name="T0" fmla="*/ 191 w 285"/>
                <a:gd name="T1" fmla="*/ 71 h 278"/>
                <a:gd name="T2" fmla="*/ 167 w 285"/>
                <a:gd name="T3" fmla="*/ 0 h 278"/>
                <a:gd name="T4" fmla="*/ 253 w 285"/>
                <a:gd name="T5" fmla="*/ 278 h 278"/>
                <a:gd name="T6" fmla="*/ 285 w 285"/>
                <a:gd name="T7" fmla="*/ 223 h 278"/>
                <a:gd name="T8" fmla="*/ 191 w 285"/>
                <a:gd name="T9" fmla="*/ 71 h 278"/>
              </a:gdLst>
              <a:ahLst/>
              <a:cxnLst>
                <a:cxn ang="0">
                  <a:pos x="T0" y="T1"/>
                </a:cxn>
                <a:cxn ang="0">
                  <a:pos x="T2" y="T3"/>
                </a:cxn>
                <a:cxn ang="0">
                  <a:pos x="T4" y="T5"/>
                </a:cxn>
                <a:cxn ang="0">
                  <a:pos x="T6" y="T7"/>
                </a:cxn>
                <a:cxn ang="0">
                  <a:pos x="T8" y="T9"/>
                </a:cxn>
              </a:cxnLst>
              <a:rect l="0" t="0" r="r" b="b"/>
              <a:pathLst>
                <a:path w="285" h="278">
                  <a:moveTo>
                    <a:pt x="191" y="71"/>
                  </a:moveTo>
                  <a:cubicBezTo>
                    <a:pt x="167" y="0"/>
                    <a:pt x="167" y="0"/>
                    <a:pt x="167" y="0"/>
                  </a:cubicBezTo>
                  <a:cubicBezTo>
                    <a:pt x="0" y="205"/>
                    <a:pt x="253" y="278"/>
                    <a:pt x="253" y="278"/>
                  </a:cubicBezTo>
                  <a:cubicBezTo>
                    <a:pt x="285" y="223"/>
                    <a:pt x="285" y="223"/>
                    <a:pt x="285" y="223"/>
                  </a:cubicBezTo>
                  <a:cubicBezTo>
                    <a:pt x="219" y="195"/>
                    <a:pt x="130" y="157"/>
                    <a:pt x="191" y="7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65" name="Freeform 58"/>
            <p:cNvSpPr/>
            <p:nvPr/>
          </p:nvSpPr>
          <p:spPr bwMode="auto">
            <a:xfrm>
              <a:off x="4482367" y="5120337"/>
              <a:ext cx="16223" cy="16223"/>
            </a:xfrm>
            <a:custGeom>
              <a:avLst/>
              <a:gdLst>
                <a:gd name="T0" fmla="*/ 3 w 13"/>
                <a:gd name="T1" fmla="*/ 11 h 13"/>
                <a:gd name="T2" fmla="*/ 12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6" y="13"/>
                    <a:pt x="10" y="13"/>
                    <a:pt x="12" y="10"/>
                  </a:cubicBezTo>
                  <a:cubicBezTo>
                    <a:pt x="13" y="8"/>
                    <a:pt x="13" y="4"/>
                    <a:pt x="10" y="2"/>
                  </a:cubicBezTo>
                  <a:cubicBezTo>
                    <a:pt x="8" y="0"/>
                    <a:pt x="4" y="1"/>
                    <a:pt x="2" y="3"/>
                  </a:cubicBezTo>
                  <a:cubicBezTo>
                    <a:pt x="0" y="6"/>
                    <a:pt x="1"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9"/>
            <p:cNvSpPr/>
            <p:nvPr/>
          </p:nvSpPr>
          <p:spPr bwMode="auto">
            <a:xfrm>
              <a:off x="4503582" y="5131569"/>
              <a:ext cx="17471" cy="16223"/>
            </a:xfrm>
            <a:custGeom>
              <a:avLst/>
              <a:gdLst>
                <a:gd name="T0" fmla="*/ 4 w 14"/>
                <a:gd name="T1" fmla="*/ 11 h 13"/>
                <a:gd name="T2" fmla="*/ 12 w 14"/>
                <a:gd name="T3" fmla="*/ 10 h 13"/>
                <a:gd name="T4" fmla="*/ 11 w 14"/>
                <a:gd name="T5" fmla="*/ 2 h 13"/>
                <a:gd name="T6" fmla="*/ 2 w 14"/>
                <a:gd name="T7" fmla="*/ 3 h 13"/>
                <a:gd name="T8" fmla="*/ 4 w 14"/>
                <a:gd name="T9" fmla="*/ 11 h 13"/>
              </a:gdLst>
              <a:ahLst/>
              <a:cxnLst>
                <a:cxn ang="0">
                  <a:pos x="T0" y="T1"/>
                </a:cxn>
                <a:cxn ang="0">
                  <a:pos x="T2" y="T3"/>
                </a:cxn>
                <a:cxn ang="0">
                  <a:pos x="T4" y="T5"/>
                </a:cxn>
                <a:cxn ang="0">
                  <a:pos x="T6" y="T7"/>
                </a:cxn>
                <a:cxn ang="0">
                  <a:pos x="T8" y="T9"/>
                </a:cxn>
              </a:cxnLst>
              <a:rect l="0" t="0" r="r" b="b"/>
              <a:pathLst>
                <a:path w="14" h="13">
                  <a:moveTo>
                    <a:pt x="4" y="11"/>
                  </a:moveTo>
                  <a:cubicBezTo>
                    <a:pt x="6" y="13"/>
                    <a:pt x="10" y="12"/>
                    <a:pt x="12" y="10"/>
                  </a:cubicBezTo>
                  <a:cubicBezTo>
                    <a:pt x="14" y="7"/>
                    <a:pt x="13" y="3"/>
                    <a:pt x="11" y="2"/>
                  </a:cubicBezTo>
                  <a:cubicBezTo>
                    <a:pt x="8" y="0"/>
                    <a:pt x="4" y="0"/>
                    <a:pt x="2" y="3"/>
                  </a:cubicBezTo>
                  <a:cubicBezTo>
                    <a:pt x="0" y="5"/>
                    <a:pt x="1" y="9"/>
                    <a:pt x="4"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60"/>
            <p:cNvSpPr/>
            <p:nvPr/>
          </p:nvSpPr>
          <p:spPr bwMode="auto">
            <a:xfrm>
              <a:off x="4527293" y="5142800"/>
              <a:ext cx="16223" cy="16223"/>
            </a:xfrm>
            <a:custGeom>
              <a:avLst/>
              <a:gdLst>
                <a:gd name="T0" fmla="*/ 3 w 13"/>
                <a:gd name="T1" fmla="*/ 11 h 13"/>
                <a:gd name="T2" fmla="*/ 11 w 13"/>
                <a:gd name="T3" fmla="*/ 10 h 13"/>
                <a:gd name="T4" fmla="*/ 10 w 13"/>
                <a:gd name="T5" fmla="*/ 2 h 13"/>
                <a:gd name="T6" fmla="*/ 2 w 13"/>
                <a:gd name="T7" fmla="*/ 3 h 13"/>
                <a:gd name="T8" fmla="*/ 3 w 13"/>
                <a:gd name="T9" fmla="*/ 11 h 13"/>
              </a:gdLst>
              <a:ahLst/>
              <a:cxnLst>
                <a:cxn ang="0">
                  <a:pos x="T0" y="T1"/>
                </a:cxn>
                <a:cxn ang="0">
                  <a:pos x="T2" y="T3"/>
                </a:cxn>
                <a:cxn ang="0">
                  <a:pos x="T4" y="T5"/>
                </a:cxn>
                <a:cxn ang="0">
                  <a:pos x="T6" y="T7"/>
                </a:cxn>
                <a:cxn ang="0">
                  <a:pos x="T8" y="T9"/>
                </a:cxn>
              </a:cxnLst>
              <a:rect l="0" t="0" r="r" b="b"/>
              <a:pathLst>
                <a:path w="13" h="13">
                  <a:moveTo>
                    <a:pt x="3" y="11"/>
                  </a:moveTo>
                  <a:cubicBezTo>
                    <a:pt x="5" y="13"/>
                    <a:pt x="9" y="12"/>
                    <a:pt x="11" y="10"/>
                  </a:cubicBezTo>
                  <a:cubicBezTo>
                    <a:pt x="13" y="7"/>
                    <a:pt x="12" y="4"/>
                    <a:pt x="10" y="2"/>
                  </a:cubicBezTo>
                  <a:cubicBezTo>
                    <a:pt x="7" y="0"/>
                    <a:pt x="4" y="0"/>
                    <a:pt x="2" y="3"/>
                  </a:cubicBezTo>
                  <a:cubicBezTo>
                    <a:pt x="0" y="5"/>
                    <a:pt x="0" y="9"/>
                    <a:pt x="3" y="1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1"/>
            <p:cNvSpPr/>
            <p:nvPr/>
          </p:nvSpPr>
          <p:spPr bwMode="auto">
            <a:xfrm>
              <a:off x="3105877" y="4847036"/>
              <a:ext cx="415568"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6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7"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6" y="43"/>
                    <a:pt x="266"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62"/>
            <p:cNvSpPr/>
            <p:nvPr/>
          </p:nvSpPr>
          <p:spPr bwMode="auto">
            <a:xfrm>
              <a:off x="3342988" y="4847036"/>
              <a:ext cx="88605" cy="88605"/>
            </a:xfrm>
            <a:custGeom>
              <a:avLst/>
              <a:gdLst>
                <a:gd name="T0" fmla="*/ 72 w 72"/>
                <a:gd name="T1" fmla="*/ 43 h 73"/>
                <a:gd name="T2" fmla="*/ 40 w 72"/>
                <a:gd name="T3" fmla="*/ 0 h 73"/>
                <a:gd name="T4" fmla="*/ 0 w 72"/>
                <a:gd name="T5" fmla="*/ 34 h 73"/>
                <a:gd name="T6" fmla="*/ 36 w 72"/>
                <a:gd name="T7" fmla="*/ 73 h 73"/>
                <a:gd name="T8" fmla="*/ 72 w 72"/>
                <a:gd name="T9" fmla="*/ 43 h 73"/>
              </a:gdLst>
              <a:ahLst/>
              <a:cxnLst>
                <a:cxn ang="0">
                  <a:pos x="T0" y="T1"/>
                </a:cxn>
                <a:cxn ang="0">
                  <a:pos x="T2" y="T3"/>
                </a:cxn>
                <a:cxn ang="0">
                  <a:pos x="T4" y="T5"/>
                </a:cxn>
                <a:cxn ang="0">
                  <a:pos x="T6" y="T7"/>
                </a:cxn>
                <a:cxn ang="0">
                  <a:pos x="T8" y="T9"/>
                </a:cxn>
              </a:cxnLst>
              <a:rect l="0" t="0" r="r" b="b"/>
              <a:pathLst>
                <a:path w="72" h="73">
                  <a:moveTo>
                    <a:pt x="72" y="43"/>
                  </a:moveTo>
                  <a:cubicBezTo>
                    <a:pt x="40" y="0"/>
                    <a:pt x="40" y="0"/>
                    <a:pt x="40" y="0"/>
                  </a:cubicBezTo>
                  <a:cubicBezTo>
                    <a:pt x="24" y="11"/>
                    <a:pt x="11" y="23"/>
                    <a:pt x="0" y="34"/>
                  </a:cubicBezTo>
                  <a:cubicBezTo>
                    <a:pt x="36" y="73"/>
                    <a:pt x="36" y="73"/>
                    <a:pt x="36" y="73"/>
                  </a:cubicBezTo>
                  <a:cubicBezTo>
                    <a:pt x="54" y="54"/>
                    <a:pt x="72" y="43"/>
                    <a:pt x="72"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0" name="Freeform 63"/>
            <p:cNvSpPr/>
            <p:nvPr/>
          </p:nvSpPr>
          <p:spPr bwMode="auto">
            <a:xfrm>
              <a:off x="3753564" y="4598694"/>
              <a:ext cx="227127"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4"/>
            <p:cNvSpPr/>
            <p:nvPr/>
          </p:nvSpPr>
          <p:spPr bwMode="auto">
            <a:xfrm>
              <a:off x="4815570" y="4573735"/>
              <a:ext cx="229623" cy="142266"/>
            </a:xfrm>
            <a:custGeom>
              <a:avLst/>
              <a:gdLst>
                <a:gd name="T0" fmla="*/ 0 w 188"/>
                <a:gd name="T1" fmla="*/ 43 h 116"/>
                <a:gd name="T2" fmla="*/ 106 w 188"/>
                <a:gd name="T3" fmla="*/ 100 h 116"/>
                <a:gd name="T4" fmla="*/ 164 w 188"/>
                <a:gd name="T5" fmla="*/ 5 h 116"/>
                <a:gd name="T6" fmla="*/ 0 w 188"/>
                <a:gd name="T7" fmla="*/ 43 h 116"/>
              </a:gdLst>
              <a:ahLst/>
              <a:cxnLst>
                <a:cxn ang="0">
                  <a:pos x="T0" y="T1"/>
                </a:cxn>
                <a:cxn ang="0">
                  <a:pos x="T2" y="T3"/>
                </a:cxn>
                <a:cxn ang="0">
                  <a:pos x="T4" y="T5"/>
                </a:cxn>
                <a:cxn ang="0">
                  <a:pos x="T6" y="T7"/>
                </a:cxn>
              </a:cxnLst>
              <a:rect l="0" t="0" r="r" b="b"/>
              <a:pathLst>
                <a:path w="188" h="116">
                  <a:moveTo>
                    <a:pt x="0" y="43"/>
                  </a:moveTo>
                  <a:cubicBezTo>
                    <a:pt x="8" y="71"/>
                    <a:pt x="26" y="116"/>
                    <a:pt x="106" y="100"/>
                  </a:cubicBezTo>
                  <a:cubicBezTo>
                    <a:pt x="188" y="84"/>
                    <a:pt x="164" y="5"/>
                    <a:pt x="164" y="5"/>
                  </a:cubicBezTo>
                  <a:cubicBezTo>
                    <a:pt x="164" y="5"/>
                    <a:pt x="72" y="0"/>
                    <a:pt x="0" y="43"/>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5"/>
            <p:cNvSpPr/>
            <p:nvPr/>
          </p:nvSpPr>
          <p:spPr bwMode="auto">
            <a:xfrm>
              <a:off x="3636256" y="4505097"/>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5"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3" name="Freeform 66"/>
            <p:cNvSpPr/>
            <p:nvPr/>
          </p:nvSpPr>
          <p:spPr bwMode="auto">
            <a:xfrm>
              <a:off x="3919541"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7"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4" name="Freeform 67"/>
            <p:cNvSpPr/>
            <p:nvPr/>
          </p:nvSpPr>
          <p:spPr bwMode="auto">
            <a:xfrm>
              <a:off x="4275207" y="5126577"/>
              <a:ext cx="79869" cy="53662"/>
            </a:xfrm>
            <a:custGeom>
              <a:avLst/>
              <a:gdLst>
                <a:gd name="T0" fmla="*/ 54 w 66"/>
                <a:gd name="T1" fmla="*/ 0 h 44"/>
                <a:gd name="T2" fmla="*/ 47 w 66"/>
                <a:gd name="T3" fmla="*/ 9 h 44"/>
                <a:gd name="T4" fmla="*/ 39 w 66"/>
                <a:gd name="T5" fmla="*/ 2 h 44"/>
                <a:gd name="T6" fmla="*/ 32 w 66"/>
                <a:gd name="T7" fmla="*/ 12 h 44"/>
                <a:gd name="T8" fmla="*/ 23 w 66"/>
                <a:gd name="T9" fmla="*/ 3 h 44"/>
                <a:gd name="T10" fmla="*/ 16 w 66"/>
                <a:gd name="T11" fmla="*/ 12 h 44"/>
                <a:gd name="T12" fmla="*/ 8 w 66"/>
                <a:gd name="T13" fmla="*/ 4 h 44"/>
                <a:gd name="T14" fmla="*/ 1 w 66"/>
                <a:gd name="T15" fmla="*/ 25 h 44"/>
                <a:gd name="T16" fmla="*/ 12 w 66"/>
                <a:gd name="T17" fmla="*/ 44 h 44"/>
                <a:gd name="T18" fmla="*/ 18 w 66"/>
                <a:gd name="T19" fmla="*/ 35 h 44"/>
                <a:gd name="T20" fmla="*/ 26 w 66"/>
                <a:gd name="T21" fmla="*/ 43 h 44"/>
                <a:gd name="T22" fmla="*/ 33 w 66"/>
                <a:gd name="T23" fmla="*/ 32 h 44"/>
                <a:gd name="T24" fmla="*/ 42 w 66"/>
                <a:gd name="T25" fmla="*/ 42 h 44"/>
                <a:gd name="T26" fmla="*/ 49 w 66"/>
                <a:gd name="T27" fmla="*/ 33 h 44"/>
                <a:gd name="T28" fmla="*/ 57 w 66"/>
                <a:gd name="T29" fmla="*/ 40 h 44"/>
                <a:gd name="T30" fmla="*/ 65 w 66"/>
                <a:gd name="T31" fmla="*/ 20 h 44"/>
                <a:gd name="T32" fmla="*/ 54 w 66"/>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4">
                  <a:moveTo>
                    <a:pt x="54" y="0"/>
                  </a:moveTo>
                  <a:cubicBezTo>
                    <a:pt x="51" y="1"/>
                    <a:pt x="48" y="4"/>
                    <a:pt x="47" y="9"/>
                  </a:cubicBezTo>
                  <a:cubicBezTo>
                    <a:pt x="45" y="4"/>
                    <a:pt x="42" y="1"/>
                    <a:pt x="39" y="2"/>
                  </a:cubicBezTo>
                  <a:cubicBezTo>
                    <a:pt x="36" y="2"/>
                    <a:pt x="33" y="6"/>
                    <a:pt x="32" y="12"/>
                  </a:cubicBezTo>
                  <a:cubicBezTo>
                    <a:pt x="30" y="6"/>
                    <a:pt x="27" y="3"/>
                    <a:pt x="23" y="3"/>
                  </a:cubicBezTo>
                  <a:cubicBezTo>
                    <a:pt x="20" y="3"/>
                    <a:pt x="18" y="7"/>
                    <a:pt x="16" y="12"/>
                  </a:cubicBezTo>
                  <a:cubicBezTo>
                    <a:pt x="14" y="7"/>
                    <a:pt x="11" y="4"/>
                    <a:pt x="8" y="4"/>
                  </a:cubicBezTo>
                  <a:cubicBezTo>
                    <a:pt x="3" y="5"/>
                    <a:pt x="0" y="14"/>
                    <a:pt x="1" y="25"/>
                  </a:cubicBezTo>
                  <a:cubicBezTo>
                    <a:pt x="2" y="36"/>
                    <a:pt x="6" y="44"/>
                    <a:pt x="12" y="44"/>
                  </a:cubicBezTo>
                  <a:cubicBezTo>
                    <a:pt x="15" y="44"/>
                    <a:pt x="17" y="40"/>
                    <a:pt x="18" y="35"/>
                  </a:cubicBezTo>
                  <a:cubicBezTo>
                    <a:pt x="20" y="40"/>
                    <a:pt x="23" y="43"/>
                    <a:pt x="26" y="43"/>
                  </a:cubicBezTo>
                  <a:cubicBezTo>
                    <a:pt x="30" y="43"/>
                    <a:pt x="32" y="38"/>
                    <a:pt x="33"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8"/>
            <p:cNvSpPr/>
            <p:nvPr/>
          </p:nvSpPr>
          <p:spPr bwMode="auto">
            <a:xfrm>
              <a:off x="1941539" y="4847036"/>
              <a:ext cx="414320" cy="386865"/>
            </a:xfrm>
            <a:custGeom>
              <a:avLst/>
              <a:gdLst>
                <a:gd name="T0" fmla="*/ 302 w 339"/>
                <a:gd name="T1" fmla="*/ 311 h 317"/>
                <a:gd name="T2" fmla="*/ 298 w 339"/>
                <a:gd name="T3" fmla="*/ 299 h 317"/>
                <a:gd name="T4" fmla="*/ 312 w 339"/>
                <a:gd name="T5" fmla="*/ 300 h 317"/>
                <a:gd name="T6" fmla="*/ 308 w 339"/>
                <a:gd name="T7" fmla="*/ 283 h 317"/>
                <a:gd name="T8" fmla="*/ 308 w 339"/>
                <a:gd name="T9" fmla="*/ 283 h 317"/>
                <a:gd name="T10" fmla="*/ 323 w 339"/>
                <a:gd name="T11" fmla="*/ 285 h 317"/>
                <a:gd name="T12" fmla="*/ 318 w 339"/>
                <a:gd name="T13" fmla="*/ 270 h 317"/>
                <a:gd name="T14" fmla="*/ 335 w 339"/>
                <a:gd name="T15" fmla="*/ 272 h 317"/>
                <a:gd name="T16" fmla="*/ 327 w 339"/>
                <a:gd name="T17" fmla="*/ 259 h 317"/>
                <a:gd name="T18" fmla="*/ 267 w 339"/>
                <a:gd name="T19" fmla="*/ 43 h 317"/>
                <a:gd name="T20" fmla="*/ 234 w 339"/>
                <a:gd name="T21" fmla="*/ 0 h 317"/>
                <a:gd name="T22" fmla="*/ 287 w 339"/>
                <a:gd name="T23" fmla="*/ 308 h 317"/>
                <a:gd name="T24" fmla="*/ 302 w 339"/>
                <a:gd name="T25" fmla="*/ 31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17">
                  <a:moveTo>
                    <a:pt x="302" y="311"/>
                  </a:moveTo>
                  <a:cubicBezTo>
                    <a:pt x="305" y="306"/>
                    <a:pt x="301" y="302"/>
                    <a:pt x="298" y="299"/>
                  </a:cubicBezTo>
                  <a:cubicBezTo>
                    <a:pt x="301" y="302"/>
                    <a:pt x="308" y="306"/>
                    <a:pt x="312" y="300"/>
                  </a:cubicBezTo>
                  <a:cubicBezTo>
                    <a:pt x="318" y="294"/>
                    <a:pt x="311" y="286"/>
                    <a:pt x="308" y="283"/>
                  </a:cubicBezTo>
                  <a:cubicBezTo>
                    <a:pt x="308" y="283"/>
                    <a:pt x="308" y="283"/>
                    <a:pt x="308" y="283"/>
                  </a:cubicBezTo>
                  <a:cubicBezTo>
                    <a:pt x="311" y="285"/>
                    <a:pt x="319" y="291"/>
                    <a:pt x="323" y="285"/>
                  </a:cubicBezTo>
                  <a:cubicBezTo>
                    <a:pt x="328" y="280"/>
                    <a:pt x="321" y="273"/>
                    <a:pt x="318" y="270"/>
                  </a:cubicBezTo>
                  <a:cubicBezTo>
                    <a:pt x="321" y="273"/>
                    <a:pt x="331" y="279"/>
                    <a:pt x="335" y="272"/>
                  </a:cubicBezTo>
                  <a:cubicBezTo>
                    <a:pt x="339" y="266"/>
                    <a:pt x="327" y="259"/>
                    <a:pt x="327" y="259"/>
                  </a:cubicBezTo>
                  <a:cubicBezTo>
                    <a:pt x="81" y="156"/>
                    <a:pt x="267" y="43"/>
                    <a:pt x="267" y="43"/>
                  </a:cubicBezTo>
                  <a:cubicBezTo>
                    <a:pt x="234" y="0"/>
                    <a:pt x="234" y="0"/>
                    <a:pt x="234" y="0"/>
                  </a:cubicBezTo>
                  <a:cubicBezTo>
                    <a:pt x="0" y="175"/>
                    <a:pt x="265" y="293"/>
                    <a:pt x="287" y="308"/>
                  </a:cubicBezTo>
                  <a:cubicBezTo>
                    <a:pt x="287" y="308"/>
                    <a:pt x="298" y="317"/>
                    <a:pt x="302" y="31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69"/>
            <p:cNvSpPr/>
            <p:nvPr/>
          </p:nvSpPr>
          <p:spPr bwMode="auto">
            <a:xfrm>
              <a:off x="2178649" y="4847036"/>
              <a:ext cx="89852" cy="88605"/>
            </a:xfrm>
            <a:custGeom>
              <a:avLst/>
              <a:gdLst>
                <a:gd name="T0" fmla="*/ 73 w 73"/>
                <a:gd name="T1" fmla="*/ 43 h 73"/>
                <a:gd name="T2" fmla="*/ 40 w 73"/>
                <a:gd name="T3" fmla="*/ 0 h 73"/>
                <a:gd name="T4" fmla="*/ 0 w 73"/>
                <a:gd name="T5" fmla="*/ 34 h 73"/>
                <a:gd name="T6" fmla="*/ 37 w 73"/>
                <a:gd name="T7" fmla="*/ 73 h 73"/>
                <a:gd name="T8" fmla="*/ 73 w 73"/>
                <a:gd name="T9" fmla="*/ 43 h 73"/>
              </a:gdLst>
              <a:ahLst/>
              <a:cxnLst>
                <a:cxn ang="0">
                  <a:pos x="T0" y="T1"/>
                </a:cxn>
                <a:cxn ang="0">
                  <a:pos x="T2" y="T3"/>
                </a:cxn>
                <a:cxn ang="0">
                  <a:pos x="T4" y="T5"/>
                </a:cxn>
                <a:cxn ang="0">
                  <a:pos x="T6" y="T7"/>
                </a:cxn>
                <a:cxn ang="0">
                  <a:pos x="T8" y="T9"/>
                </a:cxn>
              </a:cxnLst>
              <a:rect l="0" t="0" r="r" b="b"/>
              <a:pathLst>
                <a:path w="73" h="73">
                  <a:moveTo>
                    <a:pt x="73" y="43"/>
                  </a:moveTo>
                  <a:cubicBezTo>
                    <a:pt x="40" y="0"/>
                    <a:pt x="40" y="0"/>
                    <a:pt x="40" y="0"/>
                  </a:cubicBezTo>
                  <a:cubicBezTo>
                    <a:pt x="24" y="11"/>
                    <a:pt x="11" y="23"/>
                    <a:pt x="0" y="34"/>
                  </a:cubicBezTo>
                  <a:cubicBezTo>
                    <a:pt x="37" y="73"/>
                    <a:pt x="37" y="73"/>
                    <a:pt x="37" y="73"/>
                  </a:cubicBezTo>
                  <a:cubicBezTo>
                    <a:pt x="54" y="54"/>
                    <a:pt x="73" y="43"/>
                    <a:pt x="73"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7" name="Freeform 70"/>
            <p:cNvSpPr/>
            <p:nvPr/>
          </p:nvSpPr>
          <p:spPr bwMode="auto">
            <a:xfrm>
              <a:off x="2587977" y="4598694"/>
              <a:ext cx="228375" cy="141018"/>
            </a:xfrm>
            <a:custGeom>
              <a:avLst/>
              <a:gdLst>
                <a:gd name="T0" fmla="*/ 0 w 186"/>
                <a:gd name="T1" fmla="*/ 41 h 115"/>
                <a:gd name="T2" fmla="*/ 104 w 186"/>
                <a:gd name="T3" fmla="*/ 101 h 115"/>
                <a:gd name="T4" fmla="*/ 164 w 186"/>
                <a:gd name="T5" fmla="*/ 7 h 115"/>
                <a:gd name="T6" fmla="*/ 0 w 186"/>
                <a:gd name="T7" fmla="*/ 41 h 115"/>
              </a:gdLst>
              <a:ahLst/>
              <a:cxnLst>
                <a:cxn ang="0">
                  <a:pos x="T0" y="T1"/>
                </a:cxn>
                <a:cxn ang="0">
                  <a:pos x="T2" y="T3"/>
                </a:cxn>
                <a:cxn ang="0">
                  <a:pos x="T4" y="T5"/>
                </a:cxn>
                <a:cxn ang="0">
                  <a:pos x="T6" y="T7"/>
                </a:cxn>
              </a:cxnLst>
              <a:rect l="0" t="0" r="r" b="b"/>
              <a:pathLst>
                <a:path w="186" h="115">
                  <a:moveTo>
                    <a:pt x="0" y="41"/>
                  </a:moveTo>
                  <a:cubicBezTo>
                    <a:pt x="6" y="70"/>
                    <a:pt x="24" y="115"/>
                    <a:pt x="104" y="101"/>
                  </a:cubicBezTo>
                  <a:cubicBezTo>
                    <a:pt x="186" y="86"/>
                    <a:pt x="164" y="7"/>
                    <a:pt x="164" y="7"/>
                  </a:cubicBezTo>
                  <a:cubicBezTo>
                    <a:pt x="164" y="7"/>
                    <a:pt x="72" y="0"/>
                    <a:pt x="0" y="41"/>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71"/>
            <p:cNvSpPr/>
            <p:nvPr/>
          </p:nvSpPr>
          <p:spPr bwMode="auto">
            <a:xfrm>
              <a:off x="2470670" y="4505097"/>
              <a:ext cx="47422"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7"/>
                    <a:pt x="36" y="64"/>
                    <a:pt x="28" y="66"/>
                  </a:cubicBezTo>
                  <a:cubicBezTo>
                    <a:pt x="20" y="68"/>
                    <a:pt x="10" y="55"/>
                    <a:pt x="5" y="38"/>
                  </a:cubicBezTo>
                  <a:cubicBezTo>
                    <a:pt x="0" y="20"/>
                    <a:pt x="2" y="4"/>
                    <a:pt x="10" y="2"/>
                  </a:cubicBezTo>
                  <a:cubicBezTo>
                    <a:pt x="17" y="0"/>
                    <a:pt x="28" y="12"/>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79" name="Freeform 72"/>
            <p:cNvSpPr/>
            <p:nvPr/>
          </p:nvSpPr>
          <p:spPr bwMode="auto">
            <a:xfrm>
              <a:off x="2755203" y="4423980"/>
              <a:ext cx="46174" cy="83613"/>
            </a:xfrm>
            <a:custGeom>
              <a:avLst/>
              <a:gdLst>
                <a:gd name="T0" fmla="*/ 33 w 38"/>
                <a:gd name="T1" fmla="*/ 30 h 68"/>
                <a:gd name="T2" fmla="*/ 28 w 38"/>
                <a:gd name="T3" fmla="*/ 66 h 68"/>
                <a:gd name="T4" fmla="*/ 5 w 38"/>
                <a:gd name="T5" fmla="*/ 38 h 68"/>
                <a:gd name="T6" fmla="*/ 10 w 38"/>
                <a:gd name="T7" fmla="*/ 2 h 68"/>
                <a:gd name="T8" fmla="*/ 33 w 38"/>
                <a:gd name="T9" fmla="*/ 30 h 68"/>
              </a:gdLst>
              <a:ahLst/>
              <a:cxnLst>
                <a:cxn ang="0">
                  <a:pos x="T0" y="T1"/>
                </a:cxn>
                <a:cxn ang="0">
                  <a:pos x="T2" y="T3"/>
                </a:cxn>
                <a:cxn ang="0">
                  <a:pos x="T4" y="T5"/>
                </a:cxn>
                <a:cxn ang="0">
                  <a:pos x="T6" y="T7"/>
                </a:cxn>
                <a:cxn ang="0">
                  <a:pos x="T8" y="T9"/>
                </a:cxn>
              </a:cxnLst>
              <a:rect l="0" t="0" r="r" b="b"/>
              <a:pathLst>
                <a:path w="38" h="68">
                  <a:moveTo>
                    <a:pt x="33" y="30"/>
                  </a:moveTo>
                  <a:cubicBezTo>
                    <a:pt x="38" y="48"/>
                    <a:pt x="36" y="64"/>
                    <a:pt x="28" y="66"/>
                  </a:cubicBezTo>
                  <a:cubicBezTo>
                    <a:pt x="20" y="68"/>
                    <a:pt x="10" y="56"/>
                    <a:pt x="5" y="38"/>
                  </a:cubicBezTo>
                  <a:cubicBezTo>
                    <a:pt x="0" y="21"/>
                    <a:pt x="2" y="4"/>
                    <a:pt x="10" y="2"/>
                  </a:cubicBezTo>
                  <a:cubicBezTo>
                    <a:pt x="18" y="0"/>
                    <a:pt x="28" y="13"/>
                    <a:pt x="33" y="3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0" name="Freeform 73"/>
            <p:cNvSpPr/>
            <p:nvPr/>
          </p:nvSpPr>
          <p:spPr bwMode="auto">
            <a:xfrm>
              <a:off x="3109621" y="5151536"/>
              <a:ext cx="81117" cy="54910"/>
            </a:xfrm>
            <a:custGeom>
              <a:avLst/>
              <a:gdLst>
                <a:gd name="T0" fmla="*/ 54 w 66"/>
                <a:gd name="T1" fmla="*/ 0 h 45"/>
                <a:gd name="T2" fmla="*/ 47 w 66"/>
                <a:gd name="T3" fmla="*/ 9 h 45"/>
                <a:gd name="T4" fmla="*/ 39 w 66"/>
                <a:gd name="T5" fmla="*/ 2 h 45"/>
                <a:gd name="T6" fmla="*/ 32 w 66"/>
                <a:gd name="T7" fmla="*/ 12 h 45"/>
                <a:gd name="T8" fmla="*/ 23 w 66"/>
                <a:gd name="T9" fmla="*/ 3 h 45"/>
                <a:gd name="T10" fmla="*/ 16 w 66"/>
                <a:gd name="T11" fmla="*/ 12 h 45"/>
                <a:gd name="T12" fmla="*/ 8 w 66"/>
                <a:gd name="T13" fmla="*/ 4 h 45"/>
                <a:gd name="T14" fmla="*/ 1 w 66"/>
                <a:gd name="T15" fmla="*/ 25 h 45"/>
                <a:gd name="T16" fmla="*/ 12 w 66"/>
                <a:gd name="T17" fmla="*/ 44 h 45"/>
                <a:gd name="T18" fmla="*/ 18 w 66"/>
                <a:gd name="T19" fmla="*/ 35 h 45"/>
                <a:gd name="T20" fmla="*/ 26 w 66"/>
                <a:gd name="T21" fmla="*/ 43 h 45"/>
                <a:gd name="T22" fmla="*/ 34 w 66"/>
                <a:gd name="T23" fmla="*/ 32 h 45"/>
                <a:gd name="T24" fmla="*/ 42 w 66"/>
                <a:gd name="T25" fmla="*/ 42 h 45"/>
                <a:gd name="T26" fmla="*/ 49 w 66"/>
                <a:gd name="T27" fmla="*/ 33 h 45"/>
                <a:gd name="T28" fmla="*/ 57 w 66"/>
                <a:gd name="T29" fmla="*/ 40 h 45"/>
                <a:gd name="T30" fmla="*/ 65 w 66"/>
                <a:gd name="T31" fmla="*/ 20 h 45"/>
                <a:gd name="T32" fmla="*/ 54 w 66"/>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5">
                  <a:moveTo>
                    <a:pt x="54" y="0"/>
                  </a:moveTo>
                  <a:cubicBezTo>
                    <a:pt x="51" y="1"/>
                    <a:pt x="49" y="4"/>
                    <a:pt x="47" y="9"/>
                  </a:cubicBezTo>
                  <a:cubicBezTo>
                    <a:pt x="45" y="4"/>
                    <a:pt x="42" y="1"/>
                    <a:pt x="39" y="2"/>
                  </a:cubicBezTo>
                  <a:cubicBezTo>
                    <a:pt x="36" y="2"/>
                    <a:pt x="33" y="6"/>
                    <a:pt x="32" y="12"/>
                  </a:cubicBezTo>
                  <a:cubicBezTo>
                    <a:pt x="30" y="7"/>
                    <a:pt x="27" y="3"/>
                    <a:pt x="23" y="3"/>
                  </a:cubicBezTo>
                  <a:cubicBezTo>
                    <a:pt x="20" y="3"/>
                    <a:pt x="18" y="7"/>
                    <a:pt x="16" y="12"/>
                  </a:cubicBezTo>
                  <a:cubicBezTo>
                    <a:pt x="14" y="7"/>
                    <a:pt x="11" y="4"/>
                    <a:pt x="8" y="4"/>
                  </a:cubicBezTo>
                  <a:cubicBezTo>
                    <a:pt x="3" y="5"/>
                    <a:pt x="0" y="14"/>
                    <a:pt x="1" y="25"/>
                  </a:cubicBezTo>
                  <a:cubicBezTo>
                    <a:pt x="2" y="36"/>
                    <a:pt x="7" y="45"/>
                    <a:pt x="12" y="44"/>
                  </a:cubicBezTo>
                  <a:cubicBezTo>
                    <a:pt x="15" y="44"/>
                    <a:pt x="17" y="40"/>
                    <a:pt x="18" y="35"/>
                  </a:cubicBezTo>
                  <a:cubicBezTo>
                    <a:pt x="20" y="40"/>
                    <a:pt x="23" y="43"/>
                    <a:pt x="26" y="43"/>
                  </a:cubicBezTo>
                  <a:cubicBezTo>
                    <a:pt x="30" y="43"/>
                    <a:pt x="32" y="38"/>
                    <a:pt x="34" y="32"/>
                  </a:cubicBezTo>
                  <a:cubicBezTo>
                    <a:pt x="36" y="38"/>
                    <a:pt x="39" y="42"/>
                    <a:pt x="42" y="42"/>
                  </a:cubicBezTo>
                  <a:cubicBezTo>
                    <a:pt x="45" y="41"/>
                    <a:pt x="48" y="38"/>
                    <a:pt x="49" y="33"/>
                  </a:cubicBezTo>
                  <a:cubicBezTo>
                    <a:pt x="51" y="38"/>
                    <a:pt x="54" y="41"/>
                    <a:pt x="57" y="40"/>
                  </a:cubicBezTo>
                  <a:cubicBezTo>
                    <a:pt x="62" y="40"/>
                    <a:pt x="66" y="31"/>
                    <a:pt x="65" y="20"/>
                  </a:cubicBezTo>
                  <a:cubicBezTo>
                    <a:pt x="64" y="9"/>
                    <a:pt x="59" y="0"/>
                    <a:pt x="54" y="0"/>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74"/>
            <p:cNvSpPr/>
            <p:nvPr/>
          </p:nvSpPr>
          <p:spPr bwMode="auto">
            <a:xfrm>
              <a:off x="1957762" y="3994685"/>
              <a:ext cx="882301" cy="852350"/>
            </a:xfrm>
            <a:custGeom>
              <a:avLst/>
              <a:gdLst>
                <a:gd name="T0" fmla="*/ 340 w 722"/>
                <a:gd name="T1" fmla="*/ 445 h 696"/>
                <a:gd name="T2" fmla="*/ 340 w 722"/>
                <a:gd name="T3" fmla="*/ 363 h 696"/>
                <a:gd name="T4" fmla="*/ 722 w 722"/>
                <a:gd name="T5" fmla="*/ 264 h 696"/>
                <a:gd name="T6" fmla="*/ 392 w 722"/>
                <a:gd name="T7" fmla="*/ 28 h 696"/>
                <a:gd name="T8" fmla="*/ 184 w 722"/>
                <a:gd name="T9" fmla="*/ 152 h 696"/>
                <a:gd name="T10" fmla="*/ 169 w 722"/>
                <a:gd name="T11" fmla="*/ 120 h 696"/>
                <a:gd name="T12" fmla="*/ 162 w 722"/>
                <a:gd name="T13" fmla="*/ 169 h 696"/>
                <a:gd name="T14" fmla="*/ 124 w 722"/>
                <a:gd name="T15" fmla="*/ 200 h 696"/>
                <a:gd name="T16" fmla="*/ 150 w 722"/>
                <a:gd name="T17" fmla="*/ 197 h 696"/>
                <a:gd name="T18" fmla="*/ 221 w 722"/>
                <a:gd name="T19" fmla="*/ 696 h 696"/>
                <a:gd name="T20" fmla="*/ 334 w 722"/>
                <a:gd name="T21" fmla="*/ 486 h 696"/>
                <a:gd name="T22" fmla="*/ 277 w 722"/>
                <a:gd name="T23" fmla="*/ 460 h 696"/>
                <a:gd name="T24" fmla="*/ 340 w 722"/>
                <a:gd name="T25" fmla="*/ 445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2" h="696">
                  <a:moveTo>
                    <a:pt x="340" y="445"/>
                  </a:moveTo>
                  <a:cubicBezTo>
                    <a:pt x="340" y="363"/>
                    <a:pt x="340" y="363"/>
                    <a:pt x="340" y="363"/>
                  </a:cubicBezTo>
                  <a:cubicBezTo>
                    <a:pt x="592" y="321"/>
                    <a:pt x="722" y="264"/>
                    <a:pt x="722" y="264"/>
                  </a:cubicBezTo>
                  <a:cubicBezTo>
                    <a:pt x="677" y="49"/>
                    <a:pt x="510" y="0"/>
                    <a:pt x="392" y="28"/>
                  </a:cubicBezTo>
                  <a:cubicBezTo>
                    <a:pt x="241" y="61"/>
                    <a:pt x="196" y="116"/>
                    <a:pt x="184" y="152"/>
                  </a:cubicBezTo>
                  <a:cubicBezTo>
                    <a:pt x="171" y="138"/>
                    <a:pt x="169" y="120"/>
                    <a:pt x="169" y="120"/>
                  </a:cubicBezTo>
                  <a:cubicBezTo>
                    <a:pt x="149" y="147"/>
                    <a:pt x="162" y="169"/>
                    <a:pt x="162" y="169"/>
                  </a:cubicBezTo>
                  <a:cubicBezTo>
                    <a:pt x="132" y="171"/>
                    <a:pt x="124" y="200"/>
                    <a:pt x="124" y="200"/>
                  </a:cubicBezTo>
                  <a:cubicBezTo>
                    <a:pt x="133" y="197"/>
                    <a:pt x="142" y="196"/>
                    <a:pt x="150" y="197"/>
                  </a:cubicBezTo>
                  <a:cubicBezTo>
                    <a:pt x="0" y="277"/>
                    <a:pt x="221" y="696"/>
                    <a:pt x="221" y="696"/>
                  </a:cubicBezTo>
                  <a:cubicBezTo>
                    <a:pt x="283" y="652"/>
                    <a:pt x="334" y="486"/>
                    <a:pt x="334" y="486"/>
                  </a:cubicBezTo>
                  <a:cubicBezTo>
                    <a:pt x="334" y="486"/>
                    <a:pt x="271" y="515"/>
                    <a:pt x="277" y="460"/>
                  </a:cubicBezTo>
                  <a:cubicBezTo>
                    <a:pt x="283" y="404"/>
                    <a:pt x="340" y="445"/>
                    <a:pt x="340" y="445"/>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sp>
          <p:nvSpPr>
            <p:cNvPr id="82" name="Freeform 75"/>
            <p:cNvSpPr/>
            <p:nvPr/>
          </p:nvSpPr>
          <p:spPr bwMode="auto">
            <a:xfrm>
              <a:off x="3070934" y="3936032"/>
              <a:ext cx="984633" cy="911004"/>
            </a:xfrm>
            <a:custGeom>
              <a:avLst/>
              <a:gdLst>
                <a:gd name="T0" fmla="*/ 805 w 805"/>
                <a:gd name="T1" fmla="*/ 386 h 744"/>
                <a:gd name="T2" fmla="*/ 356 w 805"/>
                <a:gd name="T3" fmla="*/ 360 h 744"/>
                <a:gd name="T4" fmla="*/ 368 w 805"/>
                <a:gd name="T5" fmla="*/ 487 h 744"/>
                <a:gd name="T6" fmla="*/ 306 w 805"/>
                <a:gd name="T7" fmla="*/ 505 h 744"/>
                <a:gd name="T8" fmla="*/ 364 w 805"/>
                <a:gd name="T9" fmla="*/ 528 h 744"/>
                <a:gd name="T10" fmla="*/ 263 w 805"/>
                <a:gd name="T11" fmla="*/ 744 h 744"/>
                <a:gd name="T12" fmla="*/ 215 w 805"/>
                <a:gd name="T13" fmla="*/ 233 h 744"/>
                <a:gd name="T14" fmla="*/ 371 w 805"/>
                <a:gd name="T15" fmla="*/ 61 h 744"/>
                <a:gd name="T16" fmla="*/ 805 w 805"/>
                <a:gd name="T17" fmla="*/ 386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5" h="744">
                  <a:moveTo>
                    <a:pt x="805" y="386"/>
                  </a:moveTo>
                  <a:cubicBezTo>
                    <a:pt x="805" y="386"/>
                    <a:pt x="642" y="289"/>
                    <a:pt x="356" y="360"/>
                  </a:cubicBezTo>
                  <a:cubicBezTo>
                    <a:pt x="368" y="487"/>
                    <a:pt x="368" y="487"/>
                    <a:pt x="368" y="487"/>
                  </a:cubicBezTo>
                  <a:cubicBezTo>
                    <a:pt x="368" y="487"/>
                    <a:pt x="308" y="449"/>
                    <a:pt x="306" y="505"/>
                  </a:cubicBezTo>
                  <a:cubicBezTo>
                    <a:pt x="303" y="560"/>
                    <a:pt x="364" y="528"/>
                    <a:pt x="364" y="528"/>
                  </a:cubicBezTo>
                  <a:cubicBezTo>
                    <a:pt x="364" y="528"/>
                    <a:pt x="323" y="697"/>
                    <a:pt x="263" y="744"/>
                  </a:cubicBezTo>
                  <a:cubicBezTo>
                    <a:pt x="263" y="744"/>
                    <a:pt x="0" y="247"/>
                    <a:pt x="215" y="233"/>
                  </a:cubicBezTo>
                  <a:cubicBezTo>
                    <a:pt x="215" y="233"/>
                    <a:pt x="194" y="116"/>
                    <a:pt x="371" y="61"/>
                  </a:cubicBezTo>
                  <a:cubicBezTo>
                    <a:pt x="568" y="0"/>
                    <a:pt x="768" y="74"/>
                    <a:pt x="805" y="386"/>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p>
          </p:txBody>
        </p:sp>
      </p:grpSp>
      <p:graphicFrame>
        <p:nvGraphicFramePr>
          <p:cNvPr id="85" name="图示 84"/>
          <p:cNvGraphicFramePr/>
          <p:nvPr/>
        </p:nvGraphicFramePr>
        <p:xfrm>
          <a:off x="4977292" y="312918"/>
          <a:ext cx="8128000" cy="541866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6" name="文本框 85"/>
          <p:cNvSpPr txBox="1"/>
          <p:nvPr/>
        </p:nvSpPr>
        <p:spPr>
          <a:xfrm>
            <a:off x="6430833" y="1646349"/>
            <a:ext cx="5355990" cy="2677656"/>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1. I am sorry, but I don’t/can’t follow you.</a:t>
            </a:r>
          </a:p>
          <a:p>
            <a:r>
              <a:rPr lang="en-US" altLang="zh-CN" sz="2400" b="1" dirty="0">
                <a:latin typeface="微软雅黑" panose="020B0503020204020204" pitchFamily="34" charset="-122"/>
                <a:ea typeface="微软雅黑" panose="020B0503020204020204" pitchFamily="34" charset="-122"/>
              </a:rPr>
              <a:t>2. I beg your pardon. What do you mean by...?</a:t>
            </a:r>
          </a:p>
          <a:p>
            <a:r>
              <a:rPr lang="en-US" altLang="zh-CN" sz="2400" b="1" dirty="0">
                <a:latin typeface="微软雅黑" panose="020B0503020204020204" pitchFamily="34" charset="-122"/>
                <a:ea typeface="微软雅黑" panose="020B0503020204020204" pitchFamily="34" charset="-122"/>
              </a:rPr>
              <a:t>3. I don’t get it.</a:t>
            </a:r>
          </a:p>
          <a:p>
            <a:r>
              <a:rPr lang="en-US" altLang="zh-CN" sz="2400" b="1" dirty="0">
                <a:latin typeface="微软雅黑" panose="020B0503020204020204" pitchFamily="34" charset="-122"/>
                <a:ea typeface="微软雅黑" panose="020B0503020204020204" pitchFamily="34" charset="-122"/>
              </a:rPr>
              <a:t>4. Would you please say it again/slowly?</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3"/>
                                        </p:tgtEl>
                                        <p:attrNameLst>
                                          <p:attrName>style.visibility</p:attrName>
                                        </p:attrNameLst>
                                      </p:cBhvr>
                                      <p:to>
                                        <p:strVal val="visible"/>
                                      </p:to>
                                    </p:set>
                                    <p:anim calcmode="lin" valueType="num">
                                      <p:cBhvr additive="base">
                                        <p:cTn id="21" dur="500" fill="hold"/>
                                        <p:tgtEl>
                                          <p:spTgt spid="83"/>
                                        </p:tgtEl>
                                        <p:attrNameLst>
                                          <p:attrName>ppt_x</p:attrName>
                                        </p:attrNameLst>
                                      </p:cBhvr>
                                      <p:tavLst>
                                        <p:tav tm="0">
                                          <p:val>
                                            <p:strVal val="#ppt_x"/>
                                          </p:val>
                                        </p:tav>
                                        <p:tav tm="100000">
                                          <p:val>
                                            <p:strVal val="#ppt_x"/>
                                          </p:val>
                                        </p:tav>
                                      </p:tavLst>
                                    </p:anim>
                                    <p:anim calcmode="lin" valueType="num">
                                      <p:cBhvr additive="base">
                                        <p:cTn id="2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up)">
                                      <p:cBhvr>
                                        <p:cTn id="33" dur="500"/>
                                        <p:tgtEl>
                                          <p:spTgt spid="86"/>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additive="base">
                                        <p:cTn id="36" dur="500" fill="hold"/>
                                        <p:tgtEl>
                                          <p:spTgt spid="84"/>
                                        </p:tgtEl>
                                        <p:attrNameLst>
                                          <p:attrName>ppt_x</p:attrName>
                                        </p:attrNameLst>
                                      </p:cBhvr>
                                      <p:tavLst>
                                        <p:tav tm="0">
                                          <p:val>
                                            <p:strVal val="#ppt_x"/>
                                          </p:val>
                                        </p:tav>
                                        <p:tav tm="100000">
                                          <p:val>
                                            <p:strVal val="#ppt_x"/>
                                          </p:val>
                                        </p:tav>
                                      </p:tavLst>
                                    </p:anim>
                                    <p:anim calcmode="lin" valueType="num">
                                      <p:cBhvr additive="base">
                                        <p:cTn id="37"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3" grpId="0" animBg="1"/>
      <p:bldGraphic spid="2" grpId="0">
        <p:bldAsOne/>
      </p:bldGraphic>
      <p:bldP spid="4" grpId="0"/>
      <p:bldGraphic spid="85" grpId="0">
        <p:bldAsOne/>
      </p:bldGraphic>
      <p:bldP spid="86"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3"/>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p>
        </p:txBody>
      </p:sp>
      <p:pic>
        <p:nvPicPr>
          <p:cNvPr id="158724" name="图片 16"/>
          <p:cNvPicPr>
            <a:picLocks noChangeAspect="1"/>
          </p:cNvPicPr>
          <p:nvPr/>
        </p:nvPicPr>
        <p:blipFill>
          <a:blip r:embed="rId4"/>
          <a:stretch>
            <a:fillRect/>
          </a:stretch>
        </p:blipFill>
        <p:spPr>
          <a:xfrm rot="1503710">
            <a:off x="9744075" y="-609600"/>
            <a:ext cx="1328738" cy="2081213"/>
          </a:xfrm>
          <a:prstGeom prst="rect">
            <a:avLst/>
          </a:prstGeom>
          <a:noFill/>
          <a:ln w="9525">
            <a:noFill/>
          </a:ln>
        </p:spPr>
      </p:pic>
      <p:sp>
        <p:nvSpPr>
          <p:cNvPr id="158725" name="左箭头 158724">
            <a:hlinkClick r:id="rId5"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b="1" dirty="0">
                <a:solidFill>
                  <a:srgbClr val="002060"/>
                </a:solidFill>
                <a:latin typeface="微软雅黑" panose="020B0503020204020204" pitchFamily="34" charset="-122"/>
                <a:ea typeface="微软雅黑" panose="020B0503020204020204" pitchFamily="34" charset="-122"/>
                <a:cs typeface="+mj-cs"/>
              </a:rPr>
              <a:t>解  析：</a:t>
            </a:r>
            <a:r>
              <a:rPr sz="2800" b="1" dirty="0">
                <a:latin typeface="微软雅黑" panose="020B0503020204020204" pitchFamily="34" charset="-122"/>
                <a:ea typeface="微软雅黑" panose="020B0503020204020204" pitchFamily="34" charset="-122"/>
              </a:rPr>
              <a:t>根据回答“He is tall and handsome.（他又高又帅。）”可以得知说话人是想询问长相。 A 项句意为“你的兄弟长什么样？”，而 B 项意为“你的兄弟喜欢什么？”、C 项为“你的兄弟是谁？”，D 项为“你喜欢你的兄弟吗？”。B 项、C 项和 D 项都不符合语境，故此题正确答案为：A。</a:t>
            </a:r>
          </a:p>
        </p:txBody>
      </p:sp>
      <p:sp>
        <p:nvSpPr>
          <p:cNvPr id="62" name="TextBox 61"/>
          <p:cNvSpPr txBox="1"/>
          <p:nvPr/>
        </p:nvSpPr>
        <p:spPr>
          <a:xfrm>
            <a:off x="138023" y="1604513"/>
            <a:ext cx="2536166" cy="369332"/>
          </a:xfrm>
          <a:prstGeom prst="rect">
            <a:avLst/>
          </a:prstGeom>
          <a:noFill/>
        </p:spPr>
        <p:txBody>
          <a:bodyPr wrap="square" rtlCol="0">
            <a:spAutoFit/>
          </a:bodyPr>
          <a:lstStyle/>
          <a:p>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从最后一句“Room 506.”我们可以判断出上一句是询问房间号。C 项“What is your room number?”意为“你的房间号是多少？”，而 A、B、D 项的意思分别是“您是哪一位”、“您的电话号码是什么？”和“你怎么谋生？”均不符合上下文，故此题正确答案为：C。</a:t>
            </a: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一 </a:t>
            </a:r>
          </a:p>
        </p:txBody>
      </p:sp>
      <p:sp>
        <p:nvSpPr>
          <p:cNvPr id="3" name="内容占位符 2"/>
          <p:cNvSpPr>
            <a:spLocks noGrp="1"/>
          </p:cNvSpPr>
          <p:nvPr>
            <p:ph idx="1"/>
          </p:nvPr>
        </p:nvSpPr>
        <p:spPr>
          <a:xfrm>
            <a:off x="540589" y="944596"/>
            <a:ext cx="11651411"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话题：询问与提供信息</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M: How do you like the coffee I made for you?</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Really? I am so glad to hear that.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 don’t like coffee                         B. I think it tastes good</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You are welcome                             D. I like it very much</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话题：询问与提供信息</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M: Taxi! Taxi!</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Sir?</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I’d like to go to Times Square, please.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OK.</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When to                                           B. What about you</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How much                                        D. Where to</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093137" y="175601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17</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2093136" y="431715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9" name="文本框 8">
            <a:hlinkClick r:id="rId4" action="ppaction://hlinksldjump"/>
          </p:cNvPr>
          <p:cNvSpPr txBox="1"/>
          <p:nvPr/>
        </p:nvSpPr>
        <p:spPr>
          <a:xfrm>
            <a:off x="5320240" y="178678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5455495" y="437871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wipe(up)">
                                      <p:cBhvr>
                                        <p:cTn id="43" dur="500"/>
                                        <p:tgtEl>
                                          <p:spTgt spid="3">
                                            <p:txEl>
                                              <p:pRg st="12" end="1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barn(inVertical)">
                                      <p:cBhvr>
                                        <p:cTn id="48" dur="500"/>
                                        <p:tgtEl>
                                          <p:spTgt spid="23"/>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barn(outVertical)">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arn(inVertical)">
                                      <p:cBhvr>
                                        <p:cTn id="57" dur="500"/>
                                        <p:tgtEl>
                                          <p:spTgt spid="16"/>
                                        </p:tgtEl>
                                      </p:cBhvr>
                                    </p:animEffect>
                                  </p:childTnLst>
                                </p:cTn>
                              </p:par>
                            </p:childTnLst>
                          </p:cTn>
                        </p:par>
                        <p:par>
                          <p:cTn id="58" fill="hold">
                            <p:stCondLst>
                              <p:cond delay="500"/>
                            </p:stCondLst>
                            <p:childTnLst>
                              <p:par>
                                <p:cTn id="59" presetID="16" presetClass="entr" presetSubtype="37"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barn(outVertical)">
                                      <p:cBhvr>
                                        <p:cTn id="6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bldLvl="0" animBg="1"/>
      <p:bldP spid="1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部分考生容易错选 </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项“我非常喜欢。”考生做这类题时，一定要正确理解句子的含义，对话中“</a:t>
            </a:r>
            <a:r>
              <a:rPr lang="en-US" altLang="zh-CN" sz="2800" b="1" dirty="0">
                <a:latin typeface="微软雅黑" panose="020B0503020204020204" pitchFamily="34" charset="-122"/>
                <a:ea typeface="微软雅黑" panose="020B0503020204020204" pitchFamily="34" charset="-122"/>
              </a:rPr>
              <a:t>How do you like the coffee I made for you?”</a:t>
            </a:r>
            <a:r>
              <a:rPr lang="zh-CN" altLang="en-US" sz="2800" b="1" dirty="0">
                <a:latin typeface="微软雅黑" panose="020B0503020204020204" pitchFamily="34" charset="-122"/>
                <a:ea typeface="微软雅黑" panose="020B0503020204020204" pitchFamily="34" charset="-122"/>
              </a:rPr>
              <a:t>的意思不是“你有多喜欢我给你冲的咖啡？”而是“你觉得我给你冲的咖啡怎么样？”回答应是“我觉得它尝起来很美味。”，故此题正确答案为：</a:t>
            </a:r>
            <a:r>
              <a:rPr lang="en-US" altLang="zh-CN" sz="2800" b="1" dirty="0">
                <a:latin typeface="微软雅黑" panose="020B0503020204020204" pitchFamily="34" charset="-122"/>
                <a:ea typeface="微软雅黑" panose="020B0503020204020204" pitchFamily="34" charset="-122"/>
              </a:rPr>
              <a:t>B</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根据“</a:t>
            </a:r>
            <a:r>
              <a:rPr lang="en-US" altLang="zh-CN" sz="2800" b="1" dirty="0">
                <a:latin typeface="微软雅黑" panose="020B0503020204020204" pitchFamily="34" charset="-122"/>
                <a:ea typeface="微软雅黑" panose="020B0503020204020204" pitchFamily="34" charset="-122"/>
              </a:rPr>
              <a:t>I’d like to go to Times Square, please.</a:t>
            </a:r>
            <a:r>
              <a:rPr lang="zh-CN" altLang="en-US" sz="2800" b="1" dirty="0">
                <a:latin typeface="微软雅黑" panose="020B0503020204020204" pitchFamily="34" charset="-122"/>
                <a:ea typeface="微软雅黑" panose="020B0503020204020204" pitchFamily="34" charset="-122"/>
              </a:rPr>
              <a:t>（我想去时代广场。）”并结合选项，</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Where to?</a:t>
            </a:r>
            <a:r>
              <a:rPr lang="zh-CN" altLang="en-US" sz="2800" b="1" dirty="0">
                <a:latin typeface="微软雅黑" panose="020B0503020204020204" pitchFamily="34" charset="-122"/>
                <a:ea typeface="微软雅黑" panose="020B0503020204020204" pitchFamily="34" charset="-122"/>
              </a:rPr>
              <a:t>（去哪里？）”符合上下文，故此题正确答案为：</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。前三个选项分别意为“何时去？” 、“你呢？”和“多少钱？”均不符合该对话的情景。</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19</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stretch>
            <a:fillRect/>
          </a:stretch>
        </p:blipFill>
        <p:spPr>
          <a:xfrm>
            <a:off x="-1476531" y="2721880"/>
            <a:ext cx="15145062" cy="6412288"/>
          </a:xfrm>
          <a:prstGeom prst="rect">
            <a:avLst/>
          </a:prstGeom>
        </p:spPr>
      </p:pic>
      <p:sp>
        <p:nvSpPr>
          <p:cNvPr id="11" name="Title 3"/>
          <p:cNvSpPr txBox="1"/>
          <p:nvPr/>
        </p:nvSpPr>
        <p:spPr>
          <a:xfrm>
            <a:off x="2325370" y="1285240"/>
            <a:ext cx="7540625" cy="1292225"/>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r>
              <a:rPr lang="zh-CN" altLang="en-US" sz="6000" b="1" spc="300" dirty="0">
                <a:latin typeface="微软雅黑" panose="020B0503020204020204" pitchFamily="34" charset="-122"/>
                <a:ea typeface="微软雅黑" panose="020B0503020204020204" pitchFamily="34" charset="-122"/>
                <a:cs typeface="微软雅黑" panose="020B0503020204020204" pitchFamily="34" charset="-122"/>
              </a:rPr>
              <a:t>第一章</a:t>
            </a:r>
            <a:r>
              <a:rPr lang="en-US" altLang="zh-CN" sz="6000" b="1" spc="3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6600" b="1" spc="3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补全对话</a:t>
            </a:r>
          </a:p>
        </p:txBody>
      </p:sp>
      <p:sp>
        <p:nvSpPr>
          <p:cNvPr id="13" name="Title 3"/>
          <p:cNvSpPr txBox="1"/>
          <p:nvPr/>
        </p:nvSpPr>
        <p:spPr>
          <a:xfrm>
            <a:off x="2838459" y="2124669"/>
            <a:ext cx="6515082" cy="452438"/>
          </a:xfrm>
          <a:prstGeom prst="rect">
            <a:avLst/>
          </a:prstGeom>
        </p:spPr>
        <p:txBody>
          <a:bodyPr vert="horz" lIns="45720" tIns="22860" rIns="45720" bIns="22860" rtlCol="0" anchor="ctr">
            <a:noAutofit/>
          </a:bodyP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algn="ctr"/>
            <a:endParaRPr lang="id-ID" sz="2000" dirty="0">
              <a:solidFill>
                <a:schemeClr val="tx1">
                  <a:lumMod val="50000"/>
                  <a:lumOff val="50000"/>
                </a:schemeClr>
              </a:solidFill>
              <a:latin typeface="+mn-ea"/>
              <a:ea typeface="+mn-ea"/>
              <a:cs typeface="+mn-ea"/>
            </a:endParaRPr>
          </a:p>
        </p:txBody>
      </p:sp>
      <p:pic>
        <p:nvPicPr>
          <p:cNvPr id="17" name="图片 16"/>
          <p:cNvPicPr>
            <a:picLocks noChangeAspect="1"/>
          </p:cNvPicPr>
          <p:nvPr/>
        </p:nvPicPr>
        <p:blipFill>
          <a:blip r:embed="rId4"/>
          <a:stretch>
            <a:fillRect/>
          </a:stretch>
        </p:blipFill>
        <p:spPr>
          <a:xfrm rot="1503710">
            <a:off x="10960528" y="-610002"/>
            <a:ext cx="1770470" cy="2081708"/>
          </a:xfrm>
          <a:prstGeom prst="rect">
            <a:avLst/>
          </a:prstGeom>
        </p:spPr>
      </p:pic>
      <p:sp>
        <p:nvSpPr>
          <p:cNvPr id="2" name="灯片编号占位符 1"/>
          <p:cNvSpPr>
            <a:spLocks noGrp="1"/>
          </p:cNvSpPr>
          <p:nvPr>
            <p:ph type="sldNum" sz="quarter" idx="12"/>
          </p:nvPr>
        </p:nvSpPr>
        <p:spPr/>
        <p:txBody>
          <a:bodyPr/>
          <a:lstStyle/>
          <a:p>
            <a:fld id="{91E8FD7A-3E62-43BB-957C-4F665A7B8324}" type="slidenum">
              <a:rPr lang="id-ID" smtClean="0"/>
              <a:t>2</a:t>
            </a:fld>
            <a:endParaRPr lang="id-ID"/>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80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13"/>
                                        </p:tgtEl>
                                        <p:attrNameLst>
                                          <p:attrName>style.visibility</p:attrName>
                                        </p:attrNameLst>
                                      </p:cBhvr>
                                      <p:to>
                                        <p:strVal val="visible"/>
                                      </p:to>
                                    </p:set>
                                    <p:animEffect transition="in" filter="fade">
                                      <p:cBhvr>
                                        <p:cTn id="13" dur="750"/>
                                        <p:tgtEl>
                                          <p:spTgt spid="13"/>
                                        </p:tgtEl>
                                      </p:cBhvr>
                                    </p:animEffect>
                                    <p:anim calcmode="lin" valueType="num">
                                      <p:cBhvr>
                                        <p:cTn id="14" dur="750" fill="hold"/>
                                        <p:tgtEl>
                                          <p:spTgt spid="13"/>
                                        </p:tgtEl>
                                        <p:attrNameLst>
                                          <p:attrName>ppt_x</p:attrName>
                                        </p:attrNameLst>
                                      </p:cBhvr>
                                      <p:tavLst>
                                        <p:tav tm="0">
                                          <p:val>
                                            <p:strVal val="#ppt_x"/>
                                          </p:val>
                                        </p:tav>
                                        <p:tav tm="100000">
                                          <p:val>
                                            <p:strVal val="#ppt_x"/>
                                          </p:val>
                                        </p:tav>
                                      </p:tavLst>
                                    </p:anim>
                                    <p:anim calcmode="lin" valueType="num">
                                      <p:cBhvr>
                                        <p:cTn id="15"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一 </a:t>
            </a:r>
          </a:p>
        </p:txBody>
      </p:sp>
      <p:sp>
        <p:nvSpPr>
          <p:cNvPr id="3" name="内容占位符 2"/>
          <p:cNvSpPr>
            <a:spLocks noGrp="1"/>
          </p:cNvSpPr>
          <p:nvPr>
            <p:ph idx="1"/>
          </p:nvPr>
        </p:nvSpPr>
        <p:spPr>
          <a:xfrm>
            <a:off x="540589" y="944596"/>
            <a:ext cx="11651411"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话题：询问与提供信息</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M: Are you ready to order, Miss?</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Yes, salad, please.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 ham salad or fresh vegetable salad?</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Ham salad.</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What do you choose                   B. What kind of salad would you prefer</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Do you want salad                      D. How much do you want</a:t>
            </a:r>
          </a:p>
        </p:txBody>
      </p:sp>
      <p:sp>
        <p:nvSpPr>
          <p:cNvPr id="23" name="TextBox 22"/>
          <p:cNvSpPr txBox="1"/>
          <p:nvPr/>
        </p:nvSpPr>
        <p:spPr>
          <a:xfrm>
            <a:off x="1976759" y="221753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20</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8" name="文本框 7">
            <a:hlinkClick r:id="rId4" action="ppaction://hlinksldjump"/>
          </p:cNvPr>
          <p:cNvSpPr txBox="1"/>
          <p:nvPr/>
        </p:nvSpPr>
        <p:spPr>
          <a:xfrm>
            <a:off x="8386323" y="1755846"/>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arn(inVertical)">
                                      <p:cBhvr>
                                        <p:cTn id="30" dur="500"/>
                                        <p:tgtEl>
                                          <p:spTgt spid="23"/>
                                        </p:tgtEl>
                                      </p:cBhvr>
                                    </p:animEffect>
                                  </p:childTnLst>
                                </p:cTn>
                              </p:par>
                            </p:childTnLst>
                          </p:cTn>
                        </p:par>
                        <p:par>
                          <p:cTn id="31" fill="hold">
                            <p:stCondLst>
                              <p:cond delay="500"/>
                            </p:stCondLst>
                            <p:childTnLst>
                              <p:par>
                                <p:cTn id="32" presetID="16" presetClass="entr" presetSubtype="37"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arn(outVertical)">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通读全篇对话，我们可以得知服务员想询问客人想要哪种沙拉。</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What kind of salad would you prefer?</a:t>
            </a:r>
            <a:r>
              <a:rPr lang="zh-CN" altLang="en-US" sz="2800" b="1" dirty="0">
                <a:latin typeface="微软雅黑" panose="020B0503020204020204" pitchFamily="34" charset="-122"/>
                <a:ea typeface="微软雅黑" panose="020B0503020204020204" pitchFamily="34" charset="-122"/>
              </a:rPr>
              <a:t>（你更喜欢哪种沙拉？）”更符合语境。</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项“你选什么？”较之</a:t>
            </a:r>
            <a:r>
              <a:rPr lang="en-US" altLang="zh-CN" sz="2800" b="1" dirty="0">
                <a:latin typeface="微软雅黑" panose="020B0503020204020204" pitchFamily="34" charset="-122"/>
                <a:ea typeface="微软雅黑" panose="020B0503020204020204" pitchFamily="34" charset="-122"/>
              </a:rPr>
              <a:t>B</a:t>
            </a:r>
            <a:r>
              <a:rPr lang="zh-CN" altLang="en-US" sz="2800" b="1" dirty="0">
                <a:latin typeface="微软雅黑" panose="020B0503020204020204" pitchFamily="34" charset="-122"/>
                <a:ea typeface="微软雅黑" panose="020B0503020204020204" pitchFamily="34" charset="-122"/>
              </a:rPr>
              <a:t>项不够准确，</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项“你想要沙拉吗？”后面再接“火腿或蔬菜沙拉”不符合英语语法规范，</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项是询问价格，与上下文不符合，故此题正确答案为：</a:t>
            </a:r>
            <a:r>
              <a:rPr lang="en-US" altLang="zh-CN" sz="2800" b="1" dirty="0">
                <a:latin typeface="微软雅黑" panose="020B0503020204020204" pitchFamily="34" charset="-122"/>
                <a:ea typeface="微软雅黑" panose="020B0503020204020204" pitchFamily="34" charset="-122"/>
              </a:rPr>
              <a:t>B</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21</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二</a:t>
            </a:r>
          </a:p>
        </p:txBody>
      </p:sp>
      <p:sp>
        <p:nvSpPr>
          <p:cNvPr id="3" name="内容占位符 2"/>
          <p:cNvSpPr>
            <a:spLocks noGrp="1"/>
          </p:cNvSpPr>
          <p:nvPr>
            <p:ph idx="1"/>
          </p:nvPr>
        </p:nvSpPr>
        <p:spPr>
          <a:xfrm>
            <a:off x="520228" y="919422"/>
            <a:ext cx="11651411"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话题：问候与应答</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M: Hi, I am Rachel.</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I am Brad.</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Nice to meet you, too, Brad.</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How are you?</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Nice to meet you                               B. How do you do</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You are Rachel                                   D. I want to see you</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话题：问候与应答</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M: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I am feeling much better now, Doctor Wu.</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How are you feeling today              B. What can I help you</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How do you do                                 D. What’s the matter with you</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043260" y="179212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22</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581736"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2043260" y="443116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9" name="文本框 8">
            <a:hlinkClick r:id="rId4" action="ppaction://hlinksldjump"/>
          </p:cNvPr>
          <p:cNvSpPr txBox="1"/>
          <p:nvPr/>
        </p:nvSpPr>
        <p:spPr>
          <a:xfrm>
            <a:off x="6026989" y="1853676"/>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4685875" y="437871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barn(inVertical)">
                                      <p:cBhvr>
                                        <p:cTn id="45" dur="500"/>
                                        <p:tgtEl>
                                          <p:spTgt spid="23"/>
                                        </p:tgtEl>
                                      </p:cBhvr>
                                    </p:animEffect>
                                  </p:childTnLst>
                                </p:cTn>
                              </p:par>
                            </p:childTnLst>
                          </p:cTn>
                        </p:par>
                        <p:par>
                          <p:cTn id="46" fill="hold">
                            <p:stCondLst>
                              <p:cond delay="500"/>
                            </p:stCondLst>
                            <p:childTnLst>
                              <p:par>
                                <p:cTn id="47" presetID="16" presetClass="entr" presetSubtype="37"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barn(outVertical)">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barn(inVertical)">
                                      <p:cBhvr>
                                        <p:cTn id="54" dur="500"/>
                                        <p:tgtEl>
                                          <p:spTgt spid="16"/>
                                        </p:tgtEl>
                                      </p:cBhvr>
                                    </p:animEffect>
                                  </p:childTnLst>
                                </p:cTn>
                              </p:par>
                            </p:childTnLst>
                          </p:cTn>
                        </p:par>
                        <p:par>
                          <p:cTn id="55" fill="hold">
                            <p:stCondLst>
                              <p:cond delay="500"/>
                            </p:stCondLst>
                            <p:childTnLst>
                              <p:par>
                                <p:cTn id="56" presetID="16" presetClass="entr" presetSubtype="37"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barn(outVertical)">
                                      <p:cBhvr>
                                        <p:cTn id="5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根据“</a:t>
            </a:r>
            <a:r>
              <a:rPr lang="en-US" altLang="zh-CN" sz="2800" b="1" dirty="0">
                <a:latin typeface="微软雅黑" panose="020B0503020204020204" pitchFamily="34" charset="-122"/>
                <a:ea typeface="微软雅黑" panose="020B0503020204020204" pitchFamily="34" charset="-122"/>
              </a:rPr>
              <a:t>Nice to meet you, too.</a:t>
            </a:r>
            <a:r>
              <a:rPr lang="zh-CN" altLang="en-US" sz="2800" b="1" dirty="0">
                <a:latin typeface="微软雅黑" panose="020B0503020204020204" pitchFamily="34" charset="-122"/>
                <a:ea typeface="微软雅黑" panose="020B0503020204020204" pitchFamily="34" charset="-122"/>
              </a:rPr>
              <a:t>（也很高兴见到你。）”并结合选项，</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Nice to meet you!</a:t>
            </a:r>
            <a:r>
              <a:rPr lang="zh-CN" altLang="en-US" sz="2800" b="1" dirty="0">
                <a:latin typeface="微软雅黑" panose="020B0503020204020204" pitchFamily="34" charset="-122"/>
                <a:ea typeface="微软雅黑" panose="020B0503020204020204" pitchFamily="34" charset="-122"/>
              </a:rPr>
              <a:t>（很高兴见到你！）”符合英语问候语的习惯表达方式，故此题正确答案为：</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23</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根据“</a:t>
            </a:r>
            <a:r>
              <a:rPr lang="en-US" altLang="zh-CN" sz="2800" b="1" dirty="0">
                <a:latin typeface="微软雅黑" panose="020B0503020204020204" pitchFamily="34" charset="-122"/>
                <a:ea typeface="微软雅黑" panose="020B0503020204020204" pitchFamily="34" charset="-122"/>
              </a:rPr>
              <a:t>I am feeling much better now, Doctor Wu.”</a:t>
            </a:r>
            <a:r>
              <a:rPr lang="zh-CN" altLang="en-US" sz="2800" b="1" dirty="0">
                <a:latin typeface="微软雅黑" panose="020B0503020204020204" pitchFamily="34" charset="-122"/>
                <a:ea typeface="微软雅黑" panose="020B0503020204020204" pitchFamily="34" charset="-122"/>
              </a:rPr>
              <a:t>可以得知这是医生与病人之间的对话。医生问候病人时会说“</a:t>
            </a:r>
            <a:r>
              <a:rPr lang="en-US" altLang="zh-CN" sz="2800" b="1" dirty="0">
                <a:latin typeface="微软雅黑" panose="020B0503020204020204" pitchFamily="34" charset="-122"/>
                <a:ea typeface="微软雅黑" panose="020B0503020204020204" pitchFamily="34" charset="-122"/>
              </a:rPr>
              <a:t>How are you feeling today?</a:t>
            </a:r>
            <a:r>
              <a:rPr lang="zh-CN" altLang="en-US" sz="2800" b="1" dirty="0">
                <a:latin typeface="微软雅黑" panose="020B0503020204020204" pitchFamily="34" charset="-122"/>
                <a:ea typeface="微软雅黑" panose="020B0503020204020204" pitchFamily="34" charset="-122"/>
              </a:rPr>
              <a:t>（今天感觉怎么样？）”，故此题正确答案为：</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p>
          <a:p>
            <a:pPr marL="0" indent="0">
              <a:lnSpc>
                <a:spcPct val="150000"/>
              </a:lnSpc>
              <a:buNone/>
            </a:pP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二</a:t>
            </a:r>
          </a:p>
        </p:txBody>
      </p:sp>
      <p:sp>
        <p:nvSpPr>
          <p:cNvPr id="3" name="内容占位符 2"/>
          <p:cNvSpPr>
            <a:spLocks noGrp="1"/>
          </p:cNvSpPr>
          <p:nvPr>
            <p:ph idx="1"/>
          </p:nvPr>
        </p:nvSpPr>
        <p:spPr>
          <a:xfrm>
            <a:off x="520228" y="919422"/>
            <a:ext cx="11651411"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话题：道别与应答</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3. M: It’s getting dark. I am afraid I have to leave now.</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W: OK. ___________________.</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A. Walk slowly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B. Take care and bye</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C. Please stay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D. Let me send you</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话题：感谢与应答</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4. M: What a wonderful evening! Thank you for inviting me.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A. It is nothing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B. It’s my pleasure</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C. You made a good choice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D. Don’t thank me</a:t>
            </a:r>
          </a:p>
        </p:txBody>
      </p:sp>
      <p:sp>
        <p:nvSpPr>
          <p:cNvPr id="23" name="TextBox 22"/>
          <p:cNvSpPr txBox="1"/>
          <p:nvPr/>
        </p:nvSpPr>
        <p:spPr>
          <a:xfrm>
            <a:off x="2634044" y="171575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25</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581736"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2043259" y="387612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9" name="文本框 8">
            <a:hlinkClick r:id="rId4" action="ppaction://hlinksldjump"/>
          </p:cNvPr>
          <p:cNvSpPr txBox="1"/>
          <p:nvPr/>
        </p:nvSpPr>
        <p:spPr>
          <a:xfrm>
            <a:off x="5062890" y="177763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4660934" y="4139483"/>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barn(inVertical)">
                                      <p:cBhvr>
                                        <p:cTn id="39" dur="500"/>
                                        <p:tgtEl>
                                          <p:spTgt spid="23"/>
                                        </p:tgtEl>
                                      </p:cBhvr>
                                    </p:animEffect>
                                  </p:childTnLst>
                                </p:cTn>
                              </p:par>
                            </p:childTnLst>
                          </p:cTn>
                        </p:par>
                        <p:par>
                          <p:cTn id="40" fill="hold">
                            <p:stCondLst>
                              <p:cond delay="500"/>
                            </p:stCondLst>
                            <p:childTnLst>
                              <p:par>
                                <p:cTn id="41" presetID="16" presetClass="entr" presetSubtype="37"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outVertic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bldLvl="0" animBg="1"/>
      <p:bldP spid="10"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481124"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 根据“I am afraid I have to leave now.（恐怕我得走了。）”可以判断出下文应是道别的句子。B 项意为“保重、再见。”，而 A 项“慢慢走。”、C 项“请留步。”以及 D 项“让我送你。”均属于中式英语，并不符合英美人的表达习惯，故此题正确答案为：B。</a:t>
            </a: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806639"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根据“Thank you for inviting me.（感谢你邀请我。）”结合选项，A 项“不值一提。”和 D项“不要谢我。”均是典型的中文思维 + 英文的形式，C 项“你做了个很好的选择。”不符合上下文。只有 B 项“我的荣幸。”是常见的回应感谢的应答语，故此题正确答案为：B。</a:t>
            </a: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二</a:t>
            </a:r>
          </a:p>
        </p:txBody>
      </p:sp>
      <p:sp>
        <p:nvSpPr>
          <p:cNvPr id="3" name="内容占位符 2"/>
          <p:cNvSpPr>
            <a:spLocks noGrp="1"/>
          </p:cNvSpPr>
          <p:nvPr>
            <p:ph idx="1"/>
          </p:nvPr>
        </p:nvSpPr>
        <p:spPr>
          <a:xfrm>
            <a:off x="520228" y="919422"/>
            <a:ext cx="11651411"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话题：感谢与应答</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5. M: Mindy, here’s a present for your new-born baby.</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W: Thank you so much.</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A. You are welcome</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 B. Please don’t</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C. It is not a good present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D. It is expensive</a:t>
            </a:r>
          </a:p>
        </p:txBody>
      </p:sp>
      <p:sp>
        <p:nvSpPr>
          <p:cNvPr id="23" name="TextBox 22"/>
          <p:cNvSpPr txBox="1"/>
          <p:nvPr/>
        </p:nvSpPr>
        <p:spPr>
          <a:xfrm>
            <a:off x="2168531" y="212401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28</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581736"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8" name="文本框 7">
            <a:hlinkClick r:id="rId4" action="ppaction://hlinksldjump"/>
          </p:cNvPr>
          <p:cNvSpPr txBox="1"/>
          <p:nvPr/>
        </p:nvSpPr>
        <p:spPr>
          <a:xfrm>
            <a:off x="4685875" y="212397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arn(inVertical)">
                                      <p:cBhvr>
                                        <p:cTn id="27" dur="500"/>
                                        <p:tgtEl>
                                          <p:spTgt spid="23"/>
                                        </p:tgtEl>
                                      </p:cBhvr>
                                    </p:animEffect>
                                  </p:childTnLst>
                                </p:cTn>
                              </p:par>
                            </p:childTnLst>
                          </p:cTn>
                        </p:par>
                        <p:par>
                          <p:cTn id="28" fill="hold">
                            <p:stCondLst>
                              <p:cond delay="500"/>
                            </p:stCondLst>
                            <p:childTnLst>
                              <p:par>
                                <p:cTn id="29" presetID="16" presetClass="entr" presetSubtype="37"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outVertical)">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根据“Thank you so much.”并结合选项，A项“You are welcome.（不用客气。）”最符合上下文。B 项“不要这样”和 C 项“这不是什么好礼物”都是典型的中文思维 + 英文的形式，不符合英美人的表达习惯，故此题正确答案为：A。</a:t>
            </a:r>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29</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10226082" y="-407839"/>
            <a:ext cx="2649028" cy="2886671"/>
          </a:xfrm>
          <a:prstGeom prst="rect">
            <a:avLst/>
          </a:prstGeom>
        </p:spPr>
      </p:pic>
      <p:grpSp>
        <p:nvGrpSpPr>
          <p:cNvPr id="24" name="组合 23"/>
          <p:cNvGrpSpPr/>
          <p:nvPr/>
        </p:nvGrpSpPr>
        <p:grpSpPr>
          <a:xfrm>
            <a:off x="4587306" y="92523"/>
            <a:ext cx="4616648" cy="2181841"/>
            <a:chOff x="-418541" y="3066142"/>
            <a:chExt cx="4616648" cy="2181841"/>
          </a:xfrm>
        </p:grpSpPr>
        <p:sp>
          <p:nvSpPr>
            <p:cNvPr id="25"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7" name="TextBox 8">
              <a:hlinkClick r:id="rId4" action="ppaction://hlinksldjump"/>
            </p:cNvPr>
            <p:cNvSpPr txBox="1"/>
            <p:nvPr/>
          </p:nvSpPr>
          <p:spPr>
            <a:xfrm flipH="1">
              <a:off x="-418541" y="4016877"/>
              <a:ext cx="4616648"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4" action="ppaction://hlinksldjump"/>
                </a:rPr>
                <a:t>一、大纲要求及解读</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TextBox 9">
              <a:hlinkClick r:id="rId4" action="ppaction://hlinksldjump"/>
            </p:cNvPr>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2" name="组合 1"/>
          <p:cNvGrpSpPr/>
          <p:nvPr/>
        </p:nvGrpSpPr>
        <p:grpSpPr>
          <a:xfrm>
            <a:off x="-942302" y="-901699"/>
            <a:ext cx="6304204" cy="6680198"/>
            <a:chOff x="-942302" y="-901699"/>
            <a:chExt cx="6304204" cy="6680198"/>
          </a:xfrm>
        </p:grpSpPr>
        <p:pic>
          <p:nvPicPr>
            <p:cNvPr id="4" name="图片 3"/>
            <p:cNvPicPr>
              <a:picLocks noChangeAspect="1"/>
            </p:cNvPicPr>
            <p:nvPr/>
          </p:nvPicPr>
          <p:blipFill>
            <a:blip r:embed="rId5">
              <a:grayscl/>
            </a:blip>
            <a:stretch>
              <a:fillRect/>
            </a:stretch>
          </p:blipFill>
          <p:spPr>
            <a:xfrm>
              <a:off x="-942302" y="-901699"/>
              <a:ext cx="6304204" cy="6680198"/>
            </a:xfrm>
            <a:prstGeom prst="rect">
              <a:avLst/>
            </a:prstGeom>
          </p:spPr>
        </p:pic>
        <p:sp>
          <p:nvSpPr>
            <p:cNvPr id="8" name="TextBox 14"/>
            <p:cNvSpPr txBox="1"/>
            <p:nvPr/>
          </p:nvSpPr>
          <p:spPr>
            <a:xfrm rot="20454621">
              <a:off x="446900" y="502484"/>
              <a:ext cx="2868094" cy="923330"/>
            </a:xfrm>
            <a:prstGeom prst="rect">
              <a:avLst/>
            </a:prstGeom>
            <a:noFill/>
          </p:spPr>
          <p:txBody>
            <a:bodyPr wrap="none" rtlCol="0">
              <a:spAutoFit/>
            </a:bodyPr>
            <a:lstStyle/>
            <a:p>
              <a:pPr algn="ctr"/>
              <a:r>
                <a:rPr lang="zh-CN" altLang="en-US" sz="54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p>
          </p:txBody>
        </p:sp>
        <p:sp>
          <p:nvSpPr>
            <p:cNvPr id="29" name="TextBox 14"/>
            <p:cNvSpPr txBox="1"/>
            <p:nvPr/>
          </p:nvSpPr>
          <p:spPr>
            <a:xfrm rot="20454621">
              <a:off x="940661" y="3346760"/>
              <a:ext cx="3940373" cy="830997"/>
            </a:xfrm>
            <a:prstGeom prst="rect">
              <a:avLst/>
            </a:prstGeom>
            <a:noFill/>
          </p:spPr>
          <p:txBody>
            <a:bodyPr wrap="none" rtlCol="0">
              <a:spAutoFit/>
            </a:bodyPr>
            <a:lstStyle/>
            <a:p>
              <a:pPr algn="ctr"/>
              <a:r>
                <a:rPr lang="en-US" altLang="zh-CN" sz="48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800" b="1" spc="300" dirty="0">
                  <a:solidFill>
                    <a:schemeClr val="accent1"/>
                  </a:solidFill>
                  <a:latin typeface="微软雅黑" panose="020B0503020204020204" pitchFamily="34" charset="-122"/>
                  <a:ea typeface="微软雅黑" panose="020B0503020204020204" pitchFamily="34" charset="-122"/>
                </a:rPr>
                <a:t>TENTS</a:t>
              </a:r>
              <a:endParaRPr lang="zh-CN" altLang="en-US" sz="4800" b="1" spc="300" dirty="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7959878" y="991626"/>
            <a:ext cx="3590727" cy="2200949"/>
            <a:chOff x="326147" y="3066142"/>
            <a:chExt cx="3590727" cy="2200949"/>
          </a:xfrm>
        </p:grpSpPr>
        <p:sp>
          <p:nvSpPr>
            <p:cNvPr id="36"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8" name="TextBox 8">
              <a:hlinkClick r:id="rId6" action="ppaction://hlinksldjump"/>
            </p:cNvPr>
            <p:cNvSpPr txBox="1"/>
            <p:nvPr/>
          </p:nvSpPr>
          <p:spPr>
            <a:xfrm flipH="1">
              <a:off x="326147" y="4035985"/>
              <a:ext cx="3590727"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6" action="ppaction://hlinksldjump"/>
                </a:rPr>
                <a:t>二、名师支招，</a:t>
              </a:r>
              <a:endPar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6" action="ppaction://hlinksldjump"/>
              </a:endParaRPr>
            </a:p>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6" action="ppaction://hlinksldjump"/>
                </a:rPr>
                <a:t>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6" action="ppaction://hlinksldjump"/>
                </a:rPr>
                <a:t>让你秒懂</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40" name="组合 39"/>
          <p:cNvGrpSpPr/>
          <p:nvPr/>
        </p:nvGrpSpPr>
        <p:grpSpPr>
          <a:xfrm>
            <a:off x="5249691" y="2354515"/>
            <a:ext cx="3743011" cy="2200949"/>
            <a:chOff x="250004" y="3066142"/>
            <a:chExt cx="3743011" cy="2200949"/>
          </a:xfrm>
        </p:grpSpPr>
        <p:sp>
          <p:nvSpPr>
            <p:cNvPr id="4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3" name="TextBox 8"/>
            <p:cNvSpPr txBox="1"/>
            <p:nvPr/>
          </p:nvSpPr>
          <p:spPr>
            <a:xfrm flipH="1">
              <a:off x="250004" y="4035985"/>
              <a:ext cx="3743011"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7" action="ppaction://hlinksldjump"/>
                </a:rPr>
                <a:t>三、 牛刀小试，</a:t>
              </a:r>
              <a:endPar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7" action="ppaction://hlinksldjump"/>
              </a:endParaRPr>
            </a:p>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7" action="ppaction://hlinksldjump"/>
                </a:rPr>
                <a:t>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7" action="ppaction://hlinksldjump"/>
                </a:rPr>
                <a:t>初显身手</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grpSp>
        <p:nvGrpSpPr>
          <p:cNvPr id="45" name="组合 44"/>
          <p:cNvGrpSpPr/>
          <p:nvPr/>
        </p:nvGrpSpPr>
        <p:grpSpPr>
          <a:xfrm>
            <a:off x="4232370" y="5111314"/>
            <a:ext cx="5794856" cy="1585396"/>
            <a:chOff x="-775918" y="3066142"/>
            <a:chExt cx="5794856" cy="1585396"/>
          </a:xfrm>
        </p:grpSpPr>
        <p:sp>
          <p:nvSpPr>
            <p:cNvPr id="46"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8" name="TextBox 8"/>
            <p:cNvSpPr txBox="1"/>
            <p:nvPr/>
          </p:nvSpPr>
          <p:spPr>
            <a:xfrm flipH="1">
              <a:off x="-775918" y="4035985"/>
              <a:ext cx="5794856" cy="615553"/>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8" action="ppaction://hlinksldjump"/>
                </a:rPr>
                <a:t>五、 日积月累，助力飞跃</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50" name="组合 49"/>
          <p:cNvGrpSpPr/>
          <p:nvPr/>
        </p:nvGrpSpPr>
        <p:grpSpPr>
          <a:xfrm>
            <a:off x="7828382" y="3844030"/>
            <a:ext cx="3743011" cy="2200949"/>
            <a:chOff x="250005" y="3066142"/>
            <a:chExt cx="3743011" cy="2200949"/>
          </a:xfrm>
        </p:grpSpPr>
        <p:sp>
          <p:nvSpPr>
            <p:cNvPr id="5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53" name="TextBox 8"/>
            <p:cNvSpPr txBox="1"/>
            <p:nvPr/>
          </p:nvSpPr>
          <p:spPr>
            <a:xfrm flipH="1">
              <a:off x="250005" y="4035985"/>
              <a:ext cx="3743011" cy="1231106"/>
            </a:xfrm>
            <a:prstGeom prst="rect">
              <a:avLst/>
            </a:prstGeom>
            <a:noFill/>
          </p:spPr>
          <p:txBody>
            <a:bodyPr wrap="none" lIns="0" tIns="0" rIns="0" bIns="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9" action="ppaction://hlinksldjump"/>
                </a:rPr>
                <a:t>四、 真题回放，</a:t>
              </a:r>
              <a:endPar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9" action="ppaction://hlinksldjump"/>
              </a:endParaRPr>
            </a:p>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9" action="ppaction://hlinksldjump"/>
                </a:rPr>
                <a:t>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hlinkClick r:id="rId9" action="ppaction://hlinksldjump"/>
                </a:rPr>
                <a:t>一比高低</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gr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anim calcmode="lin" valueType="num">
                                      <p:cBhvr>
                                        <p:cTn id="19" dur="500" fill="hold"/>
                                        <p:tgtEl>
                                          <p:spTgt spid="24"/>
                                        </p:tgtEl>
                                        <p:attrNameLst>
                                          <p:attrName>ppt_x</p:attrName>
                                        </p:attrNameLst>
                                      </p:cBhvr>
                                      <p:tavLst>
                                        <p:tav tm="0">
                                          <p:val>
                                            <p:strVal val="#ppt_x"/>
                                          </p:val>
                                        </p:tav>
                                        <p:tav tm="100000">
                                          <p:val>
                                            <p:strVal val="#ppt_x"/>
                                          </p:val>
                                        </p:tav>
                                      </p:tavLst>
                                    </p:anim>
                                    <p:anim calcmode="lin" valueType="num">
                                      <p:cBhvr>
                                        <p:cTn id="20" dur="5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6" presetClass="entr" presetSubtype="21"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barn(inVertical)">
                                      <p:cBhvr>
                                        <p:cTn id="24" dur="500"/>
                                        <p:tgtEl>
                                          <p:spTgt spid="35"/>
                                        </p:tgtEl>
                                      </p:cBhvr>
                                    </p:animEffect>
                                  </p:childTnLst>
                                </p:cTn>
                              </p:par>
                            </p:childTnLst>
                          </p:cTn>
                        </p:par>
                        <p:par>
                          <p:cTn id="25" fill="hold">
                            <p:stCondLst>
                              <p:cond delay="2500"/>
                            </p:stCondLst>
                            <p:childTnLst>
                              <p:par>
                                <p:cTn id="26" presetID="6" presetClass="entr" presetSubtype="16"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circle(in)">
                                      <p:cBhvr>
                                        <p:cTn id="28" dur="500"/>
                                        <p:tgtEl>
                                          <p:spTgt spid="45"/>
                                        </p:tgtEl>
                                      </p:cBhvr>
                                    </p:animEffect>
                                  </p:childTnLst>
                                </p:cTn>
                              </p:par>
                            </p:childTnLst>
                          </p:cTn>
                        </p:par>
                        <p:par>
                          <p:cTn id="29" fill="hold">
                            <p:stCondLst>
                              <p:cond delay="3000"/>
                            </p:stCondLst>
                            <p:childTnLst>
                              <p:par>
                                <p:cTn id="30" presetID="21" presetClass="entr" presetSubtype="1"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wheel(1)">
                                      <p:cBhvr>
                                        <p:cTn id="32" dur="500"/>
                                        <p:tgtEl>
                                          <p:spTgt spid="50"/>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三</a:t>
            </a:r>
          </a:p>
        </p:txBody>
      </p:sp>
      <p:sp>
        <p:nvSpPr>
          <p:cNvPr id="3" name="内容占位符 2"/>
          <p:cNvSpPr>
            <a:spLocks noGrp="1"/>
          </p:cNvSpPr>
          <p:nvPr>
            <p:ph idx="1"/>
          </p:nvPr>
        </p:nvSpPr>
        <p:spPr>
          <a:xfrm>
            <a:off x="520228" y="919422"/>
            <a:ext cx="11651411"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话题：道歉与应答</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M: I am terribly sorry that I broke your umbrella.</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I have a spare one.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 am very angry                          B. You can buy one for me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That’s all right                          D. I like my old umbrella</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话题：道歉与应答</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M: Sorry, Madam. I made the spelling mistakes again.</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Practice makes perfect.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Understood!</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 am so angry                             B. You are stupid</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Never mind                                 D. You are welcome</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043259" y="171575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30</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581736"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2043259" y="387612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9" name="文本框 8">
            <a:hlinkClick r:id="rId4" action="ppaction://hlinksldjump"/>
          </p:cNvPr>
          <p:cNvSpPr txBox="1"/>
          <p:nvPr/>
        </p:nvSpPr>
        <p:spPr>
          <a:xfrm>
            <a:off x="8094003" y="177761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8093729" y="393754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inVertical)">
                                      <p:cBhvr>
                                        <p:cTn id="42" dur="500"/>
                                        <p:tgtEl>
                                          <p:spTgt spid="23"/>
                                        </p:tgtEl>
                                      </p:cBhvr>
                                    </p:animEffect>
                                  </p:childTnLst>
                                </p:cTn>
                              </p:par>
                            </p:childTnLst>
                          </p:cTn>
                        </p:par>
                        <p:par>
                          <p:cTn id="43" fill="hold">
                            <p:stCondLst>
                              <p:cond delay="500"/>
                            </p:stCondLst>
                            <p:childTnLst>
                              <p:par>
                                <p:cTn id="44" presetID="16" presetClass="entr" presetSubtype="37"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outVertical)">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barn(outVertical)">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bldLvl="0" animBg="1"/>
      <p:bldP spid="10"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对话句意为“我非常抱歉把你的伞弄断了。”“</a:t>
            </a: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我还有一把备用的。”可知对话是关于道歉和接受道歉的。</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That’s all right.</a:t>
            </a:r>
            <a:r>
              <a:rPr lang="zh-CN" altLang="en-US" sz="2800" b="1" dirty="0">
                <a:latin typeface="微软雅黑" panose="020B0503020204020204" pitchFamily="34" charset="-122"/>
                <a:ea typeface="微软雅黑" panose="020B0503020204020204" pitchFamily="34" charset="-122"/>
              </a:rPr>
              <a:t>（没关系。）”后接“</a:t>
            </a:r>
            <a:r>
              <a:rPr lang="en-US" altLang="zh-CN" sz="2800" b="1" dirty="0">
                <a:latin typeface="微软雅黑" panose="020B0503020204020204" pitchFamily="34" charset="-122"/>
                <a:ea typeface="微软雅黑" panose="020B0503020204020204" pitchFamily="34" charset="-122"/>
              </a:rPr>
              <a:t>I have a spare one.</a:t>
            </a:r>
            <a:r>
              <a:rPr lang="zh-CN" altLang="en-US" sz="2800" b="1" dirty="0">
                <a:latin typeface="微软雅黑" panose="020B0503020204020204" pitchFamily="34" charset="-122"/>
                <a:ea typeface="微软雅黑" panose="020B0503020204020204" pitchFamily="34" charset="-122"/>
              </a:rPr>
              <a:t>（我还有一把备用伞。）”符合语境，故此题正确答案为：</a:t>
            </a:r>
            <a:r>
              <a:rPr lang="en-US" altLang="zh-CN" sz="2800" b="1" dirty="0">
                <a:latin typeface="微软雅黑" panose="020B0503020204020204" pitchFamily="34" charset="-122"/>
                <a:ea typeface="微软雅黑" panose="020B0503020204020204" pitchFamily="34" charset="-122"/>
              </a:rPr>
              <a:t>C</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31</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通读全篇对话，我们知道说话人对再次犯了拼写错误表示歉意。根据下文“</a:t>
            </a:r>
            <a:r>
              <a:rPr lang="en-US" altLang="zh-CN" sz="2800" b="1" dirty="0">
                <a:latin typeface="微软雅黑" panose="020B0503020204020204" pitchFamily="34" charset="-122"/>
                <a:ea typeface="微软雅黑" panose="020B0503020204020204" pitchFamily="34" charset="-122"/>
              </a:rPr>
              <a:t>Practice makes perfect.</a:t>
            </a:r>
            <a:r>
              <a:rPr lang="zh-CN" altLang="en-US" sz="2800" b="1" dirty="0">
                <a:latin typeface="微软雅黑" panose="020B0503020204020204" pitchFamily="34" charset="-122"/>
                <a:ea typeface="微软雅黑" panose="020B0503020204020204" pitchFamily="34" charset="-122"/>
              </a:rPr>
              <a:t>（熟能生巧。）”可知对方接受了道歉。</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Never mind.</a:t>
            </a:r>
            <a:r>
              <a:rPr lang="zh-CN" altLang="en-US" sz="2800" b="1" dirty="0">
                <a:latin typeface="微软雅黑" panose="020B0503020204020204" pitchFamily="34" charset="-122"/>
                <a:ea typeface="微软雅黑" panose="020B0503020204020204" pitchFamily="34" charset="-122"/>
              </a:rPr>
              <a:t>（没关系、不用担心。）”符合上下文，也是接受道歉时的常见应答语，故此题正确答案为：</a:t>
            </a:r>
            <a:r>
              <a:rPr lang="en-US" altLang="zh-CN" sz="2800" b="1" dirty="0">
                <a:latin typeface="微软雅黑" panose="020B0503020204020204" pitchFamily="34" charset="-122"/>
                <a:ea typeface="微软雅黑" panose="020B0503020204020204" pitchFamily="34" charset="-122"/>
              </a:rPr>
              <a:t>C</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32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三</a:t>
            </a:r>
          </a:p>
        </p:txBody>
      </p:sp>
      <p:sp>
        <p:nvSpPr>
          <p:cNvPr id="3" name="内容占位符 2"/>
          <p:cNvSpPr>
            <a:spLocks noGrp="1"/>
          </p:cNvSpPr>
          <p:nvPr>
            <p:ph idx="1"/>
          </p:nvPr>
        </p:nvSpPr>
        <p:spPr>
          <a:xfrm>
            <a:off x="520228" y="919422"/>
            <a:ext cx="11651411"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话题：道歉与应答</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M: I am sorry to have brought you so much inconvenience.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I understand.</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You are so considerate.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That’s OK                                         B. That’s right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Certainly                                            D. I can’t accept it</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话题：祝愿与祝贺</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M: Happy Valentine’s Day!</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It is very kind of you                         B. Thank you</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Excuse me                                          D. Thank you. The same to you</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043259" y="171575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44735" y="-29210"/>
            <a:ext cx="2266950" cy="2268220"/>
          </a:xfrm>
          <a:prstGeom prst="rect">
            <a:avLst/>
          </a:prstGeom>
        </p:spPr>
      </p:pic>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33</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581736"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2141870" y="4357420"/>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9" name="文本框 8">
            <a:hlinkClick r:id="rId4" action="ppaction://hlinksldjump"/>
          </p:cNvPr>
          <p:cNvSpPr txBox="1"/>
          <p:nvPr/>
        </p:nvSpPr>
        <p:spPr>
          <a:xfrm>
            <a:off x="6723375" y="188683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6212200" y="442351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inVertical)">
                                      <p:cBhvr>
                                        <p:cTn id="42" dur="500"/>
                                        <p:tgtEl>
                                          <p:spTgt spid="23"/>
                                        </p:tgtEl>
                                      </p:cBhvr>
                                    </p:animEffect>
                                  </p:childTnLst>
                                </p:cTn>
                              </p:par>
                            </p:childTnLst>
                          </p:cTn>
                        </p:par>
                        <p:par>
                          <p:cTn id="43" fill="hold">
                            <p:stCondLst>
                              <p:cond delay="500"/>
                            </p:stCondLst>
                            <p:childTnLst>
                              <p:par>
                                <p:cTn id="44" presetID="16" presetClass="entr" presetSubtype="37"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outVertical)">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barn(outVertical)">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bldLvl="0" animBg="1"/>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1768" y="453929"/>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这道题考生如果不小心，可能会选 </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That’s right.”</a:t>
            </a:r>
            <a:r>
              <a:rPr lang="zh-CN" altLang="en-US" sz="2800" b="1" dirty="0">
                <a:latin typeface="微软雅黑" panose="020B0503020204020204" pitchFamily="34" charset="-122"/>
                <a:ea typeface="微软雅黑" panose="020B0503020204020204" pitchFamily="34" charset="-122"/>
              </a:rPr>
              <a:t>意为“没错。”，并不是用于接受道歉的应答语。</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That’s OK.”</a:t>
            </a:r>
            <a:r>
              <a:rPr lang="zh-CN" altLang="en-US" sz="2800" b="1" dirty="0">
                <a:latin typeface="微软雅黑" panose="020B0503020204020204" pitchFamily="34" charset="-122"/>
                <a:ea typeface="微软雅黑" panose="020B0503020204020204" pitchFamily="34" charset="-122"/>
              </a:rPr>
              <a:t>以及句子“</a:t>
            </a:r>
            <a:r>
              <a:rPr lang="en-US" altLang="zh-CN" sz="2800" b="1" dirty="0">
                <a:latin typeface="微软雅黑" panose="020B0503020204020204" pitchFamily="34" charset="-122"/>
                <a:ea typeface="微软雅黑" panose="020B0503020204020204" pitchFamily="34" charset="-122"/>
              </a:rPr>
              <a:t>That’s all right.”</a:t>
            </a:r>
            <a:r>
              <a:rPr lang="zh-CN" altLang="en-US" sz="2800" b="1" dirty="0">
                <a:latin typeface="微软雅黑" panose="020B0503020204020204" pitchFamily="34" charset="-122"/>
                <a:ea typeface="微软雅黑" panose="020B0503020204020204" pitchFamily="34" charset="-122"/>
              </a:rPr>
              <a:t>才是“没关系。”的意思。</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Certainly.</a:t>
            </a:r>
            <a:r>
              <a:rPr lang="zh-CN" altLang="en-US" sz="2800" b="1" dirty="0">
                <a:latin typeface="微软雅黑" panose="020B0503020204020204" pitchFamily="34" charset="-122"/>
                <a:ea typeface="微软雅黑" panose="020B0503020204020204" pitchFamily="34" charset="-122"/>
              </a:rPr>
              <a:t>（当然。）”和 </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I can’t accept it.</a:t>
            </a:r>
            <a:r>
              <a:rPr lang="zh-CN" altLang="en-US" sz="2800" b="1" dirty="0">
                <a:latin typeface="微软雅黑" panose="020B0503020204020204" pitchFamily="34" charset="-122"/>
                <a:ea typeface="微软雅黑" panose="020B0503020204020204" pitchFamily="34" charset="-122"/>
              </a:rPr>
              <a:t>（我不接受道歉。）”均不符合语境，故此题正确答案为：</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34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这道题考生可能会选 </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Thank you.</a:t>
            </a:r>
            <a:r>
              <a:rPr lang="zh-CN" altLang="en-US" sz="2800" b="1" dirty="0">
                <a:latin typeface="微软雅黑" panose="020B0503020204020204" pitchFamily="34" charset="-122"/>
                <a:ea typeface="微软雅黑" panose="020B0503020204020204" pitchFamily="34" charset="-122"/>
              </a:rPr>
              <a:t>（谢谢）”。此题的 </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项比 </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项多了“</a:t>
            </a:r>
            <a:r>
              <a:rPr lang="en-US" altLang="zh-CN" sz="2800" b="1" dirty="0">
                <a:latin typeface="微软雅黑" panose="020B0503020204020204" pitchFamily="34" charset="-122"/>
                <a:ea typeface="微软雅黑" panose="020B0503020204020204" pitchFamily="34" charset="-122"/>
              </a:rPr>
              <a:t>The same to you”</a:t>
            </a:r>
            <a:r>
              <a:rPr lang="zh-CN" altLang="en-US" sz="2800" b="1" dirty="0">
                <a:latin typeface="微软雅黑" panose="020B0503020204020204" pitchFamily="34" charset="-122"/>
                <a:ea typeface="微软雅黑" panose="020B0503020204020204" pitchFamily="34" charset="-122"/>
              </a:rPr>
              <a:t>，它的意思是“你也如此”，即“也祝你情人节快乐”的意思。</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项比 </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项内容更丰富，也更符合英美人日常用语的表达习惯，故此题正确答案为：</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35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270294" y="373096"/>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三</a:t>
            </a:r>
          </a:p>
        </p:txBody>
      </p:sp>
      <p:sp>
        <p:nvSpPr>
          <p:cNvPr id="3" name="内容占位符 2"/>
          <p:cNvSpPr>
            <a:spLocks noGrp="1"/>
          </p:cNvSpPr>
          <p:nvPr>
            <p:ph idx="1"/>
          </p:nvPr>
        </p:nvSpPr>
        <p:spPr>
          <a:xfrm>
            <a:off x="270294" y="1734069"/>
            <a:ext cx="11651411"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话题：祝愿与祝贺</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W: Mark, I heard your team won the football match yesterday.</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Yeah, we tried our best.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Thank you so much.</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That’s right                                  B. Congratulations</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That’s too bad                             D. Goodbye</a:t>
            </a:r>
          </a:p>
        </p:txBody>
      </p:sp>
      <p:sp>
        <p:nvSpPr>
          <p:cNvPr id="23" name="TextBox 22"/>
          <p:cNvSpPr txBox="1"/>
          <p:nvPr/>
        </p:nvSpPr>
        <p:spPr>
          <a:xfrm>
            <a:off x="1877005" y="2905780"/>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36</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581736"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8" name="文本框 7">
            <a:hlinkClick r:id="rId4" action="ppaction://hlinksldjump"/>
          </p:cNvPr>
          <p:cNvSpPr txBox="1"/>
          <p:nvPr/>
        </p:nvSpPr>
        <p:spPr>
          <a:xfrm>
            <a:off x="4745510" y="2998938"/>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arn(inVertical)">
                                      <p:cBhvr>
                                        <p:cTn id="30" dur="500"/>
                                        <p:tgtEl>
                                          <p:spTgt spid="23"/>
                                        </p:tgtEl>
                                      </p:cBhvr>
                                    </p:animEffect>
                                  </p:childTnLst>
                                </p:cTn>
                              </p:par>
                            </p:childTnLst>
                          </p:cTn>
                        </p:par>
                        <p:par>
                          <p:cTn id="31" fill="hold">
                            <p:stCondLst>
                              <p:cond delay="500"/>
                            </p:stCondLst>
                            <p:childTnLst>
                              <p:par>
                                <p:cTn id="32" presetID="16" presetClass="entr" presetSubtype="37"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arn(outVertical)">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根据“</a:t>
            </a:r>
            <a:r>
              <a:rPr lang="en-US" altLang="zh-CN" sz="2800" b="1" dirty="0">
                <a:latin typeface="微软雅黑" panose="020B0503020204020204" pitchFamily="34" charset="-122"/>
                <a:ea typeface="微软雅黑" panose="020B0503020204020204" pitchFamily="34" charset="-122"/>
              </a:rPr>
              <a:t>... your team won the football match yesterday.</a:t>
            </a:r>
            <a:r>
              <a:rPr lang="zh-CN" altLang="en-US" sz="2800" b="1" dirty="0">
                <a:latin typeface="微软雅黑" panose="020B0503020204020204" pitchFamily="34" charset="-122"/>
                <a:ea typeface="微软雅黑" panose="020B0503020204020204" pitchFamily="34" charset="-122"/>
              </a:rPr>
              <a:t>（你们球队昨天赢了足球比赛。）”并结合选项，只有 </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项是向取得胜利或成功的对方表示祝贺，故此题正确答案为：</a:t>
            </a:r>
            <a:r>
              <a:rPr lang="en-US" altLang="zh-CN" sz="2800" b="1" dirty="0">
                <a:latin typeface="微软雅黑" panose="020B0503020204020204" pitchFamily="34" charset="-122"/>
                <a:ea typeface="微软雅黑" panose="020B0503020204020204" pitchFamily="34" charset="-122"/>
              </a:rPr>
              <a:t>B</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37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44735" y="-29210"/>
            <a:ext cx="2266950" cy="2268220"/>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四</a:t>
            </a:r>
          </a:p>
        </p:txBody>
      </p:sp>
      <p:sp>
        <p:nvSpPr>
          <p:cNvPr id="3" name="内容占位符 2"/>
          <p:cNvSpPr>
            <a:spLocks noGrp="1"/>
          </p:cNvSpPr>
          <p:nvPr>
            <p:ph idx="1"/>
          </p:nvPr>
        </p:nvSpPr>
        <p:spPr>
          <a:xfrm>
            <a:off x="520228" y="919422"/>
            <a:ext cx="11651411"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话题：祝愿与祝贺</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M: I will take part in an English speaking contest tomorrow.</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It is difficult                                B. Good luck</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Congratulations                         D. Good idea</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话题：请求与应答</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M: Hello, Jenny.</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Hi, Jack. I have a question to ask you.</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No, thank you                             B. Go ahead. I am listening</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Forget it                                       D. I am not sure</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043259" y="171575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38</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581736"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2043259" y="427428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9" name="文本框 8">
            <a:hlinkClick r:id="rId4" action="ppaction://hlinksldjump"/>
          </p:cNvPr>
          <p:cNvSpPr txBox="1"/>
          <p:nvPr/>
        </p:nvSpPr>
        <p:spPr>
          <a:xfrm>
            <a:off x="4506971" y="183158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4506971" y="442351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inVertical)">
                                      <p:cBhvr>
                                        <p:cTn id="42" dur="500"/>
                                        <p:tgtEl>
                                          <p:spTgt spid="23"/>
                                        </p:tgtEl>
                                      </p:cBhvr>
                                    </p:animEffect>
                                  </p:childTnLst>
                                </p:cTn>
                              </p:par>
                            </p:childTnLst>
                          </p:cTn>
                        </p:par>
                        <p:par>
                          <p:cTn id="43" fill="hold">
                            <p:stCondLst>
                              <p:cond delay="500"/>
                            </p:stCondLst>
                            <p:childTnLst>
                              <p:par>
                                <p:cTn id="44" presetID="16" presetClass="entr" presetSubtype="37"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outVertical)">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barn(outVertical)">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animBg="1"/>
      <p:bldP spid="10"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根据“</a:t>
            </a:r>
            <a:r>
              <a:rPr lang="en-US" altLang="zh-CN" sz="2800" b="1" dirty="0">
                <a:latin typeface="微软雅黑" panose="020B0503020204020204" pitchFamily="34" charset="-122"/>
                <a:ea typeface="微软雅黑" panose="020B0503020204020204" pitchFamily="34" charset="-122"/>
              </a:rPr>
              <a:t>I will take part in an English speaking contest tomorrow.</a:t>
            </a:r>
            <a:r>
              <a:rPr lang="zh-CN" altLang="en-US" sz="2800" b="1" dirty="0">
                <a:latin typeface="微软雅黑" panose="020B0503020204020204" pitchFamily="34" charset="-122"/>
                <a:ea typeface="微软雅黑" panose="020B0503020204020204" pitchFamily="34" charset="-122"/>
              </a:rPr>
              <a:t>（我明天要参加一个英语演讲比赛。）”并结合选项，只有 </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Good luck.</a:t>
            </a:r>
            <a:r>
              <a:rPr lang="zh-CN" altLang="en-US" sz="2800" b="1" dirty="0">
                <a:latin typeface="微软雅黑" panose="020B0503020204020204" pitchFamily="34" charset="-122"/>
                <a:ea typeface="微软雅黑" panose="020B0503020204020204" pitchFamily="34" charset="-122"/>
              </a:rPr>
              <a:t>（祝你好运。）”是预祝对方取得成功的习惯</a:t>
            </a:r>
          </a:p>
          <a:p>
            <a:pPr marL="0" indent="0">
              <a:lnSpc>
                <a:spcPct val="150000"/>
              </a:lnSpc>
              <a:buNone/>
            </a:pPr>
            <a:r>
              <a:rPr lang="zh-CN" altLang="en-US" sz="2800" b="1" dirty="0">
                <a:latin typeface="微软雅黑" panose="020B0503020204020204" pitchFamily="34" charset="-122"/>
                <a:ea typeface="微软雅黑" panose="020B0503020204020204" pitchFamily="34" charset="-122"/>
              </a:rPr>
              <a:t>表达。特别注意 </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Congratulations.</a:t>
            </a:r>
            <a:r>
              <a:rPr lang="zh-CN" altLang="en-US" sz="2800" b="1" dirty="0">
                <a:latin typeface="微软雅黑" panose="020B0503020204020204" pitchFamily="34" charset="-122"/>
                <a:ea typeface="微软雅黑" panose="020B0503020204020204" pitchFamily="34" charset="-122"/>
              </a:rPr>
              <a:t>（祝贺。）”是用在对方已经获得成功或胜利时，故此题正确答案为：</a:t>
            </a:r>
            <a:r>
              <a:rPr lang="en-US" altLang="zh-CN" sz="2800" b="1" dirty="0">
                <a:latin typeface="微软雅黑" panose="020B0503020204020204" pitchFamily="34" charset="-122"/>
                <a:ea typeface="微软雅黑" panose="020B0503020204020204" pitchFamily="34" charset="-122"/>
              </a:rPr>
              <a:t>B</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39</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up)">
                                      <p:cBhvr>
                                        <p:cTn id="1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6000" b="-26000"/>
          </a:stretch>
        </a:blipFill>
        <a:effectLst/>
      </p:bgPr>
    </p:bg>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4</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787886" y="2813755"/>
            <a:ext cx="4899163"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一、大纲要求及解读</a:t>
            </a:r>
          </a:p>
        </p:txBody>
      </p:sp>
      <p:pic>
        <p:nvPicPr>
          <p:cNvPr id="83" name="图片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5"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en-US" altLang="zh-CN" sz="2800" b="1" dirty="0">
                <a:latin typeface="微软雅黑" panose="020B0503020204020204" pitchFamily="34" charset="-122"/>
                <a:ea typeface="微软雅黑" panose="020B0503020204020204" pitchFamily="34" charset="-122"/>
              </a:rPr>
              <a:t>B</a:t>
            </a:r>
            <a:r>
              <a:rPr lang="zh-CN" altLang="en-US" sz="2800" b="1" dirty="0">
                <a:latin typeface="微软雅黑" panose="020B0503020204020204" pitchFamily="34" charset="-122"/>
                <a:ea typeface="微软雅黑" panose="020B0503020204020204" pitchFamily="34" charset="-122"/>
              </a:rPr>
              <a:t>项中“</a:t>
            </a:r>
            <a:r>
              <a:rPr lang="en-US" altLang="zh-CN" sz="2800" b="1" dirty="0">
                <a:latin typeface="微软雅黑" panose="020B0503020204020204" pitchFamily="34" charset="-122"/>
                <a:ea typeface="微软雅黑" panose="020B0503020204020204" pitchFamily="34" charset="-122"/>
              </a:rPr>
              <a:t>Go ahead”</a:t>
            </a:r>
            <a:r>
              <a:rPr lang="zh-CN" altLang="en-US" sz="2800" b="1" dirty="0">
                <a:latin typeface="微软雅黑" panose="020B0503020204020204" pitchFamily="34" charset="-122"/>
                <a:ea typeface="微软雅黑" panose="020B0503020204020204" pitchFamily="34" charset="-122"/>
              </a:rPr>
              <a:t>属于固定搭配，表示同意对方的请求，可翻译为“继续说、继续做”。“</a:t>
            </a:r>
            <a:r>
              <a:rPr lang="en-US" altLang="zh-CN" sz="2800" b="1" dirty="0">
                <a:latin typeface="微软雅黑" panose="020B0503020204020204" pitchFamily="34" charset="-122"/>
                <a:ea typeface="微软雅黑" panose="020B0503020204020204" pitchFamily="34" charset="-122"/>
              </a:rPr>
              <a:t>Go ahead. I am listening.”</a:t>
            </a:r>
            <a:r>
              <a:rPr lang="zh-CN" altLang="en-US" sz="2800" b="1" dirty="0">
                <a:latin typeface="微软雅黑" panose="020B0503020204020204" pitchFamily="34" charset="-122"/>
                <a:ea typeface="微软雅黑" panose="020B0503020204020204" pitchFamily="34" charset="-122"/>
              </a:rPr>
              <a:t>在此语境中的意思是“你问吧，我听着呢”。而 </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r>
              <a:rPr lang="en-US" altLang="zh-CN" sz="2800" b="1" dirty="0">
                <a:latin typeface="微软雅黑" panose="020B0503020204020204" pitchFamily="34" charset="-122"/>
                <a:ea typeface="微软雅黑" panose="020B0503020204020204" pitchFamily="34" charset="-122"/>
              </a:rPr>
              <a:t>C</a:t>
            </a:r>
            <a:r>
              <a:rPr lang="zh-CN" altLang="en-US" sz="2800" b="1" dirty="0">
                <a:latin typeface="微软雅黑" panose="020B0503020204020204" pitchFamily="34" charset="-122"/>
                <a:ea typeface="微软雅黑" panose="020B0503020204020204" pitchFamily="34" charset="-122"/>
              </a:rPr>
              <a:t>、</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项分别是“不用了，谢谢。”、“算了吧。”和“我不确定。”，均不符合上下文，故此题正确答案为：</a:t>
            </a:r>
            <a:r>
              <a:rPr lang="en-US" altLang="zh-CN" sz="2800" b="1" dirty="0">
                <a:latin typeface="微软雅黑" panose="020B0503020204020204" pitchFamily="34" charset="-122"/>
                <a:ea typeface="微软雅黑" panose="020B0503020204020204" pitchFamily="34" charset="-122"/>
              </a:rPr>
              <a:t>B</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四</a:t>
            </a:r>
          </a:p>
        </p:txBody>
      </p:sp>
      <p:sp>
        <p:nvSpPr>
          <p:cNvPr id="3" name="内容占位符 2"/>
          <p:cNvSpPr>
            <a:spLocks noGrp="1"/>
          </p:cNvSpPr>
          <p:nvPr>
            <p:ph idx="1"/>
          </p:nvPr>
        </p:nvSpPr>
        <p:spPr>
          <a:xfrm>
            <a:off x="520228" y="919422"/>
            <a:ext cx="11651411" cy="5913404"/>
          </a:xfrm>
        </p:spPr>
        <p:txBody>
          <a:bodyPr>
            <a:normAutofit lnSpcReduction="10000"/>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话题：请求与应答</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M: Lily, would you please do me a favor?</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Sure.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I need you to send these fresh oranges to Mr. Smith.</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No problem.</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What is it                               B. What’s the matter with you</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How could you                      D. Who is Mr. Smith</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话题：请求与应答</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M: I am going to the Walmart. I want to buy some cheese.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Can you buy some eggs and bread for me, please?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Thank you.</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No problem                               B. No way</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There is no bread                      D. You are welcome</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3074037" y="170934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41</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581736"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2059884" y="488704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9" name="文本框 8">
            <a:hlinkClick r:id="rId4" action="ppaction://hlinksldjump"/>
          </p:cNvPr>
          <p:cNvSpPr txBox="1"/>
          <p:nvPr/>
        </p:nvSpPr>
        <p:spPr>
          <a:xfrm>
            <a:off x="5854452" y="1669403"/>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5854451" y="494860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wipe(up)">
                                      <p:cBhvr>
                                        <p:cTn id="43" dur="500"/>
                                        <p:tgtEl>
                                          <p:spTgt spid="3">
                                            <p:txEl>
                                              <p:pRg st="12" end="12"/>
                                            </p:txEl>
                                          </p:spTgt>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
                                            <p:txEl>
                                              <p:pRg st="13" end="13"/>
                                            </p:txEl>
                                          </p:spTgt>
                                        </p:tgtEl>
                                        <p:attrNameLst>
                                          <p:attrName>style.visibility</p:attrName>
                                        </p:attrNameLst>
                                      </p:cBhvr>
                                      <p:to>
                                        <p:strVal val="visible"/>
                                      </p:to>
                                    </p:set>
                                    <p:animEffect transition="in" filter="wipe(up)">
                                      <p:cBhvr>
                                        <p:cTn id="46" dur="500"/>
                                        <p:tgtEl>
                                          <p:spTgt spid="3">
                                            <p:txEl>
                                              <p:pRg st="13" end="13"/>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barn(inVertical)">
                                      <p:cBhvr>
                                        <p:cTn id="51" dur="500"/>
                                        <p:tgtEl>
                                          <p:spTgt spid="23"/>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barn(outVertical)">
                                      <p:cBhvr>
                                        <p:cTn id="55" dur="500"/>
                                        <p:tgtEl>
                                          <p:spTgt spid="9"/>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barn(inVertical)">
                                      <p:cBhvr>
                                        <p:cTn id="60" dur="500"/>
                                        <p:tgtEl>
                                          <p:spTgt spid="16"/>
                                        </p:tgtEl>
                                      </p:cBhvr>
                                    </p:animEffect>
                                  </p:childTnLst>
                                </p:cTn>
                              </p:par>
                            </p:childTnLst>
                          </p:cTn>
                        </p:par>
                        <p:par>
                          <p:cTn id="61" fill="hold">
                            <p:stCondLst>
                              <p:cond delay="500"/>
                            </p:stCondLst>
                            <p:childTnLst>
                              <p:par>
                                <p:cTn id="62" presetID="16" presetClass="entr" presetSubtype="37"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barn(outVertical)">
                                      <p:cBhvr>
                                        <p:cTn id="6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animBg="1"/>
      <p:bldP spid="10"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对话句意为“</a:t>
            </a:r>
            <a:r>
              <a:rPr lang="en-US" altLang="zh-CN" sz="2800" b="1" dirty="0">
                <a:latin typeface="微软雅黑" panose="020B0503020204020204" pitchFamily="34" charset="-122"/>
                <a:ea typeface="微软雅黑" panose="020B0503020204020204" pitchFamily="34" charset="-122"/>
              </a:rPr>
              <a:t>Lily</a:t>
            </a:r>
            <a:r>
              <a:rPr lang="zh-CN" altLang="en-US" sz="2800" b="1" dirty="0">
                <a:latin typeface="微软雅黑" panose="020B0503020204020204" pitchFamily="34" charset="-122"/>
                <a:ea typeface="微软雅黑" panose="020B0503020204020204" pitchFamily="34" charset="-122"/>
              </a:rPr>
              <a:t>，请你帮我个忙好吗？我需要你把这些新鲜的橙子送给 </a:t>
            </a:r>
            <a:r>
              <a:rPr lang="en-US" altLang="zh-CN" sz="2800" b="1" dirty="0">
                <a:latin typeface="微软雅黑" panose="020B0503020204020204" pitchFamily="34" charset="-122"/>
                <a:ea typeface="微软雅黑" panose="020B0503020204020204" pitchFamily="34" charset="-122"/>
              </a:rPr>
              <a:t>Smith </a:t>
            </a:r>
            <a:r>
              <a:rPr lang="zh-CN" altLang="en-US" sz="2800" b="1" dirty="0">
                <a:latin typeface="微软雅黑" panose="020B0503020204020204" pitchFamily="34" charset="-122"/>
                <a:ea typeface="微软雅黑" panose="020B0503020204020204" pitchFamily="34" charset="-122"/>
              </a:rPr>
              <a:t>先生。”根据上下文进行判断，</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What is it </a:t>
            </a:r>
            <a:r>
              <a:rPr lang="zh-CN" altLang="en-US" sz="2800" b="1" dirty="0">
                <a:latin typeface="微软雅黑" panose="020B0503020204020204" pitchFamily="34" charset="-122"/>
                <a:ea typeface="微软雅黑" panose="020B0503020204020204" pitchFamily="34" charset="-122"/>
              </a:rPr>
              <a:t>？（是什么忙呢？）”，</a:t>
            </a:r>
            <a:r>
              <a:rPr lang="en-US" altLang="zh-CN" sz="2800" b="1" dirty="0">
                <a:latin typeface="微软雅黑" panose="020B0503020204020204" pitchFamily="34" charset="-122"/>
                <a:ea typeface="微软雅黑" panose="020B0503020204020204" pitchFamily="34" charset="-122"/>
              </a:rPr>
              <a:t>it </a:t>
            </a:r>
            <a:r>
              <a:rPr lang="zh-CN" altLang="en-US" sz="2800" b="1" dirty="0">
                <a:latin typeface="微软雅黑" panose="020B0503020204020204" pitchFamily="34" charset="-122"/>
                <a:ea typeface="微软雅黑" panose="020B0503020204020204" pitchFamily="34" charset="-122"/>
              </a:rPr>
              <a:t>指代上句中的 </a:t>
            </a:r>
            <a:r>
              <a:rPr lang="en-US" altLang="zh-CN" sz="2800" b="1" dirty="0">
                <a:latin typeface="微软雅黑" panose="020B0503020204020204" pitchFamily="34" charset="-122"/>
                <a:ea typeface="微软雅黑" panose="020B0503020204020204" pitchFamily="34" charset="-122"/>
              </a:rPr>
              <a:t>favor</a:t>
            </a:r>
            <a:r>
              <a:rPr lang="zh-CN" altLang="en-US" sz="2800" b="1" dirty="0">
                <a:latin typeface="微软雅黑" panose="020B0503020204020204" pitchFamily="34" charset="-122"/>
                <a:ea typeface="微软雅黑" panose="020B0503020204020204" pitchFamily="34" charset="-122"/>
              </a:rPr>
              <a:t>，最符合对话情景，故此题正确答案为：</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通读全篇对话，我们可以得知说话人想请求对方帮忙买些鸡蛋和面包，从“</a:t>
            </a:r>
            <a:r>
              <a:rPr lang="en-US" altLang="zh-CN" sz="2800" b="1" dirty="0">
                <a:latin typeface="微软雅黑" panose="020B0503020204020204" pitchFamily="34" charset="-122"/>
                <a:ea typeface="微软雅黑" panose="020B0503020204020204" pitchFamily="34" charset="-122"/>
              </a:rPr>
              <a:t>Thank you”</a:t>
            </a:r>
            <a:r>
              <a:rPr lang="zh-CN" altLang="en-US" sz="2800" b="1" dirty="0">
                <a:latin typeface="微软雅黑" panose="020B0503020204020204" pitchFamily="34" charset="-122"/>
                <a:ea typeface="微软雅黑" panose="020B0503020204020204" pitchFamily="34" charset="-122"/>
              </a:rPr>
              <a:t>看出对方表示愿意，说话人对其感谢。</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No problem.</a:t>
            </a:r>
            <a:r>
              <a:rPr lang="zh-CN" altLang="en-US" sz="2800" b="1" dirty="0">
                <a:latin typeface="微软雅黑" panose="020B0503020204020204" pitchFamily="34" charset="-122"/>
                <a:ea typeface="微软雅黑" panose="020B0503020204020204" pitchFamily="34" charset="-122"/>
              </a:rPr>
              <a:t>（没问题。）”最符合语境，而 </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项“不可能。”、</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项“没面包了。”和 </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项“不用客气。”均不符合上下文，故此题正确答案为：</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43</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左箭头 25">
            <a:hlinkClick r:id="rId2" action="ppaction://hlinksldjump"/>
          </p:cNvPr>
          <p:cNvSpPr/>
          <p:nvPr/>
        </p:nvSpPr>
        <p:spPr>
          <a:xfrm>
            <a:off x="10581736"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四</a:t>
            </a:r>
          </a:p>
        </p:txBody>
      </p:sp>
      <p:sp>
        <p:nvSpPr>
          <p:cNvPr id="3" name="内容占位符 2"/>
          <p:cNvSpPr>
            <a:spLocks noGrp="1"/>
          </p:cNvSpPr>
          <p:nvPr>
            <p:ph idx="1"/>
          </p:nvPr>
        </p:nvSpPr>
        <p:spPr>
          <a:xfrm>
            <a:off x="520228" y="919422"/>
            <a:ext cx="11651411"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话题：遗憾与同情</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M: You look worried. What has happened?</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My little brother has been ill for a couple of days.</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It is not a big deal                                    B. I can’t believe it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I am sorry to hear that                             D. Too bad</a:t>
            </a:r>
          </a:p>
        </p:txBody>
      </p:sp>
      <p:sp>
        <p:nvSpPr>
          <p:cNvPr id="23" name="TextBox 22"/>
          <p:cNvSpPr txBox="1"/>
          <p:nvPr/>
        </p:nvSpPr>
        <p:spPr>
          <a:xfrm>
            <a:off x="2159637" y="221753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44</a:t>
            </a:fld>
            <a:endParaRPr lang="en-US" dirty="0">
              <a:latin typeface="微软雅黑" panose="020B0503020204020204" pitchFamily="34" charset="-122"/>
              <a:ea typeface="微软雅黑" panose="020B0503020204020204" pitchFamily="34" charset="-122"/>
            </a:endParaRPr>
          </a:p>
        </p:txBody>
      </p:sp>
      <p:sp>
        <p:nvSpPr>
          <p:cNvPr id="8" name="文本框 7">
            <a:hlinkClick r:id="rId4" action="ppaction://hlinksldjump"/>
          </p:cNvPr>
          <p:cNvSpPr txBox="1"/>
          <p:nvPr/>
        </p:nvSpPr>
        <p:spPr>
          <a:xfrm>
            <a:off x="4825023" y="2248308"/>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arn(inVertical)">
                                      <p:cBhvr>
                                        <p:cTn id="27" dur="500"/>
                                        <p:tgtEl>
                                          <p:spTgt spid="23"/>
                                        </p:tgtEl>
                                      </p:cBhvr>
                                    </p:animEffect>
                                  </p:childTnLst>
                                </p:cTn>
                              </p:par>
                            </p:childTnLst>
                          </p:cTn>
                        </p:par>
                        <p:par>
                          <p:cTn id="28" fill="hold">
                            <p:stCondLst>
                              <p:cond delay="500"/>
                            </p:stCondLst>
                            <p:childTnLst>
                              <p:par>
                                <p:cTn id="29" presetID="16" presetClass="entr" presetSubtype="37"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outVertical)">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根据“</a:t>
            </a:r>
            <a:r>
              <a:rPr lang="en-US" altLang="zh-CN" sz="2800" b="1" dirty="0">
                <a:latin typeface="微软雅黑" panose="020B0503020204020204" pitchFamily="34" charset="-122"/>
                <a:ea typeface="微软雅黑" panose="020B0503020204020204" pitchFamily="34" charset="-122"/>
              </a:rPr>
              <a:t>My little brother has been ill for a couple of days.</a:t>
            </a:r>
            <a:r>
              <a:rPr lang="zh-CN" altLang="en-US" sz="2800" b="1" dirty="0">
                <a:latin typeface="微软雅黑" panose="020B0503020204020204" pitchFamily="34" charset="-122"/>
                <a:ea typeface="微软雅黑" panose="020B0503020204020204" pitchFamily="34" charset="-122"/>
              </a:rPr>
              <a:t>（我的弟弟已经生病好几天了。）”并结合选项，</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I am sorry to hear that.</a:t>
            </a:r>
            <a:r>
              <a:rPr lang="zh-CN" altLang="en-US" sz="2800" b="1" dirty="0">
                <a:latin typeface="微软雅黑" panose="020B0503020204020204" pitchFamily="34" charset="-122"/>
                <a:ea typeface="微软雅黑" panose="020B0503020204020204" pitchFamily="34" charset="-122"/>
              </a:rPr>
              <a:t>（我很抱歉听到这个事。）”最符合语境。“</a:t>
            </a:r>
            <a:r>
              <a:rPr lang="en-US" altLang="zh-CN" sz="2800" b="1" dirty="0">
                <a:latin typeface="微软雅黑" panose="020B0503020204020204" pitchFamily="34" charset="-122"/>
                <a:ea typeface="微软雅黑" panose="020B0503020204020204" pitchFamily="34" charset="-122"/>
              </a:rPr>
              <a:t>I am sorry to hear that.”</a:t>
            </a:r>
            <a:r>
              <a:rPr lang="zh-CN" altLang="en-US" sz="2800" b="1" dirty="0">
                <a:latin typeface="微软雅黑" panose="020B0503020204020204" pitchFamily="34" charset="-122"/>
                <a:ea typeface="微软雅黑" panose="020B0503020204020204" pitchFamily="34" charset="-122"/>
              </a:rPr>
              <a:t>通常用在当听到对方遭遇不幸或感到遗憾时使用，也属于英语的习惯表达方式，故此题正确答案为：</a:t>
            </a:r>
            <a:r>
              <a:rPr lang="en-US" altLang="zh-CN" sz="2800" b="1" dirty="0">
                <a:latin typeface="微软雅黑" panose="020B0503020204020204" pitchFamily="34" charset="-122"/>
                <a:ea typeface="微软雅黑" panose="020B0503020204020204" pitchFamily="34" charset="-122"/>
              </a:rPr>
              <a:t>C</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五</a:t>
            </a:r>
          </a:p>
        </p:txBody>
      </p:sp>
      <p:sp>
        <p:nvSpPr>
          <p:cNvPr id="3" name="内容占位符 2"/>
          <p:cNvSpPr>
            <a:spLocks noGrp="1"/>
          </p:cNvSpPr>
          <p:nvPr>
            <p:ph idx="1"/>
          </p:nvPr>
        </p:nvSpPr>
        <p:spPr>
          <a:xfrm>
            <a:off x="520228" y="919422"/>
            <a:ext cx="10253067"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话题：遗憾与同情</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M: Mary, you are so upset. Anything wrong?</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I was late for the job interview because my alarm clock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didn’t go off this morning.</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Never mind 			B. Of course not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You should be 			D. What a pity</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话题：情感表达</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M: We had a wonderful summer vacation in Malaysia this year.</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Thank you 			B. Well done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I’m glad to hear that 	D. I’m sorry to hear that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059884" y="243141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46</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0581736"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2043259" y="463212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9" name="文本框 8">
            <a:hlinkClick r:id="rId4" action="ppaction://hlinksldjump"/>
          </p:cNvPr>
          <p:cNvSpPr txBox="1"/>
          <p:nvPr/>
        </p:nvSpPr>
        <p:spPr>
          <a:xfrm>
            <a:off x="5604225" y="2639022"/>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5154949" y="471720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inVertical)">
                                      <p:cBhvr>
                                        <p:cTn id="42" dur="500"/>
                                        <p:tgtEl>
                                          <p:spTgt spid="23"/>
                                        </p:tgtEl>
                                      </p:cBhvr>
                                    </p:animEffect>
                                  </p:childTnLst>
                                </p:cTn>
                              </p:par>
                            </p:childTnLst>
                          </p:cTn>
                        </p:par>
                        <p:par>
                          <p:cTn id="43" fill="hold">
                            <p:stCondLst>
                              <p:cond delay="500"/>
                            </p:stCondLst>
                            <p:childTnLst>
                              <p:par>
                                <p:cTn id="44" presetID="16" presetClass="entr" presetSubtype="37"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outVertical)">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barn(outVertical)">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bldLvl="0" animBg="1"/>
      <p:bldP spid="10"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对话中“</a:t>
            </a:r>
            <a:r>
              <a:rPr lang="en-US" altLang="zh-CN" sz="2800" b="1" dirty="0">
                <a:latin typeface="微软雅黑" panose="020B0503020204020204" pitchFamily="34" charset="-122"/>
                <a:ea typeface="微软雅黑" panose="020B0503020204020204" pitchFamily="34" charset="-122"/>
              </a:rPr>
              <a:t>I was late for the job interview because my alarm clock didn’t go off this morning.</a:t>
            </a:r>
            <a:r>
              <a:rPr lang="zh-CN" altLang="en-US" sz="2800" b="1" dirty="0">
                <a:latin typeface="微软雅黑" panose="020B0503020204020204" pitchFamily="34" charset="-122"/>
                <a:ea typeface="微软雅黑" panose="020B0503020204020204" pitchFamily="34" charset="-122"/>
              </a:rPr>
              <a:t>（我面试迟到了因为今早我的闹钟没响。）”，表明说话人很难过。为表示安慰，</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What a pity.</a:t>
            </a:r>
            <a:r>
              <a:rPr lang="zh-CN" altLang="en-US" sz="2800" b="1" dirty="0">
                <a:latin typeface="微软雅黑" panose="020B0503020204020204" pitchFamily="34" charset="-122"/>
                <a:ea typeface="微软雅黑" panose="020B0503020204020204" pitchFamily="34" charset="-122"/>
              </a:rPr>
              <a:t>（太遗憾了。）”最符合对话情景。</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项“不要紧”和 </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项“当然不。”以及 </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项“你应该如此。”都不恰当，故此题正确答案为：</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根据“</a:t>
            </a:r>
            <a:r>
              <a:rPr lang="en-US" altLang="zh-CN" sz="2800" b="1" dirty="0">
                <a:latin typeface="微软雅黑" panose="020B0503020204020204" pitchFamily="34" charset="-122"/>
                <a:ea typeface="微软雅黑" panose="020B0503020204020204" pitchFamily="34" charset="-122"/>
              </a:rPr>
              <a:t>We had a wonderful summer vacation in Malaysia this year.</a:t>
            </a:r>
            <a:r>
              <a:rPr lang="zh-CN" altLang="en-US" sz="2800" b="1" dirty="0">
                <a:latin typeface="微软雅黑" panose="020B0503020204020204" pitchFamily="34" charset="-122"/>
                <a:ea typeface="微软雅黑" panose="020B0503020204020204" pitchFamily="34" charset="-122"/>
              </a:rPr>
              <a:t>（我们今年在马来西亚度过了一个美好的暑假。）”结合选项，</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项“谢谢。”、</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项“干得不错。”和 </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项“听到这个事我很难过。”均不符合上下文。</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I’m glad to hear that.</a:t>
            </a:r>
            <a:r>
              <a:rPr lang="zh-CN" altLang="en-US" sz="2800" b="1" dirty="0">
                <a:latin typeface="微软雅黑" panose="020B0503020204020204" pitchFamily="34" charset="-122"/>
                <a:ea typeface="微软雅黑" panose="020B0503020204020204" pitchFamily="34" charset="-122"/>
              </a:rPr>
              <a:t>（我很高兴听到这个消息。）”常用在听到对方讲了一件愉快或极好的事时，故此题正确答案为：</a:t>
            </a:r>
            <a:r>
              <a:rPr lang="en-US" altLang="zh-CN" sz="2800" b="1" dirty="0">
                <a:latin typeface="微软雅黑" panose="020B0503020204020204" pitchFamily="34" charset="-122"/>
                <a:ea typeface="微软雅黑" panose="020B0503020204020204" pitchFamily="34" charset="-122"/>
              </a:rPr>
              <a:t>C</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48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五</a:t>
            </a:r>
          </a:p>
        </p:txBody>
      </p:sp>
      <p:sp>
        <p:nvSpPr>
          <p:cNvPr id="3" name="内容占位符 2"/>
          <p:cNvSpPr>
            <a:spLocks noGrp="1"/>
          </p:cNvSpPr>
          <p:nvPr>
            <p:ph idx="1"/>
          </p:nvPr>
        </p:nvSpPr>
        <p:spPr>
          <a:xfrm>
            <a:off x="520228" y="919422"/>
            <a:ext cx="11691666" cy="5913404"/>
          </a:xfrm>
        </p:spPr>
        <p:txBody>
          <a:bodyPr>
            <a:normAutofit fontScale="92500" lnSpcReduction="10000"/>
          </a:bodyPr>
          <a:lstStyle/>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话题：情感表达</a:t>
            </a: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M: This motorcycle looks really cool.</a:t>
            </a: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___________________.</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It is the best I’ve ever seen.</a:t>
            </a: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OK                                                B. That’s all right</a:t>
            </a: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No problem                                 D. It definitely is</a:t>
            </a: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话题：情感表达</a:t>
            </a: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M: My friend Jessica won the first prize in an important dancing 	competition.</a:t>
            </a: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Bravo! （好极了！）</a:t>
            </a: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Yeah, she tried so hard to be a good dancer.</a:t>
            </a: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Well,</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___________________.</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where there is a will, there is a way </a:t>
            </a: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B. it is a horse of a different color</a:t>
            </a: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one is never too old to learn </a:t>
            </a:r>
          </a:p>
          <a:p>
            <a:pPr marL="0" algn="l">
              <a:buClrTx/>
              <a:buSzTx/>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D. a friend in need is a friend indeed</a:t>
            </a:r>
          </a:p>
        </p:txBody>
      </p:sp>
      <p:sp>
        <p:nvSpPr>
          <p:cNvPr id="23" name="TextBox 22"/>
          <p:cNvSpPr txBox="1"/>
          <p:nvPr/>
        </p:nvSpPr>
        <p:spPr>
          <a:xfrm>
            <a:off x="2120094" y="147944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49</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2628900" y="452844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9" name="文本框 8">
            <a:hlinkClick r:id="rId4" action="ppaction://hlinksldjump"/>
          </p:cNvPr>
          <p:cNvSpPr txBox="1"/>
          <p:nvPr/>
        </p:nvSpPr>
        <p:spPr>
          <a:xfrm>
            <a:off x="8721991" y="170083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8904235" y="4299223"/>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wipe(up)">
                                      <p:cBhvr>
                                        <p:cTn id="43" dur="500"/>
                                        <p:tgtEl>
                                          <p:spTgt spid="3">
                                            <p:txEl>
                                              <p:pRg st="12" end="12"/>
                                            </p:txEl>
                                          </p:spTgt>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
                                            <p:txEl>
                                              <p:pRg st="13" end="13"/>
                                            </p:txEl>
                                          </p:spTgt>
                                        </p:tgtEl>
                                        <p:attrNameLst>
                                          <p:attrName>style.visibility</p:attrName>
                                        </p:attrNameLst>
                                      </p:cBhvr>
                                      <p:to>
                                        <p:strVal val="visible"/>
                                      </p:to>
                                    </p:set>
                                    <p:animEffect transition="in" filter="wipe(up)">
                                      <p:cBhvr>
                                        <p:cTn id="46" dur="500"/>
                                        <p:tgtEl>
                                          <p:spTgt spid="3">
                                            <p:txEl>
                                              <p:pRg st="13" end="13"/>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barn(inVertical)">
                                      <p:cBhvr>
                                        <p:cTn id="51" dur="500"/>
                                        <p:tgtEl>
                                          <p:spTgt spid="23"/>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barn(outVertical)">
                                      <p:cBhvr>
                                        <p:cTn id="55" dur="500"/>
                                        <p:tgtEl>
                                          <p:spTgt spid="9"/>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barn(inVertical)">
                                      <p:cBhvr>
                                        <p:cTn id="60" dur="500"/>
                                        <p:tgtEl>
                                          <p:spTgt spid="16"/>
                                        </p:tgtEl>
                                      </p:cBhvr>
                                    </p:animEffect>
                                  </p:childTnLst>
                                </p:cTn>
                              </p:par>
                            </p:childTnLst>
                          </p:cTn>
                        </p:par>
                        <p:par>
                          <p:cTn id="61" fill="hold">
                            <p:stCondLst>
                              <p:cond delay="500"/>
                            </p:stCondLst>
                            <p:childTnLst>
                              <p:par>
                                <p:cTn id="62" presetID="16" presetClass="entr" presetSubtype="37"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barn(outVertical)">
                                      <p:cBhvr>
                                        <p:cTn id="6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3" grpId="0"/>
      <p:bldP spid="16" grpId="0"/>
      <p:bldP spid="9" grpId="0" animBg="1"/>
      <p:bldP spid="10"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718572" y="384595"/>
            <a:ext cx="4754880" cy="706755"/>
          </a:xfrm>
          <a:prstGeom prst="rect">
            <a:avLst/>
          </a:prstGeom>
          <a:noFill/>
        </p:spPr>
        <p:txBody>
          <a:bodyPr wrap="none"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一、大纲要求及解读</a:t>
            </a:r>
          </a:p>
        </p:txBody>
      </p:sp>
      <p:sp>
        <p:nvSpPr>
          <p:cNvPr id="73" name="左箭头 72">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2" name="文本框 1"/>
          <p:cNvSpPr txBox="1"/>
          <p:nvPr/>
        </p:nvSpPr>
        <p:spPr>
          <a:xfrm>
            <a:off x="798927" y="1428452"/>
            <a:ext cx="10242884" cy="224536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        </a:t>
            </a:r>
            <a:r>
              <a:rPr sz="2800" b="1" dirty="0">
                <a:latin typeface="微软雅黑" panose="020B0503020204020204" pitchFamily="34" charset="-122"/>
                <a:ea typeface="微软雅黑" panose="020B0503020204020204" pitchFamily="34" charset="-122"/>
                <a:cs typeface="微软雅黑" panose="020B0503020204020204" pitchFamily="34" charset="-122"/>
              </a:rPr>
              <a:t>根据最新考纲的要求，本题共 5 小题，每题 2 分，共 10 分。要求考生根据语境及上下文，从四个选项中选出一个能使对话完整的最佳选项。主要考查考生在英语日常交际用语方面的积累情况和灵活运用日常交际用语的能力，同时也考查考生的英语语感和对英语文化背景的理解等。</a:t>
            </a:r>
          </a:p>
        </p:txBody>
      </p:sp>
      <p:grpSp>
        <p:nvGrpSpPr>
          <p:cNvPr id="285" name="Group 4"/>
          <p:cNvGrpSpPr/>
          <p:nvPr/>
        </p:nvGrpSpPr>
        <p:grpSpPr>
          <a:xfrm>
            <a:off x="0" y="4658264"/>
            <a:ext cx="12192000" cy="2164551"/>
            <a:chOff x="-23122" y="1601043"/>
            <a:chExt cx="12215122" cy="2893343"/>
          </a:xfrm>
        </p:grpSpPr>
        <p:sp>
          <p:nvSpPr>
            <p:cNvPr id="286" name="Freeform 22"/>
            <p:cNvSpPr/>
            <p:nvPr/>
          </p:nvSpPr>
          <p:spPr bwMode="auto">
            <a:xfrm>
              <a:off x="5291191" y="3382883"/>
              <a:ext cx="757642" cy="415155"/>
            </a:xfrm>
            <a:custGeom>
              <a:avLst/>
              <a:gdLst>
                <a:gd name="T0" fmla="*/ 734 w 734"/>
                <a:gd name="T1" fmla="*/ 22 h 402"/>
                <a:gd name="T2" fmla="*/ 333 w 734"/>
                <a:gd name="T3" fmla="*/ 2 h 402"/>
                <a:gd name="T4" fmla="*/ 197 w 734"/>
                <a:gd name="T5" fmla="*/ 54 h 402"/>
                <a:gd name="T6" fmla="*/ 44 w 734"/>
                <a:gd name="T7" fmla="*/ 205 h 402"/>
                <a:gd name="T8" fmla="*/ 41 w 734"/>
                <a:gd name="T9" fmla="*/ 356 h 402"/>
                <a:gd name="T10" fmla="*/ 43 w 734"/>
                <a:gd name="T11" fmla="*/ 358 h 402"/>
                <a:gd name="T12" fmla="*/ 194 w 734"/>
                <a:gd name="T13" fmla="*/ 361 h 402"/>
                <a:gd name="T14" fmla="*/ 364 w 734"/>
                <a:gd name="T15" fmla="*/ 193 h 402"/>
                <a:gd name="T16" fmla="*/ 720 w 734"/>
                <a:gd name="T17" fmla="*/ 244 h 402"/>
                <a:gd name="T18" fmla="*/ 734 w 734"/>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4" h="402">
                  <a:moveTo>
                    <a:pt x="734" y="22"/>
                  </a:moveTo>
                  <a:cubicBezTo>
                    <a:pt x="333" y="2"/>
                    <a:pt x="333" y="2"/>
                    <a:pt x="333" y="2"/>
                  </a:cubicBezTo>
                  <a:cubicBezTo>
                    <a:pt x="283" y="0"/>
                    <a:pt x="233" y="18"/>
                    <a:pt x="197" y="54"/>
                  </a:cubicBezTo>
                  <a:cubicBezTo>
                    <a:pt x="44" y="205"/>
                    <a:pt x="44" y="205"/>
                    <a:pt x="44" y="205"/>
                  </a:cubicBezTo>
                  <a:cubicBezTo>
                    <a:pt x="2" y="246"/>
                    <a:pt x="0" y="314"/>
                    <a:pt x="41" y="356"/>
                  </a:cubicBezTo>
                  <a:cubicBezTo>
                    <a:pt x="43" y="358"/>
                    <a:pt x="43" y="358"/>
                    <a:pt x="43" y="358"/>
                  </a:cubicBezTo>
                  <a:cubicBezTo>
                    <a:pt x="83" y="401"/>
                    <a:pt x="151" y="402"/>
                    <a:pt x="194" y="361"/>
                  </a:cubicBezTo>
                  <a:cubicBezTo>
                    <a:pt x="364" y="193"/>
                    <a:pt x="364" y="193"/>
                    <a:pt x="364" y="193"/>
                  </a:cubicBezTo>
                  <a:cubicBezTo>
                    <a:pt x="720" y="244"/>
                    <a:pt x="720" y="244"/>
                    <a:pt x="720" y="244"/>
                  </a:cubicBezTo>
                  <a:cubicBezTo>
                    <a:pt x="734" y="22"/>
                    <a:pt x="734" y="22"/>
                    <a:pt x="734"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7" name="Freeform 23"/>
            <p:cNvSpPr/>
            <p:nvPr/>
          </p:nvSpPr>
          <p:spPr bwMode="auto">
            <a:xfrm>
              <a:off x="5338583" y="3382883"/>
              <a:ext cx="757010" cy="415155"/>
            </a:xfrm>
            <a:custGeom>
              <a:avLst/>
              <a:gdLst>
                <a:gd name="T0" fmla="*/ 733 w 733"/>
                <a:gd name="T1" fmla="*/ 22 h 402"/>
                <a:gd name="T2" fmla="*/ 333 w 733"/>
                <a:gd name="T3" fmla="*/ 2 h 402"/>
                <a:gd name="T4" fmla="*/ 197 w 733"/>
                <a:gd name="T5" fmla="*/ 54 h 402"/>
                <a:gd name="T6" fmla="*/ 44 w 733"/>
                <a:gd name="T7" fmla="*/ 205 h 402"/>
                <a:gd name="T8" fmla="*/ 40 w 733"/>
                <a:gd name="T9" fmla="*/ 356 h 402"/>
                <a:gd name="T10" fmla="*/ 42 w 733"/>
                <a:gd name="T11" fmla="*/ 358 h 402"/>
                <a:gd name="T12" fmla="*/ 193 w 733"/>
                <a:gd name="T13" fmla="*/ 361 h 402"/>
                <a:gd name="T14" fmla="*/ 364 w 733"/>
                <a:gd name="T15" fmla="*/ 193 h 402"/>
                <a:gd name="T16" fmla="*/ 720 w 733"/>
                <a:gd name="T17" fmla="*/ 244 h 402"/>
                <a:gd name="T18" fmla="*/ 733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733" y="22"/>
                  </a:moveTo>
                  <a:cubicBezTo>
                    <a:pt x="333" y="2"/>
                    <a:pt x="333" y="2"/>
                    <a:pt x="333" y="2"/>
                  </a:cubicBezTo>
                  <a:cubicBezTo>
                    <a:pt x="282" y="0"/>
                    <a:pt x="233" y="18"/>
                    <a:pt x="197" y="54"/>
                  </a:cubicBezTo>
                  <a:cubicBezTo>
                    <a:pt x="44" y="205"/>
                    <a:pt x="44" y="205"/>
                    <a:pt x="44" y="205"/>
                  </a:cubicBezTo>
                  <a:cubicBezTo>
                    <a:pt x="1" y="246"/>
                    <a:pt x="0" y="314"/>
                    <a:pt x="40" y="356"/>
                  </a:cubicBezTo>
                  <a:cubicBezTo>
                    <a:pt x="42" y="358"/>
                    <a:pt x="42" y="358"/>
                    <a:pt x="42" y="358"/>
                  </a:cubicBezTo>
                  <a:cubicBezTo>
                    <a:pt x="83" y="401"/>
                    <a:pt x="151" y="402"/>
                    <a:pt x="193" y="361"/>
                  </a:cubicBezTo>
                  <a:cubicBezTo>
                    <a:pt x="364" y="193"/>
                    <a:pt x="364" y="193"/>
                    <a:pt x="364" y="193"/>
                  </a:cubicBezTo>
                  <a:cubicBezTo>
                    <a:pt x="720" y="244"/>
                    <a:pt x="720" y="244"/>
                    <a:pt x="720" y="244"/>
                  </a:cubicBezTo>
                  <a:cubicBezTo>
                    <a:pt x="733" y="22"/>
                    <a:pt x="733" y="22"/>
                    <a:pt x="733"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8" name="Freeform 24"/>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9" name="Freeform 25"/>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0" name="Freeform 26"/>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1" name="Freeform 27"/>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2" name="Freeform 28"/>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3" name="Freeform 29"/>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4" name="Freeform 30"/>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5" name="Freeform 31"/>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6" name="Freeform 36"/>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7" name="Freeform 37"/>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8" name="Freeform 42"/>
            <p:cNvSpPr/>
            <p:nvPr/>
          </p:nvSpPr>
          <p:spPr bwMode="auto">
            <a:xfrm>
              <a:off x="4985986" y="3686824"/>
              <a:ext cx="527000" cy="390511"/>
            </a:xfrm>
            <a:custGeom>
              <a:avLst/>
              <a:gdLst>
                <a:gd name="T0" fmla="*/ 149 w 511"/>
                <a:gd name="T1" fmla="*/ 354 h 378"/>
                <a:gd name="T2" fmla="*/ 452 w 511"/>
                <a:gd name="T3" fmla="*/ 183 h 378"/>
                <a:gd name="T4" fmla="*/ 487 w 511"/>
                <a:gd name="T5" fmla="*/ 60 h 378"/>
                <a:gd name="T6" fmla="*/ 486 w 511"/>
                <a:gd name="T7" fmla="*/ 58 h 378"/>
                <a:gd name="T8" fmla="*/ 363 w 511"/>
                <a:gd name="T9" fmla="*/ 24 h 378"/>
                <a:gd name="T10" fmla="*/ 59 w 511"/>
                <a:gd name="T11" fmla="*/ 195 h 378"/>
                <a:gd name="T12" fmla="*/ 25 w 511"/>
                <a:gd name="T13" fmla="*/ 318 h 378"/>
                <a:gd name="T14" fmla="*/ 26 w 511"/>
                <a:gd name="T15" fmla="*/ 320 h 378"/>
                <a:gd name="T16" fmla="*/ 149 w 511"/>
                <a:gd name="T17" fmla="*/ 35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8">
                  <a:moveTo>
                    <a:pt x="149" y="354"/>
                  </a:moveTo>
                  <a:cubicBezTo>
                    <a:pt x="452" y="183"/>
                    <a:pt x="452" y="183"/>
                    <a:pt x="452" y="183"/>
                  </a:cubicBezTo>
                  <a:cubicBezTo>
                    <a:pt x="496" y="159"/>
                    <a:pt x="511" y="103"/>
                    <a:pt x="487" y="60"/>
                  </a:cubicBezTo>
                  <a:cubicBezTo>
                    <a:pt x="486" y="58"/>
                    <a:pt x="486" y="58"/>
                    <a:pt x="486" y="58"/>
                  </a:cubicBezTo>
                  <a:cubicBezTo>
                    <a:pt x="461" y="15"/>
                    <a:pt x="406" y="0"/>
                    <a:pt x="363" y="24"/>
                  </a:cubicBezTo>
                  <a:cubicBezTo>
                    <a:pt x="59" y="195"/>
                    <a:pt x="59" y="195"/>
                    <a:pt x="59" y="195"/>
                  </a:cubicBezTo>
                  <a:cubicBezTo>
                    <a:pt x="16" y="219"/>
                    <a:pt x="0" y="275"/>
                    <a:pt x="25" y="318"/>
                  </a:cubicBezTo>
                  <a:cubicBezTo>
                    <a:pt x="26" y="320"/>
                    <a:pt x="26" y="320"/>
                    <a:pt x="26" y="320"/>
                  </a:cubicBezTo>
                  <a:cubicBezTo>
                    <a:pt x="50" y="363"/>
                    <a:pt x="105" y="378"/>
                    <a:pt x="149"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9" name="Freeform 43"/>
            <p:cNvSpPr/>
            <p:nvPr/>
          </p:nvSpPr>
          <p:spPr bwMode="auto">
            <a:xfrm>
              <a:off x="5039697" y="3861227"/>
              <a:ext cx="526369" cy="391775"/>
            </a:xfrm>
            <a:custGeom>
              <a:avLst/>
              <a:gdLst>
                <a:gd name="T0" fmla="*/ 148 w 510"/>
                <a:gd name="T1" fmla="*/ 354 h 379"/>
                <a:gd name="T2" fmla="*/ 452 w 510"/>
                <a:gd name="T3" fmla="*/ 183 h 379"/>
                <a:gd name="T4" fmla="*/ 486 w 510"/>
                <a:gd name="T5" fmla="*/ 60 h 379"/>
                <a:gd name="T6" fmla="*/ 485 w 510"/>
                <a:gd name="T7" fmla="*/ 59 h 379"/>
                <a:gd name="T8" fmla="*/ 362 w 510"/>
                <a:gd name="T9" fmla="*/ 25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2" y="183"/>
                    <a:pt x="452" y="183"/>
                    <a:pt x="452" y="183"/>
                  </a:cubicBezTo>
                  <a:cubicBezTo>
                    <a:pt x="495" y="159"/>
                    <a:pt x="510" y="104"/>
                    <a:pt x="486" y="60"/>
                  </a:cubicBezTo>
                  <a:cubicBezTo>
                    <a:pt x="485" y="59"/>
                    <a:pt x="485" y="59"/>
                    <a:pt x="485" y="59"/>
                  </a:cubicBezTo>
                  <a:cubicBezTo>
                    <a:pt x="461" y="15"/>
                    <a:pt x="405" y="0"/>
                    <a:pt x="362" y="25"/>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0" name="Freeform 44"/>
            <p:cNvSpPr/>
            <p:nvPr/>
          </p:nvSpPr>
          <p:spPr bwMode="auto">
            <a:xfrm>
              <a:off x="5222314" y="3963594"/>
              <a:ext cx="526369" cy="391143"/>
            </a:xfrm>
            <a:custGeom>
              <a:avLst/>
              <a:gdLst>
                <a:gd name="T0" fmla="*/ 148 w 510"/>
                <a:gd name="T1" fmla="*/ 354 h 379"/>
                <a:gd name="T2" fmla="*/ 451 w 510"/>
                <a:gd name="T3" fmla="*/ 183 h 379"/>
                <a:gd name="T4" fmla="*/ 486 w 510"/>
                <a:gd name="T5" fmla="*/ 60 h 379"/>
                <a:gd name="T6" fmla="*/ 485 w 510"/>
                <a:gd name="T7" fmla="*/ 59 h 379"/>
                <a:gd name="T8" fmla="*/ 362 w 510"/>
                <a:gd name="T9" fmla="*/ 24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1" y="183"/>
                    <a:pt x="451" y="183"/>
                    <a:pt x="451" y="183"/>
                  </a:cubicBezTo>
                  <a:cubicBezTo>
                    <a:pt x="495" y="159"/>
                    <a:pt x="510" y="104"/>
                    <a:pt x="486" y="60"/>
                  </a:cubicBezTo>
                  <a:cubicBezTo>
                    <a:pt x="485" y="59"/>
                    <a:pt x="485" y="59"/>
                    <a:pt x="485" y="59"/>
                  </a:cubicBezTo>
                  <a:cubicBezTo>
                    <a:pt x="461" y="15"/>
                    <a:pt x="405" y="0"/>
                    <a:pt x="362" y="24"/>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1" name="Freeform 45"/>
            <p:cNvSpPr/>
            <p:nvPr/>
          </p:nvSpPr>
          <p:spPr bwMode="auto">
            <a:xfrm>
              <a:off x="5395454" y="4069752"/>
              <a:ext cx="527632" cy="391775"/>
            </a:xfrm>
            <a:custGeom>
              <a:avLst/>
              <a:gdLst>
                <a:gd name="T0" fmla="*/ 149 w 511"/>
                <a:gd name="T1" fmla="*/ 354 h 379"/>
                <a:gd name="T2" fmla="*/ 452 w 511"/>
                <a:gd name="T3" fmla="*/ 184 h 379"/>
                <a:gd name="T4" fmla="*/ 486 w 511"/>
                <a:gd name="T5" fmla="*/ 61 h 379"/>
                <a:gd name="T6" fmla="*/ 486 w 511"/>
                <a:gd name="T7" fmla="*/ 59 h 379"/>
                <a:gd name="T8" fmla="*/ 363 w 511"/>
                <a:gd name="T9" fmla="*/ 25 h 379"/>
                <a:gd name="T10" fmla="*/ 59 w 511"/>
                <a:gd name="T11" fmla="*/ 196 h 379"/>
                <a:gd name="T12" fmla="*/ 25 w 511"/>
                <a:gd name="T13" fmla="*/ 319 h 379"/>
                <a:gd name="T14" fmla="*/ 26 w 511"/>
                <a:gd name="T15" fmla="*/ 320 h 379"/>
                <a:gd name="T16" fmla="*/ 149 w 511"/>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9">
                  <a:moveTo>
                    <a:pt x="149" y="354"/>
                  </a:moveTo>
                  <a:cubicBezTo>
                    <a:pt x="452" y="184"/>
                    <a:pt x="452" y="184"/>
                    <a:pt x="452" y="184"/>
                  </a:cubicBezTo>
                  <a:cubicBezTo>
                    <a:pt x="496" y="159"/>
                    <a:pt x="511" y="104"/>
                    <a:pt x="486" y="61"/>
                  </a:cubicBezTo>
                  <a:cubicBezTo>
                    <a:pt x="486" y="59"/>
                    <a:pt x="486" y="59"/>
                    <a:pt x="486" y="59"/>
                  </a:cubicBezTo>
                  <a:cubicBezTo>
                    <a:pt x="461" y="16"/>
                    <a:pt x="406" y="0"/>
                    <a:pt x="363" y="25"/>
                  </a:cubicBezTo>
                  <a:cubicBezTo>
                    <a:pt x="59" y="196"/>
                    <a:pt x="59" y="196"/>
                    <a:pt x="59" y="196"/>
                  </a:cubicBezTo>
                  <a:cubicBezTo>
                    <a:pt x="16" y="220"/>
                    <a:pt x="0" y="275"/>
                    <a:pt x="25" y="319"/>
                  </a:cubicBezTo>
                  <a:cubicBezTo>
                    <a:pt x="26" y="320"/>
                    <a:pt x="26" y="320"/>
                    <a:pt x="26" y="320"/>
                  </a:cubicBezTo>
                  <a:cubicBezTo>
                    <a:pt x="50" y="364"/>
                    <a:pt x="105" y="379"/>
                    <a:pt x="149" y="354"/>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2" name="Freeform 46"/>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3" name="Freeform 47"/>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4" name="Freeform 48"/>
            <p:cNvSpPr/>
            <p:nvPr/>
          </p:nvSpPr>
          <p:spPr bwMode="auto">
            <a:xfrm>
              <a:off x="5839676" y="3952220"/>
              <a:ext cx="346910" cy="232537"/>
            </a:xfrm>
            <a:custGeom>
              <a:avLst/>
              <a:gdLst>
                <a:gd name="T0" fmla="*/ 269 w 336"/>
                <a:gd name="T1" fmla="*/ 0 h 225"/>
                <a:gd name="T2" fmla="*/ 203 w 336"/>
                <a:gd name="T3" fmla="*/ 27 h 225"/>
                <a:gd name="T4" fmla="*/ 202 w 336"/>
                <a:gd name="T5" fmla="*/ 29 h 225"/>
                <a:gd name="T6" fmla="*/ 180 w 336"/>
                <a:gd name="T7" fmla="*/ 114 h 225"/>
                <a:gd name="T8" fmla="*/ 152 w 336"/>
                <a:gd name="T9" fmla="*/ 86 h 225"/>
                <a:gd name="T10" fmla="*/ 89 w 336"/>
                <a:gd name="T11" fmla="*/ 61 h 225"/>
                <a:gd name="T12" fmla="*/ 24 w 336"/>
                <a:gd name="T13" fmla="*/ 88 h 225"/>
                <a:gd name="T14" fmla="*/ 23 w 336"/>
                <a:gd name="T15" fmla="*/ 90 h 225"/>
                <a:gd name="T16" fmla="*/ 0 w 336"/>
                <a:gd name="T17" fmla="*/ 130 h 225"/>
                <a:gd name="T18" fmla="*/ 56 w 336"/>
                <a:gd name="T19" fmla="*/ 173 h 225"/>
                <a:gd name="T20" fmla="*/ 56 w 336"/>
                <a:gd name="T21" fmla="*/ 175 h 225"/>
                <a:gd name="T22" fmla="*/ 68 w 336"/>
                <a:gd name="T23" fmla="*/ 225 h 225"/>
                <a:gd name="T24" fmla="*/ 336 w 336"/>
                <a:gd name="T25" fmla="*/ 29 h 225"/>
                <a:gd name="T26" fmla="*/ 331 w 336"/>
                <a:gd name="T27" fmla="*/ 25 h 225"/>
                <a:gd name="T28" fmla="*/ 269 w 336"/>
                <a:gd name="T2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225">
                  <a:moveTo>
                    <a:pt x="269" y="0"/>
                  </a:moveTo>
                  <a:cubicBezTo>
                    <a:pt x="245" y="0"/>
                    <a:pt x="221" y="9"/>
                    <a:pt x="203" y="27"/>
                  </a:cubicBezTo>
                  <a:cubicBezTo>
                    <a:pt x="202" y="29"/>
                    <a:pt x="202" y="29"/>
                    <a:pt x="202" y="29"/>
                  </a:cubicBezTo>
                  <a:cubicBezTo>
                    <a:pt x="180" y="52"/>
                    <a:pt x="172" y="84"/>
                    <a:pt x="180" y="114"/>
                  </a:cubicBezTo>
                  <a:cubicBezTo>
                    <a:pt x="152" y="86"/>
                    <a:pt x="152" y="86"/>
                    <a:pt x="152" y="86"/>
                  </a:cubicBezTo>
                  <a:cubicBezTo>
                    <a:pt x="134" y="69"/>
                    <a:pt x="112" y="61"/>
                    <a:pt x="89" y="61"/>
                  </a:cubicBezTo>
                  <a:cubicBezTo>
                    <a:pt x="65" y="61"/>
                    <a:pt x="42" y="70"/>
                    <a:pt x="24" y="88"/>
                  </a:cubicBezTo>
                  <a:cubicBezTo>
                    <a:pt x="23" y="90"/>
                    <a:pt x="23" y="90"/>
                    <a:pt x="23" y="90"/>
                  </a:cubicBezTo>
                  <a:cubicBezTo>
                    <a:pt x="11" y="101"/>
                    <a:pt x="4" y="115"/>
                    <a:pt x="0" y="130"/>
                  </a:cubicBezTo>
                  <a:cubicBezTo>
                    <a:pt x="23" y="136"/>
                    <a:pt x="43" y="151"/>
                    <a:pt x="56" y="173"/>
                  </a:cubicBezTo>
                  <a:cubicBezTo>
                    <a:pt x="56" y="175"/>
                    <a:pt x="56" y="175"/>
                    <a:pt x="56" y="175"/>
                  </a:cubicBezTo>
                  <a:cubicBezTo>
                    <a:pt x="65" y="190"/>
                    <a:pt x="69" y="208"/>
                    <a:pt x="68" y="225"/>
                  </a:cubicBezTo>
                  <a:cubicBezTo>
                    <a:pt x="336" y="29"/>
                    <a:pt x="336" y="29"/>
                    <a:pt x="336" y="29"/>
                  </a:cubicBezTo>
                  <a:cubicBezTo>
                    <a:pt x="331" y="25"/>
                    <a:pt x="331" y="25"/>
                    <a:pt x="331" y="25"/>
                  </a:cubicBezTo>
                  <a:cubicBezTo>
                    <a:pt x="314" y="8"/>
                    <a:pt x="291" y="0"/>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5" name="Freeform 49"/>
            <p:cNvSpPr>
              <a:spLocks noEditPoints="1"/>
            </p:cNvSpPr>
            <p:nvPr/>
          </p:nvSpPr>
          <p:spPr bwMode="auto">
            <a:xfrm>
              <a:off x="5589445" y="4258689"/>
              <a:ext cx="273611" cy="155446"/>
            </a:xfrm>
            <a:custGeom>
              <a:avLst/>
              <a:gdLst>
                <a:gd name="T0" fmla="*/ 264 w 265"/>
                <a:gd name="T1" fmla="*/ 1 h 150"/>
                <a:gd name="T2" fmla="*/ 0 w 265"/>
                <a:gd name="T3" fmla="*/ 150 h 150"/>
                <a:gd name="T4" fmla="*/ 0 w 265"/>
                <a:gd name="T5" fmla="*/ 150 h 150"/>
                <a:gd name="T6" fmla="*/ 264 w 265"/>
                <a:gd name="T7" fmla="*/ 1 h 150"/>
                <a:gd name="T8" fmla="*/ 264 w 265"/>
                <a:gd name="T9" fmla="*/ 0 h 150"/>
                <a:gd name="T10" fmla="*/ 264 w 265"/>
                <a:gd name="T11" fmla="*/ 1 h 150"/>
                <a:gd name="T12" fmla="*/ 264 w 265"/>
                <a:gd name="T13" fmla="*/ 0 h 150"/>
                <a:gd name="T14" fmla="*/ 265 w 265"/>
                <a:gd name="T15" fmla="*/ 0 h 150"/>
                <a:gd name="T16" fmla="*/ 264 w 265"/>
                <a:gd name="T17" fmla="*/ 0 h 150"/>
                <a:gd name="T18" fmla="*/ 265 w 265"/>
                <a:gd name="T19" fmla="*/ 0 h 150"/>
                <a:gd name="T20" fmla="*/ 265 w 265"/>
                <a:gd name="T21" fmla="*/ 0 h 150"/>
                <a:gd name="T22" fmla="*/ 265 w 265"/>
                <a:gd name="T23" fmla="*/ 0 h 150"/>
                <a:gd name="T24" fmla="*/ 265 w 265"/>
                <a:gd name="T25" fmla="*/ 0 h 150"/>
                <a:gd name="T26" fmla="*/ 265 w 265"/>
                <a:gd name="T27" fmla="*/ 0 h 150"/>
                <a:gd name="T28" fmla="*/ 265 w 265"/>
                <a:gd name="T29" fmla="*/ 0 h 150"/>
                <a:gd name="T30" fmla="*/ 265 w 265"/>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150">
                  <a:moveTo>
                    <a:pt x="264" y="1"/>
                  </a:moveTo>
                  <a:cubicBezTo>
                    <a:pt x="0" y="150"/>
                    <a:pt x="0" y="150"/>
                    <a:pt x="0" y="150"/>
                  </a:cubicBezTo>
                  <a:cubicBezTo>
                    <a:pt x="0" y="150"/>
                    <a:pt x="0" y="150"/>
                    <a:pt x="0" y="150"/>
                  </a:cubicBezTo>
                  <a:cubicBezTo>
                    <a:pt x="264" y="1"/>
                    <a:pt x="264" y="1"/>
                    <a:pt x="264" y="1"/>
                  </a:cubicBezTo>
                  <a:moveTo>
                    <a:pt x="264" y="0"/>
                  </a:moveTo>
                  <a:cubicBezTo>
                    <a:pt x="264" y="1"/>
                    <a:pt x="264" y="1"/>
                    <a:pt x="264" y="1"/>
                  </a:cubicBezTo>
                  <a:cubicBezTo>
                    <a:pt x="264" y="1"/>
                    <a:pt x="264" y="0"/>
                    <a:pt x="264" y="0"/>
                  </a:cubicBezTo>
                  <a:moveTo>
                    <a:pt x="265" y="0"/>
                  </a:moveTo>
                  <a:cubicBezTo>
                    <a:pt x="264" y="0"/>
                    <a:pt x="264" y="0"/>
                    <a:pt x="264" y="0"/>
                  </a:cubicBezTo>
                  <a:cubicBezTo>
                    <a:pt x="264" y="0"/>
                    <a:pt x="264" y="0"/>
                    <a:pt x="265" y="0"/>
                  </a:cubicBezTo>
                  <a:moveTo>
                    <a:pt x="265" y="0"/>
                  </a:moveTo>
                  <a:cubicBezTo>
                    <a:pt x="265" y="0"/>
                    <a:pt x="265" y="0"/>
                    <a:pt x="265" y="0"/>
                  </a:cubicBezTo>
                  <a:cubicBezTo>
                    <a:pt x="265" y="0"/>
                    <a:pt x="265" y="0"/>
                    <a:pt x="265" y="0"/>
                  </a:cubicBezTo>
                  <a:moveTo>
                    <a:pt x="265" y="0"/>
                  </a:moveTo>
                  <a:cubicBezTo>
                    <a:pt x="265" y="0"/>
                    <a:pt x="265" y="0"/>
                    <a:pt x="265" y="0"/>
                  </a:cubicBezTo>
                  <a:cubicBezTo>
                    <a:pt x="265" y="0"/>
                    <a:pt x="265" y="0"/>
                    <a:pt x="265"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6" name="Freeform 50"/>
            <p:cNvSpPr/>
            <p:nvPr/>
          </p:nvSpPr>
          <p:spPr bwMode="auto">
            <a:xfrm>
              <a:off x="5561642" y="4086182"/>
              <a:ext cx="348806" cy="327954"/>
            </a:xfrm>
            <a:custGeom>
              <a:avLst/>
              <a:gdLst>
                <a:gd name="T0" fmla="*/ 269 w 338"/>
                <a:gd name="T1" fmla="*/ 0 h 317"/>
                <a:gd name="T2" fmla="*/ 283 w 338"/>
                <a:gd name="T3" fmla="*/ 75 h 317"/>
                <a:gd name="T4" fmla="*/ 269 w 338"/>
                <a:gd name="T5" fmla="*/ 62 h 317"/>
                <a:gd name="T6" fmla="*/ 207 w 338"/>
                <a:gd name="T7" fmla="*/ 37 h 317"/>
                <a:gd name="T8" fmla="*/ 142 w 338"/>
                <a:gd name="T9" fmla="*/ 64 h 317"/>
                <a:gd name="T10" fmla="*/ 140 w 338"/>
                <a:gd name="T11" fmla="*/ 66 h 317"/>
                <a:gd name="T12" fmla="*/ 128 w 338"/>
                <a:gd name="T13" fmla="*/ 175 h 317"/>
                <a:gd name="T14" fmla="*/ 99 w 338"/>
                <a:gd name="T15" fmla="*/ 170 h 317"/>
                <a:gd name="T16" fmla="*/ 34 w 338"/>
                <a:gd name="T17" fmla="*/ 198 h 317"/>
                <a:gd name="T18" fmla="*/ 33 w 338"/>
                <a:gd name="T19" fmla="*/ 199 h 317"/>
                <a:gd name="T20" fmla="*/ 27 w 338"/>
                <a:gd name="T21" fmla="*/ 317 h 317"/>
                <a:gd name="T22" fmla="*/ 291 w 338"/>
                <a:gd name="T23" fmla="*/ 168 h 317"/>
                <a:gd name="T24" fmla="*/ 291 w 338"/>
                <a:gd name="T25" fmla="*/ 168 h 317"/>
                <a:gd name="T26" fmla="*/ 291 w 338"/>
                <a:gd name="T27" fmla="*/ 167 h 317"/>
                <a:gd name="T28" fmla="*/ 291 w 338"/>
                <a:gd name="T29" fmla="*/ 167 h 317"/>
                <a:gd name="T30" fmla="*/ 292 w 338"/>
                <a:gd name="T31" fmla="*/ 167 h 317"/>
                <a:gd name="T32" fmla="*/ 292 w 338"/>
                <a:gd name="T33" fmla="*/ 167 h 317"/>
                <a:gd name="T34" fmla="*/ 292 w 338"/>
                <a:gd name="T35" fmla="*/ 167 h 317"/>
                <a:gd name="T36" fmla="*/ 292 w 338"/>
                <a:gd name="T37" fmla="*/ 167 h 317"/>
                <a:gd name="T38" fmla="*/ 292 w 338"/>
                <a:gd name="T39" fmla="*/ 167 h 317"/>
                <a:gd name="T40" fmla="*/ 337 w 338"/>
                <a:gd name="T41" fmla="*/ 95 h 317"/>
                <a:gd name="T42" fmla="*/ 337 w 338"/>
                <a:gd name="T43" fmla="*/ 95 h 317"/>
                <a:gd name="T44" fmla="*/ 337 w 338"/>
                <a:gd name="T45" fmla="*/ 95 h 317"/>
                <a:gd name="T46" fmla="*/ 325 w 338"/>
                <a:gd name="T47" fmla="*/ 45 h 317"/>
                <a:gd name="T48" fmla="*/ 325 w 338"/>
                <a:gd name="T49" fmla="*/ 43 h 317"/>
                <a:gd name="T50" fmla="*/ 269 w 338"/>
                <a:gd name="T51"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 h="317">
                  <a:moveTo>
                    <a:pt x="269" y="0"/>
                  </a:moveTo>
                  <a:cubicBezTo>
                    <a:pt x="263" y="25"/>
                    <a:pt x="268" y="53"/>
                    <a:pt x="283" y="75"/>
                  </a:cubicBezTo>
                  <a:cubicBezTo>
                    <a:pt x="269" y="62"/>
                    <a:pt x="269" y="62"/>
                    <a:pt x="269" y="62"/>
                  </a:cubicBezTo>
                  <a:cubicBezTo>
                    <a:pt x="252" y="45"/>
                    <a:pt x="229" y="37"/>
                    <a:pt x="207" y="37"/>
                  </a:cubicBezTo>
                  <a:cubicBezTo>
                    <a:pt x="183" y="37"/>
                    <a:pt x="159" y="46"/>
                    <a:pt x="142" y="64"/>
                  </a:cubicBezTo>
                  <a:cubicBezTo>
                    <a:pt x="140" y="66"/>
                    <a:pt x="140" y="66"/>
                    <a:pt x="140" y="66"/>
                  </a:cubicBezTo>
                  <a:cubicBezTo>
                    <a:pt x="111" y="96"/>
                    <a:pt x="108" y="141"/>
                    <a:pt x="128" y="175"/>
                  </a:cubicBezTo>
                  <a:cubicBezTo>
                    <a:pt x="119" y="172"/>
                    <a:pt x="109" y="170"/>
                    <a:pt x="99" y="170"/>
                  </a:cubicBezTo>
                  <a:cubicBezTo>
                    <a:pt x="76" y="170"/>
                    <a:pt x="52" y="180"/>
                    <a:pt x="34" y="198"/>
                  </a:cubicBezTo>
                  <a:cubicBezTo>
                    <a:pt x="33" y="199"/>
                    <a:pt x="33" y="199"/>
                    <a:pt x="33" y="199"/>
                  </a:cubicBezTo>
                  <a:cubicBezTo>
                    <a:pt x="2" y="232"/>
                    <a:pt x="0" y="282"/>
                    <a:pt x="27" y="317"/>
                  </a:cubicBezTo>
                  <a:cubicBezTo>
                    <a:pt x="291" y="168"/>
                    <a:pt x="291" y="168"/>
                    <a:pt x="291" y="168"/>
                  </a:cubicBezTo>
                  <a:cubicBezTo>
                    <a:pt x="291" y="168"/>
                    <a:pt x="291" y="168"/>
                    <a:pt x="291" y="168"/>
                  </a:cubicBezTo>
                  <a:cubicBezTo>
                    <a:pt x="291" y="168"/>
                    <a:pt x="291" y="168"/>
                    <a:pt x="291" y="167"/>
                  </a:cubicBezTo>
                  <a:cubicBezTo>
                    <a:pt x="291" y="167"/>
                    <a:pt x="291" y="167"/>
                    <a:pt x="291" y="167"/>
                  </a:cubicBezTo>
                  <a:cubicBezTo>
                    <a:pt x="291" y="167"/>
                    <a:pt x="291" y="167"/>
                    <a:pt x="292" y="167"/>
                  </a:cubicBezTo>
                  <a:cubicBezTo>
                    <a:pt x="292" y="167"/>
                    <a:pt x="292" y="167"/>
                    <a:pt x="292" y="167"/>
                  </a:cubicBezTo>
                  <a:cubicBezTo>
                    <a:pt x="292" y="167"/>
                    <a:pt x="292" y="167"/>
                    <a:pt x="292" y="167"/>
                  </a:cubicBezTo>
                  <a:cubicBezTo>
                    <a:pt x="292" y="167"/>
                    <a:pt x="292" y="167"/>
                    <a:pt x="292" y="167"/>
                  </a:cubicBezTo>
                  <a:cubicBezTo>
                    <a:pt x="292" y="167"/>
                    <a:pt x="292" y="167"/>
                    <a:pt x="292" y="167"/>
                  </a:cubicBezTo>
                  <a:cubicBezTo>
                    <a:pt x="319" y="151"/>
                    <a:pt x="335" y="124"/>
                    <a:pt x="337" y="95"/>
                  </a:cubicBezTo>
                  <a:cubicBezTo>
                    <a:pt x="337" y="95"/>
                    <a:pt x="337" y="95"/>
                    <a:pt x="337" y="95"/>
                  </a:cubicBezTo>
                  <a:cubicBezTo>
                    <a:pt x="337" y="95"/>
                    <a:pt x="337" y="95"/>
                    <a:pt x="337" y="95"/>
                  </a:cubicBezTo>
                  <a:cubicBezTo>
                    <a:pt x="338" y="78"/>
                    <a:pt x="334" y="60"/>
                    <a:pt x="325" y="45"/>
                  </a:cubicBezTo>
                  <a:cubicBezTo>
                    <a:pt x="325" y="43"/>
                    <a:pt x="325" y="43"/>
                    <a:pt x="325" y="43"/>
                  </a:cubicBezTo>
                  <a:cubicBezTo>
                    <a:pt x="312" y="21"/>
                    <a:pt x="292" y="6"/>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7" name="Freeform 51"/>
            <p:cNvSpPr/>
            <p:nvPr/>
          </p:nvSpPr>
          <p:spPr bwMode="auto">
            <a:xfrm>
              <a:off x="6037459" y="3929472"/>
              <a:ext cx="299518" cy="295095"/>
            </a:xfrm>
            <a:custGeom>
              <a:avLst/>
              <a:gdLst>
                <a:gd name="T0" fmla="*/ 126 w 290"/>
                <a:gd name="T1" fmla="*/ 251 h 286"/>
                <a:gd name="T2" fmla="*/ 37 w 290"/>
                <a:gd name="T3" fmla="*/ 166 h 286"/>
                <a:gd name="T4" fmla="*/ 34 w 290"/>
                <a:gd name="T5" fmla="*/ 39 h 286"/>
                <a:gd name="T6" fmla="*/ 35 w 290"/>
                <a:gd name="T7" fmla="*/ 37 h 286"/>
                <a:gd name="T8" fmla="*/ 163 w 290"/>
                <a:gd name="T9" fmla="*/ 35 h 286"/>
                <a:gd name="T10" fmla="*/ 253 w 290"/>
                <a:gd name="T11" fmla="*/ 119 h 286"/>
                <a:gd name="T12" fmla="*/ 255 w 290"/>
                <a:gd name="T13" fmla="*/ 247 h 286"/>
                <a:gd name="T14" fmla="*/ 254 w 290"/>
                <a:gd name="T15" fmla="*/ 248 h 286"/>
                <a:gd name="T16" fmla="*/ 126 w 290"/>
                <a:gd name="T17" fmla="*/ 25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286">
                  <a:moveTo>
                    <a:pt x="126" y="251"/>
                  </a:moveTo>
                  <a:cubicBezTo>
                    <a:pt x="37" y="166"/>
                    <a:pt x="37" y="166"/>
                    <a:pt x="37" y="166"/>
                  </a:cubicBezTo>
                  <a:cubicBezTo>
                    <a:pt x="1" y="132"/>
                    <a:pt x="0" y="75"/>
                    <a:pt x="34" y="39"/>
                  </a:cubicBezTo>
                  <a:cubicBezTo>
                    <a:pt x="35" y="37"/>
                    <a:pt x="35" y="37"/>
                    <a:pt x="35" y="37"/>
                  </a:cubicBezTo>
                  <a:cubicBezTo>
                    <a:pt x="70" y="1"/>
                    <a:pt x="127" y="0"/>
                    <a:pt x="163" y="35"/>
                  </a:cubicBezTo>
                  <a:cubicBezTo>
                    <a:pt x="253" y="119"/>
                    <a:pt x="253" y="119"/>
                    <a:pt x="253" y="119"/>
                  </a:cubicBezTo>
                  <a:cubicBezTo>
                    <a:pt x="289" y="154"/>
                    <a:pt x="290" y="211"/>
                    <a:pt x="255" y="247"/>
                  </a:cubicBezTo>
                  <a:cubicBezTo>
                    <a:pt x="254" y="248"/>
                    <a:pt x="254" y="248"/>
                    <a:pt x="254" y="248"/>
                  </a:cubicBezTo>
                  <a:cubicBezTo>
                    <a:pt x="219" y="284"/>
                    <a:pt x="162" y="286"/>
                    <a:pt x="126" y="25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8" name="Freeform 52"/>
            <p:cNvSpPr/>
            <p:nvPr/>
          </p:nvSpPr>
          <p:spPr bwMode="auto">
            <a:xfrm>
              <a:off x="5851682" y="3992661"/>
              <a:ext cx="390511" cy="387984"/>
            </a:xfrm>
            <a:custGeom>
              <a:avLst/>
              <a:gdLst>
                <a:gd name="T0" fmla="*/ 214 w 378"/>
                <a:gd name="T1" fmla="*/ 341 h 376"/>
                <a:gd name="T2" fmla="*/ 37 w 378"/>
                <a:gd name="T3" fmla="*/ 166 h 376"/>
                <a:gd name="T4" fmla="*/ 35 w 378"/>
                <a:gd name="T5" fmla="*/ 39 h 376"/>
                <a:gd name="T6" fmla="*/ 36 w 378"/>
                <a:gd name="T7" fmla="*/ 37 h 376"/>
                <a:gd name="T8" fmla="*/ 164 w 378"/>
                <a:gd name="T9" fmla="*/ 35 h 376"/>
                <a:gd name="T10" fmla="*/ 341 w 378"/>
                <a:gd name="T11" fmla="*/ 210 h 376"/>
                <a:gd name="T12" fmla="*/ 343 w 378"/>
                <a:gd name="T13" fmla="*/ 337 h 376"/>
                <a:gd name="T14" fmla="*/ 342 w 378"/>
                <a:gd name="T15" fmla="*/ 339 h 376"/>
                <a:gd name="T16" fmla="*/ 214 w 378"/>
                <a:gd name="T17"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376">
                  <a:moveTo>
                    <a:pt x="214" y="341"/>
                  </a:moveTo>
                  <a:cubicBezTo>
                    <a:pt x="37" y="166"/>
                    <a:pt x="37" y="166"/>
                    <a:pt x="37" y="166"/>
                  </a:cubicBezTo>
                  <a:cubicBezTo>
                    <a:pt x="1" y="132"/>
                    <a:pt x="0" y="75"/>
                    <a:pt x="35" y="39"/>
                  </a:cubicBezTo>
                  <a:cubicBezTo>
                    <a:pt x="36" y="37"/>
                    <a:pt x="36" y="37"/>
                    <a:pt x="36" y="37"/>
                  </a:cubicBezTo>
                  <a:cubicBezTo>
                    <a:pt x="70" y="1"/>
                    <a:pt x="128" y="0"/>
                    <a:pt x="164" y="35"/>
                  </a:cubicBezTo>
                  <a:cubicBezTo>
                    <a:pt x="341" y="210"/>
                    <a:pt x="341" y="210"/>
                    <a:pt x="341" y="210"/>
                  </a:cubicBezTo>
                  <a:cubicBezTo>
                    <a:pt x="377" y="244"/>
                    <a:pt x="378" y="301"/>
                    <a:pt x="343" y="337"/>
                  </a:cubicBezTo>
                  <a:cubicBezTo>
                    <a:pt x="342" y="339"/>
                    <a:pt x="342" y="339"/>
                    <a:pt x="342" y="339"/>
                  </a:cubicBezTo>
                  <a:cubicBezTo>
                    <a:pt x="308" y="375"/>
                    <a:pt x="250" y="376"/>
                    <a:pt x="214" y="34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9" name="Freeform 53"/>
            <p:cNvSpPr/>
            <p:nvPr/>
          </p:nvSpPr>
          <p:spPr bwMode="auto">
            <a:xfrm>
              <a:off x="5696236" y="4101979"/>
              <a:ext cx="343751" cy="331745"/>
            </a:xfrm>
            <a:custGeom>
              <a:avLst/>
              <a:gdLst>
                <a:gd name="T0" fmla="*/ 170 w 333"/>
                <a:gd name="T1" fmla="*/ 287 h 321"/>
                <a:gd name="T2" fmla="*/ 37 w 333"/>
                <a:gd name="T3" fmla="*/ 166 h 321"/>
                <a:gd name="T4" fmla="*/ 34 w 333"/>
                <a:gd name="T5" fmla="*/ 39 h 321"/>
                <a:gd name="T6" fmla="*/ 36 w 333"/>
                <a:gd name="T7" fmla="*/ 37 h 321"/>
                <a:gd name="T8" fmla="*/ 163 w 333"/>
                <a:gd name="T9" fmla="*/ 35 h 321"/>
                <a:gd name="T10" fmla="*/ 296 w 333"/>
                <a:gd name="T11" fmla="*/ 155 h 321"/>
                <a:gd name="T12" fmla="*/ 298 w 333"/>
                <a:gd name="T13" fmla="*/ 283 h 321"/>
                <a:gd name="T14" fmla="*/ 297 w 333"/>
                <a:gd name="T15" fmla="*/ 284 h 321"/>
                <a:gd name="T16" fmla="*/ 170 w 333"/>
                <a:gd name="T17" fmla="*/ 28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21">
                  <a:moveTo>
                    <a:pt x="170" y="287"/>
                  </a:moveTo>
                  <a:cubicBezTo>
                    <a:pt x="37" y="166"/>
                    <a:pt x="37" y="166"/>
                    <a:pt x="37" y="166"/>
                  </a:cubicBezTo>
                  <a:cubicBezTo>
                    <a:pt x="1" y="132"/>
                    <a:pt x="0" y="75"/>
                    <a:pt x="34" y="39"/>
                  </a:cubicBezTo>
                  <a:cubicBezTo>
                    <a:pt x="36" y="37"/>
                    <a:pt x="36" y="37"/>
                    <a:pt x="36" y="37"/>
                  </a:cubicBezTo>
                  <a:cubicBezTo>
                    <a:pt x="70" y="1"/>
                    <a:pt x="127" y="0"/>
                    <a:pt x="163" y="35"/>
                  </a:cubicBezTo>
                  <a:cubicBezTo>
                    <a:pt x="296" y="155"/>
                    <a:pt x="296" y="155"/>
                    <a:pt x="296" y="155"/>
                  </a:cubicBezTo>
                  <a:cubicBezTo>
                    <a:pt x="332" y="190"/>
                    <a:pt x="333" y="247"/>
                    <a:pt x="298" y="283"/>
                  </a:cubicBezTo>
                  <a:cubicBezTo>
                    <a:pt x="297" y="284"/>
                    <a:pt x="297" y="284"/>
                    <a:pt x="297" y="284"/>
                  </a:cubicBezTo>
                  <a:cubicBezTo>
                    <a:pt x="263" y="320"/>
                    <a:pt x="206" y="321"/>
                    <a:pt x="170" y="28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0" name="Freeform 54"/>
            <p:cNvSpPr/>
            <p:nvPr/>
          </p:nvSpPr>
          <p:spPr bwMode="auto">
            <a:xfrm>
              <a:off x="5585654" y="4240364"/>
              <a:ext cx="259077" cy="254022"/>
            </a:xfrm>
            <a:custGeom>
              <a:avLst/>
              <a:gdLst>
                <a:gd name="T0" fmla="*/ 87 w 251"/>
                <a:gd name="T1" fmla="*/ 211 h 246"/>
                <a:gd name="T2" fmla="*/ 37 w 251"/>
                <a:gd name="T3" fmla="*/ 166 h 246"/>
                <a:gd name="T4" fmla="*/ 34 w 251"/>
                <a:gd name="T5" fmla="*/ 38 h 246"/>
                <a:gd name="T6" fmla="*/ 35 w 251"/>
                <a:gd name="T7" fmla="*/ 37 h 246"/>
                <a:gd name="T8" fmla="*/ 163 w 251"/>
                <a:gd name="T9" fmla="*/ 34 h 246"/>
                <a:gd name="T10" fmla="*/ 214 w 251"/>
                <a:gd name="T11" fmla="*/ 79 h 246"/>
                <a:gd name="T12" fmla="*/ 216 w 251"/>
                <a:gd name="T13" fmla="*/ 207 h 246"/>
                <a:gd name="T14" fmla="*/ 215 w 251"/>
                <a:gd name="T15" fmla="*/ 208 h 246"/>
                <a:gd name="T16" fmla="*/ 87 w 251"/>
                <a:gd name="T17" fmla="*/ 2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246">
                  <a:moveTo>
                    <a:pt x="87" y="211"/>
                  </a:moveTo>
                  <a:cubicBezTo>
                    <a:pt x="37" y="166"/>
                    <a:pt x="37" y="166"/>
                    <a:pt x="37" y="166"/>
                  </a:cubicBezTo>
                  <a:cubicBezTo>
                    <a:pt x="1" y="131"/>
                    <a:pt x="0" y="74"/>
                    <a:pt x="34" y="38"/>
                  </a:cubicBezTo>
                  <a:cubicBezTo>
                    <a:pt x="35" y="37"/>
                    <a:pt x="35" y="37"/>
                    <a:pt x="35" y="37"/>
                  </a:cubicBezTo>
                  <a:cubicBezTo>
                    <a:pt x="70" y="1"/>
                    <a:pt x="127" y="0"/>
                    <a:pt x="163" y="34"/>
                  </a:cubicBezTo>
                  <a:cubicBezTo>
                    <a:pt x="214" y="79"/>
                    <a:pt x="214" y="79"/>
                    <a:pt x="214" y="79"/>
                  </a:cubicBezTo>
                  <a:cubicBezTo>
                    <a:pt x="250" y="114"/>
                    <a:pt x="251" y="171"/>
                    <a:pt x="216" y="207"/>
                  </a:cubicBezTo>
                  <a:cubicBezTo>
                    <a:pt x="215" y="208"/>
                    <a:pt x="215" y="208"/>
                    <a:pt x="215" y="208"/>
                  </a:cubicBezTo>
                  <a:cubicBezTo>
                    <a:pt x="181" y="244"/>
                    <a:pt x="123" y="246"/>
                    <a:pt x="87" y="21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1" name="Freeform 55"/>
            <p:cNvSpPr/>
            <p:nvPr/>
          </p:nvSpPr>
          <p:spPr bwMode="auto">
            <a:xfrm>
              <a:off x="5171763" y="3382883"/>
              <a:ext cx="756378" cy="415155"/>
            </a:xfrm>
            <a:custGeom>
              <a:avLst/>
              <a:gdLst>
                <a:gd name="T0" fmla="*/ 0 w 733"/>
                <a:gd name="T1" fmla="*/ 22 h 402"/>
                <a:gd name="T2" fmla="*/ 401 w 733"/>
                <a:gd name="T3" fmla="*/ 2 h 402"/>
                <a:gd name="T4" fmla="*/ 536 w 733"/>
                <a:gd name="T5" fmla="*/ 54 h 402"/>
                <a:gd name="T6" fmla="*/ 689 w 733"/>
                <a:gd name="T7" fmla="*/ 205 h 402"/>
                <a:gd name="T8" fmla="*/ 693 w 733"/>
                <a:gd name="T9" fmla="*/ 356 h 402"/>
                <a:gd name="T10" fmla="*/ 691 w 733"/>
                <a:gd name="T11" fmla="*/ 358 h 402"/>
                <a:gd name="T12" fmla="*/ 540 w 733"/>
                <a:gd name="T13" fmla="*/ 361 h 402"/>
                <a:gd name="T14" fmla="*/ 370 w 733"/>
                <a:gd name="T15" fmla="*/ 193 h 402"/>
                <a:gd name="T16" fmla="*/ 13 w 733"/>
                <a:gd name="T17" fmla="*/ 244 h 402"/>
                <a:gd name="T18" fmla="*/ 0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0" y="22"/>
                  </a:moveTo>
                  <a:cubicBezTo>
                    <a:pt x="401" y="2"/>
                    <a:pt x="401" y="2"/>
                    <a:pt x="401" y="2"/>
                  </a:cubicBezTo>
                  <a:cubicBezTo>
                    <a:pt x="451" y="0"/>
                    <a:pt x="500" y="18"/>
                    <a:pt x="536" y="54"/>
                  </a:cubicBezTo>
                  <a:cubicBezTo>
                    <a:pt x="689" y="205"/>
                    <a:pt x="689" y="205"/>
                    <a:pt x="689" y="205"/>
                  </a:cubicBezTo>
                  <a:cubicBezTo>
                    <a:pt x="732" y="246"/>
                    <a:pt x="733" y="314"/>
                    <a:pt x="693" y="356"/>
                  </a:cubicBezTo>
                  <a:cubicBezTo>
                    <a:pt x="691" y="358"/>
                    <a:pt x="691" y="358"/>
                    <a:pt x="691" y="358"/>
                  </a:cubicBezTo>
                  <a:cubicBezTo>
                    <a:pt x="650" y="401"/>
                    <a:pt x="583" y="402"/>
                    <a:pt x="540" y="361"/>
                  </a:cubicBezTo>
                  <a:cubicBezTo>
                    <a:pt x="370" y="193"/>
                    <a:pt x="370" y="193"/>
                    <a:pt x="370" y="193"/>
                  </a:cubicBezTo>
                  <a:cubicBezTo>
                    <a:pt x="13" y="244"/>
                    <a:pt x="13" y="244"/>
                    <a:pt x="13" y="244"/>
                  </a:cubicBezTo>
                  <a:cubicBezTo>
                    <a:pt x="0" y="22"/>
                    <a:pt x="0" y="22"/>
                    <a:pt x="0" y="22"/>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2" name="Freeform 56"/>
            <p:cNvSpPr/>
            <p:nvPr/>
          </p:nvSpPr>
          <p:spPr bwMode="auto">
            <a:xfrm>
              <a:off x="5553427" y="3582561"/>
              <a:ext cx="345647" cy="236329"/>
            </a:xfrm>
            <a:custGeom>
              <a:avLst/>
              <a:gdLst>
                <a:gd name="T0" fmla="*/ 0 w 335"/>
                <a:gd name="T1" fmla="*/ 0 h 229"/>
                <a:gd name="T2" fmla="*/ 147 w 335"/>
                <a:gd name="T3" fmla="*/ 189 h 229"/>
                <a:gd name="T4" fmla="*/ 230 w 335"/>
                <a:gd name="T5" fmla="*/ 229 h 229"/>
                <a:gd name="T6" fmla="*/ 297 w 335"/>
                <a:gd name="T7" fmla="*/ 205 h 229"/>
                <a:gd name="T8" fmla="*/ 299 w 335"/>
                <a:gd name="T9" fmla="*/ 204 h 229"/>
                <a:gd name="T10" fmla="*/ 335 w 335"/>
                <a:gd name="T11" fmla="*/ 148 h 229"/>
                <a:gd name="T12" fmla="*/ 323 w 335"/>
                <a:gd name="T13" fmla="*/ 163 h 229"/>
                <a:gd name="T14" fmla="*/ 323 w 335"/>
                <a:gd name="T15" fmla="*/ 163 h 229"/>
                <a:gd name="T16" fmla="*/ 323 w 335"/>
                <a:gd name="T17" fmla="*/ 163 h 229"/>
                <a:gd name="T18" fmla="*/ 321 w 335"/>
                <a:gd name="T19" fmla="*/ 165 h 229"/>
                <a:gd name="T20" fmla="*/ 244 w 335"/>
                <a:gd name="T21" fmla="*/ 198 h 229"/>
                <a:gd name="T22" fmla="*/ 170 w 335"/>
                <a:gd name="T23" fmla="*/ 168 h 229"/>
                <a:gd name="T24" fmla="*/ 0 w 335"/>
                <a:gd name="T25"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5" h="229">
                  <a:moveTo>
                    <a:pt x="0" y="0"/>
                  </a:moveTo>
                  <a:cubicBezTo>
                    <a:pt x="147" y="189"/>
                    <a:pt x="147" y="189"/>
                    <a:pt x="147" y="189"/>
                  </a:cubicBezTo>
                  <a:cubicBezTo>
                    <a:pt x="168" y="215"/>
                    <a:pt x="199" y="229"/>
                    <a:pt x="230" y="229"/>
                  </a:cubicBezTo>
                  <a:cubicBezTo>
                    <a:pt x="254" y="229"/>
                    <a:pt x="277" y="221"/>
                    <a:pt x="297" y="205"/>
                  </a:cubicBezTo>
                  <a:cubicBezTo>
                    <a:pt x="299" y="204"/>
                    <a:pt x="299" y="204"/>
                    <a:pt x="299" y="204"/>
                  </a:cubicBezTo>
                  <a:cubicBezTo>
                    <a:pt x="317" y="189"/>
                    <a:pt x="329" y="169"/>
                    <a:pt x="335" y="148"/>
                  </a:cubicBezTo>
                  <a:cubicBezTo>
                    <a:pt x="332" y="153"/>
                    <a:pt x="327" y="158"/>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3" name="Freeform 57"/>
            <p:cNvSpPr>
              <a:spLocks noEditPoints="1"/>
            </p:cNvSpPr>
            <p:nvPr/>
          </p:nvSpPr>
          <p:spPr bwMode="auto">
            <a:xfrm>
              <a:off x="5553427" y="3582561"/>
              <a:ext cx="345647" cy="204102"/>
            </a:xfrm>
            <a:custGeom>
              <a:avLst/>
              <a:gdLst>
                <a:gd name="T0" fmla="*/ 335 w 335"/>
                <a:gd name="T1" fmla="*/ 148 h 198"/>
                <a:gd name="T2" fmla="*/ 323 w 335"/>
                <a:gd name="T3" fmla="*/ 163 h 198"/>
                <a:gd name="T4" fmla="*/ 335 w 335"/>
                <a:gd name="T5" fmla="*/ 148 h 198"/>
                <a:gd name="T6" fmla="*/ 335 w 335"/>
                <a:gd name="T7" fmla="*/ 148 h 198"/>
                <a:gd name="T8" fmla="*/ 0 w 335"/>
                <a:gd name="T9" fmla="*/ 0 h 198"/>
                <a:gd name="T10" fmla="*/ 0 w 335"/>
                <a:gd name="T11" fmla="*/ 0 h 198"/>
                <a:gd name="T12" fmla="*/ 170 w 335"/>
                <a:gd name="T13" fmla="*/ 168 h 198"/>
                <a:gd name="T14" fmla="*/ 244 w 335"/>
                <a:gd name="T15" fmla="*/ 198 h 198"/>
                <a:gd name="T16" fmla="*/ 321 w 335"/>
                <a:gd name="T17" fmla="*/ 165 h 198"/>
                <a:gd name="T18" fmla="*/ 323 w 335"/>
                <a:gd name="T19" fmla="*/ 163 h 198"/>
                <a:gd name="T20" fmla="*/ 323 w 335"/>
                <a:gd name="T21" fmla="*/ 163 h 198"/>
                <a:gd name="T22" fmla="*/ 323 w 335"/>
                <a:gd name="T23" fmla="*/ 163 h 198"/>
                <a:gd name="T24" fmla="*/ 321 w 335"/>
                <a:gd name="T25" fmla="*/ 165 h 198"/>
                <a:gd name="T26" fmla="*/ 244 w 335"/>
                <a:gd name="T27" fmla="*/ 198 h 198"/>
                <a:gd name="T28" fmla="*/ 170 w 335"/>
                <a:gd name="T29" fmla="*/ 168 h 198"/>
                <a:gd name="T30" fmla="*/ 0 w 335"/>
                <a:gd name="T3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5" h="198">
                  <a:moveTo>
                    <a:pt x="335" y="148"/>
                  </a:moveTo>
                  <a:cubicBezTo>
                    <a:pt x="332" y="153"/>
                    <a:pt x="327" y="158"/>
                    <a:pt x="323" y="163"/>
                  </a:cubicBezTo>
                  <a:cubicBezTo>
                    <a:pt x="327" y="158"/>
                    <a:pt x="332" y="153"/>
                    <a:pt x="335" y="148"/>
                  </a:cubicBezTo>
                  <a:cubicBezTo>
                    <a:pt x="335" y="148"/>
                    <a:pt x="335" y="148"/>
                    <a:pt x="335" y="148"/>
                  </a:cubicBezTo>
                  <a:moveTo>
                    <a:pt x="0" y="0"/>
                  </a:moveTo>
                  <a:cubicBezTo>
                    <a:pt x="0" y="0"/>
                    <a:pt x="0" y="0"/>
                    <a:pt x="0" y="0"/>
                  </a:cubicBezTo>
                  <a:cubicBezTo>
                    <a:pt x="170" y="168"/>
                    <a:pt x="170" y="168"/>
                    <a:pt x="170" y="168"/>
                  </a:cubicBezTo>
                  <a:cubicBezTo>
                    <a:pt x="191" y="188"/>
                    <a:pt x="217" y="198"/>
                    <a:pt x="244" y="198"/>
                  </a:cubicBezTo>
                  <a:cubicBezTo>
                    <a:pt x="272" y="198"/>
                    <a:pt x="300" y="187"/>
                    <a:pt x="321" y="165"/>
                  </a:cubicBezTo>
                  <a:cubicBezTo>
                    <a:pt x="323" y="163"/>
                    <a:pt x="323" y="163"/>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4" name="Freeform 60"/>
            <p:cNvSpPr/>
            <p:nvPr/>
          </p:nvSpPr>
          <p:spPr bwMode="auto">
            <a:xfrm>
              <a:off x="4900048" y="3380987"/>
              <a:ext cx="120060" cy="470130"/>
            </a:xfrm>
            <a:custGeom>
              <a:avLst/>
              <a:gdLst>
                <a:gd name="T0" fmla="*/ 190 w 190"/>
                <a:gd name="T1" fmla="*/ 0 h 744"/>
                <a:gd name="T2" fmla="*/ 0 w 190"/>
                <a:gd name="T3" fmla="*/ 734 h 744"/>
                <a:gd name="T4" fmla="*/ 82 w 190"/>
                <a:gd name="T5" fmla="*/ 744 h 744"/>
                <a:gd name="T6" fmla="*/ 190 w 190"/>
                <a:gd name="T7" fmla="*/ 0 h 744"/>
              </a:gdLst>
              <a:ahLst/>
              <a:cxnLst>
                <a:cxn ang="0">
                  <a:pos x="T0" y="T1"/>
                </a:cxn>
                <a:cxn ang="0">
                  <a:pos x="T2" y="T3"/>
                </a:cxn>
                <a:cxn ang="0">
                  <a:pos x="T4" y="T5"/>
                </a:cxn>
                <a:cxn ang="0">
                  <a:pos x="T6" y="T7"/>
                </a:cxn>
              </a:cxnLst>
              <a:rect l="0" t="0" r="r" b="b"/>
              <a:pathLst>
                <a:path w="190" h="744">
                  <a:moveTo>
                    <a:pt x="190" y="0"/>
                  </a:moveTo>
                  <a:lnTo>
                    <a:pt x="0" y="734"/>
                  </a:lnTo>
                  <a:lnTo>
                    <a:pt x="82" y="744"/>
                  </a:lnTo>
                  <a:lnTo>
                    <a:pt x="190" y="0"/>
                  </a:lnTo>
                  <a:close/>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5" name="Freeform 64"/>
            <p:cNvSpPr/>
            <p:nvPr/>
          </p:nvSpPr>
          <p:spPr bwMode="auto">
            <a:xfrm>
              <a:off x="6268732" y="3368349"/>
              <a:ext cx="134594" cy="541534"/>
            </a:xfrm>
            <a:custGeom>
              <a:avLst/>
              <a:gdLst>
                <a:gd name="T0" fmla="*/ 0 w 213"/>
                <a:gd name="T1" fmla="*/ 0 h 857"/>
                <a:gd name="T2" fmla="*/ 76 w 213"/>
                <a:gd name="T3" fmla="*/ 857 h 857"/>
                <a:gd name="T4" fmla="*/ 213 w 213"/>
                <a:gd name="T5" fmla="*/ 819 h 857"/>
                <a:gd name="T6" fmla="*/ 0 w 213"/>
                <a:gd name="T7" fmla="*/ 0 h 857"/>
              </a:gdLst>
              <a:ahLst/>
              <a:cxnLst>
                <a:cxn ang="0">
                  <a:pos x="T0" y="T1"/>
                </a:cxn>
                <a:cxn ang="0">
                  <a:pos x="T2" y="T3"/>
                </a:cxn>
                <a:cxn ang="0">
                  <a:pos x="T4" y="T5"/>
                </a:cxn>
                <a:cxn ang="0">
                  <a:pos x="T6" y="T7"/>
                </a:cxn>
              </a:cxnLst>
              <a:rect l="0" t="0" r="r" b="b"/>
              <a:pathLst>
                <a:path w="213" h="857">
                  <a:moveTo>
                    <a:pt x="0" y="0"/>
                  </a:moveTo>
                  <a:lnTo>
                    <a:pt x="76" y="857"/>
                  </a:lnTo>
                  <a:lnTo>
                    <a:pt x="213" y="819"/>
                  </a:lnTo>
                  <a:lnTo>
                    <a:pt x="0" y="0"/>
                  </a:lnTo>
                  <a:close/>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6" name="Freeform 32"/>
            <p:cNvSpPr/>
            <p:nvPr/>
          </p:nvSpPr>
          <p:spPr bwMode="auto">
            <a:xfrm>
              <a:off x="6346838" y="1601043"/>
              <a:ext cx="5845162" cy="2362551"/>
            </a:xfrm>
            <a:custGeom>
              <a:avLst/>
              <a:gdLst>
                <a:gd name="T0" fmla="*/ 0 w 2791"/>
                <a:gd name="T1" fmla="*/ 816 h 1851"/>
                <a:gd name="T2" fmla="*/ 250 w 2791"/>
                <a:gd name="T3" fmla="*/ 1851 h 1851"/>
                <a:gd name="T4" fmla="*/ 2791 w 2791"/>
                <a:gd name="T5" fmla="*/ 1365 h 1851"/>
                <a:gd name="T6" fmla="*/ 2791 w 2791"/>
                <a:gd name="T7" fmla="*/ 0 h 1851"/>
                <a:gd name="T8" fmla="*/ 0 w 2791"/>
                <a:gd name="T9" fmla="*/ 816 h 1851"/>
                <a:gd name="connsiteX0" fmla="*/ 0 w 32507"/>
                <a:gd name="connsiteY0" fmla="*/ 14287 h 19879"/>
                <a:gd name="connsiteX1" fmla="*/ 896 w 32507"/>
                <a:gd name="connsiteY1" fmla="*/ 19879 h 19879"/>
                <a:gd name="connsiteX2" fmla="*/ 10000 w 32507"/>
                <a:gd name="connsiteY2" fmla="*/ 17253 h 19879"/>
                <a:gd name="connsiteX3" fmla="*/ 32507 w 32507"/>
                <a:gd name="connsiteY3" fmla="*/ 0 h 19879"/>
                <a:gd name="connsiteX4" fmla="*/ 0 w 32507"/>
                <a:gd name="connsiteY4" fmla="*/ 14287 h 19879"/>
                <a:gd name="connsiteX0-1" fmla="*/ 0 w 33261"/>
                <a:gd name="connsiteY0-2" fmla="*/ 14536 h 20128"/>
                <a:gd name="connsiteX1-3" fmla="*/ 896 w 33261"/>
                <a:gd name="connsiteY1-4" fmla="*/ 20128 h 20128"/>
                <a:gd name="connsiteX2-5" fmla="*/ 10000 w 33261"/>
                <a:gd name="connsiteY2-6" fmla="*/ 17502 h 20128"/>
                <a:gd name="connsiteX3-7" fmla="*/ 33261 w 33261"/>
                <a:gd name="connsiteY3-8" fmla="*/ 0 h 20128"/>
                <a:gd name="connsiteX4-9" fmla="*/ 0 w 33261"/>
                <a:gd name="connsiteY4-10" fmla="*/ 14536 h 20128"/>
                <a:gd name="connsiteX0-11" fmla="*/ 0 w 33261"/>
                <a:gd name="connsiteY0-12" fmla="*/ 14536 h 20128"/>
                <a:gd name="connsiteX1-13" fmla="*/ 896 w 33261"/>
                <a:gd name="connsiteY1-14" fmla="*/ 20128 h 20128"/>
                <a:gd name="connsiteX2-15" fmla="*/ 33119 w 33261"/>
                <a:gd name="connsiteY2-16" fmla="*/ 10715 h 20128"/>
                <a:gd name="connsiteX3-17" fmla="*/ 33261 w 33261"/>
                <a:gd name="connsiteY3-18" fmla="*/ 0 h 20128"/>
                <a:gd name="connsiteX4-19" fmla="*/ 0 w 33261"/>
                <a:gd name="connsiteY4-20" fmla="*/ 14536 h 20128"/>
                <a:gd name="connsiteX0-21" fmla="*/ 0 w 33143"/>
                <a:gd name="connsiteY0-22" fmla="*/ 14607 h 20199"/>
                <a:gd name="connsiteX1-23" fmla="*/ 896 w 33143"/>
                <a:gd name="connsiteY1-24" fmla="*/ 20199 h 20199"/>
                <a:gd name="connsiteX2-25" fmla="*/ 33119 w 33143"/>
                <a:gd name="connsiteY2-26" fmla="*/ 10786 h 20199"/>
                <a:gd name="connsiteX3-27" fmla="*/ 33143 w 33143"/>
                <a:gd name="connsiteY3-28" fmla="*/ 0 h 20199"/>
                <a:gd name="connsiteX4-29" fmla="*/ 0 w 33143"/>
                <a:gd name="connsiteY4-30" fmla="*/ 14607 h 201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143" h="20199">
                  <a:moveTo>
                    <a:pt x="0" y="14607"/>
                  </a:moveTo>
                  <a:lnTo>
                    <a:pt x="896" y="20199"/>
                  </a:lnTo>
                  <a:lnTo>
                    <a:pt x="33119" y="10786"/>
                  </a:lnTo>
                  <a:cubicBezTo>
                    <a:pt x="33166" y="7214"/>
                    <a:pt x="33096" y="3572"/>
                    <a:pt x="33143" y="0"/>
                  </a:cubicBezTo>
                  <a:lnTo>
                    <a:pt x="0" y="14607"/>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7" name="Freeform 38"/>
            <p:cNvSpPr/>
            <p:nvPr/>
          </p:nvSpPr>
          <p:spPr bwMode="auto">
            <a:xfrm>
              <a:off x="-23122" y="1824921"/>
              <a:ext cx="4959188" cy="2110870"/>
            </a:xfrm>
            <a:custGeom>
              <a:avLst/>
              <a:gdLst>
                <a:gd name="T0" fmla="*/ 2803 w 2803"/>
                <a:gd name="T1" fmla="*/ 819 h 1854"/>
                <a:gd name="T2" fmla="*/ 2553 w 2803"/>
                <a:gd name="T3" fmla="*/ 1854 h 1854"/>
                <a:gd name="T4" fmla="*/ 0 w 2803"/>
                <a:gd name="T5" fmla="*/ 1363 h 1854"/>
                <a:gd name="T6" fmla="*/ 0 w 2803"/>
                <a:gd name="T7" fmla="*/ 0 h 1854"/>
                <a:gd name="T8" fmla="*/ 2803 w 2803"/>
                <a:gd name="T9" fmla="*/ 819 h 1854"/>
                <a:gd name="connsiteX0" fmla="*/ 28445 w 28445"/>
                <a:gd name="connsiteY0" fmla="*/ 12577 h 18160"/>
                <a:gd name="connsiteX1" fmla="*/ 27553 w 28445"/>
                <a:gd name="connsiteY1" fmla="*/ 18160 h 18160"/>
                <a:gd name="connsiteX2" fmla="*/ 18445 w 28445"/>
                <a:gd name="connsiteY2" fmla="*/ 15512 h 18160"/>
                <a:gd name="connsiteX3" fmla="*/ 0 w 28445"/>
                <a:gd name="connsiteY3" fmla="*/ 0 h 18160"/>
                <a:gd name="connsiteX4" fmla="*/ 28445 w 28445"/>
                <a:gd name="connsiteY4" fmla="*/ 12577 h 18160"/>
                <a:gd name="connsiteX0-1" fmla="*/ 28445 w 28445"/>
                <a:gd name="connsiteY0-2" fmla="*/ 12577 h 18160"/>
                <a:gd name="connsiteX1-3" fmla="*/ 27553 w 28445"/>
                <a:gd name="connsiteY1-4" fmla="*/ 18160 h 18160"/>
                <a:gd name="connsiteX2-5" fmla="*/ 517 w 28445"/>
                <a:gd name="connsiteY2-6" fmla="*/ 10119 h 18160"/>
                <a:gd name="connsiteX3-7" fmla="*/ 0 w 28445"/>
                <a:gd name="connsiteY3-8" fmla="*/ 0 h 18160"/>
                <a:gd name="connsiteX4-9" fmla="*/ 28445 w 28445"/>
                <a:gd name="connsiteY4-10" fmla="*/ 12577 h 18160"/>
                <a:gd name="connsiteX0-11" fmla="*/ 27999 w 27999"/>
                <a:gd name="connsiteY0-12" fmla="*/ 12435 h 18018"/>
                <a:gd name="connsiteX1-13" fmla="*/ 27107 w 27999"/>
                <a:gd name="connsiteY1-14" fmla="*/ 18018 h 18018"/>
                <a:gd name="connsiteX2-15" fmla="*/ 71 w 27999"/>
                <a:gd name="connsiteY2-16" fmla="*/ 9977 h 18018"/>
                <a:gd name="connsiteX3-17" fmla="*/ 0 w 27999"/>
                <a:gd name="connsiteY3-18" fmla="*/ 0 h 18018"/>
                <a:gd name="connsiteX4-19" fmla="*/ 27999 w 27999"/>
                <a:gd name="connsiteY4-20" fmla="*/ 12435 h 1801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999" h="18018">
                  <a:moveTo>
                    <a:pt x="27999" y="12435"/>
                  </a:moveTo>
                  <a:lnTo>
                    <a:pt x="27107" y="18018"/>
                  </a:lnTo>
                  <a:lnTo>
                    <a:pt x="71" y="9977"/>
                  </a:lnTo>
                  <a:cubicBezTo>
                    <a:pt x="-101" y="6604"/>
                    <a:pt x="172" y="3373"/>
                    <a:pt x="0" y="0"/>
                  </a:cubicBezTo>
                  <a:lnTo>
                    <a:pt x="27999" y="12435"/>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8" name="Freeform 33"/>
            <p:cNvSpPr/>
            <p:nvPr/>
          </p:nvSpPr>
          <p:spPr bwMode="auto">
            <a:xfrm>
              <a:off x="6558772" y="3735480"/>
              <a:ext cx="132698" cy="133962"/>
            </a:xfrm>
            <a:custGeom>
              <a:avLst/>
              <a:gdLst>
                <a:gd name="T0" fmla="*/ 128 w 128"/>
                <a:gd name="T1" fmla="*/ 65 h 130"/>
                <a:gd name="T2" fmla="*/ 63 w 128"/>
                <a:gd name="T3" fmla="*/ 130 h 130"/>
                <a:gd name="T4" fmla="*/ 0 w 128"/>
                <a:gd name="T5" fmla="*/ 65 h 130"/>
                <a:gd name="T6" fmla="*/ 67 w 128"/>
                <a:gd name="T7" fmla="*/ 2 h 130"/>
                <a:gd name="T8" fmla="*/ 128 w 128"/>
                <a:gd name="T9" fmla="*/ 65 h 130"/>
              </a:gdLst>
              <a:ahLst/>
              <a:cxnLst>
                <a:cxn ang="0">
                  <a:pos x="T0" y="T1"/>
                </a:cxn>
                <a:cxn ang="0">
                  <a:pos x="T2" y="T3"/>
                </a:cxn>
                <a:cxn ang="0">
                  <a:pos x="T4" y="T5"/>
                </a:cxn>
                <a:cxn ang="0">
                  <a:pos x="T6" y="T7"/>
                </a:cxn>
                <a:cxn ang="0">
                  <a:pos x="T8" y="T9"/>
                </a:cxn>
              </a:cxnLst>
              <a:rect l="0" t="0" r="r" b="b"/>
              <a:pathLst>
                <a:path w="128" h="130">
                  <a:moveTo>
                    <a:pt x="128" y="65"/>
                  </a:moveTo>
                  <a:cubicBezTo>
                    <a:pt x="128" y="101"/>
                    <a:pt x="99" y="130"/>
                    <a:pt x="63" y="130"/>
                  </a:cubicBezTo>
                  <a:cubicBezTo>
                    <a:pt x="28" y="129"/>
                    <a:pt x="0" y="100"/>
                    <a:pt x="0" y="65"/>
                  </a:cubicBezTo>
                  <a:cubicBezTo>
                    <a:pt x="1" y="29"/>
                    <a:pt x="31" y="0"/>
                    <a:pt x="67" y="2"/>
                  </a:cubicBezTo>
                  <a:cubicBezTo>
                    <a:pt x="100" y="3"/>
                    <a:pt x="127" y="31"/>
                    <a:pt x="128"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9" name="Freeform 34"/>
            <p:cNvSpPr/>
            <p:nvPr/>
          </p:nvSpPr>
          <p:spPr bwMode="auto">
            <a:xfrm>
              <a:off x="6759083" y="3695039"/>
              <a:ext cx="144704" cy="145336"/>
            </a:xfrm>
            <a:custGeom>
              <a:avLst/>
              <a:gdLst>
                <a:gd name="T0" fmla="*/ 133 w 140"/>
                <a:gd name="T1" fmla="*/ 60 h 141"/>
                <a:gd name="T2" fmla="*/ 59 w 140"/>
                <a:gd name="T3" fmla="*/ 133 h 141"/>
                <a:gd name="T4" fmla="*/ 7 w 140"/>
                <a:gd name="T5" fmla="*/ 80 h 141"/>
                <a:gd name="T6" fmla="*/ 82 w 140"/>
                <a:gd name="T7" fmla="*/ 7 h 141"/>
                <a:gd name="T8" fmla="*/ 133 w 140"/>
                <a:gd name="T9" fmla="*/ 60 h 141"/>
              </a:gdLst>
              <a:ahLst/>
              <a:cxnLst>
                <a:cxn ang="0">
                  <a:pos x="T0" y="T1"/>
                </a:cxn>
                <a:cxn ang="0">
                  <a:pos x="T2" y="T3"/>
                </a:cxn>
                <a:cxn ang="0">
                  <a:pos x="T4" y="T5"/>
                </a:cxn>
                <a:cxn ang="0">
                  <a:pos x="T6" y="T7"/>
                </a:cxn>
                <a:cxn ang="0">
                  <a:pos x="T8" y="T9"/>
                </a:cxn>
              </a:cxnLst>
              <a:rect l="0" t="0" r="r" b="b"/>
              <a:pathLst>
                <a:path w="140" h="141">
                  <a:moveTo>
                    <a:pt x="133" y="60"/>
                  </a:moveTo>
                  <a:cubicBezTo>
                    <a:pt x="140" y="104"/>
                    <a:pt x="102" y="141"/>
                    <a:pt x="59" y="133"/>
                  </a:cubicBezTo>
                  <a:cubicBezTo>
                    <a:pt x="32" y="129"/>
                    <a:pt x="11" y="107"/>
                    <a:pt x="7" y="80"/>
                  </a:cubicBezTo>
                  <a:cubicBezTo>
                    <a:pt x="0" y="36"/>
                    <a:pt x="38" y="0"/>
                    <a:pt x="82" y="7"/>
                  </a:cubicBezTo>
                  <a:cubicBezTo>
                    <a:pt x="108" y="12"/>
                    <a:pt x="129" y="34"/>
                    <a:pt x="133"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0" name="Freeform 35"/>
            <p:cNvSpPr/>
            <p:nvPr/>
          </p:nvSpPr>
          <p:spPr bwMode="auto">
            <a:xfrm>
              <a:off x="6966977" y="3659021"/>
              <a:ext cx="143440" cy="146600"/>
            </a:xfrm>
            <a:custGeom>
              <a:avLst/>
              <a:gdLst>
                <a:gd name="T0" fmla="*/ 133 w 139"/>
                <a:gd name="T1" fmla="*/ 61 h 142"/>
                <a:gd name="T2" fmla="*/ 58 w 139"/>
                <a:gd name="T3" fmla="*/ 134 h 142"/>
                <a:gd name="T4" fmla="*/ 6 w 139"/>
                <a:gd name="T5" fmla="*/ 81 h 142"/>
                <a:gd name="T6" fmla="*/ 81 w 139"/>
                <a:gd name="T7" fmla="*/ 8 h 142"/>
                <a:gd name="T8" fmla="*/ 133 w 139"/>
                <a:gd name="T9" fmla="*/ 61 h 142"/>
              </a:gdLst>
              <a:ahLst/>
              <a:cxnLst>
                <a:cxn ang="0">
                  <a:pos x="T0" y="T1"/>
                </a:cxn>
                <a:cxn ang="0">
                  <a:pos x="T2" y="T3"/>
                </a:cxn>
                <a:cxn ang="0">
                  <a:pos x="T4" y="T5"/>
                </a:cxn>
                <a:cxn ang="0">
                  <a:pos x="T6" y="T7"/>
                </a:cxn>
                <a:cxn ang="0">
                  <a:pos x="T8" y="T9"/>
                </a:cxn>
              </a:cxnLst>
              <a:rect l="0" t="0" r="r" b="b"/>
              <a:pathLst>
                <a:path w="139" h="142">
                  <a:moveTo>
                    <a:pt x="133" y="61"/>
                  </a:moveTo>
                  <a:cubicBezTo>
                    <a:pt x="139" y="105"/>
                    <a:pt x="101" y="142"/>
                    <a:pt x="58" y="134"/>
                  </a:cubicBezTo>
                  <a:cubicBezTo>
                    <a:pt x="31" y="129"/>
                    <a:pt x="10" y="108"/>
                    <a:pt x="6" y="81"/>
                  </a:cubicBezTo>
                  <a:cubicBezTo>
                    <a:pt x="0" y="37"/>
                    <a:pt x="37" y="0"/>
                    <a:pt x="81" y="8"/>
                  </a:cubicBezTo>
                  <a:cubicBezTo>
                    <a:pt x="107" y="13"/>
                    <a:pt x="129" y="34"/>
                    <a:pt x="133"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1" name="Freeform 39"/>
            <p:cNvSpPr/>
            <p:nvPr/>
          </p:nvSpPr>
          <p:spPr bwMode="auto">
            <a:xfrm>
              <a:off x="4630861" y="3735480"/>
              <a:ext cx="132698" cy="133962"/>
            </a:xfrm>
            <a:custGeom>
              <a:avLst/>
              <a:gdLst>
                <a:gd name="T0" fmla="*/ 0 w 129"/>
                <a:gd name="T1" fmla="*/ 65 h 130"/>
                <a:gd name="T2" fmla="*/ 65 w 129"/>
                <a:gd name="T3" fmla="*/ 130 h 130"/>
                <a:gd name="T4" fmla="*/ 128 w 129"/>
                <a:gd name="T5" fmla="*/ 65 h 130"/>
                <a:gd name="T6" fmla="*/ 62 w 129"/>
                <a:gd name="T7" fmla="*/ 2 h 130"/>
                <a:gd name="T8" fmla="*/ 0 w 129"/>
                <a:gd name="T9" fmla="*/ 65 h 130"/>
              </a:gdLst>
              <a:ahLst/>
              <a:cxnLst>
                <a:cxn ang="0">
                  <a:pos x="T0" y="T1"/>
                </a:cxn>
                <a:cxn ang="0">
                  <a:pos x="T2" y="T3"/>
                </a:cxn>
                <a:cxn ang="0">
                  <a:pos x="T4" y="T5"/>
                </a:cxn>
                <a:cxn ang="0">
                  <a:pos x="T6" y="T7"/>
                </a:cxn>
                <a:cxn ang="0">
                  <a:pos x="T8" y="T9"/>
                </a:cxn>
              </a:cxnLst>
              <a:rect l="0" t="0" r="r" b="b"/>
              <a:pathLst>
                <a:path w="129" h="130">
                  <a:moveTo>
                    <a:pt x="0" y="65"/>
                  </a:moveTo>
                  <a:cubicBezTo>
                    <a:pt x="0" y="101"/>
                    <a:pt x="29" y="130"/>
                    <a:pt x="65" y="130"/>
                  </a:cubicBezTo>
                  <a:cubicBezTo>
                    <a:pt x="101" y="129"/>
                    <a:pt x="129" y="100"/>
                    <a:pt x="128" y="65"/>
                  </a:cubicBezTo>
                  <a:cubicBezTo>
                    <a:pt x="128" y="29"/>
                    <a:pt x="98" y="0"/>
                    <a:pt x="62" y="2"/>
                  </a:cubicBezTo>
                  <a:cubicBezTo>
                    <a:pt x="28" y="3"/>
                    <a:pt x="1" y="31"/>
                    <a:pt x="0"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2" name="Freeform 40"/>
            <p:cNvSpPr/>
            <p:nvPr/>
          </p:nvSpPr>
          <p:spPr bwMode="auto">
            <a:xfrm>
              <a:off x="4417912" y="3695039"/>
              <a:ext cx="144704" cy="145336"/>
            </a:xfrm>
            <a:custGeom>
              <a:avLst/>
              <a:gdLst>
                <a:gd name="T0" fmla="*/ 7 w 140"/>
                <a:gd name="T1" fmla="*/ 60 h 141"/>
                <a:gd name="T2" fmla="*/ 82 w 140"/>
                <a:gd name="T3" fmla="*/ 133 h 141"/>
                <a:gd name="T4" fmla="*/ 133 w 140"/>
                <a:gd name="T5" fmla="*/ 80 h 141"/>
                <a:gd name="T6" fmla="*/ 58 w 140"/>
                <a:gd name="T7" fmla="*/ 7 h 141"/>
                <a:gd name="T8" fmla="*/ 7 w 140"/>
                <a:gd name="T9" fmla="*/ 60 h 141"/>
              </a:gdLst>
              <a:ahLst/>
              <a:cxnLst>
                <a:cxn ang="0">
                  <a:pos x="T0" y="T1"/>
                </a:cxn>
                <a:cxn ang="0">
                  <a:pos x="T2" y="T3"/>
                </a:cxn>
                <a:cxn ang="0">
                  <a:pos x="T4" y="T5"/>
                </a:cxn>
                <a:cxn ang="0">
                  <a:pos x="T6" y="T7"/>
                </a:cxn>
                <a:cxn ang="0">
                  <a:pos x="T8" y="T9"/>
                </a:cxn>
              </a:cxnLst>
              <a:rect l="0" t="0" r="r" b="b"/>
              <a:pathLst>
                <a:path w="140" h="141">
                  <a:moveTo>
                    <a:pt x="7" y="60"/>
                  </a:moveTo>
                  <a:cubicBezTo>
                    <a:pt x="0" y="104"/>
                    <a:pt x="38" y="141"/>
                    <a:pt x="82" y="133"/>
                  </a:cubicBezTo>
                  <a:cubicBezTo>
                    <a:pt x="108" y="129"/>
                    <a:pt x="129" y="107"/>
                    <a:pt x="133" y="80"/>
                  </a:cubicBezTo>
                  <a:cubicBezTo>
                    <a:pt x="140" y="36"/>
                    <a:pt x="102" y="0"/>
                    <a:pt x="58" y="7"/>
                  </a:cubicBezTo>
                  <a:cubicBezTo>
                    <a:pt x="32" y="12"/>
                    <a:pt x="11" y="34"/>
                    <a:pt x="7"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3" name="Freeform 41"/>
            <p:cNvSpPr/>
            <p:nvPr/>
          </p:nvSpPr>
          <p:spPr bwMode="auto">
            <a:xfrm>
              <a:off x="4211282" y="3659021"/>
              <a:ext cx="144704" cy="146600"/>
            </a:xfrm>
            <a:custGeom>
              <a:avLst/>
              <a:gdLst>
                <a:gd name="T0" fmla="*/ 7 w 140"/>
                <a:gd name="T1" fmla="*/ 61 h 142"/>
                <a:gd name="T2" fmla="*/ 82 w 140"/>
                <a:gd name="T3" fmla="*/ 134 h 142"/>
                <a:gd name="T4" fmla="*/ 133 w 140"/>
                <a:gd name="T5" fmla="*/ 81 h 142"/>
                <a:gd name="T6" fmla="*/ 58 w 140"/>
                <a:gd name="T7" fmla="*/ 8 h 142"/>
                <a:gd name="T8" fmla="*/ 7 w 140"/>
                <a:gd name="T9" fmla="*/ 61 h 142"/>
              </a:gdLst>
              <a:ahLst/>
              <a:cxnLst>
                <a:cxn ang="0">
                  <a:pos x="T0" y="T1"/>
                </a:cxn>
                <a:cxn ang="0">
                  <a:pos x="T2" y="T3"/>
                </a:cxn>
                <a:cxn ang="0">
                  <a:pos x="T4" y="T5"/>
                </a:cxn>
                <a:cxn ang="0">
                  <a:pos x="T6" y="T7"/>
                </a:cxn>
                <a:cxn ang="0">
                  <a:pos x="T8" y="T9"/>
                </a:cxn>
              </a:cxnLst>
              <a:rect l="0" t="0" r="r" b="b"/>
              <a:pathLst>
                <a:path w="140" h="142">
                  <a:moveTo>
                    <a:pt x="7" y="61"/>
                  </a:moveTo>
                  <a:cubicBezTo>
                    <a:pt x="0" y="105"/>
                    <a:pt x="38" y="142"/>
                    <a:pt x="82" y="134"/>
                  </a:cubicBezTo>
                  <a:cubicBezTo>
                    <a:pt x="108" y="129"/>
                    <a:pt x="129" y="108"/>
                    <a:pt x="133" y="81"/>
                  </a:cubicBezTo>
                  <a:cubicBezTo>
                    <a:pt x="140" y="37"/>
                    <a:pt x="102" y="0"/>
                    <a:pt x="58" y="8"/>
                  </a:cubicBezTo>
                  <a:cubicBezTo>
                    <a:pt x="32" y="13"/>
                    <a:pt x="11" y="34"/>
                    <a:pt x="7"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324" name="Group 88"/>
          <p:cNvGrpSpPr/>
          <p:nvPr/>
        </p:nvGrpSpPr>
        <p:grpSpPr>
          <a:xfrm>
            <a:off x="4594386" y="4200974"/>
            <a:ext cx="2015114" cy="1694742"/>
            <a:chOff x="4963869" y="1554810"/>
            <a:chExt cx="2015114" cy="1694742"/>
          </a:xfrm>
        </p:grpSpPr>
        <p:sp>
          <p:nvSpPr>
            <p:cNvPr id="325" name="Freeform 5"/>
            <p:cNvSpPr>
              <a:spLocks noEditPoints="1"/>
            </p:cNvSpPr>
            <p:nvPr/>
          </p:nvSpPr>
          <p:spPr bwMode="auto">
            <a:xfrm>
              <a:off x="4963869" y="2527928"/>
              <a:ext cx="496670" cy="593981"/>
            </a:xfrm>
            <a:custGeom>
              <a:avLst/>
              <a:gdLst>
                <a:gd name="T0" fmla="*/ 688 w 786"/>
                <a:gd name="T1" fmla="*/ 534 h 940"/>
                <a:gd name="T2" fmla="*/ 786 w 786"/>
                <a:gd name="T3" fmla="*/ 507 h 940"/>
                <a:gd name="T4" fmla="*/ 693 w 786"/>
                <a:gd name="T5" fmla="*/ 232 h 940"/>
                <a:gd name="T6" fmla="*/ 610 w 786"/>
                <a:gd name="T7" fmla="*/ 268 h 940"/>
                <a:gd name="T8" fmla="*/ 533 w 786"/>
                <a:gd name="T9" fmla="*/ 0 h 940"/>
                <a:gd name="T10" fmla="*/ 0 w 786"/>
                <a:gd name="T11" fmla="*/ 168 h 940"/>
                <a:gd name="T12" fmla="*/ 224 w 786"/>
                <a:gd name="T13" fmla="*/ 940 h 940"/>
                <a:gd name="T14" fmla="*/ 768 w 786"/>
                <a:gd name="T15" fmla="*/ 809 h 940"/>
                <a:gd name="T16" fmla="*/ 688 w 786"/>
                <a:gd name="T17" fmla="*/ 534 h 940"/>
                <a:gd name="T18" fmla="*/ 669 w 786"/>
                <a:gd name="T19" fmla="*/ 292 h 940"/>
                <a:gd name="T20" fmla="*/ 726 w 786"/>
                <a:gd name="T21" fmla="*/ 485 h 940"/>
                <a:gd name="T22" fmla="*/ 677 w 786"/>
                <a:gd name="T23" fmla="*/ 498 h 940"/>
                <a:gd name="T24" fmla="*/ 621 w 786"/>
                <a:gd name="T25" fmla="*/ 304 h 940"/>
                <a:gd name="T26" fmla="*/ 669 w 786"/>
                <a:gd name="T27" fmla="*/ 292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6" h="940">
                  <a:moveTo>
                    <a:pt x="688" y="534"/>
                  </a:moveTo>
                  <a:lnTo>
                    <a:pt x="786" y="507"/>
                  </a:lnTo>
                  <a:lnTo>
                    <a:pt x="693" y="232"/>
                  </a:lnTo>
                  <a:lnTo>
                    <a:pt x="610" y="268"/>
                  </a:lnTo>
                  <a:lnTo>
                    <a:pt x="533" y="0"/>
                  </a:lnTo>
                  <a:lnTo>
                    <a:pt x="0" y="168"/>
                  </a:lnTo>
                  <a:lnTo>
                    <a:pt x="224" y="940"/>
                  </a:lnTo>
                  <a:lnTo>
                    <a:pt x="768" y="809"/>
                  </a:lnTo>
                  <a:lnTo>
                    <a:pt x="688" y="534"/>
                  </a:lnTo>
                  <a:close/>
                  <a:moveTo>
                    <a:pt x="669" y="292"/>
                  </a:moveTo>
                  <a:lnTo>
                    <a:pt x="726" y="485"/>
                  </a:lnTo>
                  <a:lnTo>
                    <a:pt x="677" y="498"/>
                  </a:lnTo>
                  <a:lnTo>
                    <a:pt x="621" y="304"/>
                  </a:lnTo>
                  <a:lnTo>
                    <a:pt x="669" y="292"/>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6" name="Freeform 6"/>
            <p:cNvSpPr/>
            <p:nvPr/>
          </p:nvSpPr>
          <p:spPr bwMode="auto">
            <a:xfrm>
              <a:off x="5382184" y="2588590"/>
              <a:ext cx="531424" cy="226218"/>
            </a:xfrm>
            <a:custGeom>
              <a:avLst/>
              <a:gdLst>
                <a:gd name="T0" fmla="*/ 2 w 515"/>
                <a:gd name="T1" fmla="*/ 147 h 219"/>
                <a:gd name="T2" fmla="*/ 17 w 515"/>
                <a:gd name="T3" fmla="*/ 153 h 219"/>
                <a:gd name="T4" fmla="*/ 4 w 515"/>
                <a:gd name="T5" fmla="*/ 166 h 219"/>
                <a:gd name="T6" fmla="*/ 24 w 515"/>
                <a:gd name="T7" fmla="*/ 176 h 219"/>
                <a:gd name="T8" fmla="*/ 24 w 515"/>
                <a:gd name="T9" fmla="*/ 176 h 219"/>
                <a:gd name="T10" fmla="*/ 10 w 515"/>
                <a:gd name="T11" fmla="*/ 189 h 219"/>
                <a:gd name="T12" fmla="*/ 29 w 515"/>
                <a:gd name="T13" fmla="*/ 195 h 219"/>
                <a:gd name="T14" fmla="*/ 13 w 515"/>
                <a:gd name="T15" fmla="*/ 211 h 219"/>
                <a:gd name="T16" fmla="*/ 32 w 515"/>
                <a:gd name="T17" fmla="*/ 213 h 219"/>
                <a:gd name="T18" fmla="*/ 515 w 515"/>
                <a:gd name="T19" fmla="*/ 74 h 219"/>
                <a:gd name="T20" fmla="*/ 483 w 515"/>
                <a:gd name="T21" fmla="*/ 0 h 219"/>
                <a:gd name="T22" fmla="*/ 17 w 515"/>
                <a:gd name="T23" fmla="*/ 135 h 219"/>
                <a:gd name="T24" fmla="*/ 2 w 515"/>
                <a:gd name="T25"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5" h="219">
                  <a:moveTo>
                    <a:pt x="2" y="147"/>
                  </a:moveTo>
                  <a:cubicBezTo>
                    <a:pt x="3" y="154"/>
                    <a:pt x="12" y="155"/>
                    <a:pt x="17" y="153"/>
                  </a:cubicBezTo>
                  <a:cubicBezTo>
                    <a:pt x="12" y="154"/>
                    <a:pt x="3" y="157"/>
                    <a:pt x="4" y="166"/>
                  </a:cubicBezTo>
                  <a:cubicBezTo>
                    <a:pt x="6" y="176"/>
                    <a:pt x="20" y="176"/>
                    <a:pt x="24" y="176"/>
                  </a:cubicBezTo>
                  <a:cubicBezTo>
                    <a:pt x="24" y="176"/>
                    <a:pt x="24" y="176"/>
                    <a:pt x="24" y="176"/>
                  </a:cubicBezTo>
                  <a:cubicBezTo>
                    <a:pt x="20" y="177"/>
                    <a:pt x="9" y="180"/>
                    <a:pt x="10" y="189"/>
                  </a:cubicBezTo>
                  <a:cubicBezTo>
                    <a:pt x="12" y="197"/>
                    <a:pt x="24" y="196"/>
                    <a:pt x="29" y="195"/>
                  </a:cubicBezTo>
                  <a:cubicBezTo>
                    <a:pt x="24" y="196"/>
                    <a:pt x="11" y="200"/>
                    <a:pt x="13" y="211"/>
                  </a:cubicBezTo>
                  <a:cubicBezTo>
                    <a:pt x="15" y="219"/>
                    <a:pt x="32" y="213"/>
                    <a:pt x="32" y="213"/>
                  </a:cubicBezTo>
                  <a:cubicBezTo>
                    <a:pt x="350" y="91"/>
                    <a:pt x="515" y="74"/>
                    <a:pt x="515" y="74"/>
                  </a:cubicBezTo>
                  <a:cubicBezTo>
                    <a:pt x="483" y="0"/>
                    <a:pt x="483" y="0"/>
                    <a:pt x="483" y="0"/>
                  </a:cubicBezTo>
                  <a:cubicBezTo>
                    <a:pt x="145" y="77"/>
                    <a:pt x="49" y="126"/>
                    <a:pt x="17" y="135"/>
                  </a:cubicBezTo>
                  <a:cubicBezTo>
                    <a:pt x="17" y="135"/>
                    <a:pt x="0" y="140"/>
                    <a:pt x="2" y="14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7" name="Freeform 7"/>
            <p:cNvSpPr/>
            <p:nvPr/>
          </p:nvSpPr>
          <p:spPr bwMode="auto">
            <a:xfrm>
              <a:off x="6604269" y="2090657"/>
              <a:ext cx="374714" cy="384192"/>
            </a:xfrm>
            <a:custGeom>
              <a:avLst/>
              <a:gdLst>
                <a:gd name="T0" fmla="*/ 151 w 363"/>
                <a:gd name="T1" fmla="*/ 4 h 372"/>
                <a:gd name="T2" fmla="*/ 147 w 363"/>
                <a:gd name="T3" fmla="*/ 20 h 372"/>
                <a:gd name="T4" fmla="*/ 133 w 363"/>
                <a:gd name="T5" fmla="*/ 9 h 372"/>
                <a:gd name="T6" fmla="*/ 126 w 363"/>
                <a:gd name="T7" fmla="*/ 30 h 372"/>
                <a:gd name="T8" fmla="*/ 126 w 363"/>
                <a:gd name="T9" fmla="*/ 30 h 372"/>
                <a:gd name="T10" fmla="*/ 111 w 363"/>
                <a:gd name="T11" fmla="*/ 18 h 372"/>
                <a:gd name="T12" fmla="*/ 107 w 363"/>
                <a:gd name="T13" fmla="*/ 37 h 372"/>
                <a:gd name="T14" fmla="*/ 89 w 363"/>
                <a:gd name="T15" fmla="*/ 24 h 372"/>
                <a:gd name="T16" fmla="*/ 90 w 363"/>
                <a:gd name="T17" fmla="*/ 43 h 372"/>
                <a:gd name="T18" fmla="*/ 0 w 363"/>
                <a:gd name="T19" fmla="*/ 293 h 372"/>
                <a:gd name="T20" fmla="*/ 16 w 363"/>
                <a:gd name="T21" fmla="*/ 372 h 372"/>
                <a:gd name="T22" fmla="*/ 165 w 363"/>
                <a:gd name="T23" fmla="*/ 17 h 372"/>
                <a:gd name="T24" fmla="*/ 151 w 363"/>
                <a:gd name="T25" fmla="*/ 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372">
                  <a:moveTo>
                    <a:pt x="151" y="4"/>
                  </a:moveTo>
                  <a:cubicBezTo>
                    <a:pt x="144" y="7"/>
                    <a:pt x="146" y="14"/>
                    <a:pt x="147" y="20"/>
                  </a:cubicBezTo>
                  <a:cubicBezTo>
                    <a:pt x="145" y="14"/>
                    <a:pt x="141" y="6"/>
                    <a:pt x="133" y="9"/>
                  </a:cubicBezTo>
                  <a:cubicBezTo>
                    <a:pt x="123" y="12"/>
                    <a:pt x="125" y="25"/>
                    <a:pt x="126" y="30"/>
                  </a:cubicBezTo>
                  <a:cubicBezTo>
                    <a:pt x="126" y="30"/>
                    <a:pt x="126" y="30"/>
                    <a:pt x="126" y="30"/>
                  </a:cubicBezTo>
                  <a:cubicBezTo>
                    <a:pt x="124" y="26"/>
                    <a:pt x="119" y="15"/>
                    <a:pt x="111" y="18"/>
                  </a:cubicBezTo>
                  <a:cubicBezTo>
                    <a:pt x="103" y="20"/>
                    <a:pt x="106" y="32"/>
                    <a:pt x="107" y="37"/>
                  </a:cubicBezTo>
                  <a:cubicBezTo>
                    <a:pt x="105" y="32"/>
                    <a:pt x="99" y="19"/>
                    <a:pt x="89" y="24"/>
                  </a:cubicBezTo>
                  <a:cubicBezTo>
                    <a:pt x="82" y="27"/>
                    <a:pt x="90" y="43"/>
                    <a:pt x="90" y="43"/>
                  </a:cubicBezTo>
                  <a:cubicBezTo>
                    <a:pt x="257" y="339"/>
                    <a:pt x="0" y="293"/>
                    <a:pt x="0" y="293"/>
                  </a:cubicBezTo>
                  <a:cubicBezTo>
                    <a:pt x="16" y="372"/>
                    <a:pt x="16" y="372"/>
                    <a:pt x="16" y="372"/>
                  </a:cubicBezTo>
                  <a:cubicBezTo>
                    <a:pt x="363" y="364"/>
                    <a:pt x="178" y="47"/>
                    <a:pt x="165" y="17"/>
                  </a:cubicBezTo>
                  <a:cubicBezTo>
                    <a:pt x="165" y="17"/>
                    <a:pt x="158" y="0"/>
                    <a:pt x="151" y="4"/>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8" name="Freeform 8"/>
            <p:cNvSpPr/>
            <p:nvPr/>
          </p:nvSpPr>
          <p:spPr bwMode="auto">
            <a:xfrm>
              <a:off x="6604269" y="2393335"/>
              <a:ext cx="58134" cy="81514"/>
            </a:xfrm>
            <a:custGeom>
              <a:avLst/>
              <a:gdLst>
                <a:gd name="T0" fmla="*/ 0 w 56"/>
                <a:gd name="T1" fmla="*/ 0 h 79"/>
                <a:gd name="T2" fmla="*/ 16 w 56"/>
                <a:gd name="T3" fmla="*/ 79 h 79"/>
                <a:gd name="T4" fmla="*/ 56 w 56"/>
                <a:gd name="T5" fmla="*/ 76 h 79"/>
                <a:gd name="T6" fmla="*/ 48 w 56"/>
                <a:gd name="T7" fmla="*/ 2 h 79"/>
                <a:gd name="T8" fmla="*/ 0 w 56"/>
                <a:gd name="T9" fmla="*/ 0 h 79"/>
              </a:gdLst>
              <a:ahLst/>
              <a:cxnLst>
                <a:cxn ang="0">
                  <a:pos x="T0" y="T1"/>
                </a:cxn>
                <a:cxn ang="0">
                  <a:pos x="T2" y="T3"/>
                </a:cxn>
                <a:cxn ang="0">
                  <a:pos x="T4" y="T5"/>
                </a:cxn>
                <a:cxn ang="0">
                  <a:pos x="T6" y="T7"/>
                </a:cxn>
                <a:cxn ang="0">
                  <a:pos x="T8" y="T9"/>
                </a:cxn>
              </a:cxnLst>
              <a:rect l="0" t="0" r="r" b="b"/>
              <a:pathLst>
                <a:path w="56" h="79">
                  <a:moveTo>
                    <a:pt x="0" y="0"/>
                  </a:moveTo>
                  <a:cubicBezTo>
                    <a:pt x="16" y="79"/>
                    <a:pt x="16" y="79"/>
                    <a:pt x="16" y="79"/>
                  </a:cubicBezTo>
                  <a:cubicBezTo>
                    <a:pt x="30" y="78"/>
                    <a:pt x="44" y="77"/>
                    <a:pt x="56" y="76"/>
                  </a:cubicBezTo>
                  <a:cubicBezTo>
                    <a:pt x="48" y="2"/>
                    <a:pt x="48" y="2"/>
                    <a:pt x="48" y="2"/>
                  </a:cubicBezTo>
                  <a:cubicBezTo>
                    <a:pt x="21" y="4"/>
                    <a:pt x="0" y="0"/>
                    <a:pt x="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9" name="Freeform 9"/>
            <p:cNvSpPr/>
            <p:nvPr/>
          </p:nvSpPr>
          <p:spPr bwMode="auto">
            <a:xfrm>
              <a:off x="5967319" y="2770576"/>
              <a:ext cx="980701" cy="478976"/>
            </a:xfrm>
            <a:custGeom>
              <a:avLst/>
              <a:gdLst>
                <a:gd name="T0" fmla="*/ 924 w 950"/>
                <a:gd name="T1" fmla="*/ 108 h 464"/>
                <a:gd name="T2" fmla="*/ 829 w 950"/>
                <a:gd name="T3" fmla="*/ 158 h 464"/>
                <a:gd name="T4" fmla="*/ 817 w 950"/>
                <a:gd name="T5" fmla="*/ 29 h 464"/>
                <a:gd name="T6" fmla="*/ 720 w 950"/>
                <a:gd name="T7" fmla="*/ 58 h 464"/>
                <a:gd name="T8" fmla="*/ 89 w 950"/>
                <a:gd name="T9" fmla="*/ 242 h 464"/>
                <a:gd name="T10" fmla="*/ 121 w 950"/>
                <a:gd name="T11" fmla="*/ 343 h 464"/>
                <a:gd name="T12" fmla="*/ 47 w 950"/>
                <a:gd name="T13" fmla="*/ 340 h 464"/>
                <a:gd name="T14" fmla="*/ 58 w 950"/>
                <a:gd name="T15" fmla="*/ 461 h 464"/>
                <a:gd name="T16" fmla="*/ 72 w 950"/>
                <a:gd name="T17" fmla="*/ 383 h 464"/>
                <a:gd name="T18" fmla="*/ 167 w 950"/>
                <a:gd name="T19" fmla="*/ 395 h 464"/>
                <a:gd name="T20" fmla="*/ 161 w 950"/>
                <a:gd name="T21" fmla="*/ 270 h 464"/>
                <a:gd name="T22" fmla="*/ 774 w 950"/>
                <a:gd name="T23" fmla="*/ 84 h 464"/>
                <a:gd name="T24" fmla="*/ 806 w 950"/>
                <a:gd name="T25" fmla="*/ 237 h 464"/>
                <a:gd name="T26" fmla="*/ 924 w 950"/>
                <a:gd name="T27" fmla="*/ 10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0" h="464">
                  <a:moveTo>
                    <a:pt x="924" y="108"/>
                  </a:moveTo>
                  <a:cubicBezTo>
                    <a:pt x="897" y="38"/>
                    <a:pt x="829" y="158"/>
                    <a:pt x="829" y="158"/>
                  </a:cubicBezTo>
                  <a:cubicBezTo>
                    <a:pt x="829" y="158"/>
                    <a:pt x="844" y="60"/>
                    <a:pt x="817" y="29"/>
                  </a:cubicBezTo>
                  <a:cubicBezTo>
                    <a:pt x="791" y="0"/>
                    <a:pt x="735" y="46"/>
                    <a:pt x="720" y="58"/>
                  </a:cubicBezTo>
                  <a:cubicBezTo>
                    <a:pt x="89" y="242"/>
                    <a:pt x="89" y="242"/>
                    <a:pt x="89" y="242"/>
                  </a:cubicBezTo>
                  <a:cubicBezTo>
                    <a:pt x="121" y="343"/>
                    <a:pt x="121" y="343"/>
                    <a:pt x="121" y="343"/>
                  </a:cubicBezTo>
                  <a:cubicBezTo>
                    <a:pt x="47" y="340"/>
                    <a:pt x="47" y="340"/>
                    <a:pt x="47" y="340"/>
                  </a:cubicBezTo>
                  <a:cubicBezTo>
                    <a:pt x="47" y="340"/>
                    <a:pt x="0" y="457"/>
                    <a:pt x="58" y="461"/>
                  </a:cubicBezTo>
                  <a:cubicBezTo>
                    <a:pt x="116" y="464"/>
                    <a:pt x="72" y="383"/>
                    <a:pt x="72" y="383"/>
                  </a:cubicBezTo>
                  <a:cubicBezTo>
                    <a:pt x="72" y="383"/>
                    <a:pt x="129" y="410"/>
                    <a:pt x="167" y="395"/>
                  </a:cubicBezTo>
                  <a:cubicBezTo>
                    <a:pt x="197" y="384"/>
                    <a:pt x="167" y="297"/>
                    <a:pt x="161" y="270"/>
                  </a:cubicBezTo>
                  <a:cubicBezTo>
                    <a:pt x="580" y="216"/>
                    <a:pt x="768" y="88"/>
                    <a:pt x="774" y="84"/>
                  </a:cubicBezTo>
                  <a:cubicBezTo>
                    <a:pt x="774" y="84"/>
                    <a:pt x="792" y="186"/>
                    <a:pt x="806" y="237"/>
                  </a:cubicBezTo>
                  <a:cubicBezTo>
                    <a:pt x="806" y="237"/>
                    <a:pt x="950" y="178"/>
                    <a:pt x="924" y="108"/>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0" name="Freeform 10"/>
            <p:cNvSpPr/>
            <p:nvPr/>
          </p:nvSpPr>
          <p:spPr bwMode="auto">
            <a:xfrm>
              <a:off x="6605533" y="2393335"/>
              <a:ext cx="126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1" name="Freeform 12"/>
            <p:cNvSpPr/>
            <p:nvPr/>
          </p:nvSpPr>
          <p:spPr bwMode="auto">
            <a:xfrm>
              <a:off x="5784069" y="1592092"/>
              <a:ext cx="819568" cy="996499"/>
            </a:xfrm>
            <a:custGeom>
              <a:avLst/>
              <a:gdLst>
                <a:gd name="T0" fmla="*/ 794 w 794"/>
                <a:gd name="T1" fmla="*/ 771 h 965"/>
                <a:gd name="T2" fmla="*/ 152 w 794"/>
                <a:gd name="T3" fmla="*/ 398 h 965"/>
                <a:gd name="T4" fmla="*/ 94 w 794"/>
                <a:gd name="T5" fmla="*/ 965 h 965"/>
                <a:gd name="T6" fmla="*/ 794 w 794"/>
                <a:gd name="T7" fmla="*/ 771 h 965"/>
              </a:gdLst>
              <a:ahLst/>
              <a:cxnLst>
                <a:cxn ang="0">
                  <a:pos x="T0" y="T1"/>
                </a:cxn>
                <a:cxn ang="0">
                  <a:pos x="T2" y="T3"/>
                </a:cxn>
                <a:cxn ang="0">
                  <a:pos x="T4" y="T5"/>
                </a:cxn>
                <a:cxn ang="0">
                  <a:pos x="T6" y="T7"/>
                </a:cxn>
              </a:cxnLst>
              <a:rect l="0" t="0" r="r" b="b"/>
              <a:pathLst>
                <a:path w="794" h="965">
                  <a:moveTo>
                    <a:pt x="794" y="771"/>
                  </a:moveTo>
                  <a:cubicBezTo>
                    <a:pt x="794" y="771"/>
                    <a:pt x="679" y="0"/>
                    <a:pt x="152" y="398"/>
                  </a:cubicBezTo>
                  <a:cubicBezTo>
                    <a:pt x="152" y="398"/>
                    <a:pt x="0" y="581"/>
                    <a:pt x="94" y="965"/>
                  </a:cubicBezTo>
                  <a:cubicBezTo>
                    <a:pt x="698" y="934"/>
                    <a:pt x="794" y="771"/>
                    <a:pt x="794" y="77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2" name="Freeform 13"/>
            <p:cNvSpPr/>
            <p:nvPr/>
          </p:nvSpPr>
          <p:spPr bwMode="auto">
            <a:xfrm>
              <a:off x="5473809" y="1554810"/>
              <a:ext cx="1217662" cy="1033780"/>
            </a:xfrm>
            <a:custGeom>
              <a:avLst/>
              <a:gdLst>
                <a:gd name="T0" fmla="*/ 951 w 1179"/>
                <a:gd name="T1" fmla="*/ 33 h 1001"/>
                <a:gd name="T2" fmla="*/ 504 w 1179"/>
                <a:gd name="T3" fmla="*/ 500 h 1001"/>
                <a:gd name="T4" fmla="*/ 502 w 1179"/>
                <a:gd name="T5" fmla="*/ 685 h 1001"/>
                <a:gd name="T6" fmla="*/ 421 w 1179"/>
                <a:gd name="T7" fmla="*/ 710 h 1001"/>
                <a:gd name="T8" fmla="*/ 498 w 1179"/>
                <a:gd name="T9" fmla="*/ 738 h 1001"/>
                <a:gd name="T10" fmla="*/ 394 w 1179"/>
                <a:gd name="T11" fmla="*/ 1001 h 1001"/>
                <a:gd name="T12" fmla="*/ 340 w 1179"/>
                <a:gd name="T13" fmla="*/ 331 h 1001"/>
                <a:gd name="T14" fmla="*/ 479 w 1179"/>
                <a:gd name="T15" fmla="*/ 115 h 1001"/>
                <a:gd name="T16" fmla="*/ 951 w 1179"/>
                <a:gd name="T17" fmla="*/ 33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9" h="1001">
                  <a:moveTo>
                    <a:pt x="951" y="33"/>
                  </a:moveTo>
                  <a:cubicBezTo>
                    <a:pt x="951" y="33"/>
                    <a:pt x="1179" y="438"/>
                    <a:pt x="504" y="500"/>
                  </a:cubicBezTo>
                  <a:cubicBezTo>
                    <a:pt x="502" y="685"/>
                    <a:pt x="502" y="685"/>
                    <a:pt x="502" y="685"/>
                  </a:cubicBezTo>
                  <a:cubicBezTo>
                    <a:pt x="502" y="685"/>
                    <a:pt x="423" y="637"/>
                    <a:pt x="421" y="710"/>
                  </a:cubicBezTo>
                  <a:cubicBezTo>
                    <a:pt x="419" y="783"/>
                    <a:pt x="498" y="738"/>
                    <a:pt x="498" y="738"/>
                  </a:cubicBezTo>
                  <a:cubicBezTo>
                    <a:pt x="498" y="738"/>
                    <a:pt x="468" y="934"/>
                    <a:pt x="394" y="1001"/>
                  </a:cubicBezTo>
                  <a:cubicBezTo>
                    <a:pt x="394" y="1001"/>
                    <a:pt x="0" y="320"/>
                    <a:pt x="340" y="331"/>
                  </a:cubicBezTo>
                  <a:cubicBezTo>
                    <a:pt x="340" y="331"/>
                    <a:pt x="303" y="208"/>
                    <a:pt x="479" y="115"/>
                  </a:cubicBezTo>
                  <a:cubicBezTo>
                    <a:pt x="697" y="0"/>
                    <a:pt x="908" y="240"/>
                    <a:pt x="951" y="3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3" name="Freeform 14"/>
            <p:cNvSpPr/>
            <p:nvPr/>
          </p:nvSpPr>
          <p:spPr bwMode="auto">
            <a:xfrm>
              <a:off x="5880749" y="2388280"/>
              <a:ext cx="830310" cy="631895"/>
            </a:xfrm>
            <a:custGeom>
              <a:avLst/>
              <a:gdLst>
                <a:gd name="T0" fmla="*/ 700 w 804"/>
                <a:gd name="T1" fmla="*/ 0 h 612"/>
                <a:gd name="T2" fmla="*/ 804 w 804"/>
                <a:gd name="T3" fmla="*/ 428 h 612"/>
                <a:gd name="T4" fmla="*/ 173 w 804"/>
                <a:gd name="T5" fmla="*/ 612 h 612"/>
                <a:gd name="T6" fmla="*/ 0 w 804"/>
                <a:gd name="T7" fmla="*/ 194 h 612"/>
                <a:gd name="T8" fmla="*/ 700 w 804"/>
                <a:gd name="T9" fmla="*/ 0 h 612"/>
              </a:gdLst>
              <a:ahLst/>
              <a:cxnLst>
                <a:cxn ang="0">
                  <a:pos x="T0" y="T1"/>
                </a:cxn>
                <a:cxn ang="0">
                  <a:pos x="T2" y="T3"/>
                </a:cxn>
                <a:cxn ang="0">
                  <a:pos x="T4" y="T5"/>
                </a:cxn>
                <a:cxn ang="0">
                  <a:pos x="T6" y="T7"/>
                </a:cxn>
                <a:cxn ang="0">
                  <a:pos x="T8" y="T9"/>
                </a:cxn>
              </a:cxnLst>
              <a:rect l="0" t="0" r="r" b="b"/>
              <a:pathLst>
                <a:path w="804" h="612">
                  <a:moveTo>
                    <a:pt x="700" y="0"/>
                  </a:moveTo>
                  <a:cubicBezTo>
                    <a:pt x="804" y="428"/>
                    <a:pt x="804" y="428"/>
                    <a:pt x="804" y="428"/>
                  </a:cubicBezTo>
                  <a:cubicBezTo>
                    <a:pt x="804" y="428"/>
                    <a:pt x="555" y="554"/>
                    <a:pt x="173" y="612"/>
                  </a:cubicBezTo>
                  <a:cubicBezTo>
                    <a:pt x="0" y="194"/>
                    <a:pt x="0" y="194"/>
                    <a:pt x="0" y="194"/>
                  </a:cubicBezTo>
                  <a:cubicBezTo>
                    <a:pt x="0" y="194"/>
                    <a:pt x="485" y="140"/>
                    <a:pt x="70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4" name="Freeform 16"/>
            <p:cNvSpPr/>
            <p:nvPr/>
          </p:nvSpPr>
          <p:spPr bwMode="auto">
            <a:xfrm>
              <a:off x="6152464" y="2488751"/>
              <a:ext cx="341855" cy="321003"/>
            </a:xfrm>
            <a:custGeom>
              <a:avLst/>
              <a:gdLst>
                <a:gd name="T0" fmla="*/ 300 w 331"/>
                <a:gd name="T1" fmla="*/ 0 h 311"/>
                <a:gd name="T2" fmla="*/ 322 w 331"/>
                <a:gd name="T3" fmla="*/ 24 h 311"/>
                <a:gd name="T4" fmla="*/ 310 w 331"/>
                <a:gd name="T5" fmla="*/ 61 h 311"/>
                <a:gd name="T6" fmla="*/ 76 w 331"/>
                <a:gd name="T7" fmla="*/ 311 h 311"/>
                <a:gd name="T8" fmla="*/ 0 w 331"/>
                <a:gd name="T9" fmla="*/ 253 h 311"/>
                <a:gd name="T10" fmla="*/ 60 w 331"/>
                <a:gd name="T11" fmla="*/ 186 h 311"/>
                <a:gd name="T12" fmla="*/ 270 w 331"/>
                <a:gd name="T13" fmla="*/ 75 h 311"/>
                <a:gd name="T14" fmla="*/ 237 w 331"/>
                <a:gd name="T15" fmla="*/ 48 h 311"/>
                <a:gd name="T16" fmla="*/ 244 w 331"/>
                <a:gd name="T17" fmla="*/ 22 h 311"/>
                <a:gd name="T18" fmla="*/ 300 w 331"/>
                <a:gd name="T1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11">
                  <a:moveTo>
                    <a:pt x="300" y="0"/>
                  </a:moveTo>
                  <a:cubicBezTo>
                    <a:pt x="322" y="24"/>
                    <a:pt x="322" y="24"/>
                    <a:pt x="322" y="24"/>
                  </a:cubicBezTo>
                  <a:cubicBezTo>
                    <a:pt x="310" y="61"/>
                    <a:pt x="310" y="61"/>
                    <a:pt x="310" y="61"/>
                  </a:cubicBezTo>
                  <a:cubicBezTo>
                    <a:pt x="310" y="61"/>
                    <a:pt x="331" y="257"/>
                    <a:pt x="76" y="311"/>
                  </a:cubicBezTo>
                  <a:cubicBezTo>
                    <a:pt x="0" y="253"/>
                    <a:pt x="0" y="253"/>
                    <a:pt x="0" y="253"/>
                  </a:cubicBezTo>
                  <a:cubicBezTo>
                    <a:pt x="60" y="186"/>
                    <a:pt x="60" y="186"/>
                    <a:pt x="60" y="186"/>
                  </a:cubicBezTo>
                  <a:cubicBezTo>
                    <a:pt x="275" y="190"/>
                    <a:pt x="270" y="75"/>
                    <a:pt x="270" y="75"/>
                  </a:cubicBezTo>
                  <a:cubicBezTo>
                    <a:pt x="237" y="48"/>
                    <a:pt x="237" y="48"/>
                    <a:pt x="237" y="48"/>
                  </a:cubicBezTo>
                  <a:cubicBezTo>
                    <a:pt x="244" y="22"/>
                    <a:pt x="244" y="22"/>
                    <a:pt x="244" y="22"/>
                  </a:cubicBezTo>
                  <a:lnTo>
                    <a:pt x="300" y="0"/>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5" name="Freeform 17"/>
            <p:cNvSpPr/>
            <p:nvPr/>
          </p:nvSpPr>
          <p:spPr bwMode="auto">
            <a:xfrm>
              <a:off x="5397349" y="2746564"/>
              <a:ext cx="2528" cy="1264"/>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2" y="0"/>
                    <a:pt x="1" y="1"/>
                    <a:pt x="0" y="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6" name="Freeform 18"/>
            <p:cNvSpPr/>
            <p:nvPr/>
          </p:nvSpPr>
          <p:spPr bwMode="auto">
            <a:xfrm>
              <a:off x="5828302" y="2588590"/>
              <a:ext cx="85306" cy="87202"/>
            </a:xfrm>
            <a:custGeom>
              <a:avLst/>
              <a:gdLst>
                <a:gd name="T0" fmla="*/ 51 w 83"/>
                <a:gd name="T1" fmla="*/ 0 h 84"/>
                <a:gd name="T2" fmla="*/ 0 w 83"/>
                <a:gd name="T3" fmla="*/ 12 h 84"/>
                <a:gd name="T4" fmla="*/ 25 w 83"/>
                <a:gd name="T5" fmla="*/ 84 h 84"/>
                <a:gd name="T6" fmla="*/ 83 w 83"/>
                <a:gd name="T7" fmla="*/ 74 h 84"/>
                <a:gd name="T8" fmla="*/ 51 w 83"/>
                <a:gd name="T9" fmla="*/ 0 h 84"/>
              </a:gdLst>
              <a:ahLst/>
              <a:cxnLst>
                <a:cxn ang="0">
                  <a:pos x="T0" y="T1"/>
                </a:cxn>
                <a:cxn ang="0">
                  <a:pos x="T2" y="T3"/>
                </a:cxn>
                <a:cxn ang="0">
                  <a:pos x="T4" y="T5"/>
                </a:cxn>
                <a:cxn ang="0">
                  <a:pos x="T6" y="T7"/>
                </a:cxn>
                <a:cxn ang="0">
                  <a:pos x="T8" y="T9"/>
                </a:cxn>
              </a:cxnLst>
              <a:rect l="0" t="0" r="r" b="b"/>
              <a:pathLst>
                <a:path w="83" h="84">
                  <a:moveTo>
                    <a:pt x="51" y="0"/>
                  </a:moveTo>
                  <a:cubicBezTo>
                    <a:pt x="34" y="4"/>
                    <a:pt x="17" y="8"/>
                    <a:pt x="0" y="12"/>
                  </a:cubicBezTo>
                  <a:cubicBezTo>
                    <a:pt x="25" y="84"/>
                    <a:pt x="25" y="84"/>
                    <a:pt x="25" y="84"/>
                  </a:cubicBezTo>
                  <a:cubicBezTo>
                    <a:pt x="64" y="76"/>
                    <a:pt x="83" y="74"/>
                    <a:pt x="83" y="74"/>
                  </a:cubicBezTo>
                  <a:lnTo>
                    <a:pt x="51"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7" name="Freeform 19"/>
            <p:cNvSpPr/>
            <p:nvPr/>
          </p:nvSpPr>
          <p:spPr bwMode="auto">
            <a:xfrm>
              <a:off x="6247248" y="2266324"/>
              <a:ext cx="245807" cy="157974"/>
            </a:xfrm>
            <a:custGeom>
              <a:avLst/>
              <a:gdLst>
                <a:gd name="T0" fmla="*/ 0 w 238"/>
                <a:gd name="T1" fmla="*/ 65 h 153"/>
                <a:gd name="T2" fmla="*/ 137 w 238"/>
                <a:gd name="T3" fmla="*/ 125 h 153"/>
                <a:gd name="T4" fmla="*/ 199 w 238"/>
                <a:gd name="T5" fmla="*/ 0 h 153"/>
                <a:gd name="T6" fmla="*/ 0 w 238"/>
                <a:gd name="T7" fmla="*/ 65 h 153"/>
              </a:gdLst>
              <a:ahLst/>
              <a:cxnLst>
                <a:cxn ang="0">
                  <a:pos x="T0" y="T1"/>
                </a:cxn>
                <a:cxn ang="0">
                  <a:pos x="T2" y="T3"/>
                </a:cxn>
                <a:cxn ang="0">
                  <a:pos x="T4" y="T5"/>
                </a:cxn>
                <a:cxn ang="0">
                  <a:pos x="T6" y="T7"/>
                </a:cxn>
              </a:cxnLst>
              <a:rect l="0" t="0" r="r" b="b"/>
              <a:pathLst>
                <a:path w="238" h="153">
                  <a:moveTo>
                    <a:pt x="0" y="65"/>
                  </a:moveTo>
                  <a:cubicBezTo>
                    <a:pt x="12" y="99"/>
                    <a:pt x="39" y="153"/>
                    <a:pt x="137" y="125"/>
                  </a:cubicBezTo>
                  <a:cubicBezTo>
                    <a:pt x="238" y="96"/>
                    <a:pt x="199" y="0"/>
                    <a:pt x="199" y="0"/>
                  </a:cubicBezTo>
                  <a:cubicBezTo>
                    <a:pt x="199" y="0"/>
                    <a:pt x="85" y="3"/>
                    <a:pt x="0" y="65"/>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8" name="Freeform 20"/>
            <p:cNvSpPr/>
            <p:nvPr/>
          </p:nvSpPr>
          <p:spPr bwMode="auto">
            <a:xfrm>
              <a:off x="6137930" y="2189233"/>
              <a:ext cx="54343" cy="94784"/>
            </a:xfrm>
            <a:custGeom>
              <a:avLst/>
              <a:gdLst>
                <a:gd name="T0" fmla="*/ 46 w 53"/>
                <a:gd name="T1" fmla="*/ 40 h 92"/>
                <a:gd name="T2" fmla="*/ 40 w 53"/>
                <a:gd name="T3" fmla="*/ 89 h 92"/>
                <a:gd name="T4" fmla="*/ 8 w 53"/>
                <a:gd name="T5" fmla="*/ 52 h 92"/>
                <a:gd name="T6" fmla="*/ 13 w 53"/>
                <a:gd name="T7" fmla="*/ 3 h 92"/>
                <a:gd name="T8" fmla="*/ 46 w 53"/>
                <a:gd name="T9" fmla="*/ 40 h 92"/>
              </a:gdLst>
              <a:ahLst/>
              <a:cxnLst>
                <a:cxn ang="0">
                  <a:pos x="T0" y="T1"/>
                </a:cxn>
                <a:cxn ang="0">
                  <a:pos x="T2" y="T3"/>
                </a:cxn>
                <a:cxn ang="0">
                  <a:pos x="T4" y="T5"/>
                </a:cxn>
                <a:cxn ang="0">
                  <a:pos x="T6" y="T7"/>
                </a:cxn>
                <a:cxn ang="0">
                  <a:pos x="T8" y="T9"/>
                </a:cxn>
              </a:cxnLst>
              <a:rect l="0" t="0" r="r" b="b"/>
              <a:pathLst>
                <a:path w="53" h="92">
                  <a:moveTo>
                    <a:pt x="46" y="40"/>
                  </a:moveTo>
                  <a:cubicBezTo>
                    <a:pt x="53" y="64"/>
                    <a:pt x="50" y="86"/>
                    <a:pt x="40" y="89"/>
                  </a:cubicBezTo>
                  <a:cubicBezTo>
                    <a:pt x="30" y="92"/>
                    <a:pt x="15" y="76"/>
                    <a:pt x="8" y="52"/>
                  </a:cubicBezTo>
                  <a:cubicBezTo>
                    <a:pt x="0" y="28"/>
                    <a:pt x="3" y="6"/>
                    <a:pt x="13" y="3"/>
                  </a:cubicBezTo>
                  <a:cubicBezTo>
                    <a:pt x="24" y="0"/>
                    <a:pt x="38" y="16"/>
                    <a:pt x="46" y="4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9" name="Freeform 21"/>
            <p:cNvSpPr/>
            <p:nvPr/>
          </p:nvSpPr>
          <p:spPr bwMode="auto">
            <a:xfrm>
              <a:off x="6427970" y="2098240"/>
              <a:ext cx="54975" cy="96048"/>
            </a:xfrm>
            <a:custGeom>
              <a:avLst/>
              <a:gdLst>
                <a:gd name="T0" fmla="*/ 45 w 53"/>
                <a:gd name="T1" fmla="*/ 41 h 93"/>
                <a:gd name="T2" fmla="*/ 40 w 53"/>
                <a:gd name="T3" fmla="*/ 90 h 93"/>
                <a:gd name="T4" fmla="*/ 8 w 53"/>
                <a:gd name="T5" fmla="*/ 53 h 93"/>
                <a:gd name="T6" fmla="*/ 13 w 53"/>
                <a:gd name="T7" fmla="*/ 4 h 93"/>
                <a:gd name="T8" fmla="*/ 45 w 53"/>
                <a:gd name="T9" fmla="*/ 41 h 93"/>
              </a:gdLst>
              <a:ahLst/>
              <a:cxnLst>
                <a:cxn ang="0">
                  <a:pos x="T0" y="T1"/>
                </a:cxn>
                <a:cxn ang="0">
                  <a:pos x="T2" y="T3"/>
                </a:cxn>
                <a:cxn ang="0">
                  <a:pos x="T4" y="T5"/>
                </a:cxn>
                <a:cxn ang="0">
                  <a:pos x="T6" y="T7"/>
                </a:cxn>
                <a:cxn ang="0">
                  <a:pos x="T8" y="T9"/>
                </a:cxn>
              </a:cxnLst>
              <a:rect l="0" t="0" r="r" b="b"/>
              <a:pathLst>
                <a:path w="53" h="93">
                  <a:moveTo>
                    <a:pt x="45" y="41"/>
                  </a:moveTo>
                  <a:cubicBezTo>
                    <a:pt x="53" y="65"/>
                    <a:pt x="50" y="87"/>
                    <a:pt x="40" y="90"/>
                  </a:cubicBezTo>
                  <a:cubicBezTo>
                    <a:pt x="29" y="93"/>
                    <a:pt x="15" y="76"/>
                    <a:pt x="8" y="53"/>
                  </a:cubicBezTo>
                  <a:cubicBezTo>
                    <a:pt x="0" y="29"/>
                    <a:pt x="3" y="7"/>
                    <a:pt x="13" y="4"/>
                  </a:cubicBezTo>
                  <a:cubicBezTo>
                    <a:pt x="24" y="0"/>
                    <a:pt x="38" y="17"/>
                    <a:pt x="45" y="4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barn(inVertical)">
                                      <p:cBhvr>
                                        <p:cTn id="7" dur="500"/>
                                        <p:tgtEl>
                                          <p:spTgt spid="28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24"/>
                                        </p:tgtEl>
                                        <p:attrNameLst>
                                          <p:attrName>style.visibility</p:attrName>
                                        </p:attrNameLst>
                                      </p:cBhvr>
                                      <p:to>
                                        <p:strVal val="visible"/>
                                      </p:to>
                                    </p:set>
                                    <p:anim calcmode="lin" valueType="num">
                                      <p:cBhvr additive="base">
                                        <p:cTn id="11" dur="500" fill="hold"/>
                                        <p:tgtEl>
                                          <p:spTgt spid="324"/>
                                        </p:tgtEl>
                                        <p:attrNameLst>
                                          <p:attrName>ppt_x</p:attrName>
                                        </p:attrNameLst>
                                      </p:cBhvr>
                                      <p:tavLst>
                                        <p:tav tm="0">
                                          <p:val>
                                            <p:strVal val="#ppt_x"/>
                                          </p:val>
                                        </p:tav>
                                        <p:tav tm="100000">
                                          <p:val>
                                            <p:strVal val="#ppt_x"/>
                                          </p:val>
                                        </p:tav>
                                      </p:tavLst>
                                    </p:anim>
                                    <p:anim calcmode="lin" valueType="num">
                                      <p:cBhvr additive="base">
                                        <p:cTn id="12" dur="500" fill="hold"/>
                                        <p:tgtEl>
                                          <p:spTgt spid="32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500"/>
                            </p:stCondLst>
                            <p:childTnLst>
                              <p:par>
                                <p:cTn id="19" presetID="18" presetClass="entr" presetSubtype="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trips(downRigh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根据“</a:t>
            </a:r>
            <a:r>
              <a:rPr lang="en-US" altLang="zh-CN" sz="2800" b="1" dirty="0">
                <a:latin typeface="微软雅黑" panose="020B0503020204020204" pitchFamily="34" charset="-122"/>
                <a:ea typeface="微软雅黑" panose="020B0503020204020204" pitchFamily="34" charset="-122"/>
              </a:rPr>
              <a:t>This motorcycle looks really cool.</a:t>
            </a:r>
            <a:r>
              <a:rPr lang="zh-CN" altLang="en-US" sz="2800" b="1" dirty="0">
                <a:latin typeface="微软雅黑" panose="020B0503020204020204" pitchFamily="34" charset="-122"/>
                <a:ea typeface="微软雅黑" panose="020B0503020204020204" pitchFamily="34" charset="-122"/>
              </a:rPr>
              <a:t>（这辆摩托车看起来真酷。）”和“</a:t>
            </a:r>
            <a:r>
              <a:rPr lang="en-US" altLang="zh-CN" sz="2800" b="1" dirty="0">
                <a:latin typeface="微软雅黑" panose="020B0503020204020204" pitchFamily="34" charset="-122"/>
                <a:ea typeface="微软雅黑" panose="020B0503020204020204" pitchFamily="34" charset="-122"/>
              </a:rPr>
              <a:t>It is the best I’ve ever seen.</a:t>
            </a:r>
            <a:r>
              <a:rPr lang="zh-CN" altLang="en-US" sz="2800" b="1" dirty="0">
                <a:latin typeface="微软雅黑" panose="020B0503020204020204" pitchFamily="34" charset="-122"/>
                <a:ea typeface="微软雅黑" panose="020B0503020204020204" pitchFamily="34" charset="-122"/>
              </a:rPr>
              <a:t>（这是我见过的最好的摩托车。）”并结合选项，</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项“它绝对是。”最符合上下文和表达情感时的用法。前三项的意思分别是“好的。”、“没关系（不客气）。”、“没问题。”均不符合对话情景，故此题正确答案为：</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如果考生不能理解这四句话的意思，可能就会选错选项。</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项意为“有志者，事竟成”，</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项意为“完全是另一回事”，</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项意为“活到老，学到老”，而 </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项意为“患难见真情”，只有 </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项最符合上下文，故此题正确答案为：</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51</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五</a:t>
            </a:r>
          </a:p>
        </p:txBody>
      </p:sp>
      <p:sp>
        <p:nvSpPr>
          <p:cNvPr id="3" name="内容占位符 2"/>
          <p:cNvSpPr>
            <a:spLocks noGrp="1"/>
          </p:cNvSpPr>
          <p:nvPr>
            <p:ph idx="1"/>
          </p:nvPr>
        </p:nvSpPr>
        <p:spPr>
          <a:xfrm>
            <a:off x="520228" y="919422"/>
            <a:ext cx="11691666"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话题：表扬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鼓励与应答</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M: Did you sing this song?</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Yes.</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I believe you have a beautiful voice.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It’s very kind of you to say so                     B. Just so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so</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You are kidding                                               D. Sure</a:t>
            </a:r>
          </a:p>
        </p:txBody>
      </p:sp>
      <p:sp>
        <p:nvSpPr>
          <p:cNvPr id="23" name="TextBox 22"/>
          <p:cNvSpPr txBox="1"/>
          <p:nvPr/>
        </p:nvSpPr>
        <p:spPr>
          <a:xfrm>
            <a:off x="1926881" y="247914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52</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8" name="文本框 7">
            <a:hlinkClick r:id="rId4" action="ppaction://hlinksldjump"/>
          </p:cNvPr>
          <p:cNvSpPr txBox="1"/>
          <p:nvPr/>
        </p:nvSpPr>
        <p:spPr>
          <a:xfrm>
            <a:off x="6096000" y="269125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arn(inVertical)">
                                      <p:cBhvr>
                                        <p:cTn id="30" dur="500"/>
                                        <p:tgtEl>
                                          <p:spTgt spid="23"/>
                                        </p:tgtEl>
                                      </p:cBhvr>
                                    </p:animEffect>
                                  </p:childTnLst>
                                </p:cTn>
                              </p:par>
                            </p:childTnLst>
                          </p:cTn>
                        </p:par>
                        <p:par>
                          <p:cTn id="31" fill="hold">
                            <p:stCondLst>
                              <p:cond delay="500"/>
                            </p:stCondLst>
                            <p:childTnLst>
                              <p:par>
                                <p:cTn id="32" presetID="16" presetClass="entr" presetSubtype="37"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arn(outVertical)">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8" grpId="0" animBg="1"/>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通读全篇对话，我们可以得知说话人是在赞扬对方拥有美妙的歌喉，因此 </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It’s very kind of you to say so.</a:t>
            </a:r>
            <a:r>
              <a:rPr lang="zh-CN" altLang="en-US" sz="2800" b="1" dirty="0">
                <a:latin typeface="微软雅黑" panose="020B0503020204020204" pitchFamily="34" charset="-122"/>
                <a:ea typeface="微软雅黑" panose="020B0503020204020204" pitchFamily="34" charset="-122"/>
              </a:rPr>
              <a:t>（非常感谢你能这么说。）”最符合英美人接受赞扬时的习惯表达。而 </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项“一般般。”和 </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项“你在开玩笑。”属于中式英语，</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项“那是当然的。”显得不够礼貌，故此题正确答案为：</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53</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六</a:t>
            </a:r>
          </a:p>
        </p:txBody>
      </p:sp>
      <p:sp>
        <p:nvSpPr>
          <p:cNvPr id="3" name="内容占位符 2"/>
          <p:cNvSpPr>
            <a:spLocks noGrp="1"/>
          </p:cNvSpPr>
          <p:nvPr>
            <p:ph idx="1"/>
          </p:nvPr>
        </p:nvSpPr>
        <p:spPr>
          <a:xfrm>
            <a:off x="520228" y="919422"/>
            <a:ext cx="11691666" cy="5913404"/>
          </a:xfrm>
        </p:spPr>
        <p:txBody>
          <a:bodyPr>
            <a:normAutofit lnSpcReduction="10000"/>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话题：表扬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鼓励与应答</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M: You look so beautiful in the white hat.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Where did you buy it?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I bought it in Thailand.</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Thank you                                     B. Not at all</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You must be joking                      D. Please don’t say that</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话题：表扬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鼓励与应答</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M: I am worried about tomorrow’s English speaking contest.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You have worked so hard on it, and I’m sure you 	will be the best.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I really hope that.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Congratulations                              B. I am worried about you</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Don’t say so                                  D. Take it easy</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043259" y="170106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54</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2207816" y="4372108"/>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9" name="文本框 8">
            <a:hlinkClick r:id="rId4" action="ppaction://hlinksldjump"/>
          </p:cNvPr>
          <p:cNvSpPr txBox="1"/>
          <p:nvPr/>
        </p:nvSpPr>
        <p:spPr>
          <a:xfrm>
            <a:off x="5172110" y="170138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4733960" y="4895328"/>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wipe(up)">
                                      <p:cBhvr>
                                        <p:cTn id="43" dur="500"/>
                                        <p:tgtEl>
                                          <p:spTgt spid="3">
                                            <p:txEl>
                                              <p:pRg st="12" end="1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barn(inVertical)">
                                      <p:cBhvr>
                                        <p:cTn id="48" dur="500"/>
                                        <p:tgtEl>
                                          <p:spTgt spid="23"/>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barn(outVertical)">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arn(inVertical)">
                                      <p:cBhvr>
                                        <p:cTn id="57" dur="500"/>
                                        <p:tgtEl>
                                          <p:spTgt spid="16"/>
                                        </p:tgtEl>
                                      </p:cBhvr>
                                    </p:animEffect>
                                  </p:childTnLst>
                                </p:cTn>
                              </p:par>
                            </p:childTnLst>
                          </p:cTn>
                        </p:par>
                        <p:par>
                          <p:cTn id="58" fill="hold">
                            <p:stCondLst>
                              <p:cond delay="500"/>
                            </p:stCondLst>
                            <p:childTnLst>
                              <p:par>
                                <p:cTn id="59" presetID="16" presetClass="entr" presetSubtype="37"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barn(outVertical)">
                                      <p:cBhvr>
                                        <p:cTn id="6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bldLvl="0" animBg="1"/>
      <p:bldP spid="10" grpId="0" animBg="1"/>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根据“</a:t>
            </a:r>
            <a:r>
              <a:rPr lang="en-US" altLang="zh-CN" sz="2800" b="1" dirty="0">
                <a:latin typeface="微软雅黑" panose="020B0503020204020204" pitchFamily="34" charset="-122"/>
                <a:ea typeface="微软雅黑" panose="020B0503020204020204" pitchFamily="34" charset="-122"/>
              </a:rPr>
              <a:t>You look so beautiful in the white hat. </a:t>
            </a:r>
            <a:r>
              <a:rPr lang="zh-CN" altLang="en-US" sz="2800" b="1" dirty="0">
                <a:latin typeface="微软雅黑" panose="020B0503020204020204" pitchFamily="34" charset="-122"/>
                <a:ea typeface="微软雅黑" panose="020B0503020204020204" pitchFamily="34" charset="-122"/>
              </a:rPr>
              <a:t>（你戴白色的帽子真美丽。）”并结合选项， </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项“谢谢”最符合英美人的表达习惯。而 </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项“一点都不。”、</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项“你一定是在开玩笑。”和 </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项“请别这么说。”都是典型的中文思维 </a:t>
            </a:r>
            <a:r>
              <a:rPr lang="en-US" altLang="zh-CN" sz="2800" b="1" dirty="0">
                <a:latin typeface="微软雅黑" panose="020B0503020204020204" pitchFamily="34" charset="-122"/>
                <a:ea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rPr>
              <a:t>英文的形式，考生一定要注意中西方文化的差异，避免选错选项，故此题正确答案为：</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通读全篇对话，我们得知说话人对第二天的英语演讲比赛感到担忧，而对方向其表示安慰和鼓励。</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项“恭喜你。”是在成功后的祝贺，</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项“我很担心你。”并不能让人宽心，</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项“别这么说。”在此语境中属于中式表达，而</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项“放松点。”最符合对话情景和英美人的表达习惯，故此题正确答案为：</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60000" y="-29210"/>
            <a:ext cx="2051685" cy="2052955"/>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六</a:t>
            </a:r>
          </a:p>
        </p:txBody>
      </p:sp>
      <p:sp>
        <p:nvSpPr>
          <p:cNvPr id="3" name="内容占位符 2"/>
          <p:cNvSpPr>
            <a:spLocks noGrp="1"/>
          </p:cNvSpPr>
          <p:nvPr>
            <p:ph idx="1"/>
          </p:nvPr>
        </p:nvSpPr>
        <p:spPr>
          <a:xfrm>
            <a:off x="520228" y="919422"/>
            <a:ext cx="10505417"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话题：邀请与应答</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M: What is your plan for tomorrow evening?</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Well, there is going to be a concert at the Guangzhou Opera 	House. I have got two tickets for it.	Would you like to go 	with me?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The tickets must be difficult to get      B. It is about classic music</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Sure, I’d love to                                   D. The place is far </a:t>
            </a:r>
            <a:r>
              <a:rPr lang="en-US" altLang="zh-CN" sz="2400" b="1" dirty="0" err="1">
                <a:latin typeface="微软雅黑" panose="020B0503020204020204" pitchFamily="34" charset="-122"/>
                <a:ea typeface="微软雅黑" panose="020B0503020204020204" pitchFamily="34" charset="-122"/>
                <a:cs typeface="微软雅黑" panose="020B0503020204020204" pitchFamily="34" charset="-122"/>
              </a:rPr>
              <a:t>far</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away</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话题：邀请与应答</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M: More onion soup?</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I am stuffed. But it is very delicious.</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Yes, please                                              B. No, thank you</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I can’t eat                                             D. I don’ t want it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1976757" y="285159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57</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1976757" y="512904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9" name="文本框 8">
            <a:hlinkClick r:id="rId4" action="ppaction://hlinksldjump"/>
          </p:cNvPr>
          <p:cNvSpPr txBox="1"/>
          <p:nvPr/>
        </p:nvSpPr>
        <p:spPr>
          <a:xfrm>
            <a:off x="4789975" y="267100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4789975" y="564583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inVertical)">
                                      <p:cBhvr>
                                        <p:cTn id="42" dur="500"/>
                                        <p:tgtEl>
                                          <p:spTgt spid="23"/>
                                        </p:tgtEl>
                                      </p:cBhvr>
                                    </p:animEffect>
                                  </p:childTnLst>
                                </p:cTn>
                              </p:par>
                            </p:childTnLst>
                          </p:cTn>
                        </p:par>
                        <p:par>
                          <p:cTn id="43" fill="hold">
                            <p:stCondLst>
                              <p:cond delay="500"/>
                            </p:stCondLst>
                            <p:childTnLst>
                              <p:par>
                                <p:cTn id="44" presetID="16" presetClass="entr" presetSubtype="37"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outVertical)">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barn(outVertical)">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bldLvl="0" animBg="1"/>
      <p:bldP spid="10" grpId="0" animBg="1"/>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通读全篇对话，我们得知广州大剧院将有一场音乐会，说话人想邀请对方一同前往， 问“</a:t>
            </a:r>
            <a:r>
              <a:rPr lang="en-US" altLang="zh-CN" sz="2800" b="1" dirty="0">
                <a:latin typeface="微软雅黑" panose="020B0503020204020204" pitchFamily="34" charset="-122"/>
                <a:ea typeface="微软雅黑" panose="020B0503020204020204" pitchFamily="34" charset="-122"/>
              </a:rPr>
              <a:t>Would you like to go with me?</a:t>
            </a:r>
            <a:r>
              <a:rPr lang="zh-CN" altLang="en-US" sz="2800" b="1" dirty="0">
                <a:latin typeface="微软雅黑" panose="020B0503020204020204" pitchFamily="34" charset="-122"/>
                <a:ea typeface="微软雅黑" panose="020B0503020204020204" pitchFamily="34" charset="-122"/>
              </a:rPr>
              <a:t>（你是否愿意和我一起去？）”，</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项“当然，我很乐意。”最符合语境，而 </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项“票一定很难获取。”和 </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项“是关于古典音乐的。”以及 </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项“那地方太远了。”均不符合上下文，故此题正确答案为：</a:t>
            </a:r>
            <a:r>
              <a:rPr lang="en-US" altLang="zh-CN" sz="2800" b="1" dirty="0">
                <a:latin typeface="微软雅黑" panose="020B0503020204020204" pitchFamily="34" charset="-122"/>
                <a:ea typeface="微软雅黑" panose="020B0503020204020204" pitchFamily="34" charset="-122"/>
              </a:rPr>
              <a:t>C</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根据“</a:t>
            </a:r>
            <a:r>
              <a:rPr lang="en-US" altLang="zh-CN" sz="2800" b="1" dirty="0">
                <a:latin typeface="微软雅黑" panose="020B0503020204020204" pitchFamily="34" charset="-122"/>
                <a:ea typeface="微软雅黑" panose="020B0503020204020204" pitchFamily="34" charset="-122"/>
              </a:rPr>
              <a:t>More onion soup?</a:t>
            </a:r>
            <a:r>
              <a:rPr lang="zh-CN" altLang="en-US" sz="2800" b="1" dirty="0">
                <a:latin typeface="微软雅黑" panose="020B0503020204020204" pitchFamily="34" charset="-122"/>
                <a:ea typeface="微软雅黑" panose="020B0503020204020204" pitchFamily="34" charset="-122"/>
              </a:rPr>
              <a:t>（再来点洋葱汤吗？）”和“</a:t>
            </a:r>
            <a:r>
              <a:rPr lang="en-US" altLang="zh-CN" sz="2800" b="1" dirty="0">
                <a:latin typeface="微软雅黑" panose="020B0503020204020204" pitchFamily="34" charset="-122"/>
                <a:ea typeface="微软雅黑" panose="020B0503020204020204" pitchFamily="34" charset="-122"/>
              </a:rPr>
              <a:t>I am stuffed.</a:t>
            </a:r>
            <a:r>
              <a:rPr lang="zh-CN" altLang="en-US" sz="2800" b="1" dirty="0">
                <a:latin typeface="微软雅黑" panose="020B0503020204020204" pitchFamily="34" charset="-122"/>
                <a:ea typeface="微软雅黑" panose="020B0503020204020204" pitchFamily="34" charset="-122"/>
              </a:rPr>
              <a:t>（我已经饱了。）”，我们可以判断出说话人不需要加汤了。</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项“是的，还要。”不符合上下文，</a:t>
            </a:r>
            <a:r>
              <a:rPr lang="en-US" altLang="zh-CN" sz="2800" b="1" dirty="0">
                <a:latin typeface="微软雅黑" panose="020B0503020204020204" pitchFamily="34" charset="-122"/>
                <a:ea typeface="微软雅黑" panose="020B0503020204020204" pitchFamily="34" charset="-122"/>
              </a:rPr>
              <a:t>B</a:t>
            </a:r>
            <a:r>
              <a:rPr lang="zh-CN" altLang="en-US" sz="2800" b="1" dirty="0">
                <a:latin typeface="微软雅黑" panose="020B0503020204020204" pitchFamily="34" charset="-122"/>
                <a:ea typeface="微软雅黑" panose="020B0503020204020204" pitchFamily="34" charset="-122"/>
              </a:rPr>
              <a:t>项“不用了，谢谢。”最符合英美人日常交际的习惯表达，而 </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项“我不能吃。”和 </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项“我不想要。”显得过于直接和不礼貌，故此题正确答案为：</a:t>
            </a:r>
            <a:r>
              <a:rPr lang="en-US" altLang="zh-CN" sz="2800" b="1" dirty="0">
                <a:latin typeface="微软雅黑" panose="020B0503020204020204" pitchFamily="34" charset="-122"/>
                <a:ea typeface="微软雅黑" panose="020B0503020204020204" pitchFamily="34" charset="-122"/>
              </a:rPr>
              <a:t>B</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59</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Group 414"/>
          <p:cNvGrpSpPr>
            <a:grpSpLocks noChangeAspect="1"/>
          </p:cNvGrpSpPr>
          <p:nvPr/>
        </p:nvGrpSpPr>
        <p:grpSpPr bwMode="auto">
          <a:xfrm>
            <a:off x="9654736" y="1678814"/>
            <a:ext cx="1773485" cy="3154094"/>
            <a:chOff x="3008" y="145"/>
            <a:chExt cx="1597" cy="4032"/>
          </a:xfrm>
        </p:grpSpPr>
        <p:sp>
          <p:nvSpPr>
            <p:cNvPr id="95" name="Freeform 415"/>
            <p:cNvSpPr/>
            <p:nvPr/>
          </p:nvSpPr>
          <p:spPr bwMode="auto">
            <a:xfrm>
              <a:off x="3152" y="1859"/>
              <a:ext cx="1427" cy="2318"/>
            </a:xfrm>
            <a:custGeom>
              <a:avLst/>
              <a:gdLst>
                <a:gd name="T0" fmla="*/ 871 w 871"/>
                <a:gd name="T1" fmla="*/ 1386 h 1418"/>
                <a:gd name="T2" fmla="*/ 840 w 871"/>
                <a:gd name="T3" fmla="*/ 1418 h 1418"/>
                <a:gd name="T4" fmla="*/ 31 w 871"/>
                <a:gd name="T5" fmla="*/ 1418 h 1418"/>
                <a:gd name="T6" fmla="*/ 0 w 871"/>
                <a:gd name="T7" fmla="*/ 1386 h 1418"/>
                <a:gd name="T8" fmla="*/ 0 w 871"/>
                <a:gd name="T9" fmla="*/ 32 h 1418"/>
                <a:gd name="T10" fmla="*/ 31 w 871"/>
                <a:gd name="T11" fmla="*/ 0 h 1418"/>
                <a:gd name="T12" fmla="*/ 840 w 871"/>
                <a:gd name="T13" fmla="*/ 0 h 1418"/>
                <a:gd name="T14" fmla="*/ 871 w 871"/>
                <a:gd name="T15" fmla="*/ 32 h 1418"/>
                <a:gd name="T16" fmla="*/ 871 w 871"/>
                <a:gd name="T17" fmla="*/ 1386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1" h="1418">
                  <a:moveTo>
                    <a:pt x="871" y="1386"/>
                  </a:moveTo>
                  <a:cubicBezTo>
                    <a:pt x="871" y="1404"/>
                    <a:pt x="857" y="1418"/>
                    <a:pt x="840" y="1418"/>
                  </a:cubicBezTo>
                  <a:cubicBezTo>
                    <a:pt x="31" y="1418"/>
                    <a:pt x="31" y="1418"/>
                    <a:pt x="31" y="1418"/>
                  </a:cubicBezTo>
                  <a:cubicBezTo>
                    <a:pt x="14" y="1418"/>
                    <a:pt x="0" y="1404"/>
                    <a:pt x="0" y="1386"/>
                  </a:cubicBezTo>
                  <a:cubicBezTo>
                    <a:pt x="0" y="32"/>
                    <a:pt x="0" y="32"/>
                    <a:pt x="0" y="32"/>
                  </a:cubicBezTo>
                  <a:cubicBezTo>
                    <a:pt x="0" y="14"/>
                    <a:pt x="14" y="0"/>
                    <a:pt x="31" y="0"/>
                  </a:cubicBezTo>
                  <a:cubicBezTo>
                    <a:pt x="840" y="0"/>
                    <a:pt x="840" y="0"/>
                    <a:pt x="840" y="0"/>
                  </a:cubicBezTo>
                  <a:cubicBezTo>
                    <a:pt x="857" y="0"/>
                    <a:pt x="871" y="14"/>
                    <a:pt x="871" y="32"/>
                  </a:cubicBezTo>
                  <a:cubicBezTo>
                    <a:pt x="871" y="1386"/>
                    <a:pt x="871" y="1386"/>
                    <a:pt x="871" y="1386"/>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97" name="Freeform 416"/>
            <p:cNvSpPr/>
            <p:nvPr/>
          </p:nvSpPr>
          <p:spPr bwMode="auto">
            <a:xfrm>
              <a:off x="3241" y="1979"/>
              <a:ext cx="1249" cy="1933"/>
            </a:xfrm>
            <a:custGeom>
              <a:avLst/>
              <a:gdLst>
                <a:gd name="T0" fmla="*/ 0 w 1249"/>
                <a:gd name="T1" fmla="*/ 1933 h 1933"/>
                <a:gd name="T2" fmla="*/ 1247 w 1249"/>
                <a:gd name="T3" fmla="*/ 1933 h 1933"/>
                <a:gd name="T4" fmla="*/ 1249 w 1249"/>
                <a:gd name="T5" fmla="*/ 1 h 1933"/>
                <a:gd name="T6" fmla="*/ 1 w 1249"/>
                <a:gd name="T7" fmla="*/ 0 h 1933"/>
                <a:gd name="T8" fmla="*/ 0 w 1249"/>
                <a:gd name="T9" fmla="*/ 1933 h 1933"/>
              </a:gdLst>
              <a:ahLst/>
              <a:cxnLst>
                <a:cxn ang="0">
                  <a:pos x="T0" y="T1"/>
                </a:cxn>
                <a:cxn ang="0">
                  <a:pos x="T2" y="T3"/>
                </a:cxn>
                <a:cxn ang="0">
                  <a:pos x="T4" y="T5"/>
                </a:cxn>
                <a:cxn ang="0">
                  <a:pos x="T6" y="T7"/>
                </a:cxn>
                <a:cxn ang="0">
                  <a:pos x="T8" y="T9"/>
                </a:cxn>
              </a:cxnLst>
              <a:rect l="0" t="0" r="r" b="b"/>
              <a:pathLst>
                <a:path w="1249" h="1933">
                  <a:moveTo>
                    <a:pt x="0" y="1933"/>
                  </a:moveTo>
                  <a:lnTo>
                    <a:pt x="1247" y="1933"/>
                  </a:lnTo>
                  <a:lnTo>
                    <a:pt x="1249" y="1"/>
                  </a:lnTo>
                  <a:lnTo>
                    <a:pt x="1" y="0"/>
                  </a:lnTo>
                  <a:lnTo>
                    <a:pt x="0" y="1933"/>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99" name="Freeform 417"/>
            <p:cNvSpPr/>
            <p:nvPr/>
          </p:nvSpPr>
          <p:spPr bwMode="auto">
            <a:xfrm>
              <a:off x="3241" y="1979"/>
              <a:ext cx="1249" cy="1933"/>
            </a:xfrm>
            <a:custGeom>
              <a:avLst/>
              <a:gdLst>
                <a:gd name="T0" fmla="*/ 0 w 1249"/>
                <a:gd name="T1" fmla="*/ 1933 h 1933"/>
                <a:gd name="T2" fmla="*/ 1247 w 1249"/>
                <a:gd name="T3" fmla="*/ 1933 h 1933"/>
                <a:gd name="T4" fmla="*/ 1249 w 1249"/>
                <a:gd name="T5" fmla="*/ 1 h 1933"/>
                <a:gd name="T6" fmla="*/ 1 w 1249"/>
                <a:gd name="T7" fmla="*/ 0 h 1933"/>
                <a:gd name="T8" fmla="*/ 0 w 1249"/>
                <a:gd name="T9" fmla="*/ 1933 h 1933"/>
              </a:gdLst>
              <a:ahLst/>
              <a:cxnLst>
                <a:cxn ang="0">
                  <a:pos x="T0" y="T1"/>
                </a:cxn>
                <a:cxn ang="0">
                  <a:pos x="T2" y="T3"/>
                </a:cxn>
                <a:cxn ang="0">
                  <a:pos x="T4" y="T5"/>
                </a:cxn>
                <a:cxn ang="0">
                  <a:pos x="T6" y="T7"/>
                </a:cxn>
                <a:cxn ang="0">
                  <a:pos x="T8" y="T9"/>
                </a:cxn>
              </a:cxnLst>
              <a:rect l="0" t="0" r="r" b="b"/>
              <a:pathLst>
                <a:path w="1249" h="1933">
                  <a:moveTo>
                    <a:pt x="0" y="1933"/>
                  </a:moveTo>
                  <a:lnTo>
                    <a:pt x="1247" y="1933"/>
                  </a:lnTo>
                  <a:lnTo>
                    <a:pt x="1249" y="1"/>
                  </a:lnTo>
                  <a:lnTo>
                    <a:pt x="1" y="0"/>
                  </a:lnTo>
                  <a:lnTo>
                    <a:pt x="0" y="19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00" name="Freeform 418"/>
            <p:cNvSpPr/>
            <p:nvPr/>
          </p:nvSpPr>
          <p:spPr bwMode="auto">
            <a:xfrm>
              <a:off x="3262" y="2013"/>
              <a:ext cx="1205" cy="1865"/>
            </a:xfrm>
            <a:custGeom>
              <a:avLst/>
              <a:gdLst>
                <a:gd name="T0" fmla="*/ 0 w 1205"/>
                <a:gd name="T1" fmla="*/ 1863 h 1865"/>
                <a:gd name="T2" fmla="*/ 1204 w 1205"/>
                <a:gd name="T3" fmla="*/ 1865 h 1865"/>
                <a:gd name="T4" fmla="*/ 1205 w 1205"/>
                <a:gd name="T5" fmla="*/ 2 h 1865"/>
                <a:gd name="T6" fmla="*/ 3 w 1205"/>
                <a:gd name="T7" fmla="*/ 0 h 1865"/>
                <a:gd name="T8" fmla="*/ 0 w 1205"/>
                <a:gd name="T9" fmla="*/ 1863 h 1865"/>
              </a:gdLst>
              <a:ahLst/>
              <a:cxnLst>
                <a:cxn ang="0">
                  <a:pos x="T0" y="T1"/>
                </a:cxn>
                <a:cxn ang="0">
                  <a:pos x="T2" y="T3"/>
                </a:cxn>
                <a:cxn ang="0">
                  <a:pos x="T4" y="T5"/>
                </a:cxn>
                <a:cxn ang="0">
                  <a:pos x="T6" y="T7"/>
                </a:cxn>
                <a:cxn ang="0">
                  <a:pos x="T8" y="T9"/>
                </a:cxn>
              </a:cxnLst>
              <a:rect l="0" t="0" r="r" b="b"/>
              <a:pathLst>
                <a:path w="1205" h="1865">
                  <a:moveTo>
                    <a:pt x="0" y="1863"/>
                  </a:moveTo>
                  <a:lnTo>
                    <a:pt x="1204" y="1865"/>
                  </a:lnTo>
                  <a:lnTo>
                    <a:pt x="1205" y="2"/>
                  </a:lnTo>
                  <a:lnTo>
                    <a:pt x="3" y="0"/>
                  </a:lnTo>
                  <a:lnTo>
                    <a:pt x="0" y="1863"/>
                  </a:ln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3" name="Freeform 419"/>
            <p:cNvSpPr/>
            <p:nvPr/>
          </p:nvSpPr>
          <p:spPr bwMode="auto">
            <a:xfrm>
              <a:off x="3262" y="2013"/>
              <a:ext cx="1205" cy="1865"/>
            </a:xfrm>
            <a:custGeom>
              <a:avLst/>
              <a:gdLst>
                <a:gd name="T0" fmla="*/ 0 w 1205"/>
                <a:gd name="T1" fmla="*/ 1863 h 1865"/>
                <a:gd name="T2" fmla="*/ 1204 w 1205"/>
                <a:gd name="T3" fmla="*/ 1865 h 1865"/>
                <a:gd name="T4" fmla="*/ 1205 w 1205"/>
                <a:gd name="T5" fmla="*/ 2 h 1865"/>
                <a:gd name="T6" fmla="*/ 3 w 1205"/>
                <a:gd name="T7" fmla="*/ 0 h 1865"/>
                <a:gd name="T8" fmla="*/ 0 w 1205"/>
                <a:gd name="T9" fmla="*/ 1863 h 1865"/>
              </a:gdLst>
              <a:ahLst/>
              <a:cxnLst>
                <a:cxn ang="0">
                  <a:pos x="T0" y="T1"/>
                </a:cxn>
                <a:cxn ang="0">
                  <a:pos x="T2" y="T3"/>
                </a:cxn>
                <a:cxn ang="0">
                  <a:pos x="T4" y="T5"/>
                </a:cxn>
                <a:cxn ang="0">
                  <a:pos x="T6" y="T7"/>
                </a:cxn>
                <a:cxn ang="0">
                  <a:pos x="T8" y="T9"/>
                </a:cxn>
              </a:cxnLst>
              <a:rect l="0" t="0" r="r" b="b"/>
              <a:pathLst>
                <a:path w="1205" h="1865">
                  <a:moveTo>
                    <a:pt x="0" y="1863"/>
                  </a:moveTo>
                  <a:lnTo>
                    <a:pt x="1204" y="1865"/>
                  </a:lnTo>
                  <a:lnTo>
                    <a:pt x="1205" y="2"/>
                  </a:lnTo>
                  <a:lnTo>
                    <a:pt x="3" y="0"/>
                  </a:lnTo>
                  <a:lnTo>
                    <a:pt x="0" y="18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4" name="Freeform 420"/>
            <p:cNvSpPr/>
            <p:nvPr/>
          </p:nvSpPr>
          <p:spPr bwMode="auto">
            <a:xfrm>
              <a:off x="3801" y="3946"/>
              <a:ext cx="150" cy="152"/>
            </a:xfrm>
            <a:custGeom>
              <a:avLst/>
              <a:gdLst>
                <a:gd name="T0" fmla="*/ 0 w 92"/>
                <a:gd name="T1" fmla="*/ 47 h 93"/>
                <a:gd name="T2" fmla="*/ 46 w 92"/>
                <a:gd name="T3" fmla="*/ 93 h 93"/>
                <a:gd name="T4" fmla="*/ 92 w 92"/>
                <a:gd name="T5" fmla="*/ 47 h 93"/>
                <a:gd name="T6" fmla="*/ 46 w 92"/>
                <a:gd name="T7" fmla="*/ 0 h 93"/>
                <a:gd name="T8" fmla="*/ 0 w 92"/>
                <a:gd name="T9" fmla="*/ 47 h 93"/>
              </a:gdLst>
              <a:ahLst/>
              <a:cxnLst>
                <a:cxn ang="0">
                  <a:pos x="T0" y="T1"/>
                </a:cxn>
                <a:cxn ang="0">
                  <a:pos x="T2" y="T3"/>
                </a:cxn>
                <a:cxn ang="0">
                  <a:pos x="T4" y="T5"/>
                </a:cxn>
                <a:cxn ang="0">
                  <a:pos x="T6" y="T7"/>
                </a:cxn>
                <a:cxn ang="0">
                  <a:pos x="T8" y="T9"/>
                </a:cxn>
              </a:cxnLst>
              <a:rect l="0" t="0" r="r" b="b"/>
              <a:pathLst>
                <a:path w="92" h="93">
                  <a:moveTo>
                    <a:pt x="0" y="47"/>
                  </a:moveTo>
                  <a:cubicBezTo>
                    <a:pt x="0" y="72"/>
                    <a:pt x="20" y="93"/>
                    <a:pt x="46" y="93"/>
                  </a:cubicBezTo>
                  <a:cubicBezTo>
                    <a:pt x="71" y="93"/>
                    <a:pt x="92" y="72"/>
                    <a:pt x="92" y="47"/>
                  </a:cubicBezTo>
                  <a:cubicBezTo>
                    <a:pt x="92" y="21"/>
                    <a:pt x="72" y="0"/>
                    <a:pt x="46" y="0"/>
                  </a:cubicBezTo>
                  <a:cubicBezTo>
                    <a:pt x="20" y="0"/>
                    <a:pt x="0" y="21"/>
                    <a:pt x="0" y="47"/>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5" name="Freeform 421"/>
            <p:cNvSpPr>
              <a:spLocks noEditPoints="1"/>
            </p:cNvSpPr>
            <p:nvPr/>
          </p:nvSpPr>
          <p:spPr bwMode="auto">
            <a:xfrm>
              <a:off x="4253" y="2015"/>
              <a:ext cx="126" cy="1863"/>
            </a:xfrm>
            <a:custGeom>
              <a:avLst/>
              <a:gdLst>
                <a:gd name="T0" fmla="*/ 0 w 126"/>
                <a:gd name="T1" fmla="*/ 1863 h 1863"/>
                <a:gd name="T2" fmla="*/ 0 w 126"/>
                <a:gd name="T3" fmla="*/ 1863 h 1863"/>
                <a:gd name="T4" fmla="*/ 124 w 126"/>
                <a:gd name="T5" fmla="*/ 1863 h 1863"/>
                <a:gd name="T6" fmla="*/ 0 w 126"/>
                <a:gd name="T7" fmla="*/ 1863 h 1863"/>
                <a:gd name="T8" fmla="*/ 3 w 126"/>
                <a:gd name="T9" fmla="*/ 0 h 1863"/>
                <a:gd name="T10" fmla="*/ 3 w 126"/>
                <a:gd name="T11" fmla="*/ 0 h 1863"/>
                <a:gd name="T12" fmla="*/ 126 w 126"/>
                <a:gd name="T13" fmla="*/ 0 h 1863"/>
                <a:gd name="T14" fmla="*/ 126 w 126"/>
                <a:gd name="T15" fmla="*/ 0 h 1863"/>
                <a:gd name="T16" fmla="*/ 3 w 126"/>
                <a:gd name="T17" fmla="*/ 0 h 1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863">
                  <a:moveTo>
                    <a:pt x="0" y="1863"/>
                  </a:moveTo>
                  <a:lnTo>
                    <a:pt x="0" y="1863"/>
                  </a:lnTo>
                  <a:lnTo>
                    <a:pt x="124" y="1863"/>
                  </a:lnTo>
                  <a:lnTo>
                    <a:pt x="0" y="1863"/>
                  </a:lnTo>
                  <a:close/>
                  <a:moveTo>
                    <a:pt x="3" y="0"/>
                  </a:moveTo>
                  <a:lnTo>
                    <a:pt x="3" y="0"/>
                  </a:lnTo>
                  <a:lnTo>
                    <a:pt x="126" y="0"/>
                  </a:lnTo>
                  <a:lnTo>
                    <a:pt x="126" y="0"/>
                  </a:lnTo>
                  <a:lnTo>
                    <a:pt x="3"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6" name="Freeform 422"/>
            <p:cNvSpPr>
              <a:spLocks noEditPoints="1"/>
            </p:cNvSpPr>
            <p:nvPr/>
          </p:nvSpPr>
          <p:spPr bwMode="auto">
            <a:xfrm>
              <a:off x="4253" y="2015"/>
              <a:ext cx="126" cy="1863"/>
            </a:xfrm>
            <a:custGeom>
              <a:avLst/>
              <a:gdLst>
                <a:gd name="T0" fmla="*/ 0 w 126"/>
                <a:gd name="T1" fmla="*/ 1863 h 1863"/>
                <a:gd name="T2" fmla="*/ 0 w 126"/>
                <a:gd name="T3" fmla="*/ 1863 h 1863"/>
                <a:gd name="T4" fmla="*/ 124 w 126"/>
                <a:gd name="T5" fmla="*/ 1863 h 1863"/>
                <a:gd name="T6" fmla="*/ 0 w 126"/>
                <a:gd name="T7" fmla="*/ 1863 h 1863"/>
                <a:gd name="T8" fmla="*/ 3 w 126"/>
                <a:gd name="T9" fmla="*/ 0 h 1863"/>
                <a:gd name="T10" fmla="*/ 3 w 126"/>
                <a:gd name="T11" fmla="*/ 0 h 1863"/>
                <a:gd name="T12" fmla="*/ 126 w 126"/>
                <a:gd name="T13" fmla="*/ 0 h 1863"/>
                <a:gd name="T14" fmla="*/ 126 w 126"/>
                <a:gd name="T15" fmla="*/ 0 h 1863"/>
                <a:gd name="T16" fmla="*/ 3 w 126"/>
                <a:gd name="T17" fmla="*/ 0 h 1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863">
                  <a:moveTo>
                    <a:pt x="0" y="1863"/>
                  </a:moveTo>
                  <a:lnTo>
                    <a:pt x="0" y="1863"/>
                  </a:lnTo>
                  <a:lnTo>
                    <a:pt x="124" y="1863"/>
                  </a:lnTo>
                  <a:lnTo>
                    <a:pt x="0" y="1863"/>
                  </a:lnTo>
                  <a:moveTo>
                    <a:pt x="3" y="0"/>
                  </a:moveTo>
                  <a:lnTo>
                    <a:pt x="3" y="0"/>
                  </a:lnTo>
                  <a:lnTo>
                    <a:pt x="126" y="0"/>
                  </a:lnTo>
                  <a:lnTo>
                    <a:pt x="126"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7" name="Freeform 423"/>
            <p:cNvSpPr/>
            <p:nvPr/>
          </p:nvSpPr>
          <p:spPr bwMode="auto">
            <a:xfrm>
              <a:off x="4253" y="2015"/>
              <a:ext cx="126" cy="1863"/>
            </a:xfrm>
            <a:custGeom>
              <a:avLst/>
              <a:gdLst>
                <a:gd name="T0" fmla="*/ 3 w 126"/>
                <a:gd name="T1" fmla="*/ 0 h 1863"/>
                <a:gd name="T2" fmla="*/ 0 w 126"/>
                <a:gd name="T3" fmla="*/ 1863 h 1863"/>
                <a:gd name="T4" fmla="*/ 124 w 126"/>
                <a:gd name="T5" fmla="*/ 1863 h 1863"/>
                <a:gd name="T6" fmla="*/ 126 w 126"/>
                <a:gd name="T7" fmla="*/ 0 h 1863"/>
                <a:gd name="T8" fmla="*/ 3 w 126"/>
                <a:gd name="T9" fmla="*/ 0 h 1863"/>
              </a:gdLst>
              <a:ahLst/>
              <a:cxnLst>
                <a:cxn ang="0">
                  <a:pos x="T0" y="T1"/>
                </a:cxn>
                <a:cxn ang="0">
                  <a:pos x="T2" y="T3"/>
                </a:cxn>
                <a:cxn ang="0">
                  <a:pos x="T4" y="T5"/>
                </a:cxn>
                <a:cxn ang="0">
                  <a:pos x="T6" y="T7"/>
                </a:cxn>
                <a:cxn ang="0">
                  <a:pos x="T8" y="T9"/>
                </a:cxn>
              </a:cxnLst>
              <a:rect l="0" t="0" r="r" b="b"/>
              <a:pathLst>
                <a:path w="126" h="1863">
                  <a:moveTo>
                    <a:pt x="3" y="0"/>
                  </a:moveTo>
                  <a:lnTo>
                    <a:pt x="0" y="1863"/>
                  </a:lnTo>
                  <a:lnTo>
                    <a:pt x="124" y="1863"/>
                  </a:lnTo>
                  <a:lnTo>
                    <a:pt x="126" y="0"/>
                  </a:lnTo>
                  <a:lnTo>
                    <a:pt x="3" y="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8" name="Freeform 424"/>
            <p:cNvSpPr/>
            <p:nvPr/>
          </p:nvSpPr>
          <p:spPr bwMode="auto">
            <a:xfrm>
              <a:off x="4253" y="2015"/>
              <a:ext cx="126" cy="1863"/>
            </a:xfrm>
            <a:custGeom>
              <a:avLst/>
              <a:gdLst>
                <a:gd name="T0" fmla="*/ 3 w 126"/>
                <a:gd name="T1" fmla="*/ 0 h 1863"/>
                <a:gd name="T2" fmla="*/ 0 w 126"/>
                <a:gd name="T3" fmla="*/ 1863 h 1863"/>
                <a:gd name="T4" fmla="*/ 124 w 126"/>
                <a:gd name="T5" fmla="*/ 1863 h 1863"/>
                <a:gd name="T6" fmla="*/ 126 w 126"/>
                <a:gd name="T7" fmla="*/ 0 h 1863"/>
                <a:gd name="T8" fmla="*/ 3 w 126"/>
                <a:gd name="T9" fmla="*/ 0 h 1863"/>
              </a:gdLst>
              <a:ahLst/>
              <a:cxnLst>
                <a:cxn ang="0">
                  <a:pos x="T0" y="T1"/>
                </a:cxn>
                <a:cxn ang="0">
                  <a:pos x="T2" y="T3"/>
                </a:cxn>
                <a:cxn ang="0">
                  <a:pos x="T4" y="T5"/>
                </a:cxn>
                <a:cxn ang="0">
                  <a:pos x="T6" y="T7"/>
                </a:cxn>
                <a:cxn ang="0">
                  <a:pos x="T8" y="T9"/>
                </a:cxn>
              </a:cxnLst>
              <a:rect l="0" t="0" r="r" b="b"/>
              <a:pathLst>
                <a:path w="126" h="1863">
                  <a:moveTo>
                    <a:pt x="3" y="0"/>
                  </a:moveTo>
                  <a:lnTo>
                    <a:pt x="0" y="1863"/>
                  </a:lnTo>
                  <a:lnTo>
                    <a:pt x="124" y="1863"/>
                  </a:lnTo>
                  <a:lnTo>
                    <a:pt x="126"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4" name="Freeform 425"/>
            <p:cNvSpPr>
              <a:spLocks noEditPoints="1"/>
            </p:cNvSpPr>
            <p:nvPr/>
          </p:nvSpPr>
          <p:spPr bwMode="auto">
            <a:xfrm>
              <a:off x="4130" y="2013"/>
              <a:ext cx="47" cy="1865"/>
            </a:xfrm>
            <a:custGeom>
              <a:avLst/>
              <a:gdLst>
                <a:gd name="T0" fmla="*/ 15 w 47"/>
                <a:gd name="T1" fmla="*/ 1865 h 1865"/>
                <a:gd name="T2" fmla="*/ 46 w 47"/>
                <a:gd name="T3" fmla="*/ 1865 h 1865"/>
                <a:gd name="T4" fmla="*/ 15 w 47"/>
                <a:gd name="T5" fmla="*/ 1865 h 1865"/>
                <a:gd name="T6" fmla="*/ 0 w 47"/>
                <a:gd name="T7" fmla="*/ 0 h 1865"/>
                <a:gd name="T8" fmla="*/ 0 w 47"/>
                <a:gd name="T9" fmla="*/ 2 h 1865"/>
                <a:gd name="T10" fmla="*/ 47 w 47"/>
                <a:gd name="T11" fmla="*/ 2 h 1865"/>
                <a:gd name="T12" fmla="*/ 47 w 47"/>
                <a:gd name="T13" fmla="*/ 2 h 1865"/>
                <a:gd name="T14" fmla="*/ 0 w 47"/>
                <a:gd name="T15" fmla="*/ 0 h 18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865">
                  <a:moveTo>
                    <a:pt x="15" y="1865"/>
                  </a:moveTo>
                  <a:lnTo>
                    <a:pt x="46" y="1865"/>
                  </a:lnTo>
                  <a:lnTo>
                    <a:pt x="15" y="1865"/>
                  </a:lnTo>
                  <a:close/>
                  <a:moveTo>
                    <a:pt x="0" y="0"/>
                  </a:moveTo>
                  <a:lnTo>
                    <a:pt x="0" y="2"/>
                  </a:lnTo>
                  <a:lnTo>
                    <a:pt x="47" y="2"/>
                  </a:lnTo>
                  <a:lnTo>
                    <a:pt x="47" y="2"/>
                  </a:lnTo>
                  <a:lnTo>
                    <a:pt x="0" y="0"/>
                  </a:ln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5" name="Freeform 426"/>
            <p:cNvSpPr>
              <a:spLocks noEditPoints="1"/>
            </p:cNvSpPr>
            <p:nvPr/>
          </p:nvSpPr>
          <p:spPr bwMode="auto">
            <a:xfrm>
              <a:off x="4130" y="2013"/>
              <a:ext cx="47" cy="1865"/>
            </a:xfrm>
            <a:custGeom>
              <a:avLst/>
              <a:gdLst>
                <a:gd name="T0" fmla="*/ 15 w 47"/>
                <a:gd name="T1" fmla="*/ 1865 h 1865"/>
                <a:gd name="T2" fmla="*/ 46 w 47"/>
                <a:gd name="T3" fmla="*/ 1865 h 1865"/>
                <a:gd name="T4" fmla="*/ 15 w 47"/>
                <a:gd name="T5" fmla="*/ 1865 h 1865"/>
                <a:gd name="T6" fmla="*/ 0 w 47"/>
                <a:gd name="T7" fmla="*/ 0 h 1865"/>
                <a:gd name="T8" fmla="*/ 0 w 47"/>
                <a:gd name="T9" fmla="*/ 2 h 1865"/>
                <a:gd name="T10" fmla="*/ 47 w 47"/>
                <a:gd name="T11" fmla="*/ 2 h 1865"/>
                <a:gd name="T12" fmla="*/ 47 w 47"/>
                <a:gd name="T13" fmla="*/ 2 h 1865"/>
                <a:gd name="T14" fmla="*/ 0 w 47"/>
                <a:gd name="T15" fmla="*/ 0 h 18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865">
                  <a:moveTo>
                    <a:pt x="15" y="1865"/>
                  </a:moveTo>
                  <a:lnTo>
                    <a:pt x="46" y="1865"/>
                  </a:lnTo>
                  <a:lnTo>
                    <a:pt x="15" y="1865"/>
                  </a:lnTo>
                  <a:moveTo>
                    <a:pt x="0" y="0"/>
                  </a:moveTo>
                  <a:lnTo>
                    <a:pt x="0" y="2"/>
                  </a:lnTo>
                  <a:lnTo>
                    <a:pt x="47" y="2"/>
                  </a:lnTo>
                  <a:lnTo>
                    <a:pt x="47"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6" name="Freeform 427"/>
            <p:cNvSpPr/>
            <p:nvPr/>
          </p:nvSpPr>
          <p:spPr bwMode="auto">
            <a:xfrm>
              <a:off x="4128" y="2015"/>
              <a:ext cx="49" cy="1863"/>
            </a:xfrm>
            <a:custGeom>
              <a:avLst/>
              <a:gdLst>
                <a:gd name="T0" fmla="*/ 2 w 49"/>
                <a:gd name="T1" fmla="*/ 0 h 1863"/>
                <a:gd name="T2" fmla="*/ 0 w 49"/>
                <a:gd name="T3" fmla="*/ 1863 h 1863"/>
                <a:gd name="T4" fmla="*/ 17 w 49"/>
                <a:gd name="T5" fmla="*/ 1863 h 1863"/>
                <a:gd name="T6" fmla="*/ 48 w 49"/>
                <a:gd name="T7" fmla="*/ 1863 h 1863"/>
                <a:gd name="T8" fmla="*/ 49 w 49"/>
                <a:gd name="T9" fmla="*/ 0 h 1863"/>
                <a:gd name="T10" fmla="*/ 2 w 49"/>
                <a:gd name="T11" fmla="*/ 0 h 1863"/>
              </a:gdLst>
              <a:ahLst/>
              <a:cxnLst>
                <a:cxn ang="0">
                  <a:pos x="T0" y="T1"/>
                </a:cxn>
                <a:cxn ang="0">
                  <a:pos x="T2" y="T3"/>
                </a:cxn>
                <a:cxn ang="0">
                  <a:pos x="T4" y="T5"/>
                </a:cxn>
                <a:cxn ang="0">
                  <a:pos x="T6" y="T7"/>
                </a:cxn>
                <a:cxn ang="0">
                  <a:pos x="T8" y="T9"/>
                </a:cxn>
                <a:cxn ang="0">
                  <a:pos x="T10" y="T11"/>
                </a:cxn>
              </a:cxnLst>
              <a:rect l="0" t="0" r="r" b="b"/>
              <a:pathLst>
                <a:path w="49" h="1863">
                  <a:moveTo>
                    <a:pt x="2" y="0"/>
                  </a:moveTo>
                  <a:lnTo>
                    <a:pt x="0" y="1863"/>
                  </a:lnTo>
                  <a:lnTo>
                    <a:pt x="17" y="1863"/>
                  </a:lnTo>
                  <a:lnTo>
                    <a:pt x="48" y="1863"/>
                  </a:lnTo>
                  <a:lnTo>
                    <a:pt x="49" y="0"/>
                  </a:lnTo>
                  <a:lnTo>
                    <a:pt x="2" y="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7" name="Freeform 428"/>
            <p:cNvSpPr/>
            <p:nvPr/>
          </p:nvSpPr>
          <p:spPr bwMode="auto">
            <a:xfrm>
              <a:off x="4128" y="2015"/>
              <a:ext cx="49" cy="1863"/>
            </a:xfrm>
            <a:custGeom>
              <a:avLst/>
              <a:gdLst>
                <a:gd name="T0" fmla="*/ 2 w 49"/>
                <a:gd name="T1" fmla="*/ 0 h 1863"/>
                <a:gd name="T2" fmla="*/ 0 w 49"/>
                <a:gd name="T3" fmla="*/ 1863 h 1863"/>
                <a:gd name="T4" fmla="*/ 17 w 49"/>
                <a:gd name="T5" fmla="*/ 1863 h 1863"/>
                <a:gd name="T6" fmla="*/ 48 w 49"/>
                <a:gd name="T7" fmla="*/ 1863 h 1863"/>
                <a:gd name="T8" fmla="*/ 49 w 49"/>
                <a:gd name="T9" fmla="*/ 0 h 1863"/>
                <a:gd name="T10" fmla="*/ 2 w 49"/>
                <a:gd name="T11" fmla="*/ 0 h 1863"/>
              </a:gdLst>
              <a:ahLst/>
              <a:cxnLst>
                <a:cxn ang="0">
                  <a:pos x="T0" y="T1"/>
                </a:cxn>
                <a:cxn ang="0">
                  <a:pos x="T2" y="T3"/>
                </a:cxn>
                <a:cxn ang="0">
                  <a:pos x="T4" y="T5"/>
                </a:cxn>
                <a:cxn ang="0">
                  <a:pos x="T6" y="T7"/>
                </a:cxn>
                <a:cxn ang="0">
                  <a:pos x="T8" y="T9"/>
                </a:cxn>
                <a:cxn ang="0">
                  <a:pos x="T10" y="T11"/>
                </a:cxn>
              </a:cxnLst>
              <a:rect l="0" t="0" r="r" b="b"/>
              <a:pathLst>
                <a:path w="49" h="1863">
                  <a:moveTo>
                    <a:pt x="2" y="0"/>
                  </a:moveTo>
                  <a:lnTo>
                    <a:pt x="0" y="1863"/>
                  </a:lnTo>
                  <a:lnTo>
                    <a:pt x="17" y="1863"/>
                  </a:lnTo>
                  <a:lnTo>
                    <a:pt x="48" y="1863"/>
                  </a:lnTo>
                  <a:lnTo>
                    <a:pt x="49"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8" name="Freeform 429"/>
            <p:cNvSpPr/>
            <p:nvPr/>
          </p:nvSpPr>
          <p:spPr bwMode="auto">
            <a:xfrm>
              <a:off x="3814" y="3961"/>
              <a:ext cx="124" cy="124"/>
            </a:xfrm>
            <a:custGeom>
              <a:avLst/>
              <a:gdLst>
                <a:gd name="T0" fmla="*/ 0 w 76"/>
                <a:gd name="T1" fmla="*/ 38 h 76"/>
                <a:gd name="T2" fmla="*/ 38 w 76"/>
                <a:gd name="T3" fmla="*/ 75 h 76"/>
                <a:gd name="T4" fmla="*/ 76 w 76"/>
                <a:gd name="T5" fmla="*/ 38 h 76"/>
                <a:gd name="T6" fmla="*/ 38 w 76"/>
                <a:gd name="T7" fmla="*/ 0 h 76"/>
                <a:gd name="T8" fmla="*/ 0 w 76"/>
                <a:gd name="T9" fmla="*/ 38 h 76"/>
              </a:gdLst>
              <a:ahLst/>
              <a:cxnLst>
                <a:cxn ang="0">
                  <a:pos x="T0" y="T1"/>
                </a:cxn>
                <a:cxn ang="0">
                  <a:pos x="T2" y="T3"/>
                </a:cxn>
                <a:cxn ang="0">
                  <a:pos x="T4" y="T5"/>
                </a:cxn>
                <a:cxn ang="0">
                  <a:pos x="T6" y="T7"/>
                </a:cxn>
                <a:cxn ang="0">
                  <a:pos x="T8" y="T9"/>
                </a:cxn>
              </a:cxnLst>
              <a:rect l="0" t="0" r="r" b="b"/>
              <a:pathLst>
                <a:path w="76" h="76">
                  <a:moveTo>
                    <a:pt x="0" y="38"/>
                  </a:moveTo>
                  <a:cubicBezTo>
                    <a:pt x="0" y="59"/>
                    <a:pt x="17" y="75"/>
                    <a:pt x="38" y="75"/>
                  </a:cubicBezTo>
                  <a:cubicBezTo>
                    <a:pt x="59" y="76"/>
                    <a:pt x="76" y="59"/>
                    <a:pt x="76" y="38"/>
                  </a:cubicBezTo>
                  <a:cubicBezTo>
                    <a:pt x="76" y="17"/>
                    <a:pt x="59" y="0"/>
                    <a:pt x="38" y="0"/>
                  </a:cubicBezTo>
                  <a:cubicBezTo>
                    <a:pt x="17" y="0"/>
                    <a:pt x="0" y="17"/>
                    <a:pt x="0" y="38"/>
                  </a:cubicBez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9" name="Freeform 430"/>
            <p:cNvSpPr/>
            <p:nvPr/>
          </p:nvSpPr>
          <p:spPr bwMode="auto">
            <a:xfrm>
              <a:off x="3648" y="1913"/>
              <a:ext cx="433" cy="25"/>
            </a:xfrm>
            <a:custGeom>
              <a:avLst/>
              <a:gdLst>
                <a:gd name="T0" fmla="*/ 264 w 264"/>
                <a:gd name="T1" fmla="*/ 8 h 15"/>
                <a:gd name="T2" fmla="*/ 257 w 264"/>
                <a:gd name="T3" fmla="*/ 15 h 15"/>
                <a:gd name="T4" fmla="*/ 8 w 264"/>
                <a:gd name="T5" fmla="*/ 15 h 15"/>
                <a:gd name="T6" fmla="*/ 0 w 264"/>
                <a:gd name="T7" fmla="*/ 8 h 15"/>
                <a:gd name="T8" fmla="*/ 8 w 264"/>
                <a:gd name="T9" fmla="*/ 0 h 15"/>
                <a:gd name="T10" fmla="*/ 257 w 264"/>
                <a:gd name="T11" fmla="*/ 0 h 15"/>
                <a:gd name="T12" fmla="*/ 264 w 264"/>
                <a:gd name="T13" fmla="*/ 8 h 15"/>
              </a:gdLst>
              <a:ahLst/>
              <a:cxnLst>
                <a:cxn ang="0">
                  <a:pos x="T0" y="T1"/>
                </a:cxn>
                <a:cxn ang="0">
                  <a:pos x="T2" y="T3"/>
                </a:cxn>
                <a:cxn ang="0">
                  <a:pos x="T4" y="T5"/>
                </a:cxn>
                <a:cxn ang="0">
                  <a:pos x="T6" y="T7"/>
                </a:cxn>
                <a:cxn ang="0">
                  <a:pos x="T8" y="T9"/>
                </a:cxn>
                <a:cxn ang="0">
                  <a:pos x="T10" y="T11"/>
                </a:cxn>
                <a:cxn ang="0">
                  <a:pos x="T12" y="T13"/>
                </a:cxn>
              </a:cxnLst>
              <a:rect l="0" t="0" r="r" b="b"/>
              <a:pathLst>
                <a:path w="264" h="15">
                  <a:moveTo>
                    <a:pt x="264" y="8"/>
                  </a:moveTo>
                  <a:cubicBezTo>
                    <a:pt x="264" y="12"/>
                    <a:pt x="261" y="15"/>
                    <a:pt x="257" y="15"/>
                  </a:cubicBezTo>
                  <a:cubicBezTo>
                    <a:pt x="8" y="15"/>
                    <a:pt x="8" y="15"/>
                    <a:pt x="8" y="15"/>
                  </a:cubicBezTo>
                  <a:cubicBezTo>
                    <a:pt x="4" y="15"/>
                    <a:pt x="0" y="12"/>
                    <a:pt x="0" y="8"/>
                  </a:cubicBezTo>
                  <a:cubicBezTo>
                    <a:pt x="0" y="4"/>
                    <a:pt x="4" y="0"/>
                    <a:pt x="8" y="0"/>
                  </a:cubicBezTo>
                  <a:cubicBezTo>
                    <a:pt x="257" y="0"/>
                    <a:pt x="257" y="0"/>
                    <a:pt x="257" y="0"/>
                  </a:cubicBezTo>
                  <a:cubicBezTo>
                    <a:pt x="261" y="0"/>
                    <a:pt x="264" y="4"/>
                    <a:pt x="264" y="8"/>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0" name="Freeform 431"/>
            <p:cNvSpPr/>
            <p:nvPr/>
          </p:nvSpPr>
          <p:spPr bwMode="auto">
            <a:xfrm>
              <a:off x="3008" y="3476"/>
              <a:ext cx="629" cy="402"/>
            </a:xfrm>
            <a:custGeom>
              <a:avLst/>
              <a:gdLst>
                <a:gd name="T0" fmla="*/ 384 w 384"/>
                <a:gd name="T1" fmla="*/ 246 h 246"/>
                <a:gd name="T2" fmla="*/ 204 w 384"/>
                <a:gd name="T3" fmla="*/ 66 h 246"/>
                <a:gd name="T4" fmla="*/ 155 w 384"/>
                <a:gd name="T5" fmla="*/ 246 h 246"/>
                <a:gd name="T6" fmla="*/ 384 w 384"/>
                <a:gd name="T7" fmla="*/ 246 h 246"/>
              </a:gdLst>
              <a:ahLst/>
              <a:cxnLst>
                <a:cxn ang="0">
                  <a:pos x="T0" y="T1"/>
                </a:cxn>
                <a:cxn ang="0">
                  <a:pos x="T2" y="T3"/>
                </a:cxn>
                <a:cxn ang="0">
                  <a:pos x="T4" y="T5"/>
                </a:cxn>
                <a:cxn ang="0">
                  <a:pos x="T6" y="T7"/>
                </a:cxn>
              </a:cxnLst>
              <a:rect l="0" t="0" r="r" b="b"/>
              <a:pathLst>
                <a:path w="384" h="246">
                  <a:moveTo>
                    <a:pt x="384" y="246"/>
                  </a:moveTo>
                  <a:cubicBezTo>
                    <a:pt x="204" y="66"/>
                    <a:pt x="204" y="66"/>
                    <a:pt x="204" y="66"/>
                  </a:cubicBezTo>
                  <a:cubicBezTo>
                    <a:pt x="46" y="0"/>
                    <a:pt x="0" y="234"/>
                    <a:pt x="155" y="246"/>
                  </a:cubicBezTo>
                  <a:lnTo>
                    <a:pt x="384" y="24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1" name="Freeform 432"/>
            <p:cNvSpPr/>
            <p:nvPr/>
          </p:nvSpPr>
          <p:spPr bwMode="auto">
            <a:xfrm>
              <a:off x="4079" y="3386"/>
              <a:ext cx="526" cy="519"/>
            </a:xfrm>
            <a:custGeom>
              <a:avLst/>
              <a:gdLst>
                <a:gd name="T0" fmla="*/ 237 w 321"/>
                <a:gd name="T1" fmla="*/ 301 h 318"/>
                <a:gd name="T2" fmla="*/ 236 w 321"/>
                <a:gd name="T3" fmla="*/ 187 h 318"/>
                <a:gd name="T4" fmla="*/ 295 w 321"/>
                <a:gd name="T5" fmla="*/ 71 h 318"/>
                <a:gd name="T6" fmla="*/ 156 w 321"/>
                <a:gd name="T7" fmla="*/ 44 h 318"/>
                <a:gd name="T8" fmla="*/ 0 w 321"/>
                <a:gd name="T9" fmla="*/ 301 h 318"/>
                <a:gd name="T10" fmla="*/ 237 w 321"/>
                <a:gd name="T11" fmla="*/ 301 h 318"/>
              </a:gdLst>
              <a:ahLst/>
              <a:cxnLst>
                <a:cxn ang="0">
                  <a:pos x="T0" y="T1"/>
                </a:cxn>
                <a:cxn ang="0">
                  <a:pos x="T2" y="T3"/>
                </a:cxn>
                <a:cxn ang="0">
                  <a:pos x="T4" y="T5"/>
                </a:cxn>
                <a:cxn ang="0">
                  <a:pos x="T6" y="T7"/>
                </a:cxn>
                <a:cxn ang="0">
                  <a:pos x="T8" y="T9"/>
                </a:cxn>
                <a:cxn ang="0">
                  <a:pos x="T10" y="T11"/>
                </a:cxn>
              </a:cxnLst>
              <a:rect l="0" t="0" r="r" b="b"/>
              <a:pathLst>
                <a:path w="321" h="318">
                  <a:moveTo>
                    <a:pt x="237" y="301"/>
                  </a:moveTo>
                  <a:cubicBezTo>
                    <a:pt x="294" y="318"/>
                    <a:pt x="308" y="212"/>
                    <a:pt x="236" y="187"/>
                  </a:cubicBezTo>
                  <a:cubicBezTo>
                    <a:pt x="281" y="173"/>
                    <a:pt x="321" y="129"/>
                    <a:pt x="295" y="71"/>
                  </a:cubicBezTo>
                  <a:cubicBezTo>
                    <a:pt x="264" y="0"/>
                    <a:pt x="202" y="33"/>
                    <a:pt x="156" y="44"/>
                  </a:cubicBezTo>
                  <a:cubicBezTo>
                    <a:pt x="0" y="301"/>
                    <a:pt x="0" y="301"/>
                    <a:pt x="0" y="301"/>
                  </a:cubicBezTo>
                  <a:lnTo>
                    <a:pt x="237" y="301"/>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2" name="Freeform 433"/>
            <p:cNvSpPr/>
            <p:nvPr/>
          </p:nvSpPr>
          <p:spPr bwMode="auto">
            <a:xfrm>
              <a:off x="3791" y="3521"/>
              <a:ext cx="612" cy="357"/>
            </a:xfrm>
            <a:custGeom>
              <a:avLst/>
              <a:gdLst>
                <a:gd name="T0" fmla="*/ 254 w 374"/>
                <a:gd name="T1" fmla="*/ 218 h 218"/>
                <a:gd name="T2" fmla="*/ 237 w 374"/>
                <a:gd name="T3" fmla="*/ 182 h 218"/>
                <a:gd name="T4" fmla="*/ 349 w 374"/>
                <a:gd name="T5" fmla="*/ 163 h 218"/>
                <a:gd name="T6" fmla="*/ 317 w 374"/>
                <a:gd name="T7" fmla="*/ 46 h 218"/>
                <a:gd name="T8" fmla="*/ 117 w 374"/>
                <a:gd name="T9" fmla="*/ 7 h 218"/>
                <a:gd name="T10" fmla="*/ 0 w 374"/>
                <a:gd name="T11" fmla="*/ 218 h 218"/>
                <a:gd name="T12" fmla="*/ 254 w 374"/>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374" h="218">
                  <a:moveTo>
                    <a:pt x="254" y="218"/>
                  </a:moveTo>
                  <a:cubicBezTo>
                    <a:pt x="250" y="205"/>
                    <a:pt x="244" y="192"/>
                    <a:pt x="237" y="182"/>
                  </a:cubicBezTo>
                  <a:cubicBezTo>
                    <a:pt x="268" y="204"/>
                    <a:pt x="328" y="198"/>
                    <a:pt x="349" y="163"/>
                  </a:cubicBezTo>
                  <a:cubicBezTo>
                    <a:pt x="374" y="123"/>
                    <a:pt x="345" y="72"/>
                    <a:pt x="317" y="46"/>
                  </a:cubicBezTo>
                  <a:cubicBezTo>
                    <a:pt x="317" y="46"/>
                    <a:pt x="165" y="0"/>
                    <a:pt x="117" y="7"/>
                  </a:cubicBezTo>
                  <a:cubicBezTo>
                    <a:pt x="69" y="13"/>
                    <a:pt x="1" y="134"/>
                    <a:pt x="0" y="218"/>
                  </a:cubicBezTo>
                  <a:lnTo>
                    <a:pt x="254" y="218"/>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3" name="Freeform 434"/>
            <p:cNvSpPr/>
            <p:nvPr/>
          </p:nvSpPr>
          <p:spPr bwMode="auto">
            <a:xfrm>
              <a:off x="3519" y="2748"/>
              <a:ext cx="907" cy="1071"/>
            </a:xfrm>
            <a:custGeom>
              <a:avLst/>
              <a:gdLst>
                <a:gd name="T0" fmla="*/ 20 w 554"/>
                <a:gd name="T1" fmla="*/ 218 h 655"/>
                <a:gd name="T2" fmla="*/ 128 w 554"/>
                <a:gd name="T3" fmla="*/ 166 h 655"/>
                <a:gd name="T4" fmla="*/ 136 w 554"/>
                <a:gd name="T5" fmla="*/ 40 h 655"/>
                <a:gd name="T6" fmla="*/ 230 w 554"/>
                <a:gd name="T7" fmla="*/ 37 h 655"/>
                <a:gd name="T8" fmla="*/ 230 w 554"/>
                <a:gd name="T9" fmla="*/ 26 h 655"/>
                <a:gd name="T10" fmla="*/ 333 w 554"/>
                <a:gd name="T11" fmla="*/ 81 h 655"/>
                <a:gd name="T12" fmla="*/ 305 w 554"/>
                <a:gd name="T13" fmla="*/ 166 h 655"/>
                <a:gd name="T14" fmla="*/ 442 w 554"/>
                <a:gd name="T15" fmla="*/ 312 h 655"/>
                <a:gd name="T16" fmla="*/ 538 w 554"/>
                <a:gd name="T17" fmla="*/ 374 h 655"/>
                <a:gd name="T18" fmla="*/ 512 w 554"/>
                <a:gd name="T19" fmla="*/ 524 h 655"/>
                <a:gd name="T20" fmla="*/ 345 w 554"/>
                <a:gd name="T21" fmla="*/ 510 h 655"/>
                <a:gd name="T22" fmla="*/ 163 w 554"/>
                <a:gd name="T23" fmla="*/ 486 h 655"/>
                <a:gd name="T24" fmla="*/ 43 w 554"/>
                <a:gd name="T25" fmla="*/ 445 h 655"/>
                <a:gd name="T26" fmla="*/ 95 w 554"/>
                <a:gd name="T27" fmla="*/ 338 h 655"/>
                <a:gd name="T28" fmla="*/ 20 w 554"/>
                <a:gd name="T29" fmla="*/ 218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4" h="655">
                  <a:moveTo>
                    <a:pt x="20" y="218"/>
                  </a:moveTo>
                  <a:cubicBezTo>
                    <a:pt x="38" y="157"/>
                    <a:pt x="91" y="150"/>
                    <a:pt x="128" y="166"/>
                  </a:cubicBezTo>
                  <a:cubicBezTo>
                    <a:pt x="90" y="141"/>
                    <a:pt x="102" y="66"/>
                    <a:pt x="136" y="40"/>
                  </a:cubicBezTo>
                  <a:cubicBezTo>
                    <a:pt x="164" y="19"/>
                    <a:pt x="204" y="27"/>
                    <a:pt x="230" y="37"/>
                  </a:cubicBezTo>
                  <a:cubicBezTo>
                    <a:pt x="230" y="26"/>
                    <a:pt x="230" y="26"/>
                    <a:pt x="230" y="26"/>
                  </a:cubicBezTo>
                  <a:cubicBezTo>
                    <a:pt x="261" y="0"/>
                    <a:pt x="325" y="48"/>
                    <a:pt x="333" y="81"/>
                  </a:cubicBezTo>
                  <a:cubicBezTo>
                    <a:pt x="342" y="113"/>
                    <a:pt x="325" y="146"/>
                    <a:pt x="305" y="166"/>
                  </a:cubicBezTo>
                  <a:cubicBezTo>
                    <a:pt x="414" y="87"/>
                    <a:pt x="516" y="210"/>
                    <a:pt x="442" y="312"/>
                  </a:cubicBezTo>
                  <a:cubicBezTo>
                    <a:pt x="478" y="294"/>
                    <a:pt x="527" y="338"/>
                    <a:pt x="538" y="374"/>
                  </a:cubicBezTo>
                  <a:cubicBezTo>
                    <a:pt x="554" y="423"/>
                    <a:pt x="547" y="486"/>
                    <a:pt x="512" y="524"/>
                  </a:cubicBezTo>
                  <a:cubicBezTo>
                    <a:pt x="470" y="569"/>
                    <a:pt x="380" y="574"/>
                    <a:pt x="345" y="510"/>
                  </a:cubicBezTo>
                  <a:cubicBezTo>
                    <a:pt x="333" y="655"/>
                    <a:pt x="115" y="610"/>
                    <a:pt x="163" y="486"/>
                  </a:cubicBezTo>
                  <a:cubicBezTo>
                    <a:pt x="107" y="532"/>
                    <a:pt x="59" y="491"/>
                    <a:pt x="43" y="445"/>
                  </a:cubicBezTo>
                  <a:cubicBezTo>
                    <a:pt x="27" y="402"/>
                    <a:pt x="50" y="339"/>
                    <a:pt x="95" y="338"/>
                  </a:cubicBezTo>
                  <a:cubicBezTo>
                    <a:pt x="38" y="329"/>
                    <a:pt x="0" y="284"/>
                    <a:pt x="20" y="2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4" name="Freeform 435"/>
            <p:cNvSpPr/>
            <p:nvPr/>
          </p:nvSpPr>
          <p:spPr bwMode="auto">
            <a:xfrm>
              <a:off x="3201" y="3165"/>
              <a:ext cx="934" cy="750"/>
            </a:xfrm>
            <a:custGeom>
              <a:avLst/>
              <a:gdLst>
                <a:gd name="T0" fmla="*/ 112 w 570"/>
                <a:gd name="T1" fmla="*/ 379 h 459"/>
                <a:gd name="T2" fmla="*/ 84 w 570"/>
                <a:gd name="T3" fmla="*/ 436 h 459"/>
                <a:gd name="T4" fmla="*/ 416 w 570"/>
                <a:gd name="T5" fmla="*/ 436 h 459"/>
                <a:gd name="T6" fmla="*/ 405 w 570"/>
                <a:gd name="T7" fmla="*/ 384 h 459"/>
                <a:gd name="T8" fmla="*/ 522 w 570"/>
                <a:gd name="T9" fmla="*/ 288 h 459"/>
                <a:gd name="T10" fmla="*/ 302 w 570"/>
                <a:gd name="T11" fmla="*/ 56 h 459"/>
                <a:gd name="T12" fmla="*/ 168 w 570"/>
                <a:gd name="T13" fmla="*/ 25 h 459"/>
                <a:gd name="T14" fmla="*/ 147 w 570"/>
                <a:gd name="T15" fmla="*/ 181 h 459"/>
                <a:gd name="T16" fmla="*/ 15 w 570"/>
                <a:gd name="T17" fmla="*/ 250 h 459"/>
                <a:gd name="T18" fmla="*/ 112 w 570"/>
                <a:gd name="T19" fmla="*/ 37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0" h="459">
                  <a:moveTo>
                    <a:pt x="112" y="379"/>
                  </a:moveTo>
                  <a:cubicBezTo>
                    <a:pt x="94" y="398"/>
                    <a:pt x="86" y="418"/>
                    <a:pt x="84" y="436"/>
                  </a:cubicBezTo>
                  <a:cubicBezTo>
                    <a:pt x="416" y="436"/>
                    <a:pt x="416" y="436"/>
                    <a:pt x="416" y="436"/>
                  </a:cubicBezTo>
                  <a:cubicBezTo>
                    <a:pt x="416" y="420"/>
                    <a:pt x="413" y="403"/>
                    <a:pt x="405" y="384"/>
                  </a:cubicBezTo>
                  <a:cubicBezTo>
                    <a:pt x="454" y="459"/>
                    <a:pt x="570" y="390"/>
                    <a:pt x="522" y="288"/>
                  </a:cubicBezTo>
                  <a:cubicBezTo>
                    <a:pt x="518" y="289"/>
                    <a:pt x="302" y="56"/>
                    <a:pt x="302" y="56"/>
                  </a:cubicBezTo>
                  <a:cubicBezTo>
                    <a:pt x="278" y="17"/>
                    <a:pt x="207" y="0"/>
                    <a:pt x="168" y="25"/>
                  </a:cubicBezTo>
                  <a:cubicBezTo>
                    <a:pt x="120" y="55"/>
                    <a:pt x="129" y="135"/>
                    <a:pt x="147" y="181"/>
                  </a:cubicBezTo>
                  <a:cubicBezTo>
                    <a:pt x="91" y="145"/>
                    <a:pt x="28" y="189"/>
                    <a:pt x="15" y="250"/>
                  </a:cubicBezTo>
                  <a:cubicBezTo>
                    <a:pt x="0" y="319"/>
                    <a:pt x="52" y="376"/>
                    <a:pt x="112" y="37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5" name="Freeform 436"/>
            <p:cNvSpPr/>
            <p:nvPr/>
          </p:nvSpPr>
          <p:spPr bwMode="auto">
            <a:xfrm>
              <a:off x="3519" y="3007"/>
              <a:ext cx="907" cy="812"/>
            </a:xfrm>
            <a:custGeom>
              <a:avLst/>
              <a:gdLst>
                <a:gd name="T0" fmla="*/ 538 w 554"/>
                <a:gd name="T1" fmla="*/ 216 h 497"/>
                <a:gd name="T2" fmla="*/ 512 w 554"/>
                <a:gd name="T3" fmla="*/ 366 h 497"/>
                <a:gd name="T4" fmla="*/ 345 w 554"/>
                <a:gd name="T5" fmla="*/ 352 h 497"/>
                <a:gd name="T6" fmla="*/ 163 w 554"/>
                <a:gd name="T7" fmla="*/ 328 h 497"/>
                <a:gd name="T8" fmla="*/ 43 w 554"/>
                <a:gd name="T9" fmla="*/ 287 h 497"/>
                <a:gd name="T10" fmla="*/ 95 w 554"/>
                <a:gd name="T11" fmla="*/ 180 h 497"/>
                <a:gd name="T12" fmla="*/ 20 w 554"/>
                <a:gd name="T13" fmla="*/ 60 h 497"/>
                <a:gd name="T14" fmla="*/ 92 w 554"/>
                <a:gd name="T15" fmla="*/ 0 h 497"/>
                <a:gd name="T16" fmla="*/ 172 w 554"/>
                <a:gd name="T17" fmla="*/ 135 h 497"/>
                <a:gd name="T18" fmla="*/ 223 w 554"/>
                <a:gd name="T19" fmla="*/ 211 h 497"/>
                <a:gd name="T20" fmla="*/ 270 w 554"/>
                <a:gd name="T21" fmla="*/ 366 h 497"/>
                <a:gd name="T22" fmla="*/ 366 w 554"/>
                <a:gd name="T23" fmla="*/ 244 h 497"/>
                <a:gd name="T24" fmla="*/ 475 w 554"/>
                <a:gd name="T25" fmla="*/ 327 h 497"/>
                <a:gd name="T26" fmla="*/ 443 w 554"/>
                <a:gd name="T27" fmla="*/ 154 h 497"/>
                <a:gd name="T28" fmla="*/ 449 w 554"/>
                <a:gd name="T29" fmla="*/ 151 h 497"/>
                <a:gd name="T30" fmla="*/ 538 w 554"/>
                <a:gd name="T31" fmla="*/ 216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497">
                  <a:moveTo>
                    <a:pt x="538" y="216"/>
                  </a:moveTo>
                  <a:cubicBezTo>
                    <a:pt x="554" y="265"/>
                    <a:pt x="547" y="328"/>
                    <a:pt x="512" y="366"/>
                  </a:cubicBezTo>
                  <a:cubicBezTo>
                    <a:pt x="470" y="411"/>
                    <a:pt x="380" y="416"/>
                    <a:pt x="345" y="352"/>
                  </a:cubicBezTo>
                  <a:cubicBezTo>
                    <a:pt x="333" y="497"/>
                    <a:pt x="115" y="452"/>
                    <a:pt x="163" y="328"/>
                  </a:cubicBezTo>
                  <a:cubicBezTo>
                    <a:pt x="107" y="374"/>
                    <a:pt x="59" y="333"/>
                    <a:pt x="43" y="287"/>
                  </a:cubicBezTo>
                  <a:cubicBezTo>
                    <a:pt x="27" y="244"/>
                    <a:pt x="50" y="181"/>
                    <a:pt x="95" y="180"/>
                  </a:cubicBezTo>
                  <a:cubicBezTo>
                    <a:pt x="38" y="171"/>
                    <a:pt x="0" y="126"/>
                    <a:pt x="20" y="60"/>
                  </a:cubicBezTo>
                  <a:cubicBezTo>
                    <a:pt x="33" y="17"/>
                    <a:pt x="63" y="1"/>
                    <a:pt x="92" y="0"/>
                  </a:cubicBezTo>
                  <a:cubicBezTo>
                    <a:pt x="77" y="59"/>
                    <a:pt x="104" y="143"/>
                    <a:pt x="172" y="135"/>
                  </a:cubicBezTo>
                  <a:cubicBezTo>
                    <a:pt x="101" y="160"/>
                    <a:pt x="179" y="231"/>
                    <a:pt x="223" y="211"/>
                  </a:cubicBezTo>
                  <a:cubicBezTo>
                    <a:pt x="187" y="254"/>
                    <a:pt x="178" y="352"/>
                    <a:pt x="270" y="366"/>
                  </a:cubicBezTo>
                  <a:cubicBezTo>
                    <a:pt x="330" y="375"/>
                    <a:pt x="359" y="290"/>
                    <a:pt x="366" y="244"/>
                  </a:cubicBezTo>
                  <a:cubicBezTo>
                    <a:pt x="367" y="313"/>
                    <a:pt x="427" y="361"/>
                    <a:pt x="475" y="327"/>
                  </a:cubicBezTo>
                  <a:cubicBezTo>
                    <a:pt x="535" y="285"/>
                    <a:pt x="549" y="187"/>
                    <a:pt x="443" y="154"/>
                  </a:cubicBezTo>
                  <a:cubicBezTo>
                    <a:pt x="449" y="151"/>
                    <a:pt x="449" y="151"/>
                    <a:pt x="449" y="151"/>
                  </a:cubicBezTo>
                  <a:cubicBezTo>
                    <a:pt x="485" y="142"/>
                    <a:pt x="528" y="183"/>
                    <a:pt x="538" y="216"/>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6" name="Freeform 437"/>
            <p:cNvSpPr/>
            <p:nvPr/>
          </p:nvSpPr>
          <p:spPr bwMode="auto">
            <a:xfrm>
              <a:off x="3594" y="3757"/>
              <a:ext cx="92" cy="121"/>
            </a:xfrm>
            <a:custGeom>
              <a:avLst/>
              <a:gdLst>
                <a:gd name="T0" fmla="*/ 0 w 56"/>
                <a:gd name="T1" fmla="*/ 74 h 74"/>
                <a:gd name="T2" fmla="*/ 53 w 56"/>
                <a:gd name="T3" fmla="*/ 74 h 74"/>
                <a:gd name="T4" fmla="*/ 56 w 56"/>
                <a:gd name="T5" fmla="*/ 0 h 74"/>
                <a:gd name="T6" fmla="*/ 0 w 56"/>
                <a:gd name="T7" fmla="*/ 74 h 74"/>
              </a:gdLst>
              <a:ahLst/>
              <a:cxnLst>
                <a:cxn ang="0">
                  <a:pos x="T0" y="T1"/>
                </a:cxn>
                <a:cxn ang="0">
                  <a:pos x="T2" y="T3"/>
                </a:cxn>
                <a:cxn ang="0">
                  <a:pos x="T4" y="T5"/>
                </a:cxn>
                <a:cxn ang="0">
                  <a:pos x="T6" y="T7"/>
                </a:cxn>
              </a:cxnLst>
              <a:rect l="0" t="0" r="r" b="b"/>
              <a:pathLst>
                <a:path w="56" h="74">
                  <a:moveTo>
                    <a:pt x="0" y="74"/>
                  </a:moveTo>
                  <a:cubicBezTo>
                    <a:pt x="53" y="74"/>
                    <a:pt x="53" y="74"/>
                    <a:pt x="53" y="74"/>
                  </a:cubicBezTo>
                  <a:cubicBezTo>
                    <a:pt x="48" y="55"/>
                    <a:pt x="48" y="30"/>
                    <a:pt x="56" y="0"/>
                  </a:cubicBezTo>
                  <a:cubicBezTo>
                    <a:pt x="38" y="24"/>
                    <a:pt x="19" y="53"/>
                    <a:pt x="0" y="74"/>
                  </a:cubicBezTo>
                  <a:close/>
                </a:path>
              </a:pathLst>
            </a:custGeom>
            <a:solidFill>
              <a:srgbClr val="E0E3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7" name="Freeform 438"/>
            <p:cNvSpPr/>
            <p:nvPr/>
          </p:nvSpPr>
          <p:spPr bwMode="auto">
            <a:xfrm>
              <a:off x="3190" y="3381"/>
              <a:ext cx="290" cy="497"/>
            </a:xfrm>
            <a:custGeom>
              <a:avLst/>
              <a:gdLst>
                <a:gd name="T0" fmla="*/ 122 w 177"/>
                <a:gd name="T1" fmla="*/ 245 h 304"/>
                <a:gd name="T2" fmla="*/ 91 w 177"/>
                <a:gd name="T3" fmla="*/ 304 h 304"/>
                <a:gd name="T4" fmla="*/ 139 w 177"/>
                <a:gd name="T5" fmla="*/ 304 h 304"/>
                <a:gd name="T6" fmla="*/ 177 w 177"/>
                <a:gd name="T7" fmla="*/ 216 h 304"/>
                <a:gd name="T8" fmla="*/ 77 w 177"/>
                <a:gd name="T9" fmla="*/ 125 h 304"/>
                <a:gd name="T10" fmla="*/ 168 w 177"/>
                <a:gd name="T11" fmla="*/ 40 h 304"/>
                <a:gd name="T12" fmla="*/ 158 w 177"/>
                <a:gd name="T13" fmla="*/ 29 h 304"/>
                <a:gd name="T14" fmla="*/ 161 w 177"/>
                <a:gd name="T15" fmla="*/ 37 h 304"/>
                <a:gd name="T16" fmla="*/ 16 w 177"/>
                <a:gd name="T17" fmla="*/ 111 h 304"/>
                <a:gd name="T18" fmla="*/ 122 w 177"/>
                <a:gd name="T19" fmla="*/ 24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304">
                  <a:moveTo>
                    <a:pt x="122" y="245"/>
                  </a:moveTo>
                  <a:cubicBezTo>
                    <a:pt x="103" y="265"/>
                    <a:pt x="93" y="285"/>
                    <a:pt x="91" y="304"/>
                  </a:cubicBezTo>
                  <a:cubicBezTo>
                    <a:pt x="139" y="304"/>
                    <a:pt x="139" y="304"/>
                    <a:pt x="139" y="304"/>
                  </a:cubicBezTo>
                  <a:cubicBezTo>
                    <a:pt x="119" y="273"/>
                    <a:pt x="141" y="239"/>
                    <a:pt x="177" y="216"/>
                  </a:cubicBezTo>
                  <a:cubicBezTo>
                    <a:pt x="128" y="213"/>
                    <a:pt x="78" y="180"/>
                    <a:pt x="77" y="125"/>
                  </a:cubicBezTo>
                  <a:cubicBezTo>
                    <a:pt x="75" y="73"/>
                    <a:pt x="125" y="47"/>
                    <a:pt x="168" y="40"/>
                  </a:cubicBezTo>
                  <a:cubicBezTo>
                    <a:pt x="165" y="36"/>
                    <a:pt x="161" y="33"/>
                    <a:pt x="158" y="29"/>
                  </a:cubicBezTo>
                  <a:cubicBezTo>
                    <a:pt x="159" y="32"/>
                    <a:pt x="160" y="35"/>
                    <a:pt x="161" y="37"/>
                  </a:cubicBezTo>
                  <a:cubicBezTo>
                    <a:pt x="99" y="0"/>
                    <a:pt x="31" y="46"/>
                    <a:pt x="16" y="111"/>
                  </a:cubicBezTo>
                  <a:cubicBezTo>
                    <a:pt x="0" y="182"/>
                    <a:pt x="56" y="242"/>
                    <a:pt x="122" y="245"/>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8" name="Rectangle 439"/>
            <p:cNvSpPr>
              <a:spLocks noChangeArrowheads="1"/>
            </p:cNvSpPr>
            <p:nvPr/>
          </p:nvSpPr>
          <p:spPr bwMode="auto">
            <a:xfrm>
              <a:off x="3773" y="2015"/>
              <a:ext cx="190" cy="11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9" name="Freeform 440"/>
            <p:cNvSpPr/>
            <p:nvPr/>
          </p:nvSpPr>
          <p:spPr bwMode="auto">
            <a:xfrm>
              <a:off x="3694" y="1237"/>
              <a:ext cx="770" cy="704"/>
            </a:xfrm>
            <a:custGeom>
              <a:avLst/>
              <a:gdLst>
                <a:gd name="T0" fmla="*/ 242 w 470"/>
                <a:gd name="T1" fmla="*/ 64 h 431"/>
                <a:gd name="T2" fmla="*/ 364 w 470"/>
                <a:gd name="T3" fmla="*/ 431 h 431"/>
                <a:gd name="T4" fmla="*/ 178 w 470"/>
                <a:gd name="T5" fmla="*/ 312 h 431"/>
                <a:gd name="T6" fmla="*/ 242 w 470"/>
                <a:gd name="T7" fmla="*/ 64 h 431"/>
              </a:gdLst>
              <a:ahLst/>
              <a:cxnLst>
                <a:cxn ang="0">
                  <a:pos x="T0" y="T1"/>
                </a:cxn>
                <a:cxn ang="0">
                  <a:pos x="T2" y="T3"/>
                </a:cxn>
                <a:cxn ang="0">
                  <a:pos x="T4" y="T5"/>
                </a:cxn>
                <a:cxn ang="0">
                  <a:pos x="T6" y="T7"/>
                </a:cxn>
              </a:cxnLst>
              <a:rect l="0" t="0" r="r" b="b"/>
              <a:pathLst>
                <a:path w="470" h="431">
                  <a:moveTo>
                    <a:pt x="242" y="64"/>
                  </a:moveTo>
                  <a:cubicBezTo>
                    <a:pt x="242" y="64"/>
                    <a:pt x="470" y="0"/>
                    <a:pt x="364" y="431"/>
                  </a:cubicBezTo>
                  <a:cubicBezTo>
                    <a:pt x="364" y="431"/>
                    <a:pt x="355" y="312"/>
                    <a:pt x="178" y="312"/>
                  </a:cubicBezTo>
                  <a:cubicBezTo>
                    <a:pt x="0" y="312"/>
                    <a:pt x="242" y="64"/>
                    <a:pt x="242" y="6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0" name="Freeform 441"/>
            <p:cNvSpPr/>
            <p:nvPr/>
          </p:nvSpPr>
          <p:spPr bwMode="auto">
            <a:xfrm>
              <a:off x="3267" y="1237"/>
              <a:ext cx="769" cy="704"/>
            </a:xfrm>
            <a:custGeom>
              <a:avLst/>
              <a:gdLst>
                <a:gd name="T0" fmla="*/ 228 w 470"/>
                <a:gd name="T1" fmla="*/ 64 h 431"/>
                <a:gd name="T2" fmla="*/ 106 w 470"/>
                <a:gd name="T3" fmla="*/ 431 h 431"/>
                <a:gd name="T4" fmla="*/ 292 w 470"/>
                <a:gd name="T5" fmla="*/ 312 h 431"/>
                <a:gd name="T6" fmla="*/ 228 w 470"/>
                <a:gd name="T7" fmla="*/ 64 h 431"/>
              </a:gdLst>
              <a:ahLst/>
              <a:cxnLst>
                <a:cxn ang="0">
                  <a:pos x="T0" y="T1"/>
                </a:cxn>
                <a:cxn ang="0">
                  <a:pos x="T2" y="T3"/>
                </a:cxn>
                <a:cxn ang="0">
                  <a:pos x="T4" y="T5"/>
                </a:cxn>
                <a:cxn ang="0">
                  <a:pos x="T6" y="T7"/>
                </a:cxn>
              </a:cxnLst>
              <a:rect l="0" t="0" r="r" b="b"/>
              <a:pathLst>
                <a:path w="470" h="431">
                  <a:moveTo>
                    <a:pt x="228" y="64"/>
                  </a:moveTo>
                  <a:cubicBezTo>
                    <a:pt x="228" y="64"/>
                    <a:pt x="0" y="0"/>
                    <a:pt x="106" y="431"/>
                  </a:cubicBezTo>
                  <a:cubicBezTo>
                    <a:pt x="106" y="431"/>
                    <a:pt x="114" y="312"/>
                    <a:pt x="292" y="312"/>
                  </a:cubicBezTo>
                  <a:cubicBezTo>
                    <a:pt x="470" y="312"/>
                    <a:pt x="228" y="64"/>
                    <a:pt x="228" y="6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1" name="Freeform 442"/>
            <p:cNvSpPr/>
            <p:nvPr/>
          </p:nvSpPr>
          <p:spPr bwMode="auto">
            <a:xfrm>
              <a:off x="3638" y="1876"/>
              <a:ext cx="461" cy="400"/>
            </a:xfrm>
            <a:custGeom>
              <a:avLst/>
              <a:gdLst>
                <a:gd name="T0" fmla="*/ 141 w 281"/>
                <a:gd name="T1" fmla="*/ 244 h 245"/>
                <a:gd name="T2" fmla="*/ 193 w 281"/>
                <a:gd name="T3" fmla="*/ 0 h 245"/>
                <a:gd name="T4" fmla="*/ 141 w 281"/>
                <a:gd name="T5" fmla="*/ 0 h 245"/>
                <a:gd name="T6" fmla="*/ 140 w 281"/>
                <a:gd name="T7" fmla="*/ 0 h 245"/>
                <a:gd name="T8" fmla="*/ 88 w 281"/>
                <a:gd name="T9" fmla="*/ 0 h 245"/>
                <a:gd name="T10" fmla="*/ 140 w 281"/>
                <a:gd name="T11" fmla="*/ 244 h 245"/>
                <a:gd name="T12" fmla="*/ 140 w 281"/>
                <a:gd name="T13" fmla="*/ 245 h 245"/>
                <a:gd name="T14" fmla="*/ 141 w 281"/>
                <a:gd name="T15" fmla="*/ 244 h 245"/>
                <a:gd name="T16" fmla="*/ 141 w 281"/>
                <a:gd name="T17" fmla="*/ 245 h 245"/>
                <a:gd name="T18" fmla="*/ 141 w 281"/>
                <a:gd name="T19" fmla="*/ 24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45">
                  <a:moveTo>
                    <a:pt x="141" y="244"/>
                  </a:moveTo>
                  <a:cubicBezTo>
                    <a:pt x="281" y="74"/>
                    <a:pt x="193" y="0"/>
                    <a:pt x="193" y="0"/>
                  </a:cubicBezTo>
                  <a:cubicBezTo>
                    <a:pt x="141" y="0"/>
                    <a:pt x="141" y="0"/>
                    <a:pt x="141" y="0"/>
                  </a:cubicBezTo>
                  <a:cubicBezTo>
                    <a:pt x="140" y="0"/>
                    <a:pt x="140" y="0"/>
                    <a:pt x="140" y="0"/>
                  </a:cubicBezTo>
                  <a:cubicBezTo>
                    <a:pt x="88" y="0"/>
                    <a:pt x="88" y="0"/>
                    <a:pt x="88" y="0"/>
                  </a:cubicBezTo>
                  <a:cubicBezTo>
                    <a:pt x="88" y="0"/>
                    <a:pt x="0" y="74"/>
                    <a:pt x="140" y="244"/>
                  </a:cubicBezTo>
                  <a:cubicBezTo>
                    <a:pt x="140" y="245"/>
                    <a:pt x="140" y="245"/>
                    <a:pt x="140" y="245"/>
                  </a:cubicBezTo>
                  <a:cubicBezTo>
                    <a:pt x="141" y="244"/>
                    <a:pt x="141" y="244"/>
                    <a:pt x="141" y="244"/>
                  </a:cubicBezTo>
                  <a:cubicBezTo>
                    <a:pt x="141" y="245"/>
                    <a:pt x="141" y="245"/>
                    <a:pt x="141" y="245"/>
                  </a:cubicBezTo>
                  <a:lnTo>
                    <a:pt x="141" y="244"/>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2" name="Freeform 443"/>
            <p:cNvSpPr/>
            <p:nvPr/>
          </p:nvSpPr>
          <p:spPr bwMode="auto">
            <a:xfrm>
              <a:off x="3693" y="1876"/>
              <a:ext cx="352" cy="307"/>
            </a:xfrm>
            <a:custGeom>
              <a:avLst/>
              <a:gdLst>
                <a:gd name="T0" fmla="*/ 108 w 215"/>
                <a:gd name="T1" fmla="*/ 187 h 188"/>
                <a:gd name="T2" fmla="*/ 148 w 215"/>
                <a:gd name="T3" fmla="*/ 0 h 188"/>
                <a:gd name="T4" fmla="*/ 108 w 215"/>
                <a:gd name="T5" fmla="*/ 0 h 188"/>
                <a:gd name="T6" fmla="*/ 107 w 215"/>
                <a:gd name="T7" fmla="*/ 0 h 188"/>
                <a:gd name="T8" fmla="*/ 68 w 215"/>
                <a:gd name="T9" fmla="*/ 0 h 188"/>
                <a:gd name="T10" fmla="*/ 107 w 215"/>
                <a:gd name="T11" fmla="*/ 187 h 188"/>
                <a:gd name="T12" fmla="*/ 107 w 215"/>
                <a:gd name="T13" fmla="*/ 188 h 188"/>
                <a:gd name="T14" fmla="*/ 108 w 215"/>
                <a:gd name="T15" fmla="*/ 187 h 188"/>
                <a:gd name="T16" fmla="*/ 108 w 215"/>
                <a:gd name="T17" fmla="*/ 188 h 188"/>
                <a:gd name="T18" fmla="*/ 108 w 215"/>
                <a:gd name="T19" fmla="*/ 18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88">
                  <a:moveTo>
                    <a:pt x="108" y="187"/>
                  </a:moveTo>
                  <a:cubicBezTo>
                    <a:pt x="215" y="57"/>
                    <a:pt x="148" y="0"/>
                    <a:pt x="148" y="0"/>
                  </a:cubicBezTo>
                  <a:cubicBezTo>
                    <a:pt x="108" y="0"/>
                    <a:pt x="108" y="0"/>
                    <a:pt x="108" y="0"/>
                  </a:cubicBezTo>
                  <a:cubicBezTo>
                    <a:pt x="107" y="0"/>
                    <a:pt x="107" y="0"/>
                    <a:pt x="107" y="0"/>
                  </a:cubicBezTo>
                  <a:cubicBezTo>
                    <a:pt x="68" y="0"/>
                    <a:pt x="68" y="0"/>
                    <a:pt x="68" y="0"/>
                  </a:cubicBezTo>
                  <a:cubicBezTo>
                    <a:pt x="68" y="0"/>
                    <a:pt x="0" y="57"/>
                    <a:pt x="107" y="187"/>
                  </a:cubicBezTo>
                  <a:cubicBezTo>
                    <a:pt x="107" y="188"/>
                    <a:pt x="107" y="188"/>
                    <a:pt x="107" y="188"/>
                  </a:cubicBezTo>
                  <a:cubicBezTo>
                    <a:pt x="108" y="187"/>
                    <a:pt x="108" y="187"/>
                    <a:pt x="108" y="187"/>
                  </a:cubicBezTo>
                  <a:cubicBezTo>
                    <a:pt x="108" y="188"/>
                    <a:pt x="108" y="188"/>
                    <a:pt x="108" y="188"/>
                  </a:cubicBezTo>
                  <a:lnTo>
                    <a:pt x="108" y="187"/>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3" name="Freeform 444"/>
            <p:cNvSpPr/>
            <p:nvPr/>
          </p:nvSpPr>
          <p:spPr bwMode="auto">
            <a:xfrm>
              <a:off x="3745" y="1876"/>
              <a:ext cx="247" cy="215"/>
            </a:xfrm>
            <a:custGeom>
              <a:avLst/>
              <a:gdLst>
                <a:gd name="T0" fmla="*/ 76 w 151"/>
                <a:gd name="T1" fmla="*/ 131 h 132"/>
                <a:gd name="T2" fmla="*/ 104 w 151"/>
                <a:gd name="T3" fmla="*/ 0 h 132"/>
                <a:gd name="T4" fmla="*/ 76 w 151"/>
                <a:gd name="T5" fmla="*/ 0 h 132"/>
                <a:gd name="T6" fmla="*/ 75 w 151"/>
                <a:gd name="T7" fmla="*/ 0 h 132"/>
                <a:gd name="T8" fmla="*/ 47 w 151"/>
                <a:gd name="T9" fmla="*/ 0 h 132"/>
                <a:gd name="T10" fmla="*/ 75 w 151"/>
                <a:gd name="T11" fmla="*/ 131 h 132"/>
                <a:gd name="T12" fmla="*/ 75 w 151"/>
                <a:gd name="T13" fmla="*/ 132 h 132"/>
                <a:gd name="T14" fmla="*/ 76 w 151"/>
                <a:gd name="T15" fmla="*/ 131 h 132"/>
                <a:gd name="T16" fmla="*/ 76 w 151"/>
                <a:gd name="T17" fmla="*/ 132 h 132"/>
                <a:gd name="T18" fmla="*/ 76 w 151"/>
                <a:gd name="T19" fmla="*/ 13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32">
                  <a:moveTo>
                    <a:pt x="76" y="131"/>
                  </a:moveTo>
                  <a:cubicBezTo>
                    <a:pt x="151" y="40"/>
                    <a:pt x="104" y="0"/>
                    <a:pt x="104" y="0"/>
                  </a:cubicBezTo>
                  <a:cubicBezTo>
                    <a:pt x="76" y="0"/>
                    <a:pt x="76" y="0"/>
                    <a:pt x="76" y="0"/>
                  </a:cubicBezTo>
                  <a:cubicBezTo>
                    <a:pt x="75" y="0"/>
                    <a:pt x="75" y="0"/>
                    <a:pt x="75" y="0"/>
                  </a:cubicBezTo>
                  <a:cubicBezTo>
                    <a:pt x="47" y="0"/>
                    <a:pt x="47" y="0"/>
                    <a:pt x="47" y="0"/>
                  </a:cubicBezTo>
                  <a:cubicBezTo>
                    <a:pt x="47" y="0"/>
                    <a:pt x="0" y="40"/>
                    <a:pt x="75" y="131"/>
                  </a:cubicBezTo>
                  <a:cubicBezTo>
                    <a:pt x="75" y="132"/>
                    <a:pt x="75" y="132"/>
                    <a:pt x="75" y="132"/>
                  </a:cubicBezTo>
                  <a:cubicBezTo>
                    <a:pt x="76" y="131"/>
                    <a:pt x="76" y="131"/>
                    <a:pt x="76" y="131"/>
                  </a:cubicBezTo>
                  <a:cubicBezTo>
                    <a:pt x="76" y="132"/>
                    <a:pt x="76" y="132"/>
                    <a:pt x="76" y="132"/>
                  </a:cubicBezTo>
                  <a:lnTo>
                    <a:pt x="76" y="131"/>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4" name="Freeform 445"/>
            <p:cNvSpPr/>
            <p:nvPr/>
          </p:nvSpPr>
          <p:spPr bwMode="auto">
            <a:xfrm>
              <a:off x="3724" y="1632"/>
              <a:ext cx="283" cy="271"/>
            </a:xfrm>
            <a:custGeom>
              <a:avLst/>
              <a:gdLst>
                <a:gd name="T0" fmla="*/ 283 w 283"/>
                <a:gd name="T1" fmla="*/ 271 h 271"/>
                <a:gd name="T2" fmla="*/ 0 w 283"/>
                <a:gd name="T3" fmla="*/ 271 h 271"/>
                <a:gd name="T4" fmla="*/ 44 w 283"/>
                <a:gd name="T5" fmla="*/ 0 h 271"/>
                <a:gd name="T6" fmla="*/ 239 w 283"/>
                <a:gd name="T7" fmla="*/ 0 h 271"/>
                <a:gd name="T8" fmla="*/ 283 w 283"/>
                <a:gd name="T9" fmla="*/ 271 h 271"/>
              </a:gdLst>
              <a:ahLst/>
              <a:cxnLst>
                <a:cxn ang="0">
                  <a:pos x="T0" y="T1"/>
                </a:cxn>
                <a:cxn ang="0">
                  <a:pos x="T2" y="T3"/>
                </a:cxn>
                <a:cxn ang="0">
                  <a:pos x="T4" y="T5"/>
                </a:cxn>
                <a:cxn ang="0">
                  <a:pos x="T6" y="T7"/>
                </a:cxn>
                <a:cxn ang="0">
                  <a:pos x="T8" y="T9"/>
                </a:cxn>
              </a:cxnLst>
              <a:rect l="0" t="0" r="r" b="b"/>
              <a:pathLst>
                <a:path w="283" h="271">
                  <a:moveTo>
                    <a:pt x="283" y="271"/>
                  </a:moveTo>
                  <a:lnTo>
                    <a:pt x="0" y="271"/>
                  </a:lnTo>
                  <a:lnTo>
                    <a:pt x="44" y="0"/>
                  </a:lnTo>
                  <a:lnTo>
                    <a:pt x="239" y="0"/>
                  </a:lnTo>
                  <a:lnTo>
                    <a:pt x="283" y="271"/>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5" name="Freeform 446"/>
            <p:cNvSpPr/>
            <p:nvPr/>
          </p:nvSpPr>
          <p:spPr bwMode="auto">
            <a:xfrm>
              <a:off x="3607" y="145"/>
              <a:ext cx="516" cy="1623"/>
            </a:xfrm>
            <a:custGeom>
              <a:avLst/>
              <a:gdLst>
                <a:gd name="T0" fmla="*/ 262 w 315"/>
                <a:gd name="T1" fmla="*/ 993 h 993"/>
                <a:gd name="T2" fmla="*/ 315 w 315"/>
                <a:gd name="T3" fmla="*/ 568 h 993"/>
                <a:gd name="T4" fmla="*/ 157 w 315"/>
                <a:gd name="T5" fmla="*/ 0 h 993"/>
                <a:gd name="T6" fmla="*/ 0 w 315"/>
                <a:gd name="T7" fmla="*/ 568 h 993"/>
                <a:gd name="T8" fmla="*/ 53 w 315"/>
                <a:gd name="T9" fmla="*/ 993 h 993"/>
                <a:gd name="T10" fmla="*/ 262 w 315"/>
                <a:gd name="T11" fmla="*/ 993 h 993"/>
              </a:gdLst>
              <a:ahLst/>
              <a:cxnLst>
                <a:cxn ang="0">
                  <a:pos x="T0" y="T1"/>
                </a:cxn>
                <a:cxn ang="0">
                  <a:pos x="T2" y="T3"/>
                </a:cxn>
                <a:cxn ang="0">
                  <a:pos x="T4" y="T5"/>
                </a:cxn>
                <a:cxn ang="0">
                  <a:pos x="T6" y="T7"/>
                </a:cxn>
                <a:cxn ang="0">
                  <a:pos x="T8" y="T9"/>
                </a:cxn>
                <a:cxn ang="0">
                  <a:pos x="T10" y="T11"/>
                </a:cxn>
              </a:cxnLst>
              <a:rect l="0" t="0" r="r" b="b"/>
              <a:pathLst>
                <a:path w="315" h="993">
                  <a:moveTo>
                    <a:pt x="262" y="993"/>
                  </a:moveTo>
                  <a:cubicBezTo>
                    <a:pt x="294" y="889"/>
                    <a:pt x="315" y="737"/>
                    <a:pt x="315" y="568"/>
                  </a:cubicBezTo>
                  <a:cubicBezTo>
                    <a:pt x="315" y="254"/>
                    <a:pt x="157" y="0"/>
                    <a:pt x="157" y="0"/>
                  </a:cubicBezTo>
                  <a:cubicBezTo>
                    <a:pt x="157" y="0"/>
                    <a:pt x="0" y="254"/>
                    <a:pt x="0" y="568"/>
                  </a:cubicBezTo>
                  <a:cubicBezTo>
                    <a:pt x="0" y="737"/>
                    <a:pt x="21" y="889"/>
                    <a:pt x="53" y="993"/>
                  </a:cubicBezTo>
                  <a:cubicBezTo>
                    <a:pt x="262" y="993"/>
                    <a:pt x="262" y="993"/>
                    <a:pt x="262" y="993"/>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6" name="Freeform 447"/>
            <p:cNvSpPr/>
            <p:nvPr/>
          </p:nvSpPr>
          <p:spPr bwMode="auto">
            <a:xfrm>
              <a:off x="3724" y="145"/>
              <a:ext cx="283" cy="306"/>
            </a:xfrm>
            <a:custGeom>
              <a:avLst/>
              <a:gdLst>
                <a:gd name="T0" fmla="*/ 173 w 173"/>
                <a:gd name="T1" fmla="*/ 187 h 187"/>
                <a:gd name="T2" fmla="*/ 86 w 173"/>
                <a:gd name="T3" fmla="*/ 0 h 187"/>
                <a:gd name="T4" fmla="*/ 0 w 173"/>
                <a:gd name="T5" fmla="*/ 187 h 187"/>
                <a:gd name="T6" fmla="*/ 173 w 173"/>
                <a:gd name="T7" fmla="*/ 187 h 187"/>
              </a:gdLst>
              <a:ahLst/>
              <a:cxnLst>
                <a:cxn ang="0">
                  <a:pos x="T0" y="T1"/>
                </a:cxn>
                <a:cxn ang="0">
                  <a:pos x="T2" y="T3"/>
                </a:cxn>
                <a:cxn ang="0">
                  <a:pos x="T4" y="T5"/>
                </a:cxn>
                <a:cxn ang="0">
                  <a:pos x="T6" y="T7"/>
                </a:cxn>
              </a:cxnLst>
              <a:rect l="0" t="0" r="r" b="b"/>
              <a:pathLst>
                <a:path w="173" h="187">
                  <a:moveTo>
                    <a:pt x="173" y="187"/>
                  </a:moveTo>
                  <a:cubicBezTo>
                    <a:pt x="131" y="72"/>
                    <a:pt x="86" y="0"/>
                    <a:pt x="86" y="0"/>
                  </a:cubicBezTo>
                  <a:cubicBezTo>
                    <a:pt x="86" y="0"/>
                    <a:pt x="42" y="72"/>
                    <a:pt x="0" y="187"/>
                  </a:cubicBezTo>
                  <a:cubicBezTo>
                    <a:pt x="173" y="187"/>
                    <a:pt x="173" y="187"/>
                    <a:pt x="173" y="187"/>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7" name="Freeform 448"/>
            <p:cNvSpPr/>
            <p:nvPr/>
          </p:nvSpPr>
          <p:spPr bwMode="auto">
            <a:xfrm>
              <a:off x="3738" y="145"/>
              <a:ext cx="253" cy="265"/>
            </a:xfrm>
            <a:custGeom>
              <a:avLst/>
              <a:gdLst>
                <a:gd name="T0" fmla="*/ 154 w 154"/>
                <a:gd name="T1" fmla="*/ 162 h 162"/>
                <a:gd name="T2" fmla="*/ 77 w 154"/>
                <a:gd name="T3" fmla="*/ 0 h 162"/>
                <a:gd name="T4" fmla="*/ 0 w 154"/>
                <a:gd name="T5" fmla="*/ 162 h 162"/>
                <a:gd name="T6" fmla="*/ 154 w 154"/>
                <a:gd name="T7" fmla="*/ 162 h 162"/>
              </a:gdLst>
              <a:ahLst/>
              <a:cxnLst>
                <a:cxn ang="0">
                  <a:pos x="T0" y="T1"/>
                </a:cxn>
                <a:cxn ang="0">
                  <a:pos x="T2" y="T3"/>
                </a:cxn>
                <a:cxn ang="0">
                  <a:pos x="T4" y="T5"/>
                </a:cxn>
                <a:cxn ang="0">
                  <a:pos x="T6" y="T7"/>
                </a:cxn>
              </a:cxnLst>
              <a:rect l="0" t="0" r="r" b="b"/>
              <a:pathLst>
                <a:path w="154" h="162">
                  <a:moveTo>
                    <a:pt x="154" y="162"/>
                  </a:moveTo>
                  <a:cubicBezTo>
                    <a:pt x="115" y="62"/>
                    <a:pt x="77" y="0"/>
                    <a:pt x="77" y="0"/>
                  </a:cubicBezTo>
                  <a:cubicBezTo>
                    <a:pt x="77" y="0"/>
                    <a:pt x="39" y="62"/>
                    <a:pt x="0" y="162"/>
                  </a:cubicBezTo>
                  <a:cubicBezTo>
                    <a:pt x="154" y="162"/>
                    <a:pt x="154" y="162"/>
                    <a:pt x="154" y="162"/>
                  </a:cubicBezTo>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8" name="Rectangle 449"/>
            <p:cNvSpPr>
              <a:spLocks noChangeArrowheads="1"/>
            </p:cNvSpPr>
            <p:nvPr/>
          </p:nvSpPr>
          <p:spPr bwMode="auto">
            <a:xfrm>
              <a:off x="3712" y="1895"/>
              <a:ext cx="306" cy="46"/>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9" name="Oval 450"/>
            <p:cNvSpPr>
              <a:spLocks noChangeArrowheads="1"/>
            </p:cNvSpPr>
            <p:nvPr/>
          </p:nvSpPr>
          <p:spPr bwMode="auto">
            <a:xfrm>
              <a:off x="3737" y="795"/>
              <a:ext cx="257" cy="25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0" name="Oval 451"/>
            <p:cNvSpPr>
              <a:spLocks noChangeArrowheads="1"/>
            </p:cNvSpPr>
            <p:nvPr/>
          </p:nvSpPr>
          <p:spPr bwMode="auto">
            <a:xfrm>
              <a:off x="3778" y="836"/>
              <a:ext cx="175" cy="1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1" name="Freeform 452"/>
            <p:cNvSpPr/>
            <p:nvPr/>
          </p:nvSpPr>
          <p:spPr bwMode="auto">
            <a:xfrm>
              <a:off x="3920" y="250"/>
              <a:ext cx="2" cy="1"/>
            </a:xfrm>
            <a:custGeom>
              <a:avLst/>
              <a:gdLst>
                <a:gd name="T0" fmla="*/ 0 w 1"/>
                <a:gd name="T1" fmla="*/ 0 h 1"/>
                <a:gd name="T2" fmla="*/ 1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1" y="0"/>
                    <a:pt x="1" y="0"/>
                  </a:cubicBezTo>
                  <a:cubicBezTo>
                    <a:pt x="1" y="1"/>
                    <a:pt x="1" y="1"/>
                    <a:pt x="1" y="1"/>
                  </a:cubicBezTo>
                  <a:cubicBezTo>
                    <a:pt x="1" y="1"/>
                    <a:pt x="1"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2" name="Freeform 453"/>
            <p:cNvSpPr/>
            <p:nvPr/>
          </p:nvSpPr>
          <p:spPr bwMode="auto">
            <a:xfrm>
              <a:off x="3922" y="250"/>
              <a:ext cx="1" cy="5"/>
            </a:xfrm>
            <a:custGeom>
              <a:avLst/>
              <a:gdLst>
                <a:gd name="T0" fmla="*/ 0 w 1"/>
                <a:gd name="T1" fmla="*/ 0 h 3"/>
                <a:gd name="T2" fmla="*/ 0 w 1"/>
                <a:gd name="T3" fmla="*/ 1 h 3"/>
                <a:gd name="T4" fmla="*/ 1 w 1"/>
                <a:gd name="T5" fmla="*/ 3 h 3"/>
                <a:gd name="T6" fmla="*/ 1 w 1"/>
                <a:gd name="T7" fmla="*/ 3 h 3"/>
                <a:gd name="T8" fmla="*/ 0 w 1"/>
                <a:gd name="T9" fmla="*/ 1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cubicBezTo>
                    <a:pt x="0" y="1"/>
                    <a:pt x="0" y="1"/>
                    <a:pt x="0" y="1"/>
                  </a:cubicBezTo>
                  <a:cubicBezTo>
                    <a:pt x="0" y="2"/>
                    <a:pt x="1" y="2"/>
                    <a:pt x="1" y="3"/>
                  </a:cubicBezTo>
                  <a:cubicBezTo>
                    <a:pt x="1" y="3"/>
                    <a:pt x="1" y="3"/>
                    <a:pt x="1" y="3"/>
                  </a:cubicBezTo>
                  <a:cubicBezTo>
                    <a:pt x="1" y="2"/>
                    <a:pt x="0" y="2"/>
                    <a:pt x="0" y="1"/>
                  </a:cubicBezTo>
                  <a:cubicBezTo>
                    <a:pt x="0" y="1"/>
                    <a:pt x="0"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3" name="Freeform 454"/>
            <p:cNvSpPr/>
            <p:nvPr/>
          </p:nvSpPr>
          <p:spPr bwMode="auto">
            <a:xfrm>
              <a:off x="3922" y="251"/>
              <a:ext cx="1" cy="4"/>
            </a:xfrm>
            <a:custGeom>
              <a:avLst/>
              <a:gdLst>
                <a:gd name="T0" fmla="*/ 0 w 1"/>
                <a:gd name="T1" fmla="*/ 0 h 2"/>
                <a:gd name="T2" fmla="*/ 1 w 1"/>
                <a:gd name="T3" fmla="*/ 1 h 2"/>
                <a:gd name="T4" fmla="*/ 1 w 1"/>
                <a:gd name="T5" fmla="*/ 1 h 2"/>
                <a:gd name="T6" fmla="*/ 1 w 1"/>
                <a:gd name="T7" fmla="*/ 1 h 2"/>
                <a:gd name="T8" fmla="*/ 1 w 1"/>
                <a:gd name="T9" fmla="*/ 2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cubicBezTo>
                    <a:pt x="0" y="1"/>
                    <a:pt x="1" y="1"/>
                    <a:pt x="1" y="1"/>
                  </a:cubicBezTo>
                  <a:cubicBezTo>
                    <a:pt x="1" y="1"/>
                    <a:pt x="1" y="1"/>
                    <a:pt x="1" y="1"/>
                  </a:cubicBezTo>
                  <a:cubicBezTo>
                    <a:pt x="1" y="1"/>
                    <a:pt x="1" y="1"/>
                    <a:pt x="1" y="1"/>
                  </a:cubicBezTo>
                  <a:cubicBezTo>
                    <a:pt x="1" y="2"/>
                    <a:pt x="1" y="2"/>
                    <a:pt x="1" y="2"/>
                  </a:cubicBezTo>
                  <a:cubicBezTo>
                    <a:pt x="1"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4" name="Freeform 455"/>
            <p:cNvSpPr/>
            <p:nvPr/>
          </p:nvSpPr>
          <p:spPr bwMode="auto">
            <a:xfrm>
              <a:off x="3923" y="255"/>
              <a:ext cx="0" cy="1"/>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0"/>
                    <a:pt x="0" y="0"/>
                    <a:pt x="0" y="0"/>
                  </a:cubicBezTo>
                  <a:cubicBezTo>
                    <a:pt x="0" y="0"/>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5" name="Freeform 456"/>
            <p:cNvSpPr/>
            <p:nvPr/>
          </p:nvSpPr>
          <p:spPr bwMode="auto">
            <a:xfrm>
              <a:off x="3892" y="192"/>
              <a:ext cx="5" cy="10"/>
            </a:xfrm>
            <a:custGeom>
              <a:avLst/>
              <a:gdLst>
                <a:gd name="T0" fmla="*/ 0 w 3"/>
                <a:gd name="T1" fmla="*/ 0 h 6"/>
                <a:gd name="T2" fmla="*/ 1 w 3"/>
                <a:gd name="T3" fmla="*/ 3 h 6"/>
                <a:gd name="T4" fmla="*/ 3 w 3"/>
                <a:gd name="T5" fmla="*/ 6 h 6"/>
                <a:gd name="T6" fmla="*/ 0 w 3"/>
                <a:gd name="T7" fmla="*/ 0 h 6"/>
              </a:gdLst>
              <a:ahLst/>
              <a:cxnLst>
                <a:cxn ang="0">
                  <a:pos x="T0" y="T1"/>
                </a:cxn>
                <a:cxn ang="0">
                  <a:pos x="T2" y="T3"/>
                </a:cxn>
                <a:cxn ang="0">
                  <a:pos x="T4" y="T5"/>
                </a:cxn>
                <a:cxn ang="0">
                  <a:pos x="T6" y="T7"/>
                </a:cxn>
              </a:cxnLst>
              <a:rect l="0" t="0" r="r" b="b"/>
              <a:pathLst>
                <a:path w="3" h="6">
                  <a:moveTo>
                    <a:pt x="0" y="0"/>
                  </a:moveTo>
                  <a:cubicBezTo>
                    <a:pt x="0" y="1"/>
                    <a:pt x="1" y="2"/>
                    <a:pt x="1" y="3"/>
                  </a:cubicBezTo>
                  <a:cubicBezTo>
                    <a:pt x="2" y="4"/>
                    <a:pt x="2" y="5"/>
                    <a:pt x="3" y="6"/>
                  </a:cubicBezTo>
                  <a:cubicBezTo>
                    <a:pt x="2" y="4"/>
                    <a:pt x="1" y="2"/>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6" name="Freeform 457"/>
            <p:cNvSpPr/>
            <p:nvPr/>
          </p:nvSpPr>
          <p:spPr bwMode="auto">
            <a:xfrm>
              <a:off x="3894" y="197"/>
              <a:ext cx="8" cy="13"/>
            </a:xfrm>
            <a:custGeom>
              <a:avLst/>
              <a:gdLst>
                <a:gd name="T0" fmla="*/ 0 w 5"/>
                <a:gd name="T1" fmla="*/ 0 h 8"/>
                <a:gd name="T2" fmla="*/ 1 w 5"/>
                <a:gd name="T3" fmla="*/ 2 h 8"/>
                <a:gd name="T4" fmla="*/ 5 w 5"/>
                <a:gd name="T5" fmla="*/ 8 h 8"/>
                <a:gd name="T6" fmla="*/ 2 w 5"/>
                <a:gd name="T7" fmla="*/ 3 h 8"/>
                <a:gd name="T8" fmla="*/ 0 w 5"/>
                <a:gd name="T9" fmla="*/ 0 h 8"/>
              </a:gdLst>
              <a:ahLst/>
              <a:cxnLst>
                <a:cxn ang="0">
                  <a:pos x="T0" y="T1"/>
                </a:cxn>
                <a:cxn ang="0">
                  <a:pos x="T2" y="T3"/>
                </a:cxn>
                <a:cxn ang="0">
                  <a:pos x="T4" y="T5"/>
                </a:cxn>
                <a:cxn ang="0">
                  <a:pos x="T6" y="T7"/>
                </a:cxn>
                <a:cxn ang="0">
                  <a:pos x="T8" y="T9"/>
                </a:cxn>
              </a:cxnLst>
              <a:rect l="0" t="0" r="r" b="b"/>
              <a:pathLst>
                <a:path w="5" h="8">
                  <a:moveTo>
                    <a:pt x="0" y="0"/>
                  </a:moveTo>
                  <a:cubicBezTo>
                    <a:pt x="1" y="1"/>
                    <a:pt x="1" y="2"/>
                    <a:pt x="1" y="2"/>
                  </a:cubicBezTo>
                  <a:cubicBezTo>
                    <a:pt x="2" y="4"/>
                    <a:pt x="4" y="6"/>
                    <a:pt x="5" y="8"/>
                  </a:cubicBezTo>
                  <a:cubicBezTo>
                    <a:pt x="4" y="7"/>
                    <a:pt x="3" y="5"/>
                    <a:pt x="2" y="3"/>
                  </a:cubicBezTo>
                  <a:cubicBezTo>
                    <a:pt x="1" y="2"/>
                    <a:pt x="1"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7" name="Freeform 458"/>
            <p:cNvSpPr/>
            <p:nvPr/>
          </p:nvSpPr>
          <p:spPr bwMode="auto">
            <a:xfrm>
              <a:off x="3896" y="201"/>
              <a:ext cx="13" cy="24"/>
            </a:xfrm>
            <a:custGeom>
              <a:avLst/>
              <a:gdLst>
                <a:gd name="T0" fmla="*/ 0 w 8"/>
                <a:gd name="T1" fmla="*/ 0 h 15"/>
                <a:gd name="T2" fmla="*/ 2 w 8"/>
                <a:gd name="T3" fmla="*/ 4 h 15"/>
                <a:gd name="T4" fmla="*/ 8 w 8"/>
                <a:gd name="T5" fmla="*/ 15 h 15"/>
                <a:gd name="T6" fmla="*/ 8 w 8"/>
                <a:gd name="T7" fmla="*/ 15 h 15"/>
                <a:gd name="T8" fmla="*/ 8 w 8"/>
                <a:gd name="T9" fmla="*/ 15 h 15"/>
                <a:gd name="T10" fmla="*/ 8 w 8"/>
                <a:gd name="T11" fmla="*/ 15 h 15"/>
                <a:gd name="T12" fmla="*/ 8 w 8"/>
                <a:gd name="T13" fmla="*/ 15 h 15"/>
                <a:gd name="T14" fmla="*/ 4 w 8"/>
                <a:gd name="T15" fmla="*/ 6 h 15"/>
                <a:gd name="T16" fmla="*/ 0 w 8"/>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5">
                  <a:moveTo>
                    <a:pt x="0" y="0"/>
                  </a:moveTo>
                  <a:cubicBezTo>
                    <a:pt x="1" y="1"/>
                    <a:pt x="2" y="3"/>
                    <a:pt x="2" y="4"/>
                  </a:cubicBezTo>
                  <a:cubicBezTo>
                    <a:pt x="4" y="7"/>
                    <a:pt x="6" y="11"/>
                    <a:pt x="8" y="15"/>
                  </a:cubicBezTo>
                  <a:cubicBezTo>
                    <a:pt x="8" y="15"/>
                    <a:pt x="8" y="15"/>
                    <a:pt x="8" y="15"/>
                  </a:cubicBezTo>
                  <a:cubicBezTo>
                    <a:pt x="8" y="15"/>
                    <a:pt x="8" y="15"/>
                    <a:pt x="8" y="15"/>
                  </a:cubicBezTo>
                  <a:cubicBezTo>
                    <a:pt x="8" y="15"/>
                    <a:pt x="8" y="15"/>
                    <a:pt x="8" y="15"/>
                  </a:cubicBezTo>
                  <a:cubicBezTo>
                    <a:pt x="8" y="15"/>
                    <a:pt x="8" y="15"/>
                    <a:pt x="8" y="15"/>
                  </a:cubicBezTo>
                  <a:cubicBezTo>
                    <a:pt x="7" y="12"/>
                    <a:pt x="5" y="9"/>
                    <a:pt x="4" y="6"/>
                  </a:cubicBezTo>
                  <a:cubicBezTo>
                    <a:pt x="3" y="4"/>
                    <a:pt x="1" y="2"/>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8" name="Freeform 459"/>
            <p:cNvSpPr/>
            <p:nvPr/>
          </p:nvSpPr>
          <p:spPr bwMode="auto">
            <a:xfrm>
              <a:off x="3899" y="207"/>
              <a:ext cx="10" cy="18"/>
            </a:xfrm>
            <a:custGeom>
              <a:avLst/>
              <a:gdLst>
                <a:gd name="T0" fmla="*/ 0 w 6"/>
                <a:gd name="T1" fmla="*/ 0 h 11"/>
                <a:gd name="T2" fmla="*/ 3 w 6"/>
                <a:gd name="T3" fmla="*/ 6 h 11"/>
                <a:gd name="T4" fmla="*/ 6 w 6"/>
                <a:gd name="T5" fmla="*/ 11 h 11"/>
                <a:gd name="T6" fmla="*/ 3 w 6"/>
                <a:gd name="T7" fmla="*/ 6 h 11"/>
                <a:gd name="T8" fmla="*/ 3 w 6"/>
                <a:gd name="T9" fmla="*/ 6 h 11"/>
                <a:gd name="T10" fmla="*/ 6 w 6"/>
                <a:gd name="T11" fmla="*/ 11 h 11"/>
                <a:gd name="T12" fmla="*/ 6 w 6"/>
                <a:gd name="T13" fmla="*/ 11 h 11"/>
                <a:gd name="T14" fmla="*/ 0 w 6"/>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1">
                  <a:moveTo>
                    <a:pt x="0" y="0"/>
                  </a:moveTo>
                  <a:cubicBezTo>
                    <a:pt x="1" y="2"/>
                    <a:pt x="2" y="4"/>
                    <a:pt x="3" y="6"/>
                  </a:cubicBezTo>
                  <a:cubicBezTo>
                    <a:pt x="4" y="7"/>
                    <a:pt x="5" y="9"/>
                    <a:pt x="6" y="11"/>
                  </a:cubicBezTo>
                  <a:cubicBezTo>
                    <a:pt x="5" y="9"/>
                    <a:pt x="4" y="7"/>
                    <a:pt x="3" y="6"/>
                  </a:cubicBezTo>
                  <a:cubicBezTo>
                    <a:pt x="3" y="6"/>
                    <a:pt x="3" y="6"/>
                    <a:pt x="3" y="6"/>
                  </a:cubicBezTo>
                  <a:cubicBezTo>
                    <a:pt x="4" y="7"/>
                    <a:pt x="5" y="9"/>
                    <a:pt x="6" y="11"/>
                  </a:cubicBezTo>
                  <a:cubicBezTo>
                    <a:pt x="6" y="11"/>
                    <a:pt x="6" y="11"/>
                    <a:pt x="6" y="11"/>
                  </a:cubicBezTo>
                  <a:cubicBezTo>
                    <a:pt x="4" y="7"/>
                    <a:pt x="2" y="3"/>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9" name="Freeform 460"/>
            <p:cNvSpPr/>
            <p:nvPr/>
          </p:nvSpPr>
          <p:spPr bwMode="auto">
            <a:xfrm>
              <a:off x="3910" y="230"/>
              <a:ext cx="10" cy="18"/>
            </a:xfrm>
            <a:custGeom>
              <a:avLst/>
              <a:gdLst>
                <a:gd name="T0" fmla="*/ 0 w 6"/>
                <a:gd name="T1" fmla="*/ 0 h 11"/>
                <a:gd name="T2" fmla="*/ 1 w 6"/>
                <a:gd name="T3" fmla="*/ 0 h 11"/>
                <a:gd name="T4" fmla="*/ 4 w 6"/>
                <a:gd name="T5" fmla="*/ 6 h 11"/>
                <a:gd name="T6" fmla="*/ 5 w 6"/>
                <a:gd name="T7" fmla="*/ 8 h 11"/>
                <a:gd name="T8" fmla="*/ 4 w 6"/>
                <a:gd name="T9" fmla="*/ 7 h 11"/>
                <a:gd name="T10" fmla="*/ 4 w 6"/>
                <a:gd name="T11" fmla="*/ 7 h 11"/>
                <a:gd name="T12" fmla="*/ 5 w 6"/>
                <a:gd name="T13" fmla="*/ 8 h 11"/>
                <a:gd name="T14" fmla="*/ 5 w 6"/>
                <a:gd name="T15" fmla="*/ 9 h 11"/>
                <a:gd name="T16" fmla="*/ 5 w 6"/>
                <a:gd name="T17" fmla="*/ 9 h 11"/>
                <a:gd name="T18" fmla="*/ 5 w 6"/>
                <a:gd name="T19" fmla="*/ 9 h 11"/>
                <a:gd name="T20" fmla="*/ 5 w 6"/>
                <a:gd name="T21" fmla="*/ 9 h 11"/>
                <a:gd name="T22" fmla="*/ 5 w 6"/>
                <a:gd name="T23" fmla="*/ 9 h 11"/>
                <a:gd name="T24" fmla="*/ 6 w 6"/>
                <a:gd name="T25" fmla="*/ 11 h 11"/>
                <a:gd name="T26" fmla="*/ 0 w 6"/>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0" y="0"/>
                  </a:moveTo>
                  <a:cubicBezTo>
                    <a:pt x="1" y="0"/>
                    <a:pt x="1" y="0"/>
                    <a:pt x="1" y="0"/>
                  </a:cubicBezTo>
                  <a:cubicBezTo>
                    <a:pt x="2" y="2"/>
                    <a:pt x="3" y="4"/>
                    <a:pt x="4" y="6"/>
                  </a:cubicBezTo>
                  <a:cubicBezTo>
                    <a:pt x="4" y="7"/>
                    <a:pt x="4" y="8"/>
                    <a:pt x="5" y="8"/>
                  </a:cubicBezTo>
                  <a:cubicBezTo>
                    <a:pt x="4" y="8"/>
                    <a:pt x="4" y="7"/>
                    <a:pt x="4" y="7"/>
                  </a:cubicBezTo>
                  <a:cubicBezTo>
                    <a:pt x="4" y="7"/>
                    <a:pt x="4" y="7"/>
                    <a:pt x="4" y="7"/>
                  </a:cubicBezTo>
                  <a:cubicBezTo>
                    <a:pt x="4" y="7"/>
                    <a:pt x="4" y="8"/>
                    <a:pt x="5" y="8"/>
                  </a:cubicBezTo>
                  <a:cubicBezTo>
                    <a:pt x="5" y="9"/>
                    <a:pt x="5" y="9"/>
                    <a:pt x="5" y="9"/>
                  </a:cubicBezTo>
                  <a:cubicBezTo>
                    <a:pt x="5" y="9"/>
                    <a:pt x="5" y="9"/>
                    <a:pt x="5" y="9"/>
                  </a:cubicBezTo>
                  <a:cubicBezTo>
                    <a:pt x="5" y="9"/>
                    <a:pt x="5" y="9"/>
                    <a:pt x="5" y="9"/>
                  </a:cubicBezTo>
                  <a:cubicBezTo>
                    <a:pt x="5" y="9"/>
                    <a:pt x="5" y="9"/>
                    <a:pt x="5" y="9"/>
                  </a:cubicBezTo>
                  <a:cubicBezTo>
                    <a:pt x="5" y="9"/>
                    <a:pt x="5" y="9"/>
                    <a:pt x="5" y="9"/>
                  </a:cubicBezTo>
                  <a:cubicBezTo>
                    <a:pt x="5" y="10"/>
                    <a:pt x="6" y="10"/>
                    <a:pt x="6" y="11"/>
                  </a:cubicBezTo>
                  <a:cubicBezTo>
                    <a:pt x="4" y="7"/>
                    <a:pt x="2" y="3"/>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0" name="Freeform 461"/>
            <p:cNvSpPr/>
            <p:nvPr/>
          </p:nvSpPr>
          <p:spPr bwMode="auto">
            <a:xfrm>
              <a:off x="3912" y="230"/>
              <a:ext cx="5" cy="11"/>
            </a:xfrm>
            <a:custGeom>
              <a:avLst/>
              <a:gdLst>
                <a:gd name="T0" fmla="*/ 0 w 3"/>
                <a:gd name="T1" fmla="*/ 0 h 7"/>
                <a:gd name="T2" fmla="*/ 1 w 3"/>
                <a:gd name="T3" fmla="*/ 2 h 7"/>
                <a:gd name="T4" fmla="*/ 1 w 3"/>
                <a:gd name="T5" fmla="*/ 2 h 7"/>
                <a:gd name="T6" fmla="*/ 1 w 3"/>
                <a:gd name="T7" fmla="*/ 2 h 7"/>
                <a:gd name="T8" fmla="*/ 1 w 3"/>
                <a:gd name="T9" fmla="*/ 3 h 7"/>
                <a:gd name="T10" fmla="*/ 3 w 3"/>
                <a:gd name="T11" fmla="*/ 7 h 7"/>
                <a:gd name="T12" fmla="*/ 3 w 3"/>
                <a:gd name="T13" fmla="*/ 7 h 7"/>
                <a:gd name="T14" fmla="*/ 1 w 3"/>
                <a:gd name="T15" fmla="*/ 3 h 7"/>
                <a:gd name="T16" fmla="*/ 3 w 3"/>
                <a:gd name="T17" fmla="*/ 6 h 7"/>
                <a:gd name="T18" fmla="*/ 0 w 3"/>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7">
                  <a:moveTo>
                    <a:pt x="0" y="0"/>
                  </a:moveTo>
                  <a:cubicBezTo>
                    <a:pt x="0" y="1"/>
                    <a:pt x="0" y="2"/>
                    <a:pt x="1" y="2"/>
                  </a:cubicBezTo>
                  <a:cubicBezTo>
                    <a:pt x="1" y="2"/>
                    <a:pt x="1" y="2"/>
                    <a:pt x="1" y="2"/>
                  </a:cubicBezTo>
                  <a:cubicBezTo>
                    <a:pt x="1" y="2"/>
                    <a:pt x="1" y="2"/>
                    <a:pt x="1" y="2"/>
                  </a:cubicBezTo>
                  <a:cubicBezTo>
                    <a:pt x="1" y="3"/>
                    <a:pt x="1" y="3"/>
                    <a:pt x="1" y="3"/>
                  </a:cubicBezTo>
                  <a:cubicBezTo>
                    <a:pt x="2" y="4"/>
                    <a:pt x="2" y="5"/>
                    <a:pt x="3" y="7"/>
                  </a:cubicBezTo>
                  <a:cubicBezTo>
                    <a:pt x="3" y="7"/>
                    <a:pt x="3" y="7"/>
                    <a:pt x="3" y="7"/>
                  </a:cubicBezTo>
                  <a:cubicBezTo>
                    <a:pt x="2" y="5"/>
                    <a:pt x="2" y="4"/>
                    <a:pt x="1" y="3"/>
                  </a:cubicBezTo>
                  <a:cubicBezTo>
                    <a:pt x="2" y="4"/>
                    <a:pt x="2" y="5"/>
                    <a:pt x="3" y="6"/>
                  </a:cubicBezTo>
                  <a:cubicBezTo>
                    <a:pt x="2" y="4"/>
                    <a:pt x="1" y="2"/>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1" name="Oval 462"/>
            <p:cNvSpPr>
              <a:spLocks noChangeArrowheads="1"/>
            </p:cNvSpPr>
            <p:nvPr/>
          </p:nvSpPr>
          <p:spPr bwMode="auto">
            <a:xfrm>
              <a:off x="3866" y="147"/>
              <a:ext cx="1" cy="1"/>
            </a:xfrm>
            <a:prstGeom prst="ellipse">
              <a:avLst/>
            </a:pr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2" name="Oval 463"/>
            <p:cNvSpPr>
              <a:spLocks noChangeArrowheads="1"/>
            </p:cNvSpPr>
            <p:nvPr/>
          </p:nvSpPr>
          <p:spPr bwMode="auto">
            <a:xfrm>
              <a:off x="3866" y="147"/>
              <a:ext cx="1" cy="1"/>
            </a:xfrm>
            <a:prstGeom prst="ellipse">
              <a:avLst/>
            </a:pr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3" name="Oval 464"/>
            <p:cNvSpPr>
              <a:spLocks noChangeArrowheads="1"/>
            </p:cNvSpPr>
            <p:nvPr/>
          </p:nvSpPr>
          <p:spPr bwMode="auto">
            <a:xfrm>
              <a:off x="3866" y="147"/>
              <a:ext cx="1" cy="1"/>
            </a:xfrm>
            <a:prstGeom prst="ellipse">
              <a:avLst/>
            </a:pr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4" name="Freeform 465"/>
            <p:cNvSpPr/>
            <p:nvPr/>
          </p:nvSpPr>
          <p:spPr bwMode="auto">
            <a:xfrm>
              <a:off x="3866" y="14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5" name="Freeform 466"/>
            <p:cNvSpPr/>
            <p:nvPr/>
          </p:nvSpPr>
          <p:spPr bwMode="auto">
            <a:xfrm>
              <a:off x="3858" y="150"/>
              <a:ext cx="5" cy="6"/>
            </a:xfrm>
            <a:custGeom>
              <a:avLst/>
              <a:gdLst>
                <a:gd name="T0" fmla="*/ 3 w 3"/>
                <a:gd name="T1" fmla="*/ 0 h 4"/>
                <a:gd name="T2" fmla="*/ 0 w 3"/>
                <a:gd name="T3" fmla="*/ 4 h 4"/>
                <a:gd name="T4" fmla="*/ 0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1"/>
                    <a:pt x="1" y="2"/>
                    <a:pt x="0" y="4"/>
                  </a:cubicBezTo>
                  <a:cubicBezTo>
                    <a:pt x="0" y="4"/>
                    <a:pt x="0" y="4"/>
                    <a:pt x="0" y="4"/>
                  </a:cubicBezTo>
                  <a:cubicBezTo>
                    <a:pt x="1" y="2"/>
                    <a:pt x="2" y="1"/>
                    <a:pt x="3"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6" name="Freeform 467"/>
            <p:cNvSpPr/>
            <p:nvPr/>
          </p:nvSpPr>
          <p:spPr bwMode="auto">
            <a:xfrm>
              <a:off x="3932" y="273"/>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1" y="1"/>
                    <a:pt x="1" y="1"/>
                    <a:pt x="1" y="1"/>
                  </a:cubicBezTo>
                  <a:cubicBezTo>
                    <a:pt x="1" y="1"/>
                    <a:pt x="1"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7" name="Freeform 468"/>
            <p:cNvSpPr/>
            <p:nvPr/>
          </p:nvSpPr>
          <p:spPr bwMode="auto">
            <a:xfrm>
              <a:off x="3932" y="273"/>
              <a:ext cx="3" cy="6"/>
            </a:xfrm>
            <a:custGeom>
              <a:avLst/>
              <a:gdLst>
                <a:gd name="T0" fmla="*/ 0 w 2"/>
                <a:gd name="T1" fmla="*/ 0 h 4"/>
                <a:gd name="T2" fmla="*/ 1 w 2"/>
                <a:gd name="T3" fmla="*/ 1 h 4"/>
                <a:gd name="T4" fmla="*/ 2 w 2"/>
                <a:gd name="T5" fmla="*/ 4 h 4"/>
                <a:gd name="T6" fmla="*/ 1 w 2"/>
                <a:gd name="T7" fmla="*/ 1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1" y="1"/>
                    <a:pt x="1" y="1"/>
                    <a:pt x="1" y="1"/>
                  </a:cubicBezTo>
                  <a:cubicBezTo>
                    <a:pt x="1" y="2"/>
                    <a:pt x="2" y="3"/>
                    <a:pt x="2" y="4"/>
                  </a:cubicBezTo>
                  <a:cubicBezTo>
                    <a:pt x="2" y="3"/>
                    <a:pt x="1" y="2"/>
                    <a:pt x="1" y="1"/>
                  </a:cubicBezTo>
                  <a:cubicBezTo>
                    <a:pt x="1" y="1"/>
                    <a:pt x="1"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8" name="Freeform 469"/>
            <p:cNvSpPr/>
            <p:nvPr/>
          </p:nvSpPr>
          <p:spPr bwMode="auto">
            <a:xfrm>
              <a:off x="3933" y="274"/>
              <a:ext cx="2" cy="5"/>
            </a:xfrm>
            <a:custGeom>
              <a:avLst/>
              <a:gdLst>
                <a:gd name="T0" fmla="*/ 0 w 1"/>
                <a:gd name="T1" fmla="*/ 0 h 3"/>
                <a:gd name="T2" fmla="*/ 0 w 1"/>
                <a:gd name="T3" fmla="*/ 1 h 3"/>
                <a:gd name="T4" fmla="*/ 0 w 1"/>
                <a:gd name="T5" fmla="*/ 1 h 3"/>
                <a:gd name="T6" fmla="*/ 0 w 1"/>
                <a:gd name="T7" fmla="*/ 1 h 3"/>
                <a:gd name="T8" fmla="*/ 0 w 1"/>
                <a:gd name="T9" fmla="*/ 1 h 3"/>
                <a:gd name="T10" fmla="*/ 1 w 1"/>
                <a:gd name="T11" fmla="*/ 2 h 3"/>
                <a:gd name="T12" fmla="*/ 1 w 1"/>
                <a:gd name="T13" fmla="*/ 2 h 3"/>
                <a:gd name="T14" fmla="*/ 0 w 1"/>
                <a:gd name="T15" fmla="*/ 1 h 3"/>
                <a:gd name="T16" fmla="*/ 1 w 1"/>
                <a:gd name="T17" fmla="*/ 2 h 3"/>
                <a:gd name="T18" fmla="*/ 1 w 1"/>
                <a:gd name="T19" fmla="*/ 3 h 3"/>
                <a:gd name="T20" fmla="*/ 1 w 1"/>
                <a:gd name="T21" fmla="*/ 3 h 3"/>
                <a:gd name="T22" fmla="*/ 0 w 1"/>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3">
                  <a:moveTo>
                    <a:pt x="0" y="0"/>
                  </a:moveTo>
                  <a:cubicBezTo>
                    <a:pt x="0" y="0"/>
                    <a:pt x="0" y="1"/>
                    <a:pt x="0" y="1"/>
                  </a:cubicBezTo>
                  <a:cubicBezTo>
                    <a:pt x="0" y="1"/>
                    <a:pt x="0" y="1"/>
                    <a:pt x="0" y="1"/>
                  </a:cubicBezTo>
                  <a:cubicBezTo>
                    <a:pt x="0" y="1"/>
                    <a:pt x="0" y="1"/>
                    <a:pt x="0" y="1"/>
                  </a:cubicBezTo>
                  <a:cubicBezTo>
                    <a:pt x="0" y="1"/>
                    <a:pt x="0" y="1"/>
                    <a:pt x="0" y="1"/>
                  </a:cubicBezTo>
                  <a:cubicBezTo>
                    <a:pt x="0" y="1"/>
                    <a:pt x="0" y="2"/>
                    <a:pt x="1" y="2"/>
                  </a:cubicBezTo>
                  <a:cubicBezTo>
                    <a:pt x="1" y="2"/>
                    <a:pt x="1" y="2"/>
                    <a:pt x="1" y="2"/>
                  </a:cubicBezTo>
                  <a:cubicBezTo>
                    <a:pt x="0" y="2"/>
                    <a:pt x="0" y="1"/>
                    <a:pt x="0" y="1"/>
                  </a:cubicBezTo>
                  <a:cubicBezTo>
                    <a:pt x="0" y="1"/>
                    <a:pt x="0" y="2"/>
                    <a:pt x="1" y="2"/>
                  </a:cubicBezTo>
                  <a:cubicBezTo>
                    <a:pt x="1" y="2"/>
                    <a:pt x="1" y="3"/>
                    <a:pt x="1" y="3"/>
                  </a:cubicBezTo>
                  <a:cubicBezTo>
                    <a:pt x="1" y="3"/>
                    <a:pt x="1" y="3"/>
                    <a:pt x="1" y="3"/>
                  </a:cubicBezTo>
                  <a:cubicBezTo>
                    <a:pt x="1" y="2"/>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9" name="Freeform 470"/>
            <p:cNvSpPr/>
            <p:nvPr/>
          </p:nvSpPr>
          <p:spPr bwMode="auto">
            <a:xfrm>
              <a:off x="3868" y="148"/>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0" name="Oval 471"/>
            <p:cNvSpPr>
              <a:spLocks noChangeArrowheads="1"/>
            </p:cNvSpPr>
            <p:nvPr/>
          </p:nvSpPr>
          <p:spPr bwMode="auto">
            <a:xfrm>
              <a:off x="3868" y="150"/>
              <a:ext cx="1" cy="1"/>
            </a:xfrm>
            <a:prstGeom prst="ellipse">
              <a:avLst/>
            </a:pr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1" name="Oval 472"/>
            <p:cNvSpPr>
              <a:spLocks noChangeArrowheads="1"/>
            </p:cNvSpPr>
            <p:nvPr/>
          </p:nvSpPr>
          <p:spPr bwMode="auto">
            <a:xfrm>
              <a:off x="3868" y="150"/>
              <a:ext cx="1" cy="1"/>
            </a:xfrm>
            <a:prstGeom prst="ellipse">
              <a:avLst/>
            </a:pr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2" name="Freeform 473"/>
            <p:cNvSpPr/>
            <p:nvPr/>
          </p:nvSpPr>
          <p:spPr bwMode="auto">
            <a:xfrm>
              <a:off x="3868" y="1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3" name="Oval 474"/>
            <p:cNvSpPr>
              <a:spLocks noChangeArrowheads="1"/>
            </p:cNvSpPr>
            <p:nvPr/>
          </p:nvSpPr>
          <p:spPr bwMode="auto">
            <a:xfrm>
              <a:off x="3868" y="150"/>
              <a:ext cx="1" cy="1"/>
            </a:xfrm>
            <a:prstGeom prst="ellipse">
              <a:avLst/>
            </a:pr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4" name="Freeform 475"/>
            <p:cNvSpPr>
              <a:spLocks noEditPoints="1"/>
            </p:cNvSpPr>
            <p:nvPr/>
          </p:nvSpPr>
          <p:spPr bwMode="auto">
            <a:xfrm>
              <a:off x="3869" y="152"/>
              <a:ext cx="0" cy="1"/>
            </a:xfrm>
            <a:custGeom>
              <a:avLst/>
              <a:gdLst>
                <a:gd name="T0" fmla="*/ 1 h 1"/>
                <a:gd name="T1" fmla="*/ 1 h 1"/>
                <a:gd name="T2" fmla="*/ 1 h 1"/>
                <a:gd name="T3" fmla="*/ 1 h 1"/>
                <a:gd name="T4" fmla="*/ 0 h 1"/>
                <a:gd name="T5" fmla="*/ 0 h 1"/>
                <a:gd name="T6" fmla="*/ 0 h 1"/>
                <a:gd name="T7" fmla="*/ 1 h 1"/>
                <a:gd name="T8"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1">
                  <a:moveTo>
                    <a:pt x="0" y="1"/>
                  </a:moveTo>
                  <a:cubicBezTo>
                    <a:pt x="0" y="1"/>
                    <a:pt x="0" y="1"/>
                    <a:pt x="0" y="1"/>
                  </a:cubicBezTo>
                  <a:cubicBezTo>
                    <a:pt x="0" y="1"/>
                    <a:pt x="0" y="1"/>
                    <a:pt x="0" y="1"/>
                  </a:cubicBezTo>
                  <a:cubicBezTo>
                    <a:pt x="0" y="1"/>
                    <a:pt x="0" y="1"/>
                    <a:pt x="0" y="1"/>
                  </a:cubicBezTo>
                  <a:moveTo>
                    <a:pt x="0" y="0"/>
                  </a:moveTo>
                  <a:cubicBezTo>
                    <a:pt x="0" y="0"/>
                    <a:pt x="0" y="0"/>
                    <a:pt x="0" y="0"/>
                  </a:cubicBezTo>
                  <a:cubicBezTo>
                    <a:pt x="0" y="0"/>
                    <a:pt x="0" y="0"/>
                    <a:pt x="0" y="0"/>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5" name="Freeform 476"/>
            <p:cNvSpPr>
              <a:spLocks noEditPoints="1"/>
            </p:cNvSpPr>
            <p:nvPr/>
          </p:nvSpPr>
          <p:spPr bwMode="auto">
            <a:xfrm>
              <a:off x="3878" y="168"/>
              <a:ext cx="1" cy="2"/>
            </a:xfrm>
            <a:custGeom>
              <a:avLst/>
              <a:gdLst>
                <a:gd name="T0" fmla="*/ 1 w 1"/>
                <a:gd name="T1" fmla="*/ 0 h 1"/>
                <a:gd name="T2" fmla="*/ 1 w 1"/>
                <a:gd name="T3" fmla="*/ 1 h 1"/>
                <a:gd name="T4" fmla="*/ 1 w 1"/>
                <a:gd name="T5" fmla="*/ 1 h 1"/>
                <a:gd name="T6" fmla="*/ 1 w 1"/>
                <a:gd name="T7" fmla="*/ 0 h 1"/>
                <a:gd name="T8" fmla="*/ 0 w 1"/>
                <a:gd name="T9" fmla="*/ 0 h 1"/>
                <a:gd name="T10" fmla="*/ 1 w 1"/>
                <a:gd name="T11" fmla="*/ 0 h 1"/>
                <a:gd name="T12" fmla="*/ 1 w 1"/>
                <a:gd name="T13" fmla="*/ 0 h 1"/>
                <a:gd name="T14" fmla="*/ 1 w 1"/>
                <a:gd name="T15" fmla="*/ 0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cubicBezTo>
                    <a:pt x="1" y="0"/>
                    <a:pt x="1" y="1"/>
                    <a:pt x="1" y="1"/>
                  </a:cubicBezTo>
                  <a:cubicBezTo>
                    <a:pt x="1" y="1"/>
                    <a:pt x="1" y="1"/>
                    <a:pt x="1" y="1"/>
                  </a:cubicBezTo>
                  <a:cubicBezTo>
                    <a:pt x="1" y="0"/>
                    <a:pt x="1" y="0"/>
                    <a:pt x="1" y="0"/>
                  </a:cubicBezTo>
                  <a:moveTo>
                    <a:pt x="0" y="0"/>
                  </a:moveTo>
                  <a:cubicBezTo>
                    <a:pt x="1" y="0"/>
                    <a:pt x="1" y="0"/>
                    <a:pt x="1" y="0"/>
                  </a:cubicBezTo>
                  <a:cubicBezTo>
                    <a:pt x="1" y="0"/>
                    <a:pt x="1" y="0"/>
                    <a:pt x="1" y="0"/>
                  </a:cubicBezTo>
                  <a:cubicBezTo>
                    <a:pt x="1" y="0"/>
                    <a:pt x="1" y="0"/>
                    <a:pt x="1" y="0"/>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6" name="Freeform 477"/>
            <p:cNvSpPr/>
            <p:nvPr/>
          </p:nvSpPr>
          <p:spPr bwMode="auto">
            <a:xfrm>
              <a:off x="3879" y="170"/>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7" name="Freeform 478"/>
            <p:cNvSpPr/>
            <p:nvPr/>
          </p:nvSpPr>
          <p:spPr bwMode="auto">
            <a:xfrm>
              <a:off x="3879" y="170"/>
              <a:ext cx="2" cy="1"/>
            </a:xfrm>
            <a:custGeom>
              <a:avLst/>
              <a:gdLst>
                <a:gd name="T0" fmla="*/ 0 w 1"/>
                <a:gd name="T1" fmla="*/ 0 h 1"/>
                <a:gd name="T2" fmla="*/ 1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0" y="1"/>
                    <a:pt x="0" y="1"/>
                    <a:pt x="0" y="1"/>
                  </a:cubicBezTo>
                  <a:cubicBezTo>
                    <a:pt x="0" y="1"/>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8" name="Freeform 479"/>
            <p:cNvSpPr/>
            <p:nvPr/>
          </p:nvSpPr>
          <p:spPr bwMode="auto">
            <a:xfrm>
              <a:off x="3927" y="261"/>
              <a:ext cx="3" cy="7"/>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cubicBezTo>
                    <a:pt x="0" y="0"/>
                    <a:pt x="0" y="0"/>
                    <a:pt x="0" y="0"/>
                  </a:cubicBezTo>
                  <a:cubicBezTo>
                    <a:pt x="1" y="2"/>
                    <a:pt x="1" y="3"/>
                    <a:pt x="2" y="4"/>
                  </a:cubicBezTo>
                  <a:cubicBezTo>
                    <a:pt x="1" y="3"/>
                    <a:pt x="1" y="2"/>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79" name="Freeform 480"/>
            <p:cNvSpPr/>
            <p:nvPr/>
          </p:nvSpPr>
          <p:spPr bwMode="auto">
            <a:xfrm>
              <a:off x="3927" y="261"/>
              <a:ext cx="5" cy="10"/>
            </a:xfrm>
            <a:custGeom>
              <a:avLst/>
              <a:gdLst>
                <a:gd name="T0" fmla="*/ 0 w 3"/>
                <a:gd name="T1" fmla="*/ 0 h 6"/>
                <a:gd name="T2" fmla="*/ 1 w 3"/>
                <a:gd name="T3" fmla="*/ 1 h 6"/>
                <a:gd name="T4" fmla="*/ 1 w 3"/>
                <a:gd name="T5" fmla="*/ 3 h 6"/>
                <a:gd name="T6" fmla="*/ 2 w 3"/>
                <a:gd name="T7" fmla="*/ 5 h 6"/>
                <a:gd name="T8" fmla="*/ 3 w 3"/>
                <a:gd name="T9" fmla="*/ 6 h 6"/>
                <a:gd name="T10" fmla="*/ 2 w 3"/>
                <a:gd name="T11" fmla="*/ 4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cubicBezTo>
                    <a:pt x="0" y="1"/>
                    <a:pt x="0" y="1"/>
                    <a:pt x="1" y="1"/>
                  </a:cubicBezTo>
                  <a:cubicBezTo>
                    <a:pt x="1" y="2"/>
                    <a:pt x="1" y="2"/>
                    <a:pt x="1" y="3"/>
                  </a:cubicBezTo>
                  <a:cubicBezTo>
                    <a:pt x="2" y="4"/>
                    <a:pt x="2" y="4"/>
                    <a:pt x="2" y="5"/>
                  </a:cubicBezTo>
                  <a:cubicBezTo>
                    <a:pt x="2" y="5"/>
                    <a:pt x="3" y="6"/>
                    <a:pt x="3" y="6"/>
                  </a:cubicBezTo>
                  <a:cubicBezTo>
                    <a:pt x="3" y="6"/>
                    <a:pt x="2" y="5"/>
                    <a:pt x="2" y="4"/>
                  </a:cubicBezTo>
                  <a:cubicBezTo>
                    <a:pt x="1" y="3"/>
                    <a:pt x="1" y="2"/>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0" name="Freeform 481"/>
            <p:cNvSpPr/>
            <p:nvPr/>
          </p:nvSpPr>
          <p:spPr bwMode="auto">
            <a:xfrm>
              <a:off x="3928" y="263"/>
              <a:ext cx="2" cy="6"/>
            </a:xfrm>
            <a:custGeom>
              <a:avLst/>
              <a:gdLst>
                <a:gd name="T0" fmla="*/ 0 w 1"/>
                <a:gd name="T1" fmla="*/ 0 h 4"/>
                <a:gd name="T2" fmla="*/ 0 w 1"/>
                <a:gd name="T3" fmla="*/ 1 h 4"/>
                <a:gd name="T4" fmla="*/ 0 w 1"/>
                <a:gd name="T5" fmla="*/ 1 h 4"/>
                <a:gd name="T6" fmla="*/ 0 w 1"/>
                <a:gd name="T7" fmla="*/ 1 h 4"/>
                <a:gd name="T8" fmla="*/ 0 w 1"/>
                <a:gd name="T9" fmla="*/ 2 h 4"/>
                <a:gd name="T10" fmla="*/ 1 w 1"/>
                <a:gd name="T11" fmla="*/ 4 h 4"/>
                <a:gd name="T12" fmla="*/ 1 w 1"/>
                <a:gd name="T13" fmla="*/ 4 h 4"/>
                <a:gd name="T14" fmla="*/ 0 w 1"/>
                <a:gd name="T15" fmla="*/ 2 h 4"/>
                <a:gd name="T16" fmla="*/ 0 w 1"/>
                <a:gd name="T17" fmla="*/ 2 h 4"/>
                <a:gd name="T18" fmla="*/ 0 w 1"/>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4">
                  <a:moveTo>
                    <a:pt x="0" y="0"/>
                  </a:moveTo>
                  <a:cubicBezTo>
                    <a:pt x="0" y="1"/>
                    <a:pt x="0" y="1"/>
                    <a:pt x="0" y="1"/>
                  </a:cubicBezTo>
                  <a:cubicBezTo>
                    <a:pt x="0" y="1"/>
                    <a:pt x="0" y="1"/>
                    <a:pt x="0" y="1"/>
                  </a:cubicBezTo>
                  <a:cubicBezTo>
                    <a:pt x="0" y="1"/>
                    <a:pt x="0" y="1"/>
                    <a:pt x="0" y="1"/>
                  </a:cubicBezTo>
                  <a:cubicBezTo>
                    <a:pt x="0" y="2"/>
                    <a:pt x="0" y="2"/>
                    <a:pt x="0" y="2"/>
                  </a:cubicBezTo>
                  <a:cubicBezTo>
                    <a:pt x="1" y="2"/>
                    <a:pt x="1" y="3"/>
                    <a:pt x="1" y="4"/>
                  </a:cubicBezTo>
                  <a:cubicBezTo>
                    <a:pt x="1" y="4"/>
                    <a:pt x="1" y="4"/>
                    <a:pt x="1" y="4"/>
                  </a:cubicBezTo>
                  <a:cubicBezTo>
                    <a:pt x="1" y="3"/>
                    <a:pt x="1" y="2"/>
                    <a:pt x="0" y="2"/>
                  </a:cubicBezTo>
                  <a:cubicBezTo>
                    <a:pt x="0" y="2"/>
                    <a:pt x="0" y="2"/>
                    <a:pt x="0" y="2"/>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3" name="Freeform 482"/>
            <p:cNvSpPr/>
            <p:nvPr/>
          </p:nvSpPr>
          <p:spPr bwMode="auto">
            <a:xfrm>
              <a:off x="3881" y="173"/>
              <a:ext cx="0" cy="1"/>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4" name="Freeform 483"/>
            <p:cNvSpPr/>
            <p:nvPr/>
          </p:nvSpPr>
          <p:spPr bwMode="auto">
            <a:xfrm>
              <a:off x="3881" y="173"/>
              <a:ext cx="3" cy="5"/>
            </a:xfrm>
            <a:custGeom>
              <a:avLst/>
              <a:gdLst>
                <a:gd name="T0" fmla="*/ 0 w 2"/>
                <a:gd name="T1" fmla="*/ 0 h 3"/>
                <a:gd name="T2" fmla="*/ 2 w 2"/>
                <a:gd name="T3" fmla="*/ 3 h 3"/>
                <a:gd name="T4" fmla="*/ 2 w 2"/>
                <a:gd name="T5" fmla="*/ 3 h 3"/>
                <a:gd name="T6" fmla="*/ 1 w 2"/>
                <a:gd name="T7" fmla="*/ 2 h 3"/>
                <a:gd name="T8" fmla="*/ 0 w 2"/>
                <a:gd name="T9" fmla="*/ 1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1" y="1"/>
                    <a:pt x="1" y="2"/>
                    <a:pt x="2" y="3"/>
                  </a:cubicBezTo>
                  <a:cubicBezTo>
                    <a:pt x="2" y="3"/>
                    <a:pt x="2" y="3"/>
                    <a:pt x="2" y="3"/>
                  </a:cubicBezTo>
                  <a:cubicBezTo>
                    <a:pt x="2" y="3"/>
                    <a:pt x="1" y="2"/>
                    <a:pt x="1" y="2"/>
                  </a:cubicBezTo>
                  <a:cubicBezTo>
                    <a:pt x="1" y="2"/>
                    <a:pt x="1" y="1"/>
                    <a:pt x="0" y="1"/>
                  </a:cubicBezTo>
                  <a:cubicBezTo>
                    <a:pt x="0" y="1"/>
                    <a:pt x="0" y="0"/>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5" name="Freeform 484"/>
            <p:cNvSpPr/>
            <p:nvPr/>
          </p:nvSpPr>
          <p:spPr bwMode="auto">
            <a:xfrm>
              <a:off x="3881" y="173"/>
              <a:ext cx="3" cy="5"/>
            </a:xfrm>
            <a:custGeom>
              <a:avLst/>
              <a:gdLst>
                <a:gd name="T0" fmla="*/ 0 w 2"/>
                <a:gd name="T1" fmla="*/ 0 h 3"/>
                <a:gd name="T2" fmla="*/ 0 w 2"/>
                <a:gd name="T3" fmla="*/ 1 h 3"/>
                <a:gd name="T4" fmla="*/ 1 w 2"/>
                <a:gd name="T5" fmla="*/ 1 h 3"/>
                <a:gd name="T6" fmla="*/ 1 w 2"/>
                <a:gd name="T7" fmla="*/ 2 h 3"/>
                <a:gd name="T8" fmla="*/ 2 w 2"/>
                <a:gd name="T9" fmla="*/ 3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1"/>
                  </a:cubicBezTo>
                  <a:cubicBezTo>
                    <a:pt x="1" y="1"/>
                    <a:pt x="1" y="1"/>
                    <a:pt x="1" y="1"/>
                  </a:cubicBezTo>
                  <a:cubicBezTo>
                    <a:pt x="1" y="1"/>
                    <a:pt x="1" y="2"/>
                    <a:pt x="1" y="2"/>
                  </a:cubicBezTo>
                  <a:cubicBezTo>
                    <a:pt x="1" y="2"/>
                    <a:pt x="1" y="3"/>
                    <a:pt x="2" y="3"/>
                  </a:cubicBezTo>
                  <a:cubicBezTo>
                    <a:pt x="1" y="2"/>
                    <a:pt x="1" y="1"/>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6" name="Freeform 485"/>
            <p:cNvSpPr>
              <a:spLocks noEditPoints="1"/>
            </p:cNvSpPr>
            <p:nvPr/>
          </p:nvSpPr>
          <p:spPr bwMode="auto">
            <a:xfrm>
              <a:off x="3881" y="173"/>
              <a:ext cx="2" cy="3"/>
            </a:xfrm>
            <a:custGeom>
              <a:avLst/>
              <a:gdLst>
                <a:gd name="T0" fmla="*/ 1 w 1"/>
                <a:gd name="T1" fmla="*/ 1 h 2"/>
                <a:gd name="T2" fmla="*/ 1 w 1"/>
                <a:gd name="T3" fmla="*/ 2 h 2"/>
                <a:gd name="T4" fmla="*/ 1 w 1"/>
                <a:gd name="T5" fmla="*/ 1 h 2"/>
                <a:gd name="T6" fmla="*/ 0 w 1"/>
                <a:gd name="T7" fmla="*/ 0 h 2"/>
                <a:gd name="T8" fmla="*/ 0 w 1"/>
                <a:gd name="T9" fmla="*/ 1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1"/>
                    <a:pt x="1" y="2"/>
                    <a:pt x="1" y="2"/>
                  </a:cubicBezTo>
                  <a:cubicBezTo>
                    <a:pt x="1" y="2"/>
                    <a:pt x="1" y="1"/>
                    <a:pt x="1" y="1"/>
                  </a:cubicBezTo>
                  <a:moveTo>
                    <a:pt x="0" y="0"/>
                  </a:moveTo>
                  <a:cubicBezTo>
                    <a:pt x="0" y="0"/>
                    <a:pt x="0" y="0"/>
                    <a:pt x="0" y="1"/>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7" name="Freeform 486"/>
            <p:cNvSpPr/>
            <p:nvPr/>
          </p:nvSpPr>
          <p:spPr bwMode="auto">
            <a:xfrm>
              <a:off x="3873" y="158"/>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8" name="Freeform 487"/>
            <p:cNvSpPr/>
            <p:nvPr/>
          </p:nvSpPr>
          <p:spPr bwMode="auto">
            <a:xfrm>
              <a:off x="3874" y="160"/>
              <a:ext cx="0" cy="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89" name="Freeform 488"/>
            <p:cNvSpPr/>
            <p:nvPr/>
          </p:nvSpPr>
          <p:spPr bwMode="auto">
            <a:xfrm>
              <a:off x="3874" y="160"/>
              <a:ext cx="0" cy="1"/>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0" name="Freeform 489"/>
            <p:cNvSpPr/>
            <p:nvPr/>
          </p:nvSpPr>
          <p:spPr bwMode="auto">
            <a:xfrm>
              <a:off x="3874" y="160"/>
              <a:ext cx="0" cy="1"/>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1" name="Freeform 490"/>
            <p:cNvSpPr/>
            <p:nvPr/>
          </p:nvSpPr>
          <p:spPr bwMode="auto">
            <a:xfrm>
              <a:off x="3873" y="160"/>
              <a:ext cx="1" cy="0"/>
            </a:xfrm>
            <a:custGeom>
              <a:avLst/>
              <a:gdLst>
                <a:gd name="T0" fmla="*/ 0 w 1"/>
                <a:gd name="T1" fmla="*/ 1 w 1"/>
                <a:gd name="T2" fmla="*/ 1 w 1"/>
                <a:gd name="T3" fmla="*/ 1 w 1"/>
                <a:gd name="T4" fmla="*/ 1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1" y="0"/>
                    <a:pt x="1" y="0"/>
                  </a:cubicBezTo>
                  <a:cubicBezTo>
                    <a:pt x="1" y="0"/>
                    <a:pt x="1"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2" name="Freeform 491"/>
            <p:cNvSpPr/>
            <p:nvPr/>
          </p:nvSpPr>
          <p:spPr bwMode="auto">
            <a:xfrm>
              <a:off x="3871" y="15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3" name="Freeform 492"/>
            <p:cNvSpPr>
              <a:spLocks noEditPoints="1"/>
            </p:cNvSpPr>
            <p:nvPr/>
          </p:nvSpPr>
          <p:spPr bwMode="auto">
            <a:xfrm>
              <a:off x="3871" y="155"/>
              <a:ext cx="0" cy="1"/>
            </a:xfrm>
            <a:custGeom>
              <a:avLst/>
              <a:gdLst>
                <a:gd name="T0" fmla="*/ 0 h 1"/>
                <a:gd name="T1" fmla="*/ 1 h 1"/>
                <a:gd name="T2" fmla="*/ 0 h 1"/>
                <a:gd name="T3" fmla="*/ 0 h 1"/>
                <a:gd name="T4" fmla="*/ 0 h 1"/>
                <a:gd name="T5" fmla="*/ 0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0"/>
                  </a:moveTo>
                  <a:cubicBezTo>
                    <a:pt x="0" y="0"/>
                    <a:pt x="0" y="1"/>
                    <a:pt x="0" y="1"/>
                  </a:cubicBezTo>
                  <a:cubicBezTo>
                    <a:pt x="0" y="1"/>
                    <a:pt x="0" y="0"/>
                    <a:pt x="0" y="0"/>
                  </a:cubicBezTo>
                  <a:moveTo>
                    <a:pt x="0" y="0"/>
                  </a:moveTo>
                  <a:cubicBezTo>
                    <a:pt x="0" y="0"/>
                    <a:pt x="0" y="0"/>
                    <a:pt x="0" y="0"/>
                  </a:cubicBezTo>
                  <a:cubicBezTo>
                    <a:pt x="0" y="0"/>
                    <a:pt x="0" y="0"/>
                    <a:pt x="0"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4" name="Freeform 493"/>
            <p:cNvSpPr/>
            <p:nvPr/>
          </p:nvSpPr>
          <p:spPr bwMode="auto">
            <a:xfrm>
              <a:off x="3871" y="155"/>
              <a:ext cx="2" cy="1"/>
            </a:xfrm>
            <a:custGeom>
              <a:avLst/>
              <a:gdLst>
                <a:gd name="T0" fmla="*/ 0 w 1"/>
                <a:gd name="T1" fmla="*/ 0 h 1"/>
                <a:gd name="T2" fmla="*/ 0 w 1"/>
                <a:gd name="T3" fmla="*/ 0 h 1"/>
                <a:gd name="T4" fmla="*/ 0 w 1"/>
                <a:gd name="T5" fmla="*/ 1 h 1"/>
                <a:gd name="T6" fmla="*/ 1 w 1"/>
                <a:gd name="T7" fmla="*/ 1 h 1"/>
                <a:gd name="T8" fmla="*/ 1 w 1"/>
                <a:gd name="T9" fmla="*/ 1 h 1"/>
                <a:gd name="T10" fmla="*/ 0 w 1"/>
                <a:gd name="T11" fmla="*/ 1 h 1"/>
                <a:gd name="T12" fmla="*/ 0 w 1"/>
                <a:gd name="T13" fmla="*/ 1 h 1"/>
                <a:gd name="T14" fmla="*/ 0 w 1"/>
                <a:gd name="T15" fmla="*/ 1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 h="1">
                  <a:moveTo>
                    <a:pt x="0" y="0"/>
                  </a:moveTo>
                  <a:cubicBezTo>
                    <a:pt x="0" y="0"/>
                    <a:pt x="0" y="0"/>
                    <a:pt x="0" y="0"/>
                  </a:cubicBezTo>
                  <a:cubicBezTo>
                    <a:pt x="0" y="1"/>
                    <a:pt x="0" y="1"/>
                    <a:pt x="0" y="1"/>
                  </a:cubicBezTo>
                  <a:cubicBezTo>
                    <a:pt x="1" y="1"/>
                    <a:pt x="1" y="1"/>
                    <a:pt x="1" y="1"/>
                  </a:cubicBezTo>
                  <a:cubicBezTo>
                    <a:pt x="1" y="1"/>
                    <a:pt x="1" y="1"/>
                    <a:pt x="1" y="1"/>
                  </a:cubicBezTo>
                  <a:cubicBezTo>
                    <a:pt x="0" y="1"/>
                    <a:pt x="0" y="1"/>
                    <a:pt x="0" y="1"/>
                  </a:cubicBez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5" name="Freeform 494"/>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6" name="Freeform 495"/>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7" name="Freeform 496"/>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8" name="Freeform 497"/>
            <p:cNvSpPr/>
            <p:nvPr/>
          </p:nvSpPr>
          <p:spPr bwMode="auto">
            <a:xfrm>
              <a:off x="3866" y="147"/>
              <a:ext cx="0" cy="1"/>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99" name="Freeform 498"/>
            <p:cNvSpPr/>
            <p:nvPr/>
          </p:nvSpPr>
          <p:spPr bwMode="auto">
            <a:xfrm>
              <a:off x="3974" y="369"/>
              <a:ext cx="2" cy="2"/>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0"/>
                    <a:pt x="1" y="1"/>
                    <a:pt x="1" y="1"/>
                  </a:cubicBezTo>
                  <a:cubicBezTo>
                    <a:pt x="1" y="1"/>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0" name="Freeform 499"/>
            <p:cNvSpPr/>
            <p:nvPr/>
          </p:nvSpPr>
          <p:spPr bwMode="auto">
            <a:xfrm>
              <a:off x="3974" y="369"/>
              <a:ext cx="5" cy="11"/>
            </a:xfrm>
            <a:custGeom>
              <a:avLst/>
              <a:gdLst>
                <a:gd name="T0" fmla="*/ 0 w 3"/>
                <a:gd name="T1" fmla="*/ 0 h 7"/>
                <a:gd name="T2" fmla="*/ 1 w 3"/>
                <a:gd name="T3" fmla="*/ 2 h 7"/>
                <a:gd name="T4" fmla="*/ 3 w 3"/>
                <a:gd name="T5" fmla="*/ 7 h 7"/>
                <a:gd name="T6" fmla="*/ 1 w 3"/>
                <a:gd name="T7" fmla="*/ 1 h 7"/>
                <a:gd name="T8" fmla="*/ 0 w 3"/>
                <a:gd name="T9" fmla="*/ 0 h 7"/>
              </a:gdLst>
              <a:ahLst/>
              <a:cxnLst>
                <a:cxn ang="0">
                  <a:pos x="T0" y="T1"/>
                </a:cxn>
                <a:cxn ang="0">
                  <a:pos x="T2" y="T3"/>
                </a:cxn>
                <a:cxn ang="0">
                  <a:pos x="T4" y="T5"/>
                </a:cxn>
                <a:cxn ang="0">
                  <a:pos x="T6" y="T7"/>
                </a:cxn>
                <a:cxn ang="0">
                  <a:pos x="T8" y="T9"/>
                </a:cxn>
              </a:cxnLst>
              <a:rect l="0" t="0" r="r" b="b"/>
              <a:pathLst>
                <a:path w="3" h="7">
                  <a:moveTo>
                    <a:pt x="0" y="0"/>
                  </a:moveTo>
                  <a:cubicBezTo>
                    <a:pt x="1" y="1"/>
                    <a:pt x="1" y="1"/>
                    <a:pt x="1" y="2"/>
                  </a:cubicBezTo>
                  <a:cubicBezTo>
                    <a:pt x="2" y="3"/>
                    <a:pt x="2" y="5"/>
                    <a:pt x="3" y="7"/>
                  </a:cubicBezTo>
                  <a:cubicBezTo>
                    <a:pt x="2" y="5"/>
                    <a:pt x="1" y="3"/>
                    <a:pt x="1" y="1"/>
                  </a:cubicBezTo>
                  <a:cubicBezTo>
                    <a:pt x="1" y="1"/>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1" name="Freeform 500"/>
            <p:cNvSpPr/>
            <p:nvPr/>
          </p:nvSpPr>
          <p:spPr bwMode="auto">
            <a:xfrm>
              <a:off x="3976" y="372"/>
              <a:ext cx="5" cy="10"/>
            </a:xfrm>
            <a:custGeom>
              <a:avLst/>
              <a:gdLst>
                <a:gd name="T0" fmla="*/ 0 w 3"/>
                <a:gd name="T1" fmla="*/ 0 h 6"/>
                <a:gd name="T2" fmla="*/ 0 w 3"/>
                <a:gd name="T3" fmla="*/ 1 h 6"/>
                <a:gd name="T4" fmla="*/ 2 w 3"/>
                <a:gd name="T5" fmla="*/ 6 h 6"/>
                <a:gd name="T6" fmla="*/ 3 w 3"/>
                <a:gd name="T7" fmla="*/ 6 h 6"/>
                <a:gd name="T8" fmla="*/ 2 w 3"/>
                <a:gd name="T9" fmla="*/ 5 h 6"/>
                <a:gd name="T10" fmla="*/ 0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0" y="0"/>
                  </a:moveTo>
                  <a:cubicBezTo>
                    <a:pt x="0" y="0"/>
                    <a:pt x="0" y="0"/>
                    <a:pt x="0" y="1"/>
                  </a:cubicBezTo>
                  <a:cubicBezTo>
                    <a:pt x="1" y="2"/>
                    <a:pt x="2" y="4"/>
                    <a:pt x="2" y="6"/>
                  </a:cubicBezTo>
                  <a:cubicBezTo>
                    <a:pt x="2" y="6"/>
                    <a:pt x="3" y="6"/>
                    <a:pt x="3" y="6"/>
                  </a:cubicBezTo>
                  <a:cubicBezTo>
                    <a:pt x="2" y="6"/>
                    <a:pt x="2" y="5"/>
                    <a:pt x="2" y="5"/>
                  </a:cubicBezTo>
                  <a:cubicBezTo>
                    <a:pt x="1" y="3"/>
                    <a:pt x="1" y="1"/>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2" name="Freeform 501"/>
            <p:cNvSpPr/>
            <p:nvPr/>
          </p:nvSpPr>
          <p:spPr bwMode="auto">
            <a:xfrm>
              <a:off x="3976" y="374"/>
              <a:ext cx="3" cy="8"/>
            </a:xfrm>
            <a:custGeom>
              <a:avLst/>
              <a:gdLst>
                <a:gd name="T0" fmla="*/ 0 w 2"/>
                <a:gd name="T1" fmla="*/ 0 h 5"/>
                <a:gd name="T2" fmla="*/ 1 w 2"/>
                <a:gd name="T3" fmla="*/ 1 h 5"/>
                <a:gd name="T4" fmla="*/ 2 w 2"/>
                <a:gd name="T5" fmla="*/ 3 h 5"/>
                <a:gd name="T6" fmla="*/ 1 w 2"/>
                <a:gd name="T7" fmla="*/ 1 h 5"/>
                <a:gd name="T8" fmla="*/ 1 w 2"/>
                <a:gd name="T9" fmla="*/ 1 h 5"/>
                <a:gd name="T10" fmla="*/ 2 w 2"/>
                <a:gd name="T11" fmla="*/ 3 h 5"/>
                <a:gd name="T12" fmla="*/ 2 w 2"/>
                <a:gd name="T13" fmla="*/ 4 h 5"/>
                <a:gd name="T14" fmla="*/ 2 w 2"/>
                <a:gd name="T15" fmla="*/ 4 h 5"/>
                <a:gd name="T16" fmla="*/ 2 w 2"/>
                <a:gd name="T17" fmla="*/ 4 h 5"/>
                <a:gd name="T18" fmla="*/ 2 w 2"/>
                <a:gd name="T19" fmla="*/ 5 h 5"/>
                <a:gd name="T20" fmla="*/ 0 w 2"/>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5">
                  <a:moveTo>
                    <a:pt x="0" y="0"/>
                  </a:moveTo>
                  <a:cubicBezTo>
                    <a:pt x="1" y="0"/>
                    <a:pt x="1" y="1"/>
                    <a:pt x="1" y="1"/>
                  </a:cubicBezTo>
                  <a:cubicBezTo>
                    <a:pt x="1" y="2"/>
                    <a:pt x="1" y="2"/>
                    <a:pt x="2" y="3"/>
                  </a:cubicBezTo>
                  <a:cubicBezTo>
                    <a:pt x="1" y="2"/>
                    <a:pt x="1" y="2"/>
                    <a:pt x="1" y="1"/>
                  </a:cubicBezTo>
                  <a:cubicBezTo>
                    <a:pt x="1" y="1"/>
                    <a:pt x="1" y="1"/>
                    <a:pt x="1" y="1"/>
                  </a:cubicBezTo>
                  <a:cubicBezTo>
                    <a:pt x="1" y="2"/>
                    <a:pt x="1" y="2"/>
                    <a:pt x="2" y="3"/>
                  </a:cubicBezTo>
                  <a:cubicBezTo>
                    <a:pt x="2" y="4"/>
                    <a:pt x="2" y="4"/>
                    <a:pt x="2" y="4"/>
                  </a:cubicBezTo>
                  <a:cubicBezTo>
                    <a:pt x="2" y="4"/>
                    <a:pt x="2" y="4"/>
                    <a:pt x="2" y="4"/>
                  </a:cubicBezTo>
                  <a:cubicBezTo>
                    <a:pt x="2" y="4"/>
                    <a:pt x="2" y="4"/>
                    <a:pt x="2" y="4"/>
                  </a:cubicBezTo>
                  <a:cubicBezTo>
                    <a:pt x="2" y="4"/>
                    <a:pt x="2" y="4"/>
                    <a:pt x="2" y="5"/>
                  </a:cubicBezTo>
                  <a:cubicBezTo>
                    <a:pt x="2" y="3"/>
                    <a:pt x="1"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3" name="Freeform 502"/>
            <p:cNvSpPr/>
            <p:nvPr/>
          </p:nvSpPr>
          <p:spPr bwMode="auto">
            <a:xfrm>
              <a:off x="3876" y="163"/>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1"/>
                    <a:pt x="0" y="0"/>
                    <a:pt x="0" y="0"/>
                  </a:cubicBezTo>
                </a:path>
              </a:pathLst>
            </a:custGeom>
            <a:solidFill>
              <a:srgbClr val="FFDE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4" name="Freeform 503"/>
            <p:cNvSpPr/>
            <p:nvPr/>
          </p:nvSpPr>
          <p:spPr bwMode="auto">
            <a:xfrm>
              <a:off x="3876" y="163"/>
              <a:ext cx="2" cy="2"/>
            </a:xfrm>
            <a:custGeom>
              <a:avLst/>
              <a:gdLst>
                <a:gd name="T0" fmla="*/ 0 w 1"/>
                <a:gd name="T1" fmla="*/ 0 h 1"/>
                <a:gd name="T2" fmla="*/ 0 w 1"/>
                <a:gd name="T3" fmla="*/ 0 h 1"/>
                <a:gd name="T4" fmla="*/ 1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0" y="1"/>
                    <a:pt x="1" y="1"/>
                  </a:cubicBezTo>
                  <a:cubicBezTo>
                    <a:pt x="0" y="1"/>
                    <a:pt x="0" y="1"/>
                    <a:pt x="0" y="1"/>
                  </a:cubicBezTo>
                  <a:cubicBezTo>
                    <a:pt x="0" y="1"/>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5" name="Freeform 504"/>
            <p:cNvSpPr/>
            <p:nvPr/>
          </p:nvSpPr>
          <p:spPr bwMode="auto">
            <a:xfrm>
              <a:off x="3876" y="163"/>
              <a:ext cx="2" cy="3"/>
            </a:xfrm>
            <a:custGeom>
              <a:avLst/>
              <a:gdLst>
                <a:gd name="T0" fmla="*/ 0 w 1"/>
                <a:gd name="T1" fmla="*/ 0 h 2"/>
                <a:gd name="T2" fmla="*/ 0 w 1"/>
                <a:gd name="T3" fmla="*/ 0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0"/>
                    <a:pt x="0" y="0"/>
                    <a:pt x="0" y="0"/>
                  </a:cubicBezTo>
                  <a:cubicBezTo>
                    <a:pt x="0" y="0"/>
                    <a:pt x="0" y="1"/>
                    <a:pt x="1" y="2"/>
                  </a:cubicBezTo>
                  <a:cubicBezTo>
                    <a:pt x="1" y="2"/>
                    <a:pt x="1" y="2"/>
                    <a:pt x="1" y="1"/>
                  </a:cubicBezTo>
                  <a:cubicBezTo>
                    <a:pt x="0" y="1"/>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6" name="Freeform 505"/>
            <p:cNvSpPr/>
            <p:nvPr/>
          </p:nvSpPr>
          <p:spPr bwMode="auto">
            <a:xfrm>
              <a:off x="3876" y="163"/>
              <a:ext cx="2" cy="3"/>
            </a:xfrm>
            <a:custGeom>
              <a:avLst/>
              <a:gdLst>
                <a:gd name="T0" fmla="*/ 0 w 1"/>
                <a:gd name="T1" fmla="*/ 0 h 2"/>
                <a:gd name="T2" fmla="*/ 0 w 1"/>
                <a:gd name="T3" fmla="*/ 0 h 2"/>
                <a:gd name="T4" fmla="*/ 0 w 1"/>
                <a:gd name="T5" fmla="*/ 0 h 2"/>
                <a:gd name="T6" fmla="*/ 0 w 1"/>
                <a:gd name="T7" fmla="*/ 1 h 2"/>
                <a:gd name="T8" fmla="*/ 1 w 1"/>
                <a:gd name="T9" fmla="*/ 2 h 2"/>
                <a:gd name="T10" fmla="*/ 1 w 1"/>
                <a:gd name="T11" fmla="*/ 2 h 2"/>
                <a:gd name="T12" fmla="*/ 0 w 1"/>
                <a:gd name="T13" fmla="*/ 1 h 2"/>
                <a:gd name="T14" fmla="*/ 1 w 1"/>
                <a:gd name="T15" fmla="*/ 2 h 2"/>
                <a:gd name="T16" fmla="*/ 1 w 1"/>
                <a:gd name="T17" fmla="*/ 2 h 2"/>
                <a:gd name="T18" fmla="*/ 1 w 1"/>
                <a:gd name="T19" fmla="*/ 2 h 2"/>
                <a:gd name="T20" fmla="*/ 0 w 1"/>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
                  <a:moveTo>
                    <a:pt x="0" y="0"/>
                  </a:moveTo>
                  <a:cubicBezTo>
                    <a:pt x="0" y="0"/>
                    <a:pt x="0" y="0"/>
                    <a:pt x="0" y="0"/>
                  </a:cubicBezTo>
                  <a:cubicBezTo>
                    <a:pt x="0" y="0"/>
                    <a:pt x="0" y="0"/>
                    <a:pt x="0" y="0"/>
                  </a:cubicBezTo>
                  <a:cubicBezTo>
                    <a:pt x="0" y="1"/>
                    <a:pt x="0" y="1"/>
                    <a:pt x="0" y="1"/>
                  </a:cubicBezTo>
                  <a:cubicBezTo>
                    <a:pt x="1" y="2"/>
                    <a:pt x="1" y="2"/>
                    <a:pt x="1" y="2"/>
                  </a:cubicBezTo>
                  <a:cubicBezTo>
                    <a:pt x="1" y="2"/>
                    <a:pt x="1" y="2"/>
                    <a:pt x="1" y="2"/>
                  </a:cubicBezTo>
                  <a:cubicBezTo>
                    <a:pt x="0" y="1"/>
                    <a:pt x="0" y="1"/>
                    <a:pt x="0" y="1"/>
                  </a:cubicBezTo>
                  <a:cubicBezTo>
                    <a:pt x="0" y="1"/>
                    <a:pt x="1" y="1"/>
                    <a:pt x="1" y="2"/>
                  </a:cubicBezTo>
                  <a:cubicBezTo>
                    <a:pt x="1" y="2"/>
                    <a:pt x="1" y="2"/>
                    <a:pt x="1" y="2"/>
                  </a:cubicBezTo>
                  <a:cubicBezTo>
                    <a:pt x="1" y="2"/>
                    <a:pt x="1" y="2"/>
                    <a:pt x="1" y="2"/>
                  </a:cubicBezTo>
                  <a:cubicBezTo>
                    <a:pt x="0" y="1"/>
                    <a:pt x="0" y="0"/>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7" name="Freeform 506"/>
            <p:cNvSpPr/>
            <p:nvPr/>
          </p:nvSpPr>
          <p:spPr bwMode="auto">
            <a:xfrm>
              <a:off x="3886" y="183"/>
              <a:ext cx="1"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0" y="0"/>
                    <a:pt x="0" y="0"/>
                  </a:cubicBezTo>
                  <a:cubicBezTo>
                    <a:pt x="0" y="0"/>
                    <a:pt x="0" y="0"/>
                    <a:pt x="0" y="0"/>
                  </a:cubicBezTo>
                </a:path>
              </a:pathLst>
            </a:custGeom>
            <a:solidFill>
              <a:srgbClr val="F1D2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8" name="Freeform 507"/>
            <p:cNvSpPr/>
            <p:nvPr/>
          </p:nvSpPr>
          <p:spPr bwMode="auto">
            <a:xfrm>
              <a:off x="3886" y="183"/>
              <a:ext cx="1" cy="1"/>
            </a:xfrm>
            <a:custGeom>
              <a:avLst/>
              <a:gdLst>
                <a:gd name="T0" fmla="*/ 0 w 1"/>
                <a:gd name="T1" fmla="*/ 0 h 1"/>
                <a:gd name="T2" fmla="*/ 1 w 1"/>
                <a:gd name="T3" fmla="*/ 0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1" y="0"/>
                    <a:pt x="1" y="0"/>
                  </a:cubicBezTo>
                  <a:cubicBezTo>
                    <a:pt x="1" y="1"/>
                    <a:pt x="1" y="1"/>
                    <a:pt x="1" y="1"/>
                  </a:cubicBezTo>
                  <a:cubicBezTo>
                    <a:pt x="1" y="1"/>
                    <a:pt x="1" y="0"/>
                    <a:pt x="1" y="0"/>
                  </a:cubicBezTo>
                  <a:cubicBezTo>
                    <a:pt x="0" y="0"/>
                    <a:pt x="0" y="0"/>
                    <a:pt x="0" y="0"/>
                  </a:cubicBezTo>
                </a:path>
              </a:pathLst>
            </a:custGeom>
            <a:solidFill>
              <a:srgbClr val="4771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09" name="Freeform 508"/>
            <p:cNvSpPr/>
            <p:nvPr/>
          </p:nvSpPr>
          <p:spPr bwMode="auto">
            <a:xfrm>
              <a:off x="3887" y="183"/>
              <a:ext cx="0" cy="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path>
              </a:pathLst>
            </a:custGeom>
            <a:solidFill>
              <a:srgbClr val="941A0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0" name="Freeform 509"/>
            <p:cNvSpPr/>
            <p:nvPr/>
          </p:nvSpPr>
          <p:spPr bwMode="auto">
            <a:xfrm>
              <a:off x="3864" y="145"/>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close/>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1" name="Freeform 510"/>
            <p:cNvSpPr/>
            <p:nvPr/>
          </p:nvSpPr>
          <p:spPr bwMode="auto">
            <a:xfrm>
              <a:off x="3864" y="145"/>
              <a:ext cx="2" cy="2"/>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2" name="Freeform 511"/>
            <p:cNvSpPr/>
            <p:nvPr/>
          </p:nvSpPr>
          <p:spPr bwMode="auto">
            <a:xfrm>
              <a:off x="3866" y="148"/>
              <a:ext cx="2" cy="2"/>
            </a:xfrm>
            <a:custGeom>
              <a:avLst/>
              <a:gdLst>
                <a:gd name="T0" fmla="*/ 0 w 1"/>
                <a:gd name="T1" fmla="*/ 0 h 1"/>
                <a:gd name="T2" fmla="*/ 1 w 1"/>
                <a:gd name="T3" fmla="*/ 1 h 1"/>
                <a:gd name="T4" fmla="*/ 1 w 1"/>
                <a:gd name="T5" fmla="*/ 0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0"/>
                    <a:pt x="1" y="0"/>
                    <a:pt x="1"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3" name="Freeform 512"/>
            <p:cNvSpPr/>
            <p:nvPr/>
          </p:nvSpPr>
          <p:spPr bwMode="auto">
            <a:xfrm>
              <a:off x="3866" y="148"/>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1"/>
                    <a:pt x="1" y="1"/>
                    <a:pt x="1" y="1"/>
                  </a:cubicBezTo>
                  <a:cubicBezTo>
                    <a:pt x="1" y="0"/>
                    <a:pt x="1"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4" name="Freeform 513"/>
            <p:cNvSpPr/>
            <p:nvPr/>
          </p:nvSpPr>
          <p:spPr bwMode="auto">
            <a:xfrm>
              <a:off x="3866" y="148"/>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0"/>
                    <a:pt x="1" y="1"/>
                  </a:cubicBezTo>
                  <a:cubicBezTo>
                    <a:pt x="1" y="1"/>
                    <a:pt x="1" y="1"/>
                    <a:pt x="1" y="1"/>
                  </a:cubicBezTo>
                  <a:cubicBezTo>
                    <a:pt x="1" y="0"/>
                    <a:pt x="1"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5" name="Freeform 514"/>
            <p:cNvSpPr/>
            <p:nvPr/>
          </p:nvSpPr>
          <p:spPr bwMode="auto">
            <a:xfrm>
              <a:off x="3866" y="148"/>
              <a:ext cx="2" cy="2"/>
            </a:xfrm>
            <a:custGeom>
              <a:avLst/>
              <a:gdLst>
                <a:gd name="T0" fmla="*/ 0 w 1"/>
                <a:gd name="T1" fmla="*/ 0 h 1"/>
                <a:gd name="T2" fmla="*/ 0 w 1"/>
                <a:gd name="T3" fmla="*/ 0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0"/>
                    <a:pt x="0" y="0"/>
                  </a:cubicBezTo>
                  <a:cubicBezTo>
                    <a:pt x="1" y="1"/>
                    <a:pt x="1" y="1"/>
                    <a:pt x="1" y="1"/>
                  </a:cubicBezTo>
                  <a:cubicBezTo>
                    <a:pt x="1" y="1"/>
                    <a:pt x="1" y="1"/>
                    <a:pt x="1" y="1"/>
                  </a:cubicBezTo>
                  <a:cubicBezTo>
                    <a:pt x="1" y="0"/>
                    <a:pt x="1"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6" name="Freeform 515"/>
            <p:cNvSpPr/>
            <p:nvPr/>
          </p:nvSpPr>
          <p:spPr bwMode="auto">
            <a:xfrm>
              <a:off x="3919" y="24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7" name="Freeform 516"/>
            <p:cNvSpPr/>
            <p:nvPr/>
          </p:nvSpPr>
          <p:spPr bwMode="auto">
            <a:xfrm>
              <a:off x="3919" y="246"/>
              <a:ext cx="4" cy="7"/>
            </a:xfrm>
            <a:custGeom>
              <a:avLst/>
              <a:gdLst>
                <a:gd name="T0" fmla="*/ 0 w 3"/>
                <a:gd name="T1" fmla="*/ 0 h 4"/>
                <a:gd name="T2" fmla="*/ 3 w 3"/>
                <a:gd name="T3" fmla="*/ 4 h 4"/>
                <a:gd name="T4" fmla="*/ 3 w 3"/>
                <a:gd name="T5" fmla="*/ 4 h 4"/>
                <a:gd name="T6" fmla="*/ 2 w 3"/>
                <a:gd name="T7" fmla="*/ 3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1" y="1"/>
                    <a:pt x="2" y="3"/>
                    <a:pt x="3" y="4"/>
                  </a:cubicBezTo>
                  <a:cubicBezTo>
                    <a:pt x="3" y="4"/>
                    <a:pt x="3" y="4"/>
                    <a:pt x="3" y="4"/>
                  </a:cubicBezTo>
                  <a:cubicBezTo>
                    <a:pt x="3" y="4"/>
                    <a:pt x="2" y="4"/>
                    <a:pt x="2" y="3"/>
                  </a:cubicBezTo>
                  <a:cubicBezTo>
                    <a:pt x="2" y="2"/>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8" name="Freeform 517"/>
            <p:cNvSpPr/>
            <p:nvPr/>
          </p:nvSpPr>
          <p:spPr bwMode="auto">
            <a:xfrm>
              <a:off x="3920" y="248"/>
              <a:ext cx="2" cy="2"/>
            </a:xfrm>
            <a:custGeom>
              <a:avLst/>
              <a:gdLst>
                <a:gd name="T0" fmla="*/ 0 w 1"/>
                <a:gd name="T1" fmla="*/ 0 h 1"/>
                <a:gd name="T2" fmla="*/ 1 w 1"/>
                <a:gd name="T3" fmla="*/ 1 h 1"/>
                <a:gd name="T4" fmla="*/ 0 w 1"/>
                <a:gd name="T5" fmla="*/ 1 h 1"/>
                <a:gd name="T6" fmla="*/ 0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1" y="1"/>
                  </a:cubicBezTo>
                  <a:cubicBezTo>
                    <a:pt x="1" y="1"/>
                    <a:pt x="0" y="1"/>
                    <a:pt x="0" y="1"/>
                  </a:cubicBezTo>
                  <a:cubicBezTo>
                    <a:pt x="0" y="1"/>
                    <a:pt x="0" y="1"/>
                    <a:pt x="0" y="1"/>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19" name="Freeform 518"/>
            <p:cNvSpPr/>
            <p:nvPr/>
          </p:nvSpPr>
          <p:spPr bwMode="auto">
            <a:xfrm>
              <a:off x="3919" y="245"/>
              <a:ext cx="3" cy="6"/>
            </a:xfrm>
            <a:custGeom>
              <a:avLst/>
              <a:gdLst>
                <a:gd name="T0" fmla="*/ 0 w 2"/>
                <a:gd name="T1" fmla="*/ 0 h 4"/>
                <a:gd name="T2" fmla="*/ 0 w 2"/>
                <a:gd name="T3" fmla="*/ 0 h 4"/>
                <a:gd name="T4" fmla="*/ 0 w 2"/>
                <a:gd name="T5" fmla="*/ 1 h 4"/>
                <a:gd name="T6" fmla="*/ 2 w 2"/>
                <a:gd name="T7" fmla="*/ 4 h 4"/>
                <a:gd name="T8" fmla="*/ 2 w 2"/>
                <a:gd name="T9" fmla="*/ 3 h 4"/>
                <a:gd name="T10" fmla="*/ 1 w 2"/>
                <a:gd name="T11" fmla="*/ 2 h 4"/>
                <a:gd name="T12" fmla="*/ 1 w 2"/>
                <a:gd name="T13" fmla="*/ 2 h 4"/>
                <a:gd name="T14" fmla="*/ 0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0"/>
                  </a:moveTo>
                  <a:cubicBezTo>
                    <a:pt x="0" y="0"/>
                    <a:pt x="0" y="0"/>
                    <a:pt x="0" y="0"/>
                  </a:cubicBezTo>
                  <a:cubicBezTo>
                    <a:pt x="0" y="0"/>
                    <a:pt x="0" y="0"/>
                    <a:pt x="0" y="1"/>
                  </a:cubicBezTo>
                  <a:cubicBezTo>
                    <a:pt x="1" y="2"/>
                    <a:pt x="2" y="3"/>
                    <a:pt x="2" y="4"/>
                  </a:cubicBezTo>
                  <a:cubicBezTo>
                    <a:pt x="2" y="4"/>
                    <a:pt x="2" y="4"/>
                    <a:pt x="2" y="3"/>
                  </a:cubicBezTo>
                  <a:cubicBezTo>
                    <a:pt x="1" y="3"/>
                    <a:pt x="1" y="2"/>
                    <a:pt x="1" y="2"/>
                  </a:cubicBezTo>
                  <a:cubicBezTo>
                    <a:pt x="1" y="2"/>
                    <a:pt x="1" y="2"/>
                    <a:pt x="1" y="2"/>
                  </a:cubicBezTo>
                  <a:cubicBezTo>
                    <a:pt x="1" y="1"/>
                    <a:pt x="0"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0" name="Oval 519"/>
            <p:cNvSpPr>
              <a:spLocks noChangeArrowheads="1"/>
            </p:cNvSpPr>
            <p:nvPr/>
          </p:nvSpPr>
          <p:spPr bwMode="auto">
            <a:xfrm>
              <a:off x="3866" y="147"/>
              <a:ext cx="1" cy="1"/>
            </a:xfrm>
            <a:prstGeom prst="ellipse">
              <a:avLst/>
            </a:pr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1" name="Oval 520"/>
            <p:cNvSpPr>
              <a:spLocks noChangeArrowheads="1"/>
            </p:cNvSpPr>
            <p:nvPr/>
          </p:nvSpPr>
          <p:spPr bwMode="auto">
            <a:xfrm>
              <a:off x="3866" y="147"/>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2" name="Oval 521"/>
            <p:cNvSpPr>
              <a:spLocks noChangeArrowheads="1"/>
            </p:cNvSpPr>
            <p:nvPr/>
          </p:nvSpPr>
          <p:spPr bwMode="auto">
            <a:xfrm>
              <a:off x="3866" y="147"/>
              <a:ext cx="1" cy="1"/>
            </a:xfrm>
            <a:prstGeom prst="ellipse">
              <a:avLst/>
            </a:pr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3" name="Freeform 522"/>
            <p:cNvSpPr/>
            <p:nvPr/>
          </p:nvSpPr>
          <p:spPr bwMode="auto">
            <a:xfrm>
              <a:off x="3866" y="147"/>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4" name="Freeform 523"/>
            <p:cNvSpPr/>
            <p:nvPr/>
          </p:nvSpPr>
          <p:spPr bwMode="auto">
            <a:xfrm>
              <a:off x="3917" y="240"/>
              <a:ext cx="2" cy="3"/>
            </a:xfrm>
            <a:custGeom>
              <a:avLst/>
              <a:gdLst>
                <a:gd name="T0" fmla="*/ 0 w 1"/>
                <a:gd name="T1" fmla="*/ 0 h 2"/>
                <a:gd name="T2" fmla="*/ 0 w 1"/>
                <a:gd name="T3" fmla="*/ 1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1"/>
                    <a:pt x="0" y="1"/>
                  </a:cubicBezTo>
                  <a:cubicBezTo>
                    <a:pt x="0" y="1"/>
                    <a:pt x="0" y="2"/>
                    <a:pt x="1" y="2"/>
                  </a:cubicBezTo>
                  <a:cubicBezTo>
                    <a:pt x="0" y="2"/>
                    <a:pt x="0"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5" name="Freeform 524"/>
            <p:cNvSpPr/>
            <p:nvPr/>
          </p:nvSpPr>
          <p:spPr bwMode="auto">
            <a:xfrm>
              <a:off x="3914" y="235"/>
              <a:ext cx="3" cy="6"/>
            </a:xfrm>
            <a:custGeom>
              <a:avLst/>
              <a:gdLst>
                <a:gd name="T0" fmla="*/ 0 w 2"/>
                <a:gd name="T1" fmla="*/ 0 h 4"/>
                <a:gd name="T2" fmla="*/ 2 w 2"/>
                <a:gd name="T3" fmla="*/ 4 h 4"/>
                <a:gd name="T4" fmla="*/ 2 w 2"/>
                <a:gd name="T5" fmla="*/ 3 h 4"/>
                <a:gd name="T6" fmla="*/ 0 w 2"/>
                <a:gd name="T7" fmla="*/ 0 h 4"/>
              </a:gdLst>
              <a:ahLst/>
              <a:cxnLst>
                <a:cxn ang="0">
                  <a:pos x="T0" y="T1"/>
                </a:cxn>
                <a:cxn ang="0">
                  <a:pos x="T2" y="T3"/>
                </a:cxn>
                <a:cxn ang="0">
                  <a:pos x="T4" y="T5"/>
                </a:cxn>
                <a:cxn ang="0">
                  <a:pos x="T6" y="T7"/>
                </a:cxn>
              </a:cxnLst>
              <a:rect l="0" t="0" r="r" b="b"/>
              <a:pathLst>
                <a:path w="2" h="4">
                  <a:moveTo>
                    <a:pt x="0" y="0"/>
                  </a:moveTo>
                  <a:cubicBezTo>
                    <a:pt x="1" y="1"/>
                    <a:pt x="1" y="2"/>
                    <a:pt x="2" y="4"/>
                  </a:cubicBezTo>
                  <a:cubicBezTo>
                    <a:pt x="2" y="4"/>
                    <a:pt x="2" y="3"/>
                    <a:pt x="2" y="3"/>
                  </a:cubicBezTo>
                  <a:cubicBezTo>
                    <a:pt x="1" y="2"/>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6" name="Freeform 525"/>
            <p:cNvSpPr/>
            <p:nvPr/>
          </p:nvSpPr>
          <p:spPr bwMode="auto">
            <a:xfrm>
              <a:off x="3933" y="276"/>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0" y="1"/>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7" name="Freeform 526"/>
            <p:cNvSpPr/>
            <p:nvPr/>
          </p:nvSpPr>
          <p:spPr bwMode="auto">
            <a:xfrm>
              <a:off x="3935" y="281"/>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1" y="1"/>
                  </a:cubicBezTo>
                  <a:cubicBezTo>
                    <a:pt x="1" y="1"/>
                    <a:pt x="1"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8" name="Freeform 527"/>
            <p:cNvSpPr/>
            <p:nvPr/>
          </p:nvSpPr>
          <p:spPr bwMode="auto">
            <a:xfrm>
              <a:off x="3943" y="2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29" name="Freeform 528"/>
            <p:cNvSpPr>
              <a:spLocks noEditPoints="1"/>
            </p:cNvSpPr>
            <p:nvPr/>
          </p:nvSpPr>
          <p:spPr bwMode="auto">
            <a:xfrm>
              <a:off x="3941" y="294"/>
              <a:ext cx="5" cy="10"/>
            </a:xfrm>
            <a:custGeom>
              <a:avLst/>
              <a:gdLst>
                <a:gd name="T0" fmla="*/ 2 w 3"/>
                <a:gd name="T1" fmla="*/ 3 h 6"/>
                <a:gd name="T2" fmla="*/ 3 w 3"/>
                <a:gd name="T3" fmla="*/ 6 h 6"/>
                <a:gd name="T4" fmla="*/ 2 w 3"/>
                <a:gd name="T5" fmla="*/ 3 h 6"/>
                <a:gd name="T6" fmla="*/ 0 w 3"/>
                <a:gd name="T7" fmla="*/ 0 h 6"/>
                <a:gd name="T8" fmla="*/ 1 w 3"/>
                <a:gd name="T9" fmla="*/ 2 h 6"/>
                <a:gd name="T10" fmla="*/ 1 w 3"/>
                <a:gd name="T11" fmla="*/ 1 h 6"/>
                <a:gd name="T12" fmla="*/ 1 w 3"/>
                <a:gd name="T13" fmla="*/ 1 h 6"/>
                <a:gd name="T14" fmla="*/ 0 w 3"/>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2" y="3"/>
                  </a:moveTo>
                  <a:cubicBezTo>
                    <a:pt x="2" y="4"/>
                    <a:pt x="2" y="5"/>
                    <a:pt x="3" y="6"/>
                  </a:cubicBezTo>
                  <a:cubicBezTo>
                    <a:pt x="2" y="5"/>
                    <a:pt x="2" y="4"/>
                    <a:pt x="2" y="3"/>
                  </a:cubicBezTo>
                  <a:moveTo>
                    <a:pt x="0" y="0"/>
                  </a:moveTo>
                  <a:cubicBezTo>
                    <a:pt x="1" y="1"/>
                    <a:pt x="1" y="1"/>
                    <a:pt x="1" y="2"/>
                  </a:cubicBezTo>
                  <a:cubicBezTo>
                    <a:pt x="1" y="2"/>
                    <a:pt x="1" y="1"/>
                    <a:pt x="1" y="1"/>
                  </a:cubicBezTo>
                  <a:cubicBezTo>
                    <a:pt x="1" y="1"/>
                    <a:pt x="1" y="1"/>
                    <a:pt x="1" y="1"/>
                  </a:cubicBezTo>
                  <a:cubicBezTo>
                    <a:pt x="1" y="1"/>
                    <a:pt x="1"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0" name="Freeform 529"/>
            <p:cNvSpPr/>
            <p:nvPr/>
          </p:nvSpPr>
          <p:spPr bwMode="auto">
            <a:xfrm>
              <a:off x="3938" y="286"/>
              <a:ext cx="10" cy="21"/>
            </a:xfrm>
            <a:custGeom>
              <a:avLst/>
              <a:gdLst>
                <a:gd name="T0" fmla="*/ 0 w 6"/>
                <a:gd name="T1" fmla="*/ 0 h 13"/>
                <a:gd name="T2" fmla="*/ 6 w 6"/>
                <a:gd name="T3" fmla="*/ 13 h 13"/>
                <a:gd name="T4" fmla="*/ 5 w 6"/>
                <a:gd name="T5" fmla="*/ 11 h 13"/>
                <a:gd name="T6" fmla="*/ 4 w 6"/>
                <a:gd name="T7" fmla="*/ 8 h 13"/>
                <a:gd name="T8" fmla="*/ 4 w 6"/>
                <a:gd name="T9" fmla="*/ 8 h 13"/>
                <a:gd name="T10" fmla="*/ 3 w 6"/>
                <a:gd name="T11" fmla="*/ 7 h 13"/>
                <a:gd name="T12" fmla="*/ 2 w 6"/>
                <a:gd name="T13" fmla="*/ 5 h 13"/>
                <a:gd name="T14" fmla="*/ 0 w 6"/>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3">
                  <a:moveTo>
                    <a:pt x="0" y="0"/>
                  </a:moveTo>
                  <a:cubicBezTo>
                    <a:pt x="2" y="4"/>
                    <a:pt x="4" y="9"/>
                    <a:pt x="6" y="13"/>
                  </a:cubicBezTo>
                  <a:cubicBezTo>
                    <a:pt x="6" y="12"/>
                    <a:pt x="5" y="11"/>
                    <a:pt x="5" y="11"/>
                  </a:cubicBezTo>
                  <a:cubicBezTo>
                    <a:pt x="4" y="10"/>
                    <a:pt x="4" y="9"/>
                    <a:pt x="4" y="8"/>
                  </a:cubicBezTo>
                  <a:cubicBezTo>
                    <a:pt x="4" y="8"/>
                    <a:pt x="4" y="8"/>
                    <a:pt x="4" y="8"/>
                  </a:cubicBezTo>
                  <a:cubicBezTo>
                    <a:pt x="3" y="7"/>
                    <a:pt x="3" y="7"/>
                    <a:pt x="3" y="7"/>
                  </a:cubicBezTo>
                  <a:cubicBezTo>
                    <a:pt x="3" y="6"/>
                    <a:pt x="3" y="6"/>
                    <a:pt x="2" y="5"/>
                  </a:cubicBezTo>
                  <a:cubicBezTo>
                    <a:pt x="2" y="4"/>
                    <a:pt x="1" y="2"/>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1" name="Freeform 530"/>
            <p:cNvSpPr/>
            <p:nvPr/>
          </p:nvSpPr>
          <p:spPr bwMode="auto">
            <a:xfrm>
              <a:off x="3950" y="312"/>
              <a:ext cx="1" cy="1"/>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1"/>
                  </a:cubicBezTo>
                  <a:cubicBezTo>
                    <a:pt x="1"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2" name="Freeform 531"/>
            <p:cNvSpPr/>
            <p:nvPr/>
          </p:nvSpPr>
          <p:spPr bwMode="auto">
            <a:xfrm>
              <a:off x="3950" y="310"/>
              <a:ext cx="5" cy="13"/>
            </a:xfrm>
            <a:custGeom>
              <a:avLst/>
              <a:gdLst>
                <a:gd name="T0" fmla="*/ 0 w 3"/>
                <a:gd name="T1" fmla="*/ 0 h 8"/>
                <a:gd name="T2" fmla="*/ 3 w 3"/>
                <a:gd name="T3" fmla="*/ 8 h 8"/>
                <a:gd name="T4" fmla="*/ 3 w 3"/>
                <a:gd name="T5" fmla="*/ 8 h 8"/>
                <a:gd name="T6" fmla="*/ 1 w 3"/>
                <a:gd name="T7" fmla="*/ 2 h 8"/>
                <a:gd name="T8" fmla="*/ 0 w 3"/>
                <a:gd name="T9" fmla="*/ 1 h 8"/>
                <a:gd name="T10" fmla="*/ 0 w 3"/>
                <a:gd name="T11" fmla="*/ 0 h 8"/>
              </a:gdLst>
              <a:ahLst/>
              <a:cxnLst>
                <a:cxn ang="0">
                  <a:pos x="T0" y="T1"/>
                </a:cxn>
                <a:cxn ang="0">
                  <a:pos x="T2" y="T3"/>
                </a:cxn>
                <a:cxn ang="0">
                  <a:pos x="T4" y="T5"/>
                </a:cxn>
                <a:cxn ang="0">
                  <a:pos x="T6" y="T7"/>
                </a:cxn>
                <a:cxn ang="0">
                  <a:pos x="T8" y="T9"/>
                </a:cxn>
                <a:cxn ang="0">
                  <a:pos x="T10" y="T11"/>
                </a:cxn>
              </a:cxnLst>
              <a:rect l="0" t="0" r="r" b="b"/>
              <a:pathLst>
                <a:path w="3" h="8">
                  <a:moveTo>
                    <a:pt x="0" y="0"/>
                  </a:moveTo>
                  <a:cubicBezTo>
                    <a:pt x="1" y="2"/>
                    <a:pt x="2" y="5"/>
                    <a:pt x="3" y="8"/>
                  </a:cubicBezTo>
                  <a:cubicBezTo>
                    <a:pt x="3" y="8"/>
                    <a:pt x="3" y="8"/>
                    <a:pt x="3" y="8"/>
                  </a:cubicBezTo>
                  <a:cubicBezTo>
                    <a:pt x="2" y="6"/>
                    <a:pt x="2" y="4"/>
                    <a:pt x="1" y="2"/>
                  </a:cubicBezTo>
                  <a:cubicBezTo>
                    <a:pt x="0" y="1"/>
                    <a:pt x="0" y="1"/>
                    <a:pt x="0"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3" name="Freeform 532"/>
            <p:cNvSpPr/>
            <p:nvPr/>
          </p:nvSpPr>
          <p:spPr bwMode="auto">
            <a:xfrm>
              <a:off x="3956" y="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4" name="Freeform 533"/>
            <p:cNvSpPr/>
            <p:nvPr/>
          </p:nvSpPr>
          <p:spPr bwMode="auto">
            <a:xfrm>
              <a:off x="3956" y="325"/>
              <a:ext cx="10" cy="23"/>
            </a:xfrm>
            <a:custGeom>
              <a:avLst/>
              <a:gdLst>
                <a:gd name="T0" fmla="*/ 0 w 6"/>
                <a:gd name="T1" fmla="*/ 0 h 14"/>
                <a:gd name="T2" fmla="*/ 6 w 6"/>
                <a:gd name="T3" fmla="*/ 14 h 14"/>
                <a:gd name="T4" fmla="*/ 4 w 6"/>
                <a:gd name="T5" fmla="*/ 9 h 14"/>
                <a:gd name="T6" fmla="*/ 3 w 6"/>
                <a:gd name="T7" fmla="*/ 7 h 14"/>
                <a:gd name="T8" fmla="*/ 0 w 6"/>
                <a:gd name="T9" fmla="*/ 0 h 14"/>
                <a:gd name="T10" fmla="*/ 0 w 6"/>
                <a:gd name="T11" fmla="*/ 0 h 14"/>
                <a:gd name="T12" fmla="*/ 0 w 6"/>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6" h="14">
                  <a:moveTo>
                    <a:pt x="0" y="0"/>
                  </a:moveTo>
                  <a:cubicBezTo>
                    <a:pt x="2" y="4"/>
                    <a:pt x="4" y="9"/>
                    <a:pt x="6" y="14"/>
                  </a:cubicBezTo>
                  <a:cubicBezTo>
                    <a:pt x="5" y="12"/>
                    <a:pt x="4" y="11"/>
                    <a:pt x="4" y="9"/>
                  </a:cubicBezTo>
                  <a:cubicBezTo>
                    <a:pt x="3" y="8"/>
                    <a:pt x="3" y="8"/>
                    <a:pt x="3" y="7"/>
                  </a:cubicBezTo>
                  <a:cubicBezTo>
                    <a:pt x="2" y="5"/>
                    <a:pt x="1" y="3"/>
                    <a:pt x="0" y="0"/>
                  </a:cubicBez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5" name="Freeform 534"/>
            <p:cNvSpPr>
              <a:spLocks noEditPoints="1"/>
            </p:cNvSpPr>
            <p:nvPr/>
          </p:nvSpPr>
          <p:spPr bwMode="auto">
            <a:xfrm>
              <a:off x="3968" y="354"/>
              <a:ext cx="6" cy="15"/>
            </a:xfrm>
            <a:custGeom>
              <a:avLst/>
              <a:gdLst>
                <a:gd name="T0" fmla="*/ 4 w 4"/>
                <a:gd name="T1" fmla="*/ 9 h 9"/>
                <a:gd name="T2" fmla="*/ 4 w 4"/>
                <a:gd name="T3" fmla="*/ 9 h 9"/>
                <a:gd name="T4" fmla="*/ 4 w 4"/>
                <a:gd name="T5" fmla="*/ 9 h 9"/>
                <a:gd name="T6" fmla="*/ 4 w 4"/>
                <a:gd name="T7" fmla="*/ 9 h 9"/>
                <a:gd name="T8" fmla="*/ 4 w 4"/>
                <a:gd name="T9" fmla="*/ 9 h 9"/>
                <a:gd name="T10" fmla="*/ 0 w 4"/>
                <a:gd name="T11" fmla="*/ 0 h 9"/>
                <a:gd name="T12" fmla="*/ 1 w 4"/>
                <a:gd name="T13" fmla="*/ 0 h 9"/>
                <a:gd name="T14" fmla="*/ 0 w 4"/>
                <a:gd name="T15" fmla="*/ 0 h 9"/>
                <a:gd name="T16" fmla="*/ 0 w 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9">
                  <a:moveTo>
                    <a:pt x="4" y="9"/>
                  </a:moveTo>
                  <a:cubicBezTo>
                    <a:pt x="4" y="9"/>
                    <a:pt x="4" y="9"/>
                    <a:pt x="4" y="9"/>
                  </a:cubicBezTo>
                  <a:cubicBezTo>
                    <a:pt x="4" y="9"/>
                    <a:pt x="4" y="9"/>
                    <a:pt x="4" y="9"/>
                  </a:cubicBezTo>
                  <a:cubicBezTo>
                    <a:pt x="4" y="9"/>
                    <a:pt x="4" y="9"/>
                    <a:pt x="4" y="9"/>
                  </a:cubicBezTo>
                  <a:cubicBezTo>
                    <a:pt x="4" y="9"/>
                    <a:pt x="4" y="9"/>
                    <a:pt x="4" y="9"/>
                  </a:cubicBezTo>
                  <a:moveTo>
                    <a:pt x="0" y="0"/>
                  </a:moveTo>
                  <a:cubicBezTo>
                    <a:pt x="1" y="0"/>
                    <a:pt x="1" y="0"/>
                    <a:pt x="1" y="0"/>
                  </a:cubicBezTo>
                  <a:cubicBezTo>
                    <a:pt x="1" y="0"/>
                    <a:pt x="1"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6" name="Freeform 535"/>
            <p:cNvSpPr>
              <a:spLocks noEditPoints="1"/>
            </p:cNvSpPr>
            <p:nvPr/>
          </p:nvSpPr>
          <p:spPr bwMode="auto">
            <a:xfrm>
              <a:off x="3968" y="353"/>
              <a:ext cx="8" cy="19"/>
            </a:xfrm>
            <a:custGeom>
              <a:avLst/>
              <a:gdLst>
                <a:gd name="T0" fmla="*/ 4 w 5"/>
                <a:gd name="T1" fmla="*/ 9 h 12"/>
                <a:gd name="T2" fmla="*/ 5 w 5"/>
                <a:gd name="T3" fmla="*/ 12 h 12"/>
                <a:gd name="T4" fmla="*/ 4 w 5"/>
                <a:gd name="T5" fmla="*/ 10 h 12"/>
                <a:gd name="T6" fmla="*/ 4 w 5"/>
                <a:gd name="T7" fmla="*/ 10 h 12"/>
                <a:gd name="T8" fmla="*/ 4 w 5"/>
                <a:gd name="T9" fmla="*/ 9 h 12"/>
                <a:gd name="T10" fmla="*/ 0 w 5"/>
                <a:gd name="T11" fmla="*/ 0 h 12"/>
                <a:gd name="T12" fmla="*/ 2 w 5"/>
                <a:gd name="T13" fmla="*/ 4 h 12"/>
                <a:gd name="T14" fmla="*/ 1 w 5"/>
                <a:gd name="T15" fmla="*/ 1 h 12"/>
                <a:gd name="T16" fmla="*/ 0 w 5"/>
                <a:gd name="T17" fmla="*/ 1 h 12"/>
                <a:gd name="T18" fmla="*/ 0 w 5"/>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2">
                  <a:moveTo>
                    <a:pt x="4" y="9"/>
                  </a:moveTo>
                  <a:cubicBezTo>
                    <a:pt x="4" y="10"/>
                    <a:pt x="5" y="11"/>
                    <a:pt x="5" y="12"/>
                  </a:cubicBezTo>
                  <a:cubicBezTo>
                    <a:pt x="5" y="11"/>
                    <a:pt x="5" y="11"/>
                    <a:pt x="4" y="10"/>
                  </a:cubicBezTo>
                  <a:cubicBezTo>
                    <a:pt x="4" y="10"/>
                    <a:pt x="4" y="10"/>
                    <a:pt x="4" y="10"/>
                  </a:cubicBezTo>
                  <a:cubicBezTo>
                    <a:pt x="4" y="9"/>
                    <a:pt x="4" y="9"/>
                    <a:pt x="4" y="9"/>
                  </a:cubicBezTo>
                  <a:moveTo>
                    <a:pt x="0" y="0"/>
                  </a:moveTo>
                  <a:cubicBezTo>
                    <a:pt x="1" y="1"/>
                    <a:pt x="1" y="2"/>
                    <a:pt x="2" y="4"/>
                  </a:cubicBezTo>
                  <a:cubicBezTo>
                    <a:pt x="1" y="3"/>
                    <a:pt x="1" y="2"/>
                    <a:pt x="1" y="1"/>
                  </a:cubicBezTo>
                  <a:cubicBezTo>
                    <a:pt x="1" y="1"/>
                    <a:pt x="1" y="1"/>
                    <a:pt x="0" y="1"/>
                  </a:cubicBezTo>
                  <a:cubicBezTo>
                    <a:pt x="0" y="1"/>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7" name="Freeform 536"/>
            <p:cNvSpPr/>
            <p:nvPr/>
          </p:nvSpPr>
          <p:spPr bwMode="auto">
            <a:xfrm>
              <a:off x="3968" y="353"/>
              <a:ext cx="8" cy="21"/>
            </a:xfrm>
            <a:custGeom>
              <a:avLst/>
              <a:gdLst>
                <a:gd name="T0" fmla="*/ 0 w 5"/>
                <a:gd name="T1" fmla="*/ 0 h 13"/>
                <a:gd name="T2" fmla="*/ 5 w 5"/>
                <a:gd name="T3" fmla="*/ 13 h 13"/>
                <a:gd name="T4" fmla="*/ 5 w 5"/>
                <a:gd name="T5" fmla="*/ 12 h 13"/>
                <a:gd name="T6" fmla="*/ 4 w 5"/>
                <a:gd name="T7" fmla="*/ 9 h 13"/>
                <a:gd name="T8" fmla="*/ 4 w 5"/>
                <a:gd name="T9" fmla="*/ 9 h 13"/>
                <a:gd name="T10" fmla="*/ 2 w 5"/>
                <a:gd name="T11" fmla="*/ 4 h 13"/>
                <a:gd name="T12" fmla="*/ 0 w 5"/>
                <a:gd name="T13" fmla="*/ 0 h 13"/>
                <a:gd name="T14" fmla="*/ 0 w 5"/>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3">
                  <a:moveTo>
                    <a:pt x="0" y="0"/>
                  </a:moveTo>
                  <a:cubicBezTo>
                    <a:pt x="2" y="4"/>
                    <a:pt x="4" y="8"/>
                    <a:pt x="5" y="13"/>
                  </a:cubicBezTo>
                  <a:cubicBezTo>
                    <a:pt x="5" y="12"/>
                    <a:pt x="5" y="12"/>
                    <a:pt x="5" y="12"/>
                  </a:cubicBezTo>
                  <a:cubicBezTo>
                    <a:pt x="5" y="11"/>
                    <a:pt x="4" y="10"/>
                    <a:pt x="4" y="9"/>
                  </a:cubicBezTo>
                  <a:cubicBezTo>
                    <a:pt x="4" y="9"/>
                    <a:pt x="4" y="9"/>
                    <a:pt x="4" y="9"/>
                  </a:cubicBezTo>
                  <a:cubicBezTo>
                    <a:pt x="3" y="7"/>
                    <a:pt x="2" y="5"/>
                    <a:pt x="2" y="4"/>
                  </a:cubicBezTo>
                  <a:cubicBezTo>
                    <a:pt x="1" y="2"/>
                    <a:pt x="1"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8" name="Freeform 537"/>
            <p:cNvSpPr>
              <a:spLocks noEditPoints="1"/>
            </p:cNvSpPr>
            <p:nvPr/>
          </p:nvSpPr>
          <p:spPr bwMode="auto">
            <a:xfrm>
              <a:off x="3935" y="277"/>
              <a:ext cx="44" cy="102"/>
            </a:xfrm>
            <a:custGeom>
              <a:avLst/>
              <a:gdLst>
                <a:gd name="T0" fmla="*/ 26 w 27"/>
                <a:gd name="T1" fmla="*/ 60 h 62"/>
                <a:gd name="T2" fmla="*/ 27 w 27"/>
                <a:gd name="T3" fmla="*/ 62 h 62"/>
                <a:gd name="T4" fmla="*/ 26 w 27"/>
                <a:gd name="T5" fmla="*/ 60 h 62"/>
                <a:gd name="T6" fmla="*/ 0 w 27"/>
                <a:gd name="T7" fmla="*/ 0 h 62"/>
                <a:gd name="T8" fmla="*/ 0 w 27"/>
                <a:gd name="T9" fmla="*/ 0 h 62"/>
                <a:gd name="T10" fmla="*/ 26 w 27"/>
                <a:gd name="T11" fmla="*/ 60 h 62"/>
                <a:gd name="T12" fmla="*/ 26 w 27"/>
                <a:gd name="T13" fmla="*/ 60 h 62"/>
                <a:gd name="T14" fmla="*/ 25 w 27"/>
                <a:gd name="T15" fmla="*/ 59 h 62"/>
                <a:gd name="T16" fmla="*/ 20 w 27"/>
                <a:gd name="T17" fmla="*/ 46 h 62"/>
                <a:gd name="T18" fmla="*/ 20 w 27"/>
                <a:gd name="T19" fmla="*/ 45 h 62"/>
                <a:gd name="T20" fmla="*/ 19 w 27"/>
                <a:gd name="T21" fmla="*/ 43 h 62"/>
                <a:gd name="T22" fmla="*/ 13 w 27"/>
                <a:gd name="T23" fmla="*/ 29 h 62"/>
                <a:gd name="T24" fmla="*/ 12 w 27"/>
                <a:gd name="T25" fmla="*/ 28 h 62"/>
                <a:gd name="T26" fmla="*/ 9 w 27"/>
                <a:gd name="T27" fmla="*/ 20 h 62"/>
                <a:gd name="T28" fmla="*/ 9 w 27"/>
                <a:gd name="T29" fmla="*/ 19 h 62"/>
                <a:gd name="T30" fmla="*/ 8 w 27"/>
                <a:gd name="T31" fmla="*/ 18 h 62"/>
                <a:gd name="T32" fmla="*/ 2 w 27"/>
                <a:gd name="T33" fmla="*/ 5 h 62"/>
                <a:gd name="T34" fmla="*/ 2 w 27"/>
                <a:gd name="T35" fmla="*/ 5 h 62"/>
                <a:gd name="T36" fmla="*/ 1 w 27"/>
                <a:gd name="T37" fmla="*/ 4 h 62"/>
                <a:gd name="T38" fmla="*/ 1 w 27"/>
                <a:gd name="T39" fmla="*/ 3 h 62"/>
                <a:gd name="T40" fmla="*/ 0 w 27"/>
                <a:gd name="T41" fmla="*/ 2 h 62"/>
                <a:gd name="T42" fmla="*/ 0 w 27"/>
                <a:gd name="T43" fmla="*/ 1 h 62"/>
                <a:gd name="T44" fmla="*/ 0 w 27"/>
                <a:gd name="T4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62">
                  <a:moveTo>
                    <a:pt x="26" y="60"/>
                  </a:moveTo>
                  <a:cubicBezTo>
                    <a:pt x="26" y="61"/>
                    <a:pt x="26" y="61"/>
                    <a:pt x="27" y="62"/>
                  </a:cubicBezTo>
                  <a:cubicBezTo>
                    <a:pt x="26" y="61"/>
                    <a:pt x="26" y="61"/>
                    <a:pt x="26" y="60"/>
                  </a:cubicBezTo>
                  <a:moveTo>
                    <a:pt x="0" y="0"/>
                  </a:moveTo>
                  <a:cubicBezTo>
                    <a:pt x="0" y="0"/>
                    <a:pt x="0" y="0"/>
                    <a:pt x="0" y="0"/>
                  </a:cubicBezTo>
                  <a:cubicBezTo>
                    <a:pt x="8" y="17"/>
                    <a:pt x="17" y="38"/>
                    <a:pt x="26" y="60"/>
                  </a:cubicBezTo>
                  <a:cubicBezTo>
                    <a:pt x="26" y="60"/>
                    <a:pt x="26" y="60"/>
                    <a:pt x="26" y="60"/>
                  </a:cubicBezTo>
                  <a:cubicBezTo>
                    <a:pt x="26" y="60"/>
                    <a:pt x="26" y="59"/>
                    <a:pt x="25" y="59"/>
                  </a:cubicBezTo>
                  <a:cubicBezTo>
                    <a:pt x="24" y="54"/>
                    <a:pt x="22" y="50"/>
                    <a:pt x="20" y="46"/>
                  </a:cubicBezTo>
                  <a:cubicBezTo>
                    <a:pt x="20" y="46"/>
                    <a:pt x="20" y="46"/>
                    <a:pt x="20" y="45"/>
                  </a:cubicBezTo>
                  <a:cubicBezTo>
                    <a:pt x="20" y="45"/>
                    <a:pt x="19" y="44"/>
                    <a:pt x="19" y="43"/>
                  </a:cubicBezTo>
                  <a:cubicBezTo>
                    <a:pt x="17" y="38"/>
                    <a:pt x="15" y="33"/>
                    <a:pt x="13" y="29"/>
                  </a:cubicBezTo>
                  <a:cubicBezTo>
                    <a:pt x="13" y="29"/>
                    <a:pt x="12" y="28"/>
                    <a:pt x="12" y="28"/>
                  </a:cubicBezTo>
                  <a:cubicBezTo>
                    <a:pt x="11" y="25"/>
                    <a:pt x="10" y="22"/>
                    <a:pt x="9" y="20"/>
                  </a:cubicBezTo>
                  <a:cubicBezTo>
                    <a:pt x="9" y="19"/>
                    <a:pt x="9" y="19"/>
                    <a:pt x="9" y="19"/>
                  </a:cubicBezTo>
                  <a:cubicBezTo>
                    <a:pt x="8" y="19"/>
                    <a:pt x="8" y="18"/>
                    <a:pt x="8" y="18"/>
                  </a:cubicBezTo>
                  <a:cubicBezTo>
                    <a:pt x="6" y="14"/>
                    <a:pt x="4" y="9"/>
                    <a:pt x="2" y="5"/>
                  </a:cubicBezTo>
                  <a:cubicBezTo>
                    <a:pt x="2" y="5"/>
                    <a:pt x="2" y="5"/>
                    <a:pt x="2" y="5"/>
                  </a:cubicBezTo>
                  <a:cubicBezTo>
                    <a:pt x="2" y="5"/>
                    <a:pt x="2" y="4"/>
                    <a:pt x="1" y="4"/>
                  </a:cubicBezTo>
                  <a:cubicBezTo>
                    <a:pt x="1" y="3"/>
                    <a:pt x="1" y="3"/>
                    <a:pt x="1" y="3"/>
                  </a:cubicBezTo>
                  <a:cubicBezTo>
                    <a:pt x="1" y="3"/>
                    <a:pt x="1" y="2"/>
                    <a:pt x="0" y="2"/>
                  </a:cubicBezTo>
                  <a:cubicBezTo>
                    <a:pt x="0" y="2"/>
                    <a:pt x="0" y="1"/>
                    <a:pt x="0" y="1"/>
                  </a:cubicBezTo>
                  <a:cubicBezTo>
                    <a:pt x="0" y="1"/>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39" name="Freeform 538"/>
            <p:cNvSpPr/>
            <p:nvPr/>
          </p:nvSpPr>
          <p:spPr bwMode="auto">
            <a:xfrm>
              <a:off x="3981" y="384"/>
              <a:ext cx="1" cy="3"/>
            </a:xfrm>
            <a:custGeom>
              <a:avLst/>
              <a:gdLst>
                <a:gd name="T0" fmla="*/ 0 w 1"/>
                <a:gd name="T1" fmla="*/ 0 h 2"/>
                <a:gd name="T2" fmla="*/ 1 w 1"/>
                <a:gd name="T3" fmla="*/ 2 h 2"/>
                <a:gd name="T4" fmla="*/ 0 w 1"/>
                <a:gd name="T5" fmla="*/ 0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1" y="2"/>
                    <a:pt x="1" y="2"/>
                  </a:cubicBezTo>
                  <a:cubicBezTo>
                    <a:pt x="1" y="2"/>
                    <a:pt x="0" y="1"/>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0" name="Freeform 539"/>
            <p:cNvSpPr>
              <a:spLocks noEditPoints="1"/>
            </p:cNvSpPr>
            <p:nvPr/>
          </p:nvSpPr>
          <p:spPr bwMode="auto">
            <a:xfrm>
              <a:off x="3979" y="382"/>
              <a:ext cx="3" cy="7"/>
            </a:xfrm>
            <a:custGeom>
              <a:avLst/>
              <a:gdLst>
                <a:gd name="T0" fmla="*/ 1 w 2"/>
                <a:gd name="T1" fmla="*/ 1 h 4"/>
                <a:gd name="T2" fmla="*/ 2 w 2"/>
                <a:gd name="T3" fmla="*/ 4 h 4"/>
                <a:gd name="T4" fmla="*/ 2 w 2"/>
                <a:gd name="T5" fmla="*/ 3 h 4"/>
                <a:gd name="T6" fmla="*/ 1 w 2"/>
                <a:gd name="T7" fmla="*/ 1 h 4"/>
                <a:gd name="T8" fmla="*/ 1 w 2"/>
                <a:gd name="T9" fmla="*/ 1 h 4"/>
                <a:gd name="T10" fmla="*/ 0 w 2"/>
                <a:gd name="T11" fmla="*/ 0 h 4"/>
                <a:gd name="T12" fmla="*/ 1 w 2"/>
                <a:gd name="T13" fmla="*/ 1 h 4"/>
                <a:gd name="T14" fmla="*/ 1 w 2"/>
                <a:gd name="T15" fmla="*/ 0 h 4"/>
                <a:gd name="T16" fmla="*/ 0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2"/>
                    <a:pt x="2" y="3"/>
                    <a:pt x="2" y="4"/>
                  </a:cubicBezTo>
                  <a:cubicBezTo>
                    <a:pt x="2" y="4"/>
                    <a:pt x="2" y="4"/>
                    <a:pt x="2" y="3"/>
                  </a:cubicBezTo>
                  <a:cubicBezTo>
                    <a:pt x="2" y="3"/>
                    <a:pt x="1" y="2"/>
                    <a:pt x="1" y="1"/>
                  </a:cubicBezTo>
                  <a:cubicBezTo>
                    <a:pt x="1" y="1"/>
                    <a:pt x="1" y="1"/>
                    <a:pt x="1" y="1"/>
                  </a:cubicBezTo>
                  <a:moveTo>
                    <a:pt x="0" y="0"/>
                  </a:moveTo>
                  <a:cubicBezTo>
                    <a:pt x="1" y="0"/>
                    <a:pt x="1" y="1"/>
                    <a:pt x="1" y="1"/>
                  </a:cubicBezTo>
                  <a:cubicBezTo>
                    <a:pt x="1" y="1"/>
                    <a:pt x="1" y="0"/>
                    <a:pt x="1" y="0"/>
                  </a:cubicBezTo>
                  <a:cubicBezTo>
                    <a:pt x="1"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1" name="Freeform 540"/>
            <p:cNvSpPr/>
            <p:nvPr/>
          </p:nvSpPr>
          <p:spPr bwMode="auto">
            <a:xfrm>
              <a:off x="3979" y="380"/>
              <a:ext cx="5" cy="12"/>
            </a:xfrm>
            <a:custGeom>
              <a:avLst/>
              <a:gdLst>
                <a:gd name="T0" fmla="*/ 0 w 3"/>
                <a:gd name="T1" fmla="*/ 0 h 7"/>
                <a:gd name="T2" fmla="*/ 0 w 3"/>
                <a:gd name="T3" fmla="*/ 0 h 7"/>
                <a:gd name="T4" fmla="*/ 3 w 3"/>
                <a:gd name="T5" fmla="*/ 7 h 7"/>
                <a:gd name="T6" fmla="*/ 2 w 3"/>
                <a:gd name="T7" fmla="*/ 5 h 7"/>
                <a:gd name="T8" fmla="*/ 1 w 3"/>
                <a:gd name="T9" fmla="*/ 2 h 7"/>
                <a:gd name="T10" fmla="*/ 1 w 3"/>
                <a:gd name="T11" fmla="*/ 2 h 7"/>
                <a:gd name="T12" fmla="*/ 1 w 3"/>
                <a:gd name="T13" fmla="*/ 2 h 7"/>
                <a:gd name="T14" fmla="*/ 0 w 3"/>
                <a:gd name="T15" fmla="*/ 1 h 7"/>
                <a:gd name="T16" fmla="*/ 0 w 3"/>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0"/>
                  </a:moveTo>
                  <a:cubicBezTo>
                    <a:pt x="0" y="0"/>
                    <a:pt x="0" y="0"/>
                    <a:pt x="0" y="0"/>
                  </a:cubicBezTo>
                  <a:cubicBezTo>
                    <a:pt x="1" y="2"/>
                    <a:pt x="2" y="5"/>
                    <a:pt x="3" y="7"/>
                  </a:cubicBezTo>
                  <a:cubicBezTo>
                    <a:pt x="3" y="7"/>
                    <a:pt x="3" y="6"/>
                    <a:pt x="2" y="5"/>
                  </a:cubicBezTo>
                  <a:cubicBezTo>
                    <a:pt x="2" y="4"/>
                    <a:pt x="1" y="3"/>
                    <a:pt x="1" y="2"/>
                  </a:cubicBezTo>
                  <a:cubicBezTo>
                    <a:pt x="1" y="2"/>
                    <a:pt x="1" y="2"/>
                    <a:pt x="1" y="2"/>
                  </a:cubicBezTo>
                  <a:cubicBezTo>
                    <a:pt x="1" y="2"/>
                    <a:pt x="1" y="2"/>
                    <a:pt x="1" y="2"/>
                  </a:cubicBezTo>
                  <a:cubicBezTo>
                    <a:pt x="1" y="2"/>
                    <a:pt x="1" y="1"/>
                    <a:pt x="0" y="1"/>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2" name="Oval 541"/>
            <p:cNvSpPr>
              <a:spLocks noChangeArrowheads="1"/>
            </p:cNvSpPr>
            <p:nvPr/>
          </p:nvSpPr>
          <p:spPr bwMode="auto">
            <a:xfrm>
              <a:off x="3927" y="261"/>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3" name="Freeform 542"/>
            <p:cNvSpPr/>
            <p:nvPr/>
          </p:nvSpPr>
          <p:spPr bwMode="auto">
            <a:xfrm>
              <a:off x="3923" y="255"/>
              <a:ext cx="5" cy="8"/>
            </a:xfrm>
            <a:custGeom>
              <a:avLst/>
              <a:gdLst>
                <a:gd name="T0" fmla="*/ 0 w 3"/>
                <a:gd name="T1" fmla="*/ 0 h 5"/>
                <a:gd name="T2" fmla="*/ 0 w 3"/>
                <a:gd name="T3" fmla="*/ 0 h 5"/>
                <a:gd name="T4" fmla="*/ 0 w 3"/>
                <a:gd name="T5" fmla="*/ 1 h 5"/>
                <a:gd name="T6" fmla="*/ 1 w 3"/>
                <a:gd name="T7" fmla="*/ 1 h 5"/>
                <a:gd name="T8" fmla="*/ 3 w 3"/>
                <a:gd name="T9" fmla="*/ 5 h 5"/>
                <a:gd name="T10" fmla="*/ 2 w 3"/>
                <a:gd name="T11" fmla="*/ 4 h 5"/>
                <a:gd name="T12" fmla="*/ 2 w 3"/>
                <a:gd name="T13" fmla="*/ 4 h 5"/>
                <a:gd name="T14" fmla="*/ 2 w 3"/>
                <a:gd name="T15" fmla="*/ 3 h 5"/>
                <a:gd name="T16" fmla="*/ 0 w 3"/>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0" y="0"/>
                  </a:moveTo>
                  <a:cubicBezTo>
                    <a:pt x="0" y="0"/>
                    <a:pt x="0" y="0"/>
                    <a:pt x="0" y="0"/>
                  </a:cubicBezTo>
                  <a:cubicBezTo>
                    <a:pt x="0" y="0"/>
                    <a:pt x="0" y="0"/>
                    <a:pt x="0" y="1"/>
                  </a:cubicBezTo>
                  <a:cubicBezTo>
                    <a:pt x="0" y="1"/>
                    <a:pt x="1" y="1"/>
                    <a:pt x="1" y="1"/>
                  </a:cubicBezTo>
                  <a:cubicBezTo>
                    <a:pt x="1" y="3"/>
                    <a:pt x="2" y="4"/>
                    <a:pt x="3" y="5"/>
                  </a:cubicBezTo>
                  <a:cubicBezTo>
                    <a:pt x="2" y="5"/>
                    <a:pt x="2" y="5"/>
                    <a:pt x="2" y="4"/>
                  </a:cubicBezTo>
                  <a:cubicBezTo>
                    <a:pt x="2" y="4"/>
                    <a:pt x="2" y="4"/>
                    <a:pt x="2" y="4"/>
                  </a:cubicBezTo>
                  <a:cubicBezTo>
                    <a:pt x="2" y="3"/>
                    <a:pt x="2" y="3"/>
                    <a:pt x="2" y="3"/>
                  </a:cubicBezTo>
                  <a:cubicBezTo>
                    <a:pt x="1" y="2"/>
                    <a:pt x="1"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4" name="Freeform 543"/>
            <p:cNvSpPr/>
            <p:nvPr/>
          </p:nvSpPr>
          <p:spPr bwMode="auto">
            <a:xfrm>
              <a:off x="3925" y="256"/>
              <a:ext cx="3" cy="8"/>
            </a:xfrm>
            <a:custGeom>
              <a:avLst/>
              <a:gdLst>
                <a:gd name="T0" fmla="*/ 0 w 2"/>
                <a:gd name="T1" fmla="*/ 0 h 5"/>
                <a:gd name="T2" fmla="*/ 2 w 2"/>
                <a:gd name="T3" fmla="*/ 5 h 5"/>
                <a:gd name="T4" fmla="*/ 2 w 2"/>
                <a:gd name="T5" fmla="*/ 5 h 5"/>
                <a:gd name="T6" fmla="*/ 2 w 2"/>
                <a:gd name="T7" fmla="*/ 4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cubicBezTo>
                    <a:pt x="0" y="2"/>
                    <a:pt x="1" y="3"/>
                    <a:pt x="2" y="5"/>
                  </a:cubicBezTo>
                  <a:cubicBezTo>
                    <a:pt x="2" y="5"/>
                    <a:pt x="2" y="5"/>
                    <a:pt x="2" y="5"/>
                  </a:cubicBezTo>
                  <a:cubicBezTo>
                    <a:pt x="2" y="5"/>
                    <a:pt x="2" y="5"/>
                    <a:pt x="2" y="4"/>
                  </a:cubicBezTo>
                  <a:cubicBezTo>
                    <a:pt x="1" y="3"/>
                    <a:pt x="0" y="2"/>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5" name="Freeform 544"/>
            <p:cNvSpPr/>
            <p:nvPr/>
          </p:nvSpPr>
          <p:spPr bwMode="auto">
            <a:xfrm>
              <a:off x="3986" y="395"/>
              <a:ext cx="5" cy="13"/>
            </a:xfrm>
            <a:custGeom>
              <a:avLst/>
              <a:gdLst>
                <a:gd name="T0" fmla="*/ 0 w 3"/>
                <a:gd name="T1" fmla="*/ 0 h 8"/>
                <a:gd name="T2" fmla="*/ 3 w 3"/>
                <a:gd name="T3" fmla="*/ 8 h 8"/>
                <a:gd name="T4" fmla="*/ 0 w 3"/>
                <a:gd name="T5" fmla="*/ 0 h 8"/>
              </a:gdLst>
              <a:ahLst/>
              <a:cxnLst>
                <a:cxn ang="0">
                  <a:pos x="T0" y="T1"/>
                </a:cxn>
                <a:cxn ang="0">
                  <a:pos x="T2" y="T3"/>
                </a:cxn>
                <a:cxn ang="0">
                  <a:pos x="T4" y="T5"/>
                </a:cxn>
              </a:cxnLst>
              <a:rect l="0" t="0" r="r" b="b"/>
              <a:pathLst>
                <a:path w="3" h="8">
                  <a:moveTo>
                    <a:pt x="0" y="0"/>
                  </a:moveTo>
                  <a:cubicBezTo>
                    <a:pt x="1" y="3"/>
                    <a:pt x="2" y="5"/>
                    <a:pt x="3" y="8"/>
                  </a:cubicBezTo>
                  <a:cubicBezTo>
                    <a:pt x="2" y="5"/>
                    <a:pt x="1" y="3"/>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6" name="Freeform 545"/>
            <p:cNvSpPr/>
            <p:nvPr/>
          </p:nvSpPr>
          <p:spPr bwMode="auto">
            <a:xfrm>
              <a:off x="3928" y="266"/>
              <a:ext cx="2" cy="3"/>
            </a:xfrm>
            <a:custGeom>
              <a:avLst/>
              <a:gdLst>
                <a:gd name="T0" fmla="*/ 0 w 1"/>
                <a:gd name="T1" fmla="*/ 0 h 2"/>
                <a:gd name="T2" fmla="*/ 1 w 1"/>
                <a:gd name="T3" fmla="*/ 2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1" y="0"/>
                    <a:pt x="1" y="1"/>
                    <a:pt x="1" y="2"/>
                  </a:cubicBezTo>
                  <a:cubicBezTo>
                    <a:pt x="1" y="2"/>
                    <a:pt x="1" y="2"/>
                    <a:pt x="1" y="2"/>
                  </a:cubicBezTo>
                  <a:cubicBezTo>
                    <a:pt x="1" y="1"/>
                    <a:pt x="1" y="1"/>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7" name="Freeform 546"/>
            <p:cNvSpPr>
              <a:spLocks noEditPoints="1"/>
            </p:cNvSpPr>
            <p:nvPr/>
          </p:nvSpPr>
          <p:spPr bwMode="auto">
            <a:xfrm>
              <a:off x="3928" y="266"/>
              <a:ext cx="5" cy="10"/>
            </a:xfrm>
            <a:custGeom>
              <a:avLst/>
              <a:gdLst>
                <a:gd name="T0" fmla="*/ 1 w 3"/>
                <a:gd name="T1" fmla="*/ 2 h 6"/>
                <a:gd name="T2" fmla="*/ 3 w 3"/>
                <a:gd name="T3" fmla="*/ 6 h 6"/>
                <a:gd name="T4" fmla="*/ 3 w 3"/>
                <a:gd name="T5" fmla="*/ 6 h 6"/>
                <a:gd name="T6" fmla="*/ 3 w 3"/>
                <a:gd name="T7" fmla="*/ 5 h 6"/>
                <a:gd name="T8" fmla="*/ 1 w 3"/>
                <a:gd name="T9" fmla="*/ 2 h 6"/>
                <a:gd name="T10" fmla="*/ 0 w 3"/>
                <a:gd name="T11" fmla="*/ 0 h 6"/>
                <a:gd name="T12" fmla="*/ 1 w 3"/>
                <a:gd name="T13" fmla="*/ 2 h 6"/>
                <a:gd name="T14" fmla="*/ 0 w 3"/>
                <a:gd name="T15" fmla="*/ 0 h 6"/>
                <a:gd name="T16" fmla="*/ 0 w 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1" y="2"/>
                  </a:moveTo>
                  <a:cubicBezTo>
                    <a:pt x="2" y="3"/>
                    <a:pt x="3" y="5"/>
                    <a:pt x="3" y="6"/>
                  </a:cubicBezTo>
                  <a:cubicBezTo>
                    <a:pt x="3" y="6"/>
                    <a:pt x="3" y="6"/>
                    <a:pt x="3" y="6"/>
                  </a:cubicBezTo>
                  <a:cubicBezTo>
                    <a:pt x="3" y="6"/>
                    <a:pt x="3" y="5"/>
                    <a:pt x="3" y="5"/>
                  </a:cubicBezTo>
                  <a:cubicBezTo>
                    <a:pt x="2" y="4"/>
                    <a:pt x="2" y="3"/>
                    <a:pt x="1" y="2"/>
                  </a:cubicBezTo>
                  <a:moveTo>
                    <a:pt x="0" y="0"/>
                  </a:moveTo>
                  <a:cubicBezTo>
                    <a:pt x="1" y="0"/>
                    <a:pt x="1" y="1"/>
                    <a:pt x="1" y="2"/>
                  </a:cubicBezTo>
                  <a:cubicBezTo>
                    <a:pt x="1" y="1"/>
                    <a:pt x="1"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8" name="Oval 547"/>
            <p:cNvSpPr>
              <a:spLocks noChangeArrowheads="1"/>
            </p:cNvSpPr>
            <p:nvPr/>
          </p:nvSpPr>
          <p:spPr bwMode="auto">
            <a:xfrm>
              <a:off x="3932" y="273"/>
              <a:ext cx="1" cy="1"/>
            </a:xfrm>
            <a:prstGeom prst="ellipse">
              <a:avLst/>
            </a:pr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49" name="Freeform 548"/>
            <p:cNvSpPr/>
            <p:nvPr/>
          </p:nvSpPr>
          <p:spPr bwMode="auto">
            <a:xfrm>
              <a:off x="3930" y="269"/>
              <a:ext cx="3" cy="5"/>
            </a:xfrm>
            <a:custGeom>
              <a:avLst/>
              <a:gdLst>
                <a:gd name="T0" fmla="*/ 0 w 2"/>
                <a:gd name="T1" fmla="*/ 0 h 3"/>
                <a:gd name="T2" fmla="*/ 0 w 2"/>
                <a:gd name="T3" fmla="*/ 0 h 3"/>
                <a:gd name="T4" fmla="*/ 0 w 2"/>
                <a:gd name="T5" fmla="*/ 0 h 3"/>
                <a:gd name="T6" fmla="*/ 2 w 2"/>
                <a:gd name="T7" fmla="*/ 3 h 3"/>
                <a:gd name="T8" fmla="*/ 1 w 2"/>
                <a:gd name="T9" fmla="*/ 2 h 3"/>
                <a:gd name="T10" fmla="*/ 1 w 2"/>
                <a:gd name="T11" fmla="*/ 2 h 3"/>
                <a:gd name="T12" fmla="*/ 1 w 2"/>
                <a:gd name="T13" fmla="*/ 1 h 3"/>
                <a:gd name="T14" fmla="*/ 1 w 2"/>
                <a:gd name="T15" fmla="*/ 1 h 3"/>
                <a:gd name="T16" fmla="*/ 0 w 2"/>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0" y="0"/>
                  </a:moveTo>
                  <a:cubicBezTo>
                    <a:pt x="0" y="0"/>
                    <a:pt x="0" y="0"/>
                    <a:pt x="0" y="0"/>
                  </a:cubicBezTo>
                  <a:cubicBezTo>
                    <a:pt x="0" y="0"/>
                    <a:pt x="0" y="0"/>
                    <a:pt x="0" y="0"/>
                  </a:cubicBezTo>
                  <a:cubicBezTo>
                    <a:pt x="1" y="1"/>
                    <a:pt x="1" y="2"/>
                    <a:pt x="2" y="3"/>
                  </a:cubicBezTo>
                  <a:cubicBezTo>
                    <a:pt x="2" y="3"/>
                    <a:pt x="2" y="3"/>
                    <a:pt x="1" y="2"/>
                  </a:cubicBezTo>
                  <a:cubicBezTo>
                    <a:pt x="1" y="2"/>
                    <a:pt x="1" y="2"/>
                    <a:pt x="1" y="2"/>
                  </a:cubicBezTo>
                  <a:cubicBezTo>
                    <a:pt x="1" y="2"/>
                    <a:pt x="1" y="2"/>
                    <a:pt x="1" y="1"/>
                  </a:cubicBezTo>
                  <a:cubicBezTo>
                    <a:pt x="1" y="1"/>
                    <a:pt x="1" y="1"/>
                    <a:pt x="1" y="1"/>
                  </a:cubicBezTo>
                  <a:cubicBezTo>
                    <a:pt x="1"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0" name="Freeform 549"/>
            <p:cNvSpPr/>
            <p:nvPr/>
          </p:nvSpPr>
          <p:spPr bwMode="auto">
            <a:xfrm>
              <a:off x="3874" y="161"/>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1"/>
                  </a:cubicBezTo>
                  <a:cubicBezTo>
                    <a:pt x="1" y="1"/>
                    <a:pt x="1" y="1"/>
                    <a:pt x="1" y="1"/>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1" name="Freeform 550"/>
            <p:cNvSpPr/>
            <p:nvPr/>
          </p:nvSpPr>
          <p:spPr bwMode="auto">
            <a:xfrm>
              <a:off x="3874" y="161"/>
              <a:ext cx="2" cy="2"/>
            </a:xfrm>
            <a:custGeom>
              <a:avLst/>
              <a:gdLst>
                <a:gd name="T0" fmla="*/ 0 w 1"/>
                <a:gd name="T1" fmla="*/ 0 h 1"/>
                <a:gd name="T2" fmla="*/ 1 w 1"/>
                <a:gd name="T3" fmla="*/ 1 h 1"/>
                <a:gd name="T4" fmla="*/ 1 w 1"/>
                <a:gd name="T5" fmla="*/ 1 h 1"/>
                <a:gd name="T6" fmla="*/ 0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1"/>
                  </a:cubicBezTo>
                  <a:cubicBezTo>
                    <a:pt x="1" y="1"/>
                    <a:pt x="1" y="1"/>
                    <a:pt x="1" y="1"/>
                  </a:cubicBezTo>
                  <a:cubicBezTo>
                    <a:pt x="0" y="0"/>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2" name="Freeform 551"/>
            <p:cNvSpPr/>
            <p:nvPr/>
          </p:nvSpPr>
          <p:spPr bwMode="auto">
            <a:xfrm>
              <a:off x="3874" y="160"/>
              <a:ext cx="2" cy="3"/>
            </a:xfrm>
            <a:custGeom>
              <a:avLst/>
              <a:gdLst>
                <a:gd name="T0" fmla="*/ 0 w 1"/>
                <a:gd name="T1" fmla="*/ 0 h 2"/>
                <a:gd name="T2" fmla="*/ 1 w 1"/>
                <a:gd name="T3" fmla="*/ 2 h 2"/>
                <a:gd name="T4" fmla="*/ 1 w 1"/>
                <a:gd name="T5" fmla="*/ 2 h 2"/>
                <a:gd name="T6" fmla="*/ 0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0" y="1"/>
                    <a:pt x="1" y="2"/>
                  </a:cubicBezTo>
                  <a:cubicBezTo>
                    <a:pt x="1" y="2"/>
                    <a:pt x="1" y="2"/>
                    <a:pt x="1" y="2"/>
                  </a:cubicBezTo>
                  <a:cubicBezTo>
                    <a:pt x="0" y="1"/>
                    <a:pt x="0" y="1"/>
                    <a:pt x="0"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3" name="Freeform 552"/>
            <p:cNvSpPr/>
            <p:nvPr/>
          </p:nvSpPr>
          <p:spPr bwMode="auto">
            <a:xfrm>
              <a:off x="3874" y="160"/>
              <a:ext cx="2" cy="3"/>
            </a:xfrm>
            <a:custGeom>
              <a:avLst/>
              <a:gdLst>
                <a:gd name="T0" fmla="*/ 0 w 1"/>
                <a:gd name="T1" fmla="*/ 0 h 2"/>
                <a:gd name="T2" fmla="*/ 0 w 1"/>
                <a:gd name="T3" fmla="*/ 0 h 2"/>
                <a:gd name="T4" fmla="*/ 1 w 1"/>
                <a:gd name="T5" fmla="*/ 2 h 2"/>
                <a:gd name="T6" fmla="*/ 1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1" y="2"/>
                  </a:cubicBezTo>
                  <a:cubicBezTo>
                    <a:pt x="1" y="2"/>
                    <a:pt x="1" y="2"/>
                    <a:pt x="1" y="2"/>
                  </a:cubicBezTo>
                  <a:cubicBezTo>
                    <a:pt x="1" y="2"/>
                    <a:pt x="1" y="2"/>
                    <a:pt x="1" y="2"/>
                  </a:cubicBezTo>
                  <a:cubicBezTo>
                    <a:pt x="0" y="1"/>
                    <a:pt x="0" y="1"/>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4" name="Freeform 553"/>
            <p:cNvSpPr/>
            <p:nvPr/>
          </p:nvSpPr>
          <p:spPr bwMode="auto">
            <a:xfrm>
              <a:off x="3873" y="1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5" name="Freeform 554"/>
            <p:cNvSpPr/>
            <p:nvPr/>
          </p:nvSpPr>
          <p:spPr bwMode="auto">
            <a:xfrm>
              <a:off x="3873" y="156"/>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1"/>
                    <a:pt x="0" y="1"/>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6" name="Freeform 555"/>
            <p:cNvSpPr/>
            <p:nvPr/>
          </p:nvSpPr>
          <p:spPr bwMode="auto">
            <a:xfrm>
              <a:off x="3873" y="156"/>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7" name="Freeform 556"/>
            <p:cNvSpPr/>
            <p:nvPr/>
          </p:nvSpPr>
          <p:spPr bwMode="auto">
            <a:xfrm>
              <a:off x="3871" y="156"/>
              <a:ext cx="2" cy="4"/>
            </a:xfrm>
            <a:custGeom>
              <a:avLst/>
              <a:gdLst>
                <a:gd name="T0" fmla="*/ 0 w 1"/>
                <a:gd name="T1" fmla="*/ 0 h 2"/>
                <a:gd name="T2" fmla="*/ 1 w 1"/>
                <a:gd name="T3" fmla="*/ 0 h 2"/>
                <a:gd name="T4" fmla="*/ 1 w 1"/>
                <a:gd name="T5" fmla="*/ 1 h 2"/>
                <a:gd name="T6" fmla="*/ 1 w 1"/>
                <a:gd name="T7" fmla="*/ 2 h 2"/>
                <a:gd name="T8" fmla="*/ 1 w 1"/>
                <a:gd name="T9" fmla="*/ 1 h 2"/>
                <a:gd name="T10" fmla="*/ 1 w 1"/>
                <a:gd name="T11" fmla="*/ 0 h 2"/>
                <a:gd name="T12" fmla="*/ 0 w 1"/>
                <a:gd name="T13" fmla="*/ 0 h 2"/>
                <a:gd name="T14" fmla="*/ 0 w 1"/>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0"/>
                  </a:moveTo>
                  <a:cubicBezTo>
                    <a:pt x="1" y="0"/>
                    <a:pt x="1" y="0"/>
                    <a:pt x="1" y="0"/>
                  </a:cubicBezTo>
                  <a:cubicBezTo>
                    <a:pt x="1" y="1"/>
                    <a:pt x="1" y="1"/>
                    <a:pt x="1" y="1"/>
                  </a:cubicBezTo>
                  <a:cubicBezTo>
                    <a:pt x="1" y="2"/>
                    <a:pt x="1" y="2"/>
                    <a:pt x="1" y="2"/>
                  </a:cubicBezTo>
                  <a:cubicBezTo>
                    <a:pt x="1" y="2"/>
                    <a:pt x="1" y="1"/>
                    <a:pt x="1" y="1"/>
                  </a:cubicBezTo>
                  <a:cubicBezTo>
                    <a:pt x="1" y="1"/>
                    <a:pt x="1" y="1"/>
                    <a:pt x="1"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8" name="Freeform 557"/>
            <p:cNvSpPr/>
            <p:nvPr/>
          </p:nvSpPr>
          <p:spPr bwMode="auto">
            <a:xfrm>
              <a:off x="3876" y="165"/>
              <a:ext cx="2" cy="1"/>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59" name="Freeform 558"/>
            <p:cNvSpPr/>
            <p:nvPr/>
          </p:nvSpPr>
          <p:spPr bwMode="auto">
            <a:xfrm>
              <a:off x="3878" y="166"/>
              <a:ext cx="1" cy="2"/>
            </a:xfrm>
            <a:custGeom>
              <a:avLst/>
              <a:gdLst>
                <a:gd name="T0" fmla="*/ 0 w 1"/>
                <a:gd name="T1" fmla="*/ 0 h 1"/>
                <a:gd name="T2" fmla="*/ 0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1"/>
                    <a:pt x="0" y="1"/>
                  </a:cubicBezTo>
                  <a:cubicBezTo>
                    <a:pt x="0" y="1"/>
                    <a:pt x="0" y="1"/>
                    <a:pt x="1" y="1"/>
                  </a:cubicBezTo>
                  <a:cubicBezTo>
                    <a:pt x="1" y="1"/>
                    <a:pt x="1" y="1"/>
                    <a:pt x="1" y="1"/>
                  </a:cubicBezTo>
                  <a:cubicBezTo>
                    <a:pt x="0" y="1"/>
                    <a:pt x="0" y="1"/>
                    <a:pt x="0" y="1"/>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0" name="Freeform 559"/>
            <p:cNvSpPr/>
            <p:nvPr/>
          </p:nvSpPr>
          <p:spPr bwMode="auto">
            <a:xfrm>
              <a:off x="3878" y="166"/>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1" name="Freeform 560"/>
            <p:cNvSpPr/>
            <p:nvPr/>
          </p:nvSpPr>
          <p:spPr bwMode="auto">
            <a:xfrm>
              <a:off x="3878" y="166"/>
              <a:ext cx="0" cy="2"/>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1"/>
                  </a:cubicBezTo>
                  <a:cubicBezTo>
                    <a:pt x="0" y="0"/>
                    <a:pt x="0"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2" name="Freeform 561"/>
            <p:cNvSpPr/>
            <p:nvPr/>
          </p:nvSpPr>
          <p:spPr bwMode="auto">
            <a:xfrm>
              <a:off x="3878" y="166"/>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3" name="Freeform 562"/>
            <p:cNvSpPr>
              <a:spLocks noEditPoints="1"/>
            </p:cNvSpPr>
            <p:nvPr/>
          </p:nvSpPr>
          <p:spPr bwMode="auto">
            <a:xfrm>
              <a:off x="3879" y="170"/>
              <a:ext cx="2" cy="4"/>
            </a:xfrm>
            <a:custGeom>
              <a:avLst/>
              <a:gdLst>
                <a:gd name="T0" fmla="*/ 1 w 1"/>
                <a:gd name="T1" fmla="*/ 2 h 3"/>
                <a:gd name="T2" fmla="*/ 1 w 1"/>
                <a:gd name="T3" fmla="*/ 2 h 3"/>
                <a:gd name="T4" fmla="*/ 1 w 1"/>
                <a:gd name="T5" fmla="*/ 3 h 3"/>
                <a:gd name="T6" fmla="*/ 1 w 1"/>
                <a:gd name="T7" fmla="*/ 2 h 3"/>
                <a:gd name="T8" fmla="*/ 0 w 1"/>
                <a:gd name="T9" fmla="*/ 0 h 3"/>
                <a:gd name="T10" fmla="*/ 0 w 1"/>
                <a:gd name="T11" fmla="*/ 0 h 3"/>
                <a:gd name="T12" fmla="*/ 0 w 1"/>
                <a:gd name="T13" fmla="*/ 1 h 3"/>
                <a:gd name="T14" fmla="*/ 0 w 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2"/>
                  </a:moveTo>
                  <a:cubicBezTo>
                    <a:pt x="1" y="2"/>
                    <a:pt x="1" y="2"/>
                    <a:pt x="1" y="2"/>
                  </a:cubicBezTo>
                  <a:cubicBezTo>
                    <a:pt x="1" y="3"/>
                    <a:pt x="1" y="3"/>
                    <a:pt x="1" y="3"/>
                  </a:cubicBezTo>
                  <a:cubicBezTo>
                    <a:pt x="1" y="2"/>
                    <a:pt x="1" y="2"/>
                    <a:pt x="1" y="2"/>
                  </a:cubicBezTo>
                  <a:moveTo>
                    <a:pt x="0" y="0"/>
                  </a:moveTo>
                  <a:cubicBezTo>
                    <a:pt x="0" y="0"/>
                    <a:pt x="0" y="0"/>
                    <a:pt x="0" y="0"/>
                  </a:cubicBezTo>
                  <a:cubicBezTo>
                    <a:pt x="0" y="0"/>
                    <a:pt x="0" y="0"/>
                    <a:pt x="0" y="1"/>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4" name="Freeform 563"/>
            <p:cNvSpPr>
              <a:spLocks noEditPoints="1"/>
            </p:cNvSpPr>
            <p:nvPr/>
          </p:nvSpPr>
          <p:spPr bwMode="auto">
            <a:xfrm>
              <a:off x="3879" y="170"/>
              <a:ext cx="2" cy="3"/>
            </a:xfrm>
            <a:custGeom>
              <a:avLst/>
              <a:gdLst>
                <a:gd name="T0" fmla="*/ 1 w 1"/>
                <a:gd name="T1" fmla="*/ 2 h 2"/>
                <a:gd name="T2" fmla="*/ 1 w 1"/>
                <a:gd name="T3" fmla="*/ 2 h 2"/>
                <a:gd name="T4" fmla="*/ 1 w 1"/>
                <a:gd name="T5" fmla="*/ 2 h 2"/>
                <a:gd name="T6" fmla="*/ 1 w 1"/>
                <a:gd name="T7" fmla="*/ 2 h 2"/>
                <a:gd name="T8" fmla="*/ 1 w 1"/>
                <a:gd name="T9" fmla="*/ 2 h 2"/>
                <a:gd name="T10" fmla="*/ 0 w 1"/>
                <a:gd name="T11" fmla="*/ 0 h 2"/>
                <a:gd name="T12" fmla="*/ 0 w 1"/>
                <a:gd name="T13" fmla="*/ 0 h 2"/>
                <a:gd name="T14" fmla="*/ 1 w 1"/>
                <a:gd name="T15" fmla="*/ 1 h 2"/>
                <a:gd name="T16" fmla="*/ 0 w 1"/>
                <a:gd name="T17" fmla="*/ 1 h 2"/>
                <a:gd name="T18" fmla="*/ 0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1" y="2"/>
                  </a:moveTo>
                  <a:cubicBezTo>
                    <a:pt x="1" y="2"/>
                    <a:pt x="1" y="2"/>
                    <a:pt x="1" y="2"/>
                  </a:cubicBezTo>
                  <a:cubicBezTo>
                    <a:pt x="1" y="2"/>
                    <a:pt x="1" y="2"/>
                    <a:pt x="1" y="2"/>
                  </a:cubicBezTo>
                  <a:cubicBezTo>
                    <a:pt x="1" y="2"/>
                    <a:pt x="1" y="2"/>
                    <a:pt x="1" y="2"/>
                  </a:cubicBezTo>
                  <a:cubicBezTo>
                    <a:pt x="1" y="2"/>
                    <a:pt x="1" y="2"/>
                    <a:pt x="1" y="2"/>
                  </a:cubicBezTo>
                  <a:moveTo>
                    <a:pt x="0" y="0"/>
                  </a:moveTo>
                  <a:cubicBezTo>
                    <a:pt x="0" y="0"/>
                    <a:pt x="0" y="0"/>
                    <a:pt x="0" y="0"/>
                  </a:cubicBezTo>
                  <a:cubicBezTo>
                    <a:pt x="0" y="0"/>
                    <a:pt x="0" y="1"/>
                    <a:pt x="1" y="1"/>
                  </a:cubicBezTo>
                  <a:cubicBezTo>
                    <a:pt x="1" y="1"/>
                    <a:pt x="0" y="1"/>
                    <a:pt x="0" y="1"/>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5" name="Freeform 564"/>
            <p:cNvSpPr/>
            <p:nvPr/>
          </p:nvSpPr>
          <p:spPr bwMode="auto">
            <a:xfrm>
              <a:off x="3879" y="170"/>
              <a:ext cx="2" cy="3"/>
            </a:xfrm>
            <a:custGeom>
              <a:avLst/>
              <a:gdLst>
                <a:gd name="T0" fmla="*/ 0 w 1"/>
                <a:gd name="T1" fmla="*/ 0 h 2"/>
                <a:gd name="T2" fmla="*/ 0 w 1"/>
                <a:gd name="T3" fmla="*/ 1 h 2"/>
                <a:gd name="T4" fmla="*/ 1 w 1"/>
                <a:gd name="T5" fmla="*/ 2 h 2"/>
                <a:gd name="T6" fmla="*/ 1 w 1"/>
                <a:gd name="T7" fmla="*/ 2 h 2"/>
                <a:gd name="T8" fmla="*/ 1 w 1"/>
                <a:gd name="T9" fmla="*/ 2 h 2"/>
                <a:gd name="T10" fmla="*/ 1 w 1"/>
                <a:gd name="T11" fmla="*/ 1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1"/>
                  </a:cubicBezTo>
                  <a:cubicBezTo>
                    <a:pt x="1" y="1"/>
                    <a:pt x="1" y="2"/>
                    <a:pt x="1" y="2"/>
                  </a:cubicBezTo>
                  <a:cubicBezTo>
                    <a:pt x="1" y="2"/>
                    <a:pt x="1" y="2"/>
                    <a:pt x="1" y="2"/>
                  </a:cubicBezTo>
                  <a:cubicBezTo>
                    <a:pt x="1" y="2"/>
                    <a:pt x="1" y="2"/>
                    <a:pt x="1" y="2"/>
                  </a:cubicBezTo>
                  <a:cubicBezTo>
                    <a:pt x="1" y="2"/>
                    <a:pt x="1" y="1"/>
                    <a:pt x="1" y="1"/>
                  </a:cubicBezTo>
                  <a:cubicBezTo>
                    <a:pt x="0"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6" name="Freeform 565"/>
            <p:cNvSpPr/>
            <p:nvPr/>
          </p:nvSpPr>
          <p:spPr bwMode="auto">
            <a:xfrm>
              <a:off x="3879" y="171"/>
              <a:ext cx="2" cy="2"/>
            </a:xfrm>
            <a:custGeom>
              <a:avLst/>
              <a:gdLst>
                <a:gd name="T0" fmla="*/ 0 w 1"/>
                <a:gd name="T1" fmla="*/ 0 h 1"/>
                <a:gd name="T2" fmla="*/ 1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1" y="1"/>
                    <a:pt x="1" y="1"/>
                    <a:pt x="1" y="1"/>
                  </a:cubicBezTo>
                  <a:cubicBezTo>
                    <a:pt x="1" y="1"/>
                    <a:pt x="1" y="1"/>
                    <a:pt x="1" y="1"/>
                  </a:cubicBezTo>
                  <a:cubicBezTo>
                    <a:pt x="1" y="1"/>
                    <a:pt x="1"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7" name="Freeform 566"/>
            <p:cNvSpPr/>
            <p:nvPr/>
          </p:nvSpPr>
          <p:spPr bwMode="auto">
            <a:xfrm>
              <a:off x="3881" y="174"/>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1"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8" name="Freeform 567"/>
            <p:cNvSpPr/>
            <p:nvPr/>
          </p:nvSpPr>
          <p:spPr bwMode="auto">
            <a:xfrm>
              <a:off x="3881" y="174"/>
              <a:ext cx="2" cy="2"/>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1" y="1"/>
                    <a:pt x="1" y="1"/>
                  </a:cubicBezTo>
                  <a:cubicBezTo>
                    <a:pt x="1" y="1"/>
                    <a:pt x="1" y="1"/>
                    <a:pt x="1" y="0"/>
                  </a:cubicBezTo>
                  <a:cubicBezTo>
                    <a:pt x="1" y="0"/>
                    <a:pt x="1"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69" name="Freeform 568"/>
            <p:cNvSpPr/>
            <p:nvPr/>
          </p:nvSpPr>
          <p:spPr bwMode="auto">
            <a:xfrm>
              <a:off x="3883" y="176"/>
              <a:ext cx="3" cy="7"/>
            </a:xfrm>
            <a:custGeom>
              <a:avLst/>
              <a:gdLst>
                <a:gd name="T0" fmla="*/ 0 w 2"/>
                <a:gd name="T1" fmla="*/ 0 h 4"/>
                <a:gd name="T2" fmla="*/ 2 w 2"/>
                <a:gd name="T3" fmla="*/ 4 h 4"/>
                <a:gd name="T4" fmla="*/ 1 w 2"/>
                <a:gd name="T5" fmla="*/ 2 h 4"/>
                <a:gd name="T6" fmla="*/ 1 w 2"/>
                <a:gd name="T7" fmla="*/ 1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1" y="1"/>
                    <a:pt x="2" y="3"/>
                    <a:pt x="2" y="4"/>
                  </a:cubicBezTo>
                  <a:cubicBezTo>
                    <a:pt x="2" y="3"/>
                    <a:pt x="2" y="2"/>
                    <a:pt x="1" y="2"/>
                  </a:cubicBezTo>
                  <a:cubicBezTo>
                    <a:pt x="1" y="1"/>
                    <a:pt x="1" y="1"/>
                    <a:pt x="1" y="1"/>
                  </a:cubicBezTo>
                  <a:cubicBezTo>
                    <a:pt x="1" y="1"/>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0" name="Freeform 569"/>
            <p:cNvSpPr>
              <a:spLocks noEditPoints="1"/>
            </p:cNvSpPr>
            <p:nvPr/>
          </p:nvSpPr>
          <p:spPr bwMode="auto">
            <a:xfrm>
              <a:off x="3883" y="176"/>
              <a:ext cx="4" cy="8"/>
            </a:xfrm>
            <a:custGeom>
              <a:avLst/>
              <a:gdLst>
                <a:gd name="T0" fmla="*/ 2 w 3"/>
                <a:gd name="T1" fmla="*/ 4 h 5"/>
                <a:gd name="T2" fmla="*/ 3 w 3"/>
                <a:gd name="T3" fmla="*/ 4 h 5"/>
                <a:gd name="T4" fmla="*/ 3 w 3"/>
                <a:gd name="T5" fmla="*/ 5 h 5"/>
                <a:gd name="T6" fmla="*/ 2 w 3"/>
                <a:gd name="T7" fmla="*/ 4 h 5"/>
                <a:gd name="T8" fmla="*/ 0 w 3"/>
                <a:gd name="T9" fmla="*/ 0 h 5"/>
                <a:gd name="T10" fmla="*/ 0 w 3"/>
                <a:gd name="T11" fmla="*/ 0 h 5"/>
                <a:gd name="T12" fmla="*/ 1 w 3"/>
                <a:gd name="T13" fmla="*/ 1 h 5"/>
                <a:gd name="T14" fmla="*/ 2 w 3"/>
                <a:gd name="T15" fmla="*/ 4 h 5"/>
                <a:gd name="T16" fmla="*/ 2 w 3"/>
                <a:gd name="T17" fmla="*/ 4 h 5"/>
                <a:gd name="T18" fmla="*/ 2 w 3"/>
                <a:gd name="T19" fmla="*/ 4 h 5"/>
                <a:gd name="T20" fmla="*/ 2 w 3"/>
                <a:gd name="T21" fmla="*/ 4 h 5"/>
                <a:gd name="T22" fmla="*/ 0 w 3"/>
                <a:gd name="T23" fmla="*/ 0 h 5"/>
                <a:gd name="T24" fmla="*/ 0 w 3"/>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5">
                  <a:moveTo>
                    <a:pt x="2" y="4"/>
                  </a:moveTo>
                  <a:cubicBezTo>
                    <a:pt x="2" y="4"/>
                    <a:pt x="3" y="4"/>
                    <a:pt x="3" y="4"/>
                  </a:cubicBezTo>
                  <a:cubicBezTo>
                    <a:pt x="3" y="4"/>
                    <a:pt x="3" y="5"/>
                    <a:pt x="3" y="5"/>
                  </a:cubicBezTo>
                  <a:cubicBezTo>
                    <a:pt x="3" y="5"/>
                    <a:pt x="3" y="4"/>
                    <a:pt x="2" y="4"/>
                  </a:cubicBezTo>
                  <a:moveTo>
                    <a:pt x="0" y="0"/>
                  </a:moveTo>
                  <a:cubicBezTo>
                    <a:pt x="0" y="0"/>
                    <a:pt x="0" y="0"/>
                    <a:pt x="0" y="0"/>
                  </a:cubicBezTo>
                  <a:cubicBezTo>
                    <a:pt x="0" y="0"/>
                    <a:pt x="1" y="1"/>
                    <a:pt x="1" y="1"/>
                  </a:cubicBezTo>
                  <a:cubicBezTo>
                    <a:pt x="1" y="2"/>
                    <a:pt x="2" y="3"/>
                    <a:pt x="2" y="4"/>
                  </a:cubicBezTo>
                  <a:cubicBezTo>
                    <a:pt x="2" y="4"/>
                    <a:pt x="2" y="4"/>
                    <a:pt x="2" y="4"/>
                  </a:cubicBezTo>
                  <a:cubicBezTo>
                    <a:pt x="2" y="4"/>
                    <a:pt x="2" y="4"/>
                    <a:pt x="2" y="4"/>
                  </a:cubicBezTo>
                  <a:cubicBezTo>
                    <a:pt x="2" y="4"/>
                    <a:pt x="2" y="4"/>
                    <a:pt x="2" y="4"/>
                  </a:cubicBezTo>
                  <a:cubicBezTo>
                    <a:pt x="2" y="3"/>
                    <a:pt x="1" y="1"/>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1" name="Freeform 570"/>
            <p:cNvSpPr/>
            <p:nvPr/>
          </p:nvSpPr>
          <p:spPr bwMode="auto">
            <a:xfrm>
              <a:off x="3887" y="183"/>
              <a:ext cx="0" cy="3"/>
            </a:xfrm>
            <a:custGeom>
              <a:avLst/>
              <a:gdLst>
                <a:gd name="T0" fmla="*/ 0 h 2"/>
                <a:gd name="T1" fmla="*/ 1 h 2"/>
                <a:gd name="T2" fmla="*/ 1 h 2"/>
                <a:gd name="T3" fmla="*/ 2 h 2"/>
                <a:gd name="T4" fmla="*/ 1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cubicBezTo>
                    <a:pt x="0" y="0"/>
                    <a:pt x="0" y="1"/>
                    <a:pt x="0" y="1"/>
                  </a:cubicBezTo>
                  <a:cubicBezTo>
                    <a:pt x="0" y="1"/>
                    <a:pt x="0" y="1"/>
                    <a:pt x="0" y="1"/>
                  </a:cubicBezTo>
                  <a:cubicBezTo>
                    <a:pt x="0" y="2"/>
                    <a:pt x="0" y="2"/>
                    <a:pt x="0" y="2"/>
                  </a:cubicBezTo>
                  <a:cubicBezTo>
                    <a:pt x="0" y="1"/>
                    <a:pt x="0" y="1"/>
                    <a:pt x="0" y="1"/>
                  </a:cubicBezTo>
                  <a:cubicBezTo>
                    <a:pt x="0" y="1"/>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2" name="Freeform 571"/>
            <p:cNvSpPr/>
            <p:nvPr/>
          </p:nvSpPr>
          <p:spPr bwMode="auto">
            <a:xfrm>
              <a:off x="3887" y="1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3" name="Freeform 572"/>
            <p:cNvSpPr/>
            <p:nvPr/>
          </p:nvSpPr>
          <p:spPr bwMode="auto">
            <a:xfrm>
              <a:off x="3892" y="192"/>
              <a:ext cx="2" cy="5"/>
            </a:xfrm>
            <a:custGeom>
              <a:avLst/>
              <a:gdLst>
                <a:gd name="T0" fmla="*/ 0 w 1"/>
                <a:gd name="T1" fmla="*/ 0 h 3"/>
                <a:gd name="T2" fmla="*/ 1 w 1"/>
                <a:gd name="T3" fmla="*/ 3 h 3"/>
                <a:gd name="T4" fmla="*/ 0 w 1"/>
                <a:gd name="T5" fmla="*/ 0 h 3"/>
                <a:gd name="T6" fmla="*/ 0 w 1"/>
                <a:gd name="T7" fmla="*/ 0 h 3"/>
                <a:gd name="T8" fmla="*/ 0 w 1"/>
                <a:gd name="T9" fmla="*/ 0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cubicBezTo>
                    <a:pt x="0" y="1"/>
                    <a:pt x="1" y="2"/>
                    <a:pt x="1" y="3"/>
                  </a:cubicBezTo>
                  <a:cubicBezTo>
                    <a:pt x="1" y="2"/>
                    <a:pt x="0" y="1"/>
                    <a:pt x="0" y="0"/>
                  </a:cubicBezTo>
                  <a:cubicBezTo>
                    <a:pt x="0" y="0"/>
                    <a:pt x="0" y="0"/>
                    <a:pt x="0" y="0"/>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4" name="Freeform 573"/>
            <p:cNvSpPr>
              <a:spLocks noEditPoints="1"/>
            </p:cNvSpPr>
            <p:nvPr/>
          </p:nvSpPr>
          <p:spPr bwMode="auto">
            <a:xfrm>
              <a:off x="3887" y="186"/>
              <a:ext cx="9" cy="15"/>
            </a:xfrm>
            <a:custGeom>
              <a:avLst/>
              <a:gdLst>
                <a:gd name="T0" fmla="*/ 2 w 5"/>
                <a:gd name="T1" fmla="*/ 3 h 9"/>
                <a:gd name="T2" fmla="*/ 5 w 5"/>
                <a:gd name="T3" fmla="*/ 9 h 9"/>
                <a:gd name="T4" fmla="*/ 4 w 5"/>
                <a:gd name="T5" fmla="*/ 7 h 9"/>
                <a:gd name="T6" fmla="*/ 3 w 5"/>
                <a:gd name="T7" fmla="*/ 4 h 9"/>
                <a:gd name="T8" fmla="*/ 2 w 5"/>
                <a:gd name="T9" fmla="*/ 3 h 9"/>
                <a:gd name="T10" fmla="*/ 0 w 5"/>
                <a:gd name="T11" fmla="*/ 0 h 9"/>
                <a:gd name="T12" fmla="*/ 1 w 5"/>
                <a:gd name="T13" fmla="*/ 1 h 9"/>
                <a:gd name="T14" fmla="*/ 0 w 5"/>
                <a:gd name="T15" fmla="*/ 0 h 9"/>
                <a:gd name="T16" fmla="*/ 0 w 5"/>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2" y="3"/>
                  </a:moveTo>
                  <a:cubicBezTo>
                    <a:pt x="3" y="5"/>
                    <a:pt x="4" y="7"/>
                    <a:pt x="5" y="9"/>
                  </a:cubicBezTo>
                  <a:cubicBezTo>
                    <a:pt x="5" y="9"/>
                    <a:pt x="5" y="8"/>
                    <a:pt x="4" y="7"/>
                  </a:cubicBezTo>
                  <a:cubicBezTo>
                    <a:pt x="4" y="6"/>
                    <a:pt x="3" y="5"/>
                    <a:pt x="3" y="4"/>
                  </a:cubicBezTo>
                  <a:cubicBezTo>
                    <a:pt x="2" y="3"/>
                    <a:pt x="2" y="3"/>
                    <a:pt x="2" y="3"/>
                  </a:cubicBezTo>
                  <a:moveTo>
                    <a:pt x="0" y="0"/>
                  </a:moveTo>
                  <a:cubicBezTo>
                    <a:pt x="1" y="0"/>
                    <a:pt x="1" y="1"/>
                    <a:pt x="1" y="1"/>
                  </a:cubicBezTo>
                  <a:cubicBezTo>
                    <a:pt x="1" y="1"/>
                    <a:pt x="1" y="0"/>
                    <a:pt x="0" y="0"/>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5" name="Freeform 574"/>
            <p:cNvSpPr/>
            <p:nvPr/>
          </p:nvSpPr>
          <p:spPr bwMode="auto">
            <a:xfrm>
              <a:off x="3887" y="186"/>
              <a:ext cx="12" cy="21"/>
            </a:xfrm>
            <a:custGeom>
              <a:avLst/>
              <a:gdLst>
                <a:gd name="T0" fmla="*/ 0 w 7"/>
                <a:gd name="T1" fmla="*/ 0 h 13"/>
                <a:gd name="T2" fmla="*/ 4 w 7"/>
                <a:gd name="T3" fmla="*/ 7 h 13"/>
                <a:gd name="T4" fmla="*/ 7 w 7"/>
                <a:gd name="T5" fmla="*/ 13 h 13"/>
                <a:gd name="T6" fmla="*/ 5 w 7"/>
                <a:gd name="T7" fmla="*/ 9 h 13"/>
                <a:gd name="T8" fmla="*/ 2 w 7"/>
                <a:gd name="T9" fmla="*/ 3 h 13"/>
                <a:gd name="T10" fmla="*/ 1 w 7"/>
                <a:gd name="T11" fmla="*/ 1 h 13"/>
                <a:gd name="T12" fmla="*/ 0 w 7"/>
                <a:gd name="T13" fmla="*/ 0 h 13"/>
                <a:gd name="T14" fmla="*/ 0 w 7"/>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3">
                  <a:moveTo>
                    <a:pt x="0" y="0"/>
                  </a:moveTo>
                  <a:cubicBezTo>
                    <a:pt x="2" y="2"/>
                    <a:pt x="3" y="5"/>
                    <a:pt x="4" y="7"/>
                  </a:cubicBezTo>
                  <a:cubicBezTo>
                    <a:pt x="5" y="9"/>
                    <a:pt x="6" y="11"/>
                    <a:pt x="7" y="13"/>
                  </a:cubicBezTo>
                  <a:cubicBezTo>
                    <a:pt x="7" y="12"/>
                    <a:pt x="6" y="10"/>
                    <a:pt x="5" y="9"/>
                  </a:cubicBezTo>
                  <a:cubicBezTo>
                    <a:pt x="4" y="7"/>
                    <a:pt x="3" y="5"/>
                    <a:pt x="2" y="3"/>
                  </a:cubicBezTo>
                  <a:cubicBezTo>
                    <a:pt x="2" y="2"/>
                    <a:pt x="1" y="2"/>
                    <a:pt x="1" y="1"/>
                  </a:cubicBezTo>
                  <a:cubicBezTo>
                    <a:pt x="1" y="1"/>
                    <a:pt x="1" y="0"/>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6" name="Freeform 575"/>
            <p:cNvSpPr>
              <a:spLocks noEditPoints="1"/>
            </p:cNvSpPr>
            <p:nvPr/>
          </p:nvSpPr>
          <p:spPr bwMode="auto">
            <a:xfrm>
              <a:off x="3894" y="197"/>
              <a:ext cx="15" cy="28"/>
            </a:xfrm>
            <a:custGeom>
              <a:avLst/>
              <a:gdLst>
                <a:gd name="T0" fmla="*/ 6 w 9"/>
                <a:gd name="T1" fmla="*/ 12 h 17"/>
                <a:gd name="T2" fmla="*/ 9 w 9"/>
                <a:gd name="T3" fmla="*/ 17 h 17"/>
                <a:gd name="T4" fmla="*/ 6 w 9"/>
                <a:gd name="T5" fmla="*/ 12 h 17"/>
                <a:gd name="T6" fmla="*/ 0 w 9"/>
                <a:gd name="T7" fmla="*/ 0 h 17"/>
                <a:gd name="T8" fmla="*/ 6 w 9"/>
                <a:gd name="T9" fmla="*/ 12 h 17"/>
                <a:gd name="T10" fmla="*/ 6 w 9"/>
                <a:gd name="T11" fmla="*/ 12 h 17"/>
                <a:gd name="T12" fmla="*/ 3 w 9"/>
                <a:gd name="T13" fmla="*/ 6 h 17"/>
                <a:gd name="T14" fmla="*/ 0 w 9"/>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7">
                  <a:moveTo>
                    <a:pt x="6" y="12"/>
                  </a:moveTo>
                  <a:cubicBezTo>
                    <a:pt x="7" y="13"/>
                    <a:pt x="8" y="15"/>
                    <a:pt x="9" y="17"/>
                  </a:cubicBezTo>
                  <a:cubicBezTo>
                    <a:pt x="8" y="15"/>
                    <a:pt x="7" y="13"/>
                    <a:pt x="6" y="12"/>
                  </a:cubicBezTo>
                  <a:moveTo>
                    <a:pt x="0" y="0"/>
                  </a:moveTo>
                  <a:cubicBezTo>
                    <a:pt x="2" y="4"/>
                    <a:pt x="4" y="8"/>
                    <a:pt x="6" y="12"/>
                  </a:cubicBezTo>
                  <a:cubicBezTo>
                    <a:pt x="6" y="12"/>
                    <a:pt x="6" y="12"/>
                    <a:pt x="6" y="12"/>
                  </a:cubicBezTo>
                  <a:cubicBezTo>
                    <a:pt x="5" y="10"/>
                    <a:pt x="4" y="8"/>
                    <a:pt x="3" y="6"/>
                  </a:cubicBezTo>
                  <a:cubicBezTo>
                    <a:pt x="2" y="4"/>
                    <a:pt x="1" y="2"/>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7" name="Freeform 576"/>
            <p:cNvSpPr/>
            <p:nvPr/>
          </p:nvSpPr>
          <p:spPr bwMode="auto">
            <a:xfrm>
              <a:off x="3868" y="150"/>
              <a:ext cx="1" cy="2"/>
            </a:xfrm>
            <a:custGeom>
              <a:avLst/>
              <a:gdLst>
                <a:gd name="T0" fmla="*/ 0 w 1"/>
                <a:gd name="T1" fmla="*/ 0 h 1"/>
                <a:gd name="T2" fmla="*/ 0 w 1"/>
                <a:gd name="T3" fmla="*/ 0 h 1"/>
                <a:gd name="T4" fmla="*/ 0 w 1"/>
                <a:gd name="T5" fmla="*/ 0 h 1"/>
                <a:gd name="T6" fmla="*/ 1 w 1"/>
                <a:gd name="T7" fmla="*/ 1 h 1"/>
                <a:gd name="T8" fmla="*/ 1 w 1"/>
                <a:gd name="T9" fmla="*/ 1 h 1"/>
                <a:gd name="T10" fmla="*/ 1 w 1"/>
                <a:gd name="T11" fmla="*/ 1 h 1"/>
                <a:gd name="T12" fmla="*/ 0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0"/>
                    <a:pt x="0" y="0"/>
                    <a:pt x="0" y="0"/>
                  </a:cubicBezTo>
                  <a:cubicBezTo>
                    <a:pt x="0" y="1"/>
                    <a:pt x="1" y="1"/>
                    <a:pt x="1" y="1"/>
                  </a:cubicBezTo>
                  <a:cubicBezTo>
                    <a:pt x="1" y="1"/>
                    <a:pt x="1" y="1"/>
                    <a:pt x="1" y="1"/>
                  </a:cubicBezTo>
                  <a:cubicBezTo>
                    <a:pt x="1" y="1"/>
                    <a:pt x="1" y="1"/>
                    <a:pt x="1" y="1"/>
                  </a:cubicBezTo>
                  <a:cubicBezTo>
                    <a:pt x="0" y="0"/>
                    <a:pt x="0" y="0"/>
                    <a:pt x="0" y="0"/>
                  </a:cubicBezTo>
                  <a:cubicBezTo>
                    <a:pt x="0" y="0"/>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8" name="Freeform 577"/>
            <p:cNvSpPr/>
            <p:nvPr/>
          </p:nvSpPr>
          <p:spPr bwMode="auto">
            <a:xfrm>
              <a:off x="3909" y="227"/>
              <a:ext cx="5" cy="6"/>
            </a:xfrm>
            <a:custGeom>
              <a:avLst/>
              <a:gdLst>
                <a:gd name="T0" fmla="*/ 0 w 3"/>
                <a:gd name="T1" fmla="*/ 0 h 4"/>
                <a:gd name="T2" fmla="*/ 3 w 3"/>
                <a:gd name="T3" fmla="*/ 4 h 4"/>
                <a:gd name="T4" fmla="*/ 3 w 3"/>
                <a:gd name="T5" fmla="*/ 4 h 4"/>
                <a:gd name="T6" fmla="*/ 2 w 3"/>
                <a:gd name="T7" fmla="*/ 2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1" y="1"/>
                    <a:pt x="2" y="3"/>
                    <a:pt x="3" y="4"/>
                  </a:cubicBezTo>
                  <a:cubicBezTo>
                    <a:pt x="3" y="4"/>
                    <a:pt x="3" y="4"/>
                    <a:pt x="3" y="4"/>
                  </a:cubicBezTo>
                  <a:cubicBezTo>
                    <a:pt x="2" y="4"/>
                    <a:pt x="2" y="3"/>
                    <a:pt x="2" y="2"/>
                  </a:cubicBezTo>
                  <a:cubicBezTo>
                    <a:pt x="1" y="1"/>
                    <a:pt x="1" y="1"/>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9" name="Freeform 578"/>
            <p:cNvSpPr/>
            <p:nvPr/>
          </p:nvSpPr>
          <p:spPr bwMode="auto">
            <a:xfrm>
              <a:off x="3909" y="225"/>
              <a:ext cx="3" cy="5"/>
            </a:xfrm>
            <a:custGeom>
              <a:avLst/>
              <a:gdLst>
                <a:gd name="T0" fmla="*/ 0 w 2"/>
                <a:gd name="T1" fmla="*/ 0 h 3"/>
                <a:gd name="T2" fmla="*/ 0 w 2"/>
                <a:gd name="T3" fmla="*/ 0 h 3"/>
                <a:gd name="T4" fmla="*/ 0 w 2"/>
                <a:gd name="T5" fmla="*/ 1 h 3"/>
                <a:gd name="T6" fmla="*/ 2 w 2"/>
                <a:gd name="T7" fmla="*/ 3 h 3"/>
                <a:gd name="T8" fmla="*/ 1 w 2"/>
                <a:gd name="T9" fmla="*/ 3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0"/>
                    <a:pt x="0" y="0"/>
                    <a:pt x="0" y="1"/>
                  </a:cubicBezTo>
                  <a:cubicBezTo>
                    <a:pt x="1" y="2"/>
                    <a:pt x="1" y="2"/>
                    <a:pt x="2" y="3"/>
                  </a:cubicBezTo>
                  <a:cubicBezTo>
                    <a:pt x="2" y="3"/>
                    <a:pt x="2" y="3"/>
                    <a:pt x="1" y="3"/>
                  </a:cubicBezTo>
                  <a:cubicBezTo>
                    <a:pt x="1" y="2"/>
                    <a:pt x="0" y="1"/>
                    <a:pt x="0" y="0"/>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0" name="Freeform 579"/>
            <p:cNvSpPr/>
            <p:nvPr/>
          </p:nvSpPr>
          <p:spPr bwMode="auto">
            <a:xfrm>
              <a:off x="3869" y="153"/>
              <a:ext cx="2" cy="2"/>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0"/>
                    <a:pt x="0" y="0"/>
                    <a:pt x="1" y="1"/>
                  </a:cubicBezTo>
                  <a:cubicBezTo>
                    <a:pt x="1" y="1"/>
                    <a:pt x="1" y="1"/>
                    <a:pt x="1" y="1"/>
                  </a:cubicBezTo>
                  <a:cubicBezTo>
                    <a:pt x="1" y="1"/>
                    <a:pt x="1" y="1"/>
                    <a:pt x="1" y="1"/>
                  </a:cubicBezTo>
                  <a:cubicBezTo>
                    <a:pt x="1" y="1"/>
                    <a:pt x="1" y="1"/>
                    <a:pt x="1" y="1"/>
                  </a:cubicBezTo>
                  <a:cubicBezTo>
                    <a:pt x="1" y="1"/>
                    <a:pt x="0" y="0"/>
                    <a:pt x="0" y="0"/>
                  </a:cubicBezTo>
                </a:path>
              </a:pathLst>
            </a:custGeom>
            <a:solidFill>
              <a:srgbClr val="00A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1" name="Freeform 580"/>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1 w 1"/>
                <a:gd name="T9" fmla="*/ 1 h 1"/>
                <a:gd name="T10" fmla="*/ 0 w 1"/>
                <a:gd name="T11" fmla="*/ 0 h 1"/>
                <a:gd name="T12" fmla="*/ 0 w 1"/>
                <a:gd name="T13" fmla="*/ 0 h 1"/>
                <a:gd name="T14" fmla="*/ 1 w 1"/>
                <a:gd name="T15" fmla="*/ 1 h 1"/>
                <a:gd name="T16" fmla="*/ 1 w 1"/>
                <a:gd name="T17" fmla="*/ 1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moveTo>
                    <a:pt x="0" y="0"/>
                  </a:moveTo>
                  <a:cubicBezTo>
                    <a:pt x="0" y="0"/>
                    <a:pt x="0" y="0"/>
                    <a:pt x="0" y="0"/>
                  </a:cubicBezTo>
                  <a:cubicBezTo>
                    <a:pt x="0" y="0"/>
                    <a:pt x="0" y="0"/>
                    <a:pt x="1" y="1"/>
                  </a:cubicBezTo>
                  <a:cubicBezTo>
                    <a:pt x="1" y="1"/>
                    <a:pt x="1" y="1"/>
                    <a:pt x="1" y="1"/>
                  </a:cubicBezTo>
                  <a:cubicBezTo>
                    <a:pt x="0" y="0"/>
                    <a:pt x="0" y="0"/>
                    <a:pt x="0" y="0"/>
                  </a:cubicBezTo>
                </a:path>
              </a:pathLst>
            </a:custGeom>
            <a:solidFill>
              <a:srgbClr val="009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2" name="Freeform 581"/>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1 w 1"/>
                <a:gd name="T9" fmla="*/ 1 h 1"/>
                <a:gd name="T10" fmla="*/ 1 w 1"/>
                <a:gd name="T11" fmla="*/ 1 h 1"/>
                <a:gd name="T12" fmla="*/ 0 w 1"/>
                <a:gd name="T13" fmla="*/ 0 h 1"/>
                <a:gd name="T14" fmla="*/ 0 w 1"/>
                <a:gd name="T15" fmla="*/ 0 h 1"/>
                <a:gd name="T16" fmla="*/ 1 w 1"/>
                <a:gd name="T17" fmla="*/ 1 h 1"/>
                <a:gd name="T18" fmla="*/ 1 w 1"/>
                <a:gd name="T19" fmla="*/ 1 h 1"/>
                <a:gd name="T20" fmla="*/ 0 w 1"/>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cubicBezTo>
                    <a:pt x="1" y="1"/>
                    <a:pt x="1" y="1"/>
                    <a:pt x="1" y="1"/>
                  </a:cubicBezTo>
                  <a:moveTo>
                    <a:pt x="0" y="0"/>
                  </a:moveTo>
                  <a:cubicBezTo>
                    <a:pt x="0" y="0"/>
                    <a:pt x="0" y="0"/>
                    <a:pt x="0" y="0"/>
                  </a:cubicBezTo>
                  <a:cubicBezTo>
                    <a:pt x="0" y="0"/>
                    <a:pt x="0" y="0"/>
                    <a:pt x="1" y="1"/>
                  </a:cubicBezTo>
                  <a:cubicBezTo>
                    <a:pt x="1" y="1"/>
                    <a:pt x="1" y="1"/>
                    <a:pt x="1" y="1"/>
                  </a:cubicBezTo>
                  <a:cubicBezTo>
                    <a:pt x="0" y="0"/>
                    <a:pt x="0" y="0"/>
                    <a:pt x="0" y="0"/>
                  </a:cubicBezTo>
                </a:path>
              </a:pathLst>
            </a:custGeom>
            <a:solidFill>
              <a:srgbClr val="005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3" name="Freeform 582"/>
            <p:cNvSpPr>
              <a:spLocks noEditPoints="1"/>
            </p:cNvSpPr>
            <p:nvPr/>
          </p:nvSpPr>
          <p:spPr bwMode="auto">
            <a:xfrm>
              <a:off x="3869" y="153"/>
              <a:ext cx="2" cy="2"/>
            </a:xfrm>
            <a:custGeom>
              <a:avLst/>
              <a:gdLst>
                <a:gd name="T0" fmla="*/ 1 w 1"/>
                <a:gd name="T1" fmla="*/ 1 h 1"/>
                <a:gd name="T2" fmla="*/ 1 w 1"/>
                <a:gd name="T3" fmla="*/ 1 h 1"/>
                <a:gd name="T4" fmla="*/ 1 w 1"/>
                <a:gd name="T5" fmla="*/ 1 h 1"/>
                <a:gd name="T6" fmla="*/ 1 w 1"/>
                <a:gd name="T7" fmla="*/ 1 h 1"/>
                <a:gd name="T8" fmla="*/ 0 w 1"/>
                <a:gd name="T9" fmla="*/ 0 h 1"/>
                <a:gd name="T10" fmla="*/ 0 w 1"/>
                <a:gd name="T11" fmla="*/ 0 h 1"/>
                <a:gd name="T12" fmla="*/ 1 w 1"/>
                <a:gd name="T13" fmla="*/ 1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1" y="1"/>
                    <a:pt x="1" y="1"/>
                  </a:cubicBezTo>
                  <a:cubicBezTo>
                    <a:pt x="1" y="1"/>
                    <a:pt x="1" y="1"/>
                    <a:pt x="1" y="1"/>
                  </a:cubicBezTo>
                  <a:cubicBezTo>
                    <a:pt x="1" y="1"/>
                    <a:pt x="1" y="1"/>
                    <a:pt x="1" y="1"/>
                  </a:cubicBezTo>
                  <a:moveTo>
                    <a:pt x="0" y="0"/>
                  </a:moveTo>
                  <a:cubicBezTo>
                    <a:pt x="0" y="0"/>
                    <a:pt x="0" y="0"/>
                    <a:pt x="0" y="0"/>
                  </a:cubicBezTo>
                  <a:cubicBezTo>
                    <a:pt x="1" y="1"/>
                    <a:pt x="1" y="1"/>
                    <a:pt x="1" y="1"/>
                  </a:cubicBezTo>
                  <a:cubicBezTo>
                    <a:pt x="0" y="0"/>
                    <a:pt x="0" y="0"/>
                    <a:pt x="0" y="0"/>
                  </a:cubicBezTo>
                </a:path>
              </a:pathLst>
            </a:custGeom>
            <a:solidFill>
              <a:srgbClr val="0014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4" name="Oval 583"/>
            <p:cNvSpPr>
              <a:spLocks noChangeArrowheads="1"/>
            </p:cNvSpPr>
            <p:nvPr/>
          </p:nvSpPr>
          <p:spPr bwMode="auto">
            <a:xfrm>
              <a:off x="3827" y="1296"/>
              <a:ext cx="83" cy="688"/>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sp>
        <p:nvSpPr>
          <p:cNvPr id="6" name="矩形 5"/>
          <p:cNvSpPr/>
          <p:nvPr/>
        </p:nvSpPr>
        <p:spPr>
          <a:xfrm>
            <a:off x="0" y="5004341"/>
            <a:ext cx="11638547" cy="1465490"/>
          </a:xfrm>
          <a:prstGeom prst="rect">
            <a:avLst/>
          </a:prstGeom>
          <a:solidFill>
            <a:schemeClr val="accent1">
              <a:alpha val="72000"/>
            </a:schemeClr>
          </a:solidFill>
          <a:ln>
            <a:noFill/>
          </a:ln>
          <a:effectLst>
            <a:outerShdw blurRad="50800" dist="152400" dir="13620000" algn="ctr" rotWithShape="0">
              <a:srgbClr val="000000">
                <a:alpha val="43137"/>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3" name="左箭头 72">
            <a:hlinkClick r:id="rId4" action="ppaction://hlinksldjump"/>
          </p:cNvPr>
          <p:cNvSpPr/>
          <p:nvPr/>
        </p:nvSpPr>
        <p:spPr>
          <a:xfrm>
            <a:off x="10036702"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2" name="文本框 1"/>
          <p:cNvSpPr txBox="1"/>
          <p:nvPr/>
        </p:nvSpPr>
        <p:spPr>
          <a:xfrm>
            <a:off x="634733" y="211552"/>
            <a:ext cx="11085094" cy="52197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近五年广东高职高考英语卷补全对话题型的考情分析如下：</a:t>
            </a:r>
          </a:p>
        </p:txBody>
      </p:sp>
      <p:sp>
        <p:nvSpPr>
          <p:cNvPr id="181" name="文本框 180"/>
          <p:cNvSpPr txBox="1"/>
          <p:nvPr/>
        </p:nvSpPr>
        <p:spPr>
          <a:xfrm>
            <a:off x="553453" y="5009817"/>
            <a:ext cx="11085094" cy="1383665"/>
          </a:xfrm>
          <a:prstGeom prst="rect">
            <a:avLst/>
          </a:prstGeom>
          <a:noFill/>
        </p:spPr>
        <p:txBody>
          <a:bodyPr wrap="square" rtlCol="0">
            <a:spAutoFit/>
          </a:bodyPr>
          <a:lstStyle/>
          <a:p>
            <a:r>
              <a:rPr 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由上表可知，近五年考试中，询问与提供信息类话题考查得最多，5年内考查了5题。祝愿与祝贺类话题次之，5年内考查了4题。其余话题，如请求与应答、邀请与应答、感谢与道歉类也较常出现。</a:t>
            </a:r>
          </a:p>
        </p:txBody>
      </p:sp>
      <p:pic>
        <p:nvPicPr>
          <p:cNvPr id="4" name="图片 3"/>
          <p:cNvPicPr>
            <a:picLocks noChangeAspect="1"/>
          </p:cNvPicPr>
          <p:nvPr>
            <p:custDataLst>
              <p:tags r:id="rId1"/>
            </p:custDataLst>
          </p:nvPr>
        </p:nvPicPr>
        <p:blipFill>
          <a:blip r:embed="rId5"/>
          <a:stretch>
            <a:fillRect/>
          </a:stretch>
        </p:blipFill>
        <p:spPr>
          <a:xfrm>
            <a:off x="553720" y="858520"/>
            <a:ext cx="8905240" cy="40290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14:bounceEnd="50000">
                                          <p:cBhvr additive="base">
                                            <p:cTn id="7" dur="1000" fill="hold"/>
                                            <p:tgtEl>
                                              <p:spTgt spid="94"/>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Righ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1"/>
                                            </p:tgtEl>
                                            <p:attrNameLst>
                                              <p:attrName>style.visibility</p:attrName>
                                            </p:attrNameLst>
                                          </p:cBhvr>
                                          <p:to>
                                            <p:strVal val="visible"/>
                                          </p:to>
                                        </p:set>
                                        <p:animEffect transition="in" filter="wipe(left)">
                                          <p:cBhvr>
                                            <p:cTn id="22" dur="500"/>
                                            <p:tgtEl>
                                              <p:spTgt spid="18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18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1000" fill="hold"/>
                                            <p:tgtEl>
                                              <p:spTgt spid="94"/>
                                            </p:tgtEl>
                                            <p:attrNameLst>
                                              <p:attrName>ppt_x</p:attrName>
                                            </p:attrNameLst>
                                          </p:cBhvr>
                                          <p:tavLst>
                                            <p:tav tm="0">
                                              <p:val>
                                                <p:strVal val="#ppt_x"/>
                                              </p:val>
                                            </p:tav>
                                            <p:tav tm="100000">
                                              <p:val>
                                                <p:strVal val="#ppt_x"/>
                                              </p:val>
                                            </p:tav>
                                          </p:tavLst>
                                        </p:anim>
                                        <p:anim calcmode="lin" valueType="num">
                                          <p:cBhvr additive="base">
                                            <p:cTn id="8" dur="10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Righ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1"/>
                                            </p:tgtEl>
                                            <p:attrNameLst>
                                              <p:attrName>style.visibility</p:attrName>
                                            </p:attrNameLst>
                                          </p:cBhvr>
                                          <p:to>
                                            <p:strVal val="visible"/>
                                          </p:to>
                                        </p:set>
                                        <p:animEffect transition="in" filter="wipe(left)">
                                          <p:cBhvr>
                                            <p:cTn id="22" dur="500"/>
                                            <p:tgtEl>
                                              <p:spTgt spid="18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181" grpId="0"/>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六</a:t>
            </a:r>
          </a:p>
        </p:txBody>
      </p:sp>
      <p:sp>
        <p:nvSpPr>
          <p:cNvPr id="3" name="内容占位符 2"/>
          <p:cNvSpPr>
            <a:spLocks noGrp="1"/>
          </p:cNvSpPr>
          <p:nvPr>
            <p:ph idx="1"/>
          </p:nvPr>
        </p:nvSpPr>
        <p:spPr>
          <a:xfrm>
            <a:off x="520228" y="919422"/>
            <a:ext cx="10505417"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话题：邀请与应答</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M: Why not watch a movie with me this evening?</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but I have to finish my homework first.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I’d love to                                           B. Let’s do it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Watching movies is boring                 D. Of course</a:t>
            </a:r>
          </a:p>
        </p:txBody>
      </p:sp>
      <p:sp>
        <p:nvSpPr>
          <p:cNvPr id="23" name="TextBox 22"/>
          <p:cNvSpPr txBox="1"/>
          <p:nvPr/>
        </p:nvSpPr>
        <p:spPr>
          <a:xfrm>
            <a:off x="2026634" y="170934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60</a:t>
            </a:fld>
            <a:endParaRPr lang="en-US" dirty="0">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8" name="文本框 7">
            <a:hlinkClick r:id="rId4" action="ppaction://hlinksldjump"/>
          </p:cNvPr>
          <p:cNvSpPr txBox="1"/>
          <p:nvPr/>
        </p:nvSpPr>
        <p:spPr>
          <a:xfrm>
            <a:off x="5220927" y="2248308"/>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barn(inVertical)">
                                      <p:cBhvr>
                                        <p:cTn id="24" dur="500"/>
                                        <p:tgtEl>
                                          <p:spTgt spid="23"/>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arn(outVertic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8" grpId="0" animBg="1"/>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通读全篇对话，我们可以判断出说话人很想去看电影，但是不得不先完成家庭作业，所以有礼貌地拒绝了对方。</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项“让我们去看电影吧。”和 </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项“当然去啦。”表示愿意，而非拒绝；</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项“看电影很无趣。”不符合上下文，而且显得很不礼貌。</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I’d love to”</a:t>
            </a:r>
            <a:r>
              <a:rPr lang="zh-CN" altLang="en-US" sz="2800" b="1" dirty="0">
                <a:latin typeface="微软雅黑" panose="020B0503020204020204" pitchFamily="34" charset="-122"/>
                <a:ea typeface="微软雅黑" panose="020B0503020204020204" pitchFamily="34" charset="-122"/>
              </a:rPr>
              <a:t>接后面的“</a:t>
            </a:r>
            <a:r>
              <a:rPr lang="en-US" altLang="zh-CN" sz="2800" b="1" dirty="0">
                <a:latin typeface="微软雅黑" panose="020B0503020204020204" pitchFamily="34" charset="-122"/>
                <a:ea typeface="微软雅黑" panose="020B0503020204020204" pitchFamily="34" charset="-122"/>
              </a:rPr>
              <a:t>but I have to ...”</a:t>
            </a:r>
            <a:r>
              <a:rPr lang="zh-CN" altLang="en-US" sz="2800" b="1" dirty="0">
                <a:latin typeface="微软雅黑" panose="020B0503020204020204" pitchFamily="34" charset="-122"/>
                <a:ea typeface="微软雅黑" panose="020B0503020204020204" pitchFamily="34" charset="-122"/>
              </a:rPr>
              <a:t>意为“我很愿意，但是我不得不</a:t>
            </a: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最符合语境和英语中表示拒绝的习惯用法，</a:t>
            </a:r>
          </a:p>
          <a:p>
            <a:pPr marL="0" indent="0">
              <a:lnSpc>
                <a:spcPct val="150000"/>
              </a:lnSpc>
              <a:buNone/>
            </a:pPr>
            <a:r>
              <a:rPr lang="zh-CN" altLang="en-US" sz="2800" b="1" dirty="0">
                <a:latin typeface="微软雅黑" panose="020B0503020204020204" pitchFamily="34" charset="-122"/>
                <a:ea typeface="微软雅黑" panose="020B0503020204020204" pitchFamily="34" charset="-122"/>
              </a:rPr>
              <a:t>故此题正确答案为：</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61</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up)">
                                      <p:cBhvr>
                                        <p:cTn id="1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七</a:t>
            </a:r>
          </a:p>
        </p:txBody>
      </p:sp>
      <p:sp>
        <p:nvSpPr>
          <p:cNvPr id="3" name="内容占位符 2"/>
          <p:cNvSpPr>
            <a:spLocks noGrp="1"/>
          </p:cNvSpPr>
          <p:nvPr>
            <p:ph idx="1"/>
          </p:nvPr>
        </p:nvSpPr>
        <p:spPr>
          <a:xfrm>
            <a:off x="520228" y="919422"/>
            <a:ext cx="10505417"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话题：打电话</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M: Good morning! I’d like to speak to Mr. Lee.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May I know who is calling, please?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 can’t tell you                                           B. I will call back later</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This is Laura                                                 D. I am Laura</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话题：打电话</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M: Good afternoon! This is Jim Smith. May I speak to Mr. Blue?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Sorry, he is not available right now.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Sure, please tell him to call back as soon as possible.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Can I take a message                                   B. Are you Jim Smith</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What can I say                                              D. What is your name</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1976757" y="221753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62</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7612786" y="437622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9" name="文本框 8">
            <a:hlinkClick r:id="rId4" action="ppaction://hlinksldjump"/>
          </p:cNvPr>
          <p:cNvSpPr txBox="1"/>
          <p:nvPr/>
        </p:nvSpPr>
        <p:spPr>
          <a:xfrm>
            <a:off x="4621110" y="2279086"/>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9975462" y="4457106"/>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barn(inVertical)">
                                      <p:cBhvr>
                                        <p:cTn id="45" dur="500"/>
                                        <p:tgtEl>
                                          <p:spTgt spid="23"/>
                                        </p:tgtEl>
                                      </p:cBhvr>
                                    </p:animEffect>
                                  </p:childTnLst>
                                </p:cTn>
                              </p:par>
                            </p:childTnLst>
                          </p:cTn>
                        </p:par>
                        <p:par>
                          <p:cTn id="46" fill="hold">
                            <p:stCondLst>
                              <p:cond delay="500"/>
                            </p:stCondLst>
                            <p:childTnLst>
                              <p:par>
                                <p:cTn id="47" presetID="16" presetClass="entr" presetSubtype="37"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barn(outVertical)">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barn(inVertical)">
                                      <p:cBhvr>
                                        <p:cTn id="54" dur="500"/>
                                        <p:tgtEl>
                                          <p:spTgt spid="16"/>
                                        </p:tgtEl>
                                      </p:cBhvr>
                                    </p:animEffect>
                                  </p:childTnLst>
                                </p:cTn>
                              </p:par>
                            </p:childTnLst>
                          </p:cTn>
                        </p:par>
                        <p:par>
                          <p:cTn id="55" fill="hold">
                            <p:stCondLst>
                              <p:cond delay="500"/>
                            </p:stCondLst>
                            <p:childTnLst>
                              <p:par>
                                <p:cTn id="56" presetID="16" presetClass="entr" presetSubtype="37"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barn(outVertical)">
                                      <p:cBhvr>
                                        <p:cTn id="5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animBg="1"/>
      <p:bldP spid="10" grpId="0" animBg="1"/>
    </p:bld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通读全篇对话，我们可以得知该题考查的是电话用语。</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This is ...”</a:t>
            </a:r>
            <a:r>
              <a:rPr lang="zh-CN" altLang="en-US" sz="2800" b="1" dirty="0">
                <a:latin typeface="微软雅黑" panose="020B0503020204020204" pitchFamily="34" charset="-122"/>
                <a:ea typeface="微软雅黑" panose="020B0503020204020204" pitchFamily="34" charset="-122"/>
              </a:rPr>
              <a:t>属于英语中固定的电话用语之一，意为“我是</a:t>
            </a: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，考生如果受到中文思维影响，很容易错选 </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项，故此题正确答案为：</a:t>
            </a:r>
            <a:r>
              <a:rPr lang="en-US" altLang="zh-CN" sz="2800" b="1" dirty="0">
                <a:latin typeface="微软雅黑" panose="020B0503020204020204" pitchFamily="34" charset="-122"/>
                <a:ea typeface="微软雅黑" panose="020B0503020204020204" pitchFamily="34" charset="-122"/>
              </a:rPr>
              <a:t>C</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63</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根据“</a:t>
            </a:r>
            <a:r>
              <a:rPr lang="en-US" altLang="zh-CN" sz="2800" b="1" dirty="0">
                <a:latin typeface="微软雅黑" panose="020B0503020204020204" pitchFamily="34" charset="-122"/>
                <a:ea typeface="微软雅黑" panose="020B0503020204020204" pitchFamily="34" charset="-122"/>
              </a:rPr>
              <a:t>Sorry, he is not available right now.</a:t>
            </a:r>
            <a:r>
              <a:rPr lang="zh-CN" altLang="en-US" sz="2800" b="1" dirty="0">
                <a:latin typeface="微软雅黑" panose="020B0503020204020204" pitchFamily="34" charset="-122"/>
                <a:ea typeface="微软雅黑" panose="020B0503020204020204" pitchFamily="34" charset="-122"/>
              </a:rPr>
              <a:t>（抱歉，他现在不在。）”和“</a:t>
            </a:r>
            <a:r>
              <a:rPr lang="en-US" altLang="zh-CN" sz="2800" b="1" dirty="0">
                <a:latin typeface="微软雅黑" panose="020B0503020204020204" pitchFamily="34" charset="-122"/>
                <a:ea typeface="微软雅黑" panose="020B0503020204020204" pitchFamily="34" charset="-122"/>
              </a:rPr>
              <a:t>Sure, please tell him to call back as soon as possible.</a:t>
            </a:r>
            <a:r>
              <a:rPr lang="zh-CN" altLang="en-US" sz="2800" b="1" dirty="0">
                <a:latin typeface="微软雅黑" panose="020B0503020204020204" pitchFamily="34" charset="-122"/>
                <a:ea typeface="微软雅黑" panose="020B0503020204020204" pitchFamily="34" charset="-122"/>
              </a:rPr>
              <a:t>（好的，请告知他尽快回电。）”，我们可以得知接电话的人在询问来电者是否需要留言，而 </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项“我能捎个口信儿吗？”最符合上下文，故此题正确答案为：</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64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52100" y="-29210"/>
            <a:ext cx="1759585" cy="1760855"/>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七</a:t>
            </a:r>
          </a:p>
        </p:txBody>
      </p:sp>
      <p:sp>
        <p:nvSpPr>
          <p:cNvPr id="3" name="内容占位符 2"/>
          <p:cNvSpPr>
            <a:spLocks noGrp="1"/>
          </p:cNvSpPr>
          <p:nvPr>
            <p:ph idx="1"/>
          </p:nvPr>
        </p:nvSpPr>
        <p:spPr>
          <a:xfrm>
            <a:off x="520228" y="919422"/>
            <a:ext cx="10505417" cy="5913404"/>
          </a:xfrm>
        </p:spPr>
        <p:txBody>
          <a:bodyPr>
            <a:normAutofit fontScale="92500" lnSpcReduction="10000"/>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话题：问路与应答</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M: 	Excuse me, could you please tell me how to get to the Maharaj 	Market?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Go along this street, and turn right at the first crossing. And the 	market is on your left.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Thank you so much.</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You won’t miss it                                              B. You understand it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Other people will tell you                                   D. You may not find it</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话题：问路与应答</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M: Excuse me, where is the nearest McDonald’s?</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It is over there, next to the Bank of China.</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It is five minutes’ walk from here.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How can I get there                                   B. How long is it from here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When can I get there                                 D. How far is it from here</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4767409" y="221753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65</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1877005" y="469210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9" name="文本框 8">
            <a:hlinkClick r:id="rId4" action="ppaction://hlinksldjump"/>
          </p:cNvPr>
          <p:cNvSpPr txBox="1"/>
          <p:nvPr/>
        </p:nvSpPr>
        <p:spPr>
          <a:xfrm>
            <a:off x="7402991" y="238894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6636546" y="487101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wipe(up)">
                                      <p:cBhvr>
                                        <p:cTn id="43" dur="500"/>
                                        <p:tgtEl>
                                          <p:spTgt spid="3">
                                            <p:txEl>
                                              <p:pRg st="12" end="1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barn(inVertical)">
                                      <p:cBhvr>
                                        <p:cTn id="48" dur="500"/>
                                        <p:tgtEl>
                                          <p:spTgt spid="23"/>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barn(outVertical)">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arn(inVertical)">
                                      <p:cBhvr>
                                        <p:cTn id="57" dur="500"/>
                                        <p:tgtEl>
                                          <p:spTgt spid="16"/>
                                        </p:tgtEl>
                                      </p:cBhvr>
                                    </p:animEffect>
                                  </p:childTnLst>
                                </p:cTn>
                              </p:par>
                            </p:childTnLst>
                          </p:cTn>
                        </p:par>
                        <p:par>
                          <p:cTn id="58" fill="hold">
                            <p:stCondLst>
                              <p:cond delay="500"/>
                            </p:stCondLst>
                            <p:childTnLst>
                              <p:par>
                                <p:cTn id="59" presetID="16" presetClass="entr" presetSubtype="37"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barn(outVertical)">
                                      <p:cBhvr>
                                        <p:cTn id="6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bldLvl="0" animBg="1"/>
      <p:bldP spid="10" grpId="0" animBg="1"/>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考生要确切理解各选项的含义。</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You won’t miss it.”</a:t>
            </a:r>
            <a:r>
              <a:rPr lang="zh-CN" altLang="en-US" sz="2800" b="1" dirty="0">
                <a:latin typeface="微软雅黑" panose="020B0503020204020204" pitchFamily="34" charset="-122"/>
                <a:ea typeface="微软雅黑" panose="020B0503020204020204" pitchFamily="34" charset="-122"/>
              </a:rPr>
              <a:t>的意思是“你不会错过的。”该句通常用在给人指明道路后。后三项的意思分别是“你明白的。”、“其他人会告诉你。”、“你可能找不到。”均不符合上下文和习惯用法，故此题正确答案为：</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66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根据“</a:t>
            </a:r>
            <a:r>
              <a:rPr lang="en-US" altLang="zh-CN" sz="2800" b="1" dirty="0">
                <a:latin typeface="微软雅黑" panose="020B0503020204020204" pitchFamily="34" charset="-122"/>
                <a:ea typeface="微软雅黑" panose="020B0503020204020204" pitchFamily="34" charset="-122"/>
              </a:rPr>
              <a:t>It is five minutes’ walk from here.</a:t>
            </a:r>
            <a:r>
              <a:rPr lang="zh-CN" altLang="en-US" sz="2800" b="1" dirty="0">
                <a:latin typeface="微软雅黑" panose="020B0503020204020204" pitchFamily="34" charset="-122"/>
                <a:ea typeface="微软雅黑" panose="020B0503020204020204" pitchFamily="34" charset="-122"/>
              </a:rPr>
              <a:t>（有五分钟的路程。）”，我们可以判断出问路者想要知道距离有多远。</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项“我怎么去那里？”和</a:t>
            </a:r>
            <a:r>
              <a:rPr lang="en-US" altLang="zh-CN" sz="2800" b="1" dirty="0">
                <a:latin typeface="微软雅黑" panose="020B0503020204020204" pitchFamily="34" charset="-122"/>
                <a:ea typeface="微软雅黑" panose="020B0503020204020204" pitchFamily="34" charset="-122"/>
              </a:rPr>
              <a:t>C</a:t>
            </a:r>
            <a:r>
              <a:rPr lang="zh-CN" altLang="en-US" sz="2800" b="1" dirty="0">
                <a:latin typeface="微软雅黑" panose="020B0503020204020204" pitchFamily="34" charset="-122"/>
                <a:ea typeface="微软雅黑" panose="020B0503020204020204" pitchFamily="34" charset="-122"/>
              </a:rPr>
              <a:t>项“什么时候我能到那里？”均不符合上下文，而</a:t>
            </a:r>
            <a:r>
              <a:rPr lang="en-US" altLang="zh-CN" sz="2800" b="1" dirty="0">
                <a:latin typeface="微软雅黑" panose="020B0503020204020204" pitchFamily="34" charset="-122"/>
                <a:ea typeface="微软雅黑" panose="020B0503020204020204" pitchFamily="34" charset="-122"/>
              </a:rPr>
              <a:t>B</a:t>
            </a:r>
            <a:r>
              <a:rPr lang="zh-CN" altLang="en-US" sz="2800" b="1" dirty="0">
                <a:latin typeface="微软雅黑" panose="020B0503020204020204" pitchFamily="34" charset="-122"/>
                <a:ea typeface="微软雅黑" panose="020B0503020204020204" pitchFamily="34" charset="-122"/>
              </a:rPr>
              <a:t>项句子结构不符合英语语法规范。</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How far ...?</a:t>
            </a:r>
            <a:r>
              <a:rPr lang="zh-CN" altLang="en-US" sz="2800" b="1" dirty="0">
                <a:latin typeface="微软雅黑" panose="020B0503020204020204" pitchFamily="34" charset="-122"/>
                <a:ea typeface="微软雅黑" panose="020B0503020204020204" pitchFamily="34" charset="-122"/>
              </a:rPr>
              <a:t>（有多远？）”是询问距离的固定用法，故此题正确答案为：</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67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40950" y="0"/>
            <a:ext cx="2051050" cy="2052320"/>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七</a:t>
            </a:r>
          </a:p>
        </p:txBody>
      </p:sp>
      <p:sp>
        <p:nvSpPr>
          <p:cNvPr id="3" name="内容占位符 2"/>
          <p:cNvSpPr>
            <a:spLocks noGrp="1"/>
          </p:cNvSpPr>
          <p:nvPr>
            <p:ph idx="1"/>
          </p:nvPr>
        </p:nvSpPr>
        <p:spPr>
          <a:xfrm>
            <a:off x="520228" y="919422"/>
            <a:ext cx="10505417"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话题：问路与应答</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M: 	Excuse me, could you tell me the way to the Buckingham 	Palace?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Sorry,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Thanks anyway.</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 won’t tell you                                  B. it is next to the station</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I am a stranger here                            D. you can’t find it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3086195" y="215132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68</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8" name="文本框 7">
            <a:hlinkClick r:id="rId4" action="ppaction://hlinksldjump"/>
          </p:cNvPr>
          <p:cNvSpPr txBox="1"/>
          <p:nvPr/>
        </p:nvSpPr>
        <p:spPr>
          <a:xfrm>
            <a:off x="5302101" y="2062422"/>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arn(inVertical)">
                                      <p:cBhvr>
                                        <p:cTn id="27" dur="500"/>
                                        <p:tgtEl>
                                          <p:spTgt spid="23"/>
                                        </p:tgtEl>
                                      </p:cBhvr>
                                    </p:animEffect>
                                  </p:childTnLst>
                                </p:cTn>
                              </p:par>
                            </p:childTnLst>
                          </p:cTn>
                        </p:par>
                        <p:par>
                          <p:cTn id="28" fill="hold">
                            <p:stCondLst>
                              <p:cond delay="500"/>
                            </p:stCondLst>
                            <p:childTnLst>
                              <p:par>
                                <p:cTn id="29" presetID="16" presetClass="entr" presetSubtype="37"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outVertical)">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8" grpId="0" animBg="1"/>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通读全篇对话，我们可以判断出对方也不清楚去白金汉宫的路，因此 </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I am a stranger here.</a:t>
            </a:r>
            <a:r>
              <a:rPr lang="zh-CN" altLang="en-US" sz="2800" b="1" dirty="0">
                <a:latin typeface="微软雅黑" panose="020B0503020204020204" pitchFamily="34" charset="-122"/>
                <a:ea typeface="微软雅黑" panose="020B0503020204020204" pitchFamily="34" charset="-122"/>
              </a:rPr>
              <a:t>（我对这里不熟悉。）”最符合语境。</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项“我不会告诉你。”和 </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项“你不可能找到的。”显得非常没有礼貌，故此题正确答案为：</a:t>
            </a:r>
            <a:r>
              <a:rPr lang="en-US" altLang="zh-CN" sz="2800" b="1" dirty="0">
                <a:latin typeface="微软雅黑" panose="020B0503020204020204" pitchFamily="34" charset="-122"/>
                <a:ea typeface="微软雅黑" panose="020B0503020204020204" pitchFamily="34" charset="-122"/>
              </a:rPr>
              <a:t>C</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69</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7</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534529" y="2813755"/>
            <a:ext cx="5759107"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二、名师支招，让你秒懂</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八</a:t>
            </a:r>
          </a:p>
        </p:txBody>
      </p:sp>
      <p:sp>
        <p:nvSpPr>
          <p:cNvPr id="3" name="内容占位符 2"/>
          <p:cNvSpPr>
            <a:spLocks noGrp="1"/>
          </p:cNvSpPr>
          <p:nvPr>
            <p:ph idx="1"/>
          </p:nvPr>
        </p:nvSpPr>
        <p:spPr>
          <a:xfrm>
            <a:off x="520228" y="919422"/>
            <a:ext cx="10505417"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话题：询问时间</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M: 	Excuse me, when is the first train to Brighton tomorrow 	morning?</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Many thanks.</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At 6:00 a.m.                                                     B. I don’t know</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You can find it by yourself                             D. It is almost noon</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话题：询问时间</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M: 	When shall we leave, on April 10 or 12?</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OK.</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Either will do                                                   B. I don’t know</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Any time                                                          D. Yes, on April 10</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1877005" y="208562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70</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1877005" y="469210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9" name="文本框 8">
            <a:hlinkClick r:id="rId4" action="ppaction://hlinksldjump"/>
          </p:cNvPr>
          <p:cNvSpPr txBox="1"/>
          <p:nvPr/>
        </p:nvSpPr>
        <p:spPr>
          <a:xfrm>
            <a:off x="4984049" y="2248308"/>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4984049" y="4840233"/>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barn(inVertical)">
                                      <p:cBhvr>
                                        <p:cTn id="45" dur="500"/>
                                        <p:tgtEl>
                                          <p:spTgt spid="23"/>
                                        </p:tgtEl>
                                      </p:cBhvr>
                                    </p:animEffect>
                                  </p:childTnLst>
                                </p:cTn>
                              </p:par>
                            </p:childTnLst>
                          </p:cTn>
                        </p:par>
                        <p:par>
                          <p:cTn id="46" fill="hold">
                            <p:stCondLst>
                              <p:cond delay="500"/>
                            </p:stCondLst>
                            <p:childTnLst>
                              <p:par>
                                <p:cTn id="47" presetID="16" presetClass="entr" presetSubtype="37"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barn(outVertical)">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barn(inVertical)">
                                      <p:cBhvr>
                                        <p:cTn id="54" dur="500"/>
                                        <p:tgtEl>
                                          <p:spTgt spid="16"/>
                                        </p:tgtEl>
                                      </p:cBhvr>
                                    </p:animEffect>
                                  </p:childTnLst>
                                </p:cTn>
                              </p:par>
                            </p:childTnLst>
                          </p:cTn>
                        </p:par>
                        <p:par>
                          <p:cTn id="55" fill="hold">
                            <p:stCondLst>
                              <p:cond delay="500"/>
                            </p:stCondLst>
                            <p:childTnLst>
                              <p:par>
                                <p:cTn id="56" presetID="16" presetClass="entr" presetSubtype="37"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barn(outVertical)">
                                      <p:cBhvr>
                                        <p:cTn id="5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animBg="1"/>
      <p:bldP spid="10" grpId="0" animBg="1"/>
    </p:bld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通读全篇对话，我们可以得知说话人是在询问列车发车时间，并最终知道时间后向对方表示感谢。</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项“早上六点。”最符合上下文，故此题正确答案为：</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71</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根据上下文我们做出判断，说话人对于离开的时间是 </a:t>
            </a:r>
            <a:r>
              <a:rPr lang="en-US" altLang="zh-CN" sz="2800" b="1" dirty="0">
                <a:latin typeface="微软雅黑" panose="020B0503020204020204" pitchFamily="34" charset="-122"/>
                <a:ea typeface="微软雅黑" panose="020B0503020204020204" pitchFamily="34" charset="-122"/>
              </a:rPr>
              <a:t>4 </a:t>
            </a:r>
            <a:r>
              <a:rPr lang="zh-CN" altLang="en-US" sz="2800" b="1" dirty="0">
                <a:latin typeface="微软雅黑" panose="020B0503020204020204" pitchFamily="34" charset="-122"/>
                <a:ea typeface="微软雅黑" panose="020B0503020204020204" pitchFamily="34" charset="-122"/>
              </a:rPr>
              <a:t>月 </a:t>
            </a:r>
            <a:r>
              <a:rPr lang="en-US" altLang="zh-CN" sz="2800" b="1" dirty="0">
                <a:latin typeface="微软雅黑" panose="020B0503020204020204" pitchFamily="34" charset="-122"/>
                <a:ea typeface="微软雅黑" panose="020B0503020204020204" pitchFamily="34" charset="-122"/>
              </a:rPr>
              <a:t>10 </a:t>
            </a:r>
            <a:r>
              <a:rPr lang="zh-CN" altLang="en-US" sz="2800" b="1" dirty="0">
                <a:latin typeface="微软雅黑" panose="020B0503020204020204" pitchFamily="34" charset="-122"/>
                <a:ea typeface="微软雅黑" panose="020B0503020204020204" pitchFamily="34" charset="-122"/>
              </a:rPr>
              <a:t>号还是 </a:t>
            </a:r>
            <a:r>
              <a:rPr lang="en-US" altLang="zh-CN" sz="2800" b="1" dirty="0">
                <a:latin typeface="微软雅黑" panose="020B0503020204020204" pitchFamily="34" charset="-122"/>
                <a:ea typeface="微软雅黑" panose="020B0503020204020204" pitchFamily="34" charset="-122"/>
              </a:rPr>
              <a:t>12 </a:t>
            </a:r>
            <a:r>
              <a:rPr lang="zh-CN" altLang="en-US" sz="2800" b="1" dirty="0">
                <a:latin typeface="微软雅黑" panose="020B0503020204020204" pitchFamily="34" charset="-122"/>
                <a:ea typeface="微软雅黑" panose="020B0503020204020204" pitchFamily="34" charset="-122"/>
              </a:rPr>
              <a:t>号，均表示赞同，而 </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Either will do.</a:t>
            </a:r>
            <a:r>
              <a:rPr lang="zh-CN" altLang="en-US" sz="2800" b="1" dirty="0">
                <a:latin typeface="微软雅黑" panose="020B0503020204020204" pitchFamily="34" charset="-122"/>
                <a:ea typeface="微软雅黑" panose="020B0503020204020204" pitchFamily="34" charset="-122"/>
              </a:rPr>
              <a:t>（两者皆可。）”最符合上下文，故此题正确答案为：</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72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八</a:t>
            </a:r>
          </a:p>
        </p:txBody>
      </p:sp>
      <p:sp>
        <p:nvSpPr>
          <p:cNvPr id="3" name="内容占位符 2"/>
          <p:cNvSpPr>
            <a:spLocks noGrp="1"/>
          </p:cNvSpPr>
          <p:nvPr>
            <p:ph idx="1"/>
          </p:nvPr>
        </p:nvSpPr>
        <p:spPr>
          <a:xfrm>
            <a:off x="520228" y="919422"/>
            <a:ext cx="10505417" cy="5913404"/>
          </a:xfrm>
        </p:spPr>
        <p:txBody>
          <a:bodyPr>
            <a:normAutofit fontScale="92500"/>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话题：谈论天气</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M: Linda, I heard you went to Thailand for your honeymoon.</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Yes.</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What’s the weather like there?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 didn’t have a good time      B. It is hot in the day and cool at night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I like it very much                     D. Good choice</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话题：谈论天气</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M: It is a fine day, isn’t it?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We are going to have a picnic in the People’s Park.</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Sounds great!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It is fine                                          B. I don’t like it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Yes, it is                                          D. No, it isn’t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1877004" y="247914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73</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1877004" y="447675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9" name="文本框 8">
            <a:hlinkClick r:id="rId4" action="ppaction://hlinksldjump"/>
          </p:cNvPr>
          <p:cNvSpPr txBox="1"/>
          <p:nvPr/>
        </p:nvSpPr>
        <p:spPr>
          <a:xfrm>
            <a:off x="5637592" y="247914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5637592" y="450753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wipe(up)">
                                      <p:cBhvr>
                                        <p:cTn id="43" dur="500"/>
                                        <p:tgtEl>
                                          <p:spTgt spid="3">
                                            <p:txEl>
                                              <p:pRg st="12" end="12"/>
                                            </p:txEl>
                                          </p:spTgt>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
                                            <p:txEl>
                                              <p:pRg st="13" end="13"/>
                                            </p:txEl>
                                          </p:spTgt>
                                        </p:tgtEl>
                                        <p:attrNameLst>
                                          <p:attrName>style.visibility</p:attrName>
                                        </p:attrNameLst>
                                      </p:cBhvr>
                                      <p:to>
                                        <p:strVal val="visible"/>
                                      </p:to>
                                    </p:set>
                                    <p:animEffect transition="in" filter="wipe(up)">
                                      <p:cBhvr>
                                        <p:cTn id="46" dur="500"/>
                                        <p:tgtEl>
                                          <p:spTgt spid="3">
                                            <p:txEl>
                                              <p:pRg st="13" end="13"/>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barn(inVertical)">
                                      <p:cBhvr>
                                        <p:cTn id="51" dur="500"/>
                                        <p:tgtEl>
                                          <p:spTgt spid="23"/>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barn(outVertical)">
                                      <p:cBhvr>
                                        <p:cTn id="55" dur="500"/>
                                        <p:tgtEl>
                                          <p:spTgt spid="9"/>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barn(inVertical)">
                                      <p:cBhvr>
                                        <p:cTn id="60" dur="500"/>
                                        <p:tgtEl>
                                          <p:spTgt spid="16"/>
                                        </p:tgtEl>
                                      </p:cBhvr>
                                    </p:animEffect>
                                  </p:childTnLst>
                                </p:cTn>
                              </p:par>
                            </p:childTnLst>
                          </p:cTn>
                        </p:par>
                        <p:par>
                          <p:cTn id="61" fill="hold">
                            <p:stCondLst>
                              <p:cond delay="500"/>
                            </p:stCondLst>
                            <p:childTnLst>
                              <p:par>
                                <p:cTn id="62" presetID="16" presetClass="entr" presetSubtype="37"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barn(outVertical)">
                                      <p:cBhvr>
                                        <p:cTn id="6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animBg="1"/>
      <p:bldP spid="10" grpId="0" animBg="1"/>
    </p:bld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根据“</a:t>
            </a:r>
            <a:r>
              <a:rPr lang="en-US" altLang="zh-CN" sz="2800" b="1" dirty="0">
                <a:latin typeface="微软雅黑" panose="020B0503020204020204" pitchFamily="34" charset="-122"/>
                <a:ea typeface="微软雅黑" panose="020B0503020204020204" pitchFamily="34" charset="-122"/>
              </a:rPr>
              <a:t>What’s the weather like there?</a:t>
            </a:r>
            <a:r>
              <a:rPr lang="zh-CN" altLang="en-US" sz="2800" b="1" dirty="0">
                <a:latin typeface="微软雅黑" panose="020B0503020204020204" pitchFamily="34" charset="-122"/>
                <a:ea typeface="微软雅黑" panose="020B0503020204020204" pitchFamily="34" charset="-122"/>
              </a:rPr>
              <a:t>（那里天气如何？）”结合选项，</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It is hot in the day and cool at night. </a:t>
            </a:r>
            <a:r>
              <a:rPr lang="zh-CN" altLang="en-US" sz="2800" b="1" dirty="0">
                <a:latin typeface="微软雅黑" panose="020B0503020204020204" pitchFamily="34" charset="-122"/>
                <a:ea typeface="微软雅黑" panose="020B0503020204020204" pitchFamily="34" charset="-122"/>
              </a:rPr>
              <a:t>（白天炎热夜晚凉爽。）”符合上下文。</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项“我过得不愉快。”不符合语境，而 </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项“我很喜欢那里的天气。”以及 </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项“好选择。”仅是评价性语言，并非提供有关天气的信息，故此题正确答案为：</a:t>
            </a:r>
            <a:r>
              <a:rPr lang="en-US" altLang="zh-CN" sz="2800" b="1" dirty="0">
                <a:latin typeface="微软雅黑" panose="020B0503020204020204" pitchFamily="34" charset="-122"/>
                <a:ea typeface="微软雅黑" panose="020B0503020204020204" pitchFamily="34" charset="-122"/>
              </a:rPr>
              <a:t>B</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74</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通读全篇对话，我们知道天气很好，说话人打算去公园野餐。根据“</a:t>
            </a:r>
            <a:r>
              <a:rPr lang="en-US" altLang="zh-CN" sz="2800" b="1" dirty="0">
                <a:latin typeface="微软雅黑" panose="020B0503020204020204" pitchFamily="34" charset="-122"/>
                <a:ea typeface="微软雅黑" panose="020B0503020204020204" pitchFamily="34" charset="-122"/>
              </a:rPr>
              <a:t>It is ..., isn’t it?”</a:t>
            </a:r>
            <a:r>
              <a:rPr lang="zh-CN" altLang="en-US" sz="2800" b="1" dirty="0">
                <a:latin typeface="微软雅黑" panose="020B0503020204020204" pitchFamily="34" charset="-122"/>
                <a:ea typeface="微软雅黑" panose="020B0503020204020204" pitchFamily="34" charset="-122"/>
              </a:rPr>
              <a:t>的结构，</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Yes, it is.</a:t>
            </a:r>
            <a:r>
              <a:rPr lang="zh-CN" altLang="en-US" sz="2800" b="1" dirty="0">
                <a:latin typeface="微软雅黑" panose="020B0503020204020204" pitchFamily="34" charset="-122"/>
                <a:ea typeface="微软雅黑" panose="020B0503020204020204" pitchFamily="34" charset="-122"/>
              </a:rPr>
              <a:t>（是的，确实很好。）”既符合反意疑问句的回答方式，也符合上下文，故此题正确答案为：</a:t>
            </a:r>
            <a:r>
              <a:rPr lang="en-US" altLang="zh-CN" sz="2800" b="1" dirty="0">
                <a:latin typeface="微软雅黑" panose="020B0503020204020204" pitchFamily="34" charset="-122"/>
                <a:ea typeface="微软雅黑" panose="020B0503020204020204" pitchFamily="34" charset="-122"/>
              </a:rPr>
              <a:t>C</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75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八</a:t>
            </a:r>
          </a:p>
        </p:txBody>
      </p:sp>
      <p:sp>
        <p:nvSpPr>
          <p:cNvPr id="3" name="内容占位符 2"/>
          <p:cNvSpPr>
            <a:spLocks noGrp="1"/>
          </p:cNvSpPr>
          <p:nvPr>
            <p:ph idx="1"/>
          </p:nvPr>
        </p:nvSpPr>
        <p:spPr>
          <a:xfrm>
            <a:off x="520228" y="919422"/>
            <a:ext cx="11671772"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话题：购物</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M: What can I do for you?</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I want a pair of running shoes.</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Size 8, please.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What size                                                B. How much do they cost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What color do you prefer                      D. Can you bring me another one</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1976757" y="221753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76</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8" name="文本框 7">
            <a:hlinkClick r:id="rId4" action="ppaction://hlinksldjump"/>
          </p:cNvPr>
          <p:cNvSpPr txBox="1"/>
          <p:nvPr/>
        </p:nvSpPr>
        <p:spPr>
          <a:xfrm>
            <a:off x="4795205" y="2279086"/>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arn(inVertical)">
                                      <p:cBhvr>
                                        <p:cTn id="30" dur="500"/>
                                        <p:tgtEl>
                                          <p:spTgt spid="23"/>
                                        </p:tgtEl>
                                      </p:cBhvr>
                                    </p:animEffect>
                                  </p:childTnLst>
                                </p:cTn>
                              </p:par>
                            </p:childTnLst>
                          </p:cTn>
                        </p:par>
                        <p:par>
                          <p:cTn id="31" fill="hold">
                            <p:stCondLst>
                              <p:cond delay="500"/>
                            </p:stCondLst>
                            <p:childTnLst>
                              <p:par>
                                <p:cTn id="32" presetID="16" presetClass="entr" presetSubtype="37"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arn(outVertical)">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8" grpId="0" animBg="1"/>
    </p:bld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根据“</a:t>
            </a:r>
            <a:r>
              <a:rPr lang="en-US" altLang="zh-CN" sz="2800" b="1" dirty="0">
                <a:latin typeface="微软雅黑" panose="020B0503020204020204" pitchFamily="34" charset="-122"/>
                <a:ea typeface="微软雅黑" panose="020B0503020204020204" pitchFamily="34" charset="-122"/>
              </a:rPr>
              <a:t>I want a pair of running shoes. </a:t>
            </a:r>
            <a:r>
              <a:rPr lang="zh-CN" altLang="en-US" sz="2800" b="1" dirty="0">
                <a:latin typeface="微软雅黑" panose="020B0503020204020204" pitchFamily="34" charset="-122"/>
                <a:ea typeface="微软雅黑" panose="020B0503020204020204" pitchFamily="34" charset="-122"/>
              </a:rPr>
              <a:t>（我想要双跑步鞋。）”和“</a:t>
            </a:r>
            <a:r>
              <a:rPr lang="en-US" altLang="zh-CN" sz="2800" b="1" dirty="0">
                <a:latin typeface="微软雅黑" panose="020B0503020204020204" pitchFamily="34" charset="-122"/>
                <a:ea typeface="微软雅黑" panose="020B0503020204020204" pitchFamily="34" charset="-122"/>
              </a:rPr>
              <a:t>Size 8, please. </a:t>
            </a:r>
            <a:r>
              <a:rPr lang="zh-CN" altLang="en-US" sz="2800" b="1" dirty="0">
                <a:latin typeface="微软雅黑" panose="020B0503020204020204" pitchFamily="34" charset="-122"/>
                <a:ea typeface="微软雅黑" panose="020B0503020204020204" pitchFamily="34" charset="-122"/>
              </a:rPr>
              <a:t>（请拿</a:t>
            </a:r>
            <a:r>
              <a:rPr lang="en-US" altLang="zh-CN" sz="2800" b="1" dirty="0">
                <a:latin typeface="微软雅黑" panose="020B0503020204020204" pitchFamily="34" charset="-122"/>
                <a:ea typeface="微软雅黑" panose="020B0503020204020204" pitchFamily="34" charset="-122"/>
              </a:rPr>
              <a:t>8</a:t>
            </a:r>
            <a:r>
              <a:rPr lang="zh-CN" altLang="en-US" sz="2800" b="1" dirty="0">
                <a:latin typeface="微软雅黑" panose="020B0503020204020204" pitchFamily="34" charset="-122"/>
                <a:ea typeface="微软雅黑" panose="020B0503020204020204" pitchFamily="34" charset="-122"/>
              </a:rPr>
              <a:t>码的。）”并结合选项，</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What size?”</a:t>
            </a:r>
            <a:r>
              <a:rPr lang="zh-CN" altLang="en-US" sz="2800" b="1" dirty="0">
                <a:latin typeface="微软雅黑" panose="020B0503020204020204" pitchFamily="34" charset="-122"/>
                <a:ea typeface="微软雅黑" panose="020B0503020204020204" pitchFamily="34" charset="-122"/>
              </a:rPr>
              <a:t>的意思是“什么尺码？”更符合语境，故此题正确答案为：</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77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九</a:t>
            </a:r>
          </a:p>
        </p:txBody>
      </p:sp>
      <p:sp>
        <p:nvSpPr>
          <p:cNvPr id="3" name="内容占位符 2"/>
          <p:cNvSpPr>
            <a:spLocks noGrp="1"/>
          </p:cNvSpPr>
          <p:nvPr>
            <p:ph idx="1"/>
          </p:nvPr>
        </p:nvSpPr>
        <p:spPr>
          <a:xfrm>
            <a:off x="520228" y="919422"/>
            <a:ext cx="11671772" cy="5913404"/>
          </a:xfrm>
        </p:spPr>
        <p:txBody>
          <a:bodyPr>
            <a:normAutofit lnSpcReduction="10000"/>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话题：购物</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M: Good morning, can I help you?</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Yes, I’d like a raincoat for my niece.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Blue, please.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What color do you want                    B. What is it made of</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What size do you need                      D. Do you like the blue one</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话题：订餐</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M: What can I do for you?</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One hotdog and two cups of lemon tea.</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Yes, a glass of hot soy milk, please.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What do you want                             B. Anything else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What kind of milk do you like          D. Are you ready to order now</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1724603" y="2032113"/>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78</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1877003" y="4825887"/>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9" name="文本框 8">
            <a:hlinkClick r:id="rId4" action="ppaction://hlinksldjump"/>
          </p:cNvPr>
          <p:cNvSpPr txBox="1"/>
          <p:nvPr/>
        </p:nvSpPr>
        <p:spPr>
          <a:xfrm>
            <a:off x="4401448" y="216990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4401448" y="4887442"/>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Effect transition="in" filter="wipe(up)">
                                      <p:cBhvr>
                                        <p:cTn id="43" dur="500"/>
                                        <p:tgtEl>
                                          <p:spTgt spid="3">
                                            <p:txEl>
                                              <p:pRg st="12" end="12"/>
                                            </p:txEl>
                                          </p:spTgt>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
                                            <p:txEl>
                                              <p:pRg st="13" end="13"/>
                                            </p:txEl>
                                          </p:spTgt>
                                        </p:tgtEl>
                                        <p:attrNameLst>
                                          <p:attrName>style.visibility</p:attrName>
                                        </p:attrNameLst>
                                      </p:cBhvr>
                                      <p:to>
                                        <p:strVal val="visible"/>
                                      </p:to>
                                    </p:set>
                                    <p:animEffect transition="in" filter="wipe(up)">
                                      <p:cBhvr>
                                        <p:cTn id="46" dur="500"/>
                                        <p:tgtEl>
                                          <p:spTgt spid="3">
                                            <p:txEl>
                                              <p:pRg st="13" end="13"/>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barn(inVertical)">
                                      <p:cBhvr>
                                        <p:cTn id="51" dur="500"/>
                                        <p:tgtEl>
                                          <p:spTgt spid="23"/>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barn(outVertical)">
                                      <p:cBhvr>
                                        <p:cTn id="55" dur="500"/>
                                        <p:tgtEl>
                                          <p:spTgt spid="9"/>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barn(inVertical)">
                                      <p:cBhvr>
                                        <p:cTn id="60" dur="500"/>
                                        <p:tgtEl>
                                          <p:spTgt spid="16"/>
                                        </p:tgtEl>
                                      </p:cBhvr>
                                    </p:animEffect>
                                  </p:childTnLst>
                                </p:cTn>
                              </p:par>
                            </p:childTnLst>
                          </p:cTn>
                        </p:par>
                        <p:par>
                          <p:cTn id="61" fill="hold">
                            <p:stCondLst>
                              <p:cond delay="500"/>
                            </p:stCondLst>
                            <p:childTnLst>
                              <p:par>
                                <p:cTn id="62" presetID="16" presetClass="entr" presetSubtype="37"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barn(outVertical)">
                                      <p:cBhvr>
                                        <p:cTn id="6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animBg="1"/>
      <p:bldP spid="10" grpId="0" animBg="1"/>
    </p:bld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通读全篇对话，我们知道说话人想为侄女购买一件雨衣，并告知店员需要蓝色的。由此我们可以判断出店员是在询问顾客需要什么颜色的雨衣，而 </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What color do you want?</a:t>
            </a:r>
            <a:r>
              <a:rPr lang="zh-CN" altLang="en-US" sz="2800" b="1" dirty="0">
                <a:latin typeface="微软雅黑" panose="020B0503020204020204" pitchFamily="34" charset="-122"/>
                <a:ea typeface="微软雅黑" panose="020B0503020204020204" pitchFamily="34" charset="-122"/>
              </a:rPr>
              <a:t>（您需要什么颜色的？）”最符合上下文，故此题正确答案为：</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79</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10572" y="384595"/>
            <a:ext cx="5770880" cy="706755"/>
          </a:xfrm>
          <a:prstGeom prst="rect">
            <a:avLst/>
          </a:prstGeom>
          <a:noFill/>
        </p:spPr>
        <p:txBody>
          <a:bodyPr wrap="none"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二、名师支招，让你秒懂</a:t>
            </a:r>
          </a:p>
        </p:txBody>
      </p:sp>
      <p:sp>
        <p:nvSpPr>
          <p:cNvPr id="73" name="左箭头 72">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2" name="文本框 1"/>
          <p:cNvSpPr txBox="1"/>
          <p:nvPr/>
        </p:nvSpPr>
        <p:spPr>
          <a:xfrm>
            <a:off x="798927" y="1428452"/>
            <a:ext cx="10242884" cy="18148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     </a:t>
            </a:r>
            <a:r>
              <a:rPr sz="2800" b="1" dirty="0">
                <a:latin typeface="微软雅黑" panose="020B0503020204020204" pitchFamily="34" charset="-122"/>
                <a:ea typeface="微软雅黑" panose="020B0503020204020204" pitchFamily="34" charset="-122"/>
                <a:cs typeface="微软雅黑" panose="020B0503020204020204" pitchFamily="34" charset="-122"/>
              </a:rPr>
              <a:t>补全对话话题丰富多样，但即使话题不同，解题技巧也有类似之处。为了帮助考生在 5 分钟之内顺利完成答题，我们归纳了以下四个方面的答题技巧，通过对典型例子的分析，帮助考生理</a:t>
            </a:r>
          </a:p>
          <a:p>
            <a:r>
              <a:rPr sz="2800" b="1" dirty="0">
                <a:latin typeface="微软雅黑" panose="020B0503020204020204" pitchFamily="34" charset="-122"/>
                <a:ea typeface="微软雅黑" panose="020B0503020204020204" pitchFamily="34" charset="-122"/>
                <a:cs typeface="微软雅黑" panose="020B0503020204020204" pitchFamily="34" charset="-122"/>
              </a:rPr>
              <a:t>解掌握解题技巧，从而提高考试成绩。</a:t>
            </a:r>
          </a:p>
        </p:txBody>
      </p:sp>
      <p:grpSp>
        <p:nvGrpSpPr>
          <p:cNvPr id="285" name="Group 4"/>
          <p:cNvGrpSpPr/>
          <p:nvPr/>
        </p:nvGrpSpPr>
        <p:grpSpPr>
          <a:xfrm>
            <a:off x="0" y="4658264"/>
            <a:ext cx="12192000" cy="2164551"/>
            <a:chOff x="-23122" y="1601043"/>
            <a:chExt cx="12215122" cy="2893343"/>
          </a:xfrm>
        </p:grpSpPr>
        <p:sp>
          <p:nvSpPr>
            <p:cNvPr id="286" name="Freeform 22"/>
            <p:cNvSpPr/>
            <p:nvPr/>
          </p:nvSpPr>
          <p:spPr bwMode="auto">
            <a:xfrm>
              <a:off x="5291191" y="3382883"/>
              <a:ext cx="757642" cy="415155"/>
            </a:xfrm>
            <a:custGeom>
              <a:avLst/>
              <a:gdLst>
                <a:gd name="T0" fmla="*/ 734 w 734"/>
                <a:gd name="T1" fmla="*/ 22 h 402"/>
                <a:gd name="T2" fmla="*/ 333 w 734"/>
                <a:gd name="T3" fmla="*/ 2 h 402"/>
                <a:gd name="T4" fmla="*/ 197 w 734"/>
                <a:gd name="T5" fmla="*/ 54 h 402"/>
                <a:gd name="T6" fmla="*/ 44 w 734"/>
                <a:gd name="T7" fmla="*/ 205 h 402"/>
                <a:gd name="T8" fmla="*/ 41 w 734"/>
                <a:gd name="T9" fmla="*/ 356 h 402"/>
                <a:gd name="T10" fmla="*/ 43 w 734"/>
                <a:gd name="T11" fmla="*/ 358 h 402"/>
                <a:gd name="T12" fmla="*/ 194 w 734"/>
                <a:gd name="T13" fmla="*/ 361 h 402"/>
                <a:gd name="T14" fmla="*/ 364 w 734"/>
                <a:gd name="T15" fmla="*/ 193 h 402"/>
                <a:gd name="T16" fmla="*/ 720 w 734"/>
                <a:gd name="T17" fmla="*/ 244 h 402"/>
                <a:gd name="T18" fmla="*/ 734 w 734"/>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4" h="402">
                  <a:moveTo>
                    <a:pt x="734" y="22"/>
                  </a:moveTo>
                  <a:cubicBezTo>
                    <a:pt x="333" y="2"/>
                    <a:pt x="333" y="2"/>
                    <a:pt x="333" y="2"/>
                  </a:cubicBezTo>
                  <a:cubicBezTo>
                    <a:pt x="283" y="0"/>
                    <a:pt x="233" y="18"/>
                    <a:pt x="197" y="54"/>
                  </a:cubicBezTo>
                  <a:cubicBezTo>
                    <a:pt x="44" y="205"/>
                    <a:pt x="44" y="205"/>
                    <a:pt x="44" y="205"/>
                  </a:cubicBezTo>
                  <a:cubicBezTo>
                    <a:pt x="2" y="246"/>
                    <a:pt x="0" y="314"/>
                    <a:pt x="41" y="356"/>
                  </a:cubicBezTo>
                  <a:cubicBezTo>
                    <a:pt x="43" y="358"/>
                    <a:pt x="43" y="358"/>
                    <a:pt x="43" y="358"/>
                  </a:cubicBezTo>
                  <a:cubicBezTo>
                    <a:pt x="83" y="401"/>
                    <a:pt x="151" y="402"/>
                    <a:pt x="194" y="361"/>
                  </a:cubicBezTo>
                  <a:cubicBezTo>
                    <a:pt x="364" y="193"/>
                    <a:pt x="364" y="193"/>
                    <a:pt x="364" y="193"/>
                  </a:cubicBezTo>
                  <a:cubicBezTo>
                    <a:pt x="720" y="244"/>
                    <a:pt x="720" y="244"/>
                    <a:pt x="720" y="244"/>
                  </a:cubicBezTo>
                  <a:cubicBezTo>
                    <a:pt x="734" y="22"/>
                    <a:pt x="734" y="22"/>
                    <a:pt x="734"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7" name="Freeform 23"/>
            <p:cNvSpPr/>
            <p:nvPr/>
          </p:nvSpPr>
          <p:spPr bwMode="auto">
            <a:xfrm>
              <a:off x="5338583" y="3382883"/>
              <a:ext cx="757010" cy="415155"/>
            </a:xfrm>
            <a:custGeom>
              <a:avLst/>
              <a:gdLst>
                <a:gd name="T0" fmla="*/ 733 w 733"/>
                <a:gd name="T1" fmla="*/ 22 h 402"/>
                <a:gd name="T2" fmla="*/ 333 w 733"/>
                <a:gd name="T3" fmla="*/ 2 h 402"/>
                <a:gd name="T4" fmla="*/ 197 w 733"/>
                <a:gd name="T5" fmla="*/ 54 h 402"/>
                <a:gd name="T6" fmla="*/ 44 w 733"/>
                <a:gd name="T7" fmla="*/ 205 h 402"/>
                <a:gd name="T8" fmla="*/ 40 w 733"/>
                <a:gd name="T9" fmla="*/ 356 h 402"/>
                <a:gd name="T10" fmla="*/ 42 w 733"/>
                <a:gd name="T11" fmla="*/ 358 h 402"/>
                <a:gd name="T12" fmla="*/ 193 w 733"/>
                <a:gd name="T13" fmla="*/ 361 h 402"/>
                <a:gd name="T14" fmla="*/ 364 w 733"/>
                <a:gd name="T15" fmla="*/ 193 h 402"/>
                <a:gd name="T16" fmla="*/ 720 w 733"/>
                <a:gd name="T17" fmla="*/ 244 h 402"/>
                <a:gd name="T18" fmla="*/ 733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733" y="22"/>
                  </a:moveTo>
                  <a:cubicBezTo>
                    <a:pt x="333" y="2"/>
                    <a:pt x="333" y="2"/>
                    <a:pt x="333" y="2"/>
                  </a:cubicBezTo>
                  <a:cubicBezTo>
                    <a:pt x="282" y="0"/>
                    <a:pt x="233" y="18"/>
                    <a:pt x="197" y="54"/>
                  </a:cubicBezTo>
                  <a:cubicBezTo>
                    <a:pt x="44" y="205"/>
                    <a:pt x="44" y="205"/>
                    <a:pt x="44" y="205"/>
                  </a:cubicBezTo>
                  <a:cubicBezTo>
                    <a:pt x="1" y="246"/>
                    <a:pt x="0" y="314"/>
                    <a:pt x="40" y="356"/>
                  </a:cubicBezTo>
                  <a:cubicBezTo>
                    <a:pt x="42" y="358"/>
                    <a:pt x="42" y="358"/>
                    <a:pt x="42" y="358"/>
                  </a:cubicBezTo>
                  <a:cubicBezTo>
                    <a:pt x="83" y="401"/>
                    <a:pt x="151" y="402"/>
                    <a:pt x="193" y="361"/>
                  </a:cubicBezTo>
                  <a:cubicBezTo>
                    <a:pt x="364" y="193"/>
                    <a:pt x="364" y="193"/>
                    <a:pt x="364" y="193"/>
                  </a:cubicBezTo>
                  <a:cubicBezTo>
                    <a:pt x="720" y="244"/>
                    <a:pt x="720" y="244"/>
                    <a:pt x="720" y="244"/>
                  </a:cubicBezTo>
                  <a:cubicBezTo>
                    <a:pt x="733" y="22"/>
                    <a:pt x="733" y="22"/>
                    <a:pt x="733" y="22"/>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8" name="Freeform 24"/>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9" name="Freeform 25"/>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0" name="Freeform 26"/>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1" name="Freeform 27"/>
            <p:cNvSpPr/>
            <p:nvPr/>
          </p:nvSpPr>
          <p:spPr bwMode="auto">
            <a:xfrm>
              <a:off x="4675725" y="3342441"/>
              <a:ext cx="1421132" cy="1039467"/>
            </a:xfrm>
            <a:custGeom>
              <a:avLst/>
              <a:gdLst>
                <a:gd name="T0" fmla="*/ 182 w 2249"/>
                <a:gd name="T1" fmla="*/ 0 h 1645"/>
                <a:gd name="T2" fmla="*/ 785 w 2249"/>
                <a:gd name="T3" fmla="*/ 100 h 1645"/>
                <a:gd name="T4" fmla="*/ 1629 w 2249"/>
                <a:gd name="T5" fmla="*/ 205 h 1645"/>
                <a:gd name="T6" fmla="*/ 2249 w 2249"/>
                <a:gd name="T7" fmla="*/ 818 h 1645"/>
                <a:gd name="T8" fmla="*/ 1456 w 2249"/>
                <a:gd name="T9" fmla="*/ 1645 h 1645"/>
                <a:gd name="T10" fmla="*/ 594 w 2249"/>
                <a:gd name="T11" fmla="*/ 823 h 1645"/>
                <a:gd name="T12" fmla="*/ 0 w 2249"/>
                <a:gd name="T13" fmla="*/ 754 h 1645"/>
                <a:gd name="T14" fmla="*/ 182 w 2249"/>
                <a:gd name="T15" fmla="*/ 0 h 1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9" h="1645">
                  <a:moveTo>
                    <a:pt x="182" y="0"/>
                  </a:moveTo>
                  <a:lnTo>
                    <a:pt x="785" y="100"/>
                  </a:lnTo>
                  <a:lnTo>
                    <a:pt x="1629" y="205"/>
                  </a:lnTo>
                  <a:lnTo>
                    <a:pt x="2249" y="818"/>
                  </a:lnTo>
                  <a:lnTo>
                    <a:pt x="1456" y="1645"/>
                  </a:lnTo>
                  <a:lnTo>
                    <a:pt x="594" y="823"/>
                  </a:lnTo>
                  <a:lnTo>
                    <a:pt x="0" y="754"/>
                  </a:lnTo>
                  <a:lnTo>
                    <a:pt x="1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2" name="Freeform 28"/>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3" name="Freeform 29"/>
            <p:cNvSpPr/>
            <p:nvPr/>
          </p:nvSpPr>
          <p:spPr bwMode="auto">
            <a:xfrm>
              <a:off x="5234320" y="3312742"/>
              <a:ext cx="1418604" cy="1054633"/>
            </a:xfrm>
            <a:custGeom>
              <a:avLst/>
              <a:gdLst>
                <a:gd name="T0" fmla="*/ 2049 w 2245"/>
                <a:gd name="T1" fmla="*/ 0 h 1669"/>
                <a:gd name="T2" fmla="*/ 1363 w 2245"/>
                <a:gd name="T3" fmla="*/ 147 h 1669"/>
                <a:gd name="T4" fmla="*/ 505 w 2245"/>
                <a:gd name="T5" fmla="*/ 427 h 1669"/>
                <a:gd name="T6" fmla="*/ 0 w 2245"/>
                <a:gd name="T7" fmla="*/ 742 h 1669"/>
                <a:gd name="T8" fmla="*/ 673 w 2245"/>
                <a:gd name="T9" fmla="*/ 1669 h 1669"/>
                <a:gd name="T10" fmla="*/ 1637 w 2245"/>
                <a:gd name="T11" fmla="*/ 964 h 1669"/>
                <a:gd name="T12" fmla="*/ 2245 w 2245"/>
                <a:gd name="T13" fmla="*/ 801 h 1669"/>
                <a:gd name="T14" fmla="*/ 2049 w 2245"/>
                <a:gd name="T15" fmla="*/ 0 h 16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5" h="1669">
                  <a:moveTo>
                    <a:pt x="2049" y="0"/>
                  </a:moveTo>
                  <a:lnTo>
                    <a:pt x="1363" y="147"/>
                  </a:lnTo>
                  <a:lnTo>
                    <a:pt x="505" y="427"/>
                  </a:lnTo>
                  <a:lnTo>
                    <a:pt x="0" y="742"/>
                  </a:lnTo>
                  <a:lnTo>
                    <a:pt x="673" y="1669"/>
                  </a:lnTo>
                  <a:lnTo>
                    <a:pt x="1637" y="964"/>
                  </a:lnTo>
                  <a:lnTo>
                    <a:pt x="2245" y="801"/>
                  </a:lnTo>
                  <a:lnTo>
                    <a:pt x="20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4" name="Freeform 30"/>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5" name="Freeform 31"/>
            <p:cNvSpPr/>
            <p:nvPr/>
          </p:nvSpPr>
          <p:spPr bwMode="auto">
            <a:xfrm>
              <a:off x="6257358" y="3284939"/>
              <a:ext cx="329849" cy="618625"/>
            </a:xfrm>
            <a:custGeom>
              <a:avLst/>
              <a:gdLst>
                <a:gd name="T0" fmla="*/ 0 w 522"/>
                <a:gd name="T1" fmla="*/ 64 h 979"/>
                <a:gd name="T2" fmla="*/ 237 w 522"/>
                <a:gd name="T3" fmla="*/ 979 h 979"/>
                <a:gd name="T4" fmla="*/ 522 w 522"/>
                <a:gd name="T5" fmla="*/ 925 h 979"/>
                <a:gd name="T6" fmla="*/ 278 w 522"/>
                <a:gd name="T7" fmla="*/ 0 h 979"/>
                <a:gd name="T8" fmla="*/ 0 w 522"/>
                <a:gd name="T9" fmla="*/ 64 h 979"/>
              </a:gdLst>
              <a:ahLst/>
              <a:cxnLst>
                <a:cxn ang="0">
                  <a:pos x="T0" y="T1"/>
                </a:cxn>
                <a:cxn ang="0">
                  <a:pos x="T2" y="T3"/>
                </a:cxn>
                <a:cxn ang="0">
                  <a:pos x="T4" y="T5"/>
                </a:cxn>
                <a:cxn ang="0">
                  <a:pos x="T6" y="T7"/>
                </a:cxn>
                <a:cxn ang="0">
                  <a:pos x="T8" y="T9"/>
                </a:cxn>
              </a:cxnLst>
              <a:rect l="0" t="0" r="r" b="b"/>
              <a:pathLst>
                <a:path w="522" h="979">
                  <a:moveTo>
                    <a:pt x="0" y="64"/>
                  </a:moveTo>
                  <a:lnTo>
                    <a:pt x="237" y="979"/>
                  </a:lnTo>
                  <a:lnTo>
                    <a:pt x="522" y="925"/>
                  </a:lnTo>
                  <a:lnTo>
                    <a:pt x="278" y="0"/>
                  </a:lnTo>
                  <a:lnTo>
                    <a:pt x="0"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6" name="Freeform 36"/>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7" name="Freeform 37"/>
            <p:cNvSpPr/>
            <p:nvPr/>
          </p:nvSpPr>
          <p:spPr bwMode="auto">
            <a:xfrm>
              <a:off x="4706056" y="3284939"/>
              <a:ext cx="327954" cy="618625"/>
            </a:xfrm>
            <a:custGeom>
              <a:avLst/>
              <a:gdLst>
                <a:gd name="T0" fmla="*/ 519 w 519"/>
                <a:gd name="T1" fmla="*/ 64 h 979"/>
                <a:gd name="T2" fmla="*/ 284 w 519"/>
                <a:gd name="T3" fmla="*/ 979 h 979"/>
                <a:gd name="T4" fmla="*/ 0 w 519"/>
                <a:gd name="T5" fmla="*/ 925 h 979"/>
                <a:gd name="T6" fmla="*/ 243 w 519"/>
                <a:gd name="T7" fmla="*/ 0 h 979"/>
                <a:gd name="T8" fmla="*/ 519 w 519"/>
                <a:gd name="T9" fmla="*/ 64 h 979"/>
              </a:gdLst>
              <a:ahLst/>
              <a:cxnLst>
                <a:cxn ang="0">
                  <a:pos x="T0" y="T1"/>
                </a:cxn>
                <a:cxn ang="0">
                  <a:pos x="T2" y="T3"/>
                </a:cxn>
                <a:cxn ang="0">
                  <a:pos x="T4" y="T5"/>
                </a:cxn>
                <a:cxn ang="0">
                  <a:pos x="T6" y="T7"/>
                </a:cxn>
                <a:cxn ang="0">
                  <a:pos x="T8" y="T9"/>
                </a:cxn>
              </a:cxnLst>
              <a:rect l="0" t="0" r="r" b="b"/>
              <a:pathLst>
                <a:path w="519" h="979">
                  <a:moveTo>
                    <a:pt x="519" y="64"/>
                  </a:moveTo>
                  <a:lnTo>
                    <a:pt x="284" y="979"/>
                  </a:lnTo>
                  <a:lnTo>
                    <a:pt x="0" y="925"/>
                  </a:lnTo>
                  <a:lnTo>
                    <a:pt x="243" y="0"/>
                  </a:lnTo>
                  <a:lnTo>
                    <a:pt x="519"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8" name="Freeform 42"/>
            <p:cNvSpPr/>
            <p:nvPr/>
          </p:nvSpPr>
          <p:spPr bwMode="auto">
            <a:xfrm>
              <a:off x="4985986" y="3686824"/>
              <a:ext cx="527000" cy="390511"/>
            </a:xfrm>
            <a:custGeom>
              <a:avLst/>
              <a:gdLst>
                <a:gd name="T0" fmla="*/ 149 w 511"/>
                <a:gd name="T1" fmla="*/ 354 h 378"/>
                <a:gd name="T2" fmla="*/ 452 w 511"/>
                <a:gd name="T3" fmla="*/ 183 h 378"/>
                <a:gd name="T4" fmla="*/ 487 w 511"/>
                <a:gd name="T5" fmla="*/ 60 h 378"/>
                <a:gd name="T6" fmla="*/ 486 w 511"/>
                <a:gd name="T7" fmla="*/ 58 h 378"/>
                <a:gd name="T8" fmla="*/ 363 w 511"/>
                <a:gd name="T9" fmla="*/ 24 h 378"/>
                <a:gd name="T10" fmla="*/ 59 w 511"/>
                <a:gd name="T11" fmla="*/ 195 h 378"/>
                <a:gd name="T12" fmla="*/ 25 w 511"/>
                <a:gd name="T13" fmla="*/ 318 h 378"/>
                <a:gd name="T14" fmla="*/ 26 w 511"/>
                <a:gd name="T15" fmla="*/ 320 h 378"/>
                <a:gd name="T16" fmla="*/ 149 w 511"/>
                <a:gd name="T17" fmla="*/ 35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8">
                  <a:moveTo>
                    <a:pt x="149" y="354"/>
                  </a:moveTo>
                  <a:cubicBezTo>
                    <a:pt x="452" y="183"/>
                    <a:pt x="452" y="183"/>
                    <a:pt x="452" y="183"/>
                  </a:cubicBezTo>
                  <a:cubicBezTo>
                    <a:pt x="496" y="159"/>
                    <a:pt x="511" y="103"/>
                    <a:pt x="487" y="60"/>
                  </a:cubicBezTo>
                  <a:cubicBezTo>
                    <a:pt x="486" y="58"/>
                    <a:pt x="486" y="58"/>
                    <a:pt x="486" y="58"/>
                  </a:cubicBezTo>
                  <a:cubicBezTo>
                    <a:pt x="461" y="15"/>
                    <a:pt x="406" y="0"/>
                    <a:pt x="363" y="24"/>
                  </a:cubicBezTo>
                  <a:cubicBezTo>
                    <a:pt x="59" y="195"/>
                    <a:pt x="59" y="195"/>
                    <a:pt x="59" y="195"/>
                  </a:cubicBezTo>
                  <a:cubicBezTo>
                    <a:pt x="16" y="219"/>
                    <a:pt x="0" y="275"/>
                    <a:pt x="25" y="318"/>
                  </a:cubicBezTo>
                  <a:cubicBezTo>
                    <a:pt x="26" y="320"/>
                    <a:pt x="26" y="320"/>
                    <a:pt x="26" y="320"/>
                  </a:cubicBezTo>
                  <a:cubicBezTo>
                    <a:pt x="50" y="363"/>
                    <a:pt x="105" y="378"/>
                    <a:pt x="149"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9" name="Freeform 43"/>
            <p:cNvSpPr/>
            <p:nvPr/>
          </p:nvSpPr>
          <p:spPr bwMode="auto">
            <a:xfrm>
              <a:off x="5039697" y="3861227"/>
              <a:ext cx="526369" cy="391775"/>
            </a:xfrm>
            <a:custGeom>
              <a:avLst/>
              <a:gdLst>
                <a:gd name="T0" fmla="*/ 148 w 510"/>
                <a:gd name="T1" fmla="*/ 354 h 379"/>
                <a:gd name="T2" fmla="*/ 452 w 510"/>
                <a:gd name="T3" fmla="*/ 183 h 379"/>
                <a:gd name="T4" fmla="*/ 486 w 510"/>
                <a:gd name="T5" fmla="*/ 60 h 379"/>
                <a:gd name="T6" fmla="*/ 485 w 510"/>
                <a:gd name="T7" fmla="*/ 59 h 379"/>
                <a:gd name="T8" fmla="*/ 362 w 510"/>
                <a:gd name="T9" fmla="*/ 25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2" y="183"/>
                    <a:pt x="452" y="183"/>
                    <a:pt x="452" y="183"/>
                  </a:cubicBezTo>
                  <a:cubicBezTo>
                    <a:pt x="495" y="159"/>
                    <a:pt x="510" y="104"/>
                    <a:pt x="486" y="60"/>
                  </a:cubicBezTo>
                  <a:cubicBezTo>
                    <a:pt x="485" y="59"/>
                    <a:pt x="485" y="59"/>
                    <a:pt x="485" y="59"/>
                  </a:cubicBezTo>
                  <a:cubicBezTo>
                    <a:pt x="461" y="15"/>
                    <a:pt x="405" y="0"/>
                    <a:pt x="362" y="25"/>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0" name="Freeform 44"/>
            <p:cNvSpPr/>
            <p:nvPr/>
          </p:nvSpPr>
          <p:spPr bwMode="auto">
            <a:xfrm>
              <a:off x="5222314" y="3963594"/>
              <a:ext cx="526369" cy="391143"/>
            </a:xfrm>
            <a:custGeom>
              <a:avLst/>
              <a:gdLst>
                <a:gd name="T0" fmla="*/ 148 w 510"/>
                <a:gd name="T1" fmla="*/ 354 h 379"/>
                <a:gd name="T2" fmla="*/ 451 w 510"/>
                <a:gd name="T3" fmla="*/ 183 h 379"/>
                <a:gd name="T4" fmla="*/ 486 w 510"/>
                <a:gd name="T5" fmla="*/ 60 h 379"/>
                <a:gd name="T6" fmla="*/ 485 w 510"/>
                <a:gd name="T7" fmla="*/ 59 h 379"/>
                <a:gd name="T8" fmla="*/ 362 w 510"/>
                <a:gd name="T9" fmla="*/ 24 h 379"/>
                <a:gd name="T10" fmla="*/ 58 w 510"/>
                <a:gd name="T11" fmla="*/ 195 h 379"/>
                <a:gd name="T12" fmla="*/ 24 w 510"/>
                <a:gd name="T13" fmla="*/ 318 h 379"/>
                <a:gd name="T14" fmla="*/ 25 w 510"/>
                <a:gd name="T15" fmla="*/ 320 h 379"/>
                <a:gd name="T16" fmla="*/ 148 w 510"/>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 h="379">
                  <a:moveTo>
                    <a:pt x="148" y="354"/>
                  </a:moveTo>
                  <a:cubicBezTo>
                    <a:pt x="451" y="183"/>
                    <a:pt x="451" y="183"/>
                    <a:pt x="451" y="183"/>
                  </a:cubicBezTo>
                  <a:cubicBezTo>
                    <a:pt x="495" y="159"/>
                    <a:pt x="510" y="104"/>
                    <a:pt x="486" y="60"/>
                  </a:cubicBezTo>
                  <a:cubicBezTo>
                    <a:pt x="485" y="59"/>
                    <a:pt x="485" y="59"/>
                    <a:pt x="485" y="59"/>
                  </a:cubicBezTo>
                  <a:cubicBezTo>
                    <a:pt x="461" y="15"/>
                    <a:pt x="405" y="0"/>
                    <a:pt x="362" y="24"/>
                  </a:cubicBezTo>
                  <a:cubicBezTo>
                    <a:pt x="58" y="195"/>
                    <a:pt x="58" y="195"/>
                    <a:pt x="58" y="195"/>
                  </a:cubicBezTo>
                  <a:cubicBezTo>
                    <a:pt x="15" y="220"/>
                    <a:pt x="0" y="275"/>
                    <a:pt x="24" y="318"/>
                  </a:cubicBezTo>
                  <a:cubicBezTo>
                    <a:pt x="25" y="320"/>
                    <a:pt x="25" y="320"/>
                    <a:pt x="25" y="320"/>
                  </a:cubicBezTo>
                  <a:cubicBezTo>
                    <a:pt x="49" y="363"/>
                    <a:pt x="104" y="379"/>
                    <a:pt x="148" y="354"/>
                  </a:cubicBezTo>
                  <a:close/>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1" name="Freeform 45"/>
            <p:cNvSpPr/>
            <p:nvPr/>
          </p:nvSpPr>
          <p:spPr bwMode="auto">
            <a:xfrm>
              <a:off x="5395454" y="4069752"/>
              <a:ext cx="527632" cy="391775"/>
            </a:xfrm>
            <a:custGeom>
              <a:avLst/>
              <a:gdLst>
                <a:gd name="T0" fmla="*/ 149 w 511"/>
                <a:gd name="T1" fmla="*/ 354 h 379"/>
                <a:gd name="T2" fmla="*/ 452 w 511"/>
                <a:gd name="T3" fmla="*/ 184 h 379"/>
                <a:gd name="T4" fmla="*/ 486 w 511"/>
                <a:gd name="T5" fmla="*/ 61 h 379"/>
                <a:gd name="T6" fmla="*/ 486 w 511"/>
                <a:gd name="T7" fmla="*/ 59 h 379"/>
                <a:gd name="T8" fmla="*/ 363 w 511"/>
                <a:gd name="T9" fmla="*/ 25 h 379"/>
                <a:gd name="T10" fmla="*/ 59 w 511"/>
                <a:gd name="T11" fmla="*/ 196 h 379"/>
                <a:gd name="T12" fmla="*/ 25 w 511"/>
                <a:gd name="T13" fmla="*/ 319 h 379"/>
                <a:gd name="T14" fmla="*/ 26 w 511"/>
                <a:gd name="T15" fmla="*/ 320 h 379"/>
                <a:gd name="T16" fmla="*/ 149 w 511"/>
                <a:gd name="T17" fmla="*/ 35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1" h="379">
                  <a:moveTo>
                    <a:pt x="149" y="354"/>
                  </a:moveTo>
                  <a:cubicBezTo>
                    <a:pt x="452" y="184"/>
                    <a:pt x="452" y="184"/>
                    <a:pt x="452" y="184"/>
                  </a:cubicBezTo>
                  <a:cubicBezTo>
                    <a:pt x="496" y="159"/>
                    <a:pt x="511" y="104"/>
                    <a:pt x="486" y="61"/>
                  </a:cubicBezTo>
                  <a:cubicBezTo>
                    <a:pt x="486" y="59"/>
                    <a:pt x="486" y="59"/>
                    <a:pt x="486" y="59"/>
                  </a:cubicBezTo>
                  <a:cubicBezTo>
                    <a:pt x="461" y="16"/>
                    <a:pt x="406" y="0"/>
                    <a:pt x="363" y="25"/>
                  </a:cubicBezTo>
                  <a:cubicBezTo>
                    <a:pt x="59" y="196"/>
                    <a:pt x="59" y="196"/>
                    <a:pt x="59" y="196"/>
                  </a:cubicBezTo>
                  <a:cubicBezTo>
                    <a:pt x="16" y="220"/>
                    <a:pt x="0" y="275"/>
                    <a:pt x="25" y="319"/>
                  </a:cubicBezTo>
                  <a:cubicBezTo>
                    <a:pt x="26" y="320"/>
                    <a:pt x="26" y="320"/>
                    <a:pt x="26" y="320"/>
                  </a:cubicBezTo>
                  <a:cubicBezTo>
                    <a:pt x="50" y="364"/>
                    <a:pt x="105" y="379"/>
                    <a:pt x="149" y="354"/>
                  </a:cubicBezTo>
                </a:path>
              </a:pathLst>
            </a:custGeom>
            <a:solidFill>
              <a:srgbClr val="BF8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2" name="Freeform 46"/>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3" name="Freeform 47"/>
            <p:cNvSpPr/>
            <p:nvPr/>
          </p:nvSpPr>
          <p:spPr bwMode="auto">
            <a:xfrm>
              <a:off x="5909816" y="3981919"/>
              <a:ext cx="276770" cy="202838"/>
            </a:xfrm>
            <a:custGeom>
              <a:avLst/>
              <a:gdLst>
                <a:gd name="T0" fmla="*/ 438 w 438"/>
                <a:gd name="T1" fmla="*/ 0 h 321"/>
                <a:gd name="T2" fmla="*/ 0 w 438"/>
                <a:gd name="T3" fmla="*/ 321 h 321"/>
                <a:gd name="T4" fmla="*/ 0 w 438"/>
                <a:gd name="T5" fmla="*/ 321 h 321"/>
                <a:gd name="T6" fmla="*/ 438 w 438"/>
                <a:gd name="T7" fmla="*/ 0 h 321"/>
                <a:gd name="T8" fmla="*/ 438 w 438"/>
                <a:gd name="T9" fmla="*/ 0 h 321"/>
              </a:gdLst>
              <a:ahLst/>
              <a:cxnLst>
                <a:cxn ang="0">
                  <a:pos x="T0" y="T1"/>
                </a:cxn>
                <a:cxn ang="0">
                  <a:pos x="T2" y="T3"/>
                </a:cxn>
                <a:cxn ang="0">
                  <a:pos x="T4" y="T5"/>
                </a:cxn>
                <a:cxn ang="0">
                  <a:pos x="T6" y="T7"/>
                </a:cxn>
                <a:cxn ang="0">
                  <a:pos x="T8" y="T9"/>
                </a:cxn>
              </a:cxnLst>
              <a:rect l="0" t="0" r="r" b="b"/>
              <a:pathLst>
                <a:path w="438" h="321">
                  <a:moveTo>
                    <a:pt x="438" y="0"/>
                  </a:moveTo>
                  <a:lnTo>
                    <a:pt x="0" y="321"/>
                  </a:lnTo>
                  <a:lnTo>
                    <a:pt x="0" y="321"/>
                  </a:lnTo>
                  <a:lnTo>
                    <a:pt x="438" y="0"/>
                  </a:lnTo>
                  <a:lnTo>
                    <a:pt x="4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4" name="Freeform 48"/>
            <p:cNvSpPr/>
            <p:nvPr/>
          </p:nvSpPr>
          <p:spPr bwMode="auto">
            <a:xfrm>
              <a:off x="5839676" y="3952220"/>
              <a:ext cx="346910" cy="232537"/>
            </a:xfrm>
            <a:custGeom>
              <a:avLst/>
              <a:gdLst>
                <a:gd name="T0" fmla="*/ 269 w 336"/>
                <a:gd name="T1" fmla="*/ 0 h 225"/>
                <a:gd name="T2" fmla="*/ 203 w 336"/>
                <a:gd name="T3" fmla="*/ 27 h 225"/>
                <a:gd name="T4" fmla="*/ 202 w 336"/>
                <a:gd name="T5" fmla="*/ 29 h 225"/>
                <a:gd name="T6" fmla="*/ 180 w 336"/>
                <a:gd name="T7" fmla="*/ 114 h 225"/>
                <a:gd name="T8" fmla="*/ 152 w 336"/>
                <a:gd name="T9" fmla="*/ 86 h 225"/>
                <a:gd name="T10" fmla="*/ 89 w 336"/>
                <a:gd name="T11" fmla="*/ 61 h 225"/>
                <a:gd name="T12" fmla="*/ 24 w 336"/>
                <a:gd name="T13" fmla="*/ 88 h 225"/>
                <a:gd name="T14" fmla="*/ 23 w 336"/>
                <a:gd name="T15" fmla="*/ 90 h 225"/>
                <a:gd name="T16" fmla="*/ 0 w 336"/>
                <a:gd name="T17" fmla="*/ 130 h 225"/>
                <a:gd name="T18" fmla="*/ 56 w 336"/>
                <a:gd name="T19" fmla="*/ 173 h 225"/>
                <a:gd name="T20" fmla="*/ 56 w 336"/>
                <a:gd name="T21" fmla="*/ 175 h 225"/>
                <a:gd name="T22" fmla="*/ 68 w 336"/>
                <a:gd name="T23" fmla="*/ 225 h 225"/>
                <a:gd name="T24" fmla="*/ 336 w 336"/>
                <a:gd name="T25" fmla="*/ 29 h 225"/>
                <a:gd name="T26" fmla="*/ 331 w 336"/>
                <a:gd name="T27" fmla="*/ 25 h 225"/>
                <a:gd name="T28" fmla="*/ 269 w 336"/>
                <a:gd name="T2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225">
                  <a:moveTo>
                    <a:pt x="269" y="0"/>
                  </a:moveTo>
                  <a:cubicBezTo>
                    <a:pt x="245" y="0"/>
                    <a:pt x="221" y="9"/>
                    <a:pt x="203" y="27"/>
                  </a:cubicBezTo>
                  <a:cubicBezTo>
                    <a:pt x="202" y="29"/>
                    <a:pt x="202" y="29"/>
                    <a:pt x="202" y="29"/>
                  </a:cubicBezTo>
                  <a:cubicBezTo>
                    <a:pt x="180" y="52"/>
                    <a:pt x="172" y="84"/>
                    <a:pt x="180" y="114"/>
                  </a:cubicBezTo>
                  <a:cubicBezTo>
                    <a:pt x="152" y="86"/>
                    <a:pt x="152" y="86"/>
                    <a:pt x="152" y="86"/>
                  </a:cubicBezTo>
                  <a:cubicBezTo>
                    <a:pt x="134" y="69"/>
                    <a:pt x="112" y="61"/>
                    <a:pt x="89" y="61"/>
                  </a:cubicBezTo>
                  <a:cubicBezTo>
                    <a:pt x="65" y="61"/>
                    <a:pt x="42" y="70"/>
                    <a:pt x="24" y="88"/>
                  </a:cubicBezTo>
                  <a:cubicBezTo>
                    <a:pt x="23" y="90"/>
                    <a:pt x="23" y="90"/>
                    <a:pt x="23" y="90"/>
                  </a:cubicBezTo>
                  <a:cubicBezTo>
                    <a:pt x="11" y="101"/>
                    <a:pt x="4" y="115"/>
                    <a:pt x="0" y="130"/>
                  </a:cubicBezTo>
                  <a:cubicBezTo>
                    <a:pt x="23" y="136"/>
                    <a:pt x="43" y="151"/>
                    <a:pt x="56" y="173"/>
                  </a:cubicBezTo>
                  <a:cubicBezTo>
                    <a:pt x="56" y="175"/>
                    <a:pt x="56" y="175"/>
                    <a:pt x="56" y="175"/>
                  </a:cubicBezTo>
                  <a:cubicBezTo>
                    <a:pt x="65" y="190"/>
                    <a:pt x="69" y="208"/>
                    <a:pt x="68" y="225"/>
                  </a:cubicBezTo>
                  <a:cubicBezTo>
                    <a:pt x="336" y="29"/>
                    <a:pt x="336" y="29"/>
                    <a:pt x="336" y="29"/>
                  </a:cubicBezTo>
                  <a:cubicBezTo>
                    <a:pt x="331" y="25"/>
                    <a:pt x="331" y="25"/>
                    <a:pt x="331" y="25"/>
                  </a:cubicBezTo>
                  <a:cubicBezTo>
                    <a:pt x="314" y="8"/>
                    <a:pt x="291" y="0"/>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5" name="Freeform 49"/>
            <p:cNvSpPr>
              <a:spLocks noEditPoints="1"/>
            </p:cNvSpPr>
            <p:nvPr/>
          </p:nvSpPr>
          <p:spPr bwMode="auto">
            <a:xfrm>
              <a:off x="5589445" y="4258689"/>
              <a:ext cx="273611" cy="155446"/>
            </a:xfrm>
            <a:custGeom>
              <a:avLst/>
              <a:gdLst>
                <a:gd name="T0" fmla="*/ 264 w 265"/>
                <a:gd name="T1" fmla="*/ 1 h 150"/>
                <a:gd name="T2" fmla="*/ 0 w 265"/>
                <a:gd name="T3" fmla="*/ 150 h 150"/>
                <a:gd name="T4" fmla="*/ 0 w 265"/>
                <a:gd name="T5" fmla="*/ 150 h 150"/>
                <a:gd name="T6" fmla="*/ 264 w 265"/>
                <a:gd name="T7" fmla="*/ 1 h 150"/>
                <a:gd name="T8" fmla="*/ 264 w 265"/>
                <a:gd name="T9" fmla="*/ 0 h 150"/>
                <a:gd name="T10" fmla="*/ 264 w 265"/>
                <a:gd name="T11" fmla="*/ 1 h 150"/>
                <a:gd name="T12" fmla="*/ 264 w 265"/>
                <a:gd name="T13" fmla="*/ 0 h 150"/>
                <a:gd name="T14" fmla="*/ 265 w 265"/>
                <a:gd name="T15" fmla="*/ 0 h 150"/>
                <a:gd name="T16" fmla="*/ 264 w 265"/>
                <a:gd name="T17" fmla="*/ 0 h 150"/>
                <a:gd name="T18" fmla="*/ 265 w 265"/>
                <a:gd name="T19" fmla="*/ 0 h 150"/>
                <a:gd name="T20" fmla="*/ 265 w 265"/>
                <a:gd name="T21" fmla="*/ 0 h 150"/>
                <a:gd name="T22" fmla="*/ 265 w 265"/>
                <a:gd name="T23" fmla="*/ 0 h 150"/>
                <a:gd name="T24" fmla="*/ 265 w 265"/>
                <a:gd name="T25" fmla="*/ 0 h 150"/>
                <a:gd name="T26" fmla="*/ 265 w 265"/>
                <a:gd name="T27" fmla="*/ 0 h 150"/>
                <a:gd name="T28" fmla="*/ 265 w 265"/>
                <a:gd name="T29" fmla="*/ 0 h 150"/>
                <a:gd name="T30" fmla="*/ 265 w 265"/>
                <a:gd name="T3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150">
                  <a:moveTo>
                    <a:pt x="264" y="1"/>
                  </a:moveTo>
                  <a:cubicBezTo>
                    <a:pt x="0" y="150"/>
                    <a:pt x="0" y="150"/>
                    <a:pt x="0" y="150"/>
                  </a:cubicBezTo>
                  <a:cubicBezTo>
                    <a:pt x="0" y="150"/>
                    <a:pt x="0" y="150"/>
                    <a:pt x="0" y="150"/>
                  </a:cubicBezTo>
                  <a:cubicBezTo>
                    <a:pt x="264" y="1"/>
                    <a:pt x="264" y="1"/>
                    <a:pt x="264" y="1"/>
                  </a:cubicBezTo>
                  <a:moveTo>
                    <a:pt x="264" y="0"/>
                  </a:moveTo>
                  <a:cubicBezTo>
                    <a:pt x="264" y="1"/>
                    <a:pt x="264" y="1"/>
                    <a:pt x="264" y="1"/>
                  </a:cubicBezTo>
                  <a:cubicBezTo>
                    <a:pt x="264" y="1"/>
                    <a:pt x="264" y="0"/>
                    <a:pt x="264" y="0"/>
                  </a:cubicBezTo>
                  <a:moveTo>
                    <a:pt x="265" y="0"/>
                  </a:moveTo>
                  <a:cubicBezTo>
                    <a:pt x="264" y="0"/>
                    <a:pt x="264" y="0"/>
                    <a:pt x="264" y="0"/>
                  </a:cubicBezTo>
                  <a:cubicBezTo>
                    <a:pt x="264" y="0"/>
                    <a:pt x="264" y="0"/>
                    <a:pt x="265" y="0"/>
                  </a:cubicBezTo>
                  <a:moveTo>
                    <a:pt x="265" y="0"/>
                  </a:moveTo>
                  <a:cubicBezTo>
                    <a:pt x="265" y="0"/>
                    <a:pt x="265" y="0"/>
                    <a:pt x="265" y="0"/>
                  </a:cubicBezTo>
                  <a:cubicBezTo>
                    <a:pt x="265" y="0"/>
                    <a:pt x="265" y="0"/>
                    <a:pt x="265" y="0"/>
                  </a:cubicBezTo>
                  <a:moveTo>
                    <a:pt x="265" y="0"/>
                  </a:moveTo>
                  <a:cubicBezTo>
                    <a:pt x="265" y="0"/>
                    <a:pt x="265" y="0"/>
                    <a:pt x="265" y="0"/>
                  </a:cubicBezTo>
                  <a:cubicBezTo>
                    <a:pt x="265" y="0"/>
                    <a:pt x="265" y="0"/>
                    <a:pt x="265"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6" name="Freeform 50"/>
            <p:cNvSpPr/>
            <p:nvPr/>
          </p:nvSpPr>
          <p:spPr bwMode="auto">
            <a:xfrm>
              <a:off x="5561642" y="4086182"/>
              <a:ext cx="348806" cy="327954"/>
            </a:xfrm>
            <a:custGeom>
              <a:avLst/>
              <a:gdLst>
                <a:gd name="T0" fmla="*/ 269 w 338"/>
                <a:gd name="T1" fmla="*/ 0 h 317"/>
                <a:gd name="T2" fmla="*/ 283 w 338"/>
                <a:gd name="T3" fmla="*/ 75 h 317"/>
                <a:gd name="T4" fmla="*/ 269 w 338"/>
                <a:gd name="T5" fmla="*/ 62 h 317"/>
                <a:gd name="T6" fmla="*/ 207 w 338"/>
                <a:gd name="T7" fmla="*/ 37 h 317"/>
                <a:gd name="T8" fmla="*/ 142 w 338"/>
                <a:gd name="T9" fmla="*/ 64 h 317"/>
                <a:gd name="T10" fmla="*/ 140 w 338"/>
                <a:gd name="T11" fmla="*/ 66 h 317"/>
                <a:gd name="T12" fmla="*/ 128 w 338"/>
                <a:gd name="T13" fmla="*/ 175 h 317"/>
                <a:gd name="T14" fmla="*/ 99 w 338"/>
                <a:gd name="T15" fmla="*/ 170 h 317"/>
                <a:gd name="T16" fmla="*/ 34 w 338"/>
                <a:gd name="T17" fmla="*/ 198 h 317"/>
                <a:gd name="T18" fmla="*/ 33 w 338"/>
                <a:gd name="T19" fmla="*/ 199 h 317"/>
                <a:gd name="T20" fmla="*/ 27 w 338"/>
                <a:gd name="T21" fmla="*/ 317 h 317"/>
                <a:gd name="T22" fmla="*/ 291 w 338"/>
                <a:gd name="T23" fmla="*/ 168 h 317"/>
                <a:gd name="T24" fmla="*/ 291 w 338"/>
                <a:gd name="T25" fmla="*/ 168 h 317"/>
                <a:gd name="T26" fmla="*/ 291 w 338"/>
                <a:gd name="T27" fmla="*/ 167 h 317"/>
                <a:gd name="T28" fmla="*/ 291 w 338"/>
                <a:gd name="T29" fmla="*/ 167 h 317"/>
                <a:gd name="T30" fmla="*/ 292 w 338"/>
                <a:gd name="T31" fmla="*/ 167 h 317"/>
                <a:gd name="T32" fmla="*/ 292 w 338"/>
                <a:gd name="T33" fmla="*/ 167 h 317"/>
                <a:gd name="T34" fmla="*/ 292 w 338"/>
                <a:gd name="T35" fmla="*/ 167 h 317"/>
                <a:gd name="T36" fmla="*/ 292 w 338"/>
                <a:gd name="T37" fmla="*/ 167 h 317"/>
                <a:gd name="T38" fmla="*/ 292 w 338"/>
                <a:gd name="T39" fmla="*/ 167 h 317"/>
                <a:gd name="T40" fmla="*/ 337 w 338"/>
                <a:gd name="T41" fmla="*/ 95 h 317"/>
                <a:gd name="T42" fmla="*/ 337 w 338"/>
                <a:gd name="T43" fmla="*/ 95 h 317"/>
                <a:gd name="T44" fmla="*/ 337 w 338"/>
                <a:gd name="T45" fmla="*/ 95 h 317"/>
                <a:gd name="T46" fmla="*/ 325 w 338"/>
                <a:gd name="T47" fmla="*/ 45 h 317"/>
                <a:gd name="T48" fmla="*/ 325 w 338"/>
                <a:gd name="T49" fmla="*/ 43 h 317"/>
                <a:gd name="T50" fmla="*/ 269 w 338"/>
                <a:gd name="T51"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 h="317">
                  <a:moveTo>
                    <a:pt x="269" y="0"/>
                  </a:moveTo>
                  <a:cubicBezTo>
                    <a:pt x="263" y="25"/>
                    <a:pt x="268" y="53"/>
                    <a:pt x="283" y="75"/>
                  </a:cubicBezTo>
                  <a:cubicBezTo>
                    <a:pt x="269" y="62"/>
                    <a:pt x="269" y="62"/>
                    <a:pt x="269" y="62"/>
                  </a:cubicBezTo>
                  <a:cubicBezTo>
                    <a:pt x="252" y="45"/>
                    <a:pt x="229" y="37"/>
                    <a:pt x="207" y="37"/>
                  </a:cubicBezTo>
                  <a:cubicBezTo>
                    <a:pt x="183" y="37"/>
                    <a:pt x="159" y="46"/>
                    <a:pt x="142" y="64"/>
                  </a:cubicBezTo>
                  <a:cubicBezTo>
                    <a:pt x="140" y="66"/>
                    <a:pt x="140" y="66"/>
                    <a:pt x="140" y="66"/>
                  </a:cubicBezTo>
                  <a:cubicBezTo>
                    <a:pt x="111" y="96"/>
                    <a:pt x="108" y="141"/>
                    <a:pt x="128" y="175"/>
                  </a:cubicBezTo>
                  <a:cubicBezTo>
                    <a:pt x="119" y="172"/>
                    <a:pt x="109" y="170"/>
                    <a:pt x="99" y="170"/>
                  </a:cubicBezTo>
                  <a:cubicBezTo>
                    <a:pt x="76" y="170"/>
                    <a:pt x="52" y="180"/>
                    <a:pt x="34" y="198"/>
                  </a:cubicBezTo>
                  <a:cubicBezTo>
                    <a:pt x="33" y="199"/>
                    <a:pt x="33" y="199"/>
                    <a:pt x="33" y="199"/>
                  </a:cubicBezTo>
                  <a:cubicBezTo>
                    <a:pt x="2" y="232"/>
                    <a:pt x="0" y="282"/>
                    <a:pt x="27" y="317"/>
                  </a:cubicBezTo>
                  <a:cubicBezTo>
                    <a:pt x="291" y="168"/>
                    <a:pt x="291" y="168"/>
                    <a:pt x="291" y="168"/>
                  </a:cubicBezTo>
                  <a:cubicBezTo>
                    <a:pt x="291" y="168"/>
                    <a:pt x="291" y="168"/>
                    <a:pt x="291" y="168"/>
                  </a:cubicBezTo>
                  <a:cubicBezTo>
                    <a:pt x="291" y="168"/>
                    <a:pt x="291" y="168"/>
                    <a:pt x="291" y="167"/>
                  </a:cubicBezTo>
                  <a:cubicBezTo>
                    <a:pt x="291" y="167"/>
                    <a:pt x="291" y="167"/>
                    <a:pt x="291" y="167"/>
                  </a:cubicBezTo>
                  <a:cubicBezTo>
                    <a:pt x="291" y="167"/>
                    <a:pt x="291" y="167"/>
                    <a:pt x="292" y="167"/>
                  </a:cubicBezTo>
                  <a:cubicBezTo>
                    <a:pt x="292" y="167"/>
                    <a:pt x="292" y="167"/>
                    <a:pt x="292" y="167"/>
                  </a:cubicBezTo>
                  <a:cubicBezTo>
                    <a:pt x="292" y="167"/>
                    <a:pt x="292" y="167"/>
                    <a:pt x="292" y="167"/>
                  </a:cubicBezTo>
                  <a:cubicBezTo>
                    <a:pt x="292" y="167"/>
                    <a:pt x="292" y="167"/>
                    <a:pt x="292" y="167"/>
                  </a:cubicBezTo>
                  <a:cubicBezTo>
                    <a:pt x="292" y="167"/>
                    <a:pt x="292" y="167"/>
                    <a:pt x="292" y="167"/>
                  </a:cubicBezTo>
                  <a:cubicBezTo>
                    <a:pt x="319" y="151"/>
                    <a:pt x="335" y="124"/>
                    <a:pt x="337" y="95"/>
                  </a:cubicBezTo>
                  <a:cubicBezTo>
                    <a:pt x="337" y="95"/>
                    <a:pt x="337" y="95"/>
                    <a:pt x="337" y="95"/>
                  </a:cubicBezTo>
                  <a:cubicBezTo>
                    <a:pt x="337" y="95"/>
                    <a:pt x="337" y="95"/>
                    <a:pt x="337" y="95"/>
                  </a:cubicBezTo>
                  <a:cubicBezTo>
                    <a:pt x="338" y="78"/>
                    <a:pt x="334" y="60"/>
                    <a:pt x="325" y="45"/>
                  </a:cubicBezTo>
                  <a:cubicBezTo>
                    <a:pt x="325" y="43"/>
                    <a:pt x="325" y="43"/>
                    <a:pt x="325" y="43"/>
                  </a:cubicBezTo>
                  <a:cubicBezTo>
                    <a:pt x="312" y="21"/>
                    <a:pt x="292" y="6"/>
                    <a:pt x="269"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7" name="Freeform 51"/>
            <p:cNvSpPr/>
            <p:nvPr/>
          </p:nvSpPr>
          <p:spPr bwMode="auto">
            <a:xfrm>
              <a:off x="6037459" y="3929472"/>
              <a:ext cx="299518" cy="295095"/>
            </a:xfrm>
            <a:custGeom>
              <a:avLst/>
              <a:gdLst>
                <a:gd name="T0" fmla="*/ 126 w 290"/>
                <a:gd name="T1" fmla="*/ 251 h 286"/>
                <a:gd name="T2" fmla="*/ 37 w 290"/>
                <a:gd name="T3" fmla="*/ 166 h 286"/>
                <a:gd name="T4" fmla="*/ 34 w 290"/>
                <a:gd name="T5" fmla="*/ 39 h 286"/>
                <a:gd name="T6" fmla="*/ 35 w 290"/>
                <a:gd name="T7" fmla="*/ 37 h 286"/>
                <a:gd name="T8" fmla="*/ 163 w 290"/>
                <a:gd name="T9" fmla="*/ 35 h 286"/>
                <a:gd name="T10" fmla="*/ 253 w 290"/>
                <a:gd name="T11" fmla="*/ 119 h 286"/>
                <a:gd name="T12" fmla="*/ 255 w 290"/>
                <a:gd name="T13" fmla="*/ 247 h 286"/>
                <a:gd name="T14" fmla="*/ 254 w 290"/>
                <a:gd name="T15" fmla="*/ 248 h 286"/>
                <a:gd name="T16" fmla="*/ 126 w 290"/>
                <a:gd name="T17" fmla="*/ 25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286">
                  <a:moveTo>
                    <a:pt x="126" y="251"/>
                  </a:moveTo>
                  <a:cubicBezTo>
                    <a:pt x="37" y="166"/>
                    <a:pt x="37" y="166"/>
                    <a:pt x="37" y="166"/>
                  </a:cubicBezTo>
                  <a:cubicBezTo>
                    <a:pt x="1" y="132"/>
                    <a:pt x="0" y="75"/>
                    <a:pt x="34" y="39"/>
                  </a:cubicBezTo>
                  <a:cubicBezTo>
                    <a:pt x="35" y="37"/>
                    <a:pt x="35" y="37"/>
                    <a:pt x="35" y="37"/>
                  </a:cubicBezTo>
                  <a:cubicBezTo>
                    <a:pt x="70" y="1"/>
                    <a:pt x="127" y="0"/>
                    <a:pt x="163" y="35"/>
                  </a:cubicBezTo>
                  <a:cubicBezTo>
                    <a:pt x="253" y="119"/>
                    <a:pt x="253" y="119"/>
                    <a:pt x="253" y="119"/>
                  </a:cubicBezTo>
                  <a:cubicBezTo>
                    <a:pt x="289" y="154"/>
                    <a:pt x="290" y="211"/>
                    <a:pt x="255" y="247"/>
                  </a:cubicBezTo>
                  <a:cubicBezTo>
                    <a:pt x="254" y="248"/>
                    <a:pt x="254" y="248"/>
                    <a:pt x="254" y="248"/>
                  </a:cubicBezTo>
                  <a:cubicBezTo>
                    <a:pt x="219" y="284"/>
                    <a:pt x="162" y="286"/>
                    <a:pt x="126" y="25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8" name="Freeform 52"/>
            <p:cNvSpPr/>
            <p:nvPr/>
          </p:nvSpPr>
          <p:spPr bwMode="auto">
            <a:xfrm>
              <a:off x="5851682" y="3992661"/>
              <a:ext cx="390511" cy="387984"/>
            </a:xfrm>
            <a:custGeom>
              <a:avLst/>
              <a:gdLst>
                <a:gd name="T0" fmla="*/ 214 w 378"/>
                <a:gd name="T1" fmla="*/ 341 h 376"/>
                <a:gd name="T2" fmla="*/ 37 w 378"/>
                <a:gd name="T3" fmla="*/ 166 h 376"/>
                <a:gd name="T4" fmla="*/ 35 w 378"/>
                <a:gd name="T5" fmla="*/ 39 h 376"/>
                <a:gd name="T6" fmla="*/ 36 w 378"/>
                <a:gd name="T7" fmla="*/ 37 h 376"/>
                <a:gd name="T8" fmla="*/ 164 w 378"/>
                <a:gd name="T9" fmla="*/ 35 h 376"/>
                <a:gd name="T10" fmla="*/ 341 w 378"/>
                <a:gd name="T11" fmla="*/ 210 h 376"/>
                <a:gd name="T12" fmla="*/ 343 w 378"/>
                <a:gd name="T13" fmla="*/ 337 h 376"/>
                <a:gd name="T14" fmla="*/ 342 w 378"/>
                <a:gd name="T15" fmla="*/ 339 h 376"/>
                <a:gd name="T16" fmla="*/ 214 w 378"/>
                <a:gd name="T17" fmla="*/ 34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376">
                  <a:moveTo>
                    <a:pt x="214" y="341"/>
                  </a:moveTo>
                  <a:cubicBezTo>
                    <a:pt x="37" y="166"/>
                    <a:pt x="37" y="166"/>
                    <a:pt x="37" y="166"/>
                  </a:cubicBezTo>
                  <a:cubicBezTo>
                    <a:pt x="1" y="132"/>
                    <a:pt x="0" y="75"/>
                    <a:pt x="35" y="39"/>
                  </a:cubicBezTo>
                  <a:cubicBezTo>
                    <a:pt x="36" y="37"/>
                    <a:pt x="36" y="37"/>
                    <a:pt x="36" y="37"/>
                  </a:cubicBezTo>
                  <a:cubicBezTo>
                    <a:pt x="70" y="1"/>
                    <a:pt x="128" y="0"/>
                    <a:pt x="164" y="35"/>
                  </a:cubicBezTo>
                  <a:cubicBezTo>
                    <a:pt x="341" y="210"/>
                    <a:pt x="341" y="210"/>
                    <a:pt x="341" y="210"/>
                  </a:cubicBezTo>
                  <a:cubicBezTo>
                    <a:pt x="377" y="244"/>
                    <a:pt x="378" y="301"/>
                    <a:pt x="343" y="337"/>
                  </a:cubicBezTo>
                  <a:cubicBezTo>
                    <a:pt x="342" y="339"/>
                    <a:pt x="342" y="339"/>
                    <a:pt x="342" y="339"/>
                  </a:cubicBezTo>
                  <a:cubicBezTo>
                    <a:pt x="308" y="375"/>
                    <a:pt x="250" y="376"/>
                    <a:pt x="214" y="34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9" name="Freeform 53"/>
            <p:cNvSpPr/>
            <p:nvPr/>
          </p:nvSpPr>
          <p:spPr bwMode="auto">
            <a:xfrm>
              <a:off x="5696236" y="4101979"/>
              <a:ext cx="343751" cy="331745"/>
            </a:xfrm>
            <a:custGeom>
              <a:avLst/>
              <a:gdLst>
                <a:gd name="T0" fmla="*/ 170 w 333"/>
                <a:gd name="T1" fmla="*/ 287 h 321"/>
                <a:gd name="T2" fmla="*/ 37 w 333"/>
                <a:gd name="T3" fmla="*/ 166 h 321"/>
                <a:gd name="T4" fmla="*/ 34 w 333"/>
                <a:gd name="T5" fmla="*/ 39 h 321"/>
                <a:gd name="T6" fmla="*/ 36 w 333"/>
                <a:gd name="T7" fmla="*/ 37 h 321"/>
                <a:gd name="T8" fmla="*/ 163 w 333"/>
                <a:gd name="T9" fmla="*/ 35 h 321"/>
                <a:gd name="T10" fmla="*/ 296 w 333"/>
                <a:gd name="T11" fmla="*/ 155 h 321"/>
                <a:gd name="T12" fmla="*/ 298 w 333"/>
                <a:gd name="T13" fmla="*/ 283 h 321"/>
                <a:gd name="T14" fmla="*/ 297 w 333"/>
                <a:gd name="T15" fmla="*/ 284 h 321"/>
                <a:gd name="T16" fmla="*/ 170 w 333"/>
                <a:gd name="T17" fmla="*/ 28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21">
                  <a:moveTo>
                    <a:pt x="170" y="287"/>
                  </a:moveTo>
                  <a:cubicBezTo>
                    <a:pt x="37" y="166"/>
                    <a:pt x="37" y="166"/>
                    <a:pt x="37" y="166"/>
                  </a:cubicBezTo>
                  <a:cubicBezTo>
                    <a:pt x="1" y="132"/>
                    <a:pt x="0" y="75"/>
                    <a:pt x="34" y="39"/>
                  </a:cubicBezTo>
                  <a:cubicBezTo>
                    <a:pt x="36" y="37"/>
                    <a:pt x="36" y="37"/>
                    <a:pt x="36" y="37"/>
                  </a:cubicBezTo>
                  <a:cubicBezTo>
                    <a:pt x="70" y="1"/>
                    <a:pt x="127" y="0"/>
                    <a:pt x="163" y="35"/>
                  </a:cubicBezTo>
                  <a:cubicBezTo>
                    <a:pt x="296" y="155"/>
                    <a:pt x="296" y="155"/>
                    <a:pt x="296" y="155"/>
                  </a:cubicBezTo>
                  <a:cubicBezTo>
                    <a:pt x="332" y="190"/>
                    <a:pt x="333" y="247"/>
                    <a:pt x="298" y="283"/>
                  </a:cubicBezTo>
                  <a:cubicBezTo>
                    <a:pt x="297" y="284"/>
                    <a:pt x="297" y="284"/>
                    <a:pt x="297" y="284"/>
                  </a:cubicBezTo>
                  <a:cubicBezTo>
                    <a:pt x="263" y="320"/>
                    <a:pt x="206" y="321"/>
                    <a:pt x="170" y="28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0" name="Freeform 54"/>
            <p:cNvSpPr/>
            <p:nvPr/>
          </p:nvSpPr>
          <p:spPr bwMode="auto">
            <a:xfrm>
              <a:off x="5585654" y="4240364"/>
              <a:ext cx="259077" cy="254022"/>
            </a:xfrm>
            <a:custGeom>
              <a:avLst/>
              <a:gdLst>
                <a:gd name="T0" fmla="*/ 87 w 251"/>
                <a:gd name="T1" fmla="*/ 211 h 246"/>
                <a:gd name="T2" fmla="*/ 37 w 251"/>
                <a:gd name="T3" fmla="*/ 166 h 246"/>
                <a:gd name="T4" fmla="*/ 34 w 251"/>
                <a:gd name="T5" fmla="*/ 38 h 246"/>
                <a:gd name="T6" fmla="*/ 35 w 251"/>
                <a:gd name="T7" fmla="*/ 37 h 246"/>
                <a:gd name="T8" fmla="*/ 163 w 251"/>
                <a:gd name="T9" fmla="*/ 34 h 246"/>
                <a:gd name="T10" fmla="*/ 214 w 251"/>
                <a:gd name="T11" fmla="*/ 79 h 246"/>
                <a:gd name="T12" fmla="*/ 216 w 251"/>
                <a:gd name="T13" fmla="*/ 207 h 246"/>
                <a:gd name="T14" fmla="*/ 215 w 251"/>
                <a:gd name="T15" fmla="*/ 208 h 246"/>
                <a:gd name="T16" fmla="*/ 87 w 251"/>
                <a:gd name="T17" fmla="*/ 2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246">
                  <a:moveTo>
                    <a:pt x="87" y="211"/>
                  </a:moveTo>
                  <a:cubicBezTo>
                    <a:pt x="37" y="166"/>
                    <a:pt x="37" y="166"/>
                    <a:pt x="37" y="166"/>
                  </a:cubicBezTo>
                  <a:cubicBezTo>
                    <a:pt x="1" y="131"/>
                    <a:pt x="0" y="74"/>
                    <a:pt x="34" y="38"/>
                  </a:cubicBezTo>
                  <a:cubicBezTo>
                    <a:pt x="35" y="37"/>
                    <a:pt x="35" y="37"/>
                    <a:pt x="35" y="37"/>
                  </a:cubicBezTo>
                  <a:cubicBezTo>
                    <a:pt x="70" y="1"/>
                    <a:pt x="127" y="0"/>
                    <a:pt x="163" y="34"/>
                  </a:cubicBezTo>
                  <a:cubicBezTo>
                    <a:pt x="214" y="79"/>
                    <a:pt x="214" y="79"/>
                    <a:pt x="214" y="79"/>
                  </a:cubicBezTo>
                  <a:cubicBezTo>
                    <a:pt x="250" y="114"/>
                    <a:pt x="251" y="171"/>
                    <a:pt x="216" y="207"/>
                  </a:cubicBezTo>
                  <a:cubicBezTo>
                    <a:pt x="215" y="208"/>
                    <a:pt x="215" y="208"/>
                    <a:pt x="215" y="208"/>
                  </a:cubicBezTo>
                  <a:cubicBezTo>
                    <a:pt x="181" y="244"/>
                    <a:pt x="123" y="246"/>
                    <a:pt x="87" y="21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1" name="Freeform 55"/>
            <p:cNvSpPr/>
            <p:nvPr/>
          </p:nvSpPr>
          <p:spPr bwMode="auto">
            <a:xfrm>
              <a:off x="5171763" y="3382883"/>
              <a:ext cx="756378" cy="415155"/>
            </a:xfrm>
            <a:custGeom>
              <a:avLst/>
              <a:gdLst>
                <a:gd name="T0" fmla="*/ 0 w 733"/>
                <a:gd name="T1" fmla="*/ 22 h 402"/>
                <a:gd name="T2" fmla="*/ 401 w 733"/>
                <a:gd name="T3" fmla="*/ 2 h 402"/>
                <a:gd name="T4" fmla="*/ 536 w 733"/>
                <a:gd name="T5" fmla="*/ 54 h 402"/>
                <a:gd name="T6" fmla="*/ 689 w 733"/>
                <a:gd name="T7" fmla="*/ 205 h 402"/>
                <a:gd name="T8" fmla="*/ 693 w 733"/>
                <a:gd name="T9" fmla="*/ 356 h 402"/>
                <a:gd name="T10" fmla="*/ 691 w 733"/>
                <a:gd name="T11" fmla="*/ 358 h 402"/>
                <a:gd name="T12" fmla="*/ 540 w 733"/>
                <a:gd name="T13" fmla="*/ 361 h 402"/>
                <a:gd name="T14" fmla="*/ 370 w 733"/>
                <a:gd name="T15" fmla="*/ 193 h 402"/>
                <a:gd name="T16" fmla="*/ 13 w 733"/>
                <a:gd name="T17" fmla="*/ 244 h 402"/>
                <a:gd name="T18" fmla="*/ 0 w 733"/>
                <a:gd name="T19" fmla="*/ 2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3" h="402">
                  <a:moveTo>
                    <a:pt x="0" y="22"/>
                  </a:moveTo>
                  <a:cubicBezTo>
                    <a:pt x="401" y="2"/>
                    <a:pt x="401" y="2"/>
                    <a:pt x="401" y="2"/>
                  </a:cubicBezTo>
                  <a:cubicBezTo>
                    <a:pt x="451" y="0"/>
                    <a:pt x="500" y="18"/>
                    <a:pt x="536" y="54"/>
                  </a:cubicBezTo>
                  <a:cubicBezTo>
                    <a:pt x="689" y="205"/>
                    <a:pt x="689" y="205"/>
                    <a:pt x="689" y="205"/>
                  </a:cubicBezTo>
                  <a:cubicBezTo>
                    <a:pt x="732" y="246"/>
                    <a:pt x="733" y="314"/>
                    <a:pt x="693" y="356"/>
                  </a:cubicBezTo>
                  <a:cubicBezTo>
                    <a:pt x="691" y="358"/>
                    <a:pt x="691" y="358"/>
                    <a:pt x="691" y="358"/>
                  </a:cubicBezTo>
                  <a:cubicBezTo>
                    <a:pt x="650" y="401"/>
                    <a:pt x="583" y="402"/>
                    <a:pt x="540" y="361"/>
                  </a:cubicBezTo>
                  <a:cubicBezTo>
                    <a:pt x="370" y="193"/>
                    <a:pt x="370" y="193"/>
                    <a:pt x="370" y="193"/>
                  </a:cubicBezTo>
                  <a:cubicBezTo>
                    <a:pt x="13" y="244"/>
                    <a:pt x="13" y="244"/>
                    <a:pt x="13" y="244"/>
                  </a:cubicBezTo>
                  <a:cubicBezTo>
                    <a:pt x="0" y="22"/>
                    <a:pt x="0" y="22"/>
                    <a:pt x="0" y="22"/>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2" name="Freeform 56"/>
            <p:cNvSpPr/>
            <p:nvPr/>
          </p:nvSpPr>
          <p:spPr bwMode="auto">
            <a:xfrm>
              <a:off x="5553427" y="3582561"/>
              <a:ext cx="345647" cy="236329"/>
            </a:xfrm>
            <a:custGeom>
              <a:avLst/>
              <a:gdLst>
                <a:gd name="T0" fmla="*/ 0 w 335"/>
                <a:gd name="T1" fmla="*/ 0 h 229"/>
                <a:gd name="T2" fmla="*/ 147 w 335"/>
                <a:gd name="T3" fmla="*/ 189 h 229"/>
                <a:gd name="T4" fmla="*/ 230 w 335"/>
                <a:gd name="T5" fmla="*/ 229 h 229"/>
                <a:gd name="T6" fmla="*/ 297 w 335"/>
                <a:gd name="T7" fmla="*/ 205 h 229"/>
                <a:gd name="T8" fmla="*/ 299 w 335"/>
                <a:gd name="T9" fmla="*/ 204 h 229"/>
                <a:gd name="T10" fmla="*/ 335 w 335"/>
                <a:gd name="T11" fmla="*/ 148 h 229"/>
                <a:gd name="T12" fmla="*/ 323 w 335"/>
                <a:gd name="T13" fmla="*/ 163 h 229"/>
                <a:gd name="T14" fmla="*/ 323 w 335"/>
                <a:gd name="T15" fmla="*/ 163 h 229"/>
                <a:gd name="T16" fmla="*/ 323 w 335"/>
                <a:gd name="T17" fmla="*/ 163 h 229"/>
                <a:gd name="T18" fmla="*/ 321 w 335"/>
                <a:gd name="T19" fmla="*/ 165 h 229"/>
                <a:gd name="T20" fmla="*/ 244 w 335"/>
                <a:gd name="T21" fmla="*/ 198 h 229"/>
                <a:gd name="T22" fmla="*/ 170 w 335"/>
                <a:gd name="T23" fmla="*/ 168 h 229"/>
                <a:gd name="T24" fmla="*/ 0 w 335"/>
                <a:gd name="T25"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5" h="229">
                  <a:moveTo>
                    <a:pt x="0" y="0"/>
                  </a:moveTo>
                  <a:cubicBezTo>
                    <a:pt x="147" y="189"/>
                    <a:pt x="147" y="189"/>
                    <a:pt x="147" y="189"/>
                  </a:cubicBezTo>
                  <a:cubicBezTo>
                    <a:pt x="168" y="215"/>
                    <a:pt x="199" y="229"/>
                    <a:pt x="230" y="229"/>
                  </a:cubicBezTo>
                  <a:cubicBezTo>
                    <a:pt x="254" y="229"/>
                    <a:pt x="277" y="221"/>
                    <a:pt x="297" y="205"/>
                  </a:cubicBezTo>
                  <a:cubicBezTo>
                    <a:pt x="299" y="204"/>
                    <a:pt x="299" y="204"/>
                    <a:pt x="299" y="204"/>
                  </a:cubicBezTo>
                  <a:cubicBezTo>
                    <a:pt x="317" y="189"/>
                    <a:pt x="329" y="169"/>
                    <a:pt x="335" y="148"/>
                  </a:cubicBezTo>
                  <a:cubicBezTo>
                    <a:pt x="332" y="153"/>
                    <a:pt x="327" y="158"/>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3" name="Freeform 57"/>
            <p:cNvSpPr>
              <a:spLocks noEditPoints="1"/>
            </p:cNvSpPr>
            <p:nvPr/>
          </p:nvSpPr>
          <p:spPr bwMode="auto">
            <a:xfrm>
              <a:off x="5553427" y="3582561"/>
              <a:ext cx="345647" cy="204102"/>
            </a:xfrm>
            <a:custGeom>
              <a:avLst/>
              <a:gdLst>
                <a:gd name="T0" fmla="*/ 335 w 335"/>
                <a:gd name="T1" fmla="*/ 148 h 198"/>
                <a:gd name="T2" fmla="*/ 323 w 335"/>
                <a:gd name="T3" fmla="*/ 163 h 198"/>
                <a:gd name="T4" fmla="*/ 335 w 335"/>
                <a:gd name="T5" fmla="*/ 148 h 198"/>
                <a:gd name="T6" fmla="*/ 335 w 335"/>
                <a:gd name="T7" fmla="*/ 148 h 198"/>
                <a:gd name="T8" fmla="*/ 0 w 335"/>
                <a:gd name="T9" fmla="*/ 0 h 198"/>
                <a:gd name="T10" fmla="*/ 0 w 335"/>
                <a:gd name="T11" fmla="*/ 0 h 198"/>
                <a:gd name="T12" fmla="*/ 170 w 335"/>
                <a:gd name="T13" fmla="*/ 168 h 198"/>
                <a:gd name="T14" fmla="*/ 244 w 335"/>
                <a:gd name="T15" fmla="*/ 198 h 198"/>
                <a:gd name="T16" fmla="*/ 321 w 335"/>
                <a:gd name="T17" fmla="*/ 165 h 198"/>
                <a:gd name="T18" fmla="*/ 323 w 335"/>
                <a:gd name="T19" fmla="*/ 163 h 198"/>
                <a:gd name="T20" fmla="*/ 323 w 335"/>
                <a:gd name="T21" fmla="*/ 163 h 198"/>
                <a:gd name="T22" fmla="*/ 323 w 335"/>
                <a:gd name="T23" fmla="*/ 163 h 198"/>
                <a:gd name="T24" fmla="*/ 321 w 335"/>
                <a:gd name="T25" fmla="*/ 165 h 198"/>
                <a:gd name="T26" fmla="*/ 244 w 335"/>
                <a:gd name="T27" fmla="*/ 198 h 198"/>
                <a:gd name="T28" fmla="*/ 170 w 335"/>
                <a:gd name="T29" fmla="*/ 168 h 198"/>
                <a:gd name="T30" fmla="*/ 0 w 335"/>
                <a:gd name="T3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5" h="198">
                  <a:moveTo>
                    <a:pt x="335" y="148"/>
                  </a:moveTo>
                  <a:cubicBezTo>
                    <a:pt x="332" y="153"/>
                    <a:pt x="327" y="158"/>
                    <a:pt x="323" y="163"/>
                  </a:cubicBezTo>
                  <a:cubicBezTo>
                    <a:pt x="327" y="158"/>
                    <a:pt x="332" y="153"/>
                    <a:pt x="335" y="148"/>
                  </a:cubicBezTo>
                  <a:cubicBezTo>
                    <a:pt x="335" y="148"/>
                    <a:pt x="335" y="148"/>
                    <a:pt x="335" y="148"/>
                  </a:cubicBezTo>
                  <a:moveTo>
                    <a:pt x="0" y="0"/>
                  </a:moveTo>
                  <a:cubicBezTo>
                    <a:pt x="0" y="0"/>
                    <a:pt x="0" y="0"/>
                    <a:pt x="0" y="0"/>
                  </a:cubicBezTo>
                  <a:cubicBezTo>
                    <a:pt x="170" y="168"/>
                    <a:pt x="170" y="168"/>
                    <a:pt x="170" y="168"/>
                  </a:cubicBezTo>
                  <a:cubicBezTo>
                    <a:pt x="191" y="188"/>
                    <a:pt x="217" y="198"/>
                    <a:pt x="244" y="198"/>
                  </a:cubicBezTo>
                  <a:cubicBezTo>
                    <a:pt x="272" y="198"/>
                    <a:pt x="300" y="187"/>
                    <a:pt x="321" y="165"/>
                  </a:cubicBezTo>
                  <a:cubicBezTo>
                    <a:pt x="323" y="163"/>
                    <a:pt x="323" y="163"/>
                    <a:pt x="323" y="163"/>
                  </a:cubicBezTo>
                  <a:cubicBezTo>
                    <a:pt x="323" y="163"/>
                    <a:pt x="323" y="163"/>
                    <a:pt x="323" y="163"/>
                  </a:cubicBezTo>
                  <a:cubicBezTo>
                    <a:pt x="323" y="163"/>
                    <a:pt x="323" y="163"/>
                    <a:pt x="323" y="163"/>
                  </a:cubicBezTo>
                  <a:cubicBezTo>
                    <a:pt x="321" y="165"/>
                    <a:pt x="321" y="165"/>
                    <a:pt x="321" y="165"/>
                  </a:cubicBezTo>
                  <a:cubicBezTo>
                    <a:pt x="300" y="187"/>
                    <a:pt x="272" y="198"/>
                    <a:pt x="244" y="198"/>
                  </a:cubicBezTo>
                  <a:cubicBezTo>
                    <a:pt x="217" y="198"/>
                    <a:pt x="191" y="188"/>
                    <a:pt x="170" y="168"/>
                  </a:cubicBezTo>
                  <a:cubicBezTo>
                    <a:pt x="0" y="0"/>
                    <a:pt x="0" y="0"/>
                    <a:pt x="0" y="0"/>
                  </a:cubicBezTo>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4" name="Freeform 60"/>
            <p:cNvSpPr/>
            <p:nvPr/>
          </p:nvSpPr>
          <p:spPr bwMode="auto">
            <a:xfrm>
              <a:off x="4900048" y="3380987"/>
              <a:ext cx="120060" cy="470130"/>
            </a:xfrm>
            <a:custGeom>
              <a:avLst/>
              <a:gdLst>
                <a:gd name="T0" fmla="*/ 190 w 190"/>
                <a:gd name="T1" fmla="*/ 0 h 744"/>
                <a:gd name="T2" fmla="*/ 0 w 190"/>
                <a:gd name="T3" fmla="*/ 734 h 744"/>
                <a:gd name="T4" fmla="*/ 82 w 190"/>
                <a:gd name="T5" fmla="*/ 744 h 744"/>
                <a:gd name="T6" fmla="*/ 190 w 190"/>
                <a:gd name="T7" fmla="*/ 0 h 744"/>
              </a:gdLst>
              <a:ahLst/>
              <a:cxnLst>
                <a:cxn ang="0">
                  <a:pos x="T0" y="T1"/>
                </a:cxn>
                <a:cxn ang="0">
                  <a:pos x="T2" y="T3"/>
                </a:cxn>
                <a:cxn ang="0">
                  <a:pos x="T4" y="T5"/>
                </a:cxn>
                <a:cxn ang="0">
                  <a:pos x="T6" y="T7"/>
                </a:cxn>
              </a:cxnLst>
              <a:rect l="0" t="0" r="r" b="b"/>
              <a:pathLst>
                <a:path w="190" h="744">
                  <a:moveTo>
                    <a:pt x="190" y="0"/>
                  </a:moveTo>
                  <a:lnTo>
                    <a:pt x="0" y="734"/>
                  </a:lnTo>
                  <a:lnTo>
                    <a:pt x="82" y="744"/>
                  </a:lnTo>
                  <a:lnTo>
                    <a:pt x="190" y="0"/>
                  </a:lnTo>
                  <a:close/>
                </a:path>
              </a:pathLst>
            </a:custGeom>
            <a:solidFill>
              <a:srgbClr val="E4C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5" name="Freeform 64"/>
            <p:cNvSpPr/>
            <p:nvPr/>
          </p:nvSpPr>
          <p:spPr bwMode="auto">
            <a:xfrm>
              <a:off x="6268732" y="3368349"/>
              <a:ext cx="134594" cy="541534"/>
            </a:xfrm>
            <a:custGeom>
              <a:avLst/>
              <a:gdLst>
                <a:gd name="T0" fmla="*/ 0 w 213"/>
                <a:gd name="T1" fmla="*/ 0 h 857"/>
                <a:gd name="T2" fmla="*/ 76 w 213"/>
                <a:gd name="T3" fmla="*/ 857 h 857"/>
                <a:gd name="T4" fmla="*/ 213 w 213"/>
                <a:gd name="T5" fmla="*/ 819 h 857"/>
                <a:gd name="T6" fmla="*/ 0 w 213"/>
                <a:gd name="T7" fmla="*/ 0 h 857"/>
              </a:gdLst>
              <a:ahLst/>
              <a:cxnLst>
                <a:cxn ang="0">
                  <a:pos x="T0" y="T1"/>
                </a:cxn>
                <a:cxn ang="0">
                  <a:pos x="T2" y="T3"/>
                </a:cxn>
                <a:cxn ang="0">
                  <a:pos x="T4" y="T5"/>
                </a:cxn>
                <a:cxn ang="0">
                  <a:pos x="T6" y="T7"/>
                </a:cxn>
              </a:cxnLst>
              <a:rect l="0" t="0" r="r" b="b"/>
              <a:pathLst>
                <a:path w="213" h="857">
                  <a:moveTo>
                    <a:pt x="0" y="0"/>
                  </a:moveTo>
                  <a:lnTo>
                    <a:pt x="76" y="857"/>
                  </a:lnTo>
                  <a:lnTo>
                    <a:pt x="213" y="819"/>
                  </a:lnTo>
                  <a:lnTo>
                    <a:pt x="0" y="0"/>
                  </a:lnTo>
                  <a:close/>
                </a:path>
              </a:pathLst>
            </a:custGeom>
            <a:solidFill>
              <a:srgbClr val="AC7C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6" name="Freeform 32"/>
            <p:cNvSpPr/>
            <p:nvPr/>
          </p:nvSpPr>
          <p:spPr bwMode="auto">
            <a:xfrm>
              <a:off x="6346838" y="1601043"/>
              <a:ext cx="5845162" cy="2362551"/>
            </a:xfrm>
            <a:custGeom>
              <a:avLst/>
              <a:gdLst>
                <a:gd name="T0" fmla="*/ 0 w 2791"/>
                <a:gd name="T1" fmla="*/ 816 h 1851"/>
                <a:gd name="T2" fmla="*/ 250 w 2791"/>
                <a:gd name="T3" fmla="*/ 1851 h 1851"/>
                <a:gd name="T4" fmla="*/ 2791 w 2791"/>
                <a:gd name="T5" fmla="*/ 1365 h 1851"/>
                <a:gd name="T6" fmla="*/ 2791 w 2791"/>
                <a:gd name="T7" fmla="*/ 0 h 1851"/>
                <a:gd name="T8" fmla="*/ 0 w 2791"/>
                <a:gd name="T9" fmla="*/ 816 h 1851"/>
                <a:gd name="connsiteX0" fmla="*/ 0 w 32507"/>
                <a:gd name="connsiteY0" fmla="*/ 14287 h 19879"/>
                <a:gd name="connsiteX1" fmla="*/ 896 w 32507"/>
                <a:gd name="connsiteY1" fmla="*/ 19879 h 19879"/>
                <a:gd name="connsiteX2" fmla="*/ 10000 w 32507"/>
                <a:gd name="connsiteY2" fmla="*/ 17253 h 19879"/>
                <a:gd name="connsiteX3" fmla="*/ 32507 w 32507"/>
                <a:gd name="connsiteY3" fmla="*/ 0 h 19879"/>
                <a:gd name="connsiteX4" fmla="*/ 0 w 32507"/>
                <a:gd name="connsiteY4" fmla="*/ 14287 h 19879"/>
                <a:gd name="connsiteX0-1" fmla="*/ 0 w 33261"/>
                <a:gd name="connsiteY0-2" fmla="*/ 14536 h 20128"/>
                <a:gd name="connsiteX1-3" fmla="*/ 896 w 33261"/>
                <a:gd name="connsiteY1-4" fmla="*/ 20128 h 20128"/>
                <a:gd name="connsiteX2-5" fmla="*/ 10000 w 33261"/>
                <a:gd name="connsiteY2-6" fmla="*/ 17502 h 20128"/>
                <a:gd name="connsiteX3-7" fmla="*/ 33261 w 33261"/>
                <a:gd name="connsiteY3-8" fmla="*/ 0 h 20128"/>
                <a:gd name="connsiteX4-9" fmla="*/ 0 w 33261"/>
                <a:gd name="connsiteY4-10" fmla="*/ 14536 h 20128"/>
                <a:gd name="connsiteX0-11" fmla="*/ 0 w 33261"/>
                <a:gd name="connsiteY0-12" fmla="*/ 14536 h 20128"/>
                <a:gd name="connsiteX1-13" fmla="*/ 896 w 33261"/>
                <a:gd name="connsiteY1-14" fmla="*/ 20128 h 20128"/>
                <a:gd name="connsiteX2-15" fmla="*/ 33119 w 33261"/>
                <a:gd name="connsiteY2-16" fmla="*/ 10715 h 20128"/>
                <a:gd name="connsiteX3-17" fmla="*/ 33261 w 33261"/>
                <a:gd name="connsiteY3-18" fmla="*/ 0 h 20128"/>
                <a:gd name="connsiteX4-19" fmla="*/ 0 w 33261"/>
                <a:gd name="connsiteY4-20" fmla="*/ 14536 h 20128"/>
                <a:gd name="connsiteX0-21" fmla="*/ 0 w 33143"/>
                <a:gd name="connsiteY0-22" fmla="*/ 14607 h 20199"/>
                <a:gd name="connsiteX1-23" fmla="*/ 896 w 33143"/>
                <a:gd name="connsiteY1-24" fmla="*/ 20199 h 20199"/>
                <a:gd name="connsiteX2-25" fmla="*/ 33119 w 33143"/>
                <a:gd name="connsiteY2-26" fmla="*/ 10786 h 20199"/>
                <a:gd name="connsiteX3-27" fmla="*/ 33143 w 33143"/>
                <a:gd name="connsiteY3-28" fmla="*/ 0 h 20199"/>
                <a:gd name="connsiteX4-29" fmla="*/ 0 w 33143"/>
                <a:gd name="connsiteY4-30" fmla="*/ 14607 h 201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143" h="20199">
                  <a:moveTo>
                    <a:pt x="0" y="14607"/>
                  </a:moveTo>
                  <a:lnTo>
                    <a:pt x="896" y="20199"/>
                  </a:lnTo>
                  <a:lnTo>
                    <a:pt x="33119" y="10786"/>
                  </a:lnTo>
                  <a:cubicBezTo>
                    <a:pt x="33166" y="7214"/>
                    <a:pt x="33096" y="3572"/>
                    <a:pt x="33143" y="0"/>
                  </a:cubicBezTo>
                  <a:lnTo>
                    <a:pt x="0" y="14607"/>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7" name="Freeform 38"/>
            <p:cNvSpPr/>
            <p:nvPr/>
          </p:nvSpPr>
          <p:spPr bwMode="auto">
            <a:xfrm>
              <a:off x="-23122" y="1824921"/>
              <a:ext cx="4959188" cy="2110870"/>
            </a:xfrm>
            <a:custGeom>
              <a:avLst/>
              <a:gdLst>
                <a:gd name="T0" fmla="*/ 2803 w 2803"/>
                <a:gd name="T1" fmla="*/ 819 h 1854"/>
                <a:gd name="T2" fmla="*/ 2553 w 2803"/>
                <a:gd name="T3" fmla="*/ 1854 h 1854"/>
                <a:gd name="T4" fmla="*/ 0 w 2803"/>
                <a:gd name="T5" fmla="*/ 1363 h 1854"/>
                <a:gd name="T6" fmla="*/ 0 w 2803"/>
                <a:gd name="T7" fmla="*/ 0 h 1854"/>
                <a:gd name="T8" fmla="*/ 2803 w 2803"/>
                <a:gd name="T9" fmla="*/ 819 h 1854"/>
                <a:gd name="connsiteX0" fmla="*/ 28445 w 28445"/>
                <a:gd name="connsiteY0" fmla="*/ 12577 h 18160"/>
                <a:gd name="connsiteX1" fmla="*/ 27553 w 28445"/>
                <a:gd name="connsiteY1" fmla="*/ 18160 h 18160"/>
                <a:gd name="connsiteX2" fmla="*/ 18445 w 28445"/>
                <a:gd name="connsiteY2" fmla="*/ 15512 h 18160"/>
                <a:gd name="connsiteX3" fmla="*/ 0 w 28445"/>
                <a:gd name="connsiteY3" fmla="*/ 0 h 18160"/>
                <a:gd name="connsiteX4" fmla="*/ 28445 w 28445"/>
                <a:gd name="connsiteY4" fmla="*/ 12577 h 18160"/>
                <a:gd name="connsiteX0-1" fmla="*/ 28445 w 28445"/>
                <a:gd name="connsiteY0-2" fmla="*/ 12577 h 18160"/>
                <a:gd name="connsiteX1-3" fmla="*/ 27553 w 28445"/>
                <a:gd name="connsiteY1-4" fmla="*/ 18160 h 18160"/>
                <a:gd name="connsiteX2-5" fmla="*/ 517 w 28445"/>
                <a:gd name="connsiteY2-6" fmla="*/ 10119 h 18160"/>
                <a:gd name="connsiteX3-7" fmla="*/ 0 w 28445"/>
                <a:gd name="connsiteY3-8" fmla="*/ 0 h 18160"/>
                <a:gd name="connsiteX4-9" fmla="*/ 28445 w 28445"/>
                <a:gd name="connsiteY4-10" fmla="*/ 12577 h 18160"/>
                <a:gd name="connsiteX0-11" fmla="*/ 27999 w 27999"/>
                <a:gd name="connsiteY0-12" fmla="*/ 12435 h 18018"/>
                <a:gd name="connsiteX1-13" fmla="*/ 27107 w 27999"/>
                <a:gd name="connsiteY1-14" fmla="*/ 18018 h 18018"/>
                <a:gd name="connsiteX2-15" fmla="*/ 71 w 27999"/>
                <a:gd name="connsiteY2-16" fmla="*/ 9977 h 18018"/>
                <a:gd name="connsiteX3-17" fmla="*/ 0 w 27999"/>
                <a:gd name="connsiteY3-18" fmla="*/ 0 h 18018"/>
                <a:gd name="connsiteX4-19" fmla="*/ 27999 w 27999"/>
                <a:gd name="connsiteY4-20" fmla="*/ 12435 h 1801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999" h="18018">
                  <a:moveTo>
                    <a:pt x="27999" y="12435"/>
                  </a:moveTo>
                  <a:lnTo>
                    <a:pt x="27107" y="18018"/>
                  </a:lnTo>
                  <a:lnTo>
                    <a:pt x="71" y="9977"/>
                  </a:lnTo>
                  <a:cubicBezTo>
                    <a:pt x="-101" y="6604"/>
                    <a:pt x="172" y="3373"/>
                    <a:pt x="0" y="0"/>
                  </a:cubicBezTo>
                  <a:lnTo>
                    <a:pt x="27999" y="12435"/>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8" name="Freeform 33"/>
            <p:cNvSpPr/>
            <p:nvPr/>
          </p:nvSpPr>
          <p:spPr bwMode="auto">
            <a:xfrm>
              <a:off x="6558772" y="3735480"/>
              <a:ext cx="132698" cy="133962"/>
            </a:xfrm>
            <a:custGeom>
              <a:avLst/>
              <a:gdLst>
                <a:gd name="T0" fmla="*/ 128 w 128"/>
                <a:gd name="T1" fmla="*/ 65 h 130"/>
                <a:gd name="T2" fmla="*/ 63 w 128"/>
                <a:gd name="T3" fmla="*/ 130 h 130"/>
                <a:gd name="T4" fmla="*/ 0 w 128"/>
                <a:gd name="T5" fmla="*/ 65 h 130"/>
                <a:gd name="T6" fmla="*/ 67 w 128"/>
                <a:gd name="T7" fmla="*/ 2 h 130"/>
                <a:gd name="T8" fmla="*/ 128 w 128"/>
                <a:gd name="T9" fmla="*/ 65 h 130"/>
              </a:gdLst>
              <a:ahLst/>
              <a:cxnLst>
                <a:cxn ang="0">
                  <a:pos x="T0" y="T1"/>
                </a:cxn>
                <a:cxn ang="0">
                  <a:pos x="T2" y="T3"/>
                </a:cxn>
                <a:cxn ang="0">
                  <a:pos x="T4" y="T5"/>
                </a:cxn>
                <a:cxn ang="0">
                  <a:pos x="T6" y="T7"/>
                </a:cxn>
                <a:cxn ang="0">
                  <a:pos x="T8" y="T9"/>
                </a:cxn>
              </a:cxnLst>
              <a:rect l="0" t="0" r="r" b="b"/>
              <a:pathLst>
                <a:path w="128" h="130">
                  <a:moveTo>
                    <a:pt x="128" y="65"/>
                  </a:moveTo>
                  <a:cubicBezTo>
                    <a:pt x="128" y="101"/>
                    <a:pt x="99" y="130"/>
                    <a:pt x="63" y="130"/>
                  </a:cubicBezTo>
                  <a:cubicBezTo>
                    <a:pt x="28" y="129"/>
                    <a:pt x="0" y="100"/>
                    <a:pt x="0" y="65"/>
                  </a:cubicBezTo>
                  <a:cubicBezTo>
                    <a:pt x="1" y="29"/>
                    <a:pt x="31" y="0"/>
                    <a:pt x="67" y="2"/>
                  </a:cubicBezTo>
                  <a:cubicBezTo>
                    <a:pt x="100" y="3"/>
                    <a:pt x="127" y="31"/>
                    <a:pt x="128"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9" name="Freeform 34"/>
            <p:cNvSpPr/>
            <p:nvPr/>
          </p:nvSpPr>
          <p:spPr bwMode="auto">
            <a:xfrm>
              <a:off x="6759083" y="3695039"/>
              <a:ext cx="144704" cy="145336"/>
            </a:xfrm>
            <a:custGeom>
              <a:avLst/>
              <a:gdLst>
                <a:gd name="T0" fmla="*/ 133 w 140"/>
                <a:gd name="T1" fmla="*/ 60 h 141"/>
                <a:gd name="T2" fmla="*/ 59 w 140"/>
                <a:gd name="T3" fmla="*/ 133 h 141"/>
                <a:gd name="T4" fmla="*/ 7 w 140"/>
                <a:gd name="T5" fmla="*/ 80 h 141"/>
                <a:gd name="T6" fmla="*/ 82 w 140"/>
                <a:gd name="T7" fmla="*/ 7 h 141"/>
                <a:gd name="T8" fmla="*/ 133 w 140"/>
                <a:gd name="T9" fmla="*/ 60 h 141"/>
              </a:gdLst>
              <a:ahLst/>
              <a:cxnLst>
                <a:cxn ang="0">
                  <a:pos x="T0" y="T1"/>
                </a:cxn>
                <a:cxn ang="0">
                  <a:pos x="T2" y="T3"/>
                </a:cxn>
                <a:cxn ang="0">
                  <a:pos x="T4" y="T5"/>
                </a:cxn>
                <a:cxn ang="0">
                  <a:pos x="T6" y="T7"/>
                </a:cxn>
                <a:cxn ang="0">
                  <a:pos x="T8" y="T9"/>
                </a:cxn>
              </a:cxnLst>
              <a:rect l="0" t="0" r="r" b="b"/>
              <a:pathLst>
                <a:path w="140" h="141">
                  <a:moveTo>
                    <a:pt x="133" y="60"/>
                  </a:moveTo>
                  <a:cubicBezTo>
                    <a:pt x="140" y="104"/>
                    <a:pt x="102" y="141"/>
                    <a:pt x="59" y="133"/>
                  </a:cubicBezTo>
                  <a:cubicBezTo>
                    <a:pt x="32" y="129"/>
                    <a:pt x="11" y="107"/>
                    <a:pt x="7" y="80"/>
                  </a:cubicBezTo>
                  <a:cubicBezTo>
                    <a:pt x="0" y="36"/>
                    <a:pt x="38" y="0"/>
                    <a:pt x="82" y="7"/>
                  </a:cubicBezTo>
                  <a:cubicBezTo>
                    <a:pt x="108" y="12"/>
                    <a:pt x="129" y="34"/>
                    <a:pt x="133"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0" name="Freeform 35"/>
            <p:cNvSpPr/>
            <p:nvPr/>
          </p:nvSpPr>
          <p:spPr bwMode="auto">
            <a:xfrm>
              <a:off x="6966977" y="3659021"/>
              <a:ext cx="143440" cy="146600"/>
            </a:xfrm>
            <a:custGeom>
              <a:avLst/>
              <a:gdLst>
                <a:gd name="T0" fmla="*/ 133 w 139"/>
                <a:gd name="T1" fmla="*/ 61 h 142"/>
                <a:gd name="T2" fmla="*/ 58 w 139"/>
                <a:gd name="T3" fmla="*/ 134 h 142"/>
                <a:gd name="T4" fmla="*/ 6 w 139"/>
                <a:gd name="T5" fmla="*/ 81 h 142"/>
                <a:gd name="T6" fmla="*/ 81 w 139"/>
                <a:gd name="T7" fmla="*/ 8 h 142"/>
                <a:gd name="T8" fmla="*/ 133 w 139"/>
                <a:gd name="T9" fmla="*/ 61 h 142"/>
              </a:gdLst>
              <a:ahLst/>
              <a:cxnLst>
                <a:cxn ang="0">
                  <a:pos x="T0" y="T1"/>
                </a:cxn>
                <a:cxn ang="0">
                  <a:pos x="T2" y="T3"/>
                </a:cxn>
                <a:cxn ang="0">
                  <a:pos x="T4" y="T5"/>
                </a:cxn>
                <a:cxn ang="0">
                  <a:pos x="T6" y="T7"/>
                </a:cxn>
                <a:cxn ang="0">
                  <a:pos x="T8" y="T9"/>
                </a:cxn>
              </a:cxnLst>
              <a:rect l="0" t="0" r="r" b="b"/>
              <a:pathLst>
                <a:path w="139" h="142">
                  <a:moveTo>
                    <a:pt x="133" y="61"/>
                  </a:moveTo>
                  <a:cubicBezTo>
                    <a:pt x="139" y="105"/>
                    <a:pt x="101" y="142"/>
                    <a:pt x="58" y="134"/>
                  </a:cubicBezTo>
                  <a:cubicBezTo>
                    <a:pt x="31" y="129"/>
                    <a:pt x="10" y="108"/>
                    <a:pt x="6" y="81"/>
                  </a:cubicBezTo>
                  <a:cubicBezTo>
                    <a:pt x="0" y="37"/>
                    <a:pt x="37" y="0"/>
                    <a:pt x="81" y="8"/>
                  </a:cubicBezTo>
                  <a:cubicBezTo>
                    <a:pt x="107" y="13"/>
                    <a:pt x="129" y="34"/>
                    <a:pt x="133"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1" name="Freeform 39"/>
            <p:cNvSpPr/>
            <p:nvPr/>
          </p:nvSpPr>
          <p:spPr bwMode="auto">
            <a:xfrm>
              <a:off x="4630861" y="3735480"/>
              <a:ext cx="132698" cy="133962"/>
            </a:xfrm>
            <a:custGeom>
              <a:avLst/>
              <a:gdLst>
                <a:gd name="T0" fmla="*/ 0 w 129"/>
                <a:gd name="T1" fmla="*/ 65 h 130"/>
                <a:gd name="T2" fmla="*/ 65 w 129"/>
                <a:gd name="T3" fmla="*/ 130 h 130"/>
                <a:gd name="T4" fmla="*/ 128 w 129"/>
                <a:gd name="T5" fmla="*/ 65 h 130"/>
                <a:gd name="T6" fmla="*/ 62 w 129"/>
                <a:gd name="T7" fmla="*/ 2 h 130"/>
                <a:gd name="T8" fmla="*/ 0 w 129"/>
                <a:gd name="T9" fmla="*/ 65 h 130"/>
              </a:gdLst>
              <a:ahLst/>
              <a:cxnLst>
                <a:cxn ang="0">
                  <a:pos x="T0" y="T1"/>
                </a:cxn>
                <a:cxn ang="0">
                  <a:pos x="T2" y="T3"/>
                </a:cxn>
                <a:cxn ang="0">
                  <a:pos x="T4" y="T5"/>
                </a:cxn>
                <a:cxn ang="0">
                  <a:pos x="T6" y="T7"/>
                </a:cxn>
                <a:cxn ang="0">
                  <a:pos x="T8" y="T9"/>
                </a:cxn>
              </a:cxnLst>
              <a:rect l="0" t="0" r="r" b="b"/>
              <a:pathLst>
                <a:path w="129" h="130">
                  <a:moveTo>
                    <a:pt x="0" y="65"/>
                  </a:moveTo>
                  <a:cubicBezTo>
                    <a:pt x="0" y="101"/>
                    <a:pt x="29" y="130"/>
                    <a:pt x="65" y="130"/>
                  </a:cubicBezTo>
                  <a:cubicBezTo>
                    <a:pt x="101" y="129"/>
                    <a:pt x="129" y="100"/>
                    <a:pt x="128" y="65"/>
                  </a:cubicBezTo>
                  <a:cubicBezTo>
                    <a:pt x="128" y="29"/>
                    <a:pt x="98" y="0"/>
                    <a:pt x="62" y="2"/>
                  </a:cubicBezTo>
                  <a:cubicBezTo>
                    <a:pt x="28" y="3"/>
                    <a:pt x="1" y="31"/>
                    <a:pt x="0" y="65"/>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2" name="Freeform 40"/>
            <p:cNvSpPr/>
            <p:nvPr/>
          </p:nvSpPr>
          <p:spPr bwMode="auto">
            <a:xfrm>
              <a:off x="4417912" y="3695039"/>
              <a:ext cx="144704" cy="145336"/>
            </a:xfrm>
            <a:custGeom>
              <a:avLst/>
              <a:gdLst>
                <a:gd name="T0" fmla="*/ 7 w 140"/>
                <a:gd name="T1" fmla="*/ 60 h 141"/>
                <a:gd name="T2" fmla="*/ 82 w 140"/>
                <a:gd name="T3" fmla="*/ 133 h 141"/>
                <a:gd name="T4" fmla="*/ 133 w 140"/>
                <a:gd name="T5" fmla="*/ 80 h 141"/>
                <a:gd name="T6" fmla="*/ 58 w 140"/>
                <a:gd name="T7" fmla="*/ 7 h 141"/>
                <a:gd name="T8" fmla="*/ 7 w 140"/>
                <a:gd name="T9" fmla="*/ 60 h 141"/>
              </a:gdLst>
              <a:ahLst/>
              <a:cxnLst>
                <a:cxn ang="0">
                  <a:pos x="T0" y="T1"/>
                </a:cxn>
                <a:cxn ang="0">
                  <a:pos x="T2" y="T3"/>
                </a:cxn>
                <a:cxn ang="0">
                  <a:pos x="T4" y="T5"/>
                </a:cxn>
                <a:cxn ang="0">
                  <a:pos x="T6" y="T7"/>
                </a:cxn>
                <a:cxn ang="0">
                  <a:pos x="T8" y="T9"/>
                </a:cxn>
              </a:cxnLst>
              <a:rect l="0" t="0" r="r" b="b"/>
              <a:pathLst>
                <a:path w="140" h="141">
                  <a:moveTo>
                    <a:pt x="7" y="60"/>
                  </a:moveTo>
                  <a:cubicBezTo>
                    <a:pt x="0" y="104"/>
                    <a:pt x="38" y="141"/>
                    <a:pt x="82" y="133"/>
                  </a:cubicBezTo>
                  <a:cubicBezTo>
                    <a:pt x="108" y="129"/>
                    <a:pt x="129" y="107"/>
                    <a:pt x="133" y="80"/>
                  </a:cubicBezTo>
                  <a:cubicBezTo>
                    <a:pt x="140" y="36"/>
                    <a:pt x="102" y="0"/>
                    <a:pt x="58" y="7"/>
                  </a:cubicBezTo>
                  <a:cubicBezTo>
                    <a:pt x="32" y="12"/>
                    <a:pt x="11" y="34"/>
                    <a:pt x="7" y="6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3" name="Freeform 41"/>
            <p:cNvSpPr/>
            <p:nvPr/>
          </p:nvSpPr>
          <p:spPr bwMode="auto">
            <a:xfrm>
              <a:off x="4211282" y="3659021"/>
              <a:ext cx="144704" cy="146600"/>
            </a:xfrm>
            <a:custGeom>
              <a:avLst/>
              <a:gdLst>
                <a:gd name="T0" fmla="*/ 7 w 140"/>
                <a:gd name="T1" fmla="*/ 61 h 142"/>
                <a:gd name="T2" fmla="*/ 82 w 140"/>
                <a:gd name="T3" fmla="*/ 134 h 142"/>
                <a:gd name="T4" fmla="*/ 133 w 140"/>
                <a:gd name="T5" fmla="*/ 81 h 142"/>
                <a:gd name="T6" fmla="*/ 58 w 140"/>
                <a:gd name="T7" fmla="*/ 8 h 142"/>
                <a:gd name="T8" fmla="*/ 7 w 140"/>
                <a:gd name="T9" fmla="*/ 61 h 142"/>
              </a:gdLst>
              <a:ahLst/>
              <a:cxnLst>
                <a:cxn ang="0">
                  <a:pos x="T0" y="T1"/>
                </a:cxn>
                <a:cxn ang="0">
                  <a:pos x="T2" y="T3"/>
                </a:cxn>
                <a:cxn ang="0">
                  <a:pos x="T4" y="T5"/>
                </a:cxn>
                <a:cxn ang="0">
                  <a:pos x="T6" y="T7"/>
                </a:cxn>
                <a:cxn ang="0">
                  <a:pos x="T8" y="T9"/>
                </a:cxn>
              </a:cxnLst>
              <a:rect l="0" t="0" r="r" b="b"/>
              <a:pathLst>
                <a:path w="140" h="142">
                  <a:moveTo>
                    <a:pt x="7" y="61"/>
                  </a:moveTo>
                  <a:cubicBezTo>
                    <a:pt x="0" y="105"/>
                    <a:pt x="38" y="142"/>
                    <a:pt x="82" y="134"/>
                  </a:cubicBezTo>
                  <a:cubicBezTo>
                    <a:pt x="108" y="129"/>
                    <a:pt x="129" y="108"/>
                    <a:pt x="133" y="81"/>
                  </a:cubicBezTo>
                  <a:cubicBezTo>
                    <a:pt x="140" y="37"/>
                    <a:pt x="102" y="0"/>
                    <a:pt x="58" y="8"/>
                  </a:cubicBezTo>
                  <a:cubicBezTo>
                    <a:pt x="32" y="13"/>
                    <a:pt x="11" y="34"/>
                    <a:pt x="7" y="61"/>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324" name="Group 88"/>
          <p:cNvGrpSpPr/>
          <p:nvPr/>
        </p:nvGrpSpPr>
        <p:grpSpPr>
          <a:xfrm>
            <a:off x="4594386" y="4200974"/>
            <a:ext cx="2015114" cy="1694742"/>
            <a:chOff x="4963869" y="1554810"/>
            <a:chExt cx="2015114" cy="1694742"/>
          </a:xfrm>
        </p:grpSpPr>
        <p:sp>
          <p:nvSpPr>
            <p:cNvPr id="325" name="Freeform 5"/>
            <p:cNvSpPr>
              <a:spLocks noEditPoints="1"/>
            </p:cNvSpPr>
            <p:nvPr/>
          </p:nvSpPr>
          <p:spPr bwMode="auto">
            <a:xfrm>
              <a:off x="4963869" y="2527928"/>
              <a:ext cx="496670" cy="593981"/>
            </a:xfrm>
            <a:custGeom>
              <a:avLst/>
              <a:gdLst>
                <a:gd name="T0" fmla="*/ 688 w 786"/>
                <a:gd name="T1" fmla="*/ 534 h 940"/>
                <a:gd name="T2" fmla="*/ 786 w 786"/>
                <a:gd name="T3" fmla="*/ 507 h 940"/>
                <a:gd name="T4" fmla="*/ 693 w 786"/>
                <a:gd name="T5" fmla="*/ 232 h 940"/>
                <a:gd name="T6" fmla="*/ 610 w 786"/>
                <a:gd name="T7" fmla="*/ 268 h 940"/>
                <a:gd name="T8" fmla="*/ 533 w 786"/>
                <a:gd name="T9" fmla="*/ 0 h 940"/>
                <a:gd name="T10" fmla="*/ 0 w 786"/>
                <a:gd name="T11" fmla="*/ 168 h 940"/>
                <a:gd name="T12" fmla="*/ 224 w 786"/>
                <a:gd name="T13" fmla="*/ 940 h 940"/>
                <a:gd name="T14" fmla="*/ 768 w 786"/>
                <a:gd name="T15" fmla="*/ 809 h 940"/>
                <a:gd name="T16" fmla="*/ 688 w 786"/>
                <a:gd name="T17" fmla="*/ 534 h 940"/>
                <a:gd name="T18" fmla="*/ 669 w 786"/>
                <a:gd name="T19" fmla="*/ 292 h 940"/>
                <a:gd name="T20" fmla="*/ 726 w 786"/>
                <a:gd name="T21" fmla="*/ 485 h 940"/>
                <a:gd name="T22" fmla="*/ 677 w 786"/>
                <a:gd name="T23" fmla="*/ 498 h 940"/>
                <a:gd name="T24" fmla="*/ 621 w 786"/>
                <a:gd name="T25" fmla="*/ 304 h 940"/>
                <a:gd name="T26" fmla="*/ 669 w 786"/>
                <a:gd name="T27" fmla="*/ 292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6" h="940">
                  <a:moveTo>
                    <a:pt x="688" y="534"/>
                  </a:moveTo>
                  <a:lnTo>
                    <a:pt x="786" y="507"/>
                  </a:lnTo>
                  <a:lnTo>
                    <a:pt x="693" y="232"/>
                  </a:lnTo>
                  <a:lnTo>
                    <a:pt x="610" y="268"/>
                  </a:lnTo>
                  <a:lnTo>
                    <a:pt x="533" y="0"/>
                  </a:lnTo>
                  <a:lnTo>
                    <a:pt x="0" y="168"/>
                  </a:lnTo>
                  <a:lnTo>
                    <a:pt x="224" y="940"/>
                  </a:lnTo>
                  <a:lnTo>
                    <a:pt x="768" y="809"/>
                  </a:lnTo>
                  <a:lnTo>
                    <a:pt x="688" y="534"/>
                  </a:lnTo>
                  <a:close/>
                  <a:moveTo>
                    <a:pt x="669" y="292"/>
                  </a:moveTo>
                  <a:lnTo>
                    <a:pt x="726" y="485"/>
                  </a:lnTo>
                  <a:lnTo>
                    <a:pt x="677" y="498"/>
                  </a:lnTo>
                  <a:lnTo>
                    <a:pt x="621" y="304"/>
                  </a:lnTo>
                  <a:lnTo>
                    <a:pt x="669" y="292"/>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6" name="Freeform 6"/>
            <p:cNvSpPr/>
            <p:nvPr/>
          </p:nvSpPr>
          <p:spPr bwMode="auto">
            <a:xfrm>
              <a:off x="5382184" y="2588590"/>
              <a:ext cx="531424" cy="226218"/>
            </a:xfrm>
            <a:custGeom>
              <a:avLst/>
              <a:gdLst>
                <a:gd name="T0" fmla="*/ 2 w 515"/>
                <a:gd name="T1" fmla="*/ 147 h 219"/>
                <a:gd name="T2" fmla="*/ 17 w 515"/>
                <a:gd name="T3" fmla="*/ 153 h 219"/>
                <a:gd name="T4" fmla="*/ 4 w 515"/>
                <a:gd name="T5" fmla="*/ 166 h 219"/>
                <a:gd name="T6" fmla="*/ 24 w 515"/>
                <a:gd name="T7" fmla="*/ 176 h 219"/>
                <a:gd name="T8" fmla="*/ 24 w 515"/>
                <a:gd name="T9" fmla="*/ 176 h 219"/>
                <a:gd name="T10" fmla="*/ 10 w 515"/>
                <a:gd name="T11" fmla="*/ 189 h 219"/>
                <a:gd name="T12" fmla="*/ 29 w 515"/>
                <a:gd name="T13" fmla="*/ 195 h 219"/>
                <a:gd name="T14" fmla="*/ 13 w 515"/>
                <a:gd name="T15" fmla="*/ 211 h 219"/>
                <a:gd name="T16" fmla="*/ 32 w 515"/>
                <a:gd name="T17" fmla="*/ 213 h 219"/>
                <a:gd name="T18" fmla="*/ 515 w 515"/>
                <a:gd name="T19" fmla="*/ 74 h 219"/>
                <a:gd name="T20" fmla="*/ 483 w 515"/>
                <a:gd name="T21" fmla="*/ 0 h 219"/>
                <a:gd name="T22" fmla="*/ 17 w 515"/>
                <a:gd name="T23" fmla="*/ 135 h 219"/>
                <a:gd name="T24" fmla="*/ 2 w 515"/>
                <a:gd name="T25"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5" h="219">
                  <a:moveTo>
                    <a:pt x="2" y="147"/>
                  </a:moveTo>
                  <a:cubicBezTo>
                    <a:pt x="3" y="154"/>
                    <a:pt x="12" y="155"/>
                    <a:pt x="17" y="153"/>
                  </a:cubicBezTo>
                  <a:cubicBezTo>
                    <a:pt x="12" y="154"/>
                    <a:pt x="3" y="157"/>
                    <a:pt x="4" y="166"/>
                  </a:cubicBezTo>
                  <a:cubicBezTo>
                    <a:pt x="6" y="176"/>
                    <a:pt x="20" y="176"/>
                    <a:pt x="24" y="176"/>
                  </a:cubicBezTo>
                  <a:cubicBezTo>
                    <a:pt x="24" y="176"/>
                    <a:pt x="24" y="176"/>
                    <a:pt x="24" y="176"/>
                  </a:cubicBezTo>
                  <a:cubicBezTo>
                    <a:pt x="20" y="177"/>
                    <a:pt x="9" y="180"/>
                    <a:pt x="10" y="189"/>
                  </a:cubicBezTo>
                  <a:cubicBezTo>
                    <a:pt x="12" y="197"/>
                    <a:pt x="24" y="196"/>
                    <a:pt x="29" y="195"/>
                  </a:cubicBezTo>
                  <a:cubicBezTo>
                    <a:pt x="24" y="196"/>
                    <a:pt x="11" y="200"/>
                    <a:pt x="13" y="211"/>
                  </a:cubicBezTo>
                  <a:cubicBezTo>
                    <a:pt x="15" y="219"/>
                    <a:pt x="32" y="213"/>
                    <a:pt x="32" y="213"/>
                  </a:cubicBezTo>
                  <a:cubicBezTo>
                    <a:pt x="350" y="91"/>
                    <a:pt x="515" y="74"/>
                    <a:pt x="515" y="74"/>
                  </a:cubicBezTo>
                  <a:cubicBezTo>
                    <a:pt x="483" y="0"/>
                    <a:pt x="483" y="0"/>
                    <a:pt x="483" y="0"/>
                  </a:cubicBezTo>
                  <a:cubicBezTo>
                    <a:pt x="145" y="77"/>
                    <a:pt x="49" y="126"/>
                    <a:pt x="17" y="135"/>
                  </a:cubicBezTo>
                  <a:cubicBezTo>
                    <a:pt x="17" y="135"/>
                    <a:pt x="0" y="140"/>
                    <a:pt x="2" y="147"/>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7" name="Freeform 7"/>
            <p:cNvSpPr/>
            <p:nvPr/>
          </p:nvSpPr>
          <p:spPr bwMode="auto">
            <a:xfrm>
              <a:off x="6604269" y="2090657"/>
              <a:ext cx="374714" cy="384192"/>
            </a:xfrm>
            <a:custGeom>
              <a:avLst/>
              <a:gdLst>
                <a:gd name="T0" fmla="*/ 151 w 363"/>
                <a:gd name="T1" fmla="*/ 4 h 372"/>
                <a:gd name="T2" fmla="*/ 147 w 363"/>
                <a:gd name="T3" fmla="*/ 20 h 372"/>
                <a:gd name="T4" fmla="*/ 133 w 363"/>
                <a:gd name="T5" fmla="*/ 9 h 372"/>
                <a:gd name="T6" fmla="*/ 126 w 363"/>
                <a:gd name="T7" fmla="*/ 30 h 372"/>
                <a:gd name="T8" fmla="*/ 126 w 363"/>
                <a:gd name="T9" fmla="*/ 30 h 372"/>
                <a:gd name="T10" fmla="*/ 111 w 363"/>
                <a:gd name="T11" fmla="*/ 18 h 372"/>
                <a:gd name="T12" fmla="*/ 107 w 363"/>
                <a:gd name="T13" fmla="*/ 37 h 372"/>
                <a:gd name="T14" fmla="*/ 89 w 363"/>
                <a:gd name="T15" fmla="*/ 24 h 372"/>
                <a:gd name="T16" fmla="*/ 90 w 363"/>
                <a:gd name="T17" fmla="*/ 43 h 372"/>
                <a:gd name="T18" fmla="*/ 0 w 363"/>
                <a:gd name="T19" fmla="*/ 293 h 372"/>
                <a:gd name="T20" fmla="*/ 16 w 363"/>
                <a:gd name="T21" fmla="*/ 372 h 372"/>
                <a:gd name="T22" fmla="*/ 165 w 363"/>
                <a:gd name="T23" fmla="*/ 17 h 372"/>
                <a:gd name="T24" fmla="*/ 151 w 363"/>
                <a:gd name="T25" fmla="*/ 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372">
                  <a:moveTo>
                    <a:pt x="151" y="4"/>
                  </a:moveTo>
                  <a:cubicBezTo>
                    <a:pt x="144" y="7"/>
                    <a:pt x="146" y="14"/>
                    <a:pt x="147" y="20"/>
                  </a:cubicBezTo>
                  <a:cubicBezTo>
                    <a:pt x="145" y="14"/>
                    <a:pt x="141" y="6"/>
                    <a:pt x="133" y="9"/>
                  </a:cubicBezTo>
                  <a:cubicBezTo>
                    <a:pt x="123" y="12"/>
                    <a:pt x="125" y="25"/>
                    <a:pt x="126" y="30"/>
                  </a:cubicBezTo>
                  <a:cubicBezTo>
                    <a:pt x="126" y="30"/>
                    <a:pt x="126" y="30"/>
                    <a:pt x="126" y="30"/>
                  </a:cubicBezTo>
                  <a:cubicBezTo>
                    <a:pt x="124" y="26"/>
                    <a:pt x="119" y="15"/>
                    <a:pt x="111" y="18"/>
                  </a:cubicBezTo>
                  <a:cubicBezTo>
                    <a:pt x="103" y="20"/>
                    <a:pt x="106" y="32"/>
                    <a:pt x="107" y="37"/>
                  </a:cubicBezTo>
                  <a:cubicBezTo>
                    <a:pt x="105" y="32"/>
                    <a:pt x="99" y="19"/>
                    <a:pt x="89" y="24"/>
                  </a:cubicBezTo>
                  <a:cubicBezTo>
                    <a:pt x="82" y="27"/>
                    <a:pt x="90" y="43"/>
                    <a:pt x="90" y="43"/>
                  </a:cubicBezTo>
                  <a:cubicBezTo>
                    <a:pt x="257" y="339"/>
                    <a:pt x="0" y="293"/>
                    <a:pt x="0" y="293"/>
                  </a:cubicBezTo>
                  <a:cubicBezTo>
                    <a:pt x="16" y="372"/>
                    <a:pt x="16" y="372"/>
                    <a:pt x="16" y="372"/>
                  </a:cubicBezTo>
                  <a:cubicBezTo>
                    <a:pt x="363" y="364"/>
                    <a:pt x="178" y="47"/>
                    <a:pt x="165" y="17"/>
                  </a:cubicBezTo>
                  <a:cubicBezTo>
                    <a:pt x="165" y="17"/>
                    <a:pt x="158" y="0"/>
                    <a:pt x="151" y="4"/>
                  </a:cubicBezTo>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8" name="Freeform 8"/>
            <p:cNvSpPr/>
            <p:nvPr/>
          </p:nvSpPr>
          <p:spPr bwMode="auto">
            <a:xfrm>
              <a:off x="6604269" y="2393335"/>
              <a:ext cx="58134" cy="81514"/>
            </a:xfrm>
            <a:custGeom>
              <a:avLst/>
              <a:gdLst>
                <a:gd name="T0" fmla="*/ 0 w 56"/>
                <a:gd name="T1" fmla="*/ 0 h 79"/>
                <a:gd name="T2" fmla="*/ 16 w 56"/>
                <a:gd name="T3" fmla="*/ 79 h 79"/>
                <a:gd name="T4" fmla="*/ 56 w 56"/>
                <a:gd name="T5" fmla="*/ 76 h 79"/>
                <a:gd name="T6" fmla="*/ 48 w 56"/>
                <a:gd name="T7" fmla="*/ 2 h 79"/>
                <a:gd name="T8" fmla="*/ 0 w 56"/>
                <a:gd name="T9" fmla="*/ 0 h 79"/>
              </a:gdLst>
              <a:ahLst/>
              <a:cxnLst>
                <a:cxn ang="0">
                  <a:pos x="T0" y="T1"/>
                </a:cxn>
                <a:cxn ang="0">
                  <a:pos x="T2" y="T3"/>
                </a:cxn>
                <a:cxn ang="0">
                  <a:pos x="T4" y="T5"/>
                </a:cxn>
                <a:cxn ang="0">
                  <a:pos x="T6" y="T7"/>
                </a:cxn>
                <a:cxn ang="0">
                  <a:pos x="T8" y="T9"/>
                </a:cxn>
              </a:cxnLst>
              <a:rect l="0" t="0" r="r" b="b"/>
              <a:pathLst>
                <a:path w="56" h="79">
                  <a:moveTo>
                    <a:pt x="0" y="0"/>
                  </a:moveTo>
                  <a:cubicBezTo>
                    <a:pt x="16" y="79"/>
                    <a:pt x="16" y="79"/>
                    <a:pt x="16" y="79"/>
                  </a:cubicBezTo>
                  <a:cubicBezTo>
                    <a:pt x="30" y="78"/>
                    <a:pt x="44" y="77"/>
                    <a:pt x="56" y="76"/>
                  </a:cubicBezTo>
                  <a:cubicBezTo>
                    <a:pt x="48" y="2"/>
                    <a:pt x="48" y="2"/>
                    <a:pt x="48" y="2"/>
                  </a:cubicBezTo>
                  <a:cubicBezTo>
                    <a:pt x="21" y="4"/>
                    <a:pt x="0" y="0"/>
                    <a:pt x="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9" name="Freeform 9"/>
            <p:cNvSpPr/>
            <p:nvPr/>
          </p:nvSpPr>
          <p:spPr bwMode="auto">
            <a:xfrm>
              <a:off x="5967319" y="2770576"/>
              <a:ext cx="980701" cy="478976"/>
            </a:xfrm>
            <a:custGeom>
              <a:avLst/>
              <a:gdLst>
                <a:gd name="T0" fmla="*/ 924 w 950"/>
                <a:gd name="T1" fmla="*/ 108 h 464"/>
                <a:gd name="T2" fmla="*/ 829 w 950"/>
                <a:gd name="T3" fmla="*/ 158 h 464"/>
                <a:gd name="T4" fmla="*/ 817 w 950"/>
                <a:gd name="T5" fmla="*/ 29 h 464"/>
                <a:gd name="T6" fmla="*/ 720 w 950"/>
                <a:gd name="T7" fmla="*/ 58 h 464"/>
                <a:gd name="T8" fmla="*/ 89 w 950"/>
                <a:gd name="T9" fmla="*/ 242 h 464"/>
                <a:gd name="T10" fmla="*/ 121 w 950"/>
                <a:gd name="T11" fmla="*/ 343 h 464"/>
                <a:gd name="T12" fmla="*/ 47 w 950"/>
                <a:gd name="T13" fmla="*/ 340 h 464"/>
                <a:gd name="T14" fmla="*/ 58 w 950"/>
                <a:gd name="T15" fmla="*/ 461 h 464"/>
                <a:gd name="T16" fmla="*/ 72 w 950"/>
                <a:gd name="T17" fmla="*/ 383 h 464"/>
                <a:gd name="T18" fmla="*/ 167 w 950"/>
                <a:gd name="T19" fmla="*/ 395 h 464"/>
                <a:gd name="T20" fmla="*/ 161 w 950"/>
                <a:gd name="T21" fmla="*/ 270 h 464"/>
                <a:gd name="T22" fmla="*/ 774 w 950"/>
                <a:gd name="T23" fmla="*/ 84 h 464"/>
                <a:gd name="T24" fmla="*/ 806 w 950"/>
                <a:gd name="T25" fmla="*/ 237 h 464"/>
                <a:gd name="T26" fmla="*/ 924 w 950"/>
                <a:gd name="T27" fmla="*/ 10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0" h="464">
                  <a:moveTo>
                    <a:pt x="924" y="108"/>
                  </a:moveTo>
                  <a:cubicBezTo>
                    <a:pt x="897" y="38"/>
                    <a:pt x="829" y="158"/>
                    <a:pt x="829" y="158"/>
                  </a:cubicBezTo>
                  <a:cubicBezTo>
                    <a:pt x="829" y="158"/>
                    <a:pt x="844" y="60"/>
                    <a:pt x="817" y="29"/>
                  </a:cubicBezTo>
                  <a:cubicBezTo>
                    <a:pt x="791" y="0"/>
                    <a:pt x="735" y="46"/>
                    <a:pt x="720" y="58"/>
                  </a:cubicBezTo>
                  <a:cubicBezTo>
                    <a:pt x="89" y="242"/>
                    <a:pt x="89" y="242"/>
                    <a:pt x="89" y="242"/>
                  </a:cubicBezTo>
                  <a:cubicBezTo>
                    <a:pt x="121" y="343"/>
                    <a:pt x="121" y="343"/>
                    <a:pt x="121" y="343"/>
                  </a:cubicBezTo>
                  <a:cubicBezTo>
                    <a:pt x="47" y="340"/>
                    <a:pt x="47" y="340"/>
                    <a:pt x="47" y="340"/>
                  </a:cubicBezTo>
                  <a:cubicBezTo>
                    <a:pt x="47" y="340"/>
                    <a:pt x="0" y="457"/>
                    <a:pt x="58" y="461"/>
                  </a:cubicBezTo>
                  <a:cubicBezTo>
                    <a:pt x="116" y="464"/>
                    <a:pt x="72" y="383"/>
                    <a:pt x="72" y="383"/>
                  </a:cubicBezTo>
                  <a:cubicBezTo>
                    <a:pt x="72" y="383"/>
                    <a:pt x="129" y="410"/>
                    <a:pt x="167" y="395"/>
                  </a:cubicBezTo>
                  <a:cubicBezTo>
                    <a:pt x="197" y="384"/>
                    <a:pt x="167" y="297"/>
                    <a:pt x="161" y="270"/>
                  </a:cubicBezTo>
                  <a:cubicBezTo>
                    <a:pt x="580" y="216"/>
                    <a:pt x="768" y="88"/>
                    <a:pt x="774" y="84"/>
                  </a:cubicBezTo>
                  <a:cubicBezTo>
                    <a:pt x="774" y="84"/>
                    <a:pt x="792" y="186"/>
                    <a:pt x="806" y="237"/>
                  </a:cubicBezTo>
                  <a:cubicBezTo>
                    <a:pt x="806" y="237"/>
                    <a:pt x="950" y="178"/>
                    <a:pt x="924" y="108"/>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0" name="Freeform 10"/>
            <p:cNvSpPr/>
            <p:nvPr/>
          </p:nvSpPr>
          <p:spPr bwMode="auto">
            <a:xfrm>
              <a:off x="6605533" y="2393335"/>
              <a:ext cx="1264"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1" name="Freeform 12"/>
            <p:cNvSpPr/>
            <p:nvPr/>
          </p:nvSpPr>
          <p:spPr bwMode="auto">
            <a:xfrm>
              <a:off x="5784069" y="1592092"/>
              <a:ext cx="819568" cy="996499"/>
            </a:xfrm>
            <a:custGeom>
              <a:avLst/>
              <a:gdLst>
                <a:gd name="T0" fmla="*/ 794 w 794"/>
                <a:gd name="T1" fmla="*/ 771 h 965"/>
                <a:gd name="T2" fmla="*/ 152 w 794"/>
                <a:gd name="T3" fmla="*/ 398 h 965"/>
                <a:gd name="T4" fmla="*/ 94 w 794"/>
                <a:gd name="T5" fmla="*/ 965 h 965"/>
                <a:gd name="T6" fmla="*/ 794 w 794"/>
                <a:gd name="T7" fmla="*/ 771 h 965"/>
              </a:gdLst>
              <a:ahLst/>
              <a:cxnLst>
                <a:cxn ang="0">
                  <a:pos x="T0" y="T1"/>
                </a:cxn>
                <a:cxn ang="0">
                  <a:pos x="T2" y="T3"/>
                </a:cxn>
                <a:cxn ang="0">
                  <a:pos x="T4" y="T5"/>
                </a:cxn>
                <a:cxn ang="0">
                  <a:pos x="T6" y="T7"/>
                </a:cxn>
              </a:cxnLst>
              <a:rect l="0" t="0" r="r" b="b"/>
              <a:pathLst>
                <a:path w="794" h="965">
                  <a:moveTo>
                    <a:pt x="794" y="771"/>
                  </a:moveTo>
                  <a:cubicBezTo>
                    <a:pt x="794" y="771"/>
                    <a:pt x="679" y="0"/>
                    <a:pt x="152" y="398"/>
                  </a:cubicBezTo>
                  <a:cubicBezTo>
                    <a:pt x="152" y="398"/>
                    <a:pt x="0" y="581"/>
                    <a:pt x="94" y="965"/>
                  </a:cubicBezTo>
                  <a:cubicBezTo>
                    <a:pt x="698" y="934"/>
                    <a:pt x="794" y="771"/>
                    <a:pt x="794" y="77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2" name="Freeform 13"/>
            <p:cNvSpPr/>
            <p:nvPr/>
          </p:nvSpPr>
          <p:spPr bwMode="auto">
            <a:xfrm>
              <a:off x="5473809" y="1554810"/>
              <a:ext cx="1217662" cy="1033780"/>
            </a:xfrm>
            <a:custGeom>
              <a:avLst/>
              <a:gdLst>
                <a:gd name="T0" fmla="*/ 951 w 1179"/>
                <a:gd name="T1" fmla="*/ 33 h 1001"/>
                <a:gd name="T2" fmla="*/ 504 w 1179"/>
                <a:gd name="T3" fmla="*/ 500 h 1001"/>
                <a:gd name="T4" fmla="*/ 502 w 1179"/>
                <a:gd name="T5" fmla="*/ 685 h 1001"/>
                <a:gd name="T6" fmla="*/ 421 w 1179"/>
                <a:gd name="T7" fmla="*/ 710 h 1001"/>
                <a:gd name="T8" fmla="*/ 498 w 1179"/>
                <a:gd name="T9" fmla="*/ 738 h 1001"/>
                <a:gd name="T10" fmla="*/ 394 w 1179"/>
                <a:gd name="T11" fmla="*/ 1001 h 1001"/>
                <a:gd name="T12" fmla="*/ 340 w 1179"/>
                <a:gd name="T13" fmla="*/ 331 h 1001"/>
                <a:gd name="T14" fmla="*/ 479 w 1179"/>
                <a:gd name="T15" fmla="*/ 115 h 1001"/>
                <a:gd name="T16" fmla="*/ 951 w 1179"/>
                <a:gd name="T17" fmla="*/ 33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9" h="1001">
                  <a:moveTo>
                    <a:pt x="951" y="33"/>
                  </a:moveTo>
                  <a:cubicBezTo>
                    <a:pt x="951" y="33"/>
                    <a:pt x="1179" y="438"/>
                    <a:pt x="504" y="500"/>
                  </a:cubicBezTo>
                  <a:cubicBezTo>
                    <a:pt x="502" y="685"/>
                    <a:pt x="502" y="685"/>
                    <a:pt x="502" y="685"/>
                  </a:cubicBezTo>
                  <a:cubicBezTo>
                    <a:pt x="502" y="685"/>
                    <a:pt x="423" y="637"/>
                    <a:pt x="421" y="710"/>
                  </a:cubicBezTo>
                  <a:cubicBezTo>
                    <a:pt x="419" y="783"/>
                    <a:pt x="498" y="738"/>
                    <a:pt x="498" y="738"/>
                  </a:cubicBezTo>
                  <a:cubicBezTo>
                    <a:pt x="498" y="738"/>
                    <a:pt x="468" y="934"/>
                    <a:pt x="394" y="1001"/>
                  </a:cubicBezTo>
                  <a:cubicBezTo>
                    <a:pt x="394" y="1001"/>
                    <a:pt x="0" y="320"/>
                    <a:pt x="340" y="331"/>
                  </a:cubicBezTo>
                  <a:cubicBezTo>
                    <a:pt x="340" y="331"/>
                    <a:pt x="303" y="208"/>
                    <a:pt x="479" y="115"/>
                  </a:cubicBezTo>
                  <a:cubicBezTo>
                    <a:pt x="697" y="0"/>
                    <a:pt x="908" y="240"/>
                    <a:pt x="951" y="33"/>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3" name="Freeform 14"/>
            <p:cNvSpPr/>
            <p:nvPr/>
          </p:nvSpPr>
          <p:spPr bwMode="auto">
            <a:xfrm>
              <a:off x="5880749" y="2388280"/>
              <a:ext cx="830310" cy="631895"/>
            </a:xfrm>
            <a:custGeom>
              <a:avLst/>
              <a:gdLst>
                <a:gd name="T0" fmla="*/ 700 w 804"/>
                <a:gd name="T1" fmla="*/ 0 h 612"/>
                <a:gd name="T2" fmla="*/ 804 w 804"/>
                <a:gd name="T3" fmla="*/ 428 h 612"/>
                <a:gd name="T4" fmla="*/ 173 w 804"/>
                <a:gd name="T5" fmla="*/ 612 h 612"/>
                <a:gd name="T6" fmla="*/ 0 w 804"/>
                <a:gd name="T7" fmla="*/ 194 h 612"/>
                <a:gd name="T8" fmla="*/ 700 w 804"/>
                <a:gd name="T9" fmla="*/ 0 h 612"/>
              </a:gdLst>
              <a:ahLst/>
              <a:cxnLst>
                <a:cxn ang="0">
                  <a:pos x="T0" y="T1"/>
                </a:cxn>
                <a:cxn ang="0">
                  <a:pos x="T2" y="T3"/>
                </a:cxn>
                <a:cxn ang="0">
                  <a:pos x="T4" y="T5"/>
                </a:cxn>
                <a:cxn ang="0">
                  <a:pos x="T6" y="T7"/>
                </a:cxn>
                <a:cxn ang="0">
                  <a:pos x="T8" y="T9"/>
                </a:cxn>
              </a:cxnLst>
              <a:rect l="0" t="0" r="r" b="b"/>
              <a:pathLst>
                <a:path w="804" h="612">
                  <a:moveTo>
                    <a:pt x="700" y="0"/>
                  </a:moveTo>
                  <a:cubicBezTo>
                    <a:pt x="804" y="428"/>
                    <a:pt x="804" y="428"/>
                    <a:pt x="804" y="428"/>
                  </a:cubicBezTo>
                  <a:cubicBezTo>
                    <a:pt x="804" y="428"/>
                    <a:pt x="555" y="554"/>
                    <a:pt x="173" y="612"/>
                  </a:cubicBezTo>
                  <a:cubicBezTo>
                    <a:pt x="0" y="194"/>
                    <a:pt x="0" y="194"/>
                    <a:pt x="0" y="194"/>
                  </a:cubicBezTo>
                  <a:cubicBezTo>
                    <a:pt x="0" y="194"/>
                    <a:pt x="485" y="140"/>
                    <a:pt x="700"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4" name="Freeform 16"/>
            <p:cNvSpPr/>
            <p:nvPr/>
          </p:nvSpPr>
          <p:spPr bwMode="auto">
            <a:xfrm>
              <a:off x="6152464" y="2488751"/>
              <a:ext cx="341855" cy="321003"/>
            </a:xfrm>
            <a:custGeom>
              <a:avLst/>
              <a:gdLst>
                <a:gd name="T0" fmla="*/ 300 w 331"/>
                <a:gd name="T1" fmla="*/ 0 h 311"/>
                <a:gd name="T2" fmla="*/ 322 w 331"/>
                <a:gd name="T3" fmla="*/ 24 h 311"/>
                <a:gd name="T4" fmla="*/ 310 w 331"/>
                <a:gd name="T5" fmla="*/ 61 h 311"/>
                <a:gd name="T6" fmla="*/ 76 w 331"/>
                <a:gd name="T7" fmla="*/ 311 h 311"/>
                <a:gd name="T8" fmla="*/ 0 w 331"/>
                <a:gd name="T9" fmla="*/ 253 h 311"/>
                <a:gd name="T10" fmla="*/ 60 w 331"/>
                <a:gd name="T11" fmla="*/ 186 h 311"/>
                <a:gd name="T12" fmla="*/ 270 w 331"/>
                <a:gd name="T13" fmla="*/ 75 h 311"/>
                <a:gd name="T14" fmla="*/ 237 w 331"/>
                <a:gd name="T15" fmla="*/ 48 h 311"/>
                <a:gd name="T16" fmla="*/ 244 w 331"/>
                <a:gd name="T17" fmla="*/ 22 h 311"/>
                <a:gd name="T18" fmla="*/ 300 w 331"/>
                <a:gd name="T1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11">
                  <a:moveTo>
                    <a:pt x="300" y="0"/>
                  </a:moveTo>
                  <a:cubicBezTo>
                    <a:pt x="322" y="24"/>
                    <a:pt x="322" y="24"/>
                    <a:pt x="322" y="24"/>
                  </a:cubicBezTo>
                  <a:cubicBezTo>
                    <a:pt x="310" y="61"/>
                    <a:pt x="310" y="61"/>
                    <a:pt x="310" y="61"/>
                  </a:cubicBezTo>
                  <a:cubicBezTo>
                    <a:pt x="310" y="61"/>
                    <a:pt x="331" y="257"/>
                    <a:pt x="76" y="311"/>
                  </a:cubicBezTo>
                  <a:cubicBezTo>
                    <a:pt x="0" y="253"/>
                    <a:pt x="0" y="253"/>
                    <a:pt x="0" y="253"/>
                  </a:cubicBezTo>
                  <a:cubicBezTo>
                    <a:pt x="60" y="186"/>
                    <a:pt x="60" y="186"/>
                    <a:pt x="60" y="186"/>
                  </a:cubicBezTo>
                  <a:cubicBezTo>
                    <a:pt x="275" y="190"/>
                    <a:pt x="270" y="75"/>
                    <a:pt x="270" y="75"/>
                  </a:cubicBezTo>
                  <a:cubicBezTo>
                    <a:pt x="237" y="48"/>
                    <a:pt x="237" y="48"/>
                    <a:pt x="237" y="48"/>
                  </a:cubicBezTo>
                  <a:cubicBezTo>
                    <a:pt x="244" y="22"/>
                    <a:pt x="244" y="22"/>
                    <a:pt x="244" y="22"/>
                  </a:cubicBezTo>
                  <a:lnTo>
                    <a:pt x="300" y="0"/>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5" name="Freeform 17"/>
            <p:cNvSpPr/>
            <p:nvPr/>
          </p:nvSpPr>
          <p:spPr bwMode="auto">
            <a:xfrm>
              <a:off x="5397349" y="2746564"/>
              <a:ext cx="2528" cy="1264"/>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2" y="0"/>
                  </a:cubicBezTo>
                  <a:cubicBezTo>
                    <a:pt x="2" y="0"/>
                    <a:pt x="1" y="1"/>
                    <a:pt x="0" y="1"/>
                  </a:cubicBezTo>
                  <a:close/>
                </a:path>
              </a:pathLst>
            </a:custGeom>
            <a:solidFill>
              <a:srgbClr val="FDD5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6" name="Freeform 18"/>
            <p:cNvSpPr/>
            <p:nvPr/>
          </p:nvSpPr>
          <p:spPr bwMode="auto">
            <a:xfrm>
              <a:off x="5828302" y="2588590"/>
              <a:ext cx="85306" cy="87202"/>
            </a:xfrm>
            <a:custGeom>
              <a:avLst/>
              <a:gdLst>
                <a:gd name="T0" fmla="*/ 51 w 83"/>
                <a:gd name="T1" fmla="*/ 0 h 84"/>
                <a:gd name="T2" fmla="*/ 0 w 83"/>
                <a:gd name="T3" fmla="*/ 12 h 84"/>
                <a:gd name="T4" fmla="*/ 25 w 83"/>
                <a:gd name="T5" fmla="*/ 84 h 84"/>
                <a:gd name="T6" fmla="*/ 83 w 83"/>
                <a:gd name="T7" fmla="*/ 74 h 84"/>
                <a:gd name="T8" fmla="*/ 51 w 83"/>
                <a:gd name="T9" fmla="*/ 0 h 84"/>
              </a:gdLst>
              <a:ahLst/>
              <a:cxnLst>
                <a:cxn ang="0">
                  <a:pos x="T0" y="T1"/>
                </a:cxn>
                <a:cxn ang="0">
                  <a:pos x="T2" y="T3"/>
                </a:cxn>
                <a:cxn ang="0">
                  <a:pos x="T4" y="T5"/>
                </a:cxn>
                <a:cxn ang="0">
                  <a:pos x="T6" y="T7"/>
                </a:cxn>
                <a:cxn ang="0">
                  <a:pos x="T8" y="T9"/>
                </a:cxn>
              </a:cxnLst>
              <a:rect l="0" t="0" r="r" b="b"/>
              <a:pathLst>
                <a:path w="83" h="84">
                  <a:moveTo>
                    <a:pt x="51" y="0"/>
                  </a:moveTo>
                  <a:cubicBezTo>
                    <a:pt x="34" y="4"/>
                    <a:pt x="17" y="8"/>
                    <a:pt x="0" y="12"/>
                  </a:cubicBezTo>
                  <a:cubicBezTo>
                    <a:pt x="25" y="84"/>
                    <a:pt x="25" y="84"/>
                    <a:pt x="25" y="84"/>
                  </a:cubicBezTo>
                  <a:cubicBezTo>
                    <a:pt x="64" y="76"/>
                    <a:pt x="83" y="74"/>
                    <a:pt x="83" y="74"/>
                  </a:cubicBezTo>
                  <a:lnTo>
                    <a:pt x="51"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7" name="Freeform 19"/>
            <p:cNvSpPr/>
            <p:nvPr/>
          </p:nvSpPr>
          <p:spPr bwMode="auto">
            <a:xfrm>
              <a:off x="6247248" y="2266324"/>
              <a:ext cx="245807" cy="157974"/>
            </a:xfrm>
            <a:custGeom>
              <a:avLst/>
              <a:gdLst>
                <a:gd name="T0" fmla="*/ 0 w 238"/>
                <a:gd name="T1" fmla="*/ 65 h 153"/>
                <a:gd name="T2" fmla="*/ 137 w 238"/>
                <a:gd name="T3" fmla="*/ 125 h 153"/>
                <a:gd name="T4" fmla="*/ 199 w 238"/>
                <a:gd name="T5" fmla="*/ 0 h 153"/>
                <a:gd name="T6" fmla="*/ 0 w 238"/>
                <a:gd name="T7" fmla="*/ 65 h 153"/>
              </a:gdLst>
              <a:ahLst/>
              <a:cxnLst>
                <a:cxn ang="0">
                  <a:pos x="T0" y="T1"/>
                </a:cxn>
                <a:cxn ang="0">
                  <a:pos x="T2" y="T3"/>
                </a:cxn>
                <a:cxn ang="0">
                  <a:pos x="T4" y="T5"/>
                </a:cxn>
                <a:cxn ang="0">
                  <a:pos x="T6" y="T7"/>
                </a:cxn>
              </a:cxnLst>
              <a:rect l="0" t="0" r="r" b="b"/>
              <a:pathLst>
                <a:path w="238" h="153">
                  <a:moveTo>
                    <a:pt x="0" y="65"/>
                  </a:moveTo>
                  <a:cubicBezTo>
                    <a:pt x="12" y="99"/>
                    <a:pt x="39" y="153"/>
                    <a:pt x="137" y="125"/>
                  </a:cubicBezTo>
                  <a:cubicBezTo>
                    <a:pt x="238" y="96"/>
                    <a:pt x="199" y="0"/>
                    <a:pt x="199" y="0"/>
                  </a:cubicBezTo>
                  <a:cubicBezTo>
                    <a:pt x="199" y="0"/>
                    <a:pt x="85" y="3"/>
                    <a:pt x="0" y="65"/>
                  </a:cubicBezTo>
                  <a:close/>
                </a:path>
              </a:pathLst>
            </a:custGeom>
            <a:solidFill>
              <a:srgbClr val="EB7D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8" name="Freeform 20"/>
            <p:cNvSpPr/>
            <p:nvPr/>
          </p:nvSpPr>
          <p:spPr bwMode="auto">
            <a:xfrm>
              <a:off x="6137930" y="2189233"/>
              <a:ext cx="54343" cy="94784"/>
            </a:xfrm>
            <a:custGeom>
              <a:avLst/>
              <a:gdLst>
                <a:gd name="T0" fmla="*/ 46 w 53"/>
                <a:gd name="T1" fmla="*/ 40 h 92"/>
                <a:gd name="T2" fmla="*/ 40 w 53"/>
                <a:gd name="T3" fmla="*/ 89 h 92"/>
                <a:gd name="T4" fmla="*/ 8 w 53"/>
                <a:gd name="T5" fmla="*/ 52 h 92"/>
                <a:gd name="T6" fmla="*/ 13 w 53"/>
                <a:gd name="T7" fmla="*/ 3 h 92"/>
                <a:gd name="T8" fmla="*/ 46 w 53"/>
                <a:gd name="T9" fmla="*/ 40 h 92"/>
              </a:gdLst>
              <a:ahLst/>
              <a:cxnLst>
                <a:cxn ang="0">
                  <a:pos x="T0" y="T1"/>
                </a:cxn>
                <a:cxn ang="0">
                  <a:pos x="T2" y="T3"/>
                </a:cxn>
                <a:cxn ang="0">
                  <a:pos x="T4" y="T5"/>
                </a:cxn>
                <a:cxn ang="0">
                  <a:pos x="T6" y="T7"/>
                </a:cxn>
                <a:cxn ang="0">
                  <a:pos x="T8" y="T9"/>
                </a:cxn>
              </a:cxnLst>
              <a:rect l="0" t="0" r="r" b="b"/>
              <a:pathLst>
                <a:path w="53" h="92">
                  <a:moveTo>
                    <a:pt x="46" y="40"/>
                  </a:moveTo>
                  <a:cubicBezTo>
                    <a:pt x="53" y="64"/>
                    <a:pt x="50" y="86"/>
                    <a:pt x="40" y="89"/>
                  </a:cubicBezTo>
                  <a:cubicBezTo>
                    <a:pt x="30" y="92"/>
                    <a:pt x="15" y="76"/>
                    <a:pt x="8" y="52"/>
                  </a:cubicBezTo>
                  <a:cubicBezTo>
                    <a:pt x="0" y="28"/>
                    <a:pt x="3" y="6"/>
                    <a:pt x="13" y="3"/>
                  </a:cubicBezTo>
                  <a:cubicBezTo>
                    <a:pt x="24" y="0"/>
                    <a:pt x="38" y="16"/>
                    <a:pt x="46" y="40"/>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9" name="Freeform 21"/>
            <p:cNvSpPr/>
            <p:nvPr/>
          </p:nvSpPr>
          <p:spPr bwMode="auto">
            <a:xfrm>
              <a:off x="6427970" y="2098240"/>
              <a:ext cx="54975" cy="96048"/>
            </a:xfrm>
            <a:custGeom>
              <a:avLst/>
              <a:gdLst>
                <a:gd name="T0" fmla="*/ 45 w 53"/>
                <a:gd name="T1" fmla="*/ 41 h 93"/>
                <a:gd name="T2" fmla="*/ 40 w 53"/>
                <a:gd name="T3" fmla="*/ 90 h 93"/>
                <a:gd name="T4" fmla="*/ 8 w 53"/>
                <a:gd name="T5" fmla="*/ 53 h 93"/>
                <a:gd name="T6" fmla="*/ 13 w 53"/>
                <a:gd name="T7" fmla="*/ 4 h 93"/>
                <a:gd name="T8" fmla="*/ 45 w 53"/>
                <a:gd name="T9" fmla="*/ 41 h 93"/>
              </a:gdLst>
              <a:ahLst/>
              <a:cxnLst>
                <a:cxn ang="0">
                  <a:pos x="T0" y="T1"/>
                </a:cxn>
                <a:cxn ang="0">
                  <a:pos x="T2" y="T3"/>
                </a:cxn>
                <a:cxn ang="0">
                  <a:pos x="T4" y="T5"/>
                </a:cxn>
                <a:cxn ang="0">
                  <a:pos x="T6" y="T7"/>
                </a:cxn>
                <a:cxn ang="0">
                  <a:pos x="T8" y="T9"/>
                </a:cxn>
              </a:cxnLst>
              <a:rect l="0" t="0" r="r" b="b"/>
              <a:pathLst>
                <a:path w="53" h="93">
                  <a:moveTo>
                    <a:pt x="45" y="41"/>
                  </a:moveTo>
                  <a:cubicBezTo>
                    <a:pt x="53" y="65"/>
                    <a:pt x="50" y="87"/>
                    <a:pt x="40" y="90"/>
                  </a:cubicBezTo>
                  <a:cubicBezTo>
                    <a:pt x="29" y="93"/>
                    <a:pt x="15" y="76"/>
                    <a:pt x="8" y="53"/>
                  </a:cubicBezTo>
                  <a:cubicBezTo>
                    <a:pt x="0" y="29"/>
                    <a:pt x="3" y="7"/>
                    <a:pt x="13" y="4"/>
                  </a:cubicBezTo>
                  <a:cubicBezTo>
                    <a:pt x="24" y="0"/>
                    <a:pt x="38" y="17"/>
                    <a:pt x="45" y="41"/>
                  </a:cubicBez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barn(inVertical)">
                                      <p:cBhvr>
                                        <p:cTn id="7" dur="500"/>
                                        <p:tgtEl>
                                          <p:spTgt spid="28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24"/>
                                        </p:tgtEl>
                                        <p:attrNameLst>
                                          <p:attrName>style.visibility</p:attrName>
                                        </p:attrNameLst>
                                      </p:cBhvr>
                                      <p:to>
                                        <p:strVal val="visible"/>
                                      </p:to>
                                    </p:set>
                                    <p:anim calcmode="lin" valueType="num">
                                      <p:cBhvr additive="base">
                                        <p:cTn id="11" dur="500" fill="hold"/>
                                        <p:tgtEl>
                                          <p:spTgt spid="324"/>
                                        </p:tgtEl>
                                        <p:attrNameLst>
                                          <p:attrName>ppt_x</p:attrName>
                                        </p:attrNameLst>
                                      </p:cBhvr>
                                      <p:tavLst>
                                        <p:tav tm="0">
                                          <p:val>
                                            <p:strVal val="#ppt_x"/>
                                          </p:val>
                                        </p:tav>
                                        <p:tav tm="100000">
                                          <p:val>
                                            <p:strVal val="#ppt_x"/>
                                          </p:val>
                                        </p:tav>
                                      </p:tavLst>
                                    </p:anim>
                                    <p:anim calcmode="lin" valueType="num">
                                      <p:cBhvr additive="base">
                                        <p:cTn id="12" dur="500" fill="hold"/>
                                        <p:tgtEl>
                                          <p:spTgt spid="32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500"/>
                            </p:stCondLst>
                            <p:childTnLst>
                              <p:par>
                                <p:cTn id="19" presetID="18" presetClass="entr" presetSubtype="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trips(downRigh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粗心一点的考生该题可能会错选 </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或 </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项。在对话中，顾客点了热狗和柠檬茶，而在服务员又提出问题后，顾客又继续点了一杯豆奶。根据上下文判断，</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Anything else?</a:t>
            </a:r>
            <a:r>
              <a:rPr lang="zh-CN" altLang="en-US" sz="2800" b="1" dirty="0">
                <a:latin typeface="微软雅黑" panose="020B0503020204020204" pitchFamily="34" charset="-122"/>
                <a:ea typeface="微软雅黑" panose="020B0503020204020204" pitchFamily="34" charset="-122"/>
              </a:rPr>
              <a:t>（还有其他的吗？）”最符合对话情景，故此题正确答案为：</a:t>
            </a:r>
            <a:r>
              <a:rPr lang="en-US" altLang="zh-CN" sz="2800" b="1" dirty="0">
                <a:latin typeface="微软雅黑" panose="020B0503020204020204" pitchFamily="34" charset="-122"/>
                <a:ea typeface="微软雅黑" panose="020B0503020204020204" pitchFamily="34" charset="-122"/>
              </a:rPr>
              <a:t>B</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80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九</a:t>
            </a:r>
          </a:p>
        </p:txBody>
      </p:sp>
      <p:sp>
        <p:nvSpPr>
          <p:cNvPr id="3" name="内容占位符 2"/>
          <p:cNvSpPr>
            <a:spLocks noGrp="1"/>
          </p:cNvSpPr>
          <p:nvPr>
            <p:ph idx="1"/>
          </p:nvPr>
        </p:nvSpPr>
        <p:spPr>
          <a:xfrm>
            <a:off x="520228" y="919422"/>
            <a:ext cx="11671772"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话题：同意与否</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M: It is not polite for people to speak with their mouth full.</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It is very rude.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 couldn’t agree with you             B. I couldn’t agree more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Never mind                                      D. Good idea</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话题：同意与否</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M: Smoking is bad for your health.</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I am thinking of giving it up.</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You are quite right                          B. That’s all right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None of your business                    D. I like it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059883" y="170934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81</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2059883" y="3876124"/>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9" name="文本框 8">
            <a:hlinkClick r:id="rId4" action="ppaction://hlinksldjump"/>
          </p:cNvPr>
          <p:cNvSpPr txBox="1"/>
          <p:nvPr/>
        </p:nvSpPr>
        <p:spPr>
          <a:xfrm>
            <a:off x="6481075" y="1770900"/>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9373362" y="390608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barn(inVertical)">
                                      <p:cBhvr>
                                        <p:cTn id="39" dur="500"/>
                                        <p:tgtEl>
                                          <p:spTgt spid="23"/>
                                        </p:tgtEl>
                                      </p:cBhvr>
                                    </p:animEffect>
                                  </p:childTnLst>
                                </p:cTn>
                              </p:par>
                            </p:childTnLst>
                          </p:cTn>
                        </p:par>
                        <p:par>
                          <p:cTn id="40" fill="hold">
                            <p:stCondLst>
                              <p:cond delay="500"/>
                            </p:stCondLst>
                            <p:childTnLst>
                              <p:par>
                                <p:cTn id="41" presetID="16" presetClass="entr" presetSubtype="37"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outVertic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animBg="1"/>
      <p:bldP spid="10" grpId="0" animBg="1"/>
    </p:bld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通读全篇对话，我们知道说话人认为，嘴里塞满东西时讲话是很不礼貌的行为，而对方也认为该行为是非常粗鲁的，因此可以判断出，对话两人的意见是一致的。</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项“我不同意你的意见。”、</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项“没关系。”和 </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项“好主意。”都不妥当，而 </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项“我非常赞同你的看法。”正好符合对话内容，故此题正确答案为：</a:t>
            </a:r>
            <a:r>
              <a:rPr lang="en-US" altLang="zh-CN" sz="2800" b="1" dirty="0">
                <a:latin typeface="微软雅黑" panose="020B0503020204020204" pitchFamily="34" charset="-122"/>
                <a:ea typeface="微软雅黑" panose="020B0503020204020204" pitchFamily="34" charset="-122"/>
              </a:rPr>
              <a:t>B</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82</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通读全篇对话，我们知道说话人认为吸烟有害健康，而对方表示考虑戒烟，因此可以判断出，对话中两人的意见是一致的。</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项意为“你说的很对。”符合上下文，而 </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项“没关系（不客气）。”、</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项“不关你的事。”以及 </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项“我乐意。”均不恰当，故此题正确答案为：</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83</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alphaModFix amt="20000"/>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九</a:t>
            </a:r>
          </a:p>
        </p:txBody>
      </p:sp>
      <p:sp>
        <p:nvSpPr>
          <p:cNvPr id="3" name="内容占位符 2"/>
          <p:cNvSpPr>
            <a:spLocks noGrp="1"/>
          </p:cNvSpPr>
          <p:nvPr>
            <p:ph idx="1"/>
          </p:nvPr>
        </p:nvSpPr>
        <p:spPr>
          <a:xfrm>
            <a:off x="520228" y="919422"/>
            <a:ext cx="11671772"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话题：同意与否</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M: I believe playing computer games is more interesting than reading 	books.</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I prefer reading books.</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 am afraid I can’t agree with you 	B. I agree with you</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You listen to me 				D. You are not right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093133" y="2062422"/>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84</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8" name="文本框 7">
            <a:hlinkClick r:id="rId4" action="ppaction://hlinksldjump"/>
          </p:cNvPr>
          <p:cNvSpPr txBox="1"/>
          <p:nvPr/>
        </p:nvSpPr>
        <p:spPr>
          <a:xfrm>
            <a:off x="7876336" y="2062422"/>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barn(inVertical)">
                                      <p:cBhvr>
                                        <p:cTn id="24" dur="500"/>
                                        <p:tgtEl>
                                          <p:spTgt spid="23"/>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arn(outVertic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8" grpId="0" animBg="1"/>
    </p:bld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根据“</a:t>
            </a:r>
            <a:r>
              <a:rPr lang="en-US" altLang="zh-CN" sz="2800" b="1" dirty="0">
                <a:latin typeface="微软雅黑" panose="020B0503020204020204" pitchFamily="34" charset="-122"/>
                <a:ea typeface="微软雅黑" panose="020B0503020204020204" pitchFamily="34" charset="-122"/>
              </a:rPr>
              <a:t>... playing computer games is more interesting than reading books.</a:t>
            </a:r>
            <a:r>
              <a:rPr lang="zh-CN" altLang="en-US" sz="2800" b="1" dirty="0">
                <a:latin typeface="微软雅黑" panose="020B0503020204020204" pitchFamily="34" charset="-122"/>
                <a:ea typeface="微软雅黑" panose="020B0503020204020204" pitchFamily="34" charset="-122"/>
              </a:rPr>
              <a:t>（</a:t>
            </a: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玩电脑游戏比阅读书籍更有趣。）”和“</a:t>
            </a:r>
            <a:r>
              <a:rPr lang="en-US" altLang="zh-CN" sz="2800" b="1" dirty="0">
                <a:latin typeface="微软雅黑" panose="020B0503020204020204" pitchFamily="34" charset="-122"/>
                <a:ea typeface="微软雅黑" panose="020B0503020204020204" pitchFamily="34" charset="-122"/>
              </a:rPr>
              <a:t>I prefer reading books.</a:t>
            </a:r>
            <a:r>
              <a:rPr lang="zh-CN" altLang="en-US" sz="2800" b="1" dirty="0">
                <a:latin typeface="微软雅黑" panose="020B0503020204020204" pitchFamily="34" charset="-122"/>
                <a:ea typeface="微软雅黑" panose="020B0503020204020204" pitchFamily="34" charset="-122"/>
              </a:rPr>
              <a:t>（我更喜欢看书。）”，我们可以判断出说话人之间观点不一致，因此 </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项“恐怕我不能同意你的看法”最符合上下文和文明礼貌用语的要求，故此题正确答案为：</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85</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十</a:t>
            </a:r>
          </a:p>
        </p:txBody>
      </p:sp>
      <p:sp>
        <p:nvSpPr>
          <p:cNvPr id="3" name="内容占位符 2"/>
          <p:cNvSpPr>
            <a:spLocks noGrp="1"/>
          </p:cNvSpPr>
          <p:nvPr>
            <p:ph idx="1"/>
          </p:nvPr>
        </p:nvSpPr>
        <p:spPr>
          <a:xfrm>
            <a:off x="520228" y="919422"/>
            <a:ext cx="11671772"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话题：禁止与警告</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M: Don’t use the elevator when there is a fire.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___________________. Thank you.</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Yes, I won’t 		B. Yes, I will</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No, I won’t 		D. No, I will</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话题：禁止与警告</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M: ___________________. Don’t get too close to that dog. You might get 	bitten.</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Oh, Thank you.</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OK 			B. It doesn’t matter</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Look for 			D. Look out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059883" y="1709345"/>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C</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86</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2409018" y="342768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D</a:t>
            </a:r>
          </a:p>
        </p:txBody>
      </p:sp>
      <p:sp>
        <p:nvSpPr>
          <p:cNvPr id="9" name="文本框 8">
            <a:hlinkClick r:id="rId4" action="ppaction://hlinksldjump"/>
          </p:cNvPr>
          <p:cNvSpPr txBox="1"/>
          <p:nvPr/>
        </p:nvSpPr>
        <p:spPr>
          <a:xfrm>
            <a:off x="6096000" y="183158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6026989" y="410137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barn(inVertical)">
                                      <p:cBhvr>
                                        <p:cTn id="39" dur="500"/>
                                        <p:tgtEl>
                                          <p:spTgt spid="23"/>
                                        </p:tgtEl>
                                      </p:cBhvr>
                                    </p:animEffect>
                                  </p:childTnLst>
                                </p:cTn>
                              </p:par>
                            </p:childTnLst>
                          </p:cTn>
                        </p:par>
                        <p:par>
                          <p:cTn id="40" fill="hold">
                            <p:stCondLst>
                              <p:cond delay="500"/>
                            </p:stCondLst>
                            <p:childTnLst>
                              <p:par>
                                <p:cTn id="41" presetID="16" presetClass="entr" presetSubtype="37"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outVertic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animBg="1"/>
      <p:bldP spid="10" grpId="0" animBg="1"/>
    </p:bld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通读全篇对话，我们了解到说话人告知对方禁止在火灾时乘电梯，而对方也表示感谢其提醒。</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Yes, I won’t.”</a:t>
            </a:r>
            <a:r>
              <a:rPr lang="zh-CN" altLang="en-US" sz="2800" b="1" dirty="0">
                <a:latin typeface="微软雅黑" panose="020B0503020204020204" pitchFamily="34" charset="-122"/>
                <a:ea typeface="微软雅黑" panose="020B0503020204020204" pitchFamily="34" charset="-122"/>
              </a:rPr>
              <a:t>和</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No, I will.”</a:t>
            </a:r>
            <a:r>
              <a:rPr lang="zh-CN" altLang="en-US" sz="2800" b="1" dirty="0">
                <a:latin typeface="微软雅黑" panose="020B0503020204020204" pitchFamily="34" charset="-122"/>
                <a:ea typeface="微软雅黑" panose="020B0503020204020204" pitchFamily="34" charset="-122"/>
              </a:rPr>
              <a:t>不符合正确答语形式，故不能选，</a:t>
            </a:r>
            <a:r>
              <a:rPr lang="en-US" altLang="zh-CN" sz="2800" b="1" dirty="0">
                <a:latin typeface="微软雅黑" panose="020B0503020204020204" pitchFamily="34" charset="-122"/>
                <a:ea typeface="微软雅黑" panose="020B0503020204020204" pitchFamily="34" charset="-122"/>
              </a:rPr>
              <a:t>B</a:t>
            </a:r>
            <a:r>
              <a:rPr lang="zh-CN" altLang="en-US" sz="2800" b="1" dirty="0">
                <a:latin typeface="微软雅黑" panose="020B0503020204020204" pitchFamily="34" charset="-122"/>
                <a:ea typeface="微软雅黑" panose="020B0503020204020204" pitchFamily="34" charset="-122"/>
              </a:rPr>
              <a:t>项“是的，我会（乘电梯）的。”不符合上下文；</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项“不，我不会的。”既符合语法，又与上下文一致，故此题正确答案为：</a:t>
            </a:r>
            <a:r>
              <a:rPr lang="en-US" altLang="zh-CN" sz="2800" b="1" dirty="0">
                <a:latin typeface="微软雅黑" panose="020B0503020204020204" pitchFamily="34" charset="-122"/>
                <a:ea typeface="微软雅黑" panose="020B0503020204020204" pitchFamily="34" charset="-122"/>
              </a:rPr>
              <a:t>C</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87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考生如果不熟悉动词短语“</a:t>
            </a:r>
            <a:r>
              <a:rPr lang="en-US" altLang="zh-CN" sz="2800" b="1" dirty="0">
                <a:latin typeface="微软雅黑" panose="020B0503020204020204" pitchFamily="34" charset="-122"/>
                <a:ea typeface="微软雅黑" panose="020B0503020204020204" pitchFamily="34" charset="-122"/>
              </a:rPr>
              <a:t>look out”</a:t>
            </a:r>
            <a:r>
              <a:rPr lang="zh-CN" altLang="en-US" sz="2800" b="1" dirty="0">
                <a:latin typeface="微软雅黑" panose="020B0503020204020204" pitchFamily="34" charset="-122"/>
                <a:ea typeface="微软雅黑" panose="020B0503020204020204" pitchFamily="34" charset="-122"/>
              </a:rPr>
              <a:t>的话，就有可能错选其他选项。</a:t>
            </a:r>
            <a:r>
              <a:rPr lang="en-US" altLang="zh-CN" sz="2800" b="1" dirty="0">
                <a:latin typeface="微软雅黑" panose="020B0503020204020204" pitchFamily="34" charset="-122"/>
                <a:ea typeface="微软雅黑" panose="020B0503020204020204" pitchFamily="34" charset="-122"/>
              </a:rPr>
              <a:t>D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Look out”</a:t>
            </a:r>
            <a:r>
              <a:rPr lang="zh-CN" altLang="en-US" sz="2800" b="1" dirty="0">
                <a:latin typeface="微软雅黑" panose="020B0503020204020204" pitchFamily="34" charset="-122"/>
                <a:ea typeface="微软雅黑" panose="020B0503020204020204" pitchFamily="34" charset="-122"/>
              </a:rPr>
              <a:t>有“留神、提防、小心”的意思，根据上下文，说话人想警告对方不要离狗太近，以防被咬，故此题正确答案为：</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88</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alphaModFix amt="20000"/>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十</a:t>
            </a:r>
          </a:p>
        </p:txBody>
      </p:sp>
      <p:sp>
        <p:nvSpPr>
          <p:cNvPr id="3" name="内容占位符 2"/>
          <p:cNvSpPr>
            <a:spLocks noGrp="1"/>
          </p:cNvSpPr>
          <p:nvPr>
            <p:ph idx="1"/>
          </p:nvPr>
        </p:nvSpPr>
        <p:spPr>
          <a:xfrm>
            <a:off x="520228" y="919422"/>
            <a:ext cx="11671772"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话题：投诉与责备</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3. M: Excuse me!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Yes?</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 The restaurant is too noisy, and we can’t stand it.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 want to make a complaint                         B. They are very expensive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I prefer eating there                                     D. The food tastes delicious</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话题：投诉与责备</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M: You shouldn’t have lied to me.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I am sorry.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 promise it won’t happen again                B. I never lie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You should have found it out                       D. You lied</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2176261" y="2168489"/>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89</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16" name="TextBox 22"/>
          <p:cNvSpPr txBox="1"/>
          <p:nvPr/>
        </p:nvSpPr>
        <p:spPr>
          <a:xfrm>
            <a:off x="3835412" y="4358706"/>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9" name="文本框 8">
            <a:hlinkClick r:id="rId4" action="ppaction://hlinksldjump"/>
          </p:cNvPr>
          <p:cNvSpPr txBox="1"/>
          <p:nvPr/>
        </p:nvSpPr>
        <p:spPr>
          <a:xfrm>
            <a:off x="6759261" y="1560139"/>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5938206" y="442026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inVertical)">
                                      <p:cBhvr>
                                        <p:cTn id="42" dur="500"/>
                                        <p:tgtEl>
                                          <p:spTgt spid="23"/>
                                        </p:tgtEl>
                                      </p:cBhvr>
                                    </p:animEffect>
                                  </p:childTnLst>
                                </p:cTn>
                              </p:par>
                            </p:childTnLst>
                          </p:cTn>
                        </p:par>
                        <p:par>
                          <p:cTn id="43" fill="hold">
                            <p:stCondLst>
                              <p:cond delay="500"/>
                            </p:stCondLst>
                            <p:childTnLst>
                              <p:par>
                                <p:cTn id="44" presetID="16" presetClass="entr" presetSubtype="37"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outVertical)">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500"/>
                            </p:stCondLst>
                            <p:childTnLst>
                              <p:par>
                                <p:cTn id="53" presetID="16" presetClass="entr" presetSubtype="37"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barn(outVertical)">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16" grpId="0"/>
      <p:bldP spid="9" grpId="0" bldLvl="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3855085"/>
            <a:ext cx="10668000" cy="2291715"/>
          </a:xfrm>
          <a:prstGeom prst="rect">
            <a:avLst/>
          </a:prstGeom>
          <a:solidFill>
            <a:srgbClr val="EAD5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2" name="图示 1"/>
          <p:cNvGraphicFramePr/>
          <p:nvPr/>
        </p:nvGraphicFramePr>
        <p:xfrm>
          <a:off x="2032000" y="27323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灯片编号占位符 2"/>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cs typeface="Times New Roman" panose="02020603050405020304" pitchFamily="18" charset="0"/>
              </a:rPr>
              <a:t>9</a:t>
            </a:fld>
            <a:endParaRPr lang="en-US">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左箭头 4">
            <a:hlinkClick r:id="rId7"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4" name="文本框 3"/>
          <p:cNvSpPr txBox="1"/>
          <p:nvPr/>
        </p:nvSpPr>
        <p:spPr>
          <a:xfrm>
            <a:off x="2032000" y="2092993"/>
            <a:ext cx="8271510" cy="1568450"/>
          </a:xfrm>
          <a:prstGeom prst="rect">
            <a:avLst/>
          </a:prstGeom>
          <a:noFill/>
        </p:spPr>
        <p:txBody>
          <a:bodyPr wrap="none" rtlCol="0">
            <a:spAutoFit/>
          </a:bodyPr>
          <a:lstStyle/>
          <a:p>
            <a:pPr algn="l"/>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M: What a fine day! Why not go boating in the park?</a:t>
            </a:r>
          </a:p>
          <a:p>
            <a:pPr algn="l"/>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W: ___________________. Let’s go.</a:t>
            </a:r>
          </a:p>
          <a:p>
            <a:pPr algn="l"/>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 You’re joking 			B. Sounds great</a:t>
            </a:r>
          </a:p>
          <a:p>
            <a:pPr algn="l"/>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C. I’m afraid not 		D. Don’t worry</a:t>
            </a:r>
          </a:p>
        </p:txBody>
      </p:sp>
      <p:sp>
        <p:nvSpPr>
          <p:cNvPr id="7" name="文本框 6"/>
          <p:cNvSpPr txBox="1"/>
          <p:nvPr/>
        </p:nvSpPr>
        <p:spPr>
          <a:xfrm>
            <a:off x="3586242" y="2432673"/>
            <a:ext cx="429926" cy="523220"/>
          </a:xfrm>
          <a:prstGeom prst="rect">
            <a:avLst/>
          </a:prstGeom>
          <a:noFill/>
        </p:spPr>
        <p:txBody>
          <a:bodyPr wrap="non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9" name="文本框 8"/>
          <p:cNvSpPr txBox="1"/>
          <p:nvPr/>
        </p:nvSpPr>
        <p:spPr>
          <a:xfrm>
            <a:off x="762000" y="3855341"/>
            <a:ext cx="10668000" cy="2306955"/>
          </a:xfrm>
          <a:prstGeom prst="rect">
            <a:avLst/>
          </a:prstGeom>
          <a:noFill/>
        </p:spPr>
        <p:txBody>
          <a:bodyPr wrap="square" rtlCol="0">
            <a:spAutoFit/>
          </a:bodyPr>
          <a:lstStyle/>
          <a:p>
            <a:r>
              <a:rPr lang="zh-CN" altLang="en-US" sz="24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解析： </a:t>
            </a:r>
            <a:r>
              <a:rPr sz="24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做题时考生应通读全篇对话，根据语境进行选择。本题中，首先从“Why not ...”可以判断该语境为提建议的话题，而表达同意或欣然接受对方观点时，我们可以说“Sounds great.（听起来不错。）”/ “Good idea!（好主意！）”等进行应答；相反，表达拒绝时可以说“I’m afraid not. / I’d love to, but ...”等进行应答。根据第二句“Let’s go.”我们得知说话人</a:t>
            </a:r>
          </a:p>
          <a:p>
            <a:r>
              <a:rPr sz="240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是赞成对方去公园划船的想法的，故此题正确答案是B。</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Graphic spid="2" grpId="0">
        <p:bldAsOne/>
      </p:bldGraphic>
      <p:bldP spid="4" grpId="0"/>
      <p:bldP spid="7" grpId="0"/>
      <p:bldP spid="9" grpId="0"/>
    </p:bld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根据“</a:t>
            </a:r>
            <a:r>
              <a:rPr lang="en-US" altLang="zh-CN" sz="2800" b="1" dirty="0">
                <a:latin typeface="微软雅黑" panose="020B0503020204020204" pitchFamily="34" charset="-122"/>
                <a:ea typeface="微软雅黑" panose="020B0503020204020204" pitchFamily="34" charset="-122"/>
              </a:rPr>
              <a:t>The restaurant is too noisy, and we can’t stand it.</a:t>
            </a:r>
            <a:r>
              <a:rPr lang="zh-CN" altLang="en-US" sz="2800" b="1" dirty="0">
                <a:latin typeface="微软雅黑" panose="020B0503020204020204" pitchFamily="34" charset="-122"/>
                <a:ea typeface="微软雅黑" panose="020B0503020204020204" pitchFamily="34" charset="-122"/>
              </a:rPr>
              <a:t>（餐厅太吵，我们忍受不了。）”，可以判断出说话人很不满意餐厅环境，正在进行投诉。</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I want to make a complaint.”</a:t>
            </a:r>
            <a:r>
              <a:rPr lang="zh-CN" altLang="en-US" sz="2800" b="1" dirty="0">
                <a:latin typeface="微软雅黑" panose="020B0503020204020204" pitchFamily="34" charset="-122"/>
                <a:ea typeface="微软雅黑" panose="020B0503020204020204" pitchFamily="34" charset="-122"/>
              </a:rPr>
              <a:t>意为“我想投诉。”最符合对话情景，故此题正确答案为：</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90</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通读全篇对话，我们了解到说话人责备对方不应该撒谎，而对方也表示了抱歉。</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项意为“我保证再也不撒谎。”符合语境，而 </a:t>
            </a:r>
            <a:r>
              <a:rPr lang="en-US" altLang="zh-CN" sz="2800" b="1" dirty="0">
                <a:latin typeface="微软雅黑" panose="020B0503020204020204" pitchFamily="34" charset="-122"/>
                <a:ea typeface="微软雅黑" panose="020B0503020204020204" pitchFamily="34" charset="-122"/>
              </a:rPr>
              <a:t>B </a:t>
            </a:r>
            <a:r>
              <a:rPr lang="zh-CN" altLang="en-US" sz="2800" b="1" dirty="0">
                <a:latin typeface="微软雅黑" panose="020B0503020204020204" pitchFamily="34" charset="-122"/>
                <a:ea typeface="微软雅黑" panose="020B0503020204020204" pitchFamily="34" charset="-122"/>
              </a:rPr>
              <a:t>项“我从来不撒谎。”、</a:t>
            </a:r>
            <a:r>
              <a:rPr lang="en-US" altLang="zh-CN" sz="2800" b="1" dirty="0">
                <a:latin typeface="微软雅黑" panose="020B0503020204020204" pitchFamily="34" charset="-122"/>
                <a:ea typeface="微软雅黑" panose="020B0503020204020204" pitchFamily="34" charset="-122"/>
              </a:rPr>
              <a:t>C </a:t>
            </a:r>
            <a:r>
              <a:rPr lang="zh-CN" altLang="en-US" sz="2800" b="1" dirty="0">
                <a:latin typeface="微软雅黑" panose="020B0503020204020204" pitchFamily="34" charset="-122"/>
                <a:ea typeface="微软雅黑" panose="020B0503020204020204" pitchFamily="34" charset="-122"/>
              </a:rPr>
              <a:t>项“你应该发现的。”以及 </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项“你撒谎了。”均不妥当，故此题正确答案为：</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91</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952" y="-29303"/>
            <a:ext cx="2506942" cy="2508444"/>
          </a:xfrm>
          <a:prstGeom prst="rect">
            <a:avLst/>
          </a:prstGeom>
        </p:spPr>
      </p:pic>
      <p:sp>
        <p:nvSpPr>
          <p:cNvPr id="2" name="标题 1"/>
          <p:cNvSpPr>
            <a:spLocks noGrp="1"/>
          </p:cNvSpPr>
          <p:nvPr>
            <p:ph type="title"/>
          </p:nvPr>
        </p:nvSpPr>
        <p:spPr>
          <a:xfrm>
            <a:off x="540589" y="-120770"/>
            <a:ext cx="10972800" cy="1143000"/>
          </a:xfrm>
        </p:spPr>
        <p:txBody>
          <a:bodyPr>
            <a:normAutofit/>
          </a:bodyPr>
          <a:lstStyle/>
          <a:p>
            <a:pPr algn="l"/>
            <a:r>
              <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自 测 题 十</a:t>
            </a:r>
          </a:p>
        </p:txBody>
      </p:sp>
      <p:sp>
        <p:nvSpPr>
          <p:cNvPr id="3" name="内容占位符 2"/>
          <p:cNvSpPr>
            <a:spLocks noGrp="1"/>
          </p:cNvSpPr>
          <p:nvPr>
            <p:ph idx="1"/>
          </p:nvPr>
        </p:nvSpPr>
        <p:spPr>
          <a:xfrm>
            <a:off x="520228" y="919422"/>
            <a:ext cx="11671772" cy="5913404"/>
          </a:xfrm>
        </p:spPr>
        <p:txBody>
          <a:bodyPr>
            <a:norm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话题：语言交际障碍</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 M: Oh, my God! He is in a bad mood today.</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You can say that again.</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Pardon? 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W: I mean that you are right. He lost his wallet, and he is very upset 	about it.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I didn’t follow you                                   B. I said that again</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Don’t say that                                          D. That’s right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Box 22"/>
          <p:cNvSpPr txBox="1"/>
          <p:nvPr/>
        </p:nvSpPr>
        <p:spPr>
          <a:xfrm>
            <a:off x="3453439" y="2217531"/>
            <a:ext cx="1659151" cy="52322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4" name="灯片编号占位符 3"/>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92</a:t>
            </a:fld>
            <a:endParaRPr lang="en-US">
              <a:latin typeface="微软雅黑" panose="020B0503020204020204" pitchFamily="34" charset="-122"/>
              <a:ea typeface="微软雅黑" panose="020B0503020204020204" pitchFamily="34" charset="-122"/>
            </a:endParaRPr>
          </a:p>
        </p:txBody>
      </p:sp>
      <p:sp>
        <p:nvSpPr>
          <p:cNvPr id="26" name="左箭头 25">
            <a:hlinkClick r:id="rId3" action="ppaction://hlinksldjump"/>
          </p:cNvPr>
          <p:cNvSpPr/>
          <p:nvPr/>
        </p:nvSpPr>
        <p:spPr>
          <a:xfrm>
            <a:off x="11025645"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8" name="文本框 7">
            <a:hlinkClick r:id="rId4" action="ppaction://hlinksldjump"/>
          </p:cNvPr>
          <p:cNvSpPr txBox="1"/>
          <p:nvPr/>
        </p:nvSpPr>
        <p:spPr>
          <a:xfrm>
            <a:off x="5604519" y="2162496"/>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arn(inVertical)">
                                      <p:cBhvr>
                                        <p:cTn id="30" dur="500"/>
                                        <p:tgtEl>
                                          <p:spTgt spid="23"/>
                                        </p:tgtEl>
                                      </p:cBhvr>
                                    </p:animEffect>
                                  </p:childTnLst>
                                </p:cTn>
                              </p:par>
                            </p:childTnLst>
                          </p:cTn>
                        </p:par>
                        <p:par>
                          <p:cTn id="31" fill="hold">
                            <p:stCondLst>
                              <p:cond delay="500"/>
                            </p:stCondLst>
                            <p:childTnLst>
                              <p:par>
                                <p:cTn id="32" presetID="16" presetClass="entr" presetSubtype="37"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arn(outVertical)">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3" grpId="0"/>
      <p:bldP spid="8" grpId="0" animBg="1"/>
    </p:bld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在对话中，说话人使用了地道的表达“</a:t>
            </a:r>
            <a:r>
              <a:rPr lang="en-US" altLang="zh-CN" sz="2800" b="1" dirty="0">
                <a:latin typeface="微软雅黑" panose="020B0503020204020204" pitchFamily="34" charset="-122"/>
                <a:ea typeface="微软雅黑" panose="020B0503020204020204" pitchFamily="34" charset="-122"/>
              </a:rPr>
              <a:t>You can say that again.</a:t>
            </a:r>
            <a:r>
              <a:rPr lang="zh-CN" altLang="en-US" sz="2800" b="1" dirty="0">
                <a:latin typeface="微软雅黑" panose="020B0503020204020204" pitchFamily="34" charset="-122"/>
                <a:ea typeface="微软雅黑" panose="020B0503020204020204" pitchFamily="34" charset="-122"/>
              </a:rPr>
              <a:t>（你说的一点也没错。）”而对方没听懂，要求“</a:t>
            </a:r>
            <a:r>
              <a:rPr lang="en-US" altLang="zh-CN" sz="2800" b="1" dirty="0">
                <a:latin typeface="微软雅黑" panose="020B0503020204020204" pitchFamily="34" charset="-122"/>
                <a:ea typeface="微软雅黑" panose="020B0503020204020204" pitchFamily="34" charset="-122"/>
              </a:rPr>
              <a:t>Pardon”</a:t>
            </a:r>
            <a:r>
              <a:rPr lang="zh-CN" altLang="en-US" sz="2800" b="1" dirty="0">
                <a:latin typeface="微软雅黑" panose="020B0503020204020204" pitchFamily="34" charset="-122"/>
                <a:ea typeface="微软雅黑" panose="020B0503020204020204" pitchFamily="34" charset="-122"/>
              </a:rPr>
              <a:t>，故 </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a:t>
            </a:r>
            <a:r>
              <a:rPr lang="en-US" altLang="zh-CN" sz="2800" b="1" dirty="0">
                <a:latin typeface="微软雅黑" panose="020B0503020204020204" pitchFamily="34" charset="-122"/>
                <a:ea typeface="微软雅黑" panose="020B0503020204020204" pitchFamily="34" charset="-122"/>
              </a:rPr>
              <a:t>I didn’t follow you.</a:t>
            </a:r>
            <a:r>
              <a:rPr lang="zh-CN" altLang="en-US" sz="2800" b="1" dirty="0">
                <a:latin typeface="微软雅黑" panose="020B0503020204020204" pitchFamily="34" charset="-122"/>
                <a:ea typeface="微软雅黑" panose="020B0503020204020204" pitchFamily="34" charset="-122"/>
              </a:rPr>
              <a:t>（我不懂你说的。）”最符合上下文，故此题正确答案为：</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93</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t>94</a:t>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四、 真题回放，一比高低</a:t>
            </a:r>
          </a:p>
        </p:txBody>
      </p:sp>
      <p:pic>
        <p:nvPicPr>
          <p:cNvPr id="83" name="图片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4"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p>
        </p:txBody>
      </p:sp>
    </p:spTree>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645467"/>
          </a:xfrm>
        </p:spPr>
        <p:txBody>
          <a:bodyPr>
            <a:no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a:t>
            </a:r>
            <a:r>
              <a:rPr sz="2400" b="1" dirty="0">
                <a:latin typeface="微软雅黑" panose="020B0503020204020204" pitchFamily="34" charset="-122"/>
                <a:ea typeface="微软雅黑" panose="020B0503020204020204" pitchFamily="34" charset="-122"/>
                <a:cs typeface="微软雅黑" panose="020B0503020204020204" pitchFamily="34" charset="-122"/>
              </a:rPr>
              <a:t>道歉与应答（2021 年广东高职高考 1）</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1. M: Sorry. I’m late, Mrs. Smith.</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W: ______________________.</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That’s all right 		B. You are welcome</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Oh, come on 			D. Oh, dear</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话题：邀请与应答（</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2020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年广东高职高考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 W: Tom, I’m hungry.</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 How about going to McDonald’s?</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Me too                              B. Not at all</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No, thanks                        D. I hope so</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p>
        </p:txBody>
      </p:sp>
      <p:sp>
        <p:nvSpPr>
          <p:cNvPr id="5" name="TextBox 4"/>
          <p:cNvSpPr txBox="1"/>
          <p:nvPr/>
        </p:nvSpPr>
        <p:spPr>
          <a:xfrm>
            <a:off x="2240980" y="2099535"/>
            <a:ext cx="1503098" cy="521970"/>
          </a:xfrm>
          <a:prstGeom prst="rect">
            <a:avLst/>
          </a:prstGeom>
          <a:noFill/>
        </p:spPr>
        <p:txBody>
          <a:bodyPr wrap="square" rtlCol="0">
            <a:spAutoFit/>
          </a:bodyPr>
          <a:lstStyle/>
          <a:p>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6" name="TextBox 5"/>
          <p:cNvSpPr txBox="1"/>
          <p:nvPr/>
        </p:nvSpPr>
        <p:spPr>
          <a:xfrm>
            <a:off x="1782166" y="4209752"/>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95</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文本框 8">
            <a:hlinkClick r:id="rId4" action="ppaction://hlinksldjump"/>
          </p:cNvPr>
          <p:cNvSpPr txBox="1"/>
          <p:nvPr/>
        </p:nvSpPr>
        <p:spPr>
          <a:xfrm>
            <a:off x="5474527" y="2099117"/>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9549666" y="5158061"/>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500"/>
                            </p:stCondLst>
                            <p:childTnLst>
                              <p:par>
                                <p:cTn id="41" presetID="16" presetClass="entr" presetSubtype="37"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500"/>
                            </p:stCondLst>
                            <p:childTnLst>
                              <p:par>
                                <p:cTn id="50" presetID="16" presetClass="entr" presetSubtype="37"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outVertical)">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6" grpId="0"/>
      <p:bldP spid="9" grpId="0" bldLvl="0" animBg="1"/>
      <p:bldP spid="10" grpId="0" animBg="1"/>
    </p:bldLst>
  </p:timing>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 根据“Sorry. I’m late, Mrs. Smith.”可以得知说话者是表达迟到的歉意，A 项 That’s all right</a:t>
            </a:r>
            <a:r>
              <a:rPr lang="en-US" sz="2800" b="1" dirty="0">
                <a:latin typeface="微软雅黑" panose="020B0503020204020204" pitchFamily="34" charset="-122"/>
                <a:ea typeface="微软雅黑" panose="020B0503020204020204" pitchFamily="34" charset="-122"/>
              </a:rPr>
              <a:t> </a:t>
            </a:r>
            <a:r>
              <a:rPr sz="2800" b="1" dirty="0">
                <a:latin typeface="微软雅黑" panose="020B0503020204020204" pitchFamily="34" charset="-122"/>
                <a:ea typeface="微软雅黑" panose="020B0503020204020204" pitchFamily="34" charset="-122"/>
              </a:rPr>
              <a:t>意为“没关系”，B 项 You are welcome 意为“不用客气”，C 项 Oh, come on 表示“得了吧”，D 项 Oh, dear 表示惊讶，B、C、D 项均不符合语境，故此题的正确答案为：A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96</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lang="zh-CN" altLang="en-US" sz="2800" b="1" dirty="0">
                <a:latin typeface="微软雅黑" panose="020B0503020204020204" pitchFamily="34" charset="-122"/>
                <a:ea typeface="微软雅黑" panose="020B0503020204020204" pitchFamily="34" charset="-122"/>
              </a:rPr>
              <a:t>根据“</a:t>
            </a:r>
            <a:r>
              <a:rPr lang="en-US" altLang="zh-CN" sz="2800" b="1" dirty="0">
                <a:latin typeface="微软雅黑" panose="020B0503020204020204" pitchFamily="34" charset="-122"/>
                <a:ea typeface="微软雅黑" panose="020B0503020204020204" pitchFamily="34" charset="-122"/>
              </a:rPr>
              <a:t>I’m hungry.”</a:t>
            </a:r>
            <a:r>
              <a:rPr lang="zh-CN" altLang="en-US" sz="2800" b="1" dirty="0">
                <a:latin typeface="微软雅黑" panose="020B0503020204020204" pitchFamily="34" charset="-122"/>
                <a:ea typeface="微软雅黑" panose="020B0503020204020204" pitchFamily="34" charset="-122"/>
              </a:rPr>
              <a:t>（我饿了。）和“</a:t>
            </a:r>
            <a:r>
              <a:rPr lang="en-US" altLang="zh-CN" sz="2800" b="1" dirty="0">
                <a:latin typeface="微软雅黑" panose="020B0503020204020204" pitchFamily="34" charset="-122"/>
                <a:ea typeface="微软雅黑" panose="020B0503020204020204" pitchFamily="34" charset="-122"/>
              </a:rPr>
              <a:t>How about going to McDonald’s?”</a:t>
            </a:r>
            <a:r>
              <a:rPr lang="zh-CN" altLang="en-US" sz="2800" b="1" dirty="0">
                <a:latin typeface="微软雅黑" panose="020B0503020204020204" pitchFamily="34" charset="-122"/>
                <a:ea typeface="微软雅黑" panose="020B0503020204020204" pitchFamily="34" charset="-122"/>
              </a:rPr>
              <a:t>（去麦当劳餐厅如何？），我们可以判断出说话人和对方一样感觉饿了，想去吃东西。</a:t>
            </a:r>
            <a:r>
              <a:rPr lang="en-US" altLang="zh-CN" sz="2800" b="1" dirty="0">
                <a:latin typeface="微软雅黑" panose="020B0503020204020204" pitchFamily="34" charset="-122"/>
                <a:ea typeface="微软雅黑" panose="020B0503020204020204" pitchFamily="34" charset="-122"/>
              </a:rPr>
              <a:t>A </a:t>
            </a:r>
            <a:r>
              <a:rPr lang="zh-CN" altLang="en-US" sz="2800" b="1" dirty="0">
                <a:latin typeface="微软雅黑" panose="020B0503020204020204" pitchFamily="34" charset="-122"/>
                <a:ea typeface="微软雅黑" panose="020B0503020204020204" pitchFamily="34" charset="-122"/>
              </a:rPr>
              <a:t>项“我也是”符合上下文，故此题正确答案为：</a:t>
            </a:r>
            <a:r>
              <a:rPr lang="en-US" altLang="zh-CN" sz="2800" b="1" dirty="0">
                <a:latin typeface="微软雅黑" panose="020B0503020204020204" pitchFamily="34" charset="-122"/>
                <a:ea typeface="微软雅黑" panose="020B0503020204020204" pitchFamily="34" charset="-122"/>
              </a:rPr>
              <a:t>A</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97</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stretch>
            <a:fillRect/>
          </a:stretch>
        </p:blipFill>
        <p:spPr>
          <a:xfrm>
            <a:off x="8724900" y="-716494"/>
            <a:ext cx="4648200" cy="5065188"/>
          </a:xfrm>
          <a:prstGeom prst="rect">
            <a:avLst/>
          </a:prstGeom>
        </p:spPr>
      </p:pic>
      <p:sp>
        <p:nvSpPr>
          <p:cNvPr id="3" name="内容占位符 2"/>
          <p:cNvSpPr>
            <a:spLocks noGrp="1"/>
          </p:cNvSpPr>
          <p:nvPr>
            <p:ph idx="1"/>
          </p:nvPr>
        </p:nvSpPr>
        <p:spPr>
          <a:xfrm>
            <a:off x="457200" y="1212532"/>
            <a:ext cx="11277600" cy="5803409"/>
          </a:xfrm>
        </p:spPr>
        <p:txBody>
          <a:bodyPr>
            <a:noAutofit/>
          </a:bodyPr>
          <a:lstStyle/>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a:t>
            </a:r>
            <a:r>
              <a:rPr sz="2400" b="1" dirty="0">
                <a:latin typeface="微软雅黑" panose="020B0503020204020204" pitchFamily="34" charset="-122"/>
                <a:ea typeface="微软雅黑" panose="020B0503020204020204" pitchFamily="34" charset="-122"/>
                <a:cs typeface="微软雅黑" panose="020B0503020204020204" pitchFamily="34" charset="-122"/>
              </a:rPr>
              <a:t>打电话（2021 年广东高职高考 2）</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3. W: Hello, may I speak to Bob?</a:t>
            </a:r>
          </a:p>
          <a:p>
            <a:pPr marL="0" inden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    </a:t>
            </a:r>
            <a:r>
              <a:rPr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______________________.</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A. Yes, you are right </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B. Yes, Bob speaking</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C. Yes, I’m fine </a:t>
            </a:r>
          </a:p>
          <a:p>
            <a:pPr marL="0" inden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D. Yes, he is Bob</a:t>
            </a:r>
          </a:p>
          <a:p>
            <a:pPr marL="0" inden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话题：祝愿与祝贺（</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2020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年广东高职高考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4. W: Please give my best wishes to your grandparents.</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M: ___________________. Thank you.</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 You are welcome                                     B. I will</a:t>
            </a:r>
          </a:p>
          <a:p>
            <a:pPr marL="0" indent="0">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C. I think so                                                  D. I hope not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标题 1"/>
          <p:cNvSpPr txBox="1"/>
          <p:nvPr/>
        </p:nvSpPr>
        <p:spPr>
          <a:xfrm>
            <a:off x="762000" y="201964"/>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rgbClr val="002060"/>
                </a:solidFill>
                <a:latin typeface="微软雅黑" panose="020B0503020204020204" pitchFamily="34" charset="-122"/>
                <a:ea typeface="微软雅黑" panose="020B0503020204020204" pitchFamily="34" charset="-122"/>
              </a:rPr>
              <a:t>真题回放</a:t>
            </a:r>
          </a:p>
        </p:txBody>
      </p:sp>
      <p:sp>
        <p:nvSpPr>
          <p:cNvPr id="5" name="TextBox 4"/>
          <p:cNvSpPr txBox="1"/>
          <p:nvPr/>
        </p:nvSpPr>
        <p:spPr>
          <a:xfrm>
            <a:off x="1635019" y="2094547"/>
            <a:ext cx="1503098" cy="52197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6" name="TextBox 5"/>
          <p:cNvSpPr txBox="1"/>
          <p:nvPr/>
        </p:nvSpPr>
        <p:spPr>
          <a:xfrm>
            <a:off x="1465239" y="5041900"/>
            <a:ext cx="1503098" cy="523220"/>
          </a:xfrm>
          <a:prstGeom prst="rect">
            <a:avLst/>
          </a:prstGeom>
          <a:noFill/>
        </p:spPr>
        <p:txBody>
          <a:bodyPr wrap="square" rtlCol="0">
            <a:spAutoFit/>
          </a:bodyPr>
          <a:lstStyle/>
          <a:p>
            <a:pPr algn="ctr"/>
            <a:r>
              <a:rPr lang="en-US" altLang="zh-CN"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B</a:t>
            </a:r>
          </a:p>
        </p:txBody>
      </p:sp>
      <p:sp>
        <p:nvSpPr>
          <p:cNvPr id="2" name="灯片编号占位符 1"/>
          <p:cNvSpPr>
            <a:spLocks noGrp="1"/>
          </p:cNvSpPr>
          <p:nvPr>
            <p:ph type="sldNum" sz="quarter" idx="12"/>
          </p:nvPr>
        </p:nvSpPr>
        <p:spPr/>
        <p:txBody>
          <a:bodyPr/>
          <a:lstStyle/>
          <a:p>
            <a:fld id="{879EF9BB-81F1-401D-AA19-680A8E0D7F6D}" type="slidenum">
              <a:rPr lang="en-US" smtClean="0">
                <a:latin typeface="微软雅黑" panose="020B0503020204020204" pitchFamily="34" charset="-122"/>
                <a:ea typeface="微软雅黑" panose="020B0503020204020204" pitchFamily="34" charset="-122"/>
              </a:rPr>
              <a:t>98</a:t>
            </a:fld>
            <a:endParaRPr lang="en-US">
              <a:latin typeface="微软雅黑" panose="020B0503020204020204" pitchFamily="34" charset="-122"/>
              <a:ea typeface="微软雅黑" panose="020B0503020204020204" pitchFamily="34" charset="-122"/>
            </a:endParaRPr>
          </a:p>
        </p:txBody>
      </p:sp>
      <p:sp>
        <p:nvSpPr>
          <p:cNvPr id="8" name="左箭头 7">
            <a:hlinkClick r:id="rId3"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rPr>
              <a:t>目录</a:t>
            </a:r>
          </a:p>
        </p:txBody>
      </p:sp>
      <p:sp>
        <p:nvSpPr>
          <p:cNvPr id="9" name="文本框 8">
            <a:hlinkClick r:id="rId4" action="ppaction://hlinksldjump"/>
          </p:cNvPr>
          <p:cNvSpPr txBox="1"/>
          <p:nvPr/>
        </p:nvSpPr>
        <p:spPr>
          <a:xfrm>
            <a:off x="5604693" y="2063104"/>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
        <p:nvSpPr>
          <p:cNvPr id="10" name="文本框 9">
            <a:hlinkClick r:id="rId5" action="ppaction://hlinksldjump"/>
          </p:cNvPr>
          <p:cNvSpPr txBox="1"/>
          <p:nvPr/>
        </p:nvSpPr>
        <p:spPr>
          <a:xfrm>
            <a:off x="9303568" y="4760555"/>
            <a:ext cx="982961" cy="461665"/>
          </a:xfrm>
          <a:prstGeom prst="rect">
            <a:avLst/>
          </a:prstGeom>
          <a:solidFill>
            <a:schemeClr val="accent1"/>
          </a:solid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  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500"/>
                                        <p:tgtEl>
                                          <p:spTgt spid="3">
                                            <p:txEl>
                                              <p:pRg st="7" end="7"/>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500"/>
                                        <p:tgtEl>
                                          <p:spTgt spid="3">
                                            <p:txEl>
                                              <p:pRg st="8" end="8"/>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wipe(up)">
                                      <p:cBhvr>
                                        <p:cTn id="34" dur="500"/>
                                        <p:tgtEl>
                                          <p:spTgt spid="3">
                                            <p:txEl>
                                              <p:pRg st="9" end="9"/>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wipe(up)">
                                      <p:cBhvr>
                                        <p:cTn id="37" dur="500"/>
                                        <p:tgtEl>
                                          <p:spTgt spid="3">
                                            <p:txEl>
                                              <p:pRg st="10" end="10"/>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wipe(up)">
                                      <p:cBhvr>
                                        <p:cTn id="40" dur="500"/>
                                        <p:tgtEl>
                                          <p:spTgt spid="3">
                                            <p:txEl>
                                              <p:pRg st="11" end="1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par>
                          <p:cTn id="46" fill="hold">
                            <p:stCondLst>
                              <p:cond delay="500"/>
                            </p:stCondLst>
                            <p:childTnLst>
                              <p:par>
                                <p:cTn id="47" presetID="16" presetClass="entr" presetSubtype="37"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barn(outVertical)">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left)">
                                      <p:cBhvr>
                                        <p:cTn id="54" dur="500"/>
                                        <p:tgtEl>
                                          <p:spTgt spid="6"/>
                                        </p:tgtEl>
                                      </p:cBhvr>
                                    </p:animEffect>
                                  </p:childTnLst>
                                </p:cTn>
                              </p:par>
                            </p:childTnLst>
                          </p:cTn>
                        </p:par>
                        <p:par>
                          <p:cTn id="55" fill="hold">
                            <p:stCondLst>
                              <p:cond delay="500"/>
                            </p:stCondLst>
                            <p:childTnLst>
                              <p:par>
                                <p:cTn id="56" presetID="16" presetClass="entr" presetSubtype="37"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barn(outVertical)">
                                      <p:cBhvr>
                                        <p:cTn id="5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9" grpId="0" bldLvl="0" animBg="1"/>
      <p:bldP spid="10" grpId="0" bldLvl="0" animBg="1"/>
    </p:bld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6750" y="354267"/>
            <a:ext cx="10972800" cy="6418053"/>
          </a:xfrm>
        </p:spPr>
        <p:txBody>
          <a:bodyPr>
            <a:normAutofit/>
          </a:bodyPr>
          <a:lstStyle/>
          <a:p>
            <a:pPr marL="0" indent="0">
              <a:lnSpc>
                <a:spcPct val="150000"/>
              </a:lnSpc>
              <a:buNone/>
            </a:pPr>
            <a:r>
              <a:rPr lang="zh-CN" altLang="en-US" sz="2800" b="1" dirty="0">
                <a:solidFill>
                  <a:srgbClr val="002060"/>
                </a:solidFill>
                <a:latin typeface="微软雅黑" panose="020B0503020204020204" pitchFamily="34" charset="-122"/>
                <a:ea typeface="微软雅黑" panose="020B0503020204020204" pitchFamily="34" charset="-122"/>
              </a:rPr>
              <a:t>解  析：</a:t>
            </a:r>
            <a:r>
              <a:rPr sz="2800" b="1" dirty="0">
                <a:latin typeface="微软雅黑" panose="020B0503020204020204" pitchFamily="34" charset="-122"/>
                <a:ea typeface="微软雅黑" panose="020B0503020204020204" pitchFamily="34" charset="-122"/>
              </a:rPr>
              <a:t>根据“Hello, may I speak to Bob?”可以得知该情境是打电话找 Bob，A、C、D 项均不符合打电话的语境，故此题的正确答案为：B</a:t>
            </a:r>
            <a:r>
              <a:rPr lang="zh-CN" altLang="en-US" sz="2800" b="1" dirty="0">
                <a:latin typeface="微软雅黑" panose="020B0503020204020204" pitchFamily="34" charset="-122"/>
                <a:ea typeface="微软雅黑" panose="020B0503020204020204" pitchFamily="34" charset="-122"/>
              </a:rPr>
              <a:t>。</a:t>
            </a:r>
            <a:endParaRPr lang="zh-CN" altLang="en-US" dirty="0"/>
          </a:p>
        </p:txBody>
      </p:sp>
      <p:grpSp>
        <p:nvGrpSpPr>
          <p:cNvPr id="69" name="Group 4"/>
          <p:cNvGrpSpPr/>
          <p:nvPr/>
        </p:nvGrpSpPr>
        <p:grpSpPr>
          <a:xfrm>
            <a:off x="9040482" y="3280216"/>
            <a:ext cx="3058005" cy="3492104"/>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t>99</a:t>
            </a:fld>
            <a:endParaRPr lang="en-US"/>
          </a:p>
        </p:txBody>
      </p:sp>
      <p:sp>
        <p:nvSpPr>
          <p:cNvPr id="33" name="左箭头 32">
            <a:hlinkClick r:id="rId2"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69deb1ed-63be-4600-a982-4be2b4488a7c"/>
  <p:tag name="COMMONDATA" val="eyJoZGlkIjoiZGEzZTg1MWU2MGIyNjFjZjM1ODNlOTdmN2M4ZWRkZGI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lang="zh-CN" altLang="en-US" sz="2400" b="1" dirty="0">
            <a:solidFill>
              <a:schemeClr val="tx1"/>
            </a:solidFill>
            <a:latin typeface="微软雅黑" panose="020B0503020204020204" pitchFamily="34" charset="-122"/>
            <a:ea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TotalTime>
  <Words>12417</Words>
  <Application>Microsoft Office PowerPoint</Application>
  <PresentationFormat>宽屏</PresentationFormat>
  <Paragraphs>1194</Paragraphs>
  <Slides>144</Slides>
  <Notes>12</Notes>
  <HiddenSlides>75</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144</vt:i4>
      </vt:variant>
    </vt:vector>
  </HeadingPairs>
  <TitlesOfParts>
    <vt:vector size="150" baseType="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 测 题 一 </vt:lpstr>
      <vt:lpstr>PowerPoint 演示文稿</vt:lpstr>
      <vt:lpstr>PowerPoint 演示文稿</vt:lpstr>
      <vt:lpstr>自 测 题 一 </vt:lpstr>
      <vt:lpstr>PowerPoint 演示文稿</vt:lpstr>
      <vt:lpstr>PowerPoint 演示文稿</vt:lpstr>
      <vt:lpstr>自 测 题 一 </vt:lpstr>
      <vt:lpstr>PowerPoint 演示文稿</vt:lpstr>
      <vt:lpstr>自 测 题 二</vt:lpstr>
      <vt:lpstr>PowerPoint 演示文稿</vt:lpstr>
      <vt:lpstr>PowerPoint 演示文稿</vt:lpstr>
      <vt:lpstr>自 测 题 二</vt:lpstr>
      <vt:lpstr>PowerPoint 演示文稿</vt:lpstr>
      <vt:lpstr>PowerPoint 演示文稿</vt:lpstr>
      <vt:lpstr>自 测 题 二</vt:lpstr>
      <vt:lpstr>PowerPoint 演示文稿</vt:lpstr>
      <vt:lpstr>自 测 题 三</vt:lpstr>
      <vt:lpstr>PowerPoint 演示文稿</vt:lpstr>
      <vt:lpstr>PowerPoint 演示文稿</vt:lpstr>
      <vt:lpstr>自 测 题 三</vt:lpstr>
      <vt:lpstr>PowerPoint 演示文稿</vt:lpstr>
      <vt:lpstr>PowerPoint 演示文稿</vt:lpstr>
      <vt:lpstr>自 测 题 三</vt:lpstr>
      <vt:lpstr>PowerPoint 演示文稿</vt:lpstr>
      <vt:lpstr>自 测 题 四</vt:lpstr>
      <vt:lpstr>PowerPoint 演示文稿</vt:lpstr>
      <vt:lpstr>PowerPoint 演示文稿</vt:lpstr>
      <vt:lpstr>自 测 题 四</vt:lpstr>
      <vt:lpstr>PowerPoint 演示文稿</vt:lpstr>
      <vt:lpstr>PowerPoint 演示文稿</vt:lpstr>
      <vt:lpstr>自 测 题 四</vt:lpstr>
      <vt:lpstr>PowerPoint 演示文稿</vt:lpstr>
      <vt:lpstr>自  测 题 五</vt:lpstr>
      <vt:lpstr>PowerPoint 演示文稿</vt:lpstr>
      <vt:lpstr>PowerPoint 演示文稿</vt:lpstr>
      <vt:lpstr>自  测 题 五</vt:lpstr>
      <vt:lpstr>PowerPoint 演示文稿</vt:lpstr>
      <vt:lpstr>PowerPoint 演示文稿</vt:lpstr>
      <vt:lpstr>自  测 题 五</vt:lpstr>
      <vt:lpstr>PowerPoint 演示文稿</vt:lpstr>
      <vt:lpstr>自 测 题 六</vt:lpstr>
      <vt:lpstr>PowerPoint 演示文稿</vt:lpstr>
      <vt:lpstr>PowerPoint 演示文稿</vt:lpstr>
      <vt:lpstr>自 测 题 六</vt:lpstr>
      <vt:lpstr>PowerPoint 演示文稿</vt:lpstr>
      <vt:lpstr>PowerPoint 演示文稿</vt:lpstr>
      <vt:lpstr>自 测 题 六</vt:lpstr>
      <vt:lpstr>PowerPoint 演示文稿</vt:lpstr>
      <vt:lpstr>自 测 题 七</vt:lpstr>
      <vt:lpstr>PowerPoint 演示文稿</vt:lpstr>
      <vt:lpstr>PowerPoint 演示文稿</vt:lpstr>
      <vt:lpstr>自 测 题 七</vt:lpstr>
      <vt:lpstr>PowerPoint 演示文稿</vt:lpstr>
      <vt:lpstr>PowerPoint 演示文稿</vt:lpstr>
      <vt:lpstr>自 测 题 七</vt:lpstr>
      <vt:lpstr>PowerPoint 演示文稿</vt:lpstr>
      <vt:lpstr>自 测 题 八</vt:lpstr>
      <vt:lpstr>PowerPoint 演示文稿</vt:lpstr>
      <vt:lpstr>PowerPoint 演示文稿</vt:lpstr>
      <vt:lpstr>自 测 题 八</vt:lpstr>
      <vt:lpstr>PowerPoint 演示文稿</vt:lpstr>
      <vt:lpstr>PowerPoint 演示文稿</vt:lpstr>
      <vt:lpstr>自 测 题 八</vt:lpstr>
      <vt:lpstr>PowerPoint 演示文稿</vt:lpstr>
      <vt:lpstr>自 测 题 九</vt:lpstr>
      <vt:lpstr>PowerPoint 演示文稿</vt:lpstr>
      <vt:lpstr>PowerPoint 演示文稿</vt:lpstr>
      <vt:lpstr>自 测 题 九</vt:lpstr>
      <vt:lpstr>PowerPoint 演示文稿</vt:lpstr>
      <vt:lpstr>PowerPoint 演示文稿</vt:lpstr>
      <vt:lpstr>自 测 题 九</vt:lpstr>
      <vt:lpstr>PowerPoint 演示文稿</vt:lpstr>
      <vt:lpstr>自 测 题 十</vt:lpstr>
      <vt:lpstr>PowerPoint 演示文稿</vt:lpstr>
      <vt:lpstr>PowerPoint 演示文稿</vt:lpstr>
      <vt:lpstr>自 测 题 十</vt:lpstr>
      <vt:lpstr>PowerPoint 演示文稿</vt:lpstr>
      <vt:lpstr>PowerPoint 演示文稿</vt:lpstr>
      <vt:lpstr>自 测 题 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LUYAO HAN</cp:lastModifiedBy>
  <cp:revision>1018</cp:revision>
  <dcterms:created xsi:type="dcterms:W3CDTF">2016-10-04T09:02:00Z</dcterms:created>
  <dcterms:modified xsi:type="dcterms:W3CDTF">2023-08-01T09:57:53Z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B4604AF38EC74317B80DE804CE212566</vt:lpwstr>
  </property>
</Properties>
</file>