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6"/>
  </p:notesMasterIdLst>
  <p:handoutMasterIdLst>
    <p:handoutMasterId r:id="rId127"/>
  </p:handoutMasterIdLst>
  <p:sldIdLst>
    <p:sldId id="869" r:id="rId2"/>
    <p:sldId id="794" r:id="rId3"/>
    <p:sldId id="781" r:id="rId4"/>
    <p:sldId id="795" r:id="rId5"/>
    <p:sldId id="939" r:id="rId6"/>
    <p:sldId id="940" r:id="rId7"/>
    <p:sldId id="946" r:id="rId8"/>
    <p:sldId id="941" r:id="rId9"/>
    <p:sldId id="1086" r:id="rId10"/>
    <p:sldId id="1087" r:id="rId11"/>
    <p:sldId id="1089" r:id="rId12"/>
    <p:sldId id="1090" r:id="rId13"/>
    <p:sldId id="1092" r:id="rId14"/>
    <p:sldId id="1093" r:id="rId15"/>
    <p:sldId id="1217" r:id="rId16"/>
    <p:sldId id="1219" r:id="rId17"/>
    <p:sldId id="1220" r:id="rId18"/>
    <p:sldId id="1221" r:id="rId19"/>
    <p:sldId id="947" r:id="rId20"/>
    <p:sldId id="1226" r:id="rId21"/>
    <p:sldId id="1228" r:id="rId22"/>
    <p:sldId id="1229" r:id="rId23"/>
    <p:sldId id="1230" r:id="rId24"/>
    <p:sldId id="1227" r:id="rId25"/>
    <p:sldId id="1095" r:id="rId26"/>
    <p:sldId id="1222" r:id="rId27"/>
    <p:sldId id="1223" r:id="rId28"/>
    <p:sldId id="1224" r:id="rId29"/>
    <p:sldId id="1225" r:id="rId30"/>
    <p:sldId id="1231" r:id="rId31"/>
    <p:sldId id="1232" r:id="rId32"/>
    <p:sldId id="1233" r:id="rId33"/>
    <p:sldId id="1234" r:id="rId34"/>
    <p:sldId id="1235" r:id="rId35"/>
    <p:sldId id="1236" r:id="rId36"/>
    <p:sldId id="1112" r:id="rId37"/>
    <p:sldId id="1237" r:id="rId38"/>
    <p:sldId id="1240" r:id="rId39"/>
    <p:sldId id="1238" r:id="rId40"/>
    <p:sldId id="1241" r:id="rId41"/>
    <p:sldId id="1239" r:id="rId42"/>
    <p:sldId id="1242" r:id="rId43"/>
    <p:sldId id="1243" r:id="rId44"/>
    <p:sldId id="1244" r:id="rId45"/>
    <p:sldId id="1247" r:id="rId46"/>
    <p:sldId id="1245" r:id="rId47"/>
    <p:sldId id="1248" r:id="rId48"/>
    <p:sldId id="1246" r:id="rId49"/>
    <p:sldId id="1249" r:id="rId50"/>
    <p:sldId id="1250" r:id="rId51"/>
    <p:sldId id="1251" r:id="rId52"/>
    <p:sldId id="1254" r:id="rId53"/>
    <p:sldId id="1252" r:id="rId54"/>
    <p:sldId id="1255" r:id="rId55"/>
    <p:sldId id="1253" r:id="rId56"/>
    <p:sldId id="1256" r:id="rId57"/>
    <p:sldId id="1103" r:id="rId58"/>
    <p:sldId id="1257" r:id="rId59"/>
    <p:sldId id="1260" r:id="rId60"/>
    <p:sldId id="1258" r:id="rId61"/>
    <p:sldId id="1261" r:id="rId62"/>
    <p:sldId id="1259" r:id="rId63"/>
    <p:sldId id="1262" r:id="rId64"/>
    <p:sldId id="1263" r:id="rId65"/>
    <p:sldId id="1264" r:id="rId66"/>
    <p:sldId id="1267" r:id="rId67"/>
    <p:sldId id="1265" r:id="rId68"/>
    <p:sldId id="1268" r:id="rId69"/>
    <p:sldId id="1266" r:id="rId70"/>
    <p:sldId id="1269" r:id="rId71"/>
    <p:sldId id="1270" r:id="rId72"/>
    <p:sldId id="1271" r:id="rId73"/>
    <p:sldId id="1274" r:id="rId74"/>
    <p:sldId id="1272" r:id="rId75"/>
    <p:sldId id="1275" r:id="rId76"/>
    <p:sldId id="1273" r:id="rId77"/>
    <p:sldId id="1276" r:id="rId78"/>
    <p:sldId id="1121" r:id="rId79"/>
    <p:sldId id="1277" r:id="rId80"/>
    <p:sldId id="1280" r:id="rId81"/>
    <p:sldId id="1278" r:id="rId82"/>
    <p:sldId id="1281" r:id="rId83"/>
    <p:sldId id="1279" r:id="rId84"/>
    <p:sldId id="1282" r:id="rId85"/>
    <p:sldId id="1166" r:id="rId86"/>
    <p:sldId id="979" r:id="rId87"/>
    <p:sldId id="1361" r:id="rId88"/>
    <p:sldId id="1362" r:id="rId89"/>
    <p:sldId id="1365" r:id="rId90"/>
    <p:sldId id="1366" r:id="rId91"/>
    <p:sldId id="1363" r:id="rId92"/>
    <p:sldId id="1364" r:id="rId93"/>
    <p:sldId id="1367" r:id="rId94"/>
    <p:sldId id="1368" r:id="rId95"/>
    <p:sldId id="1319" r:id="rId96"/>
    <p:sldId id="1320" r:id="rId97"/>
    <p:sldId id="1321" r:id="rId98"/>
    <p:sldId id="1322" r:id="rId99"/>
    <p:sldId id="1324" r:id="rId100"/>
    <p:sldId id="1323" r:id="rId101"/>
    <p:sldId id="1325" r:id="rId102"/>
    <p:sldId id="1326" r:id="rId103"/>
    <p:sldId id="1327" r:id="rId104"/>
    <p:sldId id="1328" r:id="rId105"/>
    <p:sldId id="1329" r:id="rId106"/>
    <p:sldId id="1330" r:id="rId107"/>
    <p:sldId id="1333" r:id="rId108"/>
    <p:sldId id="1331" r:id="rId109"/>
    <p:sldId id="1332" r:id="rId110"/>
    <p:sldId id="1185" r:id="rId111"/>
    <p:sldId id="1283" r:id="rId112"/>
    <p:sldId id="1290" r:id="rId113"/>
    <p:sldId id="1284" r:id="rId114"/>
    <p:sldId id="1286" r:id="rId115"/>
    <p:sldId id="1285" r:id="rId116"/>
    <p:sldId id="1287" r:id="rId117"/>
    <p:sldId id="1288" r:id="rId118"/>
    <p:sldId id="1291" r:id="rId119"/>
    <p:sldId id="1294" r:id="rId120"/>
    <p:sldId id="1292" r:id="rId121"/>
    <p:sldId id="1295" r:id="rId122"/>
    <p:sldId id="1293" r:id="rId123"/>
    <p:sldId id="1296" r:id="rId124"/>
    <p:sldId id="935" r:id="rId125"/>
  </p:sldIdLst>
  <p:sldSz cx="12192000" cy="6858000"/>
  <p:notesSz cx="6858000" cy="9144000"/>
  <p:custDataLst>
    <p:tags r:id="rId12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5" userDrawn="1">
          <p15:clr>
            <a:srgbClr val="A4A3A4"/>
          </p15:clr>
        </p15:guide>
        <p15:guide id="2" pos="592" userDrawn="1">
          <p15:clr>
            <a:srgbClr val="A4A3A4"/>
          </p15:clr>
        </p15:guide>
        <p15:guide id="3" pos="7076" userDrawn="1">
          <p15:clr>
            <a:srgbClr val="A4A3A4"/>
          </p15:clr>
        </p15:guide>
        <p15:guide id="4" pos="3833"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CEEF"/>
    <a:srgbClr val="8064A2"/>
    <a:srgbClr val="E3FDC1"/>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6763" autoAdjust="0"/>
  </p:normalViewPr>
  <p:slideViewPr>
    <p:cSldViewPr snapToGrid="0" showGuides="1">
      <p:cViewPr varScale="1">
        <p:scale>
          <a:sx n="107" d="100"/>
          <a:sy n="107" d="100"/>
        </p:scale>
        <p:origin x="672" y="96"/>
      </p:cViewPr>
      <p:guideLst>
        <p:guide orient="horz" pos="2095"/>
        <p:guide pos="592"/>
        <p:guide pos="7076"/>
        <p:guide pos="3833"/>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tags" Target="tags/tag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commentAuthors" Target="commentAuthor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dgm:t>
        <a:bodyPr/>
        <a:lstStyle/>
        <a:p>
          <a:pPr algn="ctr"/>
          <a:r>
            <a:rPr lang="zh-CN" altLang="en-US" sz="3200" b="1" dirty="0">
              <a:latin typeface="微软雅黑" panose="020B0503020204020204" pitchFamily="34" charset="-122"/>
              <a:ea typeface="微软雅黑" panose="020B0503020204020204" pitchFamily="34" charset="-122"/>
            </a:rPr>
            <a:t>（一）根据上下文确定答案</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Y="86385" custLinFactY="-87717" custLinFactNeighborY="-100000">
        <dgm:presLayoutVars>
          <dgm:chMax val="0"/>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chemeClr val="accent3"/>
        </a:solidFill>
      </dgm:spPr>
      <dgm:t>
        <a:bodyPr/>
        <a:lstStyle/>
        <a:p>
          <a:pPr algn="ctr"/>
          <a:r>
            <a:rPr lang="zh-CN" altLang="en-US" sz="3200" b="1" dirty="0">
              <a:latin typeface="微软雅黑" panose="020B0503020204020204" pitchFamily="34" charset="-122"/>
              <a:ea typeface="微软雅黑" panose="020B0503020204020204" pitchFamily="34" charset="-122"/>
            </a:rPr>
            <a:t>（五）根据词语同近义词用法确定答案</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Y="79452" custLinFactY="-38968" custLinFactNeighborY="-100000">
        <dgm:presLayoutVars>
          <dgm:chMax val="0"/>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dgm:t>
        <a:bodyPr/>
        <a:lstStyle/>
        <a:p>
          <a:pPr algn="ctr"/>
          <a:r>
            <a:rPr lang="zh-CN" altLang="en-US" sz="3200" b="1" dirty="0">
              <a:latin typeface="微软雅黑" panose="020B0503020204020204" pitchFamily="34" charset="-122"/>
              <a:ea typeface="微软雅黑" panose="020B0503020204020204" pitchFamily="34" charset="-122"/>
            </a:rPr>
            <a:t>（一）根据上下文确定答案</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chemeClr val="accent3"/>
        </a:solidFill>
      </dgm:spPr>
      <dgm:t>
        <a:bodyPr/>
        <a:lstStyle/>
        <a:p>
          <a:pPr algn="ctr"/>
          <a:r>
            <a:rPr lang="zh-CN" altLang="en-US" sz="3200" b="1" dirty="0">
              <a:latin typeface="微软雅黑" panose="020B0503020204020204" pitchFamily="34" charset="-122"/>
              <a:ea typeface="微软雅黑" panose="020B0503020204020204" pitchFamily="34" charset="-122"/>
            </a:rPr>
            <a:t>（二）根据常识背景确定答案</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Y="79452" custLinFactY="-38968" custLinFactNeighborY="-100000">
        <dgm:presLayoutVars>
          <dgm:chMax val="0"/>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chemeClr val="accent3"/>
        </a:solidFill>
      </dgm:spPr>
      <dgm:t>
        <a:bodyPr/>
        <a:lstStyle/>
        <a:p>
          <a:pPr algn="ctr"/>
          <a:r>
            <a:rPr lang="zh-CN" altLang="en-US" sz="3200" b="1" dirty="0">
              <a:latin typeface="微软雅黑" panose="020B0503020204020204" pitchFamily="34" charset="-122"/>
              <a:ea typeface="微软雅黑" panose="020B0503020204020204" pitchFamily="34" charset="-122"/>
            </a:rPr>
            <a:t>（二）根据常识背景确定答案</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Y="79452" custLinFactY="-38968" custLinFactNeighborY="-100000">
        <dgm:presLayoutVars>
          <dgm:chMax val="0"/>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rgbClr val="8064A2"/>
        </a:solidFill>
      </dgm:spPr>
      <dgm:t>
        <a:bodyPr/>
        <a:lstStyle/>
        <a:p>
          <a:pPr algn="ctr"/>
          <a:r>
            <a:rPr lang="zh-CN" altLang="en-US" sz="3200" b="1" dirty="0">
              <a:latin typeface="微软雅黑" panose="020B0503020204020204" pitchFamily="34" charset="-122"/>
              <a:ea typeface="微软雅黑" panose="020B0503020204020204" pitchFamily="34" charset="-122"/>
            </a:rPr>
            <a:t>（三）根据惯用法确定答案</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rgbClr val="8064A2"/>
        </a:solidFill>
      </dgm:spPr>
      <dgm:t>
        <a:bodyPr/>
        <a:lstStyle/>
        <a:p>
          <a:pPr algn="ctr"/>
          <a:r>
            <a:rPr lang="zh-CN" altLang="en-US" sz="3200" b="1" dirty="0">
              <a:latin typeface="微软雅黑" panose="020B0503020204020204" pitchFamily="34" charset="-122"/>
              <a:ea typeface="微软雅黑" panose="020B0503020204020204" pitchFamily="34" charset="-122"/>
            </a:rPr>
            <a:t>（三）根据惯用法确定答案</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dgm:t>
        <a:bodyPr vert="horz" wrap="square"/>
        <a:lstStyle/>
        <a:p>
          <a:pPr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（四）运用逻辑推理确定答案</a:t>
          </a:r>
          <a:endParaRPr lang="en-US" sz="6300"/>
        </a:p>
      </dgm:t>
    </dgm:pt>
    <dgm:pt modelId="{D3A1458C-279D-41FC-AE06-BFF908604A2E}" type="parTrans" cxnId="{6D8B89A4-8B41-4DF8-A13D-7166EDDF116D}">
      <dgm:prSet/>
      <dgm:spPr/>
      <dgm:t>
        <a:bodyPr/>
        <a:lstStyle/>
        <a:p>
          <a:endParaRPr lang="zh-CN" altLang="en-US"/>
        </a:p>
      </dgm:t>
    </dgm:pt>
    <dgm:pt modelId="{FD298035-AE9D-4CBE-B0EB-0D07E98EC9AB}" type="sibTrans" cxnId="{6D8B89A4-8B41-4DF8-A13D-7166EDDF116D}">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Y="86385" custLinFactY="-53279" custLinFactNeighborX="0" custLinFactNeighborY="-100000">
        <dgm:presLayoutVars>
          <dgm:chMax val="0"/>
          <dgm:bulletEnabled val="1"/>
        </dgm:presLayoutVars>
      </dgm:prSet>
      <dgm:spPr/>
    </dgm:pt>
  </dgm:ptLst>
  <dgm:cxnLst>
    <dgm:cxn modelId="{BC98585C-CF3A-4390-89C8-D0B5802AD245}" type="presOf" srcId="{91ABC5B6-332A-4B1B-A348-3F343183E9C7}" destId="{1B711EBE-11D5-4149-BB91-666CD680C8B0}" srcOrd="0" destOrd="0" presId="urn:microsoft.com/office/officeart/2005/8/layout/vList2#1"/>
    <dgm:cxn modelId="{FFC290A1-8A68-4CD6-AE6B-9EFBB3991AF8}" type="presOf" srcId="{BC44728D-FCEE-4C13-AEE0-EF4370562988}" destId="{53EDFADB-9AA9-4AF3-80D5-9A8BF4D42266}" srcOrd="0" destOrd="0" presId="urn:microsoft.com/office/officeart/2005/8/layout/vList2#1"/>
    <dgm:cxn modelId="{6D8B89A4-8B41-4DF8-A13D-7166EDDF116D}" srcId="{91ABC5B6-332A-4B1B-A348-3F343183E9C7}" destId="{BC44728D-FCEE-4C13-AEE0-EF4370562988}" srcOrd="0" destOrd="0" parTransId="{D3A1458C-279D-41FC-AE06-BFF908604A2E}" sibTransId="{FD298035-AE9D-4CBE-B0EB-0D07E98EC9AB}"/>
    <dgm:cxn modelId="{E2E6D4B7-2791-4B8D-8054-42C1B5682991}" type="presParOf" srcId="{1B711EBE-11D5-4149-BB91-666CD680C8B0}" destId="{53EDFADB-9AA9-4AF3-80D5-9A8BF4D42266}"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dgm:t>
        <a:bodyPr vert="horz" wrap="square"/>
        <a:lstStyle/>
        <a:p>
          <a:pPr algn="ct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sym typeface="+mn-ea"/>
            </a:rPr>
            <a:t>（四）运用逻辑推理确定答案</a:t>
          </a:r>
          <a:endParaRPr sz="6300"/>
        </a:p>
      </dgm:t>
    </dgm:pt>
    <dgm:pt modelId="{D3A1458C-279D-41FC-AE06-BFF908604A2E}" type="parTrans" cxnId="{07DEA6B7-501E-4B2F-A255-E83D674C74B6}">
      <dgm:prSet/>
      <dgm:spPr/>
      <dgm:t>
        <a:bodyPr/>
        <a:lstStyle/>
        <a:p>
          <a:endParaRPr lang="zh-CN" altLang="en-US"/>
        </a:p>
      </dgm:t>
    </dgm:pt>
    <dgm:pt modelId="{FD298035-AE9D-4CBE-B0EB-0D07E98EC9AB}" type="sibTrans" cxnId="{07DEA6B7-501E-4B2F-A255-E83D674C74B6}">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Y="86385" custLinFactY="-53279" custLinFactNeighborX="0" custLinFactNeighborY="-100000">
        <dgm:presLayoutVars>
          <dgm:chMax val="0"/>
          <dgm:bulletEnabled val="1"/>
        </dgm:presLayoutVars>
      </dgm:prSet>
      <dgm:spPr/>
    </dgm:pt>
  </dgm:ptLst>
  <dgm:cxnLst>
    <dgm:cxn modelId="{E67C9334-F644-4787-8AB5-C2AE65006247}" type="presOf" srcId="{91ABC5B6-332A-4B1B-A348-3F343183E9C7}" destId="{1B711EBE-11D5-4149-BB91-666CD680C8B0}" srcOrd="0" destOrd="0" presId="urn:microsoft.com/office/officeart/2005/8/layout/vList2#1"/>
    <dgm:cxn modelId="{07DEA6B7-501E-4B2F-A255-E83D674C74B6}" srcId="{91ABC5B6-332A-4B1B-A348-3F343183E9C7}" destId="{BC44728D-FCEE-4C13-AEE0-EF4370562988}" srcOrd="0" destOrd="0" parTransId="{D3A1458C-279D-41FC-AE06-BFF908604A2E}" sibTransId="{FD298035-AE9D-4CBE-B0EB-0D07E98EC9AB}"/>
    <dgm:cxn modelId="{262B14E7-3371-4929-A19A-A47C7AC768DE}" type="presOf" srcId="{BC44728D-FCEE-4C13-AEE0-EF4370562988}" destId="{53EDFADB-9AA9-4AF3-80D5-9A8BF4D42266}" srcOrd="0" destOrd="0" presId="urn:microsoft.com/office/officeart/2005/8/layout/vList2#1"/>
    <dgm:cxn modelId="{19EE877F-11C3-4D21-86D7-7CE0324CA96A}" type="presParOf" srcId="{1B711EBE-11D5-4149-BB91-666CD680C8B0}" destId="{53EDFADB-9AA9-4AF3-80D5-9A8BF4D42266}" srcOrd="0"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chemeClr val="accent3"/>
        </a:solidFill>
      </dgm:spPr>
      <dgm:t>
        <a:bodyPr/>
        <a:lstStyle/>
        <a:p>
          <a:pPr algn="ctr"/>
          <a:r>
            <a:rPr lang="zh-CN" altLang="en-US" sz="3200" b="1" dirty="0">
              <a:latin typeface="微软雅黑" panose="020B0503020204020204" pitchFamily="34" charset="-122"/>
              <a:ea typeface="微软雅黑" panose="020B0503020204020204" pitchFamily="34" charset="-122"/>
            </a:rPr>
            <a:t>（五）根据词语同近义词用法确定答案</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Y="79452" custLinFactY="-38968" custLinFactNeighborY="-100000">
        <dgm:presLayoutVars>
          <dgm:chMax val="0"/>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0" y="0"/>
          <a:ext cx="8128000" cy="1051132"/>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（一）根据上下文确定答案</a:t>
          </a:r>
        </a:p>
      </dsp:txBody>
      <dsp:txXfrm>
        <a:off x="51312" y="51312"/>
        <a:ext cx="8025376" cy="94850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0" y="0"/>
          <a:ext cx="8128000" cy="996983"/>
        </a:xfrm>
        <a:prstGeom prst="roundRect">
          <a:avLst/>
        </a:prstGeom>
        <a:solidFill>
          <a:schemeClr val="accent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（五）根据词语同近义词用法确定答案</a:t>
          </a:r>
        </a:p>
      </dsp:txBody>
      <dsp:txXfrm>
        <a:off x="48669" y="48669"/>
        <a:ext cx="8030662" cy="89964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0" y="409970"/>
          <a:ext cx="8128000" cy="1216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（一）根据上下文确定答案</a:t>
          </a:r>
        </a:p>
      </dsp:txBody>
      <dsp:txXfrm>
        <a:off x="59399" y="469369"/>
        <a:ext cx="8009202" cy="10980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0" y="0"/>
          <a:ext cx="8128000" cy="996983"/>
        </a:xfrm>
        <a:prstGeom prst="roundRect">
          <a:avLst/>
        </a:prstGeom>
        <a:solidFill>
          <a:schemeClr val="accent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（二）根据常识背景确定答案</a:t>
          </a:r>
        </a:p>
      </dsp:txBody>
      <dsp:txXfrm>
        <a:off x="48669" y="48669"/>
        <a:ext cx="8030662" cy="89964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0" y="0"/>
          <a:ext cx="8128000" cy="996983"/>
        </a:xfrm>
        <a:prstGeom prst="roundRect">
          <a:avLst/>
        </a:prstGeom>
        <a:solidFill>
          <a:schemeClr val="accent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（二）根据常识背景确定答案</a:t>
          </a:r>
        </a:p>
      </dsp:txBody>
      <dsp:txXfrm>
        <a:off x="48669" y="48669"/>
        <a:ext cx="8030662" cy="89964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0" y="0"/>
          <a:ext cx="8128000" cy="1216800"/>
        </a:xfrm>
        <a:prstGeom prst="roundRect">
          <a:avLst/>
        </a:prstGeom>
        <a:solidFill>
          <a:srgbClr val="8064A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（三）根据惯用法确定答案</a:t>
          </a:r>
        </a:p>
      </dsp:txBody>
      <dsp:txXfrm>
        <a:off x="59399" y="59399"/>
        <a:ext cx="8009202" cy="109800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0" y="0"/>
          <a:ext cx="8128000" cy="1216800"/>
        </a:xfrm>
        <a:prstGeom prst="roundRect">
          <a:avLst/>
        </a:prstGeom>
        <a:solidFill>
          <a:srgbClr val="8064A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（三）根据惯用法确定答案</a:t>
          </a:r>
        </a:p>
      </dsp:txBody>
      <dsp:txXfrm>
        <a:off x="59399" y="59399"/>
        <a:ext cx="8009202" cy="109800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0" y="318668"/>
          <a:ext cx="8128000" cy="1051132"/>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10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（四）运用逻辑推理确定答案</a:t>
          </a:r>
          <a:endParaRPr lang="en-US" sz="6300" kern="1200"/>
        </a:p>
      </dsp:txBody>
      <dsp:txXfrm>
        <a:off x="51312" y="369980"/>
        <a:ext cx="8025376" cy="94850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0" y="318668"/>
          <a:ext cx="8128000" cy="1051132"/>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10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sym typeface="+mn-ea"/>
            </a:rPr>
            <a:t>（四）运用逻辑推理确定答案</a:t>
          </a:r>
          <a:endParaRPr sz="6300" kern="1200"/>
        </a:p>
      </dsp:txBody>
      <dsp:txXfrm>
        <a:off x="51312" y="369980"/>
        <a:ext cx="8025376" cy="94850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0" y="0"/>
          <a:ext cx="8128000" cy="996983"/>
        </a:xfrm>
        <a:prstGeom prst="roundRect">
          <a:avLst/>
        </a:prstGeom>
        <a:solidFill>
          <a:schemeClr val="accent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（五）根据词语同近义词用法确定答案</a:t>
          </a:r>
        </a:p>
      </dsp:txBody>
      <dsp:txXfrm>
        <a:off x="48669" y="48669"/>
        <a:ext cx="8030662" cy="899645"/>
      </dsp:txXfrm>
    </dsp:sp>
  </dsp:spTree>
</dsp:drawing>
</file>

<file path=ppt/diagrams/layout1.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7/31/2023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7/31/2023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86</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124</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a:t>
            </a:fld>
            <a:endParaRPr lang="id-ID"/>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4</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a:t>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19</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31/07/2023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31/07/2023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31/07/2023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31/07/2023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31/07/2023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31/07/2023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31/07/2023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31/07/2023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31/07/2023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31/07/2023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31/07/2023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31/07/2023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31/07/2023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slide" Target="slide3.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slide" Target="slide3.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00.xml.rels><?xml version="1.0" encoding="UTF-8" standalone="yes"?>
<Relationships xmlns="http://schemas.openxmlformats.org/package/2006/relationships"><Relationship Id="rId2" Type="http://schemas.openxmlformats.org/officeDocument/2006/relationships/slide" Target="slide99.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102.xml"/></Relationships>
</file>

<file path=ppt/slides/_rels/slide102.xml.rels><?xml version="1.0" encoding="UTF-8" standalone="yes"?>
<Relationships xmlns="http://schemas.openxmlformats.org/package/2006/relationships"><Relationship Id="rId2" Type="http://schemas.openxmlformats.org/officeDocument/2006/relationships/slide" Target="slide10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104.xml"/></Relationships>
</file>

<file path=ppt/slides/_rels/slide104.xml.rels><?xml version="1.0" encoding="UTF-8" standalone="yes"?>
<Relationships xmlns="http://schemas.openxmlformats.org/package/2006/relationships"><Relationship Id="rId2" Type="http://schemas.openxmlformats.org/officeDocument/2006/relationships/slide" Target="slide10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106.xml"/></Relationships>
</file>

<file path=ppt/slides/_rels/slide106.xml.rels><?xml version="1.0" encoding="UTF-8" standalone="yes"?>
<Relationships xmlns="http://schemas.openxmlformats.org/package/2006/relationships"><Relationship Id="rId2" Type="http://schemas.openxmlformats.org/officeDocument/2006/relationships/slide" Target="slide107.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slide" Target="slide105.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109.xml"/></Relationships>
</file>

<file path=ppt/slides/_rels/slide109.xml.rels><?xml version="1.0" encoding="UTF-8" standalone="yes"?>
<Relationships xmlns="http://schemas.openxmlformats.org/package/2006/relationships"><Relationship Id="rId2" Type="http://schemas.openxmlformats.org/officeDocument/2006/relationships/slide" Target="slide10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111.xml"/></Relationships>
</file>

<file path=ppt/slides/_rels/slide111.xml.rels><?xml version="1.0" encoding="UTF-8" standalone="yes"?>
<Relationships xmlns="http://schemas.openxmlformats.org/package/2006/relationships"><Relationship Id="rId2" Type="http://schemas.openxmlformats.org/officeDocument/2006/relationships/slide" Target="slide112.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slide" Target="slide110.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114.xml"/></Relationships>
</file>

<file path=ppt/slides/_rels/slide114.xml.rels><?xml version="1.0" encoding="UTF-8" standalone="yes"?>
<Relationships xmlns="http://schemas.openxmlformats.org/package/2006/relationships"><Relationship Id="rId2" Type="http://schemas.openxmlformats.org/officeDocument/2006/relationships/slide" Target="slide113.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slide" Target="slide116.xml"/><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slide" Target="slide117.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slide" Target="slide115.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119.xml"/></Relationships>
</file>

<file path=ppt/slides/_rels/slide119.xml.rels><?xml version="1.0" encoding="UTF-8" standalone="yes"?>
<Relationships xmlns="http://schemas.openxmlformats.org/package/2006/relationships"><Relationship Id="rId2" Type="http://schemas.openxmlformats.org/officeDocument/2006/relationships/slide" Target="slide11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121.xml"/></Relationships>
</file>

<file path=ppt/slides/_rels/slide121.xml.rels><?xml version="1.0" encoding="UTF-8" standalone="yes"?>
<Relationships xmlns="http://schemas.openxmlformats.org/package/2006/relationships"><Relationship Id="rId2" Type="http://schemas.openxmlformats.org/officeDocument/2006/relationships/slide" Target="slide120.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123.xml"/></Relationships>
</file>

<file path=ppt/slides/_rels/slide123.xml.rels><?xml version="1.0" encoding="UTF-8" standalone="yes"?>
<Relationships xmlns="http://schemas.openxmlformats.org/package/2006/relationships"><Relationship Id="rId2" Type="http://schemas.openxmlformats.org/officeDocument/2006/relationships/slide" Target="slide122.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slide" Target="slide3.xml"/><Relationship Id="rId4" Type="http://schemas.openxmlformats.org/officeDocument/2006/relationships/image" Target="../media/image2.emf"/></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slide" Target="slide3.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slide" Target="slide3.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slide" Target="slide3.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slide" Target="slide3.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9.xml.rels><?xml version="1.0" encoding="UTF-8" standalone="yes"?>
<Relationships xmlns="http://schemas.openxmlformats.org/package/2006/relationships"><Relationship Id="rId8" Type="http://schemas.openxmlformats.org/officeDocument/2006/relationships/slide" Target="slide37.xml"/><Relationship Id="rId13" Type="http://schemas.openxmlformats.org/officeDocument/2006/relationships/slide" Target="slide72.xml"/><Relationship Id="rId3" Type="http://schemas.openxmlformats.org/officeDocument/2006/relationships/image" Target="../media/image6.png"/><Relationship Id="rId7" Type="http://schemas.openxmlformats.org/officeDocument/2006/relationships/slide" Target="slide30.xml"/><Relationship Id="rId12" Type="http://schemas.openxmlformats.org/officeDocument/2006/relationships/slide" Target="slide65.xml"/><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slide" Target="slide25.xml"/><Relationship Id="rId11" Type="http://schemas.openxmlformats.org/officeDocument/2006/relationships/slide" Target="slide58.xml"/><Relationship Id="rId5" Type="http://schemas.openxmlformats.org/officeDocument/2006/relationships/slide" Target="slide20.xml"/><Relationship Id="rId10" Type="http://schemas.openxmlformats.org/officeDocument/2006/relationships/slide" Target="slide51.xml"/><Relationship Id="rId4" Type="http://schemas.openxmlformats.org/officeDocument/2006/relationships/slide" Target="slide3.xml"/><Relationship Id="rId9" Type="http://schemas.openxmlformats.org/officeDocument/2006/relationships/slide" Target="slide44.xml"/><Relationship Id="rId14" Type="http://schemas.openxmlformats.org/officeDocument/2006/relationships/slide" Target="slide79.xml"/></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2.emf"/></Relationships>
</file>

<file path=ppt/slides/_rels/slide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28.xml"/></Relationships>
</file>

<file path=ppt/slides/_rels/slide2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86.xml"/><Relationship Id="rId3" Type="http://schemas.openxmlformats.org/officeDocument/2006/relationships/image" Target="../media/image3.emf"/><Relationship Id="rId7" Type="http://schemas.openxmlformats.org/officeDocument/2006/relationships/slide" Target="slide19.xml"/><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slide" Target="slide7.xml"/><Relationship Id="rId5" Type="http://schemas.openxmlformats.org/officeDocument/2006/relationships/image" Target="../media/image4.emf"/><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31.xml"/></Relationships>
</file>

<file path=ppt/slides/_rels/slide31.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33.xml"/></Relationships>
</file>

<file path=ppt/slides/_rels/slide33.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35.xml"/></Relationships>
</file>

<file path=ppt/slides/_rels/slide35.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38.xml"/></Relationships>
</file>

<file path=ppt/slides/_rels/slide38.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40.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slide" Target="slide3.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42.xml"/></Relationships>
</file>

<file path=ppt/slides/_rels/slide42.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45.xml"/></Relationships>
</file>

<file path=ppt/slides/_rels/slide45.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47.xml"/></Relationships>
</file>

<file path=ppt/slides/_rels/slide47.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49.xml"/></Relationships>
</file>

<file path=ppt/slides/_rels/slide49.xml.rels><?xml version="1.0" encoding="UTF-8" standalone="yes"?>
<Relationships xmlns="http://schemas.openxmlformats.org/package/2006/relationships"><Relationship Id="rId2" Type="http://schemas.openxmlformats.org/officeDocument/2006/relationships/slide" Target="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52.xml"/></Relationships>
</file>

<file path=ppt/slides/_rels/slide52.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54.xml"/></Relationships>
</file>

<file path=ppt/slides/_rels/slide54.xml.rels><?xml version="1.0" encoding="UTF-8" standalone="yes"?>
<Relationships xmlns="http://schemas.openxmlformats.org/package/2006/relationships"><Relationship Id="rId2" Type="http://schemas.openxmlformats.org/officeDocument/2006/relationships/slide" Target="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56.xml"/></Relationships>
</file>

<file path=ppt/slides/_rels/slide56.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59.xml"/></Relationships>
</file>

<file path=ppt/slides/_rels/slide59.xml.rels><?xml version="1.0" encoding="UTF-8" standalone="yes"?>
<Relationships xmlns="http://schemas.openxmlformats.org/package/2006/relationships"><Relationship Id="rId2" Type="http://schemas.openxmlformats.org/officeDocument/2006/relationships/slide" Target="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tags" Target="../tags/tag2.xml"/><Relationship Id="rId5" Type="http://schemas.openxmlformats.org/officeDocument/2006/relationships/image" Target="../media/image7.png"/><Relationship Id="rId4" Type="http://schemas.openxmlformats.org/officeDocument/2006/relationships/slide" Target="slide3.xml"/></Relationships>
</file>

<file path=ppt/slides/_rels/slide6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61.xml"/></Relationships>
</file>

<file path=ppt/slides/_rels/slide61.xml.rels><?xml version="1.0" encoding="UTF-8" standalone="yes"?>
<Relationships xmlns="http://schemas.openxmlformats.org/package/2006/relationships"><Relationship Id="rId2" Type="http://schemas.openxmlformats.org/officeDocument/2006/relationships/slide" Target="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63.xml"/></Relationships>
</file>

<file path=ppt/slides/_rels/slide63.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66.xml.rels><?xml version="1.0" encoding="UTF-8" standalone="yes"?>
<Relationships xmlns="http://schemas.openxmlformats.org/package/2006/relationships"><Relationship Id="rId2" Type="http://schemas.openxmlformats.org/officeDocument/2006/relationships/slide" Target="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68.xml"/></Relationships>
</file>

<file path=ppt/slides/_rels/slide68.xml.rels><?xml version="1.0" encoding="UTF-8" standalone="yes"?>
<Relationships xmlns="http://schemas.openxmlformats.org/package/2006/relationships"><Relationship Id="rId2" Type="http://schemas.openxmlformats.org/officeDocument/2006/relationships/slide" Target="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70.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slide" Target="slide3.xml"/></Relationships>
</file>

<file path=ppt/slides/_rels/slide70.xml.rels><?xml version="1.0" encoding="UTF-8" standalone="yes"?>
<Relationships xmlns="http://schemas.openxmlformats.org/package/2006/relationships"><Relationship Id="rId2" Type="http://schemas.openxmlformats.org/officeDocument/2006/relationships/slide" Target="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slide" Target="slide65.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73.xml"/></Relationships>
</file>

<file path=ppt/slides/_rels/slide73.xml.rels><?xml version="1.0" encoding="UTF-8" standalone="yes"?>
<Relationships xmlns="http://schemas.openxmlformats.org/package/2006/relationships"><Relationship Id="rId2" Type="http://schemas.openxmlformats.org/officeDocument/2006/relationships/slide" Target="slide7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75.xml"/></Relationships>
</file>

<file path=ppt/slides/_rels/slide75.xml.rels><?xml version="1.0" encoding="UTF-8" standalone="yes"?>
<Relationships xmlns="http://schemas.openxmlformats.org/package/2006/relationships"><Relationship Id="rId2" Type="http://schemas.openxmlformats.org/officeDocument/2006/relationships/slide" Target="slide7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77.xml"/></Relationships>
</file>

<file path=ppt/slides/_rels/slide77.xml.rels><?xml version="1.0" encoding="UTF-8" standalone="yes"?>
<Relationships xmlns="http://schemas.openxmlformats.org/package/2006/relationships"><Relationship Id="rId2" Type="http://schemas.openxmlformats.org/officeDocument/2006/relationships/slide" Target="slide7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slide" Target="slide72.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80.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2" Type="http://schemas.openxmlformats.org/officeDocument/2006/relationships/slide" Target="slide7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82.xml"/></Relationships>
</file>

<file path=ppt/slides/_rels/slide82.xml.rels><?xml version="1.0" encoding="UTF-8" standalone="yes"?>
<Relationships xmlns="http://schemas.openxmlformats.org/package/2006/relationships"><Relationship Id="rId2" Type="http://schemas.openxmlformats.org/officeDocument/2006/relationships/slide" Target="slide8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84.xml"/></Relationships>
</file>

<file path=ppt/slides/_rels/slide84.xml.rels><?xml version="1.0" encoding="UTF-8" standalone="yes"?>
<Relationships xmlns="http://schemas.openxmlformats.org/package/2006/relationships"><Relationship Id="rId2" Type="http://schemas.openxmlformats.org/officeDocument/2006/relationships/slide" Target="slide8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slide" Target="slide79.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slide" Target="slide3.xml"/></Relationships>
</file>

<file path=ppt/slides/_rels/slide8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slide" Target="slide88.xml"/><Relationship Id="rId4" Type="http://schemas.openxmlformats.org/officeDocument/2006/relationships/slide" Target="slide3.xml"/></Relationships>
</file>

<file path=ppt/slides/_rels/slide88.xml.rels><?xml version="1.0" encoding="UTF-8" standalone="yes"?>
<Relationships xmlns="http://schemas.openxmlformats.org/package/2006/relationships"><Relationship Id="rId2" Type="http://schemas.openxmlformats.org/officeDocument/2006/relationships/slide" Target="slide8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90.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slide" Target="slide3.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0.xml.rels><?xml version="1.0" encoding="UTF-8" standalone="yes"?>
<Relationships xmlns="http://schemas.openxmlformats.org/package/2006/relationships"><Relationship Id="rId2" Type="http://schemas.openxmlformats.org/officeDocument/2006/relationships/slide" Target="slide89.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slide" Target="slide92.xml"/><Relationship Id="rId5" Type="http://schemas.openxmlformats.org/officeDocument/2006/relationships/slide" Target="slide3.xml"/><Relationship Id="rId4" Type="http://schemas.openxmlformats.org/officeDocument/2006/relationships/image" Target="../media/image3.emf"/></Relationships>
</file>

<file path=ppt/slides/_rels/slide92.xml.rels><?xml version="1.0" encoding="UTF-8" standalone="yes"?>
<Relationships xmlns="http://schemas.openxmlformats.org/package/2006/relationships"><Relationship Id="rId2" Type="http://schemas.openxmlformats.org/officeDocument/2006/relationships/slide" Target="slide91.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94.xml"/></Relationships>
</file>

<file path=ppt/slides/_rels/slide94.xml.rels><?xml version="1.0" encoding="UTF-8" standalone="yes"?>
<Relationships xmlns="http://schemas.openxmlformats.org/package/2006/relationships"><Relationship Id="rId2" Type="http://schemas.openxmlformats.org/officeDocument/2006/relationships/slide" Target="slide93.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96.xml"/></Relationships>
</file>

<file path=ppt/slides/_rels/slide96.xml.rels><?xml version="1.0" encoding="UTF-8" standalone="yes"?>
<Relationships xmlns="http://schemas.openxmlformats.org/package/2006/relationships"><Relationship Id="rId2" Type="http://schemas.openxmlformats.org/officeDocument/2006/relationships/slide" Target="slide95.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98.xml"/></Relationships>
</file>

<file path=ppt/slides/_rels/slide98.xml.rels><?xml version="1.0" encoding="UTF-8" standalone="yes"?>
<Relationships xmlns="http://schemas.openxmlformats.org/package/2006/relationships"><Relationship Id="rId2" Type="http://schemas.openxmlformats.org/officeDocument/2006/relationships/slide" Target="slide97.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10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3"/>
          <a:stretch>
            <a:fillRect/>
          </a:stretch>
        </p:blipFill>
        <p:spPr>
          <a:xfrm>
            <a:off x="415925" y="2722563"/>
            <a:ext cx="11360150" cy="6411912"/>
          </a:xfrm>
          <a:prstGeom prst="rect">
            <a:avLst/>
          </a:prstGeom>
          <a:noFill/>
          <a:ln w="9525">
            <a:noFill/>
          </a:ln>
        </p:spPr>
      </p:pic>
      <p:sp>
        <p:nvSpPr>
          <p:cNvPr id="11" name="Title 3"/>
          <p:cNvSpPr txBox="1"/>
          <p:nvPr/>
        </p:nvSpPr>
        <p:spPr>
          <a:xfrm>
            <a:off x="2495550" y="692150"/>
            <a:ext cx="593407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6000" b="1" spc="300" dirty="0">
                <a:solidFill>
                  <a:schemeClr val="accent6">
                    <a:lumMod val="75000"/>
                  </a:schemeClr>
                </a:solidFill>
                <a:latin typeface="微软雅黑" panose="020B0503020204020204" pitchFamily="34" charset="-122"/>
                <a:ea typeface="微软雅黑" panose="020B0503020204020204" pitchFamily="34" charset="-122"/>
                <a:cs typeface="+mn-ea"/>
              </a:rPr>
              <a:t>高职备考新</a:t>
            </a:r>
            <a:r>
              <a:rPr kumimoji="0" lang="zh-CN" altLang="en-US" sz="6000" b="1" i="0" u="none" strike="noStrike" kern="1200" cap="none" spc="300" normalizeH="0" baseline="0" noProof="0" dirty="0">
                <a:ln>
                  <a:noFill/>
                </a:ln>
                <a:solidFill>
                  <a:schemeClr val="accent6">
                    <a:lumMod val="75000"/>
                  </a:schemeClr>
                </a:solidFill>
                <a:effectLst/>
                <a:uLnTx/>
                <a:uFillTx/>
                <a:latin typeface="微软雅黑" panose="020B0503020204020204" pitchFamily="34" charset="-122"/>
                <a:ea typeface="微软雅黑" panose="020B0503020204020204" pitchFamily="34" charset="-122"/>
                <a:cs typeface="+mn-ea"/>
              </a:rPr>
              <a:t>实践</a:t>
            </a:r>
          </a:p>
        </p:txBody>
      </p:sp>
      <p:sp>
        <p:nvSpPr>
          <p:cNvPr id="13" name="Title 3"/>
          <p:cNvSpPr txBox="1"/>
          <p:nvPr/>
        </p:nvSpPr>
        <p:spPr>
          <a:xfrm>
            <a:off x="2424113" y="1844675"/>
            <a:ext cx="5832475" cy="431800"/>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marL="0" marR="0" lvl="0" indent="0" algn="ctr" defTabSz="1828165" rtl="0" eaLnBrk="1" fontAlgn="base" latinLnBrk="0" hangingPunct="1">
              <a:lnSpc>
                <a:spcPct val="90000"/>
              </a:lnSpc>
              <a:spcBef>
                <a:spcPct val="0"/>
              </a:spcBef>
              <a:spcAft>
                <a:spcPct val="0"/>
              </a:spcAft>
              <a:buClrTx/>
              <a:buSzTx/>
              <a:buFontTx/>
              <a:buNone/>
              <a:defRPr/>
            </a:pPr>
            <a:r>
              <a:rPr kumimoji="0" lang="en-US" altLang="zh-CN" sz="3200" b="0" i="0" u="none" strike="noStrike" kern="1200" cap="none" spc="0" normalizeH="0" baseline="0" noProof="0" dirty="0">
                <a:ln>
                  <a:noFill/>
                </a:ln>
                <a:solidFill>
                  <a:schemeClr val="bg1">
                    <a:lumMod val="50000"/>
                  </a:schemeClr>
                </a:solidFill>
                <a:effectLst/>
                <a:uLnTx/>
                <a:uFillTx/>
                <a:latin typeface="Times New Roman" panose="02020603050405020304" pitchFamily="18" charset="0"/>
                <a:ea typeface="+mn-ea"/>
                <a:cs typeface="Times New Roman" panose="02020603050405020304" pitchFamily="18" charset="0"/>
              </a:rPr>
              <a:t>New Practice for Test Preparation</a:t>
            </a:r>
            <a:endParaRPr kumimoji="0" lang="id-ID" sz="3200" b="0" i="0" u="none" strike="noStrike" kern="1200" cap="none" spc="0" normalizeH="0" baseline="0" noProof="0" dirty="0">
              <a:ln>
                <a:noFill/>
              </a:ln>
              <a:solidFill>
                <a:schemeClr val="bg1">
                  <a:lumMod val="50000"/>
                </a:schemeClr>
              </a:solidFill>
              <a:effectLst/>
              <a:uLnTx/>
              <a:uFillTx/>
              <a:latin typeface="Times New Roman" panose="02020603050405020304" pitchFamily="18" charset="0"/>
              <a:ea typeface="+mn-ea"/>
              <a:cs typeface="Times New Roman" panose="02020603050405020304" pitchFamily="18" charset="0"/>
            </a:endParaRPr>
          </a:p>
        </p:txBody>
      </p:sp>
      <p:sp>
        <p:nvSpPr>
          <p:cNvPr id="14" name="Title 3"/>
          <p:cNvSpPr txBox="1"/>
          <p:nvPr/>
        </p:nvSpPr>
        <p:spPr>
          <a:xfrm>
            <a:off x="2711450" y="2420938"/>
            <a:ext cx="2447925" cy="1439863"/>
          </a:xfrm>
          <a:prstGeom prst="rect">
            <a:avLst/>
          </a:prstGeom>
          <a:solidFill>
            <a:schemeClr val="accent4"/>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fontAlgn="base">
              <a:spcAft>
                <a:spcPct val="0"/>
              </a:spcAft>
              <a:defRPr/>
            </a:pPr>
            <a:r>
              <a:rPr kumimoji="0" lang="zh-CN" altLang="en-US"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rPr>
              <a:t>总</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罗文光</a:t>
            </a:r>
            <a:endParaRPr kumimoji="0" lang="en-US" altLang="zh-CN"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endParaRPr>
          </a:p>
          <a:p>
            <a:pPr marL="0" marR="0" lvl="0" indent="0" algn="ctr" defTabSz="1828165" rtl="0" eaLnBrk="1" fontAlgn="base" latinLnBrk="0" hangingPunct="1">
              <a:lnSpc>
                <a:spcPct val="9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rPr>
              <a:t>       何向阳</a:t>
            </a:r>
            <a:endParaRPr kumimoji="0" lang="id-ID"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endParaRPr>
          </a:p>
        </p:txBody>
      </p:sp>
      <p:sp>
        <p:nvSpPr>
          <p:cNvPr id="15" name="Title 3"/>
          <p:cNvSpPr txBox="1"/>
          <p:nvPr/>
        </p:nvSpPr>
        <p:spPr>
          <a:xfrm>
            <a:off x="5375275" y="2420938"/>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李丽华</a:t>
            </a:r>
            <a:endParaRPr kumimoji="0" lang="en-US" altLang="zh-CN"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endParaRPr>
          </a:p>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     李玲艳</a:t>
            </a:r>
            <a:endParaRPr kumimoji="0" lang="zh-CN" altLang="en-US"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endParaRPr>
          </a:p>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     杜瑞娜</a:t>
            </a:r>
            <a:endParaRPr kumimoji="0" lang="zh-CN" altLang="id-ID"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endParaRPr>
          </a:p>
        </p:txBody>
      </p:sp>
      <p:pic>
        <p:nvPicPr>
          <p:cNvPr id="7175"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8" name="TextBox 7"/>
          <p:cNvSpPr txBox="1"/>
          <p:nvPr/>
        </p:nvSpPr>
        <p:spPr>
          <a:xfrm>
            <a:off x="8371206" y="908049"/>
            <a:ext cx="490220"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b="1" kern="1200" cap="none" spc="0" normalizeH="0" baseline="0" noProof="0" dirty="0">
                <a:solidFill>
                  <a:schemeClr val="tx1"/>
                </a:solidFill>
                <a:latin typeface="微软雅黑" panose="020B0503020204020204" pitchFamily="34" charset="-122"/>
                <a:ea typeface="微软雅黑" panose="020B0503020204020204" pitchFamily="34" charset="-122"/>
                <a:cs typeface="+mn-cs"/>
              </a:rPr>
              <a:t>专题</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及实战篇</a:t>
            </a:r>
          </a:p>
        </p:txBody>
      </p:sp>
      <p:cxnSp>
        <p:nvCxnSpPr>
          <p:cNvPr id="10" name="直接连接符 9"/>
          <p:cNvCxnSpPr/>
          <p:nvPr/>
        </p:nvCxnSpPr>
        <p:spPr>
          <a:xfrm>
            <a:off x="3935413" y="1773238"/>
            <a:ext cx="4392613" cy="0"/>
          </a:xfrm>
          <a:prstGeom prst="line">
            <a:avLst/>
          </a:prstGeom>
        </p:spPr>
        <p:style>
          <a:lnRef idx="1">
            <a:schemeClr val="accent1"/>
          </a:lnRef>
          <a:fillRef idx="0">
            <a:schemeClr val="accent1"/>
          </a:fillRef>
          <a:effectRef idx="0">
            <a:schemeClr val="accent1"/>
          </a:effectRef>
          <a:fontRef idx="minor">
            <a:schemeClr val="tx1"/>
          </a:fontRef>
        </p:style>
      </p:cxnSp>
      <p:sp>
        <p:nvSpPr>
          <p:cNvPr id="7181" name="左箭头 7180">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2" name="文本框 1"/>
          <p:cNvSpPr txBox="1"/>
          <p:nvPr/>
        </p:nvSpPr>
        <p:spPr>
          <a:xfrm>
            <a:off x="9304655" y="1437005"/>
            <a:ext cx="1802765" cy="645160"/>
          </a:xfrm>
          <a:prstGeom prst="rect">
            <a:avLst/>
          </a:prstGeom>
          <a:noFill/>
        </p:spPr>
        <p:txBody>
          <a:bodyPr wrap="square" rtlCol="0">
            <a:spAutoFit/>
          </a:bodyPr>
          <a:lstStyle/>
          <a:p>
            <a:r>
              <a:rPr lang="zh-CN" altLang="zh-CN" sz="3600" dirty="0">
                <a:ln w="22225">
                  <a:solidFill>
                    <a:schemeClr val="accent2"/>
                  </a:solidFill>
                  <a:prstDash val="solid"/>
                </a:ln>
                <a:solidFill>
                  <a:schemeClr val="accent2">
                    <a:lumMod val="40000"/>
                    <a:lumOff val="60000"/>
                  </a:schemeClr>
                </a:solidFill>
                <a:effectLst/>
              </a:rPr>
              <a:t>（英语）</a:t>
            </a:r>
          </a:p>
        </p:txBody>
      </p:sp>
    </p:spTree>
  </p:cSld>
  <p:clrMapOvr>
    <a:masterClrMapping/>
  </p:clrMapOvr>
  <p:transition spd="slow" advTm="300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750"/>
                                        <p:tgtEl>
                                          <p:spTgt spid="13"/>
                                        </p:tgtEl>
                                      </p:cBhvr>
                                    </p:animEffect>
                                    <p:anim calcmode="lin" valueType="num">
                                      <p:cBhvr>
                                        <p:cTn id="14" dur="750" fill="hold"/>
                                        <p:tgtEl>
                                          <p:spTgt spid="13"/>
                                        </p:tgtEl>
                                        <p:attrNameLst>
                                          <p:attrName>ppt_x</p:attrName>
                                        </p:attrNameLst>
                                      </p:cBhvr>
                                      <p:tavLst>
                                        <p:tav tm="0">
                                          <p:val>
                                            <p:strVal val="#ppt_x"/>
                                          </p:val>
                                        </p:tav>
                                        <p:tav tm="100000">
                                          <p:val>
                                            <p:strVal val="#ppt_x"/>
                                          </p:val>
                                        </p:tav>
                                      </p:tavLst>
                                    </p:anim>
                                    <p:anim calcmode="lin" valueType="num">
                                      <p:cBhvr>
                                        <p:cTn id="15" dur="75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53" presetClass="entr" presetSubtype="16"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750"/>
                            </p:stCondLst>
                            <p:childTnLst>
                              <p:par>
                                <p:cTn id="23" presetID="53" presetClass="entr" presetSubtype="16"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p:cTn id="35" dur="500" fill="hold"/>
                                        <p:tgtEl>
                                          <p:spTgt spid="2"/>
                                        </p:tgtEl>
                                        <p:attrNameLst>
                                          <p:attrName>ppt_w</p:attrName>
                                        </p:attrNameLst>
                                      </p:cBhvr>
                                      <p:tavLst>
                                        <p:tav tm="0">
                                          <p:val>
                                            <p:fltVal val="0"/>
                                          </p:val>
                                        </p:tav>
                                        <p:tav tm="100000">
                                          <p:val>
                                            <p:strVal val="#ppt_w"/>
                                          </p:val>
                                        </p:tav>
                                      </p:tavLst>
                                    </p:anim>
                                    <p:anim calcmode="lin" valueType="num">
                                      <p:cBhvr>
                                        <p:cTn id="36" dur="500" fill="hold"/>
                                        <p:tgtEl>
                                          <p:spTgt spid="2"/>
                                        </p:tgtEl>
                                        <p:attrNameLst>
                                          <p:attrName>ppt_h</p:attrName>
                                        </p:attrNameLst>
                                      </p:cBhvr>
                                      <p:tavLst>
                                        <p:tav tm="0">
                                          <p:val>
                                            <p:fltVal val="0"/>
                                          </p:val>
                                        </p:tav>
                                        <p:tav tm="100000">
                                          <p:val>
                                            <p:strVal val="#ppt_h"/>
                                          </p:val>
                                        </p:tav>
                                      </p:tavLst>
                                    </p:anim>
                                    <p:animEffect transition="in" filter="fade">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4" grpId="0" bldLvl="0" animBg="1"/>
      <p:bldP spid="15" grpId="0" bldLvl="0" animBg="1"/>
      <p:bldP spid="8" grpId="0" animBg="1"/>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747846"/>
            <a:ext cx="10668000" cy="2110154"/>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2032000" y="273230"/>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10</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199554" y="2644170"/>
            <a:ext cx="10107353"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2】One day, a farmer went to the village market to buy a donkey (</a:t>
            </a:r>
            <a:r>
              <a:rPr lang="zh-CN" altLang="en-US" sz="2400" b="1" dirty="0">
                <a:latin typeface="微软雅黑" panose="020B0503020204020204" pitchFamily="34" charset="-122"/>
                <a:ea typeface="微软雅黑" panose="020B0503020204020204" pitchFamily="34" charset="-122"/>
              </a:rPr>
              <a:t>驴子</a:t>
            </a:r>
            <a:r>
              <a:rPr lang="en-US" altLang="zh-CN" sz="2400" b="1" dirty="0">
                <a:latin typeface="微软雅黑" panose="020B0503020204020204" pitchFamily="34" charset="-122"/>
                <a:ea typeface="微软雅黑" panose="020B0503020204020204" pitchFamily="34" charset="-122"/>
              </a:rPr>
              <a:t>). After he had examined all the donkeys for sale, he 36</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  one. (2014</a:t>
            </a:r>
            <a:r>
              <a:rPr lang="zh-CN" altLang="en-US" sz="2400" b="1" dirty="0">
                <a:latin typeface="微软雅黑" panose="020B0503020204020204" pitchFamily="34" charset="-122"/>
                <a:ea typeface="微软雅黑" panose="020B0503020204020204" pitchFamily="34" charset="-122"/>
              </a:rPr>
              <a:t>年高职高考完形填空真题</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36. A. borrowed         B. bought         C. raised         D. stole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577447" y="3352691"/>
            <a:ext cx="439420" cy="521970"/>
          </a:xfrm>
          <a:prstGeom prst="rect">
            <a:avLst/>
          </a:prstGeom>
          <a:noFill/>
        </p:spPr>
        <p:txBody>
          <a:bodyPr wrap="none" rtlCol="0">
            <a:spAutoFit/>
          </a:bodyPr>
          <a:lstStyle/>
          <a:p>
            <a:pPr algn="l">
              <a:buClrTx/>
              <a:buSzTx/>
              <a:buFontTx/>
            </a:pP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9" name="文本框 8"/>
          <p:cNvSpPr txBox="1"/>
          <p:nvPr/>
        </p:nvSpPr>
        <p:spPr>
          <a:xfrm>
            <a:off x="762000" y="4952438"/>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解析：从第一句话看出，农民是去买驴子的。</a:t>
            </a: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选项</a:t>
            </a:r>
            <a:r>
              <a:rPr lang="en-US" altLang="zh-CN" sz="2400" dirty="0">
                <a:latin typeface="微软雅黑" panose="020B0503020204020204" pitchFamily="34" charset="-122"/>
                <a:ea typeface="微软雅黑" panose="020B0503020204020204" pitchFamily="34" charset="-122"/>
              </a:rPr>
              <a:t>borrowed“</a:t>
            </a:r>
            <a:r>
              <a:rPr lang="zh-CN" altLang="en-US" sz="2400" dirty="0">
                <a:latin typeface="微软雅黑" panose="020B0503020204020204" pitchFamily="34" charset="-122"/>
                <a:ea typeface="微软雅黑" panose="020B0503020204020204" pitchFamily="34" charset="-122"/>
              </a:rPr>
              <a:t>借入”；</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选项</a:t>
            </a:r>
            <a:r>
              <a:rPr lang="en-US" altLang="zh-CN" sz="2400" dirty="0">
                <a:latin typeface="微软雅黑" panose="020B0503020204020204" pitchFamily="34" charset="-122"/>
                <a:ea typeface="微软雅黑" panose="020B0503020204020204" pitchFamily="34" charset="-122"/>
              </a:rPr>
              <a:t>bought“</a:t>
            </a:r>
            <a:r>
              <a:rPr lang="zh-CN" altLang="en-US" sz="2400" dirty="0">
                <a:latin typeface="微软雅黑" panose="020B0503020204020204" pitchFamily="34" charset="-122"/>
                <a:ea typeface="微软雅黑" panose="020B0503020204020204" pitchFamily="34" charset="-122"/>
              </a:rPr>
              <a:t>买”；</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选项</a:t>
            </a:r>
            <a:r>
              <a:rPr lang="en-US" altLang="zh-CN" sz="2400" dirty="0">
                <a:latin typeface="微软雅黑" panose="020B0503020204020204" pitchFamily="34" charset="-122"/>
                <a:ea typeface="微软雅黑" panose="020B0503020204020204" pitchFamily="34" charset="-122"/>
              </a:rPr>
              <a:t>raised“</a:t>
            </a:r>
            <a:r>
              <a:rPr lang="zh-CN" altLang="en-US" sz="2400" dirty="0">
                <a:latin typeface="微软雅黑" panose="020B0503020204020204" pitchFamily="34" charset="-122"/>
                <a:ea typeface="微软雅黑" panose="020B0503020204020204" pitchFamily="34" charset="-122"/>
              </a:rPr>
              <a:t>抚养”；</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选项</a:t>
            </a:r>
            <a:r>
              <a:rPr lang="en-US" altLang="zh-CN" sz="2400" dirty="0">
                <a:latin typeface="微软雅黑" panose="020B0503020204020204" pitchFamily="34" charset="-122"/>
                <a:ea typeface="微软雅黑" panose="020B0503020204020204" pitchFamily="34" charset="-122"/>
              </a:rPr>
              <a:t>stole“</a:t>
            </a:r>
            <a:r>
              <a:rPr lang="zh-CN" altLang="en-US" sz="2400" dirty="0">
                <a:latin typeface="微软雅黑" panose="020B0503020204020204" pitchFamily="34" charset="-122"/>
                <a:ea typeface="微软雅黑" panose="020B0503020204020204" pitchFamily="34" charset="-122"/>
              </a:rPr>
              <a:t>偷”，故本题正确答案为</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p>
        </p:txBody>
      </p:sp>
      <p:sp>
        <p:nvSpPr>
          <p:cNvPr id="6" name="文本框 5"/>
          <p:cNvSpPr txBox="1"/>
          <p:nvPr/>
        </p:nvSpPr>
        <p:spPr>
          <a:xfrm>
            <a:off x="1322647" y="2017231"/>
            <a:ext cx="1723549" cy="461665"/>
          </a:xfrm>
          <a:prstGeom prst="rect">
            <a:avLst/>
          </a:prstGeom>
          <a:solidFill>
            <a:schemeClr val="accent2">
              <a:lumMod val="40000"/>
              <a:lumOff val="60000"/>
            </a:schemeClr>
          </a:solid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典型例子：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100</a:t>
            </a:fld>
            <a:endParaRPr lang="en-US"/>
          </a:p>
        </p:txBody>
      </p:sp>
      <p:sp>
        <p:nvSpPr>
          <p:cNvPr id="3" name="内容占位符 2"/>
          <p:cNvSpPr>
            <a:spLocks noGrp="1"/>
          </p:cNvSpPr>
          <p:nvPr>
            <p:ph idx="1"/>
          </p:nvPr>
        </p:nvSpPr>
        <p:spPr>
          <a:xfrm>
            <a:off x="214862" y="281354"/>
            <a:ext cx="11762275" cy="6242538"/>
          </a:xfrm>
          <a:solidFill>
            <a:schemeClr val="bg1">
              <a:alpha val="47000"/>
            </a:schemeClr>
          </a:solidFill>
        </p:spPr>
        <p:txBody>
          <a:bodyPr>
            <a:noAutofit/>
          </a:bodyPr>
          <a:lstStyle/>
          <a:p>
            <a:pPr marL="0" indent="0">
              <a:lnSpc>
                <a:spcPct val="150000"/>
              </a:lnSpc>
              <a:buNone/>
            </a:pPr>
            <a:r>
              <a:rPr lang="zh-CN" altLang="en-US" sz="2100" b="1" dirty="0">
                <a:solidFill>
                  <a:srgbClr val="002060"/>
                </a:solidFill>
                <a:latin typeface="微软雅黑" panose="020B0503020204020204" pitchFamily="34" charset="-122"/>
                <a:ea typeface="微软雅黑" panose="020B0503020204020204" pitchFamily="34" charset="-122"/>
                <a:cs typeface="+mj-cs"/>
              </a:rPr>
              <a:t>解  析：</a:t>
            </a:r>
            <a:r>
              <a:rPr sz="2100" b="1" dirty="0">
                <a:latin typeface="微软雅黑" panose="020B0503020204020204" pitchFamily="34" charset="-122"/>
                <a:ea typeface="微软雅黑" panose="020B0503020204020204" pitchFamily="34" charset="-122"/>
                <a:sym typeface="+mn-ea"/>
              </a:rPr>
              <a:t>34. 本题考查名词词义。联系第一段第一句话，我们得知Christy拍摄了一段短视频。空格处的句意是距离Christy拍摄这段短视频已经三年了，但它仍然具有影响力。A项photo照片，B项video视频，C项cartoon动画片，D项show演出。故本题正确答案为B。</a:t>
            </a:r>
          </a:p>
          <a:p>
            <a:pPr marL="0" indent="0">
              <a:lnSpc>
                <a:spcPct val="150000"/>
              </a:lnSpc>
              <a:buNone/>
            </a:pPr>
            <a:r>
              <a:rPr sz="2100" b="1" dirty="0">
                <a:latin typeface="微软雅黑" panose="020B0503020204020204" pitchFamily="34" charset="-122"/>
                <a:ea typeface="微软雅黑" panose="020B0503020204020204" pitchFamily="34" charset="-122"/>
                <a:sym typeface="+mn-ea"/>
              </a:rPr>
              <a:t>35. 本题考查动词词义和联系上下文。A项continue to do继续做；B项begin to do开始去做；C项decide to do决定去做；D项lead to do引导去做。根据上下文，Christy的视频至今仍吸引许多人的关注。故本题正确答案为A。</a:t>
            </a:r>
          </a:p>
          <a:p>
            <a:pPr marL="0" indent="0">
              <a:lnSpc>
                <a:spcPct val="150000"/>
              </a:lnSpc>
              <a:buNone/>
            </a:pPr>
            <a:r>
              <a:rPr sz="2100" b="1" dirty="0">
                <a:latin typeface="微软雅黑" panose="020B0503020204020204" pitchFamily="34" charset="-122"/>
                <a:ea typeface="微软雅黑" panose="020B0503020204020204" pitchFamily="34" charset="-122"/>
                <a:sym typeface="+mn-ea"/>
              </a:rPr>
              <a:t>36. 本题考查词义。根据上下文可知，Christy的视频至今仍吸引许多人的关注，以及下文有很多著名的公司承诺对塑料吸管进行改进，可以推断出这里是赢得了支持。A项victory胜利，B项support支持，C项games游戏，D项chances机会。故本题正确答案为B。</a:t>
            </a:r>
          </a:p>
          <a:p>
            <a:pPr marL="0" indent="0">
              <a:lnSpc>
                <a:spcPct val="150000"/>
              </a:lnSpc>
              <a:buNone/>
            </a:pPr>
            <a:r>
              <a:rPr sz="2100" b="1" dirty="0">
                <a:latin typeface="微软雅黑" panose="020B0503020204020204" pitchFamily="34" charset="-122"/>
                <a:ea typeface="微软雅黑" panose="020B0503020204020204" pitchFamily="34" charset="-122"/>
                <a:sym typeface="+mn-ea"/>
              </a:rPr>
              <a:t>37. 本题考查动词词义和用法。A项stop doing sth.停止正在做的事，B项allow doing sth.允许做某事，C项risk doing sth.冒险做某事，D项practise doing sth.练习做某事。从本句的step by step（逐步）可以看出来，很多公司是想逐步停止使用塑料吸管。故本题正确答案为A</a:t>
            </a:r>
            <a:r>
              <a:rPr sz="21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832329" y="3784645"/>
            <a:ext cx="10808777"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38. A. crossing 				B. describing 	</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C. protecting 				D. destroying</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39. A. compare 	B. join 		C. follow 	      D. educate</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40. A. scientists 	B. customers 	C. teachers 	      D. workers</a:t>
            </a:r>
          </a:p>
        </p:txBody>
      </p:sp>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t>101</a:t>
            </a:fld>
            <a:endParaRPr lang="en-US"/>
          </a:p>
        </p:txBody>
      </p:sp>
      <p:sp>
        <p:nvSpPr>
          <p:cNvPr id="8" name="左箭头 7">
            <a:hlinkClick r:id="rId3"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a:hlinkClick r:id="rId4" action="ppaction://hlinksldjump"/>
          </p:cNvPr>
          <p:cNvSpPr txBox="1"/>
          <p:nvPr/>
        </p:nvSpPr>
        <p:spPr>
          <a:xfrm>
            <a:off x="9668519" y="370286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4" name="文本框 3"/>
          <p:cNvSpPr txBox="1"/>
          <p:nvPr/>
        </p:nvSpPr>
        <p:spPr>
          <a:xfrm>
            <a:off x="385789" y="92399"/>
            <a:ext cx="4897120"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sym typeface="+mn-ea"/>
              </a:rPr>
              <a:t>2022年广东高职高考完形填空真题</a:t>
            </a:r>
            <a:endParaRPr lang="zh-CN" altLang="en-US" sz="2400" dirty="0"/>
          </a:p>
        </p:txBody>
      </p:sp>
      <p:sp>
        <p:nvSpPr>
          <p:cNvPr id="3" name="内容占位符 2"/>
          <p:cNvSpPr>
            <a:spLocks noGrp="1"/>
          </p:cNvSpPr>
          <p:nvPr>
            <p:ph idx="1"/>
          </p:nvPr>
        </p:nvSpPr>
        <p:spPr>
          <a:xfrm>
            <a:off x="385788" y="497846"/>
            <a:ext cx="11420423" cy="3171432"/>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rPr>
              <a:t>Apart from doing research on </a:t>
            </a:r>
            <a:r>
              <a:rPr lang="en-US" altLang="zh-CN" sz="2400" b="1" u="sng" dirty="0">
                <a:latin typeface="微软雅黑" panose="020B0503020204020204" pitchFamily="34" charset="-122"/>
                <a:ea typeface="微软雅黑" panose="020B0503020204020204" pitchFamily="34" charset="-122"/>
              </a:rPr>
              <a:t>38</a:t>
            </a:r>
            <a:r>
              <a:rPr lang="en-US" altLang="zh-CN" sz="2400" b="1" dirty="0">
                <a:latin typeface="微软雅黑" panose="020B0503020204020204" pitchFamily="34" charset="-122"/>
                <a:ea typeface="微软雅黑" panose="020B0503020204020204" pitchFamily="34" charset="-122"/>
              </a:rPr>
              <a:t> the sea, Christy spends her time visiting schools to </a:t>
            </a:r>
            <a:r>
              <a:rPr lang="en-US" altLang="zh-CN" sz="2400" b="1" u="sng" dirty="0">
                <a:latin typeface="微软雅黑" panose="020B0503020204020204" pitchFamily="34" charset="-122"/>
                <a:ea typeface="微软雅黑" panose="020B0503020204020204" pitchFamily="34" charset="-122"/>
              </a:rPr>
              <a:t>39</a:t>
            </a:r>
            <a:r>
              <a:rPr lang="en-US" altLang="zh-CN" sz="2400" b="1" dirty="0">
                <a:latin typeface="微软雅黑" panose="020B0503020204020204" pitchFamily="34" charset="-122"/>
                <a:ea typeface="微软雅黑" panose="020B0503020204020204" pitchFamily="34" charset="-122"/>
              </a:rPr>
              <a:t> young people. “I want to tell them that they can be </a:t>
            </a:r>
            <a:r>
              <a:rPr lang="en-US" altLang="zh-CN" sz="2400" b="1" u="sng" dirty="0">
                <a:latin typeface="微软雅黑" panose="020B0503020204020204" pitchFamily="34" charset="-122"/>
                <a:ea typeface="微软雅黑" panose="020B0503020204020204" pitchFamily="34" charset="-122"/>
              </a:rPr>
              <a:t>40</a:t>
            </a:r>
            <a:r>
              <a:rPr lang="en-US" altLang="zh-CN" sz="2400" b="1" dirty="0">
                <a:latin typeface="微软雅黑" panose="020B0503020204020204" pitchFamily="34" charset="-122"/>
                <a:ea typeface="微软雅黑" panose="020B0503020204020204" pitchFamily="34" charset="-122"/>
              </a:rPr>
              <a:t> like me and fix the plastic problem in a scientific way,” Christy says.</a:t>
            </a:r>
          </a:p>
        </p:txBody>
      </p:sp>
      <p:sp>
        <p:nvSpPr>
          <p:cNvPr id="22" name="TextBox 22"/>
          <p:cNvSpPr txBox="1"/>
          <p:nvPr/>
        </p:nvSpPr>
        <p:spPr>
          <a:xfrm>
            <a:off x="384801" y="483097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23" name="TextBox 22"/>
          <p:cNvSpPr txBox="1"/>
          <p:nvPr/>
        </p:nvSpPr>
        <p:spPr>
          <a:xfrm>
            <a:off x="385153" y="4446685"/>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24" name="TextBox 22"/>
          <p:cNvSpPr txBox="1"/>
          <p:nvPr/>
        </p:nvSpPr>
        <p:spPr>
          <a:xfrm>
            <a:off x="385789" y="374614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up)">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childTnLst>
                          </p:cTn>
                        </p:par>
                        <p:par>
                          <p:cTn id="16" fill="hold">
                            <p:stCondLst>
                              <p:cond delay="500"/>
                            </p:stCondLst>
                            <p:childTnLst>
                              <p:par>
                                <p:cTn id="17" presetID="16" presetClass="entr" presetSubtype="37"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outVertical)">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barn(inVertical)">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barn(inVertical)">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bldLvl="0" animBg="1"/>
      <p:bldP spid="3" grpId="0" build="p"/>
      <p:bldP spid="22" grpId="0"/>
      <p:bldP spid="23" grpId="0"/>
      <p:bldP spid="24" grpId="0"/>
    </p:bldLst>
  </p:timing>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102</a:t>
            </a:fld>
            <a:endParaRPr lang="en-US"/>
          </a:p>
        </p:txBody>
      </p:sp>
      <p:sp>
        <p:nvSpPr>
          <p:cNvPr id="3" name="内容占位符 2"/>
          <p:cNvSpPr>
            <a:spLocks noGrp="1"/>
          </p:cNvSpPr>
          <p:nvPr>
            <p:ph idx="1"/>
          </p:nvPr>
        </p:nvSpPr>
        <p:spPr>
          <a:xfrm>
            <a:off x="214862" y="281354"/>
            <a:ext cx="11762275" cy="6242538"/>
          </a:xfrm>
          <a:solidFill>
            <a:schemeClr val="bg1">
              <a:alpha val="47000"/>
            </a:schemeClr>
          </a:solidFill>
        </p:spPr>
        <p:txBody>
          <a:bodyPr>
            <a:noAutofit/>
          </a:bodyPr>
          <a:lstStyle/>
          <a:p>
            <a:pPr marL="0" indent="0">
              <a:lnSpc>
                <a:spcPct val="150000"/>
              </a:lnSpc>
              <a:buNone/>
            </a:pPr>
            <a:r>
              <a:rPr lang="zh-CN" altLang="en-US" sz="2100" b="1" dirty="0">
                <a:solidFill>
                  <a:srgbClr val="002060"/>
                </a:solidFill>
                <a:latin typeface="微软雅黑" panose="020B0503020204020204" pitchFamily="34" charset="-122"/>
                <a:ea typeface="微软雅黑" panose="020B0503020204020204" pitchFamily="34" charset="-122"/>
                <a:cs typeface="+mj-cs"/>
              </a:rPr>
              <a:t>解  析：</a:t>
            </a:r>
            <a:r>
              <a:rPr sz="2100" b="1" dirty="0">
                <a:latin typeface="微软雅黑" panose="020B0503020204020204" pitchFamily="34" charset="-122"/>
                <a:ea typeface="微软雅黑" panose="020B0503020204020204" pitchFamily="34" charset="-122"/>
                <a:sym typeface="+mn-ea"/>
              </a:rPr>
              <a:t>38. 本题考查动词词义及联系上下文。本文从一开始就交代了Christy是一位海洋保护科学家，因此本句意思是除了做关于保护海洋的调查外。A项crossing穿过，B项describing表述，C项protecting保护，D项destroying破坏。故本题正确答案为C。</a:t>
            </a:r>
          </a:p>
          <a:p>
            <a:pPr marL="0" indent="0">
              <a:lnSpc>
                <a:spcPct val="150000"/>
              </a:lnSpc>
              <a:buNone/>
            </a:pPr>
            <a:r>
              <a:rPr sz="2100" b="1" dirty="0">
                <a:latin typeface="微软雅黑" panose="020B0503020204020204" pitchFamily="34" charset="-122"/>
                <a:ea typeface="微软雅黑" panose="020B0503020204020204" pitchFamily="34" charset="-122"/>
                <a:sym typeface="+mn-ea"/>
              </a:rPr>
              <a:t>39. 本题考查动词词义辨析及联系上下文。从下文Christy对学生讲的话可以推断出她去学校的目的是教育学生，而不是加入他们。A项compare比较，B项join加入，C项follow跟从，D项educate教育。故本题正确答案为D。</a:t>
            </a:r>
          </a:p>
          <a:p>
            <a:pPr marL="0" indent="0">
              <a:lnSpc>
                <a:spcPct val="150000"/>
              </a:lnSpc>
              <a:buNone/>
            </a:pPr>
            <a:r>
              <a:rPr sz="2100" b="1" dirty="0">
                <a:latin typeface="微软雅黑" panose="020B0503020204020204" pitchFamily="34" charset="-122"/>
                <a:ea typeface="微软雅黑" panose="020B0503020204020204" pitchFamily="34" charset="-122"/>
                <a:sym typeface="+mn-ea"/>
              </a:rPr>
              <a:t>40. 本题考查名词词义及逻辑推理。like me像我一样，而我Christy是一名科学家，故本题正确答案为A。</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832329" y="3784645"/>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26. A. forget	B. meet	C. guess		D. discuss</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27. A. ordering	B. cooking	C. eating		D. delivering</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28. A. interesting	B. stressful	C. important	D. useful</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29. A. boss		B. family	C. driver		D. teacher</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30. A. slow		B. certain	C. satisfying	D. endless</a:t>
            </a:r>
          </a:p>
        </p:txBody>
      </p:sp>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t>103</a:t>
            </a:fld>
            <a:endParaRPr lang="en-US"/>
          </a:p>
        </p:txBody>
      </p:sp>
      <p:sp>
        <p:nvSpPr>
          <p:cNvPr id="8" name="左箭头 7">
            <a:hlinkClick r:id="rId3"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a:hlinkClick r:id="rId4" action="ppaction://hlinksldjump"/>
          </p:cNvPr>
          <p:cNvSpPr txBox="1"/>
          <p:nvPr/>
        </p:nvSpPr>
        <p:spPr>
          <a:xfrm>
            <a:off x="3513464" y="593044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4" name="文本框 3"/>
          <p:cNvSpPr txBox="1"/>
          <p:nvPr/>
        </p:nvSpPr>
        <p:spPr>
          <a:xfrm>
            <a:off x="385789" y="92399"/>
            <a:ext cx="4897120"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rPr>
              <a:t>2021年广东高职高考完形填空真题</a:t>
            </a:r>
          </a:p>
        </p:txBody>
      </p:sp>
      <p:sp>
        <p:nvSpPr>
          <p:cNvPr id="3" name="内容占位符 2"/>
          <p:cNvSpPr>
            <a:spLocks noGrp="1"/>
          </p:cNvSpPr>
          <p:nvPr>
            <p:ph idx="1"/>
          </p:nvPr>
        </p:nvSpPr>
        <p:spPr>
          <a:xfrm>
            <a:off x="385788" y="497846"/>
            <a:ext cx="11420423" cy="3171432"/>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I only knew two words of Chinese (“hello” and “thank you”) when I came to China in 2009. As you can probably </a:t>
            </a:r>
            <a:r>
              <a:rPr lang="en-US" altLang="zh-CN" sz="2400" b="1" u="sng" dirty="0">
                <a:latin typeface="微软雅黑" panose="020B0503020204020204" pitchFamily="34" charset="-122"/>
                <a:ea typeface="微软雅黑" panose="020B0503020204020204" pitchFamily="34" charset="-122"/>
              </a:rPr>
              <a:t>26</a:t>
            </a:r>
            <a:r>
              <a:rPr lang="en-US" altLang="zh-CN" sz="2400" b="1" dirty="0">
                <a:latin typeface="微软雅黑" panose="020B0503020204020204" pitchFamily="34" charset="-122"/>
                <a:ea typeface="微软雅黑" panose="020B0503020204020204" pitchFamily="34" charset="-122"/>
              </a:rPr>
              <a:t> , my life was difficult for a while after I arrived. Simple tasks like </a:t>
            </a:r>
            <a:r>
              <a:rPr lang="en-US" altLang="zh-CN" sz="2400" b="1" u="sng" dirty="0">
                <a:latin typeface="微软雅黑" panose="020B0503020204020204" pitchFamily="34" charset="-122"/>
                <a:ea typeface="微软雅黑" panose="020B0503020204020204" pitchFamily="34" charset="-122"/>
              </a:rPr>
              <a:t>27</a:t>
            </a:r>
            <a:r>
              <a:rPr lang="en-US" altLang="zh-CN" sz="2400" b="1" dirty="0">
                <a:latin typeface="微软雅黑" panose="020B0503020204020204" pitchFamily="34" charset="-122"/>
                <a:ea typeface="微软雅黑" panose="020B0503020204020204" pitchFamily="34" charset="-122"/>
              </a:rPr>
              <a:t> food or taking a taxi were quite </a:t>
            </a:r>
            <a:r>
              <a:rPr lang="en-US" altLang="zh-CN" sz="2400" b="1" u="sng" dirty="0">
                <a:latin typeface="微软雅黑" panose="020B0503020204020204" pitchFamily="34" charset="-122"/>
                <a:ea typeface="微软雅黑" panose="020B0503020204020204" pitchFamily="34" charset="-122"/>
              </a:rPr>
              <a:t>28</a:t>
            </a:r>
            <a:r>
              <a:rPr lang="en-US" altLang="zh-CN" sz="2400" b="1" dirty="0">
                <a:latin typeface="微软雅黑" panose="020B0503020204020204" pitchFamily="34" charset="-122"/>
                <a:ea typeface="微软雅黑" panose="020B0503020204020204" pitchFamily="34" charset="-122"/>
              </a:rPr>
              <a:t> .</a:t>
            </a:r>
          </a:p>
          <a:p>
            <a:pPr marL="0" indent="0" algn="just">
              <a:buNone/>
            </a:pPr>
            <a:r>
              <a:rPr lang="en-US" altLang="zh-CN" sz="2400" b="1" dirty="0">
                <a:latin typeface="微软雅黑" panose="020B0503020204020204" pitchFamily="34" charset="-122"/>
                <a:ea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rPr>
              <a:t>I knew I had to learn more Chinese, so I attended Chinese classes. Although my </a:t>
            </a:r>
            <a:r>
              <a:rPr lang="en-US" altLang="zh-CN" sz="2400" b="1" u="sng" dirty="0">
                <a:latin typeface="微软雅黑" panose="020B0503020204020204" pitchFamily="34" charset="-122"/>
                <a:ea typeface="微软雅黑" panose="020B0503020204020204" pitchFamily="34" charset="-122"/>
              </a:rPr>
              <a:t>29</a:t>
            </a:r>
            <a:r>
              <a:rPr lang="en-US" altLang="zh-CN" sz="2400" b="1" dirty="0">
                <a:latin typeface="微软雅黑" panose="020B0503020204020204" pitchFamily="34" charset="-122"/>
                <a:ea typeface="微软雅黑" panose="020B0503020204020204" pitchFamily="34" charset="-122"/>
              </a:rPr>
              <a:t> was very helpful, I didn’t learn enough to have a real conversation. Later, I studied on my own as well, but my progress was still </a:t>
            </a:r>
            <a:r>
              <a:rPr lang="en-US" altLang="zh-CN" sz="2400" b="1" u="sng" dirty="0">
                <a:latin typeface="微软雅黑" panose="020B0503020204020204" pitchFamily="34" charset="-122"/>
                <a:ea typeface="微软雅黑" panose="020B0503020204020204" pitchFamily="34" charset="-122"/>
              </a:rPr>
              <a:t>30</a:t>
            </a:r>
            <a:r>
              <a:rPr lang="en-US" altLang="zh-CN" sz="2400" b="1" dirty="0">
                <a:latin typeface="微软雅黑" panose="020B0503020204020204" pitchFamily="34" charset="-122"/>
                <a:ea typeface="微软雅黑" panose="020B0503020204020204" pitchFamily="34" charset="-122"/>
              </a:rPr>
              <a:t> . I became very disappointed, but never gave up.</a:t>
            </a:r>
            <a:endParaRPr lang="zh-CN" altLang="en-US" sz="2400" b="1" dirty="0">
              <a:latin typeface="微软雅黑" panose="020B0503020204020204" pitchFamily="34" charset="-122"/>
              <a:ea typeface="微软雅黑" panose="020B0503020204020204" pitchFamily="34" charset="-122"/>
            </a:endParaRPr>
          </a:p>
        </p:txBody>
      </p:sp>
      <p:sp>
        <p:nvSpPr>
          <p:cNvPr id="22" name="TextBox 22"/>
          <p:cNvSpPr txBox="1"/>
          <p:nvPr/>
        </p:nvSpPr>
        <p:spPr>
          <a:xfrm>
            <a:off x="395596" y="4455691"/>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23" name="TextBox 22"/>
          <p:cNvSpPr txBox="1"/>
          <p:nvPr/>
        </p:nvSpPr>
        <p:spPr>
          <a:xfrm>
            <a:off x="385788" y="4103150"/>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24" name="TextBox 22"/>
          <p:cNvSpPr txBox="1"/>
          <p:nvPr/>
        </p:nvSpPr>
        <p:spPr>
          <a:xfrm>
            <a:off x="385789" y="374614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25" name="TextBox 22"/>
          <p:cNvSpPr txBox="1"/>
          <p:nvPr/>
        </p:nvSpPr>
        <p:spPr>
          <a:xfrm>
            <a:off x="395596" y="4805057"/>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26" name="TextBox 22"/>
          <p:cNvSpPr txBox="1"/>
          <p:nvPr/>
        </p:nvSpPr>
        <p:spPr>
          <a:xfrm>
            <a:off x="395596" y="520040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arn(inVertical)">
                                      <p:cBhvr>
                                        <p:cTn id="18" dur="500"/>
                                        <p:tgtEl>
                                          <p:spTgt spid="24"/>
                                        </p:tgtEl>
                                      </p:cBhvr>
                                    </p:animEffect>
                                  </p:childTnLst>
                                </p:cTn>
                              </p:par>
                            </p:childTnLst>
                          </p:cTn>
                        </p:par>
                        <p:par>
                          <p:cTn id="19" fill="hold">
                            <p:stCondLst>
                              <p:cond delay="500"/>
                            </p:stCondLst>
                            <p:childTnLst>
                              <p:par>
                                <p:cTn id="20" presetID="16" presetClass="entr" presetSubtype="37"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out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arn(inVertical)">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arn(inVertical)">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barn(inVertical)">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barn(inVertical)">
                                      <p:cBhvr>
                                        <p:cTn id="4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bldLvl="0" animBg="1"/>
      <p:bldP spid="3" grpId="0" build="p"/>
      <p:bldP spid="22" grpId="0"/>
      <p:bldP spid="23" grpId="0"/>
      <p:bldP spid="24" grpId="0"/>
      <p:bldP spid="25" grpId="0"/>
      <p:bldP spid="26" grpId="0"/>
    </p:bldLst>
  </p:timing>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104</a:t>
            </a:fld>
            <a:endParaRPr lang="en-US"/>
          </a:p>
        </p:txBody>
      </p:sp>
      <p:sp>
        <p:nvSpPr>
          <p:cNvPr id="3" name="内容占位符 2"/>
          <p:cNvSpPr>
            <a:spLocks noGrp="1"/>
          </p:cNvSpPr>
          <p:nvPr>
            <p:ph idx="1"/>
          </p:nvPr>
        </p:nvSpPr>
        <p:spPr>
          <a:xfrm>
            <a:off x="336212" y="85680"/>
            <a:ext cx="11762275" cy="6242538"/>
          </a:xfrm>
          <a:solidFill>
            <a:schemeClr val="bg1">
              <a:alpha val="47000"/>
            </a:schemeClr>
          </a:solidFill>
        </p:spPr>
        <p:txBody>
          <a:bodyPr>
            <a:normAutofit fontScale="700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3000" b="1" dirty="0">
                <a:latin typeface="微软雅黑" panose="020B0503020204020204" pitchFamily="34" charset="-122"/>
                <a:ea typeface="微软雅黑" panose="020B0503020204020204" pitchFamily="34" charset="-122"/>
              </a:rPr>
              <a:t>26. 本题考查词义辨析和逻辑推理。从上文刚来中国的时候只认识两个词，可以猜出到中国后，由于语言不通会产生很多不便。forget 意为“忘记”，meet 意为“会见”，discuss 意为“讨论”，这三个意思都不符合，只能是 guess“猜测”。故本题正确答案为 C。</a:t>
            </a:r>
          </a:p>
          <a:p>
            <a:pPr marL="0" indent="0">
              <a:lnSpc>
                <a:spcPct val="150000"/>
              </a:lnSpc>
              <a:buNone/>
            </a:pPr>
            <a:r>
              <a:rPr sz="3000" b="1" dirty="0">
                <a:latin typeface="微软雅黑" panose="020B0503020204020204" pitchFamily="34" charset="-122"/>
                <a:ea typeface="微软雅黑" panose="020B0503020204020204" pitchFamily="34" charset="-122"/>
              </a:rPr>
              <a:t>27. 本题考查词义辨析和搭配。从上文得知需要在生活中运用语言，结合实际的搭配，只有ordering food（点餐）才需要用到语言。故本题正确答案为 A。</a:t>
            </a:r>
          </a:p>
          <a:p>
            <a:pPr marL="0" indent="0">
              <a:lnSpc>
                <a:spcPct val="150000"/>
              </a:lnSpc>
              <a:buNone/>
            </a:pPr>
            <a:r>
              <a:rPr sz="3000" b="1" dirty="0">
                <a:latin typeface="微软雅黑" panose="020B0503020204020204" pitchFamily="34" charset="-122"/>
                <a:ea typeface="微软雅黑" panose="020B0503020204020204" pitchFamily="34" charset="-122"/>
              </a:rPr>
              <a:t>28. 本题考查联系上下文和逻辑推理。从上文得知生活中使用语言的机会很多，而点餐和打车只是简单的任务，对于一个只会两个中文词汇的外国人来说，也是很有压力的（stressful）。故本题正确答案为 B。</a:t>
            </a:r>
          </a:p>
          <a:p>
            <a:pPr marL="0" indent="0">
              <a:lnSpc>
                <a:spcPct val="150000"/>
              </a:lnSpc>
              <a:buNone/>
            </a:pPr>
            <a:r>
              <a:rPr sz="3000" b="1" dirty="0">
                <a:latin typeface="微软雅黑" panose="020B0503020204020204" pitchFamily="34" charset="-122"/>
                <a:ea typeface="微软雅黑" panose="020B0503020204020204" pitchFamily="34" charset="-122"/>
              </a:rPr>
              <a:t>29. 本题考查逻辑推理。从上文 attended Chinese classes（加入了中文课堂）可以推断出，这里是说teacher（老师）是有帮助的。故本题正确答案为 D。</a:t>
            </a:r>
          </a:p>
          <a:p>
            <a:pPr marL="0" indent="0">
              <a:lnSpc>
                <a:spcPct val="150000"/>
              </a:lnSpc>
              <a:buNone/>
            </a:pPr>
            <a:r>
              <a:rPr sz="3000" b="1" dirty="0">
                <a:latin typeface="微软雅黑" panose="020B0503020204020204" pitchFamily="34" charset="-122"/>
                <a:ea typeface="微软雅黑" panose="020B0503020204020204" pitchFamily="34" charset="-122"/>
              </a:rPr>
              <a:t>30. 本题考查逻辑推理。本句的意思是“后来我也自学汉语，但是进步仍然……”，此处有 but 作为转折，所以可以推断出是进步仍然缓慢（slow）。故本题正确答案为 A</a:t>
            </a:r>
            <a:r>
              <a:rPr lang="zh-CN" altLang="en-US" sz="30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9226259" y="6104339"/>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832329" y="3784645"/>
            <a:ext cx="10808777"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31. A. Hopefully	B. Finally	C. Usually	D. Helpfully</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32. A. part		B. chance	C. result	D. way</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33. A. hurt		B. introduced	C. met	D. saved</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34. A. words	B. manners	C. skills	D. stories</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35. A. in order	B. in public	C. as usual	D. as well</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36. A. exchange	B. use		C. form	D. material</a:t>
            </a:r>
          </a:p>
        </p:txBody>
      </p:sp>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t>105</a:t>
            </a:fld>
            <a:endParaRPr lang="en-US"/>
          </a:p>
        </p:txBody>
      </p:sp>
      <p:sp>
        <p:nvSpPr>
          <p:cNvPr id="8" name="左箭头 7">
            <a:hlinkClick r:id="rId3"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a:hlinkClick r:id="rId4" action="ppaction://hlinksldjump"/>
          </p:cNvPr>
          <p:cNvSpPr txBox="1"/>
          <p:nvPr/>
        </p:nvSpPr>
        <p:spPr>
          <a:xfrm>
            <a:off x="9668519" y="370286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4" name="文本框 3"/>
          <p:cNvSpPr txBox="1"/>
          <p:nvPr/>
        </p:nvSpPr>
        <p:spPr>
          <a:xfrm>
            <a:off x="385789" y="92399"/>
            <a:ext cx="4897120"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sym typeface="+mn-ea"/>
              </a:rPr>
              <a:t>2021年广东高职高考完形填空真题</a:t>
            </a:r>
            <a:endParaRPr lang="zh-CN" altLang="en-US" sz="2400" dirty="0"/>
          </a:p>
        </p:txBody>
      </p:sp>
      <p:sp>
        <p:nvSpPr>
          <p:cNvPr id="3" name="内容占位符 2"/>
          <p:cNvSpPr>
            <a:spLocks noGrp="1"/>
          </p:cNvSpPr>
          <p:nvPr>
            <p:ph idx="1"/>
          </p:nvPr>
        </p:nvSpPr>
        <p:spPr>
          <a:xfrm>
            <a:off x="385788" y="497846"/>
            <a:ext cx="11420423" cy="3171432"/>
          </a:xfrm>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rPr>
              <a:t>31</a:t>
            </a:r>
            <a:r>
              <a:rPr lang="en-US" altLang="zh-CN" sz="2400" b="1" dirty="0">
                <a:latin typeface="微软雅黑" panose="020B0503020204020204" pitchFamily="34" charset="-122"/>
                <a:ea typeface="微软雅黑" panose="020B0503020204020204" pitchFamily="34" charset="-122"/>
              </a:rPr>
              <a:t> I found that the best </a:t>
            </a:r>
            <a:r>
              <a:rPr lang="en-US" altLang="zh-CN" sz="2400" b="1" u="sng" dirty="0">
                <a:latin typeface="微软雅黑" panose="020B0503020204020204" pitchFamily="34" charset="-122"/>
                <a:ea typeface="微软雅黑" panose="020B0503020204020204" pitchFamily="34" charset="-122"/>
              </a:rPr>
              <a:t>32</a:t>
            </a:r>
            <a:r>
              <a:rPr lang="en-US" altLang="zh-CN" sz="2400" b="1" dirty="0">
                <a:latin typeface="微软雅黑" panose="020B0503020204020204" pitchFamily="34" charset="-122"/>
                <a:ea typeface="微软雅黑" panose="020B0503020204020204" pitchFamily="34" charset="-122"/>
              </a:rPr>
              <a:t> of learning Chinese is to make friends with native speakers and spend time with them. Around this time, I </a:t>
            </a:r>
            <a:r>
              <a:rPr lang="en-US" altLang="zh-CN" sz="2400" b="1" u="sng" dirty="0">
                <a:latin typeface="微软雅黑" panose="020B0503020204020204" pitchFamily="34" charset="-122"/>
                <a:ea typeface="微软雅黑" panose="020B0503020204020204" pitchFamily="34" charset="-122"/>
              </a:rPr>
              <a:t>33</a:t>
            </a:r>
            <a:r>
              <a:rPr lang="en-US" altLang="zh-CN" sz="2400" b="1" dirty="0">
                <a:latin typeface="微软雅黑" panose="020B0503020204020204" pitchFamily="34" charset="-122"/>
                <a:ea typeface="微软雅黑" panose="020B0503020204020204" pitchFamily="34" charset="-122"/>
              </a:rPr>
              <a:t> a Chinese woman in a music group, who became one of my best friends in Beijing. I learned a lot of Chinese from her. For example, she taught me lots of </a:t>
            </a:r>
            <a:r>
              <a:rPr lang="en-US" altLang="zh-CN" sz="2400" b="1" u="sng" dirty="0">
                <a:latin typeface="微软雅黑" panose="020B0503020204020204" pitchFamily="34" charset="-122"/>
                <a:ea typeface="微软雅黑" panose="020B0503020204020204" pitchFamily="34" charset="-122"/>
              </a:rPr>
              <a:t>34</a:t>
            </a:r>
            <a:r>
              <a:rPr lang="en-US" altLang="zh-CN" sz="2400" b="1" dirty="0">
                <a:latin typeface="微软雅黑" panose="020B0503020204020204" pitchFamily="34" charset="-122"/>
                <a:ea typeface="微软雅黑" panose="020B0503020204020204" pitchFamily="34" charset="-122"/>
              </a:rPr>
              <a:t> about music, like “melody”. She learned lots of English from me </a:t>
            </a:r>
            <a:r>
              <a:rPr lang="en-US" altLang="zh-CN" sz="2400" b="1" u="sng" dirty="0">
                <a:latin typeface="微软雅黑" panose="020B0503020204020204" pitchFamily="34" charset="-122"/>
                <a:ea typeface="微软雅黑" panose="020B0503020204020204" pitchFamily="34" charset="-122"/>
              </a:rPr>
              <a:t>35</a:t>
            </a:r>
            <a:r>
              <a:rPr lang="en-US" altLang="zh-CN" sz="2400" b="1" dirty="0">
                <a:latin typeface="微软雅黑" panose="020B0503020204020204" pitchFamily="34" charset="-122"/>
                <a:ea typeface="微软雅黑" panose="020B0503020204020204" pitchFamily="34" charset="-122"/>
              </a:rPr>
              <a:t> . So this was a good language and culture </a:t>
            </a:r>
            <a:r>
              <a:rPr lang="en-US" altLang="zh-CN" sz="2400" b="1" u="sng" dirty="0">
                <a:latin typeface="微软雅黑" panose="020B0503020204020204" pitchFamily="34" charset="-122"/>
                <a:ea typeface="微软雅黑" panose="020B0503020204020204" pitchFamily="34" charset="-122"/>
              </a:rPr>
              <a:t>36</a:t>
            </a:r>
            <a:r>
              <a:rPr lang="en-US" altLang="zh-CN" sz="2400" b="1" dirty="0">
                <a:latin typeface="微软雅黑" panose="020B0503020204020204" pitchFamily="34" charset="-122"/>
                <a:ea typeface="微软雅黑" panose="020B0503020204020204" pitchFamily="34" charset="-122"/>
              </a:rPr>
              <a:t> .</a:t>
            </a:r>
          </a:p>
          <a:p>
            <a:pPr marL="0" indent="0">
              <a:buNone/>
            </a:pPr>
            <a:endParaRPr lang="en-US" altLang="zh-CN" sz="2400" b="1" dirty="0">
              <a:latin typeface="微软雅黑" panose="020B0503020204020204" pitchFamily="34" charset="-122"/>
              <a:ea typeface="微软雅黑" panose="020B0503020204020204" pitchFamily="34" charset="-122"/>
            </a:endParaRPr>
          </a:p>
        </p:txBody>
      </p:sp>
      <p:sp>
        <p:nvSpPr>
          <p:cNvPr id="22" name="TextBox 22"/>
          <p:cNvSpPr txBox="1"/>
          <p:nvPr/>
        </p:nvSpPr>
        <p:spPr>
          <a:xfrm>
            <a:off x="395596" y="4455691"/>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23" name="TextBox 22"/>
          <p:cNvSpPr txBox="1"/>
          <p:nvPr/>
        </p:nvSpPr>
        <p:spPr>
          <a:xfrm>
            <a:off x="385788" y="4164110"/>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24" name="TextBox 22"/>
          <p:cNvSpPr txBox="1"/>
          <p:nvPr/>
        </p:nvSpPr>
        <p:spPr>
          <a:xfrm>
            <a:off x="385789" y="374614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25" name="TextBox 22"/>
          <p:cNvSpPr txBox="1"/>
          <p:nvPr/>
        </p:nvSpPr>
        <p:spPr>
          <a:xfrm>
            <a:off x="395596" y="4805057"/>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26" name="TextBox 22"/>
          <p:cNvSpPr txBox="1"/>
          <p:nvPr/>
        </p:nvSpPr>
        <p:spPr>
          <a:xfrm>
            <a:off x="395596" y="5181351"/>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5" name="TextBox 22"/>
          <p:cNvSpPr txBox="1"/>
          <p:nvPr/>
        </p:nvSpPr>
        <p:spPr>
          <a:xfrm>
            <a:off x="385436" y="556933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up)">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childTnLst>
                          </p:cTn>
                        </p:par>
                        <p:par>
                          <p:cTn id="16" fill="hold">
                            <p:stCondLst>
                              <p:cond delay="500"/>
                            </p:stCondLst>
                            <p:childTnLst>
                              <p:par>
                                <p:cTn id="17" presetID="16" presetClass="entr" presetSubtype="37"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outVertical)">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barn(inVertical)">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barn(inVertical)">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barn(inVertical)">
                                      <p:cBhvr>
                                        <p:cTn id="34" dur="5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barn(inVertical)">
                                      <p:cBhvr>
                                        <p:cTn id="39" dur="500"/>
                                        <p:tgtEl>
                                          <p:spTgt spid="26"/>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barn(inVertical)">
                                      <p:cBhvr>
                                        <p:cTn id="4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bldLvl="0" animBg="1"/>
      <p:bldP spid="3" grpId="0" build="p"/>
      <p:bldP spid="22" grpId="0"/>
      <p:bldP spid="23" grpId="0"/>
      <p:bldP spid="24" grpId="0"/>
      <p:bldP spid="25" grpId="0"/>
      <p:bldP spid="26" grpId="0"/>
      <p:bldP spid="5" grpId="0"/>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106</a:t>
            </a:fld>
            <a:endParaRPr lang="en-US"/>
          </a:p>
        </p:txBody>
      </p:sp>
      <p:sp>
        <p:nvSpPr>
          <p:cNvPr id="3" name="内容占位符 2"/>
          <p:cNvSpPr>
            <a:spLocks noGrp="1"/>
          </p:cNvSpPr>
          <p:nvPr>
            <p:ph idx="1"/>
          </p:nvPr>
        </p:nvSpPr>
        <p:spPr>
          <a:xfrm>
            <a:off x="72622" y="22909"/>
            <a:ext cx="11336629" cy="6242538"/>
          </a:xfrm>
          <a:solidFill>
            <a:schemeClr val="bg1">
              <a:alpha val="47000"/>
            </a:schemeClr>
          </a:solidFill>
        </p:spPr>
        <p:txBody>
          <a:bodyPr>
            <a:noAutofit/>
          </a:bodyPr>
          <a:lstStyle/>
          <a:p>
            <a:pPr marL="0" indent="0">
              <a:lnSpc>
                <a:spcPct val="150000"/>
              </a:lnSpc>
              <a:buNone/>
            </a:pPr>
            <a:r>
              <a:rPr lang="zh-CN" altLang="en-US" sz="2200" b="1" dirty="0">
                <a:solidFill>
                  <a:srgbClr val="002060"/>
                </a:solidFill>
                <a:latin typeface="微软雅黑" panose="020B0503020204020204" pitchFamily="34" charset="-122"/>
                <a:ea typeface="微软雅黑" panose="020B0503020204020204" pitchFamily="34" charset="-122"/>
                <a:cs typeface="+mj-cs"/>
              </a:rPr>
              <a:t>解  析：</a:t>
            </a:r>
            <a:r>
              <a:rPr sz="2200" b="1" dirty="0">
                <a:latin typeface="微软雅黑" panose="020B0503020204020204" pitchFamily="34" charset="-122"/>
                <a:ea typeface="微软雅黑" panose="020B0503020204020204" pitchFamily="34" charset="-122"/>
              </a:rPr>
              <a:t>31. 本题考查词义辨析和联系上下文。上文介绍了几种学习汉语的方法，但是收效甚微。这一段开始讲了另一种方法，并且也收到了明显的效果，因此可以判断这里是最后（finally）。其他几个选项 hopefully“有希望地”、usually“通常地”、hopefully“有希望地”，意思都不合适。故本题正确答案为 B。</a:t>
            </a:r>
          </a:p>
          <a:p>
            <a:pPr marL="0" indent="0">
              <a:lnSpc>
                <a:spcPct val="150000"/>
              </a:lnSpc>
              <a:buNone/>
            </a:pPr>
            <a:r>
              <a:rPr sz="2200" b="1" dirty="0">
                <a:latin typeface="微软雅黑" panose="020B0503020204020204" pitchFamily="34" charset="-122"/>
                <a:ea typeface="微软雅黑" panose="020B0503020204020204" pitchFamily="34" charset="-122"/>
              </a:rPr>
              <a:t>32. 本题考查词义辨析和联系上下文。从下文得知 to make friends with native speakers 是一种学习汉语的方式，the best way of... 意为“……最好的方式是”。其他三个选项 part“部分”、chance“机会”、result“结果”，都不符合意思。故本题正确答案为 D。</a:t>
            </a:r>
          </a:p>
          <a:p>
            <a:pPr marL="0" indent="0">
              <a:lnSpc>
                <a:spcPct val="150000"/>
              </a:lnSpc>
              <a:buNone/>
            </a:pPr>
            <a:r>
              <a:rPr sz="2200" b="1" dirty="0">
                <a:latin typeface="微软雅黑" panose="020B0503020204020204" pitchFamily="34" charset="-122"/>
                <a:ea typeface="微软雅黑" panose="020B0503020204020204" pitchFamily="34" charset="-122"/>
              </a:rPr>
              <a:t>33. 本题考查词义辨析。从本句意思可以推断出是“我”在乐队里认识了一个女孩子，其他三个项hurt“伤害”、introduced“介绍”、saved“拯救”，意思都不符合。故本题正确答案为 C。</a:t>
            </a:r>
            <a:endParaRPr lang="zh-CN" altLang="en-US" sz="2200" b="1" dirty="0">
              <a:latin typeface="微软雅黑" panose="020B0503020204020204" pitchFamily="34" charset="-122"/>
              <a:ea typeface="微软雅黑" panose="020B0503020204020204" pitchFamily="34" charset="-122"/>
            </a:endParaRPr>
          </a:p>
        </p:txBody>
      </p:sp>
      <p:sp>
        <p:nvSpPr>
          <p:cNvPr id="33" name="左箭头 32">
            <a:hlinkClick r:id="rId2" action="ppaction://hlinksldjump"/>
          </p:cNvPr>
          <p:cNvSpPr/>
          <p:nvPr/>
        </p:nvSpPr>
        <p:spPr>
          <a:xfrm>
            <a:off x="9505315" y="6175375"/>
            <a:ext cx="1335405" cy="75057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chemeClr val="bg1"/>
                </a:solidFill>
              </a:rPr>
              <a:t>下一页</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107</a:t>
            </a:fld>
            <a:endParaRPr lang="en-US"/>
          </a:p>
        </p:txBody>
      </p:sp>
      <p:sp>
        <p:nvSpPr>
          <p:cNvPr id="3" name="内容占位符 2"/>
          <p:cNvSpPr>
            <a:spLocks noGrp="1"/>
          </p:cNvSpPr>
          <p:nvPr>
            <p:ph idx="1"/>
          </p:nvPr>
        </p:nvSpPr>
        <p:spPr>
          <a:xfrm>
            <a:off x="72622" y="22909"/>
            <a:ext cx="11762275" cy="6242538"/>
          </a:xfrm>
          <a:solidFill>
            <a:schemeClr val="bg1">
              <a:alpha val="47000"/>
            </a:schemeClr>
          </a:solidFill>
        </p:spPr>
        <p:txBody>
          <a:bodyPr>
            <a:noAutofit/>
          </a:bodyPr>
          <a:lstStyle/>
          <a:p>
            <a:pPr marL="0" indent="0">
              <a:lnSpc>
                <a:spcPct val="150000"/>
              </a:lnSpc>
              <a:buNone/>
            </a:pPr>
            <a:r>
              <a:rPr lang="zh-CN" altLang="en-US" sz="2200" b="1" dirty="0">
                <a:solidFill>
                  <a:srgbClr val="002060"/>
                </a:solidFill>
                <a:latin typeface="微软雅黑" panose="020B0503020204020204" pitchFamily="34" charset="-122"/>
                <a:ea typeface="微软雅黑" panose="020B0503020204020204" pitchFamily="34" charset="-122"/>
                <a:cs typeface="+mj-cs"/>
              </a:rPr>
              <a:t>解  析：</a:t>
            </a:r>
            <a:r>
              <a:rPr sz="2200" b="1" dirty="0">
                <a:latin typeface="微软雅黑" panose="020B0503020204020204" pitchFamily="34" charset="-122"/>
                <a:ea typeface="微软雅黑" panose="020B0503020204020204" pitchFamily="34" charset="-122"/>
              </a:rPr>
              <a:t>34. 本题考查词义辨析和联系上下文。从下文的 like “melody”（像旋律）这一类词，可以推断出这个女孩子教了他很多关于音乐的词汇。故本题正确答案为 A。 </a:t>
            </a:r>
          </a:p>
          <a:p>
            <a:pPr marL="0" indent="0">
              <a:lnSpc>
                <a:spcPct val="150000"/>
              </a:lnSpc>
              <a:buNone/>
            </a:pPr>
            <a:r>
              <a:rPr sz="2200" b="1" dirty="0">
                <a:latin typeface="微软雅黑" panose="020B0503020204020204" pitchFamily="34" charset="-122"/>
                <a:ea typeface="微软雅黑" panose="020B0503020204020204" pitchFamily="34" charset="-122"/>
              </a:rPr>
              <a:t>35. 本题考查词汇辨析和联系上下文。in order“为了”、in public“在公共场合”、as usuall“和往常一样”、as well“也”。根据上文提到女孩教作者汉语，本句又提及作者教女孩英语，是一种相互的关系，用 as well 是最合适的。故本题正确答案为 D。</a:t>
            </a:r>
          </a:p>
          <a:p>
            <a:pPr marL="0" indent="0">
              <a:lnSpc>
                <a:spcPct val="150000"/>
              </a:lnSpc>
              <a:buNone/>
            </a:pPr>
            <a:r>
              <a:rPr sz="2200" b="1" dirty="0">
                <a:latin typeface="微软雅黑" panose="020B0503020204020204" pitchFamily="34" charset="-122"/>
                <a:ea typeface="微软雅黑" panose="020B0503020204020204" pitchFamily="34" charset="-122"/>
              </a:rPr>
              <a:t>36. 本题考查词义辨析。从本句的 language and culture（语言和文化）可以推断出此处是交换，其他三个选项 use“使用”、form“形式”、material“材料”，都不符合题意。故本题正确答案为 A</a:t>
            </a:r>
            <a:r>
              <a:rPr lang="zh-CN" altLang="en-US" sz="22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9839669" y="6175459"/>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832329" y="3784645"/>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37. A. know of			B. carry out		</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C. give out			D. think of</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38. A. Therefore	B. Besides	C. However	D. Then</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39. A. attractive	B. funny	C. boring	D. hard</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40. A. chosen	B. spelt	C. learned	D. written</a:t>
            </a:r>
          </a:p>
        </p:txBody>
      </p:sp>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t>108</a:t>
            </a:fld>
            <a:endParaRPr lang="en-US"/>
          </a:p>
        </p:txBody>
      </p:sp>
      <p:sp>
        <p:nvSpPr>
          <p:cNvPr id="8" name="左箭头 7">
            <a:hlinkClick r:id="rId3"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a:hlinkClick r:id="rId4" action="ppaction://hlinksldjump"/>
          </p:cNvPr>
          <p:cNvSpPr txBox="1"/>
          <p:nvPr/>
        </p:nvSpPr>
        <p:spPr>
          <a:xfrm>
            <a:off x="9668519" y="370286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4" name="文本框 3"/>
          <p:cNvSpPr txBox="1"/>
          <p:nvPr/>
        </p:nvSpPr>
        <p:spPr>
          <a:xfrm>
            <a:off x="385789" y="92399"/>
            <a:ext cx="4897120"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sym typeface="+mn-ea"/>
              </a:rPr>
              <a:t>2021年广东高职高考完形填空真题</a:t>
            </a:r>
            <a:endParaRPr lang="zh-CN" altLang="en-US" sz="2400" dirty="0"/>
          </a:p>
        </p:txBody>
      </p:sp>
      <p:sp>
        <p:nvSpPr>
          <p:cNvPr id="3" name="内容占位符 2"/>
          <p:cNvSpPr>
            <a:spLocks noGrp="1"/>
          </p:cNvSpPr>
          <p:nvPr>
            <p:ph idx="1"/>
          </p:nvPr>
        </p:nvSpPr>
        <p:spPr>
          <a:xfrm>
            <a:off x="385788" y="497846"/>
            <a:ext cx="11420423" cy="3171432"/>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I’ve learned enough Chinese to </a:t>
            </a:r>
            <a:r>
              <a:rPr lang="en-US" altLang="zh-CN" sz="2400" b="1" u="sng" dirty="0">
                <a:latin typeface="微软雅黑" panose="020B0503020204020204" pitchFamily="34" charset="-122"/>
                <a:ea typeface="微软雅黑" panose="020B0503020204020204" pitchFamily="34" charset="-122"/>
              </a:rPr>
              <a:t>37</a:t>
            </a:r>
            <a:r>
              <a:rPr lang="en-US" altLang="zh-CN" sz="2400" b="1" dirty="0">
                <a:latin typeface="微软雅黑" panose="020B0503020204020204" pitchFamily="34" charset="-122"/>
                <a:ea typeface="微软雅黑" panose="020B0503020204020204" pitchFamily="34" charset="-122"/>
              </a:rPr>
              <a:t> some tasks, such as booking train tickets and speaking with my landlord ( 房东 ). </a:t>
            </a:r>
            <a:r>
              <a:rPr lang="en-US" altLang="zh-CN" sz="2400" b="1" u="sng" dirty="0">
                <a:latin typeface="微软雅黑" panose="020B0503020204020204" pitchFamily="34" charset="-122"/>
                <a:ea typeface="微软雅黑" panose="020B0503020204020204" pitchFamily="34" charset="-122"/>
              </a:rPr>
              <a:t>38</a:t>
            </a:r>
            <a:r>
              <a:rPr lang="en-US" altLang="zh-CN" sz="2400" b="1" dirty="0">
                <a:latin typeface="微软雅黑" panose="020B0503020204020204" pitchFamily="34" charset="-122"/>
                <a:ea typeface="微软雅黑" panose="020B0503020204020204" pitchFamily="34" charset="-122"/>
              </a:rPr>
              <a:t> , few complicated ( 复杂的 ) tasks, like visits to the bank and anything else that needs technical terms, are still </a:t>
            </a:r>
            <a:r>
              <a:rPr lang="en-US" altLang="zh-CN" sz="2400" b="1" u="sng" dirty="0">
                <a:latin typeface="微软雅黑" panose="020B0503020204020204" pitchFamily="34" charset="-122"/>
                <a:ea typeface="微软雅黑" panose="020B0503020204020204" pitchFamily="34" charset="-122"/>
              </a:rPr>
              <a:t>39</a:t>
            </a:r>
            <a:r>
              <a:rPr lang="en-US" altLang="zh-CN" sz="2400" b="1" dirty="0">
                <a:latin typeface="微软雅黑" panose="020B0503020204020204" pitchFamily="34" charset="-122"/>
                <a:ea typeface="微软雅黑" panose="020B0503020204020204" pitchFamily="34" charset="-122"/>
              </a:rPr>
              <a:t> for me.</a:t>
            </a:r>
          </a:p>
          <a:p>
            <a:pPr marL="0" indent="0" algn="just">
              <a:buNone/>
            </a:pPr>
            <a:r>
              <a:rPr lang="en-US" altLang="zh-CN" sz="2400" b="1" dirty="0">
                <a:latin typeface="微软雅黑" panose="020B0503020204020204" pitchFamily="34" charset="-122"/>
                <a:ea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rPr>
              <a:t>These days, there are more foreigners than ever who are studying Chinese. I can understand why. It’s an interesting language, and there are always new words waiting to be </a:t>
            </a:r>
            <a:r>
              <a:rPr lang="en-US" altLang="zh-CN" sz="2400" b="1" u="sng" dirty="0">
                <a:latin typeface="微软雅黑" panose="020B0503020204020204" pitchFamily="34" charset="-122"/>
                <a:ea typeface="微软雅黑" panose="020B0503020204020204" pitchFamily="34" charset="-122"/>
              </a:rPr>
              <a:t>40</a:t>
            </a:r>
            <a:r>
              <a:rPr lang="en-US" altLang="zh-CN" sz="2400" b="1" dirty="0">
                <a:latin typeface="微软雅黑" panose="020B0503020204020204" pitchFamily="34" charset="-122"/>
                <a:ea typeface="微软雅黑" panose="020B0503020204020204" pitchFamily="34" charset="-122"/>
              </a:rPr>
              <a:t> .</a:t>
            </a:r>
          </a:p>
          <a:p>
            <a:pPr marL="0" indent="0" algn="just">
              <a:buNone/>
            </a:pPr>
            <a:endParaRPr lang="en-US" altLang="zh-CN" sz="2400" b="1" dirty="0">
              <a:latin typeface="微软雅黑" panose="020B0503020204020204" pitchFamily="34" charset="-122"/>
              <a:ea typeface="微软雅黑" panose="020B0503020204020204" pitchFamily="34" charset="-122"/>
            </a:endParaRPr>
          </a:p>
        </p:txBody>
      </p:sp>
      <p:sp>
        <p:nvSpPr>
          <p:cNvPr id="22" name="TextBox 22"/>
          <p:cNvSpPr txBox="1"/>
          <p:nvPr/>
        </p:nvSpPr>
        <p:spPr>
          <a:xfrm>
            <a:off x="395596" y="4455691"/>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24" name="TextBox 22"/>
          <p:cNvSpPr txBox="1"/>
          <p:nvPr/>
        </p:nvSpPr>
        <p:spPr>
          <a:xfrm>
            <a:off x="385789" y="374614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25" name="TextBox 22"/>
          <p:cNvSpPr txBox="1"/>
          <p:nvPr/>
        </p:nvSpPr>
        <p:spPr>
          <a:xfrm>
            <a:off x="395596" y="4805057"/>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26" name="TextBox 22"/>
          <p:cNvSpPr txBox="1"/>
          <p:nvPr/>
        </p:nvSpPr>
        <p:spPr>
          <a:xfrm>
            <a:off x="395596" y="5200401"/>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arn(inVertical)">
                                      <p:cBhvr>
                                        <p:cTn id="18" dur="500"/>
                                        <p:tgtEl>
                                          <p:spTgt spid="24"/>
                                        </p:tgtEl>
                                      </p:cBhvr>
                                    </p:animEffect>
                                  </p:childTnLst>
                                </p:cTn>
                              </p:par>
                            </p:childTnLst>
                          </p:cTn>
                        </p:par>
                        <p:par>
                          <p:cTn id="19" fill="hold">
                            <p:stCondLst>
                              <p:cond delay="500"/>
                            </p:stCondLst>
                            <p:childTnLst>
                              <p:par>
                                <p:cTn id="20" presetID="16" presetClass="entr" presetSubtype="37"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out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arn(inVertical)">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barn(inVertical)">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barn(inVertical)">
                                      <p:cBhvr>
                                        <p:cTn id="3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bldLvl="0" animBg="1"/>
      <p:bldP spid="3" grpId="0" build="p"/>
      <p:bldP spid="22" grpId="0"/>
      <p:bldP spid="24" grpId="0"/>
      <p:bldP spid="25" grpId="0"/>
      <p:bldP spid="26" grpId="0"/>
    </p:bldLst>
  </p:timing>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109</a:t>
            </a:fld>
            <a:endParaRPr lang="en-US"/>
          </a:p>
        </p:txBody>
      </p:sp>
      <p:sp>
        <p:nvSpPr>
          <p:cNvPr id="3" name="内容占位符 2"/>
          <p:cNvSpPr>
            <a:spLocks noGrp="1"/>
          </p:cNvSpPr>
          <p:nvPr>
            <p:ph idx="1"/>
          </p:nvPr>
        </p:nvSpPr>
        <p:spPr>
          <a:xfrm>
            <a:off x="336782" y="308024"/>
            <a:ext cx="11762275" cy="6242538"/>
          </a:xfrm>
          <a:solidFill>
            <a:schemeClr val="bg1">
              <a:alpha val="47000"/>
            </a:schemeClr>
          </a:solidFill>
        </p:spPr>
        <p:txBody>
          <a:bodyPr>
            <a:noAutofit/>
          </a:bodyPr>
          <a:lstStyle/>
          <a:p>
            <a:pPr marL="0" indent="0">
              <a:lnSpc>
                <a:spcPct val="150000"/>
              </a:lnSpc>
              <a:buNone/>
            </a:pPr>
            <a:r>
              <a:rPr lang="zh-CN" altLang="en-US" sz="2200" b="1" dirty="0">
                <a:solidFill>
                  <a:srgbClr val="002060"/>
                </a:solidFill>
                <a:latin typeface="微软雅黑" panose="020B0503020204020204" pitchFamily="34" charset="-122"/>
                <a:ea typeface="微软雅黑" panose="020B0503020204020204" pitchFamily="34" charset="-122"/>
                <a:cs typeface="+mj-cs"/>
              </a:rPr>
              <a:t>解  析：</a:t>
            </a:r>
            <a:r>
              <a:rPr sz="2200" b="1" dirty="0">
                <a:latin typeface="微软雅黑" panose="020B0503020204020204" pitchFamily="34" charset="-122"/>
                <a:ea typeface="微软雅黑" panose="020B0503020204020204" pitchFamily="34" charset="-122"/>
              </a:rPr>
              <a:t>37. 本题考查词义辨析。本题的宾语是 some tasks，可以用 carry out（执行）这个词进行搭配。其他三个选项 know of“听说”、give out“分发”、think of“想起”，意思都不符合。故本题正确答案为 B。</a:t>
            </a:r>
          </a:p>
          <a:p>
            <a:pPr marL="0" indent="0">
              <a:lnSpc>
                <a:spcPct val="150000"/>
              </a:lnSpc>
              <a:buNone/>
            </a:pPr>
            <a:r>
              <a:rPr sz="2200" b="1" dirty="0">
                <a:latin typeface="微软雅黑" panose="020B0503020204020204" pitchFamily="34" charset="-122"/>
                <a:ea typeface="微软雅黑" panose="020B0503020204020204" pitchFamily="34" charset="-122"/>
              </a:rPr>
              <a:t>38. 本题考查词义辨析和逻辑推理。根据上文得知，简单的任务已经可以完成了，本句提到的是比较难的任务，从而考虑使用 however（然而）。故本题的正确答案为 C。</a:t>
            </a:r>
          </a:p>
          <a:p>
            <a:pPr marL="0" indent="0">
              <a:lnSpc>
                <a:spcPct val="150000"/>
              </a:lnSpc>
              <a:buNone/>
            </a:pPr>
            <a:r>
              <a:rPr sz="2200" b="1" dirty="0">
                <a:latin typeface="微软雅黑" panose="020B0503020204020204" pitchFamily="34" charset="-122"/>
                <a:ea typeface="微软雅黑" panose="020B0503020204020204" pitchFamily="34" charset="-122"/>
              </a:rPr>
              <a:t>39. 本题考查词义辨析和逻辑推理。从本句意思看出，复杂的任务对于我而言仍然是很难完成的。故本题的正确答案为 D。</a:t>
            </a:r>
          </a:p>
          <a:p>
            <a:pPr marL="0" indent="0">
              <a:lnSpc>
                <a:spcPct val="150000"/>
              </a:lnSpc>
              <a:buNone/>
            </a:pPr>
            <a:r>
              <a:rPr sz="2200" b="1" dirty="0">
                <a:latin typeface="微软雅黑" panose="020B0503020204020204" pitchFamily="34" charset="-122"/>
                <a:ea typeface="微软雅黑" panose="020B0503020204020204" pitchFamily="34" charset="-122"/>
              </a:rPr>
              <a:t>40. 本题考查词义辨析和用法。本句的意思是“总有新的词汇等待着被……”，作者和其他的外国人来中国就是需要学习词汇的，这里只有 learned 是合适的。故本题的正确答案为 C。</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36497"/>
            <a:ext cx="10668000" cy="2821503"/>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42323" y="2189905"/>
            <a:ext cx="10107353"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1】More than 350,000 people visit Times Square in midtown </a:t>
            </a:r>
            <a:r>
              <a:rPr lang="en-US" altLang="zh-CN" sz="2400" dirty="0">
                <a:latin typeface="微软雅黑" panose="020B0503020204020204" pitchFamily="34" charset="-122"/>
                <a:ea typeface="微软雅黑" panose="020B0503020204020204" pitchFamily="34" charset="-122"/>
              </a:rPr>
              <a:t>40</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 known as “The Crossroads of the World,” every day.</a:t>
            </a:r>
          </a:p>
          <a:p>
            <a:r>
              <a:rPr lang="en-US" altLang="zh-CN" sz="2400" b="1" dirty="0">
                <a:latin typeface="微软雅黑" panose="020B0503020204020204" pitchFamily="34" charset="-122"/>
                <a:ea typeface="微软雅黑" panose="020B0503020204020204" pitchFamily="34" charset="-122"/>
              </a:rPr>
              <a:t>40. A. Manhattan     B. Tokyo      C. London       D. Mexico</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031999" y="2526586"/>
            <a:ext cx="439420" cy="521970"/>
          </a:xfrm>
          <a:prstGeom prst="rect">
            <a:avLst/>
          </a:prstGeom>
          <a:noFill/>
        </p:spPr>
        <p:txBody>
          <a:bodyPr wrap="none" rtlCol="0">
            <a:spAutoFit/>
          </a:bodyPr>
          <a:lstStyle/>
          <a:p>
            <a:pPr algn="l">
              <a:buClrTx/>
              <a:buSzTx/>
              <a:buFontTx/>
            </a:pP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9" name="文本框 8"/>
          <p:cNvSpPr txBox="1"/>
          <p:nvPr/>
        </p:nvSpPr>
        <p:spPr>
          <a:xfrm>
            <a:off x="762000" y="4226929"/>
            <a:ext cx="10668000" cy="1938992"/>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解析：这个句子出现了两个专有名词，一个是“</a:t>
            </a:r>
            <a:r>
              <a:rPr lang="en-US" altLang="zh-CN" sz="2400" dirty="0">
                <a:latin typeface="微软雅黑" panose="020B0503020204020204" pitchFamily="34" charset="-122"/>
                <a:ea typeface="微软雅黑" panose="020B0503020204020204" pitchFamily="34" charset="-122"/>
              </a:rPr>
              <a:t>Times Square”</a:t>
            </a:r>
            <a:r>
              <a:rPr lang="zh-CN" altLang="en-US" sz="2400" dirty="0">
                <a:latin typeface="微软雅黑" panose="020B0503020204020204" pitchFamily="34" charset="-122"/>
                <a:ea typeface="微软雅黑" panose="020B0503020204020204" pitchFamily="34" charset="-122"/>
              </a:rPr>
              <a:t>，一个是“</a:t>
            </a:r>
            <a:r>
              <a:rPr lang="en-US" altLang="zh-CN" sz="2400" dirty="0">
                <a:latin typeface="微软雅黑" panose="020B0503020204020204" pitchFamily="34" charset="-122"/>
                <a:ea typeface="微软雅黑" panose="020B0503020204020204" pitchFamily="34" charset="-122"/>
              </a:rPr>
              <a:t>The Crossroads of the World”</a:t>
            </a:r>
            <a:r>
              <a:rPr lang="zh-CN" altLang="en-US" sz="2400" dirty="0">
                <a:latin typeface="微软雅黑" panose="020B0503020204020204" pitchFamily="34" charset="-122"/>
                <a:ea typeface="微软雅黑" panose="020B0503020204020204" pitchFamily="34" charset="-122"/>
              </a:rPr>
              <a:t>。根据地理文化常识，“</a:t>
            </a:r>
            <a:r>
              <a:rPr lang="en-US" altLang="zh-CN" sz="2400" dirty="0">
                <a:latin typeface="微软雅黑" panose="020B0503020204020204" pitchFamily="34" charset="-122"/>
                <a:ea typeface="微软雅黑" panose="020B0503020204020204" pitchFamily="34" charset="-122"/>
              </a:rPr>
              <a:t>The Crossroads of the World</a:t>
            </a:r>
            <a:r>
              <a:rPr lang="zh-CN" altLang="en-US" sz="2400" dirty="0">
                <a:latin typeface="微软雅黑" panose="020B0503020204020204" pitchFamily="34" charset="-122"/>
                <a:ea typeface="微软雅黑" panose="020B0503020204020204" pitchFamily="34" charset="-122"/>
              </a:rPr>
              <a:t>（世界的十字路口）”亦是纽约市曼哈顿</a:t>
            </a:r>
            <a:r>
              <a:rPr lang="en-US" altLang="zh-CN" sz="2400" dirty="0">
                <a:latin typeface="微软雅黑" panose="020B0503020204020204" pitchFamily="34" charset="-122"/>
                <a:ea typeface="微软雅黑" panose="020B0503020204020204" pitchFamily="34" charset="-122"/>
              </a:rPr>
              <a:t>Manhattan</a:t>
            </a:r>
            <a:r>
              <a:rPr lang="zh-CN" altLang="en-US" sz="2400" dirty="0">
                <a:latin typeface="微软雅黑" panose="020B0503020204020204" pitchFamily="34" charset="-122"/>
                <a:ea typeface="微软雅黑" panose="020B0503020204020204" pitchFamily="34" charset="-122"/>
              </a:rPr>
              <a:t>的</a:t>
            </a:r>
            <a:r>
              <a:rPr lang="en-US" altLang="zh-CN" sz="2400" dirty="0">
                <a:latin typeface="微软雅黑" panose="020B0503020204020204" pitchFamily="34" charset="-122"/>
                <a:ea typeface="微软雅黑" panose="020B0503020204020204" pitchFamily="34" charset="-122"/>
              </a:rPr>
              <a:t>Times Square</a:t>
            </a:r>
            <a:r>
              <a:rPr lang="zh-CN" altLang="en-US" sz="2400" dirty="0">
                <a:latin typeface="微软雅黑" panose="020B0503020204020204" pitchFamily="34" charset="-122"/>
                <a:ea typeface="微软雅黑" panose="020B0503020204020204" pitchFamily="34" charset="-122"/>
              </a:rPr>
              <a:t>（时代广场）的昵称。而其他三个选项明显不是美国城市，一一排除了，故本题正确答案为</a:t>
            </a: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a:t>
            </a:r>
          </a:p>
        </p:txBody>
      </p:sp>
      <p:sp>
        <p:nvSpPr>
          <p:cNvPr id="6" name="文本框 5"/>
          <p:cNvSpPr txBox="1"/>
          <p:nvPr/>
        </p:nvSpPr>
        <p:spPr>
          <a:xfrm>
            <a:off x="1170225" y="1451308"/>
            <a:ext cx="1723549" cy="461665"/>
          </a:xfrm>
          <a:prstGeom prst="rect">
            <a:avLst/>
          </a:prstGeom>
          <a:solidFill>
            <a:schemeClr val="accent3">
              <a:lumMod val="40000"/>
              <a:lumOff val="60000"/>
            </a:schemeClr>
          </a:solid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典型例子：</a:t>
            </a:r>
          </a:p>
        </p:txBody>
      </p:sp>
      <p:graphicFrame>
        <p:nvGraphicFramePr>
          <p:cNvPr id="8" name="图示 7"/>
          <p:cNvGraphicFramePr/>
          <p:nvPr/>
        </p:nvGraphicFramePr>
        <p:xfrm>
          <a:off x="2032000" y="273231"/>
          <a:ext cx="8128000" cy="14089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500"/>
                            </p:stCondLst>
                            <p:childTnLst>
                              <p:par>
                                <p:cTn id="16" presetID="22" presetClass="entr" presetSubtype="8" fill="hold" grpId="1"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1"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500"/>
                            </p:stCondLst>
                            <p:childTnLst>
                              <p:par>
                                <p:cTn id="25" presetID="2" presetClass="entr" presetSubtype="4" fill="hold" grpId="1"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42" presetClass="entr" presetSubtype="0" fill="hold" grpId="1"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xit" presetSubtype="2" fill="hold" grpId="0" nodeType="clickEffect">
                                  <p:stCondLst>
                                    <p:cond delay="0"/>
                                  </p:stCondLst>
                                  <p:childTnLst>
                                    <p:animEffect transition="out" filter="wipe(right)">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22" presetClass="exit" presetSubtype="2" fill="hold" grpId="0" nodeType="withEffect">
                                  <p:stCondLst>
                                    <p:cond delay="0"/>
                                  </p:stCondLst>
                                  <p:childTnLst>
                                    <p:animEffect transition="out" filter="wipe(right)">
                                      <p:cBhvr>
                                        <p:cTn id="40" dur="500"/>
                                        <p:tgtEl>
                                          <p:spTgt spid="7"/>
                                        </p:tgtEl>
                                      </p:cBhvr>
                                    </p:animEffect>
                                    <p:set>
                                      <p:cBhvr>
                                        <p:cTn id="41" dur="1" fill="hold">
                                          <p:stCondLst>
                                            <p:cond delay="499"/>
                                          </p:stCondLst>
                                        </p:cTn>
                                        <p:tgtEl>
                                          <p:spTgt spid="7"/>
                                        </p:tgtEl>
                                        <p:attrNameLst>
                                          <p:attrName>style.visibility</p:attrName>
                                        </p:attrNameLst>
                                      </p:cBhvr>
                                      <p:to>
                                        <p:strVal val="hidden"/>
                                      </p:to>
                                    </p:set>
                                  </p:childTnLst>
                                </p:cTn>
                              </p:par>
                              <p:par>
                                <p:cTn id="42" presetID="2" presetClass="exit" presetSubtype="4" fill="hold" grpId="0" nodeType="withEffect">
                                  <p:stCondLst>
                                    <p:cond delay="0"/>
                                  </p:stCondLst>
                                  <p:childTnLst>
                                    <p:anim calcmode="lin" valueType="num">
                                      <p:cBhvr additive="base">
                                        <p:cTn id="43" dur="500"/>
                                        <p:tgtEl>
                                          <p:spTgt spid="10"/>
                                        </p:tgtEl>
                                        <p:attrNameLst>
                                          <p:attrName>ppt_x</p:attrName>
                                        </p:attrNameLst>
                                      </p:cBhvr>
                                      <p:tavLst>
                                        <p:tav tm="0">
                                          <p:val>
                                            <p:strVal val="ppt_x"/>
                                          </p:val>
                                        </p:tav>
                                        <p:tav tm="100000">
                                          <p:val>
                                            <p:strVal val="ppt_x"/>
                                          </p:val>
                                        </p:tav>
                                      </p:tavLst>
                                    </p:anim>
                                    <p:anim calcmode="lin" valueType="num">
                                      <p:cBhvr additive="base">
                                        <p:cTn id="44" dur="500"/>
                                        <p:tgtEl>
                                          <p:spTgt spid="10"/>
                                        </p:tgtEl>
                                        <p:attrNameLst>
                                          <p:attrName>ppt_y</p:attrName>
                                        </p:attrNameLst>
                                      </p:cBhvr>
                                      <p:tavLst>
                                        <p:tav tm="0">
                                          <p:val>
                                            <p:strVal val="ppt_y"/>
                                          </p:val>
                                        </p:tav>
                                        <p:tav tm="100000">
                                          <p:val>
                                            <p:strVal val="1+ppt_h/2"/>
                                          </p:val>
                                        </p:tav>
                                      </p:tavLst>
                                    </p:anim>
                                    <p:set>
                                      <p:cBhvr>
                                        <p:cTn id="45" dur="1" fill="hold">
                                          <p:stCondLst>
                                            <p:cond delay="499"/>
                                          </p:stCondLst>
                                        </p:cTn>
                                        <p:tgtEl>
                                          <p:spTgt spid="10"/>
                                        </p:tgtEl>
                                        <p:attrNameLst>
                                          <p:attrName>style.visibility</p:attrName>
                                        </p:attrNameLst>
                                      </p:cBhvr>
                                      <p:to>
                                        <p:strVal val="hidden"/>
                                      </p:to>
                                    </p:set>
                                  </p:childTnLst>
                                </p:cTn>
                              </p:par>
                              <p:par>
                                <p:cTn id="46" presetID="42" presetClass="exit" presetSubtype="0" fill="hold" grpId="0" nodeType="withEffect">
                                  <p:stCondLst>
                                    <p:cond delay="0"/>
                                  </p:stCondLst>
                                  <p:childTnLst>
                                    <p:animEffect transition="out" filter="fade">
                                      <p:cBhvr>
                                        <p:cTn id="47" dur="1000"/>
                                        <p:tgtEl>
                                          <p:spTgt spid="9"/>
                                        </p:tgtEl>
                                      </p:cBhvr>
                                    </p:animEffect>
                                    <p:anim calcmode="lin" valueType="num">
                                      <p:cBhvr>
                                        <p:cTn id="48" dur="1000"/>
                                        <p:tgtEl>
                                          <p:spTgt spid="9"/>
                                        </p:tgtEl>
                                        <p:attrNameLst>
                                          <p:attrName>ppt_x</p:attrName>
                                        </p:attrNameLst>
                                      </p:cBhvr>
                                      <p:tavLst>
                                        <p:tav tm="0">
                                          <p:val>
                                            <p:strVal val="ppt_x"/>
                                          </p:val>
                                        </p:tav>
                                        <p:tav tm="100000">
                                          <p:val>
                                            <p:strVal val="ppt_x"/>
                                          </p:val>
                                        </p:tav>
                                      </p:tavLst>
                                    </p:anim>
                                    <p:anim calcmode="lin" valueType="num">
                                      <p:cBhvr>
                                        <p:cTn id="49" dur="1000"/>
                                        <p:tgtEl>
                                          <p:spTgt spid="9"/>
                                        </p:tgtEl>
                                        <p:attrNameLst>
                                          <p:attrName>ppt_y</p:attrName>
                                        </p:attrNameLst>
                                      </p:cBhvr>
                                      <p:tavLst>
                                        <p:tav tm="0">
                                          <p:val>
                                            <p:strVal val="ppt_y"/>
                                          </p:val>
                                        </p:tav>
                                        <p:tav tm="100000">
                                          <p:val>
                                            <p:strVal val="ppt_y+.1"/>
                                          </p:val>
                                        </p:tav>
                                      </p:tavLst>
                                    </p:anim>
                                    <p:set>
                                      <p:cBhvr>
                                        <p:cTn id="50" dur="1" fill="hold">
                                          <p:stCondLst>
                                            <p:cond delay="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4" grpId="0"/>
      <p:bldP spid="4" grpId="1"/>
      <p:bldP spid="7" grpId="0"/>
      <p:bldP spid="7" grpId="1"/>
      <p:bldP spid="9" grpId="0"/>
      <p:bldP spid="9" grpId="1"/>
      <p:bldP spid="6" grpId="0" animBg="1"/>
      <p:bldGraphic spid="8" grpId="0">
        <p:bldAsOne/>
      </p:bldGraphic>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832329" y="3784645"/>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26. A. tired		B. regretful	C. astonished D. nervous</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27. A. lower       	B. better    	C. further       D. closer</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28. A. drink       	B. rest       	C. fight           D. eat</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29. A. separated 	B. caught  	C. united        D. killed</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30. A. get out     	B. look out	C. work out    D. stand out</a:t>
            </a:r>
          </a:p>
        </p:txBody>
      </p:sp>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t>110</a:t>
            </a:fld>
            <a:endParaRPr lang="en-US"/>
          </a:p>
        </p:txBody>
      </p:sp>
      <p:sp>
        <p:nvSpPr>
          <p:cNvPr id="8" name="左箭头 7">
            <a:hlinkClick r:id="rId3"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a:hlinkClick r:id="rId4" action="ppaction://hlinksldjump"/>
          </p:cNvPr>
          <p:cNvSpPr txBox="1"/>
          <p:nvPr/>
        </p:nvSpPr>
        <p:spPr>
          <a:xfrm>
            <a:off x="9668519" y="370286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4" name="文本框 3"/>
          <p:cNvSpPr txBox="1"/>
          <p:nvPr/>
        </p:nvSpPr>
        <p:spPr>
          <a:xfrm>
            <a:off x="385789" y="92399"/>
            <a:ext cx="4966335"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rPr>
              <a:t>2020年广东高职高考完形填空真题</a:t>
            </a:r>
            <a:r>
              <a:rPr lang="zh-CN" altLang="en-US" sz="2400" dirty="0"/>
              <a:t> </a:t>
            </a:r>
          </a:p>
        </p:txBody>
      </p:sp>
      <p:sp>
        <p:nvSpPr>
          <p:cNvPr id="3" name="内容占位符 2"/>
          <p:cNvSpPr>
            <a:spLocks noGrp="1"/>
          </p:cNvSpPr>
          <p:nvPr>
            <p:ph idx="1"/>
          </p:nvPr>
        </p:nvSpPr>
        <p:spPr>
          <a:xfrm>
            <a:off x="385788" y="497846"/>
            <a:ext cx="11420423" cy="3171432"/>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Led by their king, a group of birds flew south. One day, they flew a long distance searching for food and were </a:t>
            </a:r>
            <a:r>
              <a:rPr lang="en-US" altLang="zh-CN" sz="2400" b="1" u="sng" dirty="0">
                <a:latin typeface="微软雅黑" panose="020B0503020204020204" pitchFamily="34" charset="-122"/>
                <a:ea typeface="微软雅黑" panose="020B0503020204020204" pitchFamily="34" charset="-122"/>
              </a:rPr>
              <a:t>  26  </a:t>
            </a:r>
            <a:r>
              <a:rPr lang="en-US" altLang="zh-CN" sz="2400" b="1" dirty="0">
                <a:latin typeface="微软雅黑" panose="020B0503020204020204" pitchFamily="34" charset="-122"/>
                <a:ea typeface="微软雅黑" panose="020B0503020204020204" pitchFamily="34" charset="-122"/>
              </a:rPr>
              <a:t> . The bird king encouraged them to fly a little </a:t>
            </a:r>
            <a:r>
              <a:rPr lang="en-US" altLang="zh-CN" sz="2400" b="1" u="sng" dirty="0">
                <a:latin typeface="微软雅黑" panose="020B0503020204020204" pitchFamily="34" charset="-122"/>
                <a:ea typeface="微软雅黑" panose="020B0503020204020204" pitchFamily="34" charset="-122"/>
              </a:rPr>
              <a:t>  27  </a:t>
            </a:r>
            <a:r>
              <a:rPr lang="en-US" altLang="zh-CN" sz="2400" b="1" dirty="0">
                <a:latin typeface="微软雅黑" panose="020B0503020204020204" pitchFamily="34" charset="-122"/>
                <a:ea typeface="微软雅黑" panose="020B0503020204020204" pitchFamily="34" charset="-122"/>
              </a:rPr>
              <a:t> . They picked up speed and soon found some rice under a tree. So all the birds landed and began to</a:t>
            </a:r>
            <a:r>
              <a:rPr lang="en-US" altLang="zh-CN" sz="2400" b="1" u="sng" dirty="0">
                <a:latin typeface="微软雅黑" panose="020B0503020204020204" pitchFamily="34" charset="-122"/>
                <a:ea typeface="微软雅黑" panose="020B0503020204020204" pitchFamily="34" charset="-122"/>
              </a:rPr>
              <a:t>   28   </a:t>
            </a:r>
            <a:r>
              <a:rPr lang="en-US" altLang="zh-CN" sz="2400" b="1" dirty="0">
                <a:latin typeface="微软雅黑" panose="020B0503020204020204" pitchFamily="34" charset="-122"/>
                <a:ea typeface="微软雅黑" panose="020B0503020204020204" pitchFamily="34" charset="-122"/>
              </a:rPr>
              <a:t>.</a:t>
            </a:r>
          </a:p>
          <a:p>
            <a:pPr marL="0" indent="0" algn="just">
              <a:buNone/>
            </a:pPr>
            <a:r>
              <a:rPr lang="en-US" altLang="zh-CN" sz="2400" b="1" dirty="0">
                <a:latin typeface="微软雅黑" panose="020B0503020204020204" pitchFamily="34" charset="-122"/>
                <a:ea typeface="微软雅黑" panose="020B0503020204020204" pitchFamily="34" charset="-122"/>
              </a:rPr>
              <a:t>     Suddenly a net fell over them and they were all</a:t>
            </a:r>
            <a:r>
              <a:rPr lang="en-US" altLang="zh-CN" sz="2400" b="1" u="sng" dirty="0">
                <a:latin typeface="微软雅黑" panose="020B0503020204020204" pitchFamily="34" charset="-122"/>
                <a:ea typeface="微软雅黑" panose="020B0503020204020204" pitchFamily="34" charset="-122"/>
              </a:rPr>
              <a:t>   29   </a:t>
            </a:r>
            <a:r>
              <a:rPr lang="en-US" altLang="zh-CN" sz="2400" b="1" dirty="0">
                <a:latin typeface="微软雅黑" panose="020B0503020204020204" pitchFamily="34" charset="-122"/>
                <a:ea typeface="微软雅黑" panose="020B0503020204020204" pitchFamily="34" charset="-122"/>
              </a:rPr>
              <a:t>. They saw a hunter coming with a gun. The birds tried very hard to</a:t>
            </a:r>
            <a:r>
              <a:rPr lang="en-US" altLang="zh-CN" sz="2400" b="1" u="sng" dirty="0">
                <a:latin typeface="微软雅黑" panose="020B0503020204020204" pitchFamily="34" charset="-122"/>
                <a:ea typeface="微软雅黑" panose="020B0503020204020204" pitchFamily="34" charset="-122"/>
              </a:rPr>
              <a:t>   30   </a:t>
            </a:r>
            <a:r>
              <a:rPr lang="en-US" altLang="zh-CN" sz="2400" b="1" dirty="0">
                <a:latin typeface="微软雅黑" panose="020B0503020204020204" pitchFamily="34" charset="-122"/>
                <a:ea typeface="微软雅黑" panose="020B0503020204020204" pitchFamily="34" charset="-122"/>
              </a:rPr>
              <a:t>, but failed. The king had an idea. He advised all the birds to fly up together carrying the net with them.</a:t>
            </a:r>
            <a:endParaRPr lang="zh-CN" altLang="en-US" sz="2400" b="1" dirty="0">
              <a:latin typeface="微软雅黑" panose="020B0503020204020204" pitchFamily="34" charset="-122"/>
              <a:ea typeface="微软雅黑" panose="020B0503020204020204" pitchFamily="34" charset="-122"/>
            </a:endParaRPr>
          </a:p>
        </p:txBody>
      </p:sp>
      <p:sp>
        <p:nvSpPr>
          <p:cNvPr id="22" name="TextBox 22"/>
          <p:cNvSpPr txBox="1"/>
          <p:nvPr/>
        </p:nvSpPr>
        <p:spPr>
          <a:xfrm>
            <a:off x="395596" y="445569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23" name="TextBox 22"/>
          <p:cNvSpPr txBox="1"/>
          <p:nvPr/>
        </p:nvSpPr>
        <p:spPr>
          <a:xfrm>
            <a:off x="385788" y="410632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24" name="TextBox 22"/>
          <p:cNvSpPr txBox="1"/>
          <p:nvPr/>
        </p:nvSpPr>
        <p:spPr>
          <a:xfrm>
            <a:off x="385789" y="374614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25" name="TextBox 22"/>
          <p:cNvSpPr txBox="1"/>
          <p:nvPr/>
        </p:nvSpPr>
        <p:spPr>
          <a:xfrm>
            <a:off x="395596" y="480505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26" name="TextBox 22"/>
          <p:cNvSpPr txBox="1"/>
          <p:nvPr/>
        </p:nvSpPr>
        <p:spPr>
          <a:xfrm>
            <a:off x="395596" y="520040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arn(inVertical)">
                                      <p:cBhvr>
                                        <p:cTn id="18" dur="500"/>
                                        <p:tgtEl>
                                          <p:spTgt spid="24"/>
                                        </p:tgtEl>
                                      </p:cBhvr>
                                    </p:animEffect>
                                  </p:childTnLst>
                                </p:cTn>
                              </p:par>
                            </p:childTnLst>
                          </p:cTn>
                        </p:par>
                        <p:par>
                          <p:cTn id="19" fill="hold">
                            <p:stCondLst>
                              <p:cond delay="500"/>
                            </p:stCondLst>
                            <p:childTnLst>
                              <p:par>
                                <p:cTn id="20" presetID="16" presetClass="entr" presetSubtype="37"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out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arn(inVertical)">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arn(inVertical)">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barn(inVertical)">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barn(inVertical)">
                                      <p:cBhvr>
                                        <p:cTn id="4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animBg="1"/>
      <p:bldP spid="3" grpId="0" build="p"/>
      <p:bldP spid="22" grpId="0"/>
      <p:bldP spid="23" grpId="0"/>
      <p:bldP spid="24" grpId="0"/>
      <p:bldP spid="25" grpId="0"/>
      <p:bldP spid="26" grpId="0"/>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111</a:t>
            </a:fld>
            <a:endParaRPr lang="en-US"/>
          </a:p>
        </p:txBody>
      </p:sp>
      <p:sp>
        <p:nvSpPr>
          <p:cNvPr id="3" name="内容占位符 2"/>
          <p:cNvSpPr>
            <a:spLocks noGrp="1"/>
          </p:cNvSpPr>
          <p:nvPr>
            <p:ph idx="1"/>
          </p:nvPr>
        </p:nvSpPr>
        <p:spPr>
          <a:xfrm>
            <a:off x="214862" y="281354"/>
            <a:ext cx="11762275" cy="6242538"/>
          </a:xfrm>
          <a:solidFill>
            <a:schemeClr val="bg1">
              <a:alpha val="47000"/>
            </a:schemeClr>
          </a:solidFill>
        </p:spPr>
        <p:txBody>
          <a:bodyPr>
            <a:normAutofit/>
          </a:bodyPr>
          <a:lstStyle/>
          <a:p>
            <a:pPr marL="0" indent="0">
              <a:lnSpc>
                <a:spcPct val="150000"/>
              </a:lnSpc>
              <a:buNone/>
            </a:pPr>
            <a:r>
              <a:rPr lang="zh-CN" altLang="en-US" sz="2200" b="1" dirty="0">
                <a:solidFill>
                  <a:srgbClr val="002060"/>
                </a:solidFill>
                <a:latin typeface="微软雅黑" panose="020B0503020204020204" pitchFamily="34" charset="-122"/>
                <a:ea typeface="微软雅黑" panose="020B0503020204020204" pitchFamily="34" charset="-122"/>
                <a:cs typeface="+mj-cs"/>
              </a:rPr>
              <a:t>解  析：</a:t>
            </a:r>
            <a:r>
              <a:rPr lang="en-US" altLang="zh-CN" sz="2200" b="1" dirty="0">
                <a:latin typeface="微软雅黑" panose="020B0503020204020204" pitchFamily="34" charset="-122"/>
                <a:ea typeface="微软雅黑" panose="020B0503020204020204" pitchFamily="34" charset="-122"/>
              </a:rPr>
              <a:t>26. </a:t>
            </a:r>
            <a:r>
              <a:rPr lang="zh-CN" altLang="en-US" sz="2200" b="1" dirty="0">
                <a:latin typeface="微软雅黑" panose="020B0503020204020204" pitchFamily="34" charset="-122"/>
                <a:ea typeface="微软雅黑" panose="020B0503020204020204" pitchFamily="34" charset="-122"/>
              </a:rPr>
              <a:t>本题考查词义辨析和逻辑推理。从上文“</a:t>
            </a:r>
            <a:r>
              <a:rPr lang="en-US" altLang="zh-CN" sz="2200" b="1" dirty="0">
                <a:latin typeface="微软雅黑" panose="020B0503020204020204" pitchFamily="34" charset="-122"/>
                <a:ea typeface="微软雅黑" panose="020B0503020204020204" pitchFamily="34" charset="-122"/>
              </a:rPr>
              <a:t>flew a long distance”</a:t>
            </a:r>
            <a:r>
              <a:rPr lang="zh-CN" altLang="en-US" sz="2200" b="1" dirty="0">
                <a:latin typeface="微软雅黑" panose="020B0503020204020204" pitchFamily="34" charset="-122"/>
                <a:ea typeface="微软雅黑" panose="020B0503020204020204" pitchFamily="34" charset="-122"/>
              </a:rPr>
              <a:t>得知，群鸟飞了很远，所以此刻应该是累了“</a:t>
            </a:r>
            <a:r>
              <a:rPr lang="en-US" altLang="zh-CN" sz="2200" b="1" dirty="0">
                <a:latin typeface="微软雅黑" panose="020B0503020204020204" pitchFamily="34" charset="-122"/>
                <a:ea typeface="微软雅黑" panose="020B0503020204020204" pitchFamily="34" charset="-122"/>
              </a:rPr>
              <a:t>tired”</a:t>
            </a:r>
            <a:r>
              <a:rPr lang="zh-CN" altLang="en-US" sz="2200" b="1" dirty="0">
                <a:latin typeface="微软雅黑" panose="020B0503020204020204" pitchFamily="34" charset="-122"/>
                <a:ea typeface="微软雅黑" panose="020B0503020204020204" pitchFamily="34" charset="-122"/>
              </a:rPr>
              <a:t>。“</a:t>
            </a:r>
            <a:r>
              <a:rPr lang="en-US" altLang="zh-CN" sz="2200" b="1" dirty="0">
                <a:latin typeface="微软雅黑" panose="020B0503020204020204" pitchFamily="34" charset="-122"/>
                <a:ea typeface="微软雅黑" panose="020B0503020204020204" pitchFamily="34" charset="-122"/>
              </a:rPr>
              <a:t>regretful”</a:t>
            </a:r>
            <a:r>
              <a:rPr lang="zh-CN" altLang="en-US" sz="2200" b="1" dirty="0">
                <a:latin typeface="微软雅黑" panose="020B0503020204020204" pitchFamily="34" charset="-122"/>
                <a:ea typeface="微软雅黑" panose="020B0503020204020204" pitchFamily="34" charset="-122"/>
              </a:rPr>
              <a:t>是“遗憾的，后悔的”；“</a:t>
            </a:r>
            <a:r>
              <a:rPr lang="en-US" altLang="zh-CN" sz="2200" b="1" dirty="0">
                <a:latin typeface="微软雅黑" panose="020B0503020204020204" pitchFamily="34" charset="-122"/>
                <a:ea typeface="微软雅黑" panose="020B0503020204020204" pitchFamily="34" charset="-122"/>
              </a:rPr>
              <a:t>astonished”</a:t>
            </a:r>
            <a:r>
              <a:rPr lang="zh-CN" altLang="en-US" sz="2200" b="1" dirty="0">
                <a:latin typeface="微软雅黑" panose="020B0503020204020204" pitchFamily="34" charset="-122"/>
                <a:ea typeface="微软雅黑" panose="020B0503020204020204" pitchFamily="34" charset="-122"/>
              </a:rPr>
              <a:t>是“震惊的”；而“</a:t>
            </a:r>
            <a:r>
              <a:rPr lang="en-US" altLang="zh-CN" sz="2200" b="1" dirty="0">
                <a:latin typeface="微软雅黑" panose="020B0503020204020204" pitchFamily="34" charset="-122"/>
                <a:ea typeface="微软雅黑" panose="020B0503020204020204" pitchFamily="34" charset="-122"/>
              </a:rPr>
              <a:t>nervous”</a:t>
            </a:r>
            <a:r>
              <a:rPr lang="zh-CN" altLang="en-US" sz="2200" b="1" dirty="0">
                <a:latin typeface="微软雅黑" panose="020B0503020204020204" pitchFamily="34" charset="-122"/>
                <a:ea typeface="微软雅黑" panose="020B0503020204020204" pitchFamily="34" charset="-122"/>
              </a:rPr>
              <a:t>是“紧张的”。这三个词的意思都不符合题意。故本题正确答案为 </a:t>
            </a:r>
            <a:r>
              <a:rPr lang="en-US" altLang="zh-CN" sz="2200" b="1" dirty="0">
                <a:latin typeface="微软雅黑" panose="020B0503020204020204" pitchFamily="34" charset="-122"/>
                <a:ea typeface="微软雅黑" panose="020B0503020204020204" pitchFamily="34" charset="-122"/>
              </a:rPr>
              <a:t>A</a:t>
            </a:r>
            <a:r>
              <a:rPr lang="zh-CN" altLang="en-US" sz="22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200" b="1" dirty="0">
                <a:latin typeface="微软雅黑" panose="020B0503020204020204" pitchFamily="34" charset="-122"/>
                <a:ea typeface="微软雅黑" panose="020B0503020204020204" pitchFamily="34" charset="-122"/>
              </a:rPr>
              <a:t>27. </a:t>
            </a:r>
            <a:r>
              <a:rPr lang="zh-CN" altLang="en-US" sz="2200" b="1" dirty="0">
                <a:latin typeface="微软雅黑" panose="020B0503020204020204" pitchFamily="34" charset="-122"/>
                <a:ea typeface="微软雅黑" panose="020B0503020204020204" pitchFamily="34" charset="-122"/>
              </a:rPr>
              <a:t>本题考查词义辨析和联系上下文。上文是群鸟飞累了，但是还没有找到食物；下文是“</a:t>
            </a:r>
            <a:r>
              <a:rPr lang="en-US" altLang="zh-CN" sz="2200" b="1" dirty="0">
                <a:latin typeface="微软雅黑" panose="020B0503020204020204" pitchFamily="34" charset="-122"/>
                <a:ea typeface="微软雅黑" panose="020B0503020204020204" pitchFamily="34" charset="-122"/>
              </a:rPr>
              <a:t>They picked up speed”</a:t>
            </a:r>
            <a:r>
              <a:rPr lang="zh-CN" altLang="en-US" sz="2200" b="1" dirty="0">
                <a:latin typeface="微软雅黑" panose="020B0503020204020204" pitchFamily="34" charset="-122"/>
                <a:ea typeface="微软雅黑" panose="020B0503020204020204" pitchFamily="34" charset="-122"/>
              </a:rPr>
              <a:t>（他们加快了速度），由此可以判断出本句是鸟国王鼓励群鸟继续往前飞，飞得更远才有可能找到食物，因此是“</a:t>
            </a:r>
            <a:r>
              <a:rPr lang="en-US" altLang="zh-CN" sz="2200" b="1" dirty="0">
                <a:latin typeface="微软雅黑" panose="020B0503020204020204" pitchFamily="34" charset="-122"/>
                <a:ea typeface="微软雅黑" panose="020B0503020204020204" pitchFamily="34" charset="-122"/>
              </a:rPr>
              <a:t>further”</a:t>
            </a:r>
            <a:r>
              <a:rPr lang="zh-CN" altLang="en-US" sz="2200" b="1" dirty="0">
                <a:latin typeface="微软雅黑" panose="020B0503020204020204" pitchFamily="34" charset="-122"/>
                <a:ea typeface="微软雅黑" panose="020B0503020204020204" pitchFamily="34" charset="-122"/>
              </a:rPr>
              <a:t>。故本题正确答案为 </a:t>
            </a:r>
            <a:r>
              <a:rPr lang="en-US" altLang="zh-CN" sz="2200" b="1" dirty="0">
                <a:latin typeface="微软雅黑" panose="020B0503020204020204" pitchFamily="34" charset="-122"/>
                <a:ea typeface="微软雅黑" panose="020B0503020204020204" pitchFamily="34" charset="-122"/>
              </a:rPr>
              <a:t>C</a:t>
            </a:r>
            <a:r>
              <a:rPr lang="zh-CN" altLang="en-US" sz="22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200" b="1" dirty="0">
                <a:latin typeface="微软雅黑" panose="020B0503020204020204" pitchFamily="34" charset="-122"/>
                <a:ea typeface="微软雅黑" panose="020B0503020204020204" pitchFamily="34" charset="-122"/>
              </a:rPr>
              <a:t>28. </a:t>
            </a:r>
            <a:r>
              <a:rPr lang="zh-CN" altLang="en-US" sz="2200" b="1" dirty="0">
                <a:latin typeface="微软雅黑" panose="020B0503020204020204" pitchFamily="34" charset="-122"/>
                <a:ea typeface="微软雅黑" panose="020B0503020204020204" pitchFamily="34" charset="-122"/>
              </a:rPr>
              <a:t>本题考查逻辑推理和联系上下文。文章开头就提到群鸟飞了很远，很累，没找到吃的，现在突然发现“</a:t>
            </a:r>
            <a:r>
              <a:rPr lang="en-US" altLang="zh-CN" sz="2200" b="1" dirty="0">
                <a:latin typeface="微软雅黑" panose="020B0503020204020204" pitchFamily="34" charset="-122"/>
                <a:ea typeface="微软雅黑" panose="020B0503020204020204" pitchFamily="34" charset="-122"/>
              </a:rPr>
              <a:t>some rice under a tree”</a:t>
            </a:r>
            <a:r>
              <a:rPr lang="zh-CN" altLang="en-US" sz="2200" b="1" dirty="0">
                <a:latin typeface="微软雅黑" panose="020B0503020204020204" pitchFamily="34" charset="-122"/>
                <a:ea typeface="微软雅黑" panose="020B0503020204020204" pitchFamily="34" charset="-122"/>
              </a:rPr>
              <a:t>（树下有些大米），群鸟肯定是飞下去吃米了。故本题正确答案为 </a:t>
            </a:r>
            <a:r>
              <a:rPr lang="en-US" altLang="zh-CN" sz="2200" b="1" dirty="0">
                <a:latin typeface="微软雅黑" panose="020B0503020204020204" pitchFamily="34" charset="-122"/>
                <a:ea typeface="微软雅黑" panose="020B0503020204020204" pitchFamily="34" charset="-122"/>
              </a:rPr>
              <a:t>D</a:t>
            </a:r>
            <a:r>
              <a:rPr lang="zh-CN" altLang="en-US" sz="22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361225" y="6063759"/>
            <a:ext cx="1435735" cy="75057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下一页</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112</a:t>
            </a:fld>
            <a:endParaRPr lang="en-US"/>
          </a:p>
        </p:txBody>
      </p:sp>
      <p:sp>
        <p:nvSpPr>
          <p:cNvPr id="3" name="内容占位符 2"/>
          <p:cNvSpPr>
            <a:spLocks noGrp="1"/>
          </p:cNvSpPr>
          <p:nvPr>
            <p:ph idx="1"/>
          </p:nvPr>
        </p:nvSpPr>
        <p:spPr>
          <a:xfrm>
            <a:off x="214862" y="281354"/>
            <a:ext cx="11762275" cy="6242538"/>
          </a:xfrm>
          <a:solidFill>
            <a:schemeClr val="bg1">
              <a:alpha val="47000"/>
            </a:schemeClr>
          </a:solidFill>
        </p:spPr>
        <p:txBody>
          <a:bodyPr>
            <a:normAutofit/>
          </a:bodyPr>
          <a:lstStyle/>
          <a:p>
            <a:pPr marL="0" indent="0">
              <a:lnSpc>
                <a:spcPct val="150000"/>
              </a:lnSpc>
              <a:buNone/>
            </a:pPr>
            <a:r>
              <a:rPr lang="zh-CN" altLang="en-US" sz="2380" b="1" dirty="0">
                <a:solidFill>
                  <a:srgbClr val="002060"/>
                </a:solidFill>
                <a:latin typeface="微软雅黑" panose="020B0503020204020204" pitchFamily="34" charset="-122"/>
                <a:ea typeface="微软雅黑" panose="020B0503020204020204" pitchFamily="34" charset="-122"/>
                <a:cs typeface="+mj-cs"/>
              </a:rPr>
              <a:t>解  析：</a:t>
            </a:r>
            <a:r>
              <a:rPr lang="en-US" altLang="zh-CN" sz="2380" b="1" dirty="0">
                <a:latin typeface="微软雅黑" panose="020B0503020204020204" pitchFamily="34" charset="-122"/>
                <a:ea typeface="微软雅黑" panose="020B0503020204020204" pitchFamily="34" charset="-122"/>
              </a:rPr>
              <a:t>29. </a:t>
            </a:r>
            <a:r>
              <a:rPr lang="zh-CN" altLang="en-US" sz="2380" b="1" dirty="0">
                <a:latin typeface="微软雅黑" panose="020B0503020204020204" pitchFamily="34" charset="-122"/>
                <a:ea typeface="微软雅黑" panose="020B0503020204020204" pitchFamily="34" charset="-122"/>
              </a:rPr>
              <a:t>本题主要考查逻辑推理和词义辨析。“</a:t>
            </a:r>
            <a:r>
              <a:rPr lang="en-US" altLang="zh-CN" sz="2380" b="1" dirty="0">
                <a:latin typeface="微软雅黑" panose="020B0503020204020204" pitchFamily="34" charset="-122"/>
                <a:ea typeface="微软雅黑" panose="020B0503020204020204" pitchFamily="34" charset="-122"/>
              </a:rPr>
              <a:t>Suddenly a net fell over them”</a:t>
            </a:r>
            <a:r>
              <a:rPr lang="zh-CN" altLang="en-US" sz="2380" b="1" dirty="0">
                <a:latin typeface="微软雅黑" panose="020B0503020204020204" pitchFamily="34" charset="-122"/>
                <a:ea typeface="微软雅黑" panose="020B0503020204020204" pitchFamily="34" charset="-122"/>
              </a:rPr>
              <a:t>（突然一张网在它们头上罩下来），根据推理，群鸟肯定就被抓住“</a:t>
            </a:r>
            <a:r>
              <a:rPr lang="en-US" altLang="zh-CN" sz="2380" b="1" dirty="0">
                <a:latin typeface="微软雅黑" panose="020B0503020204020204" pitchFamily="34" charset="-122"/>
                <a:ea typeface="微软雅黑" panose="020B0503020204020204" pitchFamily="34" charset="-122"/>
              </a:rPr>
              <a:t>caught”</a:t>
            </a:r>
            <a:r>
              <a:rPr lang="zh-CN" altLang="en-US" sz="2380" b="1" dirty="0">
                <a:latin typeface="微软雅黑" panose="020B0503020204020204" pitchFamily="34" charset="-122"/>
                <a:ea typeface="微软雅黑" panose="020B0503020204020204" pitchFamily="34" charset="-122"/>
              </a:rPr>
              <a:t>了，“</a:t>
            </a:r>
            <a:r>
              <a:rPr lang="en-US" altLang="zh-CN" sz="2380" b="1" dirty="0">
                <a:latin typeface="微软雅黑" panose="020B0503020204020204" pitchFamily="34" charset="-122"/>
                <a:ea typeface="微软雅黑" panose="020B0503020204020204" pitchFamily="34" charset="-122"/>
              </a:rPr>
              <a:t>separated”</a:t>
            </a:r>
            <a:r>
              <a:rPr lang="zh-CN" altLang="en-US" sz="2380" b="1" dirty="0">
                <a:latin typeface="微软雅黑" panose="020B0503020204020204" pitchFamily="34" charset="-122"/>
                <a:ea typeface="微软雅黑" panose="020B0503020204020204" pitchFamily="34" charset="-122"/>
              </a:rPr>
              <a:t>是“分开的”，“</a:t>
            </a:r>
            <a:r>
              <a:rPr lang="en-US" altLang="zh-CN" sz="2380" b="1" dirty="0">
                <a:latin typeface="微软雅黑" panose="020B0503020204020204" pitchFamily="34" charset="-122"/>
                <a:ea typeface="微软雅黑" panose="020B0503020204020204" pitchFamily="34" charset="-122"/>
              </a:rPr>
              <a:t>united”</a:t>
            </a:r>
            <a:r>
              <a:rPr lang="zh-CN" altLang="en-US" sz="2380" b="1" dirty="0">
                <a:latin typeface="微软雅黑" panose="020B0503020204020204" pitchFamily="34" charset="-122"/>
                <a:ea typeface="微软雅黑" panose="020B0503020204020204" pitchFamily="34" charset="-122"/>
              </a:rPr>
              <a:t>是“团结的”，均不符合题意。而“</a:t>
            </a:r>
            <a:r>
              <a:rPr lang="en-US" altLang="zh-CN" sz="2380" b="1" dirty="0">
                <a:latin typeface="微软雅黑" panose="020B0503020204020204" pitchFamily="34" charset="-122"/>
                <a:ea typeface="微软雅黑" panose="020B0503020204020204" pitchFamily="34" charset="-122"/>
              </a:rPr>
              <a:t>killed”</a:t>
            </a:r>
            <a:r>
              <a:rPr lang="zh-CN" altLang="en-US" sz="2380" b="1" dirty="0">
                <a:latin typeface="微软雅黑" panose="020B0503020204020204" pitchFamily="34" charset="-122"/>
                <a:ea typeface="微软雅黑" panose="020B0503020204020204" pitchFamily="34" charset="-122"/>
              </a:rPr>
              <a:t>是“被杀了”，由于后文提到群鸟飞走了，因此本项错误。故本题正确答案为 </a:t>
            </a:r>
            <a:r>
              <a:rPr lang="en-US" altLang="zh-CN" sz="2380" b="1" dirty="0">
                <a:latin typeface="微软雅黑" panose="020B0503020204020204" pitchFamily="34" charset="-122"/>
                <a:ea typeface="微软雅黑" panose="020B0503020204020204" pitchFamily="34" charset="-122"/>
              </a:rPr>
              <a:t>B</a:t>
            </a:r>
            <a:r>
              <a:rPr lang="zh-CN" altLang="en-US" sz="238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380" b="1" dirty="0">
                <a:latin typeface="微软雅黑" panose="020B0503020204020204" pitchFamily="34" charset="-122"/>
                <a:ea typeface="微软雅黑" panose="020B0503020204020204" pitchFamily="34" charset="-122"/>
              </a:rPr>
              <a:t>30. </a:t>
            </a:r>
            <a:r>
              <a:rPr lang="zh-CN" altLang="en-US" sz="2380" b="1" dirty="0">
                <a:latin typeface="微软雅黑" panose="020B0503020204020204" pitchFamily="34" charset="-122"/>
                <a:ea typeface="微软雅黑" panose="020B0503020204020204" pitchFamily="34" charset="-122"/>
              </a:rPr>
              <a:t>本题考查逻辑推理和词义辨析。根据“</a:t>
            </a:r>
            <a:r>
              <a:rPr lang="en-US" altLang="zh-CN" sz="2380" b="1" dirty="0">
                <a:latin typeface="微软雅黑" panose="020B0503020204020204" pitchFamily="34" charset="-122"/>
                <a:ea typeface="微软雅黑" panose="020B0503020204020204" pitchFamily="34" charset="-122"/>
              </a:rPr>
              <a:t>a hunter coming with a gun”</a:t>
            </a:r>
            <a:r>
              <a:rPr lang="zh-CN" altLang="en-US" sz="2380" b="1" dirty="0">
                <a:latin typeface="微软雅黑" panose="020B0503020204020204" pitchFamily="34" charset="-122"/>
                <a:ea typeface="微软雅黑" panose="020B0503020204020204" pitchFamily="34" charset="-122"/>
              </a:rPr>
              <a:t>（猎人提枪而至）推理，可以得知群鸟肯定是想着要逃生的，“</a:t>
            </a:r>
            <a:r>
              <a:rPr lang="en-US" altLang="zh-CN" sz="2380" b="1" dirty="0">
                <a:latin typeface="微软雅黑" panose="020B0503020204020204" pitchFamily="34" charset="-122"/>
                <a:ea typeface="微软雅黑" panose="020B0503020204020204" pitchFamily="34" charset="-122"/>
              </a:rPr>
              <a:t>look out”</a:t>
            </a:r>
            <a:r>
              <a:rPr lang="zh-CN" altLang="en-US" sz="2380" b="1" dirty="0">
                <a:latin typeface="微软雅黑" panose="020B0503020204020204" pitchFamily="34" charset="-122"/>
                <a:ea typeface="微软雅黑" panose="020B0503020204020204" pitchFamily="34" charset="-122"/>
              </a:rPr>
              <a:t>是“小心，当心”，“</a:t>
            </a:r>
            <a:r>
              <a:rPr lang="en-US" altLang="zh-CN" sz="2380" b="1" dirty="0">
                <a:latin typeface="微软雅黑" panose="020B0503020204020204" pitchFamily="34" charset="-122"/>
                <a:ea typeface="微软雅黑" panose="020B0503020204020204" pitchFamily="34" charset="-122"/>
              </a:rPr>
              <a:t>work out”</a:t>
            </a:r>
            <a:r>
              <a:rPr lang="zh-CN" altLang="en-US" sz="2380" b="1" dirty="0">
                <a:latin typeface="微软雅黑" panose="020B0503020204020204" pitchFamily="34" charset="-122"/>
                <a:ea typeface="微软雅黑" panose="020B0503020204020204" pitchFamily="34" charset="-122"/>
              </a:rPr>
              <a:t>是“想出，解出”，“</a:t>
            </a:r>
            <a:r>
              <a:rPr lang="en-US" altLang="zh-CN" sz="2380" b="1" dirty="0">
                <a:latin typeface="微软雅黑" panose="020B0503020204020204" pitchFamily="34" charset="-122"/>
                <a:ea typeface="微软雅黑" panose="020B0503020204020204" pitchFamily="34" charset="-122"/>
              </a:rPr>
              <a:t>stand out”</a:t>
            </a:r>
            <a:r>
              <a:rPr lang="zh-CN" altLang="en-US" sz="2380" b="1" dirty="0">
                <a:latin typeface="微软雅黑" panose="020B0503020204020204" pitchFamily="34" charset="-122"/>
                <a:ea typeface="微软雅黑" panose="020B0503020204020204" pitchFamily="34" charset="-122"/>
              </a:rPr>
              <a:t>是“显眼，出色”，只有“</a:t>
            </a:r>
            <a:r>
              <a:rPr lang="en-US" altLang="zh-CN" sz="2380" b="1" dirty="0">
                <a:latin typeface="微软雅黑" panose="020B0503020204020204" pitchFamily="34" charset="-122"/>
                <a:ea typeface="微软雅黑" panose="020B0503020204020204" pitchFamily="34" charset="-122"/>
              </a:rPr>
              <a:t>get out”</a:t>
            </a:r>
            <a:r>
              <a:rPr lang="zh-CN" altLang="en-US" sz="2380" b="1" dirty="0">
                <a:latin typeface="微软雅黑" panose="020B0503020204020204" pitchFamily="34" charset="-122"/>
                <a:ea typeface="微软雅黑" panose="020B0503020204020204" pitchFamily="34" charset="-122"/>
              </a:rPr>
              <a:t>是“逃跑”符合题意。故本题正确答案为 </a:t>
            </a:r>
            <a:r>
              <a:rPr lang="en-US" altLang="zh-CN" sz="2380" b="1" dirty="0">
                <a:latin typeface="微软雅黑" panose="020B0503020204020204" pitchFamily="34" charset="-122"/>
                <a:ea typeface="微软雅黑" panose="020B0503020204020204" pitchFamily="34" charset="-122"/>
              </a:rPr>
              <a:t>A</a:t>
            </a:r>
            <a:r>
              <a:rPr lang="zh-CN" altLang="en-US" sz="238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832329" y="4281360"/>
            <a:ext cx="10808777" cy="1938992"/>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31. A. landed			B. flew off	</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C. managed			D. rolled off</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32. A. fear	B. agreement	C. confidence	D. surprise</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33. A. regularly	B. suddenly	C. directly		D. aimlessly</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34. A. true		B. new	C. funny		D. strange</a:t>
            </a:r>
          </a:p>
        </p:txBody>
      </p:sp>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t>113</a:t>
            </a:fld>
            <a:endParaRPr lang="en-US"/>
          </a:p>
        </p:txBody>
      </p:sp>
      <p:sp>
        <p:nvSpPr>
          <p:cNvPr id="8" name="左箭头 7">
            <a:hlinkClick r:id="rId3"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a:hlinkClick r:id="rId4" action="ppaction://hlinksldjump"/>
          </p:cNvPr>
          <p:cNvSpPr txBox="1"/>
          <p:nvPr/>
        </p:nvSpPr>
        <p:spPr>
          <a:xfrm>
            <a:off x="9844366" y="4194693"/>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3" name="内容占位符 2"/>
          <p:cNvSpPr>
            <a:spLocks noGrp="1"/>
          </p:cNvSpPr>
          <p:nvPr>
            <p:ph idx="1"/>
          </p:nvPr>
        </p:nvSpPr>
        <p:spPr>
          <a:xfrm>
            <a:off x="385788" y="1052180"/>
            <a:ext cx="11420423" cy="3171432"/>
          </a:xfrm>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rPr>
              <a:t>      Each bird picked up a part of the net and together they</a:t>
            </a:r>
            <a:r>
              <a:rPr lang="en-US" altLang="zh-CN" sz="2400" b="1" u="sng" dirty="0">
                <a:latin typeface="微软雅黑" panose="020B0503020204020204" pitchFamily="34" charset="-122"/>
                <a:ea typeface="微软雅黑" panose="020B0503020204020204" pitchFamily="34" charset="-122"/>
              </a:rPr>
              <a:t>   31   </a:t>
            </a:r>
            <a:r>
              <a:rPr lang="en-US" altLang="zh-CN" sz="2400" b="1" dirty="0">
                <a:latin typeface="微软雅黑" panose="020B0503020204020204" pitchFamily="34" charset="-122"/>
                <a:ea typeface="微软雅黑" panose="020B0503020204020204" pitchFamily="34" charset="-122"/>
              </a:rPr>
              <a:t>with the net. The hunter looked up in</a:t>
            </a:r>
            <a:r>
              <a:rPr lang="en-US" altLang="zh-CN" sz="2400" b="1" u="sng" dirty="0">
                <a:latin typeface="微软雅黑" panose="020B0503020204020204" pitchFamily="34" charset="-122"/>
                <a:ea typeface="微软雅黑" panose="020B0503020204020204" pitchFamily="34" charset="-122"/>
              </a:rPr>
              <a:t>   32   </a:t>
            </a:r>
            <a:r>
              <a:rPr lang="en-US" altLang="zh-CN" sz="2400" b="1" dirty="0">
                <a:latin typeface="微软雅黑" panose="020B0503020204020204" pitchFamily="34" charset="-122"/>
                <a:ea typeface="微软雅黑" panose="020B0503020204020204" pitchFamily="34" charset="-122"/>
              </a:rPr>
              <a:t>.He tried to follow them, but they were flying</a:t>
            </a:r>
            <a:r>
              <a:rPr lang="en-US" altLang="zh-CN" sz="2400" b="1" u="sng" dirty="0">
                <a:latin typeface="微软雅黑" panose="020B0503020204020204" pitchFamily="34" charset="-122"/>
                <a:ea typeface="微软雅黑" panose="020B0503020204020204" pitchFamily="34" charset="-122"/>
              </a:rPr>
              <a:t>   33   </a:t>
            </a:r>
            <a:r>
              <a:rPr lang="en-US" altLang="zh-CN" sz="2400" b="1" dirty="0">
                <a:latin typeface="微软雅黑" panose="020B0503020204020204" pitchFamily="34" charset="-122"/>
                <a:ea typeface="微软雅黑" panose="020B0503020204020204" pitchFamily="34" charset="-122"/>
              </a:rPr>
              <a:t>over hills and valleys. They flew to a temple ( </a:t>
            </a:r>
            <a:r>
              <a:rPr lang="zh-CN" altLang="en-US" sz="2400" b="1" dirty="0">
                <a:latin typeface="微软雅黑" panose="020B0503020204020204" pitchFamily="34" charset="-122"/>
                <a:ea typeface="微软雅黑" panose="020B0503020204020204" pitchFamily="34" charset="-122"/>
              </a:rPr>
              <a:t>寺庙 </a:t>
            </a:r>
            <a:r>
              <a:rPr lang="en-US" altLang="zh-CN" sz="2400" b="1" dirty="0">
                <a:latin typeface="微软雅黑" panose="020B0503020204020204" pitchFamily="34" charset="-122"/>
                <a:ea typeface="微软雅黑" panose="020B0503020204020204" pitchFamily="34" charset="-122"/>
              </a:rPr>
              <a:t>) on a hill where there was a mouse. He was a</a:t>
            </a:r>
            <a:r>
              <a:rPr lang="en-US" altLang="zh-CN" sz="2400" b="1" u="sng" dirty="0">
                <a:latin typeface="微软雅黑" panose="020B0503020204020204" pitchFamily="34" charset="-122"/>
                <a:ea typeface="微软雅黑" panose="020B0503020204020204" pitchFamily="34" charset="-122"/>
              </a:rPr>
              <a:t>   34   </a:t>
            </a:r>
            <a:r>
              <a:rPr lang="en-US" altLang="zh-CN" sz="2400" b="1" dirty="0">
                <a:latin typeface="微软雅黑" panose="020B0503020204020204" pitchFamily="34" charset="-122"/>
                <a:ea typeface="微软雅黑" panose="020B0503020204020204" pitchFamily="34" charset="-122"/>
              </a:rPr>
              <a:t>friend of the bird king.</a:t>
            </a:r>
          </a:p>
          <a:p>
            <a:pPr marL="0" indent="0">
              <a:buNone/>
            </a:pPr>
            <a:r>
              <a:rPr lang="en-US" altLang="zh-CN" sz="2400" b="1" dirty="0">
                <a:latin typeface="微软雅黑" panose="020B0503020204020204" pitchFamily="34" charset="-122"/>
                <a:ea typeface="微软雅黑" panose="020B0503020204020204" pitchFamily="34" charset="-122"/>
              </a:rPr>
              <a:t>    </a:t>
            </a:r>
            <a:endParaRPr lang="zh-CN" altLang="en-US" sz="2400" b="1" dirty="0">
              <a:latin typeface="微软雅黑" panose="020B0503020204020204" pitchFamily="34" charset="-122"/>
              <a:ea typeface="微软雅黑" panose="020B0503020204020204" pitchFamily="34" charset="-122"/>
            </a:endParaRPr>
          </a:p>
        </p:txBody>
      </p:sp>
      <p:sp>
        <p:nvSpPr>
          <p:cNvPr id="15" name="TextBox 22"/>
          <p:cNvSpPr txBox="1"/>
          <p:nvPr/>
        </p:nvSpPr>
        <p:spPr>
          <a:xfrm>
            <a:off x="385787" y="537545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16" name="TextBox 22"/>
          <p:cNvSpPr txBox="1"/>
          <p:nvPr/>
        </p:nvSpPr>
        <p:spPr>
          <a:xfrm>
            <a:off x="385787" y="498924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17" name="TextBox 22"/>
          <p:cNvSpPr txBox="1"/>
          <p:nvPr/>
        </p:nvSpPr>
        <p:spPr>
          <a:xfrm>
            <a:off x="385789" y="424286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18" name="TextBox 22"/>
          <p:cNvSpPr txBox="1"/>
          <p:nvPr/>
        </p:nvSpPr>
        <p:spPr>
          <a:xfrm>
            <a:off x="395596" y="573563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5" name="文本框 4"/>
          <p:cNvSpPr txBox="1"/>
          <p:nvPr/>
        </p:nvSpPr>
        <p:spPr>
          <a:xfrm>
            <a:off x="385789" y="92399"/>
            <a:ext cx="4966335"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sym typeface="+mn-ea"/>
              </a:rPr>
              <a:t>2020年广东高职高考完形填空真题</a:t>
            </a:r>
            <a:r>
              <a:rPr lang="zh-CN" altLang="en-US" sz="2400" dirty="0">
                <a:sym typeface="+mn-ea"/>
              </a:rPr>
              <a:t> </a:t>
            </a:r>
            <a:endParaRPr lang="zh-CN" alt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arn(inVertical)">
                                      <p:cBhvr>
                                        <p:cTn id="18" dur="500"/>
                                        <p:tgtEl>
                                          <p:spTgt spid="17"/>
                                        </p:tgtEl>
                                      </p:cBhvr>
                                    </p:animEffect>
                                  </p:childTnLst>
                                </p:cTn>
                              </p:par>
                            </p:childTnLst>
                          </p:cTn>
                        </p:par>
                        <p:par>
                          <p:cTn id="19" fill="hold">
                            <p:stCondLst>
                              <p:cond delay="500"/>
                            </p:stCondLst>
                            <p:childTnLst>
                              <p:par>
                                <p:cTn id="20" presetID="16" presetClass="entr" presetSubtype="37"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out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arn(inVertic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arn(inVertical)">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animBg="1"/>
      <p:bldP spid="3" grpId="0" build="p"/>
      <p:bldP spid="15" grpId="0"/>
      <p:bldP spid="16" grpId="0"/>
      <p:bldP spid="17" grpId="0"/>
      <p:bldP spid="18" grpId="0"/>
    </p:bld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114</a:t>
            </a:fld>
            <a:endParaRPr lang="en-US"/>
          </a:p>
        </p:txBody>
      </p:sp>
      <p:sp>
        <p:nvSpPr>
          <p:cNvPr id="3" name="内容占位符 2"/>
          <p:cNvSpPr>
            <a:spLocks noGrp="1"/>
          </p:cNvSpPr>
          <p:nvPr>
            <p:ph idx="1"/>
          </p:nvPr>
        </p:nvSpPr>
        <p:spPr>
          <a:xfrm>
            <a:off x="243205" y="243205"/>
            <a:ext cx="11763375" cy="6166485"/>
          </a:xfrm>
          <a:solidFill>
            <a:schemeClr val="bg1">
              <a:alpha val="47000"/>
            </a:schemeClr>
          </a:solidFill>
        </p:spPr>
        <p:txBody>
          <a:bodyPr>
            <a:noAutofit/>
          </a:bodyPr>
          <a:lstStyle/>
          <a:p>
            <a:pPr marL="0" indent="0">
              <a:lnSpc>
                <a:spcPct val="130000"/>
              </a:lnSpc>
              <a:buNone/>
            </a:pPr>
            <a:r>
              <a:rPr lang="zh-CN" altLang="en-US" sz="2000" b="1" dirty="0">
                <a:solidFill>
                  <a:srgbClr val="002060"/>
                </a:solidFill>
                <a:latin typeface="微软雅黑" panose="020B0503020204020204" pitchFamily="34" charset="-122"/>
                <a:ea typeface="微软雅黑" panose="020B0503020204020204" pitchFamily="34" charset="-122"/>
                <a:cs typeface="+mj-cs"/>
              </a:rPr>
              <a:t>解  析：</a:t>
            </a:r>
            <a:r>
              <a:rPr lang="en-US" altLang="zh-CN" sz="2000" b="1" dirty="0">
                <a:latin typeface="微软雅黑" panose="020B0503020204020204" pitchFamily="34" charset="-122"/>
                <a:ea typeface="微软雅黑" panose="020B0503020204020204" pitchFamily="34" charset="-122"/>
              </a:rPr>
              <a:t>31. </a:t>
            </a:r>
            <a:r>
              <a:rPr lang="zh-CN" altLang="en-US" sz="2000" b="1" dirty="0">
                <a:latin typeface="微软雅黑" panose="020B0503020204020204" pitchFamily="34" charset="-122"/>
                <a:ea typeface="微软雅黑" panose="020B0503020204020204" pitchFamily="34" charset="-122"/>
              </a:rPr>
              <a:t>本题考查逻辑推理和词义辨析。上文提到“</a:t>
            </a:r>
            <a:r>
              <a:rPr lang="en-US" altLang="zh-CN" sz="2000" b="1" dirty="0">
                <a:latin typeface="微软雅黑" panose="020B0503020204020204" pitchFamily="34" charset="-122"/>
                <a:ea typeface="微软雅黑" panose="020B0503020204020204" pitchFamily="34" charset="-122"/>
              </a:rPr>
              <a:t>advised all the birds to fly up together carrying the net with them”</a:t>
            </a:r>
            <a:r>
              <a:rPr lang="zh-CN" altLang="en-US" sz="2000" b="1" dirty="0">
                <a:latin typeface="微软雅黑" panose="020B0503020204020204" pitchFamily="34" charset="-122"/>
                <a:ea typeface="微软雅黑" panose="020B0503020204020204" pitchFamily="34" charset="-122"/>
              </a:rPr>
              <a:t>（建议所有的鸟带着网一起飞），由此推断出下文是群鸟带着网飞走了。“</a:t>
            </a:r>
            <a:r>
              <a:rPr lang="en-US" altLang="zh-CN" sz="2000" b="1" dirty="0">
                <a:latin typeface="微软雅黑" panose="020B0503020204020204" pitchFamily="34" charset="-122"/>
                <a:ea typeface="微软雅黑" panose="020B0503020204020204" pitchFamily="34" charset="-122"/>
              </a:rPr>
              <a:t>landed”</a:t>
            </a:r>
            <a:r>
              <a:rPr lang="zh-CN" altLang="en-US" sz="2000" b="1" dirty="0">
                <a:latin typeface="微软雅黑" panose="020B0503020204020204" pitchFamily="34" charset="-122"/>
                <a:ea typeface="微软雅黑" panose="020B0503020204020204" pitchFamily="34" charset="-122"/>
              </a:rPr>
              <a:t>是“降落”；“</a:t>
            </a:r>
            <a:r>
              <a:rPr lang="en-US" altLang="zh-CN" sz="2000" b="1" dirty="0">
                <a:latin typeface="微软雅黑" panose="020B0503020204020204" pitchFamily="34" charset="-122"/>
                <a:ea typeface="微软雅黑" panose="020B0503020204020204" pitchFamily="34" charset="-122"/>
              </a:rPr>
              <a:t>managed”</a:t>
            </a:r>
            <a:r>
              <a:rPr lang="zh-CN" altLang="en-US" sz="2000" b="1" dirty="0">
                <a:latin typeface="微软雅黑" panose="020B0503020204020204" pitchFamily="34" charset="-122"/>
                <a:ea typeface="微软雅黑" panose="020B0503020204020204" pitchFamily="34" charset="-122"/>
              </a:rPr>
              <a:t>是“设法”；“</a:t>
            </a:r>
            <a:r>
              <a:rPr lang="en-US" altLang="zh-CN" sz="2000" b="1" dirty="0">
                <a:latin typeface="微软雅黑" panose="020B0503020204020204" pitchFamily="34" charset="-122"/>
                <a:ea typeface="微软雅黑" panose="020B0503020204020204" pitchFamily="34" charset="-122"/>
              </a:rPr>
              <a:t>rolled off”</a:t>
            </a:r>
            <a:r>
              <a:rPr lang="zh-CN" altLang="en-US" sz="2000" b="1" dirty="0">
                <a:latin typeface="微软雅黑" panose="020B0503020204020204" pitchFamily="34" charset="-122"/>
                <a:ea typeface="微软雅黑" panose="020B0503020204020204" pitchFamily="34" charset="-122"/>
              </a:rPr>
              <a:t>是“衰减”，以上选项都不符合题意。“</a:t>
            </a:r>
            <a:r>
              <a:rPr lang="en-US" altLang="zh-CN" sz="2000" b="1" dirty="0">
                <a:latin typeface="微软雅黑" panose="020B0503020204020204" pitchFamily="34" charset="-122"/>
                <a:ea typeface="微软雅黑" panose="020B0503020204020204" pitchFamily="34" charset="-122"/>
              </a:rPr>
              <a:t>flew off ”</a:t>
            </a:r>
            <a:r>
              <a:rPr lang="zh-CN" altLang="en-US" sz="2000" b="1" dirty="0">
                <a:latin typeface="微软雅黑" panose="020B0503020204020204" pitchFamily="34" charset="-122"/>
                <a:ea typeface="微软雅黑" panose="020B0503020204020204" pitchFamily="34" charset="-122"/>
              </a:rPr>
              <a:t>是“飞走”，符合题意。故本题正确答案为 </a:t>
            </a:r>
            <a:r>
              <a:rPr lang="en-US" altLang="zh-CN" sz="2000" b="1" dirty="0">
                <a:latin typeface="微软雅黑" panose="020B0503020204020204" pitchFamily="34" charset="-122"/>
                <a:ea typeface="微软雅黑" panose="020B0503020204020204" pitchFamily="34" charset="-122"/>
              </a:rPr>
              <a:t>B</a:t>
            </a:r>
            <a:r>
              <a:rPr lang="zh-CN" altLang="en-US" sz="2000" b="1" dirty="0">
                <a:latin typeface="微软雅黑" panose="020B0503020204020204" pitchFamily="34" charset="-122"/>
                <a:ea typeface="微软雅黑" panose="020B0503020204020204" pitchFamily="34" charset="-122"/>
              </a:rPr>
              <a:t>。</a:t>
            </a:r>
          </a:p>
          <a:p>
            <a:pPr marL="0" indent="0">
              <a:lnSpc>
                <a:spcPct val="130000"/>
              </a:lnSpc>
              <a:buNone/>
            </a:pPr>
            <a:r>
              <a:rPr lang="en-US" altLang="zh-CN" sz="2000" b="1" dirty="0">
                <a:latin typeface="微软雅黑" panose="020B0503020204020204" pitchFamily="34" charset="-122"/>
                <a:ea typeface="微软雅黑" panose="020B0503020204020204" pitchFamily="34" charset="-122"/>
              </a:rPr>
              <a:t>32. </a:t>
            </a:r>
            <a:r>
              <a:rPr lang="zh-CN" altLang="en-US" sz="2000" b="1" dirty="0">
                <a:latin typeface="微软雅黑" panose="020B0503020204020204" pitchFamily="34" charset="-122"/>
                <a:ea typeface="微软雅黑" panose="020B0503020204020204" pitchFamily="34" charset="-122"/>
              </a:rPr>
              <a:t>本题考查逻辑推理和联系上下文。上文提到猎人看到群鸟飞走，下文又提到“</a:t>
            </a:r>
            <a:r>
              <a:rPr lang="en-US" altLang="zh-CN" sz="2000" b="1" dirty="0">
                <a:latin typeface="微软雅黑" panose="020B0503020204020204" pitchFamily="34" charset="-122"/>
                <a:ea typeface="微软雅黑" panose="020B0503020204020204" pitchFamily="34" charset="-122"/>
              </a:rPr>
              <a:t>He tried to follow them”</a:t>
            </a:r>
            <a:r>
              <a:rPr lang="zh-CN" altLang="en-US" sz="2000" b="1" dirty="0">
                <a:latin typeface="微软雅黑" panose="020B0503020204020204" pitchFamily="34" charset="-122"/>
                <a:ea typeface="微软雅黑" panose="020B0503020204020204" pitchFamily="34" charset="-122"/>
              </a:rPr>
              <a:t>（他尝试跟着他们），因此可以推断出猎人看到群鸟带着网逃走的心情是“</a:t>
            </a:r>
            <a:r>
              <a:rPr lang="en-US" altLang="zh-CN" sz="2000" b="1" dirty="0">
                <a:latin typeface="微软雅黑" panose="020B0503020204020204" pitchFamily="34" charset="-122"/>
                <a:ea typeface="微软雅黑" panose="020B0503020204020204" pitchFamily="34" charset="-122"/>
              </a:rPr>
              <a:t>surprise”</a:t>
            </a:r>
            <a:r>
              <a:rPr lang="zh-CN" altLang="en-US" sz="2000" b="1" dirty="0">
                <a:latin typeface="微软雅黑" panose="020B0503020204020204" pitchFamily="34" charset="-122"/>
                <a:ea typeface="微软雅黑" panose="020B0503020204020204" pitchFamily="34" charset="-122"/>
              </a:rPr>
              <a:t>（惊讶）而不是“</a:t>
            </a:r>
            <a:r>
              <a:rPr lang="en-US" altLang="zh-CN" sz="2000" b="1" dirty="0">
                <a:latin typeface="微软雅黑" panose="020B0503020204020204" pitchFamily="34" charset="-122"/>
                <a:ea typeface="微软雅黑" panose="020B0503020204020204" pitchFamily="34" charset="-122"/>
              </a:rPr>
              <a:t>fear”</a:t>
            </a:r>
            <a:r>
              <a:rPr lang="zh-CN" altLang="en-US" sz="2000" b="1" dirty="0">
                <a:latin typeface="微软雅黑" panose="020B0503020204020204" pitchFamily="34" charset="-122"/>
                <a:ea typeface="微软雅黑" panose="020B0503020204020204" pitchFamily="34" charset="-122"/>
              </a:rPr>
              <a:t>（害怕）。故本题正确答案为 </a:t>
            </a:r>
            <a:r>
              <a:rPr lang="en-US" altLang="zh-CN" sz="2000" b="1" dirty="0">
                <a:latin typeface="微软雅黑" panose="020B0503020204020204" pitchFamily="34" charset="-122"/>
                <a:ea typeface="微软雅黑" panose="020B0503020204020204" pitchFamily="34" charset="-122"/>
              </a:rPr>
              <a:t>D</a:t>
            </a:r>
            <a:r>
              <a:rPr lang="zh-CN" altLang="en-US" sz="2000" b="1" dirty="0">
                <a:latin typeface="微软雅黑" panose="020B0503020204020204" pitchFamily="34" charset="-122"/>
                <a:ea typeface="微软雅黑" panose="020B0503020204020204" pitchFamily="34" charset="-122"/>
              </a:rPr>
              <a:t>。</a:t>
            </a:r>
          </a:p>
          <a:p>
            <a:pPr marL="0" indent="0">
              <a:lnSpc>
                <a:spcPct val="130000"/>
              </a:lnSpc>
              <a:buNone/>
            </a:pPr>
            <a:r>
              <a:rPr lang="en-US" altLang="zh-CN" sz="2000" b="1" dirty="0">
                <a:latin typeface="微软雅黑" panose="020B0503020204020204" pitchFamily="34" charset="-122"/>
                <a:ea typeface="微软雅黑" panose="020B0503020204020204" pitchFamily="34" charset="-122"/>
                <a:sym typeface="+mn-ea"/>
              </a:rPr>
              <a:t>33. </a:t>
            </a:r>
            <a:r>
              <a:rPr lang="zh-CN" altLang="en-US" sz="2000" b="1" dirty="0">
                <a:latin typeface="微软雅黑" panose="020B0503020204020204" pitchFamily="34" charset="-122"/>
                <a:ea typeface="微软雅黑" panose="020B0503020204020204" pitchFamily="34" charset="-122"/>
                <a:sym typeface="+mn-ea"/>
              </a:rPr>
              <a:t>本题考查排除法，联系上下文和逻辑推理。根据下文“</a:t>
            </a:r>
            <a:r>
              <a:rPr lang="en-US" altLang="zh-CN" sz="2000" b="1" dirty="0">
                <a:latin typeface="微软雅黑" panose="020B0503020204020204" pitchFamily="34" charset="-122"/>
                <a:ea typeface="微软雅黑" panose="020B0503020204020204" pitchFamily="34" charset="-122"/>
                <a:sym typeface="+mn-ea"/>
              </a:rPr>
              <a:t>They flew to a temple”</a:t>
            </a:r>
            <a:r>
              <a:rPr lang="zh-CN" altLang="en-US" sz="2000" b="1" dirty="0">
                <a:latin typeface="微软雅黑" panose="020B0503020204020204" pitchFamily="34" charset="-122"/>
                <a:ea typeface="微软雅黑" panose="020B0503020204020204" pitchFamily="34" charset="-122"/>
                <a:sym typeface="+mn-ea"/>
              </a:rPr>
              <a:t>得知，群鸟是有目的地的，因此可以排除“</a:t>
            </a:r>
            <a:r>
              <a:rPr lang="en-US" altLang="zh-CN" sz="2000" b="1" dirty="0">
                <a:latin typeface="微软雅黑" panose="020B0503020204020204" pitchFamily="34" charset="-122"/>
                <a:ea typeface="微软雅黑" panose="020B0503020204020204" pitchFamily="34" charset="-122"/>
                <a:sym typeface="+mn-ea"/>
              </a:rPr>
              <a:t>aimlessly”</a:t>
            </a:r>
            <a:r>
              <a:rPr lang="zh-CN" altLang="en-US" sz="2000" b="1" dirty="0">
                <a:latin typeface="微软雅黑" panose="020B0503020204020204" pitchFamily="34" charset="-122"/>
                <a:ea typeface="微软雅黑" panose="020B0503020204020204" pitchFamily="34" charset="-122"/>
                <a:sym typeface="+mn-ea"/>
              </a:rPr>
              <a:t>（无目的地）。既然有目的，那就不是临时起意，便可排除“</a:t>
            </a:r>
            <a:r>
              <a:rPr lang="en-US" altLang="zh-CN" sz="2000" b="1" dirty="0">
                <a:latin typeface="微软雅黑" panose="020B0503020204020204" pitchFamily="34" charset="-122"/>
                <a:ea typeface="微软雅黑" panose="020B0503020204020204" pitchFamily="34" charset="-122"/>
                <a:sym typeface="+mn-ea"/>
              </a:rPr>
              <a:t>suddenly”</a:t>
            </a:r>
            <a:r>
              <a:rPr lang="zh-CN" altLang="en-US" sz="2000" b="1" dirty="0">
                <a:latin typeface="微软雅黑" panose="020B0503020204020204" pitchFamily="34" charset="-122"/>
                <a:ea typeface="微软雅黑" panose="020B0503020204020204" pitchFamily="34" charset="-122"/>
                <a:sym typeface="+mn-ea"/>
              </a:rPr>
              <a:t>（突然地）。“</a:t>
            </a:r>
            <a:r>
              <a:rPr lang="en-US" altLang="zh-CN" sz="2000" b="1" dirty="0">
                <a:latin typeface="微软雅黑" panose="020B0503020204020204" pitchFamily="34" charset="-122"/>
                <a:ea typeface="微软雅黑" panose="020B0503020204020204" pitchFamily="34" charset="-122"/>
                <a:sym typeface="+mn-ea"/>
              </a:rPr>
              <a:t>regularly”</a:t>
            </a:r>
            <a:r>
              <a:rPr lang="zh-CN" altLang="en-US" sz="2000" b="1" dirty="0">
                <a:latin typeface="微软雅黑" panose="020B0503020204020204" pitchFamily="34" charset="-122"/>
                <a:ea typeface="微软雅黑" panose="020B0503020204020204" pitchFamily="34" charset="-122"/>
                <a:sym typeface="+mn-ea"/>
              </a:rPr>
              <a:t>是“有规律的”，既然是逃命，肯定不可能排好队形有规律地飞，所以只剩下“</a:t>
            </a:r>
            <a:r>
              <a:rPr lang="en-US" altLang="zh-CN" sz="2000" b="1" dirty="0">
                <a:latin typeface="微软雅黑" panose="020B0503020204020204" pitchFamily="34" charset="-122"/>
                <a:ea typeface="微软雅黑" panose="020B0503020204020204" pitchFamily="34" charset="-122"/>
                <a:sym typeface="+mn-ea"/>
              </a:rPr>
              <a:t>directly”</a:t>
            </a:r>
            <a:r>
              <a:rPr lang="zh-CN" altLang="en-US" sz="2000" b="1" dirty="0">
                <a:latin typeface="微软雅黑" panose="020B0503020204020204" pitchFamily="34" charset="-122"/>
                <a:ea typeface="微软雅黑" panose="020B0503020204020204" pitchFamily="34" charset="-122"/>
                <a:sym typeface="+mn-ea"/>
              </a:rPr>
              <a:t>（直接地）。故本题正确答案为 </a:t>
            </a:r>
            <a:r>
              <a:rPr lang="en-US" altLang="zh-CN" sz="2000" b="1" dirty="0">
                <a:latin typeface="微软雅黑" panose="020B0503020204020204" pitchFamily="34" charset="-122"/>
                <a:ea typeface="微软雅黑" panose="020B0503020204020204" pitchFamily="34" charset="-122"/>
                <a:sym typeface="+mn-ea"/>
              </a:rPr>
              <a:t>C</a:t>
            </a:r>
            <a:r>
              <a:rPr lang="zh-CN" altLang="en-US" sz="2000" b="1" dirty="0">
                <a:latin typeface="微软雅黑" panose="020B0503020204020204" pitchFamily="34" charset="-122"/>
                <a:ea typeface="微软雅黑" panose="020B0503020204020204" pitchFamily="34" charset="-122"/>
                <a:sym typeface="+mn-ea"/>
              </a:rPr>
              <a:t>。</a:t>
            </a:r>
            <a:endParaRPr lang="zh-CN" altLang="en-US" sz="2000" b="1" dirty="0">
              <a:latin typeface="微软雅黑" panose="020B0503020204020204" pitchFamily="34" charset="-122"/>
              <a:ea typeface="微软雅黑" panose="020B0503020204020204" pitchFamily="34" charset="-122"/>
            </a:endParaRPr>
          </a:p>
          <a:p>
            <a:pPr marL="0" indent="0">
              <a:lnSpc>
                <a:spcPct val="130000"/>
              </a:lnSpc>
              <a:buNone/>
            </a:pPr>
            <a:r>
              <a:rPr lang="en-US" altLang="zh-CN" sz="2000" b="1" dirty="0">
                <a:latin typeface="微软雅黑" panose="020B0503020204020204" pitchFamily="34" charset="-122"/>
                <a:ea typeface="微软雅黑" panose="020B0503020204020204" pitchFamily="34" charset="-122"/>
                <a:sym typeface="+mn-ea"/>
              </a:rPr>
              <a:t>34. </a:t>
            </a:r>
            <a:r>
              <a:rPr lang="zh-CN" altLang="en-US" sz="2000" b="1" dirty="0">
                <a:latin typeface="微软雅黑" panose="020B0503020204020204" pitchFamily="34" charset="-122"/>
                <a:ea typeface="微软雅黑" panose="020B0503020204020204" pitchFamily="34" charset="-122"/>
                <a:sym typeface="+mn-ea"/>
              </a:rPr>
              <a:t>本题考查联系上下文和排除法。从下文老鼠的帮忙中，没有看出老鼠有任何有趣或者奇怪的举动，排除了 </a:t>
            </a:r>
            <a:r>
              <a:rPr lang="en-US" altLang="zh-CN" sz="2000" b="1" dirty="0">
                <a:latin typeface="微软雅黑" panose="020B0503020204020204" pitchFamily="34" charset="-122"/>
                <a:ea typeface="微软雅黑" panose="020B0503020204020204" pitchFamily="34" charset="-122"/>
                <a:sym typeface="+mn-ea"/>
              </a:rPr>
              <a:t>C </a:t>
            </a:r>
            <a:r>
              <a:rPr lang="zh-CN" altLang="en-US" sz="2000" b="1" dirty="0">
                <a:latin typeface="微软雅黑" panose="020B0503020204020204" pitchFamily="34" charset="-122"/>
                <a:ea typeface="微软雅黑" panose="020B0503020204020204" pitchFamily="34" charset="-122"/>
                <a:sym typeface="+mn-ea"/>
              </a:rPr>
              <a:t>和 </a:t>
            </a:r>
            <a:r>
              <a:rPr lang="en-US" altLang="zh-CN" sz="2000" b="1" dirty="0">
                <a:latin typeface="微软雅黑" panose="020B0503020204020204" pitchFamily="34" charset="-122"/>
                <a:ea typeface="微软雅黑" panose="020B0503020204020204" pitchFamily="34" charset="-122"/>
                <a:sym typeface="+mn-ea"/>
              </a:rPr>
              <a:t>D </a:t>
            </a:r>
            <a:r>
              <a:rPr lang="zh-CN" altLang="en-US" sz="2000" b="1" dirty="0">
                <a:latin typeface="微软雅黑" panose="020B0503020204020204" pitchFamily="34" charset="-122"/>
                <a:ea typeface="微软雅黑" panose="020B0503020204020204" pitchFamily="34" charset="-122"/>
                <a:sym typeface="+mn-ea"/>
              </a:rPr>
              <a:t>两项。下文中有一句“</a:t>
            </a:r>
            <a:r>
              <a:rPr lang="en-US" altLang="zh-CN" sz="2000" b="1" dirty="0">
                <a:latin typeface="微软雅黑" panose="020B0503020204020204" pitchFamily="34" charset="-122"/>
                <a:ea typeface="微软雅黑" panose="020B0503020204020204" pitchFamily="34" charset="-122"/>
                <a:sym typeface="+mn-ea"/>
              </a:rPr>
              <a:t>kindly called out to him”</a:t>
            </a:r>
            <a:r>
              <a:rPr lang="zh-CN" altLang="en-US" sz="2000" b="1" dirty="0">
                <a:latin typeface="微软雅黑" panose="020B0503020204020204" pitchFamily="34" charset="-122"/>
                <a:ea typeface="微软雅黑" panose="020B0503020204020204" pitchFamily="34" charset="-122"/>
                <a:sym typeface="+mn-ea"/>
              </a:rPr>
              <a:t>（鸟国王友好地叫他），由此推断出他们不是特别熟稔，选择“</a:t>
            </a:r>
            <a:r>
              <a:rPr lang="en-US" altLang="zh-CN" sz="2000" b="1" dirty="0">
                <a:latin typeface="微软雅黑" panose="020B0503020204020204" pitchFamily="34" charset="-122"/>
                <a:ea typeface="微软雅黑" panose="020B0503020204020204" pitchFamily="34" charset="-122"/>
                <a:sym typeface="+mn-ea"/>
              </a:rPr>
              <a:t>new”</a:t>
            </a:r>
            <a:r>
              <a:rPr lang="zh-CN" altLang="en-US" sz="2000" b="1" dirty="0">
                <a:latin typeface="微软雅黑" panose="020B0503020204020204" pitchFamily="34" charset="-122"/>
                <a:ea typeface="微软雅黑" panose="020B0503020204020204" pitchFamily="34" charset="-122"/>
                <a:sym typeface="+mn-ea"/>
              </a:rPr>
              <a:t>（新的）会更符合逻辑。故本题正确答案为 </a:t>
            </a:r>
            <a:r>
              <a:rPr lang="en-US" altLang="zh-CN" sz="2000" b="1" dirty="0">
                <a:latin typeface="微软雅黑" panose="020B0503020204020204" pitchFamily="34" charset="-122"/>
                <a:ea typeface="微软雅黑" panose="020B0503020204020204" pitchFamily="34" charset="-122"/>
                <a:sym typeface="+mn-ea"/>
              </a:rPr>
              <a:t>B</a:t>
            </a:r>
            <a:r>
              <a:rPr lang="zh-CN" altLang="en-US" sz="2000" b="1" dirty="0">
                <a:latin typeface="微软雅黑" panose="020B0503020204020204" pitchFamily="34" charset="-122"/>
                <a:ea typeface="微软雅黑" panose="020B0503020204020204" pitchFamily="34" charset="-122"/>
                <a:sym typeface="+mn-ea"/>
              </a:rPr>
              <a:t>。</a:t>
            </a:r>
            <a:endParaRPr lang="zh-CN" altLang="en-US" sz="2000" b="1" dirty="0">
              <a:latin typeface="微软雅黑" panose="020B0503020204020204" pitchFamily="34" charset="-122"/>
              <a:ea typeface="微软雅黑" panose="020B0503020204020204" pitchFamily="34" charset="-122"/>
            </a:endParaRPr>
          </a:p>
          <a:p>
            <a:pPr marL="0" indent="0">
              <a:lnSpc>
                <a:spcPct val="150000"/>
              </a:lnSpc>
              <a:buNone/>
            </a:pPr>
            <a:endParaRPr lang="zh-CN" altLang="en-US" sz="2000" b="1" dirty="0">
              <a:latin typeface="微软雅黑" panose="020B0503020204020204" pitchFamily="34" charset="-122"/>
              <a:ea typeface="微软雅黑" panose="020B0503020204020204" pitchFamily="34" charset="-122"/>
            </a:endParaRP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9EF9BB-81F1-401D-AA19-680A8E0D7F6D}" type="slidenum">
              <a:rPr lang="en-US" smtClean="0"/>
              <a:t>115</a:t>
            </a:fld>
            <a:endParaRPr lang="en-US"/>
          </a:p>
        </p:txBody>
      </p:sp>
      <p:sp>
        <p:nvSpPr>
          <p:cNvPr id="8" name="左箭头 7">
            <a:hlinkClick r:id="rId2"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a:hlinkClick r:id="rId3" action="ppaction://hlinksldjump"/>
          </p:cNvPr>
          <p:cNvSpPr txBox="1"/>
          <p:nvPr/>
        </p:nvSpPr>
        <p:spPr>
          <a:xfrm>
            <a:off x="4570691" y="6043813"/>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3" name="内容占位符 2"/>
          <p:cNvSpPr>
            <a:spLocks noGrp="1"/>
          </p:cNvSpPr>
          <p:nvPr>
            <p:ph idx="1"/>
          </p:nvPr>
        </p:nvSpPr>
        <p:spPr>
          <a:xfrm>
            <a:off x="375285" y="781685"/>
            <a:ext cx="11420475" cy="2570480"/>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The mouse went into</a:t>
            </a:r>
            <a:r>
              <a:rPr lang="en-US" altLang="zh-CN" sz="2400" b="1" u="sng" dirty="0">
                <a:latin typeface="微软雅黑" panose="020B0503020204020204" pitchFamily="34" charset="-122"/>
                <a:ea typeface="微软雅黑" panose="020B0503020204020204" pitchFamily="34" charset="-122"/>
              </a:rPr>
              <a:t>   35   </a:t>
            </a:r>
            <a:r>
              <a:rPr lang="en-US" altLang="zh-CN" sz="2400" b="1" dirty="0">
                <a:latin typeface="微软雅黑" panose="020B0503020204020204" pitchFamily="34" charset="-122"/>
                <a:ea typeface="微软雅黑" panose="020B0503020204020204" pitchFamily="34" charset="-122"/>
              </a:rPr>
              <a:t>when he heard the loud noise of the birds. The bird king</a:t>
            </a:r>
            <a:r>
              <a:rPr lang="en-US" altLang="zh-CN" sz="2400" b="1" u="sng" dirty="0">
                <a:latin typeface="微软雅黑" panose="020B0503020204020204" pitchFamily="34" charset="-122"/>
                <a:ea typeface="微软雅黑" panose="020B0503020204020204" pitchFamily="34" charset="-122"/>
              </a:rPr>
              <a:t>   36   </a:t>
            </a:r>
            <a:r>
              <a:rPr lang="en-US" altLang="zh-CN" sz="2400" b="1" dirty="0">
                <a:latin typeface="微软雅黑" panose="020B0503020204020204" pitchFamily="34" charset="-122"/>
                <a:ea typeface="微软雅黑" panose="020B0503020204020204" pitchFamily="34" charset="-122"/>
              </a:rPr>
              <a:t>and kindly called out to him. He came out and was  </a:t>
            </a:r>
            <a:r>
              <a:rPr lang="en-US" altLang="zh-CN" sz="2400" b="1" u="sng" dirty="0">
                <a:latin typeface="微软雅黑" panose="020B0503020204020204" pitchFamily="34" charset="-122"/>
                <a:ea typeface="微软雅黑" panose="020B0503020204020204" pitchFamily="34" charset="-122"/>
              </a:rPr>
              <a:t>37    </a:t>
            </a:r>
            <a:r>
              <a:rPr lang="en-US" altLang="zh-CN" sz="2400" b="1" dirty="0">
                <a:latin typeface="微软雅黑" panose="020B0503020204020204" pitchFamily="34" charset="-122"/>
                <a:ea typeface="微软雅黑" panose="020B0503020204020204" pitchFamily="34" charset="-122"/>
              </a:rPr>
              <a:t>to see his friend. The bird king</a:t>
            </a:r>
            <a:r>
              <a:rPr lang="en-US" altLang="zh-CN" sz="2400" b="1" u="sng" dirty="0">
                <a:latin typeface="微软雅黑" panose="020B0503020204020204" pitchFamily="34" charset="-122"/>
                <a:ea typeface="微软雅黑" panose="020B0503020204020204" pitchFamily="34" charset="-122"/>
              </a:rPr>
              <a:t>   38   </a:t>
            </a:r>
            <a:r>
              <a:rPr lang="en-US" altLang="zh-CN" sz="2400" b="1" dirty="0">
                <a:latin typeface="微软雅黑" panose="020B0503020204020204" pitchFamily="34" charset="-122"/>
                <a:ea typeface="微软雅黑" panose="020B0503020204020204" pitchFamily="34" charset="-122"/>
              </a:rPr>
              <a:t>that they had been caught in a net and needed the mouse’s</a:t>
            </a:r>
            <a:r>
              <a:rPr lang="en-US" altLang="zh-CN" sz="2400" b="1" u="sng" dirty="0">
                <a:latin typeface="微软雅黑" panose="020B0503020204020204" pitchFamily="34" charset="-122"/>
                <a:ea typeface="微软雅黑" panose="020B0503020204020204" pitchFamily="34" charset="-122"/>
              </a:rPr>
              <a:t>   39   </a:t>
            </a:r>
            <a:r>
              <a:rPr lang="en-US" altLang="zh-CN" sz="2400" b="1" dirty="0">
                <a:latin typeface="微软雅黑" panose="020B0503020204020204" pitchFamily="34" charset="-122"/>
                <a:ea typeface="微软雅黑" panose="020B0503020204020204" pitchFamily="34" charset="-122"/>
              </a:rPr>
              <a:t>to bite the net with his teeth.</a:t>
            </a:r>
          </a:p>
          <a:p>
            <a:pPr marL="0" indent="0" algn="just">
              <a:buNone/>
            </a:pPr>
            <a:r>
              <a:rPr lang="en-US" altLang="zh-CN" sz="2400" b="1" dirty="0">
                <a:latin typeface="微软雅黑" panose="020B0503020204020204" pitchFamily="34" charset="-122"/>
                <a:ea typeface="微软雅黑" panose="020B0503020204020204" pitchFamily="34" charset="-122"/>
              </a:rPr>
              <a:t>     The mouse began to cut the net and all the birds were</a:t>
            </a:r>
            <a:r>
              <a:rPr lang="en-US" altLang="zh-CN" sz="2400" b="1" u="sng" dirty="0">
                <a:latin typeface="微软雅黑" panose="020B0503020204020204" pitchFamily="34" charset="-122"/>
                <a:ea typeface="微软雅黑" panose="020B0503020204020204" pitchFamily="34" charset="-122"/>
              </a:rPr>
              <a:t>   40   </a:t>
            </a:r>
            <a:r>
              <a:rPr lang="en-US" altLang="zh-CN" sz="2400" b="1" dirty="0">
                <a:latin typeface="微软雅黑" panose="020B0503020204020204" pitchFamily="34" charset="-122"/>
                <a:ea typeface="微软雅黑" panose="020B0503020204020204" pitchFamily="34" charset="-122"/>
              </a:rPr>
              <a:t>one by one.</a:t>
            </a:r>
            <a:endParaRPr lang="zh-CN" altLang="en-US" sz="2400" b="1" dirty="0">
              <a:latin typeface="微软雅黑" panose="020B0503020204020204" pitchFamily="34" charset="-122"/>
              <a:ea typeface="微软雅黑" panose="020B0503020204020204" pitchFamily="34" charset="-122"/>
            </a:endParaRPr>
          </a:p>
        </p:txBody>
      </p:sp>
      <p:sp>
        <p:nvSpPr>
          <p:cNvPr id="15" name="TextBox 22"/>
          <p:cNvSpPr txBox="1"/>
          <p:nvPr/>
        </p:nvSpPr>
        <p:spPr>
          <a:xfrm>
            <a:off x="395596" y="440821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16" name="TextBox 22"/>
          <p:cNvSpPr txBox="1"/>
          <p:nvPr/>
        </p:nvSpPr>
        <p:spPr>
          <a:xfrm>
            <a:off x="385788" y="405884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17" name="TextBox 22"/>
          <p:cNvSpPr txBox="1"/>
          <p:nvPr/>
        </p:nvSpPr>
        <p:spPr>
          <a:xfrm>
            <a:off x="385789" y="369866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18" name="TextBox 22"/>
          <p:cNvSpPr txBox="1"/>
          <p:nvPr/>
        </p:nvSpPr>
        <p:spPr>
          <a:xfrm>
            <a:off x="395596" y="475757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9" name="TextBox 22"/>
          <p:cNvSpPr txBox="1"/>
          <p:nvPr/>
        </p:nvSpPr>
        <p:spPr>
          <a:xfrm>
            <a:off x="395596" y="515292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20" name="TextBox 22"/>
          <p:cNvSpPr txBox="1"/>
          <p:nvPr/>
        </p:nvSpPr>
        <p:spPr>
          <a:xfrm>
            <a:off x="395596" y="549971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14" name="文本框 13"/>
          <p:cNvSpPr txBox="1"/>
          <p:nvPr/>
        </p:nvSpPr>
        <p:spPr>
          <a:xfrm>
            <a:off x="832485" y="3736975"/>
            <a:ext cx="10506075"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35. A. laughing	B. hiding	     C. searching   D. dancing</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36. A. proudly	B. secretly        C. politely       D. bravely</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37. A. frightened	B. satisfied       C. bored          D. delighted</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38. A. explained	B. determined  C. announced D. suggested</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39. A. decision	B. help              C. strength      D. knowledge</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40. A. counted	B. cured            C. attacked      D. freed</a:t>
            </a:r>
          </a:p>
        </p:txBody>
      </p:sp>
      <p:sp>
        <p:nvSpPr>
          <p:cNvPr id="4" name="文本框 3"/>
          <p:cNvSpPr txBox="1"/>
          <p:nvPr/>
        </p:nvSpPr>
        <p:spPr>
          <a:xfrm>
            <a:off x="385789" y="92399"/>
            <a:ext cx="4966335"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sym typeface="+mn-ea"/>
              </a:rPr>
              <a:t>2020年广东高职高考完形填空真题</a:t>
            </a:r>
            <a:r>
              <a:rPr lang="zh-CN" altLang="en-US" sz="2400" dirty="0">
                <a:sym typeface="+mn-ea"/>
              </a:rPr>
              <a:t> </a:t>
            </a:r>
            <a:endParaRPr lang="zh-CN" alt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arn(inVertical)">
                                      <p:cBhvr>
                                        <p:cTn id="18" dur="500"/>
                                        <p:tgtEl>
                                          <p:spTgt spid="17"/>
                                        </p:tgtEl>
                                      </p:cBhvr>
                                    </p:animEffect>
                                  </p:childTnLst>
                                </p:cTn>
                              </p:par>
                            </p:childTnLst>
                          </p:cTn>
                        </p:par>
                        <p:par>
                          <p:cTn id="19" fill="hold">
                            <p:stCondLst>
                              <p:cond delay="500"/>
                            </p:stCondLst>
                            <p:childTnLst>
                              <p:par>
                                <p:cTn id="20" presetID="16" presetClass="entr" presetSubtype="37"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out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arn(inVertic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arn(inVertical)">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arn(inVertical)">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arn(inVertical)">
                                      <p:cBhvr>
                                        <p:cTn id="4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3" grpId="0" build="p"/>
      <p:bldP spid="15" grpId="0"/>
      <p:bldP spid="16" grpId="0"/>
      <p:bldP spid="17" grpId="0"/>
      <p:bldP spid="18" grpId="0"/>
      <p:bldP spid="19" grpId="0"/>
      <p:bldP spid="20" grpId="0"/>
      <p:bldP spid="14" grpId="0"/>
    </p:bldLst>
  </p:timing>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116</a:t>
            </a:fld>
            <a:endParaRPr lang="en-US"/>
          </a:p>
        </p:txBody>
      </p:sp>
      <p:sp>
        <p:nvSpPr>
          <p:cNvPr id="3" name="内容占位符 2"/>
          <p:cNvSpPr>
            <a:spLocks noGrp="1"/>
          </p:cNvSpPr>
          <p:nvPr>
            <p:ph idx="1"/>
          </p:nvPr>
        </p:nvSpPr>
        <p:spPr>
          <a:xfrm>
            <a:off x="587134" y="242981"/>
            <a:ext cx="11419112" cy="6166571"/>
          </a:xfrm>
          <a:solidFill>
            <a:schemeClr val="bg1">
              <a:alpha val="47000"/>
            </a:schemeClr>
          </a:solidFill>
        </p:spPr>
        <p:txBody>
          <a:bodyPr>
            <a:normAutofit/>
          </a:bodyPr>
          <a:lstStyle/>
          <a:p>
            <a:pPr marL="0" indent="0">
              <a:lnSpc>
                <a:spcPct val="150000"/>
              </a:lnSpc>
              <a:buNone/>
            </a:pPr>
            <a:r>
              <a:rPr lang="zh-CN" altLang="en-US" sz="2200" b="1" dirty="0">
                <a:solidFill>
                  <a:srgbClr val="002060"/>
                </a:solidFill>
                <a:latin typeface="微软雅黑" panose="020B0503020204020204" pitchFamily="34" charset="-122"/>
                <a:ea typeface="微软雅黑" panose="020B0503020204020204" pitchFamily="34" charset="-122"/>
                <a:cs typeface="+mj-cs"/>
              </a:rPr>
              <a:t>解  析：</a:t>
            </a:r>
            <a:r>
              <a:rPr lang="en-US" altLang="zh-CN" sz="2200" b="1" dirty="0">
                <a:latin typeface="微软雅黑" panose="020B0503020204020204" pitchFamily="34" charset="-122"/>
                <a:ea typeface="微软雅黑" panose="020B0503020204020204" pitchFamily="34" charset="-122"/>
              </a:rPr>
              <a:t>35. </a:t>
            </a:r>
            <a:r>
              <a:rPr lang="zh-CN" altLang="en-US" sz="2200" b="1" dirty="0">
                <a:latin typeface="微软雅黑" panose="020B0503020204020204" pitchFamily="34" charset="-122"/>
                <a:ea typeface="微软雅黑" panose="020B0503020204020204" pitchFamily="34" charset="-122"/>
              </a:rPr>
              <a:t>本题考查联系上下文和逻辑推理。从下文的“</a:t>
            </a:r>
            <a:r>
              <a:rPr lang="en-US" altLang="zh-CN" sz="2200" b="1" dirty="0">
                <a:latin typeface="微软雅黑" panose="020B0503020204020204" pitchFamily="34" charset="-122"/>
                <a:ea typeface="微软雅黑" panose="020B0503020204020204" pitchFamily="34" charset="-122"/>
              </a:rPr>
              <a:t>He came out”</a:t>
            </a:r>
            <a:r>
              <a:rPr lang="zh-CN" altLang="en-US" sz="2200" b="1" dirty="0">
                <a:latin typeface="微软雅黑" panose="020B0503020204020204" pitchFamily="34" charset="-122"/>
                <a:ea typeface="微软雅黑" panose="020B0503020204020204" pitchFamily="34" charset="-122"/>
              </a:rPr>
              <a:t>（他走出来了），可以推断出老鼠在听到有鸟群声的时候躲起来了，因此选择“</a:t>
            </a:r>
            <a:r>
              <a:rPr lang="en-US" altLang="zh-CN" sz="2200" b="1" dirty="0">
                <a:latin typeface="微软雅黑" panose="020B0503020204020204" pitchFamily="34" charset="-122"/>
                <a:ea typeface="微软雅黑" panose="020B0503020204020204" pitchFamily="34" charset="-122"/>
              </a:rPr>
              <a:t>hiding”</a:t>
            </a:r>
            <a:r>
              <a:rPr lang="zh-CN" altLang="en-US" sz="2200" b="1" dirty="0">
                <a:latin typeface="微软雅黑" panose="020B0503020204020204" pitchFamily="34" charset="-122"/>
                <a:ea typeface="微软雅黑" panose="020B0503020204020204" pitchFamily="34" charset="-122"/>
              </a:rPr>
              <a:t>（躲藏）。故本题正确答案为 </a:t>
            </a:r>
            <a:r>
              <a:rPr lang="en-US" altLang="zh-CN" sz="2200" b="1" dirty="0">
                <a:latin typeface="微软雅黑" panose="020B0503020204020204" pitchFamily="34" charset="-122"/>
                <a:ea typeface="微软雅黑" panose="020B0503020204020204" pitchFamily="34" charset="-122"/>
              </a:rPr>
              <a:t>B</a:t>
            </a:r>
            <a:r>
              <a:rPr lang="zh-CN" altLang="en-US" sz="22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200" b="1" dirty="0">
                <a:latin typeface="微软雅黑" panose="020B0503020204020204" pitchFamily="34" charset="-122"/>
                <a:ea typeface="微软雅黑" panose="020B0503020204020204" pitchFamily="34" charset="-122"/>
              </a:rPr>
              <a:t>36. </a:t>
            </a:r>
            <a:r>
              <a:rPr lang="zh-CN" altLang="en-US" sz="2200" b="1" dirty="0">
                <a:latin typeface="微软雅黑" panose="020B0503020204020204" pitchFamily="34" charset="-122"/>
                <a:ea typeface="微软雅黑" panose="020B0503020204020204" pitchFamily="34" charset="-122"/>
              </a:rPr>
              <a:t>本题考查联系上下文和逻辑推理。基于上文提到老鼠和鸟国王是新朋友，下文又提及需要老鼠帮忙，因此这里对老鼠的态度应该是客气有礼的。故本题正确答案为 </a:t>
            </a:r>
            <a:r>
              <a:rPr lang="en-US" altLang="zh-CN" sz="2200" b="1" dirty="0">
                <a:latin typeface="微软雅黑" panose="020B0503020204020204" pitchFamily="34" charset="-122"/>
                <a:ea typeface="微软雅黑" panose="020B0503020204020204" pitchFamily="34" charset="-122"/>
              </a:rPr>
              <a:t>C</a:t>
            </a:r>
            <a:r>
              <a:rPr lang="zh-CN" altLang="en-US" sz="22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200" b="1" dirty="0">
                <a:latin typeface="微软雅黑" panose="020B0503020204020204" pitchFamily="34" charset="-122"/>
                <a:ea typeface="微软雅黑" panose="020B0503020204020204" pitchFamily="34" charset="-122"/>
              </a:rPr>
              <a:t>37. </a:t>
            </a:r>
            <a:r>
              <a:rPr lang="zh-CN" altLang="en-US" sz="2200" b="1" dirty="0">
                <a:latin typeface="微软雅黑" panose="020B0503020204020204" pitchFamily="34" charset="-122"/>
                <a:ea typeface="微软雅黑" panose="020B0503020204020204" pitchFamily="34" charset="-122"/>
              </a:rPr>
              <a:t>本题考查联系上下文和逻辑推理。基于上文提到老鼠和鸟国王是新朋友，下文又提到老鼠帮忙救出了众鸟，可以推断出朋友见面是高兴的“</a:t>
            </a:r>
            <a:r>
              <a:rPr lang="en-US" altLang="zh-CN" sz="2200" b="1" dirty="0">
                <a:latin typeface="微软雅黑" panose="020B0503020204020204" pitchFamily="34" charset="-122"/>
                <a:ea typeface="微软雅黑" panose="020B0503020204020204" pitchFamily="34" charset="-122"/>
              </a:rPr>
              <a:t>delighted”</a:t>
            </a:r>
            <a:r>
              <a:rPr lang="zh-CN" altLang="en-US" sz="2200" b="1" dirty="0">
                <a:latin typeface="微软雅黑" panose="020B0503020204020204" pitchFamily="34" charset="-122"/>
                <a:ea typeface="微软雅黑" panose="020B0503020204020204" pitchFamily="34" charset="-122"/>
              </a:rPr>
              <a:t>。其它选项的意思都没有高兴的含义。故本题正确答案为 </a:t>
            </a:r>
            <a:r>
              <a:rPr lang="en-US" altLang="zh-CN" sz="2200" b="1" dirty="0">
                <a:latin typeface="微软雅黑" panose="020B0503020204020204" pitchFamily="34" charset="-122"/>
                <a:ea typeface="微软雅黑" panose="020B0503020204020204" pitchFamily="34" charset="-122"/>
              </a:rPr>
              <a:t>D</a:t>
            </a:r>
            <a:r>
              <a:rPr lang="zh-CN" altLang="en-US" sz="22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312150" y="6121400"/>
            <a:ext cx="1426210" cy="75057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下一页</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117</a:t>
            </a:fld>
            <a:endParaRPr lang="en-US"/>
          </a:p>
        </p:txBody>
      </p:sp>
      <p:sp>
        <p:nvSpPr>
          <p:cNvPr id="3" name="内容占位符 2"/>
          <p:cNvSpPr>
            <a:spLocks noGrp="1"/>
          </p:cNvSpPr>
          <p:nvPr>
            <p:ph idx="1"/>
          </p:nvPr>
        </p:nvSpPr>
        <p:spPr>
          <a:xfrm>
            <a:off x="587134" y="242981"/>
            <a:ext cx="11419112" cy="6166571"/>
          </a:xfrm>
          <a:solidFill>
            <a:schemeClr val="bg1">
              <a:alpha val="47000"/>
            </a:schemeClr>
          </a:solidFill>
        </p:spPr>
        <p:txBody>
          <a:bodyPr>
            <a:normAutofit fontScale="775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900" b="1" dirty="0">
                <a:latin typeface="微软雅黑" panose="020B0503020204020204" pitchFamily="34" charset="-122"/>
                <a:ea typeface="微软雅黑" panose="020B0503020204020204" pitchFamily="34" charset="-122"/>
              </a:rPr>
              <a:t>38. </a:t>
            </a:r>
            <a:r>
              <a:rPr lang="zh-CN" altLang="en-US" sz="2900" b="1" dirty="0">
                <a:latin typeface="微软雅黑" panose="020B0503020204020204" pitchFamily="34" charset="-122"/>
                <a:ea typeface="微软雅黑" panose="020B0503020204020204" pitchFamily="34" charset="-122"/>
              </a:rPr>
              <a:t>本题考查词义辨析和逻辑推理。根据逻辑推理，新朋友突然到访，还是一群鸟带着一个网出现在老鼠面前，事发突然，肯定需要向朋友解释的，因此选择“</a:t>
            </a:r>
            <a:r>
              <a:rPr lang="en-US" altLang="zh-CN" sz="2900" b="1" dirty="0">
                <a:latin typeface="微软雅黑" panose="020B0503020204020204" pitchFamily="34" charset="-122"/>
                <a:ea typeface="微软雅黑" panose="020B0503020204020204" pitchFamily="34" charset="-122"/>
              </a:rPr>
              <a:t>explained”</a:t>
            </a:r>
            <a:r>
              <a:rPr lang="zh-CN" altLang="en-US" sz="2900" b="1" dirty="0">
                <a:latin typeface="微软雅黑" panose="020B0503020204020204" pitchFamily="34" charset="-122"/>
                <a:ea typeface="微软雅黑" panose="020B0503020204020204" pitchFamily="34" charset="-122"/>
              </a:rPr>
              <a:t>（解释）。“</a:t>
            </a:r>
            <a:r>
              <a:rPr lang="en-US" altLang="zh-CN" sz="2900" b="1" dirty="0">
                <a:latin typeface="微软雅黑" panose="020B0503020204020204" pitchFamily="34" charset="-122"/>
                <a:ea typeface="微软雅黑" panose="020B0503020204020204" pitchFamily="34" charset="-122"/>
              </a:rPr>
              <a:t>determined”</a:t>
            </a:r>
            <a:r>
              <a:rPr lang="zh-CN" altLang="en-US" sz="2900" b="1" dirty="0">
                <a:latin typeface="微软雅黑" panose="020B0503020204020204" pitchFamily="34" charset="-122"/>
                <a:ea typeface="微软雅黑" panose="020B0503020204020204" pitchFamily="34" charset="-122"/>
              </a:rPr>
              <a:t>是“决定”，“</a:t>
            </a:r>
            <a:r>
              <a:rPr lang="en-US" altLang="zh-CN" sz="2900" b="1" dirty="0">
                <a:latin typeface="微软雅黑" panose="020B0503020204020204" pitchFamily="34" charset="-122"/>
                <a:ea typeface="微软雅黑" panose="020B0503020204020204" pitchFamily="34" charset="-122"/>
              </a:rPr>
              <a:t>announced”</a:t>
            </a:r>
            <a:r>
              <a:rPr lang="zh-CN" altLang="en-US" sz="2900" b="1" dirty="0">
                <a:latin typeface="微软雅黑" panose="020B0503020204020204" pitchFamily="34" charset="-122"/>
                <a:ea typeface="微软雅黑" panose="020B0503020204020204" pitchFamily="34" charset="-122"/>
              </a:rPr>
              <a:t>是“宣布”，“</a:t>
            </a:r>
            <a:r>
              <a:rPr lang="en-US" altLang="zh-CN" sz="2900" b="1" dirty="0">
                <a:latin typeface="微软雅黑" panose="020B0503020204020204" pitchFamily="34" charset="-122"/>
                <a:ea typeface="微软雅黑" panose="020B0503020204020204" pitchFamily="34" charset="-122"/>
              </a:rPr>
              <a:t>suggested”</a:t>
            </a:r>
            <a:r>
              <a:rPr lang="zh-CN" altLang="en-US" sz="2900" b="1" dirty="0">
                <a:latin typeface="微软雅黑" panose="020B0503020204020204" pitchFamily="34" charset="-122"/>
                <a:ea typeface="微软雅黑" panose="020B0503020204020204" pitchFamily="34" charset="-122"/>
              </a:rPr>
              <a:t>是“建议”，以上均不符合题意。故本题正确答案为 </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39. </a:t>
            </a:r>
            <a:r>
              <a:rPr lang="zh-CN" altLang="en-US" sz="2900" b="1" dirty="0">
                <a:latin typeface="微软雅黑" panose="020B0503020204020204" pitchFamily="34" charset="-122"/>
                <a:ea typeface="微软雅黑" panose="020B0503020204020204" pitchFamily="34" charset="-122"/>
              </a:rPr>
              <a:t>本题考查词义辨析和联系上下文。根据下文，群鸟们来到老鼠这里，点明需要老鼠“</a:t>
            </a:r>
            <a:r>
              <a:rPr lang="en-US" altLang="zh-CN" sz="2900" b="1" dirty="0">
                <a:latin typeface="微软雅黑" panose="020B0503020204020204" pitchFamily="34" charset="-122"/>
                <a:ea typeface="微软雅黑" panose="020B0503020204020204" pitchFamily="34" charset="-122"/>
              </a:rPr>
              <a:t>bite the net with his teeth”</a:t>
            </a:r>
            <a:r>
              <a:rPr lang="zh-CN" altLang="en-US" sz="2900" b="1" dirty="0">
                <a:latin typeface="微软雅黑" panose="020B0503020204020204" pitchFamily="34" charset="-122"/>
                <a:ea typeface="微软雅黑" panose="020B0503020204020204" pitchFamily="34" charset="-122"/>
              </a:rPr>
              <a:t>（用牙咬破网），也就是需要老鼠的“</a:t>
            </a:r>
            <a:r>
              <a:rPr lang="en-US" altLang="zh-CN" sz="2900" b="1" dirty="0">
                <a:latin typeface="微软雅黑" panose="020B0503020204020204" pitchFamily="34" charset="-122"/>
                <a:ea typeface="微软雅黑" panose="020B0503020204020204" pitchFamily="34" charset="-122"/>
              </a:rPr>
              <a:t>help”</a:t>
            </a:r>
            <a:r>
              <a:rPr lang="zh-CN" altLang="en-US" sz="2900" b="1" dirty="0">
                <a:latin typeface="微软雅黑" panose="020B0503020204020204" pitchFamily="34" charset="-122"/>
                <a:ea typeface="微软雅黑" panose="020B0503020204020204" pitchFamily="34" charset="-122"/>
              </a:rPr>
              <a:t>（帮助），而不是“</a:t>
            </a:r>
            <a:r>
              <a:rPr lang="en-US" altLang="zh-CN" sz="2900" b="1" dirty="0">
                <a:latin typeface="微软雅黑" panose="020B0503020204020204" pitchFamily="34" charset="-122"/>
                <a:ea typeface="微软雅黑" panose="020B0503020204020204" pitchFamily="34" charset="-122"/>
              </a:rPr>
              <a:t>decision”</a:t>
            </a:r>
            <a:r>
              <a:rPr lang="zh-CN" altLang="en-US" sz="2900" b="1" dirty="0">
                <a:latin typeface="微软雅黑" panose="020B0503020204020204" pitchFamily="34" charset="-122"/>
                <a:ea typeface="微软雅黑" panose="020B0503020204020204" pitchFamily="34" charset="-122"/>
              </a:rPr>
              <a:t>（决定）、“</a:t>
            </a:r>
            <a:r>
              <a:rPr lang="en-US" altLang="zh-CN" sz="2900" b="1" dirty="0">
                <a:latin typeface="微软雅黑" panose="020B0503020204020204" pitchFamily="34" charset="-122"/>
                <a:ea typeface="微软雅黑" panose="020B0503020204020204" pitchFamily="34" charset="-122"/>
              </a:rPr>
              <a:t>strength”</a:t>
            </a:r>
            <a:r>
              <a:rPr lang="zh-CN" altLang="en-US" sz="2900" b="1" dirty="0">
                <a:latin typeface="微软雅黑" panose="020B0503020204020204" pitchFamily="34" charset="-122"/>
                <a:ea typeface="微软雅黑" panose="020B0503020204020204" pitchFamily="34" charset="-122"/>
              </a:rPr>
              <a:t>（力量）或者“</a:t>
            </a:r>
            <a:r>
              <a:rPr lang="en-US" altLang="zh-CN" sz="2900" b="1" dirty="0">
                <a:latin typeface="微软雅黑" panose="020B0503020204020204" pitchFamily="34" charset="-122"/>
                <a:ea typeface="微软雅黑" panose="020B0503020204020204" pitchFamily="34" charset="-122"/>
              </a:rPr>
              <a:t>knowledge”</a:t>
            </a:r>
            <a:r>
              <a:rPr lang="zh-CN" altLang="en-US" sz="2900" b="1" dirty="0">
                <a:latin typeface="微软雅黑" panose="020B0503020204020204" pitchFamily="34" charset="-122"/>
                <a:ea typeface="微软雅黑" panose="020B0503020204020204" pitchFamily="34" charset="-122"/>
              </a:rPr>
              <a:t>（知识）。故本题正确答案为 </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40. </a:t>
            </a:r>
            <a:r>
              <a:rPr lang="zh-CN" altLang="en-US" sz="2900" b="1" dirty="0">
                <a:latin typeface="微软雅黑" panose="020B0503020204020204" pitchFamily="34" charset="-122"/>
                <a:ea typeface="微软雅黑" panose="020B0503020204020204" pitchFamily="34" charset="-122"/>
              </a:rPr>
              <a:t>本题考查词义辨析和逻辑推理。既然网已经咬破了，那网里面的鸟自然就得救飞走了。“</a:t>
            </a:r>
            <a:r>
              <a:rPr lang="en-US" altLang="zh-CN" sz="2900" b="1" dirty="0">
                <a:latin typeface="微软雅黑" panose="020B0503020204020204" pitchFamily="34" charset="-122"/>
                <a:ea typeface="微软雅黑" panose="020B0503020204020204" pitchFamily="34" charset="-122"/>
              </a:rPr>
              <a:t>counted”</a:t>
            </a:r>
            <a:r>
              <a:rPr lang="zh-CN" altLang="en-US" sz="2900" b="1" dirty="0">
                <a:latin typeface="微软雅黑" panose="020B0503020204020204" pitchFamily="34" charset="-122"/>
                <a:ea typeface="微软雅黑" panose="020B0503020204020204" pitchFamily="34" charset="-122"/>
              </a:rPr>
              <a:t>是“计算”，“</a:t>
            </a:r>
            <a:r>
              <a:rPr lang="en-US" altLang="zh-CN" sz="2900" b="1" dirty="0">
                <a:latin typeface="微软雅黑" panose="020B0503020204020204" pitchFamily="34" charset="-122"/>
                <a:ea typeface="微软雅黑" panose="020B0503020204020204" pitchFamily="34" charset="-122"/>
              </a:rPr>
              <a:t>cured”</a:t>
            </a:r>
            <a:r>
              <a:rPr lang="zh-CN" altLang="en-US" sz="2900" b="1" dirty="0">
                <a:latin typeface="微软雅黑" panose="020B0503020204020204" pitchFamily="34" charset="-122"/>
                <a:ea typeface="微软雅黑" panose="020B0503020204020204" pitchFamily="34" charset="-122"/>
              </a:rPr>
              <a:t>是“治疗”，“</a:t>
            </a:r>
            <a:r>
              <a:rPr lang="en-US" altLang="zh-CN" sz="2900" b="1" dirty="0">
                <a:latin typeface="微软雅黑" panose="020B0503020204020204" pitchFamily="34" charset="-122"/>
                <a:ea typeface="微软雅黑" panose="020B0503020204020204" pitchFamily="34" charset="-122"/>
              </a:rPr>
              <a:t>attacked”</a:t>
            </a:r>
            <a:r>
              <a:rPr lang="zh-CN" altLang="en-US" sz="2900" b="1" dirty="0">
                <a:latin typeface="微软雅黑" panose="020B0503020204020204" pitchFamily="34" charset="-122"/>
                <a:ea typeface="微软雅黑" panose="020B0503020204020204" pitchFamily="34" charset="-122"/>
              </a:rPr>
              <a:t>是“攻击”，都不符合题意。只能是“</a:t>
            </a:r>
            <a:r>
              <a:rPr lang="en-US" altLang="zh-CN" sz="2900" b="1" dirty="0">
                <a:latin typeface="微软雅黑" panose="020B0503020204020204" pitchFamily="34" charset="-122"/>
                <a:ea typeface="微软雅黑" panose="020B0503020204020204" pitchFamily="34" charset="-122"/>
              </a:rPr>
              <a:t>freed”</a:t>
            </a:r>
            <a:r>
              <a:rPr lang="zh-CN" altLang="en-US" sz="2900" b="1" dirty="0">
                <a:latin typeface="微软雅黑" panose="020B0503020204020204" pitchFamily="34" charset="-122"/>
                <a:ea typeface="微软雅黑" panose="020B0503020204020204" pitchFamily="34" charset="-122"/>
              </a:rPr>
              <a:t>（被释放了）。故本题正确答案为</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832329" y="4281360"/>
            <a:ext cx="10808777" cy="2308324"/>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26. A. wondered  B. knew       C. learned      D. decided</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27. A. cookies      B. works      C. result         D. iron</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28. A. question    B. idea         C. shoe           D. food</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29. A. shouted at B. stared at C. pointed at D. laughed at</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30. A. changed     B. praised   C. refused      D. had</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31. A. close           B. start        C. visit           D. sell</a:t>
            </a:r>
          </a:p>
        </p:txBody>
      </p:sp>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t>118</a:t>
            </a:fld>
            <a:endParaRPr lang="en-US"/>
          </a:p>
        </p:txBody>
      </p:sp>
      <p:sp>
        <p:nvSpPr>
          <p:cNvPr id="8" name="左箭头 7">
            <a:hlinkClick r:id="rId3"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a:hlinkClick r:id="rId4" action="ppaction://hlinksldjump"/>
          </p:cNvPr>
          <p:cNvSpPr txBox="1"/>
          <p:nvPr/>
        </p:nvSpPr>
        <p:spPr>
          <a:xfrm>
            <a:off x="9668519" y="391258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15" name="TextBox 22"/>
          <p:cNvSpPr txBox="1"/>
          <p:nvPr/>
        </p:nvSpPr>
        <p:spPr>
          <a:xfrm>
            <a:off x="395596" y="495240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16" name="TextBox 22"/>
          <p:cNvSpPr txBox="1"/>
          <p:nvPr/>
        </p:nvSpPr>
        <p:spPr>
          <a:xfrm>
            <a:off x="385788" y="4603040"/>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17" name="TextBox 22"/>
          <p:cNvSpPr txBox="1"/>
          <p:nvPr/>
        </p:nvSpPr>
        <p:spPr>
          <a:xfrm>
            <a:off x="385789" y="424286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8" name="TextBox 22"/>
          <p:cNvSpPr txBox="1"/>
          <p:nvPr/>
        </p:nvSpPr>
        <p:spPr>
          <a:xfrm>
            <a:off x="395596" y="530177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19" name="TextBox 22"/>
          <p:cNvSpPr txBox="1"/>
          <p:nvPr/>
        </p:nvSpPr>
        <p:spPr>
          <a:xfrm>
            <a:off x="395596" y="569711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20" name="TextBox 22"/>
          <p:cNvSpPr txBox="1"/>
          <p:nvPr/>
        </p:nvSpPr>
        <p:spPr>
          <a:xfrm>
            <a:off x="395596" y="604391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4" name="文本框 3"/>
          <p:cNvSpPr txBox="1"/>
          <p:nvPr/>
        </p:nvSpPr>
        <p:spPr>
          <a:xfrm>
            <a:off x="385789" y="92399"/>
            <a:ext cx="4966335"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rPr>
              <a:t>2019年广东高职高考完形填空真题</a:t>
            </a:r>
            <a:r>
              <a:rPr lang="zh-CN" altLang="en-US" sz="2400" dirty="0"/>
              <a:t> </a:t>
            </a:r>
          </a:p>
        </p:txBody>
      </p:sp>
      <p:sp>
        <p:nvSpPr>
          <p:cNvPr id="3" name="内容占位符 2"/>
          <p:cNvSpPr>
            <a:spLocks noGrp="1"/>
          </p:cNvSpPr>
          <p:nvPr>
            <p:ph idx="1"/>
          </p:nvPr>
        </p:nvSpPr>
        <p:spPr>
          <a:xfrm>
            <a:off x="385788" y="615176"/>
            <a:ext cx="11420423" cy="3171432"/>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Good ideas often start with a really silly question. One day, when Bill Bowerman was making waffles( </a:t>
            </a:r>
            <a:r>
              <a:rPr lang="zh-CN" altLang="en-US" sz="2400" b="1" dirty="0">
                <a:latin typeface="微软雅黑" panose="020B0503020204020204" pitchFamily="34" charset="-122"/>
                <a:ea typeface="微软雅黑" panose="020B0503020204020204" pitchFamily="34" charset="-122"/>
              </a:rPr>
              <a:t>华夫饼 </a:t>
            </a:r>
            <a:r>
              <a:rPr lang="en-US" altLang="zh-CN" sz="2400" b="1" dirty="0">
                <a:latin typeface="微软雅黑" panose="020B0503020204020204" pitchFamily="34" charset="-122"/>
                <a:ea typeface="微软雅黑" panose="020B0503020204020204" pitchFamily="34" charset="-122"/>
              </a:rPr>
              <a:t>), he</a:t>
            </a:r>
            <a:r>
              <a:rPr lang="en-US" altLang="zh-CN" sz="2400" b="1" u="sng" dirty="0">
                <a:latin typeface="微软雅黑" panose="020B0503020204020204" pitchFamily="34" charset="-122"/>
                <a:ea typeface="微软雅黑" panose="020B0503020204020204" pitchFamily="34" charset="-122"/>
              </a:rPr>
              <a:t>   26   </a:t>
            </a:r>
            <a:r>
              <a:rPr lang="en-US" altLang="zh-CN" sz="2400" b="1" dirty="0">
                <a:latin typeface="微软雅黑" panose="020B0503020204020204" pitchFamily="34" charset="-122"/>
                <a:ea typeface="微软雅黑" panose="020B0503020204020204" pitchFamily="34" charset="-122"/>
              </a:rPr>
              <a:t>what would happen if he poured rubber into his waffle iron. Later, he tried it and the</a:t>
            </a:r>
            <a:r>
              <a:rPr lang="en-US" altLang="zh-CN" sz="2400" b="1" u="sng" dirty="0">
                <a:latin typeface="微软雅黑" panose="020B0503020204020204" pitchFamily="34" charset="-122"/>
                <a:ea typeface="微软雅黑" panose="020B0503020204020204" pitchFamily="34" charset="-122"/>
              </a:rPr>
              <a:t>  27   </a:t>
            </a:r>
            <a:r>
              <a:rPr lang="en-US" altLang="zh-CN" sz="2400" b="1" dirty="0">
                <a:latin typeface="微软雅黑" panose="020B0503020204020204" pitchFamily="34" charset="-122"/>
                <a:ea typeface="微软雅黑" panose="020B0503020204020204" pitchFamily="34" charset="-122"/>
              </a:rPr>
              <a:t>looked something like the bottom of most sports shoes we see today. When he took this</a:t>
            </a:r>
            <a:r>
              <a:rPr lang="en-US" altLang="zh-CN" sz="2400" b="1" u="sng" dirty="0">
                <a:latin typeface="微软雅黑" panose="020B0503020204020204" pitchFamily="34" charset="-122"/>
                <a:ea typeface="微软雅黑" panose="020B0503020204020204" pitchFamily="34" charset="-122"/>
              </a:rPr>
              <a:t>   28   </a:t>
            </a:r>
            <a:r>
              <a:rPr lang="en-US" altLang="zh-CN" sz="2400" b="1" dirty="0">
                <a:latin typeface="微软雅黑" panose="020B0503020204020204" pitchFamily="34" charset="-122"/>
                <a:ea typeface="微软雅黑" panose="020B0503020204020204" pitchFamily="34" charset="-122"/>
              </a:rPr>
              <a:t>to several shoe companies, he was</a:t>
            </a:r>
            <a:r>
              <a:rPr lang="en-US" altLang="zh-CN" sz="2400" b="1" u="sng" dirty="0">
                <a:latin typeface="微软雅黑" panose="020B0503020204020204" pitchFamily="34" charset="-122"/>
                <a:ea typeface="微软雅黑" panose="020B0503020204020204" pitchFamily="34" charset="-122"/>
              </a:rPr>
              <a:t>   29  </a:t>
            </a:r>
            <a:r>
              <a:rPr lang="en-US" altLang="zh-CN" sz="2400" b="1" dirty="0">
                <a:latin typeface="微软雅黑" panose="020B0503020204020204" pitchFamily="34" charset="-122"/>
                <a:ea typeface="微软雅黑" panose="020B0503020204020204" pitchFamily="34" charset="-122"/>
              </a:rPr>
              <a:t> . In fact, every single company</a:t>
            </a:r>
            <a:r>
              <a:rPr lang="en-US" altLang="zh-CN" sz="2400" b="1" u="sng" dirty="0">
                <a:latin typeface="微软雅黑" panose="020B0503020204020204" pitchFamily="34" charset="-122"/>
                <a:ea typeface="微软雅黑" panose="020B0503020204020204" pitchFamily="34" charset="-122"/>
              </a:rPr>
              <a:t>   30   </a:t>
            </a:r>
            <a:r>
              <a:rPr lang="en-US" altLang="zh-CN" sz="2400" b="1" dirty="0">
                <a:latin typeface="微软雅黑" panose="020B0503020204020204" pitchFamily="34" charset="-122"/>
                <a:ea typeface="微软雅黑" panose="020B0503020204020204" pitchFamily="34" charset="-122"/>
              </a:rPr>
              <a:t>his idea. Though rather discouraged, Bowerman went on to</a:t>
            </a:r>
            <a:r>
              <a:rPr lang="en-US" altLang="zh-CN" sz="2400" b="1" u="sng" dirty="0">
                <a:latin typeface="微软雅黑" panose="020B0503020204020204" pitchFamily="34" charset="-122"/>
                <a:ea typeface="微软雅黑" panose="020B0503020204020204" pitchFamily="34" charset="-122"/>
              </a:rPr>
              <a:t>   31   </a:t>
            </a:r>
            <a:r>
              <a:rPr lang="en-US" altLang="zh-CN" sz="2400" b="1" dirty="0">
                <a:latin typeface="微软雅黑" panose="020B0503020204020204" pitchFamily="34" charset="-122"/>
                <a:ea typeface="微软雅黑" panose="020B0503020204020204" pitchFamily="34" charset="-122"/>
              </a:rPr>
              <a:t>his own company, making NIKE sports shoes.</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inVertical)">
                                      <p:cBhvr>
                                        <p:cTn id="15" dur="500"/>
                                        <p:tgtEl>
                                          <p:spTgt spid="17"/>
                                        </p:tgtEl>
                                      </p:cBhvr>
                                    </p:animEffect>
                                  </p:childTnLst>
                                </p:cTn>
                              </p:par>
                            </p:childTnLst>
                          </p:cTn>
                        </p:par>
                        <p:par>
                          <p:cTn id="16" fill="hold">
                            <p:stCondLst>
                              <p:cond delay="500"/>
                            </p:stCondLst>
                            <p:childTnLst>
                              <p:par>
                                <p:cTn id="17" presetID="16" presetClass="entr" presetSubtype="37"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outVertical)">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barn(inVertical)">
                                      <p:cBhvr>
                                        <p:cTn id="34" dur="5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arn(inVertical)">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barn(inVertical)">
                                      <p:cBhvr>
                                        <p:cTn id="4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animBg="1"/>
      <p:bldP spid="15" grpId="0"/>
      <p:bldP spid="16" grpId="0"/>
      <p:bldP spid="17" grpId="0"/>
      <p:bldP spid="18" grpId="0"/>
      <p:bldP spid="19" grpId="0"/>
      <p:bldP spid="20" grpId="0"/>
      <p:bldP spid="3" grpId="0" build="p"/>
    </p:bld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119</a:t>
            </a:fld>
            <a:endParaRPr lang="en-US"/>
          </a:p>
        </p:txBody>
      </p:sp>
      <p:sp>
        <p:nvSpPr>
          <p:cNvPr id="3" name="内容占位符 2"/>
          <p:cNvSpPr>
            <a:spLocks noGrp="1"/>
          </p:cNvSpPr>
          <p:nvPr>
            <p:ph idx="1"/>
          </p:nvPr>
        </p:nvSpPr>
        <p:spPr>
          <a:xfrm>
            <a:off x="587134" y="242981"/>
            <a:ext cx="11419112" cy="6166571"/>
          </a:xfrm>
          <a:solidFill>
            <a:schemeClr val="bg1">
              <a:alpha val="47000"/>
            </a:schemeClr>
          </a:solidFill>
        </p:spPr>
        <p:txBody>
          <a:bodyPr>
            <a:normAutofit fontScale="700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900" b="1" dirty="0">
                <a:latin typeface="微软雅黑" panose="020B0503020204020204" pitchFamily="34" charset="-122"/>
                <a:ea typeface="微软雅黑" panose="020B0503020204020204" pitchFamily="34" charset="-122"/>
              </a:rPr>
              <a:t>26. </a:t>
            </a:r>
            <a:r>
              <a:rPr lang="zh-CN" altLang="en-US" sz="2900" b="1" dirty="0">
                <a:latin typeface="微软雅黑" panose="020B0503020204020204" pitchFamily="34" charset="-122"/>
                <a:ea typeface="微软雅黑" panose="020B0503020204020204" pitchFamily="34" charset="-122"/>
              </a:rPr>
              <a:t>本题考查词义辨析和联系上下文。根据句意，“当</a:t>
            </a:r>
            <a:r>
              <a:rPr lang="en-US" altLang="zh-CN" sz="2900" b="1" dirty="0">
                <a:latin typeface="微软雅黑" panose="020B0503020204020204" pitchFamily="34" charset="-122"/>
                <a:ea typeface="微软雅黑" panose="020B0503020204020204" pitchFamily="34" charset="-122"/>
              </a:rPr>
              <a:t>Bill Bowerman</a:t>
            </a:r>
            <a:r>
              <a:rPr lang="zh-CN" altLang="en-US" sz="2900" b="1" dirty="0">
                <a:latin typeface="微软雅黑" panose="020B0503020204020204" pitchFamily="34" charset="-122"/>
                <a:ea typeface="微软雅黑" panose="020B0503020204020204" pitchFamily="34" charset="-122"/>
              </a:rPr>
              <a:t>正在做华夫饼时，突然想知道把橡胶倒进模具会发生什么事”，“想知道”是“</a:t>
            </a:r>
            <a:r>
              <a:rPr lang="en-US" altLang="zh-CN" sz="2900" b="1" dirty="0">
                <a:latin typeface="微软雅黑" panose="020B0503020204020204" pitchFamily="34" charset="-122"/>
                <a:ea typeface="微软雅黑" panose="020B0503020204020204" pitchFamily="34" charset="-122"/>
              </a:rPr>
              <a:t>wondered”</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27. </a:t>
            </a:r>
            <a:r>
              <a:rPr lang="zh-CN" altLang="en-US" sz="2900" b="1" dirty="0">
                <a:latin typeface="微软雅黑" panose="020B0503020204020204" pitchFamily="34" charset="-122"/>
                <a:ea typeface="微软雅黑" panose="020B0503020204020204" pitchFamily="34" charset="-122"/>
              </a:rPr>
              <a:t>本题考查逻辑推理和联系上下文。从“</a:t>
            </a:r>
            <a:r>
              <a:rPr lang="en-US" altLang="zh-CN" sz="2900" b="1" dirty="0">
                <a:latin typeface="微软雅黑" panose="020B0503020204020204" pitchFamily="34" charset="-122"/>
                <a:ea typeface="微软雅黑" panose="020B0503020204020204" pitchFamily="34" charset="-122"/>
              </a:rPr>
              <a:t>what would happen if he poured rubber into his waffle iron”</a:t>
            </a:r>
            <a:r>
              <a:rPr lang="zh-CN" altLang="en-US" sz="2900" b="1" dirty="0">
                <a:latin typeface="微软雅黑" panose="020B0503020204020204" pitchFamily="34" charset="-122"/>
                <a:ea typeface="微软雅黑" panose="020B0503020204020204" pitchFamily="34" charset="-122"/>
              </a:rPr>
              <a:t>推断出，橡胶倒进了模具不可能变成</a:t>
            </a:r>
            <a:r>
              <a:rPr lang="en-US" altLang="zh-CN" sz="2900" b="1" dirty="0">
                <a:latin typeface="微软雅黑" panose="020B0503020204020204" pitchFamily="34" charset="-122"/>
                <a:ea typeface="微软雅黑" panose="020B0503020204020204" pitchFamily="34" charset="-122"/>
              </a:rPr>
              <a:t>cookies</a:t>
            </a:r>
            <a:r>
              <a:rPr lang="zh-CN" altLang="en-US" sz="2900" b="1" dirty="0">
                <a:latin typeface="微软雅黑" panose="020B0503020204020204" pitchFamily="34" charset="-122"/>
                <a:ea typeface="微软雅黑" panose="020B0503020204020204" pitchFamily="34" charset="-122"/>
              </a:rPr>
              <a:t>和</a:t>
            </a:r>
            <a:r>
              <a:rPr lang="en-US" altLang="zh-CN" sz="2900" b="1" dirty="0">
                <a:latin typeface="微软雅黑" panose="020B0503020204020204" pitchFamily="34" charset="-122"/>
                <a:ea typeface="微软雅黑" panose="020B0503020204020204" pitchFamily="34" charset="-122"/>
              </a:rPr>
              <a:t>iron</a:t>
            </a:r>
            <a:r>
              <a:rPr lang="zh-CN" altLang="en-US" sz="2900" b="1" dirty="0">
                <a:latin typeface="微软雅黑" panose="020B0503020204020204" pitchFamily="34" charset="-122"/>
                <a:ea typeface="微软雅黑" panose="020B0503020204020204" pitchFamily="34" charset="-122"/>
              </a:rPr>
              <a:t>的，“</a:t>
            </a:r>
            <a:r>
              <a:rPr lang="en-US" altLang="zh-CN" sz="2900" b="1" dirty="0">
                <a:latin typeface="微软雅黑" panose="020B0503020204020204" pitchFamily="34" charset="-122"/>
                <a:ea typeface="微软雅黑" panose="020B0503020204020204" pitchFamily="34" charset="-122"/>
              </a:rPr>
              <a:t>works”</a:t>
            </a:r>
            <a:r>
              <a:rPr lang="zh-CN" altLang="en-US" sz="2900" b="1" dirty="0">
                <a:latin typeface="微软雅黑" panose="020B0503020204020204" pitchFamily="34" charset="-122"/>
                <a:ea typeface="微软雅黑" panose="020B0503020204020204" pitchFamily="34" charset="-122"/>
              </a:rPr>
              <a:t>是“作品”，也不合适。排除完只剩下</a:t>
            </a:r>
            <a:r>
              <a:rPr lang="en-US" altLang="zh-CN" sz="2900" b="1" dirty="0">
                <a:latin typeface="微软雅黑" panose="020B0503020204020204" pitchFamily="34" charset="-122"/>
                <a:ea typeface="微软雅黑" panose="020B0503020204020204" pitchFamily="34" charset="-122"/>
              </a:rPr>
              <a:t>result</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28. </a:t>
            </a:r>
            <a:r>
              <a:rPr lang="zh-CN" altLang="en-US" sz="2900" b="1" dirty="0">
                <a:latin typeface="微软雅黑" panose="020B0503020204020204" pitchFamily="34" charset="-122"/>
                <a:ea typeface="微软雅黑" panose="020B0503020204020204" pitchFamily="34" charset="-122"/>
              </a:rPr>
              <a:t>本题考查联系上下文。根据上下文，他试验完之后，看到这个像运动鞋鞋底的结果，就带着这个想法去鞋厂，而不是带着鞋去，因为他并没有制作出鞋子，故本题正确答案为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29. </a:t>
            </a:r>
            <a:r>
              <a:rPr lang="zh-CN" altLang="en-US" sz="2900" b="1" dirty="0">
                <a:latin typeface="微软雅黑" panose="020B0503020204020204" pitchFamily="34" charset="-122"/>
                <a:ea typeface="微软雅黑" panose="020B0503020204020204" pitchFamily="34" charset="-122"/>
              </a:rPr>
              <a:t>本题考查联系上下文和词义辨析。从后文“</a:t>
            </a:r>
            <a:r>
              <a:rPr lang="en-US" altLang="zh-CN" sz="2900" b="1" dirty="0">
                <a:latin typeface="微软雅黑" panose="020B0503020204020204" pitchFamily="34" charset="-122"/>
                <a:ea typeface="微软雅黑" panose="020B0503020204020204" pitchFamily="34" charset="-122"/>
              </a:rPr>
              <a:t>rather discouraged”</a:t>
            </a:r>
            <a:r>
              <a:rPr lang="zh-CN" altLang="en-US" sz="2900" b="1" dirty="0">
                <a:latin typeface="微软雅黑" panose="020B0503020204020204" pitchFamily="34" charset="-122"/>
                <a:ea typeface="微软雅黑" panose="020B0503020204020204" pitchFamily="34" charset="-122"/>
              </a:rPr>
              <a:t>推断出，他的这个点子应该是不被鞋厂接受的，</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选项“大喊”，</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选项“凝视”，</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选项“指向”，均不符合语境，而</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选项</a:t>
            </a:r>
            <a:r>
              <a:rPr lang="en-US" altLang="zh-CN" sz="2900" b="1" dirty="0">
                <a:latin typeface="微软雅黑" panose="020B0503020204020204" pitchFamily="34" charset="-122"/>
                <a:ea typeface="微软雅黑" panose="020B0503020204020204" pitchFamily="34" charset="-122"/>
              </a:rPr>
              <a:t>laughed at“</a:t>
            </a:r>
            <a:r>
              <a:rPr lang="zh-CN" altLang="en-US" sz="2900" b="1" dirty="0">
                <a:latin typeface="微软雅黑" panose="020B0503020204020204" pitchFamily="34" charset="-122"/>
                <a:ea typeface="微软雅黑" panose="020B0503020204020204" pitchFamily="34" charset="-122"/>
              </a:rPr>
              <a:t>被嘲笑了”适合，故本题正确答案为</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30. </a:t>
            </a:r>
            <a:r>
              <a:rPr lang="zh-CN" altLang="en-US" sz="2900" b="1" dirty="0">
                <a:latin typeface="微软雅黑" panose="020B0503020204020204" pitchFamily="34" charset="-122"/>
                <a:ea typeface="微软雅黑" panose="020B0503020204020204" pitchFamily="34" charset="-122"/>
              </a:rPr>
              <a:t>本题考查联系上下文。顺着</a:t>
            </a:r>
            <a:r>
              <a:rPr lang="en-US" altLang="zh-CN" sz="2900" b="1" dirty="0">
                <a:latin typeface="微软雅黑" panose="020B0503020204020204" pitchFamily="34" charset="-122"/>
                <a:ea typeface="微软雅黑" panose="020B0503020204020204" pitchFamily="34" charset="-122"/>
              </a:rPr>
              <a:t>29</a:t>
            </a:r>
            <a:r>
              <a:rPr lang="zh-CN" altLang="en-US" sz="2900" b="1" dirty="0">
                <a:latin typeface="微软雅黑" panose="020B0503020204020204" pitchFamily="34" charset="-122"/>
                <a:ea typeface="微软雅黑" panose="020B0503020204020204" pitchFamily="34" charset="-122"/>
              </a:rPr>
              <a:t>的思路延续下去，事情发生的并不顺利，“其实，每一个公司都拒绝了</a:t>
            </a:r>
            <a:r>
              <a:rPr lang="en-US" altLang="zh-CN" sz="2900" b="1" dirty="0">
                <a:latin typeface="微软雅黑" panose="020B0503020204020204" pitchFamily="34" charset="-122"/>
                <a:ea typeface="微软雅黑" panose="020B0503020204020204" pitchFamily="34" charset="-122"/>
              </a:rPr>
              <a:t>Bill Bowerman</a:t>
            </a:r>
            <a:r>
              <a:rPr lang="zh-CN" altLang="en-US" sz="2900" b="1" dirty="0">
                <a:latin typeface="微软雅黑" panose="020B0503020204020204" pitchFamily="34" charset="-122"/>
                <a:ea typeface="微软雅黑" panose="020B0503020204020204" pitchFamily="34" charset="-122"/>
              </a:rPr>
              <a:t>的想法”，故本题正确答案为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31. </a:t>
            </a:r>
            <a:r>
              <a:rPr lang="zh-CN" altLang="en-US" sz="2900" b="1" dirty="0">
                <a:latin typeface="微软雅黑" panose="020B0503020204020204" pitchFamily="34" charset="-122"/>
                <a:ea typeface="微软雅黑" panose="020B0503020204020204" pitchFamily="34" charset="-122"/>
              </a:rPr>
              <a:t>本题考查逻辑推理。从“</a:t>
            </a:r>
            <a:r>
              <a:rPr lang="en-US" altLang="zh-CN" sz="2900" b="1" dirty="0">
                <a:latin typeface="微软雅黑" panose="020B0503020204020204" pitchFamily="34" charset="-122"/>
                <a:ea typeface="微软雅黑" panose="020B0503020204020204" pitchFamily="34" charset="-122"/>
              </a:rPr>
              <a:t>though”</a:t>
            </a:r>
            <a:r>
              <a:rPr lang="zh-CN" altLang="en-US" sz="2900" b="1" dirty="0">
                <a:latin typeface="微软雅黑" panose="020B0503020204020204" pitchFamily="34" charset="-122"/>
                <a:ea typeface="微软雅黑" panose="020B0503020204020204" pitchFamily="34" charset="-122"/>
              </a:rPr>
              <a:t>这个转折词，推断出前后句的语境发生了变化，“虽然很沮丧，但他没有放弃，而是开创了自己的公司”，用</a:t>
            </a:r>
            <a:r>
              <a:rPr lang="en-US" altLang="zh-CN" sz="2900" b="1" dirty="0">
                <a:latin typeface="微软雅黑" panose="020B0503020204020204" pitchFamily="34" charset="-122"/>
                <a:ea typeface="微软雅黑" panose="020B0503020204020204" pitchFamily="34" charset="-122"/>
              </a:rPr>
              <a:t>start</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wipe(up)">
                                      <p:cBhvr>
                                        <p:cTn id="2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67554"/>
            <a:ext cx="10668000" cy="269044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322647" y="2213985"/>
            <a:ext cx="10107353"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2】The bull was </a:t>
            </a:r>
            <a:r>
              <a:rPr lang="en-US" altLang="zh-CN" sz="2400" dirty="0">
                <a:latin typeface="微软雅黑" panose="020B0503020204020204" pitchFamily="34" charset="-122"/>
                <a:ea typeface="微软雅黑" panose="020B0503020204020204" pitchFamily="34" charset="-122"/>
              </a:rPr>
              <a:t>45</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very fast, and it passed the hole. (2012</a:t>
            </a:r>
            <a:r>
              <a:rPr lang="zh-CN" altLang="en-US" sz="2400" b="1" dirty="0">
                <a:latin typeface="微软雅黑" panose="020B0503020204020204" pitchFamily="34" charset="-122"/>
                <a:ea typeface="微软雅黑" panose="020B0503020204020204" pitchFamily="34" charset="-122"/>
              </a:rPr>
              <a:t>年高职高考完形填真题</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45. A. flying         B. drinking         C. drawing         D. running</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258325" y="2213985"/>
            <a:ext cx="439420" cy="521970"/>
          </a:xfrm>
          <a:prstGeom prst="rect">
            <a:avLst/>
          </a:prstGeom>
          <a:noFill/>
        </p:spPr>
        <p:txBody>
          <a:bodyPr wrap="none" rtlCol="0">
            <a:spAutoFit/>
          </a:bodyPr>
          <a:lstStyle/>
          <a:p>
            <a:pPr algn="l">
              <a:buClrTx/>
              <a:buSzTx/>
              <a:buFontTx/>
            </a:pP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9" name="文本框 8"/>
          <p:cNvSpPr txBox="1"/>
          <p:nvPr/>
        </p:nvSpPr>
        <p:spPr>
          <a:xfrm>
            <a:off x="762000" y="4325839"/>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解析：从主语是</a:t>
            </a:r>
            <a:r>
              <a:rPr lang="en-US" altLang="zh-CN" sz="2400" dirty="0">
                <a:latin typeface="微软雅黑" panose="020B0503020204020204" pitchFamily="34" charset="-122"/>
                <a:ea typeface="微软雅黑" panose="020B0503020204020204" pitchFamily="34" charset="-122"/>
              </a:rPr>
              <a:t>bull</a:t>
            </a:r>
            <a:r>
              <a:rPr lang="zh-CN" altLang="en-US" sz="2400" dirty="0">
                <a:latin typeface="微软雅黑" panose="020B0503020204020204" pitchFamily="34" charset="-122"/>
                <a:ea typeface="微软雅黑" panose="020B0503020204020204" pitchFamily="34" charset="-122"/>
              </a:rPr>
              <a:t>（牛）来看，</a:t>
            </a: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选项“飞”，</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选项“喝”，</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选项“画，拉”，</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选项“跑”。根据常识判断，最后一个跑是最合适的。“牛跑得很快，越过了洞”，选择</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才符合句子意思，故本题正确答案为</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a:t>
            </a:r>
          </a:p>
        </p:txBody>
      </p:sp>
      <p:sp>
        <p:nvSpPr>
          <p:cNvPr id="6" name="文本框 5"/>
          <p:cNvSpPr txBox="1"/>
          <p:nvPr/>
        </p:nvSpPr>
        <p:spPr>
          <a:xfrm>
            <a:off x="1170225" y="1439705"/>
            <a:ext cx="1723549" cy="461665"/>
          </a:xfrm>
          <a:prstGeom prst="rect">
            <a:avLst/>
          </a:prstGeom>
          <a:solidFill>
            <a:schemeClr val="accent3">
              <a:lumMod val="40000"/>
              <a:lumOff val="60000"/>
            </a:schemeClr>
          </a:solid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典型例子：</a:t>
            </a:r>
          </a:p>
        </p:txBody>
      </p:sp>
      <p:graphicFrame>
        <p:nvGraphicFramePr>
          <p:cNvPr id="13" name="图示 12"/>
          <p:cNvGraphicFramePr/>
          <p:nvPr/>
        </p:nvGraphicFramePr>
        <p:xfrm>
          <a:off x="2032000" y="273231"/>
          <a:ext cx="8128000" cy="13973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1"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500"/>
                            </p:stCondLst>
                            <p:childTnLst>
                              <p:par>
                                <p:cTn id="14" presetID="2" presetClass="entr" presetSubtype="4" fill="hold" grpId="1"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par>
                                <p:cTn id="18" presetID="42" presetClass="entr" presetSubtype="0" fill="hold" grpId="1"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animBg="1"/>
      <p:bldP spid="4" grpId="1"/>
      <p:bldP spid="7" grpId="1"/>
      <p:bldP spid="9" grpId="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832329" y="4281360"/>
            <a:ext cx="10808777" cy="1938992"/>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32. A. mailed	B. printed	    C. known        	D. spread</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33. A. expensive	B. reasonable C. impossible 	D. regular</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34. A. paperwork	B. homework C. project       	D. service</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35. A. Besides	B. However    C. Therefore  	D. Then</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36. A. finally	B. easily          C. hopefully  	D. possibly</a:t>
            </a:r>
          </a:p>
        </p:txBody>
      </p:sp>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t>120</a:t>
            </a:fld>
            <a:endParaRPr lang="en-US"/>
          </a:p>
        </p:txBody>
      </p:sp>
      <p:sp>
        <p:nvSpPr>
          <p:cNvPr id="8" name="左箭头 7">
            <a:hlinkClick r:id="rId3"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a:hlinkClick r:id="rId4" action="ppaction://hlinksldjump"/>
          </p:cNvPr>
          <p:cNvSpPr txBox="1"/>
          <p:nvPr/>
        </p:nvSpPr>
        <p:spPr>
          <a:xfrm>
            <a:off x="9892570" y="3915213"/>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4" name="文本框 3"/>
          <p:cNvSpPr txBox="1"/>
          <p:nvPr/>
        </p:nvSpPr>
        <p:spPr>
          <a:xfrm>
            <a:off x="385789" y="92399"/>
            <a:ext cx="4966335"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sym typeface="+mn-ea"/>
              </a:rPr>
              <a:t>2019年广东高职高考完形填空真题</a:t>
            </a:r>
            <a:r>
              <a:rPr lang="zh-CN" altLang="en-US" sz="2400" dirty="0">
                <a:sym typeface="+mn-ea"/>
              </a:rPr>
              <a:t> </a:t>
            </a:r>
            <a:endParaRPr lang="zh-CN" altLang="en-US" sz="2400" dirty="0"/>
          </a:p>
        </p:txBody>
      </p:sp>
      <p:sp>
        <p:nvSpPr>
          <p:cNvPr id="22" name="TextBox 22"/>
          <p:cNvSpPr txBox="1"/>
          <p:nvPr/>
        </p:nvSpPr>
        <p:spPr>
          <a:xfrm>
            <a:off x="395596" y="495240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23" name="TextBox 22"/>
          <p:cNvSpPr txBox="1"/>
          <p:nvPr/>
        </p:nvSpPr>
        <p:spPr>
          <a:xfrm>
            <a:off x="385788" y="4603040"/>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24" name="TextBox 22"/>
          <p:cNvSpPr txBox="1"/>
          <p:nvPr/>
        </p:nvSpPr>
        <p:spPr>
          <a:xfrm>
            <a:off x="385789" y="424286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25" name="TextBox 22"/>
          <p:cNvSpPr txBox="1"/>
          <p:nvPr/>
        </p:nvSpPr>
        <p:spPr>
          <a:xfrm>
            <a:off x="395596" y="530177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26" name="TextBox 22"/>
          <p:cNvSpPr txBox="1"/>
          <p:nvPr/>
        </p:nvSpPr>
        <p:spPr>
          <a:xfrm>
            <a:off x="395596" y="569711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3" name="内容占位符 2"/>
          <p:cNvSpPr>
            <a:spLocks noGrp="1"/>
          </p:cNvSpPr>
          <p:nvPr>
            <p:ph idx="1"/>
          </p:nvPr>
        </p:nvSpPr>
        <p:spPr>
          <a:xfrm>
            <a:off x="385788" y="497846"/>
            <a:ext cx="11420423" cy="3171432"/>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Sometimes good ideas grow out of frustration (</a:t>
            </a:r>
            <a:r>
              <a:rPr lang="zh-CN" altLang="en-US" sz="2400" b="1" dirty="0">
                <a:latin typeface="微软雅黑" panose="020B0503020204020204" pitchFamily="34" charset="-122"/>
                <a:ea typeface="微软雅黑" panose="020B0503020204020204" pitchFamily="34" charset="-122"/>
              </a:rPr>
              <a:t>沮丧</a:t>
            </a:r>
            <a:r>
              <a:rPr lang="en-US" altLang="zh-CN" sz="2400" b="1" dirty="0">
                <a:latin typeface="微软雅黑" panose="020B0503020204020204" pitchFamily="34" charset="-122"/>
                <a:ea typeface="微软雅黑" panose="020B0503020204020204" pitchFamily="34" charset="-122"/>
              </a:rPr>
              <a:t>). When Fred Smith was a student at Yale University, he needed to have some paperwork</a:t>
            </a:r>
            <a:r>
              <a:rPr lang="en-US" altLang="zh-CN" sz="2400" b="1" u="sng" dirty="0">
                <a:latin typeface="微软雅黑" panose="020B0503020204020204" pitchFamily="34" charset="-122"/>
                <a:ea typeface="微软雅黑" panose="020B0503020204020204" pitchFamily="34" charset="-122"/>
              </a:rPr>
              <a:t>   32   </a:t>
            </a:r>
            <a:r>
              <a:rPr lang="en-US" altLang="zh-CN" sz="2400" b="1" dirty="0">
                <a:latin typeface="微软雅黑" panose="020B0503020204020204" pitchFamily="34" charset="-122"/>
                <a:ea typeface="微软雅黑" panose="020B0503020204020204" pitchFamily="34" charset="-122"/>
              </a:rPr>
              <a:t>across the country the next day. But Smith found out that overnight delivery was</a:t>
            </a:r>
            <a:r>
              <a:rPr lang="en-US" altLang="zh-CN" sz="2400" b="1" u="sng" dirty="0">
                <a:latin typeface="微软雅黑" panose="020B0503020204020204" pitchFamily="34" charset="-122"/>
                <a:ea typeface="微软雅黑" panose="020B0503020204020204" pitchFamily="34" charset="-122"/>
              </a:rPr>
              <a:t>   33   </a:t>
            </a:r>
            <a:r>
              <a:rPr lang="en-US" altLang="zh-CN" sz="2400" b="1" dirty="0">
                <a:latin typeface="微软雅黑" panose="020B0503020204020204" pitchFamily="34" charset="-122"/>
                <a:ea typeface="微软雅黑" panose="020B0503020204020204" pitchFamily="34" charset="-122"/>
              </a:rPr>
              <a:t>. He wondered why there could not be such kind of</a:t>
            </a:r>
            <a:r>
              <a:rPr lang="en-US" altLang="zh-CN" sz="2400" b="1" u="sng" dirty="0">
                <a:latin typeface="微软雅黑" panose="020B0503020204020204" pitchFamily="34" charset="-122"/>
                <a:ea typeface="微软雅黑" panose="020B0503020204020204" pitchFamily="34" charset="-122"/>
              </a:rPr>
              <a:t>   34   </a:t>
            </a:r>
            <a:r>
              <a:rPr lang="en-US" altLang="zh-CN" sz="2400" b="1" dirty="0">
                <a:latin typeface="微软雅黑" panose="020B0503020204020204" pitchFamily="34" charset="-122"/>
                <a:ea typeface="微软雅黑" panose="020B0503020204020204" pitchFamily="34" charset="-122"/>
              </a:rPr>
              <a:t>to have mails delivered within a short time. He decided to design one. Smith did so and turned his design into a class project. His business professor gave him only a C for his efforts.</a:t>
            </a:r>
            <a:r>
              <a:rPr lang="en-US" altLang="zh-CN" sz="2400" b="1" u="sng" dirty="0">
                <a:latin typeface="微软雅黑" panose="020B0503020204020204" pitchFamily="34" charset="-122"/>
                <a:ea typeface="微软雅黑" panose="020B0503020204020204" pitchFamily="34" charset="-122"/>
              </a:rPr>
              <a:t>   35   </a:t>
            </a:r>
            <a:r>
              <a:rPr lang="en-US" altLang="zh-CN" sz="2400" b="1" dirty="0">
                <a:latin typeface="微软雅黑" panose="020B0503020204020204" pitchFamily="34" charset="-122"/>
                <a:ea typeface="微软雅黑" panose="020B0503020204020204" pitchFamily="34" charset="-122"/>
              </a:rPr>
              <a:t>, Smith did not lose heart. He improved the design and</a:t>
            </a:r>
            <a:r>
              <a:rPr lang="en-US" altLang="zh-CN" sz="2400" b="1" u="sng" dirty="0">
                <a:latin typeface="微软雅黑" panose="020B0503020204020204" pitchFamily="34" charset="-122"/>
                <a:ea typeface="微软雅黑" panose="020B0503020204020204" pitchFamily="34" charset="-122"/>
              </a:rPr>
              <a:t>   36   </a:t>
            </a:r>
            <a:r>
              <a:rPr lang="en-US" altLang="zh-CN" sz="2400" b="1" dirty="0">
                <a:latin typeface="微软雅黑" panose="020B0503020204020204" pitchFamily="34" charset="-122"/>
                <a:ea typeface="微软雅黑" panose="020B0503020204020204" pitchFamily="34" charset="-122"/>
              </a:rPr>
              <a:t>turned it into one of the first and most successful overnight mail services in the world—FedEx.</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up)">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childTnLst>
                          </p:cTn>
                        </p:par>
                        <p:par>
                          <p:cTn id="16" fill="hold">
                            <p:stCondLst>
                              <p:cond delay="500"/>
                            </p:stCondLst>
                            <p:childTnLst>
                              <p:par>
                                <p:cTn id="17" presetID="16" presetClass="entr" presetSubtype="37"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outVertical)">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barn(inVertical)">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barn(inVertical)">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barn(inVertical)">
                                      <p:cBhvr>
                                        <p:cTn id="34" dur="5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barn(inVertical)">
                                      <p:cBhvr>
                                        <p:cTn id="3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animBg="1"/>
      <p:bldP spid="22" grpId="0"/>
      <p:bldP spid="23" grpId="0"/>
      <p:bldP spid="24" grpId="0"/>
      <p:bldP spid="25" grpId="0"/>
      <p:bldP spid="26" grpId="0"/>
      <p:bldP spid="3" grpId="0" build="p"/>
    </p:bld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121</a:t>
            </a:fld>
            <a:endParaRPr lang="en-US"/>
          </a:p>
        </p:txBody>
      </p:sp>
      <p:sp>
        <p:nvSpPr>
          <p:cNvPr id="3" name="内容占位符 2"/>
          <p:cNvSpPr>
            <a:spLocks noGrp="1"/>
          </p:cNvSpPr>
          <p:nvPr>
            <p:ph idx="1"/>
          </p:nvPr>
        </p:nvSpPr>
        <p:spPr>
          <a:xfrm>
            <a:off x="587134" y="242981"/>
            <a:ext cx="11419112" cy="6166571"/>
          </a:xfrm>
          <a:solidFill>
            <a:schemeClr val="bg1">
              <a:alpha val="47000"/>
            </a:schemeClr>
          </a:solidFill>
        </p:spPr>
        <p:txBody>
          <a:bodyPr>
            <a:normAutofit fontScale="750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900" b="1" dirty="0">
                <a:latin typeface="微软雅黑" panose="020B0503020204020204" pitchFamily="34" charset="-122"/>
                <a:ea typeface="微软雅黑" panose="020B0503020204020204" pitchFamily="34" charset="-122"/>
              </a:rPr>
              <a:t>32. </a:t>
            </a:r>
            <a:r>
              <a:rPr lang="zh-CN" altLang="en-US" sz="2900" b="1" dirty="0">
                <a:latin typeface="微软雅黑" panose="020B0503020204020204" pitchFamily="34" charset="-122"/>
                <a:ea typeface="微软雅黑" panose="020B0503020204020204" pitchFamily="34" charset="-122"/>
              </a:rPr>
              <a:t>本题考查联系上下文和词义辨析。从下文的</a:t>
            </a:r>
            <a:r>
              <a:rPr lang="en-US" altLang="zh-CN" sz="2900" b="1" dirty="0">
                <a:latin typeface="微软雅黑" panose="020B0503020204020204" pitchFamily="34" charset="-122"/>
                <a:ea typeface="微软雅黑" panose="020B0503020204020204" pitchFamily="34" charset="-122"/>
              </a:rPr>
              <a:t>delivery“</a:t>
            </a:r>
            <a:r>
              <a:rPr lang="zh-CN" altLang="en-US" sz="2900" b="1" dirty="0">
                <a:latin typeface="微软雅黑" panose="020B0503020204020204" pitchFamily="34" charset="-122"/>
                <a:ea typeface="微软雅黑" panose="020B0503020204020204" pitchFamily="34" charset="-122"/>
              </a:rPr>
              <a:t>投递”可以推断出这里是邮寄，</a:t>
            </a:r>
            <a:r>
              <a:rPr lang="en-US" altLang="zh-CN" sz="2900" b="1" dirty="0">
                <a:latin typeface="微软雅黑" panose="020B0503020204020204" pitchFamily="34" charset="-122"/>
                <a:ea typeface="微软雅黑" panose="020B0503020204020204" pitchFamily="34" charset="-122"/>
              </a:rPr>
              <a:t>mail delivery“</a:t>
            </a:r>
            <a:r>
              <a:rPr lang="zh-CN" altLang="en-US" sz="2900" b="1" dirty="0">
                <a:latin typeface="微软雅黑" panose="020B0503020204020204" pitchFamily="34" charset="-122"/>
                <a:ea typeface="微软雅黑" panose="020B0503020204020204" pitchFamily="34" charset="-122"/>
              </a:rPr>
              <a:t>邮递”，</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选项“印刷”，</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选项“知道、了解”，</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选项“分布”，均不符合语境，故本题正确答案为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33. </a:t>
            </a:r>
            <a:r>
              <a:rPr lang="zh-CN" altLang="en-US" sz="2900" b="1" dirty="0">
                <a:latin typeface="微软雅黑" panose="020B0503020204020204" pitchFamily="34" charset="-122"/>
                <a:ea typeface="微软雅黑" panose="020B0503020204020204" pitchFamily="34" charset="-122"/>
              </a:rPr>
              <a:t>本题考查逻辑推理。从下文的“</a:t>
            </a:r>
            <a:r>
              <a:rPr lang="en-US" altLang="zh-CN" sz="2900" b="1" dirty="0">
                <a:latin typeface="微软雅黑" panose="020B0503020204020204" pitchFamily="34" charset="-122"/>
                <a:ea typeface="微软雅黑" panose="020B0503020204020204" pitchFamily="34" charset="-122"/>
              </a:rPr>
              <a:t>He wondered why there could not be such kind of </a:t>
            </a:r>
            <a:r>
              <a:rPr lang="en-US" altLang="zh-CN" sz="2900" b="1" u="sng" dirty="0">
                <a:latin typeface="微软雅黑" panose="020B0503020204020204" pitchFamily="34" charset="-122"/>
                <a:ea typeface="微软雅黑" panose="020B0503020204020204" pitchFamily="34" charset="-122"/>
              </a:rPr>
              <a:t>34</a:t>
            </a:r>
            <a:r>
              <a:rPr lang="en-US" altLang="zh-CN" sz="2900" b="1" dirty="0">
                <a:latin typeface="微软雅黑" panose="020B0503020204020204" pitchFamily="34" charset="-122"/>
                <a:ea typeface="微软雅黑" panose="020B0503020204020204" pitchFamily="34" charset="-122"/>
              </a:rPr>
              <a:t> to have mails delivered within a short time”</a:t>
            </a:r>
            <a:r>
              <a:rPr lang="zh-CN" altLang="en-US" sz="2900" b="1" dirty="0">
                <a:latin typeface="微软雅黑" panose="020B0503020204020204" pitchFamily="34" charset="-122"/>
                <a:ea typeface="微软雅黑" panose="020B0503020204020204" pitchFamily="34" charset="-122"/>
              </a:rPr>
              <a:t>一句中可推断出，连夜投递是不可能的，故本题正确答案为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34. </a:t>
            </a:r>
            <a:r>
              <a:rPr lang="zh-CN" altLang="en-US" sz="2900" b="1" dirty="0">
                <a:latin typeface="微软雅黑" panose="020B0503020204020204" pitchFamily="34" charset="-122"/>
                <a:ea typeface="微软雅黑" panose="020B0503020204020204" pitchFamily="34" charset="-122"/>
              </a:rPr>
              <a:t>本题考查词义辨析。</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选项“文书工作”，</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选项“作业”，</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选项“项目”，这里表示“为什么没有连夜投递的快递服务”，所以用</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选项</a:t>
            </a:r>
            <a:r>
              <a:rPr lang="en-US" altLang="zh-CN" sz="2900" b="1" dirty="0">
                <a:latin typeface="微软雅黑" panose="020B0503020204020204" pitchFamily="34" charset="-122"/>
                <a:ea typeface="微软雅黑" panose="020B0503020204020204" pitchFamily="34" charset="-122"/>
              </a:rPr>
              <a:t>service“</a:t>
            </a:r>
            <a:r>
              <a:rPr lang="zh-CN" altLang="en-US" sz="2900" b="1" dirty="0">
                <a:latin typeface="微软雅黑" panose="020B0503020204020204" pitchFamily="34" charset="-122"/>
                <a:ea typeface="微软雅黑" panose="020B0503020204020204" pitchFamily="34" charset="-122"/>
              </a:rPr>
              <a:t>服务”，故本题正确答案为</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35. </a:t>
            </a:r>
            <a:r>
              <a:rPr lang="zh-CN" altLang="en-US" sz="2900" b="1" dirty="0">
                <a:latin typeface="微软雅黑" panose="020B0503020204020204" pitchFamily="34" charset="-122"/>
                <a:ea typeface="微软雅黑" panose="020B0503020204020204" pitchFamily="34" charset="-122"/>
              </a:rPr>
              <a:t>本题考查联系上下文。结合上文，“</a:t>
            </a:r>
            <a:r>
              <a:rPr lang="en-US" altLang="zh-CN" sz="2900" b="1" dirty="0">
                <a:latin typeface="微软雅黑" panose="020B0503020204020204" pitchFamily="34" charset="-122"/>
                <a:ea typeface="微软雅黑" panose="020B0503020204020204" pitchFamily="34" charset="-122"/>
              </a:rPr>
              <a:t>His business professor gave him only a C for his efforts”</a:t>
            </a:r>
            <a:r>
              <a:rPr lang="zh-CN" altLang="en-US" sz="2900" b="1" dirty="0">
                <a:latin typeface="微软雅黑" panose="020B0503020204020204" pitchFamily="34" charset="-122"/>
                <a:ea typeface="微软雅黑" panose="020B0503020204020204" pitchFamily="34" charset="-122"/>
              </a:rPr>
              <a:t>，说明教授不认可他，但他也没有失去信心，语义发生了转折，所以用</a:t>
            </a:r>
            <a:r>
              <a:rPr lang="en-US" altLang="zh-CN" sz="2900" b="1" dirty="0">
                <a:latin typeface="微软雅黑" panose="020B0503020204020204" pitchFamily="34" charset="-122"/>
                <a:ea typeface="微软雅黑" panose="020B0503020204020204" pitchFamily="34" charset="-122"/>
              </a:rPr>
              <a:t>however</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36. </a:t>
            </a:r>
            <a:r>
              <a:rPr lang="zh-CN" altLang="en-US" sz="2900" b="1" dirty="0">
                <a:latin typeface="微软雅黑" panose="020B0503020204020204" pitchFamily="34" charset="-122"/>
                <a:ea typeface="微软雅黑" panose="020B0503020204020204" pitchFamily="34" charset="-122"/>
              </a:rPr>
              <a:t>本题考查逻辑推理。由第二段可知，</a:t>
            </a:r>
            <a:r>
              <a:rPr lang="en-US" altLang="zh-CN" sz="2900" b="1" dirty="0">
                <a:latin typeface="微软雅黑" panose="020B0503020204020204" pitchFamily="34" charset="-122"/>
                <a:ea typeface="微软雅黑" panose="020B0503020204020204" pitchFamily="34" charset="-122"/>
              </a:rPr>
              <a:t>Smith</a:t>
            </a:r>
            <a:r>
              <a:rPr lang="zh-CN" altLang="en-US" sz="2900" b="1" dirty="0">
                <a:latin typeface="微软雅黑" panose="020B0503020204020204" pitchFamily="34" charset="-122"/>
                <a:ea typeface="微软雅黑" panose="020B0503020204020204" pitchFamily="34" charset="-122"/>
              </a:rPr>
              <a:t>通过一步一步的努力，最后成功了，用</a:t>
            </a:r>
            <a:r>
              <a:rPr lang="en-US" altLang="zh-CN" sz="2900" b="1" dirty="0">
                <a:latin typeface="微软雅黑" panose="020B0503020204020204" pitchFamily="34" charset="-122"/>
                <a:ea typeface="微软雅黑" panose="020B0503020204020204" pitchFamily="34" charset="-122"/>
              </a:rPr>
              <a:t>finally</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832329" y="4281360"/>
            <a:ext cx="10808777"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37. A. funny      B. terrible    C. traditional   D. successful</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38. A. valuable  B. common C. silly              D. perfect</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39. A. adults      B. students C. designers    D. workers</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40. A. beautiful B. different C. peaceful      D. fair</a:t>
            </a:r>
          </a:p>
        </p:txBody>
      </p:sp>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t>122</a:t>
            </a:fld>
            <a:endParaRPr lang="en-US"/>
          </a:p>
        </p:txBody>
      </p:sp>
      <p:sp>
        <p:nvSpPr>
          <p:cNvPr id="8" name="左箭头 7">
            <a:hlinkClick r:id="rId3"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a:hlinkClick r:id="rId4" action="ppaction://hlinksldjump"/>
          </p:cNvPr>
          <p:cNvSpPr txBox="1"/>
          <p:nvPr/>
        </p:nvSpPr>
        <p:spPr>
          <a:xfrm>
            <a:off x="9844366" y="4194693"/>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3" name="内容占位符 2"/>
          <p:cNvSpPr>
            <a:spLocks noGrp="1"/>
          </p:cNvSpPr>
          <p:nvPr>
            <p:ph idx="1"/>
          </p:nvPr>
        </p:nvSpPr>
        <p:spPr>
          <a:xfrm>
            <a:off x="385788" y="1052180"/>
            <a:ext cx="11420423" cy="3171432"/>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We know today that each of these ideas led to a</a:t>
            </a:r>
            <a:r>
              <a:rPr lang="en-US" altLang="zh-CN" sz="2400" b="1" u="sng" dirty="0">
                <a:latin typeface="微软雅黑" panose="020B0503020204020204" pitchFamily="34" charset="-122"/>
                <a:ea typeface="微软雅黑" panose="020B0503020204020204" pitchFamily="34" charset="-122"/>
              </a:rPr>
              <a:t>   37   </a:t>
            </a:r>
            <a:r>
              <a:rPr lang="en-US" altLang="zh-CN" sz="2400" b="1" dirty="0">
                <a:latin typeface="微软雅黑" panose="020B0503020204020204" pitchFamily="34" charset="-122"/>
                <a:ea typeface="微软雅黑" panose="020B0503020204020204" pitchFamily="34" charset="-122"/>
              </a:rPr>
              <a:t>product or service that has changed the way we live. The best questions are usually open-ended and are often</a:t>
            </a:r>
            <a:r>
              <a:rPr lang="en-US" altLang="zh-CN" sz="2400" b="1" u="sng" dirty="0">
                <a:latin typeface="微软雅黑" panose="020B0503020204020204" pitchFamily="34" charset="-122"/>
                <a:ea typeface="微软雅黑" panose="020B0503020204020204" pitchFamily="34" charset="-122"/>
              </a:rPr>
              <a:t>   38   </a:t>
            </a:r>
            <a:r>
              <a:rPr lang="en-US" altLang="zh-CN" sz="2400" b="1" dirty="0">
                <a:latin typeface="微软雅黑" panose="020B0503020204020204" pitchFamily="34" charset="-122"/>
                <a:ea typeface="微软雅黑" panose="020B0503020204020204" pitchFamily="34" charset="-122"/>
              </a:rPr>
              <a:t>. Children are not afraid to ask such questions, but</a:t>
            </a:r>
            <a:r>
              <a:rPr lang="en-US" altLang="zh-CN" sz="2400" b="1" u="sng" dirty="0">
                <a:latin typeface="微软雅黑" panose="020B0503020204020204" pitchFamily="34" charset="-122"/>
                <a:ea typeface="微软雅黑" panose="020B0503020204020204" pitchFamily="34" charset="-122"/>
              </a:rPr>
              <a:t>   39   </a:t>
            </a:r>
            <a:r>
              <a:rPr lang="en-US" altLang="zh-CN" sz="2400" b="1" dirty="0">
                <a:latin typeface="微软雅黑" panose="020B0503020204020204" pitchFamily="34" charset="-122"/>
                <a:ea typeface="微软雅黑" panose="020B0503020204020204" pitchFamily="34" charset="-122"/>
              </a:rPr>
              <a:t>often are. Think how</a:t>
            </a:r>
            <a:r>
              <a:rPr lang="en-US" altLang="zh-CN" sz="2400" b="1" u="sng" dirty="0">
                <a:latin typeface="微软雅黑" panose="020B0503020204020204" pitchFamily="34" charset="-122"/>
                <a:ea typeface="微软雅黑" panose="020B0503020204020204" pitchFamily="34" charset="-122"/>
              </a:rPr>
              <a:t>   40   </a:t>
            </a:r>
            <a:r>
              <a:rPr lang="en-US" altLang="zh-CN" sz="2400" b="1" dirty="0">
                <a:latin typeface="微软雅黑" panose="020B0503020204020204" pitchFamily="34" charset="-122"/>
                <a:ea typeface="微软雅黑" panose="020B0503020204020204" pitchFamily="34" charset="-122"/>
              </a:rPr>
              <a:t>the world might be if people never asked “silly” questions!</a:t>
            </a:r>
            <a:endParaRPr lang="zh-CN" altLang="en-US" sz="2400" b="1" dirty="0">
              <a:latin typeface="微软雅黑" panose="020B0503020204020204" pitchFamily="34" charset="-122"/>
              <a:ea typeface="微软雅黑" panose="020B0503020204020204" pitchFamily="34" charset="-122"/>
            </a:endParaRPr>
          </a:p>
        </p:txBody>
      </p:sp>
      <p:sp>
        <p:nvSpPr>
          <p:cNvPr id="15" name="TextBox 22"/>
          <p:cNvSpPr txBox="1"/>
          <p:nvPr/>
        </p:nvSpPr>
        <p:spPr>
          <a:xfrm>
            <a:off x="395596" y="495240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6" name="TextBox 22"/>
          <p:cNvSpPr txBox="1"/>
          <p:nvPr/>
        </p:nvSpPr>
        <p:spPr>
          <a:xfrm>
            <a:off x="385788" y="4603040"/>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17" name="TextBox 22"/>
          <p:cNvSpPr txBox="1"/>
          <p:nvPr/>
        </p:nvSpPr>
        <p:spPr>
          <a:xfrm>
            <a:off x="385789" y="424286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18" name="TextBox 22"/>
          <p:cNvSpPr txBox="1"/>
          <p:nvPr/>
        </p:nvSpPr>
        <p:spPr>
          <a:xfrm>
            <a:off x="395596" y="530177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5" name="文本框 4"/>
          <p:cNvSpPr txBox="1"/>
          <p:nvPr/>
        </p:nvSpPr>
        <p:spPr>
          <a:xfrm>
            <a:off x="385789" y="92399"/>
            <a:ext cx="4966335"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sym typeface="+mn-ea"/>
              </a:rPr>
              <a:t>2019年广东高职高考完形填空真题</a:t>
            </a:r>
            <a:r>
              <a:rPr lang="zh-CN" altLang="en-US" sz="2400" dirty="0">
                <a:sym typeface="+mn-ea"/>
              </a:rPr>
              <a:t> </a:t>
            </a:r>
            <a:endParaRPr lang="zh-CN" alt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inVertical)">
                                      <p:cBhvr>
                                        <p:cTn id="15" dur="500"/>
                                        <p:tgtEl>
                                          <p:spTgt spid="17"/>
                                        </p:tgtEl>
                                      </p:cBhvr>
                                    </p:animEffect>
                                  </p:childTnLst>
                                </p:cTn>
                              </p:par>
                            </p:childTnLst>
                          </p:cTn>
                        </p:par>
                        <p:par>
                          <p:cTn id="16" fill="hold">
                            <p:stCondLst>
                              <p:cond delay="500"/>
                            </p:stCondLst>
                            <p:childTnLst>
                              <p:par>
                                <p:cTn id="17" presetID="16" presetClass="entr" presetSubtype="37"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outVertical)">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barn(inVertical)">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animBg="1"/>
      <p:bldP spid="3" grpId="0" build="p"/>
      <p:bldP spid="15" grpId="0"/>
      <p:bldP spid="16" grpId="0"/>
      <p:bldP spid="17" grpId="0"/>
      <p:bldP spid="18" grpId="0"/>
    </p:bld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123</a:t>
            </a:fld>
            <a:endParaRPr lang="en-US"/>
          </a:p>
        </p:txBody>
      </p:sp>
      <p:sp>
        <p:nvSpPr>
          <p:cNvPr id="3" name="内容占位符 2"/>
          <p:cNvSpPr>
            <a:spLocks noGrp="1"/>
          </p:cNvSpPr>
          <p:nvPr>
            <p:ph idx="1"/>
          </p:nvPr>
        </p:nvSpPr>
        <p:spPr>
          <a:xfrm>
            <a:off x="587134" y="242981"/>
            <a:ext cx="11419112" cy="6166571"/>
          </a:xfrm>
          <a:solidFill>
            <a:schemeClr val="bg1">
              <a:alpha val="47000"/>
            </a:schemeClr>
          </a:solidFill>
        </p:spPr>
        <p:txBody>
          <a:bodyPr>
            <a:normAutofit fontScale="850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900" b="1" dirty="0">
                <a:latin typeface="微软雅黑" panose="020B0503020204020204" pitchFamily="34" charset="-122"/>
                <a:ea typeface="微软雅黑" panose="020B0503020204020204" pitchFamily="34" charset="-122"/>
              </a:rPr>
              <a:t>37. </a:t>
            </a:r>
            <a:r>
              <a:rPr lang="zh-CN" altLang="en-US" sz="2900" b="1" dirty="0">
                <a:latin typeface="微软雅黑" panose="020B0503020204020204" pitchFamily="34" charset="-122"/>
                <a:ea typeface="微软雅黑" panose="020B0503020204020204" pitchFamily="34" charset="-122"/>
              </a:rPr>
              <a:t>本题考查联系上下文。从两个案例，有时看似“愚蠢”的想法得出产品最后却是成功的，</a:t>
            </a:r>
            <a:r>
              <a:rPr lang="en-US" altLang="zh-CN" sz="2900" b="1" dirty="0">
                <a:latin typeface="微软雅黑" panose="020B0503020204020204" pitchFamily="34" charset="-122"/>
                <a:ea typeface="微软雅黑" panose="020B0503020204020204" pitchFamily="34" charset="-122"/>
              </a:rPr>
              <a:t>successful</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38. </a:t>
            </a:r>
            <a:r>
              <a:rPr lang="zh-CN" altLang="en-US" sz="2900" b="1" dirty="0">
                <a:latin typeface="微软雅黑" panose="020B0503020204020204" pitchFamily="34" charset="-122"/>
                <a:ea typeface="微软雅黑" panose="020B0503020204020204" pitchFamily="34" charset="-122"/>
              </a:rPr>
              <a:t>本题考查逻辑推理和词义辨析。</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选项“有价值的”，</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选项“普遍的”，</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选项“愚蠢的”，</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选项“完美的”，从下文“</a:t>
            </a:r>
            <a:r>
              <a:rPr lang="en-US" altLang="zh-CN" sz="2900" b="1" dirty="0">
                <a:latin typeface="微软雅黑" panose="020B0503020204020204" pitchFamily="34" charset="-122"/>
                <a:ea typeface="微软雅黑" panose="020B0503020204020204" pitchFamily="34" charset="-122"/>
              </a:rPr>
              <a:t>Think how </a:t>
            </a:r>
            <a:r>
              <a:rPr lang="en-US" altLang="zh-CN" sz="2900" b="1" u="sng" dirty="0">
                <a:latin typeface="微软雅黑" panose="020B0503020204020204" pitchFamily="34" charset="-122"/>
                <a:ea typeface="微软雅黑" panose="020B0503020204020204" pitchFamily="34" charset="-122"/>
              </a:rPr>
              <a:t>40</a:t>
            </a:r>
            <a:r>
              <a:rPr lang="en-US" altLang="zh-CN" sz="2900" b="1" dirty="0">
                <a:latin typeface="微软雅黑" panose="020B0503020204020204" pitchFamily="34" charset="-122"/>
                <a:ea typeface="微软雅黑" panose="020B0503020204020204" pitchFamily="34" charset="-122"/>
              </a:rPr>
              <a:t> the world might be if people never asked ‘</a:t>
            </a:r>
            <a:r>
              <a:rPr lang="en-US" altLang="zh-CN" sz="2900" b="1" dirty="0" err="1">
                <a:latin typeface="微软雅黑" panose="020B0503020204020204" pitchFamily="34" charset="-122"/>
                <a:ea typeface="微软雅黑" panose="020B0503020204020204" pitchFamily="34" charset="-122"/>
              </a:rPr>
              <a:t>silly’questions</a:t>
            </a:r>
            <a:r>
              <a:rPr lang="en-US" altLang="zh-CN" sz="2900" b="1" dirty="0">
                <a:latin typeface="微软雅黑" panose="020B0503020204020204" pitchFamily="34" charset="-122"/>
                <a:ea typeface="微软雅黑" panose="020B0503020204020204" pitchFamily="34" charset="-122"/>
              </a:rPr>
              <a:t>”</a:t>
            </a:r>
            <a:r>
              <a:rPr lang="zh-CN" altLang="en-US" sz="2900" b="1" dirty="0">
                <a:latin typeface="微软雅黑" panose="020B0503020204020204" pitchFamily="34" charset="-122"/>
                <a:ea typeface="微软雅黑" panose="020B0503020204020204" pitchFamily="34" charset="-122"/>
              </a:rPr>
              <a:t>可以推断出填词处是“</a:t>
            </a:r>
            <a:r>
              <a:rPr lang="en-US" altLang="zh-CN" sz="2900" b="1" dirty="0">
                <a:latin typeface="微软雅黑" panose="020B0503020204020204" pitchFamily="34" charset="-122"/>
                <a:ea typeface="微软雅黑" panose="020B0503020204020204" pitchFamily="34" charset="-122"/>
              </a:rPr>
              <a:t>silly”</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39. </a:t>
            </a:r>
            <a:r>
              <a:rPr lang="zh-CN" altLang="en-US" sz="2900" b="1" dirty="0">
                <a:latin typeface="微软雅黑" panose="020B0503020204020204" pitchFamily="34" charset="-122"/>
                <a:ea typeface="微软雅黑" panose="020B0503020204020204" pitchFamily="34" charset="-122"/>
              </a:rPr>
              <a:t>本题考查联系上下文。与上一句的</a:t>
            </a:r>
            <a:r>
              <a:rPr lang="en-US" altLang="zh-CN" sz="2900" b="1" dirty="0">
                <a:latin typeface="微软雅黑" panose="020B0503020204020204" pitchFamily="34" charset="-122"/>
                <a:ea typeface="微软雅黑" panose="020B0503020204020204" pitchFamily="34" charset="-122"/>
              </a:rPr>
              <a:t>children</a:t>
            </a:r>
            <a:r>
              <a:rPr lang="zh-CN" altLang="en-US" sz="2900" b="1" dirty="0">
                <a:latin typeface="微软雅黑" panose="020B0503020204020204" pitchFamily="34" charset="-122"/>
                <a:ea typeface="微软雅黑" panose="020B0503020204020204" pitchFamily="34" charset="-122"/>
              </a:rPr>
              <a:t>对应，这里可以推断出是</a:t>
            </a:r>
            <a:r>
              <a:rPr lang="en-US" altLang="zh-CN" sz="2900" b="1" dirty="0">
                <a:latin typeface="微软雅黑" panose="020B0503020204020204" pitchFamily="34" charset="-122"/>
                <a:ea typeface="微软雅黑" panose="020B0503020204020204" pitchFamily="34" charset="-122"/>
              </a:rPr>
              <a:t>adults</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40. </a:t>
            </a:r>
            <a:r>
              <a:rPr lang="zh-CN" altLang="en-US" sz="2900" b="1" dirty="0">
                <a:latin typeface="微软雅黑" panose="020B0503020204020204" pitchFamily="34" charset="-122"/>
                <a:ea typeface="微软雅黑" panose="020B0503020204020204" pitchFamily="34" charset="-122"/>
              </a:rPr>
              <a:t>本题考查逻辑推理。本文论述了好的创意往往出自看似“愚蠢”的问题，再结合句意，“要是没有人再问这些‘愚蠢’的问题，世界会变得多么不一样”，用</a:t>
            </a:r>
            <a:r>
              <a:rPr lang="en-US" altLang="zh-CN" sz="2900" b="1" dirty="0">
                <a:latin typeface="微软雅黑" panose="020B0503020204020204" pitchFamily="34" charset="-122"/>
                <a:ea typeface="微软雅黑" panose="020B0503020204020204" pitchFamily="34" charset="-122"/>
              </a:rPr>
              <a:t>different</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311226"/>
            <a:ext cx="10668000" cy="2546774"/>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2032000" y="273230"/>
          <a:ext cx="8128000" cy="21083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42323" y="2403012"/>
            <a:ext cx="10107353" cy="156966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1】 Pictures of the ring and the couple have been released by the police force, which has </a:t>
            </a:r>
            <a:r>
              <a:rPr lang="en-US" altLang="zh-CN" sz="2400" dirty="0">
                <a:latin typeface="微软雅黑" panose="020B0503020204020204" pitchFamily="34" charset="-122"/>
                <a:ea typeface="微软雅黑" panose="020B0503020204020204" pitchFamily="34" charset="-122"/>
              </a:rPr>
              <a:t>36</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the public for help.</a:t>
            </a:r>
          </a:p>
          <a:p>
            <a:r>
              <a:rPr lang="en-US" altLang="zh-CN" sz="2400" b="1" dirty="0">
                <a:latin typeface="微软雅黑" panose="020B0503020204020204" pitchFamily="34" charset="-122"/>
                <a:ea typeface="微软雅黑" panose="020B0503020204020204" pitchFamily="34" charset="-122"/>
              </a:rPr>
              <a:t>36. A. turned for                                       B. looked at </a:t>
            </a:r>
          </a:p>
          <a:p>
            <a:r>
              <a:rPr lang="en-US" altLang="zh-CN" sz="2400" b="1" dirty="0">
                <a:latin typeface="微软雅黑" panose="020B0503020204020204" pitchFamily="34" charset="-122"/>
                <a:ea typeface="微软雅黑" panose="020B0503020204020204" pitchFamily="34" charset="-122"/>
              </a:rPr>
              <a:t>C. searched                                                D. turned to</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475196" y="2741566"/>
            <a:ext cx="439420" cy="521970"/>
          </a:xfrm>
          <a:prstGeom prst="rect">
            <a:avLst/>
          </a:prstGeom>
          <a:noFill/>
        </p:spPr>
        <p:txBody>
          <a:bodyPr wrap="none" rtlCol="0">
            <a:spAutoFit/>
          </a:bodyPr>
          <a:lstStyle/>
          <a:p>
            <a:pPr algn="l">
              <a:buClrTx/>
              <a:buSzTx/>
              <a:buFontTx/>
            </a:pP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9" name="文本框 8"/>
          <p:cNvSpPr txBox="1"/>
          <p:nvPr/>
        </p:nvSpPr>
        <p:spPr>
          <a:xfrm>
            <a:off x="762000" y="4478916"/>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解析：本题考查固定搭配。</a:t>
            </a:r>
            <a:r>
              <a:rPr lang="en-US" altLang="zh-CN" sz="2400" dirty="0">
                <a:latin typeface="微软雅黑" panose="020B0503020204020204" pitchFamily="34" charset="-122"/>
                <a:ea typeface="微软雅黑" panose="020B0503020204020204" pitchFamily="34" charset="-122"/>
              </a:rPr>
              <a:t>turn to sb. for help</a:t>
            </a:r>
            <a:r>
              <a:rPr lang="zh-CN" altLang="en-US" sz="2400" dirty="0">
                <a:latin typeface="微软雅黑" panose="020B0503020204020204" pitchFamily="34" charset="-122"/>
                <a:ea typeface="微软雅黑" panose="020B0503020204020204" pitchFamily="34" charset="-122"/>
              </a:rPr>
              <a:t>意为“向某人寻求帮助”。根据句意，“警方向公众寻求帮助”， 故本题正确答案为</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a:t>
            </a:r>
          </a:p>
        </p:txBody>
      </p:sp>
      <p:sp>
        <p:nvSpPr>
          <p:cNvPr id="6" name="文本框 5"/>
          <p:cNvSpPr txBox="1"/>
          <p:nvPr/>
        </p:nvSpPr>
        <p:spPr>
          <a:xfrm>
            <a:off x="1170225" y="1734092"/>
            <a:ext cx="1723549" cy="461665"/>
          </a:xfrm>
          <a:prstGeom prst="rect">
            <a:avLst/>
          </a:prstGeom>
          <a:solidFill>
            <a:srgbClr val="DBCEEF"/>
          </a:solid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典型例子：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500"/>
                            </p:stCondLst>
                            <p:childTnLst>
                              <p:par>
                                <p:cTn id="16" presetID="22" presetClass="entr" presetSubtype="8" fill="hold" grpId="1"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1"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500"/>
                            </p:stCondLst>
                            <p:childTnLst>
                              <p:par>
                                <p:cTn id="25" presetID="2" presetClass="entr" presetSubtype="4" fill="hold" grpId="1"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42" presetClass="entr" presetSubtype="0" fill="hold" grpId="1"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xit" presetSubtype="2" fill="hold" grpId="0" nodeType="clickEffect">
                                  <p:stCondLst>
                                    <p:cond delay="0"/>
                                  </p:stCondLst>
                                  <p:childTnLst>
                                    <p:animEffect transition="out" filter="wipe(right)">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22" presetClass="exit" presetSubtype="2" fill="hold" grpId="0" nodeType="withEffect">
                                  <p:stCondLst>
                                    <p:cond delay="0"/>
                                  </p:stCondLst>
                                  <p:childTnLst>
                                    <p:animEffect transition="out" filter="wipe(right)">
                                      <p:cBhvr>
                                        <p:cTn id="40" dur="500"/>
                                        <p:tgtEl>
                                          <p:spTgt spid="7"/>
                                        </p:tgtEl>
                                      </p:cBhvr>
                                    </p:animEffect>
                                    <p:set>
                                      <p:cBhvr>
                                        <p:cTn id="41" dur="1" fill="hold">
                                          <p:stCondLst>
                                            <p:cond delay="499"/>
                                          </p:stCondLst>
                                        </p:cTn>
                                        <p:tgtEl>
                                          <p:spTgt spid="7"/>
                                        </p:tgtEl>
                                        <p:attrNameLst>
                                          <p:attrName>style.visibility</p:attrName>
                                        </p:attrNameLst>
                                      </p:cBhvr>
                                      <p:to>
                                        <p:strVal val="hidden"/>
                                      </p:to>
                                    </p:set>
                                  </p:childTnLst>
                                </p:cTn>
                              </p:par>
                              <p:par>
                                <p:cTn id="42" presetID="2" presetClass="exit" presetSubtype="4" fill="hold" grpId="0" nodeType="withEffect">
                                  <p:stCondLst>
                                    <p:cond delay="0"/>
                                  </p:stCondLst>
                                  <p:childTnLst>
                                    <p:anim calcmode="lin" valueType="num">
                                      <p:cBhvr additive="base">
                                        <p:cTn id="43" dur="500"/>
                                        <p:tgtEl>
                                          <p:spTgt spid="10"/>
                                        </p:tgtEl>
                                        <p:attrNameLst>
                                          <p:attrName>ppt_x</p:attrName>
                                        </p:attrNameLst>
                                      </p:cBhvr>
                                      <p:tavLst>
                                        <p:tav tm="0">
                                          <p:val>
                                            <p:strVal val="ppt_x"/>
                                          </p:val>
                                        </p:tav>
                                        <p:tav tm="100000">
                                          <p:val>
                                            <p:strVal val="ppt_x"/>
                                          </p:val>
                                        </p:tav>
                                      </p:tavLst>
                                    </p:anim>
                                    <p:anim calcmode="lin" valueType="num">
                                      <p:cBhvr additive="base">
                                        <p:cTn id="44" dur="500"/>
                                        <p:tgtEl>
                                          <p:spTgt spid="10"/>
                                        </p:tgtEl>
                                        <p:attrNameLst>
                                          <p:attrName>ppt_y</p:attrName>
                                        </p:attrNameLst>
                                      </p:cBhvr>
                                      <p:tavLst>
                                        <p:tav tm="0">
                                          <p:val>
                                            <p:strVal val="ppt_y"/>
                                          </p:val>
                                        </p:tav>
                                        <p:tav tm="100000">
                                          <p:val>
                                            <p:strVal val="1+ppt_h/2"/>
                                          </p:val>
                                        </p:tav>
                                      </p:tavLst>
                                    </p:anim>
                                    <p:set>
                                      <p:cBhvr>
                                        <p:cTn id="45" dur="1" fill="hold">
                                          <p:stCondLst>
                                            <p:cond delay="499"/>
                                          </p:stCondLst>
                                        </p:cTn>
                                        <p:tgtEl>
                                          <p:spTgt spid="10"/>
                                        </p:tgtEl>
                                        <p:attrNameLst>
                                          <p:attrName>style.visibility</p:attrName>
                                        </p:attrNameLst>
                                      </p:cBhvr>
                                      <p:to>
                                        <p:strVal val="hidden"/>
                                      </p:to>
                                    </p:set>
                                  </p:childTnLst>
                                </p:cTn>
                              </p:par>
                              <p:par>
                                <p:cTn id="46" presetID="42" presetClass="exit" presetSubtype="0" fill="hold" grpId="0" nodeType="withEffect">
                                  <p:stCondLst>
                                    <p:cond delay="0"/>
                                  </p:stCondLst>
                                  <p:childTnLst>
                                    <p:animEffect transition="out" filter="fade">
                                      <p:cBhvr>
                                        <p:cTn id="47" dur="1000"/>
                                        <p:tgtEl>
                                          <p:spTgt spid="9"/>
                                        </p:tgtEl>
                                      </p:cBhvr>
                                    </p:animEffect>
                                    <p:anim calcmode="lin" valueType="num">
                                      <p:cBhvr>
                                        <p:cTn id="48" dur="1000"/>
                                        <p:tgtEl>
                                          <p:spTgt spid="9"/>
                                        </p:tgtEl>
                                        <p:attrNameLst>
                                          <p:attrName>ppt_x</p:attrName>
                                        </p:attrNameLst>
                                      </p:cBhvr>
                                      <p:tavLst>
                                        <p:tav tm="0">
                                          <p:val>
                                            <p:strVal val="ppt_x"/>
                                          </p:val>
                                        </p:tav>
                                        <p:tav tm="100000">
                                          <p:val>
                                            <p:strVal val="ppt_x"/>
                                          </p:val>
                                        </p:tav>
                                      </p:tavLst>
                                    </p:anim>
                                    <p:anim calcmode="lin" valueType="num">
                                      <p:cBhvr>
                                        <p:cTn id="49" dur="1000"/>
                                        <p:tgtEl>
                                          <p:spTgt spid="9"/>
                                        </p:tgtEl>
                                        <p:attrNameLst>
                                          <p:attrName>ppt_y</p:attrName>
                                        </p:attrNameLst>
                                      </p:cBhvr>
                                      <p:tavLst>
                                        <p:tav tm="0">
                                          <p:val>
                                            <p:strVal val="ppt_y"/>
                                          </p:val>
                                        </p:tav>
                                        <p:tav tm="100000">
                                          <p:val>
                                            <p:strVal val="ppt_y+.1"/>
                                          </p:val>
                                        </p:tav>
                                      </p:tavLst>
                                    </p:anim>
                                    <p:set>
                                      <p:cBhvr>
                                        <p:cTn id="50" dur="1" fill="hold">
                                          <p:stCondLst>
                                            <p:cond delay="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Graphic spid="2" grpId="0">
        <p:bldAsOne/>
      </p:bldGraphic>
      <p:bldP spid="4" grpId="0"/>
      <p:bldP spid="4" grpId="1"/>
      <p:bldP spid="7" grpId="0"/>
      <p:bldP spid="7" grpId="1"/>
      <p:bldP spid="9" grpId="0"/>
      <p:bldP spid="9" grpId="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3848539"/>
            <a:ext cx="10668000" cy="3009461"/>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2032000" y="273230"/>
          <a:ext cx="8128000" cy="22917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42323" y="2379182"/>
            <a:ext cx="10107353"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2】 If one </a:t>
            </a:r>
            <a:r>
              <a:rPr lang="en-US" altLang="zh-CN" sz="2400" dirty="0">
                <a:latin typeface="微软雅黑" panose="020B0503020204020204" pitchFamily="34" charset="-122"/>
                <a:ea typeface="微软雅黑" panose="020B0503020204020204" pitchFamily="34" charset="-122"/>
              </a:rPr>
              <a:t>36</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in tricking somebody, he laughs and says, “April Fool!” (2015</a:t>
            </a:r>
            <a:r>
              <a:rPr lang="zh-CN" altLang="en-US" sz="2400" b="1" dirty="0">
                <a:latin typeface="微软雅黑" panose="020B0503020204020204" pitchFamily="34" charset="-122"/>
                <a:ea typeface="微软雅黑" panose="020B0503020204020204" pitchFamily="34" charset="-122"/>
              </a:rPr>
              <a:t>年高职高考完形填空真题</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36. A. succeeds B. believes C. gets D. comes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978180" y="2379182"/>
            <a:ext cx="439420" cy="521970"/>
          </a:xfrm>
          <a:prstGeom prst="rect">
            <a:avLst/>
          </a:prstGeom>
          <a:noFill/>
        </p:spPr>
        <p:txBody>
          <a:bodyPr wrap="none" rtlCol="0">
            <a:spAutoFit/>
          </a:bodyPr>
          <a:lstStyle/>
          <a:p>
            <a:pPr algn="l">
              <a:buClrTx/>
              <a:buSzTx/>
              <a:buFontTx/>
            </a:pP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9" name="文本框 8"/>
          <p:cNvSpPr txBox="1"/>
          <p:nvPr/>
        </p:nvSpPr>
        <p:spPr>
          <a:xfrm>
            <a:off x="762000" y="3982447"/>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解析：本题考查词组固定搭配。</a:t>
            </a:r>
            <a:r>
              <a:rPr lang="en-US" altLang="zh-CN" sz="2400" dirty="0">
                <a:latin typeface="微软雅黑" panose="020B0503020204020204" pitchFamily="34" charset="-122"/>
                <a:ea typeface="微软雅黑" panose="020B0503020204020204" pitchFamily="34" charset="-122"/>
              </a:rPr>
              <a:t>succeed in doing </a:t>
            </a:r>
            <a:r>
              <a:rPr lang="en-US" altLang="zh-CN" sz="2400" dirty="0" err="1">
                <a:latin typeface="微软雅黑" panose="020B0503020204020204" pitchFamily="34" charset="-122"/>
                <a:ea typeface="微软雅黑" panose="020B0503020204020204" pitchFamily="34" charset="-122"/>
              </a:rPr>
              <a:t>sth</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意为“成功做了某事”，</a:t>
            </a:r>
            <a:r>
              <a:rPr lang="en-US" altLang="zh-CN" sz="2400" dirty="0">
                <a:latin typeface="微软雅黑" panose="020B0503020204020204" pitchFamily="34" charset="-122"/>
                <a:ea typeface="微软雅黑" panose="020B0503020204020204" pitchFamily="34" charset="-122"/>
              </a:rPr>
              <a:t>succeed in tricking sb.</a:t>
            </a:r>
            <a:r>
              <a:rPr lang="zh-CN" altLang="en-US" sz="2400" dirty="0">
                <a:latin typeface="微软雅黑" panose="020B0503020204020204" pitchFamily="34" charset="-122"/>
                <a:ea typeface="微软雅黑" panose="020B0503020204020204" pitchFamily="34" charset="-122"/>
              </a:rPr>
              <a:t>指的是“成功骗了某人”，与下文的他就会笑着说“愚人节快乐”起到承接的作用，故本题正确答案为</a:t>
            </a: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a:t>
            </a:r>
          </a:p>
        </p:txBody>
      </p:sp>
      <p:sp>
        <p:nvSpPr>
          <p:cNvPr id="6" name="文本框 5"/>
          <p:cNvSpPr txBox="1"/>
          <p:nvPr/>
        </p:nvSpPr>
        <p:spPr>
          <a:xfrm>
            <a:off x="1170225" y="1648489"/>
            <a:ext cx="1723549" cy="461665"/>
          </a:xfrm>
          <a:prstGeom prst="rect">
            <a:avLst/>
          </a:prstGeom>
          <a:solidFill>
            <a:srgbClr val="DBCEEF"/>
          </a:solid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典型例子：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1"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500"/>
                            </p:stCondLst>
                            <p:childTnLst>
                              <p:par>
                                <p:cTn id="14" presetID="2" presetClass="entr" presetSubtype="4" fill="hold" grpId="1"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par>
                                <p:cTn id="18" presetID="42" presetClass="entr" presetSubtype="0" fill="hold" grpId="1"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animBg="1"/>
      <p:bldP spid="4" grpId="1"/>
      <p:bldP spid="7" grpId="1"/>
      <p:bldP spid="9"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85138"/>
            <a:ext cx="10668000" cy="2672861"/>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2032000" y="136522"/>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42323" y="2517954"/>
            <a:ext cx="10107353"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1】 So instead of staying in the </a:t>
            </a:r>
            <a:r>
              <a:rPr lang="en-US" altLang="zh-CN" sz="2400" dirty="0">
                <a:latin typeface="微软雅黑" panose="020B0503020204020204" pitchFamily="34" charset="-122"/>
                <a:ea typeface="微软雅黑" panose="020B0503020204020204" pitchFamily="34" charset="-122"/>
              </a:rPr>
              <a:t>28</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 classroom, they go to different rooms to have their lessons.</a:t>
            </a:r>
          </a:p>
          <a:p>
            <a:r>
              <a:rPr lang="en-US" altLang="zh-CN" sz="2400" b="1" dirty="0">
                <a:latin typeface="微软雅黑" panose="020B0503020204020204" pitchFamily="34" charset="-122"/>
                <a:ea typeface="微软雅黑" panose="020B0503020204020204" pitchFamily="34" charset="-122"/>
              </a:rPr>
              <a:t>28. A. clean         B. same         C. bright         D. empty</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238996" y="2517954"/>
            <a:ext cx="420370" cy="521970"/>
          </a:xfrm>
          <a:prstGeom prst="rect">
            <a:avLst/>
          </a:prstGeom>
          <a:noFill/>
        </p:spPr>
        <p:txBody>
          <a:bodyPr wrap="none" rtlCol="0">
            <a:spAutoFit/>
          </a:bodyPr>
          <a:lstStyle/>
          <a:p>
            <a:pPr algn="l">
              <a:buClrTx/>
              <a:buSzTx/>
              <a:buFontTx/>
            </a:pP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9" name="文本框 8"/>
          <p:cNvSpPr txBox="1"/>
          <p:nvPr/>
        </p:nvSpPr>
        <p:spPr>
          <a:xfrm>
            <a:off x="761999" y="4354860"/>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解析：根据句中</a:t>
            </a:r>
            <a:r>
              <a:rPr lang="en-US" altLang="zh-CN" sz="2400" dirty="0">
                <a:latin typeface="微软雅黑" panose="020B0503020204020204" pitchFamily="34" charset="-122"/>
                <a:ea typeface="微软雅黑" panose="020B0503020204020204" pitchFamily="34" charset="-122"/>
              </a:rPr>
              <a:t>instead of“</a:t>
            </a:r>
            <a:r>
              <a:rPr lang="zh-CN" altLang="en-US" sz="2400" dirty="0">
                <a:latin typeface="微软雅黑" panose="020B0503020204020204" pitchFamily="34" charset="-122"/>
                <a:ea typeface="微软雅黑" panose="020B0503020204020204" pitchFamily="34" charset="-122"/>
              </a:rPr>
              <a:t>而不是”，可以推出该答案应该与后句中的“</a:t>
            </a:r>
            <a:r>
              <a:rPr lang="en-US" altLang="zh-CN" sz="2400" dirty="0">
                <a:latin typeface="微软雅黑" panose="020B0503020204020204" pitchFamily="34" charset="-122"/>
                <a:ea typeface="微软雅黑" panose="020B0503020204020204" pitchFamily="34" charset="-122"/>
              </a:rPr>
              <a:t>different rooms”</a:t>
            </a:r>
            <a:r>
              <a:rPr lang="zh-CN" altLang="en-US" sz="2400" dirty="0">
                <a:latin typeface="微软雅黑" panose="020B0503020204020204" pitchFamily="34" charset="-122"/>
                <a:ea typeface="微软雅黑" panose="020B0503020204020204" pitchFamily="34" charset="-122"/>
              </a:rPr>
              <a:t>相反，因此选择</a:t>
            </a:r>
            <a:r>
              <a:rPr lang="en-US" altLang="zh-CN" sz="2400" dirty="0">
                <a:latin typeface="微软雅黑" panose="020B0503020204020204" pitchFamily="34" charset="-122"/>
                <a:ea typeface="微软雅黑" panose="020B0503020204020204" pitchFamily="34" charset="-122"/>
              </a:rPr>
              <a:t>same</a:t>
            </a:r>
            <a:r>
              <a:rPr lang="zh-CN" altLang="en-US" sz="2400" dirty="0">
                <a:latin typeface="微软雅黑" panose="020B0503020204020204" pitchFamily="34" charset="-122"/>
                <a:ea typeface="微软雅黑" panose="020B0503020204020204" pitchFamily="34" charset="-122"/>
              </a:rPr>
              <a:t>。句意为“他们没有留在同一间教室，而是去了不同的教室上课”，故本题正确答案为</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p>
        </p:txBody>
      </p:sp>
      <p:sp>
        <p:nvSpPr>
          <p:cNvPr id="6" name="文本框 5"/>
          <p:cNvSpPr txBox="1"/>
          <p:nvPr/>
        </p:nvSpPr>
        <p:spPr>
          <a:xfrm>
            <a:off x="1170225" y="1758934"/>
            <a:ext cx="1723549" cy="461665"/>
          </a:xfrm>
          <a:prstGeom prst="rect">
            <a:avLst/>
          </a:prstGeom>
          <a:solidFill>
            <a:schemeClr val="accent2">
              <a:lumMod val="40000"/>
              <a:lumOff val="60000"/>
            </a:schemeClr>
          </a:solid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典型例子：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500"/>
                            </p:stCondLst>
                            <p:childTnLst>
                              <p:par>
                                <p:cTn id="16" presetID="22" presetClass="entr" presetSubtype="8" fill="hold" grpId="1"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1"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500"/>
                            </p:stCondLst>
                            <p:childTnLst>
                              <p:par>
                                <p:cTn id="25" presetID="2" presetClass="entr" presetSubtype="4" fill="hold" grpId="1"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42" presetClass="entr" presetSubtype="0" fill="hold" grpId="1"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xit" presetSubtype="2" fill="hold" grpId="0" nodeType="clickEffect">
                                  <p:stCondLst>
                                    <p:cond delay="0"/>
                                  </p:stCondLst>
                                  <p:childTnLst>
                                    <p:animEffect transition="out" filter="wipe(right)">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22" presetClass="exit" presetSubtype="2" fill="hold" grpId="0" nodeType="withEffect">
                                  <p:stCondLst>
                                    <p:cond delay="0"/>
                                  </p:stCondLst>
                                  <p:childTnLst>
                                    <p:animEffect transition="out" filter="wipe(right)">
                                      <p:cBhvr>
                                        <p:cTn id="40" dur="500"/>
                                        <p:tgtEl>
                                          <p:spTgt spid="7"/>
                                        </p:tgtEl>
                                      </p:cBhvr>
                                    </p:animEffect>
                                    <p:set>
                                      <p:cBhvr>
                                        <p:cTn id="41" dur="1" fill="hold">
                                          <p:stCondLst>
                                            <p:cond delay="499"/>
                                          </p:stCondLst>
                                        </p:cTn>
                                        <p:tgtEl>
                                          <p:spTgt spid="7"/>
                                        </p:tgtEl>
                                        <p:attrNameLst>
                                          <p:attrName>style.visibility</p:attrName>
                                        </p:attrNameLst>
                                      </p:cBhvr>
                                      <p:to>
                                        <p:strVal val="hidden"/>
                                      </p:to>
                                    </p:set>
                                  </p:childTnLst>
                                </p:cTn>
                              </p:par>
                              <p:par>
                                <p:cTn id="42" presetID="2" presetClass="exit" presetSubtype="4" fill="hold" grpId="0" nodeType="withEffect">
                                  <p:stCondLst>
                                    <p:cond delay="0"/>
                                  </p:stCondLst>
                                  <p:childTnLst>
                                    <p:anim calcmode="lin" valueType="num">
                                      <p:cBhvr additive="base">
                                        <p:cTn id="43" dur="500"/>
                                        <p:tgtEl>
                                          <p:spTgt spid="10"/>
                                        </p:tgtEl>
                                        <p:attrNameLst>
                                          <p:attrName>ppt_x</p:attrName>
                                        </p:attrNameLst>
                                      </p:cBhvr>
                                      <p:tavLst>
                                        <p:tav tm="0">
                                          <p:val>
                                            <p:strVal val="ppt_x"/>
                                          </p:val>
                                        </p:tav>
                                        <p:tav tm="100000">
                                          <p:val>
                                            <p:strVal val="ppt_x"/>
                                          </p:val>
                                        </p:tav>
                                      </p:tavLst>
                                    </p:anim>
                                    <p:anim calcmode="lin" valueType="num">
                                      <p:cBhvr additive="base">
                                        <p:cTn id="44" dur="500"/>
                                        <p:tgtEl>
                                          <p:spTgt spid="10"/>
                                        </p:tgtEl>
                                        <p:attrNameLst>
                                          <p:attrName>ppt_y</p:attrName>
                                        </p:attrNameLst>
                                      </p:cBhvr>
                                      <p:tavLst>
                                        <p:tav tm="0">
                                          <p:val>
                                            <p:strVal val="ppt_y"/>
                                          </p:val>
                                        </p:tav>
                                        <p:tav tm="100000">
                                          <p:val>
                                            <p:strVal val="1+ppt_h/2"/>
                                          </p:val>
                                        </p:tav>
                                      </p:tavLst>
                                    </p:anim>
                                    <p:set>
                                      <p:cBhvr>
                                        <p:cTn id="45" dur="1" fill="hold">
                                          <p:stCondLst>
                                            <p:cond delay="499"/>
                                          </p:stCondLst>
                                        </p:cTn>
                                        <p:tgtEl>
                                          <p:spTgt spid="10"/>
                                        </p:tgtEl>
                                        <p:attrNameLst>
                                          <p:attrName>style.visibility</p:attrName>
                                        </p:attrNameLst>
                                      </p:cBhvr>
                                      <p:to>
                                        <p:strVal val="hidden"/>
                                      </p:to>
                                    </p:set>
                                  </p:childTnLst>
                                </p:cTn>
                              </p:par>
                              <p:par>
                                <p:cTn id="46" presetID="42" presetClass="exit" presetSubtype="0" fill="hold" grpId="0" nodeType="withEffect">
                                  <p:stCondLst>
                                    <p:cond delay="0"/>
                                  </p:stCondLst>
                                  <p:childTnLst>
                                    <p:animEffect transition="out" filter="fade">
                                      <p:cBhvr>
                                        <p:cTn id="47" dur="1000"/>
                                        <p:tgtEl>
                                          <p:spTgt spid="9"/>
                                        </p:tgtEl>
                                      </p:cBhvr>
                                    </p:animEffect>
                                    <p:anim calcmode="lin" valueType="num">
                                      <p:cBhvr>
                                        <p:cTn id="48" dur="1000"/>
                                        <p:tgtEl>
                                          <p:spTgt spid="9"/>
                                        </p:tgtEl>
                                        <p:attrNameLst>
                                          <p:attrName>ppt_x</p:attrName>
                                        </p:attrNameLst>
                                      </p:cBhvr>
                                      <p:tavLst>
                                        <p:tav tm="0">
                                          <p:val>
                                            <p:strVal val="ppt_x"/>
                                          </p:val>
                                        </p:tav>
                                        <p:tav tm="100000">
                                          <p:val>
                                            <p:strVal val="ppt_x"/>
                                          </p:val>
                                        </p:tav>
                                      </p:tavLst>
                                    </p:anim>
                                    <p:anim calcmode="lin" valueType="num">
                                      <p:cBhvr>
                                        <p:cTn id="49" dur="1000"/>
                                        <p:tgtEl>
                                          <p:spTgt spid="9"/>
                                        </p:tgtEl>
                                        <p:attrNameLst>
                                          <p:attrName>ppt_y</p:attrName>
                                        </p:attrNameLst>
                                      </p:cBhvr>
                                      <p:tavLst>
                                        <p:tav tm="0">
                                          <p:val>
                                            <p:strVal val="ppt_y"/>
                                          </p:val>
                                        </p:tav>
                                        <p:tav tm="100000">
                                          <p:val>
                                            <p:strVal val="ppt_y+.1"/>
                                          </p:val>
                                        </p:tav>
                                      </p:tavLst>
                                    </p:anim>
                                    <p:set>
                                      <p:cBhvr>
                                        <p:cTn id="50" dur="1" fill="hold">
                                          <p:stCondLst>
                                            <p:cond delay="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Graphic spid="2" grpId="0">
        <p:bldAsOne/>
      </p:bldGraphic>
      <p:bldP spid="4" grpId="0"/>
      <p:bldP spid="4" grpId="1"/>
      <p:bldP spid="7" grpId="0"/>
      <p:bldP spid="7" grpId="1"/>
      <p:bldP spid="9" grpId="0"/>
      <p:bldP spid="9" grpId="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85138"/>
            <a:ext cx="10668000" cy="2672861"/>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2032000" y="136522"/>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16</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42322" y="2322635"/>
            <a:ext cx="10107353" cy="156966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2】 But I never really liked being on the water, the way my father did. I liked being </a:t>
            </a:r>
            <a:r>
              <a:rPr lang="en-US" altLang="zh-CN" sz="2400" dirty="0">
                <a:latin typeface="微软雅黑" panose="020B0503020204020204" pitchFamily="34" charset="-122"/>
                <a:ea typeface="微软雅黑" panose="020B0503020204020204" pitchFamily="34" charset="-122"/>
              </a:rPr>
              <a:t>20</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the water,</a:t>
            </a:r>
          </a:p>
          <a:p>
            <a:r>
              <a:rPr lang="en-US" altLang="zh-CN" sz="2400" b="1" dirty="0">
                <a:latin typeface="微软雅黑" panose="020B0503020204020204" pitchFamily="34" charset="-122"/>
                <a:ea typeface="微软雅黑" panose="020B0503020204020204" pitchFamily="34" charset="-122"/>
              </a:rPr>
              <a:t>moving through it …</a:t>
            </a:r>
          </a:p>
          <a:p>
            <a:r>
              <a:rPr lang="en-US" altLang="zh-CN" sz="2400" b="1" dirty="0">
                <a:latin typeface="微软雅黑" panose="020B0503020204020204" pitchFamily="34" charset="-122"/>
                <a:ea typeface="微软雅黑" panose="020B0503020204020204" pitchFamily="34" charset="-122"/>
              </a:rPr>
              <a:t>20. A. on         B. off         C. by         D. in</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471177" y="2716603"/>
            <a:ext cx="439420" cy="521970"/>
          </a:xfrm>
          <a:prstGeom prst="rect">
            <a:avLst/>
          </a:prstGeom>
          <a:noFill/>
        </p:spPr>
        <p:txBody>
          <a:bodyPr wrap="none" rtlCol="0">
            <a:spAutoFit/>
          </a:bodyPr>
          <a:lstStyle/>
          <a:p>
            <a:pPr algn="l">
              <a:buClrTx/>
              <a:buSzTx/>
              <a:buFontTx/>
            </a:pP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9" name="文本框 8"/>
          <p:cNvSpPr txBox="1"/>
          <p:nvPr/>
        </p:nvSpPr>
        <p:spPr>
          <a:xfrm>
            <a:off x="761999" y="4354860"/>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解析：由第一句话“</a:t>
            </a:r>
            <a:r>
              <a:rPr lang="en-US" altLang="zh-CN" sz="2400" dirty="0">
                <a:latin typeface="微软雅黑" panose="020B0503020204020204" pitchFamily="34" charset="-122"/>
                <a:ea typeface="微软雅黑" panose="020B0503020204020204" pitchFamily="34" charset="-122"/>
              </a:rPr>
              <a:t>But I never really liked being on the water”</a:t>
            </a:r>
            <a:r>
              <a:rPr lang="zh-CN" altLang="en-US" sz="2400" dirty="0">
                <a:latin typeface="微软雅黑" panose="020B0503020204020204" pitchFamily="34" charset="-122"/>
                <a:ea typeface="微软雅黑" panose="020B0503020204020204" pitchFamily="34" charset="-122"/>
              </a:rPr>
              <a:t>中的“</a:t>
            </a:r>
            <a:r>
              <a:rPr lang="en-US" altLang="zh-CN" sz="2400" dirty="0">
                <a:latin typeface="微软雅黑" panose="020B0503020204020204" pitchFamily="34" charset="-122"/>
                <a:ea typeface="微软雅黑" panose="020B0503020204020204" pitchFamily="34" charset="-122"/>
              </a:rPr>
              <a:t>but”</a:t>
            </a:r>
            <a:r>
              <a:rPr lang="zh-CN" altLang="en-US" sz="2400" dirty="0">
                <a:latin typeface="微软雅黑" panose="020B0503020204020204" pitchFamily="34" charset="-122"/>
                <a:ea typeface="微软雅黑" panose="020B0503020204020204" pitchFamily="34" charset="-122"/>
              </a:rPr>
              <a:t>转折，可推断出</a:t>
            </a: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选项</a:t>
            </a:r>
            <a:r>
              <a:rPr lang="en-US" altLang="zh-CN" sz="2400" dirty="0">
                <a:latin typeface="微软雅黑" panose="020B0503020204020204" pitchFamily="34" charset="-122"/>
                <a:ea typeface="微软雅黑" panose="020B0503020204020204" pitchFamily="34" charset="-122"/>
              </a:rPr>
              <a:t>on</a:t>
            </a:r>
            <a:r>
              <a:rPr lang="zh-CN" altLang="en-US" sz="2400" dirty="0">
                <a:latin typeface="微软雅黑" panose="020B0503020204020204" pitchFamily="34" charset="-122"/>
                <a:ea typeface="微软雅黑" panose="020B0503020204020204" pitchFamily="34" charset="-122"/>
              </a:rPr>
              <a:t>是错误的，再由关键词“</a:t>
            </a:r>
            <a:r>
              <a:rPr lang="en-US" altLang="zh-CN" sz="2400" dirty="0">
                <a:latin typeface="微软雅黑" panose="020B0503020204020204" pitchFamily="34" charset="-122"/>
                <a:ea typeface="微软雅黑" panose="020B0503020204020204" pitchFamily="34" charset="-122"/>
              </a:rPr>
              <a:t>moving through it”</a:t>
            </a:r>
            <a:r>
              <a:rPr lang="zh-CN" altLang="en-US" sz="2400" dirty="0">
                <a:latin typeface="微软雅黑" panose="020B0503020204020204" pitchFamily="34" charset="-122"/>
                <a:ea typeface="微软雅黑" panose="020B0503020204020204" pitchFamily="34" charset="-122"/>
              </a:rPr>
              <a:t>可知作者喜欢在水里游，应选</a:t>
            </a:r>
            <a:r>
              <a:rPr lang="en-US" altLang="zh-CN" sz="2400" dirty="0">
                <a:latin typeface="微软雅黑" panose="020B0503020204020204" pitchFamily="34" charset="-122"/>
                <a:ea typeface="微软雅黑" panose="020B0503020204020204" pitchFamily="34" charset="-122"/>
              </a:rPr>
              <a:t>in</a:t>
            </a:r>
            <a:r>
              <a:rPr lang="zh-CN" altLang="en-US" sz="2400" dirty="0">
                <a:latin typeface="微软雅黑" panose="020B0503020204020204" pitchFamily="34" charset="-122"/>
                <a:ea typeface="微软雅黑" panose="020B0503020204020204" pitchFamily="34" charset="-122"/>
              </a:rPr>
              <a:t>，故本题正确答案为</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a:t>
            </a:r>
          </a:p>
        </p:txBody>
      </p:sp>
      <p:sp>
        <p:nvSpPr>
          <p:cNvPr id="6" name="文本框 5"/>
          <p:cNvSpPr txBox="1"/>
          <p:nvPr/>
        </p:nvSpPr>
        <p:spPr>
          <a:xfrm>
            <a:off x="1170225" y="1758934"/>
            <a:ext cx="1723549" cy="461665"/>
          </a:xfrm>
          <a:prstGeom prst="rect">
            <a:avLst/>
          </a:prstGeom>
          <a:solidFill>
            <a:schemeClr val="accent2">
              <a:lumMod val="40000"/>
              <a:lumOff val="60000"/>
            </a:schemeClr>
          </a:solid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典型例子：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500"/>
                            </p:stCondLst>
                            <p:childTnLst>
                              <p:par>
                                <p:cTn id="16" presetID="22" presetClass="entr" presetSubtype="8" fill="hold" grpId="1"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1"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500"/>
                            </p:stCondLst>
                            <p:childTnLst>
                              <p:par>
                                <p:cTn id="25" presetID="2" presetClass="entr" presetSubtype="4" fill="hold" grpId="1"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42" presetClass="entr" presetSubtype="0" fill="hold" grpId="1"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animBg="1"/>
      <p:bldGraphic spid="2" grpId="0">
        <p:bldAsOne/>
      </p:bldGraphic>
      <p:bldP spid="4" grpId="1"/>
      <p:bldP spid="7" grpId="1"/>
      <p:bldP spid="9" grpId="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36497"/>
            <a:ext cx="10668000" cy="2821503"/>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42323" y="2189905"/>
            <a:ext cx="10107353" cy="156966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1】 That night he wrote a seven-page paper describing his </a:t>
            </a:r>
            <a:r>
              <a:rPr lang="en-US" altLang="zh-CN" sz="2400" dirty="0">
                <a:latin typeface="微软雅黑" panose="020B0503020204020204" pitchFamily="34" charset="-122"/>
                <a:ea typeface="微软雅黑" panose="020B0503020204020204" pitchFamily="34" charset="-122"/>
              </a:rPr>
              <a:t>32</a:t>
            </a:r>
            <a:r>
              <a:rPr lang="en-US" altLang="zh-CN" sz="2400" u="sng" dirty="0">
                <a:latin typeface="微软雅黑" panose="020B0503020204020204" pitchFamily="34" charset="-122"/>
                <a:ea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of someday owning a horse ranch (</a:t>
            </a:r>
            <a:r>
              <a:rPr lang="zh-CN" altLang="en-US" sz="2400" b="1" dirty="0">
                <a:latin typeface="微软雅黑" panose="020B0503020204020204" pitchFamily="34" charset="-122"/>
                <a:ea typeface="微软雅黑" panose="020B0503020204020204" pitchFamily="34" charset="-122"/>
              </a:rPr>
              <a:t>牧场</a:t>
            </a:r>
            <a:r>
              <a:rPr lang="en-US" altLang="zh-CN" sz="2400" b="1" dirty="0">
                <a:latin typeface="微软雅黑" panose="020B0503020204020204" pitchFamily="34" charset="-122"/>
                <a:ea typeface="微软雅黑" panose="020B0503020204020204" pitchFamily="34" charset="-122"/>
              </a:rPr>
              <a:t>). He wrote about his dream in great detail and …</a:t>
            </a:r>
          </a:p>
          <a:p>
            <a:r>
              <a:rPr lang="en-US" altLang="zh-CN" sz="2400" b="1" dirty="0">
                <a:latin typeface="微软雅黑" panose="020B0503020204020204" pitchFamily="34" charset="-122"/>
                <a:ea typeface="微软雅黑" panose="020B0503020204020204" pitchFamily="34" charset="-122"/>
              </a:rPr>
              <a:t>32. A. mind         B. chance         C. goal         D. design</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797800" y="2480744"/>
            <a:ext cx="439420" cy="521970"/>
          </a:xfrm>
          <a:prstGeom prst="rect">
            <a:avLst/>
          </a:prstGeom>
          <a:noFill/>
        </p:spPr>
        <p:txBody>
          <a:bodyPr wrap="non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zh-CN" altLang="en-US"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p:cNvSpPr txBox="1"/>
          <p:nvPr/>
        </p:nvSpPr>
        <p:spPr>
          <a:xfrm>
            <a:off x="762000" y="4226929"/>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解析：本题考查词义辨析。结合上下文以及句意“他用七页纸来描述他自己的目标”，也就是他的梦想。四个选项中，只有</a:t>
            </a:r>
            <a:r>
              <a:rPr lang="en-US" altLang="zh-CN" sz="2400" dirty="0">
                <a:latin typeface="微软雅黑" panose="020B0503020204020204" pitchFamily="34" charset="-122"/>
                <a:ea typeface="微软雅黑" panose="020B0503020204020204" pitchFamily="34" charset="-122"/>
              </a:rPr>
              <a:t>goal</a:t>
            </a:r>
            <a:r>
              <a:rPr lang="zh-CN" altLang="en-US" sz="2400" dirty="0">
                <a:latin typeface="微软雅黑" panose="020B0503020204020204" pitchFamily="34" charset="-122"/>
                <a:ea typeface="微软雅黑" panose="020B0503020204020204" pitchFamily="34" charset="-122"/>
              </a:rPr>
              <a:t>与下一句的</a:t>
            </a:r>
            <a:r>
              <a:rPr lang="en-US" altLang="zh-CN" sz="2400" dirty="0">
                <a:latin typeface="微软雅黑" panose="020B0503020204020204" pitchFamily="34" charset="-122"/>
                <a:ea typeface="微软雅黑" panose="020B0503020204020204" pitchFamily="34" charset="-122"/>
              </a:rPr>
              <a:t>dream</a:t>
            </a:r>
            <a:r>
              <a:rPr lang="zh-CN" altLang="en-US" sz="2400" dirty="0">
                <a:latin typeface="微软雅黑" panose="020B0503020204020204" pitchFamily="34" charset="-122"/>
                <a:ea typeface="微软雅黑" panose="020B0503020204020204" pitchFamily="34" charset="-122"/>
              </a:rPr>
              <a:t>同义，故本题正确答案为</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p>
        </p:txBody>
      </p:sp>
      <p:sp>
        <p:nvSpPr>
          <p:cNvPr id="6" name="文本框 5"/>
          <p:cNvSpPr txBox="1"/>
          <p:nvPr/>
        </p:nvSpPr>
        <p:spPr>
          <a:xfrm>
            <a:off x="1170225" y="1451308"/>
            <a:ext cx="1723549" cy="461665"/>
          </a:xfrm>
          <a:prstGeom prst="rect">
            <a:avLst/>
          </a:prstGeom>
          <a:solidFill>
            <a:schemeClr val="accent3">
              <a:lumMod val="40000"/>
              <a:lumOff val="60000"/>
            </a:schemeClr>
          </a:solid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典型例子：</a:t>
            </a:r>
          </a:p>
        </p:txBody>
      </p:sp>
      <p:graphicFrame>
        <p:nvGraphicFramePr>
          <p:cNvPr id="8" name="图示 7"/>
          <p:cNvGraphicFramePr/>
          <p:nvPr/>
        </p:nvGraphicFramePr>
        <p:xfrm>
          <a:off x="2032000" y="273231"/>
          <a:ext cx="8128000" cy="14089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500"/>
                            </p:stCondLst>
                            <p:childTnLst>
                              <p:par>
                                <p:cTn id="16" presetID="22" presetClass="entr" presetSubtype="8" fill="hold" grpId="1"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1"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500"/>
                            </p:stCondLst>
                            <p:childTnLst>
                              <p:par>
                                <p:cTn id="25" presetID="2" presetClass="entr" presetSubtype="4" fill="hold" grpId="1"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42" presetClass="entr" presetSubtype="0" fill="hold" grpId="1"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xit" presetSubtype="2" fill="hold" grpId="0" nodeType="clickEffect">
                                  <p:stCondLst>
                                    <p:cond delay="0"/>
                                  </p:stCondLst>
                                  <p:childTnLst>
                                    <p:animEffect transition="out" filter="wipe(right)">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22" presetClass="exit" presetSubtype="2" fill="hold" grpId="0" nodeType="withEffect">
                                  <p:stCondLst>
                                    <p:cond delay="0"/>
                                  </p:stCondLst>
                                  <p:childTnLst>
                                    <p:animEffect transition="out" filter="wipe(right)">
                                      <p:cBhvr>
                                        <p:cTn id="40" dur="500"/>
                                        <p:tgtEl>
                                          <p:spTgt spid="7"/>
                                        </p:tgtEl>
                                      </p:cBhvr>
                                    </p:animEffect>
                                    <p:set>
                                      <p:cBhvr>
                                        <p:cTn id="41" dur="1" fill="hold">
                                          <p:stCondLst>
                                            <p:cond delay="499"/>
                                          </p:stCondLst>
                                        </p:cTn>
                                        <p:tgtEl>
                                          <p:spTgt spid="7"/>
                                        </p:tgtEl>
                                        <p:attrNameLst>
                                          <p:attrName>style.visibility</p:attrName>
                                        </p:attrNameLst>
                                      </p:cBhvr>
                                      <p:to>
                                        <p:strVal val="hidden"/>
                                      </p:to>
                                    </p:set>
                                  </p:childTnLst>
                                </p:cTn>
                              </p:par>
                              <p:par>
                                <p:cTn id="42" presetID="2" presetClass="exit" presetSubtype="4" fill="hold" grpId="0" nodeType="withEffect">
                                  <p:stCondLst>
                                    <p:cond delay="0"/>
                                  </p:stCondLst>
                                  <p:childTnLst>
                                    <p:anim calcmode="lin" valueType="num">
                                      <p:cBhvr additive="base">
                                        <p:cTn id="43" dur="500"/>
                                        <p:tgtEl>
                                          <p:spTgt spid="10"/>
                                        </p:tgtEl>
                                        <p:attrNameLst>
                                          <p:attrName>ppt_x</p:attrName>
                                        </p:attrNameLst>
                                      </p:cBhvr>
                                      <p:tavLst>
                                        <p:tav tm="0">
                                          <p:val>
                                            <p:strVal val="ppt_x"/>
                                          </p:val>
                                        </p:tav>
                                        <p:tav tm="100000">
                                          <p:val>
                                            <p:strVal val="ppt_x"/>
                                          </p:val>
                                        </p:tav>
                                      </p:tavLst>
                                    </p:anim>
                                    <p:anim calcmode="lin" valueType="num">
                                      <p:cBhvr additive="base">
                                        <p:cTn id="44" dur="500"/>
                                        <p:tgtEl>
                                          <p:spTgt spid="10"/>
                                        </p:tgtEl>
                                        <p:attrNameLst>
                                          <p:attrName>ppt_y</p:attrName>
                                        </p:attrNameLst>
                                      </p:cBhvr>
                                      <p:tavLst>
                                        <p:tav tm="0">
                                          <p:val>
                                            <p:strVal val="ppt_y"/>
                                          </p:val>
                                        </p:tav>
                                        <p:tav tm="100000">
                                          <p:val>
                                            <p:strVal val="1+ppt_h/2"/>
                                          </p:val>
                                        </p:tav>
                                      </p:tavLst>
                                    </p:anim>
                                    <p:set>
                                      <p:cBhvr>
                                        <p:cTn id="45" dur="1" fill="hold">
                                          <p:stCondLst>
                                            <p:cond delay="499"/>
                                          </p:stCondLst>
                                        </p:cTn>
                                        <p:tgtEl>
                                          <p:spTgt spid="10"/>
                                        </p:tgtEl>
                                        <p:attrNameLst>
                                          <p:attrName>style.visibility</p:attrName>
                                        </p:attrNameLst>
                                      </p:cBhvr>
                                      <p:to>
                                        <p:strVal val="hidden"/>
                                      </p:to>
                                    </p:set>
                                  </p:childTnLst>
                                </p:cTn>
                              </p:par>
                              <p:par>
                                <p:cTn id="46" presetID="42" presetClass="exit" presetSubtype="0" fill="hold" grpId="0" nodeType="withEffect">
                                  <p:stCondLst>
                                    <p:cond delay="0"/>
                                  </p:stCondLst>
                                  <p:childTnLst>
                                    <p:animEffect transition="out" filter="fade">
                                      <p:cBhvr>
                                        <p:cTn id="47" dur="1000"/>
                                        <p:tgtEl>
                                          <p:spTgt spid="9"/>
                                        </p:tgtEl>
                                      </p:cBhvr>
                                    </p:animEffect>
                                    <p:anim calcmode="lin" valueType="num">
                                      <p:cBhvr>
                                        <p:cTn id="48" dur="1000"/>
                                        <p:tgtEl>
                                          <p:spTgt spid="9"/>
                                        </p:tgtEl>
                                        <p:attrNameLst>
                                          <p:attrName>ppt_x</p:attrName>
                                        </p:attrNameLst>
                                      </p:cBhvr>
                                      <p:tavLst>
                                        <p:tav tm="0">
                                          <p:val>
                                            <p:strVal val="ppt_x"/>
                                          </p:val>
                                        </p:tav>
                                        <p:tav tm="100000">
                                          <p:val>
                                            <p:strVal val="ppt_x"/>
                                          </p:val>
                                        </p:tav>
                                      </p:tavLst>
                                    </p:anim>
                                    <p:anim calcmode="lin" valueType="num">
                                      <p:cBhvr>
                                        <p:cTn id="49" dur="1000"/>
                                        <p:tgtEl>
                                          <p:spTgt spid="9"/>
                                        </p:tgtEl>
                                        <p:attrNameLst>
                                          <p:attrName>ppt_y</p:attrName>
                                        </p:attrNameLst>
                                      </p:cBhvr>
                                      <p:tavLst>
                                        <p:tav tm="0">
                                          <p:val>
                                            <p:strVal val="ppt_y"/>
                                          </p:val>
                                        </p:tav>
                                        <p:tav tm="100000">
                                          <p:val>
                                            <p:strVal val="ppt_y+.1"/>
                                          </p:val>
                                        </p:tav>
                                      </p:tavLst>
                                    </p:anim>
                                    <p:set>
                                      <p:cBhvr>
                                        <p:cTn id="50" dur="1" fill="hold">
                                          <p:stCondLst>
                                            <p:cond delay="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4" grpId="0"/>
      <p:bldP spid="4" grpId="1"/>
      <p:bldP spid="7" grpId="0"/>
      <p:bldP spid="7" grpId="1"/>
      <p:bldP spid="9" grpId="0"/>
      <p:bldP spid="9" grpId="1"/>
      <p:bldP spid="6" grpId="0" animBg="1"/>
      <p:bldGraphic spid="8"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67554"/>
            <a:ext cx="10668000" cy="269044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322647" y="2213985"/>
            <a:ext cx="10107353" cy="156966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2】 The woman looked very pale and </a:t>
            </a:r>
            <a:r>
              <a:rPr lang="en-US" altLang="zh-CN" sz="2400" dirty="0">
                <a:latin typeface="微软雅黑" panose="020B0503020204020204" pitchFamily="34" charset="-122"/>
                <a:ea typeface="微软雅黑" panose="020B0503020204020204" pitchFamily="34" charset="-122"/>
              </a:rPr>
              <a:t>26</a:t>
            </a:r>
            <a:r>
              <a:rPr lang="en-US" altLang="zh-CN" sz="2400" u="sng" dirty="0">
                <a:latin typeface="微软雅黑" panose="020B0503020204020204" pitchFamily="34" charset="-122"/>
                <a:ea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 The boys said to her, “Are you going to the town? If you are, we will help carry your basket.” (2018</a:t>
            </a:r>
            <a:r>
              <a:rPr lang="zh-CN" altLang="en-US" sz="2400" b="1" dirty="0">
                <a:latin typeface="微软雅黑" panose="020B0503020204020204" pitchFamily="34" charset="-122"/>
                <a:ea typeface="微软雅黑" panose="020B0503020204020204" pitchFamily="34" charset="-122"/>
              </a:rPr>
              <a:t>年高职高考完形填空真题</a:t>
            </a:r>
            <a:r>
              <a:rPr lang="en-US" altLang="zh-CN" sz="2400" b="1"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26. A. sad         B. tired         C. disappointed         D. afraid</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503401" y="2143506"/>
            <a:ext cx="420370" cy="521970"/>
          </a:xfrm>
          <a:prstGeom prst="rect">
            <a:avLst/>
          </a:prstGeom>
          <a:noFill/>
        </p:spPr>
        <p:txBody>
          <a:bodyPr wrap="non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9" name="文本框 8"/>
          <p:cNvSpPr txBox="1"/>
          <p:nvPr/>
        </p:nvSpPr>
        <p:spPr>
          <a:xfrm>
            <a:off x="762000" y="4325839"/>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解析：本题考查词义辨析。根据“</a:t>
            </a:r>
            <a:r>
              <a:rPr lang="en-US" altLang="zh-CN" sz="2400" dirty="0">
                <a:latin typeface="微软雅黑" panose="020B0503020204020204" pitchFamily="34" charset="-122"/>
                <a:ea typeface="微软雅黑" panose="020B0503020204020204" pitchFamily="34" charset="-122"/>
              </a:rPr>
              <a:t>looked very pale”</a:t>
            </a:r>
            <a:r>
              <a:rPr lang="zh-CN" altLang="en-US" sz="2400" dirty="0">
                <a:latin typeface="微软雅黑" panose="020B0503020204020204" pitchFamily="34" charset="-122"/>
                <a:ea typeface="微软雅黑" panose="020B0503020204020204" pitchFamily="34" charset="-122"/>
              </a:rPr>
              <a:t>以及“</a:t>
            </a:r>
            <a:r>
              <a:rPr lang="en-US" altLang="zh-CN" sz="2400" dirty="0">
                <a:latin typeface="微软雅黑" panose="020B0503020204020204" pitchFamily="34" charset="-122"/>
                <a:ea typeface="微软雅黑" panose="020B0503020204020204" pitchFamily="34" charset="-122"/>
              </a:rPr>
              <a:t>we will help carry your basket”</a:t>
            </a:r>
            <a:r>
              <a:rPr lang="zh-CN" altLang="en-US" sz="2400" dirty="0">
                <a:latin typeface="微软雅黑" panose="020B0503020204020204" pitchFamily="34" charset="-122"/>
                <a:ea typeface="微软雅黑" panose="020B0503020204020204" pitchFamily="34" charset="-122"/>
              </a:rPr>
              <a:t>可以推断出与</a:t>
            </a:r>
            <a:r>
              <a:rPr lang="en-US" altLang="zh-CN" sz="2400" dirty="0">
                <a:latin typeface="微软雅黑" panose="020B0503020204020204" pitchFamily="34" charset="-122"/>
                <a:ea typeface="微软雅黑" panose="020B0503020204020204" pitchFamily="34" charset="-122"/>
              </a:rPr>
              <a:t>pale</a:t>
            </a:r>
            <a:r>
              <a:rPr lang="zh-CN" altLang="en-US" sz="2400" dirty="0">
                <a:latin typeface="微软雅黑" panose="020B0503020204020204" pitchFamily="34" charset="-122"/>
                <a:ea typeface="微软雅黑" panose="020B0503020204020204" pitchFamily="34" charset="-122"/>
              </a:rPr>
              <a:t>并列的形容词应该是</a:t>
            </a:r>
            <a:r>
              <a:rPr lang="en-US" altLang="zh-CN" sz="2400" dirty="0">
                <a:latin typeface="微软雅黑" panose="020B0503020204020204" pitchFamily="34" charset="-122"/>
                <a:ea typeface="微软雅黑" panose="020B0503020204020204" pitchFamily="34" charset="-122"/>
              </a:rPr>
              <a:t>tired</a:t>
            </a:r>
            <a:r>
              <a:rPr lang="zh-CN" altLang="en-US" sz="2400" dirty="0">
                <a:latin typeface="微软雅黑" panose="020B0503020204020204" pitchFamily="34" charset="-122"/>
                <a:ea typeface="微软雅黑" panose="020B0503020204020204" pitchFamily="34" charset="-122"/>
              </a:rPr>
              <a:t>，苍白又疲惫，故本题正确答案为</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p>
        </p:txBody>
      </p:sp>
      <p:sp>
        <p:nvSpPr>
          <p:cNvPr id="6" name="文本框 5"/>
          <p:cNvSpPr txBox="1"/>
          <p:nvPr/>
        </p:nvSpPr>
        <p:spPr>
          <a:xfrm>
            <a:off x="1170225" y="1439705"/>
            <a:ext cx="1723549" cy="461665"/>
          </a:xfrm>
          <a:prstGeom prst="rect">
            <a:avLst/>
          </a:prstGeom>
          <a:solidFill>
            <a:schemeClr val="accent3">
              <a:lumMod val="40000"/>
              <a:lumOff val="60000"/>
            </a:schemeClr>
          </a:solid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典型例子：</a:t>
            </a:r>
          </a:p>
        </p:txBody>
      </p:sp>
      <p:graphicFrame>
        <p:nvGraphicFramePr>
          <p:cNvPr id="13" name="图示 12"/>
          <p:cNvGraphicFramePr/>
          <p:nvPr/>
        </p:nvGraphicFramePr>
        <p:xfrm>
          <a:off x="2032000" y="273231"/>
          <a:ext cx="8128000" cy="13973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4170" y="1268400"/>
            <a:ext cx="6047864"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三、 牛刀小试，初显身手</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7" name="TextBox 280">
            <a:hlinkClick r:id="rId5" action="ppaction://hlinksldjump"/>
          </p:cNvPr>
          <p:cNvSpPr txBox="1"/>
          <p:nvPr/>
        </p:nvSpPr>
        <p:spPr>
          <a:xfrm>
            <a:off x="5553403" y="226671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一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8" name="TextBox 280">
            <a:hlinkClick r:id="rId6" action="ppaction://hlinksldjump"/>
          </p:cNvPr>
          <p:cNvSpPr txBox="1"/>
          <p:nvPr/>
        </p:nvSpPr>
        <p:spPr>
          <a:xfrm>
            <a:off x="5553402" y="296928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二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TextBox 280">
            <a:hlinkClick r:id="rId7" action="ppaction://hlinksldjump"/>
          </p:cNvPr>
          <p:cNvSpPr txBox="1"/>
          <p:nvPr/>
        </p:nvSpPr>
        <p:spPr>
          <a:xfrm>
            <a:off x="5551801" y="367185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三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TextBox 280">
            <a:hlinkClick r:id="rId8" action="ppaction://hlinksldjump"/>
          </p:cNvPr>
          <p:cNvSpPr txBox="1"/>
          <p:nvPr/>
        </p:nvSpPr>
        <p:spPr>
          <a:xfrm>
            <a:off x="5551801" y="437442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四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TextBox 280">
            <a:hlinkClick r:id="rId9" action="ppaction://hlinksldjump"/>
          </p:cNvPr>
          <p:cNvSpPr txBox="1"/>
          <p:nvPr/>
        </p:nvSpPr>
        <p:spPr>
          <a:xfrm>
            <a:off x="5551801" y="507699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五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2" name="TextBox 280">
            <a:hlinkClick r:id="rId10" action="ppaction://hlinksldjump"/>
          </p:cNvPr>
          <p:cNvSpPr txBox="1"/>
          <p:nvPr/>
        </p:nvSpPr>
        <p:spPr>
          <a:xfrm>
            <a:off x="8578086" y="226671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六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TextBox 280">
            <a:hlinkClick r:id="rId11" action="ppaction://hlinksldjump"/>
          </p:cNvPr>
          <p:cNvSpPr txBox="1"/>
          <p:nvPr/>
        </p:nvSpPr>
        <p:spPr>
          <a:xfrm>
            <a:off x="8578086" y="2977094"/>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七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TextBox 280">
            <a:hlinkClick r:id="rId12" action="ppaction://hlinksldjump"/>
          </p:cNvPr>
          <p:cNvSpPr txBox="1"/>
          <p:nvPr/>
        </p:nvSpPr>
        <p:spPr>
          <a:xfrm>
            <a:off x="8578086" y="3669329"/>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八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TextBox 280">
            <a:hlinkClick r:id="rId13" action="ppaction://hlinksldjump"/>
          </p:cNvPr>
          <p:cNvSpPr txBox="1"/>
          <p:nvPr/>
        </p:nvSpPr>
        <p:spPr>
          <a:xfrm>
            <a:off x="8578086" y="4377714"/>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九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TextBox 280">
            <a:hlinkClick r:id="rId14" action="ppaction://hlinksldjump"/>
          </p:cNvPr>
          <p:cNvSpPr txBox="1"/>
          <p:nvPr/>
        </p:nvSpPr>
        <p:spPr>
          <a:xfrm>
            <a:off x="8578085" y="5036173"/>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十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anim calcmode="lin" valueType="num">
                                      <p:cBhvr>
                                        <p:cTn id="23" dur="500" fill="hold"/>
                                        <p:tgtEl>
                                          <p:spTgt spid="7"/>
                                        </p:tgtEl>
                                        <p:attrNameLst>
                                          <p:attrName>ppt_x</p:attrName>
                                        </p:attrNameLst>
                                      </p:cBhvr>
                                      <p:tavLst>
                                        <p:tav tm="0">
                                          <p:val>
                                            <p:strVal val="#ppt_x"/>
                                          </p:val>
                                        </p:tav>
                                        <p:tav tm="100000">
                                          <p:val>
                                            <p:strVal val="#ppt_x"/>
                                          </p:val>
                                        </p:tav>
                                      </p:tavLst>
                                    </p:anim>
                                    <p:anim calcmode="lin" valueType="num">
                                      <p:cBhvr>
                                        <p:cTn id="24" dur="5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anim calcmode="lin" valueType="num">
                                      <p:cBhvr>
                                        <p:cTn id="33" dur="500" fill="hold"/>
                                        <p:tgtEl>
                                          <p:spTgt spid="9"/>
                                        </p:tgtEl>
                                        <p:attrNameLst>
                                          <p:attrName>ppt_x</p:attrName>
                                        </p:attrNameLst>
                                      </p:cBhvr>
                                      <p:tavLst>
                                        <p:tav tm="0">
                                          <p:val>
                                            <p:strVal val="#ppt_x"/>
                                          </p:val>
                                        </p:tav>
                                        <p:tav tm="100000">
                                          <p:val>
                                            <p:strVal val="#ppt_x"/>
                                          </p:val>
                                        </p:tav>
                                      </p:tavLst>
                                    </p:anim>
                                    <p:anim calcmode="lin" valueType="num">
                                      <p:cBhvr>
                                        <p:cTn id="34" dur="5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strVal val="#ppt_x"/>
                                          </p:val>
                                        </p:tav>
                                        <p:tav tm="100000">
                                          <p:val>
                                            <p:strVal val="#ppt_x"/>
                                          </p:val>
                                        </p:tav>
                                      </p:tavLst>
                                    </p:anim>
                                    <p:anim calcmode="lin" valueType="num">
                                      <p:cBhvr>
                                        <p:cTn id="39" dur="5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anim calcmode="lin" valueType="num">
                                      <p:cBhvr>
                                        <p:cTn id="43" dur="500" fill="hold"/>
                                        <p:tgtEl>
                                          <p:spTgt spid="11"/>
                                        </p:tgtEl>
                                        <p:attrNameLst>
                                          <p:attrName>ppt_x</p:attrName>
                                        </p:attrNameLst>
                                      </p:cBhvr>
                                      <p:tavLst>
                                        <p:tav tm="0">
                                          <p:val>
                                            <p:strVal val="#ppt_x"/>
                                          </p:val>
                                        </p:tav>
                                        <p:tav tm="100000">
                                          <p:val>
                                            <p:strVal val="#ppt_x"/>
                                          </p:val>
                                        </p:tav>
                                      </p:tavLst>
                                    </p:anim>
                                    <p:anim calcmode="lin" valueType="num">
                                      <p:cBhvr>
                                        <p:cTn id="44" dur="5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anim calcmode="lin" valueType="num">
                                      <p:cBhvr>
                                        <p:cTn id="48" dur="500" fill="hold"/>
                                        <p:tgtEl>
                                          <p:spTgt spid="12"/>
                                        </p:tgtEl>
                                        <p:attrNameLst>
                                          <p:attrName>ppt_x</p:attrName>
                                        </p:attrNameLst>
                                      </p:cBhvr>
                                      <p:tavLst>
                                        <p:tav tm="0">
                                          <p:val>
                                            <p:strVal val="#ppt_x"/>
                                          </p:val>
                                        </p:tav>
                                        <p:tav tm="100000">
                                          <p:val>
                                            <p:strVal val="#ppt_x"/>
                                          </p:val>
                                        </p:tav>
                                      </p:tavLst>
                                    </p:anim>
                                    <p:anim calcmode="lin" valueType="num">
                                      <p:cBhvr>
                                        <p:cTn id="49" dur="5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anim calcmode="lin" valueType="num">
                                      <p:cBhvr>
                                        <p:cTn id="53" dur="500" fill="hold"/>
                                        <p:tgtEl>
                                          <p:spTgt spid="13"/>
                                        </p:tgtEl>
                                        <p:attrNameLst>
                                          <p:attrName>ppt_x</p:attrName>
                                        </p:attrNameLst>
                                      </p:cBhvr>
                                      <p:tavLst>
                                        <p:tav tm="0">
                                          <p:val>
                                            <p:strVal val="#ppt_x"/>
                                          </p:val>
                                        </p:tav>
                                        <p:tav tm="100000">
                                          <p:val>
                                            <p:strVal val="#ppt_x"/>
                                          </p:val>
                                        </p:tav>
                                      </p:tavLst>
                                    </p:anim>
                                    <p:anim calcmode="lin" valueType="num">
                                      <p:cBhvr>
                                        <p:cTn id="54" dur="5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anim calcmode="lin" valueType="num">
                                      <p:cBhvr>
                                        <p:cTn id="58" dur="500" fill="hold"/>
                                        <p:tgtEl>
                                          <p:spTgt spid="14"/>
                                        </p:tgtEl>
                                        <p:attrNameLst>
                                          <p:attrName>ppt_x</p:attrName>
                                        </p:attrNameLst>
                                      </p:cBhvr>
                                      <p:tavLst>
                                        <p:tav tm="0">
                                          <p:val>
                                            <p:strVal val="#ppt_x"/>
                                          </p:val>
                                        </p:tav>
                                        <p:tav tm="100000">
                                          <p:val>
                                            <p:strVal val="#ppt_x"/>
                                          </p:val>
                                        </p:tav>
                                      </p:tavLst>
                                    </p:anim>
                                    <p:anim calcmode="lin" valueType="num">
                                      <p:cBhvr>
                                        <p:cTn id="59" dur="500" fill="hold"/>
                                        <p:tgtEl>
                                          <p:spTgt spid="1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anim calcmode="lin" valueType="num">
                                      <p:cBhvr>
                                        <p:cTn id="63" dur="500" fill="hold"/>
                                        <p:tgtEl>
                                          <p:spTgt spid="15"/>
                                        </p:tgtEl>
                                        <p:attrNameLst>
                                          <p:attrName>ppt_x</p:attrName>
                                        </p:attrNameLst>
                                      </p:cBhvr>
                                      <p:tavLst>
                                        <p:tav tm="0">
                                          <p:val>
                                            <p:strVal val="#ppt_x"/>
                                          </p:val>
                                        </p:tav>
                                        <p:tav tm="100000">
                                          <p:val>
                                            <p:strVal val="#ppt_x"/>
                                          </p:val>
                                        </p:tav>
                                      </p:tavLst>
                                    </p:anim>
                                    <p:anim calcmode="lin" valueType="num">
                                      <p:cBhvr>
                                        <p:cTn id="64" dur="500" fill="hold"/>
                                        <p:tgtEl>
                                          <p:spTgt spid="1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500"/>
                                        <p:tgtEl>
                                          <p:spTgt spid="16"/>
                                        </p:tgtEl>
                                      </p:cBhvr>
                                    </p:animEffect>
                                    <p:anim calcmode="lin" valueType="num">
                                      <p:cBhvr>
                                        <p:cTn id="68" dur="500" fill="hold"/>
                                        <p:tgtEl>
                                          <p:spTgt spid="16"/>
                                        </p:tgtEl>
                                        <p:attrNameLst>
                                          <p:attrName>ppt_x</p:attrName>
                                        </p:attrNameLst>
                                      </p:cBhvr>
                                      <p:tavLst>
                                        <p:tav tm="0">
                                          <p:val>
                                            <p:strVal val="#ppt_x"/>
                                          </p:val>
                                        </p:tav>
                                        <p:tav tm="100000">
                                          <p:val>
                                            <p:strVal val="#ppt_x"/>
                                          </p:val>
                                        </p:tav>
                                      </p:tavLst>
                                    </p:anim>
                                    <p:anim calcmode="lin" valueType="num">
                                      <p:cBhvr>
                                        <p:cTn id="6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 grpId="0"/>
      <p:bldP spid="8" grpId="0"/>
      <p:bldP spid="9" grpId="0"/>
      <p:bldP spid="10" grpId="0"/>
      <p:bldP spid="11" grpId="0"/>
      <p:bldP spid="12" grpId="0"/>
      <p:bldP spid="13" grpId="0"/>
      <p:bldP spid="14"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stretch>
            <a:fillRect/>
          </a:stretch>
        </p:blipFill>
        <p:spPr>
          <a:xfrm>
            <a:off x="-1476531" y="2721880"/>
            <a:ext cx="15145062" cy="6412288"/>
          </a:xfrm>
          <a:prstGeom prst="rect">
            <a:avLst/>
          </a:prstGeom>
        </p:spPr>
      </p:pic>
      <p:sp>
        <p:nvSpPr>
          <p:cNvPr id="11" name="Title 3"/>
          <p:cNvSpPr txBox="1"/>
          <p:nvPr/>
        </p:nvSpPr>
        <p:spPr>
          <a:xfrm>
            <a:off x="2325370" y="1285240"/>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lang="zh-CN" altLang="en-US" sz="6000" b="1" spc="300" dirty="0">
                <a:latin typeface="微软雅黑" panose="020B0503020204020204" pitchFamily="34" charset="-122"/>
                <a:ea typeface="微软雅黑" panose="020B0503020204020204" pitchFamily="34" charset="-122"/>
                <a:cs typeface="微软雅黑" panose="020B0503020204020204" pitchFamily="34" charset="-122"/>
              </a:rPr>
              <a:t>第三章 </a:t>
            </a:r>
            <a:r>
              <a:rPr lang="en-US" altLang="zh-CN" sz="6000" b="1"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6600" b="1" spc="3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完形填空</a:t>
            </a:r>
          </a:p>
        </p:txBody>
      </p:sp>
      <p:sp>
        <p:nvSpPr>
          <p:cNvPr id="13" name="Title 3"/>
          <p:cNvSpPr txBox="1"/>
          <p:nvPr/>
        </p:nvSpPr>
        <p:spPr>
          <a:xfrm>
            <a:off x="2838459" y="2124669"/>
            <a:ext cx="6515082" cy="452438"/>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endParaRPr lang="id-ID" sz="2000" dirty="0">
              <a:solidFill>
                <a:schemeClr val="tx1">
                  <a:lumMod val="50000"/>
                  <a:lumOff val="50000"/>
                </a:schemeClr>
              </a:solidFill>
              <a:latin typeface="+mn-ea"/>
              <a:ea typeface="+mn-ea"/>
              <a:cs typeface="+mn-ea"/>
            </a:endParaRPr>
          </a:p>
        </p:txBody>
      </p:sp>
      <p:pic>
        <p:nvPicPr>
          <p:cNvPr id="17" name="图片 16"/>
          <p:cNvPicPr>
            <a:picLocks noChangeAspect="1"/>
          </p:cNvPicPr>
          <p:nvPr/>
        </p:nvPicPr>
        <p:blipFill>
          <a:blip r:embed="rId4"/>
          <a:stretch>
            <a:fillRect/>
          </a:stretch>
        </p:blipFill>
        <p:spPr>
          <a:xfrm rot="1503710">
            <a:off x="10960528" y="-610002"/>
            <a:ext cx="1770470" cy="2081708"/>
          </a:xfrm>
          <a:prstGeom prst="rect">
            <a:avLst/>
          </a:prstGeom>
        </p:spPr>
      </p:pic>
      <p:sp>
        <p:nvSpPr>
          <p:cNvPr id="2" name="灯片编号占位符 1"/>
          <p:cNvSpPr>
            <a:spLocks noGrp="1"/>
          </p:cNvSpPr>
          <p:nvPr>
            <p:ph type="sldNum" sz="quarter" idx="12"/>
          </p:nvPr>
        </p:nvSpPr>
        <p:spPr/>
        <p:txBody>
          <a:bodyPr/>
          <a:lstStyle/>
          <a:p>
            <a:fld id="{91E8FD7A-3E62-43BB-957C-4F665A7B8324}" type="slidenum">
              <a:rPr lang="id-ID" smtClean="0"/>
              <a:t>2</a:t>
            </a:fld>
            <a:endParaRPr lang="id-ID"/>
          </a:p>
        </p:txBody>
      </p:sp>
    </p:spTree>
  </p:cSld>
  <p:clrMapOvr>
    <a:masterClrMapping/>
  </p:clrMapOvr>
  <mc:AlternateContent xmlns:mc="http://schemas.openxmlformats.org/markup-compatibility/2006" xmlns:p14="http://schemas.microsoft.com/office/powerpoint/2010/main">
    <mc:Choice Requires="p14">
      <p:transition spd="slow" p14:dur="2500" advTm="3000">
        <p:checker/>
      </p:transition>
    </mc:Choice>
    <mc:Fallback xmlns="">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800"/>
                            </p:stCondLst>
                            <p:childTnLst>
                              <p:par>
                                <p:cTn id="11" presetID="4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13"/>
                                        </p:tgtEl>
                                        <p:attrNameLst>
                                          <p:attrName>style.visibility</p:attrName>
                                        </p:attrNameLst>
                                      </p:cBhvr>
                                      <p:to>
                                        <p:strVal val="visible"/>
                                      </p:to>
                                    </p:set>
                                    <p:animEffect transition="in" filter="fade">
                                      <p:cBhvr>
                                        <p:cTn id="13" dur="750"/>
                                        <p:tgtEl>
                                          <p:spTgt spid="13"/>
                                        </p:tgtEl>
                                      </p:cBhvr>
                                    </p:animEffect>
                                    <p:anim calcmode="lin" valueType="num">
                                      <p:cBhvr>
                                        <p:cTn id="14" dur="750" fill="hold"/>
                                        <p:tgtEl>
                                          <p:spTgt spid="13"/>
                                        </p:tgtEl>
                                        <p:attrNameLst>
                                          <p:attrName>ppt_x</p:attrName>
                                        </p:attrNameLst>
                                      </p:cBhvr>
                                      <p:tavLst>
                                        <p:tav tm="0">
                                          <p:val>
                                            <p:strVal val="#ppt_x"/>
                                          </p:val>
                                        </p:tav>
                                        <p:tav tm="100000">
                                          <p:val>
                                            <p:strVal val="#ppt_x"/>
                                          </p:val>
                                        </p:tav>
                                      </p:tavLst>
                                    </p:anim>
                                    <p:anim calcmode="lin" valueType="num">
                                      <p:cBhvr>
                                        <p:cTn id="15" dur="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39702" y="3964371"/>
            <a:ext cx="10808777" cy="267652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 A. sat             	B. stood      	C. stopped  		D. looked</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 A. about      	B. as            	C. prefer         	D. in order</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 A. easy           	B. amazing 	C. difficult      	D. interesting</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4. A. pleasure    	B. pain        	C. torture        	D. relief</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 A. slept             	B. spoken   	C. worked        	D. played</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 A. give off        	B. give in   	C. give out       	D. give up</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7. A. receive         	B. lose       	C. change         	D. deserve</a:t>
            </a: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rPr>
              <a:t>自 测 题 一 （ 记 叙 文 ）</a:t>
            </a:r>
          </a:p>
        </p:txBody>
      </p:sp>
      <p:sp>
        <p:nvSpPr>
          <p:cNvPr id="3" name="内容占位符 2"/>
          <p:cNvSpPr>
            <a:spLocks noGrp="1"/>
          </p:cNvSpPr>
          <p:nvPr>
            <p:ph idx="1"/>
          </p:nvPr>
        </p:nvSpPr>
        <p:spPr>
          <a:xfrm>
            <a:off x="386198" y="721323"/>
            <a:ext cx="10655613" cy="3088283"/>
          </a:xfrm>
          <a:solidFill>
            <a:schemeClr val="bg1">
              <a:alpha val="45000"/>
            </a:schemeClr>
          </a:solidFill>
        </p:spPr>
        <p:txBody>
          <a:bodyPr>
            <a:noAutofit/>
          </a:bodyPr>
          <a:lstStyle/>
          <a:p>
            <a:pPr marL="0" indent="0" algn="just">
              <a:buNone/>
            </a:pP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A professor</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1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before his class of 20 senior organic biology students, and was</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2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to hand out the final exam papers. Everyone looked at him and all were wondering how</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3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the exam would be.</a:t>
            </a:r>
          </a:p>
          <a:p>
            <a:pPr marL="0" indent="0" algn="just">
              <a:buNone/>
            </a:pP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After a moment, the professor said, “I want to say that it’s been a</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4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teaching you this semester. I know you’ve all</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5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extremely hard and many of you are off to medical school after summer. I know no one wants to get their GPA ( </a:t>
            </a:r>
            <a:r>
              <a:rPr lang="zh-CN" altLang="en-US" sz="2200" b="1" dirty="0">
                <a:latin typeface="微软雅黑" panose="020B0503020204020204" pitchFamily="34" charset="-122"/>
                <a:ea typeface="微软雅黑" panose="020B0503020204020204" pitchFamily="34" charset="-122"/>
                <a:cs typeface="Times New Roman" panose="02020603050405020304" pitchFamily="18" charset="0"/>
              </a:rPr>
              <a:t>平均成绩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messed up because they might have been celebrating this week. Anyone who would like to</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6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the final exam today will</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7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a ‘B’ for the course.”</a:t>
            </a: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4" name="灯片编号占位符 3"/>
          <p:cNvSpPr>
            <a:spLocks noGrp="1"/>
          </p:cNvSpPr>
          <p:nvPr>
            <p:ph type="sldNum" sz="quarter" idx="12"/>
          </p:nvPr>
        </p:nvSpPr>
        <p:spPr/>
        <p:txBody>
          <a:bodyPr/>
          <a:lstStyle/>
          <a:p>
            <a:fld id="{879EF9BB-81F1-401D-AA19-680A8E0D7F6D}" type="slidenum">
              <a:rPr lang="en-US" smtClean="0"/>
              <a:t>20</a:t>
            </a:fld>
            <a:endParaRPr lang="en-US"/>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10" name="TextBox 22"/>
          <p:cNvSpPr txBox="1"/>
          <p:nvPr/>
        </p:nvSpPr>
        <p:spPr>
          <a:xfrm>
            <a:off x="540589" y="49709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2" name="文本框 11">
            <a:hlinkClick r:id="rId4" action="ppaction://hlinksldjump"/>
          </p:cNvPr>
          <p:cNvSpPr txBox="1"/>
          <p:nvPr/>
        </p:nvSpPr>
        <p:spPr>
          <a:xfrm>
            <a:off x="10467770" y="3681190"/>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17" name="TextBox 22"/>
          <p:cNvSpPr txBox="1"/>
          <p:nvPr/>
        </p:nvSpPr>
        <p:spPr>
          <a:xfrm>
            <a:off x="540589" y="536627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18" name="TextBox 22"/>
          <p:cNvSpPr txBox="1"/>
          <p:nvPr/>
        </p:nvSpPr>
        <p:spPr>
          <a:xfrm>
            <a:off x="540589" y="571003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19" name="TextBox 22"/>
          <p:cNvSpPr txBox="1"/>
          <p:nvPr/>
        </p:nvSpPr>
        <p:spPr>
          <a:xfrm>
            <a:off x="530781" y="610537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barn(inVertical)">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barn(inVertical)">
                                      <p:cBhvr>
                                        <p:cTn id="50" dur="500"/>
                                        <p:tgtEl>
                                          <p:spTgt spid="18"/>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barn(inVertical)">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build="p" animBg="1"/>
      <p:bldP spid="23" grpId="0"/>
      <p:bldP spid="16" grpId="0"/>
      <p:bldP spid="9" grpId="0"/>
      <p:bldP spid="10" grpId="0"/>
      <p:bldP spid="12" grpId="0" animBg="1"/>
      <p:bldP spid="17" grpId="0"/>
      <p:bldP spid="18"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21</a:t>
            </a:fld>
            <a:endParaRPr lang="en-US"/>
          </a:p>
        </p:txBody>
      </p:sp>
      <p:sp>
        <p:nvSpPr>
          <p:cNvPr id="3" name="内容占位符 2"/>
          <p:cNvSpPr>
            <a:spLocks noGrp="1"/>
          </p:cNvSpPr>
          <p:nvPr>
            <p:ph idx="1"/>
          </p:nvPr>
        </p:nvSpPr>
        <p:spPr>
          <a:xfrm>
            <a:off x="538426" y="189782"/>
            <a:ext cx="11223849" cy="6351695"/>
          </a:xfrm>
          <a:solidFill>
            <a:schemeClr val="bg1">
              <a:alpha val="47000"/>
            </a:schemeClr>
          </a:solidFill>
        </p:spPr>
        <p:txBody>
          <a:bodyPr>
            <a:normAutofit fontScale="850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400" b="1" dirty="0">
                <a:latin typeface="微软雅黑" panose="020B0503020204020204" pitchFamily="34" charset="-122"/>
                <a:ea typeface="微软雅黑" panose="020B0503020204020204" pitchFamily="34" charset="-122"/>
              </a:rPr>
              <a:t>1. </a:t>
            </a:r>
            <a:r>
              <a:rPr lang="zh-CN" altLang="en-US" sz="2400" b="1" dirty="0">
                <a:latin typeface="微软雅黑" panose="020B0503020204020204" pitchFamily="34" charset="-122"/>
                <a:ea typeface="微软雅黑" panose="020B0503020204020204" pitchFamily="34" charset="-122"/>
              </a:rPr>
              <a:t>本题考查联系上下文。从下文可推断出是考试前，因此教授是站在全班学生面前，故本题正确答案为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2. </a:t>
            </a:r>
            <a:r>
              <a:rPr lang="zh-CN" altLang="en-US" sz="2400" b="1" dirty="0">
                <a:latin typeface="微软雅黑" panose="020B0503020204020204" pitchFamily="34" charset="-122"/>
                <a:ea typeface="微软雅黑" panose="020B0503020204020204" pitchFamily="34" charset="-122"/>
              </a:rPr>
              <a:t>本题考查联系上下文和固定搭配。四个选项都可以跟</a:t>
            </a:r>
            <a:r>
              <a:rPr lang="en-US" altLang="zh-CN" sz="2400" b="1" dirty="0">
                <a:latin typeface="微软雅黑" panose="020B0503020204020204" pitchFamily="34" charset="-122"/>
                <a:ea typeface="微软雅黑" panose="020B0503020204020204" pitchFamily="34" charset="-122"/>
              </a:rPr>
              <a:t>to</a:t>
            </a:r>
            <a:r>
              <a:rPr lang="zh-CN" altLang="en-US" sz="2400" b="1" dirty="0">
                <a:latin typeface="微软雅黑" panose="020B0503020204020204" pitchFamily="34" charset="-122"/>
                <a:ea typeface="微软雅黑" panose="020B0503020204020204" pitchFamily="34" charset="-122"/>
              </a:rPr>
              <a:t>连用，但是联系上下文，最合适的是</a:t>
            </a:r>
            <a:r>
              <a:rPr lang="en-US" altLang="zh-CN" sz="2400" b="1" dirty="0">
                <a:latin typeface="微软雅黑" panose="020B0503020204020204" pitchFamily="34" charset="-122"/>
                <a:ea typeface="微软雅黑" panose="020B0503020204020204" pitchFamily="34" charset="-122"/>
              </a:rPr>
              <a:t>be about to“</a:t>
            </a:r>
            <a:r>
              <a:rPr lang="zh-CN" altLang="en-US" sz="2400" b="1" dirty="0">
                <a:latin typeface="微软雅黑" panose="020B0503020204020204" pitchFamily="34" charset="-122"/>
                <a:ea typeface="微软雅黑" panose="020B0503020204020204" pitchFamily="34" charset="-122"/>
              </a:rPr>
              <a:t>即将、将要”，在这里是“准备发试卷”，故本题正确答案为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3. </a:t>
            </a:r>
            <a:r>
              <a:rPr lang="zh-CN" altLang="en-US" sz="2400" b="1" dirty="0">
                <a:latin typeface="微软雅黑" panose="020B0503020204020204" pitchFamily="34" charset="-122"/>
                <a:ea typeface="微软雅黑" panose="020B0503020204020204" pitchFamily="34" charset="-122"/>
              </a:rPr>
              <a:t>本题考查常识背景。一般试卷发下来之前学生都会琢磨试卷有多难，选择“</a:t>
            </a:r>
            <a:r>
              <a:rPr lang="en-US" altLang="zh-CN" sz="2400" b="1" dirty="0">
                <a:latin typeface="微软雅黑" panose="020B0503020204020204" pitchFamily="34" charset="-122"/>
                <a:ea typeface="微软雅黑" panose="020B0503020204020204" pitchFamily="34" charset="-122"/>
              </a:rPr>
              <a:t>difficult”</a:t>
            </a:r>
            <a:r>
              <a:rPr lang="zh-CN" altLang="en-US" sz="2400" b="1" dirty="0">
                <a:latin typeface="微软雅黑" panose="020B0503020204020204" pitchFamily="34" charset="-122"/>
                <a:ea typeface="微软雅黑" panose="020B0503020204020204" pitchFamily="34" charset="-122"/>
              </a:rPr>
              <a:t>，故本题正确答案为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4. </a:t>
            </a:r>
            <a:r>
              <a:rPr lang="zh-CN" altLang="en-US" sz="2400" b="1" dirty="0">
                <a:latin typeface="微软雅黑" panose="020B0503020204020204" pitchFamily="34" charset="-122"/>
                <a:ea typeface="微软雅黑" panose="020B0503020204020204" pitchFamily="34" charset="-122"/>
              </a:rPr>
              <a:t>本题考查联系上下文。从后文看，没有看到教师跟学生相处得不愉快，符合句意的只有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，故本题正确答案为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5. </a:t>
            </a:r>
            <a:r>
              <a:rPr lang="zh-CN" altLang="en-US" sz="2400" b="1" dirty="0">
                <a:latin typeface="微软雅黑" panose="020B0503020204020204" pitchFamily="34" charset="-122"/>
                <a:ea typeface="微软雅黑" panose="020B0503020204020204" pitchFamily="34" charset="-122"/>
              </a:rPr>
              <a:t>本题考查词义辨析和联系上下文。结合老师前文说的话，教学生很愉快，可推出学生们肯定学习很用功，选择</a:t>
            </a:r>
            <a:r>
              <a:rPr lang="en-US" altLang="zh-CN" sz="2400" b="1" dirty="0">
                <a:latin typeface="微软雅黑" panose="020B0503020204020204" pitchFamily="34" charset="-122"/>
                <a:ea typeface="微软雅黑" panose="020B0503020204020204" pitchFamily="34" charset="-122"/>
              </a:rPr>
              <a:t>worked hard“</a:t>
            </a:r>
            <a:r>
              <a:rPr lang="zh-CN" altLang="en-US" sz="2400" b="1" dirty="0">
                <a:latin typeface="微软雅黑" panose="020B0503020204020204" pitchFamily="34" charset="-122"/>
                <a:ea typeface="微软雅黑" panose="020B0503020204020204" pitchFamily="34" charset="-122"/>
              </a:rPr>
              <a:t>努力学习”，故本题正确答案为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6. </a:t>
            </a:r>
            <a:r>
              <a:rPr lang="zh-CN" altLang="en-US" sz="2400" b="1" dirty="0">
                <a:latin typeface="微软雅黑" panose="020B0503020204020204" pitchFamily="34" charset="-122"/>
                <a:ea typeface="微软雅黑" panose="020B0503020204020204" pitchFamily="34" charset="-122"/>
              </a:rPr>
              <a:t>本题考查词义辨析和联系上下文。从下文得知，是放弃了期末考试，就可以得到</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等第，选择 </a:t>
            </a:r>
            <a:r>
              <a:rPr lang="en-US" altLang="zh-CN" sz="2400" b="1" dirty="0">
                <a:latin typeface="微软雅黑" panose="020B0503020204020204" pitchFamily="34" charset="-122"/>
                <a:ea typeface="微软雅黑" panose="020B0503020204020204" pitchFamily="34" charset="-122"/>
              </a:rPr>
              <a:t>give up“</a:t>
            </a:r>
            <a:r>
              <a:rPr lang="zh-CN" altLang="en-US" sz="2400" b="1" dirty="0">
                <a:latin typeface="微软雅黑" panose="020B0503020204020204" pitchFamily="34" charset="-122"/>
                <a:ea typeface="微软雅黑" panose="020B0503020204020204" pitchFamily="34" charset="-122"/>
              </a:rPr>
              <a:t>放弃”，故本题正确答案为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7. </a:t>
            </a:r>
            <a:r>
              <a:rPr lang="zh-CN" altLang="en-US" sz="2400" b="1" dirty="0">
                <a:latin typeface="微软雅黑" panose="020B0503020204020204" pitchFamily="34" charset="-122"/>
                <a:ea typeface="微软雅黑" panose="020B0503020204020204" pitchFamily="34" charset="-122"/>
              </a:rPr>
              <a:t>本题考查词义辨析。“</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是等第，即一个成绩，四个选项的意思，只有</a:t>
            </a:r>
            <a:r>
              <a:rPr lang="en-US" altLang="zh-CN" sz="2400" b="1" dirty="0">
                <a:latin typeface="微软雅黑" panose="020B0503020204020204" pitchFamily="34" charset="-122"/>
                <a:ea typeface="微软雅黑" panose="020B0503020204020204" pitchFamily="34" charset="-122"/>
              </a:rPr>
              <a:t>receive“</a:t>
            </a:r>
            <a:r>
              <a:rPr lang="zh-CN" altLang="en-US" sz="2400" b="1" dirty="0">
                <a:latin typeface="微软雅黑" panose="020B0503020204020204" pitchFamily="34" charset="-122"/>
                <a:ea typeface="微软雅黑" panose="020B0503020204020204" pitchFamily="34" charset="-122"/>
              </a:rPr>
              <a:t>收到、接收”，符合题意，故本题正确答案为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wipe(up)">
                                      <p:cBhvr>
                                        <p:cTn id="29" dur="500"/>
                                        <p:tgtEl>
                                          <p:spTgt spid="3">
                                            <p:txEl>
                                              <p:pRg st="5" end="5"/>
                                            </p:txEl>
                                          </p:spTgt>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up)">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206644"/>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rPr>
              <a:t>自 测 题 一 （ 记 叙 文 ）</a:t>
            </a:r>
          </a:p>
        </p:txBody>
      </p:sp>
      <p:sp>
        <p:nvSpPr>
          <p:cNvPr id="3" name="内容占位符 2"/>
          <p:cNvSpPr>
            <a:spLocks noGrp="1"/>
          </p:cNvSpPr>
          <p:nvPr>
            <p:ph idx="1"/>
          </p:nvPr>
        </p:nvSpPr>
        <p:spPr>
          <a:xfrm>
            <a:off x="540589" y="554248"/>
            <a:ext cx="10655613" cy="3088283"/>
          </a:xfrm>
          <a:solidFill>
            <a:schemeClr val="bg1">
              <a:alpha val="45000"/>
            </a:schemeClr>
          </a:solidFill>
        </p:spPr>
        <p:txBody>
          <a:bodyPr>
            <a:noAutofit/>
          </a:bodyPr>
          <a:lstStyle/>
          <a:p>
            <a:pPr marL="0" indent="0" algn="just">
              <a:buNone/>
            </a:pP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Most of the students couldn’t</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8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it! However, after a short silence, there was</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9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rejoicing ( </a:t>
            </a:r>
            <a:r>
              <a:rPr lang="zh-CN" altLang="en-US" sz="2200" b="1" dirty="0">
                <a:latin typeface="微软雅黑" panose="020B0503020204020204" pitchFamily="34" charset="-122"/>
                <a:ea typeface="微软雅黑" panose="020B0503020204020204" pitchFamily="34" charset="-122"/>
                <a:cs typeface="Times New Roman" panose="02020603050405020304" pitchFamily="18" charset="0"/>
              </a:rPr>
              <a:t>高兴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)amongst the class as students got up, passed by the professor to thank him and</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10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out on his offer. As the last taker</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11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the room, the professor looked out over the handful of remaining students and asked, “Anyone else? This is your</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12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chance.” One final student</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13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up and took the offer.</a:t>
            </a:r>
          </a:p>
          <a:p>
            <a:pPr marL="0" indent="0" algn="just">
              <a:buNone/>
            </a:pP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The professor</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14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the door and checked who were still in the classroom. “I’m glad to see you believe in</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15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 he said. “You all have ‘A’ s.”</a:t>
            </a:r>
          </a:p>
        </p:txBody>
      </p:sp>
      <p:sp>
        <p:nvSpPr>
          <p:cNvPr id="23" name="TextBox 22"/>
          <p:cNvSpPr txBox="1"/>
          <p:nvPr/>
        </p:nvSpPr>
        <p:spPr>
          <a:xfrm>
            <a:off x="908394" y="426535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4" name="灯片编号占位符 3"/>
          <p:cNvSpPr>
            <a:spLocks noGrp="1"/>
          </p:cNvSpPr>
          <p:nvPr>
            <p:ph type="sldNum" sz="quarter" idx="12"/>
          </p:nvPr>
        </p:nvSpPr>
        <p:spPr/>
        <p:txBody>
          <a:bodyPr/>
          <a:lstStyle/>
          <a:p>
            <a:fld id="{879EF9BB-81F1-401D-AA19-680A8E0D7F6D}" type="slidenum">
              <a:rPr lang="en-US" smtClean="0"/>
              <a:t>22</a:t>
            </a:fld>
            <a:endParaRPr lang="en-US"/>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898586" y="391598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9" name="TextBox 22"/>
          <p:cNvSpPr txBox="1"/>
          <p:nvPr/>
        </p:nvSpPr>
        <p:spPr>
          <a:xfrm>
            <a:off x="898587" y="355580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10" name="TextBox 22"/>
          <p:cNvSpPr txBox="1"/>
          <p:nvPr/>
        </p:nvSpPr>
        <p:spPr>
          <a:xfrm>
            <a:off x="908394" y="461471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2" name="文本框 11">
            <a:hlinkClick r:id="rId4" action="ppaction://hlinksldjump"/>
          </p:cNvPr>
          <p:cNvSpPr txBox="1"/>
          <p:nvPr/>
        </p:nvSpPr>
        <p:spPr>
          <a:xfrm>
            <a:off x="10530428" y="3596792"/>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17" name="TextBox 22"/>
          <p:cNvSpPr txBox="1"/>
          <p:nvPr/>
        </p:nvSpPr>
        <p:spPr>
          <a:xfrm>
            <a:off x="908394" y="501006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18" name="TextBox 22"/>
          <p:cNvSpPr txBox="1"/>
          <p:nvPr/>
        </p:nvSpPr>
        <p:spPr>
          <a:xfrm>
            <a:off x="908394" y="535381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19" name="TextBox 22"/>
          <p:cNvSpPr txBox="1"/>
          <p:nvPr/>
        </p:nvSpPr>
        <p:spPr>
          <a:xfrm>
            <a:off x="898586" y="5749160"/>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5" name="文本框 4"/>
          <p:cNvSpPr txBox="1"/>
          <p:nvPr/>
        </p:nvSpPr>
        <p:spPr>
          <a:xfrm>
            <a:off x="1350831" y="3596529"/>
            <a:ext cx="9691263" cy="304609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8. A. like        	B. believe  	C. imagine	D. think</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9. A. much        	B. many    	C. little	D. few</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10. A. write       	B. pick       	C. let		D. sign</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11. A. left          	B. took      	C. opened	D. closed</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12. A. first         	B. least      	C. last 	D. only</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13. A. woke       	B. sped      	C. sat   	D. rose</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14. A. opened   	B. closed    	C. broke	D. cleaned</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15. A. me          	B. you         	C. myself	D. yourself</a:t>
            </a:r>
          </a:p>
        </p:txBody>
      </p:sp>
      <p:sp>
        <p:nvSpPr>
          <p:cNvPr id="20" name="TextBox 22"/>
          <p:cNvSpPr txBox="1"/>
          <p:nvPr/>
        </p:nvSpPr>
        <p:spPr>
          <a:xfrm>
            <a:off x="908394" y="613101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barn(inVertical)">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barn(inVertical)">
                                      <p:cBhvr>
                                        <p:cTn id="50" dur="500"/>
                                        <p:tgtEl>
                                          <p:spTgt spid="18"/>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barn(inVertical)">
                                      <p:cBhvr>
                                        <p:cTn id="55" dur="500"/>
                                        <p:tgtEl>
                                          <p:spTgt spid="19"/>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barn(inVertical)">
                                      <p:cBhvr>
                                        <p:cTn id="6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23" grpId="0"/>
      <p:bldP spid="16" grpId="0"/>
      <p:bldP spid="9" grpId="0"/>
      <p:bldP spid="10" grpId="0"/>
      <p:bldP spid="12" grpId="0" animBg="1"/>
      <p:bldP spid="17" grpId="0"/>
      <p:bldP spid="18" grpId="0"/>
      <p:bldP spid="19" grpId="0"/>
      <p:bldP spid="5"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23</a:t>
            </a:fld>
            <a:endParaRPr lang="en-US"/>
          </a:p>
        </p:txBody>
      </p:sp>
      <p:sp>
        <p:nvSpPr>
          <p:cNvPr id="3" name="内容占位符 2"/>
          <p:cNvSpPr>
            <a:spLocks noGrp="1"/>
          </p:cNvSpPr>
          <p:nvPr>
            <p:ph idx="1"/>
          </p:nvPr>
        </p:nvSpPr>
        <p:spPr>
          <a:xfrm>
            <a:off x="538426" y="189782"/>
            <a:ext cx="11223849" cy="6351695"/>
          </a:xfrm>
          <a:solidFill>
            <a:schemeClr val="bg1">
              <a:alpha val="47000"/>
            </a:schemeClr>
          </a:solidFill>
        </p:spPr>
        <p:txBody>
          <a:bodyPr>
            <a:normAutofit fontScale="850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400" b="1" dirty="0">
                <a:latin typeface="微软雅黑" panose="020B0503020204020204" pitchFamily="34" charset="-122"/>
                <a:ea typeface="微软雅黑" panose="020B0503020204020204" pitchFamily="34" charset="-122"/>
              </a:rPr>
              <a:t>8. </a:t>
            </a:r>
            <a:r>
              <a:rPr lang="zh-CN" altLang="en-US" sz="2400" b="1" dirty="0">
                <a:latin typeface="微软雅黑" panose="020B0503020204020204" pitchFamily="34" charset="-122"/>
                <a:ea typeface="微软雅黑" panose="020B0503020204020204" pitchFamily="34" charset="-122"/>
              </a:rPr>
              <a:t>本题考查词义辨析和联系上下文。不考试居然也能得到</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，幸福来得太突然，很多学生难以置信。选择</a:t>
            </a:r>
            <a:r>
              <a:rPr lang="en-US" altLang="zh-CN" sz="2400" b="1" dirty="0">
                <a:latin typeface="微软雅黑" panose="020B0503020204020204" pitchFamily="34" charset="-122"/>
                <a:ea typeface="微软雅黑" panose="020B0503020204020204" pitchFamily="34" charset="-122"/>
              </a:rPr>
              <a:t>believe“</a:t>
            </a:r>
            <a:r>
              <a:rPr lang="zh-CN" altLang="en-US" sz="2400" b="1" dirty="0">
                <a:latin typeface="微软雅黑" panose="020B0503020204020204" pitchFamily="34" charset="-122"/>
                <a:ea typeface="微软雅黑" panose="020B0503020204020204" pitchFamily="34" charset="-122"/>
              </a:rPr>
              <a:t>相信”，故本题正确答案为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9. </a:t>
            </a:r>
            <a:r>
              <a:rPr lang="zh-CN" altLang="en-US" sz="2400" b="1" dirty="0">
                <a:latin typeface="微软雅黑" panose="020B0503020204020204" pitchFamily="34" charset="-122"/>
                <a:ea typeface="微软雅黑" panose="020B0503020204020204" pitchFamily="34" charset="-122"/>
              </a:rPr>
              <a:t>本题考查语法和词义辨析。</a:t>
            </a:r>
            <a:r>
              <a:rPr lang="en-US" altLang="zh-CN" sz="2400" b="1" dirty="0">
                <a:latin typeface="微软雅黑" panose="020B0503020204020204" pitchFamily="34" charset="-122"/>
                <a:ea typeface="微软雅黑" panose="020B0503020204020204" pitchFamily="34" charset="-122"/>
              </a:rPr>
              <a:t>rejoicing</a:t>
            </a:r>
            <a:r>
              <a:rPr lang="zh-CN" altLang="en-US" sz="2400" b="1" dirty="0">
                <a:latin typeface="微软雅黑" panose="020B0503020204020204" pitchFamily="34" charset="-122"/>
                <a:ea typeface="微软雅黑" panose="020B0503020204020204" pitchFamily="34" charset="-122"/>
              </a:rPr>
              <a:t>是一个不可数名词，表示“高兴”。用</a:t>
            </a:r>
            <a:r>
              <a:rPr lang="en-US" altLang="zh-CN" sz="2400" b="1" dirty="0">
                <a:latin typeface="微软雅黑" panose="020B0503020204020204" pitchFamily="34" charset="-122"/>
                <a:ea typeface="微软雅黑" panose="020B0503020204020204" pitchFamily="34" charset="-122"/>
              </a:rPr>
              <a:t>much</a:t>
            </a:r>
            <a:r>
              <a:rPr lang="zh-CN" altLang="en-US" sz="2400" b="1" dirty="0">
                <a:latin typeface="微软雅黑" panose="020B0503020204020204" pitchFamily="34" charset="-122"/>
                <a:ea typeface="微软雅黑" panose="020B0503020204020204" pitchFamily="34" charset="-122"/>
              </a:rPr>
              <a:t>来修饰不可数名词，表示“非常高兴”，故本题正确答案为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10. </a:t>
            </a:r>
            <a:r>
              <a:rPr lang="zh-CN" altLang="en-US" sz="2400" b="1" dirty="0">
                <a:latin typeface="微软雅黑" panose="020B0503020204020204" pitchFamily="34" charset="-122"/>
                <a:ea typeface="微软雅黑" panose="020B0503020204020204" pitchFamily="34" charset="-122"/>
              </a:rPr>
              <a:t>本题考查固定搭配。</a:t>
            </a:r>
            <a:r>
              <a:rPr lang="en-US" altLang="zh-CN" sz="2400" b="1" dirty="0">
                <a:latin typeface="微软雅黑" panose="020B0503020204020204" pitchFamily="34" charset="-122"/>
                <a:ea typeface="微软雅黑" panose="020B0503020204020204" pitchFamily="34" charset="-122"/>
              </a:rPr>
              <a:t>write out“</a:t>
            </a:r>
            <a:r>
              <a:rPr lang="zh-CN" altLang="en-US" sz="2400" b="1" dirty="0">
                <a:latin typeface="微软雅黑" panose="020B0503020204020204" pitchFamily="34" charset="-122"/>
                <a:ea typeface="微软雅黑" panose="020B0503020204020204" pitchFamily="34" charset="-122"/>
              </a:rPr>
              <a:t>写出”，</a:t>
            </a:r>
            <a:r>
              <a:rPr lang="en-US" altLang="zh-CN" sz="2400" b="1" dirty="0">
                <a:latin typeface="微软雅黑" panose="020B0503020204020204" pitchFamily="34" charset="-122"/>
                <a:ea typeface="微软雅黑" panose="020B0503020204020204" pitchFamily="34" charset="-122"/>
              </a:rPr>
              <a:t>pick out“</a:t>
            </a:r>
            <a:r>
              <a:rPr lang="zh-CN" altLang="en-US" sz="2400" b="1" dirty="0">
                <a:latin typeface="微软雅黑" panose="020B0503020204020204" pitchFamily="34" charset="-122"/>
                <a:ea typeface="微软雅黑" panose="020B0503020204020204" pitchFamily="34" charset="-122"/>
              </a:rPr>
              <a:t>挑选出”，</a:t>
            </a:r>
            <a:r>
              <a:rPr lang="en-US" altLang="zh-CN" sz="2400" b="1" dirty="0">
                <a:latin typeface="微软雅黑" panose="020B0503020204020204" pitchFamily="34" charset="-122"/>
                <a:ea typeface="微软雅黑" panose="020B0503020204020204" pitchFamily="34" charset="-122"/>
              </a:rPr>
              <a:t>let out“</a:t>
            </a:r>
            <a:r>
              <a:rPr lang="zh-CN" altLang="en-US" sz="2400" b="1" dirty="0">
                <a:latin typeface="微软雅黑" panose="020B0503020204020204" pitchFamily="34" charset="-122"/>
                <a:ea typeface="微软雅黑" panose="020B0503020204020204" pitchFamily="34" charset="-122"/>
              </a:rPr>
              <a:t>泄露”，</a:t>
            </a:r>
            <a:r>
              <a:rPr lang="en-US" altLang="zh-CN" sz="2400" b="1" dirty="0">
                <a:latin typeface="微软雅黑" panose="020B0503020204020204" pitchFamily="34" charset="-122"/>
                <a:ea typeface="微软雅黑" panose="020B0503020204020204" pitchFamily="34" charset="-122"/>
              </a:rPr>
              <a:t>sign out“</a:t>
            </a:r>
            <a:r>
              <a:rPr lang="zh-CN" altLang="en-US" sz="2400" b="1" dirty="0">
                <a:latin typeface="微软雅黑" panose="020B0503020204020204" pitchFamily="34" charset="-122"/>
                <a:ea typeface="微软雅黑" panose="020B0503020204020204" pitchFamily="34" charset="-122"/>
              </a:rPr>
              <a:t>签名登记离开”。根据上下文意思，</a:t>
            </a:r>
            <a:r>
              <a:rPr lang="en-US" altLang="zh-CN" sz="2400" b="1" dirty="0">
                <a:latin typeface="微软雅黑" panose="020B0503020204020204" pitchFamily="34" charset="-122"/>
                <a:ea typeface="微软雅黑" panose="020B0503020204020204" pitchFamily="34" charset="-122"/>
              </a:rPr>
              <a:t>sign out</a:t>
            </a:r>
            <a:r>
              <a:rPr lang="zh-CN" altLang="en-US" sz="2400" b="1" dirty="0">
                <a:latin typeface="微软雅黑" panose="020B0503020204020204" pitchFamily="34" charset="-122"/>
                <a:ea typeface="微软雅黑" panose="020B0503020204020204" pitchFamily="34" charset="-122"/>
              </a:rPr>
              <a:t>最符合题意，故本题正确答案为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11. </a:t>
            </a:r>
            <a:r>
              <a:rPr lang="zh-CN" altLang="en-US" sz="2400" b="1" dirty="0">
                <a:latin typeface="微软雅黑" panose="020B0503020204020204" pitchFamily="34" charset="-122"/>
                <a:ea typeface="微软雅黑" panose="020B0503020204020204" pitchFamily="34" charset="-122"/>
              </a:rPr>
              <a:t>本题考查联系上下文。根据上下文，学生是离开了教室，故本题正确答案为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12. </a:t>
            </a:r>
            <a:r>
              <a:rPr lang="zh-CN" altLang="en-US" sz="2400" b="1" dirty="0">
                <a:latin typeface="微软雅黑" panose="020B0503020204020204" pitchFamily="34" charset="-122"/>
                <a:ea typeface="微软雅黑" panose="020B0503020204020204" pitchFamily="34" charset="-122"/>
              </a:rPr>
              <a:t>本题考查联系上下文。学生选择完了，教授还要再确定一下，选择</a:t>
            </a:r>
            <a:r>
              <a:rPr lang="en-US" altLang="zh-CN" sz="2400" b="1" dirty="0">
                <a:latin typeface="微软雅黑" panose="020B0503020204020204" pitchFamily="34" charset="-122"/>
                <a:ea typeface="微软雅黑" panose="020B0503020204020204" pitchFamily="34" charset="-122"/>
              </a:rPr>
              <a:t>last chance“</a:t>
            </a:r>
            <a:r>
              <a:rPr lang="zh-CN" altLang="en-US" sz="2400" b="1" dirty="0">
                <a:latin typeface="微软雅黑" panose="020B0503020204020204" pitchFamily="34" charset="-122"/>
                <a:ea typeface="微软雅黑" panose="020B0503020204020204" pitchFamily="34" charset="-122"/>
              </a:rPr>
              <a:t>最后的机会”，故本题正确答案为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13. </a:t>
            </a:r>
            <a:r>
              <a:rPr lang="zh-CN" altLang="en-US" sz="2400" b="1" dirty="0">
                <a:latin typeface="微软雅黑" panose="020B0503020204020204" pitchFamily="34" charset="-122"/>
                <a:ea typeface="微软雅黑" panose="020B0503020204020204" pitchFamily="34" charset="-122"/>
              </a:rPr>
              <a:t>本题考查固定短语和联系上下文。结合文章内容，最后一个学生</a:t>
            </a:r>
            <a:r>
              <a:rPr lang="en-US" altLang="zh-CN" sz="2400" b="1" dirty="0">
                <a:latin typeface="微软雅黑" panose="020B0503020204020204" pitchFamily="34" charset="-122"/>
                <a:ea typeface="微软雅黑" panose="020B0503020204020204" pitchFamily="34" charset="-122"/>
              </a:rPr>
              <a:t>rose up“</a:t>
            </a:r>
            <a:r>
              <a:rPr lang="zh-CN" altLang="en-US" sz="2400" b="1" dirty="0">
                <a:latin typeface="微软雅黑" panose="020B0503020204020204" pitchFamily="34" charset="-122"/>
                <a:ea typeface="微软雅黑" panose="020B0503020204020204" pitchFamily="34" charset="-122"/>
              </a:rPr>
              <a:t>站起身来”，符合题意，故本题正确答案为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14. </a:t>
            </a:r>
            <a:r>
              <a:rPr lang="zh-CN" altLang="en-US" sz="2400" b="1" dirty="0">
                <a:latin typeface="微软雅黑" panose="020B0503020204020204" pitchFamily="34" charset="-122"/>
                <a:ea typeface="微软雅黑" panose="020B0503020204020204" pitchFamily="34" charset="-122"/>
              </a:rPr>
              <a:t>本题考查词义辨析和联系上下文。结合文章内容，教授关上门“</a:t>
            </a:r>
            <a:r>
              <a:rPr lang="en-US" altLang="zh-CN" sz="2400" b="1" dirty="0">
                <a:latin typeface="微软雅黑" panose="020B0503020204020204" pitchFamily="34" charset="-122"/>
                <a:ea typeface="微软雅黑" panose="020B0503020204020204" pitchFamily="34" charset="-122"/>
              </a:rPr>
              <a:t>closed the door”</a:t>
            </a:r>
            <a:r>
              <a:rPr lang="zh-CN" altLang="en-US" sz="2400" b="1" dirty="0">
                <a:latin typeface="微软雅黑" panose="020B0503020204020204" pitchFamily="34" charset="-122"/>
                <a:ea typeface="微软雅黑" panose="020B0503020204020204" pitchFamily="34" charset="-122"/>
              </a:rPr>
              <a:t>，开始清点还在教室里面的学生，故本题正确答案为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15. </a:t>
            </a:r>
            <a:r>
              <a:rPr lang="zh-CN" altLang="en-US" sz="2400" b="1" dirty="0">
                <a:latin typeface="微软雅黑" panose="020B0503020204020204" pitchFamily="34" charset="-122"/>
                <a:ea typeface="微软雅黑" panose="020B0503020204020204" pitchFamily="34" charset="-122"/>
              </a:rPr>
              <a:t>本题考查固定搭配和联系上文。</a:t>
            </a:r>
            <a:r>
              <a:rPr lang="en-US" altLang="zh-CN" sz="2400" b="1" dirty="0">
                <a:latin typeface="微软雅黑" panose="020B0503020204020204" pitchFamily="34" charset="-122"/>
                <a:ea typeface="微软雅黑" panose="020B0503020204020204" pitchFamily="34" charset="-122"/>
              </a:rPr>
              <a:t>believe in yourself“</a:t>
            </a:r>
            <a:r>
              <a:rPr lang="zh-CN" altLang="en-US" sz="2400" b="1" dirty="0">
                <a:latin typeface="微软雅黑" panose="020B0503020204020204" pitchFamily="34" charset="-122"/>
                <a:ea typeface="微软雅黑" panose="020B0503020204020204" pitchFamily="34" charset="-122"/>
              </a:rPr>
              <a:t>相信自己”，故本题正确答案为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wipe(up)">
                                      <p:cBhvr>
                                        <p:cTn id="29" dur="500"/>
                                        <p:tgtEl>
                                          <p:spTgt spid="3">
                                            <p:txEl>
                                              <p:pRg st="5" end="5"/>
                                            </p:txEl>
                                          </p:spTgt>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up)">
                                      <p:cBhvr>
                                        <p:cTn id="32" dur="500"/>
                                        <p:tgtEl>
                                          <p:spTgt spid="3">
                                            <p:txEl>
                                              <p:pRg st="6" end="6"/>
                                            </p:txEl>
                                          </p:spTgt>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wipe(up)">
                                      <p:cBhvr>
                                        <p:cTn id="35"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grpSp>
        <p:nvGrpSpPr>
          <p:cNvPr id="7" name="组合 6"/>
          <p:cNvGrpSpPr/>
          <p:nvPr/>
        </p:nvGrpSpPr>
        <p:grpSpPr>
          <a:xfrm>
            <a:off x="101793" y="162019"/>
            <a:ext cx="4044462" cy="728090"/>
            <a:chOff x="0" y="218898"/>
            <a:chExt cx="4044462" cy="728090"/>
          </a:xfrm>
          <a:solidFill>
            <a:schemeClr val="tx2"/>
          </a:solidFill>
        </p:grpSpPr>
        <p:sp>
          <p:nvSpPr>
            <p:cNvPr id="6" name="箭头: V 形 5"/>
            <p:cNvSpPr/>
            <p:nvPr/>
          </p:nvSpPr>
          <p:spPr>
            <a:xfrm>
              <a:off x="0" y="218898"/>
              <a:ext cx="40444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789778" y="305944"/>
              <a:ext cx="2877711" cy="553998"/>
            </a:xfrm>
            <a:prstGeom prst="rect">
              <a:avLst/>
            </a:prstGeom>
            <a:noFill/>
            <a:ln>
              <a:noFill/>
            </a:ln>
          </p:spPr>
          <p:txBody>
            <a:bodyPr wrap="none" rtlCol="0">
              <a:spAutoFit/>
            </a:bodyPr>
            <a:lstStyle/>
            <a:p>
              <a:r>
                <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rPr>
                <a:t>本自测我学了：</a:t>
              </a:r>
            </a:p>
          </p:txBody>
        </p:sp>
      </p:grpSp>
      <p:grpSp>
        <p:nvGrpSpPr>
          <p:cNvPr id="37" name="组合 36"/>
          <p:cNvGrpSpPr/>
          <p:nvPr/>
        </p:nvGrpSpPr>
        <p:grpSpPr>
          <a:xfrm>
            <a:off x="-461643" y="957512"/>
            <a:ext cx="4555859" cy="599166"/>
            <a:chOff x="1530019" y="1510591"/>
            <a:chExt cx="4044462" cy="833387"/>
          </a:xfrm>
          <a:solidFill>
            <a:schemeClr val="tx2"/>
          </a:solidFill>
        </p:grpSpPr>
        <p:sp>
          <p:nvSpPr>
            <p:cNvPr id="38" name="箭头: V 形 37"/>
            <p:cNvSpPr/>
            <p:nvPr/>
          </p:nvSpPr>
          <p:spPr>
            <a:xfrm>
              <a:off x="1530019" y="1615888"/>
              <a:ext cx="4044462" cy="728090"/>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p:cNvSpPr txBox="1"/>
            <p:nvPr/>
          </p:nvSpPr>
          <p:spPr>
            <a:xfrm>
              <a:off x="2277674" y="1510591"/>
              <a:ext cx="2634122"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semester </a:t>
              </a:r>
              <a:r>
                <a:rPr lang="en-US" altLang="zh-CN" sz="2400" b="1" i="1" dirty="0">
                  <a:solidFill>
                    <a:srgbClr val="002060"/>
                  </a:solidFill>
                  <a:latin typeface="微软雅黑" panose="020B0503020204020204" pitchFamily="34" charset="-122"/>
                  <a:ea typeface="微软雅黑" panose="020B0503020204020204" pitchFamily="34" charset="-122"/>
                  <a:cs typeface="+mj-cs"/>
                </a:rPr>
                <a:t>n</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学期</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40" name="组合 39"/>
          <p:cNvGrpSpPr/>
          <p:nvPr/>
        </p:nvGrpSpPr>
        <p:grpSpPr>
          <a:xfrm>
            <a:off x="149723" y="1779871"/>
            <a:ext cx="4555859" cy="525775"/>
            <a:chOff x="1530019" y="1615888"/>
            <a:chExt cx="4554259" cy="728090"/>
          </a:xfrm>
          <a:solidFill>
            <a:schemeClr val="accent1">
              <a:lumMod val="50000"/>
            </a:schemeClr>
          </a:solidFill>
        </p:grpSpPr>
        <p:sp>
          <p:nvSpPr>
            <p:cNvPr id="41" name="箭头: V 形 40"/>
            <p:cNvSpPr/>
            <p:nvPr/>
          </p:nvSpPr>
          <p:spPr>
            <a:xfrm>
              <a:off x="1530019" y="1615888"/>
              <a:ext cx="4554259"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文本框 41"/>
            <p:cNvSpPr txBox="1"/>
            <p:nvPr/>
          </p:nvSpPr>
          <p:spPr>
            <a:xfrm>
              <a:off x="2091324" y="1635552"/>
              <a:ext cx="3992954"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extremely </a:t>
              </a:r>
              <a:r>
                <a:rPr lang="en-US" altLang="zh-CN" sz="2400" b="1" i="1" dirty="0">
                  <a:ln w="12700">
                    <a:noFill/>
                  </a:ln>
                  <a:solidFill>
                    <a:schemeClr val="bg1"/>
                  </a:solidFill>
                  <a:latin typeface="微软雅黑" panose="020B0503020204020204" pitchFamily="34" charset="-122"/>
                  <a:ea typeface="微软雅黑" panose="020B0503020204020204" pitchFamily="34" charset="-122"/>
                  <a:cs typeface="+mj-cs"/>
                </a:rPr>
                <a:t>adv</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非常地</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63" name="组合 62"/>
          <p:cNvGrpSpPr/>
          <p:nvPr/>
        </p:nvGrpSpPr>
        <p:grpSpPr>
          <a:xfrm>
            <a:off x="-461643" y="2387012"/>
            <a:ext cx="4697817" cy="612118"/>
            <a:chOff x="1530018" y="1492576"/>
            <a:chExt cx="4170485" cy="851402"/>
          </a:xfrm>
          <a:solidFill>
            <a:schemeClr val="tx2"/>
          </a:solidFill>
        </p:grpSpPr>
        <p:sp>
          <p:nvSpPr>
            <p:cNvPr id="64" name="箭头: V 形 63"/>
            <p:cNvSpPr/>
            <p:nvPr/>
          </p:nvSpPr>
          <p:spPr>
            <a:xfrm>
              <a:off x="1530018" y="1615889"/>
              <a:ext cx="4170485"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文本框 64"/>
            <p:cNvSpPr txBox="1"/>
            <p:nvPr/>
          </p:nvSpPr>
          <p:spPr>
            <a:xfrm>
              <a:off x="2000758" y="1492576"/>
              <a:ext cx="2783743"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be off to </a:t>
              </a:r>
              <a:r>
                <a:rPr lang="zh-CN" altLang="en-US" sz="2400" b="1" dirty="0">
                  <a:solidFill>
                    <a:srgbClr val="002060"/>
                  </a:solidFill>
                  <a:latin typeface="微软雅黑" panose="020B0503020204020204" pitchFamily="34" charset="-122"/>
                  <a:ea typeface="微软雅黑" panose="020B0503020204020204" pitchFamily="34" charset="-122"/>
                  <a:cs typeface="+mj-cs"/>
                </a:rPr>
                <a:t>离开去</a:t>
              </a:r>
              <a:r>
                <a:rPr lang="en-US" altLang="zh-CN" sz="2400" b="1" dirty="0">
                  <a:solidFill>
                    <a:srgbClr val="002060"/>
                  </a:solidFill>
                  <a:latin typeface="微软雅黑" panose="020B0503020204020204" pitchFamily="34" charset="-122"/>
                  <a:ea typeface="微软雅黑" panose="020B0503020204020204" pitchFamily="34" charset="-122"/>
                  <a:cs typeface="+mj-cs"/>
                </a:rPr>
                <a:t>……</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91" name="组合 90"/>
          <p:cNvGrpSpPr/>
          <p:nvPr/>
        </p:nvGrpSpPr>
        <p:grpSpPr>
          <a:xfrm>
            <a:off x="4705582" y="1698978"/>
            <a:ext cx="7789409" cy="612118"/>
            <a:chOff x="1530019" y="1492576"/>
            <a:chExt cx="6915045" cy="851402"/>
          </a:xfrm>
          <a:solidFill>
            <a:schemeClr val="tx2"/>
          </a:solidFill>
        </p:grpSpPr>
        <p:sp>
          <p:nvSpPr>
            <p:cNvPr id="92" name="箭头: V 形 91"/>
            <p:cNvSpPr/>
            <p:nvPr/>
          </p:nvSpPr>
          <p:spPr>
            <a:xfrm>
              <a:off x="1530019" y="1615889"/>
              <a:ext cx="5071268"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文本框 92"/>
            <p:cNvSpPr txBox="1"/>
            <p:nvPr/>
          </p:nvSpPr>
          <p:spPr>
            <a:xfrm>
              <a:off x="2000758" y="1492576"/>
              <a:ext cx="6444306"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be about to </a:t>
              </a:r>
              <a:r>
                <a:rPr lang="zh-CN" altLang="en-US" sz="2400" b="1" dirty="0">
                  <a:solidFill>
                    <a:srgbClr val="002060"/>
                  </a:solidFill>
                  <a:latin typeface="微软雅黑" panose="020B0503020204020204" pitchFamily="34" charset="-122"/>
                  <a:ea typeface="微软雅黑" panose="020B0503020204020204" pitchFamily="34" charset="-122"/>
                  <a:cs typeface="+mj-cs"/>
                </a:rPr>
                <a:t>即将，将要</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0" name="组合 99"/>
          <p:cNvGrpSpPr/>
          <p:nvPr/>
        </p:nvGrpSpPr>
        <p:grpSpPr>
          <a:xfrm>
            <a:off x="101793" y="3182432"/>
            <a:ext cx="3418645" cy="525775"/>
            <a:chOff x="1530018" y="1615888"/>
            <a:chExt cx="3164822" cy="728090"/>
          </a:xfrm>
          <a:solidFill>
            <a:schemeClr val="accent1">
              <a:lumMod val="50000"/>
            </a:schemeClr>
          </a:solidFill>
        </p:grpSpPr>
        <p:sp>
          <p:nvSpPr>
            <p:cNvPr id="101" name="箭头: V 形 100"/>
            <p:cNvSpPr/>
            <p:nvPr/>
          </p:nvSpPr>
          <p:spPr>
            <a:xfrm>
              <a:off x="1530018" y="1615888"/>
              <a:ext cx="3004944"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文本框 101"/>
            <p:cNvSpPr txBox="1"/>
            <p:nvPr/>
          </p:nvSpPr>
          <p:spPr>
            <a:xfrm>
              <a:off x="2091323" y="1635552"/>
              <a:ext cx="2603517" cy="639311"/>
            </a:xfrm>
            <a:prstGeom prst="rect">
              <a:avLst/>
            </a:prstGeom>
            <a:noFill/>
            <a:ln>
              <a:noFill/>
            </a:ln>
          </p:spPr>
          <p:txBody>
            <a:bodyPr wrap="squar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hand out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分发</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3" name="组合 102"/>
          <p:cNvGrpSpPr/>
          <p:nvPr/>
        </p:nvGrpSpPr>
        <p:grpSpPr>
          <a:xfrm>
            <a:off x="136523" y="4633247"/>
            <a:ext cx="11918954" cy="525775"/>
            <a:chOff x="1530020" y="1615888"/>
            <a:chExt cx="16773675" cy="728089"/>
          </a:xfrm>
          <a:solidFill>
            <a:schemeClr val="accent1">
              <a:lumMod val="50000"/>
            </a:schemeClr>
          </a:solidFill>
        </p:grpSpPr>
        <p:sp>
          <p:nvSpPr>
            <p:cNvPr id="104" name="箭头: V 形 103"/>
            <p:cNvSpPr/>
            <p:nvPr/>
          </p:nvSpPr>
          <p:spPr>
            <a:xfrm>
              <a:off x="1530020" y="1615888"/>
              <a:ext cx="16362196" cy="72808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文本框 104"/>
            <p:cNvSpPr txBox="1"/>
            <p:nvPr/>
          </p:nvSpPr>
          <p:spPr>
            <a:xfrm>
              <a:off x="2060652" y="1635552"/>
              <a:ext cx="16243043" cy="639310"/>
            </a:xfrm>
            <a:prstGeom prst="rect">
              <a:avLst/>
            </a:prstGeom>
            <a:noFill/>
            <a:ln>
              <a:noFill/>
            </a:ln>
          </p:spPr>
          <p:txBody>
            <a:bodyPr wrap="squar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As the last taker left the room ...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当最后一个接受建议的人离开了教室</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10" name="组合 109"/>
          <p:cNvGrpSpPr/>
          <p:nvPr/>
        </p:nvGrpSpPr>
        <p:grpSpPr>
          <a:xfrm>
            <a:off x="-393738" y="3841729"/>
            <a:ext cx="12156828" cy="612117"/>
            <a:chOff x="1530019" y="1492577"/>
            <a:chExt cx="10792220" cy="851401"/>
          </a:xfrm>
          <a:solidFill>
            <a:schemeClr val="tx2"/>
          </a:solidFill>
        </p:grpSpPr>
        <p:sp>
          <p:nvSpPr>
            <p:cNvPr id="111" name="箭头: V 形 110"/>
            <p:cNvSpPr/>
            <p:nvPr/>
          </p:nvSpPr>
          <p:spPr>
            <a:xfrm>
              <a:off x="1530019" y="1615888"/>
              <a:ext cx="4030377" cy="728090"/>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文本框 111"/>
            <p:cNvSpPr txBox="1"/>
            <p:nvPr/>
          </p:nvSpPr>
          <p:spPr>
            <a:xfrm>
              <a:off x="2000757" y="1492577"/>
              <a:ext cx="10321482"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mess up </a:t>
              </a:r>
              <a:r>
                <a:rPr lang="zh-CN" altLang="en-US" sz="2400" b="1" dirty="0">
                  <a:solidFill>
                    <a:srgbClr val="002060"/>
                  </a:solidFill>
                  <a:latin typeface="微软雅黑" panose="020B0503020204020204" pitchFamily="34" charset="-122"/>
                  <a:ea typeface="微软雅黑" panose="020B0503020204020204" pitchFamily="34" charset="-122"/>
                  <a:cs typeface="+mj-cs"/>
                </a:rPr>
                <a:t>搞砸了</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100"/>
                                  </p:stCondLst>
                                  <p:childTnLst>
                                    <p:set>
                                      <p:cBhvr>
                                        <p:cTn id="16" dur="1" fill="hold">
                                          <p:stCondLst>
                                            <p:cond delay="0"/>
                                          </p:stCondLst>
                                        </p:cTn>
                                        <p:tgtEl>
                                          <p:spTgt spid="91"/>
                                        </p:tgtEl>
                                        <p:attrNameLst>
                                          <p:attrName>style.visibility</p:attrName>
                                        </p:attrNameLst>
                                      </p:cBhvr>
                                      <p:to>
                                        <p:strVal val="visible"/>
                                      </p:to>
                                    </p:set>
                                    <p:anim calcmode="lin" valueType="num">
                                      <p:cBhvr additive="base">
                                        <p:cTn id="17" dur="500" fill="hold"/>
                                        <p:tgtEl>
                                          <p:spTgt spid="91"/>
                                        </p:tgtEl>
                                        <p:attrNameLst>
                                          <p:attrName>ppt_x</p:attrName>
                                        </p:attrNameLst>
                                      </p:cBhvr>
                                      <p:tavLst>
                                        <p:tav tm="0">
                                          <p:val>
                                            <p:strVal val="0-#ppt_w/2"/>
                                          </p:val>
                                        </p:tav>
                                        <p:tav tm="100000">
                                          <p:val>
                                            <p:strVal val="#ppt_x"/>
                                          </p:val>
                                        </p:tav>
                                      </p:tavLst>
                                    </p:anim>
                                    <p:anim calcmode="lin" valueType="num">
                                      <p:cBhvr additive="base">
                                        <p:cTn id="18" dur="500" fill="hold"/>
                                        <p:tgtEl>
                                          <p:spTgt spid="91"/>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0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500" fill="hold"/>
                                        <p:tgtEl>
                                          <p:spTgt spid="63"/>
                                        </p:tgtEl>
                                        <p:attrNameLst>
                                          <p:attrName>ppt_x</p:attrName>
                                        </p:attrNameLst>
                                      </p:cBhvr>
                                      <p:tavLst>
                                        <p:tav tm="0">
                                          <p:val>
                                            <p:strVal val="0-#ppt_w/2"/>
                                          </p:val>
                                        </p:tav>
                                        <p:tav tm="100000">
                                          <p:val>
                                            <p:strVal val="#ppt_x"/>
                                          </p:val>
                                        </p:tav>
                                      </p:tavLst>
                                    </p:anim>
                                    <p:anim calcmode="lin" valueType="num">
                                      <p:cBhvr additive="base">
                                        <p:cTn id="22" dur="500" fill="hold"/>
                                        <p:tgtEl>
                                          <p:spTgt spid="6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300"/>
                                  </p:stCondLst>
                                  <p:childTnLst>
                                    <p:set>
                                      <p:cBhvr>
                                        <p:cTn id="24" dur="1" fill="hold">
                                          <p:stCondLst>
                                            <p:cond delay="0"/>
                                          </p:stCondLst>
                                        </p:cTn>
                                        <p:tgtEl>
                                          <p:spTgt spid="110"/>
                                        </p:tgtEl>
                                        <p:attrNameLst>
                                          <p:attrName>style.visibility</p:attrName>
                                        </p:attrNameLst>
                                      </p:cBhvr>
                                      <p:to>
                                        <p:strVal val="visible"/>
                                      </p:to>
                                    </p:set>
                                    <p:anim calcmode="lin" valueType="num">
                                      <p:cBhvr additive="base">
                                        <p:cTn id="25" dur="500" fill="hold"/>
                                        <p:tgtEl>
                                          <p:spTgt spid="110"/>
                                        </p:tgtEl>
                                        <p:attrNameLst>
                                          <p:attrName>ppt_x</p:attrName>
                                        </p:attrNameLst>
                                      </p:cBhvr>
                                      <p:tavLst>
                                        <p:tav tm="0">
                                          <p:val>
                                            <p:strVal val="0-#ppt_w/2"/>
                                          </p:val>
                                        </p:tav>
                                        <p:tav tm="100000">
                                          <p:val>
                                            <p:strVal val="#ppt_x"/>
                                          </p:val>
                                        </p:tav>
                                      </p:tavLst>
                                    </p:anim>
                                    <p:anim calcmode="lin" valueType="num">
                                      <p:cBhvr additive="base">
                                        <p:cTn id="26" dur="500" fill="hold"/>
                                        <p:tgtEl>
                                          <p:spTgt spid="110"/>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10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0-#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200"/>
                                  </p:stCondLst>
                                  <p:childTnLst>
                                    <p:set>
                                      <p:cBhvr>
                                        <p:cTn id="32" dur="1" fill="hold">
                                          <p:stCondLst>
                                            <p:cond delay="0"/>
                                          </p:stCondLst>
                                        </p:cTn>
                                        <p:tgtEl>
                                          <p:spTgt spid="100"/>
                                        </p:tgtEl>
                                        <p:attrNameLst>
                                          <p:attrName>style.visibility</p:attrName>
                                        </p:attrNameLst>
                                      </p:cBhvr>
                                      <p:to>
                                        <p:strVal val="visible"/>
                                      </p:to>
                                    </p:set>
                                    <p:anim calcmode="lin" valueType="num">
                                      <p:cBhvr additive="base">
                                        <p:cTn id="33" dur="500" fill="hold"/>
                                        <p:tgtEl>
                                          <p:spTgt spid="100"/>
                                        </p:tgtEl>
                                        <p:attrNameLst>
                                          <p:attrName>ppt_x</p:attrName>
                                        </p:attrNameLst>
                                      </p:cBhvr>
                                      <p:tavLst>
                                        <p:tav tm="0">
                                          <p:val>
                                            <p:strVal val="0-#ppt_w/2"/>
                                          </p:val>
                                        </p:tav>
                                        <p:tav tm="100000">
                                          <p:val>
                                            <p:strVal val="#ppt_x"/>
                                          </p:val>
                                        </p:tav>
                                      </p:tavLst>
                                    </p:anim>
                                    <p:anim calcmode="lin" valueType="num">
                                      <p:cBhvr additive="base">
                                        <p:cTn id="34" dur="500" fill="hold"/>
                                        <p:tgtEl>
                                          <p:spTgt spid="100"/>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300"/>
                                  </p:stCondLst>
                                  <p:childTnLst>
                                    <p:set>
                                      <p:cBhvr>
                                        <p:cTn id="36" dur="1" fill="hold">
                                          <p:stCondLst>
                                            <p:cond delay="0"/>
                                          </p:stCondLst>
                                        </p:cTn>
                                        <p:tgtEl>
                                          <p:spTgt spid="103"/>
                                        </p:tgtEl>
                                        <p:attrNameLst>
                                          <p:attrName>style.visibility</p:attrName>
                                        </p:attrNameLst>
                                      </p:cBhvr>
                                      <p:to>
                                        <p:strVal val="visible"/>
                                      </p:to>
                                    </p:set>
                                    <p:anim calcmode="lin" valueType="num">
                                      <p:cBhvr additive="base">
                                        <p:cTn id="37" dur="500" fill="hold"/>
                                        <p:tgtEl>
                                          <p:spTgt spid="103"/>
                                        </p:tgtEl>
                                        <p:attrNameLst>
                                          <p:attrName>ppt_x</p:attrName>
                                        </p:attrNameLst>
                                      </p:cBhvr>
                                      <p:tavLst>
                                        <p:tav tm="0">
                                          <p:val>
                                            <p:strVal val="0-#ppt_w/2"/>
                                          </p:val>
                                        </p:tav>
                                        <p:tav tm="100000">
                                          <p:val>
                                            <p:strVal val="#ppt_x"/>
                                          </p:val>
                                        </p:tav>
                                      </p:tavLst>
                                    </p:anim>
                                    <p:anim calcmode="lin" valueType="num">
                                      <p:cBhvr additive="base">
                                        <p:cTn id="38" dur="500" fill="hold"/>
                                        <p:tgtEl>
                                          <p:spTgt spid="1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rPr>
              <a:t>自 测 题 二（ 记 叙 文 ） </a:t>
            </a:r>
          </a:p>
        </p:txBody>
      </p:sp>
      <p:sp>
        <p:nvSpPr>
          <p:cNvPr id="3" name="内容占位符 2"/>
          <p:cNvSpPr>
            <a:spLocks noGrp="1"/>
          </p:cNvSpPr>
          <p:nvPr>
            <p:ph idx="1"/>
          </p:nvPr>
        </p:nvSpPr>
        <p:spPr>
          <a:xfrm>
            <a:off x="386199" y="721323"/>
            <a:ext cx="10655612" cy="3088283"/>
          </a:xfrm>
          <a:solidFill>
            <a:schemeClr val="bg1">
              <a:alpha val="45000"/>
            </a:schemeClr>
          </a:solidFill>
        </p:spPr>
        <p:txBody>
          <a:bodyPr>
            <a:noAutofit/>
          </a:bodyPr>
          <a:lstStyle/>
          <a:p>
            <a:pPr marL="0" indent="0" algn="just">
              <a:buNone/>
            </a:pP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Tom was very proud of his </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1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Blackie. Whenever he got the chance, he would ask his dog to </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2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his friends with some tricks.</a:t>
            </a:r>
          </a:p>
          <a:p>
            <a:pPr marL="0" indent="0" algn="just">
              <a:buNone/>
            </a:pP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One day Tom went to visit his friend Jack who was </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3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at home with a bad cold. “How are you feeling?” asked Tom. “Worse than yesterday,” answered Jack, “I have a terrible cough, and there is not a drop of medicine in the house.” “Don’t worry, Jack. I’ll </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4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Blackie to the drugstore for some </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5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He’ll be back in a minute before you know it.” Tom put a five dollar note in Blackie’s mouth and the dog </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6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the street. “And keep the change,” Tom </a:t>
            </a:r>
            <a:r>
              <a:rPr lang="en-US" altLang="zh-CN" sz="2200" b="1" u="sng" dirty="0">
                <a:latin typeface="微软雅黑" panose="020B0503020204020204" pitchFamily="34" charset="-122"/>
                <a:ea typeface="微软雅黑" panose="020B0503020204020204" pitchFamily="34" charset="-122"/>
                <a:cs typeface="Times New Roman" panose="02020603050405020304" pitchFamily="18" charset="0"/>
              </a:rPr>
              <a:t>    7     </a:t>
            </a: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after him.</a:t>
            </a:r>
          </a:p>
          <a:p>
            <a:pPr marL="0" indent="0">
              <a:buNone/>
            </a:pPr>
            <a:endParaRPr lang="en-US" altLang="zh-CN" sz="22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endParaRPr lang="en-US" altLang="zh-CN" sz="2200" b="1" dirty="0">
              <a:latin typeface="微软雅黑" panose="020B0503020204020204" pitchFamily="34" charset="-122"/>
              <a:ea typeface="微软雅黑" panose="020B0503020204020204" pitchFamily="34" charset="-122"/>
              <a:cs typeface="Times New Roman" panose="02020603050405020304" pitchFamily="18" charset="0"/>
            </a:endParaRPr>
          </a:p>
          <a:p>
            <a:pPr marL="0" indent="0">
              <a:buNone/>
            </a:pPr>
            <a:endParaRPr lang="en-US" altLang="zh-CN" sz="22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4" name="灯片编号占位符 3"/>
          <p:cNvSpPr>
            <a:spLocks noGrp="1"/>
          </p:cNvSpPr>
          <p:nvPr>
            <p:ph type="sldNum" sz="quarter" idx="12"/>
          </p:nvPr>
        </p:nvSpPr>
        <p:spPr/>
        <p:txBody>
          <a:bodyPr/>
          <a:lstStyle/>
          <a:p>
            <a:fld id="{879EF9BB-81F1-401D-AA19-680A8E0D7F6D}" type="slidenum">
              <a:rPr lang="en-US" smtClean="0"/>
              <a:t>25</a:t>
            </a:fld>
            <a:endParaRPr lang="en-US"/>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10" name="TextBox 22"/>
          <p:cNvSpPr txBox="1"/>
          <p:nvPr/>
        </p:nvSpPr>
        <p:spPr>
          <a:xfrm>
            <a:off x="540589" y="49709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12" name="文本框 11">
            <a:hlinkClick r:id="rId4" action="ppaction://hlinksldjump"/>
          </p:cNvPr>
          <p:cNvSpPr txBox="1"/>
          <p:nvPr/>
        </p:nvSpPr>
        <p:spPr>
          <a:xfrm>
            <a:off x="11042034" y="394250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17" name="TextBox 22"/>
          <p:cNvSpPr txBox="1"/>
          <p:nvPr/>
        </p:nvSpPr>
        <p:spPr>
          <a:xfrm>
            <a:off x="540589" y="536627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8" name="TextBox 22"/>
          <p:cNvSpPr txBox="1"/>
          <p:nvPr/>
        </p:nvSpPr>
        <p:spPr>
          <a:xfrm>
            <a:off x="540589" y="571003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9" name="TextBox 22"/>
          <p:cNvSpPr txBox="1"/>
          <p:nvPr/>
        </p:nvSpPr>
        <p:spPr>
          <a:xfrm>
            <a:off x="530781" y="610537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5" name="文本框 4"/>
          <p:cNvSpPr txBox="1"/>
          <p:nvPr/>
        </p:nvSpPr>
        <p:spPr>
          <a:xfrm>
            <a:off x="938530" y="4044950"/>
            <a:ext cx="10102850" cy="2676525"/>
          </a:xfrm>
          <a:prstGeom prst="rect">
            <a:avLst/>
          </a:prstGeom>
          <a:noFill/>
        </p:spPr>
        <p:txBody>
          <a:bodyPr wrap="square" rtlCol="0">
            <a:sp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 A. brother       B. dog                C. cat               D. servant</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 A. please         B. lie                   C. provide       D. disappoint</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 A. off               B. happy            C. bad              D. sick</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4. A. invite           B. let                  C. send            D. take</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 A. medicine     B. lunch             C. advice         D. food</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 A. ran down    B. ran away       C. ran out        D. ran into</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7. A. chased         B. ran                C. went            D. shouted</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barn(inVertical)">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barn(inVertical)">
                                      <p:cBhvr>
                                        <p:cTn id="50" dur="500"/>
                                        <p:tgtEl>
                                          <p:spTgt spid="18"/>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barn(inVertical)">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23" grpId="0"/>
      <p:bldP spid="16" grpId="0"/>
      <p:bldP spid="9" grpId="0"/>
      <p:bldP spid="10" grpId="0"/>
      <p:bldP spid="12" grpId="0" bldLvl="0" animBg="1"/>
      <p:bldP spid="17" grpId="0"/>
      <p:bldP spid="18" grpId="0"/>
      <p:bldP spid="19"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 name="内容占位符 2"/>
          <p:cNvSpPr>
            <a:spLocks noGrp="1"/>
          </p:cNvSpPr>
          <p:nvPr>
            <p:ph idx="1"/>
          </p:nvPr>
        </p:nvSpPr>
        <p:spPr>
          <a:xfrm>
            <a:off x="538426" y="189782"/>
            <a:ext cx="11223849" cy="6668218"/>
          </a:xfrm>
          <a:solidFill>
            <a:schemeClr val="bg1">
              <a:alpha val="47000"/>
            </a:schemeClr>
          </a:solidFill>
        </p:spPr>
        <p:txBody>
          <a:bodyPr>
            <a:normAutofit fontScale="850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400" b="1" dirty="0">
                <a:latin typeface="微软雅黑" panose="020B0503020204020204" pitchFamily="34" charset="-122"/>
                <a:ea typeface="微软雅黑" panose="020B0503020204020204" pitchFamily="34" charset="-122"/>
              </a:rPr>
              <a:t>1. </a:t>
            </a:r>
            <a:r>
              <a:rPr lang="zh-CN" altLang="en-US" sz="2400" b="1" dirty="0">
                <a:latin typeface="微软雅黑" panose="020B0503020204020204" pitchFamily="34" charset="-122"/>
                <a:ea typeface="微软雅黑" panose="020B0503020204020204" pitchFamily="34" charset="-122"/>
              </a:rPr>
              <a:t>本题考查联系上下文。推断出</a:t>
            </a:r>
            <a:r>
              <a:rPr lang="en-US" altLang="zh-CN" sz="2400" b="1" dirty="0">
                <a:latin typeface="微软雅黑" panose="020B0503020204020204" pitchFamily="34" charset="-122"/>
                <a:ea typeface="微软雅黑" panose="020B0503020204020204" pitchFamily="34" charset="-122"/>
              </a:rPr>
              <a:t>Blackie</a:t>
            </a:r>
            <a:r>
              <a:rPr lang="zh-CN" altLang="en-US" sz="2400" b="1" dirty="0">
                <a:latin typeface="微软雅黑" panose="020B0503020204020204" pitchFamily="34" charset="-122"/>
                <a:ea typeface="微软雅黑" panose="020B0503020204020204" pitchFamily="34" charset="-122"/>
              </a:rPr>
              <a:t>是</a:t>
            </a:r>
            <a:r>
              <a:rPr lang="en-US" altLang="zh-CN" sz="2400" b="1" dirty="0">
                <a:latin typeface="微软雅黑" panose="020B0503020204020204" pitchFamily="34" charset="-122"/>
                <a:ea typeface="微软雅黑" panose="020B0503020204020204" pitchFamily="34" charset="-122"/>
              </a:rPr>
              <a:t>Tom</a:t>
            </a:r>
            <a:r>
              <a:rPr lang="zh-CN" altLang="en-US" sz="2400" b="1" dirty="0">
                <a:latin typeface="微软雅黑" panose="020B0503020204020204" pitchFamily="34" charset="-122"/>
                <a:ea typeface="微软雅黑" panose="020B0503020204020204" pitchFamily="34" charset="-122"/>
              </a:rPr>
              <a:t>的狗，故本题正确答案为</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2. </a:t>
            </a:r>
            <a:r>
              <a:rPr lang="zh-CN" altLang="en-US" sz="2400" b="1" dirty="0">
                <a:latin typeface="微软雅黑" panose="020B0503020204020204" pitchFamily="34" charset="-122"/>
                <a:ea typeface="微软雅黑" panose="020B0503020204020204" pitchFamily="34" charset="-122"/>
              </a:rPr>
              <a:t>本题考查词义辨析。四个选项都是动词，</a:t>
            </a:r>
            <a:r>
              <a:rPr lang="en-US" altLang="zh-CN" sz="2400" b="1" dirty="0">
                <a:latin typeface="微软雅黑" panose="020B0503020204020204" pitchFamily="34" charset="-122"/>
                <a:ea typeface="微软雅黑" panose="020B0503020204020204" pitchFamily="34" charset="-122"/>
              </a:rPr>
              <a:t>please sb. with </a:t>
            </a:r>
            <a:r>
              <a:rPr lang="en-US" altLang="zh-CN" sz="2400" b="1" dirty="0" err="1">
                <a:latin typeface="微软雅黑" panose="020B0503020204020204" pitchFamily="34" charset="-122"/>
                <a:ea typeface="微软雅黑" panose="020B0503020204020204" pitchFamily="34" charset="-122"/>
              </a:rPr>
              <a:t>sth</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用某物取悦某人、讨好某人”；</a:t>
            </a:r>
            <a:r>
              <a:rPr lang="en-US" altLang="zh-CN" sz="2400" b="1" dirty="0">
                <a:latin typeface="微软雅黑" panose="020B0503020204020204" pitchFamily="34" charset="-122"/>
                <a:ea typeface="微软雅黑" panose="020B0503020204020204" pitchFamily="34" charset="-122"/>
              </a:rPr>
              <a:t>lie to sb.“</a:t>
            </a:r>
            <a:r>
              <a:rPr lang="zh-CN" altLang="en-US" sz="2400" b="1" dirty="0">
                <a:latin typeface="微软雅黑" panose="020B0503020204020204" pitchFamily="34" charset="-122"/>
                <a:ea typeface="微软雅黑" panose="020B0503020204020204" pitchFamily="34" charset="-122"/>
              </a:rPr>
              <a:t>对某人撒谎”，很明显不符合题意；</a:t>
            </a:r>
            <a:r>
              <a:rPr lang="en-US" altLang="zh-CN" sz="2400" b="1" dirty="0">
                <a:latin typeface="微软雅黑" panose="020B0503020204020204" pitchFamily="34" charset="-122"/>
                <a:ea typeface="微软雅黑" panose="020B0503020204020204" pitchFamily="34" charset="-122"/>
              </a:rPr>
              <a:t>provide sb. with </a:t>
            </a:r>
            <a:r>
              <a:rPr lang="en-US" altLang="zh-CN" sz="2400" b="1" dirty="0" err="1">
                <a:latin typeface="微软雅黑" panose="020B0503020204020204" pitchFamily="34" charset="-122"/>
                <a:ea typeface="微软雅黑" panose="020B0503020204020204" pitchFamily="34" charset="-122"/>
              </a:rPr>
              <a:t>sth</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给某人提供某物”；</a:t>
            </a:r>
            <a:r>
              <a:rPr lang="en-US" altLang="zh-CN" sz="2400" b="1" dirty="0">
                <a:latin typeface="微软雅黑" panose="020B0503020204020204" pitchFamily="34" charset="-122"/>
                <a:ea typeface="微软雅黑" panose="020B0503020204020204" pitchFamily="34" charset="-122"/>
              </a:rPr>
              <a:t>disappoint sb.“</a:t>
            </a:r>
            <a:r>
              <a:rPr lang="zh-CN" altLang="en-US" sz="2400" b="1" dirty="0">
                <a:latin typeface="微软雅黑" panose="020B0503020204020204" pitchFamily="34" charset="-122"/>
                <a:ea typeface="微软雅黑" panose="020B0503020204020204" pitchFamily="34" charset="-122"/>
              </a:rPr>
              <a:t>令某人失望”。这里用些小把戏讨好他的朋友比较符合题意，故本题正确答案为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3. </a:t>
            </a:r>
            <a:r>
              <a:rPr lang="zh-CN" altLang="en-US" sz="2400" b="1" dirty="0">
                <a:latin typeface="微软雅黑" panose="020B0503020204020204" pitchFamily="34" charset="-122"/>
                <a:ea typeface="微软雅黑" panose="020B0503020204020204" pitchFamily="34" charset="-122"/>
              </a:rPr>
              <a:t>本题考查联系上下文。推断出是杰克因重感冒生病在家，所以选</a:t>
            </a:r>
            <a:r>
              <a:rPr lang="en-US" altLang="zh-CN" sz="2400" b="1" dirty="0">
                <a:latin typeface="微软雅黑" panose="020B0503020204020204" pitchFamily="34" charset="-122"/>
                <a:ea typeface="微软雅黑" panose="020B0503020204020204" pitchFamily="34" charset="-122"/>
              </a:rPr>
              <a:t>be sick“</a:t>
            </a:r>
            <a:r>
              <a:rPr lang="zh-CN" altLang="en-US" sz="2400" b="1" dirty="0">
                <a:latin typeface="微软雅黑" panose="020B0503020204020204" pitchFamily="34" charset="-122"/>
                <a:ea typeface="微软雅黑" panose="020B0503020204020204" pitchFamily="34" charset="-122"/>
              </a:rPr>
              <a:t>生病”，故本题正确答案为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4. </a:t>
            </a:r>
            <a:r>
              <a:rPr lang="zh-CN" altLang="en-US" sz="2400" b="1" dirty="0">
                <a:latin typeface="微软雅黑" panose="020B0503020204020204" pitchFamily="34" charset="-122"/>
                <a:ea typeface="微软雅黑" panose="020B0503020204020204" pitchFamily="34" charset="-122"/>
              </a:rPr>
              <a:t>本题考查固定搭配和联系上下文。</a:t>
            </a:r>
            <a:r>
              <a:rPr lang="en-US" altLang="zh-CN" sz="2400" b="1" dirty="0">
                <a:latin typeface="微软雅黑" panose="020B0503020204020204" pitchFamily="34" charset="-122"/>
                <a:ea typeface="微软雅黑" panose="020B0503020204020204" pitchFamily="34" charset="-122"/>
              </a:rPr>
              <a:t>invite sb. to do</a:t>
            </a:r>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let sb. do</a:t>
            </a:r>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send sb. to do</a:t>
            </a:r>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take sb. to do</a:t>
            </a:r>
            <a:r>
              <a:rPr lang="zh-CN" altLang="en-US" sz="2400" b="1" dirty="0">
                <a:latin typeface="微软雅黑" panose="020B0503020204020204" pitchFamily="34" charset="-122"/>
                <a:ea typeface="微软雅黑" panose="020B0503020204020204" pitchFamily="34" charset="-122"/>
              </a:rPr>
              <a:t>符合搭配的有三个，因为宾语是</a:t>
            </a:r>
            <a:r>
              <a:rPr lang="en-US" altLang="zh-CN" sz="2400" b="1" dirty="0">
                <a:latin typeface="微软雅黑" panose="020B0503020204020204" pitchFamily="34" charset="-122"/>
                <a:ea typeface="微软雅黑" panose="020B0503020204020204" pitchFamily="34" charset="-122"/>
              </a:rPr>
              <a:t>dog</a:t>
            </a:r>
            <a:r>
              <a:rPr lang="zh-CN" altLang="en-US" sz="2400" b="1" dirty="0">
                <a:latin typeface="微软雅黑" panose="020B0503020204020204" pitchFamily="34" charset="-122"/>
                <a:ea typeface="微软雅黑" panose="020B0503020204020204" pitchFamily="34" charset="-122"/>
              </a:rPr>
              <a:t>，所以用“</a:t>
            </a:r>
            <a:r>
              <a:rPr lang="en-US" altLang="zh-CN" sz="2400" b="1" dirty="0">
                <a:latin typeface="微软雅黑" panose="020B0503020204020204" pitchFamily="34" charset="-122"/>
                <a:ea typeface="微软雅黑" panose="020B0503020204020204" pitchFamily="34" charset="-122"/>
              </a:rPr>
              <a:t>send”</a:t>
            </a:r>
            <a:r>
              <a:rPr lang="zh-CN" altLang="en-US" sz="2400" b="1" dirty="0">
                <a:latin typeface="微软雅黑" panose="020B0503020204020204" pitchFamily="34" charset="-122"/>
                <a:ea typeface="微软雅黑" panose="020B0503020204020204" pitchFamily="34" charset="-122"/>
              </a:rPr>
              <a:t>更加合适，表示“派</a:t>
            </a:r>
            <a:r>
              <a:rPr lang="en-US" altLang="zh-CN" sz="2400" b="1" dirty="0">
                <a:latin typeface="微软雅黑" panose="020B0503020204020204" pitchFamily="34" charset="-122"/>
                <a:ea typeface="微软雅黑" panose="020B0503020204020204" pitchFamily="34" charset="-122"/>
              </a:rPr>
              <a:t>Blackie</a:t>
            </a:r>
            <a:r>
              <a:rPr lang="zh-CN" altLang="en-US" sz="2400" b="1" dirty="0">
                <a:latin typeface="微软雅黑" panose="020B0503020204020204" pitchFamily="34" charset="-122"/>
                <a:ea typeface="微软雅黑" panose="020B0503020204020204" pitchFamily="34" charset="-122"/>
              </a:rPr>
              <a:t>去药房买药”，故本题正确答案为</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5. </a:t>
            </a:r>
            <a:r>
              <a:rPr lang="zh-CN" altLang="en-US" sz="2400" b="1" dirty="0">
                <a:latin typeface="微软雅黑" panose="020B0503020204020204" pitchFamily="34" charset="-122"/>
                <a:ea typeface="微软雅黑" panose="020B0503020204020204" pitchFamily="34" charset="-122"/>
              </a:rPr>
              <a:t>本题考查联系上下文。从上文“</a:t>
            </a:r>
            <a:r>
              <a:rPr lang="en-US" altLang="zh-CN" sz="2400" b="1" dirty="0">
                <a:latin typeface="微软雅黑" panose="020B0503020204020204" pitchFamily="34" charset="-122"/>
                <a:ea typeface="微软雅黑" panose="020B0503020204020204" pitchFamily="34" charset="-122"/>
              </a:rPr>
              <a:t>drugstore”</a:t>
            </a:r>
            <a:r>
              <a:rPr lang="zh-CN" altLang="en-US" sz="2400" b="1" dirty="0">
                <a:latin typeface="微软雅黑" panose="020B0503020204020204" pitchFamily="34" charset="-122"/>
                <a:ea typeface="微软雅黑" panose="020B0503020204020204" pitchFamily="34" charset="-122"/>
              </a:rPr>
              <a:t>和下文出现的几处</a:t>
            </a:r>
            <a:r>
              <a:rPr lang="en-US" altLang="zh-CN" sz="2400" b="1" dirty="0">
                <a:latin typeface="微软雅黑" panose="020B0503020204020204" pitchFamily="34" charset="-122"/>
                <a:ea typeface="微软雅黑" panose="020B0503020204020204" pitchFamily="34" charset="-122"/>
              </a:rPr>
              <a:t>medicine</a:t>
            </a:r>
            <a:r>
              <a:rPr lang="zh-CN" altLang="en-US" sz="2400" b="1" dirty="0">
                <a:latin typeface="微软雅黑" panose="020B0503020204020204" pitchFamily="34" charset="-122"/>
                <a:ea typeface="微软雅黑" panose="020B0503020204020204" pitchFamily="34" charset="-122"/>
              </a:rPr>
              <a:t>推断出填词处是“</a:t>
            </a:r>
            <a:r>
              <a:rPr lang="en-US" altLang="zh-CN" sz="2400" b="1" dirty="0">
                <a:latin typeface="微软雅黑" panose="020B0503020204020204" pitchFamily="34" charset="-122"/>
                <a:ea typeface="微软雅黑" panose="020B0503020204020204" pitchFamily="34" charset="-122"/>
              </a:rPr>
              <a:t>medicine”</a:t>
            </a:r>
            <a:r>
              <a:rPr lang="zh-CN" altLang="en-US" sz="2400" b="1" dirty="0">
                <a:latin typeface="微软雅黑" panose="020B0503020204020204" pitchFamily="34" charset="-122"/>
                <a:ea typeface="微软雅黑" panose="020B0503020204020204" pitchFamily="34" charset="-122"/>
              </a:rPr>
              <a:t>，故本题正确答案为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6. </a:t>
            </a:r>
            <a:r>
              <a:rPr lang="zh-CN" altLang="en-US" sz="2400" b="1" dirty="0">
                <a:latin typeface="微软雅黑" panose="020B0503020204020204" pitchFamily="34" charset="-122"/>
                <a:ea typeface="微软雅黑" panose="020B0503020204020204" pitchFamily="34" charset="-122"/>
              </a:rPr>
              <a:t>本题考查固定搭配。</a:t>
            </a:r>
            <a:r>
              <a:rPr lang="en-US" altLang="zh-CN" sz="2400" b="1" dirty="0">
                <a:latin typeface="微软雅黑" panose="020B0503020204020204" pitchFamily="34" charset="-122"/>
                <a:ea typeface="微软雅黑" panose="020B0503020204020204" pitchFamily="34" charset="-122"/>
              </a:rPr>
              <a:t>run down the street“</a:t>
            </a:r>
            <a:r>
              <a:rPr lang="zh-CN" altLang="en-US" sz="2400" b="1" dirty="0">
                <a:latin typeface="微软雅黑" panose="020B0503020204020204" pitchFamily="34" charset="-122"/>
                <a:ea typeface="微软雅黑" panose="020B0503020204020204" pitchFamily="34" charset="-122"/>
              </a:rPr>
              <a:t>沿着街跑”，故本题正确答案为</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400" b="1" dirty="0">
                <a:latin typeface="微软雅黑" panose="020B0503020204020204" pitchFamily="34" charset="-122"/>
                <a:ea typeface="微软雅黑" panose="020B0503020204020204" pitchFamily="34" charset="-122"/>
              </a:rPr>
              <a:t>7. </a:t>
            </a:r>
            <a:r>
              <a:rPr lang="zh-CN" altLang="en-US" sz="2400" b="1" dirty="0">
                <a:latin typeface="微软雅黑" panose="020B0503020204020204" pitchFamily="34" charset="-122"/>
                <a:ea typeface="微软雅黑" panose="020B0503020204020204" pitchFamily="34" charset="-122"/>
              </a:rPr>
              <a:t>本题考查联系上下文。根据句意，狗已经跑出去了，</a:t>
            </a:r>
            <a:r>
              <a:rPr lang="en-US" altLang="zh-CN" sz="2400" b="1" dirty="0">
                <a:latin typeface="微软雅黑" panose="020B0503020204020204" pitchFamily="34" charset="-122"/>
                <a:ea typeface="微软雅黑" panose="020B0503020204020204" pitchFamily="34" charset="-122"/>
              </a:rPr>
              <a:t>Tom</a:t>
            </a:r>
            <a:r>
              <a:rPr lang="zh-CN" altLang="en-US" sz="2400" b="1" dirty="0">
                <a:latin typeface="微软雅黑" panose="020B0503020204020204" pitchFamily="34" charset="-122"/>
                <a:ea typeface="微软雅黑" panose="020B0503020204020204" pitchFamily="34" charset="-122"/>
              </a:rPr>
              <a:t>让它不找零，推断出</a:t>
            </a:r>
            <a:r>
              <a:rPr lang="en-US" altLang="zh-CN" sz="2400" b="1" dirty="0">
                <a:latin typeface="微软雅黑" panose="020B0503020204020204" pitchFamily="34" charset="-122"/>
                <a:ea typeface="微软雅黑" panose="020B0503020204020204" pitchFamily="34" charset="-122"/>
              </a:rPr>
              <a:t>Tom</a:t>
            </a:r>
            <a:r>
              <a:rPr lang="zh-CN" altLang="en-US" sz="2400" b="1" dirty="0">
                <a:latin typeface="微软雅黑" panose="020B0503020204020204" pitchFamily="34" charset="-122"/>
                <a:ea typeface="微软雅黑" panose="020B0503020204020204" pitchFamily="34" charset="-122"/>
              </a:rPr>
              <a:t>是在后面喊着，故本题正确答案为</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wipe(up)">
                                      <p:cBhvr>
                                        <p:cTn id="29" dur="500"/>
                                        <p:tgtEl>
                                          <p:spTgt spid="3">
                                            <p:txEl>
                                              <p:pRg st="5" end="5"/>
                                            </p:txEl>
                                          </p:spTgt>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up)">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52441" y="3551908"/>
            <a:ext cx="10808777" cy="3138170"/>
          </a:xfrm>
          <a:prstGeom prst="rect">
            <a:avLst/>
          </a:prstGeom>
          <a:noFill/>
        </p:spPr>
        <p:txBody>
          <a:bodyPr wrap="square" rtlCol="0">
            <a:spAutoFit/>
          </a:bodyPr>
          <a:lstStyle/>
          <a:p>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8. A. sad               	    B. happy      	C. silly                D. surprised</a:t>
            </a:r>
          </a:p>
          <a:p>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9. A. however 	    B. yet            	C. while              D. but</a:t>
            </a:r>
          </a:p>
          <a:p>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10. A. come		    B. gone         	C. returned        D. arrived</a:t>
            </a:r>
          </a:p>
          <a:p>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11. A. disappointed	    B. sad            	C. angry             D. worried</a:t>
            </a:r>
          </a:p>
          <a:p>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12. A. obeyed	    B. listened    	C. heard             D. treated</a:t>
            </a:r>
          </a:p>
          <a:p>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13. A. in the distance                         	B. at a distance </a:t>
            </a:r>
          </a:p>
          <a:p>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C. of a distance                            	D. outside the distance</a:t>
            </a:r>
          </a:p>
          <a:p>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14. A. shocked	    B. calm         	C. interested      D. upset</a:t>
            </a:r>
          </a:p>
          <a:p>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15. A. made	  	    B. took          	C. spent              D. wasted</a:t>
            </a:r>
          </a:p>
        </p:txBody>
      </p:sp>
      <p:pic>
        <p:nvPicPr>
          <p:cNvPr id="27" name="图片 26"/>
          <p:cNvPicPr>
            <a:picLocks noChangeAspect="1"/>
          </p:cNvPicPr>
          <p:nvPr/>
        </p:nvPicPr>
        <p:blipFill>
          <a:blip r:embed="rId2" cstate="print">
            <a:alphaModFix amt="20000"/>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530781" y="265459"/>
            <a:ext cx="10972800" cy="3088283"/>
          </a:xfrm>
          <a:solidFill>
            <a:schemeClr val="bg1">
              <a:alpha val="45000"/>
            </a:schemeClr>
          </a:solidFill>
        </p:spPr>
        <p:txBody>
          <a:bodyPr>
            <a:noAutofit/>
          </a:bodyPr>
          <a:lstStyle/>
          <a:p>
            <a:pPr marL="0" indent="0" algn="just">
              <a:buNone/>
            </a:pPr>
            <a:r>
              <a:rPr lang="en-US" altLang="zh-CN" sz="2000" b="1" dirty="0">
                <a:latin typeface="微软雅黑" panose="020B0503020204020204" pitchFamily="34" charset="-122"/>
                <a:ea typeface="微软雅黑" panose="020B0503020204020204" pitchFamily="34" charset="-122"/>
                <a:cs typeface="Times New Roman" panose="02020603050405020304" pitchFamily="18" charset="0"/>
              </a:rPr>
              <a:t>     “Oh, Tom, don’t be</a:t>
            </a:r>
            <a:r>
              <a:rPr lang="en-US" altLang="zh-CN" sz="2000" b="1" u="sng" dirty="0">
                <a:latin typeface="微软雅黑" panose="020B0503020204020204" pitchFamily="34" charset="-122"/>
                <a:ea typeface="微软雅黑" panose="020B0503020204020204" pitchFamily="34" charset="-122"/>
                <a:cs typeface="Times New Roman" panose="02020603050405020304" pitchFamily="18" charset="0"/>
              </a:rPr>
              <a:t>   8    </a:t>
            </a:r>
            <a:r>
              <a:rPr lang="en-US" altLang="zh-CN" sz="2000" b="1" dirty="0">
                <a:latin typeface="微软雅黑" panose="020B0503020204020204" pitchFamily="34" charset="-122"/>
                <a:ea typeface="微软雅黑" panose="020B0503020204020204" pitchFamily="34" charset="-122"/>
                <a:cs typeface="Times New Roman" panose="02020603050405020304" pitchFamily="18" charset="0"/>
              </a:rPr>
              <a:t> . You know that dog won’t be back with any medicine,” said Jack. “Oh, yes he will,” answered Tom. Half an hour later,</a:t>
            </a:r>
            <a:r>
              <a:rPr lang="en-US" altLang="zh-CN" sz="2000" b="1" u="sng" dirty="0">
                <a:latin typeface="微软雅黑" panose="020B0503020204020204" pitchFamily="34" charset="-122"/>
                <a:ea typeface="微软雅黑" panose="020B0503020204020204" pitchFamily="34" charset="-122"/>
                <a:cs typeface="Times New Roman" panose="02020603050405020304" pitchFamily="18" charset="0"/>
              </a:rPr>
              <a:t>    9    </a:t>
            </a:r>
            <a:r>
              <a:rPr lang="en-US" altLang="zh-CN" sz="2000" b="1" dirty="0">
                <a:latin typeface="微软雅黑" panose="020B0503020204020204" pitchFamily="34" charset="-122"/>
                <a:ea typeface="微软雅黑" panose="020B0503020204020204" pitchFamily="34" charset="-122"/>
                <a:cs typeface="Times New Roman" panose="02020603050405020304" pitchFamily="18" charset="0"/>
              </a:rPr>
              <a:t> , Blackie had not</a:t>
            </a:r>
            <a:r>
              <a:rPr lang="en-US" altLang="zh-CN" sz="2000" b="1" u="sng" dirty="0">
                <a:latin typeface="微软雅黑" panose="020B0503020204020204" pitchFamily="34" charset="-122"/>
                <a:ea typeface="微软雅黑" panose="020B0503020204020204" pitchFamily="34" charset="-122"/>
                <a:cs typeface="Times New Roman" panose="02020603050405020304" pitchFamily="18" charset="0"/>
              </a:rPr>
              <a:t>   10   </a:t>
            </a:r>
            <a:r>
              <a:rPr lang="en-US" altLang="zh-CN" sz="2000" b="1" dirty="0">
                <a:latin typeface="微软雅黑" panose="020B0503020204020204" pitchFamily="34" charset="-122"/>
                <a:ea typeface="微软雅黑" panose="020B0503020204020204" pitchFamily="34" charset="-122"/>
                <a:cs typeface="Times New Roman" panose="02020603050405020304" pitchFamily="18" charset="0"/>
              </a:rPr>
              <a:t> . Tom was feeling worried and felt</a:t>
            </a:r>
            <a:r>
              <a:rPr lang="en-US" altLang="zh-CN" sz="2000" b="1" u="sng" dirty="0">
                <a:latin typeface="微软雅黑" panose="020B0503020204020204" pitchFamily="34" charset="-122"/>
                <a:ea typeface="微软雅黑" panose="020B0503020204020204" pitchFamily="34" charset="-122"/>
                <a:cs typeface="Times New Roman" panose="02020603050405020304" pitchFamily="18" charset="0"/>
              </a:rPr>
              <a:t>  11   </a:t>
            </a:r>
            <a:r>
              <a:rPr lang="en-US" altLang="zh-CN" sz="2000" b="1" dirty="0">
                <a:latin typeface="微软雅黑" panose="020B0503020204020204" pitchFamily="34" charset="-122"/>
                <a:ea typeface="微软雅黑" panose="020B0503020204020204" pitchFamily="34" charset="-122"/>
                <a:cs typeface="Times New Roman" panose="02020603050405020304" pitchFamily="18" charset="0"/>
              </a:rPr>
              <a:t> at his friend’s little smile.</a:t>
            </a:r>
          </a:p>
          <a:p>
            <a:pPr marL="0" indent="0" algn="just">
              <a:buNone/>
            </a:pPr>
            <a:r>
              <a:rPr lang="en-US" altLang="zh-CN" sz="2000" b="1" dirty="0">
                <a:latin typeface="微软雅黑" panose="020B0503020204020204" pitchFamily="34" charset="-122"/>
                <a:ea typeface="微软雅黑" panose="020B0503020204020204" pitchFamily="34" charset="-122"/>
                <a:cs typeface="Times New Roman" panose="02020603050405020304" pitchFamily="18" charset="0"/>
              </a:rPr>
              <a:t>     “Something has happened to him, I’m sure,” said Tom. “He</a:t>
            </a:r>
            <a:r>
              <a:rPr lang="en-US" altLang="zh-CN" sz="2000" b="1" u="sng" dirty="0">
                <a:latin typeface="微软雅黑" panose="020B0503020204020204" pitchFamily="34" charset="-122"/>
                <a:ea typeface="微软雅黑" panose="020B0503020204020204" pitchFamily="34" charset="-122"/>
                <a:cs typeface="Times New Roman" panose="02020603050405020304" pitchFamily="18" charset="0"/>
              </a:rPr>
              <a:t>   12   </a:t>
            </a:r>
            <a:r>
              <a:rPr lang="en-US" altLang="zh-CN" sz="2000" b="1" dirty="0">
                <a:latin typeface="微软雅黑" panose="020B0503020204020204" pitchFamily="34" charset="-122"/>
                <a:ea typeface="微软雅黑" panose="020B0503020204020204" pitchFamily="34" charset="-122"/>
                <a:cs typeface="Times New Roman" panose="02020603050405020304" pitchFamily="18" charset="0"/>
              </a:rPr>
              <a:t> my rule.” Just then Tom saw Blackie</a:t>
            </a:r>
            <a:r>
              <a:rPr lang="en-US" altLang="zh-CN" sz="2000" b="1" u="sng" dirty="0">
                <a:latin typeface="微软雅黑" panose="020B0503020204020204" pitchFamily="34" charset="-122"/>
                <a:ea typeface="微软雅黑" panose="020B0503020204020204" pitchFamily="34" charset="-122"/>
                <a:cs typeface="Times New Roman" panose="02020603050405020304" pitchFamily="18" charset="0"/>
              </a:rPr>
              <a:t>   13   </a:t>
            </a:r>
            <a:r>
              <a:rPr lang="en-US" altLang="zh-CN" sz="2000" b="1" dirty="0">
                <a:latin typeface="微软雅黑" panose="020B0503020204020204" pitchFamily="34" charset="-122"/>
                <a:ea typeface="微软雅黑" panose="020B0503020204020204" pitchFamily="34" charset="-122"/>
                <a:cs typeface="Times New Roman" panose="02020603050405020304" pitchFamily="18" charset="0"/>
              </a:rPr>
              <a:t>. He hurried to open the door and let him in. Jack was</a:t>
            </a:r>
            <a:r>
              <a:rPr lang="en-US" altLang="zh-CN" sz="2000" b="1" u="sng" dirty="0">
                <a:latin typeface="微软雅黑" panose="020B0503020204020204" pitchFamily="34" charset="-122"/>
                <a:ea typeface="微软雅黑" panose="020B0503020204020204" pitchFamily="34" charset="-122"/>
                <a:cs typeface="Times New Roman" panose="02020603050405020304" pitchFamily="18" charset="0"/>
              </a:rPr>
              <a:t>   14   </a:t>
            </a:r>
            <a:r>
              <a:rPr lang="en-US" altLang="zh-CN" sz="2000" b="1" dirty="0">
                <a:latin typeface="微软雅黑" panose="020B0503020204020204" pitchFamily="34" charset="-122"/>
                <a:ea typeface="微软雅黑" panose="020B0503020204020204" pitchFamily="34" charset="-122"/>
                <a:cs typeface="Times New Roman" panose="02020603050405020304" pitchFamily="18" charset="0"/>
              </a:rPr>
              <a:t> to see a bottle of medicine in the dog’s mouth.</a:t>
            </a:r>
          </a:p>
          <a:p>
            <a:pPr marL="0" indent="0" algn="just">
              <a:buNone/>
            </a:pPr>
            <a:r>
              <a:rPr lang="en-US" altLang="zh-CN" sz="2000" b="1" dirty="0">
                <a:latin typeface="微软雅黑" panose="020B0503020204020204" pitchFamily="34" charset="-122"/>
                <a:ea typeface="微软雅黑" panose="020B0503020204020204" pitchFamily="34" charset="-122"/>
                <a:cs typeface="Times New Roman" panose="02020603050405020304" pitchFamily="18" charset="0"/>
              </a:rPr>
              <a:t>     “Good boy,” said Tom, “but what</a:t>
            </a:r>
            <a:r>
              <a:rPr lang="en-US" altLang="zh-CN" sz="2000" b="1" u="sng" dirty="0">
                <a:latin typeface="微软雅黑" panose="020B0503020204020204" pitchFamily="34" charset="-122"/>
                <a:ea typeface="微软雅黑" panose="020B0503020204020204" pitchFamily="34" charset="-122"/>
                <a:cs typeface="Times New Roman" panose="02020603050405020304" pitchFamily="18" charset="0"/>
              </a:rPr>
              <a:t>  15  </a:t>
            </a:r>
            <a:r>
              <a:rPr lang="en-US" altLang="zh-CN" sz="2000" b="1" dirty="0">
                <a:latin typeface="微软雅黑" panose="020B0503020204020204" pitchFamily="34" charset="-122"/>
                <a:ea typeface="微软雅黑" panose="020B0503020204020204" pitchFamily="34" charset="-122"/>
                <a:cs typeface="Times New Roman" panose="02020603050405020304" pitchFamily="18" charset="0"/>
              </a:rPr>
              <a:t> you so long?” Blackie ran to the window, barking and wagging his tail. Tom looked out of the door and saw a bone outside.</a:t>
            </a:r>
          </a:p>
          <a:p>
            <a:pPr marL="0" indent="0" algn="just">
              <a:buNone/>
            </a:pPr>
            <a:r>
              <a:rPr lang="en-US" altLang="zh-CN" sz="2000" b="1" dirty="0">
                <a:latin typeface="微软雅黑" panose="020B0503020204020204" pitchFamily="34" charset="-122"/>
                <a:ea typeface="微软雅黑" panose="020B0503020204020204" pitchFamily="34" charset="-122"/>
                <a:cs typeface="Times New Roman" panose="02020603050405020304" pitchFamily="18" charset="0"/>
              </a:rPr>
              <a:t>   </a:t>
            </a:r>
          </a:p>
        </p:txBody>
      </p:sp>
      <p:sp>
        <p:nvSpPr>
          <p:cNvPr id="23" name="TextBox 22"/>
          <p:cNvSpPr txBox="1"/>
          <p:nvPr/>
        </p:nvSpPr>
        <p:spPr>
          <a:xfrm>
            <a:off x="530779" y="415813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4" name="灯片编号占位符 3"/>
          <p:cNvSpPr>
            <a:spLocks noGrp="1"/>
          </p:cNvSpPr>
          <p:nvPr>
            <p:ph type="sldNum" sz="quarter" idx="12"/>
          </p:nvPr>
        </p:nvSpPr>
        <p:spPr/>
        <p:txBody>
          <a:bodyPr/>
          <a:lstStyle/>
          <a:p>
            <a:fld id="{879EF9BB-81F1-401D-AA19-680A8E0D7F6D}" type="slidenum">
              <a:rPr lang="en-US" smtClean="0"/>
              <a:t>27</a:t>
            </a:fld>
            <a:endParaRPr lang="en-US"/>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530780" y="37887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9" name="TextBox 22"/>
          <p:cNvSpPr txBox="1"/>
          <p:nvPr/>
        </p:nvSpPr>
        <p:spPr>
          <a:xfrm>
            <a:off x="530781" y="3429000"/>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10" name="TextBox 22"/>
          <p:cNvSpPr txBox="1"/>
          <p:nvPr/>
        </p:nvSpPr>
        <p:spPr>
          <a:xfrm>
            <a:off x="540588" y="450611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12" name="文本框 11">
            <a:hlinkClick r:id="rId4" action="ppaction://hlinksldjump"/>
          </p:cNvPr>
          <p:cNvSpPr txBox="1"/>
          <p:nvPr/>
        </p:nvSpPr>
        <p:spPr>
          <a:xfrm>
            <a:off x="10356598" y="3580675"/>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17" name="TextBox 22"/>
          <p:cNvSpPr txBox="1"/>
          <p:nvPr/>
        </p:nvSpPr>
        <p:spPr>
          <a:xfrm>
            <a:off x="540588" y="488325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8" name="TextBox 22"/>
          <p:cNvSpPr txBox="1"/>
          <p:nvPr/>
        </p:nvSpPr>
        <p:spPr>
          <a:xfrm>
            <a:off x="540588" y="520895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19" name="TextBox 22"/>
          <p:cNvSpPr txBox="1"/>
          <p:nvPr/>
        </p:nvSpPr>
        <p:spPr>
          <a:xfrm>
            <a:off x="540587" y="5855620"/>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20" name="TextBox 22"/>
          <p:cNvSpPr txBox="1"/>
          <p:nvPr/>
        </p:nvSpPr>
        <p:spPr>
          <a:xfrm>
            <a:off x="540587" y="615291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up)">
                                      <p:cBhvr>
                                        <p:cTn id="16" dur="500"/>
                                        <p:tgtEl>
                                          <p:spTgt spid="3">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par>
                          <p:cTn id="25" fill="hold">
                            <p:stCondLst>
                              <p:cond delay="500"/>
                            </p:stCondLst>
                            <p:childTnLst>
                              <p:par>
                                <p:cTn id="26" presetID="16" presetClass="entr" presetSubtype="37"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outVertical)">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barn(inVertical)">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inVertical)">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barn(inVertical)">
                                      <p:cBhvr>
                                        <p:cTn id="48" dur="5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barn(inVertical)">
                                      <p:cBhvr>
                                        <p:cTn id="53" dur="500"/>
                                        <p:tgtEl>
                                          <p:spTgt spid="18"/>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barn(inVertical)">
                                      <p:cBhvr>
                                        <p:cTn id="58" dur="500"/>
                                        <p:tgtEl>
                                          <p:spTgt spid="19"/>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barn(inVertical)">
                                      <p:cBhvr>
                                        <p:cTn id="6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build="p" animBg="1"/>
      <p:bldP spid="23" grpId="0"/>
      <p:bldP spid="16" grpId="0"/>
      <p:bldP spid="9" grpId="0"/>
      <p:bldP spid="10" grpId="0"/>
      <p:bldP spid="12" grpId="0" animBg="1"/>
      <p:bldP spid="17" grpId="0"/>
      <p:bldP spid="18" grpId="0"/>
      <p:bldP spid="19" grpId="0"/>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28</a:t>
            </a:fld>
            <a:endParaRPr lang="en-US"/>
          </a:p>
        </p:txBody>
      </p:sp>
      <p:sp>
        <p:nvSpPr>
          <p:cNvPr id="3" name="内容占位符 2"/>
          <p:cNvSpPr>
            <a:spLocks noGrp="1"/>
          </p:cNvSpPr>
          <p:nvPr>
            <p:ph idx="1"/>
          </p:nvPr>
        </p:nvSpPr>
        <p:spPr>
          <a:xfrm>
            <a:off x="189865" y="189865"/>
            <a:ext cx="11767820" cy="6582410"/>
          </a:xfrm>
          <a:solidFill>
            <a:schemeClr val="bg1">
              <a:alpha val="47000"/>
            </a:schemeClr>
          </a:solidFill>
        </p:spPr>
        <p:txBody>
          <a:bodyPr>
            <a:normAutofit/>
          </a:bodyPr>
          <a:lstStyle/>
          <a:p>
            <a:pPr marL="0" indent="0" algn="just">
              <a:lnSpc>
                <a:spcPct val="150000"/>
              </a:lnSpc>
              <a:buNone/>
            </a:pPr>
            <a:r>
              <a:rPr lang="zh-CN" altLang="en-US" sz="2000" b="1" dirty="0">
                <a:solidFill>
                  <a:srgbClr val="002060"/>
                </a:solidFill>
                <a:latin typeface="微软雅黑" panose="020B0503020204020204" pitchFamily="34" charset="-122"/>
                <a:ea typeface="微软雅黑" panose="020B0503020204020204" pitchFamily="34" charset="-122"/>
                <a:cs typeface="+mj-cs"/>
              </a:rPr>
              <a:t>解  析：</a:t>
            </a:r>
            <a:r>
              <a:rPr lang="en-US" altLang="zh-CN" sz="1800" b="1" dirty="0">
                <a:latin typeface="微软雅黑" panose="020B0503020204020204" pitchFamily="34" charset="-122"/>
                <a:ea typeface="微软雅黑" panose="020B0503020204020204" pitchFamily="34" charset="-122"/>
              </a:rPr>
              <a:t>8. </a:t>
            </a:r>
            <a:r>
              <a:rPr lang="zh-CN" altLang="en-US" sz="1800" b="1" dirty="0">
                <a:latin typeface="微软雅黑" panose="020B0503020204020204" pitchFamily="34" charset="-122"/>
                <a:ea typeface="微软雅黑" panose="020B0503020204020204" pitchFamily="34" charset="-122"/>
              </a:rPr>
              <a:t>本题考查联系上下文和逻辑推断。从下文朋友的不相信，推断出是</a:t>
            </a:r>
            <a:r>
              <a:rPr lang="en-US" altLang="zh-CN" sz="1800" b="1" dirty="0">
                <a:latin typeface="微软雅黑" panose="020B0503020204020204" pitchFamily="34" charset="-122"/>
                <a:ea typeface="微软雅黑" panose="020B0503020204020204" pitchFamily="34" charset="-122"/>
              </a:rPr>
              <a:t>don’t be silly“</a:t>
            </a:r>
            <a:r>
              <a:rPr lang="zh-CN" altLang="en-US" sz="1800" b="1" dirty="0">
                <a:latin typeface="微软雅黑" panose="020B0503020204020204" pitchFamily="34" charset="-122"/>
                <a:ea typeface="微软雅黑" panose="020B0503020204020204" pitchFamily="34" charset="-122"/>
              </a:rPr>
              <a:t>不要犯傻”，</a:t>
            </a:r>
          </a:p>
          <a:p>
            <a:pPr marL="0" indent="0" algn="just">
              <a:lnSpc>
                <a:spcPct val="150000"/>
              </a:lnSpc>
              <a:buNone/>
            </a:pPr>
            <a:r>
              <a:rPr lang="zh-CN" altLang="en-US" sz="1800" b="1" dirty="0">
                <a:latin typeface="微软雅黑" panose="020B0503020204020204" pitchFamily="34" charset="-122"/>
                <a:ea typeface="微软雅黑" panose="020B0503020204020204" pitchFamily="34" charset="-122"/>
              </a:rPr>
              <a:t>故本题正确答案为</a:t>
            </a:r>
            <a:r>
              <a:rPr lang="en-US" altLang="zh-CN" sz="1800" b="1" dirty="0">
                <a:latin typeface="微软雅黑" panose="020B0503020204020204" pitchFamily="34" charset="-122"/>
                <a:ea typeface="微软雅黑" panose="020B0503020204020204" pitchFamily="34" charset="-122"/>
              </a:rPr>
              <a:t>C</a:t>
            </a:r>
            <a:r>
              <a:rPr lang="zh-CN" altLang="en-US" sz="1800" b="1" dirty="0">
                <a:latin typeface="微软雅黑" panose="020B0503020204020204" pitchFamily="34" charset="-122"/>
                <a:ea typeface="微软雅黑" panose="020B0503020204020204" pitchFamily="34" charset="-122"/>
              </a:rPr>
              <a:t>。</a:t>
            </a:r>
          </a:p>
          <a:p>
            <a:pPr marL="0" indent="0" algn="just">
              <a:lnSpc>
                <a:spcPct val="150000"/>
              </a:lnSpc>
              <a:buNone/>
            </a:pPr>
            <a:r>
              <a:rPr lang="en-US" altLang="zh-CN" sz="1800" b="1" dirty="0">
                <a:latin typeface="微软雅黑" panose="020B0503020204020204" pitchFamily="34" charset="-122"/>
                <a:ea typeface="微软雅黑" panose="020B0503020204020204" pitchFamily="34" charset="-122"/>
              </a:rPr>
              <a:t>9. </a:t>
            </a:r>
            <a:r>
              <a:rPr lang="zh-CN" altLang="en-US" sz="1800" b="1" dirty="0">
                <a:latin typeface="微软雅黑" panose="020B0503020204020204" pitchFamily="34" charset="-122"/>
                <a:ea typeface="微软雅黑" panose="020B0503020204020204" pitchFamily="34" charset="-122"/>
              </a:rPr>
              <a:t>本题考查语法和词义辨析。四个选项中表转折且能够放在两个逗号中间，只有</a:t>
            </a:r>
            <a:r>
              <a:rPr lang="en-US" altLang="zh-CN" sz="1800" b="1" dirty="0">
                <a:latin typeface="微软雅黑" panose="020B0503020204020204" pitchFamily="34" charset="-122"/>
                <a:ea typeface="微软雅黑" panose="020B0503020204020204" pitchFamily="34" charset="-122"/>
              </a:rPr>
              <a:t>however</a:t>
            </a:r>
            <a:r>
              <a:rPr lang="zh-CN" altLang="en-US" sz="1800" b="1" dirty="0">
                <a:latin typeface="微软雅黑" panose="020B0503020204020204" pitchFamily="34" charset="-122"/>
                <a:ea typeface="微软雅黑" panose="020B0503020204020204" pitchFamily="34" charset="-122"/>
              </a:rPr>
              <a:t>，故本题正确答案为</a:t>
            </a:r>
            <a:r>
              <a:rPr lang="en-US" altLang="zh-CN" sz="1800" b="1" dirty="0">
                <a:latin typeface="微软雅黑" panose="020B0503020204020204" pitchFamily="34" charset="-122"/>
                <a:ea typeface="微软雅黑" panose="020B0503020204020204" pitchFamily="34" charset="-122"/>
              </a:rPr>
              <a:t>A</a:t>
            </a:r>
            <a:r>
              <a:rPr lang="zh-CN" altLang="en-US" sz="1800" b="1" dirty="0">
                <a:latin typeface="微软雅黑" panose="020B0503020204020204" pitchFamily="34" charset="-122"/>
                <a:ea typeface="微软雅黑" panose="020B0503020204020204" pitchFamily="34" charset="-122"/>
              </a:rPr>
              <a:t>。</a:t>
            </a:r>
          </a:p>
          <a:p>
            <a:pPr marL="0" indent="0" algn="just">
              <a:lnSpc>
                <a:spcPct val="150000"/>
              </a:lnSpc>
              <a:buNone/>
            </a:pPr>
            <a:r>
              <a:rPr lang="en-US" altLang="zh-CN" sz="1800" b="1" dirty="0">
                <a:latin typeface="微软雅黑" panose="020B0503020204020204" pitchFamily="34" charset="-122"/>
                <a:ea typeface="微软雅黑" panose="020B0503020204020204" pitchFamily="34" charset="-122"/>
              </a:rPr>
              <a:t>10. </a:t>
            </a:r>
            <a:r>
              <a:rPr lang="zh-CN" altLang="en-US" sz="1800" b="1" dirty="0">
                <a:latin typeface="微软雅黑" panose="020B0503020204020204" pitchFamily="34" charset="-122"/>
                <a:ea typeface="微软雅黑" panose="020B0503020204020204" pitchFamily="34" charset="-122"/>
              </a:rPr>
              <a:t>本题考查词义辨析。狗出去了，还没有回来，用</a:t>
            </a:r>
            <a:r>
              <a:rPr lang="en-US" altLang="zh-CN" sz="1800" b="1" dirty="0">
                <a:latin typeface="微软雅黑" panose="020B0503020204020204" pitchFamily="34" charset="-122"/>
                <a:ea typeface="微软雅黑" panose="020B0503020204020204" pitchFamily="34" charset="-122"/>
              </a:rPr>
              <a:t>returned</a:t>
            </a:r>
            <a:r>
              <a:rPr lang="zh-CN" altLang="en-US" sz="1800" b="1" dirty="0">
                <a:latin typeface="微软雅黑" panose="020B0503020204020204" pitchFamily="34" charset="-122"/>
                <a:ea typeface="微软雅黑" panose="020B0503020204020204" pitchFamily="34" charset="-122"/>
              </a:rPr>
              <a:t>，故本题正确答案为</a:t>
            </a:r>
            <a:r>
              <a:rPr lang="en-US" altLang="zh-CN" sz="1800" b="1" dirty="0">
                <a:latin typeface="微软雅黑" panose="020B0503020204020204" pitchFamily="34" charset="-122"/>
                <a:ea typeface="微软雅黑" panose="020B0503020204020204" pitchFamily="34" charset="-122"/>
              </a:rPr>
              <a:t>C</a:t>
            </a:r>
            <a:r>
              <a:rPr lang="zh-CN" altLang="en-US" sz="1800" b="1" dirty="0">
                <a:latin typeface="微软雅黑" panose="020B0503020204020204" pitchFamily="34" charset="-122"/>
                <a:ea typeface="微软雅黑" panose="020B0503020204020204" pitchFamily="34" charset="-122"/>
              </a:rPr>
              <a:t>。</a:t>
            </a:r>
          </a:p>
          <a:p>
            <a:pPr marL="0" indent="0" algn="just">
              <a:lnSpc>
                <a:spcPct val="150000"/>
              </a:lnSpc>
              <a:buNone/>
            </a:pPr>
            <a:r>
              <a:rPr lang="en-US" altLang="zh-CN" sz="1800" b="1" dirty="0">
                <a:latin typeface="微软雅黑" panose="020B0503020204020204" pitchFamily="34" charset="-122"/>
                <a:ea typeface="微软雅黑" panose="020B0503020204020204" pitchFamily="34" charset="-122"/>
              </a:rPr>
              <a:t>11. </a:t>
            </a:r>
            <a:r>
              <a:rPr lang="zh-CN" altLang="en-US" sz="1800" b="1" dirty="0">
                <a:latin typeface="微软雅黑" panose="020B0503020204020204" pitchFamily="34" charset="-122"/>
                <a:ea typeface="微软雅黑" panose="020B0503020204020204" pitchFamily="34" charset="-122"/>
              </a:rPr>
              <a:t>本题考查联系上下文和词义辨析。朋友对</a:t>
            </a:r>
            <a:r>
              <a:rPr lang="en-US" altLang="zh-CN" sz="1800" b="1" dirty="0">
                <a:latin typeface="微软雅黑" panose="020B0503020204020204" pitchFamily="34" charset="-122"/>
                <a:ea typeface="微软雅黑" panose="020B0503020204020204" pitchFamily="34" charset="-122"/>
              </a:rPr>
              <a:t>Tom</a:t>
            </a:r>
            <a:r>
              <a:rPr lang="zh-CN" altLang="en-US" sz="1800" b="1" dirty="0">
                <a:latin typeface="微软雅黑" panose="020B0503020204020204" pitchFamily="34" charset="-122"/>
                <a:ea typeface="微软雅黑" panose="020B0503020204020204" pitchFamily="34" charset="-122"/>
              </a:rPr>
              <a:t>的狗能买药回来这个事情的不信任和脸上露出的一丝笑意，让他生气，故本题正确答案为</a:t>
            </a:r>
            <a:r>
              <a:rPr lang="en-US" altLang="zh-CN" sz="1800" b="1" dirty="0">
                <a:latin typeface="微软雅黑" panose="020B0503020204020204" pitchFamily="34" charset="-122"/>
                <a:ea typeface="微软雅黑" panose="020B0503020204020204" pitchFamily="34" charset="-122"/>
              </a:rPr>
              <a:t>C</a:t>
            </a:r>
            <a:r>
              <a:rPr lang="zh-CN" altLang="en-US" sz="1800" b="1" dirty="0">
                <a:latin typeface="微软雅黑" panose="020B0503020204020204" pitchFamily="34" charset="-122"/>
                <a:ea typeface="微软雅黑" panose="020B0503020204020204" pitchFamily="34" charset="-122"/>
              </a:rPr>
              <a:t>。</a:t>
            </a:r>
          </a:p>
          <a:p>
            <a:pPr marL="0" indent="0" algn="just">
              <a:lnSpc>
                <a:spcPct val="150000"/>
              </a:lnSpc>
              <a:buNone/>
            </a:pPr>
            <a:r>
              <a:rPr lang="en-US" altLang="zh-CN" sz="1800" b="1" dirty="0">
                <a:latin typeface="微软雅黑" panose="020B0503020204020204" pitchFamily="34" charset="-122"/>
                <a:ea typeface="微软雅黑" panose="020B0503020204020204" pitchFamily="34" charset="-122"/>
              </a:rPr>
              <a:t>12. </a:t>
            </a:r>
            <a:r>
              <a:rPr lang="zh-CN" altLang="en-US" sz="1800" b="1" dirty="0">
                <a:latin typeface="微软雅黑" panose="020B0503020204020204" pitchFamily="34" charset="-122"/>
                <a:ea typeface="微软雅黑" panose="020B0503020204020204" pitchFamily="34" charset="-122"/>
              </a:rPr>
              <a:t>本题考查词义辨析。遵守主人的规则，用</a:t>
            </a:r>
            <a:r>
              <a:rPr lang="en-US" altLang="zh-CN" sz="1800" b="1" dirty="0">
                <a:latin typeface="微软雅黑" panose="020B0503020204020204" pitchFamily="34" charset="-122"/>
                <a:ea typeface="微软雅黑" panose="020B0503020204020204" pitchFamily="34" charset="-122"/>
              </a:rPr>
              <a:t>obeyed</a:t>
            </a:r>
            <a:r>
              <a:rPr lang="zh-CN" altLang="en-US" sz="1800" b="1" dirty="0">
                <a:latin typeface="微软雅黑" panose="020B0503020204020204" pitchFamily="34" charset="-122"/>
                <a:ea typeface="微软雅黑" panose="020B0503020204020204" pitchFamily="34" charset="-122"/>
              </a:rPr>
              <a:t>，故本题正确答案为</a:t>
            </a:r>
            <a:r>
              <a:rPr lang="en-US" altLang="zh-CN" sz="1800" b="1" dirty="0">
                <a:latin typeface="微软雅黑" panose="020B0503020204020204" pitchFamily="34" charset="-122"/>
                <a:ea typeface="微软雅黑" panose="020B0503020204020204" pitchFamily="34" charset="-122"/>
              </a:rPr>
              <a:t>A</a:t>
            </a:r>
            <a:r>
              <a:rPr lang="zh-CN" altLang="en-US" sz="1800" b="1" dirty="0">
                <a:latin typeface="微软雅黑" panose="020B0503020204020204" pitchFamily="34" charset="-122"/>
                <a:ea typeface="微软雅黑" panose="020B0503020204020204" pitchFamily="34" charset="-122"/>
              </a:rPr>
              <a:t>。</a:t>
            </a:r>
          </a:p>
          <a:p>
            <a:pPr marL="0" indent="0" algn="just">
              <a:lnSpc>
                <a:spcPct val="150000"/>
              </a:lnSpc>
              <a:buNone/>
            </a:pPr>
            <a:r>
              <a:rPr lang="en-US" altLang="zh-CN" sz="1800" b="1" dirty="0">
                <a:latin typeface="微软雅黑" panose="020B0503020204020204" pitchFamily="34" charset="-122"/>
                <a:ea typeface="微软雅黑" panose="020B0503020204020204" pitchFamily="34" charset="-122"/>
              </a:rPr>
              <a:t>13. </a:t>
            </a:r>
            <a:r>
              <a:rPr lang="zh-CN" altLang="en-US" sz="1800" b="1" dirty="0">
                <a:latin typeface="微软雅黑" panose="020B0503020204020204" pitchFamily="34" charset="-122"/>
                <a:ea typeface="微软雅黑" panose="020B0503020204020204" pitchFamily="34" charset="-122"/>
              </a:rPr>
              <a:t>本题考查词义辨析。</a:t>
            </a:r>
            <a:r>
              <a:rPr lang="en-US" altLang="zh-CN" sz="1800" b="1" dirty="0">
                <a:latin typeface="微软雅黑" panose="020B0503020204020204" pitchFamily="34" charset="-122"/>
                <a:ea typeface="微软雅黑" panose="020B0503020204020204" pitchFamily="34" charset="-122"/>
              </a:rPr>
              <a:t>in the distance“</a:t>
            </a:r>
            <a:r>
              <a:rPr lang="zh-CN" altLang="en-US" sz="1800" b="1" dirty="0">
                <a:latin typeface="微软雅黑" panose="020B0503020204020204" pitchFamily="34" charset="-122"/>
                <a:ea typeface="微软雅黑" panose="020B0503020204020204" pitchFamily="34" charset="-122"/>
              </a:rPr>
              <a:t>在远处”，</a:t>
            </a:r>
            <a:r>
              <a:rPr lang="en-US" altLang="zh-CN" sz="1800" b="1" dirty="0">
                <a:latin typeface="微软雅黑" panose="020B0503020204020204" pitchFamily="34" charset="-122"/>
                <a:ea typeface="微软雅黑" panose="020B0503020204020204" pitchFamily="34" charset="-122"/>
              </a:rPr>
              <a:t>at a distance“</a:t>
            </a:r>
            <a:r>
              <a:rPr lang="zh-CN" altLang="en-US" sz="1800" b="1" dirty="0">
                <a:latin typeface="微软雅黑" panose="020B0503020204020204" pitchFamily="34" charset="-122"/>
                <a:ea typeface="微软雅黑" panose="020B0503020204020204" pitchFamily="34" charset="-122"/>
              </a:rPr>
              <a:t>在不远处，可以看到对方”，</a:t>
            </a:r>
            <a:r>
              <a:rPr lang="en-US" altLang="zh-CN" sz="1800" b="1" dirty="0">
                <a:latin typeface="微软雅黑" panose="020B0503020204020204" pitchFamily="34" charset="-122"/>
                <a:ea typeface="微软雅黑" panose="020B0503020204020204" pitchFamily="34" charset="-122"/>
              </a:rPr>
              <a:t>outside the distance“</a:t>
            </a:r>
            <a:r>
              <a:rPr lang="zh-CN" altLang="en-US" sz="1800" b="1" dirty="0">
                <a:latin typeface="微软雅黑" panose="020B0503020204020204" pitchFamily="34" charset="-122"/>
                <a:ea typeface="微软雅黑" panose="020B0503020204020204" pitchFamily="34" charset="-122"/>
              </a:rPr>
              <a:t>在</a:t>
            </a:r>
            <a:r>
              <a:rPr lang="en-US" altLang="zh-CN" sz="1800" b="1" dirty="0">
                <a:latin typeface="微软雅黑" panose="020B0503020204020204" pitchFamily="34" charset="-122"/>
                <a:ea typeface="微软雅黑" panose="020B0503020204020204" pitchFamily="34" charset="-122"/>
              </a:rPr>
              <a:t>……</a:t>
            </a:r>
            <a:r>
              <a:rPr lang="zh-CN" altLang="en-US" sz="1800" b="1" dirty="0">
                <a:latin typeface="微软雅黑" panose="020B0503020204020204" pitchFamily="34" charset="-122"/>
                <a:ea typeface="微软雅黑" panose="020B0503020204020204" pitchFamily="34" charset="-122"/>
              </a:rPr>
              <a:t>距离外”；</a:t>
            </a:r>
            <a:r>
              <a:rPr lang="en-US" altLang="zh-CN" sz="1800" b="1" dirty="0">
                <a:latin typeface="微软雅黑" panose="020B0503020204020204" pitchFamily="34" charset="-122"/>
                <a:ea typeface="微软雅黑" panose="020B0503020204020204" pitchFamily="34" charset="-122"/>
              </a:rPr>
              <a:t>of a distance</a:t>
            </a:r>
            <a:r>
              <a:rPr lang="zh-CN" altLang="en-US" sz="1800" b="1" dirty="0">
                <a:latin typeface="微软雅黑" panose="020B0503020204020204" pitchFamily="34" charset="-122"/>
                <a:ea typeface="微软雅黑" panose="020B0503020204020204" pitchFamily="34" charset="-122"/>
              </a:rPr>
              <a:t>不是固定搭配，故本题正确答案为</a:t>
            </a:r>
            <a:r>
              <a:rPr lang="en-US" altLang="zh-CN" sz="1800" b="1" dirty="0">
                <a:latin typeface="微软雅黑" panose="020B0503020204020204" pitchFamily="34" charset="-122"/>
                <a:ea typeface="微软雅黑" panose="020B0503020204020204" pitchFamily="34" charset="-122"/>
              </a:rPr>
              <a:t>B</a:t>
            </a:r>
            <a:r>
              <a:rPr lang="zh-CN" altLang="en-US" sz="1800" b="1" dirty="0">
                <a:latin typeface="微软雅黑" panose="020B0503020204020204" pitchFamily="34" charset="-122"/>
                <a:ea typeface="微软雅黑" panose="020B0503020204020204" pitchFamily="34" charset="-122"/>
              </a:rPr>
              <a:t>。</a:t>
            </a:r>
          </a:p>
          <a:p>
            <a:pPr marL="0" indent="0" algn="just">
              <a:lnSpc>
                <a:spcPct val="150000"/>
              </a:lnSpc>
              <a:buNone/>
            </a:pPr>
            <a:r>
              <a:rPr lang="en-US" altLang="zh-CN" sz="1800" b="1" dirty="0">
                <a:latin typeface="微软雅黑" panose="020B0503020204020204" pitchFamily="34" charset="-122"/>
                <a:ea typeface="微软雅黑" panose="020B0503020204020204" pitchFamily="34" charset="-122"/>
              </a:rPr>
              <a:t>14. 本题考查词义辨析和联系上下文。根据句意“杰克看见Blackie嘴里的药瓶子很吃惊”，故本题</a:t>
            </a:r>
          </a:p>
          <a:p>
            <a:pPr marL="0" indent="0" algn="just">
              <a:lnSpc>
                <a:spcPct val="150000"/>
              </a:lnSpc>
              <a:buNone/>
            </a:pPr>
            <a:r>
              <a:rPr lang="zh-CN" altLang="en-US" sz="1800" b="1" dirty="0">
                <a:latin typeface="微软雅黑" panose="020B0503020204020204" pitchFamily="34" charset="-122"/>
                <a:ea typeface="微软雅黑" panose="020B0503020204020204" pitchFamily="34" charset="-122"/>
              </a:rPr>
              <a:t>正确答案为A。</a:t>
            </a:r>
          </a:p>
          <a:p>
            <a:pPr marL="0" indent="0" algn="just">
              <a:lnSpc>
                <a:spcPct val="150000"/>
              </a:lnSpc>
              <a:buNone/>
            </a:pPr>
            <a:r>
              <a:rPr lang="en-US" altLang="zh-CN" sz="1800" b="1" dirty="0">
                <a:latin typeface="微软雅黑" panose="020B0503020204020204" pitchFamily="34" charset="-122"/>
                <a:ea typeface="微软雅黑" panose="020B0503020204020204" pitchFamily="34" charset="-122"/>
              </a:rPr>
              <a:t>15. </a:t>
            </a:r>
            <a:r>
              <a:rPr lang="zh-CN" altLang="en-US" sz="1800" b="1" dirty="0">
                <a:latin typeface="微软雅黑" panose="020B0503020204020204" pitchFamily="34" charset="-122"/>
                <a:ea typeface="微软雅黑" panose="020B0503020204020204" pitchFamily="34" charset="-122"/>
              </a:rPr>
              <a:t>本题考查词义辨析和联系上下文。根据句意“杰克信</a:t>
            </a:r>
            <a:r>
              <a:rPr lang="en-US" altLang="zh-CN" sz="1800" b="1" dirty="0">
                <a:latin typeface="微软雅黑" panose="020B0503020204020204" pitchFamily="34" charset="-122"/>
                <a:ea typeface="微软雅黑" panose="020B0503020204020204" pitchFamily="34" charset="-122"/>
              </a:rPr>
              <a:t>Blackie</a:t>
            </a:r>
            <a:r>
              <a:rPr lang="zh-CN" altLang="en-US" sz="1800" b="1" dirty="0">
                <a:latin typeface="微软雅黑" panose="020B0503020204020204" pitchFamily="34" charset="-122"/>
                <a:ea typeface="微软雅黑" panose="020B0503020204020204" pitchFamily="34" charset="-122"/>
              </a:rPr>
              <a:t>会回来，只是不知道为什么这么迟才回来，因此才问是什么令它花费了这么长时间，</a:t>
            </a:r>
            <a:r>
              <a:rPr lang="en-US" altLang="zh-CN" sz="1800" b="1" dirty="0">
                <a:latin typeface="微软雅黑" panose="020B0503020204020204" pitchFamily="34" charset="-122"/>
                <a:ea typeface="微软雅黑" panose="020B0503020204020204" pitchFamily="34" charset="-122"/>
              </a:rPr>
              <a:t>take sb. some time to do“</a:t>
            </a:r>
            <a:r>
              <a:rPr lang="zh-CN" altLang="en-US" sz="1800" b="1" dirty="0">
                <a:latin typeface="微软雅黑" panose="020B0503020204020204" pitchFamily="34" charset="-122"/>
                <a:ea typeface="微软雅黑" panose="020B0503020204020204" pitchFamily="34" charset="-122"/>
              </a:rPr>
              <a:t>某人</a:t>
            </a:r>
            <a:r>
              <a:rPr lang="en-US" altLang="zh-CN" sz="1800" b="1" dirty="0">
                <a:latin typeface="微软雅黑" panose="020B0503020204020204" pitchFamily="34" charset="-122"/>
                <a:ea typeface="微软雅黑" panose="020B0503020204020204" pitchFamily="34" charset="-122"/>
              </a:rPr>
              <a:t>/</a:t>
            </a:r>
            <a:r>
              <a:rPr lang="zh-CN" altLang="en-US" sz="1800" b="1" dirty="0">
                <a:latin typeface="微软雅黑" panose="020B0503020204020204" pitchFamily="34" charset="-122"/>
                <a:ea typeface="微软雅黑" panose="020B0503020204020204" pitchFamily="34" charset="-122"/>
              </a:rPr>
              <a:t>物花时间做某事”，故本题正确答案为</a:t>
            </a:r>
            <a:r>
              <a:rPr lang="en-US" altLang="zh-CN" sz="1800" b="1" dirty="0">
                <a:latin typeface="微软雅黑" panose="020B0503020204020204" pitchFamily="34" charset="-122"/>
                <a:ea typeface="微软雅黑" panose="020B0503020204020204" pitchFamily="34" charset="-122"/>
              </a:rPr>
              <a:t>B</a:t>
            </a:r>
            <a:r>
              <a:rPr lang="zh-CN" altLang="en-US" sz="18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组合 93"/>
          <p:cNvGrpSpPr/>
          <p:nvPr/>
        </p:nvGrpSpPr>
        <p:grpSpPr>
          <a:xfrm>
            <a:off x="120081" y="2305638"/>
            <a:ext cx="4415343" cy="525775"/>
            <a:chOff x="1530018" y="1615888"/>
            <a:chExt cx="4087518" cy="728090"/>
          </a:xfrm>
          <a:solidFill>
            <a:schemeClr val="accent1">
              <a:lumMod val="50000"/>
            </a:schemeClr>
          </a:solidFill>
        </p:grpSpPr>
        <p:sp>
          <p:nvSpPr>
            <p:cNvPr id="95" name="箭头: V 形 94"/>
            <p:cNvSpPr/>
            <p:nvPr/>
          </p:nvSpPr>
          <p:spPr>
            <a:xfrm>
              <a:off x="1530018" y="1615888"/>
              <a:ext cx="4087518"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96" name="文本框 95"/>
            <p:cNvSpPr txBox="1"/>
            <p:nvPr/>
          </p:nvSpPr>
          <p:spPr>
            <a:xfrm>
              <a:off x="2091324" y="1635552"/>
              <a:ext cx="3014508"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in a minute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过一会儿</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
        <p:nvSpPr>
          <p:cNvPr id="2" name="灯片编号占位符 1"/>
          <p:cNvSpPr>
            <a:spLocks noGrp="1"/>
          </p:cNvSpPr>
          <p:nvPr>
            <p:ph type="sldNum" sz="quarter" idx="12"/>
          </p:nvPr>
        </p:nvSpPr>
        <p:spPr/>
        <p:txBody>
          <a:bodyPr/>
          <a:lstStyle/>
          <a:p>
            <a:fld id="{879EF9BB-81F1-401D-AA19-680A8E0D7F6D}" type="slidenum">
              <a:rPr lang="en-US" smtClean="0"/>
              <a:t>29</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grpSp>
        <p:nvGrpSpPr>
          <p:cNvPr id="7" name="组合 6"/>
          <p:cNvGrpSpPr/>
          <p:nvPr/>
        </p:nvGrpSpPr>
        <p:grpSpPr>
          <a:xfrm>
            <a:off x="101793" y="162019"/>
            <a:ext cx="4044462" cy="728090"/>
            <a:chOff x="0" y="218898"/>
            <a:chExt cx="4044462" cy="728090"/>
          </a:xfrm>
          <a:solidFill>
            <a:schemeClr val="tx2"/>
          </a:solidFill>
        </p:grpSpPr>
        <p:sp>
          <p:nvSpPr>
            <p:cNvPr id="6" name="箭头: V 形 5"/>
            <p:cNvSpPr/>
            <p:nvPr/>
          </p:nvSpPr>
          <p:spPr>
            <a:xfrm>
              <a:off x="0" y="218898"/>
              <a:ext cx="40444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789778" y="305944"/>
              <a:ext cx="2877711" cy="553998"/>
            </a:xfrm>
            <a:prstGeom prst="rect">
              <a:avLst/>
            </a:prstGeom>
            <a:noFill/>
            <a:ln>
              <a:noFill/>
            </a:ln>
          </p:spPr>
          <p:txBody>
            <a:bodyPr wrap="none" rtlCol="0">
              <a:spAutoFit/>
            </a:bodyPr>
            <a:lstStyle/>
            <a:p>
              <a:r>
                <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rPr>
                <a:t>本自测我学了：</a:t>
              </a:r>
            </a:p>
          </p:txBody>
        </p:sp>
      </p:grpSp>
      <p:grpSp>
        <p:nvGrpSpPr>
          <p:cNvPr id="37" name="组合 36"/>
          <p:cNvGrpSpPr/>
          <p:nvPr/>
        </p:nvGrpSpPr>
        <p:grpSpPr>
          <a:xfrm>
            <a:off x="-443355" y="1550413"/>
            <a:ext cx="5499987" cy="612118"/>
            <a:chOff x="1530019" y="1492576"/>
            <a:chExt cx="4882611" cy="851402"/>
          </a:xfrm>
          <a:solidFill>
            <a:schemeClr val="tx2"/>
          </a:solidFill>
        </p:grpSpPr>
        <p:sp>
          <p:nvSpPr>
            <p:cNvPr id="38" name="箭头: V 形 37"/>
            <p:cNvSpPr/>
            <p:nvPr/>
          </p:nvSpPr>
          <p:spPr>
            <a:xfrm>
              <a:off x="1530019" y="1615889"/>
              <a:ext cx="4882611"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p:cNvSpPr txBox="1"/>
            <p:nvPr/>
          </p:nvSpPr>
          <p:spPr>
            <a:xfrm>
              <a:off x="2000758" y="1492576"/>
              <a:ext cx="4077196"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be proud of ... </a:t>
              </a:r>
              <a:r>
                <a:rPr lang="zh-CN" altLang="en-US" sz="2400" b="1" dirty="0">
                  <a:solidFill>
                    <a:srgbClr val="002060"/>
                  </a:solidFill>
                  <a:latin typeface="微软雅黑" panose="020B0503020204020204" pitchFamily="34" charset="-122"/>
                  <a:ea typeface="微软雅黑" panose="020B0503020204020204" pitchFamily="34" charset="-122"/>
                  <a:cs typeface="+mj-cs"/>
                </a:rPr>
                <a:t>为</a:t>
              </a:r>
              <a:r>
                <a:rPr lang="en-US" altLang="zh-CN" sz="2400" b="1" dirty="0">
                  <a:solidFill>
                    <a:srgbClr val="002060"/>
                  </a:solidFill>
                  <a:latin typeface="微软雅黑" panose="020B0503020204020204" pitchFamily="34" charset="-122"/>
                  <a:ea typeface="微软雅黑" panose="020B0503020204020204" pitchFamily="34" charset="-122"/>
                  <a:cs typeface="+mj-cs"/>
                </a:rPr>
                <a:t>……</a:t>
              </a:r>
              <a:r>
                <a:rPr lang="zh-CN" altLang="en-US" sz="2400" b="1" dirty="0">
                  <a:solidFill>
                    <a:srgbClr val="002060"/>
                  </a:solidFill>
                  <a:latin typeface="微软雅黑" panose="020B0503020204020204" pitchFamily="34" charset="-122"/>
                  <a:ea typeface="微软雅黑" panose="020B0503020204020204" pitchFamily="34" charset="-122"/>
                  <a:cs typeface="+mj-cs"/>
                </a:rPr>
                <a:t>感到自豪</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91" name="组合 90"/>
          <p:cNvGrpSpPr/>
          <p:nvPr/>
        </p:nvGrpSpPr>
        <p:grpSpPr>
          <a:xfrm>
            <a:off x="-281011" y="2916145"/>
            <a:ext cx="7789409" cy="612118"/>
            <a:chOff x="1530019" y="1492576"/>
            <a:chExt cx="6915045" cy="851402"/>
          </a:xfrm>
          <a:solidFill>
            <a:schemeClr val="tx2"/>
          </a:solidFill>
        </p:grpSpPr>
        <p:sp>
          <p:nvSpPr>
            <p:cNvPr id="92" name="箭头: V 形 91"/>
            <p:cNvSpPr/>
            <p:nvPr/>
          </p:nvSpPr>
          <p:spPr>
            <a:xfrm>
              <a:off x="1530019" y="1615889"/>
              <a:ext cx="4738491"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文本框 92"/>
            <p:cNvSpPr txBox="1"/>
            <p:nvPr/>
          </p:nvSpPr>
          <p:spPr>
            <a:xfrm>
              <a:off x="2000758" y="1492576"/>
              <a:ext cx="6444306"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keep the change </a:t>
              </a:r>
              <a:r>
                <a:rPr lang="zh-CN" altLang="en-US" sz="2400" b="1" dirty="0">
                  <a:solidFill>
                    <a:srgbClr val="002060"/>
                  </a:solidFill>
                  <a:latin typeface="微软雅黑" panose="020B0503020204020204" pitchFamily="34" charset="-122"/>
                  <a:ea typeface="微软雅黑" panose="020B0503020204020204" pitchFamily="34" charset="-122"/>
                  <a:cs typeface="+mj-cs"/>
                </a:rPr>
                <a:t>留着零钱</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0" name="组合 99"/>
          <p:cNvGrpSpPr/>
          <p:nvPr/>
        </p:nvGrpSpPr>
        <p:grpSpPr>
          <a:xfrm>
            <a:off x="120081" y="3670590"/>
            <a:ext cx="11136185" cy="525775"/>
            <a:chOff x="1530017" y="1615888"/>
            <a:chExt cx="10309359" cy="728090"/>
          </a:xfrm>
          <a:solidFill>
            <a:schemeClr val="accent1">
              <a:lumMod val="50000"/>
            </a:schemeClr>
          </a:solidFill>
        </p:grpSpPr>
        <p:sp>
          <p:nvSpPr>
            <p:cNvPr id="101" name="箭头: V 形 100"/>
            <p:cNvSpPr/>
            <p:nvPr/>
          </p:nvSpPr>
          <p:spPr>
            <a:xfrm>
              <a:off x="1530017" y="1615888"/>
              <a:ext cx="10309359"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文本框 101"/>
            <p:cNvSpPr txBox="1"/>
            <p:nvPr/>
          </p:nvSpPr>
          <p:spPr>
            <a:xfrm>
              <a:off x="2091324" y="1635552"/>
              <a:ext cx="8815169"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visit sb. who ... who</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在这里是定语从句的关系代词，代替前面的</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sb.</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200"/>
                                  </p:stCondLst>
                                  <p:childTnLst>
                                    <p:set>
                                      <p:cBhvr>
                                        <p:cTn id="16" dur="1" fill="hold">
                                          <p:stCondLst>
                                            <p:cond delay="0"/>
                                          </p:stCondLst>
                                        </p:cTn>
                                        <p:tgtEl>
                                          <p:spTgt spid="91"/>
                                        </p:tgtEl>
                                        <p:attrNameLst>
                                          <p:attrName>style.visibility</p:attrName>
                                        </p:attrNameLst>
                                      </p:cBhvr>
                                      <p:to>
                                        <p:strVal val="visible"/>
                                      </p:to>
                                    </p:set>
                                    <p:anim calcmode="lin" valueType="num">
                                      <p:cBhvr additive="base">
                                        <p:cTn id="17" dur="500" fill="hold"/>
                                        <p:tgtEl>
                                          <p:spTgt spid="91"/>
                                        </p:tgtEl>
                                        <p:attrNameLst>
                                          <p:attrName>ppt_x</p:attrName>
                                        </p:attrNameLst>
                                      </p:cBhvr>
                                      <p:tavLst>
                                        <p:tav tm="0">
                                          <p:val>
                                            <p:strVal val="0-#ppt_w/2"/>
                                          </p:val>
                                        </p:tav>
                                        <p:tav tm="100000">
                                          <p:val>
                                            <p:strVal val="#ppt_x"/>
                                          </p:val>
                                        </p:tav>
                                      </p:tavLst>
                                    </p:anim>
                                    <p:anim calcmode="lin" valueType="num">
                                      <p:cBhvr additive="base">
                                        <p:cTn id="18" dur="500" fill="hold"/>
                                        <p:tgtEl>
                                          <p:spTgt spid="91"/>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100"/>
                                  </p:stCondLst>
                                  <p:childTnLst>
                                    <p:set>
                                      <p:cBhvr>
                                        <p:cTn id="20" dur="1" fill="hold">
                                          <p:stCondLst>
                                            <p:cond delay="0"/>
                                          </p:stCondLst>
                                        </p:cTn>
                                        <p:tgtEl>
                                          <p:spTgt spid="94"/>
                                        </p:tgtEl>
                                        <p:attrNameLst>
                                          <p:attrName>style.visibility</p:attrName>
                                        </p:attrNameLst>
                                      </p:cBhvr>
                                      <p:to>
                                        <p:strVal val="visible"/>
                                      </p:to>
                                    </p:set>
                                    <p:anim calcmode="lin" valueType="num">
                                      <p:cBhvr additive="base">
                                        <p:cTn id="21" dur="500" fill="hold"/>
                                        <p:tgtEl>
                                          <p:spTgt spid="94"/>
                                        </p:tgtEl>
                                        <p:attrNameLst>
                                          <p:attrName>ppt_x</p:attrName>
                                        </p:attrNameLst>
                                      </p:cBhvr>
                                      <p:tavLst>
                                        <p:tav tm="0">
                                          <p:val>
                                            <p:strVal val="0-#ppt_w/2"/>
                                          </p:val>
                                        </p:tav>
                                        <p:tav tm="100000">
                                          <p:val>
                                            <p:strVal val="#ppt_x"/>
                                          </p:val>
                                        </p:tav>
                                      </p:tavLst>
                                    </p:anim>
                                    <p:anim calcmode="lin" valueType="num">
                                      <p:cBhvr additive="base">
                                        <p:cTn id="22" dur="500" fill="hold"/>
                                        <p:tgtEl>
                                          <p:spTgt spid="94"/>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300"/>
                                  </p:stCondLst>
                                  <p:childTnLst>
                                    <p:set>
                                      <p:cBhvr>
                                        <p:cTn id="24" dur="1" fill="hold">
                                          <p:stCondLst>
                                            <p:cond delay="0"/>
                                          </p:stCondLst>
                                        </p:cTn>
                                        <p:tgtEl>
                                          <p:spTgt spid="100"/>
                                        </p:tgtEl>
                                        <p:attrNameLst>
                                          <p:attrName>style.visibility</p:attrName>
                                        </p:attrNameLst>
                                      </p:cBhvr>
                                      <p:to>
                                        <p:strVal val="visible"/>
                                      </p:to>
                                    </p:set>
                                    <p:anim calcmode="lin" valueType="num">
                                      <p:cBhvr additive="base">
                                        <p:cTn id="25" dur="500" fill="hold"/>
                                        <p:tgtEl>
                                          <p:spTgt spid="100"/>
                                        </p:tgtEl>
                                        <p:attrNameLst>
                                          <p:attrName>ppt_x</p:attrName>
                                        </p:attrNameLst>
                                      </p:cBhvr>
                                      <p:tavLst>
                                        <p:tav tm="0">
                                          <p:val>
                                            <p:strVal val="0-#ppt_w/2"/>
                                          </p:val>
                                        </p:tav>
                                        <p:tav tm="100000">
                                          <p:val>
                                            <p:strVal val="#ppt_x"/>
                                          </p:val>
                                        </p:tav>
                                      </p:tavLst>
                                    </p:anim>
                                    <p:anim calcmode="lin" valueType="num">
                                      <p:cBhvr additive="base">
                                        <p:cTn id="26" dur="500" fill="hold"/>
                                        <p:tgtEl>
                                          <p:spTgt spid="1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10226082" y="-407839"/>
            <a:ext cx="2649028" cy="2886671"/>
          </a:xfrm>
          <a:prstGeom prst="rect">
            <a:avLst/>
          </a:prstGeom>
        </p:spPr>
      </p:pic>
      <p:grpSp>
        <p:nvGrpSpPr>
          <p:cNvPr id="24" name="组合 23"/>
          <p:cNvGrpSpPr/>
          <p:nvPr/>
        </p:nvGrpSpPr>
        <p:grpSpPr>
          <a:xfrm>
            <a:off x="4587306" y="92523"/>
            <a:ext cx="4616648" cy="2181841"/>
            <a:chOff x="-418541" y="3066142"/>
            <a:chExt cx="4616648" cy="2181841"/>
          </a:xfrm>
        </p:grpSpPr>
        <p:sp>
          <p:nvSpPr>
            <p:cNvPr id="25"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7" name="TextBox 8"/>
            <p:cNvSpPr txBox="1"/>
            <p:nvPr/>
          </p:nvSpPr>
          <p:spPr>
            <a:xfrm flipH="1">
              <a:off x="-418541" y="4016877"/>
              <a:ext cx="4616648" cy="1231106"/>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4" action="ppaction://hlinksldjump"/>
                </a:rPr>
                <a:t>一、大纲要求及解读</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8" name="TextBox 9">
              <a:hlinkClick r:id="rId4" action="ppaction://hlinksldjump"/>
            </p:cNvPr>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grpSp>
        <p:nvGrpSpPr>
          <p:cNvPr id="2" name="组合 1"/>
          <p:cNvGrpSpPr/>
          <p:nvPr/>
        </p:nvGrpSpPr>
        <p:grpSpPr>
          <a:xfrm>
            <a:off x="-942302" y="-901699"/>
            <a:ext cx="6304204" cy="6680198"/>
            <a:chOff x="-942302" y="-901699"/>
            <a:chExt cx="6304204" cy="6680198"/>
          </a:xfrm>
        </p:grpSpPr>
        <p:pic>
          <p:nvPicPr>
            <p:cNvPr id="4" name="图片 3"/>
            <p:cNvPicPr>
              <a:picLocks noChangeAspect="1"/>
            </p:cNvPicPr>
            <p:nvPr/>
          </p:nvPicPr>
          <p:blipFill>
            <a:blip r:embed="rId5">
              <a:grayscl/>
            </a:blip>
            <a:stretch>
              <a:fillRect/>
            </a:stretch>
          </p:blipFill>
          <p:spPr>
            <a:xfrm>
              <a:off x="-942302" y="-901699"/>
              <a:ext cx="6304204" cy="6680198"/>
            </a:xfrm>
            <a:prstGeom prst="rect">
              <a:avLst/>
            </a:prstGeom>
          </p:spPr>
        </p:pic>
        <p:sp>
          <p:nvSpPr>
            <p:cNvPr id="8" name="TextBox 14"/>
            <p:cNvSpPr txBox="1"/>
            <p:nvPr/>
          </p:nvSpPr>
          <p:spPr>
            <a:xfrm rot="20454621">
              <a:off x="446900" y="502484"/>
              <a:ext cx="2868094" cy="923330"/>
            </a:xfrm>
            <a:prstGeom prst="rect">
              <a:avLst/>
            </a:prstGeom>
            <a:noFill/>
          </p:spPr>
          <p:txBody>
            <a:bodyPr wrap="none" rtlCol="0">
              <a:spAutoFit/>
            </a:bodyPr>
            <a:lstStyle/>
            <a:p>
              <a:pPr algn="ctr"/>
              <a:r>
                <a:rPr lang="zh-CN" altLang="en-US" sz="54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29" name="TextBox 14"/>
            <p:cNvSpPr txBox="1"/>
            <p:nvPr/>
          </p:nvSpPr>
          <p:spPr>
            <a:xfrm rot="20454621">
              <a:off x="940661" y="3346760"/>
              <a:ext cx="3940373" cy="830997"/>
            </a:xfrm>
            <a:prstGeom prst="rect">
              <a:avLst/>
            </a:prstGeom>
            <a:noFill/>
          </p:spPr>
          <p:txBody>
            <a:bodyPr wrap="none" rtlCol="0">
              <a:spAutoFit/>
            </a:bodyPr>
            <a:lstStyle/>
            <a:p>
              <a:pPr algn="ctr"/>
              <a:r>
                <a:rPr lang="en-US" altLang="zh-CN" sz="48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800" b="1" spc="300" dirty="0">
                  <a:solidFill>
                    <a:schemeClr val="accent1"/>
                  </a:solidFill>
                  <a:latin typeface="微软雅黑" panose="020B0503020204020204" pitchFamily="34" charset="-122"/>
                  <a:ea typeface="微软雅黑" panose="020B0503020204020204" pitchFamily="34" charset="-122"/>
                </a:rPr>
                <a:t>TENTS</a:t>
              </a:r>
              <a:endParaRPr lang="zh-CN" altLang="en-US" sz="4800" b="1" spc="300" dirty="0">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7959878" y="991626"/>
            <a:ext cx="3590727" cy="2200949"/>
            <a:chOff x="326147" y="3066142"/>
            <a:chExt cx="3590727" cy="2200949"/>
          </a:xfrm>
        </p:grpSpPr>
        <p:sp>
          <p:nvSpPr>
            <p:cNvPr id="36"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8" name="TextBox 8"/>
            <p:cNvSpPr txBox="1"/>
            <p:nvPr/>
          </p:nvSpPr>
          <p:spPr>
            <a:xfrm flipH="1">
              <a:off x="326147" y="4035985"/>
              <a:ext cx="3590727" cy="1231106"/>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6" action="ppaction://hlinksldjump"/>
                </a:rPr>
                <a:t>二、名师支招，</a:t>
              </a:r>
              <a:endPar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6" action="ppaction://hlinksldjump"/>
              </a:endParaRPr>
            </a:p>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6" action="ppaction://hlinksldjump"/>
                </a:rPr>
                <a:t>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6" action="ppaction://hlinksldjump"/>
                </a:rPr>
                <a:t>让你秒懂</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9"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grpSp>
        <p:nvGrpSpPr>
          <p:cNvPr id="40" name="组合 39"/>
          <p:cNvGrpSpPr/>
          <p:nvPr/>
        </p:nvGrpSpPr>
        <p:grpSpPr>
          <a:xfrm>
            <a:off x="5249691" y="2354515"/>
            <a:ext cx="3743011" cy="2200949"/>
            <a:chOff x="250004" y="3066142"/>
            <a:chExt cx="3743011" cy="2200949"/>
          </a:xfrm>
        </p:grpSpPr>
        <p:sp>
          <p:nvSpPr>
            <p:cNvPr id="4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3" name="TextBox 8"/>
            <p:cNvSpPr txBox="1"/>
            <p:nvPr/>
          </p:nvSpPr>
          <p:spPr>
            <a:xfrm flipH="1">
              <a:off x="250004" y="4035985"/>
              <a:ext cx="3743011" cy="1231106"/>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7" action="ppaction://hlinksldjump"/>
                </a:rPr>
                <a:t>三、 牛刀小试，</a:t>
              </a:r>
              <a:endPar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7" action="ppaction://hlinksldjump"/>
              </a:endParaRPr>
            </a:p>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7" action="ppaction://hlinksldjump"/>
                </a:rPr>
                <a:t>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7" action="ppaction://hlinksldjump"/>
                </a:rPr>
                <a:t>初显身手</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grpSp>
        <p:nvGrpSpPr>
          <p:cNvPr id="50" name="组合 49"/>
          <p:cNvGrpSpPr/>
          <p:nvPr/>
        </p:nvGrpSpPr>
        <p:grpSpPr>
          <a:xfrm>
            <a:off x="7828382" y="3844030"/>
            <a:ext cx="3743011" cy="2200949"/>
            <a:chOff x="250005" y="3066142"/>
            <a:chExt cx="3743011" cy="2200949"/>
          </a:xfrm>
        </p:grpSpPr>
        <p:sp>
          <p:nvSpPr>
            <p:cNvPr id="5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53" name="TextBox 8"/>
            <p:cNvSpPr txBox="1"/>
            <p:nvPr/>
          </p:nvSpPr>
          <p:spPr>
            <a:xfrm flipH="1">
              <a:off x="250005" y="4035985"/>
              <a:ext cx="3743011" cy="1231106"/>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8" action="ppaction://hlinksldjump"/>
                </a:rPr>
                <a:t>四、 真题回放，</a:t>
              </a:r>
              <a:endPar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8" action="ppaction://hlinksldjump"/>
              </a:endParaRPr>
            </a:p>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8" action="ppaction://hlinksldjump"/>
                </a:rPr>
                <a:t>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8" action="ppaction://hlinksldjump"/>
                </a:rPr>
                <a:t>一比高低</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spTree>
  </p:cSld>
  <p:clrMapOvr>
    <a:masterClrMapping/>
  </p:clrMapOvr>
  <mc:AlternateContent xmlns:mc="http://schemas.openxmlformats.org/markup-compatibility/2006" xmlns:p14="http://schemas.microsoft.com/office/powerpoint/2010/main">
    <mc:Choice Requires="p14">
      <p:transition spd="slow" p14:dur="2500" advTm="3000">
        <p:checker/>
      </p:transition>
    </mc:Choice>
    <mc:Fallback xmlns="">
      <p:transition spd="slow"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anim calcmode="lin" valueType="num">
                                      <p:cBhvr>
                                        <p:cTn id="19" dur="500" fill="hold"/>
                                        <p:tgtEl>
                                          <p:spTgt spid="24"/>
                                        </p:tgtEl>
                                        <p:attrNameLst>
                                          <p:attrName>ppt_x</p:attrName>
                                        </p:attrNameLst>
                                      </p:cBhvr>
                                      <p:tavLst>
                                        <p:tav tm="0">
                                          <p:val>
                                            <p:strVal val="#ppt_x"/>
                                          </p:val>
                                        </p:tav>
                                        <p:tav tm="100000">
                                          <p:val>
                                            <p:strVal val="#ppt_x"/>
                                          </p:val>
                                        </p:tav>
                                      </p:tavLst>
                                    </p:anim>
                                    <p:anim calcmode="lin" valueType="num">
                                      <p:cBhvr>
                                        <p:cTn id="20" dur="5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6" presetClass="entr" presetSubtype="21"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barn(inVertical)">
                                      <p:cBhvr>
                                        <p:cTn id="24" dur="500"/>
                                        <p:tgtEl>
                                          <p:spTgt spid="35"/>
                                        </p:tgtEl>
                                      </p:cBhvr>
                                    </p:animEffect>
                                  </p:childTnLst>
                                </p:cTn>
                              </p:par>
                            </p:childTnLst>
                          </p:cTn>
                        </p:par>
                        <p:par>
                          <p:cTn id="25" fill="hold">
                            <p:stCondLst>
                              <p:cond delay="2500"/>
                            </p:stCondLst>
                            <p:childTnLst>
                              <p:par>
                                <p:cTn id="26" presetID="21" presetClass="entr" presetSubtype="1" fill="hold" nodeType="after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wheel(1)">
                                      <p:cBhvr>
                                        <p:cTn id="28" dur="500"/>
                                        <p:tgtEl>
                                          <p:spTgt spid="50"/>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90297" y="4288522"/>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 A. deaf		B. blind		C. hurt 		D. broken</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 A. never		B. scarcely		C. always		D. seldom</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 A. beside		B. except		C. besides		D. but</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4. A. helped		B. took		C. forced		D. made</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 A. corner		B. ceiling		C. roof 		D. floor</a:t>
            </a: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rPr>
              <a:t>自 测 题  三（ 记 叙 文 ） </a:t>
            </a:r>
          </a:p>
        </p:txBody>
      </p:sp>
      <p:sp>
        <p:nvSpPr>
          <p:cNvPr id="3" name="内容占位符 2"/>
          <p:cNvSpPr>
            <a:spLocks noGrp="1"/>
          </p:cNvSpPr>
          <p:nvPr>
            <p:ph idx="1"/>
          </p:nvPr>
        </p:nvSpPr>
        <p:spPr>
          <a:xfrm>
            <a:off x="386198" y="721323"/>
            <a:ext cx="11265213" cy="3088283"/>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Once upon a time there was a very, very old man. His eyes had grown dim, his ears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 and his knees shook. When he sat at the table, he could</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hold a spoon. He spilled soup on the tablecloth, and,</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that, some of his soup would run back out of his mouth.</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His son and his son’s wife were disgusted with this, so finally they</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 old grandfather sit in the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behind the stove, where they gave him his food in an earthenware bowl (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陶碗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and didn’t give him enough food to eat. He sat there looking sadly at the table, and his eyes grew moist.</a:t>
            </a:r>
          </a:p>
        </p:txBody>
      </p:sp>
      <p:sp>
        <p:nvSpPr>
          <p:cNvPr id="23" name="TextBox 22"/>
          <p:cNvSpPr txBox="1"/>
          <p:nvPr/>
        </p:nvSpPr>
        <p:spPr>
          <a:xfrm>
            <a:off x="609600" y="495958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4" name="灯片编号占位符 3"/>
          <p:cNvSpPr>
            <a:spLocks noGrp="1"/>
          </p:cNvSpPr>
          <p:nvPr>
            <p:ph type="sldNum" sz="quarter" idx="12"/>
          </p:nvPr>
        </p:nvSpPr>
        <p:spPr/>
        <p:txBody>
          <a:bodyPr/>
          <a:lstStyle/>
          <a:p>
            <a:fld id="{879EF9BB-81F1-401D-AA19-680A8E0D7F6D}" type="slidenum">
              <a:rPr lang="en-US" smtClean="0"/>
              <a:t>30</a:t>
            </a:fld>
            <a:endParaRPr lang="en-US"/>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599792" y="461021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9" name="TextBox 22"/>
          <p:cNvSpPr txBox="1"/>
          <p:nvPr/>
        </p:nvSpPr>
        <p:spPr>
          <a:xfrm>
            <a:off x="599793" y="425003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0" name="TextBox 22"/>
          <p:cNvSpPr txBox="1"/>
          <p:nvPr/>
        </p:nvSpPr>
        <p:spPr>
          <a:xfrm>
            <a:off x="609600" y="5308950"/>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12" name="文本框 11">
            <a:hlinkClick r:id="rId4"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17" name="TextBox 22"/>
          <p:cNvSpPr txBox="1"/>
          <p:nvPr/>
        </p:nvSpPr>
        <p:spPr>
          <a:xfrm>
            <a:off x="609600" y="570429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barn(inVertical)">
                                      <p:cBhvr>
                                        <p:cTn id="4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build="p" animBg="1"/>
      <p:bldP spid="23" grpId="0"/>
      <p:bldP spid="16" grpId="0"/>
      <p:bldP spid="9" grpId="0"/>
      <p:bldP spid="10" grpId="0"/>
      <p:bldP spid="12" grpId="0" animBg="1"/>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31</a:t>
            </a:fld>
            <a:endParaRPr lang="en-US"/>
          </a:p>
        </p:txBody>
      </p:sp>
      <p:sp>
        <p:nvSpPr>
          <p:cNvPr id="3" name="内容占位符 2"/>
          <p:cNvSpPr>
            <a:spLocks noGrp="1"/>
          </p:cNvSpPr>
          <p:nvPr>
            <p:ph idx="1"/>
          </p:nvPr>
        </p:nvSpPr>
        <p:spPr>
          <a:xfrm>
            <a:off x="538426" y="189782"/>
            <a:ext cx="11419112" cy="6582538"/>
          </a:xfrm>
          <a:solidFill>
            <a:schemeClr val="bg1">
              <a:alpha val="47000"/>
            </a:schemeClr>
          </a:solidFill>
        </p:spPr>
        <p:txBody>
          <a:bodyPr>
            <a:normAutofit fontScale="700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900" b="1" dirty="0">
                <a:latin typeface="微软雅黑" panose="020B0503020204020204" pitchFamily="34" charset="-122"/>
                <a:ea typeface="微软雅黑" panose="020B0503020204020204" pitchFamily="34" charset="-122"/>
              </a:rPr>
              <a:t>1. </a:t>
            </a:r>
            <a:r>
              <a:rPr lang="zh-CN" altLang="en-US" sz="2900" b="1" dirty="0">
                <a:latin typeface="微软雅黑" panose="020B0503020204020204" pitchFamily="34" charset="-122"/>
                <a:ea typeface="微软雅黑" panose="020B0503020204020204" pitchFamily="34" charset="-122"/>
              </a:rPr>
              <a:t>本题考查逻辑推理。结合前文“</a:t>
            </a:r>
            <a:r>
              <a:rPr lang="en-US" altLang="zh-CN" sz="2900" b="1" dirty="0">
                <a:latin typeface="微软雅黑" panose="020B0503020204020204" pitchFamily="34" charset="-122"/>
                <a:ea typeface="微软雅黑" panose="020B0503020204020204" pitchFamily="34" charset="-122"/>
              </a:rPr>
              <a:t>His eyes had grown dim”</a:t>
            </a:r>
            <a:r>
              <a:rPr lang="zh-CN" altLang="en-US" sz="2900" b="1" dirty="0">
                <a:latin typeface="微软雅黑" panose="020B0503020204020204" pitchFamily="34" charset="-122"/>
                <a:ea typeface="微软雅黑" panose="020B0503020204020204" pitchFamily="34" charset="-122"/>
              </a:rPr>
              <a:t>可知老人家眼睛开始浑浊，后一句应该就是老人家可能耳朵聋了，用</a:t>
            </a:r>
            <a:r>
              <a:rPr lang="en-US" altLang="zh-CN" sz="2900" b="1" dirty="0">
                <a:latin typeface="微软雅黑" panose="020B0503020204020204" pitchFamily="34" charset="-122"/>
                <a:ea typeface="微软雅黑" panose="020B0503020204020204" pitchFamily="34" charset="-122"/>
              </a:rPr>
              <a:t>deaf</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2. </a:t>
            </a:r>
            <a:r>
              <a:rPr lang="zh-CN" altLang="en-US" sz="2900" b="1" dirty="0">
                <a:latin typeface="微软雅黑" panose="020B0503020204020204" pitchFamily="34" charset="-122"/>
                <a:ea typeface="微软雅黑" panose="020B0503020204020204" pitchFamily="34" charset="-122"/>
              </a:rPr>
              <a:t>本题考查词义辨析和联系上下文。结合上文，老人的眼睛“</a:t>
            </a:r>
            <a:r>
              <a:rPr lang="en-US" altLang="zh-CN" sz="2900" b="1" dirty="0">
                <a:latin typeface="微软雅黑" panose="020B0503020204020204" pitchFamily="34" charset="-122"/>
                <a:ea typeface="微软雅黑" panose="020B0503020204020204" pitchFamily="34" charset="-122"/>
              </a:rPr>
              <a:t>had grown dim”</a:t>
            </a:r>
            <a:r>
              <a:rPr lang="zh-CN" altLang="en-US" sz="2900" b="1" dirty="0">
                <a:latin typeface="微软雅黑" panose="020B0503020204020204" pitchFamily="34" charset="-122"/>
                <a:ea typeface="微软雅黑" panose="020B0503020204020204" pitchFamily="34" charset="-122"/>
              </a:rPr>
              <a:t>，和下文“</a:t>
            </a:r>
            <a:r>
              <a:rPr lang="en-US" altLang="zh-CN" sz="2900" b="1" dirty="0">
                <a:latin typeface="微软雅黑" panose="020B0503020204020204" pitchFamily="34" charset="-122"/>
                <a:ea typeface="微软雅黑" panose="020B0503020204020204" pitchFamily="34" charset="-122"/>
              </a:rPr>
              <a:t>spilled soup on the tablecloth”</a:t>
            </a:r>
            <a:r>
              <a:rPr lang="zh-CN" altLang="en-US" sz="2900" b="1" dirty="0">
                <a:latin typeface="微软雅黑" panose="020B0503020204020204" pitchFamily="34" charset="-122"/>
                <a:ea typeface="微软雅黑" panose="020B0503020204020204" pitchFamily="34" charset="-122"/>
              </a:rPr>
              <a:t>，可推断出句意是“他几乎抓不稳勺子”，从四个选项的意思看，</a:t>
            </a:r>
            <a:r>
              <a:rPr lang="en-US" altLang="zh-CN" sz="2900" b="1" dirty="0">
                <a:latin typeface="微软雅黑" panose="020B0503020204020204" pitchFamily="34" charset="-122"/>
                <a:ea typeface="微软雅黑" panose="020B0503020204020204" pitchFamily="34" charset="-122"/>
              </a:rPr>
              <a:t>never“</a:t>
            </a:r>
            <a:r>
              <a:rPr lang="zh-CN" altLang="en-US" sz="2900" b="1" dirty="0">
                <a:latin typeface="微软雅黑" panose="020B0503020204020204" pitchFamily="34" charset="-122"/>
                <a:ea typeface="微软雅黑" panose="020B0503020204020204" pitchFamily="34" charset="-122"/>
              </a:rPr>
              <a:t>从不”，</a:t>
            </a:r>
            <a:r>
              <a:rPr lang="en-US" altLang="zh-CN" sz="2900" b="1" dirty="0">
                <a:latin typeface="微软雅黑" panose="020B0503020204020204" pitchFamily="34" charset="-122"/>
                <a:ea typeface="微软雅黑" panose="020B0503020204020204" pitchFamily="34" charset="-122"/>
              </a:rPr>
              <a:t>scarcely“</a:t>
            </a:r>
            <a:r>
              <a:rPr lang="zh-CN" altLang="en-US" sz="2900" b="1" dirty="0">
                <a:latin typeface="微软雅黑" panose="020B0503020204020204" pitchFamily="34" charset="-122"/>
                <a:ea typeface="微软雅黑" panose="020B0503020204020204" pitchFamily="34" charset="-122"/>
              </a:rPr>
              <a:t>几乎不”，</a:t>
            </a:r>
            <a:r>
              <a:rPr lang="en-US" altLang="zh-CN" sz="2900" b="1" dirty="0">
                <a:latin typeface="微软雅黑" panose="020B0503020204020204" pitchFamily="34" charset="-122"/>
                <a:ea typeface="微软雅黑" panose="020B0503020204020204" pitchFamily="34" charset="-122"/>
              </a:rPr>
              <a:t>always“</a:t>
            </a:r>
            <a:r>
              <a:rPr lang="zh-CN" altLang="en-US" sz="2900" b="1" dirty="0">
                <a:latin typeface="微软雅黑" panose="020B0503020204020204" pitchFamily="34" charset="-122"/>
                <a:ea typeface="微软雅黑" panose="020B0503020204020204" pitchFamily="34" charset="-122"/>
              </a:rPr>
              <a:t>总是”，</a:t>
            </a:r>
            <a:r>
              <a:rPr lang="en-US" altLang="zh-CN" sz="2900" b="1" dirty="0">
                <a:latin typeface="微软雅黑" panose="020B0503020204020204" pitchFamily="34" charset="-122"/>
                <a:ea typeface="微软雅黑" panose="020B0503020204020204" pitchFamily="34" charset="-122"/>
              </a:rPr>
              <a:t>seldom“</a:t>
            </a:r>
            <a:r>
              <a:rPr lang="zh-CN" altLang="en-US" sz="2900" b="1" dirty="0">
                <a:latin typeface="微软雅黑" panose="020B0503020204020204" pitchFamily="34" charset="-122"/>
                <a:ea typeface="微软雅黑" panose="020B0503020204020204" pitchFamily="34" charset="-122"/>
              </a:rPr>
              <a:t>很少”，</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选项最符合，故本题正确答案为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3. </a:t>
            </a:r>
            <a:r>
              <a:rPr lang="zh-CN" altLang="en-US" sz="2900" b="1" dirty="0">
                <a:latin typeface="微软雅黑" panose="020B0503020204020204" pitchFamily="34" charset="-122"/>
                <a:ea typeface="微软雅黑" panose="020B0503020204020204" pitchFamily="34" charset="-122"/>
              </a:rPr>
              <a:t>本题考查词义辨析。根据句意，“老人家除了会把汤汁洒到桌布上，汤汁还会从嘴里漏出来”，</a:t>
            </a:r>
            <a:r>
              <a:rPr lang="en-US" altLang="zh-CN" sz="2900" b="1" dirty="0">
                <a:latin typeface="微软雅黑" panose="020B0503020204020204" pitchFamily="34" charset="-122"/>
                <a:ea typeface="微软雅黑" panose="020B0503020204020204" pitchFamily="34" charset="-122"/>
              </a:rPr>
              <a:t>besides that</a:t>
            </a:r>
            <a:r>
              <a:rPr lang="zh-CN" altLang="en-US" sz="2900" b="1" dirty="0">
                <a:latin typeface="微软雅黑" panose="020B0503020204020204" pitchFamily="34" charset="-122"/>
                <a:ea typeface="微软雅黑" panose="020B0503020204020204" pitchFamily="34" charset="-122"/>
              </a:rPr>
              <a:t>表示“除了以上的事情，还包括什么事”，用于连接两件递进关系的事情，符合句中逻辑关系。故本题正确答案为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4. </a:t>
            </a:r>
            <a:r>
              <a:rPr lang="zh-CN" altLang="en-US" sz="2900" b="1" dirty="0">
                <a:latin typeface="微软雅黑" panose="020B0503020204020204" pitchFamily="34" charset="-122"/>
                <a:ea typeface="微软雅黑" panose="020B0503020204020204" pitchFamily="34" charset="-122"/>
              </a:rPr>
              <a:t>本题考查固定搭配和联系上下文。四个选项，只有“</a:t>
            </a:r>
            <a:r>
              <a:rPr lang="en-US" altLang="zh-CN" sz="2900" b="1" dirty="0">
                <a:latin typeface="微软雅黑" panose="020B0503020204020204" pitchFamily="34" charset="-122"/>
                <a:ea typeface="微软雅黑" panose="020B0503020204020204" pitchFamily="34" charset="-122"/>
              </a:rPr>
              <a:t>made”</a:t>
            </a:r>
            <a:r>
              <a:rPr lang="zh-CN" altLang="en-US" sz="2900" b="1" dirty="0">
                <a:latin typeface="微软雅黑" panose="020B0503020204020204" pitchFamily="34" charset="-122"/>
                <a:ea typeface="微软雅黑" panose="020B0503020204020204" pitchFamily="34" charset="-122"/>
              </a:rPr>
              <a:t>和“</a:t>
            </a:r>
            <a:r>
              <a:rPr lang="en-US" altLang="zh-CN" sz="2900" b="1" dirty="0">
                <a:latin typeface="微软雅黑" panose="020B0503020204020204" pitchFamily="34" charset="-122"/>
                <a:ea typeface="微软雅黑" panose="020B0503020204020204" pitchFamily="34" charset="-122"/>
              </a:rPr>
              <a:t>helped”</a:t>
            </a:r>
            <a:r>
              <a:rPr lang="zh-CN" altLang="en-US" sz="2900" b="1" dirty="0">
                <a:latin typeface="微软雅黑" panose="020B0503020204020204" pitchFamily="34" charset="-122"/>
                <a:ea typeface="微软雅黑" panose="020B0503020204020204" pitchFamily="34" charset="-122"/>
              </a:rPr>
              <a:t>两个词可以组成</a:t>
            </a:r>
            <a:r>
              <a:rPr lang="en-US" altLang="zh-CN" sz="2900" b="1" dirty="0">
                <a:latin typeface="微软雅黑" panose="020B0503020204020204" pitchFamily="34" charset="-122"/>
                <a:ea typeface="微软雅黑" panose="020B0503020204020204" pitchFamily="34" charset="-122"/>
              </a:rPr>
              <a:t>made sb. do</a:t>
            </a:r>
            <a:r>
              <a:rPr lang="zh-CN" altLang="en-US" sz="2900" b="1" dirty="0">
                <a:latin typeface="微软雅黑" panose="020B0503020204020204" pitchFamily="34" charset="-122"/>
                <a:ea typeface="微软雅黑" panose="020B0503020204020204" pitchFamily="34" charset="-122"/>
              </a:rPr>
              <a:t>和</a:t>
            </a:r>
            <a:r>
              <a:rPr lang="en-US" altLang="zh-CN" sz="2900" b="1" dirty="0">
                <a:latin typeface="微软雅黑" panose="020B0503020204020204" pitchFamily="34" charset="-122"/>
                <a:ea typeface="微软雅黑" panose="020B0503020204020204" pitchFamily="34" charset="-122"/>
              </a:rPr>
              <a:t>helped sb. do</a:t>
            </a:r>
            <a:r>
              <a:rPr lang="zh-CN" altLang="en-US" sz="2900" b="1" dirty="0">
                <a:latin typeface="微软雅黑" panose="020B0503020204020204" pitchFamily="34" charset="-122"/>
                <a:ea typeface="微软雅黑" panose="020B0503020204020204" pitchFamily="34" charset="-122"/>
              </a:rPr>
              <a:t>的结构，另外两个选择都要接不定式</a:t>
            </a:r>
            <a:r>
              <a:rPr lang="en-US" altLang="zh-CN" sz="2900" b="1" dirty="0">
                <a:latin typeface="微软雅黑" panose="020B0503020204020204" pitchFamily="34" charset="-122"/>
                <a:ea typeface="微软雅黑" panose="020B0503020204020204" pitchFamily="34" charset="-122"/>
              </a:rPr>
              <a:t>to</a:t>
            </a:r>
            <a:r>
              <a:rPr lang="zh-CN" altLang="en-US" sz="2900" b="1" dirty="0">
                <a:latin typeface="微软雅黑" panose="020B0503020204020204" pitchFamily="34" charset="-122"/>
                <a:ea typeface="微软雅黑" panose="020B0503020204020204" pitchFamily="34" charset="-122"/>
              </a:rPr>
              <a:t>再接宾语。通过上文</a:t>
            </a:r>
            <a:r>
              <a:rPr lang="en-US" altLang="zh-CN" sz="2900" b="1" dirty="0">
                <a:latin typeface="微软雅黑" panose="020B0503020204020204" pitchFamily="34" charset="-122"/>
                <a:ea typeface="微软雅黑" panose="020B0503020204020204" pitchFamily="34" charset="-122"/>
              </a:rPr>
              <a:t>were disgusted with ...“</a:t>
            </a:r>
            <a:r>
              <a:rPr lang="zh-CN" altLang="en-US" sz="2900" b="1" dirty="0">
                <a:latin typeface="微软雅黑" panose="020B0503020204020204" pitchFamily="34" charset="-122"/>
                <a:ea typeface="微软雅黑" panose="020B0503020204020204" pitchFamily="34" charset="-122"/>
              </a:rPr>
              <a:t>对</a:t>
            </a:r>
            <a:r>
              <a:rPr lang="en-US" altLang="zh-CN" sz="2900" b="1" dirty="0">
                <a:latin typeface="微软雅黑" panose="020B0503020204020204" pitchFamily="34" charset="-122"/>
                <a:ea typeface="微软雅黑" panose="020B0503020204020204" pitchFamily="34" charset="-122"/>
              </a:rPr>
              <a:t>……</a:t>
            </a:r>
            <a:r>
              <a:rPr lang="zh-CN" altLang="en-US" sz="2900" b="1" dirty="0">
                <a:latin typeface="微软雅黑" panose="020B0503020204020204" pitchFamily="34" charset="-122"/>
                <a:ea typeface="微软雅黑" panose="020B0503020204020204" pitchFamily="34" charset="-122"/>
              </a:rPr>
              <a:t>感到厌恶”，可以推断出是让老人家坐到角落去，而不是帮助他，因此只能用</a:t>
            </a:r>
            <a:r>
              <a:rPr lang="en-US" altLang="zh-CN" sz="2900" b="1" dirty="0">
                <a:latin typeface="微软雅黑" panose="020B0503020204020204" pitchFamily="34" charset="-122"/>
                <a:ea typeface="微软雅黑" panose="020B0503020204020204" pitchFamily="34" charset="-122"/>
              </a:rPr>
              <a:t>made</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5. </a:t>
            </a:r>
            <a:r>
              <a:rPr lang="zh-CN" altLang="en-US" sz="2900" b="1" dirty="0">
                <a:latin typeface="微软雅黑" panose="020B0503020204020204" pitchFamily="34" charset="-122"/>
                <a:ea typeface="微软雅黑" panose="020B0503020204020204" pitchFamily="34" charset="-122"/>
              </a:rPr>
              <a:t>本题考查词义辨析和联系上下文。根据上下文得知老人家不受家人待见，因此是被赶到了炉灶后面的角落</a:t>
            </a:r>
            <a:r>
              <a:rPr lang="en-US" altLang="zh-CN" sz="2900" b="1" dirty="0">
                <a:latin typeface="微软雅黑" panose="020B0503020204020204" pitchFamily="34" charset="-122"/>
                <a:ea typeface="微软雅黑" panose="020B0503020204020204" pitchFamily="34" charset="-122"/>
              </a:rPr>
              <a:t>corner</a:t>
            </a:r>
            <a:r>
              <a:rPr lang="zh-CN" altLang="en-US" sz="2900" b="1" dirty="0">
                <a:latin typeface="微软雅黑" panose="020B0503020204020204" pitchFamily="34" charset="-122"/>
                <a:ea typeface="微软雅黑" panose="020B0503020204020204" pitchFamily="34" charset="-122"/>
              </a:rPr>
              <a:t>。其他选项从意思上就不符合逻辑，故本题正确答案为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39702" y="3964371"/>
            <a:ext cx="10808777"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 A. have             	B. hold  	C. take      	D. catch</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7. A. destroyed    	B. hurt       	C. broke   	D. rolled</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8. A. angry           	B. mad    	C. sad        	D. crazy</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9. A. something   	B. anything	C. nothing	D. everything</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10. A. bought       	B. got          	C. gave      	D. brought</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11. A. son             	B. boy      	C. man      	D. grandson</a:t>
            </a: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386199" y="721323"/>
            <a:ext cx="10655612" cy="3059369"/>
          </a:xfrm>
          <a:solidFill>
            <a:schemeClr val="bg1">
              <a:alpha val="45000"/>
            </a:schemeClr>
          </a:solidFill>
        </p:spPr>
        <p:txBody>
          <a:bodyPr>
            <a:noAutofit/>
          </a:bodyPr>
          <a:lstStyle/>
          <a:p>
            <a:pPr marL="0" indent="0">
              <a:buNone/>
            </a:pPr>
            <a:r>
              <a:rPr lang="en-US" altLang="zh-CN" sz="2200" b="1" dirty="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One day his shaking hands could not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6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 bowl, and it fell to the ground and</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7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 young woman was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8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at him, but he said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9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 He only sobbed. Then they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10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him a wooden bowl with a few cents and made him eat from it.</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Once when they were all sitting there, the little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of 4 pushed some pieces of wood together on the floor.</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“What are you making?” asked his father.</a:t>
            </a: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4" name="灯片编号占位符 3"/>
          <p:cNvSpPr>
            <a:spLocks noGrp="1"/>
          </p:cNvSpPr>
          <p:nvPr>
            <p:ph type="sldNum" sz="quarter" idx="12"/>
          </p:nvPr>
        </p:nvSpPr>
        <p:spPr/>
        <p:txBody>
          <a:bodyPr/>
          <a:lstStyle/>
          <a:p>
            <a:fld id="{879EF9BB-81F1-401D-AA19-680A8E0D7F6D}" type="slidenum">
              <a:rPr lang="en-US" smtClean="0"/>
              <a:t>32</a:t>
            </a:fld>
            <a:endParaRPr lang="en-US"/>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10" name="TextBox 22"/>
          <p:cNvSpPr txBox="1"/>
          <p:nvPr/>
        </p:nvSpPr>
        <p:spPr>
          <a:xfrm>
            <a:off x="540589" y="49709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12" name="文本框 11">
            <a:hlinkClick r:id="rId4"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17" name="TextBox 22"/>
          <p:cNvSpPr txBox="1"/>
          <p:nvPr/>
        </p:nvSpPr>
        <p:spPr>
          <a:xfrm>
            <a:off x="540589" y="536627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8" name="TextBox 22"/>
          <p:cNvSpPr txBox="1"/>
          <p:nvPr/>
        </p:nvSpPr>
        <p:spPr>
          <a:xfrm>
            <a:off x="540589" y="576575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up)">
                                      <p:cBhvr>
                                        <p:cTn id="16" dur="500"/>
                                        <p:tgtEl>
                                          <p:spTgt spid="3">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par>
                          <p:cTn id="25" fill="hold">
                            <p:stCondLst>
                              <p:cond delay="500"/>
                            </p:stCondLst>
                            <p:childTnLst>
                              <p:par>
                                <p:cTn id="26" presetID="16" presetClass="entr" presetSubtype="37"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outVertical)">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barn(inVertical)">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inVertical)">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barn(inVertical)">
                                      <p:cBhvr>
                                        <p:cTn id="48" dur="5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barn(inVertical)">
                                      <p:cBhvr>
                                        <p:cTn id="5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build="p" animBg="1"/>
      <p:bldP spid="23" grpId="0"/>
      <p:bldP spid="16" grpId="0"/>
      <p:bldP spid="9" grpId="0"/>
      <p:bldP spid="10" grpId="0"/>
      <p:bldP spid="12" grpId="0" animBg="1"/>
      <p:bldP spid="17" grpId="0"/>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33</a:t>
            </a:fld>
            <a:endParaRPr lang="en-US"/>
          </a:p>
        </p:txBody>
      </p:sp>
      <p:sp>
        <p:nvSpPr>
          <p:cNvPr id="3" name="内容占位符 2"/>
          <p:cNvSpPr>
            <a:spLocks noGrp="1"/>
          </p:cNvSpPr>
          <p:nvPr>
            <p:ph idx="1"/>
          </p:nvPr>
        </p:nvSpPr>
        <p:spPr>
          <a:xfrm>
            <a:off x="538426" y="189782"/>
            <a:ext cx="11419112" cy="6166571"/>
          </a:xfrm>
          <a:solidFill>
            <a:schemeClr val="bg1">
              <a:alpha val="47000"/>
            </a:schemeClr>
          </a:solidFill>
        </p:spPr>
        <p:txBody>
          <a:bodyPr>
            <a:normAutofit fontScale="700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900" b="1" dirty="0">
                <a:latin typeface="微软雅黑" panose="020B0503020204020204" pitchFamily="34" charset="-122"/>
                <a:ea typeface="微软雅黑" panose="020B0503020204020204" pitchFamily="34" charset="-122"/>
              </a:rPr>
              <a:t>6. </a:t>
            </a:r>
            <a:r>
              <a:rPr lang="zh-CN" altLang="en-US" sz="2900" b="1" dirty="0">
                <a:latin typeface="微软雅黑" panose="020B0503020204020204" pitchFamily="34" charset="-122"/>
                <a:ea typeface="微软雅黑" panose="020B0503020204020204" pitchFamily="34" charset="-122"/>
              </a:rPr>
              <a:t>本题考查词义辨析和逻辑推理。结合下文碗“</a:t>
            </a:r>
            <a:r>
              <a:rPr lang="en-US" altLang="zh-CN" sz="2900" b="1" dirty="0">
                <a:latin typeface="微软雅黑" panose="020B0503020204020204" pitchFamily="34" charset="-122"/>
                <a:ea typeface="微软雅黑" panose="020B0503020204020204" pitchFamily="34" charset="-122"/>
              </a:rPr>
              <a:t>fell to the ground”</a:t>
            </a:r>
            <a:r>
              <a:rPr lang="zh-CN" altLang="en-US" sz="2900" b="1" dirty="0">
                <a:latin typeface="微软雅黑" panose="020B0503020204020204" pitchFamily="34" charset="-122"/>
                <a:ea typeface="微软雅黑" panose="020B0503020204020204" pitchFamily="34" charset="-122"/>
              </a:rPr>
              <a:t>，可以推断出老人家拿不稳碗，用</a:t>
            </a:r>
            <a:r>
              <a:rPr lang="en-US" altLang="zh-CN" sz="2900" b="1" dirty="0">
                <a:latin typeface="微软雅黑" panose="020B0503020204020204" pitchFamily="34" charset="-122"/>
                <a:ea typeface="微软雅黑" panose="020B0503020204020204" pitchFamily="34" charset="-122"/>
              </a:rPr>
              <a:t>hold“</a:t>
            </a:r>
            <a:r>
              <a:rPr lang="zh-CN" altLang="en-US" sz="2900" b="1" dirty="0">
                <a:latin typeface="微软雅黑" panose="020B0503020204020204" pitchFamily="34" charset="-122"/>
                <a:ea typeface="微软雅黑" panose="020B0503020204020204" pitchFamily="34" charset="-122"/>
              </a:rPr>
              <a:t>拿住、握住”，故本题正确答案为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7. </a:t>
            </a:r>
            <a:r>
              <a:rPr lang="zh-CN" altLang="en-US" sz="2900" b="1" dirty="0">
                <a:latin typeface="微软雅黑" panose="020B0503020204020204" pitchFamily="34" charset="-122"/>
                <a:ea typeface="微软雅黑" panose="020B0503020204020204" pitchFamily="34" charset="-122"/>
              </a:rPr>
              <a:t>本题考查逻辑推理和词义辨析。从上文得知这是一只陶瓷碗，掉地上肯定摔碎了，用</a:t>
            </a:r>
            <a:r>
              <a:rPr lang="en-US" altLang="zh-CN" sz="2900" b="1" dirty="0">
                <a:latin typeface="微软雅黑" panose="020B0503020204020204" pitchFamily="34" charset="-122"/>
                <a:ea typeface="微软雅黑" panose="020B0503020204020204" pitchFamily="34" charset="-122"/>
              </a:rPr>
              <a:t>broke</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8. </a:t>
            </a:r>
            <a:r>
              <a:rPr lang="zh-CN" altLang="en-US" sz="2900" b="1" dirty="0">
                <a:latin typeface="微软雅黑" panose="020B0503020204020204" pitchFamily="34" charset="-122"/>
                <a:ea typeface="微软雅黑" panose="020B0503020204020204" pitchFamily="34" charset="-122"/>
              </a:rPr>
              <a:t>本题考查逻辑推理和固定搭配。结合上文“</a:t>
            </a:r>
            <a:r>
              <a:rPr lang="en-US" altLang="zh-CN" sz="2900" b="1" dirty="0">
                <a:latin typeface="微软雅黑" panose="020B0503020204020204" pitchFamily="34" charset="-122"/>
                <a:ea typeface="微软雅黑" panose="020B0503020204020204" pitchFamily="34" charset="-122"/>
              </a:rPr>
              <a:t>...his son’s wife were disgusted with this”</a:t>
            </a:r>
            <a:r>
              <a:rPr lang="zh-CN" altLang="en-US" sz="2900" b="1" dirty="0">
                <a:latin typeface="微软雅黑" panose="020B0503020204020204" pitchFamily="34" charset="-122"/>
                <a:ea typeface="微软雅黑" panose="020B0503020204020204" pitchFamily="34" charset="-122"/>
              </a:rPr>
              <a:t>可知媳妇对老人家非常嫌弃，因此打烂碗之后，媳妇肯定很生气，</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选项</a:t>
            </a:r>
            <a:r>
              <a:rPr lang="en-US" altLang="zh-CN" sz="2900" b="1" dirty="0">
                <a:latin typeface="微软雅黑" panose="020B0503020204020204" pitchFamily="34" charset="-122"/>
                <a:ea typeface="微软雅黑" panose="020B0503020204020204" pitchFamily="34" charset="-122"/>
              </a:rPr>
              <a:t>be mad at sb.“</a:t>
            </a:r>
            <a:r>
              <a:rPr lang="zh-CN" altLang="en-US" sz="2900" b="1" dirty="0">
                <a:latin typeface="微软雅黑" panose="020B0503020204020204" pitchFamily="34" charset="-122"/>
                <a:ea typeface="微软雅黑" panose="020B0503020204020204" pitchFamily="34" charset="-122"/>
              </a:rPr>
              <a:t>对某人很生气”符合句意，而</a:t>
            </a:r>
            <a:r>
              <a:rPr lang="en-US" altLang="zh-CN" sz="2900" b="1" dirty="0">
                <a:latin typeface="微软雅黑" panose="020B0503020204020204" pitchFamily="34" charset="-122"/>
                <a:ea typeface="微软雅黑" panose="020B0503020204020204" pitchFamily="34" charset="-122"/>
              </a:rPr>
              <a:t>angry</a:t>
            </a:r>
            <a:r>
              <a:rPr lang="zh-CN" altLang="en-US" sz="2900" b="1" dirty="0">
                <a:latin typeface="微软雅黑" panose="020B0503020204020204" pitchFamily="34" charset="-122"/>
                <a:ea typeface="微软雅黑" panose="020B0503020204020204" pitchFamily="34" charset="-122"/>
              </a:rPr>
              <a:t>的搭配是</a:t>
            </a:r>
            <a:r>
              <a:rPr lang="en-US" altLang="zh-CN" sz="2900" b="1" dirty="0">
                <a:latin typeface="微软雅黑" panose="020B0503020204020204" pitchFamily="34" charset="-122"/>
                <a:ea typeface="微软雅黑" panose="020B0503020204020204" pitchFamily="34" charset="-122"/>
              </a:rPr>
              <a:t>be angry with sb.</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9. </a:t>
            </a:r>
            <a:r>
              <a:rPr lang="zh-CN" altLang="en-US" sz="2900" b="1" dirty="0">
                <a:latin typeface="微软雅黑" panose="020B0503020204020204" pitchFamily="34" charset="-122"/>
                <a:ea typeface="微软雅黑" panose="020B0503020204020204" pitchFamily="34" charset="-122"/>
              </a:rPr>
              <a:t>本题考查逻辑推理。结合下文的“</a:t>
            </a:r>
            <a:r>
              <a:rPr lang="en-US" altLang="zh-CN" sz="2900" b="1" dirty="0">
                <a:latin typeface="微软雅黑" panose="020B0503020204020204" pitchFamily="34" charset="-122"/>
                <a:ea typeface="微软雅黑" panose="020B0503020204020204" pitchFamily="34" charset="-122"/>
              </a:rPr>
              <a:t>only sobbed”</a:t>
            </a:r>
            <a:r>
              <a:rPr lang="zh-CN" altLang="en-US" sz="2900" b="1" dirty="0">
                <a:latin typeface="微软雅黑" panose="020B0503020204020204" pitchFamily="34" charset="-122"/>
                <a:ea typeface="微软雅黑" panose="020B0503020204020204" pitchFamily="34" charset="-122"/>
              </a:rPr>
              <a:t>可以推断出，老人家并未说什么，用</a:t>
            </a:r>
            <a:r>
              <a:rPr lang="en-US" altLang="zh-CN" sz="2900" b="1" dirty="0">
                <a:latin typeface="微软雅黑" panose="020B0503020204020204" pitchFamily="34" charset="-122"/>
                <a:ea typeface="微软雅黑" panose="020B0503020204020204" pitchFamily="34" charset="-122"/>
              </a:rPr>
              <a:t>nothing</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10. </a:t>
            </a:r>
            <a:r>
              <a:rPr lang="zh-CN" altLang="en-US" sz="2900" b="1" dirty="0">
                <a:latin typeface="微软雅黑" panose="020B0503020204020204" pitchFamily="34" charset="-122"/>
                <a:ea typeface="微软雅黑" panose="020B0503020204020204" pitchFamily="34" charset="-122"/>
              </a:rPr>
              <a:t>本题考查词义辨析和联系上下文。结合下文“</a:t>
            </a:r>
            <a:r>
              <a:rPr lang="en-US" altLang="zh-CN" sz="2900" b="1" dirty="0">
                <a:latin typeface="微软雅黑" panose="020B0503020204020204" pitchFamily="34" charset="-122"/>
                <a:ea typeface="微软雅黑" panose="020B0503020204020204" pitchFamily="34" charset="-122"/>
              </a:rPr>
              <a:t>with a few cents”</a:t>
            </a:r>
            <a:r>
              <a:rPr lang="zh-CN" altLang="en-US" sz="2900" b="1" dirty="0">
                <a:latin typeface="微软雅黑" panose="020B0503020204020204" pitchFamily="34" charset="-122"/>
                <a:ea typeface="微软雅黑" panose="020B0503020204020204" pitchFamily="34" charset="-122"/>
              </a:rPr>
              <a:t>可知，木碗是花钱买的，用</a:t>
            </a:r>
            <a:r>
              <a:rPr lang="en-US" altLang="zh-CN" sz="2900" b="1" dirty="0">
                <a:latin typeface="微软雅黑" panose="020B0503020204020204" pitchFamily="34" charset="-122"/>
                <a:ea typeface="微软雅黑" panose="020B0503020204020204" pitchFamily="34" charset="-122"/>
              </a:rPr>
              <a:t>bought</a:t>
            </a:r>
            <a:r>
              <a:rPr lang="zh-CN" altLang="en-US" sz="2900" b="1" dirty="0">
                <a:latin typeface="微软雅黑" panose="020B0503020204020204" pitchFamily="34" charset="-122"/>
                <a:ea typeface="微软雅黑" panose="020B0503020204020204" pitchFamily="34" charset="-122"/>
              </a:rPr>
              <a:t>，</a:t>
            </a:r>
            <a:r>
              <a:rPr lang="en-US" altLang="zh-CN" sz="2900" b="1" dirty="0">
                <a:latin typeface="微软雅黑" panose="020B0503020204020204" pitchFamily="34" charset="-122"/>
                <a:ea typeface="微软雅黑" panose="020B0503020204020204" pitchFamily="34" charset="-122"/>
              </a:rPr>
              <a:t>buy </a:t>
            </a:r>
            <a:r>
              <a:rPr lang="en-US" altLang="zh-CN" sz="2900" b="1" dirty="0" err="1">
                <a:latin typeface="微软雅黑" panose="020B0503020204020204" pitchFamily="34" charset="-122"/>
                <a:ea typeface="微软雅黑" panose="020B0503020204020204" pitchFamily="34" charset="-122"/>
              </a:rPr>
              <a:t>sth</a:t>
            </a:r>
            <a:r>
              <a:rPr lang="en-US" altLang="zh-CN" sz="2900" b="1" dirty="0">
                <a:latin typeface="微软雅黑" panose="020B0503020204020204" pitchFamily="34" charset="-122"/>
                <a:ea typeface="微软雅黑" panose="020B0503020204020204" pitchFamily="34" charset="-122"/>
              </a:rPr>
              <a:t>. with money“</a:t>
            </a:r>
            <a:r>
              <a:rPr lang="zh-CN" altLang="en-US" sz="2900" b="1" dirty="0">
                <a:latin typeface="微软雅黑" panose="020B0503020204020204" pitchFamily="34" charset="-122"/>
                <a:ea typeface="微软雅黑" panose="020B0503020204020204" pitchFamily="34" charset="-122"/>
              </a:rPr>
              <a:t>用钱买某物”，故本题正确答案为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11. </a:t>
            </a:r>
            <a:r>
              <a:rPr lang="zh-CN" altLang="en-US" sz="2900" b="1" dirty="0">
                <a:latin typeface="微软雅黑" panose="020B0503020204020204" pitchFamily="34" charset="-122"/>
                <a:ea typeface="微软雅黑" panose="020B0503020204020204" pitchFamily="34" charset="-122"/>
              </a:rPr>
              <a:t>本题考查逻辑推理。本文出现的几个人物都是有关系的，老人家，老人家的儿子，现在出现的小男孩就是老人家的孙子，选择</a:t>
            </a:r>
            <a:r>
              <a:rPr lang="en-US" altLang="zh-CN" sz="2900" b="1" dirty="0">
                <a:latin typeface="微软雅黑" panose="020B0503020204020204" pitchFamily="34" charset="-122"/>
                <a:ea typeface="微软雅黑" panose="020B0503020204020204" pitchFamily="34" charset="-122"/>
              </a:rPr>
              <a:t>grandson</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wipe(up)">
                                      <p:cBhvr>
                                        <p:cTn id="2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39702" y="3964371"/>
            <a:ext cx="10808777"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12. A. young     	B. old                	C. little                 	D. big</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13. A. cry          	B. smile             	C. laugh             	D. shout</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14. A. hurriedly  	B. suddenly  	C. immediately   	D. slowly</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15. A. always       	B. never      		C. ever               	D. usually</a:t>
            </a: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386199" y="721323"/>
            <a:ext cx="10808776" cy="3151399"/>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“Oh, I’m making a little bowl for you and mother to eat from when I’m</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The man and the woman looked at each other and then began to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 They</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brought the old grandfather to the table, and</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let him eat there from then on. And if he spilled a little, they did not say anything.</a:t>
            </a: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4" name="灯片编号占位符 3"/>
          <p:cNvSpPr>
            <a:spLocks noGrp="1"/>
          </p:cNvSpPr>
          <p:nvPr>
            <p:ph type="sldNum" sz="quarter" idx="12"/>
          </p:nvPr>
        </p:nvSpPr>
        <p:spPr/>
        <p:txBody>
          <a:bodyPr/>
          <a:lstStyle/>
          <a:p>
            <a:fld id="{879EF9BB-81F1-401D-AA19-680A8E0D7F6D}" type="slidenum">
              <a:rPr lang="en-US" smtClean="0"/>
              <a:t>34</a:t>
            </a:fld>
            <a:endParaRPr lang="en-US"/>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10" name="TextBox 22"/>
          <p:cNvSpPr txBox="1"/>
          <p:nvPr/>
        </p:nvSpPr>
        <p:spPr>
          <a:xfrm>
            <a:off x="540589" y="49709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2" name="文本框 11">
            <a:hlinkClick r:id="rId4"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build="p" animBg="1"/>
      <p:bldP spid="23" grpId="0"/>
      <p:bldP spid="16" grpId="0"/>
      <p:bldP spid="9" grpId="0"/>
      <p:bldP spid="10" grpId="0"/>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35</a:t>
            </a:fld>
            <a:endParaRPr lang="en-US"/>
          </a:p>
        </p:txBody>
      </p:sp>
      <p:sp>
        <p:nvSpPr>
          <p:cNvPr id="3" name="内容占位符 2"/>
          <p:cNvSpPr>
            <a:spLocks noGrp="1"/>
          </p:cNvSpPr>
          <p:nvPr>
            <p:ph idx="1"/>
          </p:nvPr>
        </p:nvSpPr>
        <p:spPr>
          <a:xfrm>
            <a:off x="538426" y="189782"/>
            <a:ext cx="11419112" cy="6166571"/>
          </a:xfrm>
          <a:solidFill>
            <a:schemeClr val="bg1">
              <a:alpha val="47000"/>
            </a:schemeClr>
          </a:solidFill>
        </p:spPr>
        <p:txBody>
          <a:bodyPr>
            <a:normAutofit fontScale="775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900" b="1" dirty="0">
                <a:latin typeface="微软雅黑" panose="020B0503020204020204" pitchFamily="34" charset="-122"/>
                <a:ea typeface="微软雅黑" panose="020B0503020204020204" pitchFamily="34" charset="-122"/>
              </a:rPr>
              <a:t>12. </a:t>
            </a:r>
            <a:r>
              <a:rPr lang="zh-CN" altLang="en-US" sz="2900" b="1" dirty="0">
                <a:latin typeface="微软雅黑" panose="020B0503020204020204" pitchFamily="34" charset="-122"/>
                <a:ea typeface="微软雅黑" panose="020B0503020204020204" pitchFamily="34" charset="-122"/>
              </a:rPr>
              <a:t>本题考查词义辨析。根据题意，可以推断出是孩子长大之后，这里因为孩子只有</a:t>
            </a:r>
            <a:r>
              <a:rPr lang="en-US" altLang="zh-CN" sz="2900" b="1" dirty="0">
                <a:latin typeface="微软雅黑" panose="020B0503020204020204" pitchFamily="34" charset="-122"/>
                <a:ea typeface="微软雅黑" panose="020B0503020204020204" pitchFamily="34" charset="-122"/>
              </a:rPr>
              <a:t>4</a:t>
            </a:r>
            <a:r>
              <a:rPr lang="zh-CN" altLang="en-US" sz="2900" b="1" dirty="0">
                <a:latin typeface="微软雅黑" panose="020B0503020204020204" pitchFamily="34" charset="-122"/>
                <a:ea typeface="微软雅黑" panose="020B0503020204020204" pitchFamily="34" charset="-122"/>
              </a:rPr>
              <a:t>岁，对他而言，“长大”就是“</a:t>
            </a:r>
            <a:r>
              <a:rPr lang="en-US" altLang="zh-CN" sz="2900" b="1" dirty="0">
                <a:latin typeface="微软雅黑" panose="020B0503020204020204" pitchFamily="34" charset="-122"/>
                <a:ea typeface="微软雅黑" panose="020B0503020204020204" pitchFamily="34" charset="-122"/>
              </a:rPr>
              <a:t>grow big”</a:t>
            </a:r>
            <a:r>
              <a:rPr lang="zh-CN" altLang="en-US" sz="2900" b="1" dirty="0">
                <a:latin typeface="微软雅黑" panose="020B0503020204020204" pitchFamily="34" charset="-122"/>
                <a:ea typeface="微软雅黑" panose="020B0503020204020204" pitchFamily="34" charset="-122"/>
              </a:rPr>
              <a:t>，而不是“</a:t>
            </a:r>
            <a:r>
              <a:rPr lang="en-US" altLang="zh-CN" sz="2900" b="1" dirty="0">
                <a:latin typeface="微软雅黑" panose="020B0503020204020204" pitchFamily="34" charset="-122"/>
                <a:ea typeface="微软雅黑" panose="020B0503020204020204" pitchFamily="34" charset="-122"/>
              </a:rPr>
              <a:t>grow old”</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13. </a:t>
            </a:r>
            <a:r>
              <a:rPr lang="zh-CN" altLang="en-US" sz="2900" b="1" dirty="0">
                <a:latin typeface="微软雅黑" panose="020B0503020204020204" pitchFamily="34" charset="-122"/>
                <a:ea typeface="微软雅黑" panose="020B0503020204020204" pitchFamily="34" charset="-122"/>
              </a:rPr>
              <a:t>本题考查词义辨析和逻辑推理。儿子的一番话肯定不是让他们开心的话，并且下文也看到他们改变了自己的做法，可以推断出他们听到儿子这番话后心里有所触动，选择“</a:t>
            </a:r>
            <a:r>
              <a:rPr lang="en-US" altLang="zh-CN" sz="2900" b="1" dirty="0">
                <a:latin typeface="微软雅黑" panose="020B0503020204020204" pitchFamily="34" charset="-122"/>
                <a:ea typeface="微软雅黑" panose="020B0503020204020204" pitchFamily="34" charset="-122"/>
              </a:rPr>
              <a:t>cry”</a:t>
            </a:r>
            <a:r>
              <a:rPr lang="zh-CN" altLang="en-US" sz="2900" b="1" dirty="0">
                <a:latin typeface="微软雅黑" panose="020B0503020204020204" pitchFamily="34" charset="-122"/>
                <a:ea typeface="微软雅黑" panose="020B0503020204020204" pitchFamily="34" charset="-122"/>
              </a:rPr>
              <a:t>比较贴切，故本题正确答案为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14. </a:t>
            </a:r>
            <a:r>
              <a:rPr lang="zh-CN" altLang="en-US" sz="2900" b="1" dirty="0">
                <a:latin typeface="微软雅黑" panose="020B0503020204020204" pitchFamily="34" charset="-122"/>
                <a:ea typeface="微软雅黑" panose="020B0503020204020204" pitchFamily="34" charset="-122"/>
              </a:rPr>
              <a:t>本题考查词义辨析和逻辑推理。在听完儿子的一番话之后，夫妻两人意识到自己的错误，并立刻请老人家回到餐桌上来吃饭，用</a:t>
            </a:r>
            <a:r>
              <a:rPr lang="en-US" altLang="zh-CN" sz="2900" b="1" dirty="0">
                <a:latin typeface="微软雅黑" panose="020B0503020204020204" pitchFamily="34" charset="-122"/>
                <a:ea typeface="微软雅黑" panose="020B0503020204020204" pitchFamily="34" charset="-122"/>
              </a:rPr>
              <a:t>immediately</a:t>
            </a:r>
            <a:r>
              <a:rPr lang="zh-CN" altLang="en-US" sz="2900" b="1" dirty="0">
                <a:latin typeface="微软雅黑" panose="020B0503020204020204" pitchFamily="34" charset="-122"/>
                <a:ea typeface="微软雅黑" panose="020B0503020204020204" pitchFamily="34" charset="-122"/>
              </a:rPr>
              <a:t>。</a:t>
            </a:r>
            <a:r>
              <a:rPr lang="en-US" altLang="zh-CN" sz="2900" b="1" dirty="0">
                <a:latin typeface="微软雅黑" panose="020B0503020204020204" pitchFamily="34" charset="-122"/>
                <a:ea typeface="微软雅黑" panose="020B0503020204020204" pitchFamily="34" charset="-122"/>
              </a:rPr>
              <a:t>hurriedly</a:t>
            </a:r>
            <a:r>
              <a:rPr lang="zh-CN" altLang="en-US" sz="2900" b="1" dirty="0">
                <a:latin typeface="微软雅黑" panose="020B0503020204020204" pitchFamily="34" charset="-122"/>
                <a:ea typeface="微软雅黑" panose="020B0503020204020204" pitchFamily="34" charset="-122"/>
              </a:rPr>
              <a:t>则强调匆忙和迫切，与这里的题意不相符，故本题正确答案为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15. </a:t>
            </a:r>
            <a:r>
              <a:rPr lang="zh-CN" altLang="en-US" sz="2900" b="1" dirty="0">
                <a:latin typeface="微软雅黑" panose="020B0503020204020204" pitchFamily="34" charset="-122"/>
                <a:ea typeface="微软雅黑" panose="020B0503020204020204" pitchFamily="34" charset="-122"/>
              </a:rPr>
              <a:t>本题考查词义辨析和联系上下文。夫妻两人意识到自己的错误并决定改正，决不再赶老人家去角落吃饭了，从此和他们一起吃饭，用</a:t>
            </a:r>
            <a:r>
              <a:rPr lang="en-US" altLang="zh-CN" sz="2900" b="1" dirty="0">
                <a:latin typeface="微软雅黑" panose="020B0503020204020204" pitchFamily="34" charset="-122"/>
                <a:ea typeface="微软雅黑" panose="020B0503020204020204" pitchFamily="34" charset="-122"/>
              </a:rPr>
              <a:t>always</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组合 93"/>
          <p:cNvGrpSpPr/>
          <p:nvPr/>
        </p:nvGrpSpPr>
        <p:grpSpPr>
          <a:xfrm>
            <a:off x="120081" y="2305638"/>
            <a:ext cx="4168455" cy="525775"/>
            <a:chOff x="1530018" y="1615888"/>
            <a:chExt cx="3858960" cy="728090"/>
          </a:xfrm>
          <a:solidFill>
            <a:schemeClr val="accent1">
              <a:lumMod val="50000"/>
            </a:schemeClr>
          </a:solidFill>
        </p:grpSpPr>
        <p:sp>
          <p:nvSpPr>
            <p:cNvPr id="95" name="箭头: V 形 94"/>
            <p:cNvSpPr/>
            <p:nvPr/>
          </p:nvSpPr>
          <p:spPr>
            <a:xfrm>
              <a:off x="1530018" y="1615888"/>
              <a:ext cx="3858960"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96" name="文本框 95"/>
            <p:cNvSpPr txBox="1"/>
            <p:nvPr/>
          </p:nvSpPr>
          <p:spPr>
            <a:xfrm>
              <a:off x="2091324" y="1635552"/>
              <a:ext cx="2577148"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spill </a:t>
              </a:r>
              <a:r>
                <a:rPr lang="en-US" altLang="zh-CN" sz="2400" b="1" i="1" dirty="0">
                  <a:ln w="12700">
                    <a:noFill/>
                  </a:ln>
                  <a:solidFill>
                    <a:schemeClr val="bg1"/>
                  </a:solidFill>
                  <a:latin typeface="微软雅黑" panose="020B0503020204020204" pitchFamily="34" charset="-122"/>
                  <a:ea typeface="微软雅黑" panose="020B0503020204020204" pitchFamily="34" charset="-122"/>
                  <a:cs typeface="+mj-cs"/>
                </a:rPr>
                <a:t>v</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溢出，泼出</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
        <p:nvSpPr>
          <p:cNvPr id="2" name="灯片编号占位符 1"/>
          <p:cNvSpPr>
            <a:spLocks noGrp="1"/>
          </p:cNvSpPr>
          <p:nvPr>
            <p:ph type="sldNum" sz="quarter" idx="12"/>
          </p:nvPr>
        </p:nvSpPr>
        <p:spPr/>
        <p:txBody>
          <a:bodyPr/>
          <a:lstStyle/>
          <a:p>
            <a:fld id="{879EF9BB-81F1-401D-AA19-680A8E0D7F6D}" type="slidenum">
              <a:rPr lang="en-US" smtClean="0"/>
              <a:t>36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grpSp>
        <p:nvGrpSpPr>
          <p:cNvPr id="7" name="组合 6"/>
          <p:cNvGrpSpPr/>
          <p:nvPr/>
        </p:nvGrpSpPr>
        <p:grpSpPr>
          <a:xfrm>
            <a:off x="101793" y="162019"/>
            <a:ext cx="4044462" cy="728090"/>
            <a:chOff x="0" y="218898"/>
            <a:chExt cx="4044462" cy="728090"/>
          </a:xfrm>
          <a:solidFill>
            <a:schemeClr val="tx2"/>
          </a:solidFill>
        </p:grpSpPr>
        <p:sp>
          <p:nvSpPr>
            <p:cNvPr id="6" name="箭头: V 形 5"/>
            <p:cNvSpPr/>
            <p:nvPr/>
          </p:nvSpPr>
          <p:spPr>
            <a:xfrm>
              <a:off x="0" y="218898"/>
              <a:ext cx="40444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789778" y="305944"/>
              <a:ext cx="2877711" cy="553998"/>
            </a:xfrm>
            <a:prstGeom prst="rect">
              <a:avLst/>
            </a:prstGeom>
            <a:noFill/>
            <a:ln>
              <a:noFill/>
            </a:ln>
          </p:spPr>
          <p:txBody>
            <a:bodyPr wrap="none" rtlCol="0">
              <a:spAutoFit/>
            </a:bodyPr>
            <a:lstStyle/>
            <a:p>
              <a:r>
                <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rPr>
                <a:t>本自测我学了：</a:t>
              </a:r>
            </a:p>
          </p:txBody>
        </p:sp>
      </p:grpSp>
      <p:grpSp>
        <p:nvGrpSpPr>
          <p:cNvPr id="37" name="组合 36"/>
          <p:cNvGrpSpPr/>
          <p:nvPr/>
        </p:nvGrpSpPr>
        <p:grpSpPr>
          <a:xfrm>
            <a:off x="-409603" y="1551193"/>
            <a:ext cx="3527708" cy="612118"/>
            <a:chOff x="1530020" y="1492576"/>
            <a:chExt cx="3131721" cy="851402"/>
          </a:xfrm>
          <a:solidFill>
            <a:schemeClr val="tx2"/>
          </a:solidFill>
        </p:grpSpPr>
        <p:sp>
          <p:nvSpPr>
            <p:cNvPr id="38" name="箭头: V 形 37"/>
            <p:cNvSpPr/>
            <p:nvPr/>
          </p:nvSpPr>
          <p:spPr>
            <a:xfrm>
              <a:off x="1530020" y="1615889"/>
              <a:ext cx="3131721"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p:cNvSpPr txBox="1"/>
            <p:nvPr/>
          </p:nvSpPr>
          <p:spPr>
            <a:xfrm>
              <a:off x="2000758" y="1492576"/>
              <a:ext cx="2178997" cy="808199"/>
            </a:xfrm>
            <a:prstGeom prst="rect">
              <a:avLst/>
            </a:prstGeom>
            <a:noFill/>
            <a:ln>
              <a:noFill/>
            </a:ln>
          </p:spPr>
          <p:txBody>
            <a:bodyPr wrap="none" rtlCol="0">
              <a:spAutoFit/>
            </a:bodyPr>
            <a:lstStyle/>
            <a:p>
              <a:pPr marL="0" indent="0" algn="ctr">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dim </a:t>
              </a:r>
              <a:r>
                <a:rPr lang="en-US" altLang="zh-CN" sz="2400" b="1" i="1" dirty="0">
                  <a:solidFill>
                    <a:srgbClr val="002060"/>
                  </a:solidFill>
                  <a:latin typeface="微软雅黑" panose="020B0503020204020204" pitchFamily="34" charset="-122"/>
                  <a:ea typeface="微软雅黑" panose="020B0503020204020204" pitchFamily="34" charset="-122"/>
                  <a:cs typeface="+mj-cs"/>
                </a:rPr>
                <a:t>adj</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模糊的</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91" name="组合 90"/>
          <p:cNvGrpSpPr/>
          <p:nvPr/>
        </p:nvGrpSpPr>
        <p:grpSpPr>
          <a:xfrm>
            <a:off x="-281011" y="2916145"/>
            <a:ext cx="7789409" cy="612118"/>
            <a:chOff x="1530019" y="1492576"/>
            <a:chExt cx="6915045" cy="851402"/>
          </a:xfrm>
          <a:solidFill>
            <a:schemeClr val="tx2"/>
          </a:solidFill>
        </p:grpSpPr>
        <p:sp>
          <p:nvSpPr>
            <p:cNvPr id="92" name="箭头: V 形 91"/>
            <p:cNvSpPr/>
            <p:nvPr/>
          </p:nvSpPr>
          <p:spPr>
            <a:xfrm>
              <a:off x="1530019" y="1615889"/>
              <a:ext cx="2806506"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文本框 92"/>
            <p:cNvSpPr txBox="1"/>
            <p:nvPr/>
          </p:nvSpPr>
          <p:spPr>
            <a:xfrm>
              <a:off x="2000758" y="1492576"/>
              <a:ext cx="6444306"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stove </a:t>
              </a:r>
              <a:r>
                <a:rPr lang="en-US" altLang="zh-CN" sz="2400" b="1" i="1" dirty="0">
                  <a:solidFill>
                    <a:srgbClr val="002060"/>
                  </a:solidFill>
                  <a:latin typeface="微软雅黑" panose="020B0503020204020204" pitchFamily="34" charset="-122"/>
                  <a:ea typeface="微软雅黑" panose="020B0503020204020204" pitchFamily="34" charset="-122"/>
                  <a:cs typeface="+mj-cs"/>
                </a:rPr>
                <a:t>n</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火炉</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0" name="组合 99"/>
          <p:cNvGrpSpPr/>
          <p:nvPr/>
        </p:nvGrpSpPr>
        <p:grpSpPr>
          <a:xfrm>
            <a:off x="120081" y="3670590"/>
            <a:ext cx="5293167" cy="525775"/>
            <a:chOff x="1530017" y="1615888"/>
            <a:chExt cx="4900166" cy="728090"/>
          </a:xfrm>
          <a:solidFill>
            <a:schemeClr val="accent1">
              <a:lumMod val="50000"/>
            </a:schemeClr>
          </a:solidFill>
        </p:grpSpPr>
        <p:sp>
          <p:nvSpPr>
            <p:cNvPr id="101" name="箭头: V 形 100"/>
            <p:cNvSpPr/>
            <p:nvPr/>
          </p:nvSpPr>
          <p:spPr>
            <a:xfrm>
              <a:off x="1530017" y="1615888"/>
              <a:ext cx="4900166"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文本框 101"/>
            <p:cNvSpPr txBox="1"/>
            <p:nvPr/>
          </p:nvSpPr>
          <p:spPr>
            <a:xfrm>
              <a:off x="2091324" y="1635552"/>
              <a:ext cx="3668708"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moist </a:t>
              </a:r>
              <a:r>
                <a:rPr lang="en-US" altLang="zh-CN" sz="2400" b="1" i="1" dirty="0">
                  <a:ln w="12700">
                    <a:noFill/>
                  </a:ln>
                  <a:solidFill>
                    <a:schemeClr val="bg1"/>
                  </a:solidFill>
                  <a:latin typeface="微软雅黑" panose="020B0503020204020204" pitchFamily="34" charset="-122"/>
                  <a:ea typeface="微软雅黑" panose="020B0503020204020204" pitchFamily="34" charset="-122"/>
                  <a:cs typeface="+mj-cs"/>
                </a:rPr>
                <a:t>adj</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潮湿的，含泪的</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10" name="组合 109"/>
          <p:cNvGrpSpPr/>
          <p:nvPr/>
        </p:nvGrpSpPr>
        <p:grpSpPr>
          <a:xfrm>
            <a:off x="-281011" y="4268005"/>
            <a:ext cx="6132343" cy="612117"/>
            <a:chOff x="1530019" y="1492577"/>
            <a:chExt cx="10792220" cy="851401"/>
          </a:xfrm>
          <a:solidFill>
            <a:schemeClr val="tx2"/>
          </a:solidFill>
        </p:grpSpPr>
        <p:sp>
          <p:nvSpPr>
            <p:cNvPr id="111" name="箭头: V 形 110"/>
            <p:cNvSpPr/>
            <p:nvPr/>
          </p:nvSpPr>
          <p:spPr>
            <a:xfrm>
              <a:off x="1530019" y="1615888"/>
              <a:ext cx="4485460" cy="728090"/>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文本框 111"/>
            <p:cNvSpPr txBox="1"/>
            <p:nvPr/>
          </p:nvSpPr>
          <p:spPr>
            <a:xfrm>
              <a:off x="2000757" y="1492577"/>
              <a:ext cx="10321482"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sob </a:t>
              </a:r>
              <a:r>
                <a:rPr lang="en-US" altLang="zh-CN" sz="2400" b="1" i="1" dirty="0">
                  <a:solidFill>
                    <a:srgbClr val="002060"/>
                  </a:solidFill>
                  <a:latin typeface="微软雅黑" panose="020B0503020204020204" pitchFamily="34" charset="-122"/>
                  <a:ea typeface="微软雅黑" panose="020B0503020204020204" pitchFamily="34" charset="-122"/>
                  <a:cs typeface="+mj-cs"/>
                </a:rPr>
                <a:t>v</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啜泣</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22" name="组合 21"/>
          <p:cNvGrpSpPr/>
          <p:nvPr/>
        </p:nvGrpSpPr>
        <p:grpSpPr>
          <a:xfrm>
            <a:off x="86907" y="5070228"/>
            <a:ext cx="7008838" cy="525775"/>
            <a:chOff x="1530018" y="1615888"/>
            <a:chExt cx="6488454" cy="728090"/>
          </a:xfrm>
          <a:solidFill>
            <a:schemeClr val="accent1">
              <a:lumMod val="50000"/>
            </a:schemeClr>
          </a:solidFill>
        </p:grpSpPr>
        <p:sp>
          <p:nvSpPr>
            <p:cNvPr id="23" name="箭头: V 形 22"/>
            <p:cNvSpPr/>
            <p:nvPr/>
          </p:nvSpPr>
          <p:spPr>
            <a:xfrm>
              <a:off x="1530018" y="1615888"/>
              <a:ext cx="6488454"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文本框 23"/>
            <p:cNvSpPr txBox="1"/>
            <p:nvPr/>
          </p:nvSpPr>
          <p:spPr>
            <a:xfrm>
              <a:off x="2091324" y="1635552"/>
              <a:ext cx="5118799"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be disgusted with ...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对</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感到厌恶</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200"/>
                                  </p:stCondLst>
                                  <p:childTnLst>
                                    <p:set>
                                      <p:cBhvr>
                                        <p:cTn id="16" dur="1" fill="hold">
                                          <p:stCondLst>
                                            <p:cond delay="0"/>
                                          </p:stCondLst>
                                        </p:cTn>
                                        <p:tgtEl>
                                          <p:spTgt spid="91"/>
                                        </p:tgtEl>
                                        <p:attrNameLst>
                                          <p:attrName>style.visibility</p:attrName>
                                        </p:attrNameLst>
                                      </p:cBhvr>
                                      <p:to>
                                        <p:strVal val="visible"/>
                                      </p:to>
                                    </p:set>
                                    <p:anim calcmode="lin" valueType="num">
                                      <p:cBhvr additive="base">
                                        <p:cTn id="17" dur="500" fill="hold"/>
                                        <p:tgtEl>
                                          <p:spTgt spid="91"/>
                                        </p:tgtEl>
                                        <p:attrNameLst>
                                          <p:attrName>ppt_x</p:attrName>
                                        </p:attrNameLst>
                                      </p:cBhvr>
                                      <p:tavLst>
                                        <p:tav tm="0">
                                          <p:val>
                                            <p:strVal val="0-#ppt_w/2"/>
                                          </p:val>
                                        </p:tav>
                                        <p:tav tm="100000">
                                          <p:val>
                                            <p:strVal val="#ppt_x"/>
                                          </p:val>
                                        </p:tav>
                                      </p:tavLst>
                                    </p:anim>
                                    <p:anim calcmode="lin" valueType="num">
                                      <p:cBhvr additive="base">
                                        <p:cTn id="18" dur="500" fill="hold"/>
                                        <p:tgtEl>
                                          <p:spTgt spid="91"/>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400"/>
                                  </p:stCondLst>
                                  <p:childTnLst>
                                    <p:set>
                                      <p:cBhvr>
                                        <p:cTn id="20" dur="1" fill="hold">
                                          <p:stCondLst>
                                            <p:cond delay="0"/>
                                          </p:stCondLst>
                                        </p:cTn>
                                        <p:tgtEl>
                                          <p:spTgt spid="110"/>
                                        </p:tgtEl>
                                        <p:attrNameLst>
                                          <p:attrName>style.visibility</p:attrName>
                                        </p:attrNameLst>
                                      </p:cBhvr>
                                      <p:to>
                                        <p:strVal val="visible"/>
                                      </p:to>
                                    </p:set>
                                    <p:anim calcmode="lin" valueType="num">
                                      <p:cBhvr additive="base">
                                        <p:cTn id="21" dur="500" fill="hold"/>
                                        <p:tgtEl>
                                          <p:spTgt spid="110"/>
                                        </p:tgtEl>
                                        <p:attrNameLst>
                                          <p:attrName>ppt_x</p:attrName>
                                        </p:attrNameLst>
                                      </p:cBhvr>
                                      <p:tavLst>
                                        <p:tav tm="0">
                                          <p:val>
                                            <p:strVal val="0-#ppt_w/2"/>
                                          </p:val>
                                        </p:tav>
                                        <p:tav tm="100000">
                                          <p:val>
                                            <p:strVal val="#ppt_x"/>
                                          </p:val>
                                        </p:tav>
                                      </p:tavLst>
                                    </p:anim>
                                    <p:anim calcmode="lin" valueType="num">
                                      <p:cBhvr additive="base">
                                        <p:cTn id="22" dur="500" fill="hold"/>
                                        <p:tgtEl>
                                          <p:spTgt spid="110"/>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100"/>
                                  </p:stCondLst>
                                  <p:childTnLst>
                                    <p:set>
                                      <p:cBhvr>
                                        <p:cTn id="24" dur="1" fill="hold">
                                          <p:stCondLst>
                                            <p:cond delay="0"/>
                                          </p:stCondLst>
                                        </p:cTn>
                                        <p:tgtEl>
                                          <p:spTgt spid="94"/>
                                        </p:tgtEl>
                                        <p:attrNameLst>
                                          <p:attrName>style.visibility</p:attrName>
                                        </p:attrNameLst>
                                      </p:cBhvr>
                                      <p:to>
                                        <p:strVal val="visible"/>
                                      </p:to>
                                    </p:set>
                                    <p:anim calcmode="lin" valueType="num">
                                      <p:cBhvr additive="base">
                                        <p:cTn id="25" dur="500" fill="hold"/>
                                        <p:tgtEl>
                                          <p:spTgt spid="94"/>
                                        </p:tgtEl>
                                        <p:attrNameLst>
                                          <p:attrName>ppt_x</p:attrName>
                                        </p:attrNameLst>
                                      </p:cBhvr>
                                      <p:tavLst>
                                        <p:tav tm="0">
                                          <p:val>
                                            <p:strVal val="0-#ppt_w/2"/>
                                          </p:val>
                                        </p:tav>
                                        <p:tav tm="100000">
                                          <p:val>
                                            <p:strVal val="#ppt_x"/>
                                          </p:val>
                                        </p:tav>
                                      </p:tavLst>
                                    </p:anim>
                                    <p:anim calcmode="lin" valueType="num">
                                      <p:cBhvr additive="base">
                                        <p:cTn id="26" dur="500" fill="hold"/>
                                        <p:tgtEl>
                                          <p:spTgt spid="94"/>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300"/>
                                  </p:stCondLst>
                                  <p:childTnLst>
                                    <p:set>
                                      <p:cBhvr>
                                        <p:cTn id="28" dur="1" fill="hold">
                                          <p:stCondLst>
                                            <p:cond delay="0"/>
                                          </p:stCondLst>
                                        </p:cTn>
                                        <p:tgtEl>
                                          <p:spTgt spid="100"/>
                                        </p:tgtEl>
                                        <p:attrNameLst>
                                          <p:attrName>style.visibility</p:attrName>
                                        </p:attrNameLst>
                                      </p:cBhvr>
                                      <p:to>
                                        <p:strVal val="visible"/>
                                      </p:to>
                                    </p:set>
                                    <p:anim calcmode="lin" valueType="num">
                                      <p:cBhvr additive="base">
                                        <p:cTn id="29" dur="500" fill="hold"/>
                                        <p:tgtEl>
                                          <p:spTgt spid="100"/>
                                        </p:tgtEl>
                                        <p:attrNameLst>
                                          <p:attrName>ppt_x</p:attrName>
                                        </p:attrNameLst>
                                      </p:cBhvr>
                                      <p:tavLst>
                                        <p:tav tm="0">
                                          <p:val>
                                            <p:strVal val="0-#ppt_w/2"/>
                                          </p:val>
                                        </p:tav>
                                        <p:tav tm="100000">
                                          <p:val>
                                            <p:strVal val="#ppt_x"/>
                                          </p:val>
                                        </p:tav>
                                      </p:tavLst>
                                    </p:anim>
                                    <p:anim calcmode="lin" valueType="num">
                                      <p:cBhvr additive="base">
                                        <p:cTn id="30" dur="500" fill="hold"/>
                                        <p:tgtEl>
                                          <p:spTgt spid="100"/>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50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0-#ppt_w/2"/>
                                          </p:val>
                                        </p:tav>
                                        <p:tav tm="100000">
                                          <p:val>
                                            <p:strVal val="#ppt_x"/>
                                          </p:val>
                                        </p:tav>
                                      </p:tavLst>
                                    </p:anim>
                                    <p:anim calcmode="lin" valueType="num">
                                      <p:cBhvr additive="base">
                                        <p:cTn id="34"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50189" y="3687060"/>
            <a:ext cx="10808777" cy="267652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 A. pulled     	B. pushed             	C. slipped  	D. looked</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 A. exclaimed  	B. pleaded        	C. asked   	D. cried</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 A. like             	B. know               	C. care    	D. live</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4. A. don’t        	B. won’t          	C. will       	D. do</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 A. cost            	B. fees                	C. money 	D. tips</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 A. truth          	B. fact               	C. news   	D. story</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7. A. chatted      	B. complained  	C. fought   	D. discussed</a:t>
            </a: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rPr>
              <a:t>自 测 题 四 （ 记 叙 文 ）</a:t>
            </a:r>
          </a:p>
        </p:txBody>
      </p:sp>
      <p:sp>
        <p:nvSpPr>
          <p:cNvPr id="3" name="内容占位符 2"/>
          <p:cNvSpPr>
            <a:spLocks noGrp="1"/>
          </p:cNvSpPr>
          <p:nvPr>
            <p:ph idx="1"/>
          </p:nvPr>
        </p:nvSpPr>
        <p:spPr>
          <a:xfrm>
            <a:off x="386199" y="721323"/>
            <a:ext cx="10972800" cy="3088283"/>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By the time John</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into the little town, every hotel room had been taken. “You’ve got to have a room somewhere,” he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“Or just a bed—I don’t</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where.”</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“Well, I</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have a double room with one guest,” admitted the manager, “and he might be glad to split the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But to tell you the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6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he snores so loudly that people who shared the room with him have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7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in the past. I’m not sure it’d be worth it to you.”</a:t>
            </a:r>
          </a:p>
        </p:txBody>
      </p:sp>
      <p:sp>
        <p:nvSpPr>
          <p:cNvPr id="23" name="TextBox 22"/>
          <p:cNvSpPr txBox="1"/>
          <p:nvPr/>
        </p:nvSpPr>
        <p:spPr>
          <a:xfrm>
            <a:off x="814829" y="435995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4" name="灯片编号占位符 3"/>
          <p:cNvSpPr>
            <a:spLocks noGrp="1"/>
          </p:cNvSpPr>
          <p:nvPr>
            <p:ph type="sldNum" sz="quarter" idx="12"/>
          </p:nvPr>
        </p:nvSpPr>
        <p:spPr/>
        <p:txBody>
          <a:bodyPr/>
          <a:lstStyle/>
          <a:p>
            <a:fld id="{879EF9BB-81F1-401D-AA19-680A8E0D7F6D}" type="slidenum">
              <a:rPr lang="en-US" smtClean="0"/>
              <a:t>37</a:t>
            </a:fld>
            <a:endParaRPr lang="en-US"/>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805021" y="401059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9" name="TextBox 22"/>
          <p:cNvSpPr txBox="1"/>
          <p:nvPr/>
        </p:nvSpPr>
        <p:spPr>
          <a:xfrm>
            <a:off x="805022" y="365041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0" name="TextBox 22"/>
          <p:cNvSpPr txBox="1"/>
          <p:nvPr/>
        </p:nvSpPr>
        <p:spPr>
          <a:xfrm>
            <a:off x="814829" y="470932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12" name="文本框 11">
            <a:hlinkClick r:id="rId4"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17" name="TextBox 22"/>
          <p:cNvSpPr txBox="1"/>
          <p:nvPr/>
        </p:nvSpPr>
        <p:spPr>
          <a:xfrm>
            <a:off x="814829" y="51046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4" name="TextBox 22"/>
          <p:cNvSpPr txBox="1"/>
          <p:nvPr/>
        </p:nvSpPr>
        <p:spPr>
          <a:xfrm>
            <a:off x="805021" y="548012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5" name="TextBox 22"/>
          <p:cNvSpPr txBox="1"/>
          <p:nvPr/>
        </p:nvSpPr>
        <p:spPr>
          <a:xfrm>
            <a:off x="795213" y="584589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barn(inVertical)">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barn(inVertical)">
                                      <p:cBhvr>
                                        <p:cTn id="50" dur="5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barn(inVertical)">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build="p" animBg="1"/>
      <p:bldP spid="23" grpId="0"/>
      <p:bldP spid="16" grpId="0"/>
      <p:bldP spid="9" grpId="0"/>
      <p:bldP spid="10" grpId="0"/>
      <p:bldP spid="12" grpId="0" animBg="1"/>
      <p:bldP spid="17" grpId="0"/>
      <p:bldP spid="14" grpId="0"/>
      <p:bldP spid="15" grpId="0"/>
    </p:bld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38</a:t>
            </a:fld>
            <a:endParaRPr lang="en-US"/>
          </a:p>
        </p:txBody>
      </p:sp>
      <p:sp>
        <p:nvSpPr>
          <p:cNvPr id="3" name="内容占位符 2"/>
          <p:cNvSpPr>
            <a:spLocks noGrp="1"/>
          </p:cNvSpPr>
          <p:nvPr>
            <p:ph idx="1"/>
          </p:nvPr>
        </p:nvSpPr>
        <p:spPr>
          <a:xfrm>
            <a:off x="538426" y="189782"/>
            <a:ext cx="11419112" cy="6166571"/>
          </a:xfrm>
          <a:solidFill>
            <a:schemeClr val="bg1">
              <a:alpha val="47000"/>
            </a:schemeClr>
          </a:solidFill>
        </p:spPr>
        <p:txBody>
          <a:bodyPr>
            <a:normAutofit fontScale="700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900" b="1" dirty="0">
                <a:latin typeface="微软雅黑" panose="020B0503020204020204" pitchFamily="34" charset="-122"/>
                <a:ea typeface="微软雅黑" panose="020B0503020204020204" pitchFamily="34" charset="-122"/>
              </a:rPr>
              <a:t>1. </a:t>
            </a:r>
            <a:r>
              <a:rPr lang="zh-CN" altLang="en-US" sz="2900" b="1" dirty="0">
                <a:latin typeface="微软雅黑" panose="020B0503020204020204" pitchFamily="34" charset="-122"/>
                <a:ea typeface="微软雅黑" panose="020B0503020204020204" pitchFamily="34" charset="-122"/>
              </a:rPr>
              <a:t>本题考查固定搭配。</a:t>
            </a:r>
            <a:r>
              <a:rPr lang="en-US" altLang="zh-CN" sz="2900" b="1" dirty="0">
                <a:latin typeface="微软雅黑" panose="020B0503020204020204" pitchFamily="34" charset="-122"/>
                <a:ea typeface="微软雅黑" panose="020B0503020204020204" pitchFamily="34" charset="-122"/>
              </a:rPr>
              <a:t>pull into somewhere</a:t>
            </a:r>
            <a:r>
              <a:rPr lang="zh-CN" altLang="en-US" sz="2900" b="1" dirty="0">
                <a:latin typeface="微软雅黑" panose="020B0503020204020204" pitchFamily="34" charset="-122"/>
                <a:ea typeface="微软雅黑" panose="020B0503020204020204" pitchFamily="34" charset="-122"/>
              </a:rPr>
              <a:t>表示“驶入某地后停下”，故本题正确答案为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2. </a:t>
            </a:r>
            <a:r>
              <a:rPr lang="zh-CN" altLang="en-US" sz="2900" b="1" dirty="0">
                <a:latin typeface="微软雅黑" panose="020B0503020204020204" pitchFamily="34" charset="-122"/>
                <a:ea typeface="微软雅黑" panose="020B0503020204020204" pitchFamily="34" charset="-122"/>
              </a:rPr>
              <a:t>本题考查词义辨析和逻辑推理。</a:t>
            </a:r>
            <a:r>
              <a:rPr lang="en-US" altLang="zh-CN" sz="2900" b="1" dirty="0">
                <a:latin typeface="微软雅黑" panose="020B0503020204020204" pitchFamily="34" charset="-122"/>
                <a:ea typeface="微软雅黑" panose="020B0503020204020204" pitchFamily="34" charset="-122"/>
              </a:rPr>
              <a:t>plead sb.</a:t>
            </a:r>
            <a:r>
              <a:rPr lang="zh-CN" altLang="en-US" sz="2900" b="1" dirty="0">
                <a:latin typeface="微软雅黑" panose="020B0503020204020204" pitchFamily="34" charset="-122"/>
                <a:ea typeface="微软雅黑" panose="020B0503020204020204" pitchFamily="34" charset="-122"/>
              </a:rPr>
              <a:t>表示“请求，恳求”。从说话的内容可以看出来语气非常诚恳，故本题正确答案为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3. </a:t>
            </a:r>
            <a:r>
              <a:rPr lang="zh-CN" altLang="en-US" sz="2900" b="1" dirty="0">
                <a:latin typeface="微软雅黑" panose="020B0503020204020204" pitchFamily="34" charset="-122"/>
                <a:ea typeface="微软雅黑" panose="020B0503020204020204" pitchFamily="34" charset="-122"/>
              </a:rPr>
              <a:t>本题考查逻辑推理。从上文可以看出，</a:t>
            </a:r>
            <a:r>
              <a:rPr lang="en-US" altLang="zh-CN" sz="2900" b="1" dirty="0">
                <a:latin typeface="微软雅黑" panose="020B0503020204020204" pitchFamily="34" charset="-122"/>
                <a:ea typeface="微软雅黑" panose="020B0503020204020204" pitchFamily="34" charset="-122"/>
              </a:rPr>
              <a:t>John</a:t>
            </a:r>
            <a:r>
              <a:rPr lang="zh-CN" altLang="en-US" sz="2900" b="1" dirty="0">
                <a:latin typeface="微软雅黑" panose="020B0503020204020204" pitchFamily="34" charset="-122"/>
                <a:ea typeface="微软雅黑" panose="020B0503020204020204" pitchFamily="34" charset="-122"/>
              </a:rPr>
              <a:t>非常希望有一个可以睡觉的地方，一张床也行，他不在意睡在哪里，用</a:t>
            </a:r>
            <a:r>
              <a:rPr lang="en-US" altLang="zh-CN" sz="2900" b="1" dirty="0">
                <a:latin typeface="微软雅黑" panose="020B0503020204020204" pitchFamily="34" charset="-122"/>
                <a:ea typeface="微软雅黑" panose="020B0503020204020204" pitchFamily="34" charset="-122"/>
              </a:rPr>
              <a:t>care</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4. </a:t>
            </a:r>
            <a:r>
              <a:rPr lang="zh-CN" altLang="en-US" sz="2900" b="1" dirty="0">
                <a:latin typeface="微软雅黑" panose="020B0503020204020204" pitchFamily="34" charset="-122"/>
                <a:ea typeface="微软雅黑" panose="020B0503020204020204" pitchFamily="34" charset="-122"/>
              </a:rPr>
              <a:t>本题考查词汇用法。</a:t>
            </a:r>
            <a:r>
              <a:rPr lang="en-US" altLang="zh-CN" sz="2900" b="1" dirty="0">
                <a:latin typeface="微软雅黑" panose="020B0503020204020204" pitchFamily="34" charset="-122"/>
                <a:ea typeface="微软雅黑" panose="020B0503020204020204" pitchFamily="34" charset="-122"/>
              </a:rPr>
              <a:t>have</a:t>
            </a:r>
            <a:r>
              <a:rPr lang="zh-CN" altLang="en-US" sz="2900" b="1" dirty="0">
                <a:latin typeface="微软雅黑" panose="020B0503020204020204" pitchFamily="34" charset="-122"/>
                <a:ea typeface="微软雅黑" panose="020B0503020204020204" pitchFamily="34" charset="-122"/>
              </a:rPr>
              <a:t>在这里用了原型，</a:t>
            </a:r>
            <a:r>
              <a:rPr lang="en-US" altLang="zh-CN" sz="2900" b="1" dirty="0">
                <a:latin typeface="微软雅黑" panose="020B0503020204020204" pitchFamily="34" charset="-122"/>
                <a:ea typeface="微软雅黑" panose="020B0503020204020204" pitchFamily="34" charset="-122"/>
              </a:rPr>
              <a:t>do have</a:t>
            </a:r>
            <a:r>
              <a:rPr lang="zh-CN" altLang="en-US" sz="2900" b="1" dirty="0">
                <a:latin typeface="微软雅黑" panose="020B0503020204020204" pitchFamily="34" charset="-122"/>
                <a:ea typeface="微软雅黑" panose="020B0503020204020204" pitchFamily="34" charset="-122"/>
              </a:rPr>
              <a:t>表示“的确有”，</a:t>
            </a:r>
            <a:r>
              <a:rPr lang="en-US" altLang="zh-CN" sz="2900" b="1" dirty="0">
                <a:latin typeface="微软雅黑" panose="020B0503020204020204" pitchFamily="34" charset="-122"/>
                <a:ea typeface="微软雅黑" panose="020B0503020204020204" pitchFamily="34" charset="-122"/>
              </a:rPr>
              <a:t>do</a:t>
            </a:r>
            <a:r>
              <a:rPr lang="zh-CN" altLang="en-US" sz="2900" b="1" dirty="0">
                <a:latin typeface="微软雅黑" panose="020B0503020204020204" pitchFamily="34" charset="-122"/>
                <a:ea typeface="微软雅黑" panose="020B0503020204020204" pitchFamily="34" charset="-122"/>
              </a:rPr>
              <a:t>在这里加强语气，故本题正确答案为</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5. </a:t>
            </a:r>
            <a:r>
              <a:rPr lang="zh-CN" altLang="en-US" sz="2900" b="1" dirty="0">
                <a:latin typeface="微软雅黑" panose="020B0503020204020204" pitchFamily="34" charset="-122"/>
                <a:ea typeface="微软雅黑" panose="020B0503020204020204" pitchFamily="34" charset="-122"/>
              </a:rPr>
              <a:t>本题考查词义辨析。既然是共用一间房间，就要分摊开销，</a:t>
            </a:r>
            <a:r>
              <a:rPr lang="en-US" altLang="zh-CN" sz="2900" b="1" dirty="0">
                <a:latin typeface="微软雅黑" panose="020B0503020204020204" pitchFamily="34" charset="-122"/>
                <a:ea typeface="微软雅黑" panose="020B0503020204020204" pitchFamily="34" charset="-122"/>
              </a:rPr>
              <a:t>split the cost“</a:t>
            </a:r>
            <a:r>
              <a:rPr lang="zh-CN" altLang="en-US" sz="2900" b="1" dirty="0">
                <a:latin typeface="微软雅黑" panose="020B0503020204020204" pitchFamily="34" charset="-122"/>
                <a:ea typeface="微软雅黑" panose="020B0503020204020204" pitchFamily="34" charset="-122"/>
              </a:rPr>
              <a:t>分摊费用”，故本题正确答案为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6. </a:t>
            </a:r>
            <a:r>
              <a:rPr lang="zh-CN" altLang="en-US" sz="2900" b="1" dirty="0">
                <a:latin typeface="微软雅黑" panose="020B0503020204020204" pitchFamily="34" charset="-122"/>
                <a:ea typeface="微软雅黑" panose="020B0503020204020204" pitchFamily="34" charset="-122"/>
              </a:rPr>
              <a:t>本题考查固定搭配。</a:t>
            </a:r>
            <a:r>
              <a:rPr lang="en-US" altLang="zh-CN" sz="2900" b="1" dirty="0">
                <a:latin typeface="微软雅黑" panose="020B0503020204020204" pitchFamily="34" charset="-122"/>
                <a:ea typeface="微软雅黑" panose="020B0503020204020204" pitchFamily="34" charset="-122"/>
              </a:rPr>
              <a:t>tell sb. the truth“</a:t>
            </a:r>
            <a:r>
              <a:rPr lang="zh-CN" altLang="en-US" sz="2900" b="1" dirty="0">
                <a:latin typeface="微软雅黑" panose="020B0503020204020204" pitchFamily="34" charset="-122"/>
                <a:ea typeface="微软雅黑" panose="020B0503020204020204" pitchFamily="34" charset="-122"/>
              </a:rPr>
              <a:t>实话实说”，故本题正确答案为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7. </a:t>
            </a:r>
            <a:r>
              <a:rPr lang="zh-CN" altLang="en-US" sz="2900" b="1" dirty="0">
                <a:latin typeface="微软雅黑" panose="020B0503020204020204" pitchFamily="34" charset="-122"/>
                <a:ea typeface="微软雅黑" panose="020B0503020204020204" pitchFamily="34" charset="-122"/>
              </a:rPr>
              <a:t>本题考查词义辨析和逻辑推理。根据下文可以得知，这个人打呼噜太响，因此与他共室的人会抱怨，用</a:t>
            </a:r>
            <a:r>
              <a:rPr lang="en-US" altLang="zh-CN" sz="2900" b="1" dirty="0">
                <a:latin typeface="微软雅黑" panose="020B0503020204020204" pitchFamily="34" charset="-122"/>
                <a:ea typeface="微软雅黑" panose="020B0503020204020204" pitchFamily="34" charset="-122"/>
              </a:rPr>
              <a:t>complain</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wipe(up)">
                                      <p:cBhvr>
                                        <p:cTn id="29" dur="500"/>
                                        <p:tgtEl>
                                          <p:spTgt spid="3">
                                            <p:txEl>
                                              <p:pRg st="5" end="5"/>
                                            </p:txEl>
                                          </p:spTgt>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up)">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39702" y="3964371"/>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8. A. excited        	B. funny     		C. tired	D. worried</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9. A. dark            	B. deep        	C. dim	D. bright</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10. A. better       	B. worse          	C. more	D. less</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11. A. difficulty  	B. problem      	C. reason	D. question</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12. A. any            	B. one           	C. no		D. a</a:t>
            </a: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386199" y="721323"/>
            <a:ext cx="10808776" cy="3151399"/>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“No problem,” the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8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traveler assured him. “I’ll take it.”</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 next morning, John came down to breakfast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9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-eyed. When asked about how he slept, he replied, “Never</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10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 manager was astonished. “No</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with the other guy snoring, then?”</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“Nope. I shut him up in</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time.”</a:t>
            </a: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4" name="灯片编号占位符 3"/>
          <p:cNvSpPr>
            <a:spLocks noGrp="1"/>
          </p:cNvSpPr>
          <p:nvPr>
            <p:ph type="sldNum" sz="quarter" idx="12"/>
          </p:nvPr>
        </p:nvSpPr>
        <p:spPr/>
        <p:txBody>
          <a:bodyPr/>
          <a:lstStyle/>
          <a:p>
            <a:fld id="{879EF9BB-81F1-401D-AA19-680A8E0D7F6D}" type="slidenum">
              <a:rPr lang="en-US" smtClean="0"/>
              <a:t>39</a:t>
            </a:fld>
            <a:endParaRPr lang="en-US"/>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10" name="TextBox 22"/>
          <p:cNvSpPr txBox="1"/>
          <p:nvPr/>
        </p:nvSpPr>
        <p:spPr>
          <a:xfrm>
            <a:off x="540589" y="49709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12" name="文本框 11">
            <a:hlinkClick r:id="rId4"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13" name="TextBox 22"/>
          <p:cNvSpPr txBox="1"/>
          <p:nvPr/>
        </p:nvSpPr>
        <p:spPr>
          <a:xfrm>
            <a:off x="540589" y="538014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up)">
                                      <p:cBhvr>
                                        <p:cTn id="16" dur="500"/>
                                        <p:tgtEl>
                                          <p:spTgt spid="3">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up)">
                                      <p:cBhvr>
                                        <p:cTn id="19" dur="500"/>
                                        <p:tgtEl>
                                          <p:spTgt spid="3">
                                            <p:txEl>
                                              <p:pRg st="3" end="3"/>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par>
                          <p:cTn id="28" fill="hold">
                            <p:stCondLst>
                              <p:cond delay="500"/>
                            </p:stCondLst>
                            <p:childTnLst>
                              <p:par>
                                <p:cTn id="29" presetID="16" presetClass="entr" presetSubtype="37"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arn(outVertical)">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barn(inVertical)">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barn(inVertical)">
                                      <p:cBhvr>
                                        <p:cTn id="41" dur="500"/>
                                        <p:tgtEl>
                                          <p:spTgt spid="23"/>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barn(inVertical)">
                                      <p:cBhvr>
                                        <p:cTn id="46" dur="500"/>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barn(inVertical)">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build="p" animBg="1"/>
      <p:bldP spid="23" grpId="0"/>
      <p:bldP spid="16" grpId="0"/>
      <p:bldP spid="9" grpId="0"/>
      <p:bldP spid="10" grpId="0"/>
      <p:bldP spid="12" grpId="0" animBg="1"/>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6000" b="-26000"/>
          </a:stretch>
        </a:blipFill>
        <a:effectLst/>
      </p:bgPr>
    </p:bg>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4</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787886" y="2813755"/>
            <a:ext cx="4899163"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一、大纲要求及解读</a:t>
            </a: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5"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40</a:t>
            </a:fld>
            <a:endParaRPr lang="en-US"/>
          </a:p>
        </p:txBody>
      </p:sp>
      <p:sp>
        <p:nvSpPr>
          <p:cNvPr id="3" name="内容占位符 2"/>
          <p:cNvSpPr>
            <a:spLocks noGrp="1"/>
          </p:cNvSpPr>
          <p:nvPr>
            <p:ph idx="1"/>
          </p:nvPr>
        </p:nvSpPr>
        <p:spPr>
          <a:xfrm>
            <a:off x="538426" y="189782"/>
            <a:ext cx="11419112" cy="6166571"/>
          </a:xfrm>
          <a:solidFill>
            <a:schemeClr val="bg1">
              <a:alpha val="47000"/>
            </a:schemeClr>
          </a:solidFill>
        </p:spPr>
        <p:txBody>
          <a:bodyPr>
            <a:normAutofit fontScale="85000" lnSpcReduction="1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900" b="1" dirty="0">
                <a:latin typeface="微软雅黑" panose="020B0503020204020204" pitchFamily="34" charset="-122"/>
                <a:ea typeface="微软雅黑" panose="020B0503020204020204" pitchFamily="34" charset="-122"/>
              </a:rPr>
              <a:t>8. </a:t>
            </a:r>
            <a:r>
              <a:rPr lang="zh-CN" altLang="en-US" sz="2900" b="1" dirty="0">
                <a:latin typeface="微软雅黑" panose="020B0503020204020204" pitchFamily="34" charset="-122"/>
                <a:ea typeface="微软雅黑" panose="020B0503020204020204" pitchFamily="34" charset="-122"/>
              </a:rPr>
              <a:t>本题考查词义辨析和联系上下文。从</a:t>
            </a:r>
            <a:r>
              <a:rPr lang="en-US" altLang="zh-CN" sz="2900" b="1" dirty="0">
                <a:latin typeface="微软雅黑" panose="020B0503020204020204" pitchFamily="34" charset="-122"/>
                <a:ea typeface="微软雅黑" panose="020B0503020204020204" pitchFamily="34" charset="-122"/>
              </a:rPr>
              <a:t>John</a:t>
            </a:r>
            <a:r>
              <a:rPr lang="zh-CN" altLang="en-US" sz="2900" b="1" dirty="0">
                <a:latin typeface="微软雅黑" panose="020B0503020204020204" pitchFamily="34" charset="-122"/>
                <a:ea typeface="微软雅黑" panose="020B0503020204020204" pitchFamily="34" charset="-122"/>
              </a:rPr>
              <a:t>迫不及待地要求一个睡觉的地方可以推断出他很疲累，用</a:t>
            </a:r>
            <a:r>
              <a:rPr lang="en-US" altLang="zh-CN" sz="2900" b="1" dirty="0">
                <a:latin typeface="微软雅黑" panose="020B0503020204020204" pitchFamily="34" charset="-122"/>
                <a:ea typeface="微软雅黑" panose="020B0503020204020204" pitchFamily="34" charset="-122"/>
              </a:rPr>
              <a:t>tired</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9. </a:t>
            </a:r>
            <a:r>
              <a:rPr lang="zh-CN" altLang="en-US" sz="2900" b="1" dirty="0">
                <a:latin typeface="微软雅黑" panose="020B0503020204020204" pitchFamily="34" charset="-122"/>
                <a:ea typeface="微软雅黑" panose="020B0503020204020204" pitchFamily="34" charset="-122"/>
              </a:rPr>
              <a:t>本题考查词义辨析和逻辑推理。从下文</a:t>
            </a:r>
            <a:r>
              <a:rPr lang="en-US" altLang="zh-CN" sz="2900" b="1" dirty="0">
                <a:latin typeface="微软雅黑" panose="020B0503020204020204" pitchFamily="34" charset="-122"/>
                <a:ea typeface="微软雅黑" panose="020B0503020204020204" pitchFamily="34" charset="-122"/>
              </a:rPr>
              <a:t>John</a:t>
            </a:r>
            <a:r>
              <a:rPr lang="zh-CN" altLang="en-US" sz="2900" b="1" dirty="0">
                <a:latin typeface="微软雅黑" panose="020B0503020204020204" pitchFamily="34" charset="-122"/>
                <a:ea typeface="微软雅黑" panose="020B0503020204020204" pitchFamily="34" charset="-122"/>
              </a:rPr>
              <a:t>的回答与经理的惊讶可知，</a:t>
            </a:r>
            <a:r>
              <a:rPr lang="en-US" altLang="zh-CN" sz="2900" b="1" dirty="0">
                <a:latin typeface="微软雅黑" panose="020B0503020204020204" pitchFamily="34" charset="-122"/>
                <a:ea typeface="微软雅黑" panose="020B0503020204020204" pitchFamily="34" charset="-122"/>
              </a:rPr>
              <a:t>John</a:t>
            </a:r>
            <a:r>
              <a:rPr lang="zh-CN" altLang="en-US" sz="2900" b="1" dirty="0">
                <a:latin typeface="微软雅黑" panose="020B0503020204020204" pitchFamily="34" charset="-122"/>
                <a:ea typeface="微软雅黑" panose="020B0503020204020204" pitchFamily="34" charset="-122"/>
              </a:rPr>
              <a:t>睡得很好，因此应该是</a:t>
            </a:r>
            <a:r>
              <a:rPr lang="en-US" altLang="zh-CN" sz="2900" b="1" dirty="0">
                <a:latin typeface="微软雅黑" panose="020B0503020204020204" pitchFamily="34" charset="-122"/>
                <a:ea typeface="微软雅黑" panose="020B0503020204020204" pitchFamily="34" charset="-122"/>
              </a:rPr>
              <a:t>bright-eyed“</a:t>
            </a:r>
            <a:r>
              <a:rPr lang="zh-CN" altLang="en-US" sz="2900" b="1" dirty="0">
                <a:latin typeface="微软雅黑" panose="020B0503020204020204" pitchFamily="34" charset="-122"/>
                <a:ea typeface="微软雅黑" panose="020B0503020204020204" pitchFamily="34" charset="-122"/>
              </a:rPr>
              <a:t>精神饱满的”，故本题正确答案为</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10. </a:t>
            </a:r>
            <a:r>
              <a:rPr lang="zh-CN" altLang="en-US" sz="2900" b="1" dirty="0">
                <a:latin typeface="微软雅黑" panose="020B0503020204020204" pitchFamily="34" charset="-122"/>
                <a:ea typeface="微软雅黑" panose="020B0503020204020204" pitchFamily="34" charset="-122"/>
              </a:rPr>
              <a:t>本题考查逻辑推理。根据下文</a:t>
            </a:r>
            <a:r>
              <a:rPr lang="en-US" altLang="zh-CN" sz="2900" b="1" dirty="0">
                <a:latin typeface="微软雅黑" panose="020B0503020204020204" pitchFamily="34" charset="-122"/>
                <a:ea typeface="微软雅黑" panose="020B0503020204020204" pitchFamily="34" charset="-122"/>
              </a:rPr>
              <a:t>John</a:t>
            </a:r>
            <a:r>
              <a:rPr lang="zh-CN" altLang="en-US" sz="2900" b="1" dirty="0">
                <a:latin typeface="微软雅黑" panose="020B0503020204020204" pitchFamily="34" charset="-122"/>
                <a:ea typeface="微软雅黑" panose="020B0503020204020204" pitchFamily="34" charset="-122"/>
              </a:rPr>
              <a:t>分享他的入睡经验，可以推断出他睡得好，</a:t>
            </a:r>
            <a:r>
              <a:rPr lang="en-US" altLang="zh-CN" sz="2900" b="1" dirty="0">
                <a:latin typeface="微软雅黑" panose="020B0503020204020204" pitchFamily="34" charset="-122"/>
                <a:ea typeface="微软雅黑" panose="020B0503020204020204" pitchFamily="34" charset="-122"/>
              </a:rPr>
              <a:t>never better</a:t>
            </a:r>
            <a:r>
              <a:rPr lang="zh-CN" altLang="en-US" sz="2900" b="1" dirty="0">
                <a:latin typeface="微软雅黑" panose="020B0503020204020204" pitchFamily="34" charset="-122"/>
                <a:ea typeface="微软雅黑" panose="020B0503020204020204" pitchFamily="34" charset="-122"/>
              </a:rPr>
              <a:t>表示“再好不过了”，故本题正确答案为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11. </a:t>
            </a:r>
            <a:r>
              <a:rPr lang="zh-CN" altLang="en-US" sz="2900" b="1" dirty="0">
                <a:latin typeface="微软雅黑" panose="020B0503020204020204" pitchFamily="34" charset="-122"/>
                <a:ea typeface="微软雅黑" panose="020B0503020204020204" pitchFamily="34" charset="-122"/>
              </a:rPr>
              <a:t>本题考查固定搭配。</a:t>
            </a:r>
            <a:r>
              <a:rPr lang="en-US" altLang="zh-CN" sz="2900" b="1" dirty="0">
                <a:latin typeface="微软雅黑" panose="020B0503020204020204" pitchFamily="34" charset="-122"/>
                <a:ea typeface="微软雅黑" panose="020B0503020204020204" pitchFamily="34" charset="-122"/>
              </a:rPr>
              <a:t>difficulty</a:t>
            </a:r>
            <a:r>
              <a:rPr lang="zh-CN" altLang="en-US" sz="2900" b="1" dirty="0">
                <a:latin typeface="微软雅黑" panose="020B0503020204020204" pitchFamily="34" charset="-122"/>
                <a:ea typeface="微软雅黑" panose="020B0503020204020204" pitchFamily="34" charset="-122"/>
              </a:rPr>
              <a:t>的固定搭配介词是</a:t>
            </a:r>
            <a:r>
              <a:rPr lang="en-US" altLang="zh-CN" sz="2900" b="1" dirty="0">
                <a:latin typeface="微软雅黑" panose="020B0503020204020204" pitchFamily="34" charset="-122"/>
                <a:ea typeface="微软雅黑" panose="020B0503020204020204" pitchFamily="34" charset="-122"/>
              </a:rPr>
              <a:t>in</a:t>
            </a:r>
            <a:r>
              <a:rPr lang="zh-CN" altLang="en-US" sz="2900" b="1" dirty="0">
                <a:latin typeface="微软雅黑" panose="020B0503020204020204" pitchFamily="34" charset="-122"/>
                <a:ea typeface="微软雅黑" panose="020B0503020204020204" pitchFamily="34" charset="-122"/>
              </a:rPr>
              <a:t>，所以可以排除。</a:t>
            </a:r>
            <a:r>
              <a:rPr lang="en-US" altLang="zh-CN" sz="2900" b="1" dirty="0">
                <a:latin typeface="微软雅黑" panose="020B0503020204020204" pitchFamily="34" charset="-122"/>
                <a:ea typeface="微软雅黑" panose="020B0503020204020204" pitchFamily="34" charset="-122"/>
              </a:rPr>
              <a:t>no problem with ...“</a:t>
            </a:r>
            <a:r>
              <a:rPr lang="zh-CN" altLang="en-US" sz="2900" b="1" dirty="0">
                <a:latin typeface="微软雅黑" panose="020B0503020204020204" pitchFamily="34" charset="-122"/>
                <a:ea typeface="微软雅黑" panose="020B0503020204020204" pitchFamily="34" charset="-122"/>
              </a:rPr>
              <a:t>在</a:t>
            </a:r>
            <a:r>
              <a:rPr lang="en-US" altLang="zh-CN" sz="2900" b="1" dirty="0">
                <a:latin typeface="微软雅黑" panose="020B0503020204020204" pitchFamily="34" charset="-122"/>
                <a:ea typeface="微软雅黑" panose="020B0503020204020204" pitchFamily="34" charset="-122"/>
              </a:rPr>
              <a:t>……</a:t>
            </a:r>
            <a:r>
              <a:rPr lang="zh-CN" altLang="en-US" sz="2900" b="1" dirty="0">
                <a:latin typeface="微软雅黑" panose="020B0503020204020204" pitchFamily="34" charset="-122"/>
                <a:ea typeface="微软雅黑" panose="020B0503020204020204" pitchFamily="34" charset="-122"/>
              </a:rPr>
              <a:t>方面没有问题”是一组固定搭配，</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选项不符合文意，故本题正确答案为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12. </a:t>
            </a:r>
            <a:r>
              <a:rPr lang="zh-CN" altLang="en-US" sz="2900" b="1" dirty="0">
                <a:latin typeface="微软雅黑" panose="020B0503020204020204" pitchFamily="34" charset="-122"/>
                <a:ea typeface="微软雅黑" panose="020B0503020204020204" pitchFamily="34" charset="-122"/>
              </a:rPr>
              <a:t>本题考查固定搭配。</a:t>
            </a:r>
            <a:r>
              <a:rPr lang="en-US" altLang="zh-CN" sz="2900" b="1" dirty="0">
                <a:latin typeface="微软雅黑" panose="020B0503020204020204" pitchFamily="34" charset="-122"/>
                <a:ea typeface="微软雅黑" panose="020B0503020204020204" pitchFamily="34" charset="-122"/>
              </a:rPr>
              <a:t>in no time</a:t>
            </a:r>
            <a:r>
              <a:rPr lang="zh-CN" altLang="en-US" sz="2900" b="1" dirty="0">
                <a:latin typeface="微软雅黑" panose="020B0503020204020204" pitchFamily="34" charset="-122"/>
                <a:ea typeface="微软雅黑" panose="020B0503020204020204" pitchFamily="34" charset="-122"/>
              </a:rPr>
              <a:t>表示“立刻，马上”，故本题正确答案为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39702" y="3964371"/>
            <a:ext cx="10808777"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13. A. deal		B. know		C. decide 	D. manage</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14. A. kiss		B. punch		C. box 	D. watch</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15. A. looking	B. watching		C. seeing 	D. staring</a:t>
            </a: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386199" y="721323"/>
            <a:ext cx="10808776" cy="3151399"/>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“How did you</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that?”</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“He was already in bed, snoring, when I went into the room,” John said. “I went over, gave him a</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on the cheek and said, ‘Goodnight, beautiful.’ With that he sat up all night</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me.”</a:t>
            </a: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4" name="灯片编号占位符 3"/>
          <p:cNvSpPr>
            <a:spLocks noGrp="1"/>
          </p:cNvSpPr>
          <p:nvPr>
            <p:ph type="sldNum" sz="quarter" idx="12"/>
          </p:nvPr>
        </p:nvSpPr>
        <p:spPr/>
        <p:txBody>
          <a:bodyPr/>
          <a:lstStyle/>
          <a:p>
            <a:fld id="{879EF9BB-81F1-401D-AA19-680A8E0D7F6D}" type="slidenum">
              <a:rPr lang="en-US" smtClean="0"/>
              <a:t>41</a:t>
            </a:fld>
            <a:endParaRPr lang="en-US"/>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12" name="文本框 11">
            <a:hlinkClick r:id="rId4"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build="p" animBg="1"/>
      <p:bldP spid="23" grpId="0"/>
      <p:bldP spid="16" grpId="0"/>
      <p:bldP spid="9" grpId="0"/>
      <p:bldP spid="12"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42</a:t>
            </a:fld>
            <a:endParaRPr lang="en-US"/>
          </a:p>
        </p:txBody>
      </p:sp>
      <p:sp>
        <p:nvSpPr>
          <p:cNvPr id="3" name="内容占位符 2"/>
          <p:cNvSpPr>
            <a:spLocks noGrp="1"/>
          </p:cNvSpPr>
          <p:nvPr>
            <p:ph idx="1"/>
          </p:nvPr>
        </p:nvSpPr>
        <p:spPr>
          <a:xfrm>
            <a:off x="538426" y="189782"/>
            <a:ext cx="11419112" cy="6166571"/>
          </a:xfrm>
          <a:solidFill>
            <a:schemeClr val="bg1">
              <a:alpha val="47000"/>
            </a:schemeClr>
          </a:solidFill>
        </p:spPr>
        <p:txBody>
          <a:bodyPr>
            <a:normAutofit fontScale="92500" lnSpcReduction="20000"/>
          </a:bodyPr>
          <a:lstStyle/>
          <a:p>
            <a:pPr marL="0" indent="0" algn="just">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900" b="1" dirty="0">
                <a:latin typeface="微软雅黑" panose="020B0503020204020204" pitchFamily="34" charset="-122"/>
                <a:ea typeface="微软雅黑" panose="020B0503020204020204" pitchFamily="34" charset="-122"/>
              </a:rPr>
              <a:t>13. </a:t>
            </a:r>
            <a:r>
              <a:rPr lang="zh-CN" altLang="en-US" sz="2900" b="1" dirty="0">
                <a:latin typeface="微软雅黑" panose="020B0503020204020204" pitchFamily="34" charset="-122"/>
                <a:ea typeface="微软雅黑" panose="020B0503020204020204" pitchFamily="34" charset="-122"/>
              </a:rPr>
              <a:t>本题考查固定搭配和词义辨析。</a:t>
            </a:r>
            <a:r>
              <a:rPr lang="en-US" altLang="zh-CN" sz="2900" b="1" dirty="0">
                <a:latin typeface="微软雅黑" panose="020B0503020204020204" pitchFamily="34" charset="-122"/>
                <a:ea typeface="微软雅黑" panose="020B0503020204020204" pitchFamily="34" charset="-122"/>
              </a:rPr>
              <a:t>deal</a:t>
            </a:r>
            <a:r>
              <a:rPr lang="zh-CN" altLang="en-US" sz="2900" b="1" dirty="0">
                <a:latin typeface="微软雅黑" panose="020B0503020204020204" pitchFamily="34" charset="-122"/>
                <a:ea typeface="微软雅黑" panose="020B0503020204020204" pitchFamily="34" charset="-122"/>
              </a:rPr>
              <a:t>与</a:t>
            </a:r>
            <a:r>
              <a:rPr lang="en-US" altLang="zh-CN" sz="2900" b="1" dirty="0">
                <a:latin typeface="微软雅黑" panose="020B0503020204020204" pitchFamily="34" charset="-122"/>
                <a:ea typeface="微软雅黑" panose="020B0503020204020204" pitchFamily="34" charset="-122"/>
              </a:rPr>
              <a:t>with</a:t>
            </a:r>
            <a:r>
              <a:rPr lang="zh-CN" altLang="en-US" sz="2900" b="1" dirty="0">
                <a:latin typeface="微软雅黑" panose="020B0503020204020204" pitchFamily="34" charset="-122"/>
                <a:ea typeface="微软雅黑" panose="020B0503020204020204" pitchFamily="34" charset="-122"/>
              </a:rPr>
              <a:t>连用，</a:t>
            </a:r>
            <a:r>
              <a:rPr lang="en-US" altLang="zh-CN" sz="2900" b="1" dirty="0">
                <a:latin typeface="微软雅黑" panose="020B0503020204020204" pitchFamily="34" charset="-122"/>
                <a:ea typeface="微软雅黑" panose="020B0503020204020204" pitchFamily="34" charset="-122"/>
              </a:rPr>
              <a:t>decide</a:t>
            </a:r>
            <a:r>
              <a:rPr lang="zh-CN" altLang="en-US" sz="2900" b="1" dirty="0">
                <a:latin typeface="微软雅黑" panose="020B0503020204020204" pitchFamily="34" charset="-122"/>
                <a:ea typeface="微软雅黑" panose="020B0503020204020204" pitchFamily="34" charset="-122"/>
              </a:rPr>
              <a:t>和</a:t>
            </a:r>
            <a:r>
              <a:rPr lang="en-US" altLang="zh-CN" sz="2900" b="1" dirty="0">
                <a:latin typeface="微软雅黑" panose="020B0503020204020204" pitchFamily="34" charset="-122"/>
                <a:ea typeface="微软雅黑" panose="020B0503020204020204" pitchFamily="34" charset="-122"/>
              </a:rPr>
              <a:t>know</a:t>
            </a:r>
            <a:r>
              <a:rPr lang="zh-CN" altLang="en-US" sz="2900" b="1" dirty="0">
                <a:latin typeface="微软雅黑" panose="020B0503020204020204" pitchFamily="34" charset="-122"/>
                <a:ea typeface="微软雅黑" panose="020B0503020204020204" pitchFamily="34" charset="-122"/>
              </a:rPr>
              <a:t>的含义不符合题意，</a:t>
            </a:r>
            <a:r>
              <a:rPr lang="en-US" altLang="zh-CN" sz="2900" b="1" dirty="0">
                <a:latin typeface="微软雅黑" panose="020B0503020204020204" pitchFamily="34" charset="-122"/>
                <a:ea typeface="微软雅黑" panose="020B0503020204020204" pitchFamily="34" charset="-122"/>
              </a:rPr>
              <a:t>manage </a:t>
            </a:r>
            <a:r>
              <a:rPr lang="en-US" altLang="zh-CN" sz="2900" b="1" dirty="0" err="1">
                <a:latin typeface="微软雅黑" panose="020B0503020204020204" pitchFamily="34" charset="-122"/>
                <a:ea typeface="微软雅黑" panose="020B0503020204020204" pitchFamily="34" charset="-122"/>
              </a:rPr>
              <a:t>sth</a:t>
            </a:r>
            <a:r>
              <a:rPr lang="en-US" altLang="zh-CN" sz="2900" b="1" dirty="0">
                <a:latin typeface="微软雅黑" panose="020B0503020204020204" pitchFamily="34" charset="-122"/>
                <a:ea typeface="微软雅黑" panose="020B0503020204020204" pitchFamily="34" charset="-122"/>
              </a:rPr>
              <a:t>.</a:t>
            </a:r>
            <a:r>
              <a:rPr lang="zh-CN" altLang="en-US" sz="2900" b="1" dirty="0">
                <a:latin typeface="微软雅黑" panose="020B0503020204020204" pitchFamily="34" charset="-122"/>
                <a:ea typeface="微软雅黑" panose="020B0503020204020204" pitchFamily="34" charset="-122"/>
              </a:rPr>
              <a:t>表示“设法做成某事”，故本题正确答案为</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a:t>
            </a:r>
          </a:p>
          <a:p>
            <a:pPr marL="0" indent="0" algn="just">
              <a:lnSpc>
                <a:spcPct val="150000"/>
              </a:lnSpc>
              <a:buNone/>
            </a:pPr>
            <a:r>
              <a:rPr lang="en-US" altLang="zh-CN" sz="2900" b="1" dirty="0">
                <a:latin typeface="微软雅黑" panose="020B0503020204020204" pitchFamily="34" charset="-122"/>
                <a:ea typeface="微软雅黑" panose="020B0503020204020204" pitchFamily="34" charset="-122"/>
              </a:rPr>
              <a:t>14. </a:t>
            </a:r>
            <a:r>
              <a:rPr lang="zh-CN" altLang="en-US" sz="2900" b="1" dirty="0">
                <a:latin typeface="微软雅黑" panose="020B0503020204020204" pitchFamily="34" charset="-122"/>
                <a:ea typeface="微软雅黑" panose="020B0503020204020204" pitchFamily="34" charset="-122"/>
              </a:rPr>
              <a:t>本题考查逻辑推理和词义辨析。从下文对对方的称呼</a:t>
            </a:r>
            <a:r>
              <a:rPr lang="en-US" altLang="zh-CN" sz="2900" b="1" dirty="0">
                <a:latin typeface="微软雅黑" panose="020B0503020204020204" pitchFamily="34" charset="-122"/>
                <a:ea typeface="微软雅黑" panose="020B0503020204020204" pitchFamily="34" charset="-122"/>
              </a:rPr>
              <a:t>beautiful</a:t>
            </a:r>
            <a:r>
              <a:rPr lang="zh-CN" altLang="en-US" sz="2900" b="1" dirty="0">
                <a:latin typeface="微软雅黑" panose="020B0503020204020204" pitchFamily="34" charset="-122"/>
                <a:ea typeface="微软雅黑" panose="020B0503020204020204" pitchFamily="34" charset="-122"/>
              </a:rPr>
              <a:t>，以及对方并没有受到伤害，却很震惊，并坐了一晚上观察</a:t>
            </a:r>
            <a:r>
              <a:rPr lang="en-US" altLang="zh-CN" sz="2900" b="1" dirty="0">
                <a:latin typeface="微软雅黑" panose="020B0503020204020204" pitchFamily="34" charset="-122"/>
                <a:ea typeface="微软雅黑" panose="020B0503020204020204" pitchFamily="34" charset="-122"/>
              </a:rPr>
              <a:t>John</a:t>
            </a:r>
            <a:r>
              <a:rPr lang="zh-CN" altLang="en-US" sz="2900" b="1" dirty="0">
                <a:latin typeface="微软雅黑" panose="020B0503020204020204" pitchFamily="34" charset="-122"/>
                <a:ea typeface="微软雅黑" panose="020B0503020204020204" pitchFamily="34" charset="-122"/>
              </a:rPr>
              <a:t>，可推知</a:t>
            </a:r>
            <a:r>
              <a:rPr lang="en-US" altLang="zh-CN" sz="2900" b="1" dirty="0">
                <a:latin typeface="微软雅黑" panose="020B0503020204020204" pitchFamily="34" charset="-122"/>
                <a:ea typeface="微软雅黑" panose="020B0503020204020204" pitchFamily="34" charset="-122"/>
              </a:rPr>
              <a:t>John</a:t>
            </a:r>
            <a:r>
              <a:rPr lang="zh-CN" altLang="en-US" sz="2900" b="1" dirty="0">
                <a:latin typeface="微软雅黑" panose="020B0503020204020204" pitchFamily="34" charset="-122"/>
                <a:ea typeface="微软雅黑" panose="020B0503020204020204" pitchFamily="34" charset="-122"/>
              </a:rPr>
              <a:t>肯定是做了出格的举动，所以“</a:t>
            </a:r>
            <a:r>
              <a:rPr lang="en-US" altLang="zh-CN" sz="2900" b="1" dirty="0">
                <a:latin typeface="微软雅黑" panose="020B0503020204020204" pitchFamily="34" charset="-122"/>
                <a:ea typeface="微软雅黑" panose="020B0503020204020204" pitchFamily="34" charset="-122"/>
              </a:rPr>
              <a:t>kiss”</a:t>
            </a:r>
            <a:r>
              <a:rPr lang="zh-CN" altLang="en-US" sz="2900" b="1" dirty="0">
                <a:latin typeface="微软雅黑" panose="020B0503020204020204" pitchFamily="34" charset="-122"/>
                <a:ea typeface="微软雅黑" panose="020B0503020204020204" pitchFamily="34" charset="-122"/>
              </a:rPr>
              <a:t>是最合适的选择，</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选项</a:t>
            </a:r>
            <a:r>
              <a:rPr lang="en-US" altLang="zh-CN" sz="2900" b="1" dirty="0">
                <a:latin typeface="微软雅黑" panose="020B0503020204020204" pitchFamily="34" charset="-122"/>
                <a:ea typeface="微软雅黑" panose="020B0503020204020204" pitchFamily="34" charset="-122"/>
              </a:rPr>
              <a:t>punch“</a:t>
            </a:r>
            <a:r>
              <a:rPr lang="zh-CN" altLang="en-US" sz="2900" b="1" dirty="0">
                <a:latin typeface="微软雅黑" panose="020B0503020204020204" pitchFamily="34" charset="-122"/>
                <a:ea typeface="微软雅黑" panose="020B0503020204020204" pitchFamily="34" charset="-122"/>
              </a:rPr>
              <a:t>一拳”，</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选项“盒子”，</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选项“手表、观察”均不符合语境，故本题正确答案为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gn="just">
              <a:lnSpc>
                <a:spcPct val="150000"/>
              </a:lnSpc>
              <a:buNone/>
            </a:pPr>
            <a:r>
              <a:rPr lang="en-US" altLang="zh-CN" sz="2900" b="1" dirty="0">
                <a:latin typeface="微软雅黑" panose="020B0503020204020204" pitchFamily="34" charset="-122"/>
                <a:ea typeface="微软雅黑" panose="020B0503020204020204" pitchFamily="34" charset="-122"/>
              </a:rPr>
              <a:t>15. </a:t>
            </a:r>
            <a:r>
              <a:rPr lang="zh-CN" altLang="en-US" sz="2900" b="1" dirty="0">
                <a:latin typeface="微软雅黑" panose="020B0503020204020204" pitchFamily="34" charset="-122"/>
                <a:ea typeface="微软雅黑" panose="020B0503020204020204" pitchFamily="34" charset="-122"/>
              </a:rPr>
              <a:t>本题考查词义辨析。</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选项</a:t>
            </a:r>
            <a:r>
              <a:rPr lang="en-US" altLang="zh-CN" sz="2900" b="1" dirty="0">
                <a:latin typeface="微软雅黑" panose="020B0503020204020204" pitchFamily="34" charset="-122"/>
                <a:ea typeface="微软雅黑" panose="020B0503020204020204" pitchFamily="34" charset="-122"/>
              </a:rPr>
              <a:t>look</a:t>
            </a:r>
            <a:r>
              <a:rPr lang="zh-CN" altLang="en-US" sz="2900" b="1" dirty="0">
                <a:latin typeface="微软雅黑" panose="020B0503020204020204" pitchFamily="34" charset="-122"/>
                <a:ea typeface="微软雅黑" panose="020B0503020204020204" pitchFamily="34" charset="-122"/>
              </a:rPr>
              <a:t>的固定搭配是“</a:t>
            </a:r>
            <a:r>
              <a:rPr lang="en-US" altLang="zh-CN" sz="2900" b="1" dirty="0">
                <a:latin typeface="微软雅黑" panose="020B0503020204020204" pitchFamily="34" charset="-122"/>
                <a:ea typeface="微软雅黑" panose="020B0503020204020204" pitchFamily="34" charset="-122"/>
              </a:rPr>
              <a:t>look at sb.”</a:t>
            </a:r>
            <a:r>
              <a:rPr lang="zh-CN" altLang="en-US" sz="2900" b="1" dirty="0">
                <a:latin typeface="微软雅黑" panose="020B0503020204020204" pitchFamily="34" charset="-122"/>
                <a:ea typeface="微软雅黑" panose="020B0503020204020204" pitchFamily="34" charset="-122"/>
              </a:rPr>
              <a:t>，</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选项</a:t>
            </a:r>
            <a:r>
              <a:rPr lang="en-US" altLang="zh-CN" sz="2900" b="1" dirty="0">
                <a:latin typeface="微软雅黑" panose="020B0503020204020204" pitchFamily="34" charset="-122"/>
                <a:ea typeface="微软雅黑" panose="020B0503020204020204" pitchFamily="34" charset="-122"/>
              </a:rPr>
              <a:t>watch</a:t>
            </a:r>
            <a:r>
              <a:rPr lang="zh-CN" altLang="en-US" sz="2900" b="1" dirty="0">
                <a:latin typeface="微软雅黑" panose="020B0503020204020204" pitchFamily="34" charset="-122"/>
                <a:ea typeface="微软雅黑" panose="020B0503020204020204" pitchFamily="34" charset="-122"/>
              </a:rPr>
              <a:t>表示“观察”，</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选项</a:t>
            </a:r>
            <a:r>
              <a:rPr lang="en-US" altLang="zh-CN" sz="2900" b="1" dirty="0">
                <a:latin typeface="微软雅黑" panose="020B0503020204020204" pitchFamily="34" charset="-122"/>
                <a:ea typeface="微软雅黑" panose="020B0503020204020204" pitchFamily="34" charset="-122"/>
              </a:rPr>
              <a:t>stare</a:t>
            </a:r>
            <a:r>
              <a:rPr lang="zh-CN" altLang="en-US" sz="2900" b="1" dirty="0">
                <a:latin typeface="微软雅黑" panose="020B0503020204020204" pitchFamily="34" charset="-122"/>
                <a:ea typeface="微软雅黑" panose="020B0503020204020204" pitchFamily="34" charset="-122"/>
              </a:rPr>
              <a:t>的固定搭配是</a:t>
            </a:r>
            <a:r>
              <a:rPr lang="en-US" altLang="zh-CN" sz="2900" b="1" dirty="0">
                <a:latin typeface="微软雅黑" panose="020B0503020204020204" pitchFamily="34" charset="-122"/>
                <a:ea typeface="微软雅黑" panose="020B0503020204020204" pitchFamily="34" charset="-122"/>
              </a:rPr>
              <a:t>stare at sb.“</a:t>
            </a:r>
            <a:r>
              <a:rPr lang="zh-CN" altLang="en-US" sz="2900" b="1" dirty="0">
                <a:latin typeface="微软雅黑" panose="020B0503020204020204" pitchFamily="34" charset="-122"/>
                <a:ea typeface="微软雅黑" panose="020B0503020204020204" pitchFamily="34" charset="-122"/>
              </a:rPr>
              <a:t>凝视某人”，</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选项</a:t>
            </a:r>
            <a:r>
              <a:rPr lang="en-US" altLang="zh-CN" sz="2900" b="1" dirty="0">
                <a:latin typeface="微软雅黑" panose="020B0503020204020204" pitchFamily="34" charset="-122"/>
                <a:ea typeface="微软雅黑" panose="020B0503020204020204" pitchFamily="34" charset="-122"/>
              </a:rPr>
              <a:t>see</a:t>
            </a:r>
            <a:r>
              <a:rPr lang="zh-CN" altLang="en-US" sz="2900" b="1" dirty="0">
                <a:latin typeface="微软雅黑" panose="020B0503020204020204" pitchFamily="34" charset="-122"/>
                <a:ea typeface="微软雅黑" panose="020B0503020204020204" pitchFamily="34" charset="-122"/>
              </a:rPr>
              <a:t>表示“看见”，</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选项在这里最符合题意，故本题正确答案为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9EF9BB-81F1-401D-AA19-680A8E0D7F6D}" type="slidenum">
              <a:rPr lang="en-US" smtClean="0"/>
              <a:t>43</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grpSp>
        <p:nvGrpSpPr>
          <p:cNvPr id="7" name="组合 6"/>
          <p:cNvGrpSpPr/>
          <p:nvPr/>
        </p:nvGrpSpPr>
        <p:grpSpPr>
          <a:xfrm>
            <a:off x="101793" y="162019"/>
            <a:ext cx="4044462" cy="728090"/>
            <a:chOff x="0" y="218898"/>
            <a:chExt cx="4044462" cy="728090"/>
          </a:xfrm>
          <a:solidFill>
            <a:schemeClr val="tx2"/>
          </a:solidFill>
        </p:grpSpPr>
        <p:sp>
          <p:nvSpPr>
            <p:cNvPr id="6" name="箭头: V 形 5"/>
            <p:cNvSpPr/>
            <p:nvPr/>
          </p:nvSpPr>
          <p:spPr>
            <a:xfrm>
              <a:off x="0" y="218898"/>
              <a:ext cx="40444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789778" y="305944"/>
              <a:ext cx="2877711" cy="553998"/>
            </a:xfrm>
            <a:prstGeom prst="rect">
              <a:avLst/>
            </a:prstGeom>
            <a:noFill/>
            <a:ln>
              <a:noFill/>
            </a:ln>
          </p:spPr>
          <p:txBody>
            <a:bodyPr wrap="none" rtlCol="0">
              <a:spAutoFit/>
            </a:bodyPr>
            <a:lstStyle/>
            <a:p>
              <a:r>
                <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rPr>
                <a:t>本自测我学了：</a:t>
              </a:r>
            </a:p>
          </p:txBody>
        </p:sp>
      </p:grpSp>
      <p:grpSp>
        <p:nvGrpSpPr>
          <p:cNvPr id="37" name="组合 36"/>
          <p:cNvGrpSpPr/>
          <p:nvPr/>
        </p:nvGrpSpPr>
        <p:grpSpPr>
          <a:xfrm>
            <a:off x="-461643" y="957512"/>
            <a:ext cx="4146675" cy="599166"/>
            <a:chOff x="1530019" y="1510591"/>
            <a:chExt cx="3681209" cy="833387"/>
          </a:xfrm>
          <a:solidFill>
            <a:schemeClr val="tx2"/>
          </a:solidFill>
        </p:grpSpPr>
        <p:sp>
          <p:nvSpPr>
            <p:cNvPr id="38" name="箭头: V 形 37"/>
            <p:cNvSpPr/>
            <p:nvPr/>
          </p:nvSpPr>
          <p:spPr>
            <a:xfrm>
              <a:off x="1530019" y="1615889"/>
              <a:ext cx="3681209"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p:cNvSpPr txBox="1"/>
            <p:nvPr/>
          </p:nvSpPr>
          <p:spPr>
            <a:xfrm>
              <a:off x="2277674" y="1510591"/>
              <a:ext cx="2634122"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snore </a:t>
              </a:r>
              <a:r>
                <a:rPr lang="en-US" altLang="zh-CN" sz="2400" b="1" i="1" dirty="0">
                  <a:solidFill>
                    <a:srgbClr val="002060"/>
                  </a:solidFill>
                  <a:latin typeface="微软雅黑" panose="020B0503020204020204" pitchFamily="34" charset="-122"/>
                  <a:ea typeface="微软雅黑" panose="020B0503020204020204" pitchFamily="34" charset="-122"/>
                  <a:cs typeface="+mj-cs"/>
                </a:rPr>
                <a:t>vi</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打呼噜</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40" name="组合 39"/>
          <p:cNvGrpSpPr/>
          <p:nvPr/>
        </p:nvGrpSpPr>
        <p:grpSpPr>
          <a:xfrm>
            <a:off x="149723" y="1779871"/>
            <a:ext cx="3198015" cy="525775"/>
            <a:chOff x="1530019" y="1615888"/>
            <a:chExt cx="4554259" cy="728090"/>
          </a:xfrm>
          <a:solidFill>
            <a:schemeClr val="accent1">
              <a:lumMod val="50000"/>
            </a:schemeClr>
          </a:solidFill>
        </p:grpSpPr>
        <p:sp>
          <p:nvSpPr>
            <p:cNvPr id="41" name="箭头: V 形 40"/>
            <p:cNvSpPr/>
            <p:nvPr/>
          </p:nvSpPr>
          <p:spPr>
            <a:xfrm>
              <a:off x="1530019" y="1615888"/>
              <a:ext cx="4554259"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文本框 41"/>
            <p:cNvSpPr txBox="1"/>
            <p:nvPr/>
          </p:nvSpPr>
          <p:spPr>
            <a:xfrm>
              <a:off x="2091324" y="1635552"/>
              <a:ext cx="3370082"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assure </a:t>
              </a:r>
              <a:r>
                <a:rPr lang="en-US" altLang="zh-CN" sz="2400" b="1" i="1" dirty="0" err="1">
                  <a:ln w="12700">
                    <a:noFill/>
                  </a:ln>
                  <a:solidFill>
                    <a:schemeClr val="bg1"/>
                  </a:solidFill>
                  <a:latin typeface="微软雅黑" panose="020B0503020204020204" pitchFamily="34" charset="-122"/>
                  <a:ea typeface="微软雅黑" panose="020B0503020204020204" pitchFamily="34" charset="-122"/>
                  <a:cs typeface="+mj-cs"/>
                </a:rPr>
                <a:t>vt</a:t>
              </a:r>
              <a:r>
                <a:rPr lang="en-US" altLang="zh-CN" sz="2400" b="1" dirty="0" err="1">
                  <a:ln w="12700">
                    <a:noFill/>
                  </a:ln>
                  <a:solidFill>
                    <a:schemeClr val="bg1"/>
                  </a:solidFill>
                  <a:latin typeface="微软雅黑" panose="020B0503020204020204" pitchFamily="34" charset="-122"/>
                  <a:ea typeface="微软雅黑" panose="020B0503020204020204" pitchFamily="34" charset="-122"/>
                  <a:cs typeface="+mj-cs"/>
                </a:rPr>
                <a:t>.</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担保</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63" name="组合 62"/>
          <p:cNvGrpSpPr/>
          <p:nvPr/>
        </p:nvGrpSpPr>
        <p:grpSpPr>
          <a:xfrm>
            <a:off x="-461643" y="2387012"/>
            <a:ext cx="4697817" cy="612118"/>
            <a:chOff x="1530018" y="1492576"/>
            <a:chExt cx="4170485" cy="851402"/>
          </a:xfrm>
          <a:solidFill>
            <a:schemeClr val="tx2"/>
          </a:solidFill>
        </p:grpSpPr>
        <p:sp>
          <p:nvSpPr>
            <p:cNvPr id="64" name="箭头: V 形 63"/>
            <p:cNvSpPr/>
            <p:nvPr/>
          </p:nvSpPr>
          <p:spPr>
            <a:xfrm>
              <a:off x="1530018" y="1615889"/>
              <a:ext cx="4170485"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文本框 64"/>
            <p:cNvSpPr txBox="1"/>
            <p:nvPr/>
          </p:nvSpPr>
          <p:spPr>
            <a:xfrm>
              <a:off x="2000758" y="1492576"/>
              <a:ext cx="3142641"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astonished </a:t>
              </a:r>
              <a:r>
                <a:rPr lang="en-US" altLang="zh-CN" sz="2400" b="1" i="1" dirty="0">
                  <a:solidFill>
                    <a:srgbClr val="002060"/>
                  </a:solidFill>
                  <a:latin typeface="微软雅黑" panose="020B0503020204020204" pitchFamily="34" charset="-122"/>
                  <a:ea typeface="微软雅黑" panose="020B0503020204020204" pitchFamily="34" charset="-122"/>
                  <a:cs typeface="+mj-cs"/>
                </a:rPr>
                <a:t>adj</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惊讶的</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91" name="组合 90"/>
          <p:cNvGrpSpPr/>
          <p:nvPr/>
        </p:nvGrpSpPr>
        <p:grpSpPr>
          <a:xfrm>
            <a:off x="3269974" y="1688583"/>
            <a:ext cx="4374410" cy="612118"/>
            <a:chOff x="1530019" y="1492576"/>
            <a:chExt cx="3883381" cy="851402"/>
          </a:xfrm>
          <a:solidFill>
            <a:schemeClr val="tx2"/>
          </a:solidFill>
        </p:grpSpPr>
        <p:sp>
          <p:nvSpPr>
            <p:cNvPr id="92" name="箭头: V 形 91"/>
            <p:cNvSpPr/>
            <p:nvPr/>
          </p:nvSpPr>
          <p:spPr>
            <a:xfrm>
              <a:off x="1530019" y="1615889"/>
              <a:ext cx="3412642"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文本框 92"/>
            <p:cNvSpPr txBox="1"/>
            <p:nvPr/>
          </p:nvSpPr>
          <p:spPr>
            <a:xfrm>
              <a:off x="2000758" y="1492576"/>
              <a:ext cx="3412642"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pull into </a:t>
              </a:r>
              <a:r>
                <a:rPr lang="zh-CN" altLang="en-US" sz="2400" b="1" dirty="0">
                  <a:solidFill>
                    <a:srgbClr val="002060"/>
                  </a:solidFill>
                  <a:latin typeface="微软雅黑" panose="020B0503020204020204" pitchFamily="34" charset="-122"/>
                  <a:ea typeface="微软雅黑" panose="020B0503020204020204" pitchFamily="34" charset="-122"/>
                  <a:cs typeface="+mj-cs"/>
                </a:rPr>
                <a:t>车进站</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0" name="组合 99"/>
          <p:cNvGrpSpPr/>
          <p:nvPr/>
        </p:nvGrpSpPr>
        <p:grpSpPr>
          <a:xfrm>
            <a:off x="101793" y="3182432"/>
            <a:ext cx="3583239" cy="525775"/>
            <a:chOff x="1530018" y="1615888"/>
            <a:chExt cx="3317195" cy="728090"/>
          </a:xfrm>
          <a:solidFill>
            <a:schemeClr val="accent1">
              <a:lumMod val="50000"/>
            </a:schemeClr>
          </a:solidFill>
        </p:grpSpPr>
        <p:sp>
          <p:nvSpPr>
            <p:cNvPr id="101" name="箭头: V 形 100"/>
            <p:cNvSpPr/>
            <p:nvPr/>
          </p:nvSpPr>
          <p:spPr>
            <a:xfrm>
              <a:off x="1530018" y="1615888"/>
              <a:ext cx="3317195"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文本框 101"/>
            <p:cNvSpPr txBox="1"/>
            <p:nvPr/>
          </p:nvSpPr>
          <p:spPr>
            <a:xfrm>
              <a:off x="2091323" y="1635552"/>
              <a:ext cx="2603517" cy="639311"/>
            </a:xfrm>
            <a:prstGeom prst="rect">
              <a:avLst/>
            </a:prstGeom>
            <a:noFill/>
            <a:ln>
              <a:noFill/>
            </a:ln>
          </p:spPr>
          <p:txBody>
            <a:bodyPr wrap="squar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go over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走过去</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3" name="组合 102"/>
          <p:cNvGrpSpPr/>
          <p:nvPr/>
        </p:nvGrpSpPr>
        <p:grpSpPr>
          <a:xfrm>
            <a:off x="136523" y="4633247"/>
            <a:ext cx="11918954" cy="525775"/>
            <a:chOff x="1530020" y="1615888"/>
            <a:chExt cx="16773675" cy="728089"/>
          </a:xfrm>
          <a:solidFill>
            <a:schemeClr val="accent1">
              <a:lumMod val="50000"/>
            </a:schemeClr>
          </a:solidFill>
        </p:grpSpPr>
        <p:sp>
          <p:nvSpPr>
            <p:cNvPr id="104" name="箭头: V 形 103"/>
            <p:cNvSpPr/>
            <p:nvPr/>
          </p:nvSpPr>
          <p:spPr>
            <a:xfrm>
              <a:off x="1530020" y="1615888"/>
              <a:ext cx="16362196" cy="72808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文本框 104"/>
            <p:cNvSpPr txBox="1"/>
            <p:nvPr/>
          </p:nvSpPr>
          <p:spPr>
            <a:xfrm>
              <a:off x="2060652" y="1635552"/>
              <a:ext cx="16243043" cy="639310"/>
            </a:xfrm>
            <a:prstGeom prst="rect">
              <a:avLst/>
            </a:prstGeom>
            <a:noFill/>
            <a:ln>
              <a:noFill/>
            </a:ln>
          </p:spPr>
          <p:txBody>
            <a:bodyPr wrap="squar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by the time ... , sb. had/have done </a:t>
              </a:r>
              <a:r>
                <a:rPr lang="en-US" altLang="zh-CN" sz="2400" b="1" dirty="0" err="1">
                  <a:ln w="12700">
                    <a:noFill/>
                  </a:ln>
                  <a:solidFill>
                    <a:schemeClr val="bg1"/>
                  </a:solidFill>
                  <a:latin typeface="微软雅黑" panose="020B0503020204020204" pitchFamily="34" charset="-122"/>
                  <a:ea typeface="微软雅黑" panose="020B0503020204020204" pitchFamily="34" charset="-122"/>
                  <a:cs typeface="+mj-cs"/>
                </a:rPr>
                <a:t>sth</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在</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之前，某人已经做了某事</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10" name="组合 109"/>
          <p:cNvGrpSpPr/>
          <p:nvPr/>
        </p:nvGrpSpPr>
        <p:grpSpPr>
          <a:xfrm>
            <a:off x="-393737" y="3841729"/>
            <a:ext cx="12156827" cy="612117"/>
            <a:chOff x="1530020" y="1492577"/>
            <a:chExt cx="10792219" cy="851401"/>
          </a:xfrm>
          <a:solidFill>
            <a:schemeClr val="tx2"/>
          </a:solidFill>
        </p:grpSpPr>
        <p:sp>
          <p:nvSpPr>
            <p:cNvPr id="111" name="箭头: V 形 110"/>
            <p:cNvSpPr/>
            <p:nvPr/>
          </p:nvSpPr>
          <p:spPr>
            <a:xfrm>
              <a:off x="1530020" y="1615888"/>
              <a:ext cx="2663052" cy="728090"/>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文本框 111"/>
            <p:cNvSpPr txBox="1"/>
            <p:nvPr/>
          </p:nvSpPr>
          <p:spPr>
            <a:xfrm>
              <a:off x="2000757" y="1492577"/>
              <a:ext cx="10321482"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sit up </a:t>
              </a:r>
              <a:r>
                <a:rPr lang="zh-CN" altLang="en-US" sz="2400" b="1" dirty="0">
                  <a:solidFill>
                    <a:srgbClr val="002060"/>
                  </a:solidFill>
                  <a:latin typeface="微软雅黑" panose="020B0503020204020204" pitchFamily="34" charset="-122"/>
                  <a:ea typeface="微软雅黑" panose="020B0503020204020204" pitchFamily="34" charset="-122"/>
                  <a:cs typeface="+mj-cs"/>
                </a:rPr>
                <a:t>熬夜</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28" name="组合 27"/>
          <p:cNvGrpSpPr/>
          <p:nvPr/>
        </p:nvGrpSpPr>
        <p:grpSpPr>
          <a:xfrm>
            <a:off x="-393737" y="5293633"/>
            <a:ext cx="3663712" cy="612117"/>
            <a:chOff x="1530020" y="1492577"/>
            <a:chExt cx="3252459" cy="851401"/>
          </a:xfrm>
          <a:solidFill>
            <a:schemeClr val="tx2"/>
          </a:solidFill>
        </p:grpSpPr>
        <p:sp>
          <p:nvSpPr>
            <p:cNvPr id="29" name="箭头: V 形 28"/>
            <p:cNvSpPr/>
            <p:nvPr/>
          </p:nvSpPr>
          <p:spPr>
            <a:xfrm>
              <a:off x="1530020" y="1615888"/>
              <a:ext cx="3252459" cy="728090"/>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文本框 29"/>
            <p:cNvSpPr txBox="1"/>
            <p:nvPr/>
          </p:nvSpPr>
          <p:spPr>
            <a:xfrm>
              <a:off x="2000757" y="1492577"/>
              <a:ext cx="2541370"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in no time </a:t>
              </a:r>
              <a:r>
                <a:rPr lang="zh-CN" altLang="en-US" sz="2400" b="1" dirty="0">
                  <a:solidFill>
                    <a:srgbClr val="002060"/>
                  </a:solidFill>
                  <a:latin typeface="微软雅黑" panose="020B0503020204020204" pitchFamily="34" charset="-122"/>
                  <a:ea typeface="微软雅黑" panose="020B0503020204020204" pitchFamily="34" charset="-122"/>
                  <a:cs typeface="+mj-cs"/>
                </a:rPr>
                <a:t>立刻</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100"/>
                                  </p:stCondLst>
                                  <p:childTnLst>
                                    <p:set>
                                      <p:cBhvr>
                                        <p:cTn id="16" dur="1" fill="hold">
                                          <p:stCondLst>
                                            <p:cond delay="0"/>
                                          </p:stCondLst>
                                        </p:cTn>
                                        <p:tgtEl>
                                          <p:spTgt spid="91"/>
                                        </p:tgtEl>
                                        <p:attrNameLst>
                                          <p:attrName>style.visibility</p:attrName>
                                        </p:attrNameLst>
                                      </p:cBhvr>
                                      <p:to>
                                        <p:strVal val="visible"/>
                                      </p:to>
                                    </p:set>
                                    <p:anim calcmode="lin" valueType="num">
                                      <p:cBhvr additive="base">
                                        <p:cTn id="17" dur="500" fill="hold"/>
                                        <p:tgtEl>
                                          <p:spTgt spid="91"/>
                                        </p:tgtEl>
                                        <p:attrNameLst>
                                          <p:attrName>ppt_x</p:attrName>
                                        </p:attrNameLst>
                                      </p:cBhvr>
                                      <p:tavLst>
                                        <p:tav tm="0">
                                          <p:val>
                                            <p:strVal val="0-#ppt_w/2"/>
                                          </p:val>
                                        </p:tav>
                                        <p:tav tm="100000">
                                          <p:val>
                                            <p:strVal val="#ppt_x"/>
                                          </p:val>
                                        </p:tav>
                                      </p:tavLst>
                                    </p:anim>
                                    <p:anim calcmode="lin" valueType="num">
                                      <p:cBhvr additive="base">
                                        <p:cTn id="18" dur="500" fill="hold"/>
                                        <p:tgtEl>
                                          <p:spTgt spid="91"/>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0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500" fill="hold"/>
                                        <p:tgtEl>
                                          <p:spTgt spid="63"/>
                                        </p:tgtEl>
                                        <p:attrNameLst>
                                          <p:attrName>ppt_x</p:attrName>
                                        </p:attrNameLst>
                                      </p:cBhvr>
                                      <p:tavLst>
                                        <p:tav tm="0">
                                          <p:val>
                                            <p:strVal val="0-#ppt_w/2"/>
                                          </p:val>
                                        </p:tav>
                                        <p:tav tm="100000">
                                          <p:val>
                                            <p:strVal val="#ppt_x"/>
                                          </p:val>
                                        </p:tav>
                                      </p:tavLst>
                                    </p:anim>
                                    <p:anim calcmode="lin" valueType="num">
                                      <p:cBhvr additive="base">
                                        <p:cTn id="22" dur="500" fill="hold"/>
                                        <p:tgtEl>
                                          <p:spTgt spid="6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400"/>
                                  </p:stCondLst>
                                  <p:childTnLst>
                                    <p:set>
                                      <p:cBhvr>
                                        <p:cTn id="24" dur="1" fill="hold">
                                          <p:stCondLst>
                                            <p:cond delay="0"/>
                                          </p:stCondLst>
                                        </p:cTn>
                                        <p:tgtEl>
                                          <p:spTgt spid="110"/>
                                        </p:tgtEl>
                                        <p:attrNameLst>
                                          <p:attrName>style.visibility</p:attrName>
                                        </p:attrNameLst>
                                      </p:cBhvr>
                                      <p:to>
                                        <p:strVal val="visible"/>
                                      </p:to>
                                    </p:set>
                                    <p:anim calcmode="lin" valueType="num">
                                      <p:cBhvr additive="base">
                                        <p:cTn id="25" dur="500" fill="hold"/>
                                        <p:tgtEl>
                                          <p:spTgt spid="110"/>
                                        </p:tgtEl>
                                        <p:attrNameLst>
                                          <p:attrName>ppt_x</p:attrName>
                                        </p:attrNameLst>
                                      </p:cBhvr>
                                      <p:tavLst>
                                        <p:tav tm="0">
                                          <p:val>
                                            <p:strVal val="0-#ppt_w/2"/>
                                          </p:val>
                                        </p:tav>
                                        <p:tav tm="100000">
                                          <p:val>
                                            <p:strVal val="#ppt_x"/>
                                          </p:val>
                                        </p:tav>
                                      </p:tavLst>
                                    </p:anim>
                                    <p:anim calcmode="lin" valueType="num">
                                      <p:cBhvr additive="base">
                                        <p:cTn id="26" dur="500" fill="hold"/>
                                        <p:tgtEl>
                                          <p:spTgt spid="110"/>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10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0-#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300"/>
                                  </p:stCondLst>
                                  <p:childTnLst>
                                    <p:set>
                                      <p:cBhvr>
                                        <p:cTn id="32" dur="1" fill="hold">
                                          <p:stCondLst>
                                            <p:cond delay="0"/>
                                          </p:stCondLst>
                                        </p:cTn>
                                        <p:tgtEl>
                                          <p:spTgt spid="100"/>
                                        </p:tgtEl>
                                        <p:attrNameLst>
                                          <p:attrName>style.visibility</p:attrName>
                                        </p:attrNameLst>
                                      </p:cBhvr>
                                      <p:to>
                                        <p:strVal val="visible"/>
                                      </p:to>
                                    </p:set>
                                    <p:anim calcmode="lin" valueType="num">
                                      <p:cBhvr additive="base">
                                        <p:cTn id="33" dur="500" fill="hold"/>
                                        <p:tgtEl>
                                          <p:spTgt spid="100"/>
                                        </p:tgtEl>
                                        <p:attrNameLst>
                                          <p:attrName>ppt_x</p:attrName>
                                        </p:attrNameLst>
                                      </p:cBhvr>
                                      <p:tavLst>
                                        <p:tav tm="0">
                                          <p:val>
                                            <p:strVal val="0-#ppt_w/2"/>
                                          </p:val>
                                        </p:tav>
                                        <p:tav tm="100000">
                                          <p:val>
                                            <p:strVal val="#ppt_x"/>
                                          </p:val>
                                        </p:tav>
                                      </p:tavLst>
                                    </p:anim>
                                    <p:anim calcmode="lin" valueType="num">
                                      <p:cBhvr additive="base">
                                        <p:cTn id="34" dur="500" fill="hold"/>
                                        <p:tgtEl>
                                          <p:spTgt spid="100"/>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500"/>
                                  </p:stCondLst>
                                  <p:childTnLst>
                                    <p:set>
                                      <p:cBhvr>
                                        <p:cTn id="36" dur="1" fill="hold">
                                          <p:stCondLst>
                                            <p:cond delay="0"/>
                                          </p:stCondLst>
                                        </p:cTn>
                                        <p:tgtEl>
                                          <p:spTgt spid="103"/>
                                        </p:tgtEl>
                                        <p:attrNameLst>
                                          <p:attrName>style.visibility</p:attrName>
                                        </p:attrNameLst>
                                      </p:cBhvr>
                                      <p:to>
                                        <p:strVal val="visible"/>
                                      </p:to>
                                    </p:set>
                                    <p:anim calcmode="lin" valueType="num">
                                      <p:cBhvr additive="base">
                                        <p:cTn id="37" dur="500" fill="hold"/>
                                        <p:tgtEl>
                                          <p:spTgt spid="103"/>
                                        </p:tgtEl>
                                        <p:attrNameLst>
                                          <p:attrName>ppt_x</p:attrName>
                                        </p:attrNameLst>
                                      </p:cBhvr>
                                      <p:tavLst>
                                        <p:tav tm="0">
                                          <p:val>
                                            <p:strVal val="0-#ppt_w/2"/>
                                          </p:val>
                                        </p:tav>
                                        <p:tav tm="100000">
                                          <p:val>
                                            <p:strVal val="#ppt_x"/>
                                          </p:val>
                                        </p:tav>
                                      </p:tavLst>
                                    </p:anim>
                                    <p:anim calcmode="lin" valueType="num">
                                      <p:cBhvr additive="base">
                                        <p:cTn id="38" dur="500" fill="hold"/>
                                        <p:tgtEl>
                                          <p:spTgt spid="103"/>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60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0-#ppt_w/2"/>
                                          </p:val>
                                        </p:tav>
                                        <p:tav tm="100000">
                                          <p:val>
                                            <p:strVal val="#ppt_x"/>
                                          </p:val>
                                        </p:tav>
                                      </p:tavLst>
                                    </p:anim>
                                    <p:anim calcmode="lin" valueType="num">
                                      <p:cBhvr additive="base">
                                        <p:cTn id="4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50189" y="4010592"/>
            <a:ext cx="10808777"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 A. five 		B. four             	C. three       	D. two</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 A. which		B. who             	C. whom	D. that</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 A. before       	B. after            	C. in     	D. during</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4. A. hardest      	B. farthest      	C. laziest 	D. cleverest</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 A. kingdom   	B. king             	C. land    	D. city</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 A. die             	B. rest         		C. sleep     	D. see</a:t>
            </a: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rPr>
              <a:t>自 测 题 五 （ 记 叙 文 ）</a:t>
            </a:r>
          </a:p>
        </p:txBody>
      </p:sp>
      <p:sp>
        <p:nvSpPr>
          <p:cNvPr id="3" name="内容占位符 2"/>
          <p:cNvSpPr>
            <a:spLocks noGrp="1"/>
          </p:cNvSpPr>
          <p:nvPr>
            <p:ph idx="1"/>
          </p:nvPr>
        </p:nvSpPr>
        <p:spPr>
          <a:xfrm>
            <a:off x="386199" y="721323"/>
            <a:ext cx="10972800" cy="3088283"/>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 king had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sons whom he loved equally well, and he did not know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of them to be appointed as king</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his death.</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When he was dying, he called them to his bed and said, “Dear children, I have thought of something that I will reveal to you. The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one shall become king after me.”</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 oldest one said, “Father, then the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belongs to me, for I am so lazy that whenever I lie down to</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6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and some drops fall into my eyes, I will not even close them so that I can fall asleep.”</a:t>
            </a:r>
          </a:p>
        </p:txBody>
      </p:sp>
      <p:sp>
        <p:nvSpPr>
          <p:cNvPr id="23" name="TextBox 22"/>
          <p:cNvSpPr txBox="1"/>
          <p:nvPr/>
        </p:nvSpPr>
        <p:spPr>
          <a:xfrm>
            <a:off x="797244" y="467553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4" name="灯片编号占位符 3"/>
          <p:cNvSpPr>
            <a:spLocks noGrp="1"/>
          </p:cNvSpPr>
          <p:nvPr>
            <p:ph type="sldNum" sz="quarter" idx="12"/>
          </p:nvPr>
        </p:nvSpPr>
        <p:spPr/>
        <p:txBody>
          <a:bodyPr/>
          <a:lstStyle/>
          <a:p>
            <a:fld id="{879EF9BB-81F1-401D-AA19-680A8E0D7F6D}" type="slidenum">
              <a:rPr lang="en-US" smtClean="0"/>
              <a:t>44</a:t>
            </a:fld>
            <a:endParaRPr lang="en-US"/>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787436" y="432616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9" name="TextBox 22"/>
          <p:cNvSpPr txBox="1"/>
          <p:nvPr/>
        </p:nvSpPr>
        <p:spPr>
          <a:xfrm>
            <a:off x="787437" y="39659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10" name="TextBox 22"/>
          <p:cNvSpPr txBox="1"/>
          <p:nvPr/>
        </p:nvSpPr>
        <p:spPr>
          <a:xfrm>
            <a:off x="797244" y="502489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12" name="文本框 11">
            <a:hlinkClick r:id="rId4"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17" name="TextBox 22"/>
          <p:cNvSpPr txBox="1"/>
          <p:nvPr/>
        </p:nvSpPr>
        <p:spPr>
          <a:xfrm>
            <a:off x="797244" y="542024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4" name="TextBox 22"/>
          <p:cNvSpPr txBox="1"/>
          <p:nvPr/>
        </p:nvSpPr>
        <p:spPr>
          <a:xfrm>
            <a:off x="787436" y="579569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up)">
                                      <p:cBhvr>
                                        <p:cTn id="16" dur="500"/>
                                        <p:tgtEl>
                                          <p:spTgt spid="3">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par>
                          <p:cTn id="25" fill="hold">
                            <p:stCondLst>
                              <p:cond delay="500"/>
                            </p:stCondLst>
                            <p:childTnLst>
                              <p:par>
                                <p:cTn id="26" presetID="16" presetClass="entr" presetSubtype="37"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outVertical)">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barn(inVertical)">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inVertical)">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barn(inVertical)">
                                      <p:cBhvr>
                                        <p:cTn id="48" dur="5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barn(inVertical)">
                                      <p:cBhvr>
                                        <p:cTn id="5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build="p" animBg="1"/>
      <p:bldP spid="23" grpId="0"/>
      <p:bldP spid="16" grpId="0"/>
      <p:bldP spid="9" grpId="0"/>
      <p:bldP spid="10" grpId="0"/>
      <p:bldP spid="12" grpId="0" animBg="1"/>
      <p:bldP spid="17" grpId="0"/>
      <p:bldP spid="1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45</a:t>
            </a:fld>
            <a:endParaRPr lang="en-US"/>
          </a:p>
        </p:txBody>
      </p:sp>
      <p:sp>
        <p:nvSpPr>
          <p:cNvPr id="3" name="内容占位符 2"/>
          <p:cNvSpPr>
            <a:spLocks noGrp="1"/>
          </p:cNvSpPr>
          <p:nvPr>
            <p:ph idx="1"/>
          </p:nvPr>
        </p:nvSpPr>
        <p:spPr>
          <a:xfrm>
            <a:off x="538426" y="189782"/>
            <a:ext cx="11419112" cy="6166571"/>
          </a:xfrm>
          <a:solidFill>
            <a:schemeClr val="bg1">
              <a:alpha val="47000"/>
            </a:schemeClr>
          </a:solidFill>
        </p:spPr>
        <p:txBody>
          <a:bodyPr>
            <a:normAutofit fontScale="775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900" b="1" dirty="0">
                <a:latin typeface="微软雅黑" panose="020B0503020204020204" pitchFamily="34" charset="-122"/>
                <a:ea typeface="微软雅黑" panose="020B0503020204020204" pitchFamily="34" charset="-122"/>
              </a:rPr>
              <a:t>1. </a:t>
            </a:r>
            <a:r>
              <a:rPr lang="zh-CN" altLang="en-US" sz="2900" b="1" dirty="0">
                <a:latin typeface="微软雅黑" panose="020B0503020204020204" pitchFamily="34" charset="-122"/>
                <a:ea typeface="微软雅黑" panose="020B0503020204020204" pitchFamily="34" charset="-122"/>
              </a:rPr>
              <a:t>本题考查逻辑推理。从下文可以看出国王有三个儿子，故本题正确答案为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2. </a:t>
            </a:r>
            <a:r>
              <a:rPr lang="zh-CN" altLang="en-US" sz="2900" b="1" dirty="0">
                <a:latin typeface="微软雅黑" panose="020B0503020204020204" pitchFamily="34" charset="-122"/>
                <a:ea typeface="微软雅黑" panose="020B0503020204020204" pitchFamily="34" charset="-122"/>
              </a:rPr>
              <a:t>本题考查词义辨析。根据文意，国王要从三个儿子里面选一个继承王位，但不知道选哪一个，“哪一个”用</a:t>
            </a:r>
            <a:r>
              <a:rPr lang="en-US" altLang="zh-CN" sz="2900" b="1" dirty="0">
                <a:latin typeface="微软雅黑" panose="020B0503020204020204" pitchFamily="34" charset="-122"/>
                <a:ea typeface="微软雅黑" panose="020B0503020204020204" pitchFamily="34" charset="-122"/>
              </a:rPr>
              <a:t>which</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3. </a:t>
            </a:r>
            <a:r>
              <a:rPr lang="zh-CN" altLang="en-US" sz="2900" b="1" dirty="0">
                <a:latin typeface="微软雅黑" panose="020B0503020204020204" pitchFamily="34" charset="-122"/>
                <a:ea typeface="微软雅黑" panose="020B0503020204020204" pitchFamily="34" charset="-122"/>
              </a:rPr>
              <a:t>本题考查词义辨析和逻辑推理。王位一般都是国王死后才由下一任继承人继承的，因此用</a:t>
            </a:r>
            <a:r>
              <a:rPr lang="en-US" altLang="zh-CN" sz="2900" b="1" dirty="0">
                <a:latin typeface="微软雅黑" panose="020B0503020204020204" pitchFamily="34" charset="-122"/>
                <a:ea typeface="微软雅黑" panose="020B0503020204020204" pitchFamily="34" charset="-122"/>
              </a:rPr>
              <a:t>after</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4. </a:t>
            </a:r>
            <a:r>
              <a:rPr lang="zh-CN" altLang="en-US" sz="2900" b="1" dirty="0">
                <a:latin typeface="微软雅黑" panose="020B0503020204020204" pitchFamily="34" charset="-122"/>
                <a:ea typeface="微软雅黑" panose="020B0503020204020204" pitchFamily="34" charset="-122"/>
              </a:rPr>
              <a:t>本题考查联系上下文。从下文可以看出国王要找最懒的继承人，用</a:t>
            </a:r>
            <a:r>
              <a:rPr lang="en-US" altLang="zh-CN" sz="2900" b="1" dirty="0">
                <a:latin typeface="微软雅黑" panose="020B0503020204020204" pitchFamily="34" charset="-122"/>
                <a:ea typeface="微软雅黑" panose="020B0503020204020204" pitchFamily="34" charset="-122"/>
              </a:rPr>
              <a:t>laziest</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5. </a:t>
            </a:r>
            <a:r>
              <a:rPr lang="zh-CN" altLang="en-US" sz="2900" b="1" dirty="0">
                <a:latin typeface="微软雅黑" panose="020B0503020204020204" pitchFamily="34" charset="-122"/>
                <a:ea typeface="微软雅黑" panose="020B0503020204020204" pitchFamily="34" charset="-122"/>
              </a:rPr>
              <a:t>本题考查逻辑推理和联系上下文。继承王位就是继承王国“</a:t>
            </a:r>
            <a:r>
              <a:rPr lang="en-US" altLang="zh-CN" sz="2900" b="1" dirty="0">
                <a:latin typeface="微软雅黑" panose="020B0503020204020204" pitchFamily="34" charset="-122"/>
                <a:ea typeface="微软雅黑" panose="020B0503020204020204" pitchFamily="34" charset="-122"/>
              </a:rPr>
              <a:t>kingdom”</a:t>
            </a:r>
            <a:r>
              <a:rPr lang="zh-CN" altLang="en-US" sz="2900" b="1" dirty="0">
                <a:latin typeface="微软雅黑" panose="020B0503020204020204" pitchFamily="34" charset="-122"/>
                <a:ea typeface="微软雅黑" panose="020B0503020204020204" pitchFamily="34" charset="-122"/>
              </a:rPr>
              <a:t>，而且从二儿子和三儿子话中也可知，故本题正确答案为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6. </a:t>
            </a:r>
            <a:r>
              <a:rPr lang="zh-CN" altLang="en-US" sz="2900" b="1" dirty="0">
                <a:latin typeface="微软雅黑" panose="020B0503020204020204" pitchFamily="34" charset="-122"/>
                <a:ea typeface="微软雅黑" panose="020B0503020204020204" pitchFamily="34" charset="-122"/>
              </a:rPr>
              <a:t>本题考查逻辑推理和词义辨析。从下文的“</a:t>
            </a:r>
            <a:r>
              <a:rPr lang="en-US" altLang="zh-CN" sz="2900" b="1" dirty="0">
                <a:latin typeface="微软雅黑" panose="020B0503020204020204" pitchFamily="34" charset="-122"/>
                <a:ea typeface="微软雅黑" panose="020B0503020204020204" pitchFamily="34" charset="-122"/>
              </a:rPr>
              <a:t>fall asleep”</a:t>
            </a:r>
            <a:r>
              <a:rPr lang="zh-CN" altLang="en-US" sz="2900" b="1" dirty="0">
                <a:latin typeface="微软雅黑" panose="020B0503020204020204" pitchFamily="34" charset="-122"/>
                <a:ea typeface="微软雅黑" panose="020B0503020204020204" pitchFamily="34" charset="-122"/>
              </a:rPr>
              <a:t>可以推断出是躺下睡觉，故本题正确答案为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wipe(up)">
                                      <p:cBhvr>
                                        <p:cTn id="2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90297" y="3954799"/>
            <a:ext cx="10808777"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7. A. to  		B. on                  	C. in              	D. by</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8. A. roasting      	B. watching      	C. feeling      	D. warming</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9. A. light            	B. put             	C. burn          	D. warm</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10. A. pull           	B. push         	C. raise          	D. rise</a:t>
            </a: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386199" y="721323"/>
            <a:ext cx="10808776" cy="3151399"/>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 second one said, “Father, the kingdom belongs to me, for I am so lazy that when I am sitting</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7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 fire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8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myself, I would rather let my heels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9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up than</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10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my legs back.”</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t>
            </a: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4" name="灯片编号占位符 3"/>
          <p:cNvSpPr>
            <a:spLocks noGrp="1"/>
          </p:cNvSpPr>
          <p:nvPr>
            <p:ph type="sldNum" sz="quarter" idx="12"/>
          </p:nvPr>
        </p:nvSpPr>
        <p:spPr/>
        <p:txBody>
          <a:bodyPr/>
          <a:lstStyle/>
          <a:p>
            <a:fld id="{879EF9BB-81F1-401D-AA19-680A8E0D7F6D}" type="slidenum">
              <a:rPr lang="en-US" smtClean="0"/>
              <a:t>46</a:t>
            </a:fld>
            <a:endParaRPr lang="en-US"/>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10" name="TextBox 22"/>
          <p:cNvSpPr txBox="1"/>
          <p:nvPr/>
        </p:nvSpPr>
        <p:spPr>
          <a:xfrm>
            <a:off x="540589" y="49709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2" name="文本框 11">
            <a:hlinkClick r:id="rId4"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build="p" animBg="1"/>
      <p:bldP spid="23" grpId="0"/>
      <p:bldP spid="16" grpId="0"/>
      <p:bldP spid="9" grpId="0"/>
      <p:bldP spid="10" grpId="0"/>
      <p:bldP spid="12" grpId="0" animBg="1"/>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47</a:t>
            </a:fld>
            <a:endParaRPr lang="en-US"/>
          </a:p>
        </p:txBody>
      </p:sp>
      <p:sp>
        <p:nvSpPr>
          <p:cNvPr id="3" name="内容占位符 2"/>
          <p:cNvSpPr>
            <a:spLocks noGrp="1"/>
          </p:cNvSpPr>
          <p:nvPr>
            <p:ph idx="1"/>
          </p:nvPr>
        </p:nvSpPr>
        <p:spPr>
          <a:xfrm>
            <a:off x="538426" y="189782"/>
            <a:ext cx="11419112" cy="6166571"/>
          </a:xfrm>
          <a:solidFill>
            <a:schemeClr val="bg1">
              <a:alpha val="47000"/>
            </a:schemeClr>
          </a:solidFill>
        </p:spPr>
        <p:txBody>
          <a:bodyPr>
            <a:normAutofit/>
          </a:bodyPr>
          <a:lstStyle/>
          <a:p>
            <a:pPr marL="0" indent="0" algn="just">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900" b="1" dirty="0">
                <a:latin typeface="微软雅黑" panose="020B0503020204020204" pitchFamily="34" charset="-122"/>
                <a:ea typeface="微软雅黑" panose="020B0503020204020204" pitchFamily="34" charset="-122"/>
              </a:rPr>
              <a:t>7. </a:t>
            </a:r>
            <a:r>
              <a:rPr lang="zh-CN" altLang="en-US" sz="2900" b="1" dirty="0">
                <a:latin typeface="微软雅黑" panose="020B0503020204020204" pitchFamily="34" charset="-122"/>
                <a:ea typeface="微软雅黑" panose="020B0503020204020204" pitchFamily="34" charset="-122"/>
              </a:rPr>
              <a:t>本题考查习惯用语。“坐在火炉旁边”用“</a:t>
            </a:r>
            <a:r>
              <a:rPr lang="en-US" altLang="zh-CN" sz="2900" b="1" dirty="0">
                <a:latin typeface="微软雅黑" panose="020B0503020204020204" pitchFamily="34" charset="-122"/>
                <a:ea typeface="微软雅黑" panose="020B0503020204020204" pitchFamily="34" charset="-122"/>
              </a:rPr>
              <a:t>sit by the fire”</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a:t>
            </a:r>
          </a:p>
          <a:p>
            <a:pPr marL="0" indent="0" algn="just">
              <a:lnSpc>
                <a:spcPct val="150000"/>
              </a:lnSpc>
              <a:buNone/>
            </a:pPr>
            <a:r>
              <a:rPr lang="en-US" altLang="zh-CN" sz="2900" b="1" dirty="0">
                <a:latin typeface="微软雅黑" panose="020B0503020204020204" pitchFamily="34" charset="-122"/>
                <a:ea typeface="微软雅黑" panose="020B0503020204020204" pitchFamily="34" charset="-122"/>
              </a:rPr>
              <a:t>8. </a:t>
            </a:r>
            <a:r>
              <a:rPr lang="zh-CN" altLang="en-US" sz="2900" b="1" dirty="0">
                <a:latin typeface="微软雅黑" panose="020B0503020204020204" pitchFamily="34" charset="-122"/>
                <a:ea typeface="微软雅黑" panose="020B0503020204020204" pitchFamily="34" charset="-122"/>
              </a:rPr>
              <a:t>本题考查逻辑推理和词义辨析。坐在火炉旁边是取暖，用</a:t>
            </a:r>
            <a:r>
              <a:rPr lang="en-US" altLang="zh-CN" sz="2900" b="1" dirty="0">
                <a:latin typeface="微软雅黑" panose="020B0503020204020204" pitchFamily="34" charset="-122"/>
                <a:ea typeface="微软雅黑" panose="020B0503020204020204" pitchFamily="34" charset="-122"/>
              </a:rPr>
              <a:t>warming</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a:t>
            </a:r>
          </a:p>
          <a:p>
            <a:pPr marL="0" indent="0" algn="just">
              <a:lnSpc>
                <a:spcPct val="150000"/>
              </a:lnSpc>
              <a:buNone/>
            </a:pPr>
            <a:r>
              <a:rPr lang="en-US" altLang="zh-CN" sz="2900" b="1" dirty="0">
                <a:latin typeface="微软雅黑" panose="020B0503020204020204" pitchFamily="34" charset="-122"/>
                <a:ea typeface="微软雅黑" panose="020B0503020204020204" pitchFamily="34" charset="-122"/>
              </a:rPr>
              <a:t>9. </a:t>
            </a:r>
            <a:r>
              <a:rPr lang="zh-CN" altLang="en-US" sz="2900" b="1" dirty="0">
                <a:latin typeface="微软雅黑" panose="020B0503020204020204" pitchFamily="34" charset="-122"/>
                <a:ea typeface="微软雅黑" panose="020B0503020204020204" pitchFamily="34" charset="-122"/>
              </a:rPr>
              <a:t>本题考查逻辑推理。在火炉旁边，最大的可能就是鞋后跟被烧着，</a:t>
            </a:r>
            <a:r>
              <a:rPr lang="en-US" altLang="zh-CN" sz="2900" b="1" dirty="0">
                <a:latin typeface="微软雅黑" panose="020B0503020204020204" pitchFamily="34" charset="-122"/>
                <a:ea typeface="微软雅黑" panose="020B0503020204020204" pitchFamily="34" charset="-122"/>
              </a:rPr>
              <a:t>burn up“</a:t>
            </a:r>
            <a:r>
              <a:rPr lang="zh-CN" altLang="en-US" sz="2900" b="1" dirty="0">
                <a:latin typeface="微软雅黑" panose="020B0503020204020204" pitchFamily="34" charset="-122"/>
                <a:ea typeface="微软雅黑" panose="020B0503020204020204" pitchFamily="34" charset="-122"/>
              </a:rPr>
              <a:t>烧起来”，故本题正确答案为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gn="just">
              <a:lnSpc>
                <a:spcPct val="150000"/>
              </a:lnSpc>
              <a:buNone/>
            </a:pPr>
            <a:r>
              <a:rPr lang="en-US" altLang="zh-CN" sz="2900" b="1" dirty="0">
                <a:latin typeface="微软雅黑" panose="020B0503020204020204" pitchFamily="34" charset="-122"/>
                <a:ea typeface="微软雅黑" panose="020B0503020204020204" pitchFamily="34" charset="-122"/>
              </a:rPr>
              <a:t>10. </a:t>
            </a:r>
            <a:r>
              <a:rPr lang="zh-CN" altLang="en-US" sz="2900" b="1" dirty="0">
                <a:latin typeface="微软雅黑" panose="020B0503020204020204" pitchFamily="34" charset="-122"/>
                <a:ea typeface="微软雅黑" panose="020B0503020204020204" pitchFamily="34" charset="-122"/>
              </a:rPr>
              <a:t>本题考查词义辨析。“收回脚”用</a:t>
            </a:r>
            <a:r>
              <a:rPr lang="en-US" altLang="zh-CN" sz="2900" b="1" dirty="0">
                <a:latin typeface="微软雅黑" panose="020B0503020204020204" pitchFamily="34" charset="-122"/>
                <a:ea typeface="微软雅黑" panose="020B0503020204020204" pitchFamily="34" charset="-122"/>
              </a:rPr>
              <a:t>pull back one’s legs</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90297" y="3954799"/>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11. A. yours      	B. my      	C. theirs      	D. mine</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12. A. am          	B. was     	C. were       	D. is</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13. A. rope       	B. line      	C. loop       	D. scarf</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14. A. chop       	B. cut      	C. divide     	D. split</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15. A. rise         	B. pull     	C. take        	D. lift</a:t>
            </a: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386199" y="721323"/>
            <a:ext cx="10808776" cy="3151399"/>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 third one said, “Father, the kingdom is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 for I am so lazy that if I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going to be hanged and already had the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around my neck, and someone put into my hand a sharp knife with which to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14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the rope, I would let myself be hanged rather than</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my hand up to the rope.”</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When the father heard this he said, “You have taken it the farthest and shall be king.”</a:t>
            </a: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4" name="灯片编号占位符 3"/>
          <p:cNvSpPr>
            <a:spLocks noGrp="1"/>
          </p:cNvSpPr>
          <p:nvPr>
            <p:ph type="sldNum" sz="quarter" idx="12"/>
          </p:nvPr>
        </p:nvSpPr>
        <p:spPr/>
        <p:txBody>
          <a:bodyPr/>
          <a:lstStyle/>
          <a:p>
            <a:fld id="{879EF9BB-81F1-401D-AA19-680A8E0D7F6D}" type="slidenum">
              <a:rPr lang="en-US" smtClean="0"/>
              <a:t>48</a:t>
            </a:fld>
            <a:endParaRPr lang="en-US"/>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10" name="TextBox 22"/>
          <p:cNvSpPr txBox="1"/>
          <p:nvPr/>
        </p:nvSpPr>
        <p:spPr>
          <a:xfrm>
            <a:off x="540589" y="49709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12" name="文本框 11">
            <a:hlinkClick r:id="rId4"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13" name="TextBox 22"/>
          <p:cNvSpPr txBox="1"/>
          <p:nvPr/>
        </p:nvSpPr>
        <p:spPr>
          <a:xfrm>
            <a:off x="540589" y="538014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barn(inVertical)">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build="p" animBg="1"/>
      <p:bldP spid="23" grpId="0"/>
      <p:bldP spid="16" grpId="0"/>
      <p:bldP spid="9" grpId="0"/>
      <p:bldP spid="10" grpId="0"/>
      <p:bldP spid="12" grpId="0" animBg="1"/>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49</a:t>
            </a:fld>
            <a:endParaRPr lang="en-US"/>
          </a:p>
        </p:txBody>
      </p:sp>
      <p:sp>
        <p:nvSpPr>
          <p:cNvPr id="3" name="内容占位符 2"/>
          <p:cNvSpPr>
            <a:spLocks noGrp="1"/>
          </p:cNvSpPr>
          <p:nvPr>
            <p:ph idx="1"/>
          </p:nvPr>
        </p:nvSpPr>
        <p:spPr>
          <a:xfrm>
            <a:off x="538426" y="189782"/>
            <a:ext cx="11419112" cy="6166571"/>
          </a:xfrm>
          <a:solidFill>
            <a:schemeClr val="bg1">
              <a:alpha val="47000"/>
            </a:schemeClr>
          </a:solidFill>
        </p:spPr>
        <p:txBody>
          <a:bodyPr>
            <a:normAutofit fontScale="85000" lnSpcReduction="1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900" b="1" dirty="0">
                <a:latin typeface="微软雅黑" panose="020B0503020204020204" pitchFamily="34" charset="-122"/>
                <a:ea typeface="微软雅黑" panose="020B0503020204020204" pitchFamily="34" charset="-122"/>
              </a:rPr>
              <a:t>11. </a:t>
            </a:r>
            <a:r>
              <a:rPr lang="zh-CN" altLang="en-US" sz="2900" b="1" dirty="0">
                <a:latin typeface="微软雅黑" panose="020B0503020204020204" pitchFamily="34" charset="-122"/>
                <a:ea typeface="微软雅黑" panose="020B0503020204020204" pitchFamily="34" charset="-122"/>
              </a:rPr>
              <a:t>本题考查逻辑推理和语法知识。三儿子认为王位应该是他的，并且后面没有名词，应用名词性物主代词</a:t>
            </a:r>
            <a:r>
              <a:rPr lang="en-US" altLang="zh-CN" sz="2900" b="1" dirty="0">
                <a:latin typeface="微软雅黑" panose="020B0503020204020204" pitchFamily="34" charset="-122"/>
                <a:ea typeface="微软雅黑" panose="020B0503020204020204" pitchFamily="34" charset="-122"/>
              </a:rPr>
              <a:t>mine</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12. </a:t>
            </a:r>
            <a:r>
              <a:rPr lang="zh-CN" altLang="en-US" sz="2900" b="1" dirty="0">
                <a:latin typeface="微软雅黑" panose="020B0503020204020204" pitchFamily="34" charset="-122"/>
                <a:ea typeface="微软雅黑" panose="020B0503020204020204" pitchFamily="34" charset="-122"/>
              </a:rPr>
              <a:t>本题考查语法知识。本句是</a:t>
            </a:r>
            <a:r>
              <a:rPr lang="en-US" altLang="zh-CN" sz="2900" b="1" dirty="0">
                <a:latin typeface="微软雅黑" panose="020B0503020204020204" pitchFamily="34" charset="-122"/>
                <a:ea typeface="微软雅黑" panose="020B0503020204020204" pitchFamily="34" charset="-122"/>
              </a:rPr>
              <a:t>if</a:t>
            </a:r>
            <a:r>
              <a:rPr lang="zh-CN" altLang="en-US" sz="2900" b="1" dirty="0">
                <a:latin typeface="微软雅黑" panose="020B0503020204020204" pitchFamily="34" charset="-122"/>
                <a:ea typeface="微软雅黑" panose="020B0503020204020204" pitchFamily="34" charset="-122"/>
              </a:rPr>
              <a:t>引导的虚拟语气，在虚拟语气中，不管主语是单数还是复数，对现在的虚拟</a:t>
            </a:r>
            <a:r>
              <a:rPr lang="en-US" altLang="zh-CN" sz="2900" b="1" dirty="0">
                <a:latin typeface="微软雅黑" panose="020B0503020204020204" pitchFamily="34" charset="-122"/>
                <a:ea typeface="微软雅黑" panose="020B0503020204020204" pitchFamily="34" charset="-122"/>
              </a:rPr>
              <a:t>be</a:t>
            </a:r>
            <a:r>
              <a:rPr lang="zh-CN" altLang="en-US" sz="2900" b="1" dirty="0">
                <a:latin typeface="微软雅黑" panose="020B0503020204020204" pitchFamily="34" charset="-122"/>
                <a:ea typeface="微软雅黑" panose="020B0503020204020204" pitchFamily="34" charset="-122"/>
              </a:rPr>
              <a:t>动词都只有一个</a:t>
            </a:r>
            <a:r>
              <a:rPr lang="en-US" altLang="zh-CN" sz="2900" b="1" dirty="0">
                <a:latin typeface="微软雅黑" panose="020B0503020204020204" pitchFamily="34" charset="-122"/>
                <a:ea typeface="微软雅黑" panose="020B0503020204020204" pitchFamily="34" charset="-122"/>
              </a:rPr>
              <a:t>were</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13. </a:t>
            </a:r>
            <a:r>
              <a:rPr lang="zh-CN" altLang="en-US" sz="2900" b="1" dirty="0">
                <a:latin typeface="微软雅黑" panose="020B0503020204020204" pitchFamily="34" charset="-122"/>
                <a:ea typeface="微软雅黑" panose="020B0503020204020204" pitchFamily="34" charset="-122"/>
              </a:rPr>
              <a:t>本题考查词义辨析和联系上下文。从下文可以看出，这里是用绳子绕住了脖子，应用</a:t>
            </a:r>
            <a:r>
              <a:rPr lang="en-US" altLang="zh-CN" sz="2900" b="1" dirty="0">
                <a:latin typeface="微软雅黑" panose="020B0503020204020204" pitchFamily="34" charset="-122"/>
                <a:ea typeface="微软雅黑" panose="020B0503020204020204" pitchFamily="34" charset="-122"/>
              </a:rPr>
              <a:t>rope</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14. </a:t>
            </a:r>
            <a:r>
              <a:rPr lang="zh-CN" altLang="en-US" sz="2900" b="1" dirty="0">
                <a:latin typeface="微软雅黑" panose="020B0503020204020204" pitchFamily="34" charset="-122"/>
                <a:ea typeface="微软雅黑" panose="020B0503020204020204" pitchFamily="34" charset="-122"/>
              </a:rPr>
              <a:t>本题考查词义辨析和逻辑推理。根据前面的</a:t>
            </a:r>
            <a:r>
              <a:rPr lang="en-US" altLang="zh-CN" sz="2900" b="1" dirty="0">
                <a:latin typeface="微软雅黑" panose="020B0503020204020204" pitchFamily="34" charset="-122"/>
                <a:ea typeface="微软雅黑" panose="020B0503020204020204" pitchFamily="34" charset="-122"/>
              </a:rPr>
              <a:t>with which</a:t>
            </a:r>
            <a:r>
              <a:rPr lang="zh-CN" altLang="en-US" sz="2900" b="1" dirty="0">
                <a:latin typeface="微软雅黑" panose="020B0503020204020204" pitchFamily="34" charset="-122"/>
                <a:ea typeface="微软雅黑" panose="020B0503020204020204" pitchFamily="34" charset="-122"/>
              </a:rPr>
              <a:t>（</a:t>
            </a:r>
            <a:r>
              <a:rPr lang="en-US" altLang="zh-CN" sz="2900" b="1" dirty="0">
                <a:latin typeface="微软雅黑" panose="020B0503020204020204" pitchFamily="34" charset="-122"/>
                <a:ea typeface="微软雅黑" panose="020B0503020204020204" pitchFamily="34" charset="-122"/>
              </a:rPr>
              <a:t>which</a:t>
            </a:r>
            <a:r>
              <a:rPr lang="zh-CN" altLang="en-US" sz="2900" b="1" dirty="0">
                <a:latin typeface="微软雅黑" panose="020B0503020204020204" pitchFamily="34" charset="-122"/>
                <a:ea typeface="微软雅黑" panose="020B0503020204020204" pitchFamily="34" charset="-122"/>
              </a:rPr>
              <a:t>代替前面的</a:t>
            </a:r>
            <a:r>
              <a:rPr lang="en-US" altLang="zh-CN" sz="2900" b="1" dirty="0">
                <a:latin typeface="微软雅黑" panose="020B0503020204020204" pitchFamily="34" charset="-122"/>
                <a:ea typeface="微软雅黑" panose="020B0503020204020204" pitchFamily="34" charset="-122"/>
              </a:rPr>
              <a:t>knife</a:t>
            </a:r>
            <a:r>
              <a:rPr lang="zh-CN" altLang="en-US" sz="2900" b="1" dirty="0">
                <a:latin typeface="微软雅黑" panose="020B0503020204020204" pitchFamily="34" charset="-122"/>
                <a:ea typeface="微软雅黑" panose="020B0503020204020204" pitchFamily="34" charset="-122"/>
              </a:rPr>
              <a:t>）可以推断出这里是用刀砍</a:t>
            </a:r>
            <a:r>
              <a:rPr lang="en-US" altLang="zh-CN" sz="2900" b="1" dirty="0">
                <a:latin typeface="微软雅黑" panose="020B0503020204020204" pitchFamily="34" charset="-122"/>
                <a:ea typeface="微软雅黑" panose="020B0503020204020204" pitchFamily="34" charset="-122"/>
              </a:rPr>
              <a:t>cut</a:t>
            </a:r>
            <a:r>
              <a:rPr lang="zh-CN" altLang="en-US" sz="2900" b="1" dirty="0">
                <a:latin typeface="微软雅黑" panose="020B0503020204020204" pitchFamily="34" charset="-122"/>
                <a:ea typeface="微软雅黑" panose="020B0503020204020204" pitchFamily="34" charset="-122"/>
              </a:rPr>
              <a:t>，“用刀砍断绳子”，故本题正确答案为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15. </a:t>
            </a:r>
            <a:r>
              <a:rPr lang="zh-CN" altLang="en-US" sz="2900" b="1" dirty="0">
                <a:latin typeface="微软雅黑" panose="020B0503020204020204" pitchFamily="34" charset="-122"/>
                <a:ea typeface="微软雅黑" panose="020B0503020204020204" pitchFamily="34" charset="-122"/>
              </a:rPr>
              <a:t>本题考查词义辨析和语法知识。</a:t>
            </a:r>
            <a:r>
              <a:rPr lang="en-US" altLang="zh-CN" sz="2900" b="1" dirty="0">
                <a:latin typeface="微软雅黑" panose="020B0503020204020204" pitchFamily="34" charset="-122"/>
                <a:ea typeface="微软雅黑" panose="020B0503020204020204" pitchFamily="34" charset="-122"/>
              </a:rPr>
              <a:t>lift one’s hand“</a:t>
            </a:r>
            <a:r>
              <a:rPr lang="zh-CN" altLang="en-US" sz="2900" b="1" dirty="0">
                <a:latin typeface="微软雅黑" panose="020B0503020204020204" pitchFamily="34" charset="-122"/>
                <a:ea typeface="微软雅黑" panose="020B0503020204020204" pitchFamily="34" charset="-122"/>
              </a:rPr>
              <a:t>抬手”。</a:t>
            </a:r>
            <a:r>
              <a:rPr lang="en-US" altLang="zh-CN" sz="2900" b="1" dirty="0">
                <a:latin typeface="微软雅黑" panose="020B0503020204020204" pitchFamily="34" charset="-122"/>
                <a:ea typeface="微软雅黑" panose="020B0503020204020204" pitchFamily="34" charset="-122"/>
              </a:rPr>
              <a:t>rise</a:t>
            </a:r>
            <a:r>
              <a:rPr lang="zh-CN" altLang="en-US" sz="2900" b="1" dirty="0">
                <a:latin typeface="微软雅黑" panose="020B0503020204020204" pitchFamily="34" charset="-122"/>
                <a:ea typeface="微软雅黑" panose="020B0503020204020204" pitchFamily="34" charset="-122"/>
              </a:rPr>
              <a:t>是不及物动词，不可以直接带宾语。其他两个语义不符，故本题正确答案为</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695355" y="384595"/>
            <a:ext cx="4801314" cy="707886"/>
          </a:xfrm>
          <a:prstGeom prst="rect">
            <a:avLst/>
          </a:prstGeom>
          <a:noFill/>
        </p:spPr>
        <p:txBody>
          <a:bodyPr wrap="none"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一、大纲要求及解读</a:t>
            </a:r>
          </a:p>
        </p:txBody>
      </p:sp>
      <p:sp>
        <p:nvSpPr>
          <p:cNvPr id="73" name="左箭头 72">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nvSpPr>
        <p:spPr>
          <a:xfrm>
            <a:off x="832466" y="1253230"/>
            <a:ext cx="10242884" cy="3107690"/>
          </a:xfrm>
          <a:prstGeom prst="rect">
            <a:avLst/>
          </a:prstGeom>
          <a:noFill/>
        </p:spPr>
        <p:txBody>
          <a:bodyPr wrap="square" rtlCol="0">
            <a:spAutoFit/>
          </a:bodyPr>
          <a:lstStyle/>
          <a:p>
            <a:r>
              <a:rPr lang="zh-CN" altLang="en-US" sz="2800" dirty="0"/>
              <a:t>        </a:t>
            </a:r>
            <a:r>
              <a:rPr sz="2800" b="1" dirty="0">
                <a:latin typeface="微软雅黑" panose="020B0503020204020204" pitchFamily="34" charset="-122"/>
                <a:ea typeface="微软雅黑" panose="020B0503020204020204" pitchFamily="34" charset="-122"/>
              </a:rPr>
              <a:t>完形填空在 2019 年之前的高职高考中共 20 小题 30 分，2019 年开始，改为 15 小题 30 分。在一篇 200 ～ 300 词左右的短文中留有 15 个空白处，要求考生在通读短文把握全文大意后，从所给的四个选项中选出能够填入文中空白处的最佳答案，使补全后的短文结构合理、内容连贯、意思完整。本题型主要考查学生的逻辑思维能力和对具体语境的把握能力以及准确运用语言的能力。</a:t>
            </a:r>
          </a:p>
        </p:txBody>
      </p:sp>
      <p:grpSp>
        <p:nvGrpSpPr>
          <p:cNvPr id="285" name="Group 4"/>
          <p:cNvGrpSpPr/>
          <p:nvPr/>
        </p:nvGrpSpPr>
        <p:grpSpPr>
          <a:xfrm>
            <a:off x="0" y="4658264"/>
            <a:ext cx="12192000" cy="2164551"/>
            <a:chOff x="-23122" y="1601043"/>
            <a:chExt cx="12215122" cy="2893343"/>
          </a:xfrm>
        </p:grpSpPr>
        <p:sp>
          <p:nvSpPr>
            <p:cNvPr id="286" name="Freeform 22"/>
            <p:cNvSpPr/>
            <p:nvPr/>
          </p:nvSpPr>
          <p:spPr bwMode="auto">
            <a:xfrm>
              <a:off x="5291191" y="3382883"/>
              <a:ext cx="757642" cy="415155"/>
            </a:xfrm>
            <a:custGeom>
              <a:avLst/>
              <a:gdLst>
                <a:gd name="T0" fmla="*/ 734 w 734"/>
                <a:gd name="T1" fmla="*/ 22 h 402"/>
                <a:gd name="T2" fmla="*/ 333 w 734"/>
                <a:gd name="T3" fmla="*/ 2 h 402"/>
                <a:gd name="T4" fmla="*/ 197 w 734"/>
                <a:gd name="T5" fmla="*/ 54 h 402"/>
                <a:gd name="T6" fmla="*/ 44 w 734"/>
                <a:gd name="T7" fmla="*/ 205 h 402"/>
                <a:gd name="T8" fmla="*/ 41 w 734"/>
                <a:gd name="T9" fmla="*/ 356 h 402"/>
                <a:gd name="T10" fmla="*/ 43 w 734"/>
                <a:gd name="T11" fmla="*/ 358 h 402"/>
                <a:gd name="T12" fmla="*/ 194 w 734"/>
                <a:gd name="T13" fmla="*/ 361 h 402"/>
                <a:gd name="T14" fmla="*/ 364 w 734"/>
                <a:gd name="T15" fmla="*/ 193 h 402"/>
                <a:gd name="T16" fmla="*/ 720 w 734"/>
                <a:gd name="T17" fmla="*/ 244 h 402"/>
                <a:gd name="T18" fmla="*/ 734 w 734"/>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4" h="402">
                  <a:moveTo>
                    <a:pt x="734" y="22"/>
                  </a:moveTo>
                  <a:cubicBezTo>
                    <a:pt x="333" y="2"/>
                    <a:pt x="333" y="2"/>
                    <a:pt x="333" y="2"/>
                  </a:cubicBezTo>
                  <a:cubicBezTo>
                    <a:pt x="283" y="0"/>
                    <a:pt x="233" y="18"/>
                    <a:pt x="197" y="54"/>
                  </a:cubicBezTo>
                  <a:cubicBezTo>
                    <a:pt x="44" y="205"/>
                    <a:pt x="44" y="205"/>
                    <a:pt x="44" y="205"/>
                  </a:cubicBezTo>
                  <a:cubicBezTo>
                    <a:pt x="2" y="246"/>
                    <a:pt x="0" y="314"/>
                    <a:pt x="41" y="356"/>
                  </a:cubicBezTo>
                  <a:cubicBezTo>
                    <a:pt x="43" y="358"/>
                    <a:pt x="43" y="358"/>
                    <a:pt x="43" y="358"/>
                  </a:cubicBezTo>
                  <a:cubicBezTo>
                    <a:pt x="83" y="401"/>
                    <a:pt x="151" y="402"/>
                    <a:pt x="194" y="361"/>
                  </a:cubicBezTo>
                  <a:cubicBezTo>
                    <a:pt x="364" y="193"/>
                    <a:pt x="364" y="193"/>
                    <a:pt x="364" y="193"/>
                  </a:cubicBezTo>
                  <a:cubicBezTo>
                    <a:pt x="720" y="244"/>
                    <a:pt x="720" y="244"/>
                    <a:pt x="720" y="244"/>
                  </a:cubicBezTo>
                  <a:cubicBezTo>
                    <a:pt x="734" y="22"/>
                    <a:pt x="734" y="22"/>
                    <a:pt x="734"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7" name="Freeform 23"/>
            <p:cNvSpPr/>
            <p:nvPr/>
          </p:nvSpPr>
          <p:spPr bwMode="auto">
            <a:xfrm>
              <a:off x="5338583" y="3382883"/>
              <a:ext cx="757010" cy="415155"/>
            </a:xfrm>
            <a:custGeom>
              <a:avLst/>
              <a:gdLst>
                <a:gd name="T0" fmla="*/ 733 w 733"/>
                <a:gd name="T1" fmla="*/ 22 h 402"/>
                <a:gd name="T2" fmla="*/ 333 w 733"/>
                <a:gd name="T3" fmla="*/ 2 h 402"/>
                <a:gd name="T4" fmla="*/ 197 w 733"/>
                <a:gd name="T5" fmla="*/ 54 h 402"/>
                <a:gd name="T6" fmla="*/ 44 w 733"/>
                <a:gd name="T7" fmla="*/ 205 h 402"/>
                <a:gd name="T8" fmla="*/ 40 w 733"/>
                <a:gd name="T9" fmla="*/ 356 h 402"/>
                <a:gd name="T10" fmla="*/ 42 w 733"/>
                <a:gd name="T11" fmla="*/ 358 h 402"/>
                <a:gd name="T12" fmla="*/ 193 w 733"/>
                <a:gd name="T13" fmla="*/ 361 h 402"/>
                <a:gd name="T14" fmla="*/ 364 w 733"/>
                <a:gd name="T15" fmla="*/ 193 h 402"/>
                <a:gd name="T16" fmla="*/ 720 w 733"/>
                <a:gd name="T17" fmla="*/ 244 h 402"/>
                <a:gd name="T18" fmla="*/ 733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733" y="22"/>
                  </a:moveTo>
                  <a:cubicBezTo>
                    <a:pt x="333" y="2"/>
                    <a:pt x="333" y="2"/>
                    <a:pt x="333" y="2"/>
                  </a:cubicBezTo>
                  <a:cubicBezTo>
                    <a:pt x="282" y="0"/>
                    <a:pt x="233" y="18"/>
                    <a:pt x="197" y="54"/>
                  </a:cubicBezTo>
                  <a:cubicBezTo>
                    <a:pt x="44" y="205"/>
                    <a:pt x="44" y="205"/>
                    <a:pt x="44" y="205"/>
                  </a:cubicBezTo>
                  <a:cubicBezTo>
                    <a:pt x="1" y="246"/>
                    <a:pt x="0" y="314"/>
                    <a:pt x="40" y="356"/>
                  </a:cubicBezTo>
                  <a:cubicBezTo>
                    <a:pt x="42" y="358"/>
                    <a:pt x="42" y="358"/>
                    <a:pt x="42" y="358"/>
                  </a:cubicBezTo>
                  <a:cubicBezTo>
                    <a:pt x="83" y="401"/>
                    <a:pt x="151" y="402"/>
                    <a:pt x="193" y="361"/>
                  </a:cubicBezTo>
                  <a:cubicBezTo>
                    <a:pt x="364" y="193"/>
                    <a:pt x="364" y="193"/>
                    <a:pt x="364" y="193"/>
                  </a:cubicBezTo>
                  <a:cubicBezTo>
                    <a:pt x="720" y="244"/>
                    <a:pt x="720" y="244"/>
                    <a:pt x="720" y="244"/>
                  </a:cubicBezTo>
                  <a:cubicBezTo>
                    <a:pt x="733" y="22"/>
                    <a:pt x="733" y="22"/>
                    <a:pt x="733"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8" name="Freeform 24"/>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9" name="Freeform 25"/>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0" name="Freeform 26"/>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1" name="Freeform 27"/>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2" name="Freeform 28"/>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3" name="Freeform 29"/>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4" name="Freeform 30"/>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5" name="Freeform 31"/>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6" name="Freeform 36"/>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7" name="Freeform 37"/>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8" name="Freeform 42"/>
            <p:cNvSpPr/>
            <p:nvPr/>
          </p:nvSpPr>
          <p:spPr bwMode="auto">
            <a:xfrm>
              <a:off x="4985986" y="3686824"/>
              <a:ext cx="527000" cy="390511"/>
            </a:xfrm>
            <a:custGeom>
              <a:avLst/>
              <a:gdLst>
                <a:gd name="T0" fmla="*/ 149 w 511"/>
                <a:gd name="T1" fmla="*/ 354 h 378"/>
                <a:gd name="T2" fmla="*/ 452 w 511"/>
                <a:gd name="T3" fmla="*/ 183 h 378"/>
                <a:gd name="T4" fmla="*/ 487 w 511"/>
                <a:gd name="T5" fmla="*/ 60 h 378"/>
                <a:gd name="T6" fmla="*/ 486 w 511"/>
                <a:gd name="T7" fmla="*/ 58 h 378"/>
                <a:gd name="T8" fmla="*/ 363 w 511"/>
                <a:gd name="T9" fmla="*/ 24 h 378"/>
                <a:gd name="T10" fmla="*/ 59 w 511"/>
                <a:gd name="T11" fmla="*/ 195 h 378"/>
                <a:gd name="T12" fmla="*/ 25 w 511"/>
                <a:gd name="T13" fmla="*/ 318 h 378"/>
                <a:gd name="T14" fmla="*/ 26 w 511"/>
                <a:gd name="T15" fmla="*/ 320 h 378"/>
                <a:gd name="T16" fmla="*/ 149 w 511"/>
                <a:gd name="T17" fmla="*/ 35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8">
                  <a:moveTo>
                    <a:pt x="149" y="354"/>
                  </a:moveTo>
                  <a:cubicBezTo>
                    <a:pt x="452" y="183"/>
                    <a:pt x="452" y="183"/>
                    <a:pt x="452" y="183"/>
                  </a:cubicBezTo>
                  <a:cubicBezTo>
                    <a:pt x="496" y="159"/>
                    <a:pt x="511" y="103"/>
                    <a:pt x="487" y="60"/>
                  </a:cubicBezTo>
                  <a:cubicBezTo>
                    <a:pt x="486" y="58"/>
                    <a:pt x="486" y="58"/>
                    <a:pt x="486" y="58"/>
                  </a:cubicBezTo>
                  <a:cubicBezTo>
                    <a:pt x="461" y="15"/>
                    <a:pt x="406" y="0"/>
                    <a:pt x="363" y="24"/>
                  </a:cubicBezTo>
                  <a:cubicBezTo>
                    <a:pt x="59" y="195"/>
                    <a:pt x="59" y="195"/>
                    <a:pt x="59" y="195"/>
                  </a:cubicBezTo>
                  <a:cubicBezTo>
                    <a:pt x="16" y="219"/>
                    <a:pt x="0" y="275"/>
                    <a:pt x="25" y="318"/>
                  </a:cubicBezTo>
                  <a:cubicBezTo>
                    <a:pt x="26" y="320"/>
                    <a:pt x="26" y="320"/>
                    <a:pt x="26" y="320"/>
                  </a:cubicBezTo>
                  <a:cubicBezTo>
                    <a:pt x="50" y="363"/>
                    <a:pt x="105" y="378"/>
                    <a:pt x="149"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9" name="Freeform 43"/>
            <p:cNvSpPr/>
            <p:nvPr/>
          </p:nvSpPr>
          <p:spPr bwMode="auto">
            <a:xfrm>
              <a:off x="5039697" y="3861227"/>
              <a:ext cx="526369" cy="391775"/>
            </a:xfrm>
            <a:custGeom>
              <a:avLst/>
              <a:gdLst>
                <a:gd name="T0" fmla="*/ 148 w 510"/>
                <a:gd name="T1" fmla="*/ 354 h 379"/>
                <a:gd name="T2" fmla="*/ 452 w 510"/>
                <a:gd name="T3" fmla="*/ 183 h 379"/>
                <a:gd name="T4" fmla="*/ 486 w 510"/>
                <a:gd name="T5" fmla="*/ 60 h 379"/>
                <a:gd name="T6" fmla="*/ 485 w 510"/>
                <a:gd name="T7" fmla="*/ 59 h 379"/>
                <a:gd name="T8" fmla="*/ 362 w 510"/>
                <a:gd name="T9" fmla="*/ 25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2" y="183"/>
                    <a:pt x="452" y="183"/>
                    <a:pt x="452" y="183"/>
                  </a:cubicBezTo>
                  <a:cubicBezTo>
                    <a:pt x="495" y="159"/>
                    <a:pt x="510" y="104"/>
                    <a:pt x="486" y="60"/>
                  </a:cubicBezTo>
                  <a:cubicBezTo>
                    <a:pt x="485" y="59"/>
                    <a:pt x="485" y="59"/>
                    <a:pt x="485" y="59"/>
                  </a:cubicBezTo>
                  <a:cubicBezTo>
                    <a:pt x="461" y="15"/>
                    <a:pt x="405" y="0"/>
                    <a:pt x="362" y="25"/>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0" name="Freeform 44"/>
            <p:cNvSpPr/>
            <p:nvPr/>
          </p:nvSpPr>
          <p:spPr bwMode="auto">
            <a:xfrm>
              <a:off x="5222314" y="3963594"/>
              <a:ext cx="526369" cy="391143"/>
            </a:xfrm>
            <a:custGeom>
              <a:avLst/>
              <a:gdLst>
                <a:gd name="T0" fmla="*/ 148 w 510"/>
                <a:gd name="T1" fmla="*/ 354 h 379"/>
                <a:gd name="T2" fmla="*/ 451 w 510"/>
                <a:gd name="T3" fmla="*/ 183 h 379"/>
                <a:gd name="T4" fmla="*/ 486 w 510"/>
                <a:gd name="T5" fmla="*/ 60 h 379"/>
                <a:gd name="T6" fmla="*/ 485 w 510"/>
                <a:gd name="T7" fmla="*/ 59 h 379"/>
                <a:gd name="T8" fmla="*/ 362 w 510"/>
                <a:gd name="T9" fmla="*/ 24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1" y="183"/>
                    <a:pt x="451" y="183"/>
                    <a:pt x="451" y="183"/>
                  </a:cubicBezTo>
                  <a:cubicBezTo>
                    <a:pt x="495" y="159"/>
                    <a:pt x="510" y="104"/>
                    <a:pt x="486" y="60"/>
                  </a:cubicBezTo>
                  <a:cubicBezTo>
                    <a:pt x="485" y="59"/>
                    <a:pt x="485" y="59"/>
                    <a:pt x="485" y="59"/>
                  </a:cubicBezTo>
                  <a:cubicBezTo>
                    <a:pt x="461" y="15"/>
                    <a:pt x="405" y="0"/>
                    <a:pt x="362" y="24"/>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1" name="Freeform 45"/>
            <p:cNvSpPr/>
            <p:nvPr/>
          </p:nvSpPr>
          <p:spPr bwMode="auto">
            <a:xfrm>
              <a:off x="5395454" y="4069752"/>
              <a:ext cx="527632" cy="391775"/>
            </a:xfrm>
            <a:custGeom>
              <a:avLst/>
              <a:gdLst>
                <a:gd name="T0" fmla="*/ 149 w 511"/>
                <a:gd name="T1" fmla="*/ 354 h 379"/>
                <a:gd name="T2" fmla="*/ 452 w 511"/>
                <a:gd name="T3" fmla="*/ 184 h 379"/>
                <a:gd name="T4" fmla="*/ 486 w 511"/>
                <a:gd name="T5" fmla="*/ 61 h 379"/>
                <a:gd name="T6" fmla="*/ 486 w 511"/>
                <a:gd name="T7" fmla="*/ 59 h 379"/>
                <a:gd name="T8" fmla="*/ 363 w 511"/>
                <a:gd name="T9" fmla="*/ 25 h 379"/>
                <a:gd name="T10" fmla="*/ 59 w 511"/>
                <a:gd name="T11" fmla="*/ 196 h 379"/>
                <a:gd name="T12" fmla="*/ 25 w 511"/>
                <a:gd name="T13" fmla="*/ 319 h 379"/>
                <a:gd name="T14" fmla="*/ 26 w 511"/>
                <a:gd name="T15" fmla="*/ 320 h 379"/>
                <a:gd name="T16" fmla="*/ 149 w 511"/>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9">
                  <a:moveTo>
                    <a:pt x="149" y="354"/>
                  </a:moveTo>
                  <a:cubicBezTo>
                    <a:pt x="452" y="184"/>
                    <a:pt x="452" y="184"/>
                    <a:pt x="452" y="184"/>
                  </a:cubicBezTo>
                  <a:cubicBezTo>
                    <a:pt x="496" y="159"/>
                    <a:pt x="511" y="104"/>
                    <a:pt x="486" y="61"/>
                  </a:cubicBezTo>
                  <a:cubicBezTo>
                    <a:pt x="486" y="59"/>
                    <a:pt x="486" y="59"/>
                    <a:pt x="486" y="59"/>
                  </a:cubicBezTo>
                  <a:cubicBezTo>
                    <a:pt x="461" y="16"/>
                    <a:pt x="406" y="0"/>
                    <a:pt x="363" y="25"/>
                  </a:cubicBezTo>
                  <a:cubicBezTo>
                    <a:pt x="59" y="196"/>
                    <a:pt x="59" y="196"/>
                    <a:pt x="59" y="196"/>
                  </a:cubicBezTo>
                  <a:cubicBezTo>
                    <a:pt x="16" y="220"/>
                    <a:pt x="0" y="275"/>
                    <a:pt x="25" y="319"/>
                  </a:cubicBezTo>
                  <a:cubicBezTo>
                    <a:pt x="26" y="320"/>
                    <a:pt x="26" y="320"/>
                    <a:pt x="26" y="320"/>
                  </a:cubicBezTo>
                  <a:cubicBezTo>
                    <a:pt x="50" y="364"/>
                    <a:pt x="105" y="379"/>
                    <a:pt x="149" y="354"/>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2" name="Freeform 46"/>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3" name="Freeform 47"/>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4" name="Freeform 48"/>
            <p:cNvSpPr/>
            <p:nvPr/>
          </p:nvSpPr>
          <p:spPr bwMode="auto">
            <a:xfrm>
              <a:off x="5839676" y="3952220"/>
              <a:ext cx="346910" cy="232537"/>
            </a:xfrm>
            <a:custGeom>
              <a:avLst/>
              <a:gdLst>
                <a:gd name="T0" fmla="*/ 269 w 336"/>
                <a:gd name="T1" fmla="*/ 0 h 225"/>
                <a:gd name="T2" fmla="*/ 203 w 336"/>
                <a:gd name="T3" fmla="*/ 27 h 225"/>
                <a:gd name="T4" fmla="*/ 202 w 336"/>
                <a:gd name="T5" fmla="*/ 29 h 225"/>
                <a:gd name="T6" fmla="*/ 180 w 336"/>
                <a:gd name="T7" fmla="*/ 114 h 225"/>
                <a:gd name="T8" fmla="*/ 152 w 336"/>
                <a:gd name="T9" fmla="*/ 86 h 225"/>
                <a:gd name="T10" fmla="*/ 89 w 336"/>
                <a:gd name="T11" fmla="*/ 61 h 225"/>
                <a:gd name="T12" fmla="*/ 24 w 336"/>
                <a:gd name="T13" fmla="*/ 88 h 225"/>
                <a:gd name="T14" fmla="*/ 23 w 336"/>
                <a:gd name="T15" fmla="*/ 90 h 225"/>
                <a:gd name="T16" fmla="*/ 0 w 336"/>
                <a:gd name="T17" fmla="*/ 130 h 225"/>
                <a:gd name="T18" fmla="*/ 56 w 336"/>
                <a:gd name="T19" fmla="*/ 173 h 225"/>
                <a:gd name="T20" fmla="*/ 56 w 336"/>
                <a:gd name="T21" fmla="*/ 175 h 225"/>
                <a:gd name="T22" fmla="*/ 68 w 336"/>
                <a:gd name="T23" fmla="*/ 225 h 225"/>
                <a:gd name="T24" fmla="*/ 336 w 336"/>
                <a:gd name="T25" fmla="*/ 29 h 225"/>
                <a:gd name="T26" fmla="*/ 331 w 336"/>
                <a:gd name="T27" fmla="*/ 25 h 225"/>
                <a:gd name="T28" fmla="*/ 269 w 336"/>
                <a:gd name="T29"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6" h="225">
                  <a:moveTo>
                    <a:pt x="269" y="0"/>
                  </a:moveTo>
                  <a:cubicBezTo>
                    <a:pt x="245" y="0"/>
                    <a:pt x="221" y="9"/>
                    <a:pt x="203" y="27"/>
                  </a:cubicBezTo>
                  <a:cubicBezTo>
                    <a:pt x="202" y="29"/>
                    <a:pt x="202" y="29"/>
                    <a:pt x="202" y="29"/>
                  </a:cubicBezTo>
                  <a:cubicBezTo>
                    <a:pt x="180" y="52"/>
                    <a:pt x="172" y="84"/>
                    <a:pt x="180" y="114"/>
                  </a:cubicBezTo>
                  <a:cubicBezTo>
                    <a:pt x="152" y="86"/>
                    <a:pt x="152" y="86"/>
                    <a:pt x="152" y="86"/>
                  </a:cubicBezTo>
                  <a:cubicBezTo>
                    <a:pt x="134" y="69"/>
                    <a:pt x="112" y="61"/>
                    <a:pt x="89" y="61"/>
                  </a:cubicBezTo>
                  <a:cubicBezTo>
                    <a:pt x="65" y="61"/>
                    <a:pt x="42" y="70"/>
                    <a:pt x="24" y="88"/>
                  </a:cubicBezTo>
                  <a:cubicBezTo>
                    <a:pt x="23" y="90"/>
                    <a:pt x="23" y="90"/>
                    <a:pt x="23" y="90"/>
                  </a:cubicBezTo>
                  <a:cubicBezTo>
                    <a:pt x="11" y="101"/>
                    <a:pt x="4" y="115"/>
                    <a:pt x="0" y="130"/>
                  </a:cubicBezTo>
                  <a:cubicBezTo>
                    <a:pt x="23" y="136"/>
                    <a:pt x="43" y="151"/>
                    <a:pt x="56" y="173"/>
                  </a:cubicBezTo>
                  <a:cubicBezTo>
                    <a:pt x="56" y="175"/>
                    <a:pt x="56" y="175"/>
                    <a:pt x="56" y="175"/>
                  </a:cubicBezTo>
                  <a:cubicBezTo>
                    <a:pt x="65" y="190"/>
                    <a:pt x="69" y="208"/>
                    <a:pt x="68" y="225"/>
                  </a:cubicBezTo>
                  <a:cubicBezTo>
                    <a:pt x="336" y="29"/>
                    <a:pt x="336" y="29"/>
                    <a:pt x="336" y="29"/>
                  </a:cubicBezTo>
                  <a:cubicBezTo>
                    <a:pt x="331" y="25"/>
                    <a:pt x="331" y="25"/>
                    <a:pt x="331" y="25"/>
                  </a:cubicBezTo>
                  <a:cubicBezTo>
                    <a:pt x="314" y="8"/>
                    <a:pt x="291" y="0"/>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5" name="Freeform 49"/>
            <p:cNvSpPr>
              <a:spLocks noEditPoints="1"/>
            </p:cNvSpPr>
            <p:nvPr/>
          </p:nvSpPr>
          <p:spPr bwMode="auto">
            <a:xfrm>
              <a:off x="5589445" y="4258689"/>
              <a:ext cx="273611" cy="155446"/>
            </a:xfrm>
            <a:custGeom>
              <a:avLst/>
              <a:gdLst>
                <a:gd name="T0" fmla="*/ 264 w 265"/>
                <a:gd name="T1" fmla="*/ 1 h 150"/>
                <a:gd name="T2" fmla="*/ 0 w 265"/>
                <a:gd name="T3" fmla="*/ 150 h 150"/>
                <a:gd name="T4" fmla="*/ 0 w 265"/>
                <a:gd name="T5" fmla="*/ 150 h 150"/>
                <a:gd name="T6" fmla="*/ 264 w 265"/>
                <a:gd name="T7" fmla="*/ 1 h 150"/>
                <a:gd name="T8" fmla="*/ 264 w 265"/>
                <a:gd name="T9" fmla="*/ 0 h 150"/>
                <a:gd name="T10" fmla="*/ 264 w 265"/>
                <a:gd name="T11" fmla="*/ 1 h 150"/>
                <a:gd name="T12" fmla="*/ 264 w 265"/>
                <a:gd name="T13" fmla="*/ 0 h 150"/>
                <a:gd name="T14" fmla="*/ 265 w 265"/>
                <a:gd name="T15" fmla="*/ 0 h 150"/>
                <a:gd name="T16" fmla="*/ 264 w 265"/>
                <a:gd name="T17" fmla="*/ 0 h 150"/>
                <a:gd name="T18" fmla="*/ 265 w 265"/>
                <a:gd name="T19" fmla="*/ 0 h 150"/>
                <a:gd name="T20" fmla="*/ 265 w 265"/>
                <a:gd name="T21" fmla="*/ 0 h 150"/>
                <a:gd name="T22" fmla="*/ 265 w 265"/>
                <a:gd name="T23" fmla="*/ 0 h 150"/>
                <a:gd name="T24" fmla="*/ 265 w 265"/>
                <a:gd name="T25" fmla="*/ 0 h 150"/>
                <a:gd name="T26" fmla="*/ 265 w 265"/>
                <a:gd name="T27" fmla="*/ 0 h 150"/>
                <a:gd name="T28" fmla="*/ 265 w 265"/>
                <a:gd name="T29" fmla="*/ 0 h 150"/>
                <a:gd name="T30" fmla="*/ 265 w 265"/>
                <a:gd name="T3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150">
                  <a:moveTo>
                    <a:pt x="264" y="1"/>
                  </a:moveTo>
                  <a:cubicBezTo>
                    <a:pt x="0" y="150"/>
                    <a:pt x="0" y="150"/>
                    <a:pt x="0" y="150"/>
                  </a:cubicBezTo>
                  <a:cubicBezTo>
                    <a:pt x="0" y="150"/>
                    <a:pt x="0" y="150"/>
                    <a:pt x="0" y="150"/>
                  </a:cubicBezTo>
                  <a:cubicBezTo>
                    <a:pt x="264" y="1"/>
                    <a:pt x="264" y="1"/>
                    <a:pt x="264" y="1"/>
                  </a:cubicBezTo>
                  <a:moveTo>
                    <a:pt x="264" y="0"/>
                  </a:moveTo>
                  <a:cubicBezTo>
                    <a:pt x="264" y="1"/>
                    <a:pt x="264" y="1"/>
                    <a:pt x="264" y="1"/>
                  </a:cubicBezTo>
                  <a:cubicBezTo>
                    <a:pt x="264" y="1"/>
                    <a:pt x="264" y="0"/>
                    <a:pt x="264" y="0"/>
                  </a:cubicBezTo>
                  <a:moveTo>
                    <a:pt x="265" y="0"/>
                  </a:moveTo>
                  <a:cubicBezTo>
                    <a:pt x="264" y="0"/>
                    <a:pt x="264" y="0"/>
                    <a:pt x="264" y="0"/>
                  </a:cubicBezTo>
                  <a:cubicBezTo>
                    <a:pt x="264" y="0"/>
                    <a:pt x="264" y="0"/>
                    <a:pt x="265" y="0"/>
                  </a:cubicBezTo>
                  <a:moveTo>
                    <a:pt x="265" y="0"/>
                  </a:moveTo>
                  <a:cubicBezTo>
                    <a:pt x="265" y="0"/>
                    <a:pt x="265" y="0"/>
                    <a:pt x="265" y="0"/>
                  </a:cubicBezTo>
                  <a:cubicBezTo>
                    <a:pt x="265" y="0"/>
                    <a:pt x="265" y="0"/>
                    <a:pt x="265" y="0"/>
                  </a:cubicBezTo>
                  <a:moveTo>
                    <a:pt x="265" y="0"/>
                  </a:moveTo>
                  <a:cubicBezTo>
                    <a:pt x="265" y="0"/>
                    <a:pt x="265" y="0"/>
                    <a:pt x="265" y="0"/>
                  </a:cubicBezTo>
                  <a:cubicBezTo>
                    <a:pt x="265" y="0"/>
                    <a:pt x="265" y="0"/>
                    <a:pt x="265"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6" name="Freeform 50"/>
            <p:cNvSpPr/>
            <p:nvPr/>
          </p:nvSpPr>
          <p:spPr bwMode="auto">
            <a:xfrm>
              <a:off x="5561642" y="4086182"/>
              <a:ext cx="348806" cy="327954"/>
            </a:xfrm>
            <a:custGeom>
              <a:avLst/>
              <a:gdLst>
                <a:gd name="T0" fmla="*/ 269 w 338"/>
                <a:gd name="T1" fmla="*/ 0 h 317"/>
                <a:gd name="T2" fmla="*/ 283 w 338"/>
                <a:gd name="T3" fmla="*/ 75 h 317"/>
                <a:gd name="T4" fmla="*/ 269 w 338"/>
                <a:gd name="T5" fmla="*/ 62 h 317"/>
                <a:gd name="T6" fmla="*/ 207 w 338"/>
                <a:gd name="T7" fmla="*/ 37 h 317"/>
                <a:gd name="T8" fmla="*/ 142 w 338"/>
                <a:gd name="T9" fmla="*/ 64 h 317"/>
                <a:gd name="T10" fmla="*/ 140 w 338"/>
                <a:gd name="T11" fmla="*/ 66 h 317"/>
                <a:gd name="T12" fmla="*/ 128 w 338"/>
                <a:gd name="T13" fmla="*/ 175 h 317"/>
                <a:gd name="T14" fmla="*/ 99 w 338"/>
                <a:gd name="T15" fmla="*/ 170 h 317"/>
                <a:gd name="T16" fmla="*/ 34 w 338"/>
                <a:gd name="T17" fmla="*/ 198 h 317"/>
                <a:gd name="T18" fmla="*/ 33 w 338"/>
                <a:gd name="T19" fmla="*/ 199 h 317"/>
                <a:gd name="T20" fmla="*/ 27 w 338"/>
                <a:gd name="T21" fmla="*/ 317 h 317"/>
                <a:gd name="T22" fmla="*/ 291 w 338"/>
                <a:gd name="T23" fmla="*/ 168 h 317"/>
                <a:gd name="T24" fmla="*/ 291 w 338"/>
                <a:gd name="T25" fmla="*/ 168 h 317"/>
                <a:gd name="T26" fmla="*/ 291 w 338"/>
                <a:gd name="T27" fmla="*/ 167 h 317"/>
                <a:gd name="T28" fmla="*/ 291 w 338"/>
                <a:gd name="T29" fmla="*/ 167 h 317"/>
                <a:gd name="T30" fmla="*/ 292 w 338"/>
                <a:gd name="T31" fmla="*/ 167 h 317"/>
                <a:gd name="T32" fmla="*/ 292 w 338"/>
                <a:gd name="T33" fmla="*/ 167 h 317"/>
                <a:gd name="T34" fmla="*/ 292 w 338"/>
                <a:gd name="T35" fmla="*/ 167 h 317"/>
                <a:gd name="T36" fmla="*/ 292 w 338"/>
                <a:gd name="T37" fmla="*/ 167 h 317"/>
                <a:gd name="T38" fmla="*/ 292 w 338"/>
                <a:gd name="T39" fmla="*/ 167 h 317"/>
                <a:gd name="T40" fmla="*/ 337 w 338"/>
                <a:gd name="T41" fmla="*/ 95 h 317"/>
                <a:gd name="T42" fmla="*/ 337 w 338"/>
                <a:gd name="T43" fmla="*/ 95 h 317"/>
                <a:gd name="T44" fmla="*/ 337 w 338"/>
                <a:gd name="T45" fmla="*/ 95 h 317"/>
                <a:gd name="T46" fmla="*/ 325 w 338"/>
                <a:gd name="T47" fmla="*/ 45 h 317"/>
                <a:gd name="T48" fmla="*/ 325 w 338"/>
                <a:gd name="T49" fmla="*/ 43 h 317"/>
                <a:gd name="T50" fmla="*/ 269 w 338"/>
                <a:gd name="T51"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 h="317">
                  <a:moveTo>
                    <a:pt x="269" y="0"/>
                  </a:moveTo>
                  <a:cubicBezTo>
                    <a:pt x="263" y="25"/>
                    <a:pt x="268" y="53"/>
                    <a:pt x="283" y="75"/>
                  </a:cubicBezTo>
                  <a:cubicBezTo>
                    <a:pt x="269" y="62"/>
                    <a:pt x="269" y="62"/>
                    <a:pt x="269" y="62"/>
                  </a:cubicBezTo>
                  <a:cubicBezTo>
                    <a:pt x="252" y="45"/>
                    <a:pt x="229" y="37"/>
                    <a:pt x="207" y="37"/>
                  </a:cubicBezTo>
                  <a:cubicBezTo>
                    <a:pt x="183" y="37"/>
                    <a:pt x="159" y="46"/>
                    <a:pt x="142" y="64"/>
                  </a:cubicBezTo>
                  <a:cubicBezTo>
                    <a:pt x="140" y="66"/>
                    <a:pt x="140" y="66"/>
                    <a:pt x="140" y="66"/>
                  </a:cubicBezTo>
                  <a:cubicBezTo>
                    <a:pt x="111" y="96"/>
                    <a:pt x="108" y="141"/>
                    <a:pt x="128" y="175"/>
                  </a:cubicBezTo>
                  <a:cubicBezTo>
                    <a:pt x="119" y="172"/>
                    <a:pt x="109" y="170"/>
                    <a:pt x="99" y="170"/>
                  </a:cubicBezTo>
                  <a:cubicBezTo>
                    <a:pt x="76" y="170"/>
                    <a:pt x="52" y="180"/>
                    <a:pt x="34" y="198"/>
                  </a:cubicBezTo>
                  <a:cubicBezTo>
                    <a:pt x="33" y="199"/>
                    <a:pt x="33" y="199"/>
                    <a:pt x="33" y="199"/>
                  </a:cubicBezTo>
                  <a:cubicBezTo>
                    <a:pt x="2" y="232"/>
                    <a:pt x="0" y="282"/>
                    <a:pt x="27" y="317"/>
                  </a:cubicBezTo>
                  <a:cubicBezTo>
                    <a:pt x="291" y="168"/>
                    <a:pt x="291" y="168"/>
                    <a:pt x="291" y="168"/>
                  </a:cubicBezTo>
                  <a:cubicBezTo>
                    <a:pt x="291" y="168"/>
                    <a:pt x="291" y="168"/>
                    <a:pt x="291" y="168"/>
                  </a:cubicBezTo>
                  <a:cubicBezTo>
                    <a:pt x="291" y="168"/>
                    <a:pt x="291" y="168"/>
                    <a:pt x="291" y="167"/>
                  </a:cubicBezTo>
                  <a:cubicBezTo>
                    <a:pt x="291" y="167"/>
                    <a:pt x="291" y="167"/>
                    <a:pt x="291" y="167"/>
                  </a:cubicBezTo>
                  <a:cubicBezTo>
                    <a:pt x="291" y="167"/>
                    <a:pt x="291" y="167"/>
                    <a:pt x="292" y="167"/>
                  </a:cubicBezTo>
                  <a:cubicBezTo>
                    <a:pt x="292" y="167"/>
                    <a:pt x="292" y="167"/>
                    <a:pt x="292" y="167"/>
                  </a:cubicBezTo>
                  <a:cubicBezTo>
                    <a:pt x="292" y="167"/>
                    <a:pt x="292" y="167"/>
                    <a:pt x="292" y="167"/>
                  </a:cubicBezTo>
                  <a:cubicBezTo>
                    <a:pt x="292" y="167"/>
                    <a:pt x="292" y="167"/>
                    <a:pt x="292" y="167"/>
                  </a:cubicBezTo>
                  <a:cubicBezTo>
                    <a:pt x="292" y="167"/>
                    <a:pt x="292" y="167"/>
                    <a:pt x="292" y="167"/>
                  </a:cubicBezTo>
                  <a:cubicBezTo>
                    <a:pt x="319" y="151"/>
                    <a:pt x="335" y="124"/>
                    <a:pt x="337" y="95"/>
                  </a:cubicBezTo>
                  <a:cubicBezTo>
                    <a:pt x="337" y="95"/>
                    <a:pt x="337" y="95"/>
                    <a:pt x="337" y="95"/>
                  </a:cubicBezTo>
                  <a:cubicBezTo>
                    <a:pt x="337" y="95"/>
                    <a:pt x="337" y="95"/>
                    <a:pt x="337" y="95"/>
                  </a:cubicBezTo>
                  <a:cubicBezTo>
                    <a:pt x="338" y="78"/>
                    <a:pt x="334" y="60"/>
                    <a:pt x="325" y="45"/>
                  </a:cubicBezTo>
                  <a:cubicBezTo>
                    <a:pt x="325" y="43"/>
                    <a:pt x="325" y="43"/>
                    <a:pt x="325" y="43"/>
                  </a:cubicBezTo>
                  <a:cubicBezTo>
                    <a:pt x="312" y="21"/>
                    <a:pt x="292" y="6"/>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7" name="Freeform 51"/>
            <p:cNvSpPr/>
            <p:nvPr/>
          </p:nvSpPr>
          <p:spPr bwMode="auto">
            <a:xfrm>
              <a:off x="6037459" y="3929472"/>
              <a:ext cx="299518" cy="295095"/>
            </a:xfrm>
            <a:custGeom>
              <a:avLst/>
              <a:gdLst>
                <a:gd name="T0" fmla="*/ 126 w 290"/>
                <a:gd name="T1" fmla="*/ 251 h 286"/>
                <a:gd name="T2" fmla="*/ 37 w 290"/>
                <a:gd name="T3" fmla="*/ 166 h 286"/>
                <a:gd name="T4" fmla="*/ 34 w 290"/>
                <a:gd name="T5" fmla="*/ 39 h 286"/>
                <a:gd name="T6" fmla="*/ 35 w 290"/>
                <a:gd name="T7" fmla="*/ 37 h 286"/>
                <a:gd name="T8" fmla="*/ 163 w 290"/>
                <a:gd name="T9" fmla="*/ 35 h 286"/>
                <a:gd name="T10" fmla="*/ 253 w 290"/>
                <a:gd name="T11" fmla="*/ 119 h 286"/>
                <a:gd name="T12" fmla="*/ 255 w 290"/>
                <a:gd name="T13" fmla="*/ 247 h 286"/>
                <a:gd name="T14" fmla="*/ 254 w 290"/>
                <a:gd name="T15" fmla="*/ 248 h 286"/>
                <a:gd name="T16" fmla="*/ 126 w 290"/>
                <a:gd name="T17" fmla="*/ 25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286">
                  <a:moveTo>
                    <a:pt x="126" y="251"/>
                  </a:moveTo>
                  <a:cubicBezTo>
                    <a:pt x="37" y="166"/>
                    <a:pt x="37" y="166"/>
                    <a:pt x="37" y="166"/>
                  </a:cubicBezTo>
                  <a:cubicBezTo>
                    <a:pt x="1" y="132"/>
                    <a:pt x="0" y="75"/>
                    <a:pt x="34" y="39"/>
                  </a:cubicBezTo>
                  <a:cubicBezTo>
                    <a:pt x="35" y="37"/>
                    <a:pt x="35" y="37"/>
                    <a:pt x="35" y="37"/>
                  </a:cubicBezTo>
                  <a:cubicBezTo>
                    <a:pt x="70" y="1"/>
                    <a:pt x="127" y="0"/>
                    <a:pt x="163" y="35"/>
                  </a:cubicBezTo>
                  <a:cubicBezTo>
                    <a:pt x="253" y="119"/>
                    <a:pt x="253" y="119"/>
                    <a:pt x="253" y="119"/>
                  </a:cubicBezTo>
                  <a:cubicBezTo>
                    <a:pt x="289" y="154"/>
                    <a:pt x="290" y="211"/>
                    <a:pt x="255" y="247"/>
                  </a:cubicBezTo>
                  <a:cubicBezTo>
                    <a:pt x="254" y="248"/>
                    <a:pt x="254" y="248"/>
                    <a:pt x="254" y="248"/>
                  </a:cubicBezTo>
                  <a:cubicBezTo>
                    <a:pt x="219" y="284"/>
                    <a:pt x="162" y="286"/>
                    <a:pt x="126" y="25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8" name="Freeform 52"/>
            <p:cNvSpPr/>
            <p:nvPr/>
          </p:nvSpPr>
          <p:spPr bwMode="auto">
            <a:xfrm>
              <a:off x="5851682" y="3992661"/>
              <a:ext cx="390511" cy="387984"/>
            </a:xfrm>
            <a:custGeom>
              <a:avLst/>
              <a:gdLst>
                <a:gd name="T0" fmla="*/ 214 w 378"/>
                <a:gd name="T1" fmla="*/ 341 h 376"/>
                <a:gd name="T2" fmla="*/ 37 w 378"/>
                <a:gd name="T3" fmla="*/ 166 h 376"/>
                <a:gd name="T4" fmla="*/ 35 w 378"/>
                <a:gd name="T5" fmla="*/ 39 h 376"/>
                <a:gd name="T6" fmla="*/ 36 w 378"/>
                <a:gd name="T7" fmla="*/ 37 h 376"/>
                <a:gd name="T8" fmla="*/ 164 w 378"/>
                <a:gd name="T9" fmla="*/ 35 h 376"/>
                <a:gd name="T10" fmla="*/ 341 w 378"/>
                <a:gd name="T11" fmla="*/ 210 h 376"/>
                <a:gd name="T12" fmla="*/ 343 w 378"/>
                <a:gd name="T13" fmla="*/ 337 h 376"/>
                <a:gd name="T14" fmla="*/ 342 w 378"/>
                <a:gd name="T15" fmla="*/ 339 h 376"/>
                <a:gd name="T16" fmla="*/ 214 w 378"/>
                <a:gd name="T17"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376">
                  <a:moveTo>
                    <a:pt x="214" y="341"/>
                  </a:moveTo>
                  <a:cubicBezTo>
                    <a:pt x="37" y="166"/>
                    <a:pt x="37" y="166"/>
                    <a:pt x="37" y="166"/>
                  </a:cubicBezTo>
                  <a:cubicBezTo>
                    <a:pt x="1" y="132"/>
                    <a:pt x="0" y="75"/>
                    <a:pt x="35" y="39"/>
                  </a:cubicBezTo>
                  <a:cubicBezTo>
                    <a:pt x="36" y="37"/>
                    <a:pt x="36" y="37"/>
                    <a:pt x="36" y="37"/>
                  </a:cubicBezTo>
                  <a:cubicBezTo>
                    <a:pt x="70" y="1"/>
                    <a:pt x="128" y="0"/>
                    <a:pt x="164" y="35"/>
                  </a:cubicBezTo>
                  <a:cubicBezTo>
                    <a:pt x="341" y="210"/>
                    <a:pt x="341" y="210"/>
                    <a:pt x="341" y="210"/>
                  </a:cubicBezTo>
                  <a:cubicBezTo>
                    <a:pt x="377" y="244"/>
                    <a:pt x="378" y="301"/>
                    <a:pt x="343" y="337"/>
                  </a:cubicBezTo>
                  <a:cubicBezTo>
                    <a:pt x="342" y="339"/>
                    <a:pt x="342" y="339"/>
                    <a:pt x="342" y="339"/>
                  </a:cubicBezTo>
                  <a:cubicBezTo>
                    <a:pt x="308" y="375"/>
                    <a:pt x="250" y="376"/>
                    <a:pt x="214" y="34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9" name="Freeform 53"/>
            <p:cNvSpPr/>
            <p:nvPr/>
          </p:nvSpPr>
          <p:spPr bwMode="auto">
            <a:xfrm>
              <a:off x="5696236" y="4101979"/>
              <a:ext cx="343751" cy="331745"/>
            </a:xfrm>
            <a:custGeom>
              <a:avLst/>
              <a:gdLst>
                <a:gd name="T0" fmla="*/ 170 w 333"/>
                <a:gd name="T1" fmla="*/ 287 h 321"/>
                <a:gd name="T2" fmla="*/ 37 w 333"/>
                <a:gd name="T3" fmla="*/ 166 h 321"/>
                <a:gd name="T4" fmla="*/ 34 w 333"/>
                <a:gd name="T5" fmla="*/ 39 h 321"/>
                <a:gd name="T6" fmla="*/ 36 w 333"/>
                <a:gd name="T7" fmla="*/ 37 h 321"/>
                <a:gd name="T8" fmla="*/ 163 w 333"/>
                <a:gd name="T9" fmla="*/ 35 h 321"/>
                <a:gd name="T10" fmla="*/ 296 w 333"/>
                <a:gd name="T11" fmla="*/ 155 h 321"/>
                <a:gd name="T12" fmla="*/ 298 w 333"/>
                <a:gd name="T13" fmla="*/ 283 h 321"/>
                <a:gd name="T14" fmla="*/ 297 w 333"/>
                <a:gd name="T15" fmla="*/ 284 h 321"/>
                <a:gd name="T16" fmla="*/ 170 w 333"/>
                <a:gd name="T17" fmla="*/ 28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21">
                  <a:moveTo>
                    <a:pt x="170" y="287"/>
                  </a:moveTo>
                  <a:cubicBezTo>
                    <a:pt x="37" y="166"/>
                    <a:pt x="37" y="166"/>
                    <a:pt x="37" y="166"/>
                  </a:cubicBezTo>
                  <a:cubicBezTo>
                    <a:pt x="1" y="132"/>
                    <a:pt x="0" y="75"/>
                    <a:pt x="34" y="39"/>
                  </a:cubicBezTo>
                  <a:cubicBezTo>
                    <a:pt x="36" y="37"/>
                    <a:pt x="36" y="37"/>
                    <a:pt x="36" y="37"/>
                  </a:cubicBezTo>
                  <a:cubicBezTo>
                    <a:pt x="70" y="1"/>
                    <a:pt x="127" y="0"/>
                    <a:pt x="163" y="35"/>
                  </a:cubicBezTo>
                  <a:cubicBezTo>
                    <a:pt x="296" y="155"/>
                    <a:pt x="296" y="155"/>
                    <a:pt x="296" y="155"/>
                  </a:cubicBezTo>
                  <a:cubicBezTo>
                    <a:pt x="332" y="190"/>
                    <a:pt x="333" y="247"/>
                    <a:pt x="298" y="283"/>
                  </a:cubicBezTo>
                  <a:cubicBezTo>
                    <a:pt x="297" y="284"/>
                    <a:pt x="297" y="284"/>
                    <a:pt x="297" y="284"/>
                  </a:cubicBezTo>
                  <a:cubicBezTo>
                    <a:pt x="263" y="320"/>
                    <a:pt x="206" y="321"/>
                    <a:pt x="170" y="28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0" name="Freeform 54"/>
            <p:cNvSpPr/>
            <p:nvPr/>
          </p:nvSpPr>
          <p:spPr bwMode="auto">
            <a:xfrm>
              <a:off x="5585654" y="4240364"/>
              <a:ext cx="259077" cy="254022"/>
            </a:xfrm>
            <a:custGeom>
              <a:avLst/>
              <a:gdLst>
                <a:gd name="T0" fmla="*/ 87 w 251"/>
                <a:gd name="T1" fmla="*/ 211 h 246"/>
                <a:gd name="T2" fmla="*/ 37 w 251"/>
                <a:gd name="T3" fmla="*/ 166 h 246"/>
                <a:gd name="T4" fmla="*/ 34 w 251"/>
                <a:gd name="T5" fmla="*/ 38 h 246"/>
                <a:gd name="T6" fmla="*/ 35 w 251"/>
                <a:gd name="T7" fmla="*/ 37 h 246"/>
                <a:gd name="T8" fmla="*/ 163 w 251"/>
                <a:gd name="T9" fmla="*/ 34 h 246"/>
                <a:gd name="T10" fmla="*/ 214 w 251"/>
                <a:gd name="T11" fmla="*/ 79 h 246"/>
                <a:gd name="T12" fmla="*/ 216 w 251"/>
                <a:gd name="T13" fmla="*/ 207 h 246"/>
                <a:gd name="T14" fmla="*/ 215 w 251"/>
                <a:gd name="T15" fmla="*/ 208 h 246"/>
                <a:gd name="T16" fmla="*/ 87 w 251"/>
                <a:gd name="T17" fmla="*/ 21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246">
                  <a:moveTo>
                    <a:pt x="87" y="211"/>
                  </a:moveTo>
                  <a:cubicBezTo>
                    <a:pt x="37" y="166"/>
                    <a:pt x="37" y="166"/>
                    <a:pt x="37" y="166"/>
                  </a:cubicBezTo>
                  <a:cubicBezTo>
                    <a:pt x="1" y="131"/>
                    <a:pt x="0" y="74"/>
                    <a:pt x="34" y="38"/>
                  </a:cubicBezTo>
                  <a:cubicBezTo>
                    <a:pt x="35" y="37"/>
                    <a:pt x="35" y="37"/>
                    <a:pt x="35" y="37"/>
                  </a:cubicBezTo>
                  <a:cubicBezTo>
                    <a:pt x="70" y="1"/>
                    <a:pt x="127" y="0"/>
                    <a:pt x="163" y="34"/>
                  </a:cubicBezTo>
                  <a:cubicBezTo>
                    <a:pt x="214" y="79"/>
                    <a:pt x="214" y="79"/>
                    <a:pt x="214" y="79"/>
                  </a:cubicBezTo>
                  <a:cubicBezTo>
                    <a:pt x="250" y="114"/>
                    <a:pt x="251" y="171"/>
                    <a:pt x="216" y="207"/>
                  </a:cubicBezTo>
                  <a:cubicBezTo>
                    <a:pt x="215" y="208"/>
                    <a:pt x="215" y="208"/>
                    <a:pt x="215" y="208"/>
                  </a:cubicBezTo>
                  <a:cubicBezTo>
                    <a:pt x="181" y="244"/>
                    <a:pt x="123" y="246"/>
                    <a:pt x="87" y="21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1" name="Freeform 55"/>
            <p:cNvSpPr/>
            <p:nvPr/>
          </p:nvSpPr>
          <p:spPr bwMode="auto">
            <a:xfrm>
              <a:off x="5171763" y="3382883"/>
              <a:ext cx="756378" cy="415155"/>
            </a:xfrm>
            <a:custGeom>
              <a:avLst/>
              <a:gdLst>
                <a:gd name="T0" fmla="*/ 0 w 733"/>
                <a:gd name="T1" fmla="*/ 22 h 402"/>
                <a:gd name="T2" fmla="*/ 401 w 733"/>
                <a:gd name="T3" fmla="*/ 2 h 402"/>
                <a:gd name="T4" fmla="*/ 536 w 733"/>
                <a:gd name="T5" fmla="*/ 54 h 402"/>
                <a:gd name="T6" fmla="*/ 689 w 733"/>
                <a:gd name="T7" fmla="*/ 205 h 402"/>
                <a:gd name="T8" fmla="*/ 693 w 733"/>
                <a:gd name="T9" fmla="*/ 356 h 402"/>
                <a:gd name="T10" fmla="*/ 691 w 733"/>
                <a:gd name="T11" fmla="*/ 358 h 402"/>
                <a:gd name="T12" fmla="*/ 540 w 733"/>
                <a:gd name="T13" fmla="*/ 361 h 402"/>
                <a:gd name="T14" fmla="*/ 370 w 733"/>
                <a:gd name="T15" fmla="*/ 193 h 402"/>
                <a:gd name="T16" fmla="*/ 13 w 733"/>
                <a:gd name="T17" fmla="*/ 244 h 402"/>
                <a:gd name="T18" fmla="*/ 0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0" y="22"/>
                  </a:moveTo>
                  <a:cubicBezTo>
                    <a:pt x="401" y="2"/>
                    <a:pt x="401" y="2"/>
                    <a:pt x="401" y="2"/>
                  </a:cubicBezTo>
                  <a:cubicBezTo>
                    <a:pt x="451" y="0"/>
                    <a:pt x="500" y="18"/>
                    <a:pt x="536" y="54"/>
                  </a:cubicBezTo>
                  <a:cubicBezTo>
                    <a:pt x="689" y="205"/>
                    <a:pt x="689" y="205"/>
                    <a:pt x="689" y="205"/>
                  </a:cubicBezTo>
                  <a:cubicBezTo>
                    <a:pt x="732" y="246"/>
                    <a:pt x="733" y="314"/>
                    <a:pt x="693" y="356"/>
                  </a:cubicBezTo>
                  <a:cubicBezTo>
                    <a:pt x="691" y="358"/>
                    <a:pt x="691" y="358"/>
                    <a:pt x="691" y="358"/>
                  </a:cubicBezTo>
                  <a:cubicBezTo>
                    <a:pt x="650" y="401"/>
                    <a:pt x="583" y="402"/>
                    <a:pt x="540" y="361"/>
                  </a:cubicBezTo>
                  <a:cubicBezTo>
                    <a:pt x="370" y="193"/>
                    <a:pt x="370" y="193"/>
                    <a:pt x="370" y="193"/>
                  </a:cubicBezTo>
                  <a:cubicBezTo>
                    <a:pt x="13" y="244"/>
                    <a:pt x="13" y="244"/>
                    <a:pt x="13" y="244"/>
                  </a:cubicBezTo>
                  <a:cubicBezTo>
                    <a:pt x="0" y="22"/>
                    <a:pt x="0" y="22"/>
                    <a:pt x="0" y="22"/>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2" name="Freeform 56"/>
            <p:cNvSpPr/>
            <p:nvPr/>
          </p:nvSpPr>
          <p:spPr bwMode="auto">
            <a:xfrm>
              <a:off x="5553427" y="3582561"/>
              <a:ext cx="345647" cy="236329"/>
            </a:xfrm>
            <a:custGeom>
              <a:avLst/>
              <a:gdLst>
                <a:gd name="T0" fmla="*/ 0 w 335"/>
                <a:gd name="T1" fmla="*/ 0 h 229"/>
                <a:gd name="T2" fmla="*/ 147 w 335"/>
                <a:gd name="T3" fmla="*/ 189 h 229"/>
                <a:gd name="T4" fmla="*/ 230 w 335"/>
                <a:gd name="T5" fmla="*/ 229 h 229"/>
                <a:gd name="T6" fmla="*/ 297 w 335"/>
                <a:gd name="T7" fmla="*/ 205 h 229"/>
                <a:gd name="T8" fmla="*/ 299 w 335"/>
                <a:gd name="T9" fmla="*/ 204 h 229"/>
                <a:gd name="T10" fmla="*/ 335 w 335"/>
                <a:gd name="T11" fmla="*/ 148 h 229"/>
                <a:gd name="T12" fmla="*/ 323 w 335"/>
                <a:gd name="T13" fmla="*/ 163 h 229"/>
                <a:gd name="T14" fmla="*/ 323 w 335"/>
                <a:gd name="T15" fmla="*/ 163 h 229"/>
                <a:gd name="T16" fmla="*/ 323 w 335"/>
                <a:gd name="T17" fmla="*/ 163 h 229"/>
                <a:gd name="T18" fmla="*/ 321 w 335"/>
                <a:gd name="T19" fmla="*/ 165 h 229"/>
                <a:gd name="T20" fmla="*/ 244 w 335"/>
                <a:gd name="T21" fmla="*/ 198 h 229"/>
                <a:gd name="T22" fmla="*/ 170 w 335"/>
                <a:gd name="T23" fmla="*/ 168 h 229"/>
                <a:gd name="T24" fmla="*/ 0 w 335"/>
                <a:gd name="T25"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5" h="229">
                  <a:moveTo>
                    <a:pt x="0" y="0"/>
                  </a:moveTo>
                  <a:cubicBezTo>
                    <a:pt x="147" y="189"/>
                    <a:pt x="147" y="189"/>
                    <a:pt x="147" y="189"/>
                  </a:cubicBezTo>
                  <a:cubicBezTo>
                    <a:pt x="168" y="215"/>
                    <a:pt x="199" y="229"/>
                    <a:pt x="230" y="229"/>
                  </a:cubicBezTo>
                  <a:cubicBezTo>
                    <a:pt x="254" y="229"/>
                    <a:pt x="277" y="221"/>
                    <a:pt x="297" y="205"/>
                  </a:cubicBezTo>
                  <a:cubicBezTo>
                    <a:pt x="299" y="204"/>
                    <a:pt x="299" y="204"/>
                    <a:pt x="299" y="204"/>
                  </a:cubicBezTo>
                  <a:cubicBezTo>
                    <a:pt x="317" y="189"/>
                    <a:pt x="329" y="169"/>
                    <a:pt x="335" y="148"/>
                  </a:cubicBezTo>
                  <a:cubicBezTo>
                    <a:pt x="332" y="153"/>
                    <a:pt x="327" y="158"/>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3" name="Freeform 57"/>
            <p:cNvSpPr>
              <a:spLocks noEditPoints="1"/>
            </p:cNvSpPr>
            <p:nvPr/>
          </p:nvSpPr>
          <p:spPr bwMode="auto">
            <a:xfrm>
              <a:off x="5553427" y="3582561"/>
              <a:ext cx="345647" cy="204102"/>
            </a:xfrm>
            <a:custGeom>
              <a:avLst/>
              <a:gdLst>
                <a:gd name="T0" fmla="*/ 335 w 335"/>
                <a:gd name="T1" fmla="*/ 148 h 198"/>
                <a:gd name="T2" fmla="*/ 323 w 335"/>
                <a:gd name="T3" fmla="*/ 163 h 198"/>
                <a:gd name="T4" fmla="*/ 335 w 335"/>
                <a:gd name="T5" fmla="*/ 148 h 198"/>
                <a:gd name="T6" fmla="*/ 335 w 335"/>
                <a:gd name="T7" fmla="*/ 148 h 198"/>
                <a:gd name="T8" fmla="*/ 0 w 335"/>
                <a:gd name="T9" fmla="*/ 0 h 198"/>
                <a:gd name="T10" fmla="*/ 0 w 335"/>
                <a:gd name="T11" fmla="*/ 0 h 198"/>
                <a:gd name="T12" fmla="*/ 170 w 335"/>
                <a:gd name="T13" fmla="*/ 168 h 198"/>
                <a:gd name="T14" fmla="*/ 244 w 335"/>
                <a:gd name="T15" fmla="*/ 198 h 198"/>
                <a:gd name="T16" fmla="*/ 321 w 335"/>
                <a:gd name="T17" fmla="*/ 165 h 198"/>
                <a:gd name="T18" fmla="*/ 323 w 335"/>
                <a:gd name="T19" fmla="*/ 163 h 198"/>
                <a:gd name="T20" fmla="*/ 323 w 335"/>
                <a:gd name="T21" fmla="*/ 163 h 198"/>
                <a:gd name="T22" fmla="*/ 323 w 335"/>
                <a:gd name="T23" fmla="*/ 163 h 198"/>
                <a:gd name="T24" fmla="*/ 321 w 335"/>
                <a:gd name="T25" fmla="*/ 165 h 198"/>
                <a:gd name="T26" fmla="*/ 244 w 335"/>
                <a:gd name="T27" fmla="*/ 198 h 198"/>
                <a:gd name="T28" fmla="*/ 170 w 335"/>
                <a:gd name="T29" fmla="*/ 168 h 198"/>
                <a:gd name="T30" fmla="*/ 0 w 335"/>
                <a:gd name="T3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5" h="198">
                  <a:moveTo>
                    <a:pt x="335" y="148"/>
                  </a:moveTo>
                  <a:cubicBezTo>
                    <a:pt x="332" y="153"/>
                    <a:pt x="327" y="158"/>
                    <a:pt x="323" y="163"/>
                  </a:cubicBezTo>
                  <a:cubicBezTo>
                    <a:pt x="327" y="158"/>
                    <a:pt x="332" y="153"/>
                    <a:pt x="335" y="148"/>
                  </a:cubicBezTo>
                  <a:cubicBezTo>
                    <a:pt x="335" y="148"/>
                    <a:pt x="335" y="148"/>
                    <a:pt x="335" y="148"/>
                  </a:cubicBezTo>
                  <a:moveTo>
                    <a:pt x="0" y="0"/>
                  </a:moveTo>
                  <a:cubicBezTo>
                    <a:pt x="0" y="0"/>
                    <a:pt x="0" y="0"/>
                    <a:pt x="0" y="0"/>
                  </a:cubicBezTo>
                  <a:cubicBezTo>
                    <a:pt x="170" y="168"/>
                    <a:pt x="170" y="168"/>
                    <a:pt x="170" y="168"/>
                  </a:cubicBezTo>
                  <a:cubicBezTo>
                    <a:pt x="191" y="188"/>
                    <a:pt x="217" y="198"/>
                    <a:pt x="244" y="198"/>
                  </a:cubicBezTo>
                  <a:cubicBezTo>
                    <a:pt x="272" y="198"/>
                    <a:pt x="300" y="187"/>
                    <a:pt x="321" y="165"/>
                  </a:cubicBezTo>
                  <a:cubicBezTo>
                    <a:pt x="323" y="163"/>
                    <a:pt x="323" y="163"/>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4" name="Freeform 60"/>
            <p:cNvSpPr/>
            <p:nvPr/>
          </p:nvSpPr>
          <p:spPr bwMode="auto">
            <a:xfrm>
              <a:off x="4900048" y="3380987"/>
              <a:ext cx="120060" cy="470130"/>
            </a:xfrm>
            <a:custGeom>
              <a:avLst/>
              <a:gdLst>
                <a:gd name="T0" fmla="*/ 190 w 190"/>
                <a:gd name="T1" fmla="*/ 0 h 744"/>
                <a:gd name="T2" fmla="*/ 0 w 190"/>
                <a:gd name="T3" fmla="*/ 734 h 744"/>
                <a:gd name="T4" fmla="*/ 82 w 190"/>
                <a:gd name="T5" fmla="*/ 744 h 744"/>
                <a:gd name="T6" fmla="*/ 190 w 190"/>
                <a:gd name="T7" fmla="*/ 0 h 744"/>
              </a:gdLst>
              <a:ahLst/>
              <a:cxnLst>
                <a:cxn ang="0">
                  <a:pos x="T0" y="T1"/>
                </a:cxn>
                <a:cxn ang="0">
                  <a:pos x="T2" y="T3"/>
                </a:cxn>
                <a:cxn ang="0">
                  <a:pos x="T4" y="T5"/>
                </a:cxn>
                <a:cxn ang="0">
                  <a:pos x="T6" y="T7"/>
                </a:cxn>
              </a:cxnLst>
              <a:rect l="0" t="0" r="r" b="b"/>
              <a:pathLst>
                <a:path w="190" h="744">
                  <a:moveTo>
                    <a:pt x="190" y="0"/>
                  </a:moveTo>
                  <a:lnTo>
                    <a:pt x="0" y="734"/>
                  </a:lnTo>
                  <a:lnTo>
                    <a:pt x="82" y="744"/>
                  </a:lnTo>
                  <a:lnTo>
                    <a:pt x="190" y="0"/>
                  </a:lnTo>
                  <a:close/>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5" name="Freeform 64"/>
            <p:cNvSpPr/>
            <p:nvPr/>
          </p:nvSpPr>
          <p:spPr bwMode="auto">
            <a:xfrm>
              <a:off x="6268732" y="3368349"/>
              <a:ext cx="134594" cy="541534"/>
            </a:xfrm>
            <a:custGeom>
              <a:avLst/>
              <a:gdLst>
                <a:gd name="T0" fmla="*/ 0 w 213"/>
                <a:gd name="T1" fmla="*/ 0 h 857"/>
                <a:gd name="T2" fmla="*/ 76 w 213"/>
                <a:gd name="T3" fmla="*/ 857 h 857"/>
                <a:gd name="T4" fmla="*/ 213 w 213"/>
                <a:gd name="T5" fmla="*/ 819 h 857"/>
                <a:gd name="T6" fmla="*/ 0 w 213"/>
                <a:gd name="T7" fmla="*/ 0 h 857"/>
              </a:gdLst>
              <a:ahLst/>
              <a:cxnLst>
                <a:cxn ang="0">
                  <a:pos x="T0" y="T1"/>
                </a:cxn>
                <a:cxn ang="0">
                  <a:pos x="T2" y="T3"/>
                </a:cxn>
                <a:cxn ang="0">
                  <a:pos x="T4" y="T5"/>
                </a:cxn>
                <a:cxn ang="0">
                  <a:pos x="T6" y="T7"/>
                </a:cxn>
              </a:cxnLst>
              <a:rect l="0" t="0" r="r" b="b"/>
              <a:pathLst>
                <a:path w="213" h="857">
                  <a:moveTo>
                    <a:pt x="0" y="0"/>
                  </a:moveTo>
                  <a:lnTo>
                    <a:pt x="76" y="857"/>
                  </a:lnTo>
                  <a:lnTo>
                    <a:pt x="213" y="819"/>
                  </a:lnTo>
                  <a:lnTo>
                    <a:pt x="0" y="0"/>
                  </a:lnTo>
                  <a:close/>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6" name="Freeform 32"/>
            <p:cNvSpPr/>
            <p:nvPr/>
          </p:nvSpPr>
          <p:spPr bwMode="auto">
            <a:xfrm>
              <a:off x="6346838" y="1601043"/>
              <a:ext cx="5845162" cy="2362551"/>
            </a:xfrm>
            <a:custGeom>
              <a:avLst/>
              <a:gdLst>
                <a:gd name="T0" fmla="*/ 0 w 2791"/>
                <a:gd name="T1" fmla="*/ 816 h 1851"/>
                <a:gd name="T2" fmla="*/ 250 w 2791"/>
                <a:gd name="T3" fmla="*/ 1851 h 1851"/>
                <a:gd name="T4" fmla="*/ 2791 w 2791"/>
                <a:gd name="T5" fmla="*/ 1365 h 1851"/>
                <a:gd name="T6" fmla="*/ 2791 w 2791"/>
                <a:gd name="T7" fmla="*/ 0 h 1851"/>
                <a:gd name="T8" fmla="*/ 0 w 2791"/>
                <a:gd name="T9" fmla="*/ 816 h 1851"/>
                <a:gd name="connsiteX0" fmla="*/ 0 w 32507"/>
                <a:gd name="connsiteY0" fmla="*/ 14287 h 19879"/>
                <a:gd name="connsiteX1" fmla="*/ 896 w 32507"/>
                <a:gd name="connsiteY1" fmla="*/ 19879 h 19879"/>
                <a:gd name="connsiteX2" fmla="*/ 10000 w 32507"/>
                <a:gd name="connsiteY2" fmla="*/ 17253 h 19879"/>
                <a:gd name="connsiteX3" fmla="*/ 32507 w 32507"/>
                <a:gd name="connsiteY3" fmla="*/ 0 h 19879"/>
                <a:gd name="connsiteX4" fmla="*/ 0 w 32507"/>
                <a:gd name="connsiteY4" fmla="*/ 14287 h 19879"/>
                <a:gd name="connsiteX0-1" fmla="*/ 0 w 33261"/>
                <a:gd name="connsiteY0-2" fmla="*/ 14536 h 20128"/>
                <a:gd name="connsiteX1-3" fmla="*/ 896 w 33261"/>
                <a:gd name="connsiteY1-4" fmla="*/ 20128 h 20128"/>
                <a:gd name="connsiteX2-5" fmla="*/ 10000 w 33261"/>
                <a:gd name="connsiteY2-6" fmla="*/ 17502 h 20128"/>
                <a:gd name="connsiteX3-7" fmla="*/ 33261 w 33261"/>
                <a:gd name="connsiteY3-8" fmla="*/ 0 h 20128"/>
                <a:gd name="connsiteX4-9" fmla="*/ 0 w 33261"/>
                <a:gd name="connsiteY4-10" fmla="*/ 14536 h 20128"/>
                <a:gd name="connsiteX0-11" fmla="*/ 0 w 33261"/>
                <a:gd name="connsiteY0-12" fmla="*/ 14536 h 20128"/>
                <a:gd name="connsiteX1-13" fmla="*/ 896 w 33261"/>
                <a:gd name="connsiteY1-14" fmla="*/ 20128 h 20128"/>
                <a:gd name="connsiteX2-15" fmla="*/ 33119 w 33261"/>
                <a:gd name="connsiteY2-16" fmla="*/ 10715 h 20128"/>
                <a:gd name="connsiteX3-17" fmla="*/ 33261 w 33261"/>
                <a:gd name="connsiteY3-18" fmla="*/ 0 h 20128"/>
                <a:gd name="connsiteX4-19" fmla="*/ 0 w 33261"/>
                <a:gd name="connsiteY4-20" fmla="*/ 14536 h 20128"/>
                <a:gd name="connsiteX0-21" fmla="*/ 0 w 33143"/>
                <a:gd name="connsiteY0-22" fmla="*/ 14607 h 20199"/>
                <a:gd name="connsiteX1-23" fmla="*/ 896 w 33143"/>
                <a:gd name="connsiteY1-24" fmla="*/ 20199 h 20199"/>
                <a:gd name="connsiteX2-25" fmla="*/ 33119 w 33143"/>
                <a:gd name="connsiteY2-26" fmla="*/ 10786 h 20199"/>
                <a:gd name="connsiteX3-27" fmla="*/ 33143 w 33143"/>
                <a:gd name="connsiteY3-28" fmla="*/ 0 h 20199"/>
                <a:gd name="connsiteX4-29" fmla="*/ 0 w 33143"/>
                <a:gd name="connsiteY4-30" fmla="*/ 14607 h 201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143" h="20199">
                  <a:moveTo>
                    <a:pt x="0" y="14607"/>
                  </a:moveTo>
                  <a:lnTo>
                    <a:pt x="896" y="20199"/>
                  </a:lnTo>
                  <a:lnTo>
                    <a:pt x="33119" y="10786"/>
                  </a:lnTo>
                  <a:cubicBezTo>
                    <a:pt x="33166" y="7214"/>
                    <a:pt x="33096" y="3572"/>
                    <a:pt x="33143" y="0"/>
                  </a:cubicBezTo>
                  <a:lnTo>
                    <a:pt x="0" y="14607"/>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317" name="Freeform 38"/>
            <p:cNvSpPr/>
            <p:nvPr/>
          </p:nvSpPr>
          <p:spPr bwMode="auto">
            <a:xfrm>
              <a:off x="-23122" y="1824921"/>
              <a:ext cx="4959188" cy="2110870"/>
            </a:xfrm>
            <a:custGeom>
              <a:avLst/>
              <a:gdLst>
                <a:gd name="T0" fmla="*/ 2803 w 2803"/>
                <a:gd name="T1" fmla="*/ 819 h 1854"/>
                <a:gd name="T2" fmla="*/ 2553 w 2803"/>
                <a:gd name="T3" fmla="*/ 1854 h 1854"/>
                <a:gd name="T4" fmla="*/ 0 w 2803"/>
                <a:gd name="T5" fmla="*/ 1363 h 1854"/>
                <a:gd name="T6" fmla="*/ 0 w 2803"/>
                <a:gd name="T7" fmla="*/ 0 h 1854"/>
                <a:gd name="T8" fmla="*/ 2803 w 2803"/>
                <a:gd name="T9" fmla="*/ 819 h 1854"/>
                <a:gd name="connsiteX0" fmla="*/ 28445 w 28445"/>
                <a:gd name="connsiteY0" fmla="*/ 12577 h 18160"/>
                <a:gd name="connsiteX1" fmla="*/ 27553 w 28445"/>
                <a:gd name="connsiteY1" fmla="*/ 18160 h 18160"/>
                <a:gd name="connsiteX2" fmla="*/ 18445 w 28445"/>
                <a:gd name="connsiteY2" fmla="*/ 15512 h 18160"/>
                <a:gd name="connsiteX3" fmla="*/ 0 w 28445"/>
                <a:gd name="connsiteY3" fmla="*/ 0 h 18160"/>
                <a:gd name="connsiteX4" fmla="*/ 28445 w 28445"/>
                <a:gd name="connsiteY4" fmla="*/ 12577 h 18160"/>
                <a:gd name="connsiteX0-1" fmla="*/ 28445 w 28445"/>
                <a:gd name="connsiteY0-2" fmla="*/ 12577 h 18160"/>
                <a:gd name="connsiteX1-3" fmla="*/ 27553 w 28445"/>
                <a:gd name="connsiteY1-4" fmla="*/ 18160 h 18160"/>
                <a:gd name="connsiteX2-5" fmla="*/ 517 w 28445"/>
                <a:gd name="connsiteY2-6" fmla="*/ 10119 h 18160"/>
                <a:gd name="connsiteX3-7" fmla="*/ 0 w 28445"/>
                <a:gd name="connsiteY3-8" fmla="*/ 0 h 18160"/>
                <a:gd name="connsiteX4-9" fmla="*/ 28445 w 28445"/>
                <a:gd name="connsiteY4-10" fmla="*/ 12577 h 18160"/>
                <a:gd name="connsiteX0-11" fmla="*/ 27999 w 27999"/>
                <a:gd name="connsiteY0-12" fmla="*/ 12435 h 18018"/>
                <a:gd name="connsiteX1-13" fmla="*/ 27107 w 27999"/>
                <a:gd name="connsiteY1-14" fmla="*/ 18018 h 18018"/>
                <a:gd name="connsiteX2-15" fmla="*/ 71 w 27999"/>
                <a:gd name="connsiteY2-16" fmla="*/ 9977 h 18018"/>
                <a:gd name="connsiteX3-17" fmla="*/ 0 w 27999"/>
                <a:gd name="connsiteY3-18" fmla="*/ 0 h 18018"/>
                <a:gd name="connsiteX4-19" fmla="*/ 27999 w 27999"/>
                <a:gd name="connsiteY4-20" fmla="*/ 12435 h 1801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999" h="18018">
                  <a:moveTo>
                    <a:pt x="27999" y="12435"/>
                  </a:moveTo>
                  <a:lnTo>
                    <a:pt x="27107" y="18018"/>
                  </a:lnTo>
                  <a:lnTo>
                    <a:pt x="71" y="9977"/>
                  </a:lnTo>
                  <a:cubicBezTo>
                    <a:pt x="-101" y="6604"/>
                    <a:pt x="172" y="3373"/>
                    <a:pt x="0" y="0"/>
                  </a:cubicBezTo>
                  <a:lnTo>
                    <a:pt x="27999" y="12435"/>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318" name="Freeform 33"/>
            <p:cNvSpPr/>
            <p:nvPr/>
          </p:nvSpPr>
          <p:spPr bwMode="auto">
            <a:xfrm>
              <a:off x="6558772" y="3735480"/>
              <a:ext cx="132698" cy="133962"/>
            </a:xfrm>
            <a:custGeom>
              <a:avLst/>
              <a:gdLst>
                <a:gd name="T0" fmla="*/ 128 w 128"/>
                <a:gd name="T1" fmla="*/ 65 h 130"/>
                <a:gd name="T2" fmla="*/ 63 w 128"/>
                <a:gd name="T3" fmla="*/ 130 h 130"/>
                <a:gd name="T4" fmla="*/ 0 w 128"/>
                <a:gd name="T5" fmla="*/ 65 h 130"/>
                <a:gd name="T6" fmla="*/ 67 w 128"/>
                <a:gd name="T7" fmla="*/ 2 h 130"/>
                <a:gd name="T8" fmla="*/ 128 w 128"/>
                <a:gd name="T9" fmla="*/ 65 h 130"/>
              </a:gdLst>
              <a:ahLst/>
              <a:cxnLst>
                <a:cxn ang="0">
                  <a:pos x="T0" y="T1"/>
                </a:cxn>
                <a:cxn ang="0">
                  <a:pos x="T2" y="T3"/>
                </a:cxn>
                <a:cxn ang="0">
                  <a:pos x="T4" y="T5"/>
                </a:cxn>
                <a:cxn ang="0">
                  <a:pos x="T6" y="T7"/>
                </a:cxn>
                <a:cxn ang="0">
                  <a:pos x="T8" y="T9"/>
                </a:cxn>
              </a:cxnLst>
              <a:rect l="0" t="0" r="r" b="b"/>
              <a:pathLst>
                <a:path w="128" h="130">
                  <a:moveTo>
                    <a:pt x="128" y="65"/>
                  </a:moveTo>
                  <a:cubicBezTo>
                    <a:pt x="128" y="101"/>
                    <a:pt x="99" y="130"/>
                    <a:pt x="63" y="130"/>
                  </a:cubicBezTo>
                  <a:cubicBezTo>
                    <a:pt x="28" y="129"/>
                    <a:pt x="0" y="100"/>
                    <a:pt x="0" y="65"/>
                  </a:cubicBezTo>
                  <a:cubicBezTo>
                    <a:pt x="1" y="29"/>
                    <a:pt x="31" y="0"/>
                    <a:pt x="67" y="2"/>
                  </a:cubicBezTo>
                  <a:cubicBezTo>
                    <a:pt x="100" y="3"/>
                    <a:pt x="127" y="31"/>
                    <a:pt x="128"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19" name="Freeform 34"/>
            <p:cNvSpPr/>
            <p:nvPr/>
          </p:nvSpPr>
          <p:spPr bwMode="auto">
            <a:xfrm>
              <a:off x="6759083" y="3695039"/>
              <a:ext cx="144704" cy="145336"/>
            </a:xfrm>
            <a:custGeom>
              <a:avLst/>
              <a:gdLst>
                <a:gd name="T0" fmla="*/ 133 w 140"/>
                <a:gd name="T1" fmla="*/ 60 h 141"/>
                <a:gd name="T2" fmla="*/ 59 w 140"/>
                <a:gd name="T3" fmla="*/ 133 h 141"/>
                <a:gd name="T4" fmla="*/ 7 w 140"/>
                <a:gd name="T5" fmla="*/ 80 h 141"/>
                <a:gd name="T6" fmla="*/ 82 w 140"/>
                <a:gd name="T7" fmla="*/ 7 h 141"/>
                <a:gd name="T8" fmla="*/ 133 w 140"/>
                <a:gd name="T9" fmla="*/ 60 h 141"/>
              </a:gdLst>
              <a:ahLst/>
              <a:cxnLst>
                <a:cxn ang="0">
                  <a:pos x="T0" y="T1"/>
                </a:cxn>
                <a:cxn ang="0">
                  <a:pos x="T2" y="T3"/>
                </a:cxn>
                <a:cxn ang="0">
                  <a:pos x="T4" y="T5"/>
                </a:cxn>
                <a:cxn ang="0">
                  <a:pos x="T6" y="T7"/>
                </a:cxn>
                <a:cxn ang="0">
                  <a:pos x="T8" y="T9"/>
                </a:cxn>
              </a:cxnLst>
              <a:rect l="0" t="0" r="r" b="b"/>
              <a:pathLst>
                <a:path w="140" h="141">
                  <a:moveTo>
                    <a:pt x="133" y="60"/>
                  </a:moveTo>
                  <a:cubicBezTo>
                    <a:pt x="140" y="104"/>
                    <a:pt x="102" y="141"/>
                    <a:pt x="59" y="133"/>
                  </a:cubicBezTo>
                  <a:cubicBezTo>
                    <a:pt x="32" y="129"/>
                    <a:pt x="11" y="107"/>
                    <a:pt x="7" y="80"/>
                  </a:cubicBezTo>
                  <a:cubicBezTo>
                    <a:pt x="0" y="36"/>
                    <a:pt x="38" y="0"/>
                    <a:pt x="82" y="7"/>
                  </a:cubicBezTo>
                  <a:cubicBezTo>
                    <a:pt x="108" y="12"/>
                    <a:pt x="129" y="34"/>
                    <a:pt x="133"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0" name="Freeform 35"/>
            <p:cNvSpPr/>
            <p:nvPr/>
          </p:nvSpPr>
          <p:spPr bwMode="auto">
            <a:xfrm>
              <a:off x="6966977" y="3659021"/>
              <a:ext cx="143440" cy="146600"/>
            </a:xfrm>
            <a:custGeom>
              <a:avLst/>
              <a:gdLst>
                <a:gd name="T0" fmla="*/ 133 w 139"/>
                <a:gd name="T1" fmla="*/ 61 h 142"/>
                <a:gd name="T2" fmla="*/ 58 w 139"/>
                <a:gd name="T3" fmla="*/ 134 h 142"/>
                <a:gd name="T4" fmla="*/ 6 w 139"/>
                <a:gd name="T5" fmla="*/ 81 h 142"/>
                <a:gd name="T6" fmla="*/ 81 w 139"/>
                <a:gd name="T7" fmla="*/ 8 h 142"/>
                <a:gd name="T8" fmla="*/ 133 w 139"/>
                <a:gd name="T9" fmla="*/ 61 h 142"/>
              </a:gdLst>
              <a:ahLst/>
              <a:cxnLst>
                <a:cxn ang="0">
                  <a:pos x="T0" y="T1"/>
                </a:cxn>
                <a:cxn ang="0">
                  <a:pos x="T2" y="T3"/>
                </a:cxn>
                <a:cxn ang="0">
                  <a:pos x="T4" y="T5"/>
                </a:cxn>
                <a:cxn ang="0">
                  <a:pos x="T6" y="T7"/>
                </a:cxn>
                <a:cxn ang="0">
                  <a:pos x="T8" y="T9"/>
                </a:cxn>
              </a:cxnLst>
              <a:rect l="0" t="0" r="r" b="b"/>
              <a:pathLst>
                <a:path w="139" h="142">
                  <a:moveTo>
                    <a:pt x="133" y="61"/>
                  </a:moveTo>
                  <a:cubicBezTo>
                    <a:pt x="139" y="105"/>
                    <a:pt x="101" y="142"/>
                    <a:pt x="58" y="134"/>
                  </a:cubicBezTo>
                  <a:cubicBezTo>
                    <a:pt x="31" y="129"/>
                    <a:pt x="10" y="108"/>
                    <a:pt x="6" y="81"/>
                  </a:cubicBezTo>
                  <a:cubicBezTo>
                    <a:pt x="0" y="37"/>
                    <a:pt x="37" y="0"/>
                    <a:pt x="81" y="8"/>
                  </a:cubicBezTo>
                  <a:cubicBezTo>
                    <a:pt x="107" y="13"/>
                    <a:pt x="129" y="34"/>
                    <a:pt x="133"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1" name="Freeform 39"/>
            <p:cNvSpPr/>
            <p:nvPr/>
          </p:nvSpPr>
          <p:spPr bwMode="auto">
            <a:xfrm>
              <a:off x="4630861" y="3735480"/>
              <a:ext cx="132698" cy="133962"/>
            </a:xfrm>
            <a:custGeom>
              <a:avLst/>
              <a:gdLst>
                <a:gd name="T0" fmla="*/ 0 w 129"/>
                <a:gd name="T1" fmla="*/ 65 h 130"/>
                <a:gd name="T2" fmla="*/ 65 w 129"/>
                <a:gd name="T3" fmla="*/ 130 h 130"/>
                <a:gd name="T4" fmla="*/ 128 w 129"/>
                <a:gd name="T5" fmla="*/ 65 h 130"/>
                <a:gd name="T6" fmla="*/ 62 w 129"/>
                <a:gd name="T7" fmla="*/ 2 h 130"/>
                <a:gd name="T8" fmla="*/ 0 w 129"/>
                <a:gd name="T9" fmla="*/ 65 h 130"/>
              </a:gdLst>
              <a:ahLst/>
              <a:cxnLst>
                <a:cxn ang="0">
                  <a:pos x="T0" y="T1"/>
                </a:cxn>
                <a:cxn ang="0">
                  <a:pos x="T2" y="T3"/>
                </a:cxn>
                <a:cxn ang="0">
                  <a:pos x="T4" y="T5"/>
                </a:cxn>
                <a:cxn ang="0">
                  <a:pos x="T6" y="T7"/>
                </a:cxn>
                <a:cxn ang="0">
                  <a:pos x="T8" y="T9"/>
                </a:cxn>
              </a:cxnLst>
              <a:rect l="0" t="0" r="r" b="b"/>
              <a:pathLst>
                <a:path w="129" h="130">
                  <a:moveTo>
                    <a:pt x="0" y="65"/>
                  </a:moveTo>
                  <a:cubicBezTo>
                    <a:pt x="0" y="101"/>
                    <a:pt x="29" y="130"/>
                    <a:pt x="65" y="130"/>
                  </a:cubicBezTo>
                  <a:cubicBezTo>
                    <a:pt x="101" y="129"/>
                    <a:pt x="129" y="100"/>
                    <a:pt x="128" y="65"/>
                  </a:cubicBezTo>
                  <a:cubicBezTo>
                    <a:pt x="128" y="29"/>
                    <a:pt x="98" y="0"/>
                    <a:pt x="62" y="2"/>
                  </a:cubicBezTo>
                  <a:cubicBezTo>
                    <a:pt x="28" y="3"/>
                    <a:pt x="1" y="31"/>
                    <a:pt x="0"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2" name="Freeform 40"/>
            <p:cNvSpPr/>
            <p:nvPr/>
          </p:nvSpPr>
          <p:spPr bwMode="auto">
            <a:xfrm>
              <a:off x="4417912" y="3695039"/>
              <a:ext cx="144704" cy="145336"/>
            </a:xfrm>
            <a:custGeom>
              <a:avLst/>
              <a:gdLst>
                <a:gd name="T0" fmla="*/ 7 w 140"/>
                <a:gd name="T1" fmla="*/ 60 h 141"/>
                <a:gd name="T2" fmla="*/ 82 w 140"/>
                <a:gd name="T3" fmla="*/ 133 h 141"/>
                <a:gd name="T4" fmla="*/ 133 w 140"/>
                <a:gd name="T5" fmla="*/ 80 h 141"/>
                <a:gd name="T6" fmla="*/ 58 w 140"/>
                <a:gd name="T7" fmla="*/ 7 h 141"/>
                <a:gd name="T8" fmla="*/ 7 w 140"/>
                <a:gd name="T9" fmla="*/ 60 h 141"/>
              </a:gdLst>
              <a:ahLst/>
              <a:cxnLst>
                <a:cxn ang="0">
                  <a:pos x="T0" y="T1"/>
                </a:cxn>
                <a:cxn ang="0">
                  <a:pos x="T2" y="T3"/>
                </a:cxn>
                <a:cxn ang="0">
                  <a:pos x="T4" y="T5"/>
                </a:cxn>
                <a:cxn ang="0">
                  <a:pos x="T6" y="T7"/>
                </a:cxn>
                <a:cxn ang="0">
                  <a:pos x="T8" y="T9"/>
                </a:cxn>
              </a:cxnLst>
              <a:rect l="0" t="0" r="r" b="b"/>
              <a:pathLst>
                <a:path w="140" h="141">
                  <a:moveTo>
                    <a:pt x="7" y="60"/>
                  </a:moveTo>
                  <a:cubicBezTo>
                    <a:pt x="0" y="104"/>
                    <a:pt x="38" y="141"/>
                    <a:pt x="82" y="133"/>
                  </a:cubicBezTo>
                  <a:cubicBezTo>
                    <a:pt x="108" y="129"/>
                    <a:pt x="129" y="107"/>
                    <a:pt x="133" y="80"/>
                  </a:cubicBezTo>
                  <a:cubicBezTo>
                    <a:pt x="140" y="36"/>
                    <a:pt x="102" y="0"/>
                    <a:pt x="58" y="7"/>
                  </a:cubicBezTo>
                  <a:cubicBezTo>
                    <a:pt x="32" y="12"/>
                    <a:pt x="11" y="34"/>
                    <a:pt x="7"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3" name="Freeform 41"/>
            <p:cNvSpPr/>
            <p:nvPr/>
          </p:nvSpPr>
          <p:spPr bwMode="auto">
            <a:xfrm>
              <a:off x="4211282" y="3659021"/>
              <a:ext cx="144704" cy="146600"/>
            </a:xfrm>
            <a:custGeom>
              <a:avLst/>
              <a:gdLst>
                <a:gd name="T0" fmla="*/ 7 w 140"/>
                <a:gd name="T1" fmla="*/ 61 h 142"/>
                <a:gd name="T2" fmla="*/ 82 w 140"/>
                <a:gd name="T3" fmla="*/ 134 h 142"/>
                <a:gd name="T4" fmla="*/ 133 w 140"/>
                <a:gd name="T5" fmla="*/ 81 h 142"/>
                <a:gd name="T6" fmla="*/ 58 w 140"/>
                <a:gd name="T7" fmla="*/ 8 h 142"/>
                <a:gd name="T8" fmla="*/ 7 w 140"/>
                <a:gd name="T9" fmla="*/ 61 h 142"/>
              </a:gdLst>
              <a:ahLst/>
              <a:cxnLst>
                <a:cxn ang="0">
                  <a:pos x="T0" y="T1"/>
                </a:cxn>
                <a:cxn ang="0">
                  <a:pos x="T2" y="T3"/>
                </a:cxn>
                <a:cxn ang="0">
                  <a:pos x="T4" y="T5"/>
                </a:cxn>
                <a:cxn ang="0">
                  <a:pos x="T6" y="T7"/>
                </a:cxn>
                <a:cxn ang="0">
                  <a:pos x="T8" y="T9"/>
                </a:cxn>
              </a:cxnLst>
              <a:rect l="0" t="0" r="r" b="b"/>
              <a:pathLst>
                <a:path w="140" h="142">
                  <a:moveTo>
                    <a:pt x="7" y="61"/>
                  </a:moveTo>
                  <a:cubicBezTo>
                    <a:pt x="0" y="105"/>
                    <a:pt x="38" y="142"/>
                    <a:pt x="82" y="134"/>
                  </a:cubicBezTo>
                  <a:cubicBezTo>
                    <a:pt x="108" y="129"/>
                    <a:pt x="129" y="108"/>
                    <a:pt x="133" y="81"/>
                  </a:cubicBezTo>
                  <a:cubicBezTo>
                    <a:pt x="140" y="37"/>
                    <a:pt x="102" y="0"/>
                    <a:pt x="58" y="8"/>
                  </a:cubicBezTo>
                  <a:cubicBezTo>
                    <a:pt x="32" y="13"/>
                    <a:pt x="11" y="34"/>
                    <a:pt x="7"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grpSp>
      <p:grpSp>
        <p:nvGrpSpPr>
          <p:cNvPr id="324" name="Group 88"/>
          <p:cNvGrpSpPr/>
          <p:nvPr/>
        </p:nvGrpSpPr>
        <p:grpSpPr>
          <a:xfrm>
            <a:off x="4594386" y="4200974"/>
            <a:ext cx="2015114" cy="1694742"/>
            <a:chOff x="4963869" y="1554810"/>
            <a:chExt cx="2015114" cy="1694742"/>
          </a:xfrm>
        </p:grpSpPr>
        <p:sp>
          <p:nvSpPr>
            <p:cNvPr id="325" name="Freeform 5"/>
            <p:cNvSpPr>
              <a:spLocks noEditPoints="1"/>
            </p:cNvSpPr>
            <p:nvPr/>
          </p:nvSpPr>
          <p:spPr bwMode="auto">
            <a:xfrm>
              <a:off x="4963869" y="2527928"/>
              <a:ext cx="496670" cy="593981"/>
            </a:xfrm>
            <a:custGeom>
              <a:avLst/>
              <a:gdLst>
                <a:gd name="T0" fmla="*/ 688 w 786"/>
                <a:gd name="T1" fmla="*/ 534 h 940"/>
                <a:gd name="T2" fmla="*/ 786 w 786"/>
                <a:gd name="T3" fmla="*/ 507 h 940"/>
                <a:gd name="T4" fmla="*/ 693 w 786"/>
                <a:gd name="T5" fmla="*/ 232 h 940"/>
                <a:gd name="T6" fmla="*/ 610 w 786"/>
                <a:gd name="T7" fmla="*/ 268 h 940"/>
                <a:gd name="T8" fmla="*/ 533 w 786"/>
                <a:gd name="T9" fmla="*/ 0 h 940"/>
                <a:gd name="T10" fmla="*/ 0 w 786"/>
                <a:gd name="T11" fmla="*/ 168 h 940"/>
                <a:gd name="T12" fmla="*/ 224 w 786"/>
                <a:gd name="T13" fmla="*/ 940 h 940"/>
                <a:gd name="T14" fmla="*/ 768 w 786"/>
                <a:gd name="T15" fmla="*/ 809 h 940"/>
                <a:gd name="T16" fmla="*/ 688 w 786"/>
                <a:gd name="T17" fmla="*/ 534 h 940"/>
                <a:gd name="T18" fmla="*/ 669 w 786"/>
                <a:gd name="T19" fmla="*/ 292 h 940"/>
                <a:gd name="T20" fmla="*/ 726 w 786"/>
                <a:gd name="T21" fmla="*/ 485 h 940"/>
                <a:gd name="T22" fmla="*/ 677 w 786"/>
                <a:gd name="T23" fmla="*/ 498 h 940"/>
                <a:gd name="T24" fmla="*/ 621 w 786"/>
                <a:gd name="T25" fmla="*/ 304 h 940"/>
                <a:gd name="T26" fmla="*/ 669 w 786"/>
                <a:gd name="T27" fmla="*/ 292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6" h="940">
                  <a:moveTo>
                    <a:pt x="688" y="534"/>
                  </a:moveTo>
                  <a:lnTo>
                    <a:pt x="786" y="507"/>
                  </a:lnTo>
                  <a:lnTo>
                    <a:pt x="693" y="232"/>
                  </a:lnTo>
                  <a:lnTo>
                    <a:pt x="610" y="268"/>
                  </a:lnTo>
                  <a:lnTo>
                    <a:pt x="533" y="0"/>
                  </a:lnTo>
                  <a:lnTo>
                    <a:pt x="0" y="168"/>
                  </a:lnTo>
                  <a:lnTo>
                    <a:pt x="224" y="940"/>
                  </a:lnTo>
                  <a:lnTo>
                    <a:pt x="768" y="809"/>
                  </a:lnTo>
                  <a:lnTo>
                    <a:pt x="688" y="534"/>
                  </a:lnTo>
                  <a:close/>
                  <a:moveTo>
                    <a:pt x="669" y="292"/>
                  </a:moveTo>
                  <a:lnTo>
                    <a:pt x="726" y="485"/>
                  </a:lnTo>
                  <a:lnTo>
                    <a:pt x="677" y="498"/>
                  </a:lnTo>
                  <a:lnTo>
                    <a:pt x="621" y="304"/>
                  </a:lnTo>
                  <a:lnTo>
                    <a:pt x="669" y="292"/>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26" name="Freeform 6"/>
            <p:cNvSpPr/>
            <p:nvPr/>
          </p:nvSpPr>
          <p:spPr bwMode="auto">
            <a:xfrm>
              <a:off x="5382184" y="2588590"/>
              <a:ext cx="531424" cy="226218"/>
            </a:xfrm>
            <a:custGeom>
              <a:avLst/>
              <a:gdLst>
                <a:gd name="T0" fmla="*/ 2 w 515"/>
                <a:gd name="T1" fmla="*/ 147 h 219"/>
                <a:gd name="T2" fmla="*/ 17 w 515"/>
                <a:gd name="T3" fmla="*/ 153 h 219"/>
                <a:gd name="T4" fmla="*/ 4 w 515"/>
                <a:gd name="T5" fmla="*/ 166 h 219"/>
                <a:gd name="T6" fmla="*/ 24 w 515"/>
                <a:gd name="T7" fmla="*/ 176 h 219"/>
                <a:gd name="T8" fmla="*/ 24 w 515"/>
                <a:gd name="T9" fmla="*/ 176 h 219"/>
                <a:gd name="T10" fmla="*/ 10 w 515"/>
                <a:gd name="T11" fmla="*/ 189 h 219"/>
                <a:gd name="T12" fmla="*/ 29 w 515"/>
                <a:gd name="T13" fmla="*/ 195 h 219"/>
                <a:gd name="T14" fmla="*/ 13 w 515"/>
                <a:gd name="T15" fmla="*/ 211 h 219"/>
                <a:gd name="T16" fmla="*/ 32 w 515"/>
                <a:gd name="T17" fmla="*/ 213 h 219"/>
                <a:gd name="T18" fmla="*/ 515 w 515"/>
                <a:gd name="T19" fmla="*/ 74 h 219"/>
                <a:gd name="T20" fmla="*/ 483 w 515"/>
                <a:gd name="T21" fmla="*/ 0 h 219"/>
                <a:gd name="T22" fmla="*/ 17 w 515"/>
                <a:gd name="T23" fmla="*/ 135 h 219"/>
                <a:gd name="T24" fmla="*/ 2 w 515"/>
                <a:gd name="T25"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5" h="219">
                  <a:moveTo>
                    <a:pt x="2" y="147"/>
                  </a:moveTo>
                  <a:cubicBezTo>
                    <a:pt x="3" y="154"/>
                    <a:pt x="12" y="155"/>
                    <a:pt x="17" y="153"/>
                  </a:cubicBezTo>
                  <a:cubicBezTo>
                    <a:pt x="12" y="154"/>
                    <a:pt x="3" y="157"/>
                    <a:pt x="4" y="166"/>
                  </a:cubicBezTo>
                  <a:cubicBezTo>
                    <a:pt x="6" y="176"/>
                    <a:pt x="20" y="176"/>
                    <a:pt x="24" y="176"/>
                  </a:cubicBezTo>
                  <a:cubicBezTo>
                    <a:pt x="24" y="176"/>
                    <a:pt x="24" y="176"/>
                    <a:pt x="24" y="176"/>
                  </a:cubicBezTo>
                  <a:cubicBezTo>
                    <a:pt x="20" y="177"/>
                    <a:pt x="9" y="180"/>
                    <a:pt x="10" y="189"/>
                  </a:cubicBezTo>
                  <a:cubicBezTo>
                    <a:pt x="12" y="197"/>
                    <a:pt x="24" y="196"/>
                    <a:pt x="29" y="195"/>
                  </a:cubicBezTo>
                  <a:cubicBezTo>
                    <a:pt x="24" y="196"/>
                    <a:pt x="11" y="200"/>
                    <a:pt x="13" y="211"/>
                  </a:cubicBezTo>
                  <a:cubicBezTo>
                    <a:pt x="15" y="219"/>
                    <a:pt x="32" y="213"/>
                    <a:pt x="32" y="213"/>
                  </a:cubicBezTo>
                  <a:cubicBezTo>
                    <a:pt x="350" y="91"/>
                    <a:pt x="515" y="74"/>
                    <a:pt x="515" y="74"/>
                  </a:cubicBezTo>
                  <a:cubicBezTo>
                    <a:pt x="483" y="0"/>
                    <a:pt x="483" y="0"/>
                    <a:pt x="483" y="0"/>
                  </a:cubicBezTo>
                  <a:cubicBezTo>
                    <a:pt x="145" y="77"/>
                    <a:pt x="49" y="126"/>
                    <a:pt x="17" y="135"/>
                  </a:cubicBezTo>
                  <a:cubicBezTo>
                    <a:pt x="17" y="135"/>
                    <a:pt x="0" y="140"/>
                    <a:pt x="2" y="14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7" name="Freeform 7"/>
            <p:cNvSpPr/>
            <p:nvPr/>
          </p:nvSpPr>
          <p:spPr bwMode="auto">
            <a:xfrm>
              <a:off x="6604269" y="2090657"/>
              <a:ext cx="374714" cy="384192"/>
            </a:xfrm>
            <a:custGeom>
              <a:avLst/>
              <a:gdLst>
                <a:gd name="T0" fmla="*/ 151 w 363"/>
                <a:gd name="T1" fmla="*/ 4 h 372"/>
                <a:gd name="T2" fmla="*/ 147 w 363"/>
                <a:gd name="T3" fmla="*/ 20 h 372"/>
                <a:gd name="T4" fmla="*/ 133 w 363"/>
                <a:gd name="T5" fmla="*/ 9 h 372"/>
                <a:gd name="T6" fmla="*/ 126 w 363"/>
                <a:gd name="T7" fmla="*/ 30 h 372"/>
                <a:gd name="T8" fmla="*/ 126 w 363"/>
                <a:gd name="T9" fmla="*/ 30 h 372"/>
                <a:gd name="T10" fmla="*/ 111 w 363"/>
                <a:gd name="T11" fmla="*/ 18 h 372"/>
                <a:gd name="T12" fmla="*/ 107 w 363"/>
                <a:gd name="T13" fmla="*/ 37 h 372"/>
                <a:gd name="T14" fmla="*/ 89 w 363"/>
                <a:gd name="T15" fmla="*/ 24 h 372"/>
                <a:gd name="T16" fmla="*/ 90 w 363"/>
                <a:gd name="T17" fmla="*/ 43 h 372"/>
                <a:gd name="T18" fmla="*/ 0 w 363"/>
                <a:gd name="T19" fmla="*/ 293 h 372"/>
                <a:gd name="T20" fmla="*/ 16 w 363"/>
                <a:gd name="T21" fmla="*/ 372 h 372"/>
                <a:gd name="T22" fmla="*/ 165 w 363"/>
                <a:gd name="T23" fmla="*/ 17 h 372"/>
                <a:gd name="T24" fmla="*/ 151 w 363"/>
                <a:gd name="T25" fmla="*/ 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3" h="372">
                  <a:moveTo>
                    <a:pt x="151" y="4"/>
                  </a:moveTo>
                  <a:cubicBezTo>
                    <a:pt x="144" y="7"/>
                    <a:pt x="146" y="14"/>
                    <a:pt x="147" y="20"/>
                  </a:cubicBezTo>
                  <a:cubicBezTo>
                    <a:pt x="145" y="14"/>
                    <a:pt x="141" y="6"/>
                    <a:pt x="133" y="9"/>
                  </a:cubicBezTo>
                  <a:cubicBezTo>
                    <a:pt x="123" y="12"/>
                    <a:pt x="125" y="25"/>
                    <a:pt x="126" y="30"/>
                  </a:cubicBezTo>
                  <a:cubicBezTo>
                    <a:pt x="126" y="30"/>
                    <a:pt x="126" y="30"/>
                    <a:pt x="126" y="30"/>
                  </a:cubicBezTo>
                  <a:cubicBezTo>
                    <a:pt x="124" y="26"/>
                    <a:pt x="119" y="15"/>
                    <a:pt x="111" y="18"/>
                  </a:cubicBezTo>
                  <a:cubicBezTo>
                    <a:pt x="103" y="20"/>
                    <a:pt x="106" y="32"/>
                    <a:pt x="107" y="37"/>
                  </a:cubicBezTo>
                  <a:cubicBezTo>
                    <a:pt x="105" y="32"/>
                    <a:pt x="99" y="19"/>
                    <a:pt x="89" y="24"/>
                  </a:cubicBezTo>
                  <a:cubicBezTo>
                    <a:pt x="82" y="27"/>
                    <a:pt x="90" y="43"/>
                    <a:pt x="90" y="43"/>
                  </a:cubicBezTo>
                  <a:cubicBezTo>
                    <a:pt x="257" y="339"/>
                    <a:pt x="0" y="293"/>
                    <a:pt x="0" y="293"/>
                  </a:cubicBezTo>
                  <a:cubicBezTo>
                    <a:pt x="16" y="372"/>
                    <a:pt x="16" y="372"/>
                    <a:pt x="16" y="372"/>
                  </a:cubicBezTo>
                  <a:cubicBezTo>
                    <a:pt x="363" y="364"/>
                    <a:pt x="178" y="47"/>
                    <a:pt x="165" y="17"/>
                  </a:cubicBezTo>
                  <a:cubicBezTo>
                    <a:pt x="165" y="17"/>
                    <a:pt x="158" y="0"/>
                    <a:pt x="151" y="4"/>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8" name="Freeform 8"/>
            <p:cNvSpPr/>
            <p:nvPr/>
          </p:nvSpPr>
          <p:spPr bwMode="auto">
            <a:xfrm>
              <a:off x="6604269" y="2393335"/>
              <a:ext cx="58134" cy="81514"/>
            </a:xfrm>
            <a:custGeom>
              <a:avLst/>
              <a:gdLst>
                <a:gd name="T0" fmla="*/ 0 w 56"/>
                <a:gd name="T1" fmla="*/ 0 h 79"/>
                <a:gd name="T2" fmla="*/ 16 w 56"/>
                <a:gd name="T3" fmla="*/ 79 h 79"/>
                <a:gd name="T4" fmla="*/ 56 w 56"/>
                <a:gd name="T5" fmla="*/ 76 h 79"/>
                <a:gd name="T6" fmla="*/ 48 w 56"/>
                <a:gd name="T7" fmla="*/ 2 h 79"/>
                <a:gd name="T8" fmla="*/ 0 w 56"/>
                <a:gd name="T9" fmla="*/ 0 h 79"/>
              </a:gdLst>
              <a:ahLst/>
              <a:cxnLst>
                <a:cxn ang="0">
                  <a:pos x="T0" y="T1"/>
                </a:cxn>
                <a:cxn ang="0">
                  <a:pos x="T2" y="T3"/>
                </a:cxn>
                <a:cxn ang="0">
                  <a:pos x="T4" y="T5"/>
                </a:cxn>
                <a:cxn ang="0">
                  <a:pos x="T6" y="T7"/>
                </a:cxn>
                <a:cxn ang="0">
                  <a:pos x="T8" y="T9"/>
                </a:cxn>
              </a:cxnLst>
              <a:rect l="0" t="0" r="r" b="b"/>
              <a:pathLst>
                <a:path w="56" h="79">
                  <a:moveTo>
                    <a:pt x="0" y="0"/>
                  </a:moveTo>
                  <a:cubicBezTo>
                    <a:pt x="16" y="79"/>
                    <a:pt x="16" y="79"/>
                    <a:pt x="16" y="79"/>
                  </a:cubicBezTo>
                  <a:cubicBezTo>
                    <a:pt x="30" y="78"/>
                    <a:pt x="44" y="77"/>
                    <a:pt x="56" y="76"/>
                  </a:cubicBezTo>
                  <a:cubicBezTo>
                    <a:pt x="48" y="2"/>
                    <a:pt x="48" y="2"/>
                    <a:pt x="48" y="2"/>
                  </a:cubicBezTo>
                  <a:cubicBezTo>
                    <a:pt x="21" y="4"/>
                    <a:pt x="0" y="0"/>
                    <a:pt x="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9" name="Freeform 9"/>
            <p:cNvSpPr/>
            <p:nvPr/>
          </p:nvSpPr>
          <p:spPr bwMode="auto">
            <a:xfrm>
              <a:off x="5967319" y="2770576"/>
              <a:ext cx="980701" cy="478976"/>
            </a:xfrm>
            <a:custGeom>
              <a:avLst/>
              <a:gdLst>
                <a:gd name="T0" fmla="*/ 924 w 950"/>
                <a:gd name="T1" fmla="*/ 108 h 464"/>
                <a:gd name="T2" fmla="*/ 829 w 950"/>
                <a:gd name="T3" fmla="*/ 158 h 464"/>
                <a:gd name="T4" fmla="*/ 817 w 950"/>
                <a:gd name="T5" fmla="*/ 29 h 464"/>
                <a:gd name="T6" fmla="*/ 720 w 950"/>
                <a:gd name="T7" fmla="*/ 58 h 464"/>
                <a:gd name="T8" fmla="*/ 89 w 950"/>
                <a:gd name="T9" fmla="*/ 242 h 464"/>
                <a:gd name="T10" fmla="*/ 121 w 950"/>
                <a:gd name="T11" fmla="*/ 343 h 464"/>
                <a:gd name="T12" fmla="*/ 47 w 950"/>
                <a:gd name="T13" fmla="*/ 340 h 464"/>
                <a:gd name="T14" fmla="*/ 58 w 950"/>
                <a:gd name="T15" fmla="*/ 461 h 464"/>
                <a:gd name="T16" fmla="*/ 72 w 950"/>
                <a:gd name="T17" fmla="*/ 383 h 464"/>
                <a:gd name="T18" fmla="*/ 167 w 950"/>
                <a:gd name="T19" fmla="*/ 395 h 464"/>
                <a:gd name="T20" fmla="*/ 161 w 950"/>
                <a:gd name="T21" fmla="*/ 270 h 464"/>
                <a:gd name="T22" fmla="*/ 774 w 950"/>
                <a:gd name="T23" fmla="*/ 84 h 464"/>
                <a:gd name="T24" fmla="*/ 806 w 950"/>
                <a:gd name="T25" fmla="*/ 237 h 464"/>
                <a:gd name="T26" fmla="*/ 924 w 950"/>
                <a:gd name="T27" fmla="*/ 10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0" h="464">
                  <a:moveTo>
                    <a:pt x="924" y="108"/>
                  </a:moveTo>
                  <a:cubicBezTo>
                    <a:pt x="897" y="38"/>
                    <a:pt x="829" y="158"/>
                    <a:pt x="829" y="158"/>
                  </a:cubicBezTo>
                  <a:cubicBezTo>
                    <a:pt x="829" y="158"/>
                    <a:pt x="844" y="60"/>
                    <a:pt x="817" y="29"/>
                  </a:cubicBezTo>
                  <a:cubicBezTo>
                    <a:pt x="791" y="0"/>
                    <a:pt x="735" y="46"/>
                    <a:pt x="720" y="58"/>
                  </a:cubicBezTo>
                  <a:cubicBezTo>
                    <a:pt x="89" y="242"/>
                    <a:pt x="89" y="242"/>
                    <a:pt x="89" y="242"/>
                  </a:cubicBezTo>
                  <a:cubicBezTo>
                    <a:pt x="121" y="343"/>
                    <a:pt x="121" y="343"/>
                    <a:pt x="121" y="343"/>
                  </a:cubicBezTo>
                  <a:cubicBezTo>
                    <a:pt x="47" y="340"/>
                    <a:pt x="47" y="340"/>
                    <a:pt x="47" y="340"/>
                  </a:cubicBezTo>
                  <a:cubicBezTo>
                    <a:pt x="47" y="340"/>
                    <a:pt x="0" y="457"/>
                    <a:pt x="58" y="461"/>
                  </a:cubicBezTo>
                  <a:cubicBezTo>
                    <a:pt x="116" y="464"/>
                    <a:pt x="72" y="383"/>
                    <a:pt x="72" y="383"/>
                  </a:cubicBezTo>
                  <a:cubicBezTo>
                    <a:pt x="72" y="383"/>
                    <a:pt x="129" y="410"/>
                    <a:pt x="167" y="395"/>
                  </a:cubicBezTo>
                  <a:cubicBezTo>
                    <a:pt x="197" y="384"/>
                    <a:pt x="167" y="297"/>
                    <a:pt x="161" y="270"/>
                  </a:cubicBezTo>
                  <a:cubicBezTo>
                    <a:pt x="580" y="216"/>
                    <a:pt x="768" y="88"/>
                    <a:pt x="774" y="84"/>
                  </a:cubicBezTo>
                  <a:cubicBezTo>
                    <a:pt x="774" y="84"/>
                    <a:pt x="792" y="186"/>
                    <a:pt x="806" y="237"/>
                  </a:cubicBezTo>
                  <a:cubicBezTo>
                    <a:pt x="806" y="237"/>
                    <a:pt x="950" y="178"/>
                    <a:pt x="924" y="108"/>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0" name="Freeform 10"/>
            <p:cNvSpPr/>
            <p:nvPr/>
          </p:nvSpPr>
          <p:spPr bwMode="auto">
            <a:xfrm>
              <a:off x="6605533" y="2393335"/>
              <a:ext cx="126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1" name="Freeform 12"/>
            <p:cNvSpPr/>
            <p:nvPr/>
          </p:nvSpPr>
          <p:spPr bwMode="auto">
            <a:xfrm>
              <a:off x="5784069" y="1592092"/>
              <a:ext cx="819568" cy="996499"/>
            </a:xfrm>
            <a:custGeom>
              <a:avLst/>
              <a:gdLst>
                <a:gd name="T0" fmla="*/ 794 w 794"/>
                <a:gd name="T1" fmla="*/ 771 h 965"/>
                <a:gd name="T2" fmla="*/ 152 w 794"/>
                <a:gd name="T3" fmla="*/ 398 h 965"/>
                <a:gd name="T4" fmla="*/ 94 w 794"/>
                <a:gd name="T5" fmla="*/ 965 h 965"/>
                <a:gd name="T6" fmla="*/ 794 w 794"/>
                <a:gd name="T7" fmla="*/ 771 h 965"/>
              </a:gdLst>
              <a:ahLst/>
              <a:cxnLst>
                <a:cxn ang="0">
                  <a:pos x="T0" y="T1"/>
                </a:cxn>
                <a:cxn ang="0">
                  <a:pos x="T2" y="T3"/>
                </a:cxn>
                <a:cxn ang="0">
                  <a:pos x="T4" y="T5"/>
                </a:cxn>
                <a:cxn ang="0">
                  <a:pos x="T6" y="T7"/>
                </a:cxn>
              </a:cxnLst>
              <a:rect l="0" t="0" r="r" b="b"/>
              <a:pathLst>
                <a:path w="794" h="965">
                  <a:moveTo>
                    <a:pt x="794" y="771"/>
                  </a:moveTo>
                  <a:cubicBezTo>
                    <a:pt x="794" y="771"/>
                    <a:pt x="679" y="0"/>
                    <a:pt x="152" y="398"/>
                  </a:cubicBezTo>
                  <a:cubicBezTo>
                    <a:pt x="152" y="398"/>
                    <a:pt x="0" y="581"/>
                    <a:pt x="94" y="965"/>
                  </a:cubicBezTo>
                  <a:cubicBezTo>
                    <a:pt x="698" y="934"/>
                    <a:pt x="794" y="771"/>
                    <a:pt x="794" y="77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2" name="Freeform 13"/>
            <p:cNvSpPr/>
            <p:nvPr/>
          </p:nvSpPr>
          <p:spPr bwMode="auto">
            <a:xfrm>
              <a:off x="5473809" y="1554810"/>
              <a:ext cx="1217662" cy="1033780"/>
            </a:xfrm>
            <a:custGeom>
              <a:avLst/>
              <a:gdLst>
                <a:gd name="T0" fmla="*/ 951 w 1179"/>
                <a:gd name="T1" fmla="*/ 33 h 1001"/>
                <a:gd name="T2" fmla="*/ 504 w 1179"/>
                <a:gd name="T3" fmla="*/ 500 h 1001"/>
                <a:gd name="T4" fmla="*/ 502 w 1179"/>
                <a:gd name="T5" fmla="*/ 685 h 1001"/>
                <a:gd name="T6" fmla="*/ 421 w 1179"/>
                <a:gd name="T7" fmla="*/ 710 h 1001"/>
                <a:gd name="T8" fmla="*/ 498 w 1179"/>
                <a:gd name="T9" fmla="*/ 738 h 1001"/>
                <a:gd name="T10" fmla="*/ 394 w 1179"/>
                <a:gd name="T11" fmla="*/ 1001 h 1001"/>
                <a:gd name="T12" fmla="*/ 340 w 1179"/>
                <a:gd name="T13" fmla="*/ 331 h 1001"/>
                <a:gd name="T14" fmla="*/ 479 w 1179"/>
                <a:gd name="T15" fmla="*/ 115 h 1001"/>
                <a:gd name="T16" fmla="*/ 951 w 1179"/>
                <a:gd name="T17" fmla="*/ 33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9" h="1001">
                  <a:moveTo>
                    <a:pt x="951" y="33"/>
                  </a:moveTo>
                  <a:cubicBezTo>
                    <a:pt x="951" y="33"/>
                    <a:pt x="1179" y="438"/>
                    <a:pt x="504" y="500"/>
                  </a:cubicBezTo>
                  <a:cubicBezTo>
                    <a:pt x="502" y="685"/>
                    <a:pt x="502" y="685"/>
                    <a:pt x="502" y="685"/>
                  </a:cubicBezTo>
                  <a:cubicBezTo>
                    <a:pt x="502" y="685"/>
                    <a:pt x="423" y="637"/>
                    <a:pt x="421" y="710"/>
                  </a:cubicBezTo>
                  <a:cubicBezTo>
                    <a:pt x="419" y="783"/>
                    <a:pt x="498" y="738"/>
                    <a:pt x="498" y="738"/>
                  </a:cubicBezTo>
                  <a:cubicBezTo>
                    <a:pt x="498" y="738"/>
                    <a:pt x="468" y="934"/>
                    <a:pt x="394" y="1001"/>
                  </a:cubicBezTo>
                  <a:cubicBezTo>
                    <a:pt x="394" y="1001"/>
                    <a:pt x="0" y="320"/>
                    <a:pt x="340" y="331"/>
                  </a:cubicBezTo>
                  <a:cubicBezTo>
                    <a:pt x="340" y="331"/>
                    <a:pt x="303" y="208"/>
                    <a:pt x="479" y="115"/>
                  </a:cubicBezTo>
                  <a:cubicBezTo>
                    <a:pt x="697" y="0"/>
                    <a:pt x="908" y="240"/>
                    <a:pt x="951" y="3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3" name="Freeform 14"/>
            <p:cNvSpPr/>
            <p:nvPr/>
          </p:nvSpPr>
          <p:spPr bwMode="auto">
            <a:xfrm>
              <a:off x="5880749" y="2388280"/>
              <a:ext cx="830310" cy="631895"/>
            </a:xfrm>
            <a:custGeom>
              <a:avLst/>
              <a:gdLst>
                <a:gd name="T0" fmla="*/ 700 w 804"/>
                <a:gd name="T1" fmla="*/ 0 h 612"/>
                <a:gd name="T2" fmla="*/ 804 w 804"/>
                <a:gd name="T3" fmla="*/ 428 h 612"/>
                <a:gd name="T4" fmla="*/ 173 w 804"/>
                <a:gd name="T5" fmla="*/ 612 h 612"/>
                <a:gd name="T6" fmla="*/ 0 w 804"/>
                <a:gd name="T7" fmla="*/ 194 h 612"/>
                <a:gd name="T8" fmla="*/ 700 w 804"/>
                <a:gd name="T9" fmla="*/ 0 h 612"/>
              </a:gdLst>
              <a:ahLst/>
              <a:cxnLst>
                <a:cxn ang="0">
                  <a:pos x="T0" y="T1"/>
                </a:cxn>
                <a:cxn ang="0">
                  <a:pos x="T2" y="T3"/>
                </a:cxn>
                <a:cxn ang="0">
                  <a:pos x="T4" y="T5"/>
                </a:cxn>
                <a:cxn ang="0">
                  <a:pos x="T6" y="T7"/>
                </a:cxn>
                <a:cxn ang="0">
                  <a:pos x="T8" y="T9"/>
                </a:cxn>
              </a:cxnLst>
              <a:rect l="0" t="0" r="r" b="b"/>
              <a:pathLst>
                <a:path w="804" h="612">
                  <a:moveTo>
                    <a:pt x="700" y="0"/>
                  </a:moveTo>
                  <a:cubicBezTo>
                    <a:pt x="804" y="428"/>
                    <a:pt x="804" y="428"/>
                    <a:pt x="804" y="428"/>
                  </a:cubicBezTo>
                  <a:cubicBezTo>
                    <a:pt x="804" y="428"/>
                    <a:pt x="555" y="554"/>
                    <a:pt x="173" y="612"/>
                  </a:cubicBezTo>
                  <a:cubicBezTo>
                    <a:pt x="0" y="194"/>
                    <a:pt x="0" y="194"/>
                    <a:pt x="0" y="194"/>
                  </a:cubicBezTo>
                  <a:cubicBezTo>
                    <a:pt x="0" y="194"/>
                    <a:pt x="485" y="140"/>
                    <a:pt x="70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4" name="Freeform 16"/>
            <p:cNvSpPr/>
            <p:nvPr/>
          </p:nvSpPr>
          <p:spPr bwMode="auto">
            <a:xfrm>
              <a:off x="6152464" y="2488751"/>
              <a:ext cx="341855" cy="321003"/>
            </a:xfrm>
            <a:custGeom>
              <a:avLst/>
              <a:gdLst>
                <a:gd name="T0" fmla="*/ 300 w 331"/>
                <a:gd name="T1" fmla="*/ 0 h 311"/>
                <a:gd name="T2" fmla="*/ 322 w 331"/>
                <a:gd name="T3" fmla="*/ 24 h 311"/>
                <a:gd name="T4" fmla="*/ 310 w 331"/>
                <a:gd name="T5" fmla="*/ 61 h 311"/>
                <a:gd name="T6" fmla="*/ 76 w 331"/>
                <a:gd name="T7" fmla="*/ 311 h 311"/>
                <a:gd name="T8" fmla="*/ 0 w 331"/>
                <a:gd name="T9" fmla="*/ 253 h 311"/>
                <a:gd name="T10" fmla="*/ 60 w 331"/>
                <a:gd name="T11" fmla="*/ 186 h 311"/>
                <a:gd name="T12" fmla="*/ 270 w 331"/>
                <a:gd name="T13" fmla="*/ 75 h 311"/>
                <a:gd name="T14" fmla="*/ 237 w 331"/>
                <a:gd name="T15" fmla="*/ 48 h 311"/>
                <a:gd name="T16" fmla="*/ 244 w 331"/>
                <a:gd name="T17" fmla="*/ 22 h 311"/>
                <a:gd name="T18" fmla="*/ 300 w 331"/>
                <a:gd name="T19"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11">
                  <a:moveTo>
                    <a:pt x="300" y="0"/>
                  </a:moveTo>
                  <a:cubicBezTo>
                    <a:pt x="322" y="24"/>
                    <a:pt x="322" y="24"/>
                    <a:pt x="322" y="24"/>
                  </a:cubicBezTo>
                  <a:cubicBezTo>
                    <a:pt x="310" y="61"/>
                    <a:pt x="310" y="61"/>
                    <a:pt x="310" y="61"/>
                  </a:cubicBezTo>
                  <a:cubicBezTo>
                    <a:pt x="310" y="61"/>
                    <a:pt x="331" y="257"/>
                    <a:pt x="76" y="311"/>
                  </a:cubicBezTo>
                  <a:cubicBezTo>
                    <a:pt x="0" y="253"/>
                    <a:pt x="0" y="253"/>
                    <a:pt x="0" y="253"/>
                  </a:cubicBezTo>
                  <a:cubicBezTo>
                    <a:pt x="60" y="186"/>
                    <a:pt x="60" y="186"/>
                    <a:pt x="60" y="186"/>
                  </a:cubicBezTo>
                  <a:cubicBezTo>
                    <a:pt x="275" y="190"/>
                    <a:pt x="270" y="75"/>
                    <a:pt x="270" y="75"/>
                  </a:cubicBezTo>
                  <a:cubicBezTo>
                    <a:pt x="237" y="48"/>
                    <a:pt x="237" y="48"/>
                    <a:pt x="237" y="48"/>
                  </a:cubicBezTo>
                  <a:cubicBezTo>
                    <a:pt x="244" y="22"/>
                    <a:pt x="244" y="22"/>
                    <a:pt x="244" y="22"/>
                  </a:cubicBezTo>
                  <a:lnTo>
                    <a:pt x="300" y="0"/>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5" name="Freeform 17"/>
            <p:cNvSpPr/>
            <p:nvPr/>
          </p:nvSpPr>
          <p:spPr bwMode="auto">
            <a:xfrm>
              <a:off x="5397349" y="2746564"/>
              <a:ext cx="2528" cy="1264"/>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2" y="0"/>
                  </a:cubicBezTo>
                  <a:cubicBezTo>
                    <a:pt x="2" y="0"/>
                    <a:pt x="1" y="1"/>
                    <a:pt x="0" y="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6" name="Freeform 18"/>
            <p:cNvSpPr/>
            <p:nvPr/>
          </p:nvSpPr>
          <p:spPr bwMode="auto">
            <a:xfrm>
              <a:off x="5828302" y="2588590"/>
              <a:ext cx="85306" cy="87202"/>
            </a:xfrm>
            <a:custGeom>
              <a:avLst/>
              <a:gdLst>
                <a:gd name="T0" fmla="*/ 51 w 83"/>
                <a:gd name="T1" fmla="*/ 0 h 84"/>
                <a:gd name="T2" fmla="*/ 0 w 83"/>
                <a:gd name="T3" fmla="*/ 12 h 84"/>
                <a:gd name="T4" fmla="*/ 25 w 83"/>
                <a:gd name="T5" fmla="*/ 84 h 84"/>
                <a:gd name="T6" fmla="*/ 83 w 83"/>
                <a:gd name="T7" fmla="*/ 74 h 84"/>
                <a:gd name="T8" fmla="*/ 51 w 83"/>
                <a:gd name="T9" fmla="*/ 0 h 84"/>
              </a:gdLst>
              <a:ahLst/>
              <a:cxnLst>
                <a:cxn ang="0">
                  <a:pos x="T0" y="T1"/>
                </a:cxn>
                <a:cxn ang="0">
                  <a:pos x="T2" y="T3"/>
                </a:cxn>
                <a:cxn ang="0">
                  <a:pos x="T4" y="T5"/>
                </a:cxn>
                <a:cxn ang="0">
                  <a:pos x="T6" y="T7"/>
                </a:cxn>
                <a:cxn ang="0">
                  <a:pos x="T8" y="T9"/>
                </a:cxn>
              </a:cxnLst>
              <a:rect l="0" t="0" r="r" b="b"/>
              <a:pathLst>
                <a:path w="83" h="84">
                  <a:moveTo>
                    <a:pt x="51" y="0"/>
                  </a:moveTo>
                  <a:cubicBezTo>
                    <a:pt x="34" y="4"/>
                    <a:pt x="17" y="8"/>
                    <a:pt x="0" y="12"/>
                  </a:cubicBezTo>
                  <a:cubicBezTo>
                    <a:pt x="25" y="84"/>
                    <a:pt x="25" y="84"/>
                    <a:pt x="25" y="84"/>
                  </a:cubicBezTo>
                  <a:cubicBezTo>
                    <a:pt x="64" y="76"/>
                    <a:pt x="83" y="74"/>
                    <a:pt x="83" y="74"/>
                  </a:cubicBezTo>
                  <a:lnTo>
                    <a:pt x="51"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7" name="Freeform 19"/>
            <p:cNvSpPr/>
            <p:nvPr/>
          </p:nvSpPr>
          <p:spPr bwMode="auto">
            <a:xfrm>
              <a:off x="6247248" y="2266324"/>
              <a:ext cx="245807" cy="157974"/>
            </a:xfrm>
            <a:custGeom>
              <a:avLst/>
              <a:gdLst>
                <a:gd name="T0" fmla="*/ 0 w 238"/>
                <a:gd name="T1" fmla="*/ 65 h 153"/>
                <a:gd name="T2" fmla="*/ 137 w 238"/>
                <a:gd name="T3" fmla="*/ 125 h 153"/>
                <a:gd name="T4" fmla="*/ 199 w 238"/>
                <a:gd name="T5" fmla="*/ 0 h 153"/>
                <a:gd name="T6" fmla="*/ 0 w 238"/>
                <a:gd name="T7" fmla="*/ 65 h 153"/>
              </a:gdLst>
              <a:ahLst/>
              <a:cxnLst>
                <a:cxn ang="0">
                  <a:pos x="T0" y="T1"/>
                </a:cxn>
                <a:cxn ang="0">
                  <a:pos x="T2" y="T3"/>
                </a:cxn>
                <a:cxn ang="0">
                  <a:pos x="T4" y="T5"/>
                </a:cxn>
                <a:cxn ang="0">
                  <a:pos x="T6" y="T7"/>
                </a:cxn>
              </a:cxnLst>
              <a:rect l="0" t="0" r="r" b="b"/>
              <a:pathLst>
                <a:path w="238" h="153">
                  <a:moveTo>
                    <a:pt x="0" y="65"/>
                  </a:moveTo>
                  <a:cubicBezTo>
                    <a:pt x="12" y="99"/>
                    <a:pt x="39" y="153"/>
                    <a:pt x="137" y="125"/>
                  </a:cubicBezTo>
                  <a:cubicBezTo>
                    <a:pt x="238" y="96"/>
                    <a:pt x="199" y="0"/>
                    <a:pt x="199" y="0"/>
                  </a:cubicBezTo>
                  <a:cubicBezTo>
                    <a:pt x="199" y="0"/>
                    <a:pt x="85" y="3"/>
                    <a:pt x="0" y="65"/>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8" name="Freeform 20"/>
            <p:cNvSpPr/>
            <p:nvPr/>
          </p:nvSpPr>
          <p:spPr bwMode="auto">
            <a:xfrm>
              <a:off x="6137930" y="2189233"/>
              <a:ext cx="54343" cy="94784"/>
            </a:xfrm>
            <a:custGeom>
              <a:avLst/>
              <a:gdLst>
                <a:gd name="T0" fmla="*/ 46 w 53"/>
                <a:gd name="T1" fmla="*/ 40 h 92"/>
                <a:gd name="T2" fmla="*/ 40 w 53"/>
                <a:gd name="T3" fmla="*/ 89 h 92"/>
                <a:gd name="T4" fmla="*/ 8 w 53"/>
                <a:gd name="T5" fmla="*/ 52 h 92"/>
                <a:gd name="T6" fmla="*/ 13 w 53"/>
                <a:gd name="T7" fmla="*/ 3 h 92"/>
                <a:gd name="T8" fmla="*/ 46 w 53"/>
                <a:gd name="T9" fmla="*/ 40 h 92"/>
              </a:gdLst>
              <a:ahLst/>
              <a:cxnLst>
                <a:cxn ang="0">
                  <a:pos x="T0" y="T1"/>
                </a:cxn>
                <a:cxn ang="0">
                  <a:pos x="T2" y="T3"/>
                </a:cxn>
                <a:cxn ang="0">
                  <a:pos x="T4" y="T5"/>
                </a:cxn>
                <a:cxn ang="0">
                  <a:pos x="T6" y="T7"/>
                </a:cxn>
                <a:cxn ang="0">
                  <a:pos x="T8" y="T9"/>
                </a:cxn>
              </a:cxnLst>
              <a:rect l="0" t="0" r="r" b="b"/>
              <a:pathLst>
                <a:path w="53" h="92">
                  <a:moveTo>
                    <a:pt x="46" y="40"/>
                  </a:moveTo>
                  <a:cubicBezTo>
                    <a:pt x="53" y="64"/>
                    <a:pt x="50" y="86"/>
                    <a:pt x="40" y="89"/>
                  </a:cubicBezTo>
                  <a:cubicBezTo>
                    <a:pt x="30" y="92"/>
                    <a:pt x="15" y="76"/>
                    <a:pt x="8" y="52"/>
                  </a:cubicBezTo>
                  <a:cubicBezTo>
                    <a:pt x="0" y="28"/>
                    <a:pt x="3" y="6"/>
                    <a:pt x="13" y="3"/>
                  </a:cubicBezTo>
                  <a:cubicBezTo>
                    <a:pt x="24" y="0"/>
                    <a:pt x="38" y="16"/>
                    <a:pt x="46" y="4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9" name="Freeform 21"/>
            <p:cNvSpPr/>
            <p:nvPr/>
          </p:nvSpPr>
          <p:spPr bwMode="auto">
            <a:xfrm>
              <a:off x="6427970" y="2098240"/>
              <a:ext cx="54975" cy="96048"/>
            </a:xfrm>
            <a:custGeom>
              <a:avLst/>
              <a:gdLst>
                <a:gd name="T0" fmla="*/ 45 w 53"/>
                <a:gd name="T1" fmla="*/ 41 h 93"/>
                <a:gd name="T2" fmla="*/ 40 w 53"/>
                <a:gd name="T3" fmla="*/ 90 h 93"/>
                <a:gd name="T4" fmla="*/ 8 w 53"/>
                <a:gd name="T5" fmla="*/ 53 h 93"/>
                <a:gd name="T6" fmla="*/ 13 w 53"/>
                <a:gd name="T7" fmla="*/ 4 h 93"/>
                <a:gd name="T8" fmla="*/ 45 w 53"/>
                <a:gd name="T9" fmla="*/ 41 h 93"/>
              </a:gdLst>
              <a:ahLst/>
              <a:cxnLst>
                <a:cxn ang="0">
                  <a:pos x="T0" y="T1"/>
                </a:cxn>
                <a:cxn ang="0">
                  <a:pos x="T2" y="T3"/>
                </a:cxn>
                <a:cxn ang="0">
                  <a:pos x="T4" y="T5"/>
                </a:cxn>
                <a:cxn ang="0">
                  <a:pos x="T6" y="T7"/>
                </a:cxn>
                <a:cxn ang="0">
                  <a:pos x="T8" y="T9"/>
                </a:cxn>
              </a:cxnLst>
              <a:rect l="0" t="0" r="r" b="b"/>
              <a:pathLst>
                <a:path w="53" h="93">
                  <a:moveTo>
                    <a:pt x="45" y="41"/>
                  </a:moveTo>
                  <a:cubicBezTo>
                    <a:pt x="53" y="65"/>
                    <a:pt x="50" y="87"/>
                    <a:pt x="40" y="90"/>
                  </a:cubicBezTo>
                  <a:cubicBezTo>
                    <a:pt x="29" y="93"/>
                    <a:pt x="15" y="76"/>
                    <a:pt x="8" y="53"/>
                  </a:cubicBezTo>
                  <a:cubicBezTo>
                    <a:pt x="0" y="29"/>
                    <a:pt x="3" y="7"/>
                    <a:pt x="13" y="4"/>
                  </a:cubicBezTo>
                  <a:cubicBezTo>
                    <a:pt x="24" y="0"/>
                    <a:pt x="38" y="17"/>
                    <a:pt x="45" y="4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Tree>
  </p:cSld>
  <p:clrMapOvr>
    <a:masterClrMapping/>
  </p:clrMapOvr>
  <mc:AlternateContent xmlns:mc="http://schemas.openxmlformats.org/markup-compatibility/2006" xmlns:p14="http://schemas.microsoft.com/office/powerpoint/2010/main">
    <mc:Choice Requires="p14">
      <p:transition spd="slow" p14:dur="25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85"/>
                                        </p:tgtEl>
                                        <p:attrNameLst>
                                          <p:attrName>style.visibility</p:attrName>
                                        </p:attrNameLst>
                                      </p:cBhvr>
                                      <p:to>
                                        <p:strVal val="visible"/>
                                      </p:to>
                                    </p:set>
                                    <p:animEffect transition="in" filter="barn(inVertical)">
                                      <p:cBhvr>
                                        <p:cTn id="7" dur="500"/>
                                        <p:tgtEl>
                                          <p:spTgt spid="28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24"/>
                                        </p:tgtEl>
                                        <p:attrNameLst>
                                          <p:attrName>style.visibility</p:attrName>
                                        </p:attrNameLst>
                                      </p:cBhvr>
                                      <p:to>
                                        <p:strVal val="visible"/>
                                      </p:to>
                                    </p:set>
                                    <p:anim calcmode="lin" valueType="num">
                                      <p:cBhvr additive="base">
                                        <p:cTn id="11" dur="500" fill="hold"/>
                                        <p:tgtEl>
                                          <p:spTgt spid="324"/>
                                        </p:tgtEl>
                                        <p:attrNameLst>
                                          <p:attrName>ppt_x</p:attrName>
                                        </p:attrNameLst>
                                      </p:cBhvr>
                                      <p:tavLst>
                                        <p:tav tm="0">
                                          <p:val>
                                            <p:strVal val="#ppt_x"/>
                                          </p:val>
                                        </p:tav>
                                        <p:tav tm="100000">
                                          <p:val>
                                            <p:strVal val="#ppt_x"/>
                                          </p:val>
                                        </p:tav>
                                      </p:tavLst>
                                    </p:anim>
                                    <p:anim calcmode="lin" valueType="num">
                                      <p:cBhvr additive="base">
                                        <p:cTn id="12" dur="500" fill="hold"/>
                                        <p:tgtEl>
                                          <p:spTgt spid="32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500"/>
                            </p:stCondLst>
                            <p:childTnLst>
                              <p:par>
                                <p:cTn id="19" presetID="18" presetClass="entr" presetSubtype="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strips(downRight)">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9EF9BB-81F1-401D-AA19-680A8E0D7F6D}" type="slidenum">
              <a:rPr lang="en-US" smtClean="0"/>
              <a:t>50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grpSp>
        <p:nvGrpSpPr>
          <p:cNvPr id="7" name="组合 6"/>
          <p:cNvGrpSpPr/>
          <p:nvPr/>
        </p:nvGrpSpPr>
        <p:grpSpPr>
          <a:xfrm>
            <a:off x="101793" y="162019"/>
            <a:ext cx="4044462" cy="728090"/>
            <a:chOff x="0" y="218898"/>
            <a:chExt cx="4044462" cy="728090"/>
          </a:xfrm>
          <a:solidFill>
            <a:schemeClr val="tx2"/>
          </a:solidFill>
        </p:grpSpPr>
        <p:sp>
          <p:nvSpPr>
            <p:cNvPr id="6" name="箭头: V 形 5"/>
            <p:cNvSpPr/>
            <p:nvPr/>
          </p:nvSpPr>
          <p:spPr>
            <a:xfrm>
              <a:off x="0" y="218898"/>
              <a:ext cx="40444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789778" y="305944"/>
              <a:ext cx="2877711" cy="553998"/>
            </a:xfrm>
            <a:prstGeom prst="rect">
              <a:avLst/>
            </a:prstGeom>
            <a:noFill/>
            <a:ln>
              <a:noFill/>
            </a:ln>
          </p:spPr>
          <p:txBody>
            <a:bodyPr wrap="none" rtlCol="0">
              <a:spAutoFit/>
            </a:bodyPr>
            <a:lstStyle/>
            <a:p>
              <a:r>
                <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rPr>
                <a:t>本自测我学了：</a:t>
              </a:r>
            </a:p>
          </p:txBody>
        </p:sp>
      </p:grpSp>
      <p:grpSp>
        <p:nvGrpSpPr>
          <p:cNvPr id="37" name="组合 36"/>
          <p:cNvGrpSpPr/>
          <p:nvPr/>
        </p:nvGrpSpPr>
        <p:grpSpPr>
          <a:xfrm>
            <a:off x="-461643" y="957512"/>
            <a:ext cx="5591427" cy="599166"/>
            <a:chOff x="1530019" y="1510591"/>
            <a:chExt cx="4963787" cy="833387"/>
          </a:xfrm>
          <a:solidFill>
            <a:schemeClr val="tx2"/>
          </a:solidFill>
        </p:grpSpPr>
        <p:sp>
          <p:nvSpPr>
            <p:cNvPr id="38" name="箭头: V 形 37"/>
            <p:cNvSpPr/>
            <p:nvPr/>
          </p:nvSpPr>
          <p:spPr>
            <a:xfrm>
              <a:off x="1530019" y="1615889"/>
              <a:ext cx="4963787"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p:cNvSpPr txBox="1"/>
            <p:nvPr/>
          </p:nvSpPr>
          <p:spPr>
            <a:xfrm>
              <a:off x="2277673" y="1510591"/>
              <a:ext cx="3923900"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heel </a:t>
              </a:r>
              <a:r>
                <a:rPr lang="en-US" altLang="zh-CN" sz="2400" b="1" i="1" dirty="0">
                  <a:solidFill>
                    <a:srgbClr val="002060"/>
                  </a:solidFill>
                  <a:latin typeface="微软雅黑" panose="020B0503020204020204" pitchFamily="34" charset="-122"/>
                  <a:ea typeface="微软雅黑" panose="020B0503020204020204" pitchFamily="34" charset="-122"/>
                  <a:cs typeface="+mj-cs"/>
                </a:rPr>
                <a:t>n</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（鞋、靴子等的）后跟</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40" name="组合 39"/>
          <p:cNvGrpSpPr/>
          <p:nvPr/>
        </p:nvGrpSpPr>
        <p:grpSpPr>
          <a:xfrm>
            <a:off x="149723" y="1779871"/>
            <a:ext cx="4697817" cy="525775"/>
            <a:chOff x="1530019" y="1615888"/>
            <a:chExt cx="6690112" cy="728090"/>
          </a:xfrm>
          <a:solidFill>
            <a:schemeClr val="accent1">
              <a:lumMod val="50000"/>
            </a:schemeClr>
          </a:solidFill>
        </p:grpSpPr>
        <p:sp>
          <p:nvSpPr>
            <p:cNvPr id="41" name="箭头: V 形 40"/>
            <p:cNvSpPr/>
            <p:nvPr/>
          </p:nvSpPr>
          <p:spPr>
            <a:xfrm>
              <a:off x="1530019" y="1615888"/>
              <a:ext cx="669011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文本框 41"/>
            <p:cNvSpPr txBox="1"/>
            <p:nvPr/>
          </p:nvSpPr>
          <p:spPr>
            <a:xfrm>
              <a:off x="2091324" y="1635552"/>
              <a:ext cx="4329686"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equally </a:t>
              </a:r>
              <a:r>
                <a:rPr lang="en-US" altLang="zh-CN" sz="2400" b="1" i="1" dirty="0">
                  <a:ln w="12700">
                    <a:noFill/>
                  </a:ln>
                  <a:solidFill>
                    <a:schemeClr val="bg1"/>
                  </a:solidFill>
                  <a:latin typeface="微软雅黑" panose="020B0503020204020204" pitchFamily="34" charset="-122"/>
                  <a:ea typeface="微软雅黑" panose="020B0503020204020204" pitchFamily="34" charset="-122"/>
                  <a:cs typeface="+mj-cs"/>
                </a:rPr>
                <a:t>adv</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相等地</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63" name="组合 62"/>
          <p:cNvGrpSpPr/>
          <p:nvPr/>
        </p:nvGrpSpPr>
        <p:grpSpPr>
          <a:xfrm>
            <a:off x="-461643" y="2387012"/>
            <a:ext cx="4402707" cy="612118"/>
            <a:chOff x="1530018" y="1492576"/>
            <a:chExt cx="3908501" cy="851402"/>
          </a:xfrm>
          <a:solidFill>
            <a:schemeClr val="tx2"/>
          </a:solidFill>
        </p:grpSpPr>
        <p:sp>
          <p:nvSpPr>
            <p:cNvPr id="64" name="箭头: V 形 63"/>
            <p:cNvSpPr/>
            <p:nvPr/>
          </p:nvSpPr>
          <p:spPr>
            <a:xfrm>
              <a:off x="1530018" y="1615889"/>
              <a:ext cx="3908501"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文本框 64"/>
            <p:cNvSpPr txBox="1"/>
            <p:nvPr/>
          </p:nvSpPr>
          <p:spPr>
            <a:xfrm>
              <a:off x="2000758" y="1492576"/>
              <a:ext cx="2539033"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be dying </a:t>
              </a:r>
              <a:r>
                <a:rPr lang="zh-CN" altLang="en-US" sz="2400" b="1" dirty="0">
                  <a:solidFill>
                    <a:srgbClr val="002060"/>
                  </a:solidFill>
                  <a:latin typeface="微软雅黑" panose="020B0503020204020204" pitchFamily="34" charset="-122"/>
                  <a:ea typeface="微软雅黑" panose="020B0503020204020204" pitchFamily="34" charset="-122"/>
                  <a:cs typeface="+mj-cs"/>
                </a:rPr>
                <a:t>临终之际</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91" name="组合 90"/>
          <p:cNvGrpSpPr/>
          <p:nvPr/>
        </p:nvGrpSpPr>
        <p:grpSpPr>
          <a:xfrm>
            <a:off x="4800600" y="1681676"/>
            <a:ext cx="6089904" cy="612118"/>
            <a:chOff x="1530019" y="1492576"/>
            <a:chExt cx="5406310" cy="851402"/>
          </a:xfrm>
          <a:solidFill>
            <a:schemeClr val="tx2"/>
          </a:solidFill>
        </p:grpSpPr>
        <p:sp>
          <p:nvSpPr>
            <p:cNvPr id="92" name="箭头: V 形 91"/>
            <p:cNvSpPr/>
            <p:nvPr/>
          </p:nvSpPr>
          <p:spPr>
            <a:xfrm>
              <a:off x="1530019" y="1615889"/>
              <a:ext cx="5406310"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文本框 92"/>
            <p:cNvSpPr txBox="1"/>
            <p:nvPr/>
          </p:nvSpPr>
          <p:spPr>
            <a:xfrm>
              <a:off x="2000758" y="1492576"/>
              <a:ext cx="4477835"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be appointed as ... </a:t>
              </a:r>
              <a:r>
                <a:rPr lang="zh-CN" altLang="en-US" sz="2400" b="1" dirty="0">
                  <a:solidFill>
                    <a:srgbClr val="002060"/>
                  </a:solidFill>
                  <a:latin typeface="微软雅黑" panose="020B0503020204020204" pitchFamily="34" charset="-122"/>
                  <a:ea typeface="微软雅黑" panose="020B0503020204020204" pitchFamily="34" charset="-122"/>
                  <a:cs typeface="+mj-cs"/>
                </a:rPr>
                <a:t>被任命为</a:t>
              </a:r>
              <a:r>
                <a:rPr lang="en-US" altLang="zh-CN" sz="2400" b="1" dirty="0">
                  <a:solidFill>
                    <a:srgbClr val="002060"/>
                  </a:solidFill>
                  <a:latin typeface="微软雅黑" panose="020B0503020204020204" pitchFamily="34" charset="-122"/>
                  <a:ea typeface="微软雅黑" panose="020B0503020204020204" pitchFamily="34" charset="-122"/>
                  <a:cs typeface="+mj-cs"/>
                </a:rPr>
                <a:t>……</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0" name="组合 99"/>
          <p:cNvGrpSpPr/>
          <p:nvPr/>
        </p:nvGrpSpPr>
        <p:grpSpPr>
          <a:xfrm>
            <a:off x="101793" y="3182432"/>
            <a:ext cx="3583239" cy="525775"/>
            <a:chOff x="1530018" y="1615888"/>
            <a:chExt cx="3317195" cy="728090"/>
          </a:xfrm>
          <a:solidFill>
            <a:schemeClr val="accent1">
              <a:lumMod val="50000"/>
            </a:schemeClr>
          </a:solidFill>
        </p:grpSpPr>
        <p:sp>
          <p:nvSpPr>
            <p:cNvPr id="101" name="箭头: V 形 100"/>
            <p:cNvSpPr/>
            <p:nvPr/>
          </p:nvSpPr>
          <p:spPr>
            <a:xfrm>
              <a:off x="1530018" y="1615888"/>
              <a:ext cx="3317195"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文本框 101"/>
            <p:cNvSpPr txBox="1"/>
            <p:nvPr/>
          </p:nvSpPr>
          <p:spPr>
            <a:xfrm>
              <a:off x="2091323" y="1635552"/>
              <a:ext cx="2603517" cy="639311"/>
            </a:xfrm>
            <a:prstGeom prst="rect">
              <a:avLst/>
            </a:prstGeom>
            <a:noFill/>
            <a:ln>
              <a:noFill/>
            </a:ln>
          </p:spPr>
          <p:txBody>
            <a:bodyPr wrap="squar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fall asleep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睡着</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3" name="组合 102"/>
          <p:cNvGrpSpPr/>
          <p:nvPr/>
        </p:nvGrpSpPr>
        <p:grpSpPr>
          <a:xfrm>
            <a:off x="136523" y="4633247"/>
            <a:ext cx="9382381" cy="525775"/>
            <a:chOff x="1530020" y="1615888"/>
            <a:chExt cx="13203928" cy="728089"/>
          </a:xfrm>
          <a:solidFill>
            <a:schemeClr val="accent1">
              <a:lumMod val="50000"/>
            </a:schemeClr>
          </a:solidFill>
        </p:grpSpPr>
        <p:sp>
          <p:nvSpPr>
            <p:cNvPr id="104" name="箭头: V 形 103"/>
            <p:cNvSpPr/>
            <p:nvPr/>
          </p:nvSpPr>
          <p:spPr>
            <a:xfrm>
              <a:off x="1530020" y="1615888"/>
              <a:ext cx="12380347" cy="72808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文本框 104"/>
            <p:cNvSpPr txBox="1"/>
            <p:nvPr/>
          </p:nvSpPr>
          <p:spPr>
            <a:xfrm>
              <a:off x="2060652" y="1635552"/>
              <a:ext cx="12673296" cy="639310"/>
            </a:xfrm>
            <a:prstGeom prst="rect">
              <a:avLst/>
            </a:prstGeom>
            <a:noFill/>
            <a:ln>
              <a:noFill/>
            </a:ln>
          </p:spPr>
          <p:txBody>
            <a:bodyPr wrap="squar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would rather do A than do B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宁愿做</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也不愿意做</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B</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10" name="组合 109"/>
          <p:cNvGrpSpPr/>
          <p:nvPr/>
        </p:nvGrpSpPr>
        <p:grpSpPr>
          <a:xfrm>
            <a:off x="-393737" y="3841729"/>
            <a:ext cx="12156827" cy="612117"/>
            <a:chOff x="1530020" y="1492577"/>
            <a:chExt cx="10792219" cy="851401"/>
          </a:xfrm>
          <a:solidFill>
            <a:schemeClr val="tx2"/>
          </a:solidFill>
        </p:grpSpPr>
        <p:sp>
          <p:nvSpPr>
            <p:cNvPr id="111" name="箭头: V 形 110"/>
            <p:cNvSpPr/>
            <p:nvPr/>
          </p:nvSpPr>
          <p:spPr>
            <a:xfrm>
              <a:off x="1530020" y="1615888"/>
              <a:ext cx="4030376" cy="728090"/>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文本框 111"/>
            <p:cNvSpPr txBox="1"/>
            <p:nvPr/>
          </p:nvSpPr>
          <p:spPr>
            <a:xfrm>
              <a:off x="2000757" y="1492577"/>
              <a:ext cx="10321482"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reveal to ... </a:t>
              </a:r>
              <a:r>
                <a:rPr lang="zh-CN" altLang="en-US" sz="2400" b="1" dirty="0">
                  <a:solidFill>
                    <a:srgbClr val="002060"/>
                  </a:solidFill>
                  <a:latin typeface="微软雅黑" panose="020B0503020204020204" pitchFamily="34" charset="-122"/>
                  <a:ea typeface="微软雅黑" panose="020B0503020204020204" pitchFamily="34" charset="-122"/>
                  <a:cs typeface="+mj-cs"/>
                </a:rPr>
                <a:t>向</a:t>
              </a:r>
              <a:r>
                <a:rPr lang="en-US" altLang="zh-CN" sz="2400" b="1" dirty="0">
                  <a:solidFill>
                    <a:srgbClr val="002060"/>
                  </a:solidFill>
                  <a:latin typeface="微软雅黑" panose="020B0503020204020204" pitchFamily="34" charset="-122"/>
                  <a:ea typeface="微软雅黑" panose="020B0503020204020204" pitchFamily="34" charset="-122"/>
                  <a:cs typeface="+mj-cs"/>
                </a:rPr>
                <a:t>……</a:t>
              </a:r>
              <a:r>
                <a:rPr lang="zh-CN" altLang="en-US" sz="2400" b="1" dirty="0">
                  <a:solidFill>
                    <a:srgbClr val="002060"/>
                  </a:solidFill>
                  <a:latin typeface="微软雅黑" panose="020B0503020204020204" pitchFamily="34" charset="-122"/>
                  <a:ea typeface="微软雅黑" panose="020B0503020204020204" pitchFamily="34" charset="-122"/>
                  <a:cs typeface="+mj-cs"/>
                </a:rPr>
                <a:t>透漏</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100"/>
                                  </p:stCondLst>
                                  <p:childTnLst>
                                    <p:set>
                                      <p:cBhvr>
                                        <p:cTn id="16" dur="1" fill="hold">
                                          <p:stCondLst>
                                            <p:cond delay="0"/>
                                          </p:stCondLst>
                                        </p:cTn>
                                        <p:tgtEl>
                                          <p:spTgt spid="91"/>
                                        </p:tgtEl>
                                        <p:attrNameLst>
                                          <p:attrName>style.visibility</p:attrName>
                                        </p:attrNameLst>
                                      </p:cBhvr>
                                      <p:to>
                                        <p:strVal val="visible"/>
                                      </p:to>
                                    </p:set>
                                    <p:anim calcmode="lin" valueType="num">
                                      <p:cBhvr additive="base">
                                        <p:cTn id="17" dur="500" fill="hold"/>
                                        <p:tgtEl>
                                          <p:spTgt spid="91"/>
                                        </p:tgtEl>
                                        <p:attrNameLst>
                                          <p:attrName>ppt_x</p:attrName>
                                        </p:attrNameLst>
                                      </p:cBhvr>
                                      <p:tavLst>
                                        <p:tav tm="0">
                                          <p:val>
                                            <p:strVal val="0-#ppt_w/2"/>
                                          </p:val>
                                        </p:tav>
                                        <p:tav tm="100000">
                                          <p:val>
                                            <p:strVal val="#ppt_x"/>
                                          </p:val>
                                        </p:tav>
                                      </p:tavLst>
                                    </p:anim>
                                    <p:anim calcmode="lin" valueType="num">
                                      <p:cBhvr additive="base">
                                        <p:cTn id="18" dur="500" fill="hold"/>
                                        <p:tgtEl>
                                          <p:spTgt spid="91"/>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0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500" fill="hold"/>
                                        <p:tgtEl>
                                          <p:spTgt spid="63"/>
                                        </p:tgtEl>
                                        <p:attrNameLst>
                                          <p:attrName>ppt_x</p:attrName>
                                        </p:attrNameLst>
                                      </p:cBhvr>
                                      <p:tavLst>
                                        <p:tav tm="0">
                                          <p:val>
                                            <p:strVal val="0-#ppt_w/2"/>
                                          </p:val>
                                        </p:tav>
                                        <p:tav tm="100000">
                                          <p:val>
                                            <p:strVal val="#ppt_x"/>
                                          </p:val>
                                        </p:tav>
                                      </p:tavLst>
                                    </p:anim>
                                    <p:anim calcmode="lin" valueType="num">
                                      <p:cBhvr additive="base">
                                        <p:cTn id="22" dur="500" fill="hold"/>
                                        <p:tgtEl>
                                          <p:spTgt spid="6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400"/>
                                  </p:stCondLst>
                                  <p:childTnLst>
                                    <p:set>
                                      <p:cBhvr>
                                        <p:cTn id="24" dur="1" fill="hold">
                                          <p:stCondLst>
                                            <p:cond delay="0"/>
                                          </p:stCondLst>
                                        </p:cTn>
                                        <p:tgtEl>
                                          <p:spTgt spid="110"/>
                                        </p:tgtEl>
                                        <p:attrNameLst>
                                          <p:attrName>style.visibility</p:attrName>
                                        </p:attrNameLst>
                                      </p:cBhvr>
                                      <p:to>
                                        <p:strVal val="visible"/>
                                      </p:to>
                                    </p:set>
                                    <p:anim calcmode="lin" valueType="num">
                                      <p:cBhvr additive="base">
                                        <p:cTn id="25" dur="500" fill="hold"/>
                                        <p:tgtEl>
                                          <p:spTgt spid="110"/>
                                        </p:tgtEl>
                                        <p:attrNameLst>
                                          <p:attrName>ppt_x</p:attrName>
                                        </p:attrNameLst>
                                      </p:cBhvr>
                                      <p:tavLst>
                                        <p:tav tm="0">
                                          <p:val>
                                            <p:strVal val="0-#ppt_w/2"/>
                                          </p:val>
                                        </p:tav>
                                        <p:tav tm="100000">
                                          <p:val>
                                            <p:strVal val="#ppt_x"/>
                                          </p:val>
                                        </p:tav>
                                      </p:tavLst>
                                    </p:anim>
                                    <p:anim calcmode="lin" valueType="num">
                                      <p:cBhvr additive="base">
                                        <p:cTn id="26" dur="500" fill="hold"/>
                                        <p:tgtEl>
                                          <p:spTgt spid="110"/>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10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0-#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300"/>
                                  </p:stCondLst>
                                  <p:childTnLst>
                                    <p:set>
                                      <p:cBhvr>
                                        <p:cTn id="32" dur="1" fill="hold">
                                          <p:stCondLst>
                                            <p:cond delay="0"/>
                                          </p:stCondLst>
                                        </p:cTn>
                                        <p:tgtEl>
                                          <p:spTgt spid="100"/>
                                        </p:tgtEl>
                                        <p:attrNameLst>
                                          <p:attrName>style.visibility</p:attrName>
                                        </p:attrNameLst>
                                      </p:cBhvr>
                                      <p:to>
                                        <p:strVal val="visible"/>
                                      </p:to>
                                    </p:set>
                                    <p:anim calcmode="lin" valueType="num">
                                      <p:cBhvr additive="base">
                                        <p:cTn id="33" dur="500" fill="hold"/>
                                        <p:tgtEl>
                                          <p:spTgt spid="100"/>
                                        </p:tgtEl>
                                        <p:attrNameLst>
                                          <p:attrName>ppt_x</p:attrName>
                                        </p:attrNameLst>
                                      </p:cBhvr>
                                      <p:tavLst>
                                        <p:tav tm="0">
                                          <p:val>
                                            <p:strVal val="0-#ppt_w/2"/>
                                          </p:val>
                                        </p:tav>
                                        <p:tav tm="100000">
                                          <p:val>
                                            <p:strVal val="#ppt_x"/>
                                          </p:val>
                                        </p:tav>
                                      </p:tavLst>
                                    </p:anim>
                                    <p:anim calcmode="lin" valueType="num">
                                      <p:cBhvr additive="base">
                                        <p:cTn id="34" dur="500" fill="hold"/>
                                        <p:tgtEl>
                                          <p:spTgt spid="100"/>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500"/>
                                  </p:stCondLst>
                                  <p:childTnLst>
                                    <p:set>
                                      <p:cBhvr>
                                        <p:cTn id="36" dur="1" fill="hold">
                                          <p:stCondLst>
                                            <p:cond delay="0"/>
                                          </p:stCondLst>
                                        </p:cTn>
                                        <p:tgtEl>
                                          <p:spTgt spid="103"/>
                                        </p:tgtEl>
                                        <p:attrNameLst>
                                          <p:attrName>style.visibility</p:attrName>
                                        </p:attrNameLst>
                                      </p:cBhvr>
                                      <p:to>
                                        <p:strVal val="visible"/>
                                      </p:to>
                                    </p:set>
                                    <p:anim calcmode="lin" valueType="num">
                                      <p:cBhvr additive="base">
                                        <p:cTn id="37" dur="500" fill="hold"/>
                                        <p:tgtEl>
                                          <p:spTgt spid="103"/>
                                        </p:tgtEl>
                                        <p:attrNameLst>
                                          <p:attrName>ppt_x</p:attrName>
                                        </p:attrNameLst>
                                      </p:cBhvr>
                                      <p:tavLst>
                                        <p:tav tm="0">
                                          <p:val>
                                            <p:strVal val="0-#ppt_w/2"/>
                                          </p:val>
                                        </p:tav>
                                        <p:tav tm="100000">
                                          <p:val>
                                            <p:strVal val="#ppt_x"/>
                                          </p:val>
                                        </p:tav>
                                      </p:tavLst>
                                    </p:anim>
                                    <p:anim calcmode="lin" valueType="num">
                                      <p:cBhvr additive="base">
                                        <p:cTn id="38" dur="500" fill="hold"/>
                                        <p:tgtEl>
                                          <p:spTgt spid="1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50189" y="4010592"/>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 A. attended      	B. joined      	C. had         	D. took</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 A. yucky       	B. delicious 	C. plain	D. strange</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 A. wastes          	B. things      	C. leftovers D. meat</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4. A. let                 	B. keep         	C. make      	D. allow</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 A. member       	B. cat            	C. pet          	D. partner</a:t>
            </a: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rPr>
              <a:t>自 测 题 六 （ 记 叙 文 ）</a:t>
            </a:r>
          </a:p>
        </p:txBody>
      </p:sp>
      <p:sp>
        <p:nvSpPr>
          <p:cNvPr id="3" name="内容占位符 2"/>
          <p:cNvSpPr>
            <a:spLocks noGrp="1"/>
          </p:cNvSpPr>
          <p:nvPr>
            <p:ph idx="1"/>
          </p:nvPr>
        </p:nvSpPr>
        <p:spPr>
          <a:xfrm>
            <a:off x="431763" y="972270"/>
            <a:ext cx="10972800" cy="3088283"/>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Years ago I</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 dinner party hosted by some friends of mine. The hostess served a meal with a</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mushroom sauce. After the meal there were some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and the hostess decided to</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her pregnant cat to enjoy the treat as well as the guests. The guests all considered the cat a</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of the family.</a:t>
            </a:r>
          </a:p>
        </p:txBody>
      </p:sp>
      <p:sp>
        <p:nvSpPr>
          <p:cNvPr id="23" name="TextBox 22"/>
          <p:cNvSpPr txBox="1"/>
          <p:nvPr/>
        </p:nvSpPr>
        <p:spPr>
          <a:xfrm>
            <a:off x="797244" y="467553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4" name="灯片编号占位符 3"/>
          <p:cNvSpPr>
            <a:spLocks noGrp="1"/>
          </p:cNvSpPr>
          <p:nvPr>
            <p:ph type="sldNum" sz="quarter" idx="12"/>
          </p:nvPr>
        </p:nvSpPr>
        <p:spPr/>
        <p:txBody>
          <a:bodyPr/>
          <a:lstStyle/>
          <a:p>
            <a:fld id="{879EF9BB-81F1-401D-AA19-680A8E0D7F6D}" type="slidenum">
              <a:rPr lang="en-US" smtClean="0"/>
              <a:t>51</a:t>
            </a:fld>
            <a:endParaRPr lang="en-US"/>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787436" y="432616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9" name="TextBox 22"/>
          <p:cNvSpPr txBox="1"/>
          <p:nvPr/>
        </p:nvSpPr>
        <p:spPr>
          <a:xfrm>
            <a:off x="787437" y="39659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0" name="TextBox 22"/>
          <p:cNvSpPr txBox="1"/>
          <p:nvPr/>
        </p:nvSpPr>
        <p:spPr>
          <a:xfrm>
            <a:off x="797244" y="502489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12" name="文本框 11">
            <a:hlinkClick r:id="rId4"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17" name="TextBox 22"/>
          <p:cNvSpPr txBox="1"/>
          <p:nvPr/>
        </p:nvSpPr>
        <p:spPr>
          <a:xfrm>
            <a:off x="797244" y="542024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par>
                          <p:cTn id="19" fill="hold">
                            <p:stCondLst>
                              <p:cond delay="500"/>
                            </p:stCondLst>
                            <p:childTnLst>
                              <p:par>
                                <p:cTn id="20" presetID="16" presetClass="entr" presetSubtype="37"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out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arn(inVertical)">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build="p" animBg="1"/>
      <p:bldP spid="23" grpId="0"/>
      <p:bldP spid="16" grpId="0"/>
      <p:bldP spid="9" grpId="0"/>
      <p:bldP spid="10" grpId="0"/>
      <p:bldP spid="12" grpId="0" animBg="1"/>
      <p:bldP spid="17"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52</a:t>
            </a:fld>
            <a:endParaRPr lang="en-US"/>
          </a:p>
        </p:txBody>
      </p:sp>
      <p:sp>
        <p:nvSpPr>
          <p:cNvPr id="3" name="内容占位符 2"/>
          <p:cNvSpPr>
            <a:spLocks noGrp="1"/>
          </p:cNvSpPr>
          <p:nvPr>
            <p:ph idx="1"/>
          </p:nvPr>
        </p:nvSpPr>
        <p:spPr>
          <a:xfrm>
            <a:off x="538426" y="189782"/>
            <a:ext cx="11419112" cy="6166571"/>
          </a:xfrm>
          <a:solidFill>
            <a:schemeClr val="bg1">
              <a:alpha val="47000"/>
            </a:schemeClr>
          </a:solidFill>
        </p:spPr>
        <p:txBody>
          <a:bodyPr>
            <a:normAutofit fontScale="775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900" b="1" dirty="0">
                <a:latin typeface="微软雅黑" panose="020B0503020204020204" pitchFamily="34" charset="-122"/>
                <a:ea typeface="微软雅黑" panose="020B0503020204020204" pitchFamily="34" charset="-122"/>
              </a:rPr>
              <a:t>1. </a:t>
            </a:r>
            <a:r>
              <a:rPr lang="zh-CN" altLang="en-US" sz="2900" b="1" dirty="0">
                <a:latin typeface="微软雅黑" panose="020B0503020204020204" pitchFamily="34" charset="-122"/>
                <a:ea typeface="微软雅黑" panose="020B0503020204020204" pitchFamily="34" charset="-122"/>
              </a:rPr>
              <a:t>本题考查固定搭配。“参加派对”用</a:t>
            </a:r>
            <a:r>
              <a:rPr lang="en-US" altLang="zh-CN" sz="2900" b="1" dirty="0">
                <a:latin typeface="微软雅黑" panose="020B0503020204020204" pitchFamily="34" charset="-122"/>
                <a:ea typeface="微软雅黑" panose="020B0503020204020204" pitchFamily="34" charset="-122"/>
              </a:rPr>
              <a:t>attend the party</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2. </a:t>
            </a:r>
            <a:r>
              <a:rPr lang="zh-CN" altLang="en-US" sz="2900" b="1" dirty="0">
                <a:latin typeface="微软雅黑" panose="020B0503020204020204" pitchFamily="34" charset="-122"/>
                <a:ea typeface="微软雅黑" panose="020B0503020204020204" pitchFamily="34" charset="-122"/>
              </a:rPr>
              <a:t>本题考查联系上下文。结合下文“</a:t>
            </a:r>
            <a:r>
              <a:rPr lang="en-US" altLang="zh-CN" sz="2900" b="1" dirty="0">
                <a:latin typeface="微软雅黑" panose="020B0503020204020204" pitchFamily="34" charset="-122"/>
                <a:ea typeface="微软雅黑" panose="020B0503020204020204" pitchFamily="34" charset="-122"/>
              </a:rPr>
              <a:t>The sauce was the highlight of the evening’s topic of conversation”</a:t>
            </a:r>
            <a:r>
              <a:rPr lang="zh-CN" altLang="en-US" sz="2900" b="1" dirty="0">
                <a:latin typeface="微软雅黑" panose="020B0503020204020204" pitchFamily="34" charset="-122"/>
                <a:ea typeface="微软雅黑" panose="020B0503020204020204" pitchFamily="34" charset="-122"/>
              </a:rPr>
              <a:t>和“</a:t>
            </a:r>
            <a:r>
              <a:rPr lang="en-US" altLang="zh-CN" sz="2900" b="1" dirty="0">
                <a:latin typeface="微软雅黑" panose="020B0503020204020204" pitchFamily="34" charset="-122"/>
                <a:ea typeface="微软雅黑" panose="020B0503020204020204" pitchFamily="34" charset="-122"/>
              </a:rPr>
              <a:t>Everyone commented on 6 delicious it was”</a:t>
            </a:r>
            <a:r>
              <a:rPr lang="zh-CN" altLang="en-US" sz="2900" b="1" dirty="0">
                <a:latin typeface="微软雅黑" panose="020B0503020204020204" pitchFamily="34" charset="-122"/>
                <a:ea typeface="微软雅黑" panose="020B0503020204020204" pitchFamily="34" charset="-122"/>
              </a:rPr>
              <a:t>可以推断出这是一道美味的蘑菇沙司，用</a:t>
            </a:r>
            <a:r>
              <a:rPr lang="en-US" altLang="zh-CN" sz="2900" b="1" dirty="0">
                <a:latin typeface="微软雅黑" panose="020B0503020204020204" pitchFamily="34" charset="-122"/>
                <a:ea typeface="微软雅黑" panose="020B0503020204020204" pitchFamily="34" charset="-122"/>
              </a:rPr>
              <a:t>delicious</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3. </a:t>
            </a:r>
            <a:r>
              <a:rPr lang="zh-CN" altLang="en-US" sz="2900" b="1" dirty="0">
                <a:latin typeface="微软雅黑" panose="020B0503020204020204" pitchFamily="34" charset="-122"/>
                <a:ea typeface="微软雅黑" panose="020B0503020204020204" pitchFamily="34" charset="-122"/>
              </a:rPr>
              <a:t>本题考查词义辨析和联系上下文。根据下文可以看出是剩菜，并且给了猫吃，而不是</a:t>
            </a:r>
            <a:r>
              <a:rPr lang="en-US" altLang="zh-CN" sz="2900" b="1" dirty="0">
                <a:latin typeface="微软雅黑" panose="020B0503020204020204" pitchFamily="34" charset="-122"/>
                <a:ea typeface="微软雅黑" panose="020B0503020204020204" pitchFamily="34" charset="-122"/>
              </a:rPr>
              <a:t>wastes“</a:t>
            </a:r>
            <a:r>
              <a:rPr lang="zh-CN" altLang="en-US" sz="2900" b="1" dirty="0">
                <a:latin typeface="微软雅黑" panose="020B0503020204020204" pitchFamily="34" charset="-122"/>
                <a:ea typeface="微软雅黑" panose="020B0503020204020204" pitchFamily="34" charset="-122"/>
              </a:rPr>
              <a:t>废物”，</a:t>
            </a:r>
            <a:r>
              <a:rPr lang="en-US" altLang="zh-CN" sz="2900" b="1" dirty="0">
                <a:latin typeface="微软雅黑" panose="020B0503020204020204" pitchFamily="34" charset="-122"/>
                <a:ea typeface="微软雅黑" panose="020B0503020204020204" pitchFamily="34" charset="-122"/>
              </a:rPr>
              <a:t>meat“</a:t>
            </a:r>
            <a:r>
              <a:rPr lang="zh-CN" altLang="en-US" sz="2900" b="1" dirty="0">
                <a:latin typeface="微软雅黑" panose="020B0503020204020204" pitchFamily="34" charset="-122"/>
                <a:ea typeface="微软雅黑" panose="020B0503020204020204" pitchFamily="34" charset="-122"/>
              </a:rPr>
              <a:t>肉”，</a:t>
            </a:r>
            <a:r>
              <a:rPr lang="en-US" altLang="zh-CN" sz="2900" b="1" dirty="0">
                <a:latin typeface="微软雅黑" panose="020B0503020204020204" pitchFamily="34" charset="-122"/>
                <a:ea typeface="微软雅黑" panose="020B0503020204020204" pitchFamily="34" charset="-122"/>
              </a:rPr>
              <a:t>things“</a:t>
            </a:r>
            <a:r>
              <a:rPr lang="zh-CN" altLang="en-US" sz="2900" b="1" dirty="0">
                <a:latin typeface="微软雅黑" panose="020B0503020204020204" pitchFamily="34" charset="-122"/>
                <a:ea typeface="微软雅黑" panose="020B0503020204020204" pitchFamily="34" charset="-122"/>
              </a:rPr>
              <a:t>东西”，故本题正确答案为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4. </a:t>
            </a:r>
            <a:r>
              <a:rPr lang="zh-CN" altLang="en-US" sz="2900" b="1" dirty="0">
                <a:latin typeface="微软雅黑" panose="020B0503020204020204" pitchFamily="34" charset="-122"/>
                <a:ea typeface="微软雅黑" panose="020B0503020204020204" pitchFamily="34" charset="-122"/>
              </a:rPr>
              <a:t>本题考查习惯用法。本题有一个不定式</a:t>
            </a:r>
            <a:r>
              <a:rPr lang="en-US" altLang="zh-CN" sz="2900" b="1" dirty="0">
                <a:latin typeface="微软雅黑" panose="020B0503020204020204" pitchFamily="34" charset="-122"/>
                <a:ea typeface="微软雅黑" panose="020B0503020204020204" pitchFamily="34" charset="-122"/>
              </a:rPr>
              <a:t>to</a:t>
            </a:r>
            <a:r>
              <a:rPr lang="zh-CN" altLang="en-US" sz="2900" b="1" dirty="0">
                <a:latin typeface="微软雅黑" panose="020B0503020204020204" pitchFamily="34" charset="-122"/>
                <a:ea typeface="微软雅黑" panose="020B0503020204020204" pitchFamily="34" charset="-122"/>
              </a:rPr>
              <a:t>，只有</a:t>
            </a:r>
            <a:r>
              <a:rPr lang="en-US" altLang="zh-CN" sz="2900" b="1" dirty="0">
                <a:latin typeface="微软雅黑" panose="020B0503020204020204" pitchFamily="34" charset="-122"/>
                <a:ea typeface="微软雅黑" panose="020B0503020204020204" pitchFamily="34" charset="-122"/>
              </a:rPr>
              <a:t>allow sb. to do“</a:t>
            </a:r>
            <a:r>
              <a:rPr lang="zh-CN" altLang="en-US" sz="2900" b="1" dirty="0">
                <a:latin typeface="微软雅黑" panose="020B0503020204020204" pitchFamily="34" charset="-122"/>
                <a:ea typeface="微软雅黑" panose="020B0503020204020204" pitchFamily="34" charset="-122"/>
              </a:rPr>
              <a:t>允许某人去做某事”正确，而</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选项跟动词原形，</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选项跟动词</a:t>
            </a:r>
            <a:r>
              <a:rPr lang="en-US" altLang="zh-CN" sz="2900" b="1" dirty="0" err="1">
                <a:latin typeface="微软雅黑" panose="020B0503020204020204" pitchFamily="34" charset="-122"/>
                <a:ea typeface="微软雅黑" panose="020B0503020204020204" pitchFamily="34" charset="-122"/>
              </a:rPr>
              <a:t>ing</a:t>
            </a:r>
            <a:r>
              <a:rPr lang="zh-CN" altLang="en-US" sz="2900" b="1" dirty="0">
                <a:latin typeface="微软雅黑" panose="020B0503020204020204" pitchFamily="34" charset="-122"/>
                <a:ea typeface="微软雅黑" panose="020B0503020204020204" pitchFamily="34" charset="-122"/>
              </a:rPr>
              <a:t>形式，故本题正确答案为</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5. </a:t>
            </a:r>
            <a:r>
              <a:rPr lang="zh-CN" altLang="en-US" sz="2900" b="1" dirty="0">
                <a:latin typeface="微软雅黑" panose="020B0503020204020204" pitchFamily="34" charset="-122"/>
                <a:ea typeface="微软雅黑" panose="020B0503020204020204" pitchFamily="34" charset="-122"/>
              </a:rPr>
              <a:t>本题考查词义辨析和逻辑推理。根据文章意思，这只猫也可以和客人吃一样的饭菜，应该是被视为家里的成员之一，故本题正确答案为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90297" y="4373905"/>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 A. what		B. how               	C. however		D. whatever</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7. A. many		B. very               	C. much            	D. more</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8. A. done		B. had                	C. taken           	D. made</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9. A. Suddenly      B. Therefore      	C. Immediately   	D. However</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10. A. can         	B. must         	C. may                 	D. should</a:t>
            </a: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386199" y="721323"/>
            <a:ext cx="10808776" cy="3151399"/>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 sauce was the highlight of the evening’s topic of conversation. Everyone commented on</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6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delicious it was, and the hostess smiled at all the compliments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赞美</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One of the guests commented that some toxic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有毒的</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mushrooms were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7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like this tasty dish, and how funny it would be if such a tasty treat was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8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from that instead.</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9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 the pet cat started crying and rolling on the floor, clutching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挠着</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its belly. The hostess exclaimed, “Oh my God, it</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10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be the mushroom sauce!”</a:t>
            </a:r>
          </a:p>
        </p:txBody>
      </p:sp>
      <p:sp>
        <p:nvSpPr>
          <p:cNvPr id="23" name="TextBox 22"/>
          <p:cNvSpPr txBox="1"/>
          <p:nvPr/>
        </p:nvSpPr>
        <p:spPr>
          <a:xfrm>
            <a:off x="609600" y="508323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4" name="灯片编号占位符 3"/>
          <p:cNvSpPr>
            <a:spLocks noGrp="1"/>
          </p:cNvSpPr>
          <p:nvPr>
            <p:ph type="sldNum" sz="quarter" idx="12"/>
          </p:nvPr>
        </p:nvSpPr>
        <p:spPr/>
        <p:txBody>
          <a:bodyPr/>
          <a:lstStyle/>
          <a:p>
            <a:fld id="{879EF9BB-81F1-401D-AA19-680A8E0D7F6D}" type="slidenum">
              <a:rPr lang="en-US" smtClean="0"/>
              <a:t>53</a:t>
            </a:fld>
            <a:endParaRPr lang="en-US"/>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599792" y="473386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9" name="TextBox 22"/>
          <p:cNvSpPr txBox="1"/>
          <p:nvPr/>
        </p:nvSpPr>
        <p:spPr>
          <a:xfrm>
            <a:off x="599793" y="43736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10" name="TextBox 22"/>
          <p:cNvSpPr txBox="1"/>
          <p:nvPr/>
        </p:nvSpPr>
        <p:spPr>
          <a:xfrm>
            <a:off x="609600" y="543259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2" name="文本框 11">
            <a:hlinkClick r:id="rId4"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13" name="TextBox 22"/>
          <p:cNvSpPr txBox="1"/>
          <p:nvPr/>
        </p:nvSpPr>
        <p:spPr>
          <a:xfrm>
            <a:off x="609600" y="579531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barn(inVertical)">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build="p" animBg="1"/>
      <p:bldP spid="23" grpId="0"/>
      <p:bldP spid="16" grpId="0"/>
      <p:bldP spid="9" grpId="0"/>
      <p:bldP spid="10" grpId="0"/>
      <p:bldP spid="12" grpId="0" animBg="1"/>
      <p:bldP spid="13"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54</a:t>
            </a:fld>
            <a:endParaRPr lang="en-US"/>
          </a:p>
        </p:txBody>
      </p:sp>
      <p:sp>
        <p:nvSpPr>
          <p:cNvPr id="3" name="内容占位符 2"/>
          <p:cNvSpPr>
            <a:spLocks noGrp="1"/>
          </p:cNvSpPr>
          <p:nvPr>
            <p:ph idx="1"/>
          </p:nvPr>
        </p:nvSpPr>
        <p:spPr>
          <a:xfrm>
            <a:off x="538426" y="189782"/>
            <a:ext cx="11419112" cy="6166571"/>
          </a:xfrm>
          <a:solidFill>
            <a:schemeClr val="bg1">
              <a:alpha val="47000"/>
            </a:schemeClr>
          </a:solidFill>
        </p:spPr>
        <p:txBody>
          <a:bodyPr>
            <a:normAutofit fontScale="850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900" b="1" dirty="0">
                <a:latin typeface="微软雅黑" panose="020B0503020204020204" pitchFamily="34" charset="-122"/>
                <a:ea typeface="微软雅黑" panose="020B0503020204020204" pitchFamily="34" charset="-122"/>
              </a:rPr>
              <a:t>6. </a:t>
            </a:r>
            <a:r>
              <a:rPr lang="zh-CN" altLang="en-US" sz="2900" b="1" dirty="0">
                <a:latin typeface="微软雅黑" panose="020B0503020204020204" pitchFamily="34" charset="-122"/>
                <a:ea typeface="微软雅黑" panose="020B0503020204020204" pitchFamily="34" charset="-122"/>
              </a:rPr>
              <a:t>本题考查固定句型。感叹句句型</a:t>
            </a:r>
            <a:r>
              <a:rPr lang="en-US" altLang="zh-CN" sz="2900" b="1" dirty="0" err="1">
                <a:latin typeface="微软雅黑" panose="020B0503020204020204" pitchFamily="34" charset="-122"/>
                <a:ea typeface="微软雅黑" panose="020B0503020204020204" pitchFamily="34" charset="-122"/>
              </a:rPr>
              <a:t>how+</a:t>
            </a:r>
            <a:r>
              <a:rPr lang="en-US" altLang="zh-CN" sz="2900" b="1" i="1" dirty="0" err="1">
                <a:latin typeface="微软雅黑" panose="020B0503020204020204" pitchFamily="34" charset="-122"/>
                <a:ea typeface="微软雅黑" panose="020B0503020204020204" pitchFamily="34" charset="-122"/>
              </a:rPr>
              <a:t>adj</a:t>
            </a:r>
            <a:r>
              <a:rPr lang="en-US" altLang="zh-CN" sz="2900" b="1" dirty="0">
                <a:latin typeface="微软雅黑" panose="020B0503020204020204" pitchFamily="34" charset="-122"/>
                <a:ea typeface="微软雅黑" panose="020B0503020204020204" pitchFamily="34" charset="-122"/>
              </a:rPr>
              <a:t>.“</a:t>
            </a:r>
            <a:r>
              <a:rPr lang="zh-CN" altLang="en-US" sz="2900" b="1" dirty="0">
                <a:latin typeface="微软雅黑" panose="020B0503020204020204" pitchFamily="34" charset="-122"/>
                <a:ea typeface="微软雅黑" panose="020B0503020204020204" pitchFamily="34" charset="-122"/>
              </a:rPr>
              <a:t>多么怎样”，故本题正确答案为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7. </a:t>
            </a:r>
            <a:r>
              <a:rPr lang="zh-CN" altLang="en-US" sz="2900" b="1" dirty="0">
                <a:latin typeface="微软雅黑" panose="020B0503020204020204" pitchFamily="34" charset="-122"/>
                <a:ea typeface="微软雅黑" panose="020B0503020204020204" pitchFamily="34" charset="-122"/>
              </a:rPr>
              <a:t>本题考查词汇用法。非常像，用副词</a:t>
            </a:r>
            <a:r>
              <a:rPr lang="en-US" altLang="zh-CN" sz="2900" b="1" dirty="0">
                <a:latin typeface="微软雅黑" panose="020B0503020204020204" pitchFamily="34" charset="-122"/>
                <a:ea typeface="微软雅黑" panose="020B0503020204020204" pitchFamily="34" charset="-122"/>
              </a:rPr>
              <a:t>much</a:t>
            </a:r>
            <a:r>
              <a:rPr lang="zh-CN" altLang="en-US" sz="2900" b="1" dirty="0">
                <a:latin typeface="微软雅黑" panose="020B0503020204020204" pitchFamily="34" charset="-122"/>
                <a:ea typeface="微软雅黑" panose="020B0503020204020204" pitchFamily="34" charset="-122"/>
              </a:rPr>
              <a:t>修饰形容词</a:t>
            </a:r>
            <a:r>
              <a:rPr lang="en-US" altLang="zh-CN" sz="2900" b="1" dirty="0">
                <a:latin typeface="微软雅黑" panose="020B0503020204020204" pitchFamily="34" charset="-122"/>
                <a:ea typeface="微软雅黑" panose="020B0503020204020204" pitchFamily="34" charset="-122"/>
              </a:rPr>
              <a:t>like</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8. </a:t>
            </a:r>
            <a:r>
              <a:rPr lang="zh-CN" altLang="en-US" sz="2900" b="1" dirty="0">
                <a:latin typeface="微软雅黑" panose="020B0503020204020204" pitchFamily="34" charset="-122"/>
                <a:ea typeface="微软雅黑" panose="020B0503020204020204" pitchFamily="34" charset="-122"/>
              </a:rPr>
              <a:t>本题考查词义辨析和联系上下文。联系上下文可知，一位宾客在打趣，“如果这美味的蘑菇沙司也是用有毒的蘑菇制作的，就滑稽了”，所以应用</a:t>
            </a:r>
            <a:r>
              <a:rPr lang="en-US" altLang="zh-CN" sz="2900" b="1" dirty="0">
                <a:latin typeface="微软雅黑" panose="020B0503020204020204" pitchFamily="34" charset="-122"/>
                <a:ea typeface="微软雅黑" panose="020B0503020204020204" pitchFamily="34" charset="-122"/>
              </a:rPr>
              <a:t>be made from“</a:t>
            </a:r>
            <a:r>
              <a:rPr lang="zh-CN" altLang="en-US" sz="2900" b="1" dirty="0">
                <a:latin typeface="微软雅黑" panose="020B0503020204020204" pitchFamily="34" charset="-122"/>
                <a:ea typeface="微软雅黑" panose="020B0503020204020204" pitchFamily="34" charset="-122"/>
              </a:rPr>
              <a:t>由</a:t>
            </a:r>
            <a:r>
              <a:rPr lang="en-US" altLang="zh-CN" sz="2900" b="1" dirty="0">
                <a:latin typeface="微软雅黑" panose="020B0503020204020204" pitchFamily="34" charset="-122"/>
                <a:ea typeface="微软雅黑" panose="020B0503020204020204" pitchFamily="34" charset="-122"/>
              </a:rPr>
              <a:t>……</a:t>
            </a:r>
            <a:r>
              <a:rPr lang="zh-CN" altLang="en-US" sz="2900" b="1" dirty="0">
                <a:latin typeface="微软雅黑" panose="020B0503020204020204" pitchFamily="34" charset="-122"/>
                <a:ea typeface="微软雅黑" panose="020B0503020204020204" pitchFamily="34" charset="-122"/>
              </a:rPr>
              <a:t>制成”，故本题正确答案为</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9. </a:t>
            </a:r>
            <a:r>
              <a:rPr lang="zh-CN" altLang="en-US" sz="2900" b="1" dirty="0">
                <a:latin typeface="微软雅黑" panose="020B0503020204020204" pitchFamily="34" charset="-122"/>
                <a:ea typeface="微软雅黑" panose="020B0503020204020204" pitchFamily="34" charset="-122"/>
              </a:rPr>
              <a:t>本题考查词义辨析和联系上下文。联系上下文，宾客刚说完中毒的话题，猫就有反应，用</a:t>
            </a:r>
            <a:r>
              <a:rPr lang="en-US" altLang="zh-CN" sz="2900" b="1" dirty="0">
                <a:latin typeface="微软雅黑" panose="020B0503020204020204" pitchFamily="34" charset="-122"/>
                <a:ea typeface="微软雅黑" panose="020B0503020204020204" pitchFamily="34" charset="-122"/>
              </a:rPr>
              <a:t>suddenly“</a:t>
            </a:r>
            <a:r>
              <a:rPr lang="zh-CN" altLang="en-US" sz="2900" b="1" dirty="0">
                <a:latin typeface="微软雅黑" panose="020B0503020204020204" pitchFamily="34" charset="-122"/>
                <a:ea typeface="微软雅黑" panose="020B0503020204020204" pitchFamily="34" charset="-122"/>
              </a:rPr>
              <a:t>突然间”较符合语境，故本题正确答案为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10. </a:t>
            </a:r>
            <a:r>
              <a:rPr lang="zh-CN" altLang="en-US" sz="2900" b="1" dirty="0">
                <a:latin typeface="微软雅黑" panose="020B0503020204020204" pitchFamily="34" charset="-122"/>
                <a:ea typeface="微软雅黑" panose="020B0503020204020204" pitchFamily="34" charset="-122"/>
              </a:rPr>
              <a:t>本题考查情态动词用法。</a:t>
            </a:r>
            <a:r>
              <a:rPr lang="en-US" altLang="zh-CN" sz="2900" b="1" dirty="0">
                <a:latin typeface="微软雅黑" panose="020B0503020204020204" pitchFamily="34" charset="-122"/>
                <a:ea typeface="微软雅黑" panose="020B0503020204020204" pitchFamily="34" charset="-122"/>
              </a:rPr>
              <a:t>must be</a:t>
            </a:r>
            <a:r>
              <a:rPr lang="zh-CN" altLang="en-US" sz="2900" b="1" dirty="0">
                <a:latin typeface="微软雅黑" panose="020B0503020204020204" pitchFamily="34" charset="-122"/>
                <a:ea typeface="微软雅黑" panose="020B0503020204020204" pitchFamily="34" charset="-122"/>
              </a:rPr>
              <a:t>表示“肯定，一定是”，故本题正确答案为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386199" y="721323"/>
            <a:ext cx="10808776" cy="3151399"/>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We all went to the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room in a mad rush, and</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our stomachs pumped after telling the doctor we had eaten poisonous mushrooms. This was a very</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experience.</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We got back, and found the cat was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on the floor peacefully looking up at us, and had</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birth to kittens.</a:t>
            </a: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4" name="灯片编号占位符 3"/>
          <p:cNvSpPr>
            <a:spLocks noGrp="1"/>
          </p:cNvSpPr>
          <p:nvPr>
            <p:ph type="sldNum" sz="quarter" idx="12"/>
          </p:nvPr>
        </p:nvSpPr>
        <p:spPr/>
        <p:txBody>
          <a:bodyPr/>
          <a:lstStyle/>
          <a:p>
            <a:fld id="{879EF9BB-81F1-401D-AA19-680A8E0D7F6D}" type="slidenum">
              <a:rPr lang="en-US" smtClean="0"/>
              <a:t>55</a:t>
            </a:fld>
            <a:endParaRPr lang="en-US"/>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10" name="TextBox 22"/>
          <p:cNvSpPr txBox="1"/>
          <p:nvPr/>
        </p:nvSpPr>
        <p:spPr>
          <a:xfrm>
            <a:off x="540589" y="49709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2" name="文本框 11">
            <a:hlinkClick r:id="rId4" action="ppaction://hlinksldjump"/>
          </p:cNvPr>
          <p:cNvSpPr txBox="1"/>
          <p:nvPr/>
        </p:nvSpPr>
        <p:spPr>
          <a:xfrm>
            <a:off x="10228993" y="3321418"/>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13" name="TextBox 22"/>
          <p:cNvSpPr txBox="1"/>
          <p:nvPr/>
        </p:nvSpPr>
        <p:spPr>
          <a:xfrm>
            <a:off x="530781" y="533111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5" name="文本框 4"/>
          <p:cNvSpPr txBox="1"/>
          <p:nvPr/>
        </p:nvSpPr>
        <p:spPr>
          <a:xfrm>
            <a:off x="852441" y="3929133"/>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11. A. rest      	    B. emergency	C. dinning		D. bed</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12. A. made              B. had		C. put 		D. let</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13. A. unimportant</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B. unhealthy 	C. unpleasant	D. unusual</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14. A. lying               B. laying		C. sleeping		D. walking</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15. A. taken              B. brought	C. made		D. given</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barn(inVertical)">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23" grpId="0"/>
      <p:bldP spid="16" grpId="0"/>
      <p:bldP spid="9" grpId="0"/>
      <p:bldP spid="10" grpId="0"/>
      <p:bldP spid="12" grpId="0" animBg="1"/>
      <p:bldP spid="13" grpId="0"/>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56</a:t>
            </a:fld>
            <a:endParaRPr lang="en-US"/>
          </a:p>
        </p:txBody>
      </p:sp>
      <p:sp>
        <p:nvSpPr>
          <p:cNvPr id="3" name="内容占位符 2"/>
          <p:cNvSpPr>
            <a:spLocks noGrp="1"/>
          </p:cNvSpPr>
          <p:nvPr>
            <p:ph idx="1"/>
          </p:nvPr>
        </p:nvSpPr>
        <p:spPr>
          <a:xfrm>
            <a:off x="538426" y="189782"/>
            <a:ext cx="11419112" cy="6166571"/>
          </a:xfrm>
          <a:solidFill>
            <a:schemeClr val="bg1">
              <a:alpha val="47000"/>
            </a:schemeClr>
          </a:solidFill>
        </p:spPr>
        <p:txBody>
          <a:bodyPr>
            <a:normAutofit fontScale="85000" lnSpcReduction="1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900" b="1" dirty="0">
                <a:latin typeface="微软雅黑" panose="020B0503020204020204" pitchFamily="34" charset="-122"/>
                <a:ea typeface="微软雅黑" panose="020B0503020204020204" pitchFamily="34" charset="-122"/>
              </a:rPr>
              <a:t>11. </a:t>
            </a:r>
            <a:r>
              <a:rPr lang="zh-CN" altLang="en-US" sz="2900" b="1" dirty="0">
                <a:latin typeface="微软雅黑" panose="020B0503020204020204" pitchFamily="34" charset="-122"/>
                <a:ea typeface="微软雅黑" panose="020B0503020204020204" pitchFamily="34" charset="-122"/>
              </a:rPr>
              <a:t>本题考查联系上下文。从下文的</a:t>
            </a:r>
            <a:r>
              <a:rPr lang="en-US" altLang="zh-CN" sz="2900" b="1" dirty="0">
                <a:latin typeface="微软雅黑" panose="020B0503020204020204" pitchFamily="34" charset="-122"/>
                <a:ea typeface="微软雅黑" panose="020B0503020204020204" pitchFamily="34" charset="-122"/>
              </a:rPr>
              <a:t>doctor</a:t>
            </a:r>
            <a:r>
              <a:rPr lang="zh-CN" altLang="en-US" sz="2900" b="1" dirty="0">
                <a:latin typeface="微软雅黑" panose="020B0503020204020204" pitchFamily="34" charset="-122"/>
                <a:ea typeface="微软雅黑" panose="020B0503020204020204" pitchFamily="34" charset="-122"/>
              </a:rPr>
              <a:t>可以看出大家是去了医院，因此选择</a:t>
            </a:r>
            <a:r>
              <a:rPr lang="en-US" altLang="zh-CN" sz="2900" b="1" dirty="0">
                <a:latin typeface="微软雅黑" panose="020B0503020204020204" pitchFamily="34" charset="-122"/>
                <a:ea typeface="微软雅黑" panose="020B0503020204020204" pitchFamily="34" charset="-122"/>
              </a:rPr>
              <a:t>emergency room“</a:t>
            </a:r>
            <a:r>
              <a:rPr lang="zh-CN" altLang="en-US" sz="2900" b="1" dirty="0">
                <a:latin typeface="微软雅黑" panose="020B0503020204020204" pitchFamily="34" charset="-122"/>
                <a:ea typeface="微软雅黑" panose="020B0503020204020204" pitchFamily="34" charset="-122"/>
              </a:rPr>
              <a:t>急救室”，故本题正确答案为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12. </a:t>
            </a:r>
            <a:r>
              <a:rPr lang="zh-CN" altLang="en-US" sz="2900" b="1" dirty="0">
                <a:latin typeface="微软雅黑" panose="020B0503020204020204" pitchFamily="34" charset="-122"/>
                <a:ea typeface="微软雅黑" panose="020B0503020204020204" pitchFamily="34" charset="-122"/>
              </a:rPr>
              <a:t>本题考查习惯用法和联系上下文。结合下文我们“</a:t>
            </a:r>
            <a:r>
              <a:rPr lang="en-US" altLang="zh-CN" sz="2900" b="1" dirty="0">
                <a:latin typeface="微软雅黑" panose="020B0503020204020204" pitchFamily="34" charset="-122"/>
                <a:ea typeface="微软雅黑" panose="020B0503020204020204" pitchFamily="34" charset="-122"/>
              </a:rPr>
              <a:t>telling the doctor we had eaten poisonous mushrooms”</a:t>
            </a:r>
            <a:r>
              <a:rPr lang="zh-CN" altLang="en-US" sz="2900" b="1" dirty="0">
                <a:latin typeface="微软雅黑" panose="020B0503020204020204" pitchFamily="34" charset="-122"/>
                <a:ea typeface="微软雅黑" panose="020B0503020204020204" pitchFamily="34" charset="-122"/>
              </a:rPr>
              <a:t>可知，这里一定是“让医生洗胃”，</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选项</a:t>
            </a:r>
            <a:r>
              <a:rPr lang="en-US" altLang="zh-CN" sz="2900" b="1" dirty="0">
                <a:latin typeface="微软雅黑" panose="020B0503020204020204" pitchFamily="34" charset="-122"/>
                <a:ea typeface="微软雅黑" panose="020B0503020204020204" pitchFamily="34" charset="-122"/>
              </a:rPr>
              <a:t>have </a:t>
            </a:r>
            <a:r>
              <a:rPr lang="en-US" altLang="zh-CN" sz="2900" b="1" dirty="0" err="1">
                <a:latin typeface="微软雅黑" panose="020B0503020204020204" pitchFamily="34" charset="-122"/>
                <a:ea typeface="微软雅黑" panose="020B0503020204020204" pitchFamily="34" charset="-122"/>
              </a:rPr>
              <a:t>sth</a:t>
            </a:r>
            <a:r>
              <a:rPr lang="en-US" altLang="zh-CN" sz="2900" b="1" dirty="0">
                <a:latin typeface="微软雅黑" panose="020B0503020204020204" pitchFamily="34" charset="-122"/>
                <a:ea typeface="微软雅黑" panose="020B0503020204020204" pitchFamily="34" charset="-122"/>
              </a:rPr>
              <a:t>. done“</a:t>
            </a:r>
            <a:r>
              <a:rPr lang="zh-CN" altLang="en-US" sz="2900" b="1" dirty="0">
                <a:latin typeface="微软雅黑" panose="020B0503020204020204" pitchFamily="34" charset="-122"/>
                <a:ea typeface="微软雅黑" panose="020B0503020204020204" pitchFamily="34" charset="-122"/>
              </a:rPr>
              <a:t>让别人做某事”符合语境，故本题正确答案为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13. </a:t>
            </a:r>
            <a:r>
              <a:rPr lang="zh-CN" altLang="en-US" sz="2900" b="1" dirty="0">
                <a:latin typeface="微软雅黑" panose="020B0503020204020204" pitchFamily="34" charset="-122"/>
                <a:ea typeface="微软雅黑" panose="020B0503020204020204" pitchFamily="34" charset="-122"/>
              </a:rPr>
              <a:t>本题考查词义辨析。洗胃很明显是一个不愉快的过程，用</a:t>
            </a:r>
            <a:r>
              <a:rPr lang="en-US" altLang="zh-CN" sz="2900" b="1" dirty="0">
                <a:latin typeface="微软雅黑" panose="020B0503020204020204" pitchFamily="34" charset="-122"/>
                <a:ea typeface="微软雅黑" panose="020B0503020204020204" pitchFamily="34" charset="-122"/>
              </a:rPr>
              <a:t>unpleasant</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14. </a:t>
            </a:r>
            <a:r>
              <a:rPr lang="zh-CN" altLang="en-US" sz="2900" b="1" dirty="0">
                <a:latin typeface="微软雅黑" panose="020B0503020204020204" pitchFamily="34" charset="-122"/>
                <a:ea typeface="微软雅黑" panose="020B0503020204020204" pitchFamily="34" charset="-122"/>
              </a:rPr>
              <a:t>本题考查联系上下文。从下文的猫看着我们，可以推断出这里是躺在地上，</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选项是“放置”的现在分词形式，故本题正确答案为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15. </a:t>
            </a:r>
            <a:r>
              <a:rPr lang="zh-CN" altLang="en-US" sz="2900" b="1" dirty="0">
                <a:latin typeface="微软雅黑" panose="020B0503020204020204" pitchFamily="34" charset="-122"/>
                <a:ea typeface="微软雅黑" panose="020B0503020204020204" pitchFamily="34" charset="-122"/>
              </a:rPr>
              <a:t>本题考查习惯用法。</a:t>
            </a:r>
            <a:r>
              <a:rPr lang="en-US" altLang="zh-CN" sz="2900" b="1" dirty="0">
                <a:latin typeface="微软雅黑" panose="020B0503020204020204" pitchFamily="34" charset="-122"/>
                <a:ea typeface="微软雅黑" panose="020B0503020204020204" pitchFamily="34" charset="-122"/>
              </a:rPr>
              <a:t>give birth to</a:t>
            </a:r>
            <a:r>
              <a:rPr lang="zh-CN" altLang="en-US" sz="2900" b="1" dirty="0">
                <a:latin typeface="微软雅黑" panose="020B0503020204020204" pitchFamily="34" charset="-122"/>
                <a:ea typeface="微软雅黑" panose="020B0503020204020204" pitchFamily="34" charset="-122"/>
              </a:rPr>
              <a:t>意思是“生孩子”，故本题正确答案为</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组合 93"/>
          <p:cNvGrpSpPr/>
          <p:nvPr/>
        </p:nvGrpSpPr>
        <p:grpSpPr>
          <a:xfrm>
            <a:off x="2848765" y="1042388"/>
            <a:ext cx="3862931" cy="525775"/>
            <a:chOff x="1530018" y="1615888"/>
            <a:chExt cx="3576121" cy="728090"/>
          </a:xfrm>
          <a:solidFill>
            <a:schemeClr val="accent1">
              <a:lumMod val="50000"/>
            </a:schemeClr>
          </a:solidFill>
        </p:grpSpPr>
        <p:sp>
          <p:nvSpPr>
            <p:cNvPr id="95" name="箭头: V 形 94"/>
            <p:cNvSpPr/>
            <p:nvPr/>
          </p:nvSpPr>
          <p:spPr>
            <a:xfrm>
              <a:off x="1530018" y="1615888"/>
              <a:ext cx="3576121"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96" name="文本框 95"/>
            <p:cNvSpPr txBox="1"/>
            <p:nvPr/>
          </p:nvSpPr>
          <p:spPr>
            <a:xfrm>
              <a:off x="2091324" y="1635552"/>
              <a:ext cx="2382746"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pump </a:t>
              </a:r>
              <a:r>
                <a:rPr lang="en-US" altLang="zh-CN" sz="2400" b="1" i="1" dirty="0">
                  <a:ln w="12700">
                    <a:noFill/>
                  </a:ln>
                  <a:solidFill>
                    <a:schemeClr val="bg1"/>
                  </a:solidFill>
                  <a:latin typeface="微软雅黑" panose="020B0503020204020204" pitchFamily="34" charset="-122"/>
                  <a:ea typeface="微软雅黑" panose="020B0503020204020204" pitchFamily="34" charset="-122"/>
                  <a:cs typeface="+mj-cs"/>
                </a:rPr>
                <a:t>n</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t>
              </a:r>
              <a:r>
                <a:rPr lang="en-US" altLang="zh-CN" sz="2400" b="1" i="1" dirty="0">
                  <a:ln w="12700">
                    <a:noFill/>
                  </a:ln>
                  <a:solidFill>
                    <a:schemeClr val="bg1"/>
                  </a:solidFill>
                  <a:latin typeface="微软雅黑" panose="020B0503020204020204" pitchFamily="34" charset="-122"/>
                  <a:ea typeface="微软雅黑" panose="020B0503020204020204" pitchFamily="34" charset="-122"/>
                  <a:cs typeface="+mj-cs"/>
                </a:rPr>
                <a:t>v</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抽水</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
        <p:nvSpPr>
          <p:cNvPr id="2" name="灯片编号占位符 1"/>
          <p:cNvSpPr>
            <a:spLocks noGrp="1"/>
          </p:cNvSpPr>
          <p:nvPr>
            <p:ph type="sldNum" sz="quarter" idx="12"/>
          </p:nvPr>
        </p:nvSpPr>
        <p:spPr/>
        <p:txBody>
          <a:bodyPr/>
          <a:lstStyle/>
          <a:p>
            <a:fld id="{879EF9BB-81F1-401D-AA19-680A8E0D7F6D}" type="slidenum">
              <a:rPr lang="en-US" smtClean="0"/>
              <a:t>57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grpSp>
        <p:nvGrpSpPr>
          <p:cNvPr id="7" name="组合 6"/>
          <p:cNvGrpSpPr/>
          <p:nvPr/>
        </p:nvGrpSpPr>
        <p:grpSpPr>
          <a:xfrm>
            <a:off x="101793" y="162019"/>
            <a:ext cx="4044462" cy="728090"/>
            <a:chOff x="0" y="218898"/>
            <a:chExt cx="4044462" cy="728090"/>
          </a:xfrm>
          <a:solidFill>
            <a:schemeClr val="tx2"/>
          </a:solidFill>
        </p:grpSpPr>
        <p:sp>
          <p:nvSpPr>
            <p:cNvPr id="6" name="箭头: V 形 5"/>
            <p:cNvSpPr/>
            <p:nvPr/>
          </p:nvSpPr>
          <p:spPr>
            <a:xfrm>
              <a:off x="0" y="218898"/>
              <a:ext cx="40444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789778" y="305944"/>
              <a:ext cx="2877711" cy="553998"/>
            </a:xfrm>
            <a:prstGeom prst="rect">
              <a:avLst/>
            </a:prstGeom>
            <a:noFill/>
            <a:ln>
              <a:noFill/>
            </a:ln>
          </p:spPr>
          <p:txBody>
            <a:bodyPr wrap="none" rtlCol="0">
              <a:spAutoFit/>
            </a:bodyPr>
            <a:lstStyle/>
            <a:p>
              <a:r>
                <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rPr>
                <a:t>本自测我学了：</a:t>
              </a:r>
            </a:p>
          </p:txBody>
        </p:sp>
      </p:grpSp>
      <p:grpSp>
        <p:nvGrpSpPr>
          <p:cNvPr id="37" name="组合 36"/>
          <p:cNvGrpSpPr/>
          <p:nvPr/>
        </p:nvGrpSpPr>
        <p:grpSpPr>
          <a:xfrm>
            <a:off x="-461643" y="944560"/>
            <a:ext cx="3607179" cy="612118"/>
            <a:chOff x="1530019" y="1492576"/>
            <a:chExt cx="3202272" cy="851402"/>
          </a:xfrm>
          <a:solidFill>
            <a:schemeClr val="tx2"/>
          </a:solidFill>
        </p:grpSpPr>
        <p:sp>
          <p:nvSpPr>
            <p:cNvPr id="38" name="箭头: V 形 37"/>
            <p:cNvSpPr/>
            <p:nvPr/>
          </p:nvSpPr>
          <p:spPr>
            <a:xfrm>
              <a:off x="1530019" y="1615889"/>
              <a:ext cx="3202272"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p:cNvSpPr txBox="1"/>
            <p:nvPr/>
          </p:nvSpPr>
          <p:spPr>
            <a:xfrm>
              <a:off x="2000758" y="1492576"/>
              <a:ext cx="2134997"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exclaim </a:t>
              </a:r>
              <a:r>
                <a:rPr lang="en-US" altLang="zh-CN" sz="2400" b="1" i="1" dirty="0">
                  <a:solidFill>
                    <a:srgbClr val="002060"/>
                  </a:solidFill>
                  <a:latin typeface="微软雅黑" panose="020B0503020204020204" pitchFamily="34" charset="-122"/>
                  <a:ea typeface="微软雅黑" panose="020B0503020204020204" pitchFamily="34" charset="-122"/>
                  <a:cs typeface="+mj-cs"/>
                </a:rPr>
                <a:t>v</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惊叫</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40" name="组合 39"/>
          <p:cNvGrpSpPr/>
          <p:nvPr/>
        </p:nvGrpSpPr>
        <p:grpSpPr>
          <a:xfrm>
            <a:off x="149723" y="1779871"/>
            <a:ext cx="4368834" cy="525775"/>
            <a:chOff x="1530019" y="1615888"/>
            <a:chExt cx="4044462" cy="728090"/>
          </a:xfrm>
          <a:solidFill>
            <a:schemeClr val="accent1">
              <a:lumMod val="50000"/>
            </a:schemeClr>
          </a:solidFill>
        </p:grpSpPr>
        <p:sp>
          <p:nvSpPr>
            <p:cNvPr id="41" name="箭头: V 形 40"/>
            <p:cNvSpPr/>
            <p:nvPr/>
          </p:nvSpPr>
          <p:spPr>
            <a:xfrm>
              <a:off x="1530019" y="1615888"/>
              <a:ext cx="40444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文本框 41"/>
            <p:cNvSpPr txBox="1"/>
            <p:nvPr/>
          </p:nvSpPr>
          <p:spPr>
            <a:xfrm>
              <a:off x="2091324" y="1635552"/>
              <a:ext cx="3033681" cy="639310"/>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pregnant </a:t>
              </a:r>
              <a:r>
                <a:rPr lang="en-US" altLang="zh-CN" sz="2400" b="1" i="1" dirty="0">
                  <a:ln w="12700">
                    <a:noFill/>
                  </a:ln>
                  <a:solidFill>
                    <a:schemeClr val="bg1"/>
                  </a:solidFill>
                  <a:latin typeface="微软雅黑" panose="020B0503020204020204" pitchFamily="34" charset="-122"/>
                  <a:ea typeface="微软雅黑" panose="020B0503020204020204" pitchFamily="34" charset="-122"/>
                  <a:cs typeface="+mj-cs"/>
                </a:rPr>
                <a:t>adj</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怀孕的</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63" name="组合 62"/>
          <p:cNvGrpSpPr/>
          <p:nvPr/>
        </p:nvGrpSpPr>
        <p:grpSpPr>
          <a:xfrm>
            <a:off x="-461643" y="2387012"/>
            <a:ext cx="3470019" cy="612118"/>
            <a:chOff x="1530018" y="1492576"/>
            <a:chExt cx="3080508" cy="851402"/>
          </a:xfrm>
          <a:solidFill>
            <a:schemeClr val="tx2"/>
          </a:solidFill>
        </p:grpSpPr>
        <p:sp>
          <p:nvSpPr>
            <p:cNvPr id="64" name="箭头: V 形 63"/>
            <p:cNvSpPr/>
            <p:nvPr/>
          </p:nvSpPr>
          <p:spPr>
            <a:xfrm>
              <a:off x="1530018" y="1615889"/>
              <a:ext cx="3080508"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文本框 64"/>
            <p:cNvSpPr txBox="1"/>
            <p:nvPr/>
          </p:nvSpPr>
          <p:spPr>
            <a:xfrm>
              <a:off x="2000758" y="1492576"/>
              <a:ext cx="2007149"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leftovers </a:t>
              </a:r>
              <a:r>
                <a:rPr lang="zh-CN" altLang="en-US" sz="2400" b="1" dirty="0">
                  <a:solidFill>
                    <a:srgbClr val="002060"/>
                  </a:solidFill>
                  <a:latin typeface="微软雅黑" panose="020B0503020204020204" pitchFamily="34" charset="-122"/>
                  <a:ea typeface="微软雅黑" panose="020B0503020204020204" pitchFamily="34" charset="-122"/>
                  <a:cs typeface="+mj-cs"/>
                </a:rPr>
                <a:t>剩菜</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66" name="组合 65"/>
          <p:cNvGrpSpPr/>
          <p:nvPr/>
        </p:nvGrpSpPr>
        <p:grpSpPr>
          <a:xfrm>
            <a:off x="-417835" y="5265064"/>
            <a:ext cx="4187117" cy="612119"/>
            <a:chOff x="1530019" y="1492575"/>
            <a:chExt cx="3717111" cy="851403"/>
          </a:xfrm>
          <a:solidFill>
            <a:schemeClr val="tx2"/>
          </a:solidFill>
        </p:grpSpPr>
        <p:sp>
          <p:nvSpPr>
            <p:cNvPr id="67" name="箭头: V 形 66"/>
            <p:cNvSpPr/>
            <p:nvPr/>
          </p:nvSpPr>
          <p:spPr>
            <a:xfrm>
              <a:off x="1530019" y="1615889"/>
              <a:ext cx="3717111"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文本框 67"/>
            <p:cNvSpPr txBox="1"/>
            <p:nvPr/>
          </p:nvSpPr>
          <p:spPr>
            <a:xfrm>
              <a:off x="2000758" y="1492575"/>
              <a:ext cx="2500610"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give birth to </a:t>
              </a:r>
              <a:r>
                <a:rPr lang="zh-CN" altLang="en-US" sz="2400" b="1" dirty="0">
                  <a:solidFill>
                    <a:srgbClr val="002060"/>
                  </a:solidFill>
                  <a:latin typeface="微软雅黑" panose="020B0503020204020204" pitchFamily="34" charset="-122"/>
                  <a:ea typeface="微软雅黑" panose="020B0503020204020204" pitchFamily="34" charset="-122"/>
                  <a:cs typeface="+mj-cs"/>
                </a:rPr>
                <a:t>生产</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91" name="组合 90"/>
          <p:cNvGrpSpPr/>
          <p:nvPr/>
        </p:nvGrpSpPr>
        <p:grpSpPr>
          <a:xfrm>
            <a:off x="4236174" y="1683243"/>
            <a:ext cx="5218723" cy="612118"/>
            <a:chOff x="1530019" y="1492576"/>
            <a:chExt cx="4632919" cy="851402"/>
          </a:xfrm>
          <a:solidFill>
            <a:schemeClr val="tx2"/>
          </a:solidFill>
        </p:grpSpPr>
        <p:sp>
          <p:nvSpPr>
            <p:cNvPr id="92" name="箭头: V 形 91"/>
            <p:cNvSpPr/>
            <p:nvPr/>
          </p:nvSpPr>
          <p:spPr>
            <a:xfrm>
              <a:off x="1530019" y="1615889"/>
              <a:ext cx="4162180"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文本框 92"/>
            <p:cNvSpPr txBox="1"/>
            <p:nvPr/>
          </p:nvSpPr>
          <p:spPr>
            <a:xfrm>
              <a:off x="2000758" y="1492576"/>
              <a:ext cx="4162180"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serve a meal </a:t>
              </a:r>
              <a:r>
                <a:rPr lang="zh-CN" altLang="en-US" sz="2400" b="1" dirty="0">
                  <a:solidFill>
                    <a:srgbClr val="002060"/>
                  </a:solidFill>
                  <a:latin typeface="微软雅黑" panose="020B0503020204020204" pitchFamily="34" charset="-122"/>
                  <a:ea typeface="微软雅黑" panose="020B0503020204020204" pitchFamily="34" charset="-122"/>
                  <a:cs typeface="+mj-cs"/>
                </a:rPr>
                <a:t>提供饭菜</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0" name="组合 99"/>
          <p:cNvGrpSpPr/>
          <p:nvPr/>
        </p:nvGrpSpPr>
        <p:grpSpPr>
          <a:xfrm>
            <a:off x="101793" y="3182432"/>
            <a:ext cx="4890831" cy="525775"/>
            <a:chOff x="1530018" y="1615888"/>
            <a:chExt cx="4527703" cy="728090"/>
          </a:xfrm>
          <a:solidFill>
            <a:schemeClr val="accent1">
              <a:lumMod val="50000"/>
            </a:schemeClr>
          </a:solidFill>
        </p:grpSpPr>
        <p:sp>
          <p:nvSpPr>
            <p:cNvPr id="101" name="箭头: V 形 100"/>
            <p:cNvSpPr/>
            <p:nvPr/>
          </p:nvSpPr>
          <p:spPr>
            <a:xfrm>
              <a:off x="1530018" y="1615888"/>
              <a:ext cx="4527703"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文本框 101"/>
            <p:cNvSpPr txBox="1"/>
            <p:nvPr/>
          </p:nvSpPr>
          <p:spPr>
            <a:xfrm>
              <a:off x="2091324" y="1635552"/>
              <a:ext cx="3346801"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as well as ...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和</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一样</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3" name="组合 102"/>
          <p:cNvGrpSpPr/>
          <p:nvPr/>
        </p:nvGrpSpPr>
        <p:grpSpPr>
          <a:xfrm>
            <a:off x="136523" y="4633247"/>
            <a:ext cx="7533372" cy="525775"/>
            <a:chOff x="1530020" y="1615888"/>
            <a:chExt cx="10601798" cy="728089"/>
          </a:xfrm>
          <a:solidFill>
            <a:schemeClr val="accent1">
              <a:lumMod val="50000"/>
            </a:schemeClr>
          </a:solidFill>
        </p:grpSpPr>
        <p:sp>
          <p:nvSpPr>
            <p:cNvPr id="104" name="箭头: V 形 103"/>
            <p:cNvSpPr/>
            <p:nvPr/>
          </p:nvSpPr>
          <p:spPr>
            <a:xfrm>
              <a:off x="1530020" y="1615888"/>
              <a:ext cx="7374521" cy="72808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文本框 104"/>
            <p:cNvSpPr txBox="1"/>
            <p:nvPr/>
          </p:nvSpPr>
          <p:spPr>
            <a:xfrm>
              <a:off x="2060653" y="1635552"/>
              <a:ext cx="10071165" cy="639310"/>
            </a:xfrm>
            <a:prstGeom prst="rect">
              <a:avLst/>
            </a:prstGeom>
            <a:noFill/>
            <a:ln>
              <a:noFill/>
            </a:ln>
          </p:spPr>
          <p:txBody>
            <a:bodyPr wrap="squar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comment on ...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对</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评论</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10" name="组合 109"/>
          <p:cNvGrpSpPr/>
          <p:nvPr/>
        </p:nvGrpSpPr>
        <p:grpSpPr>
          <a:xfrm>
            <a:off x="-393738" y="3841729"/>
            <a:ext cx="12156828" cy="612117"/>
            <a:chOff x="1530019" y="1492577"/>
            <a:chExt cx="10792220" cy="851401"/>
          </a:xfrm>
          <a:solidFill>
            <a:schemeClr val="tx2"/>
          </a:solidFill>
        </p:grpSpPr>
        <p:sp>
          <p:nvSpPr>
            <p:cNvPr id="111" name="箭头: V 形 110"/>
            <p:cNvSpPr/>
            <p:nvPr/>
          </p:nvSpPr>
          <p:spPr>
            <a:xfrm>
              <a:off x="1530019" y="1615888"/>
              <a:ext cx="5000916" cy="728090"/>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文本框 111"/>
            <p:cNvSpPr txBox="1"/>
            <p:nvPr/>
          </p:nvSpPr>
          <p:spPr>
            <a:xfrm>
              <a:off x="2000757" y="1492577"/>
              <a:ext cx="10321482"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the highlight of ... ……</a:t>
              </a:r>
              <a:r>
                <a:rPr lang="zh-CN" altLang="en-US" sz="2400" b="1" dirty="0">
                  <a:solidFill>
                    <a:srgbClr val="002060"/>
                  </a:solidFill>
                  <a:latin typeface="微软雅黑" panose="020B0503020204020204" pitchFamily="34" charset="-122"/>
                  <a:ea typeface="微软雅黑" panose="020B0503020204020204" pitchFamily="34" charset="-122"/>
                  <a:cs typeface="+mj-cs"/>
                </a:rPr>
                <a:t>的亮点</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150"/>
                                  </p:stCondLst>
                                  <p:childTnLst>
                                    <p:set>
                                      <p:cBhvr>
                                        <p:cTn id="16" dur="1" fill="hold">
                                          <p:stCondLst>
                                            <p:cond delay="0"/>
                                          </p:stCondLst>
                                        </p:cTn>
                                        <p:tgtEl>
                                          <p:spTgt spid="91"/>
                                        </p:tgtEl>
                                        <p:attrNameLst>
                                          <p:attrName>style.visibility</p:attrName>
                                        </p:attrNameLst>
                                      </p:cBhvr>
                                      <p:to>
                                        <p:strVal val="visible"/>
                                      </p:to>
                                    </p:set>
                                    <p:anim calcmode="lin" valueType="num">
                                      <p:cBhvr additive="base">
                                        <p:cTn id="17" dur="500" fill="hold"/>
                                        <p:tgtEl>
                                          <p:spTgt spid="91"/>
                                        </p:tgtEl>
                                        <p:attrNameLst>
                                          <p:attrName>ppt_x</p:attrName>
                                        </p:attrNameLst>
                                      </p:cBhvr>
                                      <p:tavLst>
                                        <p:tav tm="0">
                                          <p:val>
                                            <p:strVal val="0-#ppt_w/2"/>
                                          </p:val>
                                        </p:tav>
                                        <p:tav tm="100000">
                                          <p:val>
                                            <p:strVal val="#ppt_x"/>
                                          </p:val>
                                        </p:tav>
                                      </p:tavLst>
                                    </p:anim>
                                    <p:anim calcmode="lin" valueType="num">
                                      <p:cBhvr additive="base">
                                        <p:cTn id="18" dur="500" fill="hold"/>
                                        <p:tgtEl>
                                          <p:spTgt spid="91"/>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0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500" fill="hold"/>
                                        <p:tgtEl>
                                          <p:spTgt spid="63"/>
                                        </p:tgtEl>
                                        <p:attrNameLst>
                                          <p:attrName>ppt_x</p:attrName>
                                        </p:attrNameLst>
                                      </p:cBhvr>
                                      <p:tavLst>
                                        <p:tav tm="0">
                                          <p:val>
                                            <p:strVal val="0-#ppt_w/2"/>
                                          </p:val>
                                        </p:tav>
                                        <p:tav tm="100000">
                                          <p:val>
                                            <p:strVal val="#ppt_x"/>
                                          </p:val>
                                        </p:tav>
                                      </p:tavLst>
                                    </p:anim>
                                    <p:anim calcmode="lin" valueType="num">
                                      <p:cBhvr additive="base">
                                        <p:cTn id="22" dur="500" fill="hold"/>
                                        <p:tgtEl>
                                          <p:spTgt spid="6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400"/>
                                  </p:stCondLst>
                                  <p:childTnLst>
                                    <p:set>
                                      <p:cBhvr>
                                        <p:cTn id="24" dur="1" fill="hold">
                                          <p:stCondLst>
                                            <p:cond delay="0"/>
                                          </p:stCondLst>
                                        </p:cTn>
                                        <p:tgtEl>
                                          <p:spTgt spid="110"/>
                                        </p:tgtEl>
                                        <p:attrNameLst>
                                          <p:attrName>style.visibility</p:attrName>
                                        </p:attrNameLst>
                                      </p:cBhvr>
                                      <p:to>
                                        <p:strVal val="visible"/>
                                      </p:to>
                                    </p:set>
                                    <p:anim calcmode="lin" valueType="num">
                                      <p:cBhvr additive="base">
                                        <p:cTn id="25" dur="500" fill="hold"/>
                                        <p:tgtEl>
                                          <p:spTgt spid="110"/>
                                        </p:tgtEl>
                                        <p:attrNameLst>
                                          <p:attrName>ppt_x</p:attrName>
                                        </p:attrNameLst>
                                      </p:cBhvr>
                                      <p:tavLst>
                                        <p:tav tm="0">
                                          <p:val>
                                            <p:strVal val="0-#ppt_w/2"/>
                                          </p:val>
                                        </p:tav>
                                        <p:tav tm="100000">
                                          <p:val>
                                            <p:strVal val="#ppt_x"/>
                                          </p:val>
                                        </p:tav>
                                      </p:tavLst>
                                    </p:anim>
                                    <p:anim calcmode="lin" valueType="num">
                                      <p:cBhvr additive="base">
                                        <p:cTn id="26" dur="500" fill="hold"/>
                                        <p:tgtEl>
                                          <p:spTgt spid="110"/>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600"/>
                                  </p:stCondLst>
                                  <p:childTnLst>
                                    <p:set>
                                      <p:cBhvr>
                                        <p:cTn id="28" dur="1" fill="hold">
                                          <p:stCondLst>
                                            <p:cond delay="0"/>
                                          </p:stCondLst>
                                        </p:cTn>
                                        <p:tgtEl>
                                          <p:spTgt spid="66"/>
                                        </p:tgtEl>
                                        <p:attrNameLst>
                                          <p:attrName>style.visibility</p:attrName>
                                        </p:attrNameLst>
                                      </p:cBhvr>
                                      <p:to>
                                        <p:strVal val="visible"/>
                                      </p:to>
                                    </p:set>
                                    <p:anim calcmode="lin" valueType="num">
                                      <p:cBhvr additive="base">
                                        <p:cTn id="29" dur="500" fill="hold"/>
                                        <p:tgtEl>
                                          <p:spTgt spid="66"/>
                                        </p:tgtEl>
                                        <p:attrNameLst>
                                          <p:attrName>ppt_x</p:attrName>
                                        </p:attrNameLst>
                                      </p:cBhvr>
                                      <p:tavLst>
                                        <p:tav tm="0">
                                          <p:val>
                                            <p:strVal val="0-#ppt_w/2"/>
                                          </p:val>
                                        </p:tav>
                                        <p:tav tm="100000">
                                          <p:val>
                                            <p:strVal val="#ppt_x"/>
                                          </p:val>
                                        </p:tav>
                                      </p:tavLst>
                                    </p:anim>
                                    <p:anim calcmode="lin" valueType="num">
                                      <p:cBhvr additive="base">
                                        <p:cTn id="30" dur="500" fill="hold"/>
                                        <p:tgtEl>
                                          <p:spTgt spid="66"/>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50"/>
                                  </p:stCondLst>
                                  <p:childTnLst>
                                    <p:set>
                                      <p:cBhvr>
                                        <p:cTn id="32" dur="1" fill="hold">
                                          <p:stCondLst>
                                            <p:cond delay="0"/>
                                          </p:stCondLst>
                                        </p:cTn>
                                        <p:tgtEl>
                                          <p:spTgt spid="94"/>
                                        </p:tgtEl>
                                        <p:attrNameLst>
                                          <p:attrName>style.visibility</p:attrName>
                                        </p:attrNameLst>
                                      </p:cBhvr>
                                      <p:to>
                                        <p:strVal val="visible"/>
                                      </p:to>
                                    </p:set>
                                    <p:anim calcmode="lin" valueType="num">
                                      <p:cBhvr additive="base">
                                        <p:cTn id="33" dur="500" fill="hold"/>
                                        <p:tgtEl>
                                          <p:spTgt spid="94"/>
                                        </p:tgtEl>
                                        <p:attrNameLst>
                                          <p:attrName>ppt_x</p:attrName>
                                        </p:attrNameLst>
                                      </p:cBhvr>
                                      <p:tavLst>
                                        <p:tav tm="0">
                                          <p:val>
                                            <p:strVal val="0-#ppt_w/2"/>
                                          </p:val>
                                        </p:tav>
                                        <p:tav tm="100000">
                                          <p:val>
                                            <p:strVal val="#ppt_x"/>
                                          </p:val>
                                        </p:tav>
                                      </p:tavLst>
                                    </p:anim>
                                    <p:anim calcmode="lin" valueType="num">
                                      <p:cBhvr additive="base">
                                        <p:cTn id="34" dur="500" fill="hold"/>
                                        <p:tgtEl>
                                          <p:spTgt spid="94"/>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10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fill="hold"/>
                                        <p:tgtEl>
                                          <p:spTgt spid="40"/>
                                        </p:tgtEl>
                                        <p:attrNameLst>
                                          <p:attrName>ppt_x</p:attrName>
                                        </p:attrNameLst>
                                      </p:cBhvr>
                                      <p:tavLst>
                                        <p:tav tm="0">
                                          <p:val>
                                            <p:strVal val="0-#ppt_w/2"/>
                                          </p:val>
                                        </p:tav>
                                        <p:tav tm="100000">
                                          <p:val>
                                            <p:strVal val="#ppt_x"/>
                                          </p:val>
                                        </p:tav>
                                      </p:tavLst>
                                    </p:anim>
                                    <p:anim calcmode="lin" valueType="num">
                                      <p:cBhvr additive="base">
                                        <p:cTn id="38" dur="500" fill="hold"/>
                                        <p:tgtEl>
                                          <p:spTgt spid="4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300"/>
                                  </p:stCondLst>
                                  <p:childTnLst>
                                    <p:set>
                                      <p:cBhvr>
                                        <p:cTn id="40" dur="1" fill="hold">
                                          <p:stCondLst>
                                            <p:cond delay="0"/>
                                          </p:stCondLst>
                                        </p:cTn>
                                        <p:tgtEl>
                                          <p:spTgt spid="100"/>
                                        </p:tgtEl>
                                        <p:attrNameLst>
                                          <p:attrName>style.visibility</p:attrName>
                                        </p:attrNameLst>
                                      </p:cBhvr>
                                      <p:to>
                                        <p:strVal val="visible"/>
                                      </p:to>
                                    </p:set>
                                    <p:anim calcmode="lin" valueType="num">
                                      <p:cBhvr additive="base">
                                        <p:cTn id="41" dur="500" fill="hold"/>
                                        <p:tgtEl>
                                          <p:spTgt spid="100"/>
                                        </p:tgtEl>
                                        <p:attrNameLst>
                                          <p:attrName>ppt_x</p:attrName>
                                        </p:attrNameLst>
                                      </p:cBhvr>
                                      <p:tavLst>
                                        <p:tav tm="0">
                                          <p:val>
                                            <p:strVal val="0-#ppt_w/2"/>
                                          </p:val>
                                        </p:tav>
                                        <p:tav tm="100000">
                                          <p:val>
                                            <p:strVal val="#ppt_x"/>
                                          </p:val>
                                        </p:tav>
                                      </p:tavLst>
                                    </p:anim>
                                    <p:anim calcmode="lin" valueType="num">
                                      <p:cBhvr additive="base">
                                        <p:cTn id="42" dur="500" fill="hold"/>
                                        <p:tgtEl>
                                          <p:spTgt spid="100"/>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500"/>
                                  </p:stCondLst>
                                  <p:childTnLst>
                                    <p:set>
                                      <p:cBhvr>
                                        <p:cTn id="44" dur="1" fill="hold">
                                          <p:stCondLst>
                                            <p:cond delay="0"/>
                                          </p:stCondLst>
                                        </p:cTn>
                                        <p:tgtEl>
                                          <p:spTgt spid="103"/>
                                        </p:tgtEl>
                                        <p:attrNameLst>
                                          <p:attrName>style.visibility</p:attrName>
                                        </p:attrNameLst>
                                      </p:cBhvr>
                                      <p:to>
                                        <p:strVal val="visible"/>
                                      </p:to>
                                    </p:set>
                                    <p:anim calcmode="lin" valueType="num">
                                      <p:cBhvr additive="base">
                                        <p:cTn id="45" dur="500" fill="hold"/>
                                        <p:tgtEl>
                                          <p:spTgt spid="103"/>
                                        </p:tgtEl>
                                        <p:attrNameLst>
                                          <p:attrName>ppt_x</p:attrName>
                                        </p:attrNameLst>
                                      </p:cBhvr>
                                      <p:tavLst>
                                        <p:tav tm="0">
                                          <p:val>
                                            <p:strVal val="0-#ppt_w/2"/>
                                          </p:val>
                                        </p:tav>
                                        <p:tav tm="100000">
                                          <p:val>
                                            <p:strVal val="#ppt_x"/>
                                          </p:val>
                                        </p:tav>
                                      </p:tavLst>
                                    </p:anim>
                                    <p:anim calcmode="lin" valueType="num">
                                      <p:cBhvr additive="base">
                                        <p:cTn id="46" dur="500" fill="hold"/>
                                        <p:tgtEl>
                                          <p:spTgt spid="1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50189" y="4010592"/>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 A. buy		B. lend	C. borrow 		D. hire</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 A. far		B. near	C. remote		D. lonely</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 A. take up	B. take off	C. take down	D. take in</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4. A. returns	B. turns	C. comes             	D. reminds</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 A. one            	B. two	C. three               	D. four</a:t>
            </a: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rPr>
              <a:t>自 测 题 七 （ 记 叙 文 ）</a:t>
            </a:r>
          </a:p>
        </p:txBody>
      </p:sp>
      <p:sp>
        <p:nvSpPr>
          <p:cNvPr id="3" name="内容占位符 2"/>
          <p:cNvSpPr>
            <a:spLocks noGrp="1"/>
          </p:cNvSpPr>
          <p:nvPr>
            <p:ph idx="1"/>
          </p:nvPr>
        </p:nvSpPr>
        <p:spPr>
          <a:xfrm>
            <a:off x="431763" y="972270"/>
            <a:ext cx="10972800" cy="3088283"/>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Two hunters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 small plane to take them to a</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area of Canada. On dropping off the hunters, the pilot tells them, “Remember only one moose (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驼鹿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because the plane wouldn’t be able to</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with more weight than that.” The hunters go off.</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 week later when the plane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to pick them up, the two hunters are standing by the lake with</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moose.</a:t>
            </a:r>
          </a:p>
        </p:txBody>
      </p:sp>
      <p:sp>
        <p:nvSpPr>
          <p:cNvPr id="23" name="TextBox 22"/>
          <p:cNvSpPr txBox="1"/>
          <p:nvPr/>
        </p:nvSpPr>
        <p:spPr>
          <a:xfrm>
            <a:off x="797244" y="467553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4" name="灯片编号占位符 3"/>
          <p:cNvSpPr>
            <a:spLocks noGrp="1"/>
          </p:cNvSpPr>
          <p:nvPr>
            <p:ph type="sldNum" sz="quarter" idx="12"/>
          </p:nvPr>
        </p:nvSpPr>
        <p:spPr/>
        <p:txBody>
          <a:bodyPr/>
          <a:lstStyle/>
          <a:p>
            <a:fld id="{879EF9BB-81F1-401D-AA19-680A8E0D7F6D}" type="slidenum">
              <a:rPr lang="en-US" smtClean="0"/>
              <a:t>58</a:t>
            </a:fld>
            <a:endParaRPr lang="en-US"/>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787436" y="432616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9" name="TextBox 22"/>
          <p:cNvSpPr txBox="1"/>
          <p:nvPr/>
        </p:nvSpPr>
        <p:spPr>
          <a:xfrm>
            <a:off x="787437" y="39659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10" name="TextBox 22"/>
          <p:cNvSpPr txBox="1"/>
          <p:nvPr/>
        </p:nvSpPr>
        <p:spPr>
          <a:xfrm>
            <a:off x="797244" y="502489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2" name="文本框 11">
            <a:hlinkClick r:id="rId4"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17" name="TextBox 22"/>
          <p:cNvSpPr txBox="1"/>
          <p:nvPr/>
        </p:nvSpPr>
        <p:spPr>
          <a:xfrm>
            <a:off x="797244" y="542024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barn(inVertical)">
                                      <p:cBhvr>
                                        <p:cTn id="4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build="p" animBg="1"/>
      <p:bldP spid="23" grpId="0"/>
      <p:bldP spid="16" grpId="0"/>
      <p:bldP spid="9" grpId="0"/>
      <p:bldP spid="10" grpId="0"/>
      <p:bldP spid="12" grpId="0" animBg="1"/>
      <p:bldP spid="17"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59</a:t>
            </a:fld>
            <a:endParaRPr lang="en-US"/>
          </a:p>
        </p:txBody>
      </p:sp>
      <p:sp>
        <p:nvSpPr>
          <p:cNvPr id="3" name="内容占位符 2"/>
          <p:cNvSpPr>
            <a:spLocks noGrp="1"/>
          </p:cNvSpPr>
          <p:nvPr>
            <p:ph idx="1"/>
          </p:nvPr>
        </p:nvSpPr>
        <p:spPr>
          <a:xfrm>
            <a:off x="538426" y="189782"/>
            <a:ext cx="11419112" cy="6166571"/>
          </a:xfrm>
          <a:solidFill>
            <a:schemeClr val="bg1">
              <a:alpha val="47000"/>
            </a:schemeClr>
          </a:solidFill>
        </p:spPr>
        <p:txBody>
          <a:bodyPr>
            <a:normAutofit fontScale="775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900" b="1" dirty="0">
                <a:latin typeface="微软雅黑" panose="020B0503020204020204" pitchFamily="34" charset="-122"/>
                <a:ea typeface="微软雅黑" panose="020B0503020204020204" pitchFamily="34" charset="-122"/>
              </a:rPr>
              <a:t>1. </a:t>
            </a:r>
            <a:r>
              <a:rPr lang="zh-CN" altLang="en-US" sz="2900" b="1" dirty="0">
                <a:latin typeface="微软雅黑" panose="020B0503020204020204" pitchFamily="34" charset="-122"/>
                <a:ea typeface="微软雅黑" panose="020B0503020204020204" pitchFamily="34" charset="-122"/>
              </a:rPr>
              <a:t>本题考查联系上下文。从下文出现的驾驶员可推断出这个飞机是租来的，用“</a:t>
            </a:r>
            <a:r>
              <a:rPr lang="en-US" altLang="zh-CN" sz="2900" b="1" dirty="0">
                <a:latin typeface="微软雅黑" panose="020B0503020204020204" pitchFamily="34" charset="-122"/>
                <a:ea typeface="微软雅黑" panose="020B0503020204020204" pitchFamily="34" charset="-122"/>
              </a:rPr>
              <a:t>hire”</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2. </a:t>
            </a:r>
            <a:r>
              <a:rPr lang="zh-CN" altLang="en-US" sz="2900" b="1" dirty="0">
                <a:latin typeface="微软雅黑" panose="020B0503020204020204" pitchFamily="34" charset="-122"/>
                <a:ea typeface="微软雅黑" panose="020B0503020204020204" pitchFamily="34" charset="-122"/>
              </a:rPr>
              <a:t>本题考查词义辨析和逻辑推理。要乘飞机去的地方，肯定是偏远地带，</a:t>
            </a:r>
            <a:r>
              <a:rPr lang="en-US" altLang="zh-CN" sz="2900" b="1" dirty="0">
                <a:latin typeface="微软雅黑" panose="020B0503020204020204" pitchFamily="34" charset="-122"/>
                <a:ea typeface="微软雅黑" panose="020B0503020204020204" pitchFamily="34" charset="-122"/>
              </a:rPr>
              <a:t>remote area</a:t>
            </a:r>
            <a:r>
              <a:rPr lang="zh-CN" altLang="en-US" sz="2900" b="1" dirty="0">
                <a:latin typeface="微软雅黑" panose="020B0503020204020204" pitchFamily="34" charset="-122"/>
                <a:ea typeface="微软雅黑" panose="020B0503020204020204" pitchFamily="34" charset="-122"/>
              </a:rPr>
              <a:t>表示“偏远地区”，故本题正确答案为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3. </a:t>
            </a:r>
            <a:r>
              <a:rPr lang="zh-CN" altLang="en-US" sz="2900" b="1" dirty="0">
                <a:latin typeface="微软雅黑" panose="020B0503020204020204" pitchFamily="34" charset="-122"/>
                <a:ea typeface="微软雅黑" panose="020B0503020204020204" pitchFamily="34" charset="-122"/>
              </a:rPr>
              <a:t>本题考查词组辨析。从句意来看，“飞机无法带着超过一定数量的驼鹿起飞”，选择</a:t>
            </a:r>
            <a:r>
              <a:rPr lang="en-US" altLang="zh-CN" sz="2900" b="1" dirty="0">
                <a:latin typeface="微软雅黑" panose="020B0503020204020204" pitchFamily="34" charset="-122"/>
                <a:ea typeface="微软雅黑" panose="020B0503020204020204" pitchFamily="34" charset="-122"/>
              </a:rPr>
              <a:t>take off</a:t>
            </a:r>
            <a:r>
              <a:rPr lang="zh-CN" altLang="en-US" sz="2900" b="1" dirty="0">
                <a:latin typeface="微软雅黑" panose="020B0503020204020204" pitchFamily="34" charset="-122"/>
                <a:ea typeface="微软雅黑" panose="020B0503020204020204" pitchFamily="34" charset="-122"/>
              </a:rPr>
              <a:t>表示“起飞”，故本题正确答案为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4. </a:t>
            </a:r>
            <a:r>
              <a:rPr lang="zh-CN" altLang="en-US" sz="2900" b="1" dirty="0">
                <a:latin typeface="微软雅黑" panose="020B0503020204020204" pitchFamily="34" charset="-122"/>
                <a:ea typeface="微软雅黑" panose="020B0503020204020204" pitchFamily="34" charset="-122"/>
              </a:rPr>
              <a:t>本题考查词义辨析和联系上下文。结合下文“</a:t>
            </a:r>
            <a:r>
              <a:rPr lang="en-US" altLang="zh-CN" sz="2900" b="1" dirty="0">
                <a:latin typeface="微软雅黑" panose="020B0503020204020204" pitchFamily="34" charset="-122"/>
                <a:ea typeface="微软雅黑" panose="020B0503020204020204" pitchFamily="34" charset="-122"/>
              </a:rPr>
              <a:t>the two hunters are standing by the lake with </a:t>
            </a:r>
            <a:r>
              <a:rPr lang="en-US" altLang="zh-CN" sz="2900" b="1" u="sng" dirty="0">
                <a:latin typeface="微软雅黑" panose="020B0503020204020204" pitchFamily="34" charset="-122"/>
                <a:ea typeface="微软雅黑" panose="020B0503020204020204" pitchFamily="34" charset="-122"/>
              </a:rPr>
              <a:t>5</a:t>
            </a:r>
            <a:r>
              <a:rPr lang="en-US" altLang="zh-CN" sz="2900" b="1" dirty="0">
                <a:latin typeface="微软雅黑" panose="020B0503020204020204" pitchFamily="34" charset="-122"/>
                <a:ea typeface="微软雅黑" panose="020B0503020204020204" pitchFamily="34" charset="-122"/>
              </a:rPr>
              <a:t> moose”</a:t>
            </a:r>
            <a:r>
              <a:rPr lang="zh-CN" altLang="en-US" sz="2900" b="1" dirty="0">
                <a:latin typeface="微软雅黑" panose="020B0503020204020204" pitchFamily="34" charset="-122"/>
                <a:ea typeface="微软雅黑" panose="020B0503020204020204" pitchFamily="34" charset="-122"/>
              </a:rPr>
              <a:t>可知，飞机是返回来接他们，用</a:t>
            </a:r>
            <a:r>
              <a:rPr lang="en-US" altLang="zh-CN" sz="2900" b="1" dirty="0">
                <a:latin typeface="微软雅黑" panose="020B0503020204020204" pitchFamily="34" charset="-122"/>
                <a:ea typeface="微软雅黑" panose="020B0503020204020204" pitchFamily="34" charset="-122"/>
              </a:rPr>
              <a:t>return</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5. </a:t>
            </a:r>
            <a:r>
              <a:rPr lang="zh-CN" altLang="en-US" sz="2900" b="1" dirty="0">
                <a:latin typeface="微软雅黑" panose="020B0503020204020204" pitchFamily="34" charset="-122"/>
                <a:ea typeface="微软雅黑" panose="020B0503020204020204" pitchFamily="34" charset="-122"/>
              </a:rPr>
              <a:t>本题考查联系上下文。从下文飞机师与他们的对话“</a:t>
            </a:r>
            <a:r>
              <a:rPr lang="en-US" altLang="zh-CN" sz="2900" b="1" dirty="0">
                <a:latin typeface="微软雅黑" panose="020B0503020204020204" pitchFamily="34" charset="-122"/>
                <a:ea typeface="微软雅黑" panose="020B0503020204020204" pitchFamily="34" charset="-122"/>
              </a:rPr>
              <a:t>I told you guys only one moose”</a:t>
            </a:r>
            <a:r>
              <a:rPr lang="zh-CN" altLang="en-US" sz="2900" b="1" dirty="0">
                <a:latin typeface="微软雅黑" panose="020B0503020204020204" pitchFamily="34" charset="-122"/>
                <a:ea typeface="微软雅黑" panose="020B0503020204020204" pitchFamily="34" charset="-122"/>
              </a:rPr>
              <a:t>和“</a:t>
            </a:r>
            <a:r>
              <a:rPr lang="en-US" altLang="zh-CN" sz="2900" b="1" dirty="0">
                <a:latin typeface="微软雅黑" panose="020B0503020204020204" pitchFamily="34" charset="-122"/>
                <a:ea typeface="微软雅黑" panose="020B0503020204020204" pitchFamily="34" charset="-122"/>
              </a:rPr>
              <a:t>we won’t be able to take off”</a:t>
            </a:r>
            <a:r>
              <a:rPr lang="zh-CN" altLang="en-US" sz="2900" b="1" dirty="0">
                <a:latin typeface="微软雅黑" panose="020B0503020204020204" pitchFamily="34" charset="-122"/>
                <a:ea typeface="微软雅黑" panose="020B0503020204020204" pitchFamily="34" charset="-122"/>
              </a:rPr>
              <a:t>可推知，猎人们带了超重的猎物，飞机无法起飞，又从“</a:t>
            </a:r>
            <a:r>
              <a:rPr lang="en-US" altLang="zh-CN" sz="2900" b="1" dirty="0">
                <a:latin typeface="微软雅黑" panose="020B0503020204020204" pitchFamily="34" charset="-122"/>
                <a:ea typeface="微软雅黑" panose="020B0503020204020204" pitchFamily="34" charset="-122"/>
              </a:rPr>
              <a:t>Last year the pilot let us take two moose on”</a:t>
            </a:r>
            <a:r>
              <a:rPr lang="zh-CN" altLang="en-US" sz="2900" b="1" dirty="0">
                <a:latin typeface="微软雅黑" panose="020B0503020204020204" pitchFamily="34" charset="-122"/>
                <a:ea typeface="微软雅黑" panose="020B0503020204020204" pitchFamily="34" charset="-122"/>
              </a:rPr>
              <a:t>可以推断出他们与去年一样带了两头鹿，故本题正确答案为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Group 414"/>
          <p:cNvGrpSpPr>
            <a:grpSpLocks noChangeAspect="1"/>
          </p:cNvGrpSpPr>
          <p:nvPr/>
        </p:nvGrpSpPr>
        <p:grpSpPr bwMode="auto">
          <a:xfrm>
            <a:off x="9654736" y="1678814"/>
            <a:ext cx="1773485" cy="3154094"/>
            <a:chOff x="3008" y="145"/>
            <a:chExt cx="1597" cy="4032"/>
          </a:xfrm>
        </p:grpSpPr>
        <p:sp>
          <p:nvSpPr>
            <p:cNvPr id="95" name="Freeform 415"/>
            <p:cNvSpPr/>
            <p:nvPr/>
          </p:nvSpPr>
          <p:spPr bwMode="auto">
            <a:xfrm>
              <a:off x="3152" y="1859"/>
              <a:ext cx="1427" cy="2318"/>
            </a:xfrm>
            <a:custGeom>
              <a:avLst/>
              <a:gdLst>
                <a:gd name="T0" fmla="*/ 871 w 871"/>
                <a:gd name="T1" fmla="*/ 1386 h 1418"/>
                <a:gd name="T2" fmla="*/ 840 w 871"/>
                <a:gd name="T3" fmla="*/ 1418 h 1418"/>
                <a:gd name="T4" fmla="*/ 31 w 871"/>
                <a:gd name="T5" fmla="*/ 1418 h 1418"/>
                <a:gd name="T6" fmla="*/ 0 w 871"/>
                <a:gd name="T7" fmla="*/ 1386 h 1418"/>
                <a:gd name="T8" fmla="*/ 0 w 871"/>
                <a:gd name="T9" fmla="*/ 32 h 1418"/>
                <a:gd name="T10" fmla="*/ 31 w 871"/>
                <a:gd name="T11" fmla="*/ 0 h 1418"/>
                <a:gd name="T12" fmla="*/ 840 w 871"/>
                <a:gd name="T13" fmla="*/ 0 h 1418"/>
                <a:gd name="T14" fmla="*/ 871 w 871"/>
                <a:gd name="T15" fmla="*/ 32 h 1418"/>
                <a:gd name="T16" fmla="*/ 871 w 871"/>
                <a:gd name="T17" fmla="*/ 1386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1" h="1418">
                  <a:moveTo>
                    <a:pt x="871" y="1386"/>
                  </a:moveTo>
                  <a:cubicBezTo>
                    <a:pt x="871" y="1404"/>
                    <a:pt x="857" y="1418"/>
                    <a:pt x="840" y="1418"/>
                  </a:cubicBezTo>
                  <a:cubicBezTo>
                    <a:pt x="31" y="1418"/>
                    <a:pt x="31" y="1418"/>
                    <a:pt x="31" y="1418"/>
                  </a:cubicBezTo>
                  <a:cubicBezTo>
                    <a:pt x="14" y="1418"/>
                    <a:pt x="0" y="1404"/>
                    <a:pt x="0" y="1386"/>
                  </a:cubicBezTo>
                  <a:cubicBezTo>
                    <a:pt x="0" y="32"/>
                    <a:pt x="0" y="32"/>
                    <a:pt x="0" y="32"/>
                  </a:cubicBezTo>
                  <a:cubicBezTo>
                    <a:pt x="0" y="14"/>
                    <a:pt x="14" y="0"/>
                    <a:pt x="31" y="0"/>
                  </a:cubicBezTo>
                  <a:cubicBezTo>
                    <a:pt x="840" y="0"/>
                    <a:pt x="840" y="0"/>
                    <a:pt x="840" y="0"/>
                  </a:cubicBezTo>
                  <a:cubicBezTo>
                    <a:pt x="857" y="0"/>
                    <a:pt x="871" y="14"/>
                    <a:pt x="871" y="32"/>
                  </a:cubicBezTo>
                  <a:cubicBezTo>
                    <a:pt x="871" y="1386"/>
                    <a:pt x="871" y="1386"/>
                    <a:pt x="871" y="1386"/>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7" name="Freeform 416"/>
            <p:cNvSpPr/>
            <p:nvPr/>
          </p:nvSpPr>
          <p:spPr bwMode="auto">
            <a:xfrm>
              <a:off x="3241" y="1979"/>
              <a:ext cx="1249" cy="1933"/>
            </a:xfrm>
            <a:custGeom>
              <a:avLst/>
              <a:gdLst>
                <a:gd name="T0" fmla="*/ 0 w 1249"/>
                <a:gd name="T1" fmla="*/ 1933 h 1933"/>
                <a:gd name="T2" fmla="*/ 1247 w 1249"/>
                <a:gd name="T3" fmla="*/ 1933 h 1933"/>
                <a:gd name="T4" fmla="*/ 1249 w 1249"/>
                <a:gd name="T5" fmla="*/ 1 h 1933"/>
                <a:gd name="T6" fmla="*/ 1 w 1249"/>
                <a:gd name="T7" fmla="*/ 0 h 1933"/>
                <a:gd name="T8" fmla="*/ 0 w 1249"/>
                <a:gd name="T9" fmla="*/ 1933 h 1933"/>
              </a:gdLst>
              <a:ahLst/>
              <a:cxnLst>
                <a:cxn ang="0">
                  <a:pos x="T0" y="T1"/>
                </a:cxn>
                <a:cxn ang="0">
                  <a:pos x="T2" y="T3"/>
                </a:cxn>
                <a:cxn ang="0">
                  <a:pos x="T4" y="T5"/>
                </a:cxn>
                <a:cxn ang="0">
                  <a:pos x="T6" y="T7"/>
                </a:cxn>
                <a:cxn ang="0">
                  <a:pos x="T8" y="T9"/>
                </a:cxn>
              </a:cxnLst>
              <a:rect l="0" t="0" r="r" b="b"/>
              <a:pathLst>
                <a:path w="1249" h="1933">
                  <a:moveTo>
                    <a:pt x="0" y="1933"/>
                  </a:moveTo>
                  <a:lnTo>
                    <a:pt x="1247" y="1933"/>
                  </a:lnTo>
                  <a:lnTo>
                    <a:pt x="1249" y="1"/>
                  </a:lnTo>
                  <a:lnTo>
                    <a:pt x="1" y="0"/>
                  </a:lnTo>
                  <a:lnTo>
                    <a:pt x="0" y="1933"/>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9" name="Freeform 417"/>
            <p:cNvSpPr/>
            <p:nvPr/>
          </p:nvSpPr>
          <p:spPr bwMode="auto">
            <a:xfrm>
              <a:off x="3241" y="1979"/>
              <a:ext cx="1249" cy="1933"/>
            </a:xfrm>
            <a:custGeom>
              <a:avLst/>
              <a:gdLst>
                <a:gd name="T0" fmla="*/ 0 w 1249"/>
                <a:gd name="T1" fmla="*/ 1933 h 1933"/>
                <a:gd name="T2" fmla="*/ 1247 w 1249"/>
                <a:gd name="T3" fmla="*/ 1933 h 1933"/>
                <a:gd name="T4" fmla="*/ 1249 w 1249"/>
                <a:gd name="T5" fmla="*/ 1 h 1933"/>
                <a:gd name="T6" fmla="*/ 1 w 1249"/>
                <a:gd name="T7" fmla="*/ 0 h 1933"/>
                <a:gd name="T8" fmla="*/ 0 w 1249"/>
                <a:gd name="T9" fmla="*/ 1933 h 1933"/>
              </a:gdLst>
              <a:ahLst/>
              <a:cxnLst>
                <a:cxn ang="0">
                  <a:pos x="T0" y="T1"/>
                </a:cxn>
                <a:cxn ang="0">
                  <a:pos x="T2" y="T3"/>
                </a:cxn>
                <a:cxn ang="0">
                  <a:pos x="T4" y="T5"/>
                </a:cxn>
                <a:cxn ang="0">
                  <a:pos x="T6" y="T7"/>
                </a:cxn>
                <a:cxn ang="0">
                  <a:pos x="T8" y="T9"/>
                </a:cxn>
              </a:cxnLst>
              <a:rect l="0" t="0" r="r" b="b"/>
              <a:pathLst>
                <a:path w="1249" h="1933">
                  <a:moveTo>
                    <a:pt x="0" y="1933"/>
                  </a:moveTo>
                  <a:lnTo>
                    <a:pt x="1247" y="1933"/>
                  </a:lnTo>
                  <a:lnTo>
                    <a:pt x="1249" y="1"/>
                  </a:lnTo>
                  <a:lnTo>
                    <a:pt x="1" y="0"/>
                  </a:lnTo>
                  <a:lnTo>
                    <a:pt x="0" y="19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0" name="Freeform 418"/>
            <p:cNvSpPr/>
            <p:nvPr/>
          </p:nvSpPr>
          <p:spPr bwMode="auto">
            <a:xfrm>
              <a:off x="3262" y="2013"/>
              <a:ext cx="1205" cy="1865"/>
            </a:xfrm>
            <a:custGeom>
              <a:avLst/>
              <a:gdLst>
                <a:gd name="T0" fmla="*/ 0 w 1205"/>
                <a:gd name="T1" fmla="*/ 1863 h 1865"/>
                <a:gd name="T2" fmla="*/ 1204 w 1205"/>
                <a:gd name="T3" fmla="*/ 1865 h 1865"/>
                <a:gd name="T4" fmla="*/ 1205 w 1205"/>
                <a:gd name="T5" fmla="*/ 2 h 1865"/>
                <a:gd name="T6" fmla="*/ 3 w 1205"/>
                <a:gd name="T7" fmla="*/ 0 h 1865"/>
                <a:gd name="T8" fmla="*/ 0 w 1205"/>
                <a:gd name="T9" fmla="*/ 1863 h 1865"/>
              </a:gdLst>
              <a:ahLst/>
              <a:cxnLst>
                <a:cxn ang="0">
                  <a:pos x="T0" y="T1"/>
                </a:cxn>
                <a:cxn ang="0">
                  <a:pos x="T2" y="T3"/>
                </a:cxn>
                <a:cxn ang="0">
                  <a:pos x="T4" y="T5"/>
                </a:cxn>
                <a:cxn ang="0">
                  <a:pos x="T6" y="T7"/>
                </a:cxn>
                <a:cxn ang="0">
                  <a:pos x="T8" y="T9"/>
                </a:cxn>
              </a:cxnLst>
              <a:rect l="0" t="0" r="r" b="b"/>
              <a:pathLst>
                <a:path w="1205" h="1865">
                  <a:moveTo>
                    <a:pt x="0" y="1863"/>
                  </a:moveTo>
                  <a:lnTo>
                    <a:pt x="1204" y="1865"/>
                  </a:lnTo>
                  <a:lnTo>
                    <a:pt x="1205" y="2"/>
                  </a:lnTo>
                  <a:lnTo>
                    <a:pt x="3" y="0"/>
                  </a:lnTo>
                  <a:lnTo>
                    <a:pt x="0" y="1863"/>
                  </a:ln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3" name="Freeform 419"/>
            <p:cNvSpPr/>
            <p:nvPr/>
          </p:nvSpPr>
          <p:spPr bwMode="auto">
            <a:xfrm>
              <a:off x="3262" y="2013"/>
              <a:ext cx="1205" cy="1865"/>
            </a:xfrm>
            <a:custGeom>
              <a:avLst/>
              <a:gdLst>
                <a:gd name="T0" fmla="*/ 0 w 1205"/>
                <a:gd name="T1" fmla="*/ 1863 h 1865"/>
                <a:gd name="T2" fmla="*/ 1204 w 1205"/>
                <a:gd name="T3" fmla="*/ 1865 h 1865"/>
                <a:gd name="T4" fmla="*/ 1205 w 1205"/>
                <a:gd name="T5" fmla="*/ 2 h 1865"/>
                <a:gd name="T6" fmla="*/ 3 w 1205"/>
                <a:gd name="T7" fmla="*/ 0 h 1865"/>
                <a:gd name="T8" fmla="*/ 0 w 1205"/>
                <a:gd name="T9" fmla="*/ 1863 h 1865"/>
              </a:gdLst>
              <a:ahLst/>
              <a:cxnLst>
                <a:cxn ang="0">
                  <a:pos x="T0" y="T1"/>
                </a:cxn>
                <a:cxn ang="0">
                  <a:pos x="T2" y="T3"/>
                </a:cxn>
                <a:cxn ang="0">
                  <a:pos x="T4" y="T5"/>
                </a:cxn>
                <a:cxn ang="0">
                  <a:pos x="T6" y="T7"/>
                </a:cxn>
                <a:cxn ang="0">
                  <a:pos x="T8" y="T9"/>
                </a:cxn>
              </a:cxnLst>
              <a:rect l="0" t="0" r="r" b="b"/>
              <a:pathLst>
                <a:path w="1205" h="1865">
                  <a:moveTo>
                    <a:pt x="0" y="1863"/>
                  </a:moveTo>
                  <a:lnTo>
                    <a:pt x="1204" y="1865"/>
                  </a:lnTo>
                  <a:lnTo>
                    <a:pt x="1205" y="2"/>
                  </a:lnTo>
                  <a:lnTo>
                    <a:pt x="3" y="0"/>
                  </a:lnTo>
                  <a:lnTo>
                    <a:pt x="0" y="186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4" name="Freeform 420"/>
            <p:cNvSpPr/>
            <p:nvPr/>
          </p:nvSpPr>
          <p:spPr bwMode="auto">
            <a:xfrm>
              <a:off x="3801" y="3946"/>
              <a:ext cx="150" cy="152"/>
            </a:xfrm>
            <a:custGeom>
              <a:avLst/>
              <a:gdLst>
                <a:gd name="T0" fmla="*/ 0 w 92"/>
                <a:gd name="T1" fmla="*/ 47 h 93"/>
                <a:gd name="T2" fmla="*/ 46 w 92"/>
                <a:gd name="T3" fmla="*/ 93 h 93"/>
                <a:gd name="T4" fmla="*/ 92 w 92"/>
                <a:gd name="T5" fmla="*/ 47 h 93"/>
                <a:gd name="T6" fmla="*/ 46 w 92"/>
                <a:gd name="T7" fmla="*/ 0 h 93"/>
                <a:gd name="T8" fmla="*/ 0 w 92"/>
                <a:gd name="T9" fmla="*/ 47 h 93"/>
              </a:gdLst>
              <a:ahLst/>
              <a:cxnLst>
                <a:cxn ang="0">
                  <a:pos x="T0" y="T1"/>
                </a:cxn>
                <a:cxn ang="0">
                  <a:pos x="T2" y="T3"/>
                </a:cxn>
                <a:cxn ang="0">
                  <a:pos x="T4" y="T5"/>
                </a:cxn>
                <a:cxn ang="0">
                  <a:pos x="T6" y="T7"/>
                </a:cxn>
                <a:cxn ang="0">
                  <a:pos x="T8" y="T9"/>
                </a:cxn>
              </a:cxnLst>
              <a:rect l="0" t="0" r="r" b="b"/>
              <a:pathLst>
                <a:path w="92" h="93">
                  <a:moveTo>
                    <a:pt x="0" y="47"/>
                  </a:moveTo>
                  <a:cubicBezTo>
                    <a:pt x="0" y="72"/>
                    <a:pt x="20" y="93"/>
                    <a:pt x="46" y="93"/>
                  </a:cubicBezTo>
                  <a:cubicBezTo>
                    <a:pt x="71" y="93"/>
                    <a:pt x="92" y="72"/>
                    <a:pt x="92" y="47"/>
                  </a:cubicBezTo>
                  <a:cubicBezTo>
                    <a:pt x="92" y="21"/>
                    <a:pt x="72" y="0"/>
                    <a:pt x="46" y="0"/>
                  </a:cubicBezTo>
                  <a:cubicBezTo>
                    <a:pt x="20" y="0"/>
                    <a:pt x="0" y="21"/>
                    <a:pt x="0" y="47"/>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5" name="Freeform 421"/>
            <p:cNvSpPr>
              <a:spLocks noEditPoints="1"/>
            </p:cNvSpPr>
            <p:nvPr/>
          </p:nvSpPr>
          <p:spPr bwMode="auto">
            <a:xfrm>
              <a:off x="4253" y="2015"/>
              <a:ext cx="126" cy="1863"/>
            </a:xfrm>
            <a:custGeom>
              <a:avLst/>
              <a:gdLst>
                <a:gd name="T0" fmla="*/ 0 w 126"/>
                <a:gd name="T1" fmla="*/ 1863 h 1863"/>
                <a:gd name="T2" fmla="*/ 0 w 126"/>
                <a:gd name="T3" fmla="*/ 1863 h 1863"/>
                <a:gd name="T4" fmla="*/ 124 w 126"/>
                <a:gd name="T5" fmla="*/ 1863 h 1863"/>
                <a:gd name="T6" fmla="*/ 0 w 126"/>
                <a:gd name="T7" fmla="*/ 1863 h 1863"/>
                <a:gd name="T8" fmla="*/ 3 w 126"/>
                <a:gd name="T9" fmla="*/ 0 h 1863"/>
                <a:gd name="T10" fmla="*/ 3 w 126"/>
                <a:gd name="T11" fmla="*/ 0 h 1863"/>
                <a:gd name="T12" fmla="*/ 126 w 126"/>
                <a:gd name="T13" fmla="*/ 0 h 1863"/>
                <a:gd name="T14" fmla="*/ 126 w 126"/>
                <a:gd name="T15" fmla="*/ 0 h 1863"/>
                <a:gd name="T16" fmla="*/ 3 w 126"/>
                <a:gd name="T17" fmla="*/ 0 h 1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863">
                  <a:moveTo>
                    <a:pt x="0" y="1863"/>
                  </a:moveTo>
                  <a:lnTo>
                    <a:pt x="0" y="1863"/>
                  </a:lnTo>
                  <a:lnTo>
                    <a:pt x="124" y="1863"/>
                  </a:lnTo>
                  <a:lnTo>
                    <a:pt x="0" y="1863"/>
                  </a:lnTo>
                  <a:close/>
                  <a:moveTo>
                    <a:pt x="3" y="0"/>
                  </a:moveTo>
                  <a:lnTo>
                    <a:pt x="3" y="0"/>
                  </a:lnTo>
                  <a:lnTo>
                    <a:pt x="126" y="0"/>
                  </a:lnTo>
                  <a:lnTo>
                    <a:pt x="126" y="0"/>
                  </a:lnTo>
                  <a:lnTo>
                    <a:pt x="3" y="0"/>
                  </a:ln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6" name="Freeform 422"/>
            <p:cNvSpPr>
              <a:spLocks noEditPoints="1"/>
            </p:cNvSpPr>
            <p:nvPr/>
          </p:nvSpPr>
          <p:spPr bwMode="auto">
            <a:xfrm>
              <a:off x="4253" y="2015"/>
              <a:ext cx="126" cy="1863"/>
            </a:xfrm>
            <a:custGeom>
              <a:avLst/>
              <a:gdLst>
                <a:gd name="T0" fmla="*/ 0 w 126"/>
                <a:gd name="T1" fmla="*/ 1863 h 1863"/>
                <a:gd name="T2" fmla="*/ 0 w 126"/>
                <a:gd name="T3" fmla="*/ 1863 h 1863"/>
                <a:gd name="T4" fmla="*/ 124 w 126"/>
                <a:gd name="T5" fmla="*/ 1863 h 1863"/>
                <a:gd name="T6" fmla="*/ 0 w 126"/>
                <a:gd name="T7" fmla="*/ 1863 h 1863"/>
                <a:gd name="T8" fmla="*/ 3 w 126"/>
                <a:gd name="T9" fmla="*/ 0 h 1863"/>
                <a:gd name="T10" fmla="*/ 3 w 126"/>
                <a:gd name="T11" fmla="*/ 0 h 1863"/>
                <a:gd name="T12" fmla="*/ 126 w 126"/>
                <a:gd name="T13" fmla="*/ 0 h 1863"/>
                <a:gd name="T14" fmla="*/ 126 w 126"/>
                <a:gd name="T15" fmla="*/ 0 h 1863"/>
                <a:gd name="T16" fmla="*/ 3 w 126"/>
                <a:gd name="T17" fmla="*/ 0 h 1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863">
                  <a:moveTo>
                    <a:pt x="0" y="1863"/>
                  </a:moveTo>
                  <a:lnTo>
                    <a:pt x="0" y="1863"/>
                  </a:lnTo>
                  <a:lnTo>
                    <a:pt x="124" y="1863"/>
                  </a:lnTo>
                  <a:lnTo>
                    <a:pt x="0" y="1863"/>
                  </a:lnTo>
                  <a:moveTo>
                    <a:pt x="3" y="0"/>
                  </a:moveTo>
                  <a:lnTo>
                    <a:pt x="3" y="0"/>
                  </a:lnTo>
                  <a:lnTo>
                    <a:pt x="126" y="0"/>
                  </a:lnTo>
                  <a:lnTo>
                    <a:pt x="126"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7" name="Freeform 423"/>
            <p:cNvSpPr/>
            <p:nvPr/>
          </p:nvSpPr>
          <p:spPr bwMode="auto">
            <a:xfrm>
              <a:off x="4253" y="2015"/>
              <a:ext cx="126" cy="1863"/>
            </a:xfrm>
            <a:custGeom>
              <a:avLst/>
              <a:gdLst>
                <a:gd name="T0" fmla="*/ 3 w 126"/>
                <a:gd name="T1" fmla="*/ 0 h 1863"/>
                <a:gd name="T2" fmla="*/ 0 w 126"/>
                <a:gd name="T3" fmla="*/ 1863 h 1863"/>
                <a:gd name="T4" fmla="*/ 124 w 126"/>
                <a:gd name="T5" fmla="*/ 1863 h 1863"/>
                <a:gd name="T6" fmla="*/ 126 w 126"/>
                <a:gd name="T7" fmla="*/ 0 h 1863"/>
                <a:gd name="T8" fmla="*/ 3 w 126"/>
                <a:gd name="T9" fmla="*/ 0 h 1863"/>
              </a:gdLst>
              <a:ahLst/>
              <a:cxnLst>
                <a:cxn ang="0">
                  <a:pos x="T0" y="T1"/>
                </a:cxn>
                <a:cxn ang="0">
                  <a:pos x="T2" y="T3"/>
                </a:cxn>
                <a:cxn ang="0">
                  <a:pos x="T4" y="T5"/>
                </a:cxn>
                <a:cxn ang="0">
                  <a:pos x="T6" y="T7"/>
                </a:cxn>
                <a:cxn ang="0">
                  <a:pos x="T8" y="T9"/>
                </a:cxn>
              </a:cxnLst>
              <a:rect l="0" t="0" r="r" b="b"/>
              <a:pathLst>
                <a:path w="126" h="1863">
                  <a:moveTo>
                    <a:pt x="3" y="0"/>
                  </a:moveTo>
                  <a:lnTo>
                    <a:pt x="0" y="1863"/>
                  </a:lnTo>
                  <a:lnTo>
                    <a:pt x="124" y="1863"/>
                  </a:lnTo>
                  <a:lnTo>
                    <a:pt x="126" y="0"/>
                  </a:lnTo>
                  <a:lnTo>
                    <a:pt x="3" y="0"/>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8" name="Freeform 424"/>
            <p:cNvSpPr/>
            <p:nvPr/>
          </p:nvSpPr>
          <p:spPr bwMode="auto">
            <a:xfrm>
              <a:off x="4253" y="2015"/>
              <a:ext cx="126" cy="1863"/>
            </a:xfrm>
            <a:custGeom>
              <a:avLst/>
              <a:gdLst>
                <a:gd name="T0" fmla="*/ 3 w 126"/>
                <a:gd name="T1" fmla="*/ 0 h 1863"/>
                <a:gd name="T2" fmla="*/ 0 w 126"/>
                <a:gd name="T3" fmla="*/ 1863 h 1863"/>
                <a:gd name="T4" fmla="*/ 124 w 126"/>
                <a:gd name="T5" fmla="*/ 1863 h 1863"/>
                <a:gd name="T6" fmla="*/ 126 w 126"/>
                <a:gd name="T7" fmla="*/ 0 h 1863"/>
                <a:gd name="T8" fmla="*/ 3 w 126"/>
                <a:gd name="T9" fmla="*/ 0 h 1863"/>
              </a:gdLst>
              <a:ahLst/>
              <a:cxnLst>
                <a:cxn ang="0">
                  <a:pos x="T0" y="T1"/>
                </a:cxn>
                <a:cxn ang="0">
                  <a:pos x="T2" y="T3"/>
                </a:cxn>
                <a:cxn ang="0">
                  <a:pos x="T4" y="T5"/>
                </a:cxn>
                <a:cxn ang="0">
                  <a:pos x="T6" y="T7"/>
                </a:cxn>
                <a:cxn ang="0">
                  <a:pos x="T8" y="T9"/>
                </a:cxn>
              </a:cxnLst>
              <a:rect l="0" t="0" r="r" b="b"/>
              <a:pathLst>
                <a:path w="126" h="1863">
                  <a:moveTo>
                    <a:pt x="3" y="0"/>
                  </a:moveTo>
                  <a:lnTo>
                    <a:pt x="0" y="1863"/>
                  </a:lnTo>
                  <a:lnTo>
                    <a:pt x="124" y="1863"/>
                  </a:lnTo>
                  <a:lnTo>
                    <a:pt x="126"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4" name="Freeform 425"/>
            <p:cNvSpPr>
              <a:spLocks noEditPoints="1"/>
            </p:cNvSpPr>
            <p:nvPr/>
          </p:nvSpPr>
          <p:spPr bwMode="auto">
            <a:xfrm>
              <a:off x="4130" y="2013"/>
              <a:ext cx="47" cy="1865"/>
            </a:xfrm>
            <a:custGeom>
              <a:avLst/>
              <a:gdLst>
                <a:gd name="T0" fmla="*/ 15 w 47"/>
                <a:gd name="T1" fmla="*/ 1865 h 1865"/>
                <a:gd name="T2" fmla="*/ 46 w 47"/>
                <a:gd name="T3" fmla="*/ 1865 h 1865"/>
                <a:gd name="T4" fmla="*/ 15 w 47"/>
                <a:gd name="T5" fmla="*/ 1865 h 1865"/>
                <a:gd name="T6" fmla="*/ 0 w 47"/>
                <a:gd name="T7" fmla="*/ 0 h 1865"/>
                <a:gd name="T8" fmla="*/ 0 w 47"/>
                <a:gd name="T9" fmla="*/ 2 h 1865"/>
                <a:gd name="T10" fmla="*/ 47 w 47"/>
                <a:gd name="T11" fmla="*/ 2 h 1865"/>
                <a:gd name="T12" fmla="*/ 47 w 47"/>
                <a:gd name="T13" fmla="*/ 2 h 1865"/>
                <a:gd name="T14" fmla="*/ 0 w 47"/>
                <a:gd name="T15" fmla="*/ 0 h 18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865">
                  <a:moveTo>
                    <a:pt x="15" y="1865"/>
                  </a:moveTo>
                  <a:lnTo>
                    <a:pt x="46" y="1865"/>
                  </a:lnTo>
                  <a:lnTo>
                    <a:pt x="15" y="1865"/>
                  </a:lnTo>
                  <a:close/>
                  <a:moveTo>
                    <a:pt x="0" y="0"/>
                  </a:moveTo>
                  <a:lnTo>
                    <a:pt x="0" y="2"/>
                  </a:lnTo>
                  <a:lnTo>
                    <a:pt x="47" y="2"/>
                  </a:lnTo>
                  <a:lnTo>
                    <a:pt x="47" y="2"/>
                  </a:lnTo>
                  <a:lnTo>
                    <a:pt x="0" y="0"/>
                  </a:ln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5" name="Freeform 426"/>
            <p:cNvSpPr>
              <a:spLocks noEditPoints="1"/>
            </p:cNvSpPr>
            <p:nvPr/>
          </p:nvSpPr>
          <p:spPr bwMode="auto">
            <a:xfrm>
              <a:off x="4130" y="2013"/>
              <a:ext cx="47" cy="1865"/>
            </a:xfrm>
            <a:custGeom>
              <a:avLst/>
              <a:gdLst>
                <a:gd name="T0" fmla="*/ 15 w 47"/>
                <a:gd name="T1" fmla="*/ 1865 h 1865"/>
                <a:gd name="T2" fmla="*/ 46 w 47"/>
                <a:gd name="T3" fmla="*/ 1865 h 1865"/>
                <a:gd name="T4" fmla="*/ 15 w 47"/>
                <a:gd name="T5" fmla="*/ 1865 h 1865"/>
                <a:gd name="T6" fmla="*/ 0 w 47"/>
                <a:gd name="T7" fmla="*/ 0 h 1865"/>
                <a:gd name="T8" fmla="*/ 0 w 47"/>
                <a:gd name="T9" fmla="*/ 2 h 1865"/>
                <a:gd name="T10" fmla="*/ 47 w 47"/>
                <a:gd name="T11" fmla="*/ 2 h 1865"/>
                <a:gd name="T12" fmla="*/ 47 w 47"/>
                <a:gd name="T13" fmla="*/ 2 h 1865"/>
                <a:gd name="T14" fmla="*/ 0 w 47"/>
                <a:gd name="T15" fmla="*/ 0 h 18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865">
                  <a:moveTo>
                    <a:pt x="15" y="1865"/>
                  </a:moveTo>
                  <a:lnTo>
                    <a:pt x="46" y="1865"/>
                  </a:lnTo>
                  <a:lnTo>
                    <a:pt x="15" y="1865"/>
                  </a:lnTo>
                  <a:moveTo>
                    <a:pt x="0" y="0"/>
                  </a:moveTo>
                  <a:lnTo>
                    <a:pt x="0" y="2"/>
                  </a:lnTo>
                  <a:lnTo>
                    <a:pt x="47" y="2"/>
                  </a:lnTo>
                  <a:lnTo>
                    <a:pt x="47"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6" name="Freeform 427"/>
            <p:cNvSpPr/>
            <p:nvPr/>
          </p:nvSpPr>
          <p:spPr bwMode="auto">
            <a:xfrm>
              <a:off x="4128" y="2015"/>
              <a:ext cx="49" cy="1863"/>
            </a:xfrm>
            <a:custGeom>
              <a:avLst/>
              <a:gdLst>
                <a:gd name="T0" fmla="*/ 2 w 49"/>
                <a:gd name="T1" fmla="*/ 0 h 1863"/>
                <a:gd name="T2" fmla="*/ 0 w 49"/>
                <a:gd name="T3" fmla="*/ 1863 h 1863"/>
                <a:gd name="T4" fmla="*/ 17 w 49"/>
                <a:gd name="T5" fmla="*/ 1863 h 1863"/>
                <a:gd name="T6" fmla="*/ 48 w 49"/>
                <a:gd name="T7" fmla="*/ 1863 h 1863"/>
                <a:gd name="T8" fmla="*/ 49 w 49"/>
                <a:gd name="T9" fmla="*/ 0 h 1863"/>
                <a:gd name="T10" fmla="*/ 2 w 49"/>
                <a:gd name="T11" fmla="*/ 0 h 1863"/>
              </a:gdLst>
              <a:ahLst/>
              <a:cxnLst>
                <a:cxn ang="0">
                  <a:pos x="T0" y="T1"/>
                </a:cxn>
                <a:cxn ang="0">
                  <a:pos x="T2" y="T3"/>
                </a:cxn>
                <a:cxn ang="0">
                  <a:pos x="T4" y="T5"/>
                </a:cxn>
                <a:cxn ang="0">
                  <a:pos x="T6" y="T7"/>
                </a:cxn>
                <a:cxn ang="0">
                  <a:pos x="T8" y="T9"/>
                </a:cxn>
                <a:cxn ang="0">
                  <a:pos x="T10" y="T11"/>
                </a:cxn>
              </a:cxnLst>
              <a:rect l="0" t="0" r="r" b="b"/>
              <a:pathLst>
                <a:path w="49" h="1863">
                  <a:moveTo>
                    <a:pt x="2" y="0"/>
                  </a:moveTo>
                  <a:lnTo>
                    <a:pt x="0" y="1863"/>
                  </a:lnTo>
                  <a:lnTo>
                    <a:pt x="17" y="1863"/>
                  </a:lnTo>
                  <a:lnTo>
                    <a:pt x="48" y="1863"/>
                  </a:lnTo>
                  <a:lnTo>
                    <a:pt x="49" y="0"/>
                  </a:lnTo>
                  <a:lnTo>
                    <a:pt x="2" y="0"/>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7" name="Freeform 428"/>
            <p:cNvSpPr/>
            <p:nvPr/>
          </p:nvSpPr>
          <p:spPr bwMode="auto">
            <a:xfrm>
              <a:off x="4128" y="2015"/>
              <a:ext cx="49" cy="1863"/>
            </a:xfrm>
            <a:custGeom>
              <a:avLst/>
              <a:gdLst>
                <a:gd name="T0" fmla="*/ 2 w 49"/>
                <a:gd name="T1" fmla="*/ 0 h 1863"/>
                <a:gd name="T2" fmla="*/ 0 w 49"/>
                <a:gd name="T3" fmla="*/ 1863 h 1863"/>
                <a:gd name="T4" fmla="*/ 17 w 49"/>
                <a:gd name="T5" fmla="*/ 1863 h 1863"/>
                <a:gd name="T6" fmla="*/ 48 w 49"/>
                <a:gd name="T7" fmla="*/ 1863 h 1863"/>
                <a:gd name="T8" fmla="*/ 49 w 49"/>
                <a:gd name="T9" fmla="*/ 0 h 1863"/>
                <a:gd name="T10" fmla="*/ 2 w 49"/>
                <a:gd name="T11" fmla="*/ 0 h 1863"/>
              </a:gdLst>
              <a:ahLst/>
              <a:cxnLst>
                <a:cxn ang="0">
                  <a:pos x="T0" y="T1"/>
                </a:cxn>
                <a:cxn ang="0">
                  <a:pos x="T2" y="T3"/>
                </a:cxn>
                <a:cxn ang="0">
                  <a:pos x="T4" y="T5"/>
                </a:cxn>
                <a:cxn ang="0">
                  <a:pos x="T6" y="T7"/>
                </a:cxn>
                <a:cxn ang="0">
                  <a:pos x="T8" y="T9"/>
                </a:cxn>
                <a:cxn ang="0">
                  <a:pos x="T10" y="T11"/>
                </a:cxn>
              </a:cxnLst>
              <a:rect l="0" t="0" r="r" b="b"/>
              <a:pathLst>
                <a:path w="49" h="1863">
                  <a:moveTo>
                    <a:pt x="2" y="0"/>
                  </a:moveTo>
                  <a:lnTo>
                    <a:pt x="0" y="1863"/>
                  </a:lnTo>
                  <a:lnTo>
                    <a:pt x="17" y="1863"/>
                  </a:lnTo>
                  <a:lnTo>
                    <a:pt x="48" y="1863"/>
                  </a:lnTo>
                  <a:lnTo>
                    <a:pt x="49"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8" name="Freeform 429"/>
            <p:cNvSpPr/>
            <p:nvPr/>
          </p:nvSpPr>
          <p:spPr bwMode="auto">
            <a:xfrm>
              <a:off x="3814" y="3961"/>
              <a:ext cx="124" cy="124"/>
            </a:xfrm>
            <a:custGeom>
              <a:avLst/>
              <a:gdLst>
                <a:gd name="T0" fmla="*/ 0 w 76"/>
                <a:gd name="T1" fmla="*/ 38 h 76"/>
                <a:gd name="T2" fmla="*/ 38 w 76"/>
                <a:gd name="T3" fmla="*/ 75 h 76"/>
                <a:gd name="T4" fmla="*/ 76 w 76"/>
                <a:gd name="T5" fmla="*/ 38 h 76"/>
                <a:gd name="T6" fmla="*/ 38 w 76"/>
                <a:gd name="T7" fmla="*/ 0 h 76"/>
                <a:gd name="T8" fmla="*/ 0 w 76"/>
                <a:gd name="T9" fmla="*/ 38 h 76"/>
              </a:gdLst>
              <a:ahLst/>
              <a:cxnLst>
                <a:cxn ang="0">
                  <a:pos x="T0" y="T1"/>
                </a:cxn>
                <a:cxn ang="0">
                  <a:pos x="T2" y="T3"/>
                </a:cxn>
                <a:cxn ang="0">
                  <a:pos x="T4" y="T5"/>
                </a:cxn>
                <a:cxn ang="0">
                  <a:pos x="T6" y="T7"/>
                </a:cxn>
                <a:cxn ang="0">
                  <a:pos x="T8" y="T9"/>
                </a:cxn>
              </a:cxnLst>
              <a:rect l="0" t="0" r="r" b="b"/>
              <a:pathLst>
                <a:path w="76" h="76">
                  <a:moveTo>
                    <a:pt x="0" y="38"/>
                  </a:moveTo>
                  <a:cubicBezTo>
                    <a:pt x="0" y="59"/>
                    <a:pt x="17" y="75"/>
                    <a:pt x="38" y="75"/>
                  </a:cubicBezTo>
                  <a:cubicBezTo>
                    <a:pt x="59" y="76"/>
                    <a:pt x="76" y="59"/>
                    <a:pt x="76" y="38"/>
                  </a:cubicBezTo>
                  <a:cubicBezTo>
                    <a:pt x="76" y="17"/>
                    <a:pt x="59" y="0"/>
                    <a:pt x="38" y="0"/>
                  </a:cubicBezTo>
                  <a:cubicBezTo>
                    <a:pt x="17" y="0"/>
                    <a:pt x="0" y="17"/>
                    <a:pt x="0" y="38"/>
                  </a:cubicBez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9" name="Freeform 430"/>
            <p:cNvSpPr/>
            <p:nvPr/>
          </p:nvSpPr>
          <p:spPr bwMode="auto">
            <a:xfrm>
              <a:off x="3648" y="1913"/>
              <a:ext cx="433" cy="25"/>
            </a:xfrm>
            <a:custGeom>
              <a:avLst/>
              <a:gdLst>
                <a:gd name="T0" fmla="*/ 264 w 264"/>
                <a:gd name="T1" fmla="*/ 8 h 15"/>
                <a:gd name="T2" fmla="*/ 257 w 264"/>
                <a:gd name="T3" fmla="*/ 15 h 15"/>
                <a:gd name="T4" fmla="*/ 8 w 264"/>
                <a:gd name="T5" fmla="*/ 15 h 15"/>
                <a:gd name="T6" fmla="*/ 0 w 264"/>
                <a:gd name="T7" fmla="*/ 8 h 15"/>
                <a:gd name="T8" fmla="*/ 8 w 264"/>
                <a:gd name="T9" fmla="*/ 0 h 15"/>
                <a:gd name="T10" fmla="*/ 257 w 264"/>
                <a:gd name="T11" fmla="*/ 0 h 15"/>
                <a:gd name="T12" fmla="*/ 264 w 264"/>
                <a:gd name="T13" fmla="*/ 8 h 15"/>
              </a:gdLst>
              <a:ahLst/>
              <a:cxnLst>
                <a:cxn ang="0">
                  <a:pos x="T0" y="T1"/>
                </a:cxn>
                <a:cxn ang="0">
                  <a:pos x="T2" y="T3"/>
                </a:cxn>
                <a:cxn ang="0">
                  <a:pos x="T4" y="T5"/>
                </a:cxn>
                <a:cxn ang="0">
                  <a:pos x="T6" y="T7"/>
                </a:cxn>
                <a:cxn ang="0">
                  <a:pos x="T8" y="T9"/>
                </a:cxn>
                <a:cxn ang="0">
                  <a:pos x="T10" y="T11"/>
                </a:cxn>
                <a:cxn ang="0">
                  <a:pos x="T12" y="T13"/>
                </a:cxn>
              </a:cxnLst>
              <a:rect l="0" t="0" r="r" b="b"/>
              <a:pathLst>
                <a:path w="264" h="15">
                  <a:moveTo>
                    <a:pt x="264" y="8"/>
                  </a:moveTo>
                  <a:cubicBezTo>
                    <a:pt x="264" y="12"/>
                    <a:pt x="261" y="15"/>
                    <a:pt x="257" y="15"/>
                  </a:cubicBezTo>
                  <a:cubicBezTo>
                    <a:pt x="8" y="15"/>
                    <a:pt x="8" y="15"/>
                    <a:pt x="8" y="15"/>
                  </a:cubicBezTo>
                  <a:cubicBezTo>
                    <a:pt x="4" y="15"/>
                    <a:pt x="0" y="12"/>
                    <a:pt x="0" y="8"/>
                  </a:cubicBezTo>
                  <a:cubicBezTo>
                    <a:pt x="0" y="4"/>
                    <a:pt x="4" y="0"/>
                    <a:pt x="8" y="0"/>
                  </a:cubicBezTo>
                  <a:cubicBezTo>
                    <a:pt x="257" y="0"/>
                    <a:pt x="257" y="0"/>
                    <a:pt x="257" y="0"/>
                  </a:cubicBezTo>
                  <a:cubicBezTo>
                    <a:pt x="261" y="0"/>
                    <a:pt x="264" y="4"/>
                    <a:pt x="264" y="8"/>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0" name="Freeform 431"/>
            <p:cNvSpPr/>
            <p:nvPr/>
          </p:nvSpPr>
          <p:spPr bwMode="auto">
            <a:xfrm>
              <a:off x="3008" y="3476"/>
              <a:ext cx="629" cy="402"/>
            </a:xfrm>
            <a:custGeom>
              <a:avLst/>
              <a:gdLst>
                <a:gd name="T0" fmla="*/ 384 w 384"/>
                <a:gd name="T1" fmla="*/ 246 h 246"/>
                <a:gd name="T2" fmla="*/ 204 w 384"/>
                <a:gd name="T3" fmla="*/ 66 h 246"/>
                <a:gd name="T4" fmla="*/ 155 w 384"/>
                <a:gd name="T5" fmla="*/ 246 h 246"/>
                <a:gd name="T6" fmla="*/ 384 w 384"/>
                <a:gd name="T7" fmla="*/ 246 h 246"/>
              </a:gdLst>
              <a:ahLst/>
              <a:cxnLst>
                <a:cxn ang="0">
                  <a:pos x="T0" y="T1"/>
                </a:cxn>
                <a:cxn ang="0">
                  <a:pos x="T2" y="T3"/>
                </a:cxn>
                <a:cxn ang="0">
                  <a:pos x="T4" y="T5"/>
                </a:cxn>
                <a:cxn ang="0">
                  <a:pos x="T6" y="T7"/>
                </a:cxn>
              </a:cxnLst>
              <a:rect l="0" t="0" r="r" b="b"/>
              <a:pathLst>
                <a:path w="384" h="246">
                  <a:moveTo>
                    <a:pt x="384" y="246"/>
                  </a:moveTo>
                  <a:cubicBezTo>
                    <a:pt x="204" y="66"/>
                    <a:pt x="204" y="66"/>
                    <a:pt x="204" y="66"/>
                  </a:cubicBezTo>
                  <a:cubicBezTo>
                    <a:pt x="46" y="0"/>
                    <a:pt x="0" y="234"/>
                    <a:pt x="155" y="246"/>
                  </a:cubicBezTo>
                  <a:lnTo>
                    <a:pt x="384" y="246"/>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1" name="Freeform 432"/>
            <p:cNvSpPr/>
            <p:nvPr/>
          </p:nvSpPr>
          <p:spPr bwMode="auto">
            <a:xfrm>
              <a:off x="4079" y="3386"/>
              <a:ext cx="526" cy="519"/>
            </a:xfrm>
            <a:custGeom>
              <a:avLst/>
              <a:gdLst>
                <a:gd name="T0" fmla="*/ 237 w 321"/>
                <a:gd name="T1" fmla="*/ 301 h 318"/>
                <a:gd name="T2" fmla="*/ 236 w 321"/>
                <a:gd name="T3" fmla="*/ 187 h 318"/>
                <a:gd name="T4" fmla="*/ 295 w 321"/>
                <a:gd name="T5" fmla="*/ 71 h 318"/>
                <a:gd name="T6" fmla="*/ 156 w 321"/>
                <a:gd name="T7" fmla="*/ 44 h 318"/>
                <a:gd name="T8" fmla="*/ 0 w 321"/>
                <a:gd name="T9" fmla="*/ 301 h 318"/>
                <a:gd name="T10" fmla="*/ 237 w 321"/>
                <a:gd name="T11" fmla="*/ 301 h 318"/>
              </a:gdLst>
              <a:ahLst/>
              <a:cxnLst>
                <a:cxn ang="0">
                  <a:pos x="T0" y="T1"/>
                </a:cxn>
                <a:cxn ang="0">
                  <a:pos x="T2" y="T3"/>
                </a:cxn>
                <a:cxn ang="0">
                  <a:pos x="T4" y="T5"/>
                </a:cxn>
                <a:cxn ang="0">
                  <a:pos x="T6" y="T7"/>
                </a:cxn>
                <a:cxn ang="0">
                  <a:pos x="T8" y="T9"/>
                </a:cxn>
                <a:cxn ang="0">
                  <a:pos x="T10" y="T11"/>
                </a:cxn>
              </a:cxnLst>
              <a:rect l="0" t="0" r="r" b="b"/>
              <a:pathLst>
                <a:path w="321" h="318">
                  <a:moveTo>
                    <a:pt x="237" y="301"/>
                  </a:moveTo>
                  <a:cubicBezTo>
                    <a:pt x="294" y="318"/>
                    <a:pt x="308" y="212"/>
                    <a:pt x="236" y="187"/>
                  </a:cubicBezTo>
                  <a:cubicBezTo>
                    <a:pt x="281" y="173"/>
                    <a:pt x="321" y="129"/>
                    <a:pt x="295" y="71"/>
                  </a:cubicBezTo>
                  <a:cubicBezTo>
                    <a:pt x="264" y="0"/>
                    <a:pt x="202" y="33"/>
                    <a:pt x="156" y="44"/>
                  </a:cubicBezTo>
                  <a:cubicBezTo>
                    <a:pt x="0" y="301"/>
                    <a:pt x="0" y="301"/>
                    <a:pt x="0" y="301"/>
                  </a:cubicBezTo>
                  <a:lnTo>
                    <a:pt x="237" y="301"/>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2" name="Freeform 433"/>
            <p:cNvSpPr/>
            <p:nvPr/>
          </p:nvSpPr>
          <p:spPr bwMode="auto">
            <a:xfrm>
              <a:off x="3791" y="3521"/>
              <a:ext cx="612" cy="357"/>
            </a:xfrm>
            <a:custGeom>
              <a:avLst/>
              <a:gdLst>
                <a:gd name="T0" fmla="*/ 254 w 374"/>
                <a:gd name="T1" fmla="*/ 218 h 218"/>
                <a:gd name="T2" fmla="*/ 237 w 374"/>
                <a:gd name="T3" fmla="*/ 182 h 218"/>
                <a:gd name="T4" fmla="*/ 349 w 374"/>
                <a:gd name="T5" fmla="*/ 163 h 218"/>
                <a:gd name="T6" fmla="*/ 317 w 374"/>
                <a:gd name="T7" fmla="*/ 46 h 218"/>
                <a:gd name="T8" fmla="*/ 117 w 374"/>
                <a:gd name="T9" fmla="*/ 7 h 218"/>
                <a:gd name="T10" fmla="*/ 0 w 374"/>
                <a:gd name="T11" fmla="*/ 218 h 218"/>
                <a:gd name="T12" fmla="*/ 254 w 374"/>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374" h="218">
                  <a:moveTo>
                    <a:pt x="254" y="218"/>
                  </a:moveTo>
                  <a:cubicBezTo>
                    <a:pt x="250" y="205"/>
                    <a:pt x="244" y="192"/>
                    <a:pt x="237" y="182"/>
                  </a:cubicBezTo>
                  <a:cubicBezTo>
                    <a:pt x="268" y="204"/>
                    <a:pt x="328" y="198"/>
                    <a:pt x="349" y="163"/>
                  </a:cubicBezTo>
                  <a:cubicBezTo>
                    <a:pt x="374" y="123"/>
                    <a:pt x="345" y="72"/>
                    <a:pt x="317" y="46"/>
                  </a:cubicBezTo>
                  <a:cubicBezTo>
                    <a:pt x="317" y="46"/>
                    <a:pt x="165" y="0"/>
                    <a:pt x="117" y="7"/>
                  </a:cubicBezTo>
                  <a:cubicBezTo>
                    <a:pt x="69" y="13"/>
                    <a:pt x="1" y="134"/>
                    <a:pt x="0" y="218"/>
                  </a:cubicBezTo>
                  <a:lnTo>
                    <a:pt x="254" y="21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3" name="Freeform 434"/>
            <p:cNvSpPr/>
            <p:nvPr/>
          </p:nvSpPr>
          <p:spPr bwMode="auto">
            <a:xfrm>
              <a:off x="3519" y="2748"/>
              <a:ext cx="907" cy="1071"/>
            </a:xfrm>
            <a:custGeom>
              <a:avLst/>
              <a:gdLst>
                <a:gd name="T0" fmla="*/ 20 w 554"/>
                <a:gd name="T1" fmla="*/ 218 h 655"/>
                <a:gd name="T2" fmla="*/ 128 w 554"/>
                <a:gd name="T3" fmla="*/ 166 h 655"/>
                <a:gd name="T4" fmla="*/ 136 w 554"/>
                <a:gd name="T5" fmla="*/ 40 h 655"/>
                <a:gd name="T6" fmla="*/ 230 w 554"/>
                <a:gd name="T7" fmla="*/ 37 h 655"/>
                <a:gd name="T8" fmla="*/ 230 w 554"/>
                <a:gd name="T9" fmla="*/ 26 h 655"/>
                <a:gd name="T10" fmla="*/ 333 w 554"/>
                <a:gd name="T11" fmla="*/ 81 h 655"/>
                <a:gd name="T12" fmla="*/ 305 w 554"/>
                <a:gd name="T13" fmla="*/ 166 h 655"/>
                <a:gd name="T14" fmla="*/ 442 w 554"/>
                <a:gd name="T15" fmla="*/ 312 h 655"/>
                <a:gd name="T16" fmla="*/ 538 w 554"/>
                <a:gd name="T17" fmla="*/ 374 h 655"/>
                <a:gd name="T18" fmla="*/ 512 w 554"/>
                <a:gd name="T19" fmla="*/ 524 h 655"/>
                <a:gd name="T20" fmla="*/ 345 w 554"/>
                <a:gd name="T21" fmla="*/ 510 h 655"/>
                <a:gd name="T22" fmla="*/ 163 w 554"/>
                <a:gd name="T23" fmla="*/ 486 h 655"/>
                <a:gd name="T24" fmla="*/ 43 w 554"/>
                <a:gd name="T25" fmla="*/ 445 h 655"/>
                <a:gd name="T26" fmla="*/ 95 w 554"/>
                <a:gd name="T27" fmla="*/ 338 h 655"/>
                <a:gd name="T28" fmla="*/ 20 w 554"/>
                <a:gd name="T29" fmla="*/ 218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4" h="655">
                  <a:moveTo>
                    <a:pt x="20" y="218"/>
                  </a:moveTo>
                  <a:cubicBezTo>
                    <a:pt x="38" y="157"/>
                    <a:pt x="91" y="150"/>
                    <a:pt x="128" y="166"/>
                  </a:cubicBezTo>
                  <a:cubicBezTo>
                    <a:pt x="90" y="141"/>
                    <a:pt x="102" y="66"/>
                    <a:pt x="136" y="40"/>
                  </a:cubicBezTo>
                  <a:cubicBezTo>
                    <a:pt x="164" y="19"/>
                    <a:pt x="204" y="27"/>
                    <a:pt x="230" y="37"/>
                  </a:cubicBezTo>
                  <a:cubicBezTo>
                    <a:pt x="230" y="26"/>
                    <a:pt x="230" y="26"/>
                    <a:pt x="230" y="26"/>
                  </a:cubicBezTo>
                  <a:cubicBezTo>
                    <a:pt x="261" y="0"/>
                    <a:pt x="325" y="48"/>
                    <a:pt x="333" y="81"/>
                  </a:cubicBezTo>
                  <a:cubicBezTo>
                    <a:pt x="342" y="113"/>
                    <a:pt x="325" y="146"/>
                    <a:pt x="305" y="166"/>
                  </a:cubicBezTo>
                  <a:cubicBezTo>
                    <a:pt x="414" y="87"/>
                    <a:pt x="516" y="210"/>
                    <a:pt x="442" y="312"/>
                  </a:cubicBezTo>
                  <a:cubicBezTo>
                    <a:pt x="478" y="294"/>
                    <a:pt x="527" y="338"/>
                    <a:pt x="538" y="374"/>
                  </a:cubicBezTo>
                  <a:cubicBezTo>
                    <a:pt x="554" y="423"/>
                    <a:pt x="547" y="486"/>
                    <a:pt x="512" y="524"/>
                  </a:cubicBezTo>
                  <a:cubicBezTo>
                    <a:pt x="470" y="569"/>
                    <a:pt x="380" y="574"/>
                    <a:pt x="345" y="510"/>
                  </a:cubicBezTo>
                  <a:cubicBezTo>
                    <a:pt x="333" y="655"/>
                    <a:pt x="115" y="610"/>
                    <a:pt x="163" y="486"/>
                  </a:cubicBezTo>
                  <a:cubicBezTo>
                    <a:pt x="107" y="532"/>
                    <a:pt x="59" y="491"/>
                    <a:pt x="43" y="445"/>
                  </a:cubicBezTo>
                  <a:cubicBezTo>
                    <a:pt x="27" y="402"/>
                    <a:pt x="50" y="339"/>
                    <a:pt x="95" y="338"/>
                  </a:cubicBezTo>
                  <a:cubicBezTo>
                    <a:pt x="38" y="329"/>
                    <a:pt x="0" y="284"/>
                    <a:pt x="20" y="2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4" name="Freeform 435"/>
            <p:cNvSpPr/>
            <p:nvPr/>
          </p:nvSpPr>
          <p:spPr bwMode="auto">
            <a:xfrm>
              <a:off x="3201" y="3165"/>
              <a:ext cx="934" cy="750"/>
            </a:xfrm>
            <a:custGeom>
              <a:avLst/>
              <a:gdLst>
                <a:gd name="T0" fmla="*/ 112 w 570"/>
                <a:gd name="T1" fmla="*/ 379 h 459"/>
                <a:gd name="T2" fmla="*/ 84 w 570"/>
                <a:gd name="T3" fmla="*/ 436 h 459"/>
                <a:gd name="T4" fmla="*/ 416 w 570"/>
                <a:gd name="T5" fmla="*/ 436 h 459"/>
                <a:gd name="T6" fmla="*/ 405 w 570"/>
                <a:gd name="T7" fmla="*/ 384 h 459"/>
                <a:gd name="T8" fmla="*/ 522 w 570"/>
                <a:gd name="T9" fmla="*/ 288 h 459"/>
                <a:gd name="T10" fmla="*/ 302 w 570"/>
                <a:gd name="T11" fmla="*/ 56 h 459"/>
                <a:gd name="T12" fmla="*/ 168 w 570"/>
                <a:gd name="T13" fmla="*/ 25 h 459"/>
                <a:gd name="T14" fmla="*/ 147 w 570"/>
                <a:gd name="T15" fmla="*/ 181 h 459"/>
                <a:gd name="T16" fmla="*/ 15 w 570"/>
                <a:gd name="T17" fmla="*/ 250 h 459"/>
                <a:gd name="T18" fmla="*/ 112 w 570"/>
                <a:gd name="T19" fmla="*/ 37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0" h="459">
                  <a:moveTo>
                    <a:pt x="112" y="379"/>
                  </a:moveTo>
                  <a:cubicBezTo>
                    <a:pt x="94" y="398"/>
                    <a:pt x="86" y="418"/>
                    <a:pt x="84" y="436"/>
                  </a:cubicBezTo>
                  <a:cubicBezTo>
                    <a:pt x="416" y="436"/>
                    <a:pt x="416" y="436"/>
                    <a:pt x="416" y="436"/>
                  </a:cubicBezTo>
                  <a:cubicBezTo>
                    <a:pt x="416" y="420"/>
                    <a:pt x="413" y="403"/>
                    <a:pt x="405" y="384"/>
                  </a:cubicBezTo>
                  <a:cubicBezTo>
                    <a:pt x="454" y="459"/>
                    <a:pt x="570" y="390"/>
                    <a:pt x="522" y="288"/>
                  </a:cubicBezTo>
                  <a:cubicBezTo>
                    <a:pt x="518" y="289"/>
                    <a:pt x="302" y="56"/>
                    <a:pt x="302" y="56"/>
                  </a:cubicBezTo>
                  <a:cubicBezTo>
                    <a:pt x="278" y="17"/>
                    <a:pt x="207" y="0"/>
                    <a:pt x="168" y="25"/>
                  </a:cubicBezTo>
                  <a:cubicBezTo>
                    <a:pt x="120" y="55"/>
                    <a:pt x="129" y="135"/>
                    <a:pt x="147" y="181"/>
                  </a:cubicBezTo>
                  <a:cubicBezTo>
                    <a:pt x="91" y="145"/>
                    <a:pt x="28" y="189"/>
                    <a:pt x="15" y="250"/>
                  </a:cubicBezTo>
                  <a:cubicBezTo>
                    <a:pt x="0" y="319"/>
                    <a:pt x="52" y="376"/>
                    <a:pt x="112" y="37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5" name="Freeform 436"/>
            <p:cNvSpPr/>
            <p:nvPr/>
          </p:nvSpPr>
          <p:spPr bwMode="auto">
            <a:xfrm>
              <a:off x="3519" y="3007"/>
              <a:ext cx="907" cy="812"/>
            </a:xfrm>
            <a:custGeom>
              <a:avLst/>
              <a:gdLst>
                <a:gd name="T0" fmla="*/ 538 w 554"/>
                <a:gd name="T1" fmla="*/ 216 h 497"/>
                <a:gd name="T2" fmla="*/ 512 w 554"/>
                <a:gd name="T3" fmla="*/ 366 h 497"/>
                <a:gd name="T4" fmla="*/ 345 w 554"/>
                <a:gd name="T5" fmla="*/ 352 h 497"/>
                <a:gd name="T6" fmla="*/ 163 w 554"/>
                <a:gd name="T7" fmla="*/ 328 h 497"/>
                <a:gd name="T8" fmla="*/ 43 w 554"/>
                <a:gd name="T9" fmla="*/ 287 h 497"/>
                <a:gd name="T10" fmla="*/ 95 w 554"/>
                <a:gd name="T11" fmla="*/ 180 h 497"/>
                <a:gd name="T12" fmla="*/ 20 w 554"/>
                <a:gd name="T13" fmla="*/ 60 h 497"/>
                <a:gd name="T14" fmla="*/ 92 w 554"/>
                <a:gd name="T15" fmla="*/ 0 h 497"/>
                <a:gd name="T16" fmla="*/ 172 w 554"/>
                <a:gd name="T17" fmla="*/ 135 h 497"/>
                <a:gd name="T18" fmla="*/ 223 w 554"/>
                <a:gd name="T19" fmla="*/ 211 h 497"/>
                <a:gd name="T20" fmla="*/ 270 w 554"/>
                <a:gd name="T21" fmla="*/ 366 h 497"/>
                <a:gd name="T22" fmla="*/ 366 w 554"/>
                <a:gd name="T23" fmla="*/ 244 h 497"/>
                <a:gd name="T24" fmla="*/ 475 w 554"/>
                <a:gd name="T25" fmla="*/ 327 h 497"/>
                <a:gd name="T26" fmla="*/ 443 w 554"/>
                <a:gd name="T27" fmla="*/ 154 h 497"/>
                <a:gd name="T28" fmla="*/ 449 w 554"/>
                <a:gd name="T29" fmla="*/ 151 h 497"/>
                <a:gd name="T30" fmla="*/ 538 w 554"/>
                <a:gd name="T31" fmla="*/ 216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4" h="497">
                  <a:moveTo>
                    <a:pt x="538" y="216"/>
                  </a:moveTo>
                  <a:cubicBezTo>
                    <a:pt x="554" y="265"/>
                    <a:pt x="547" y="328"/>
                    <a:pt x="512" y="366"/>
                  </a:cubicBezTo>
                  <a:cubicBezTo>
                    <a:pt x="470" y="411"/>
                    <a:pt x="380" y="416"/>
                    <a:pt x="345" y="352"/>
                  </a:cubicBezTo>
                  <a:cubicBezTo>
                    <a:pt x="333" y="497"/>
                    <a:pt x="115" y="452"/>
                    <a:pt x="163" y="328"/>
                  </a:cubicBezTo>
                  <a:cubicBezTo>
                    <a:pt x="107" y="374"/>
                    <a:pt x="59" y="333"/>
                    <a:pt x="43" y="287"/>
                  </a:cubicBezTo>
                  <a:cubicBezTo>
                    <a:pt x="27" y="244"/>
                    <a:pt x="50" y="181"/>
                    <a:pt x="95" y="180"/>
                  </a:cubicBezTo>
                  <a:cubicBezTo>
                    <a:pt x="38" y="171"/>
                    <a:pt x="0" y="126"/>
                    <a:pt x="20" y="60"/>
                  </a:cubicBezTo>
                  <a:cubicBezTo>
                    <a:pt x="33" y="17"/>
                    <a:pt x="63" y="1"/>
                    <a:pt x="92" y="0"/>
                  </a:cubicBezTo>
                  <a:cubicBezTo>
                    <a:pt x="77" y="59"/>
                    <a:pt x="104" y="143"/>
                    <a:pt x="172" y="135"/>
                  </a:cubicBezTo>
                  <a:cubicBezTo>
                    <a:pt x="101" y="160"/>
                    <a:pt x="179" y="231"/>
                    <a:pt x="223" y="211"/>
                  </a:cubicBezTo>
                  <a:cubicBezTo>
                    <a:pt x="187" y="254"/>
                    <a:pt x="178" y="352"/>
                    <a:pt x="270" y="366"/>
                  </a:cubicBezTo>
                  <a:cubicBezTo>
                    <a:pt x="330" y="375"/>
                    <a:pt x="359" y="290"/>
                    <a:pt x="366" y="244"/>
                  </a:cubicBezTo>
                  <a:cubicBezTo>
                    <a:pt x="367" y="313"/>
                    <a:pt x="427" y="361"/>
                    <a:pt x="475" y="327"/>
                  </a:cubicBezTo>
                  <a:cubicBezTo>
                    <a:pt x="535" y="285"/>
                    <a:pt x="549" y="187"/>
                    <a:pt x="443" y="154"/>
                  </a:cubicBezTo>
                  <a:cubicBezTo>
                    <a:pt x="449" y="151"/>
                    <a:pt x="449" y="151"/>
                    <a:pt x="449" y="151"/>
                  </a:cubicBezTo>
                  <a:cubicBezTo>
                    <a:pt x="485" y="142"/>
                    <a:pt x="528" y="183"/>
                    <a:pt x="538" y="216"/>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6" name="Freeform 437"/>
            <p:cNvSpPr/>
            <p:nvPr/>
          </p:nvSpPr>
          <p:spPr bwMode="auto">
            <a:xfrm>
              <a:off x="3594" y="3757"/>
              <a:ext cx="92" cy="121"/>
            </a:xfrm>
            <a:custGeom>
              <a:avLst/>
              <a:gdLst>
                <a:gd name="T0" fmla="*/ 0 w 56"/>
                <a:gd name="T1" fmla="*/ 74 h 74"/>
                <a:gd name="T2" fmla="*/ 53 w 56"/>
                <a:gd name="T3" fmla="*/ 74 h 74"/>
                <a:gd name="T4" fmla="*/ 56 w 56"/>
                <a:gd name="T5" fmla="*/ 0 h 74"/>
                <a:gd name="T6" fmla="*/ 0 w 56"/>
                <a:gd name="T7" fmla="*/ 74 h 74"/>
              </a:gdLst>
              <a:ahLst/>
              <a:cxnLst>
                <a:cxn ang="0">
                  <a:pos x="T0" y="T1"/>
                </a:cxn>
                <a:cxn ang="0">
                  <a:pos x="T2" y="T3"/>
                </a:cxn>
                <a:cxn ang="0">
                  <a:pos x="T4" y="T5"/>
                </a:cxn>
                <a:cxn ang="0">
                  <a:pos x="T6" y="T7"/>
                </a:cxn>
              </a:cxnLst>
              <a:rect l="0" t="0" r="r" b="b"/>
              <a:pathLst>
                <a:path w="56" h="74">
                  <a:moveTo>
                    <a:pt x="0" y="74"/>
                  </a:moveTo>
                  <a:cubicBezTo>
                    <a:pt x="53" y="74"/>
                    <a:pt x="53" y="74"/>
                    <a:pt x="53" y="74"/>
                  </a:cubicBezTo>
                  <a:cubicBezTo>
                    <a:pt x="48" y="55"/>
                    <a:pt x="48" y="30"/>
                    <a:pt x="56" y="0"/>
                  </a:cubicBezTo>
                  <a:cubicBezTo>
                    <a:pt x="38" y="24"/>
                    <a:pt x="19" y="53"/>
                    <a:pt x="0" y="74"/>
                  </a:cubicBezTo>
                  <a:close/>
                </a:path>
              </a:pathLst>
            </a:custGeom>
            <a:solidFill>
              <a:srgbClr val="E0E3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7" name="Freeform 438"/>
            <p:cNvSpPr/>
            <p:nvPr/>
          </p:nvSpPr>
          <p:spPr bwMode="auto">
            <a:xfrm>
              <a:off x="3190" y="3381"/>
              <a:ext cx="290" cy="497"/>
            </a:xfrm>
            <a:custGeom>
              <a:avLst/>
              <a:gdLst>
                <a:gd name="T0" fmla="*/ 122 w 177"/>
                <a:gd name="T1" fmla="*/ 245 h 304"/>
                <a:gd name="T2" fmla="*/ 91 w 177"/>
                <a:gd name="T3" fmla="*/ 304 h 304"/>
                <a:gd name="T4" fmla="*/ 139 w 177"/>
                <a:gd name="T5" fmla="*/ 304 h 304"/>
                <a:gd name="T6" fmla="*/ 177 w 177"/>
                <a:gd name="T7" fmla="*/ 216 h 304"/>
                <a:gd name="T8" fmla="*/ 77 w 177"/>
                <a:gd name="T9" fmla="*/ 125 h 304"/>
                <a:gd name="T10" fmla="*/ 168 w 177"/>
                <a:gd name="T11" fmla="*/ 40 h 304"/>
                <a:gd name="T12" fmla="*/ 158 w 177"/>
                <a:gd name="T13" fmla="*/ 29 h 304"/>
                <a:gd name="T14" fmla="*/ 161 w 177"/>
                <a:gd name="T15" fmla="*/ 37 h 304"/>
                <a:gd name="T16" fmla="*/ 16 w 177"/>
                <a:gd name="T17" fmla="*/ 111 h 304"/>
                <a:gd name="T18" fmla="*/ 122 w 177"/>
                <a:gd name="T19" fmla="*/ 24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304">
                  <a:moveTo>
                    <a:pt x="122" y="245"/>
                  </a:moveTo>
                  <a:cubicBezTo>
                    <a:pt x="103" y="265"/>
                    <a:pt x="93" y="285"/>
                    <a:pt x="91" y="304"/>
                  </a:cubicBezTo>
                  <a:cubicBezTo>
                    <a:pt x="139" y="304"/>
                    <a:pt x="139" y="304"/>
                    <a:pt x="139" y="304"/>
                  </a:cubicBezTo>
                  <a:cubicBezTo>
                    <a:pt x="119" y="273"/>
                    <a:pt x="141" y="239"/>
                    <a:pt x="177" y="216"/>
                  </a:cubicBezTo>
                  <a:cubicBezTo>
                    <a:pt x="128" y="213"/>
                    <a:pt x="78" y="180"/>
                    <a:pt x="77" y="125"/>
                  </a:cubicBezTo>
                  <a:cubicBezTo>
                    <a:pt x="75" y="73"/>
                    <a:pt x="125" y="47"/>
                    <a:pt x="168" y="40"/>
                  </a:cubicBezTo>
                  <a:cubicBezTo>
                    <a:pt x="165" y="36"/>
                    <a:pt x="161" y="33"/>
                    <a:pt x="158" y="29"/>
                  </a:cubicBezTo>
                  <a:cubicBezTo>
                    <a:pt x="159" y="32"/>
                    <a:pt x="160" y="35"/>
                    <a:pt x="161" y="37"/>
                  </a:cubicBezTo>
                  <a:cubicBezTo>
                    <a:pt x="99" y="0"/>
                    <a:pt x="31" y="46"/>
                    <a:pt x="16" y="111"/>
                  </a:cubicBezTo>
                  <a:cubicBezTo>
                    <a:pt x="0" y="182"/>
                    <a:pt x="56" y="242"/>
                    <a:pt x="122" y="245"/>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8" name="Rectangle 439"/>
            <p:cNvSpPr>
              <a:spLocks noChangeArrowheads="1"/>
            </p:cNvSpPr>
            <p:nvPr/>
          </p:nvSpPr>
          <p:spPr bwMode="auto">
            <a:xfrm>
              <a:off x="3773" y="2015"/>
              <a:ext cx="190" cy="11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9" name="Freeform 440"/>
            <p:cNvSpPr/>
            <p:nvPr/>
          </p:nvSpPr>
          <p:spPr bwMode="auto">
            <a:xfrm>
              <a:off x="3694" y="1237"/>
              <a:ext cx="770" cy="704"/>
            </a:xfrm>
            <a:custGeom>
              <a:avLst/>
              <a:gdLst>
                <a:gd name="T0" fmla="*/ 242 w 470"/>
                <a:gd name="T1" fmla="*/ 64 h 431"/>
                <a:gd name="T2" fmla="*/ 364 w 470"/>
                <a:gd name="T3" fmla="*/ 431 h 431"/>
                <a:gd name="T4" fmla="*/ 178 w 470"/>
                <a:gd name="T5" fmla="*/ 312 h 431"/>
                <a:gd name="T6" fmla="*/ 242 w 470"/>
                <a:gd name="T7" fmla="*/ 64 h 431"/>
              </a:gdLst>
              <a:ahLst/>
              <a:cxnLst>
                <a:cxn ang="0">
                  <a:pos x="T0" y="T1"/>
                </a:cxn>
                <a:cxn ang="0">
                  <a:pos x="T2" y="T3"/>
                </a:cxn>
                <a:cxn ang="0">
                  <a:pos x="T4" y="T5"/>
                </a:cxn>
                <a:cxn ang="0">
                  <a:pos x="T6" y="T7"/>
                </a:cxn>
              </a:cxnLst>
              <a:rect l="0" t="0" r="r" b="b"/>
              <a:pathLst>
                <a:path w="470" h="431">
                  <a:moveTo>
                    <a:pt x="242" y="64"/>
                  </a:moveTo>
                  <a:cubicBezTo>
                    <a:pt x="242" y="64"/>
                    <a:pt x="470" y="0"/>
                    <a:pt x="364" y="431"/>
                  </a:cubicBezTo>
                  <a:cubicBezTo>
                    <a:pt x="364" y="431"/>
                    <a:pt x="355" y="312"/>
                    <a:pt x="178" y="312"/>
                  </a:cubicBezTo>
                  <a:cubicBezTo>
                    <a:pt x="0" y="312"/>
                    <a:pt x="242" y="64"/>
                    <a:pt x="242" y="64"/>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0" name="Freeform 441"/>
            <p:cNvSpPr/>
            <p:nvPr/>
          </p:nvSpPr>
          <p:spPr bwMode="auto">
            <a:xfrm>
              <a:off x="3267" y="1237"/>
              <a:ext cx="769" cy="704"/>
            </a:xfrm>
            <a:custGeom>
              <a:avLst/>
              <a:gdLst>
                <a:gd name="T0" fmla="*/ 228 w 470"/>
                <a:gd name="T1" fmla="*/ 64 h 431"/>
                <a:gd name="T2" fmla="*/ 106 w 470"/>
                <a:gd name="T3" fmla="*/ 431 h 431"/>
                <a:gd name="T4" fmla="*/ 292 w 470"/>
                <a:gd name="T5" fmla="*/ 312 h 431"/>
                <a:gd name="T6" fmla="*/ 228 w 470"/>
                <a:gd name="T7" fmla="*/ 64 h 431"/>
              </a:gdLst>
              <a:ahLst/>
              <a:cxnLst>
                <a:cxn ang="0">
                  <a:pos x="T0" y="T1"/>
                </a:cxn>
                <a:cxn ang="0">
                  <a:pos x="T2" y="T3"/>
                </a:cxn>
                <a:cxn ang="0">
                  <a:pos x="T4" y="T5"/>
                </a:cxn>
                <a:cxn ang="0">
                  <a:pos x="T6" y="T7"/>
                </a:cxn>
              </a:cxnLst>
              <a:rect l="0" t="0" r="r" b="b"/>
              <a:pathLst>
                <a:path w="470" h="431">
                  <a:moveTo>
                    <a:pt x="228" y="64"/>
                  </a:moveTo>
                  <a:cubicBezTo>
                    <a:pt x="228" y="64"/>
                    <a:pt x="0" y="0"/>
                    <a:pt x="106" y="431"/>
                  </a:cubicBezTo>
                  <a:cubicBezTo>
                    <a:pt x="106" y="431"/>
                    <a:pt x="114" y="312"/>
                    <a:pt x="292" y="312"/>
                  </a:cubicBezTo>
                  <a:cubicBezTo>
                    <a:pt x="470" y="312"/>
                    <a:pt x="228" y="64"/>
                    <a:pt x="228" y="64"/>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1" name="Freeform 442"/>
            <p:cNvSpPr/>
            <p:nvPr/>
          </p:nvSpPr>
          <p:spPr bwMode="auto">
            <a:xfrm>
              <a:off x="3638" y="1876"/>
              <a:ext cx="461" cy="400"/>
            </a:xfrm>
            <a:custGeom>
              <a:avLst/>
              <a:gdLst>
                <a:gd name="T0" fmla="*/ 141 w 281"/>
                <a:gd name="T1" fmla="*/ 244 h 245"/>
                <a:gd name="T2" fmla="*/ 193 w 281"/>
                <a:gd name="T3" fmla="*/ 0 h 245"/>
                <a:gd name="T4" fmla="*/ 141 w 281"/>
                <a:gd name="T5" fmla="*/ 0 h 245"/>
                <a:gd name="T6" fmla="*/ 140 w 281"/>
                <a:gd name="T7" fmla="*/ 0 h 245"/>
                <a:gd name="T8" fmla="*/ 88 w 281"/>
                <a:gd name="T9" fmla="*/ 0 h 245"/>
                <a:gd name="T10" fmla="*/ 140 w 281"/>
                <a:gd name="T11" fmla="*/ 244 h 245"/>
                <a:gd name="T12" fmla="*/ 140 w 281"/>
                <a:gd name="T13" fmla="*/ 245 h 245"/>
                <a:gd name="T14" fmla="*/ 141 w 281"/>
                <a:gd name="T15" fmla="*/ 244 h 245"/>
                <a:gd name="T16" fmla="*/ 141 w 281"/>
                <a:gd name="T17" fmla="*/ 245 h 245"/>
                <a:gd name="T18" fmla="*/ 141 w 281"/>
                <a:gd name="T19" fmla="*/ 24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45">
                  <a:moveTo>
                    <a:pt x="141" y="244"/>
                  </a:moveTo>
                  <a:cubicBezTo>
                    <a:pt x="281" y="74"/>
                    <a:pt x="193" y="0"/>
                    <a:pt x="193" y="0"/>
                  </a:cubicBezTo>
                  <a:cubicBezTo>
                    <a:pt x="141" y="0"/>
                    <a:pt x="141" y="0"/>
                    <a:pt x="141" y="0"/>
                  </a:cubicBezTo>
                  <a:cubicBezTo>
                    <a:pt x="140" y="0"/>
                    <a:pt x="140" y="0"/>
                    <a:pt x="140" y="0"/>
                  </a:cubicBezTo>
                  <a:cubicBezTo>
                    <a:pt x="88" y="0"/>
                    <a:pt x="88" y="0"/>
                    <a:pt x="88" y="0"/>
                  </a:cubicBezTo>
                  <a:cubicBezTo>
                    <a:pt x="88" y="0"/>
                    <a:pt x="0" y="74"/>
                    <a:pt x="140" y="244"/>
                  </a:cubicBezTo>
                  <a:cubicBezTo>
                    <a:pt x="140" y="245"/>
                    <a:pt x="140" y="245"/>
                    <a:pt x="140" y="245"/>
                  </a:cubicBezTo>
                  <a:cubicBezTo>
                    <a:pt x="141" y="244"/>
                    <a:pt x="141" y="244"/>
                    <a:pt x="141" y="244"/>
                  </a:cubicBezTo>
                  <a:cubicBezTo>
                    <a:pt x="141" y="245"/>
                    <a:pt x="141" y="245"/>
                    <a:pt x="141" y="245"/>
                  </a:cubicBezTo>
                  <a:lnTo>
                    <a:pt x="141" y="244"/>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2" name="Freeform 443"/>
            <p:cNvSpPr/>
            <p:nvPr/>
          </p:nvSpPr>
          <p:spPr bwMode="auto">
            <a:xfrm>
              <a:off x="3693" y="1876"/>
              <a:ext cx="352" cy="307"/>
            </a:xfrm>
            <a:custGeom>
              <a:avLst/>
              <a:gdLst>
                <a:gd name="T0" fmla="*/ 108 w 215"/>
                <a:gd name="T1" fmla="*/ 187 h 188"/>
                <a:gd name="T2" fmla="*/ 148 w 215"/>
                <a:gd name="T3" fmla="*/ 0 h 188"/>
                <a:gd name="T4" fmla="*/ 108 w 215"/>
                <a:gd name="T5" fmla="*/ 0 h 188"/>
                <a:gd name="T6" fmla="*/ 107 w 215"/>
                <a:gd name="T7" fmla="*/ 0 h 188"/>
                <a:gd name="T8" fmla="*/ 68 w 215"/>
                <a:gd name="T9" fmla="*/ 0 h 188"/>
                <a:gd name="T10" fmla="*/ 107 w 215"/>
                <a:gd name="T11" fmla="*/ 187 h 188"/>
                <a:gd name="T12" fmla="*/ 107 w 215"/>
                <a:gd name="T13" fmla="*/ 188 h 188"/>
                <a:gd name="T14" fmla="*/ 108 w 215"/>
                <a:gd name="T15" fmla="*/ 187 h 188"/>
                <a:gd name="T16" fmla="*/ 108 w 215"/>
                <a:gd name="T17" fmla="*/ 188 h 188"/>
                <a:gd name="T18" fmla="*/ 108 w 215"/>
                <a:gd name="T19" fmla="*/ 18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88">
                  <a:moveTo>
                    <a:pt x="108" y="187"/>
                  </a:moveTo>
                  <a:cubicBezTo>
                    <a:pt x="215" y="57"/>
                    <a:pt x="148" y="0"/>
                    <a:pt x="148" y="0"/>
                  </a:cubicBezTo>
                  <a:cubicBezTo>
                    <a:pt x="108" y="0"/>
                    <a:pt x="108" y="0"/>
                    <a:pt x="108" y="0"/>
                  </a:cubicBezTo>
                  <a:cubicBezTo>
                    <a:pt x="107" y="0"/>
                    <a:pt x="107" y="0"/>
                    <a:pt x="107" y="0"/>
                  </a:cubicBezTo>
                  <a:cubicBezTo>
                    <a:pt x="68" y="0"/>
                    <a:pt x="68" y="0"/>
                    <a:pt x="68" y="0"/>
                  </a:cubicBezTo>
                  <a:cubicBezTo>
                    <a:pt x="68" y="0"/>
                    <a:pt x="0" y="57"/>
                    <a:pt x="107" y="187"/>
                  </a:cubicBezTo>
                  <a:cubicBezTo>
                    <a:pt x="107" y="188"/>
                    <a:pt x="107" y="188"/>
                    <a:pt x="107" y="188"/>
                  </a:cubicBezTo>
                  <a:cubicBezTo>
                    <a:pt x="108" y="187"/>
                    <a:pt x="108" y="187"/>
                    <a:pt x="108" y="187"/>
                  </a:cubicBezTo>
                  <a:cubicBezTo>
                    <a:pt x="108" y="188"/>
                    <a:pt x="108" y="188"/>
                    <a:pt x="108" y="188"/>
                  </a:cubicBezTo>
                  <a:lnTo>
                    <a:pt x="108" y="187"/>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3" name="Freeform 444"/>
            <p:cNvSpPr/>
            <p:nvPr/>
          </p:nvSpPr>
          <p:spPr bwMode="auto">
            <a:xfrm>
              <a:off x="3745" y="1876"/>
              <a:ext cx="247" cy="215"/>
            </a:xfrm>
            <a:custGeom>
              <a:avLst/>
              <a:gdLst>
                <a:gd name="T0" fmla="*/ 76 w 151"/>
                <a:gd name="T1" fmla="*/ 131 h 132"/>
                <a:gd name="T2" fmla="*/ 104 w 151"/>
                <a:gd name="T3" fmla="*/ 0 h 132"/>
                <a:gd name="T4" fmla="*/ 76 w 151"/>
                <a:gd name="T5" fmla="*/ 0 h 132"/>
                <a:gd name="T6" fmla="*/ 75 w 151"/>
                <a:gd name="T7" fmla="*/ 0 h 132"/>
                <a:gd name="T8" fmla="*/ 47 w 151"/>
                <a:gd name="T9" fmla="*/ 0 h 132"/>
                <a:gd name="T10" fmla="*/ 75 w 151"/>
                <a:gd name="T11" fmla="*/ 131 h 132"/>
                <a:gd name="T12" fmla="*/ 75 w 151"/>
                <a:gd name="T13" fmla="*/ 132 h 132"/>
                <a:gd name="T14" fmla="*/ 76 w 151"/>
                <a:gd name="T15" fmla="*/ 131 h 132"/>
                <a:gd name="T16" fmla="*/ 76 w 151"/>
                <a:gd name="T17" fmla="*/ 132 h 132"/>
                <a:gd name="T18" fmla="*/ 76 w 151"/>
                <a:gd name="T19" fmla="*/ 13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132">
                  <a:moveTo>
                    <a:pt x="76" y="131"/>
                  </a:moveTo>
                  <a:cubicBezTo>
                    <a:pt x="151" y="40"/>
                    <a:pt x="104" y="0"/>
                    <a:pt x="104" y="0"/>
                  </a:cubicBezTo>
                  <a:cubicBezTo>
                    <a:pt x="76" y="0"/>
                    <a:pt x="76" y="0"/>
                    <a:pt x="76" y="0"/>
                  </a:cubicBezTo>
                  <a:cubicBezTo>
                    <a:pt x="75" y="0"/>
                    <a:pt x="75" y="0"/>
                    <a:pt x="75" y="0"/>
                  </a:cubicBezTo>
                  <a:cubicBezTo>
                    <a:pt x="47" y="0"/>
                    <a:pt x="47" y="0"/>
                    <a:pt x="47" y="0"/>
                  </a:cubicBezTo>
                  <a:cubicBezTo>
                    <a:pt x="47" y="0"/>
                    <a:pt x="0" y="40"/>
                    <a:pt x="75" y="131"/>
                  </a:cubicBezTo>
                  <a:cubicBezTo>
                    <a:pt x="75" y="132"/>
                    <a:pt x="75" y="132"/>
                    <a:pt x="75" y="132"/>
                  </a:cubicBezTo>
                  <a:cubicBezTo>
                    <a:pt x="76" y="131"/>
                    <a:pt x="76" y="131"/>
                    <a:pt x="76" y="131"/>
                  </a:cubicBezTo>
                  <a:cubicBezTo>
                    <a:pt x="76" y="132"/>
                    <a:pt x="76" y="132"/>
                    <a:pt x="76" y="132"/>
                  </a:cubicBezTo>
                  <a:lnTo>
                    <a:pt x="76" y="131"/>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4" name="Freeform 445"/>
            <p:cNvSpPr/>
            <p:nvPr/>
          </p:nvSpPr>
          <p:spPr bwMode="auto">
            <a:xfrm>
              <a:off x="3724" y="1632"/>
              <a:ext cx="283" cy="271"/>
            </a:xfrm>
            <a:custGeom>
              <a:avLst/>
              <a:gdLst>
                <a:gd name="T0" fmla="*/ 283 w 283"/>
                <a:gd name="T1" fmla="*/ 271 h 271"/>
                <a:gd name="T2" fmla="*/ 0 w 283"/>
                <a:gd name="T3" fmla="*/ 271 h 271"/>
                <a:gd name="T4" fmla="*/ 44 w 283"/>
                <a:gd name="T5" fmla="*/ 0 h 271"/>
                <a:gd name="T6" fmla="*/ 239 w 283"/>
                <a:gd name="T7" fmla="*/ 0 h 271"/>
                <a:gd name="T8" fmla="*/ 283 w 283"/>
                <a:gd name="T9" fmla="*/ 271 h 271"/>
              </a:gdLst>
              <a:ahLst/>
              <a:cxnLst>
                <a:cxn ang="0">
                  <a:pos x="T0" y="T1"/>
                </a:cxn>
                <a:cxn ang="0">
                  <a:pos x="T2" y="T3"/>
                </a:cxn>
                <a:cxn ang="0">
                  <a:pos x="T4" y="T5"/>
                </a:cxn>
                <a:cxn ang="0">
                  <a:pos x="T6" y="T7"/>
                </a:cxn>
                <a:cxn ang="0">
                  <a:pos x="T8" y="T9"/>
                </a:cxn>
              </a:cxnLst>
              <a:rect l="0" t="0" r="r" b="b"/>
              <a:pathLst>
                <a:path w="283" h="271">
                  <a:moveTo>
                    <a:pt x="283" y="271"/>
                  </a:moveTo>
                  <a:lnTo>
                    <a:pt x="0" y="271"/>
                  </a:lnTo>
                  <a:lnTo>
                    <a:pt x="44" y="0"/>
                  </a:lnTo>
                  <a:lnTo>
                    <a:pt x="239" y="0"/>
                  </a:lnTo>
                  <a:lnTo>
                    <a:pt x="283" y="271"/>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5" name="Freeform 446"/>
            <p:cNvSpPr/>
            <p:nvPr/>
          </p:nvSpPr>
          <p:spPr bwMode="auto">
            <a:xfrm>
              <a:off x="3607" y="145"/>
              <a:ext cx="516" cy="1623"/>
            </a:xfrm>
            <a:custGeom>
              <a:avLst/>
              <a:gdLst>
                <a:gd name="T0" fmla="*/ 262 w 315"/>
                <a:gd name="T1" fmla="*/ 993 h 993"/>
                <a:gd name="T2" fmla="*/ 315 w 315"/>
                <a:gd name="T3" fmla="*/ 568 h 993"/>
                <a:gd name="T4" fmla="*/ 157 w 315"/>
                <a:gd name="T5" fmla="*/ 0 h 993"/>
                <a:gd name="T6" fmla="*/ 0 w 315"/>
                <a:gd name="T7" fmla="*/ 568 h 993"/>
                <a:gd name="T8" fmla="*/ 53 w 315"/>
                <a:gd name="T9" fmla="*/ 993 h 993"/>
                <a:gd name="T10" fmla="*/ 262 w 315"/>
                <a:gd name="T11" fmla="*/ 993 h 993"/>
              </a:gdLst>
              <a:ahLst/>
              <a:cxnLst>
                <a:cxn ang="0">
                  <a:pos x="T0" y="T1"/>
                </a:cxn>
                <a:cxn ang="0">
                  <a:pos x="T2" y="T3"/>
                </a:cxn>
                <a:cxn ang="0">
                  <a:pos x="T4" y="T5"/>
                </a:cxn>
                <a:cxn ang="0">
                  <a:pos x="T6" y="T7"/>
                </a:cxn>
                <a:cxn ang="0">
                  <a:pos x="T8" y="T9"/>
                </a:cxn>
                <a:cxn ang="0">
                  <a:pos x="T10" y="T11"/>
                </a:cxn>
              </a:cxnLst>
              <a:rect l="0" t="0" r="r" b="b"/>
              <a:pathLst>
                <a:path w="315" h="993">
                  <a:moveTo>
                    <a:pt x="262" y="993"/>
                  </a:moveTo>
                  <a:cubicBezTo>
                    <a:pt x="294" y="889"/>
                    <a:pt x="315" y="737"/>
                    <a:pt x="315" y="568"/>
                  </a:cubicBezTo>
                  <a:cubicBezTo>
                    <a:pt x="315" y="254"/>
                    <a:pt x="157" y="0"/>
                    <a:pt x="157" y="0"/>
                  </a:cubicBezTo>
                  <a:cubicBezTo>
                    <a:pt x="157" y="0"/>
                    <a:pt x="0" y="254"/>
                    <a:pt x="0" y="568"/>
                  </a:cubicBezTo>
                  <a:cubicBezTo>
                    <a:pt x="0" y="737"/>
                    <a:pt x="21" y="889"/>
                    <a:pt x="53" y="993"/>
                  </a:cubicBezTo>
                  <a:cubicBezTo>
                    <a:pt x="262" y="993"/>
                    <a:pt x="262" y="993"/>
                    <a:pt x="262" y="993"/>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6" name="Freeform 447"/>
            <p:cNvSpPr/>
            <p:nvPr/>
          </p:nvSpPr>
          <p:spPr bwMode="auto">
            <a:xfrm>
              <a:off x="3724" y="145"/>
              <a:ext cx="283" cy="306"/>
            </a:xfrm>
            <a:custGeom>
              <a:avLst/>
              <a:gdLst>
                <a:gd name="T0" fmla="*/ 173 w 173"/>
                <a:gd name="T1" fmla="*/ 187 h 187"/>
                <a:gd name="T2" fmla="*/ 86 w 173"/>
                <a:gd name="T3" fmla="*/ 0 h 187"/>
                <a:gd name="T4" fmla="*/ 0 w 173"/>
                <a:gd name="T5" fmla="*/ 187 h 187"/>
                <a:gd name="T6" fmla="*/ 173 w 173"/>
                <a:gd name="T7" fmla="*/ 187 h 187"/>
              </a:gdLst>
              <a:ahLst/>
              <a:cxnLst>
                <a:cxn ang="0">
                  <a:pos x="T0" y="T1"/>
                </a:cxn>
                <a:cxn ang="0">
                  <a:pos x="T2" y="T3"/>
                </a:cxn>
                <a:cxn ang="0">
                  <a:pos x="T4" y="T5"/>
                </a:cxn>
                <a:cxn ang="0">
                  <a:pos x="T6" y="T7"/>
                </a:cxn>
              </a:cxnLst>
              <a:rect l="0" t="0" r="r" b="b"/>
              <a:pathLst>
                <a:path w="173" h="187">
                  <a:moveTo>
                    <a:pt x="173" y="187"/>
                  </a:moveTo>
                  <a:cubicBezTo>
                    <a:pt x="131" y="72"/>
                    <a:pt x="86" y="0"/>
                    <a:pt x="86" y="0"/>
                  </a:cubicBezTo>
                  <a:cubicBezTo>
                    <a:pt x="86" y="0"/>
                    <a:pt x="42" y="72"/>
                    <a:pt x="0" y="187"/>
                  </a:cubicBezTo>
                  <a:cubicBezTo>
                    <a:pt x="173" y="187"/>
                    <a:pt x="173" y="187"/>
                    <a:pt x="173" y="187"/>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7" name="Freeform 448"/>
            <p:cNvSpPr/>
            <p:nvPr/>
          </p:nvSpPr>
          <p:spPr bwMode="auto">
            <a:xfrm>
              <a:off x="3738" y="145"/>
              <a:ext cx="253" cy="265"/>
            </a:xfrm>
            <a:custGeom>
              <a:avLst/>
              <a:gdLst>
                <a:gd name="T0" fmla="*/ 154 w 154"/>
                <a:gd name="T1" fmla="*/ 162 h 162"/>
                <a:gd name="T2" fmla="*/ 77 w 154"/>
                <a:gd name="T3" fmla="*/ 0 h 162"/>
                <a:gd name="T4" fmla="*/ 0 w 154"/>
                <a:gd name="T5" fmla="*/ 162 h 162"/>
                <a:gd name="T6" fmla="*/ 154 w 154"/>
                <a:gd name="T7" fmla="*/ 162 h 162"/>
              </a:gdLst>
              <a:ahLst/>
              <a:cxnLst>
                <a:cxn ang="0">
                  <a:pos x="T0" y="T1"/>
                </a:cxn>
                <a:cxn ang="0">
                  <a:pos x="T2" y="T3"/>
                </a:cxn>
                <a:cxn ang="0">
                  <a:pos x="T4" y="T5"/>
                </a:cxn>
                <a:cxn ang="0">
                  <a:pos x="T6" y="T7"/>
                </a:cxn>
              </a:cxnLst>
              <a:rect l="0" t="0" r="r" b="b"/>
              <a:pathLst>
                <a:path w="154" h="162">
                  <a:moveTo>
                    <a:pt x="154" y="162"/>
                  </a:moveTo>
                  <a:cubicBezTo>
                    <a:pt x="115" y="62"/>
                    <a:pt x="77" y="0"/>
                    <a:pt x="77" y="0"/>
                  </a:cubicBezTo>
                  <a:cubicBezTo>
                    <a:pt x="77" y="0"/>
                    <a:pt x="39" y="62"/>
                    <a:pt x="0" y="162"/>
                  </a:cubicBezTo>
                  <a:cubicBezTo>
                    <a:pt x="154" y="162"/>
                    <a:pt x="154" y="162"/>
                    <a:pt x="154" y="162"/>
                  </a:cubicBezTo>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8" name="Rectangle 449"/>
            <p:cNvSpPr>
              <a:spLocks noChangeArrowheads="1"/>
            </p:cNvSpPr>
            <p:nvPr/>
          </p:nvSpPr>
          <p:spPr bwMode="auto">
            <a:xfrm>
              <a:off x="3712" y="1895"/>
              <a:ext cx="306" cy="46"/>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49" name="Oval 450"/>
            <p:cNvSpPr>
              <a:spLocks noChangeArrowheads="1"/>
            </p:cNvSpPr>
            <p:nvPr/>
          </p:nvSpPr>
          <p:spPr bwMode="auto">
            <a:xfrm>
              <a:off x="3737" y="795"/>
              <a:ext cx="257" cy="25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0" name="Oval 451"/>
            <p:cNvSpPr>
              <a:spLocks noChangeArrowheads="1"/>
            </p:cNvSpPr>
            <p:nvPr/>
          </p:nvSpPr>
          <p:spPr bwMode="auto">
            <a:xfrm>
              <a:off x="3778" y="836"/>
              <a:ext cx="175" cy="17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1" name="Freeform 452"/>
            <p:cNvSpPr/>
            <p:nvPr/>
          </p:nvSpPr>
          <p:spPr bwMode="auto">
            <a:xfrm>
              <a:off x="3920" y="250"/>
              <a:ext cx="2" cy="1"/>
            </a:xfrm>
            <a:custGeom>
              <a:avLst/>
              <a:gdLst>
                <a:gd name="T0" fmla="*/ 0 w 1"/>
                <a:gd name="T1" fmla="*/ 0 h 1"/>
                <a:gd name="T2" fmla="*/ 1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1" y="0"/>
                    <a:pt x="1" y="0"/>
                  </a:cubicBezTo>
                  <a:cubicBezTo>
                    <a:pt x="1" y="1"/>
                    <a:pt x="1" y="1"/>
                    <a:pt x="1" y="1"/>
                  </a:cubicBezTo>
                  <a:cubicBezTo>
                    <a:pt x="1" y="1"/>
                    <a:pt x="1"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2" name="Freeform 453"/>
            <p:cNvSpPr/>
            <p:nvPr/>
          </p:nvSpPr>
          <p:spPr bwMode="auto">
            <a:xfrm>
              <a:off x="3922" y="250"/>
              <a:ext cx="1" cy="5"/>
            </a:xfrm>
            <a:custGeom>
              <a:avLst/>
              <a:gdLst>
                <a:gd name="T0" fmla="*/ 0 w 1"/>
                <a:gd name="T1" fmla="*/ 0 h 3"/>
                <a:gd name="T2" fmla="*/ 0 w 1"/>
                <a:gd name="T3" fmla="*/ 1 h 3"/>
                <a:gd name="T4" fmla="*/ 1 w 1"/>
                <a:gd name="T5" fmla="*/ 3 h 3"/>
                <a:gd name="T6" fmla="*/ 1 w 1"/>
                <a:gd name="T7" fmla="*/ 3 h 3"/>
                <a:gd name="T8" fmla="*/ 0 w 1"/>
                <a:gd name="T9" fmla="*/ 1 h 3"/>
                <a:gd name="T10" fmla="*/ 0 w 1"/>
                <a:gd name="T11" fmla="*/ 0 h 3"/>
              </a:gdLst>
              <a:ahLst/>
              <a:cxnLst>
                <a:cxn ang="0">
                  <a:pos x="T0" y="T1"/>
                </a:cxn>
                <a:cxn ang="0">
                  <a:pos x="T2" y="T3"/>
                </a:cxn>
                <a:cxn ang="0">
                  <a:pos x="T4" y="T5"/>
                </a:cxn>
                <a:cxn ang="0">
                  <a:pos x="T6" y="T7"/>
                </a:cxn>
                <a:cxn ang="0">
                  <a:pos x="T8" y="T9"/>
                </a:cxn>
                <a:cxn ang="0">
                  <a:pos x="T10" y="T11"/>
                </a:cxn>
              </a:cxnLst>
              <a:rect l="0" t="0" r="r" b="b"/>
              <a:pathLst>
                <a:path w="1" h="3">
                  <a:moveTo>
                    <a:pt x="0" y="0"/>
                  </a:moveTo>
                  <a:cubicBezTo>
                    <a:pt x="0" y="1"/>
                    <a:pt x="0" y="1"/>
                    <a:pt x="0" y="1"/>
                  </a:cubicBezTo>
                  <a:cubicBezTo>
                    <a:pt x="0" y="2"/>
                    <a:pt x="1" y="2"/>
                    <a:pt x="1" y="3"/>
                  </a:cubicBezTo>
                  <a:cubicBezTo>
                    <a:pt x="1" y="3"/>
                    <a:pt x="1" y="3"/>
                    <a:pt x="1" y="3"/>
                  </a:cubicBezTo>
                  <a:cubicBezTo>
                    <a:pt x="1" y="2"/>
                    <a:pt x="0" y="2"/>
                    <a:pt x="0" y="1"/>
                  </a:cubicBezTo>
                  <a:cubicBezTo>
                    <a:pt x="0" y="1"/>
                    <a:pt x="0"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3" name="Freeform 454"/>
            <p:cNvSpPr/>
            <p:nvPr/>
          </p:nvSpPr>
          <p:spPr bwMode="auto">
            <a:xfrm>
              <a:off x="3922" y="251"/>
              <a:ext cx="1" cy="4"/>
            </a:xfrm>
            <a:custGeom>
              <a:avLst/>
              <a:gdLst>
                <a:gd name="T0" fmla="*/ 0 w 1"/>
                <a:gd name="T1" fmla="*/ 0 h 2"/>
                <a:gd name="T2" fmla="*/ 1 w 1"/>
                <a:gd name="T3" fmla="*/ 1 h 2"/>
                <a:gd name="T4" fmla="*/ 1 w 1"/>
                <a:gd name="T5" fmla="*/ 1 h 2"/>
                <a:gd name="T6" fmla="*/ 1 w 1"/>
                <a:gd name="T7" fmla="*/ 1 h 2"/>
                <a:gd name="T8" fmla="*/ 1 w 1"/>
                <a:gd name="T9" fmla="*/ 2 h 2"/>
                <a:gd name="T10" fmla="*/ 0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0"/>
                  </a:moveTo>
                  <a:cubicBezTo>
                    <a:pt x="0" y="1"/>
                    <a:pt x="1" y="1"/>
                    <a:pt x="1" y="1"/>
                  </a:cubicBezTo>
                  <a:cubicBezTo>
                    <a:pt x="1" y="1"/>
                    <a:pt x="1" y="1"/>
                    <a:pt x="1" y="1"/>
                  </a:cubicBezTo>
                  <a:cubicBezTo>
                    <a:pt x="1" y="1"/>
                    <a:pt x="1" y="1"/>
                    <a:pt x="1" y="1"/>
                  </a:cubicBezTo>
                  <a:cubicBezTo>
                    <a:pt x="1" y="2"/>
                    <a:pt x="1" y="2"/>
                    <a:pt x="1" y="2"/>
                  </a:cubicBezTo>
                  <a:cubicBezTo>
                    <a:pt x="1"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4" name="Freeform 455"/>
            <p:cNvSpPr/>
            <p:nvPr/>
          </p:nvSpPr>
          <p:spPr bwMode="auto">
            <a:xfrm>
              <a:off x="3923" y="255"/>
              <a:ext cx="0" cy="1"/>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0"/>
                    <a:pt x="0" y="0"/>
                    <a:pt x="0" y="0"/>
                  </a:cubicBezTo>
                  <a:cubicBezTo>
                    <a:pt x="0" y="0"/>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5" name="Freeform 456"/>
            <p:cNvSpPr/>
            <p:nvPr/>
          </p:nvSpPr>
          <p:spPr bwMode="auto">
            <a:xfrm>
              <a:off x="3892" y="192"/>
              <a:ext cx="5" cy="10"/>
            </a:xfrm>
            <a:custGeom>
              <a:avLst/>
              <a:gdLst>
                <a:gd name="T0" fmla="*/ 0 w 3"/>
                <a:gd name="T1" fmla="*/ 0 h 6"/>
                <a:gd name="T2" fmla="*/ 1 w 3"/>
                <a:gd name="T3" fmla="*/ 3 h 6"/>
                <a:gd name="T4" fmla="*/ 3 w 3"/>
                <a:gd name="T5" fmla="*/ 6 h 6"/>
                <a:gd name="T6" fmla="*/ 0 w 3"/>
                <a:gd name="T7" fmla="*/ 0 h 6"/>
              </a:gdLst>
              <a:ahLst/>
              <a:cxnLst>
                <a:cxn ang="0">
                  <a:pos x="T0" y="T1"/>
                </a:cxn>
                <a:cxn ang="0">
                  <a:pos x="T2" y="T3"/>
                </a:cxn>
                <a:cxn ang="0">
                  <a:pos x="T4" y="T5"/>
                </a:cxn>
                <a:cxn ang="0">
                  <a:pos x="T6" y="T7"/>
                </a:cxn>
              </a:cxnLst>
              <a:rect l="0" t="0" r="r" b="b"/>
              <a:pathLst>
                <a:path w="3" h="6">
                  <a:moveTo>
                    <a:pt x="0" y="0"/>
                  </a:moveTo>
                  <a:cubicBezTo>
                    <a:pt x="0" y="1"/>
                    <a:pt x="1" y="2"/>
                    <a:pt x="1" y="3"/>
                  </a:cubicBezTo>
                  <a:cubicBezTo>
                    <a:pt x="2" y="4"/>
                    <a:pt x="2" y="5"/>
                    <a:pt x="3" y="6"/>
                  </a:cubicBezTo>
                  <a:cubicBezTo>
                    <a:pt x="2" y="4"/>
                    <a:pt x="1" y="2"/>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6" name="Freeform 457"/>
            <p:cNvSpPr/>
            <p:nvPr/>
          </p:nvSpPr>
          <p:spPr bwMode="auto">
            <a:xfrm>
              <a:off x="3894" y="197"/>
              <a:ext cx="8" cy="13"/>
            </a:xfrm>
            <a:custGeom>
              <a:avLst/>
              <a:gdLst>
                <a:gd name="T0" fmla="*/ 0 w 5"/>
                <a:gd name="T1" fmla="*/ 0 h 8"/>
                <a:gd name="T2" fmla="*/ 1 w 5"/>
                <a:gd name="T3" fmla="*/ 2 h 8"/>
                <a:gd name="T4" fmla="*/ 5 w 5"/>
                <a:gd name="T5" fmla="*/ 8 h 8"/>
                <a:gd name="T6" fmla="*/ 2 w 5"/>
                <a:gd name="T7" fmla="*/ 3 h 8"/>
                <a:gd name="T8" fmla="*/ 0 w 5"/>
                <a:gd name="T9" fmla="*/ 0 h 8"/>
              </a:gdLst>
              <a:ahLst/>
              <a:cxnLst>
                <a:cxn ang="0">
                  <a:pos x="T0" y="T1"/>
                </a:cxn>
                <a:cxn ang="0">
                  <a:pos x="T2" y="T3"/>
                </a:cxn>
                <a:cxn ang="0">
                  <a:pos x="T4" y="T5"/>
                </a:cxn>
                <a:cxn ang="0">
                  <a:pos x="T6" y="T7"/>
                </a:cxn>
                <a:cxn ang="0">
                  <a:pos x="T8" y="T9"/>
                </a:cxn>
              </a:cxnLst>
              <a:rect l="0" t="0" r="r" b="b"/>
              <a:pathLst>
                <a:path w="5" h="8">
                  <a:moveTo>
                    <a:pt x="0" y="0"/>
                  </a:moveTo>
                  <a:cubicBezTo>
                    <a:pt x="1" y="1"/>
                    <a:pt x="1" y="2"/>
                    <a:pt x="1" y="2"/>
                  </a:cubicBezTo>
                  <a:cubicBezTo>
                    <a:pt x="2" y="4"/>
                    <a:pt x="4" y="6"/>
                    <a:pt x="5" y="8"/>
                  </a:cubicBezTo>
                  <a:cubicBezTo>
                    <a:pt x="4" y="7"/>
                    <a:pt x="3" y="5"/>
                    <a:pt x="2" y="3"/>
                  </a:cubicBezTo>
                  <a:cubicBezTo>
                    <a:pt x="1" y="2"/>
                    <a:pt x="1"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7" name="Freeform 458"/>
            <p:cNvSpPr/>
            <p:nvPr/>
          </p:nvSpPr>
          <p:spPr bwMode="auto">
            <a:xfrm>
              <a:off x="3896" y="201"/>
              <a:ext cx="13" cy="24"/>
            </a:xfrm>
            <a:custGeom>
              <a:avLst/>
              <a:gdLst>
                <a:gd name="T0" fmla="*/ 0 w 8"/>
                <a:gd name="T1" fmla="*/ 0 h 15"/>
                <a:gd name="T2" fmla="*/ 2 w 8"/>
                <a:gd name="T3" fmla="*/ 4 h 15"/>
                <a:gd name="T4" fmla="*/ 8 w 8"/>
                <a:gd name="T5" fmla="*/ 15 h 15"/>
                <a:gd name="T6" fmla="*/ 8 w 8"/>
                <a:gd name="T7" fmla="*/ 15 h 15"/>
                <a:gd name="T8" fmla="*/ 8 w 8"/>
                <a:gd name="T9" fmla="*/ 15 h 15"/>
                <a:gd name="T10" fmla="*/ 8 w 8"/>
                <a:gd name="T11" fmla="*/ 15 h 15"/>
                <a:gd name="T12" fmla="*/ 8 w 8"/>
                <a:gd name="T13" fmla="*/ 15 h 15"/>
                <a:gd name="T14" fmla="*/ 4 w 8"/>
                <a:gd name="T15" fmla="*/ 6 h 15"/>
                <a:gd name="T16" fmla="*/ 0 w 8"/>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5">
                  <a:moveTo>
                    <a:pt x="0" y="0"/>
                  </a:moveTo>
                  <a:cubicBezTo>
                    <a:pt x="1" y="1"/>
                    <a:pt x="2" y="3"/>
                    <a:pt x="2" y="4"/>
                  </a:cubicBezTo>
                  <a:cubicBezTo>
                    <a:pt x="4" y="7"/>
                    <a:pt x="6" y="11"/>
                    <a:pt x="8" y="15"/>
                  </a:cubicBezTo>
                  <a:cubicBezTo>
                    <a:pt x="8" y="15"/>
                    <a:pt x="8" y="15"/>
                    <a:pt x="8" y="15"/>
                  </a:cubicBezTo>
                  <a:cubicBezTo>
                    <a:pt x="8" y="15"/>
                    <a:pt x="8" y="15"/>
                    <a:pt x="8" y="15"/>
                  </a:cubicBezTo>
                  <a:cubicBezTo>
                    <a:pt x="8" y="15"/>
                    <a:pt x="8" y="15"/>
                    <a:pt x="8" y="15"/>
                  </a:cubicBezTo>
                  <a:cubicBezTo>
                    <a:pt x="8" y="15"/>
                    <a:pt x="8" y="15"/>
                    <a:pt x="8" y="15"/>
                  </a:cubicBezTo>
                  <a:cubicBezTo>
                    <a:pt x="7" y="12"/>
                    <a:pt x="5" y="9"/>
                    <a:pt x="4" y="6"/>
                  </a:cubicBezTo>
                  <a:cubicBezTo>
                    <a:pt x="3" y="4"/>
                    <a:pt x="1" y="2"/>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8" name="Freeform 459"/>
            <p:cNvSpPr/>
            <p:nvPr/>
          </p:nvSpPr>
          <p:spPr bwMode="auto">
            <a:xfrm>
              <a:off x="3899" y="207"/>
              <a:ext cx="10" cy="18"/>
            </a:xfrm>
            <a:custGeom>
              <a:avLst/>
              <a:gdLst>
                <a:gd name="T0" fmla="*/ 0 w 6"/>
                <a:gd name="T1" fmla="*/ 0 h 11"/>
                <a:gd name="T2" fmla="*/ 3 w 6"/>
                <a:gd name="T3" fmla="*/ 6 h 11"/>
                <a:gd name="T4" fmla="*/ 6 w 6"/>
                <a:gd name="T5" fmla="*/ 11 h 11"/>
                <a:gd name="T6" fmla="*/ 3 w 6"/>
                <a:gd name="T7" fmla="*/ 6 h 11"/>
                <a:gd name="T8" fmla="*/ 3 w 6"/>
                <a:gd name="T9" fmla="*/ 6 h 11"/>
                <a:gd name="T10" fmla="*/ 6 w 6"/>
                <a:gd name="T11" fmla="*/ 11 h 11"/>
                <a:gd name="T12" fmla="*/ 6 w 6"/>
                <a:gd name="T13" fmla="*/ 11 h 11"/>
                <a:gd name="T14" fmla="*/ 0 w 6"/>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1">
                  <a:moveTo>
                    <a:pt x="0" y="0"/>
                  </a:moveTo>
                  <a:cubicBezTo>
                    <a:pt x="1" y="2"/>
                    <a:pt x="2" y="4"/>
                    <a:pt x="3" y="6"/>
                  </a:cubicBezTo>
                  <a:cubicBezTo>
                    <a:pt x="4" y="7"/>
                    <a:pt x="5" y="9"/>
                    <a:pt x="6" y="11"/>
                  </a:cubicBezTo>
                  <a:cubicBezTo>
                    <a:pt x="5" y="9"/>
                    <a:pt x="4" y="7"/>
                    <a:pt x="3" y="6"/>
                  </a:cubicBezTo>
                  <a:cubicBezTo>
                    <a:pt x="3" y="6"/>
                    <a:pt x="3" y="6"/>
                    <a:pt x="3" y="6"/>
                  </a:cubicBezTo>
                  <a:cubicBezTo>
                    <a:pt x="4" y="7"/>
                    <a:pt x="5" y="9"/>
                    <a:pt x="6" y="11"/>
                  </a:cubicBezTo>
                  <a:cubicBezTo>
                    <a:pt x="6" y="11"/>
                    <a:pt x="6" y="11"/>
                    <a:pt x="6" y="11"/>
                  </a:cubicBezTo>
                  <a:cubicBezTo>
                    <a:pt x="4" y="7"/>
                    <a:pt x="2" y="3"/>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9" name="Freeform 460"/>
            <p:cNvSpPr/>
            <p:nvPr/>
          </p:nvSpPr>
          <p:spPr bwMode="auto">
            <a:xfrm>
              <a:off x="3910" y="230"/>
              <a:ext cx="10" cy="18"/>
            </a:xfrm>
            <a:custGeom>
              <a:avLst/>
              <a:gdLst>
                <a:gd name="T0" fmla="*/ 0 w 6"/>
                <a:gd name="T1" fmla="*/ 0 h 11"/>
                <a:gd name="T2" fmla="*/ 1 w 6"/>
                <a:gd name="T3" fmla="*/ 0 h 11"/>
                <a:gd name="T4" fmla="*/ 4 w 6"/>
                <a:gd name="T5" fmla="*/ 6 h 11"/>
                <a:gd name="T6" fmla="*/ 5 w 6"/>
                <a:gd name="T7" fmla="*/ 8 h 11"/>
                <a:gd name="T8" fmla="*/ 4 w 6"/>
                <a:gd name="T9" fmla="*/ 7 h 11"/>
                <a:gd name="T10" fmla="*/ 4 w 6"/>
                <a:gd name="T11" fmla="*/ 7 h 11"/>
                <a:gd name="T12" fmla="*/ 5 w 6"/>
                <a:gd name="T13" fmla="*/ 8 h 11"/>
                <a:gd name="T14" fmla="*/ 5 w 6"/>
                <a:gd name="T15" fmla="*/ 9 h 11"/>
                <a:gd name="T16" fmla="*/ 5 w 6"/>
                <a:gd name="T17" fmla="*/ 9 h 11"/>
                <a:gd name="T18" fmla="*/ 5 w 6"/>
                <a:gd name="T19" fmla="*/ 9 h 11"/>
                <a:gd name="T20" fmla="*/ 5 w 6"/>
                <a:gd name="T21" fmla="*/ 9 h 11"/>
                <a:gd name="T22" fmla="*/ 5 w 6"/>
                <a:gd name="T23" fmla="*/ 9 h 11"/>
                <a:gd name="T24" fmla="*/ 6 w 6"/>
                <a:gd name="T25" fmla="*/ 11 h 11"/>
                <a:gd name="T26" fmla="*/ 0 w 6"/>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1">
                  <a:moveTo>
                    <a:pt x="0" y="0"/>
                  </a:moveTo>
                  <a:cubicBezTo>
                    <a:pt x="1" y="0"/>
                    <a:pt x="1" y="0"/>
                    <a:pt x="1" y="0"/>
                  </a:cubicBezTo>
                  <a:cubicBezTo>
                    <a:pt x="2" y="2"/>
                    <a:pt x="3" y="4"/>
                    <a:pt x="4" y="6"/>
                  </a:cubicBezTo>
                  <a:cubicBezTo>
                    <a:pt x="4" y="7"/>
                    <a:pt x="4" y="8"/>
                    <a:pt x="5" y="8"/>
                  </a:cubicBezTo>
                  <a:cubicBezTo>
                    <a:pt x="4" y="8"/>
                    <a:pt x="4" y="7"/>
                    <a:pt x="4" y="7"/>
                  </a:cubicBezTo>
                  <a:cubicBezTo>
                    <a:pt x="4" y="7"/>
                    <a:pt x="4" y="7"/>
                    <a:pt x="4" y="7"/>
                  </a:cubicBezTo>
                  <a:cubicBezTo>
                    <a:pt x="4" y="7"/>
                    <a:pt x="4" y="8"/>
                    <a:pt x="5" y="8"/>
                  </a:cubicBezTo>
                  <a:cubicBezTo>
                    <a:pt x="5" y="9"/>
                    <a:pt x="5" y="9"/>
                    <a:pt x="5" y="9"/>
                  </a:cubicBezTo>
                  <a:cubicBezTo>
                    <a:pt x="5" y="9"/>
                    <a:pt x="5" y="9"/>
                    <a:pt x="5" y="9"/>
                  </a:cubicBezTo>
                  <a:cubicBezTo>
                    <a:pt x="5" y="9"/>
                    <a:pt x="5" y="9"/>
                    <a:pt x="5" y="9"/>
                  </a:cubicBezTo>
                  <a:cubicBezTo>
                    <a:pt x="5" y="9"/>
                    <a:pt x="5" y="9"/>
                    <a:pt x="5" y="9"/>
                  </a:cubicBezTo>
                  <a:cubicBezTo>
                    <a:pt x="5" y="9"/>
                    <a:pt x="5" y="9"/>
                    <a:pt x="5" y="9"/>
                  </a:cubicBezTo>
                  <a:cubicBezTo>
                    <a:pt x="5" y="10"/>
                    <a:pt x="6" y="10"/>
                    <a:pt x="6" y="11"/>
                  </a:cubicBezTo>
                  <a:cubicBezTo>
                    <a:pt x="4" y="7"/>
                    <a:pt x="2" y="3"/>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0" name="Freeform 461"/>
            <p:cNvSpPr/>
            <p:nvPr/>
          </p:nvSpPr>
          <p:spPr bwMode="auto">
            <a:xfrm>
              <a:off x="3912" y="230"/>
              <a:ext cx="5" cy="11"/>
            </a:xfrm>
            <a:custGeom>
              <a:avLst/>
              <a:gdLst>
                <a:gd name="T0" fmla="*/ 0 w 3"/>
                <a:gd name="T1" fmla="*/ 0 h 7"/>
                <a:gd name="T2" fmla="*/ 1 w 3"/>
                <a:gd name="T3" fmla="*/ 2 h 7"/>
                <a:gd name="T4" fmla="*/ 1 w 3"/>
                <a:gd name="T5" fmla="*/ 2 h 7"/>
                <a:gd name="T6" fmla="*/ 1 w 3"/>
                <a:gd name="T7" fmla="*/ 2 h 7"/>
                <a:gd name="T8" fmla="*/ 1 w 3"/>
                <a:gd name="T9" fmla="*/ 3 h 7"/>
                <a:gd name="T10" fmla="*/ 3 w 3"/>
                <a:gd name="T11" fmla="*/ 7 h 7"/>
                <a:gd name="T12" fmla="*/ 3 w 3"/>
                <a:gd name="T13" fmla="*/ 7 h 7"/>
                <a:gd name="T14" fmla="*/ 1 w 3"/>
                <a:gd name="T15" fmla="*/ 3 h 7"/>
                <a:gd name="T16" fmla="*/ 3 w 3"/>
                <a:gd name="T17" fmla="*/ 6 h 7"/>
                <a:gd name="T18" fmla="*/ 0 w 3"/>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7">
                  <a:moveTo>
                    <a:pt x="0" y="0"/>
                  </a:moveTo>
                  <a:cubicBezTo>
                    <a:pt x="0" y="1"/>
                    <a:pt x="0" y="2"/>
                    <a:pt x="1" y="2"/>
                  </a:cubicBezTo>
                  <a:cubicBezTo>
                    <a:pt x="1" y="2"/>
                    <a:pt x="1" y="2"/>
                    <a:pt x="1" y="2"/>
                  </a:cubicBezTo>
                  <a:cubicBezTo>
                    <a:pt x="1" y="2"/>
                    <a:pt x="1" y="2"/>
                    <a:pt x="1" y="2"/>
                  </a:cubicBezTo>
                  <a:cubicBezTo>
                    <a:pt x="1" y="3"/>
                    <a:pt x="1" y="3"/>
                    <a:pt x="1" y="3"/>
                  </a:cubicBezTo>
                  <a:cubicBezTo>
                    <a:pt x="2" y="4"/>
                    <a:pt x="2" y="5"/>
                    <a:pt x="3" y="7"/>
                  </a:cubicBezTo>
                  <a:cubicBezTo>
                    <a:pt x="3" y="7"/>
                    <a:pt x="3" y="7"/>
                    <a:pt x="3" y="7"/>
                  </a:cubicBezTo>
                  <a:cubicBezTo>
                    <a:pt x="2" y="5"/>
                    <a:pt x="2" y="4"/>
                    <a:pt x="1" y="3"/>
                  </a:cubicBezTo>
                  <a:cubicBezTo>
                    <a:pt x="2" y="4"/>
                    <a:pt x="2" y="5"/>
                    <a:pt x="3" y="6"/>
                  </a:cubicBezTo>
                  <a:cubicBezTo>
                    <a:pt x="2" y="4"/>
                    <a:pt x="1" y="2"/>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1" name="Oval 462"/>
            <p:cNvSpPr>
              <a:spLocks noChangeArrowheads="1"/>
            </p:cNvSpPr>
            <p:nvPr/>
          </p:nvSpPr>
          <p:spPr bwMode="auto">
            <a:xfrm>
              <a:off x="3866" y="147"/>
              <a:ext cx="1" cy="1"/>
            </a:xfrm>
            <a:prstGeom prst="ellipse">
              <a:avLst/>
            </a:pr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2" name="Oval 463"/>
            <p:cNvSpPr>
              <a:spLocks noChangeArrowheads="1"/>
            </p:cNvSpPr>
            <p:nvPr/>
          </p:nvSpPr>
          <p:spPr bwMode="auto">
            <a:xfrm>
              <a:off x="3866" y="147"/>
              <a:ext cx="1" cy="1"/>
            </a:xfrm>
            <a:prstGeom prst="ellipse">
              <a:avLst/>
            </a:pr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3" name="Oval 464"/>
            <p:cNvSpPr>
              <a:spLocks noChangeArrowheads="1"/>
            </p:cNvSpPr>
            <p:nvPr/>
          </p:nvSpPr>
          <p:spPr bwMode="auto">
            <a:xfrm>
              <a:off x="3866" y="147"/>
              <a:ext cx="1" cy="1"/>
            </a:xfrm>
            <a:prstGeom prst="ellipse">
              <a:avLst/>
            </a:pr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4" name="Freeform 465"/>
            <p:cNvSpPr/>
            <p:nvPr/>
          </p:nvSpPr>
          <p:spPr bwMode="auto">
            <a:xfrm>
              <a:off x="3866" y="14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5" name="Freeform 466"/>
            <p:cNvSpPr/>
            <p:nvPr/>
          </p:nvSpPr>
          <p:spPr bwMode="auto">
            <a:xfrm>
              <a:off x="3858" y="150"/>
              <a:ext cx="5" cy="6"/>
            </a:xfrm>
            <a:custGeom>
              <a:avLst/>
              <a:gdLst>
                <a:gd name="T0" fmla="*/ 3 w 3"/>
                <a:gd name="T1" fmla="*/ 0 h 4"/>
                <a:gd name="T2" fmla="*/ 0 w 3"/>
                <a:gd name="T3" fmla="*/ 4 h 4"/>
                <a:gd name="T4" fmla="*/ 0 w 3"/>
                <a:gd name="T5" fmla="*/ 4 h 4"/>
                <a:gd name="T6" fmla="*/ 3 w 3"/>
                <a:gd name="T7" fmla="*/ 0 h 4"/>
              </a:gdLst>
              <a:ahLst/>
              <a:cxnLst>
                <a:cxn ang="0">
                  <a:pos x="T0" y="T1"/>
                </a:cxn>
                <a:cxn ang="0">
                  <a:pos x="T2" y="T3"/>
                </a:cxn>
                <a:cxn ang="0">
                  <a:pos x="T4" y="T5"/>
                </a:cxn>
                <a:cxn ang="0">
                  <a:pos x="T6" y="T7"/>
                </a:cxn>
              </a:cxnLst>
              <a:rect l="0" t="0" r="r" b="b"/>
              <a:pathLst>
                <a:path w="3" h="4">
                  <a:moveTo>
                    <a:pt x="3" y="0"/>
                  </a:moveTo>
                  <a:cubicBezTo>
                    <a:pt x="2" y="1"/>
                    <a:pt x="1" y="2"/>
                    <a:pt x="0" y="4"/>
                  </a:cubicBezTo>
                  <a:cubicBezTo>
                    <a:pt x="0" y="4"/>
                    <a:pt x="0" y="4"/>
                    <a:pt x="0" y="4"/>
                  </a:cubicBezTo>
                  <a:cubicBezTo>
                    <a:pt x="1" y="2"/>
                    <a:pt x="2" y="1"/>
                    <a:pt x="3"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6" name="Freeform 467"/>
            <p:cNvSpPr/>
            <p:nvPr/>
          </p:nvSpPr>
          <p:spPr bwMode="auto">
            <a:xfrm>
              <a:off x="3932" y="273"/>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1" y="1"/>
                    <a:pt x="1" y="1"/>
                    <a:pt x="1" y="1"/>
                  </a:cubicBezTo>
                  <a:cubicBezTo>
                    <a:pt x="1" y="1"/>
                    <a:pt x="1"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7" name="Freeform 468"/>
            <p:cNvSpPr/>
            <p:nvPr/>
          </p:nvSpPr>
          <p:spPr bwMode="auto">
            <a:xfrm>
              <a:off x="3932" y="273"/>
              <a:ext cx="3" cy="6"/>
            </a:xfrm>
            <a:custGeom>
              <a:avLst/>
              <a:gdLst>
                <a:gd name="T0" fmla="*/ 0 w 2"/>
                <a:gd name="T1" fmla="*/ 0 h 4"/>
                <a:gd name="T2" fmla="*/ 1 w 2"/>
                <a:gd name="T3" fmla="*/ 1 h 4"/>
                <a:gd name="T4" fmla="*/ 2 w 2"/>
                <a:gd name="T5" fmla="*/ 4 h 4"/>
                <a:gd name="T6" fmla="*/ 1 w 2"/>
                <a:gd name="T7" fmla="*/ 1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cubicBezTo>
                    <a:pt x="1" y="1"/>
                    <a:pt x="1" y="1"/>
                    <a:pt x="1" y="1"/>
                  </a:cubicBezTo>
                  <a:cubicBezTo>
                    <a:pt x="1" y="2"/>
                    <a:pt x="2" y="3"/>
                    <a:pt x="2" y="4"/>
                  </a:cubicBezTo>
                  <a:cubicBezTo>
                    <a:pt x="2" y="3"/>
                    <a:pt x="1" y="2"/>
                    <a:pt x="1" y="1"/>
                  </a:cubicBezTo>
                  <a:cubicBezTo>
                    <a:pt x="1" y="1"/>
                    <a:pt x="1"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8" name="Freeform 469"/>
            <p:cNvSpPr/>
            <p:nvPr/>
          </p:nvSpPr>
          <p:spPr bwMode="auto">
            <a:xfrm>
              <a:off x="3933" y="274"/>
              <a:ext cx="2" cy="5"/>
            </a:xfrm>
            <a:custGeom>
              <a:avLst/>
              <a:gdLst>
                <a:gd name="T0" fmla="*/ 0 w 1"/>
                <a:gd name="T1" fmla="*/ 0 h 3"/>
                <a:gd name="T2" fmla="*/ 0 w 1"/>
                <a:gd name="T3" fmla="*/ 1 h 3"/>
                <a:gd name="T4" fmla="*/ 0 w 1"/>
                <a:gd name="T5" fmla="*/ 1 h 3"/>
                <a:gd name="T6" fmla="*/ 0 w 1"/>
                <a:gd name="T7" fmla="*/ 1 h 3"/>
                <a:gd name="T8" fmla="*/ 0 w 1"/>
                <a:gd name="T9" fmla="*/ 1 h 3"/>
                <a:gd name="T10" fmla="*/ 1 w 1"/>
                <a:gd name="T11" fmla="*/ 2 h 3"/>
                <a:gd name="T12" fmla="*/ 1 w 1"/>
                <a:gd name="T13" fmla="*/ 2 h 3"/>
                <a:gd name="T14" fmla="*/ 0 w 1"/>
                <a:gd name="T15" fmla="*/ 1 h 3"/>
                <a:gd name="T16" fmla="*/ 1 w 1"/>
                <a:gd name="T17" fmla="*/ 2 h 3"/>
                <a:gd name="T18" fmla="*/ 1 w 1"/>
                <a:gd name="T19" fmla="*/ 3 h 3"/>
                <a:gd name="T20" fmla="*/ 1 w 1"/>
                <a:gd name="T21" fmla="*/ 3 h 3"/>
                <a:gd name="T22" fmla="*/ 0 w 1"/>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3">
                  <a:moveTo>
                    <a:pt x="0" y="0"/>
                  </a:moveTo>
                  <a:cubicBezTo>
                    <a:pt x="0" y="0"/>
                    <a:pt x="0" y="1"/>
                    <a:pt x="0" y="1"/>
                  </a:cubicBezTo>
                  <a:cubicBezTo>
                    <a:pt x="0" y="1"/>
                    <a:pt x="0" y="1"/>
                    <a:pt x="0" y="1"/>
                  </a:cubicBezTo>
                  <a:cubicBezTo>
                    <a:pt x="0" y="1"/>
                    <a:pt x="0" y="1"/>
                    <a:pt x="0" y="1"/>
                  </a:cubicBezTo>
                  <a:cubicBezTo>
                    <a:pt x="0" y="1"/>
                    <a:pt x="0" y="1"/>
                    <a:pt x="0" y="1"/>
                  </a:cubicBezTo>
                  <a:cubicBezTo>
                    <a:pt x="0" y="1"/>
                    <a:pt x="0" y="2"/>
                    <a:pt x="1" y="2"/>
                  </a:cubicBezTo>
                  <a:cubicBezTo>
                    <a:pt x="1" y="2"/>
                    <a:pt x="1" y="2"/>
                    <a:pt x="1" y="2"/>
                  </a:cubicBezTo>
                  <a:cubicBezTo>
                    <a:pt x="0" y="2"/>
                    <a:pt x="0" y="1"/>
                    <a:pt x="0" y="1"/>
                  </a:cubicBezTo>
                  <a:cubicBezTo>
                    <a:pt x="0" y="1"/>
                    <a:pt x="0" y="2"/>
                    <a:pt x="1" y="2"/>
                  </a:cubicBezTo>
                  <a:cubicBezTo>
                    <a:pt x="1" y="2"/>
                    <a:pt x="1" y="3"/>
                    <a:pt x="1" y="3"/>
                  </a:cubicBezTo>
                  <a:cubicBezTo>
                    <a:pt x="1" y="3"/>
                    <a:pt x="1" y="3"/>
                    <a:pt x="1" y="3"/>
                  </a:cubicBezTo>
                  <a:cubicBezTo>
                    <a:pt x="1" y="2"/>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9" name="Freeform 470"/>
            <p:cNvSpPr/>
            <p:nvPr/>
          </p:nvSpPr>
          <p:spPr bwMode="auto">
            <a:xfrm>
              <a:off x="3868" y="148"/>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0" name="Oval 471"/>
            <p:cNvSpPr>
              <a:spLocks noChangeArrowheads="1"/>
            </p:cNvSpPr>
            <p:nvPr/>
          </p:nvSpPr>
          <p:spPr bwMode="auto">
            <a:xfrm>
              <a:off x="3868" y="150"/>
              <a:ext cx="1" cy="1"/>
            </a:xfrm>
            <a:prstGeom prst="ellipse">
              <a:avLst/>
            </a:pr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1" name="Oval 472"/>
            <p:cNvSpPr>
              <a:spLocks noChangeArrowheads="1"/>
            </p:cNvSpPr>
            <p:nvPr/>
          </p:nvSpPr>
          <p:spPr bwMode="auto">
            <a:xfrm>
              <a:off x="3868" y="150"/>
              <a:ext cx="1" cy="1"/>
            </a:xfrm>
            <a:prstGeom prst="ellipse">
              <a:avLst/>
            </a:pr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2" name="Freeform 473"/>
            <p:cNvSpPr/>
            <p:nvPr/>
          </p:nvSpPr>
          <p:spPr bwMode="auto">
            <a:xfrm>
              <a:off x="3868" y="1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3" name="Oval 474"/>
            <p:cNvSpPr>
              <a:spLocks noChangeArrowheads="1"/>
            </p:cNvSpPr>
            <p:nvPr/>
          </p:nvSpPr>
          <p:spPr bwMode="auto">
            <a:xfrm>
              <a:off x="3868" y="150"/>
              <a:ext cx="1" cy="1"/>
            </a:xfrm>
            <a:prstGeom prst="ellipse">
              <a:avLst/>
            </a:pr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4" name="Freeform 475"/>
            <p:cNvSpPr>
              <a:spLocks noEditPoints="1"/>
            </p:cNvSpPr>
            <p:nvPr/>
          </p:nvSpPr>
          <p:spPr bwMode="auto">
            <a:xfrm>
              <a:off x="3869" y="152"/>
              <a:ext cx="0" cy="1"/>
            </a:xfrm>
            <a:custGeom>
              <a:avLst/>
              <a:gdLst>
                <a:gd name="T0" fmla="*/ 1 h 1"/>
                <a:gd name="T1" fmla="*/ 1 h 1"/>
                <a:gd name="T2" fmla="*/ 1 h 1"/>
                <a:gd name="T3" fmla="*/ 1 h 1"/>
                <a:gd name="T4" fmla="*/ 0 h 1"/>
                <a:gd name="T5" fmla="*/ 0 h 1"/>
                <a:gd name="T6" fmla="*/ 0 h 1"/>
                <a:gd name="T7" fmla="*/ 1 h 1"/>
                <a:gd name="T8"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1">
                  <a:moveTo>
                    <a:pt x="0" y="1"/>
                  </a:moveTo>
                  <a:cubicBezTo>
                    <a:pt x="0" y="1"/>
                    <a:pt x="0" y="1"/>
                    <a:pt x="0" y="1"/>
                  </a:cubicBezTo>
                  <a:cubicBezTo>
                    <a:pt x="0" y="1"/>
                    <a:pt x="0" y="1"/>
                    <a:pt x="0" y="1"/>
                  </a:cubicBezTo>
                  <a:cubicBezTo>
                    <a:pt x="0" y="1"/>
                    <a:pt x="0" y="1"/>
                    <a:pt x="0" y="1"/>
                  </a:cubicBezTo>
                  <a:moveTo>
                    <a:pt x="0" y="0"/>
                  </a:moveTo>
                  <a:cubicBezTo>
                    <a:pt x="0" y="0"/>
                    <a:pt x="0" y="0"/>
                    <a:pt x="0" y="0"/>
                  </a:cubicBezTo>
                  <a:cubicBezTo>
                    <a:pt x="0" y="0"/>
                    <a:pt x="0" y="0"/>
                    <a:pt x="0" y="0"/>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5" name="Freeform 476"/>
            <p:cNvSpPr>
              <a:spLocks noEditPoints="1"/>
            </p:cNvSpPr>
            <p:nvPr/>
          </p:nvSpPr>
          <p:spPr bwMode="auto">
            <a:xfrm>
              <a:off x="3878" y="168"/>
              <a:ext cx="1" cy="2"/>
            </a:xfrm>
            <a:custGeom>
              <a:avLst/>
              <a:gdLst>
                <a:gd name="T0" fmla="*/ 1 w 1"/>
                <a:gd name="T1" fmla="*/ 0 h 1"/>
                <a:gd name="T2" fmla="*/ 1 w 1"/>
                <a:gd name="T3" fmla="*/ 1 h 1"/>
                <a:gd name="T4" fmla="*/ 1 w 1"/>
                <a:gd name="T5" fmla="*/ 1 h 1"/>
                <a:gd name="T6" fmla="*/ 1 w 1"/>
                <a:gd name="T7" fmla="*/ 0 h 1"/>
                <a:gd name="T8" fmla="*/ 0 w 1"/>
                <a:gd name="T9" fmla="*/ 0 h 1"/>
                <a:gd name="T10" fmla="*/ 1 w 1"/>
                <a:gd name="T11" fmla="*/ 0 h 1"/>
                <a:gd name="T12" fmla="*/ 1 w 1"/>
                <a:gd name="T13" fmla="*/ 0 h 1"/>
                <a:gd name="T14" fmla="*/ 1 w 1"/>
                <a:gd name="T15" fmla="*/ 0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cubicBezTo>
                    <a:pt x="1" y="0"/>
                    <a:pt x="1" y="1"/>
                    <a:pt x="1" y="1"/>
                  </a:cubicBezTo>
                  <a:cubicBezTo>
                    <a:pt x="1" y="1"/>
                    <a:pt x="1" y="1"/>
                    <a:pt x="1" y="1"/>
                  </a:cubicBezTo>
                  <a:cubicBezTo>
                    <a:pt x="1" y="0"/>
                    <a:pt x="1" y="0"/>
                    <a:pt x="1" y="0"/>
                  </a:cubicBezTo>
                  <a:moveTo>
                    <a:pt x="0" y="0"/>
                  </a:moveTo>
                  <a:cubicBezTo>
                    <a:pt x="1" y="0"/>
                    <a:pt x="1" y="0"/>
                    <a:pt x="1" y="0"/>
                  </a:cubicBezTo>
                  <a:cubicBezTo>
                    <a:pt x="1" y="0"/>
                    <a:pt x="1" y="0"/>
                    <a:pt x="1" y="0"/>
                  </a:cubicBezTo>
                  <a:cubicBezTo>
                    <a:pt x="1" y="0"/>
                    <a:pt x="1" y="0"/>
                    <a:pt x="1" y="0"/>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6" name="Freeform 477"/>
            <p:cNvSpPr/>
            <p:nvPr/>
          </p:nvSpPr>
          <p:spPr bwMode="auto">
            <a:xfrm>
              <a:off x="3879" y="170"/>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7" name="Freeform 478"/>
            <p:cNvSpPr/>
            <p:nvPr/>
          </p:nvSpPr>
          <p:spPr bwMode="auto">
            <a:xfrm>
              <a:off x="3879" y="170"/>
              <a:ext cx="2" cy="1"/>
            </a:xfrm>
            <a:custGeom>
              <a:avLst/>
              <a:gdLst>
                <a:gd name="T0" fmla="*/ 0 w 1"/>
                <a:gd name="T1" fmla="*/ 0 h 1"/>
                <a:gd name="T2" fmla="*/ 1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0" y="1"/>
                    <a:pt x="0" y="1"/>
                    <a:pt x="0" y="1"/>
                  </a:cubicBezTo>
                  <a:cubicBezTo>
                    <a:pt x="0" y="1"/>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8" name="Freeform 479"/>
            <p:cNvSpPr/>
            <p:nvPr/>
          </p:nvSpPr>
          <p:spPr bwMode="auto">
            <a:xfrm>
              <a:off x="3927" y="261"/>
              <a:ext cx="3" cy="7"/>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cubicBezTo>
                    <a:pt x="0" y="0"/>
                    <a:pt x="0" y="0"/>
                    <a:pt x="0" y="0"/>
                  </a:cubicBezTo>
                  <a:cubicBezTo>
                    <a:pt x="1" y="2"/>
                    <a:pt x="1" y="3"/>
                    <a:pt x="2" y="4"/>
                  </a:cubicBezTo>
                  <a:cubicBezTo>
                    <a:pt x="1" y="3"/>
                    <a:pt x="1" y="2"/>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9" name="Freeform 480"/>
            <p:cNvSpPr/>
            <p:nvPr/>
          </p:nvSpPr>
          <p:spPr bwMode="auto">
            <a:xfrm>
              <a:off x="3927" y="261"/>
              <a:ext cx="5" cy="10"/>
            </a:xfrm>
            <a:custGeom>
              <a:avLst/>
              <a:gdLst>
                <a:gd name="T0" fmla="*/ 0 w 3"/>
                <a:gd name="T1" fmla="*/ 0 h 6"/>
                <a:gd name="T2" fmla="*/ 1 w 3"/>
                <a:gd name="T3" fmla="*/ 1 h 6"/>
                <a:gd name="T4" fmla="*/ 1 w 3"/>
                <a:gd name="T5" fmla="*/ 3 h 6"/>
                <a:gd name="T6" fmla="*/ 2 w 3"/>
                <a:gd name="T7" fmla="*/ 5 h 6"/>
                <a:gd name="T8" fmla="*/ 3 w 3"/>
                <a:gd name="T9" fmla="*/ 6 h 6"/>
                <a:gd name="T10" fmla="*/ 2 w 3"/>
                <a:gd name="T11" fmla="*/ 4 h 6"/>
                <a:gd name="T12" fmla="*/ 0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0"/>
                  </a:moveTo>
                  <a:cubicBezTo>
                    <a:pt x="0" y="1"/>
                    <a:pt x="0" y="1"/>
                    <a:pt x="1" y="1"/>
                  </a:cubicBezTo>
                  <a:cubicBezTo>
                    <a:pt x="1" y="2"/>
                    <a:pt x="1" y="2"/>
                    <a:pt x="1" y="3"/>
                  </a:cubicBezTo>
                  <a:cubicBezTo>
                    <a:pt x="2" y="4"/>
                    <a:pt x="2" y="4"/>
                    <a:pt x="2" y="5"/>
                  </a:cubicBezTo>
                  <a:cubicBezTo>
                    <a:pt x="2" y="5"/>
                    <a:pt x="3" y="6"/>
                    <a:pt x="3" y="6"/>
                  </a:cubicBezTo>
                  <a:cubicBezTo>
                    <a:pt x="3" y="6"/>
                    <a:pt x="2" y="5"/>
                    <a:pt x="2" y="4"/>
                  </a:cubicBezTo>
                  <a:cubicBezTo>
                    <a:pt x="1" y="3"/>
                    <a:pt x="1" y="2"/>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0" name="Freeform 481"/>
            <p:cNvSpPr/>
            <p:nvPr/>
          </p:nvSpPr>
          <p:spPr bwMode="auto">
            <a:xfrm>
              <a:off x="3928" y="263"/>
              <a:ext cx="2" cy="6"/>
            </a:xfrm>
            <a:custGeom>
              <a:avLst/>
              <a:gdLst>
                <a:gd name="T0" fmla="*/ 0 w 1"/>
                <a:gd name="T1" fmla="*/ 0 h 4"/>
                <a:gd name="T2" fmla="*/ 0 w 1"/>
                <a:gd name="T3" fmla="*/ 1 h 4"/>
                <a:gd name="T4" fmla="*/ 0 w 1"/>
                <a:gd name="T5" fmla="*/ 1 h 4"/>
                <a:gd name="T6" fmla="*/ 0 w 1"/>
                <a:gd name="T7" fmla="*/ 1 h 4"/>
                <a:gd name="T8" fmla="*/ 0 w 1"/>
                <a:gd name="T9" fmla="*/ 2 h 4"/>
                <a:gd name="T10" fmla="*/ 1 w 1"/>
                <a:gd name="T11" fmla="*/ 4 h 4"/>
                <a:gd name="T12" fmla="*/ 1 w 1"/>
                <a:gd name="T13" fmla="*/ 4 h 4"/>
                <a:gd name="T14" fmla="*/ 0 w 1"/>
                <a:gd name="T15" fmla="*/ 2 h 4"/>
                <a:gd name="T16" fmla="*/ 0 w 1"/>
                <a:gd name="T17" fmla="*/ 2 h 4"/>
                <a:gd name="T18" fmla="*/ 0 w 1"/>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4">
                  <a:moveTo>
                    <a:pt x="0" y="0"/>
                  </a:moveTo>
                  <a:cubicBezTo>
                    <a:pt x="0" y="1"/>
                    <a:pt x="0" y="1"/>
                    <a:pt x="0" y="1"/>
                  </a:cubicBezTo>
                  <a:cubicBezTo>
                    <a:pt x="0" y="1"/>
                    <a:pt x="0" y="1"/>
                    <a:pt x="0" y="1"/>
                  </a:cubicBezTo>
                  <a:cubicBezTo>
                    <a:pt x="0" y="1"/>
                    <a:pt x="0" y="1"/>
                    <a:pt x="0" y="1"/>
                  </a:cubicBezTo>
                  <a:cubicBezTo>
                    <a:pt x="0" y="2"/>
                    <a:pt x="0" y="2"/>
                    <a:pt x="0" y="2"/>
                  </a:cubicBezTo>
                  <a:cubicBezTo>
                    <a:pt x="1" y="2"/>
                    <a:pt x="1" y="3"/>
                    <a:pt x="1" y="4"/>
                  </a:cubicBezTo>
                  <a:cubicBezTo>
                    <a:pt x="1" y="4"/>
                    <a:pt x="1" y="4"/>
                    <a:pt x="1" y="4"/>
                  </a:cubicBezTo>
                  <a:cubicBezTo>
                    <a:pt x="1" y="3"/>
                    <a:pt x="1" y="2"/>
                    <a:pt x="0" y="2"/>
                  </a:cubicBezTo>
                  <a:cubicBezTo>
                    <a:pt x="0" y="2"/>
                    <a:pt x="0" y="2"/>
                    <a:pt x="0" y="2"/>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3" name="Freeform 482"/>
            <p:cNvSpPr/>
            <p:nvPr/>
          </p:nvSpPr>
          <p:spPr bwMode="auto">
            <a:xfrm>
              <a:off x="3881" y="173"/>
              <a:ext cx="0" cy="1"/>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4" name="Freeform 483"/>
            <p:cNvSpPr/>
            <p:nvPr/>
          </p:nvSpPr>
          <p:spPr bwMode="auto">
            <a:xfrm>
              <a:off x="3881" y="173"/>
              <a:ext cx="3" cy="5"/>
            </a:xfrm>
            <a:custGeom>
              <a:avLst/>
              <a:gdLst>
                <a:gd name="T0" fmla="*/ 0 w 2"/>
                <a:gd name="T1" fmla="*/ 0 h 3"/>
                <a:gd name="T2" fmla="*/ 2 w 2"/>
                <a:gd name="T3" fmla="*/ 3 h 3"/>
                <a:gd name="T4" fmla="*/ 2 w 2"/>
                <a:gd name="T5" fmla="*/ 3 h 3"/>
                <a:gd name="T6" fmla="*/ 1 w 2"/>
                <a:gd name="T7" fmla="*/ 2 h 3"/>
                <a:gd name="T8" fmla="*/ 0 w 2"/>
                <a:gd name="T9" fmla="*/ 1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1" y="1"/>
                    <a:pt x="1" y="2"/>
                    <a:pt x="2" y="3"/>
                  </a:cubicBezTo>
                  <a:cubicBezTo>
                    <a:pt x="2" y="3"/>
                    <a:pt x="2" y="3"/>
                    <a:pt x="2" y="3"/>
                  </a:cubicBezTo>
                  <a:cubicBezTo>
                    <a:pt x="2" y="3"/>
                    <a:pt x="1" y="2"/>
                    <a:pt x="1" y="2"/>
                  </a:cubicBezTo>
                  <a:cubicBezTo>
                    <a:pt x="1" y="2"/>
                    <a:pt x="1" y="1"/>
                    <a:pt x="0" y="1"/>
                  </a:cubicBezTo>
                  <a:cubicBezTo>
                    <a:pt x="0" y="1"/>
                    <a:pt x="0" y="0"/>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5" name="Freeform 484"/>
            <p:cNvSpPr/>
            <p:nvPr/>
          </p:nvSpPr>
          <p:spPr bwMode="auto">
            <a:xfrm>
              <a:off x="3881" y="173"/>
              <a:ext cx="3" cy="5"/>
            </a:xfrm>
            <a:custGeom>
              <a:avLst/>
              <a:gdLst>
                <a:gd name="T0" fmla="*/ 0 w 2"/>
                <a:gd name="T1" fmla="*/ 0 h 3"/>
                <a:gd name="T2" fmla="*/ 0 w 2"/>
                <a:gd name="T3" fmla="*/ 1 h 3"/>
                <a:gd name="T4" fmla="*/ 1 w 2"/>
                <a:gd name="T5" fmla="*/ 1 h 3"/>
                <a:gd name="T6" fmla="*/ 1 w 2"/>
                <a:gd name="T7" fmla="*/ 2 h 3"/>
                <a:gd name="T8" fmla="*/ 2 w 2"/>
                <a:gd name="T9" fmla="*/ 3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1"/>
                  </a:cubicBezTo>
                  <a:cubicBezTo>
                    <a:pt x="1" y="1"/>
                    <a:pt x="1" y="1"/>
                    <a:pt x="1" y="1"/>
                  </a:cubicBezTo>
                  <a:cubicBezTo>
                    <a:pt x="1" y="1"/>
                    <a:pt x="1" y="2"/>
                    <a:pt x="1" y="2"/>
                  </a:cubicBezTo>
                  <a:cubicBezTo>
                    <a:pt x="1" y="2"/>
                    <a:pt x="1" y="3"/>
                    <a:pt x="2" y="3"/>
                  </a:cubicBezTo>
                  <a:cubicBezTo>
                    <a:pt x="1" y="2"/>
                    <a:pt x="1" y="1"/>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6" name="Freeform 485"/>
            <p:cNvSpPr>
              <a:spLocks noEditPoints="1"/>
            </p:cNvSpPr>
            <p:nvPr/>
          </p:nvSpPr>
          <p:spPr bwMode="auto">
            <a:xfrm>
              <a:off x="3881" y="173"/>
              <a:ext cx="2" cy="3"/>
            </a:xfrm>
            <a:custGeom>
              <a:avLst/>
              <a:gdLst>
                <a:gd name="T0" fmla="*/ 1 w 1"/>
                <a:gd name="T1" fmla="*/ 1 h 2"/>
                <a:gd name="T2" fmla="*/ 1 w 1"/>
                <a:gd name="T3" fmla="*/ 2 h 2"/>
                <a:gd name="T4" fmla="*/ 1 w 1"/>
                <a:gd name="T5" fmla="*/ 1 h 2"/>
                <a:gd name="T6" fmla="*/ 0 w 1"/>
                <a:gd name="T7" fmla="*/ 0 h 2"/>
                <a:gd name="T8" fmla="*/ 0 w 1"/>
                <a:gd name="T9" fmla="*/ 1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1"/>
                  </a:moveTo>
                  <a:cubicBezTo>
                    <a:pt x="1" y="1"/>
                    <a:pt x="1" y="2"/>
                    <a:pt x="1" y="2"/>
                  </a:cubicBezTo>
                  <a:cubicBezTo>
                    <a:pt x="1" y="2"/>
                    <a:pt x="1" y="1"/>
                    <a:pt x="1" y="1"/>
                  </a:cubicBezTo>
                  <a:moveTo>
                    <a:pt x="0" y="0"/>
                  </a:moveTo>
                  <a:cubicBezTo>
                    <a:pt x="0" y="0"/>
                    <a:pt x="0" y="0"/>
                    <a:pt x="0" y="1"/>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7" name="Freeform 486"/>
            <p:cNvSpPr/>
            <p:nvPr/>
          </p:nvSpPr>
          <p:spPr bwMode="auto">
            <a:xfrm>
              <a:off x="3873" y="158"/>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8" name="Freeform 487"/>
            <p:cNvSpPr/>
            <p:nvPr/>
          </p:nvSpPr>
          <p:spPr bwMode="auto">
            <a:xfrm>
              <a:off x="3874" y="160"/>
              <a:ext cx="0" cy="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9" name="Freeform 488"/>
            <p:cNvSpPr/>
            <p:nvPr/>
          </p:nvSpPr>
          <p:spPr bwMode="auto">
            <a:xfrm>
              <a:off x="3874" y="160"/>
              <a:ext cx="0" cy="1"/>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0" name="Freeform 489"/>
            <p:cNvSpPr/>
            <p:nvPr/>
          </p:nvSpPr>
          <p:spPr bwMode="auto">
            <a:xfrm>
              <a:off x="3874" y="160"/>
              <a:ext cx="0" cy="1"/>
            </a:xfrm>
            <a:custGeom>
              <a:avLst/>
              <a:gdLst>
                <a:gd name="T0" fmla="*/ 0 h 1"/>
                <a:gd name="T1" fmla="*/ 0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1" name="Freeform 490"/>
            <p:cNvSpPr/>
            <p:nvPr/>
          </p:nvSpPr>
          <p:spPr bwMode="auto">
            <a:xfrm>
              <a:off x="3873" y="160"/>
              <a:ext cx="1" cy="0"/>
            </a:xfrm>
            <a:custGeom>
              <a:avLst/>
              <a:gdLst>
                <a:gd name="T0" fmla="*/ 0 w 1"/>
                <a:gd name="T1" fmla="*/ 1 w 1"/>
                <a:gd name="T2" fmla="*/ 1 w 1"/>
                <a:gd name="T3" fmla="*/ 1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1" y="0"/>
                    <a:pt x="1" y="0"/>
                  </a:cubicBezTo>
                  <a:cubicBezTo>
                    <a:pt x="1" y="0"/>
                    <a:pt x="1"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2" name="Freeform 491"/>
            <p:cNvSpPr/>
            <p:nvPr/>
          </p:nvSpPr>
          <p:spPr bwMode="auto">
            <a:xfrm>
              <a:off x="3871" y="15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3" name="Freeform 492"/>
            <p:cNvSpPr>
              <a:spLocks noEditPoints="1"/>
            </p:cNvSpPr>
            <p:nvPr/>
          </p:nvSpPr>
          <p:spPr bwMode="auto">
            <a:xfrm>
              <a:off x="3871" y="155"/>
              <a:ext cx="0" cy="1"/>
            </a:xfrm>
            <a:custGeom>
              <a:avLst/>
              <a:gdLst>
                <a:gd name="T0" fmla="*/ 0 h 1"/>
                <a:gd name="T1" fmla="*/ 1 h 1"/>
                <a:gd name="T2" fmla="*/ 0 h 1"/>
                <a:gd name="T3" fmla="*/ 0 h 1"/>
                <a:gd name="T4" fmla="*/ 0 h 1"/>
                <a:gd name="T5" fmla="*/ 0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0"/>
                  </a:moveTo>
                  <a:cubicBezTo>
                    <a:pt x="0" y="0"/>
                    <a:pt x="0" y="1"/>
                    <a:pt x="0" y="1"/>
                  </a:cubicBezTo>
                  <a:cubicBezTo>
                    <a:pt x="0" y="1"/>
                    <a:pt x="0" y="0"/>
                    <a:pt x="0" y="0"/>
                  </a:cubicBezTo>
                  <a:moveTo>
                    <a:pt x="0" y="0"/>
                  </a:moveTo>
                  <a:cubicBezTo>
                    <a:pt x="0" y="0"/>
                    <a:pt x="0" y="0"/>
                    <a:pt x="0" y="0"/>
                  </a:cubicBezTo>
                  <a:cubicBezTo>
                    <a:pt x="0" y="0"/>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4" name="Freeform 493"/>
            <p:cNvSpPr/>
            <p:nvPr/>
          </p:nvSpPr>
          <p:spPr bwMode="auto">
            <a:xfrm>
              <a:off x="3871" y="155"/>
              <a:ext cx="2" cy="1"/>
            </a:xfrm>
            <a:custGeom>
              <a:avLst/>
              <a:gdLst>
                <a:gd name="T0" fmla="*/ 0 w 1"/>
                <a:gd name="T1" fmla="*/ 0 h 1"/>
                <a:gd name="T2" fmla="*/ 0 w 1"/>
                <a:gd name="T3" fmla="*/ 0 h 1"/>
                <a:gd name="T4" fmla="*/ 0 w 1"/>
                <a:gd name="T5" fmla="*/ 1 h 1"/>
                <a:gd name="T6" fmla="*/ 1 w 1"/>
                <a:gd name="T7" fmla="*/ 1 h 1"/>
                <a:gd name="T8" fmla="*/ 1 w 1"/>
                <a:gd name="T9" fmla="*/ 1 h 1"/>
                <a:gd name="T10" fmla="*/ 0 w 1"/>
                <a:gd name="T11" fmla="*/ 1 h 1"/>
                <a:gd name="T12" fmla="*/ 0 w 1"/>
                <a:gd name="T13" fmla="*/ 1 h 1"/>
                <a:gd name="T14" fmla="*/ 0 w 1"/>
                <a:gd name="T15" fmla="*/ 1 h 1"/>
                <a:gd name="T16" fmla="*/ 0 w 1"/>
                <a:gd name="T17" fmla="*/ 0 h 1"/>
                <a:gd name="T18" fmla="*/ 0 w 1"/>
                <a:gd name="T19" fmla="*/ 0 h 1"/>
                <a:gd name="T20" fmla="*/ 0 w 1"/>
                <a:gd name="T21" fmla="*/ 0 h 1"/>
                <a:gd name="T22" fmla="*/ 0 w 1"/>
                <a:gd name="T23" fmla="*/ 0 h 1"/>
                <a:gd name="T24" fmla="*/ 0 w 1"/>
                <a:gd name="T25" fmla="*/ 0 h 1"/>
                <a:gd name="T26" fmla="*/ 0 w 1"/>
                <a:gd name="T2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 h="1">
                  <a:moveTo>
                    <a:pt x="0" y="0"/>
                  </a:moveTo>
                  <a:cubicBezTo>
                    <a:pt x="0" y="0"/>
                    <a:pt x="0" y="0"/>
                    <a:pt x="0" y="0"/>
                  </a:cubicBezTo>
                  <a:cubicBezTo>
                    <a:pt x="0" y="1"/>
                    <a:pt x="0" y="1"/>
                    <a:pt x="0"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0" y="1"/>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5" name="Freeform 494"/>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6" name="Freeform 495"/>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7" name="Freeform 496"/>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8" name="Freeform 497"/>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9" name="Freeform 498"/>
            <p:cNvSpPr/>
            <p:nvPr/>
          </p:nvSpPr>
          <p:spPr bwMode="auto">
            <a:xfrm>
              <a:off x="3974" y="369"/>
              <a:ext cx="2" cy="2"/>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0" y="0"/>
                    <a:pt x="1" y="1"/>
                    <a:pt x="1" y="1"/>
                  </a:cubicBezTo>
                  <a:cubicBezTo>
                    <a:pt x="1" y="1"/>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0" name="Freeform 499"/>
            <p:cNvSpPr/>
            <p:nvPr/>
          </p:nvSpPr>
          <p:spPr bwMode="auto">
            <a:xfrm>
              <a:off x="3974" y="369"/>
              <a:ext cx="5" cy="11"/>
            </a:xfrm>
            <a:custGeom>
              <a:avLst/>
              <a:gdLst>
                <a:gd name="T0" fmla="*/ 0 w 3"/>
                <a:gd name="T1" fmla="*/ 0 h 7"/>
                <a:gd name="T2" fmla="*/ 1 w 3"/>
                <a:gd name="T3" fmla="*/ 2 h 7"/>
                <a:gd name="T4" fmla="*/ 3 w 3"/>
                <a:gd name="T5" fmla="*/ 7 h 7"/>
                <a:gd name="T6" fmla="*/ 1 w 3"/>
                <a:gd name="T7" fmla="*/ 1 h 7"/>
                <a:gd name="T8" fmla="*/ 0 w 3"/>
                <a:gd name="T9" fmla="*/ 0 h 7"/>
              </a:gdLst>
              <a:ahLst/>
              <a:cxnLst>
                <a:cxn ang="0">
                  <a:pos x="T0" y="T1"/>
                </a:cxn>
                <a:cxn ang="0">
                  <a:pos x="T2" y="T3"/>
                </a:cxn>
                <a:cxn ang="0">
                  <a:pos x="T4" y="T5"/>
                </a:cxn>
                <a:cxn ang="0">
                  <a:pos x="T6" y="T7"/>
                </a:cxn>
                <a:cxn ang="0">
                  <a:pos x="T8" y="T9"/>
                </a:cxn>
              </a:cxnLst>
              <a:rect l="0" t="0" r="r" b="b"/>
              <a:pathLst>
                <a:path w="3" h="7">
                  <a:moveTo>
                    <a:pt x="0" y="0"/>
                  </a:moveTo>
                  <a:cubicBezTo>
                    <a:pt x="1" y="1"/>
                    <a:pt x="1" y="1"/>
                    <a:pt x="1" y="2"/>
                  </a:cubicBezTo>
                  <a:cubicBezTo>
                    <a:pt x="2" y="3"/>
                    <a:pt x="2" y="5"/>
                    <a:pt x="3" y="7"/>
                  </a:cubicBezTo>
                  <a:cubicBezTo>
                    <a:pt x="2" y="5"/>
                    <a:pt x="1" y="3"/>
                    <a:pt x="1" y="1"/>
                  </a:cubicBezTo>
                  <a:cubicBezTo>
                    <a:pt x="1" y="1"/>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1" name="Freeform 500"/>
            <p:cNvSpPr/>
            <p:nvPr/>
          </p:nvSpPr>
          <p:spPr bwMode="auto">
            <a:xfrm>
              <a:off x="3976" y="372"/>
              <a:ext cx="5" cy="10"/>
            </a:xfrm>
            <a:custGeom>
              <a:avLst/>
              <a:gdLst>
                <a:gd name="T0" fmla="*/ 0 w 3"/>
                <a:gd name="T1" fmla="*/ 0 h 6"/>
                <a:gd name="T2" fmla="*/ 0 w 3"/>
                <a:gd name="T3" fmla="*/ 1 h 6"/>
                <a:gd name="T4" fmla="*/ 2 w 3"/>
                <a:gd name="T5" fmla="*/ 6 h 6"/>
                <a:gd name="T6" fmla="*/ 3 w 3"/>
                <a:gd name="T7" fmla="*/ 6 h 6"/>
                <a:gd name="T8" fmla="*/ 2 w 3"/>
                <a:gd name="T9" fmla="*/ 5 h 6"/>
                <a:gd name="T10" fmla="*/ 0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0" y="0"/>
                  </a:moveTo>
                  <a:cubicBezTo>
                    <a:pt x="0" y="0"/>
                    <a:pt x="0" y="0"/>
                    <a:pt x="0" y="1"/>
                  </a:cubicBezTo>
                  <a:cubicBezTo>
                    <a:pt x="1" y="2"/>
                    <a:pt x="2" y="4"/>
                    <a:pt x="2" y="6"/>
                  </a:cubicBezTo>
                  <a:cubicBezTo>
                    <a:pt x="2" y="6"/>
                    <a:pt x="3" y="6"/>
                    <a:pt x="3" y="6"/>
                  </a:cubicBezTo>
                  <a:cubicBezTo>
                    <a:pt x="2" y="6"/>
                    <a:pt x="2" y="5"/>
                    <a:pt x="2" y="5"/>
                  </a:cubicBezTo>
                  <a:cubicBezTo>
                    <a:pt x="1" y="3"/>
                    <a:pt x="1"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2" name="Freeform 501"/>
            <p:cNvSpPr/>
            <p:nvPr/>
          </p:nvSpPr>
          <p:spPr bwMode="auto">
            <a:xfrm>
              <a:off x="3976" y="374"/>
              <a:ext cx="3" cy="8"/>
            </a:xfrm>
            <a:custGeom>
              <a:avLst/>
              <a:gdLst>
                <a:gd name="T0" fmla="*/ 0 w 2"/>
                <a:gd name="T1" fmla="*/ 0 h 5"/>
                <a:gd name="T2" fmla="*/ 1 w 2"/>
                <a:gd name="T3" fmla="*/ 1 h 5"/>
                <a:gd name="T4" fmla="*/ 2 w 2"/>
                <a:gd name="T5" fmla="*/ 3 h 5"/>
                <a:gd name="T6" fmla="*/ 1 w 2"/>
                <a:gd name="T7" fmla="*/ 1 h 5"/>
                <a:gd name="T8" fmla="*/ 1 w 2"/>
                <a:gd name="T9" fmla="*/ 1 h 5"/>
                <a:gd name="T10" fmla="*/ 2 w 2"/>
                <a:gd name="T11" fmla="*/ 3 h 5"/>
                <a:gd name="T12" fmla="*/ 2 w 2"/>
                <a:gd name="T13" fmla="*/ 4 h 5"/>
                <a:gd name="T14" fmla="*/ 2 w 2"/>
                <a:gd name="T15" fmla="*/ 4 h 5"/>
                <a:gd name="T16" fmla="*/ 2 w 2"/>
                <a:gd name="T17" fmla="*/ 4 h 5"/>
                <a:gd name="T18" fmla="*/ 2 w 2"/>
                <a:gd name="T19" fmla="*/ 5 h 5"/>
                <a:gd name="T20" fmla="*/ 0 w 2"/>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0" y="0"/>
                  </a:moveTo>
                  <a:cubicBezTo>
                    <a:pt x="1" y="0"/>
                    <a:pt x="1" y="1"/>
                    <a:pt x="1" y="1"/>
                  </a:cubicBezTo>
                  <a:cubicBezTo>
                    <a:pt x="1" y="2"/>
                    <a:pt x="1" y="2"/>
                    <a:pt x="2" y="3"/>
                  </a:cubicBezTo>
                  <a:cubicBezTo>
                    <a:pt x="1" y="2"/>
                    <a:pt x="1" y="2"/>
                    <a:pt x="1" y="1"/>
                  </a:cubicBezTo>
                  <a:cubicBezTo>
                    <a:pt x="1" y="1"/>
                    <a:pt x="1" y="1"/>
                    <a:pt x="1" y="1"/>
                  </a:cubicBezTo>
                  <a:cubicBezTo>
                    <a:pt x="1" y="2"/>
                    <a:pt x="1" y="2"/>
                    <a:pt x="2" y="3"/>
                  </a:cubicBezTo>
                  <a:cubicBezTo>
                    <a:pt x="2" y="4"/>
                    <a:pt x="2" y="4"/>
                    <a:pt x="2" y="4"/>
                  </a:cubicBezTo>
                  <a:cubicBezTo>
                    <a:pt x="2" y="4"/>
                    <a:pt x="2" y="4"/>
                    <a:pt x="2" y="4"/>
                  </a:cubicBezTo>
                  <a:cubicBezTo>
                    <a:pt x="2" y="4"/>
                    <a:pt x="2" y="4"/>
                    <a:pt x="2" y="4"/>
                  </a:cubicBezTo>
                  <a:cubicBezTo>
                    <a:pt x="2" y="4"/>
                    <a:pt x="2" y="4"/>
                    <a:pt x="2" y="5"/>
                  </a:cubicBezTo>
                  <a:cubicBezTo>
                    <a:pt x="2" y="3"/>
                    <a:pt x="1"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3" name="Freeform 502"/>
            <p:cNvSpPr/>
            <p:nvPr/>
          </p:nvSpPr>
          <p:spPr bwMode="auto">
            <a:xfrm>
              <a:off x="3876" y="163"/>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1"/>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4" name="Freeform 503"/>
            <p:cNvSpPr/>
            <p:nvPr/>
          </p:nvSpPr>
          <p:spPr bwMode="auto">
            <a:xfrm>
              <a:off x="3876" y="163"/>
              <a:ext cx="2" cy="2"/>
            </a:xfrm>
            <a:custGeom>
              <a:avLst/>
              <a:gdLst>
                <a:gd name="T0" fmla="*/ 0 w 1"/>
                <a:gd name="T1" fmla="*/ 0 h 1"/>
                <a:gd name="T2" fmla="*/ 0 w 1"/>
                <a:gd name="T3" fmla="*/ 0 h 1"/>
                <a:gd name="T4" fmla="*/ 1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0" y="1"/>
                    <a:pt x="1" y="1"/>
                  </a:cubicBezTo>
                  <a:cubicBezTo>
                    <a:pt x="0" y="1"/>
                    <a:pt x="0" y="1"/>
                    <a:pt x="0" y="1"/>
                  </a:cubicBezTo>
                  <a:cubicBezTo>
                    <a:pt x="0" y="1"/>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5" name="Freeform 504"/>
            <p:cNvSpPr/>
            <p:nvPr/>
          </p:nvSpPr>
          <p:spPr bwMode="auto">
            <a:xfrm>
              <a:off x="3876" y="163"/>
              <a:ext cx="2" cy="3"/>
            </a:xfrm>
            <a:custGeom>
              <a:avLst/>
              <a:gdLst>
                <a:gd name="T0" fmla="*/ 0 w 1"/>
                <a:gd name="T1" fmla="*/ 0 h 2"/>
                <a:gd name="T2" fmla="*/ 0 w 1"/>
                <a:gd name="T3" fmla="*/ 0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0"/>
                    <a:pt x="0" y="0"/>
                    <a:pt x="0" y="0"/>
                  </a:cubicBezTo>
                  <a:cubicBezTo>
                    <a:pt x="0" y="0"/>
                    <a:pt x="0" y="1"/>
                    <a:pt x="1" y="2"/>
                  </a:cubicBezTo>
                  <a:cubicBezTo>
                    <a:pt x="1" y="2"/>
                    <a:pt x="1" y="2"/>
                    <a:pt x="1" y="1"/>
                  </a:cubicBezTo>
                  <a:cubicBezTo>
                    <a:pt x="0" y="1"/>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6" name="Freeform 505"/>
            <p:cNvSpPr/>
            <p:nvPr/>
          </p:nvSpPr>
          <p:spPr bwMode="auto">
            <a:xfrm>
              <a:off x="3876" y="163"/>
              <a:ext cx="2" cy="3"/>
            </a:xfrm>
            <a:custGeom>
              <a:avLst/>
              <a:gdLst>
                <a:gd name="T0" fmla="*/ 0 w 1"/>
                <a:gd name="T1" fmla="*/ 0 h 2"/>
                <a:gd name="T2" fmla="*/ 0 w 1"/>
                <a:gd name="T3" fmla="*/ 0 h 2"/>
                <a:gd name="T4" fmla="*/ 0 w 1"/>
                <a:gd name="T5" fmla="*/ 0 h 2"/>
                <a:gd name="T6" fmla="*/ 0 w 1"/>
                <a:gd name="T7" fmla="*/ 1 h 2"/>
                <a:gd name="T8" fmla="*/ 1 w 1"/>
                <a:gd name="T9" fmla="*/ 2 h 2"/>
                <a:gd name="T10" fmla="*/ 1 w 1"/>
                <a:gd name="T11" fmla="*/ 2 h 2"/>
                <a:gd name="T12" fmla="*/ 0 w 1"/>
                <a:gd name="T13" fmla="*/ 1 h 2"/>
                <a:gd name="T14" fmla="*/ 1 w 1"/>
                <a:gd name="T15" fmla="*/ 2 h 2"/>
                <a:gd name="T16" fmla="*/ 1 w 1"/>
                <a:gd name="T17" fmla="*/ 2 h 2"/>
                <a:gd name="T18" fmla="*/ 1 w 1"/>
                <a:gd name="T19" fmla="*/ 2 h 2"/>
                <a:gd name="T20" fmla="*/ 0 w 1"/>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2">
                  <a:moveTo>
                    <a:pt x="0" y="0"/>
                  </a:moveTo>
                  <a:cubicBezTo>
                    <a:pt x="0" y="0"/>
                    <a:pt x="0" y="0"/>
                    <a:pt x="0" y="0"/>
                  </a:cubicBezTo>
                  <a:cubicBezTo>
                    <a:pt x="0" y="0"/>
                    <a:pt x="0" y="0"/>
                    <a:pt x="0" y="0"/>
                  </a:cubicBezTo>
                  <a:cubicBezTo>
                    <a:pt x="0" y="1"/>
                    <a:pt x="0" y="1"/>
                    <a:pt x="0" y="1"/>
                  </a:cubicBezTo>
                  <a:cubicBezTo>
                    <a:pt x="1" y="2"/>
                    <a:pt x="1" y="2"/>
                    <a:pt x="1" y="2"/>
                  </a:cubicBezTo>
                  <a:cubicBezTo>
                    <a:pt x="1" y="2"/>
                    <a:pt x="1" y="2"/>
                    <a:pt x="1" y="2"/>
                  </a:cubicBezTo>
                  <a:cubicBezTo>
                    <a:pt x="0" y="1"/>
                    <a:pt x="0" y="1"/>
                    <a:pt x="0" y="1"/>
                  </a:cubicBezTo>
                  <a:cubicBezTo>
                    <a:pt x="0" y="1"/>
                    <a:pt x="1" y="1"/>
                    <a:pt x="1" y="2"/>
                  </a:cubicBezTo>
                  <a:cubicBezTo>
                    <a:pt x="1" y="2"/>
                    <a:pt x="1" y="2"/>
                    <a:pt x="1" y="2"/>
                  </a:cubicBezTo>
                  <a:cubicBezTo>
                    <a:pt x="1" y="2"/>
                    <a:pt x="1" y="2"/>
                    <a:pt x="1" y="2"/>
                  </a:cubicBezTo>
                  <a:cubicBezTo>
                    <a:pt x="0" y="1"/>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7" name="Freeform 506"/>
            <p:cNvSpPr/>
            <p:nvPr/>
          </p:nvSpPr>
          <p:spPr bwMode="auto">
            <a:xfrm>
              <a:off x="3886" y="183"/>
              <a:ext cx="1"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0" y="0"/>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8" name="Freeform 507"/>
            <p:cNvSpPr/>
            <p:nvPr/>
          </p:nvSpPr>
          <p:spPr bwMode="auto">
            <a:xfrm>
              <a:off x="3886" y="183"/>
              <a:ext cx="1" cy="1"/>
            </a:xfrm>
            <a:custGeom>
              <a:avLst/>
              <a:gdLst>
                <a:gd name="T0" fmla="*/ 0 w 1"/>
                <a:gd name="T1" fmla="*/ 0 h 1"/>
                <a:gd name="T2" fmla="*/ 1 w 1"/>
                <a:gd name="T3" fmla="*/ 0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1" y="0"/>
                    <a:pt x="1" y="0"/>
                  </a:cubicBezTo>
                  <a:cubicBezTo>
                    <a:pt x="1" y="1"/>
                    <a:pt x="1" y="1"/>
                    <a:pt x="1" y="1"/>
                  </a:cubicBezTo>
                  <a:cubicBezTo>
                    <a:pt x="1" y="1"/>
                    <a:pt x="1" y="0"/>
                    <a:pt x="1"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9" name="Freeform 508"/>
            <p:cNvSpPr/>
            <p:nvPr/>
          </p:nvSpPr>
          <p:spPr bwMode="auto">
            <a:xfrm>
              <a:off x="3887" y="183"/>
              <a:ext cx="0" cy="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0" name="Freeform 509"/>
            <p:cNvSpPr/>
            <p:nvPr/>
          </p:nvSpPr>
          <p:spPr bwMode="auto">
            <a:xfrm>
              <a:off x="3864" y="145"/>
              <a:ext cx="2" cy="2"/>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close/>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1" name="Freeform 510"/>
            <p:cNvSpPr/>
            <p:nvPr/>
          </p:nvSpPr>
          <p:spPr bwMode="auto">
            <a:xfrm>
              <a:off x="3864" y="145"/>
              <a:ext cx="2" cy="2"/>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2" name="Freeform 511"/>
            <p:cNvSpPr/>
            <p:nvPr/>
          </p:nvSpPr>
          <p:spPr bwMode="auto">
            <a:xfrm>
              <a:off x="3866" y="148"/>
              <a:ext cx="2" cy="2"/>
            </a:xfrm>
            <a:custGeom>
              <a:avLst/>
              <a:gdLst>
                <a:gd name="T0" fmla="*/ 0 w 1"/>
                <a:gd name="T1" fmla="*/ 0 h 1"/>
                <a:gd name="T2" fmla="*/ 1 w 1"/>
                <a:gd name="T3" fmla="*/ 1 h 1"/>
                <a:gd name="T4" fmla="*/ 1 w 1"/>
                <a:gd name="T5" fmla="*/ 0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0"/>
                    <a:pt x="1" y="0"/>
                    <a:pt x="1"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3" name="Freeform 512"/>
            <p:cNvSpPr/>
            <p:nvPr/>
          </p:nvSpPr>
          <p:spPr bwMode="auto">
            <a:xfrm>
              <a:off x="3866" y="148"/>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1"/>
                    <a:pt x="1" y="1"/>
                    <a:pt x="1" y="1"/>
                  </a:cubicBezTo>
                  <a:cubicBezTo>
                    <a:pt x="1" y="0"/>
                    <a:pt x="1"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4" name="Freeform 513"/>
            <p:cNvSpPr/>
            <p:nvPr/>
          </p:nvSpPr>
          <p:spPr bwMode="auto">
            <a:xfrm>
              <a:off x="3866" y="148"/>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1"/>
                    <a:pt x="1" y="1"/>
                    <a:pt x="1" y="1"/>
                  </a:cubicBezTo>
                  <a:cubicBezTo>
                    <a:pt x="1" y="0"/>
                    <a:pt x="1"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5" name="Freeform 514"/>
            <p:cNvSpPr/>
            <p:nvPr/>
          </p:nvSpPr>
          <p:spPr bwMode="auto">
            <a:xfrm>
              <a:off x="3866" y="148"/>
              <a:ext cx="2" cy="2"/>
            </a:xfrm>
            <a:custGeom>
              <a:avLst/>
              <a:gdLst>
                <a:gd name="T0" fmla="*/ 0 w 1"/>
                <a:gd name="T1" fmla="*/ 0 h 1"/>
                <a:gd name="T2" fmla="*/ 0 w 1"/>
                <a:gd name="T3" fmla="*/ 0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0"/>
                    <a:pt x="0" y="0"/>
                  </a:cubicBezTo>
                  <a:cubicBezTo>
                    <a:pt x="1" y="1"/>
                    <a:pt x="1" y="1"/>
                    <a:pt x="1" y="1"/>
                  </a:cubicBezTo>
                  <a:cubicBezTo>
                    <a:pt x="1" y="1"/>
                    <a:pt x="1" y="1"/>
                    <a:pt x="1" y="1"/>
                  </a:cubicBezTo>
                  <a:cubicBezTo>
                    <a:pt x="1" y="0"/>
                    <a:pt x="1"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6" name="Freeform 515"/>
            <p:cNvSpPr/>
            <p:nvPr/>
          </p:nvSpPr>
          <p:spPr bwMode="auto">
            <a:xfrm>
              <a:off x="3919" y="24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7" name="Freeform 516"/>
            <p:cNvSpPr/>
            <p:nvPr/>
          </p:nvSpPr>
          <p:spPr bwMode="auto">
            <a:xfrm>
              <a:off x="3919" y="246"/>
              <a:ext cx="4" cy="7"/>
            </a:xfrm>
            <a:custGeom>
              <a:avLst/>
              <a:gdLst>
                <a:gd name="T0" fmla="*/ 0 w 3"/>
                <a:gd name="T1" fmla="*/ 0 h 4"/>
                <a:gd name="T2" fmla="*/ 3 w 3"/>
                <a:gd name="T3" fmla="*/ 4 h 4"/>
                <a:gd name="T4" fmla="*/ 3 w 3"/>
                <a:gd name="T5" fmla="*/ 4 h 4"/>
                <a:gd name="T6" fmla="*/ 2 w 3"/>
                <a:gd name="T7" fmla="*/ 3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1" y="1"/>
                    <a:pt x="2" y="3"/>
                    <a:pt x="3" y="4"/>
                  </a:cubicBezTo>
                  <a:cubicBezTo>
                    <a:pt x="3" y="4"/>
                    <a:pt x="3" y="4"/>
                    <a:pt x="3" y="4"/>
                  </a:cubicBezTo>
                  <a:cubicBezTo>
                    <a:pt x="3" y="4"/>
                    <a:pt x="2" y="4"/>
                    <a:pt x="2" y="3"/>
                  </a:cubicBezTo>
                  <a:cubicBezTo>
                    <a:pt x="2" y="2"/>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8" name="Freeform 517"/>
            <p:cNvSpPr/>
            <p:nvPr/>
          </p:nvSpPr>
          <p:spPr bwMode="auto">
            <a:xfrm>
              <a:off x="3920" y="248"/>
              <a:ext cx="2" cy="2"/>
            </a:xfrm>
            <a:custGeom>
              <a:avLst/>
              <a:gdLst>
                <a:gd name="T0" fmla="*/ 0 w 1"/>
                <a:gd name="T1" fmla="*/ 0 h 1"/>
                <a:gd name="T2" fmla="*/ 1 w 1"/>
                <a:gd name="T3" fmla="*/ 1 h 1"/>
                <a:gd name="T4" fmla="*/ 0 w 1"/>
                <a:gd name="T5" fmla="*/ 1 h 1"/>
                <a:gd name="T6" fmla="*/ 0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1"/>
                    <a:pt x="1" y="1"/>
                  </a:cubicBezTo>
                  <a:cubicBezTo>
                    <a:pt x="1" y="1"/>
                    <a:pt x="0" y="1"/>
                    <a:pt x="0" y="1"/>
                  </a:cubicBezTo>
                  <a:cubicBezTo>
                    <a:pt x="0" y="1"/>
                    <a:pt x="0" y="1"/>
                    <a:pt x="0" y="1"/>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9" name="Freeform 518"/>
            <p:cNvSpPr/>
            <p:nvPr/>
          </p:nvSpPr>
          <p:spPr bwMode="auto">
            <a:xfrm>
              <a:off x="3919" y="245"/>
              <a:ext cx="3" cy="6"/>
            </a:xfrm>
            <a:custGeom>
              <a:avLst/>
              <a:gdLst>
                <a:gd name="T0" fmla="*/ 0 w 2"/>
                <a:gd name="T1" fmla="*/ 0 h 4"/>
                <a:gd name="T2" fmla="*/ 0 w 2"/>
                <a:gd name="T3" fmla="*/ 0 h 4"/>
                <a:gd name="T4" fmla="*/ 0 w 2"/>
                <a:gd name="T5" fmla="*/ 1 h 4"/>
                <a:gd name="T6" fmla="*/ 2 w 2"/>
                <a:gd name="T7" fmla="*/ 4 h 4"/>
                <a:gd name="T8" fmla="*/ 2 w 2"/>
                <a:gd name="T9" fmla="*/ 3 h 4"/>
                <a:gd name="T10" fmla="*/ 1 w 2"/>
                <a:gd name="T11" fmla="*/ 2 h 4"/>
                <a:gd name="T12" fmla="*/ 1 w 2"/>
                <a:gd name="T13" fmla="*/ 2 h 4"/>
                <a:gd name="T14" fmla="*/ 0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0"/>
                  </a:moveTo>
                  <a:cubicBezTo>
                    <a:pt x="0" y="0"/>
                    <a:pt x="0" y="0"/>
                    <a:pt x="0" y="0"/>
                  </a:cubicBezTo>
                  <a:cubicBezTo>
                    <a:pt x="0" y="0"/>
                    <a:pt x="0" y="0"/>
                    <a:pt x="0" y="1"/>
                  </a:cubicBezTo>
                  <a:cubicBezTo>
                    <a:pt x="1" y="2"/>
                    <a:pt x="2" y="3"/>
                    <a:pt x="2" y="4"/>
                  </a:cubicBezTo>
                  <a:cubicBezTo>
                    <a:pt x="2" y="4"/>
                    <a:pt x="2" y="4"/>
                    <a:pt x="2" y="3"/>
                  </a:cubicBezTo>
                  <a:cubicBezTo>
                    <a:pt x="1" y="3"/>
                    <a:pt x="1" y="2"/>
                    <a:pt x="1" y="2"/>
                  </a:cubicBezTo>
                  <a:cubicBezTo>
                    <a:pt x="1" y="2"/>
                    <a:pt x="1" y="2"/>
                    <a:pt x="1" y="2"/>
                  </a:cubicBezTo>
                  <a:cubicBezTo>
                    <a:pt x="1" y="1"/>
                    <a:pt x="0"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0" name="Oval 519"/>
            <p:cNvSpPr>
              <a:spLocks noChangeArrowheads="1"/>
            </p:cNvSpPr>
            <p:nvPr/>
          </p:nvSpPr>
          <p:spPr bwMode="auto">
            <a:xfrm>
              <a:off x="3866" y="147"/>
              <a:ext cx="1" cy="1"/>
            </a:xfrm>
            <a:prstGeom prst="ellipse">
              <a:avLst/>
            </a:pr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1" name="Oval 520"/>
            <p:cNvSpPr>
              <a:spLocks noChangeArrowheads="1"/>
            </p:cNvSpPr>
            <p:nvPr/>
          </p:nvSpPr>
          <p:spPr bwMode="auto">
            <a:xfrm>
              <a:off x="3866" y="147"/>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2" name="Oval 521"/>
            <p:cNvSpPr>
              <a:spLocks noChangeArrowheads="1"/>
            </p:cNvSpPr>
            <p:nvPr/>
          </p:nvSpPr>
          <p:spPr bwMode="auto">
            <a:xfrm>
              <a:off x="3866" y="147"/>
              <a:ext cx="1" cy="1"/>
            </a:xfrm>
            <a:prstGeom prst="ellipse">
              <a:avLst/>
            </a:pr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3" name="Freeform 522"/>
            <p:cNvSpPr/>
            <p:nvPr/>
          </p:nvSpPr>
          <p:spPr bwMode="auto">
            <a:xfrm>
              <a:off x="3866" y="147"/>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4" name="Freeform 523"/>
            <p:cNvSpPr/>
            <p:nvPr/>
          </p:nvSpPr>
          <p:spPr bwMode="auto">
            <a:xfrm>
              <a:off x="3917" y="240"/>
              <a:ext cx="2" cy="3"/>
            </a:xfrm>
            <a:custGeom>
              <a:avLst/>
              <a:gdLst>
                <a:gd name="T0" fmla="*/ 0 w 1"/>
                <a:gd name="T1" fmla="*/ 0 h 2"/>
                <a:gd name="T2" fmla="*/ 0 w 1"/>
                <a:gd name="T3" fmla="*/ 1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1"/>
                    <a:pt x="0" y="1"/>
                  </a:cubicBezTo>
                  <a:cubicBezTo>
                    <a:pt x="0" y="1"/>
                    <a:pt x="0" y="2"/>
                    <a:pt x="1" y="2"/>
                  </a:cubicBezTo>
                  <a:cubicBezTo>
                    <a:pt x="0" y="2"/>
                    <a:pt x="0"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5" name="Freeform 524"/>
            <p:cNvSpPr/>
            <p:nvPr/>
          </p:nvSpPr>
          <p:spPr bwMode="auto">
            <a:xfrm>
              <a:off x="3914" y="235"/>
              <a:ext cx="3" cy="6"/>
            </a:xfrm>
            <a:custGeom>
              <a:avLst/>
              <a:gdLst>
                <a:gd name="T0" fmla="*/ 0 w 2"/>
                <a:gd name="T1" fmla="*/ 0 h 4"/>
                <a:gd name="T2" fmla="*/ 2 w 2"/>
                <a:gd name="T3" fmla="*/ 4 h 4"/>
                <a:gd name="T4" fmla="*/ 2 w 2"/>
                <a:gd name="T5" fmla="*/ 3 h 4"/>
                <a:gd name="T6" fmla="*/ 0 w 2"/>
                <a:gd name="T7" fmla="*/ 0 h 4"/>
              </a:gdLst>
              <a:ahLst/>
              <a:cxnLst>
                <a:cxn ang="0">
                  <a:pos x="T0" y="T1"/>
                </a:cxn>
                <a:cxn ang="0">
                  <a:pos x="T2" y="T3"/>
                </a:cxn>
                <a:cxn ang="0">
                  <a:pos x="T4" y="T5"/>
                </a:cxn>
                <a:cxn ang="0">
                  <a:pos x="T6" y="T7"/>
                </a:cxn>
              </a:cxnLst>
              <a:rect l="0" t="0" r="r" b="b"/>
              <a:pathLst>
                <a:path w="2" h="4">
                  <a:moveTo>
                    <a:pt x="0" y="0"/>
                  </a:moveTo>
                  <a:cubicBezTo>
                    <a:pt x="1" y="1"/>
                    <a:pt x="1" y="2"/>
                    <a:pt x="2" y="4"/>
                  </a:cubicBezTo>
                  <a:cubicBezTo>
                    <a:pt x="2" y="4"/>
                    <a:pt x="2" y="3"/>
                    <a:pt x="2" y="3"/>
                  </a:cubicBezTo>
                  <a:cubicBezTo>
                    <a:pt x="1" y="2"/>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6" name="Freeform 525"/>
            <p:cNvSpPr/>
            <p:nvPr/>
          </p:nvSpPr>
          <p:spPr bwMode="auto">
            <a:xfrm>
              <a:off x="3933" y="276"/>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0" y="1"/>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7" name="Freeform 526"/>
            <p:cNvSpPr/>
            <p:nvPr/>
          </p:nvSpPr>
          <p:spPr bwMode="auto">
            <a:xfrm>
              <a:off x="3935" y="281"/>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1"/>
                    <a:pt x="1" y="1"/>
                  </a:cubicBezTo>
                  <a:cubicBezTo>
                    <a:pt x="1" y="1"/>
                    <a:pt x="1"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8" name="Freeform 527"/>
            <p:cNvSpPr/>
            <p:nvPr/>
          </p:nvSpPr>
          <p:spPr bwMode="auto">
            <a:xfrm>
              <a:off x="3943" y="2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9" name="Freeform 528"/>
            <p:cNvSpPr>
              <a:spLocks noEditPoints="1"/>
            </p:cNvSpPr>
            <p:nvPr/>
          </p:nvSpPr>
          <p:spPr bwMode="auto">
            <a:xfrm>
              <a:off x="3941" y="294"/>
              <a:ext cx="5" cy="10"/>
            </a:xfrm>
            <a:custGeom>
              <a:avLst/>
              <a:gdLst>
                <a:gd name="T0" fmla="*/ 2 w 3"/>
                <a:gd name="T1" fmla="*/ 3 h 6"/>
                <a:gd name="T2" fmla="*/ 3 w 3"/>
                <a:gd name="T3" fmla="*/ 6 h 6"/>
                <a:gd name="T4" fmla="*/ 2 w 3"/>
                <a:gd name="T5" fmla="*/ 3 h 6"/>
                <a:gd name="T6" fmla="*/ 0 w 3"/>
                <a:gd name="T7" fmla="*/ 0 h 6"/>
                <a:gd name="T8" fmla="*/ 1 w 3"/>
                <a:gd name="T9" fmla="*/ 2 h 6"/>
                <a:gd name="T10" fmla="*/ 1 w 3"/>
                <a:gd name="T11" fmla="*/ 1 h 6"/>
                <a:gd name="T12" fmla="*/ 1 w 3"/>
                <a:gd name="T13" fmla="*/ 1 h 6"/>
                <a:gd name="T14" fmla="*/ 0 w 3"/>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2" y="3"/>
                  </a:moveTo>
                  <a:cubicBezTo>
                    <a:pt x="2" y="4"/>
                    <a:pt x="2" y="5"/>
                    <a:pt x="3" y="6"/>
                  </a:cubicBezTo>
                  <a:cubicBezTo>
                    <a:pt x="2" y="5"/>
                    <a:pt x="2" y="4"/>
                    <a:pt x="2" y="3"/>
                  </a:cubicBezTo>
                  <a:moveTo>
                    <a:pt x="0" y="0"/>
                  </a:moveTo>
                  <a:cubicBezTo>
                    <a:pt x="1" y="1"/>
                    <a:pt x="1" y="1"/>
                    <a:pt x="1" y="2"/>
                  </a:cubicBezTo>
                  <a:cubicBezTo>
                    <a:pt x="1" y="2"/>
                    <a:pt x="1" y="1"/>
                    <a:pt x="1" y="1"/>
                  </a:cubicBezTo>
                  <a:cubicBezTo>
                    <a:pt x="1" y="1"/>
                    <a:pt x="1" y="1"/>
                    <a:pt x="1" y="1"/>
                  </a:cubicBezTo>
                  <a:cubicBezTo>
                    <a:pt x="1" y="1"/>
                    <a:pt x="1"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0" name="Freeform 529"/>
            <p:cNvSpPr/>
            <p:nvPr/>
          </p:nvSpPr>
          <p:spPr bwMode="auto">
            <a:xfrm>
              <a:off x="3938" y="286"/>
              <a:ext cx="10" cy="21"/>
            </a:xfrm>
            <a:custGeom>
              <a:avLst/>
              <a:gdLst>
                <a:gd name="T0" fmla="*/ 0 w 6"/>
                <a:gd name="T1" fmla="*/ 0 h 13"/>
                <a:gd name="T2" fmla="*/ 6 w 6"/>
                <a:gd name="T3" fmla="*/ 13 h 13"/>
                <a:gd name="T4" fmla="*/ 5 w 6"/>
                <a:gd name="T5" fmla="*/ 11 h 13"/>
                <a:gd name="T6" fmla="*/ 4 w 6"/>
                <a:gd name="T7" fmla="*/ 8 h 13"/>
                <a:gd name="T8" fmla="*/ 4 w 6"/>
                <a:gd name="T9" fmla="*/ 8 h 13"/>
                <a:gd name="T10" fmla="*/ 3 w 6"/>
                <a:gd name="T11" fmla="*/ 7 h 13"/>
                <a:gd name="T12" fmla="*/ 2 w 6"/>
                <a:gd name="T13" fmla="*/ 5 h 13"/>
                <a:gd name="T14" fmla="*/ 0 w 6"/>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3">
                  <a:moveTo>
                    <a:pt x="0" y="0"/>
                  </a:moveTo>
                  <a:cubicBezTo>
                    <a:pt x="2" y="4"/>
                    <a:pt x="4" y="9"/>
                    <a:pt x="6" y="13"/>
                  </a:cubicBezTo>
                  <a:cubicBezTo>
                    <a:pt x="6" y="12"/>
                    <a:pt x="5" y="11"/>
                    <a:pt x="5" y="11"/>
                  </a:cubicBezTo>
                  <a:cubicBezTo>
                    <a:pt x="4" y="10"/>
                    <a:pt x="4" y="9"/>
                    <a:pt x="4" y="8"/>
                  </a:cubicBezTo>
                  <a:cubicBezTo>
                    <a:pt x="4" y="8"/>
                    <a:pt x="4" y="8"/>
                    <a:pt x="4" y="8"/>
                  </a:cubicBezTo>
                  <a:cubicBezTo>
                    <a:pt x="3" y="7"/>
                    <a:pt x="3" y="7"/>
                    <a:pt x="3" y="7"/>
                  </a:cubicBezTo>
                  <a:cubicBezTo>
                    <a:pt x="3" y="6"/>
                    <a:pt x="3" y="6"/>
                    <a:pt x="2" y="5"/>
                  </a:cubicBezTo>
                  <a:cubicBezTo>
                    <a:pt x="2" y="4"/>
                    <a:pt x="1" y="2"/>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1" name="Freeform 530"/>
            <p:cNvSpPr/>
            <p:nvPr/>
          </p:nvSpPr>
          <p:spPr bwMode="auto">
            <a:xfrm>
              <a:off x="3950" y="312"/>
              <a:ext cx="1" cy="1"/>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1" y="1"/>
                  </a:cubicBezTo>
                  <a:cubicBezTo>
                    <a:pt x="1"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2" name="Freeform 531"/>
            <p:cNvSpPr/>
            <p:nvPr/>
          </p:nvSpPr>
          <p:spPr bwMode="auto">
            <a:xfrm>
              <a:off x="3950" y="310"/>
              <a:ext cx="5" cy="13"/>
            </a:xfrm>
            <a:custGeom>
              <a:avLst/>
              <a:gdLst>
                <a:gd name="T0" fmla="*/ 0 w 3"/>
                <a:gd name="T1" fmla="*/ 0 h 8"/>
                <a:gd name="T2" fmla="*/ 3 w 3"/>
                <a:gd name="T3" fmla="*/ 8 h 8"/>
                <a:gd name="T4" fmla="*/ 3 w 3"/>
                <a:gd name="T5" fmla="*/ 8 h 8"/>
                <a:gd name="T6" fmla="*/ 1 w 3"/>
                <a:gd name="T7" fmla="*/ 2 h 8"/>
                <a:gd name="T8" fmla="*/ 0 w 3"/>
                <a:gd name="T9" fmla="*/ 1 h 8"/>
                <a:gd name="T10" fmla="*/ 0 w 3"/>
                <a:gd name="T11" fmla="*/ 0 h 8"/>
              </a:gdLst>
              <a:ahLst/>
              <a:cxnLst>
                <a:cxn ang="0">
                  <a:pos x="T0" y="T1"/>
                </a:cxn>
                <a:cxn ang="0">
                  <a:pos x="T2" y="T3"/>
                </a:cxn>
                <a:cxn ang="0">
                  <a:pos x="T4" y="T5"/>
                </a:cxn>
                <a:cxn ang="0">
                  <a:pos x="T6" y="T7"/>
                </a:cxn>
                <a:cxn ang="0">
                  <a:pos x="T8" y="T9"/>
                </a:cxn>
                <a:cxn ang="0">
                  <a:pos x="T10" y="T11"/>
                </a:cxn>
              </a:cxnLst>
              <a:rect l="0" t="0" r="r" b="b"/>
              <a:pathLst>
                <a:path w="3" h="8">
                  <a:moveTo>
                    <a:pt x="0" y="0"/>
                  </a:moveTo>
                  <a:cubicBezTo>
                    <a:pt x="1" y="2"/>
                    <a:pt x="2" y="5"/>
                    <a:pt x="3" y="8"/>
                  </a:cubicBezTo>
                  <a:cubicBezTo>
                    <a:pt x="3" y="8"/>
                    <a:pt x="3" y="8"/>
                    <a:pt x="3" y="8"/>
                  </a:cubicBezTo>
                  <a:cubicBezTo>
                    <a:pt x="2" y="6"/>
                    <a:pt x="2" y="4"/>
                    <a:pt x="1" y="2"/>
                  </a:cubicBezTo>
                  <a:cubicBezTo>
                    <a:pt x="0" y="1"/>
                    <a:pt x="0" y="1"/>
                    <a:pt x="0"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3" name="Freeform 532"/>
            <p:cNvSpPr/>
            <p:nvPr/>
          </p:nvSpPr>
          <p:spPr bwMode="auto">
            <a:xfrm>
              <a:off x="3956" y="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4" name="Freeform 533"/>
            <p:cNvSpPr/>
            <p:nvPr/>
          </p:nvSpPr>
          <p:spPr bwMode="auto">
            <a:xfrm>
              <a:off x="3956" y="325"/>
              <a:ext cx="10" cy="23"/>
            </a:xfrm>
            <a:custGeom>
              <a:avLst/>
              <a:gdLst>
                <a:gd name="T0" fmla="*/ 0 w 6"/>
                <a:gd name="T1" fmla="*/ 0 h 14"/>
                <a:gd name="T2" fmla="*/ 6 w 6"/>
                <a:gd name="T3" fmla="*/ 14 h 14"/>
                <a:gd name="T4" fmla="*/ 4 w 6"/>
                <a:gd name="T5" fmla="*/ 9 h 14"/>
                <a:gd name="T6" fmla="*/ 3 w 6"/>
                <a:gd name="T7" fmla="*/ 7 h 14"/>
                <a:gd name="T8" fmla="*/ 0 w 6"/>
                <a:gd name="T9" fmla="*/ 0 h 14"/>
                <a:gd name="T10" fmla="*/ 0 w 6"/>
                <a:gd name="T11" fmla="*/ 0 h 14"/>
                <a:gd name="T12" fmla="*/ 0 w 6"/>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6" h="14">
                  <a:moveTo>
                    <a:pt x="0" y="0"/>
                  </a:moveTo>
                  <a:cubicBezTo>
                    <a:pt x="2" y="4"/>
                    <a:pt x="4" y="9"/>
                    <a:pt x="6" y="14"/>
                  </a:cubicBezTo>
                  <a:cubicBezTo>
                    <a:pt x="5" y="12"/>
                    <a:pt x="4" y="11"/>
                    <a:pt x="4" y="9"/>
                  </a:cubicBezTo>
                  <a:cubicBezTo>
                    <a:pt x="3" y="8"/>
                    <a:pt x="3" y="8"/>
                    <a:pt x="3" y="7"/>
                  </a:cubicBezTo>
                  <a:cubicBezTo>
                    <a:pt x="2" y="5"/>
                    <a:pt x="1" y="3"/>
                    <a:pt x="0" y="0"/>
                  </a:cubicBez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5" name="Freeform 534"/>
            <p:cNvSpPr>
              <a:spLocks noEditPoints="1"/>
            </p:cNvSpPr>
            <p:nvPr/>
          </p:nvSpPr>
          <p:spPr bwMode="auto">
            <a:xfrm>
              <a:off x="3968" y="354"/>
              <a:ext cx="6" cy="15"/>
            </a:xfrm>
            <a:custGeom>
              <a:avLst/>
              <a:gdLst>
                <a:gd name="T0" fmla="*/ 4 w 4"/>
                <a:gd name="T1" fmla="*/ 9 h 9"/>
                <a:gd name="T2" fmla="*/ 4 w 4"/>
                <a:gd name="T3" fmla="*/ 9 h 9"/>
                <a:gd name="T4" fmla="*/ 4 w 4"/>
                <a:gd name="T5" fmla="*/ 9 h 9"/>
                <a:gd name="T6" fmla="*/ 4 w 4"/>
                <a:gd name="T7" fmla="*/ 9 h 9"/>
                <a:gd name="T8" fmla="*/ 4 w 4"/>
                <a:gd name="T9" fmla="*/ 9 h 9"/>
                <a:gd name="T10" fmla="*/ 0 w 4"/>
                <a:gd name="T11" fmla="*/ 0 h 9"/>
                <a:gd name="T12" fmla="*/ 1 w 4"/>
                <a:gd name="T13" fmla="*/ 0 h 9"/>
                <a:gd name="T14" fmla="*/ 0 w 4"/>
                <a:gd name="T15" fmla="*/ 0 h 9"/>
                <a:gd name="T16" fmla="*/ 0 w 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9">
                  <a:moveTo>
                    <a:pt x="4" y="9"/>
                  </a:moveTo>
                  <a:cubicBezTo>
                    <a:pt x="4" y="9"/>
                    <a:pt x="4" y="9"/>
                    <a:pt x="4" y="9"/>
                  </a:cubicBezTo>
                  <a:cubicBezTo>
                    <a:pt x="4" y="9"/>
                    <a:pt x="4" y="9"/>
                    <a:pt x="4" y="9"/>
                  </a:cubicBezTo>
                  <a:cubicBezTo>
                    <a:pt x="4" y="9"/>
                    <a:pt x="4" y="9"/>
                    <a:pt x="4" y="9"/>
                  </a:cubicBezTo>
                  <a:cubicBezTo>
                    <a:pt x="4" y="9"/>
                    <a:pt x="4" y="9"/>
                    <a:pt x="4" y="9"/>
                  </a:cubicBezTo>
                  <a:moveTo>
                    <a:pt x="0" y="0"/>
                  </a:moveTo>
                  <a:cubicBezTo>
                    <a:pt x="1" y="0"/>
                    <a:pt x="1" y="0"/>
                    <a:pt x="1" y="0"/>
                  </a:cubicBezTo>
                  <a:cubicBezTo>
                    <a:pt x="1" y="0"/>
                    <a:pt x="1"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6" name="Freeform 535"/>
            <p:cNvSpPr>
              <a:spLocks noEditPoints="1"/>
            </p:cNvSpPr>
            <p:nvPr/>
          </p:nvSpPr>
          <p:spPr bwMode="auto">
            <a:xfrm>
              <a:off x="3968" y="353"/>
              <a:ext cx="8" cy="19"/>
            </a:xfrm>
            <a:custGeom>
              <a:avLst/>
              <a:gdLst>
                <a:gd name="T0" fmla="*/ 4 w 5"/>
                <a:gd name="T1" fmla="*/ 9 h 12"/>
                <a:gd name="T2" fmla="*/ 5 w 5"/>
                <a:gd name="T3" fmla="*/ 12 h 12"/>
                <a:gd name="T4" fmla="*/ 4 w 5"/>
                <a:gd name="T5" fmla="*/ 10 h 12"/>
                <a:gd name="T6" fmla="*/ 4 w 5"/>
                <a:gd name="T7" fmla="*/ 10 h 12"/>
                <a:gd name="T8" fmla="*/ 4 w 5"/>
                <a:gd name="T9" fmla="*/ 9 h 12"/>
                <a:gd name="T10" fmla="*/ 0 w 5"/>
                <a:gd name="T11" fmla="*/ 0 h 12"/>
                <a:gd name="T12" fmla="*/ 2 w 5"/>
                <a:gd name="T13" fmla="*/ 4 h 12"/>
                <a:gd name="T14" fmla="*/ 1 w 5"/>
                <a:gd name="T15" fmla="*/ 1 h 12"/>
                <a:gd name="T16" fmla="*/ 0 w 5"/>
                <a:gd name="T17" fmla="*/ 1 h 12"/>
                <a:gd name="T18" fmla="*/ 0 w 5"/>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2">
                  <a:moveTo>
                    <a:pt x="4" y="9"/>
                  </a:moveTo>
                  <a:cubicBezTo>
                    <a:pt x="4" y="10"/>
                    <a:pt x="5" y="11"/>
                    <a:pt x="5" y="12"/>
                  </a:cubicBezTo>
                  <a:cubicBezTo>
                    <a:pt x="5" y="11"/>
                    <a:pt x="5" y="11"/>
                    <a:pt x="4" y="10"/>
                  </a:cubicBezTo>
                  <a:cubicBezTo>
                    <a:pt x="4" y="10"/>
                    <a:pt x="4" y="10"/>
                    <a:pt x="4" y="10"/>
                  </a:cubicBezTo>
                  <a:cubicBezTo>
                    <a:pt x="4" y="9"/>
                    <a:pt x="4" y="9"/>
                    <a:pt x="4" y="9"/>
                  </a:cubicBezTo>
                  <a:moveTo>
                    <a:pt x="0" y="0"/>
                  </a:moveTo>
                  <a:cubicBezTo>
                    <a:pt x="1" y="1"/>
                    <a:pt x="1" y="2"/>
                    <a:pt x="2" y="4"/>
                  </a:cubicBezTo>
                  <a:cubicBezTo>
                    <a:pt x="1" y="3"/>
                    <a:pt x="1" y="2"/>
                    <a:pt x="1" y="1"/>
                  </a:cubicBezTo>
                  <a:cubicBezTo>
                    <a:pt x="1" y="1"/>
                    <a:pt x="1" y="1"/>
                    <a:pt x="0" y="1"/>
                  </a:cubicBezTo>
                  <a:cubicBezTo>
                    <a:pt x="0" y="1"/>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7" name="Freeform 536"/>
            <p:cNvSpPr/>
            <p:nvPr/>
          </p:nvSpPr>
          <p:spPr bwMode="auto">
            <a:xfrm>
              <a:off x="3968" y="353"/>
              <a:ext cx="8" cy="21"/>
            </a:xfrm>
            <a:custGeom>
              <a:avLst/>
              <a:gdLst>
                <a:gd name="T0" fmla="*/ 0 w 5"/>
                <a:gd name="T1" fmla="*/ 0 h 13"/>
                <a:gd name="T2" fmla="*/ 5 w 5"/>
                <a:gd name="T3" fmla="*/ 13 h 13"/>
                <a:gd name="T4" fmla="*/ 5 w 5"/>
                <a:gd name="T5" fmla="*/ 12 h 13"/>
                <a:gd name="T6" fmla="*/ 4 w 5"/>
                <a:gd name="T7" fmla="*/ 9 h 13"/>
                <a:gd name="T8" fmla="*/ 4 w 5"/>
                <a:gd name="T9" fmla="*/ 9 h 13"/>
                <a:gd name="T10" fmla="*/ 2 w 5"/>
                <a:gd name="T11" fmla="*/ 4 h 13"/>
                <a:gd name="T12" fmla="*/ 0 w 5"/>
                <a:gd name="T13" fmla="*/ 0 h 13"/>
                <a:gd name="T14" fmla="*/ 0 w 5"/>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3">
                  <a:moveTo>
                    <a:pt x="0" y="0"/>
                  </a:moveTo>
                  <a:cubicBezTo>
                    <a:pt x="2" y="4"/>
                    <a:pt x="4" y="8"/>
                    <a:pt x="5" y="13"/>
                  </a:cubicBezTo>
                  <a:cubicBezTo>
                    <a:pt x="5" y="12"/>
                    <a:pt x="5" y="12"/>
                    <a:pt x="5" y="12"/>
                  </a:cubicBezTo>
                  <a:cubicBezTo>
                    <a:pt x="5" y="11"/>
                    <a:pt x="4" y="10"/>
                    <a:pt x="4" y="9"/>
                  </a:cubicBezTo>
                  <a:cubicBezTo>
                    <a:pt x="4" y="9"/>
                    <a:pt x="4" y="9"/>
                    <a:pt x="4" y="9"/>
                  </a:cubicBezTo>
                  <a:cubicBezTo>
                    <a:pt x="3" y="7"/>
                    <a:pt x="2" y="5"/>
                    <a:pt x="2" y="4"/>
                  </a:cubicBezTo>
                  <a:cubicBezTo>
                    <a:pt x="1" y="2"/>
                    <a:pt x="1"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8" name="Freeform 537"/>
            <p:cNvSpPr>
              <a:spLocks noEditPoints="1"/>
            </p:cNvSpPr>
            <p:nvPr/>
          </p:nvSpPr>
          <p:spPr bwMode="auto">
            <a:xfrm>
              <a:off x="3935" y="277"/>
              <a:ext cx="44" cy="102"/>
            </a:xfrm>
            <a:custGeom>
              <a:avLst/>
              <a:gdLst>
                <a:gd name="T0" fmla="*/ 26 w 27"/>
                <a:gd name="T1" fmla="*/ 60 h 62"/>
                <a:gd name="T2" fmla="*/ 27 w 27"/>
                <a:gd name="T3" fmla="*/ 62 h 62"/>
                <a:gd name="T4" fmla="*/ 26 w 27"/>
                <a:gd name="T5" fmla="*/ 60 h 62"/>
                <a:gd name="T6" fmla="*/ 0 w 27"/>
                <a:gd name="T7" fmla="*/ 0 h 62"/>
                <a:gd name="T8" fmla="*/ 0 w 27"/>
                <a:gd name="T9" fmla="*/ 0 h 62"/>
                <a:gd name="T10" fmla="*/ 26 w 27"/>
                <a:gd name="T11" fmla="*/ 60 h 62"/>
                <a:gd name="T12" fmla="*/ 26 w 27"/>
                <a:gd name="T13" fmla="*/ 60 h 62"/>
                <a:gd name="T14" fmla="*/ 25 w 27"/>
                <a:gd name="T15" fmla="*/ 59 h 62"/>
                <a:gd name="T16" fmla="*/ 20 w 27"/>
                <a:gd name="T17" fmla="*/ 46 h 62"/>
                <a:gd name="T18" fmla="*/ 20 w 27"/>
                <a:gd name="T19" fmla="*/ 45 h 62"/>
                <a:gd name="T20" fmla="*/ 19 w 27"/>
                <a:gd name="T21" fmla="*/ 43 h 62"/>
                <a:gd name="T22" fmla="*/ 13 w 27"/>
                <a:gd name="T23" fmla="*/ 29 h 62"/>
                <a:gd name="T24" fmla="*/ 12 w 27"/>
                <a:gd name="T25" fmla="*/ 28 h 62"/>
                <a:gd name="T26" fmla="*/ 9 w 27"/>
                <a:gd name="T27" fmla="*/ 20 h 62"/>
                <a:gd name="T28" fmla="*/ 9 w 27"/>
                <a:gd name="T29" fmla="*/ 19 h 62"/>
                <a:gd name="T30" fmla="*/ 8 w 27"/>
                <a:gd name="T31" fmla="*/ 18 h 62"/>
                <a:gd name="T32" fmla="*/ 2 w 27"/>
                <a:gd name="T33" fmla="*/ 5 h 62"/>
                <a:gd name="T34" fmla="*/ 2 w 27"/>
                <a:gd name="T35" fmla="*/ 5 h 62"/>
                <a:gd name="T36" fmla="*/ 1 w 27"/>
                <a:gd name="T37" fmla="*/ 4 h 62"/>
                <a:gd name="T38" fmla="*/ 1 w 27"/>
                <a:gd name="T39" fmla="*/ 3 h 62"/>
                <a:gd name="T40" fmla="*/ 0 w 27"/>
                <a:gd name="T41" fmla="*/ 2 h 62"/>
                <a:gd name="T42" fmla="*/ 0 w 27"/>
                <a:gd name="T43" fmla="*/ 1 h 62"/>
                <a:gd name="T44" fmla="*/ 0 w 27"/>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62">
                  <a:moveTo>
                    <a:pt x="26" y="60"/>
                  </a:moveTo>
                  <a:cubicBezTo>
                    <a:pt x="26" y="61"/>
                    <a:pt x="26" y="61"/>
                    <a:pt x="27" y="62"/>
                  </a:cubicBezTo>
                  <a:cubicBezTo>
                    <a:pt x="26" y="61"/>
                    <a:pt x="26" y="61"/>
                    <a:pt x="26" y="60"/>
                  </a:cubicBezTo>
                  <a:moveTo>
                    <a:pt x="0" y="0"/>
                  </a:moveTo>
                  <a:cubicBezTo>
                    <a:pt x="0" y="0"/>
                    <a:pt x="0" y="0"/>
                    <a:pt x="0" y="0"/>
                  </a:cubicBezTo>
                  <a:cubicBezTo>
                    <a:pt x="8" y="17"/>
                    <a:pt x="17" y="38"/>
                    <a:pt x="26" y="60"/>
                  </a:cubicBezTo>
                  <a:cubicBezTo>
                    <a:pt x="26" y="60"/>
                    <a:pt x="26" y="60"/>
                    <a:pt x="26" y="60"/>
                  </a:cubicBezTo>
                  <a:cubicBezTo>
                    <a:pt x="26" y="60"/>
                    <a:pt x="26" y="59"/>
                    <a:pt x="25" y="59"/>
                  </a:cubicBezTo>
                  <a:cubicBezTo>
                    <a:pt x="24" y="54"/>
                    <a:pt x="22" y="50"/>
                    <a:pt x="20" y="46"/>
                  </a:cubicBezTo>
                  <a:cubicBezTo>
                    <a:pt x="20" y="46"/>
                    <a:pt x="20" y="46"/>
                    <a:pt x="20" y="45"/>
                  </a:cubicBezTo>
                  <a:cubicBezTo>
                    <a:pt x="20" y="45"/>
                    <a:pt x="19" y="44"/>
                    <a:pt x="19" y="43"/>
                  </a:cubicBezTo>
                  <a:cubicBezTo>
                    <a:pt x="17" y="38"/>
                    <a:pt x="15" y="33"/>
                    <a:pt x="13" y="29"/>
                  </a:cubicBezTo>
                  <a:cubicBezTo>
                    <a:pt x="13" y="29"/>
                    <a:pt x="12" y="28"/>
                    <a:pt x="12" y="28"/>
                  </a:cubicBezTo>
                  <a:cubicBezTo>
                    <a:pt x="11" y="25"/>
                    <a:pt x="10" y="22"/>
                    <a:pt x="9" y="20"/>
                  </a:cubicBezTo>
                  <a:cubicBezTo>
                    <a:pt x="9" y="19"/>
                    <a:pt x="9" y="19"/>
                    <a:pt x="9" y="19"/>
                  </a:cubicBezTo>
                  <a:cubicBezTo>
                    <a:pt x="8" y="19"/>
                    <a:pt x="8" y="18"/>
                    <a:pt x="8" y="18"/>
                  </a:cubicBezTo>
                  <a:cubicBezTo>
                    <a:pt x="6" y="14"/>
                    <a:pt x="4" y="9"/>
                    <a:pt x="2" y="5"/>
                  </a:cubicBezTo>
                  <a:cubicBezTo>
                    <a:pt x="2" y="5"/>
                    <a:pt x="2" y="5"/>
                    <a:pt x="2" y="5"/>
                  </a:cubicBezTo>
                  <a:cubicBezTo>
                    <a:pt x="2" y="5"/>
                    <a:pt x="2" y="4"/>
                    <a:pt x="1" y="4"/>
                  </a:cubicBezTo>
                  <a:cubicBezTo>
                    <a:pt x="1" y="3"/>
                    <a:pt x="1" y="3"/>
                    <a:pt x="1" y="3"/>
                  </a:cubicBezTo>
                  <a:cubicBezTo>
                    <a:pt x="1" y="3"/>
                    <a:pt x="1" y="2"/>
                    <a:pt x="0" y="2"/>
                  </a:cubicBezTo>
                  <a:cubicBezTo>
                    <a:pt x="0" y="2"/>
                    <a:pt x="0" y="1"/>
                    <a:pt x="0" y="1"/>
                  </a:cubicBezTo>
                  <a:cubicBezTo>
                    <a:pt x="0" y="1"/>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9" name="Freeform 538"/>
            <p:cNvSpPr/>
            <p:nvPr/>
          </p:nvSpPr>
          <p:spPr bwMode="auto">
            <a:xfrm>
              <a:off x="3981" y="384"/>
              <a:ext cx="1" cy="3"/>
            </a:xfrm>
            <a:custGeom>
              <a:avLst/>
              <a:gdLst>
                <a:gd name="T0" fmla="*/ 0 w 1"/>
                <a:gd name="T1" fmla="*/ 0 h 2"/>
                <a:gd name="T2" fmla="*/ 1 w 1"/>
                <a:gd name="T3" fmla="*/ 2 h 2"/>
                <a:gd name="T4" fmla="*/ 0 w 1"/>
                <a:gd name="T5" fmla="*/ 0 h 2"/>
                <a:gd name="T6" fmla="*/ 0 w 1"/>
                <a:gd name="T7" fmla="*/ 0 h 2"/>
              </a:gdLst>
              <a:ahLst/>
              <a:cxnLst>
                <a:cxn ang="0">
                  <a:pos x="T0" y="T1"/>
                </a:cxn>
                <a:cxn ang="0">
                  <a:pos x="T2" y="T3"/>
                </a:cxn>
                <a:cxn ang="0">
                  <a:pos x="T4" y="T5"/>
                </a:cxn>
                <a:cxn ang="0">
                  <a:pos x="T6" y="T7"/>
                </a:cxn>
              </a:cxnLst>
              <a:rect l="0" t="0" r="r" b="b"/>
              <a:pathLst>
                <a:path w="1" h="2">
                  <a:moveTo>
                    <a:pt x="0" y="0"/>
                  </a:moveTo>
                  <a:cubicBezTo>
                    <a:pt x="0" y="1"/>
                    <a:pt x="1" y="2"/>
                    <a:pt x="1" y="2"/>
                  </a:cubicBezTo>
                  <a:cubicBezTo>
                    <a:pt x="1" y="2"/>
                    <a:pt x="0" y="1"/>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0" name="Freeform 539"/>
            <p:cNvSpPr>
              <a:spLocks noEditPoints="1"/>
            </p:cNvSpPr>
            <p:nvPr/>
          </p:nvSpPr>
          <p:spPr bwMode="auto">
            <a:xfrm>
              <a:off x="3979" y="382"/>
              <a:ext cx="3" cy="7"/>
            </a:xfrm>
            <a:custGeom>
              <a:avLst/>
              <a:gdLst>
                <a:gd name="T0" fmla="*/ 1 w 2"/>
                <a:gd name="T1" fmla="*/ 1 h 4"/>
                <a:gd name="T2" fmla="*/ 2 w 2"/>
                <a:gd name="T3" fmla="*/ 4 h 4"/>
                <a:gd name="T4" fmla="*/ 2 w 2"/>
                <a:gd name="T5" fmla="*/ 3 h 4"/>
                <a:gd name="T6" fmla="*/ 1 w 2"/>
                <a:gd name="T7" fmla="*/ 1 h 4"/>
                <a:gd name="T8" fmla="*/ 1 w 2"/>
                <a:gd name="T9" fmla="*/ 1 h 4"/>
                <a:gd name="T10" fmla="*/ 0 w 2"/>
                <a:gd name="T11" fmla="*/ 0 h 4"/>
                <a:gd name="T12" fmla="*/ 1 w 2"/>
                <a:gd name="T13" fmla="*/ 1 h 4"/>
                <a:gd name="T14" fmla="*/ 1 w 2"/>
                <a:gd name="T15" fmla="*/ 0 h 4"/>
                <a:gd name="T16" fmla="*/ 0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1"/>
                  </a:moveTo>
                  <a:cubicBezTo>
                    <a:pt x="1" y="2"/>
                    <a:pt x="2" y="3"/>
                    <a:pt x="2" y="4"/>
                  </a:cubicBezTo>
                  <a:cubicBezTo>
                    <a:pt x="2" y="4"/>
                    <a:pt x="2" y="4"/>
                    <a:pt x="2" y="3"/>
                  </a:cubicBezTo>
                  <a:cubicBezTo>
                    <a:pt x="2" y="3"/>
                    <a:pt x="1" y="2"/>
                    <a:pt x="1" y="1"/>
                  </a:cubicBezTo>
                  <a:cubicBezTo>
                    <a:pt x="1" y="1"/>
                    <a:pt x="1" y="1"/>
                    <a:pt x="1" y="1"/>
                  </a:cubicBezTo>
                  <a:moveTo>
                    <a:pt x="0" y="0"/>
                  </a:moveTo>
                  <a:cubicBezTo>
                    <a:pt x="1" y="0"/>
                    <a:pt x="1" y="1"/>
                    <a:pt x="1" y="1"/>
                  </a:cubicBezTo>
                  <a:cubicBezTo>
                    <a:pt x="1" y="1"/>
                    <a:pt x="1" y="0"/>
                    <a:pt x="1" y="0"/>
                  </a:cubicBezTo>
                  <a:cubicBezTo>
                    <a:pt x="1"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1" name="Freeform 540"/>
            <p:cNvSpPr/>
            <p:nvPr/>
          </p:nvSpPr>
          <p:spPr bwMode="auto">
            <a:xfrm>
              <a:off x="3979" y="380"/>
              <a:ext cx="5" cy="12"/>
            </a:xfrm>
            <a:custGeom>
              <a:avLst/>
              <a:gdLst>
                <a:gd name="T0" fmla="*/ 0 w 3"/>
                <a:gd name="T1" fmla="*/ 0 h 7"/>
                <a:gd name="T2" fmla="*/ 0 w 3"/>
                <a:gd name="T3" fmla="*/ 0 h 7"/>
                <a:gd name="T4" fmla="*/ 3 w 3"/>
                <a:gd name="T5" fmla="*/ 7 h 7"/>
                <a:gd name="T6" fmla="*/ 2 w 3"/>
                <a:gd name="T7" fmla="*/ 5 h 7"/>
                <a:gd name="T8" fmla="*/ 1 w 3"/>
                <a:gd name="T9" fmla="*/ 2 h 7"/>
                <a:gd name="T10" fmla="*/ 1 w 3"/>
                <a:gd name="T11" fmla="*/ 2 h 7"/>
                <a:gd name="T12" fmla="*/ 1 w 3"/>
                <a:gd name="T13" fmla="*/ 2 h 7"/>
                <a:gd name="T14" fmla="*/ 0 w 3"/>
                <a:gd name="T15" fmla="*/ 1 h 7"/>
                <a:gd name="T16" fmla="*/ 0 w 3"/>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0" y="0"/>
                  </a:moveTo>
                  <a:cubicBezTo>
                    <a:pt x="0" y="0"/>
                    <a:pt x="0" y="0"/>
                    <a:pt x="0" y="0"/>
                  </a:cubicBezTo>
                  <a:cubicBezTo>
                    <a:pt x="1" y="2"/>
                    <a:pt x="2" y="5"/>
                    <a:pt x="3" y="7"/>
                  </a:cubicBezTo>
                  <a:cubicBezTo>
                    <a:pt x="3" y="7"/>
                    <a:pt x="3" y="6"/>
                    <a:pt x="2" y="5"/>
                  </a:cubicBezTo>
                  <a:cubicBezTo>
                    <a:pt x="2" y="4"/>
                    <a:pt x="1" y="3"/>
                    <a:pt x="1" y="2"/>
                  </a:cubicBezTo>
                  <a:cubicBezTo>
                    <a:pt x="1" y="2"/>
                    <a:pt x="1" y="2"/>
                    <a:pt x="1" y="2"/>
                  </a:cubicBezTo>
                  <a:cubicBezTo>
                    <a:pt x="1" y="2"/>
                    <a:pt x="1" y="2"/>
                    <a:pt x="1" y="2"/>
                  </a:cubicBezTo>
                  <a:cubicBezTo>
                    <a:pt x="1" y="2"/>
                    <a:pt x="1" y="1"/>
                    <a:pt x="0" y="1"/>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2" name="Oval 541"/>
            <p:cNvSpPr>
              <a:spLocks noChangeArrowheads="1"/>
            </p:cNvSpPr>
            <p:nvPr/>
          </p:nvSpPr>
          <p:spPr bwMode="auto">
            <a:xfrm>
              <a:off x="3927" y="261"/>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3" name="Freeform 542"/>
            <p:cNvSpPr/>
            <p:nvPr/>
          </p:nvSpPr>
          <p:spPr bwMode="auto">
            <a:xfrm>
              <a:off x="3923" y="255"/>
              <a:ext cx="5" cy="8"/>
            </a:xfrm>
            <a:custGeom>
              <a:avLst/>
              <a:gdLst>
                <a:gd name="T0" fmla="*/ 0 w 3"/>
                <a:gd name="T1" fmla="*/ 0 h 5"/>
                <a:gd name="T2" fmla="*/ 0 w 3"/>
                <a:gd name="T3" fmla="*/ 0 h 5"/>
                <a:gd name="T4" fmla="*/ 0 w 3"/>
                <a:gd name="T5" fmla="*/ 1 h 5"/>
                <a:gd name="T6" fmla="*/ 1 w 3"/>
                <a:gd name="T7" fmla="*/ 1 h 5"/>
                <a:gd name="T8" fmla="*/ 3 w 3"/>
                <a:gd name="T9" fmla="*/ 5 h 5"/>
                <a:gd name="T10" fmla="*/ 2 w 3"/>
                <a:gd name="T11" fmla="*/ 4 h 5"/>
                <a:gd name="T12" fmla="*/ 2 w 3"/>
                <a:gd name="T13" fmla="*/ 4 h 5"/>
                <a:gd name="T14" fmla="*/ 2 w 3"/>
                <a:gd name="T15" fmla="*/ 3 h 5"/>
                <a:gd name="T16" fmla="*/ 0 w 3"/>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0" y="0"/>
                  </a:moveTo>
                  <a:cubicBezTo>
                    <a:pt x="0" y="0"/>
                    <a:pt x="0" y="0"/>
                    <a:pt x="0" y="0"/>
                  </a:cubicBezTo>
                  <a:cubicBezTo>
                    <a:pt x="0" y="0"/>
                    <a:pt x="0" y="0"/>
                    <a:pt x="0" y="1"/>
                  </a:cubicBezTo>
                  <a:cubicBezTo>
                    <a:pt x="0" y="1"/>
                    <a:pt x="1" y="1"/>
                    <a:pt x="1" y="1"/>
                  </a:cubicBezTo>
                  <a:cubicBezTo>
                    <a:pt x="1" y="3"/>
                    <a:pt x="2" y="4"/>
                    <a:pt x="3" y="5"/>
                  </a:cubicBezTo>
                  <a:cubicBezTo>
                    <a:pt x="2" y="5"/>
                    <a:pt x="2" y="5"/>
                    <a:pt x="2" y="4"/>
                  </a:cubicBezTo>
                  <a:cubicBezTo>
                    <a:pt x="2" y="4"/>
                    <a:pt x="2" y="4"/>
                    <a:pt x="2" y="4"/>
                  </a:cubicBezTo>
                  <a:cubicBezTo>
                    <a:pt x="2" y="3"/>
                    <a:pt x="2" y="3"/>
                    <a:pt x="2" y="3"/>
                  </a:cubicBezTo>
                  <a:cubicBezTo>
                    <a:pt x="1" y="2"/>
                    <a:pt x="1"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4" name="Freeform 543"/>
            <p:cNvSpPr/>
            <p:nvPr/>
          </p:nvSpPr>
          <p:spPr bwMode="auto">
            <a:xfrm>
              <a:off x="3925" y="256"/>
              <a:ext cx="3" cy="8"/>
            </a:xfrm>
            <a:custGeom>
              <a:avLst/>
              <a:gdLst>
                <a:gd name="T0" fmla="*/ 0 w 2"/>
                <a:gd name="T1" fmla="*/ 0 h 5"/>
                <a:gd name="T2" fmla="*/ 2 w 2"/>
                <a:gd name="T3" fmla="*/ 5 h 5"/>
                <a:gd name="T4" fmla="*/ 2 w 2"/>
                <a:gd name="T5" fmla="*/ 5 h 5"/>
                <a:gd name="T6" fmla="*/ 2 w 2"/>
                <a:gd name="T7" fmla="*/ 4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cubicBezTo>
                    <a:pt x="0" y="2"/>
                    <a:pt x="1" y="3"/>
                    <a:pt x="2" y="5"/>
                  </a:cubicBezTo>
                  <a:cubicBezTo>
                    <a:pt x="2" y="5"/>
                    <a:pt x="2" y="5"/>
                    <a:pt x="2" y="5"/>
                  </a:cubicBezTo>
                  <a:cubicBezTo>
                    <a:pt x="2" y="5"/>
                    <a:pt x="2" y="5"/>
                    <a:pt x="2" y="4"/>
                  </a:cubicBezTo>
                  <a:cubicBezTo>
                    <a:pt x="1" y="3"/>
                    <a:pt x="0" y="2"/>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5" name="Freeform 544"/>
            <p:cNvSpPr/>
            <p:nvPr/>
          </p:nvSpPr>
          <p:spPr bwMode="auto">
            <a:xfrm>
              <a:off x="3986" y="395"/>
              <a:ext cx="5" cy="13"/>
            </a:xfrm>
            <a:custGeom>
              <a:avLst/>
              <a:gdLst>
                <a:gd name="T0" fmla="*/ 0 w 3"/>
                <a:gd name="T1" fmla="*/ 0 h 8"/>
                <a:gd name="T2" fmla="*/ 3 w 3"/>
                <a:gd name="T3" fmla="*/ 8 h 8"/>
                <a:gd name="T4" fmla="*/ 0 w 3"/>
                <a:gd name="T5" fmla="*/ 0 h 8"/>
              </a:gdLst>
              <a:ahLst/>
              <a:cxnLst>
                <a:cxn ang="0">
                  <a:pos x="T0" y="T1"/>
                </a:cxn>
                <a:cxn ang="0">
                  <a:pos x="T2" y="T3"/>
                </a:cxn>
                <a:cxn ang="0">
                  <a:pos x="T4" y="T5"/>
                </a:cxn>
              </a:cxnLst>
              <a:rect l="0" t="0" r="r" b="b"/>
              <a:pathLst>
                <a:path w="3" h="8">
                  <a:moveTo>
                    <a:pt x="0" y="0"/>
                  </a:moveTo>
                  <a:cubicBezTo>
                    <a:pt x="1" y="3"/>
                    <a:pt x="2" y="5"/>
                    <a:pt x="3" y="8"/>
                  </a:cubicBezTo>
                  <a:cubicBezTo>
                    <a:pt x="2" y="5"/>
                    <a:pt x="1" y="3"/>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6" name="Freeform 545"/>
            <p:cNvSpPr/>
            <p:nvPr/>
          </p:nvSpPr>
          <p:spPr bwMode="auto">
            <a:xfrm>
              <a:off x="3928" y="266"/>
              <a:ext cx="2" cy="3"/>
            </a:xfrm>
            <a:custGeom>
              <a:avLst/>
              <a:gdLst>
                <a:gd name="T0" fmla="*/ 0 w 1"/>
                <a:gd name="T1" fmla="*/ 0 h 2"/>
                <a:gd name="T2" fmla="*/ 1 w 1"/>
                <a:gd name="T3" fmla="*/ 2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1" y="0"/>
                    <a:pt x="1" y="1"/>
                    <a:pt x="1" y="2"/>
                  </a:cubicBezTo>
                  <a:cubicBezTo>
                    <a:pt x="1" y="2"/>
                    <a:pt x="1" y="2"/>
                    <a:pt x="1" y="2"/>
                  </a:cubicBezTo>
                  <a:cubicBezTo>
                    <a:pt x="1" y="1"/>
                    <a:pt x="1"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7" name="Freeform 546"/>
            <p:cNvSpPr>
              <a:spLocks noEditPoints="1"/>
            </p:cNvSpPr>
            <p:nvPr/>
          </p:nvSpPr>
          <p:spPr bwMode="auto">
            <a:xfrm>
              <a:off x="3928" y="266"/>
              <a:ext cx="5" cy="10"/>
            </a:xfrm>
            <a:custGeom>
              <a:avLst/>
              <a:gdLst>
                <a:gd name="T0" fmla="*/ 1 w 3"/>
                <a:gd name="T1" fmla="*/ 2 h 6"/>
                <a:gd name="T2" fmla="*/ 3 w 3"/>
                <a:gd name="T3" fmla="*/ 6 h 6"/>
                <a:gd name="T4" fmla="*/ 3 w 3"/>
                <a:gd name="T5" fmla="*/ 6 h 6"/>
                <a:gd name="T6" fmla="*/ 3 w 3"/>
                <a:gd name="T7" fmla="*/ 5 h 6"/>
                <a:gd name="T8" fmla="*/ 1 w 3"/>
                <a:gd name="T9" fmla="*/ 2 h 6"/>
                <a:gd name="T10" fmla="*/ 0 w 3"/>
                <a:gd name="T11" fmla="*/ 0 h 6"/>
                <a:gd name="T12" fmla="*/ 1 w 3"/>
                <a:gd name="T13" fmla="*/ 2 h 6"/>
                <a:gd name="T14" fmla="*/ 0 w 3"/>
                <a:gd name="T15" fmla="*/ 0 h 6"/>
                <a:gd name="T16" fmla="*/ 0 w 3"/>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6">
                  <a:moveTo>
                    <a:pt x="1" y="2"/>
                  </a:moveTo>
                  <a:cubicBezTo>
                    <a:pt x="2" y="3"/>
                    <a:pt x="3" y="5"/>
                    <a:pt x="3" y="6"/>
                  </a:cubicBezTo>
                  <a:cubicBezTo>
                    <a:pt x="3" y="6"/>
                    <a:pt x="3" y="6"/>
                    <a:pt x="3" y="6"/>
                  </a:cubicBezTo>
                  <a:cubicBezTo>
                    <a:pt x="3" y="6"/>
                    <a:pt x="3" y="5"/>
                    <a:pt x="3" y="5"/>
                  </a:cubicBezTo>
                  <a:cubicBezTo>
                    <a:pt x="2" y="4"/>
                    <a:pt x="2" y="3"/>
                    <a:pt x="1" y="2"/>
                  </a:cubicBezTo>
                  <a:moveTo>
                    <a:pt x="0" y="0"/>
                  </a:moveTo>
                  <a:cubicBezTo>
                    <a:pt x="1" y="0"/>
                    <a:pt x="1" y="1"/>
                    <a:pt x="1" y="2"/>
                  </a:cubicBezTo>
                  <a:cubicBezTo>
                    <a:pt x="1" y="1"/>
                    <a:pt x="1"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8" name="Oval 547"/>
            <p:cNvSpPr>
              <a:spLocks noChangeArrowheads="1"/>
            </p:cNvSpPr>
            <p:nvPr/>
          </p:nvSpPr>
          <p:spPr bwMode="auto">
            <a:xfrm>
              <a:off x="3932" y="273"/>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9" name="Freeform 548"/>
            <p:cNvSpPr/>
            <p:nvPr/>
          </p:nvSpPr>
          <p:spPr bwMode="auto">
            <a:xfrm>
              <a:off x="3930" y="269"/>
              <a:ext cx="3" cy="5"/>
            </a:xfrm>
            <a:custGeom>
              <a:avLst/>
              <a:gdLst>
                <a:gd name="T0" fmla="*/ 0 w 2"/>
                <a:gd name="T1" fmla="*/ 0 h 3"/>
                <a:gd name="T2" fmla="*/ 0 w 2"/>
                <a:gd name="T3" fmla="*/ 0 h 3"/>
                <a:gd name="T4" fmla="*/ 0 w 2"/>
                <a:gd name="T5" fmla="*/ 0 h 3"/>
                <a:gd name="T6" fmla="*/ 2 w 2"/>
                <a:gd name="T7" fmla="*/ 3 h 3"/>
                <a:gd name="T8" fmla="*/ 1 w 2"/>
                <a:gd name="T9" fmla="*/ 2 h 3"/>
                <a:gd name="T10" fmla="*/ 1 w 2"/>
                <a:gd name="T11" fmla="*/ 2 h 3"/>
                <a:gd name="T12" fmla="*/ 1 w 2"/>
                <a:gd name="T13" fmla="*/ 1 h 3"/>
                <a:gd name="T14" fmla="*/ 1 w 2"/>
                <a:gd name="T15" fmla="*/ 1 h 3"/>
                <a:gd name="T16" fmla="*/ 0 w 2"/>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3">
                  <a:moveTo>
                    <a:pt x="0" y="0"/>
                  </a:moveTo>
                  <a:cubicBezTo>
                    <a:pt x="0" y="0"/>
                    <a:pt x="0" y="0"/>
                    <a:pt x="0" y="0"/>
                  </a:cubicBezTo>
                  <a:cubicBezTo>
                    <a:pt x="0" y="0"/>
                    <a:pt x="0" y="0"/>
                    <a:pt x="0" y="0"/>
                  </a:cubicBezTo>
                  <a:cubicBezTo>
                    <a:pt x="1" y="1"/>
                    <a:pt x="1" y="2"/>
                    <a:pt x="2" y="3"/>
                  </a:cubicBezTo>
                  <a:cubicBezTo>
                    <a:pt x="2" y="3"/>
                    <a:pt x="2" y="3"/>
                    <a:pt x="1" y="2"/>
                  </a:cubicBezTo>
                  <a:cubicBezTo>
                    <a:pt x="1" y="2"/>
                    <a:pt x="1" y="2"/>
                    <a:pt x="1" y="2"/>
                  </a:cubicBezTo>
                  <a:cubicBezTo>
                    <a:pt x="1" y="2"/>
                    <a:pt x="1" y="2"/>
                    <a:pt x="1" y="1"/>
                  </a:cubicBezTo>
                  <a:cubicBezTo>
                    <a:pt x="1" y="1"/>
                    <a:pt x="1" y="1"/>
                    <a:pt x="1" y="1"/>
                  </a:cubicBezTo>
                  <a:cubicBezTo>
                    <a:pt x="1"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0" name="Freeform 549"/>
            <p:cNvSpPr/>
            <p:nvPr/>
          </p:nvSpPr>
          <p:spPr bwMode="auto">
            <a:xfrm>
              <a:off x="3874" y="161"/>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1"/>
                  </a:cubicBezTo>
                  <a:cubicBezTo>
                    <a:pt x="1" y="1"/>
                    <a:pt x="1" y="1"/>
                    <a:pt x="1" y="1"/>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1" name="Freeform 550"/>
            <p:cNvSpPr/>
            <p:nvPr/>
          </p:nvSpPr>
          <p:spPr bwMode="auto">
            <a:xfrm>
              <a:off x="3874" y="161"/>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1"/>
                  </a:cubicBezTo>
                  <a:cubicBezTo>
                    <a:pt x="1" y="1"/>
                    <a:pt x="1" y="1"/>
                    <a:pt x="1" y="1"/>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2" name="Freeform 551"/>
            <p:cNvSpPr/>
            <p:nvPr/>
          </p:nvSpPr>
          <p:spPr bwMode="auto">
            <a:xfrm>
              <a:off x="3874" y="160"/>
              <a:ext cx="2" cy="3"/>
            </a:xfrm>
            <a:custGeom>
              <a:avLst/>
              <a:gdLst>
                <a:gd name="T0" fmla="*/ 0 w 1"/>
                <a:gd name="T1" fmla="*/ 0 h 2"/>
                <a:gd name="T2" fmla="*/ 1 w 1"/>
                <a:gd name="T3" fmla="*/ 2 h 2"/>
                <a:gd name="T4" fmla="*/ 1 w 1"/>
                <a:gd name="T5" fmla="*/ 2 h 2"/>
                <a:gd name="T6" fmla="*/ 0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0" y="1"/>
                    <a:pt x="1" y="2"/>
                  </a:cubicBezTo>
                  <a:cubicBezTo>
                    <a:pt x="1" y="2"/>
                    <a:pt x="1" y="2"/>
                    <a:pt x="1" y="2"/>
                  </a:cubicBezTo>
                  <a:cubicBezTo>
                    <a:pt x="0" y="1"/>
                    <a:pt x="0" y="1"/>
                    <a:pt x="0"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3" name="Freeform 552"/>
            <p:cNvSpPr/>
            <p:nvPr/>
          </p:nvSpPr>
          <p:spPr bwMode="auto">
            <a:xfrm>
              <a:off x="3874" y="160"/>
              <a:ext cx="2" cy="3"/>
            </a:xfrm>
            <a:custGeom>
              <a:avLst/>
              <a:gdLst>
                <a:gd name="T0" fmla="*/ 0 w 1"/>
                <a:gd name="T1" fmla="*/ 0 h 2"/>
                <a:gd name="T2" fmla="*/ 0 w 1"/>
                <a:gd name="T3" fmla="*/ 0 h 2"/>
                <a:gd name="T4" fmla="*/ 1 w 1"/>
                <a:gd name="T5" fmla="*/ 2 h 2"/>
                <a:gd name="T6" fmla="*/ 1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1" y="2"/>
                  </a:cubicBezTo>
                  <a:cubicBezTo>
                    <a:pt x="1" y="2"/>
                    <a:pt x="1" y="2"/>
                    <a:pt x="1" y="2"/>
                  </a:cubicBezTo>
                  <a:cubicBezTo>
                    <a:pt x="1" y="2"/>
                    <a:pt x="1" y="2"/>
                    <a:pt x="1" y="2"/>
                  </a:cubicBezTo>
                  <a:cubicBezTo>
                    <a:pt x="0" y="1"/>
                    <a:pt x="0" y="1"/>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4" name="Freeform 553"/>
            <p:cNvSpPr/>
            <p:nvPr/>
          </p:nvSpPr>
          <p:spPr bwMode="auto">
            <a:xfrm>
              <a:off x="3873" y="1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5" name="Freeform 554"/>
            <p:cNvSpPr/>
            <p:nvPr/>
          </p:nvSpPr>
          <p:spPr bwMode="auto">
            <a:xfrm>
              <a:off x="3873" y="156"/>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1"/>
                    <a:pt x="0" y="1"/>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6" name="Freeform 555"/>
            <p:cNvSpPr/>
            <p:nvPr/>
          </p:nvSpPr>
          <p:spPr bwMode="auto">
            <a:xfrm>
              <a:off x="3873" y="156"/>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7" name="Freeform 556"/>
            <p:cNvSpPr/>
            <p:nvPr/>
          </p:nvSpPr>
          <p:spPr bwMode="auto">
            <a:xfrm>
              <a:off x="3871" y="156"/>
              <a:ext cx="2" cy="4"/>
            </a:xfrm>
            <a:custGeom>
              <a:avLst/>
              <a:gdLst>
                <a:gd name="T0" fmla="*/ 0 w 1"/>
                <a:gd name="T1" fmla="*/ 0 h 2"/>
                <a:gd name="T2" fmla="*/ 1 w 1"/>
                <a:gd name="T3" fmla="*/ 0 h 2"/>
                <a:gd name="T4" fmla="*/ 1 w 1"/>
                <a:gd name="T5" fmla="*/ 1 h 2"/>
                <a:gd name="T6" fmla="*/ 1 w 1"/>
                <a:gd name="T7" fmla="*/ 2 h 2"/>
                <a:gd name="T8" fmla="*/ 1 w 1"/>
                <a:gd name="T9" fmla="*/ 1 h 2"/>
                <a:gd name="T10" fmla="*/ 1 w 1"/>
                <a:gd name="T11" fmla="*/ 0 h 2"/>
                <a:gd name="T12" fmla="*/ 0 w 1"/>
                <a:gd name="T13" fmla="*/ 0 h 2"/>
                <a:gd name="T14" fmla="*/ 0 w 1"/>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0"/>
                  </a:moveTo>
                  <a:cubicBezTo>
                    <a:pt x="1" y="0"/>
                    <a:pt x="1" y="0"/>
                    <a:pt x="1" y="0"/>
                  </a:cubicBezTo>
                  <a:cubicBezTo>
                    <a:pt x="1" y="1"/>
                    <a:pt x="1" y="1"/>
                    <a:pt x="1" y="1"/>
                  </a:cubicBezTo>
                  <a:cubicBezTo>
                    <a:pt x="1" y="2"/>
                    <a:pt x="1" y="2"/>
                    <a:pt x="1" y="2"/>
                  </a:cubicBezTo>
                  <a:cubicBezTo>
                    <a:pt x="1" y="2"/>
                    <a:pt x="1" y="1"/>
                    <a:pt x="1" y="1"/>
                  </a:cubicBezTo>
                  <a:cubicBezTo>
                    <a:pt x="1" y="1"/>
                    <a:pt x="1" y="1"/>
                    <a:pt x="1"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8" name="Freeform 557"/>
            <p:cNvSpPr/>
            <p:nvPr/>
          </p:nvSpPr>
          <p:spPr bwMode="auto">
            <a:xfrm>
              <a:off x="3876" y="165"/>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9" name="Freeform 558"/>
            <p:cNvSpPr/>
            <p:nvPr/>
          </p:nvSpPr>
          <p:spPr bwMode="auto">
            <a:xfrm>
              <a:off x="3878" y="166"/>
              <a:ext cx="1" cy="2"/>
            </a:xfrm>
            <a:custGeom>
              <a:avLst/>
              <a:gdLst>
                <a:gd name="T0" fmla="*/ 0 w 1"/>
                <a:gd name="T1" fmla="*/ 0 h 1"/>
                <a:gd name="T2" fmla="*/ 0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1"/>
                    <a:pt x="0" y="1"/>
                  </a:cubicBezTo>
                  <a:cubicBezTo>
                    <a:pt x="0" y="1"/>
                    <a:pt x="0" y="1"/>
                    <a:pt x="1" y="1"/>
                  </a:cubicBezTo>
                  <a:cubicBezTo>
                    <a:pt x="1" y="1"/>
                    <a:pt x="1" y="1"/>
                    <a:pt x="1" y="1"/>
                  </a:cubicBezTo>
                  <a:cubicBezTo>
                    <a:pt x="0" y="1"/>
                    <a:pt x="0" y="1"/>
                    <a:pt x="0" y="1"/>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0" name="Freeform 559"/>
            <p:cNvSpPr/>
            <p:nvPr/>
          </p:nvSpPr>
          <p:spPr bwMode="auto">
            <a:xfrm>
              <a:off x="3878" y="166"/>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1" name="Freeform 560"/>
            <p:cNvSpPr/>
            <p:nvPr/>
          </p:nvSpPr>
          <p:spPr bwMode="auto">
            <a:xfrm>
              <a:off x="3878" y="166"/>
              <a:ext cx="0" cy="2"/>
            </a:xfrm>
            <a:custGeom>
              <a:avLst/>
              <a:gdLst>
                <a:gd name="T0" fmla="*/ 0 h 1"/>
                <a:gd name="T1" fmla="*/ 0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0"/>
                    <a:pt x="0" y="1"/>
                  </a:cubicBez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2" name="Freeform 561"/>
            <p:cNvSpPr/>
            <p:nvPr/>
          </p:nvSpPr>
          <p:spPr bwMode="auto">
            <a:xfrm>
              <a:off x="3878" y="166"/>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3" name="Freeform 562"/>
            <p:cNvSpPr>
              <a:spLocks noEditPoints="1"/>
            </p:cNvSpPr>
            <p:nvPr/>
          </p:nvSpPr>
          <p:spPr bwMode="auto">
            <a:xfrm>
              <a:off x="3879" y="170"/>
              <a:ext cx="2" cy="4"/>
            </a:xfrm>
            <a:custGeom>
              <a:avLst/>
              <a:gdLst>
                <a:gd name="T0" fmla="*/ 1 w 1"/>
                <a:gd name="T1" fmla="*/ 2 h 3"/>
                <a:gd name="T2" fmla="*/ 1 w 1"/>
                <a:gd name="T3" fmla="*/ 2 h 3"/>
                <a:gd name="T4" fmla="*/ 1 w 1"/>
                <a:gd name="T5" fmla="*/ 3 h 3"/>
                <a:gd name="T6" fmla="*/ 1 w 1"/>
                <a:gd name="T7" fmla="*/ 2 h 3"/>
                <a:gd name="T8" fmla="*/ 0 w 1"/>
                <a:gd name="T9" fmla="*/ 0 h 3"/>
                <a:gd name="T10" fmla="*/ 0 w 1"/>
                <a:gd name="T11" fmla="*/ 0 h 3"/>
                <a:gd name="T12" fmla="*/ 0 w 1"/>
                <a:gd name="T13" fmla="*/ 1 h 3"/>
                <a:gd name="T14" fmla="*/ 0 w 1"/>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2"/>
                  </a:moveTo>
                  <a:cubicBezTo>
                    <a:pt x="1" y="2"/>
                    <a:pt x="1" y="2"/>
                    <a:pt x="1" y="2"/>
                  </a:cubicBezTo>
                  <a:cubicBezTo>
                    <a:pt x="1" y="3"/>
                    <a:pt x="1" y="3"/>
                    <a:pt x="1" y="3"/>
                  </a:cubicBezTo>
                  <a:cubicBezTo>
                    <a:pt x="1" y="2"/>
                    <a:pt x="1" y="2"/>
                    <a:pt x="1" y="2"/>
                  </a:cubicBezTo>
                  <a:moveTo>
                    <a:pt x="0" y="0"/>
                  </a:moveTo>
                  <a:cubicBezTo>
                    <a:pt x="0" y="0"/>
                    <a:pt x="0" y="0"/>
                    <a:pt x="0" y="0"/>
                  </a:cubicBezTo>
                  <a:cubicBezTo>
                    <a:pt x="0" y="0"/>
                    <a:pt x="0" y="0"/>
                    <a:pt x="0" y="1"/>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4" name="Freeform 563"/>
            <p:cNvSpPr>
              <a:spLocks noEditPoints="1"/>
            </p:cNvSpPr>
            <p:nvPr/>
          </p:nvSpPr>
          <p:spPr bwMode="auto">
            <a:xfrm>
              <a:off x="3879" y="170"/>
              <a:ext cx="2" cy="3"/>
            </a:xfrm>
            <a:custGeom>
              <a:avLst/>
              <a:gdLst>
                <a:gd name="T0" fmla="*/ 1 w 1"/>
                <a:gd name="T1" fmla="*/ 2 h 2"/>
                <a:gd name="T2" fmla="*/ 1 w 1"/>
                <a:gd name="T3" fmla="*/ 2 h 2"/>
                <a:gd name="T4" fmla="*/ 1 w 1"/>
                <a:gd name="T5" fmla="*/ 2 h 2"/>
                <a:gd name="T6" fmla="*/ 1 w 1"/>
                <a:gd name="T7" fmla="*/ 2 h 2"/>
                <a:gd name="T8" fmla="*/ 1 w 1"/>
                <a:gd name="T9" fmla="*/ 2 h 2"/>
                <a:gd name="T10" fmla="*/ 0 w 1"/>
                <a:gd name="T11" fmla="*/ 0 h 2"/>
                <a:gd name="T12" fmla="*/ 0 w 1"/>
                <a:gd name="T13" fmla="*/ 0 h 2"/>
                <a:gd name="T14" fmla="*/ 1 w 1"/>
                <a:gd name="T15" fmla="*/ 1 h 2"/>
                <a:gd name="T16" fmla="*/ 0 w 1"/>
                <a:gd name="T17" fmla="*/ 1 h 2"/>
                <a:gd name="T18" fmla="*/ 0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1" y="2"/>
                  </a:moveTo>
                  <a:cubicBezTo>
                    <a:pt x="1" y="2"/>
                    <a:pt x="1" y="2"/>
                    <a:pt x="1" y="2"/>
                  </a:cubicBezTo>
                  <a:cubicBezTo>
                    <a:pt x="1" y="2"/>
                    <a:pt x="1" y="2"/>
                    <a:pt x="1" y="2"/>
                  </a:cubicBezTo>
                  <a:cubicBezTo>
                    <a:pt x="1" y="2"/>
                    <a:pt x="1" y="2"/>
                    <a:pt x="1" y="2"/>
                  </a:cubicBezTo>
                  <a:cubicBezTo>
                    <a:pt x="1" y="2"/>
                    <a:pt x="1" y="2"/>
                    <a:pt x="1" y="2"/>
                  </a:cubicBezTo>
                  <a:moveTo>
                    <a:pt x="0" y="0"/>
                  </a:moveTo>
                  <a:cubicBezTo>
                    <a:pt x="0" y="0"/>
                    <a:pt x="0" y="0"/>
                    <a:pt x="0" y="0"/>
                  </a:cubicBezTo>
                  <a:cubicBezTo>
                    <a:pt x="0" y="0"/>
                    <a:pt x="0" y="1"/>
                    <a:pt x="1" y="1"/>
                  </a:cubicBezTo>
                  <a:cubicBezTo>
                    <a:pt x="1" y="1"/>
                    <a:pt x="0" y="1"/>
                    <a:pt x="0" y="1"/>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5" name="Freeform 564"/>
            <p:cNvSpPr/>
            <p:nvPr/>
          </p:nvSpPr>
          <p:spPr bwMode="auto">
            <a:xfrm>
              <a:off x="3879" y="170"/>
              <a:ext cx="2" cy="3"/>
            </a:xfrm>
            <a:custGeom>
              <a:avLst/>
              <a:gdLst>
                <a:gd name="T0" fmla="*/ 0 w 1"/>
                <a:gd name="T1" fmla="*/ 0 h 2"/>
                <a:gd name="T2" fmla="*/ 0 w 1"/>
                <a:gd name="T3" fmla="*/ 1 h 2"/>
                <a:gd name="T4" fmla="*/ 1 w 1"/>
                <a:gd name="T5" fmla="*/ 2 h 2"/>
                <a:gd name="T6" fmla="*/ 1 w 1"/>
                <a:gd name="T7" fmla="*/ 2 h 2"/>
                <a:gd name="T8" fmla="*/ 1 w 1"/>
                <a:gd name="T9" fmla="*/ 2 h 2"/>
                <a:gd name="T10" fmla="*/ 1 w 1"/>
                <a:gd name="T11" fmla="*/ 1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1"/>
                  </a:cubicBezTo>
                  <a:cubicBezTo>
                    <a:pt x="1" y="1"/>
                    <a:pt x="1" y="2"/>
                    <a:pt x="1" y="2"/>
                  </a:cubicBezTo>
                  <a:cubicBezTo>
                    <a:pt x="1" y="2"/>
                    <a:pt x="1" y="2"/>
                    <a:pt x="1" y="2"/>
                  </a:cubicBezTo>
                  <a:cubicBezTo>
                    <a:pt x="1" y="2"/>
                    <a:pt x="1" y="2"/>
                    <a:pt x="1" y="2"/>
                  </a:cubicBezTo>
                  <a:cubicBezTo>
                    <a:pt x="1" y="2"/>
                    <a:pt x="1" y="1"/>
                    <a:pt x="1" y="1"/>
                  </a:cubicBezTo>
                  <a:cubicBezTo>
                    <a:pt x="0"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6" name="Freeform 565"/>
            <p:cNvSpPr/>
            <p:nvPr/>
          </p:nvSpPr>
          <p:spPr bwMode="auto">
            <a:xfrm>
              <a:off x="3879" y="171"/>
              <a:ext cx="2" cy="2"/>
            </a:xfrm>
            <a:custGeom>
              <a:avLst/>
              <a:gdLst>
                <a:gd name="T0" fmla="*/ 0 w 1"/>
                <a:gd name="T1" fmla="*/ 0 h 1"/>
                <a:gd name="T2" fmla="*/ 1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1" y="1"/>
                    <a:pt x="1" y="1"/>
                    <a:pt x="1" y="1"/>
                  </a:cubicBezTo>
                  <a:cubicBezTo>
                    <a:pt x="1" y="1"/>
                    <a:pt x="1" y="1"/>
                    <a:pt x="1" y="1"/>
                  </a:cubicBezTo>
                  <a:cubicBezTo>
                    <a:pt x="1" y="1"/>
                    <a:pt x="1"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7" name="Freeform 566"/>
            <p:cNvSpPr/>
            <p:nvPr/>
          </p:nvSpPr>
          <p:spPr bwMode="auto">
            <a:xfrm>
              <a:off x="3881" y="174"/>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1"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8" name="Freeform 567"/>
            <p:cNvSpPr/>
            <p:nvPr/>
          </p:nvSpPr>
          <p:spPr bwMode="auto">
            <a:xfrm>
              <a:off x="3881" y="174"/>
              <a:ext cx="2" cy="2"/>
            </a:xfrm>
            <a:custGeom>
              <a:avLst/>
              <a:gdLst>
                <a:gd name="T0" fmla="*/ 0 w 1"/>
                <a:gd name="T1" fmla="*/ 0 h 1"/>
                <a:gd name="T2" fmla="*/ 1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0"/>
                    <a:pt x="1" y="1"/>
                    <a:pt x="1" y="1"/>
                  </a:cubicBezTo>
                  <a:cubicBezTo>
                    <a:pt x="1" y="1"/>
                    <a:pt x="1" y="1"/>
                    <a:pt x="1" y="0"/>
                  </a:cubicBezTo>
                  <a:cubicBezTo>
                    <a:pt x="1" y="0"/>
                    <a:pt x="1"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9" name="Freeform 568"/>
            <p:cNvSpPr/>
            <p:nvPr/>
          </p:nvSpPr>
          <p:spPr bwMode="auto">
            <a:xfrm>
              <a:off x="3883" y="176"/>
              <a:ext cx="3" cy="7"/>
            </a:xfrm>
            <a:custGeom>
              <a:avLst/>
              <a:gdLst>
                <a:gd name="T0" fmla="*/ 0 w 2"/>
                <a:gd name="T1" fmla="*/ 0 h 4"/>
                <a:gd name="T2" fmla="*/ 2 w 2"/>
                <a:gd name="T3" fmla="*/ 4 h 4"/>
                <a:gd name="T4" fmla="*/ 1 w 2"/>
                <a:gd name="T5" fmla="*/ 2 h 4"/>
                <a:gd name="T6" fmla="*/ 1 w 2"/>
                <a:gd name="T7" fmla="*/ 1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cubicBezTo>
                    <a:pt x="1" y="1"/>
                    <a:pt x="2" y="3"/>
                    <a:pt x="2" y="4"/>
                  </a:cubicBezTo>
                  <a:cubicBezTo>
                    <a:pt x="2" y="3"/>
                    <a:pt x="2" y="2"/>
                    <a:pt x="1" y="2"/>
                  </a:cubicBezTo>
                  <a:cubicBezTo>
                    <a:pt x="1" y="1"/>
                    <a:pt x="1" y="1"/>
                    <a:pt x="1" y="1"/>
                  </a:cubicBezTo>
                  <a:cubicBezTo>
                    <a:pt x="1" y="1"/>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0" name="Freeform 569"/>
            <p:cNvSpPr>
              <a:spLocks noEditPoints="1"/>
            </p:cNvSpPr>
            <p:nvPr/>
          </p:nvSpPr>
          <p:spPr bwMode="auto">
            <a:xfrm>
              <a:off x="3883" y="176"/>
              <a:ext cx="4" cy="8"/>
            </a:xfrm>
            <a:custGeom>
              <a:avLst/>
              <a:gdLst>
                <a:gd name="T0" fmla="*/ 2 w 3"/>
                <a:gd name="T1" fmla="*/ 4 h 5"/>
                <a:gd name="T2" fmla="*/ 3 w 3"/>
                <a:gd name="T3" fmla="*/ 4 h 5"/>
                <a:gd name="T4" fmla="*/ 3 w 3"/>
                <a:gd name="T5" fmla="*/ 5 h 5"/>
                <a:gd name="T6" fmla="*/ 2 w 3"/>
                <a:gd name="T7" fmla="*/ 4 h 5"/>
                <a:gd name="T8" fmla="*/ 0 w 3"/>
                <a:gd name="T9" fmla="*/ 0 h 5"/>
                <a:gd name="T10" fmla="*/ 0 w 3"/>
                <a:gd name="T11" fmla="*/ 0 h 5"/>
                <a:gd name="T12" fmla="*/ 1 w 3"/>
                <a:gd name="T13" fmla="*/ 1 h 5"/>
                <a:gd name="T14" fmla="*/ 2 w 3"/>
                <a:gd name="T15" fmla="*/ 4 h 5"/>
                <a:gd name="T16" fmla="*/ 2 w 3"/>
                <a:gd name="T17" fmla="*/ 4 h 5"/>
                <a:gd name="T18" fmla="*/ 2 w 3"/>
                <a:gd name="T19" fmla="*/ 4 h 5"/>
                <a:gd name="T20" fmla="*/ 2 w 3"/>
                <a:gd name="T21" fmla="*/ 4 h 5"/>
                <a:gd name="T22" fmla="*/ 0 w 3"/>
                <a:gd name="T23" fmla="*/ 0 h 5"/>
                <a:gd name="T24" fmla="*/ 0 w 3"/>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5">
                  <a:moveTo>
                    <a:pt x="2" y="4"/>
                  </a:moveTo>
                  <a:cubicBezTo>
                    <a:pt x="2" y="4"/>
                    <a:pt x="3" y="4"/>
                    <a:pt x="3" y="4"/>
                  </a:cubicBezTo>
                  <a:cubicBezTo>
                    <a:pt x="3" y="4"/>
                    <a:pt x="3" y="5"/>
                    <a:pt x="3" y="5"/>
                  </a:cubicBezTo>
                  <a:cubicBezTo>
                    <a:pt x="3" y="5"/>
                    <a:pt x="3" y="4"/>
                    <a:pt x="2" y="4"/>
                  </a:cubicBezTo>
                  <a:moveTo>
                    <a:pt x="0" y="0"/>
                  </a:moveTo>
                  <a:cubicBezTo>
                    <a:pt x="0" y="0"/>
                    <a:pt x="0" y="0"/>
                    <a:pt x="0" y="0"/>
                  </a:cubicBezTo>
                  <a:cubicBezTo>
                    <a:pt x="0" y="0"/>
                    <a:pt x="1" y="1"/>
                    <a:pt x="1" y="1"/>
                  </a:cubicBezTo>
                  <a:cubicBezTo>
                    <a:pt x="1" y="2"/>
                    <a:pt x="2" y="3"/>
                    <a:pt x="2" y="4"/>
                  </a:cubicBezTo>
                  <a:cubicBezTo>
                    <a:pt x="2" y="4"/>
                    <a:pt x="2" y="4"/>
                    <a:pt x="2" y="4"/>
                  </a:cubicBezTo>
                  <a:cubicBezTo>
                    <a:pt x="2" y="4"/>
                    <a:pt x="2" y="4"/>
                    <a:pt x="2" y="4"/>
                  </a:cubicBezTo>
                  <a:cubicBezTo>
                    <a:pt x="2" y="4"/>
                    <a:pt x="2" y="4"/>
                    <a:pt x="2" y="4"/>
                  </a:cubicBezTo>
                  <a:cubicBezTo>
                    <a:pt x="2" y="3"/>
                    <a:pt x="1" y="1"/>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1" name="Freeform 570"/>
            <p:cNvSpPr/>
            <p:nvPr/>
          </p:nvSpPr>
          <p:spPr bwMode="auto">
            <a:xfrm>
              <a:off x="3887" y="183"/>
              <a:ext cx="0" cy="3"/>
            </a:xfrm>
            <a:custGeom>
              <a:avLst/>
              <a:gdLst>
                <a:gd name="T0" fmla="*/ 0 h 2"/>
                <a:gd name="T1" fmla="*/ 1 h 2"/>
                <a:gd name="T2" fmla="*/ 1 h 2"/>
                <a:gd name="T3" fmla="*/ 2 h 2"/>
                <a:gd name="T4" fmla="*/ 1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cubicBezTo>
                    <a:pt x="0" y="0"/>
                    <a:pt x="0" y="1"/>
                    <a:pt x="0" y="1"/>
                  </a:cubicBezTo>
                  <a:cubicBezTo>
                    <a:pt x="0" y="1"/>
                    <a:pt x="0" y="1"/>
                    <a:pt x="0" y="1"/>
                  </a:cubicBezTo>
                  <a:cubicBezTo>
                    <a:pt x="0" y="2"/>
                    <a:pt x="0" y="2"/>
                    <a:pt x="0" y="2"/>
                  </a:cubicBezTo>
                  <a:cubicBezTo>
                    <a:pt x="0" y="1"/>
                    <a:pt x="0" y="1"/>
                    <a:pt x="0" y="1"/>
                  </a:cubicBezTo>
                  <a:cubicBezTo>
                    <a:pt x="0"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2" name="Freeform 571"/>
            <p:cNvSpPr/>
            <p:nvPr/>
          </p:nvSpPr>
          <p:spPr bwMode="auto">
            <a:xfrm>
              <a:off x="3887" y="1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3" name="Freeform 572"/>
            <p:cNvSpPr/>
            <p:nvPr/>
          </p:nvSpPr>
          <p:spPr bwMode="auto">
            <a:xfrm>
              <a:off x="3892" y="192"/>
              <a:ext cx="2" cy="5"/>
            </a:xfrm>
            <a:custGeom>
              <a:avLst/>
              <a:gdLst>
                <a:gd name="T0" fmla="*/ 0 w 1"/>
                <a:gd name="T1" fmla="*/ 0 h 3"/>
                <a:gd name="T2" fmla="*/ 1 w 1"/>
                <a:gd name="T3" fmla="*/ 3 h 3"/>
                <a:gd name="T4" fmla="*/ 0 w 1"/>
                <a:gd name="T5" fmla="*/ 0 h 3"/>
                <a:gd name="T6" fmla="*/ 0 w 1"/>
                <a:gd name="T7" fmla="*/ 0 h 3"/>
                <a:gd name="T8" fmla="*/ 0 w 1"/>
                <a:gd name="T9" fmla="*/ 0 h 3"/>
                <a:gd name="T10" fmla="*/ 0 w 1"/>
                <a:gd name="T11" fmla="*/ 0 h 3"/>
              </a:gdLst>
              <a:ahLst/>
              <a:cxnLst>
                <a:cxn ang="0">
                  <a:pos x="T0" y="T1"/>
                </a:cxn>
                <a:cxn ang="0">
                  <a:pos x="T2" y="T3"/>
                </a:cxn>
                <a:cxn ang="0">
                  <a:pos x="T4" y="T5"/>
                </a:cxn>
                <a:cxn ang="0">
                  <a:pos x="T6" y="T7"/>
                </a:cxn>
                <a:cxn ang="0">
                  <a:pos x="T8" y="T9"/>
                </a:cxn>
                <a:cxn ang="0">
                  <a:pos x="T10" y="T11"/>
                </a:cxn>
              </a:cxnLst>
              <a:rect l="0" t="0" r="r" b="b"/>
              <a:pathLst>
                <a:path w="1" h="3">
                  <a:moveTo>
                    <a:pt x="0" y="0"/>
                  </a:moveTo>
                  <a:cubicBezTo>
                    <a:pt x="0" y="1"/>
                    <a:pt x="1" y="2"/>
                    <a:pt x="1" y="3"/>
                  </a:cubicBezTo>
                  <a:cubicBezTo>
                    <a:pt x="1" y="2"/>
                    <a:pt x="0" y="1"/>
                    <a:pt x="0" y="0"/>
                  </a:cubicBezTo>
                  <a:cubicBezTo>
                    <a:pt x="0" y="0"/>
                    <a:pt x="0" y="0"/>
                    <a:pt x="0"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4" name="Freeform 573"/>
            <p:cNvSpPr>
              <a:spLocks noEditPoints="1"/>
            </p:cNvSpPr>
            <p:nvPr/>
          </p:nvSpPr>
          <p:spPr bwMode="auto">
            <a:xfrm>
              <a:off x="3887" y="186"/>
              <a:ext cx="9" cy="15"/>
            </a:xfrm>
            <a:custGeom>
              <a:avLst/>
              <a:gdLst>
                <a:gd name="T0" fmla="*/ 2 w 5"/>
                <a:gd name="T1" fmla="*/ 3 h 9"/>
                <a:gd name="T2" fmla="*/ 5 w 5"/>
                <a:gd name="T3" fmla="*/ 9 h 9"/>
                <a:gd name="T4" fmla="*/ 4 w 5"/>
                <a:gd name="T5" fmla="*/ 7 h 9"/>
                <a:gd name="T6" fmla="*/ 3 w 5"/>
                <a:gd name="T7" fmla="*/ 4 h 9"/>
                <a:gd name="T8" fmla="*/ 2 w 5"/>
                <a:gd name="T9" fmla="*/ 3 h 9"/>
                <a:gd name="T10" fmla="*/ 0 w 5"/>
                <a:gd name="T11" fmla="*/ 0 h 9"/>
                <a:gd name="T12" fmla="*/ 1 w 5"/>
                <a:gd name="T13" fmla="*/ 1 h 9"/>
                <a:gd name="T14" fmla="*/ 0 w 5"/>
                <a:gd name="T15" fmla="*/ 0 h 9"/>
                <a:gd name="T16" fmla="*/ 0 w 5"/>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2" y="3"/>
                  </a:moveTo>
                  <a:cubicBezTo>
                    <a:pt x="3" y="5"/>
                    <a:pt x="4" y="7"/>
                    <a:pt x="5" y="9"/>
                  </a:cubicBezTo>
                  <a:cubicBezTo>
                    <a:pt x="5" y="9"/>
                    <a:pt x="5" y="8"/>
                    <a:pt x="4" y="7"/>
                  </a:cubicBezTo>
                  <a:cubicBezTo>
                    <a:pt x="4" y="6"/>
                    <a:pt x="3" y="5"/>
                    <a:pt x="3" y="4"/>
                  </a:cubicBezTo>
                  <a:cubicBezTo>
                    <a:pt x="2" y="3"/>
                    <a:pt x="2" y="3"/>
                    <a:pt x="2" y="3"/>
                  </a:cubicBezTo>
                  <a:moveTo>
                    <a:pt x="0" y="0"/>
                  </a:moveTo>
                  <a:cubicBezTo>
                    <a:pt x="1" y="0"/>
                    <a:pt x="1" y="1"/>
                    <a:pt x="1" y="1"/>
                  </a:cubicBezTo>
                  <a:cubicBezTo>
                    <a:pt x="1" y="1"/>
                    <a:pt x="1"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5" name="Freeform 574"/>
            <p:cNvSpPr/>
            <p:nvPr/>
          </p:nvSpPr>
          <p:spPr bwMode="auto">
            <a:xfrm>
              <a:off x="3887" y="186"/>
              <a:ext cx="12" cy="21"/>
            </a:xfrm>
            <a:custGeom>
              <a:avLst/>
              <a:gdLst>
                <a:gd name="T0" fmla="*/ 0 w 7"/>
                <a:gd name="T1" fmla="*/ 0 h 13"/>
                <a:gd name="T2" fmla="*/ 4 w 7"/>
                <a:gd name="T3" fmla="*/ 7 h 13"/>
                <a:gd name="T4" fmla="*/ 7 w 7"/>
                <a:gd name="T5" fmla="*/ 13 h 13"/>
                <a:gd name="T6" fmla="*/ 5 w 7"/>
                <a:gd name="T7" fmla="*/ 9 h 13"/>
                <a:gd name="T8" fmla="*/ 2 w 7"/>
                <a:gd name="T9" fmla="*/ 3 h 13"/>
                <a:gd name="T10" fmla="*/ 1 w 7"/>
                <a:gd name="T11" fmla="*/ 1 h 13"/>
                <a:gd name="T12" fmla="*/ 0 w 7"/>
                <a:gd name="T13" fmla="*/ 0 h 13"/>
                <a:gd name="T14" fmla="*/ 0 w 7"/>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3">
                  <a:moveTo>
                    <a:pt x="0" y="0"/>
                  </a:moveTo>
                  <a:cubicBezTo>
                    <a:pt x="2" y="2"/>
                    <a:pt x="3" y="5"/>
                    <a:pt x="4" y="7"/>
                  </a:cubicBezTo>
                  <a:cubicBezTo>
                    <a:pt x="5" y="9"/>
                    <a:pt x="6" y="11"/>
                    <a:pt x="7" y="13"/>
                  </a:cubicBezTo>
                  <a:cubicBezTo>
                    <a:pt x="7" y="12"/>
                    <a:pt x="6" y="10"/>
                    <a:pt x="5" y="9"/>
                  </a:cubicBezTo>
                  <a:cubicBezTo>
                    <a:pt x="4" y="7"/>
                    <a:pt x="3" y="5"/>
                    <a:pt x="2" y="3"/>
                  </a:cubicBezTo>
                  <a:cubicBezTo>
                    <a:pt x="2" y="2"/>
                    <a:pt x="1" y="2"/>
                    <a:pt x="1" y="1"/>
                  </a:cubicBezTo>
                  <a:cubicBezTo>
                    <a:pt x="1" y="1"/>
                    <a:pt x="1"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6" name="Freeform 575"/>
            <p:cNvSpPr>
              <a:spLocks noEditPoints="1"/>
            </p:cNvSpPr>
            <p:nvPr/>
          </p:nvSpPr>
          <p:spPr bwMode="auto">
            <a:xfrm>
              <a:off x="3894" y="197"/>
              <a:ext cx="15" cy="28"/>
            </a:xfrm>
            <a:custGeom>
              <a:avLst/>
              <a:gdLst>
                <a:gd name="T0" fmla="*/ 6 w 9"/>
                <a:gd name="T1" fmla="*/ 12 h 17"/>
                <a:gd name="T2" fmla="*/ 9 w 9"/>
                <a:gd name="T3" fmla="*/ 17 h 17"/>
                <a:gd name="T4" fmla="*/ 6 w 9"/>
                <a:gd name="T5" fmla="*/ 12 h 17"/>
                <a:gd name="T6" fmla="*/ 0 w 9"/>
                <a:gd name="T7" fmla="*/ 0 h 17"/>
                <a:gd name="T8" fmla="*/ 6 w 9"/>
                <a:gd name="T9" fmla="*/ 12 h 17"/>
                <a:gd name="T10" fmla="*/ 6 w 9"/>
                <a:gd name="T11" fmla="*/ 12 h 17"/>
                <a:gd name="T12" fmla="*/ 3 w 9"/>
                <a:gd name="T13" fmla="*/ 6 h 17"/>
                <a:gd name="T14" fmla="*/ 0 w 9"/>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7">
                  <a:moveTo>
                    <a:pt x="6" y="12"/>
                  </a:moveTo>
                  <a:cubicBezTo>
                    <a:pt x="7" y="13"/>
                    <a:pt x="8" y="15"/>
                    <a:pt x="9" y="17"/>
                  </a:cubicBezTo>
                  <a:cubicBezTo>
                    <a:pt x="8" y="15"/>
                    <a:pt x="7" y="13"/>
                    <a:pt x="6" y="12"/>
                  </a:cubicBezTo>
                  <a:moveTo>
                    <a:pt x="0" y="0"/>
                  </a:moveTo>
                  <a:cubicBezTo>
                    <a:pt x="2" y="4"/>
                    <a:pt x="4" y="8"/>
                    <a:pt x="6" y="12"/>
                  </a:cubicBezTo>
                  <a:cubicBezTo>
                    <a:pt x="6" y="12"/>
                    <a:pt x="6" y="12"/>
                    <a:pt x="6" y="12"/>
                  </a:cubicBezTo>
                  <a:cubicBezTo>
                    <a:pt x="5" y="10"/>
                    <a:pt x="4" y="8"/>
                    <a:pt x="3" y="6"/>
                  </a:cubicBezTo>
                  <a:cubicBezTo>
                    <a:pt x="2" y="4"/>
                    <a:pt x="1" y="2"/>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7" name="Freeform 576"/>
            <p:cNvSpPr/>
            <p:nvPr/>
          </p:nvSpPr>
          <p:spPr bwMode="auto">
            <a:xfrm>
              <a:off x="3868" y="150"/>
              <a:ext cx="1" cy="2"/>
            </a:xfrm>
            <a:custGeom>
              <a:avLst/>
              <a:gdLst>
                <a:gd name="T0" fmla="*/ 0 w 1"/>
                <a:gd name="T1" fmla="*/ 0 h 1"/>
                <a:gd name="T2" fmla="*/ 0 w 1"/>
                <a:gd name="T3" fmla="*/ 0 h 1"/>
                <a:gd name="T4" fmla="*/ 0 w 1"/>
                <a:gd name="T5" fmla="*/ 0 h 1"/>
                <a:gd name="T6" fmla="*/ 1 w 1"/>
                <a:gd name="T7" fmla="*/ 1 h 1"/>
                <a:gd name="T8" fmla="*/ 1 w 1"/>
                <a:gd name="T9" fmla="*/ 1 h 1"/>
                <a:gd name="T10" fmla="*/ 1 w 1"/>
                <a:gd name="T11" fmla="*/ 1 h 1"/>
                <a:gd name="T12" fmla="*/ 0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0"/>
                    <a:pt x="0" y="0"/>
                    <a:pt x="0" y="0"/>
                  </a:cubicBezTo>
                  <a:cubicBezTo>
                    <a:pt x="0" y="1"/>
                    <a:pt x="1" y="1"/>
                    <a:pt x="1" y="1"/>
                  </a:cubicBezTo>
                  <a:cubicBezTo>
                    <a:pt x="1" y="1"/>
                    <a:pt x="1" y="1"/>
                    <a:pt x="1" y="1"/>
                  </a:cubicBezTo>
                  <a:cubicBezTo>
                    <a:pt x="1" y="1"/>
                    <a:pt x="1" y="1"/>
                    <a:pt x="1" y="1"/>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8" name="Freeform 577"/>
            <p:cNvSpPr/>
            <p:nvPr/>
          </p:nvSpPr>
          <p:spPr bwMode="auto">
            <a:xfrm>
              <a:off x="3909" y="227"/>
              <a:ext cx="5" cy="6"/>
            </a:xfrm>
            <a:custGeom>
              <a:avLst/>
              <a:gdLst>
                <a:gd name="T0" fmla="*/ 0 w 3"/>
                <a:gd name="T1" fmla="*/ 0 h 4"/>
                <a:gd name="T2" fmla="*/ 3 w 3"/>
                <a:gd name="T3" fmla="*/ 4 h 4"/>
                <a:gd name="T4" fmla="*/ 3 w 3"/>
                <a:gd name="T5" fmla="*/ 4 h 4"/>
                <a:gd name="T6" fmla="*/ 2 w 3"/>
                <a:gd name="T7" fmla="*/ 2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1" y="1"/>
                    <a:pt x="2" y="3"/>
                    <a:pt x="3" y="4"/>
                  </a:cubicBezTo>
                  <a:cubicBezTo>
                    <a:pt x="3" y="4"/>
                    <a:pt x="3" y="4"/>
                    <a:pt x="3" y="4"/>
                  </a:cubicBezTo>
                  <a:cubicBezTo>
                    <a:pt x="2" y="4"/>
                    <a:pt x="2" y="3"/>
                    <a:pt x="2" y="2"/>
                  </a:cubicBezTo>
                  <a:cubicBezTo>
                    <a:pt x="1" y="1"/>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9" name="Freeform 578"/>
            <p:cNvSpPr/>
            <p:nvPr/>
          </p:nvSpPr>
          <p:spPr bwMode="auto">
            <a:xfrm>
              <a:off x="3909" y="225"/>
              <a:ext cx="3" cy="5"/>
            </a:xfrm>
            <a:custGeom>
              <a:avLst/>
              <a:gdLst>
                <a:gd name="T0" fmla="*/ 0 w 2"/>
                <a:gd name="T1" fmla="*/ 0 h 3"/>
                <a:gd name="T2" fmla="*/ 0 w 2"/>
                <a:gd name="T3" fmla="*/ 0 h 3"/>
                <a:gd name="T4" fmla="*/ 0 w 2"/>
                <a:gd name="T5" fmla="*/ 1 h 3"/>
                <a:gd name="T6" fmla="*/ 2 w 2"/>
                <a:gd name="T7" fmla="*/ 3 h 3"/>
                <a:gd name="T8" fmla="*/ 1 w 2"/>
                <a:gd name="T9" fmla="*/ 3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0"/>
                  </a:cubicBezTo>
                  <a:cubicBezTo>
                    <a:pt x="0" y="0"/>
                    <a:pt x="0" y="0"/>
                    <a:pt x="0" y="1"/>
                  </a:cubicBezTo>
                  <a:cubicBezTo>
                    <a:pt x="1" y="2"/>
                    <a:pt x="1" y="2"/>
                    <a:pt x="2" y="3"/>
                  </a:cubicBezTo>
                  <a:cubicBezTo>
                    <a:pt x="2" y="3"/>
                    <a:pt x="2" y="3"/>
                    <a:pt x="1" y="3"/>
                  </a:cubicBezTo>
                  <a:cubicBezTo>
                    <a:pt x="1" y="2"/>
                    <a:pt x="0"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0" name="Freeform 579"/>
            <p:cNvSpPr/>
            <p:nvPr/>
          </p:nvSpPr>
          <p:spPr bwMode="auto">
            <a:xfrm>
              <a:off x="3869" y="153"/>
              <a:ext cx="2" cy="2"/>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0"/>
                    <a:pt x="0" y="0"/>
                    <a:pt x="1" y="1"/>
                  </a:cubicBezTo>
                  <a:cubicBezTo>
                    <a:pt x="1" y="1"/>
                    <a:pt x="1" y="1"/>
                    <a:pt x="1" y="1"/>
                  </a:cubicBezTo>
                  <a:cubicBezTo>
                    <a:pt x="1" y="1"/>
                    <a:pt x="1" y="1"/>
                    <a:pt x="1" y="1"/>
                  </a:cubicBezTo>
                  <a:cubicBezTo>
                    <a:pt x="1" y="1"/>
                    <a:pt x="1" y="1"/>
                    <a:pt x="1" y="1"/>
                  </a:cubicBezTo>
                  <a:cubicBezTo>
                    <a:pt x="1" y="1"/>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1" name="Freeform 580"/>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1 w 1"/>
                <a:gd name="T9" fmla="*/ 1 h 1"/>
                <a:gd name="T10" fmla="*/ 0 w 1"/>
                <a:gd name="T11" fmla="*/ 0 h 1"/>
                <a:gd name="T12" fmla="*/ 0 w 1"/>
                <a:gd name="T13" fmla="*/ 0 h 1"/>
                <a:gd name="T14" fmla="*/ 1 w 1"/>
                <a:gd name="T15" fmla="*/ 1 h 1"/>
                <a:gd name="T16" fmla="*/ 1 w 1"/>
                <a:gd name="T17" fmla="*/ 1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1"/>
                    <a:pt x="1" y="1"/>
                    <a:pt x="1" y="1"/>
                  </a:cubicBezTo>
                  <a:cubicBezTo>
                    <a:pt x="1" y="1"/>
                    <a:pt x="1" y="1"/>
                    <a:pt x="1" y="1"/>
                  </a:cubicBezTo>
                  <a:cubicBezTo>
                    <a:pt x="1" y="1"/>
                    <a:pt x="1" y="1"/>
                    <a:pt x="1" y="1"/>
                  </a:cubicBezTo>
                  <a:cubicBezTo>
                    <a:pt x="1" y="1"/>
                    <a:pt x="1" y="1"/>
                    <a:pt x="1" y="1"/>
                  </a:cubicBezTo>
                  <a:moveTo>
                    <a:pt x="0" y="0"/>
                  </a:moveTo>
                  <a:cubicBezTo>
                    <a:pt x="0" y="0"/>
                    <a:pt x="0" y="0"/>
                    <a:pt x="0" y="0"/>
                  </a:cubicBezTo>
                  <a:cubicBezTo>
                    <a:pt x="0" y="0"/>
                    <a:pt x="0" y="0"/>
                    <a:pt x="1" y="1"/>
                  </a:cubicBezTo>
                  <a:cubicBezTo>
                    <a:pt x="1" y="1"/>
                    <a:pt x="1" y="1"/>
                    <a:pt x="1" y="1"/>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2" name="Freeform 581"/>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1 w 1"/>
                <a:gd name="T9" fmla="*/ 1 h 1"/>
                <a:gd name="T10" fmla="*/ 1 w 1"/>
                <a:gd name="T11" fmla="*/ 1 h 1"/>
                <a:gd name="T12" fmla="*/ 0 w 1"/>
                <a:gd name="T13" fmla="*/ 0 h 1"/>
                <a:gd name="T14" fmla="*/ 0 w 1"/>
                <a:gd name="T15" fmla="*/ 0 h 1"/>
                <a:gd name="T16" fmla="*/ 1 w 1"/>
                <a:gd name="T17" fmla="*/ 1 h 1"/>
                <a:gd name="T18" fmla="*/ 1 w 1"/>
                <a:gd name="T19" fmla="*/ 1 h 1"/>
                <a:gd name="T20" fmla="*/ 0 w 1"/>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
                  <a:moveTo>
                    <a:pt x="1" y="1"/>
                  </a:moveTo>
                  <a:cubicBezTo>
                    <a:pt x="1" y="1"/>
                    <a:pt x="1" y="1"/>
                    <a:pt x="1" y="1"/>
                  </a:cubicBezTo>
                  <a:cubicBezTo>
                    <a:pt x="1" y="1"/>
                    <a:pt x="1" y="1"/>
                    <a:pt x="1" y="1"/>
                  </a:cubicBezTo>
                  <a:cubicBezTo>
                    <a:pt x="1" y="1"/>
                    <a:pt x="1" y="1"/>
                    <a:pt x="1" y="1"/>
                  </a:cubicBezTo>
                  <a:cubicBezTo>
                    <a:pt x="1" y="1"/>
                    <a:pt x="1" y="1"/>
                    <a:pt x="1" y="1"/>
                  </a:cubicBezTo>
                  <a:cubicBezTo>
                    <a:pt x="1" y="1"/>
                    <a:pt x="1" y="1"/>
                    <a:pt x="1" y="1"/>
                  </a:cubicBezTo>
                  <a:moveTo>
                    <a:pt x="0" y="0"/>
                  </a:moveTo>
                  <a:cubicBezTo>
                    <a:pt x="0" y="0"/>
                    <a:pt x="0" y="0"/>
                    <a:pt x="0" y="0"/>
                  </a:cubicBezTo>
                  <a:cubicBezTo>
                    <a:pt x="0" y="0"/>
                    <a:pt x="0" y="0"/>
                    <a:pt x="1" y="1"/>
                  </a:cubicBezTo>
                  <a:cubicBezTo>
                    <a:pt x="1" y="1"/>
                    <a:pt x="1" y="1"/>
                    <a:pt x="1"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3" name="Freeform 582"/>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0 w 1"/>
                <a:gd name="T9" fmla="*/ 0 h 1"/>
                <a:gd name="T10" fmla="*/ 0 w 1"/>
                <a:gd name="T11" fmla="*/ 0 h 1"/>
                <a:gd name="T12" fmla="*/ 1 w 1"/>
                <a:gd name="T13" fmla="*/ 1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1"/>
                  </a:moveTo>
                  <a:cubicBezTo>
                    <a:pt x="1" y="1"/>
                    <a:pt x="1" y="1"/>
                    <a:pt x="1" y="1"/>
                  </a:cubicBezTo>
                  <a:cubicBezTo>
                    <a:pt x="1" y="1"/>
                    <a:pt x="1" y="1"/>
                    <a:pt x="1" y="1"/>
                  </a:cubicBezTo>
                  <a:cubicBezTo>
                    <a:pt x="1" y="1"/>
                    <a:pt x="1" y="1"/>
                    <a:pt x="1" y="1"/>
                  </a:cubicBezTo>
                  <a:moveTo>
                    <a:pt x="0" y="0"/>
                  </a:moveTo>
                  <a:cubicBezTo>
                    <a:pt x="0" y="0"/>
                    <a:pt x="0" y="0"/>
                    <a:pt x="0" y="0"/>
                  </a:cubicBezTo>
                  <a:cubicBezTo>
                    <a:pt x="1" y="1"/>
                    <a:pt x="1" y="1"/>
                    <a:pt x="1" y="1"/>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4" name="Oval 583"/>
            <p:cNvSpPr>
              <a:spLocks noChangeArrowheads="1"/>
            </p:cNvSpPr>
            <p:nvPr/>
          </p:nvSpPr>
          <p:spPr bwMode="auto">
            <a:xfrm>
              <a:off x="3827" y="1296"/>
              <a:ext cx="83" cy="688"/>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6" name="矩形 5"/>
          <p:cNvSpPr/>
          <p:nvPr/>
        </p:nvSpPr>
        <p:spPr>
          <a:xfrm>
            <a:off x="0" y="4887520"/>
            <a:ext cx="11638547" cy="1582311"/>
          </a:xfrm>
          <a:prstGeom prst="rect">
            <a:avLst/>
          </a:prstGeom>
          <a:solidFill>
            <a:schemeClr val="accent1">
              <a:alpha val="72000"/>
            </a:schemeClr>
          </a:solidFill>
          <a:ln>
            <a:noFill/>
          </a:ln>
          <a:effectLst>
            <a:outerShdw blurRad="50800" dist="152400" dir="13620000" algn="ctr" rotWithShape="0">
              <a:srgbClr val="000000">
                <a:alpha val="43137"/>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左箭头 72">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nvSpPr>
        <p:spPr>
          <a:xfrm>
            <a:off x="868600" y="330753"/>
            <a:ext cx="11085094" cy="52197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近五年广东高职高考英语试题完形填空考点分析如下：</a:t>
            </a:r>
          </a:p>
        </p:txBody>
      </p:sp>
      <p:sp>
        <p:nvSpPr>
          <p:cNvPr id="181" name="文本框 180"/>
          <p:cNvSpPr txBox="1"/>
          <p:nvPr/>
        </p:nvSpPr>
        <p:spPr>
          <a:xfrm>
            <a:off x="215418" y="4870810"/>
            <a:ext cx="11085094" cy="1383665"/>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     纵观近五年的真题，均以记叙文出现，讲述人物故事、寓言故事和文化故事。设置的问题大致分为三类：词汇辨析、语法结构和语篇句意的分析。着重考查形容词、副词、动词和名词。</a:t>
            </a:r>
          </a:p>
        </p:txBody>
      </p:sp>
      <p:pic>
        <p:nvPicPr>
          <p:cNvPr id="4" name="图片 3"/>
          <p:cNvPicPr>
            <a:picLocks noChangeAspect="1"/>
          </p:cNvPicPr>
          <p:nvPr>
            <p:custDataLst>
              <p:tags r:id="rId1"/>
            </p:custDataLst>
          </p:nvPr>
        </p:nvPicPr>
        <p:blipFill>
          <a:blip r:embed="rId5"/>
          <a:stretch>
            <a:fillRect/>
          </a:stretch>
        </p:blipFill>
        <p:spPr>
          <a:xfrm>
            <a:off x="597535" y="1062355"/>
            <a:ext cx="8883650" cy="34905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advTm="3000"/>
    </mc:Choice>
    <mc:Fallback xmlns="">
      <p:transition spd="slow"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50000">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14:bounceEnd="50000">
                                          <p:cBhvr additive="base">
                                            <p:cTn id="7" dur="1000" fill="hold"/>
                                            <p:tgtEl>
                                              <p:spTgt spid="94"/>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6"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Righ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1"/>
                                            </p:tgtEl>
                                            <p:attrNameLst>
                                              <p:attrName>style.visibility</p:attrName>
                                            </p:attrNameLst>
                                          </p:cBhvr>
                                          <p:to>
                                            <p:strVal val="visible"/>
                                          </p:to>
                                        </p:set>
                                        <p:animEffect transition="in" filter="wipe(left)">
                                          <p:cBhvr>
                                            <p:cTn id="22" dur="500"/>
                                            <p:tgtEl>
                                              <p:spTgt spid="18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18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1000" fill="hold"/>
                                            <p:tgtEl>
                                              <p:spTgt spid="94"/>
                                            </p:tgtEl>
                                            <p:attrNameLst>
                                              <p:attrName>ppt_x</p:attrName>
                                            </p:attrNameLst>
                                          </p:cBhvr>
                                          <p:tavLst>
                                            <p:tav tm="0">
                                              <p:val>
                                                <p:strVal val="#ppt_x"/>
                                              </p:val>
                                            </p:tav>
                                            <p:tav tm="100000">
                                              <p:val>
                                                <p:strVal val="#ppt_x"/>
                                              </p:val>
                                            </p:tav>
                                          </p:tavLst>
                                        </p:anim>
                                        <p:anim calcmode="lin" valueType="num">
                                          <p:cBhvr additive="base">
                                            <p:cTn id="8" dur="10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6"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Righ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1"/>
                                            </p:tgtEl>
                                            <p:attrNameLst>
                                              <p:attrName>style.visibility</p:attrName>
                                            </p:attrNameLst>
                                          </p:cBhvr>
                                          <p:to>
                                            <p:strVal val="visible"/>
                                          </p:to>
                                        </p:set>
                                        <p:animEffect transition="in" filter="wipe(left)">
                                          <p:cBhvr>
                                            <p:cTn id="22" dur="500"/>
                                            <p:tgtEl>
                                              <p:spTgt spid="18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181" grpId="0"/>
        </p:bldLst>
      </p:timing>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386199" y="721323"/>
            <a:ext cx="10808776" cy="3151399"/>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The pilot says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6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“I told you guys only one moose, and you’ll have to</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7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one because we won’t be able to take off with</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8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much weight.” “Oh, come on,”</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9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the two hunters, “Last year the pilot let us take two moose on, you’re just a</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10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4" name="灯片编号占位符 3"/>
          <p:cNvSpPr>
            <a:spLocks noGrp="1"/>
          </p:cNvSpPr>
          <p:nvPr>
            <p:ph type="sldNum" sz="quarter" idx="12"/>
          </p:nvPr>
        </p:nvSpPr>
        <p:spPr/>
        <p:txBody>
          <a:bodyPr/>
          <a:lstStyle/>
          <a:p>
            <a:fld id="{879EF9BB-81F1-401D-AA19-680A8E0D7F6D}" type="slidenum">
              <a:rPr lang="en-US" smtClean="0"/>
              <a:t>60</a:t>
            </a:fld>
            <a:endParaRPr lang="en-US"/>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10" name="TextBox 22"/>
          <p:cNvSpPr txBox="1"/>
          <p:nvPr/>
        </p:nvSpPr>
        <p:spPr>
          <a:xfrm>
            <a:off x="540589" y="49709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12" name="文本框 11">
            <a:hlinkClick r:id="rId4" action="ppaction://hlinksldjump"/>
          </p:cNvPr>
          <p:cNvSpPr txBox="1"/>
          <p:nvPr/>
        </p:nvSpPr>
        <p:spPr>
          <a:xfrm>
            <a:off x="10228993" y="3321418"/>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13" name="TextBox 22"/>
          <p:cNvSpPr txBox="1"/>
          <p:nvPr/>
        </p:nvSpPr>
        <p:spPr>
          <a:xfrm>
            <a:off x="530781" y="533111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5" name="文本框 4"/>
          <p:cNvSpPr txBox="1"/>
          <p:nvPr/>
        </p:nvSpPr>
        <p:spPr>
          <a:xfrm>
            <a:off x="852441" y="3929133"/>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 A. happily	B. angrily	C. excitedly 	D. disappointedly</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7. A. lose		B. lend	C. leave        	D. sell</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8. A. that		B. those	C. this           	D. those</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9. A. say 		B. ask		C. beg           	D. shout</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10. A. monkey	B. lion	C. mouse      	D. chicken</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par>
                          <p:cTn id="19" fill="hold">
                            <p:stCondLst>
                              <p:cond delay="500"/>
                            </p:stCondLst>
                            <p:childTnLst>
                              <p:par>
                                <p:cTn id="20" presetID="16" presetClass="entr" presetSubtype="37"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out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23" grpId="0"/>
      <p:bldP spid="16" grpId="0"/>
      <p:bldP spid="9" grpId="0"/>
      <p:bldP spid="10" grpId="0"/>
      <p:bldP spid="12" grpId="0" animBg="1"/>
      <p:bldP spid="13" grpId="0"/>
      <p:bldP spid="5" grpId="0"/>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61</a:t>
            </a:fld>
            <a:endParaRPr lang="en-US"/>
          </a:p>
        </p:txBody>
      </p:sp>
      <p:sp>
        <p:nvSpPr>
          <p:cNvPr id="3" name="内容占位符 2"/>
          <p:cNvSpPr>
            <a:spLocks noGrp="1"/>
          </p:cNvSpPr>
          <p:nvPr>
            <p:ph idx="1"/>
          </p:nvPr>
        </p:nvSpPr>
        <p:spPr>
          <a:xfrm>
            <a:off x="538426" y="189782"/>
            <a:ext cx="11419112" cy="6166571"/>
          </a:xfrm>
          <a:solidFill>
            <a:schemeClr val="bg1">
              <a:alpha val="47000"/>
            </a:schemeClr>
          </a:solidFill>
        </p:spPr>
        <p:txBody>
          <a:bodyPr>
            <a:normAutofit fontScale="85000" lnSpcReduction="1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900" b="1" dirty="0">
                <a:latin typeface="微软雅黑" panose="020B0503020204020204" pitchFamily="34" charset="-122"/>
                <a:ea typeface="微软雅黑" panose="020B0503020204020204" pitchFamily="34" charset="-122"/>
              </a:rPr>
              <a:t>6. </a:t>
            </a:r>
            <a:r>
              <a:rPr lang="zh-CN" altLang="en-US" sz="2900" b="1" dirty="0">
                <a:latin typeface="微软雅黑" panose="020B0503020204020204" pitchFamily="34" charset="-122"/>
                <a:ea typeface="微软雅黑" panose="020B0503020204020204" pitchFamily="34" charset="-122"/>
              </a:rPr>
              <a:t>本题考查逻辑推理。</a:t>
            </a:r>
            <a:r>
              <a:rPr lang="en-US" altLang="zh-CN" sz="2900" b="1" dirty="0">
                <a:latin typeface="微软雅黑" panose="020B0503020204020204" pitchFamily="34" charset="-122"/>
                <a:ea typeface="微软雅黑" panose="020B0503020204020204" pitchFamily="34" charset="-122"/>
              </a:rPr>
              <a:t>5</a:t>
            </a:r>
            <a:r>
              <a:rPr lang="zh-CN" altLang="en-US" sz="2900" b="1" dirty="0">
                <a:latin typeface="微软雅黑" panose="020B0503020204020204" pitchFamily="34" charset="-122"/>
                <a:ea typeface="微软雅黑" panose="020B0503020204020204" pitchFamily="34" charset="-122"/>
              </a:rPr>
              <a:t>和</a:t>
            </a:r>
            <a:r>
              <a:rPr lang="en-US" altLang="zh-CN" sz="2900" b="1" dirty="0">
                <a:latin typeface="微软雅黑" panose="020B0503020204020204" pitchFamily="34" charset="-122"/>
                <a:ea typeface="微软雅黑" panose="020B0503020204020204" pitchFamily="34" charset="-122"/>
              </a:rPr>
              <a:t>6</a:t>
            </a:r>
            <a:r>
              <a:rPr lang="zh-CN" altLang="en-US" sz="2900" b="1" dirty="0">
                <a:latin typeface="微软雅黑" panose="020B0503020204020204" pitchFamily="34" charset="-122"/>
                <a:ea typeface="微软雅黑" panose="020B0503020204020204" pitchFamily="34" charset="-122"/>
              </a:rPr>
              <a:t>可以结合起来看，根据飞机师的话可推断出他是不高兴的，故本题正确答案为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7. </a:t>
            </a:r>
            <a:r>
              <a:rPr lang="zh-CN" altLang="en-US" sz="2900" b="1" dirty="0">
                <a:latin typeface="微软雅黑" panose="020B0503020204020204" pitchFamily="34" charset="-122"/>
                <a:ea typeface="微软雅黑" panose="020B0503020204020204" pitchFamily="34" charset="-122"/>
              </a:rPr>
              <a:t>本题考查词义辨析。超过了规定的数量，要丢弃一只，只能用</a:t>
            </a:r>
            <a:r>
              <a:rPr lang="en-US" altLang="zh-CN" sz="2900" b="1" dirty="0">
                <a:latin typeface="微软雅黑" panose="020B0503020204020204" pitchFamily="34" charset="-122"/>
                <a:ea typeface="微软雅黑" panose="020B0503020204020204" pitchFamily="34" charset="-122"/>
              </a:rPr>
              <a:t>leave</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8. </a:t>
            </a:r>
            <a:r>
              <a:rPr lang="zh-CN" altLang="en-US" sz="2900" b="1" dirty="0">
                <a:latin typeface="微软雅黑" panose="020B0503020204020204" pitchFamily="34" charset="-122"/>
                <a:ea typeface="微软雅黑" panose="020B0503020204020204" pitchFamily="34" charset="-122"/>
              </a:rPr>
              <a:t>本题考查语法知识。四个选项，只有</a:t>
            </a:r>
            <a:r>
              <a:rPr lang="en-US" altLang="zh-CN" sz="2900" b="1" dirty="0">
                <a:latin typeface="微软雅黑" panose="020B0503020204020204" pitchFamily="34" charset="-122"/>
                <a:ea typeface="微软雅黑" panose="020B0503020204020204" pitchFamily="34" charset="-122"/>
              </a:rPr>
              <a:t>that</a:t>
            </a:r>
            <a:r>
              <a:rPr lang="zh-CN" altLang="en-US" sz="2900" b="1" dirty="0">
                <a:latin typeface="微软雅黑" panose="020B0503020204020204" pitchFamily="34" charset="-122"/>
                <a:ea typeface="微软雅黑" panose="020B0503020204020204" pitchFamily="34" charset="-122"/>
              </a:rPr>
              <a:t>可以用来指代前面已经出现过的可数名词单数或不可数名词，这里指那两只驼鹿的重量，从后面的</a:t>
            </a:r>
            <a:r>
              <a:rPr lang="en-US" altLang="zh-CN" sz="2900" b="1" dirty="0">
                <a:latin typeface="微软雅黑" panose="020B0503020204020204" pitchFamily="34" charset="-122"/>
                <a:ea typeface="微软雅黑" panose="020B0503020204020204" pitchFamily="34" charset="-122"/>
              </a:rPr>
              <a:t>much weight</a:t>
            </a:r>
            <a:r>
              <a:rPr lang="zh-CN" altLang="en-US" sz="2900" b="1" dirty="0">
                <a:latin typeface="微软雅黑" panose="020B0503020204020204" pitchFamily="34" charset="-122"/>
                <a:ea typeface="微软雅黑" panose="020B0503020204020204" pitchFamily="34" charset="-122"/>
              </a:rPr>
              <a:t>可以推断出来，故本题正确答案为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9. </a:t>
            </a:r>
            <a:r>
              <a:rPr lang="zh-CN" altLang="en-US" sz="2900" b="1" dirty="0">
                <a:latin typeface="微软雅黑" panose="020B0503020204020204" pitchFamily="34" charset="-122"/>
                <a:ea typeface="微软雅黑" panose="020B0503020204020204" pitchFamily="34" charset="-122"/>
              </a:rPr>
              <a:t>本题考查词义辨析。从下文的</a:t>
            </a:r>
            <a:r>
              <a:rPr lang="en-US" altLang="zh-CN" sz="2900" b="1" dirty="0">
                <a:latin typeface="微软雅黑" panose="020B0503020204020204" pitchFamily="34" charset="-122"/>
                <a:ea typeface="微软雅黑" panose="020B0503020204020204" pitchFamily="34" charset="-122"/>
              </a:rPr>
              <a:t>come on“</a:t>
            </a:r>
            <a:r>
              <a:rPr lang="zh-CN" altLang="en-US" sz="2900" b="1" dirty="0">
                <a:latin typeface="微软雅黑" panose="020B0503020204020204" pitchFamily="34" charset="-122"/>
                <a:ea typeface="微软雅黑" panose="020B0503020204020204" pitchFamily="34" charset="-122"/>
              </a:rPr>
              <a:t>拜托”，可以推断出是在请求对方，用</a:t>
            </a:r>
            <a:r>
              <a:rPr lang="en-US" altLang="zh-CN" sz="2900" b="1" dirty="0">
                <a:latin typeface="微软雅黑" panose="020B0503020204020204" pitchFamily="34" charset="-122"/>
                <a:ea typeface="微软雅黑" panose="020B0503020204020204" pitchFamily="34" charset="-122"/>
              </a:rPr>
              <a:t>beg</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10. </a:t>
            </a:r>
            <a:r>
              <a:rPr lang="zh-CN" altLang="en-US" sz="2900" b="1" dirty="0">
                <a:latin typeface="微软雅黑" panose="020B0503020204020204" pitchFamily="34" charset="-122"/>
                <a:ea typeface="微软雅黑" panose="020B0503020204020204" pitchFamily="34" charset="-122"/>
              </a:rPr>
              <a:t>本题考查习惯用法。这里“</a:t>
            </a:r>
            <a:r>
              <a:rPr lang="en-US" altLang="zh-CN" sz="2900" b="1" dirty="0">
                <a:latin typeface="微软雅黑" panose="020B0503020204020204" pitchFamily="34" charset="-122"/>
                <a:ea typeface="微软雅黑" panose="020B0503020204020204" pitchFamily="34" charset="-122"/>
              </a:rPr>
              <a:t>chicken”</a:t>
            </a:r>
            <a:r>
              <a:rPr lang="zh-CN" altLang="en-US" sz="2900" b="1" dirty="0">
                <a:latin typeface="微软雅黑" panose="020B0503020204020204" pitchFamily="34" charset="-122"/>
                <a:ea typeface="微软雅黑" panose="020B0503020204020204" pitchFamily="34" charset="-122"/>
              </a:rPr>
              <a:t>指的是胆小鬼，故本题正确答案为</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386199" y="721323"/>
            <a:ext cx="10808776" cy="3151399"/>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Not</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to be accused of being a coward, the pilot allows the two to bring</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moose on the craft. The plane starts across the lake, straining to take off. The pilot tries and tries but fails, and the plane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into the trees at the end of the lake. A while later after coming to the place one of the hunters gets up and looks at the wreck of the plane and says,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are we?” To which</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hunter replies, “Oh, I’d say about a hundred yards farther than last year.”</a:t>
            </a: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4" name="灯片编号占位符 3"/>
          <p:cNvSpPr>
            <a:spLocks noGrp="1"/>
          </p:cNvSpPr>
          <p:nvPr>
            <p:ph type="sldNum" sz="quarter" idx="12"/>
          </p:nvPr>
        </p:nvSpPr>
        <p:spPr/>
        <p:txBody>
          <a:bodyPr/>
          <a:lstStyle/>
          <a:p>
            <a:fld id="{879EF9BB-81F1-401D-AA19-680A8E0D7F6D}" type="slidenum">
              <a:rPr lang="en-US" smtClean="0"/>
              <a:t>62</a:t>
            </a:fld>
            <a:endParaRPr lang="en-US" dirty="0"/>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10" name="TextBox 22"/>
          <p:cNvSpPr txBox="1"/>
          <p:nvPr/>
        </p:nvSpPr>
        <p:spPr>
          <a:xfrm>
            <a:off x="540589" y="49709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2" name="文本框 11">
            <a:hlinkClick r:id="rId4" action="ppaction://hlinksldjump"/>
          </p:cNvPr>
          <p:cNvSpPr txBox="1"/>
          <p:nvPr/>
        </p:nvSpPr>
        <p:spPr>
          <a:xfrm>
            <a:off x="10228993" y="3321418"/>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13" name="TextBox 22"/>
          <p:cNvSpPr txBox="1"/>
          <p:nvPr/>
        </p:nvSpPr>
        <p:spPr>
          <a:xfrm>
            <a:off x="530781" y="533111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5" name="文本框 4"/>
          <p:cNvSpPr txBox="1"/>
          <p:nvPr/>
        </p:nvSpPr>
        <p:spPr>
          <a:xfrm>
            <a:off x="852441" y="3929133"/>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11. A. driving	B. looking	C. wanting	D. dying</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12. A. both		B. all		C. one	D. the</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13. A. rushes	B. runs	C. beats	D. crashes</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14. A. Where	B. What	C. How	D. When</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15. A. the other	B. another	C. other	D. the one</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par>
                          <p:cTn id="19" fill="hold">
                            <p:stCondLst>
                              <p:cond delay="500"/>
                            </p:stCondLst>
                            <p:childTnLst>
                              <p:par>
                                <p:cTn id="20" presetID="16" presetClass="entr" presetSubtype="37"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out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23" grpId="0"/>
      <p:bldP spid="16" grpId="0"/>
      <p:bldP spid="9" grpId="0"/>
      <p:bldP spid="10" grpId="0"/>
      <p:bldP spid="12" grpId="0" animBg="1"/>
      <p:bldP spid="13" grpId="0"/>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63</a:t>
            </a:fld>
            <a:endParaRPr lang="en-US"/>
          </a:p>
        </p:txBody>
      </p:sp>
      <p:sp>
        <p:nvSpPr>
          <p:cNvPr id="3" name="内容占位符 2"/>
          <p:cNvSpPr>
            <a:spLocks noGrp="1"/>
          </p:cNvSpPr>
          <p:nvPr>
            <p:ph idx="1"/>
          </p:nvPr>
        </p:nvSpPr>
        <p:spPr>
          <a:xfrm>
            <a:off x="538426" y="189782"/>
            <a:ext cx="11419112" cy="6166571"/>
          </a:xfrm>
          <a:solidFill>
            <a:schemeClr val="bg1">
              <a:alpha val="47000"/>
            </a:schemeClr>
          </a:solidFill>
        </p:spPr>
        <p:txBody>
          <a:bodyPr>
            <a:normAutofit fontScale="85000" lnSpcReduction="1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900" b="1" dirty="0">
                <a:latin typeface="微软雅黑" panose="020B0503020204020204" pitchFamily="34" charset="-122"/>
                <a:ea typeface="微软雅黑" panose="020B0503020204020204" pitchFamily="34" charset="-122"/>
              </a:rPr>
              <a:t>11. </a:t>
            </a:r>
            <a:r>
              <a:rPr lang="zh-CN" altLang="en-US" sz="2900" b="1" dirty="0">
                <a:latin typeface="微软雅黑" panose="020B0503020204020204" pitchFamily="34" charset="-122"/>
                <a:ea typeface="微软雅黑" panose="020B0503020204020204" pitchFamily="34" charset="-122"/>
              </a:rPr>
              <a:t>本题考查词义辨析和联系上下文。结合下文“</a:t>
            </a:r>
            <a:r>
              <a:rPr lang="en-US" altLang="zh-CN" sz="2900" b="1" dirty="0">
                <a:latin typeface="微软雅黑" panose="020B0503020204020204" pitchFamily="34" charset="-122"/>
                <a:ea typeface="微软雅黑" panose="020B0503020204020204" pitchFamily="34" charset="-122"/>
              </a:rPr>
              <a:t>the pilot allows the two to bring </a:t>
            </a:r>
            <a:r>
              <a:rPr lang="en-US" altLang="zh-CN" sz="2900" b="1" u="sng" dirty="0">
                <a:latin typeface="微软雅黑" panose="020B0503020204020204" pitchFamily="34" charset="-122"/>
                <a:ea typeface="微软雅黑" panose="020B0503020204020204" pitchFamily="34" charset="-122"/>
              </a:rPr>
              <a:t>12</a:t>
            </a:r>
            <a:r>
              <a:rPr lang="en-US" altLang="zh-CN" sz="2900" b="1" dirty="0">
                <a:latin typeface="微软雅黑" panose="020B0503020204020204" pitchFamily="34" charset="-122"/>
                <a:ea typeface="微软雅黑" panose="020B0503020204020204" pitchFamily="34" charset="-122"/>
              </a:rPr>
              <a:t> moose on the craft”</a:t>
            </a:r>
            <a:r>
              <a:rPr lang="zh-CN" altLang="en-US" sz="2900" b="1" dirty="0">
                <a:latin typeface="微软雅黑" panose="020B0503020204020204" pitchFamily="34" charset="-122"/>
                <a:ea typeface="微软雅黑" panose="020B0503020204020204" pitchFamily="34" charset="-122"/>
              </a:rPr>
              <a:t>可知，飞机师不想要被指责像个懦夫，还是让猎人们带了两头驼鹿，用</a:t>
            </a:r>
            <a:r>
              <a:rPr lang="en-US" altLang="zh-CN" sz="2900" b="1" dirty="0">
                <a:latin typeface="微软雅黑" panose="020B0503020204020204" pitchFamily="34" charset="-122"/>
                <a:ea typeface="微软雅黑" panose="020B0503020204020204" pitchFamily="34" charset="-122"/>
              </a:rPr>
              <a:t>wanting</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12. </a:t>
            </a:r>
            <a:r>
              <a:rPr lang="zh-CN" altLang="en-US" sz="2900" b="1" dirty="0">
                <a:latin typeface="微软雅黑" panose="020B0503020204020204" pitchFamily="34" charset="-122"/>
                <a:ea typeface="微软雅黑" panose="020B0503020204020204" pitchFamily="34" charset="-122"/>
              </a:rPr>
              <a:t>本题考查逻辑推理。从文章可以推断出是带了两头鹿上飞机，用</a:t>
            </a:r>
            <a:r>
              <a:rPr lang="en-US" altLang="zh-CN" sz="2900" b="1" dirty="0">
                <a:latin typeface="微软雅黑" panose="020B0503020204020204" pitchFamily="34" charset="-122"/>
                <a:ea typeface="微软雅黑" panose="020B0503020204020204" pitchFamily="34" charset="-122"/>
              </a:rPr>
              <a:t>both</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13. </a:t>
            </a:r>
            <a:r>
              <a:rPr lang="zh-CN" altLang="en-US" sz="2900" b="1" dirty="0">
                <a:latin typeface="微软雅黑" panose="020B0503020204020204" pitchFamily="34" charset="-122"/>
                <a:ea typeface="微软雅黑" panose="020B0503020204020204" pitchFamily="34" charset="-122"/>
              </a:rPr>
              <a:t>本题考查词义辨析。</a:t>
            </a:r>
            <a:r>
              <a:rPr lang="en-US" altLang="zh-CN" sz="2900" b="1" dirty="0">
                <a:latin typeface="微软雅黑" panose="020B0503020204020204" pitchFamily="34" charset="-122"/>
                <a:ea typeface="微软雅黑" panose="020B0503020204020204" pitchFamily="34" charset="-122"/>
              </a:rPr>
              <a:t>crash into </a:t>
            </a:r>
            <a:r>
              <a:rPr lang="en-US" altLang="zh-CN" sz="2900" b="1" dirty="0" err="1">
                <a:latin typeface="微软雅黑" panose="020B0503020204020204" pitchFamily="34" charset="-122"/>
                <a:ea typeface="微软雅黑" panose="020B0503020204020204" pitchFamily="34" charset="-122"/>
              </a:rPr>
              <a:t>sth</a:t>
            </a:r>
            <a:r>
              <a:rPr lang="en-US" altLang="zh-CN" sz="2900" b="1" dirty="0">
                <a:latin typeface="微软雅黑" panose="020B0503020204020204" pitchFamily="34" charset="-122"/>
                <a:ea typeface="微软雅黑" panose="020B0503020204020204" pitchFamily="34" charset="-122"/>
              </a:rPr>
              <a:t>.“</a:t>
            </a:r>
            <a:r>
              <a:rPr lang="zh-CN" altLang="en-US" sz="2900" b="1" dirty="0">
                <a:latin typeface="微软雅黑" panose="020B0503020204020204" pitchFamily="34" charset="-122"/>
                <a:ea typeface="微软雅黑" panose="020B0503020204020204" pitchFamily="34" charset="-122"/>
              </a:rPr>
              <a:t>撞到某物”，故本题正确答案为</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14. </a:t>
            </a:r>
            <a:r>
              <a:rPr lang="zh-CN" altLang="en-US" sz="2900" b="1" dirty="0">
                <a:latin typeface="微软雅黑" panose="020B0503020204020204" pitchFamily="34" charset="-122"/>
                <a:ea typeface="微软雅黑" panose="020B0503020204020204" pitchFamily="34" charset="-122"/>
              </a:rPr>
              <a:t>本题考查逻辑推理。从下文的回答可以看出这里问的是地点，故本题正确答案为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15. </a:t>
            </a:r>
            <a:r>
              <a:rPr lang="zh-CN" altLang="en-US" sz="2900" b="1" dirty="0">
                <a:latin typeface="微软雅黑" panose="020B0503020204020204" pitchFamily="34" charset="-122"/>
                <a:ea typeface="微软雅黑" panose="020B0503020204020204" pitchFamily="34" charset="-122"/>
              </a:rPr>
              <a:t>本题考查语法知识。两个猎人，一个用</a:t>
            </a:r>
            <a:r>
              <a:rPr lang="en-US" altLang="zh-CN" sz="2900" b="1" dirty="0">
                <a:latin typeface="微软雅黑" panose="020B0503020204020204" pitchFamily="34" charset="-122"/>
                <a:ea typeface="微软雅黑" panose="020B0503020204020204" pitchFamily="34" charset="-122"/>
              </a:rPr>
              <a:t>one</a:t>
            </a:r>
            <a:r>
              <a:rPr lang="zh-CN" altLang="en-US" sz="2900" b="1" dirty="0">
                <a:latin typeface="微软雅黑" panose="020B0503020204020204" pitchFamily="34" charset="-122"/>
                <a:ea typeface="微软雅黑" panose="020B0503020204020204" pitchFamily="34" charset="-122"/>
              </a:rPr>
              <a:t>，另外一个用</a:t>
            </a:r>
            <a:r>
              <a:rPr lang="en-US" altLang="zh-CN" sz="2900" b="1" dirty="0">
                <a:latin typeface="微软雅黑" panose="020B0503020204020204" pitchFamily="34" charset="-122"/>
                <a:ea typeface="微软雅黑" panose="020B0503020204020204" pitchFamily="34" charset="-122"/>
              </a:rPr>
              <a:t>the other</a:t>
            </a:r>
            <a:r>
              <a:rPr lang="zh-CN" altLang="en-US" sz="2900" b="1" dirty="0">
                <a:latin typeface="微软雅黑" panose="020B0503020204020204" pitchFamily="34" charset="-122"/>
                <a:ea typeface="微软雅黑" panose="020B0503020204020204" pitchFamily="34" charset="-122"/>
              </a:rPr>
              <a:t>。</a:t>
            </a:r>
            <a:r>
              <a:rPr lang="en-US" altLang="zh-CN" sz="2900" b="1" dirty="0">
                <a:latin typeface="微软雅黑" panose="020B0503020204020204" pitchFamily="34" charset="-122"/>
                <a:ea typeface="微软雅黑" panose="020B0503020204020204" pitchFamily="34" charset="-122"/>
              </a:rPr>
              <a:t>another</a:t>
            </a:r>
            <a:r>
              <a:rPr lang="zh-CN" altLang="en-US" sz="2900" b="1" dirty="0">
                <a:latin typeface="微软雅黑" panose="020B0503020204020204" pitchFamily="34" charset="-122"/>
                <a:ea typeface="微软雅黑" panose="020B0503020204020204" pitchFamily="34" charset="-122"/>
              </a:rPr>
              <a:t>所指的范围超过两个，</a:t>
            </a:r>
            <a:r>
              <a:rPr lang="en-US" altLang="zh-CN" sz="2900" b="1" dirty="0">
                <a:latin typeface="微软雅黑" panose="020B0503020204020204" pitchFamily="34" charset="-122"/>
                <a:ea typeface="微软雅黑" panose="020B0503020204020204" pitchFamily="34" charset="-122"/>
              </a:rPr>
              <a:t>other</a:t>
            </a:r>
            <a:r>
              <a:rPr lang="zh-CN" altLang="en-US" sz="2900" b="1" dirty="0">
                <a:latin typeface="微软雅黑" panose="020B0503020204020204" pitchFamily="34" charset="-122"/>
                <a:ea typeface="微软雅黑" panose="020B0503020204020204" pitchFamily="34" charset="-122"/>
              </a:rPr>
              <a:t>后一般接名词复数，故本题正确答案为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组合 93"/>
          <p:cNvGrpSpPr/>
          <p:nvPr/>
        </p:nvGrpSpPr>
        <p:grpSpPr>
          <a:xfrm>
            <a:off x="2848765" y="1042388"/>
            <a:ext cx="3862931" cy="525775"/>
            <a:chOff x="1530018" y="1615888"/>
            <a:chExt cx="3576121" cy="728090"/>
          </a:xfrm>
          <a:solidFill>
            <a:schemeClr val="accent1">
              <a:lumMod val="50000"/>
            </a:schemeClr>
          </a:solidFill>
        </p:grpSpPr>
        <p:sp>
          <p:nvSpPr>
            <p:cNvPr id="95" name="箭头: V 形 94"/>
            <p:cNvSpPr/>
            <p:nvPr/>
          </p:nvSpPr>
          <p:spPr>
            <a:xfrm>
              <a:off x="1530018" y="1615888"/>
              <a:ext cx="3576121"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96" name="文本框 95"/>
            <p:cNvSpPr txBox="1"/>
            <p:nvPr/>
          </p:nvSpPr>
          <p:spPr>
            <a:xfrm>
              <a:off x="2091324" y="1635552"/>
              <a:ext cx="2020120"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wreck </a:t>
              </a:r>
              <a:r>
                <a:rPr lang="en-US" altLang="zh-CN" sz="2400" b="1" i="1" dirty="0">
                  <a:ln w="12700">
                    <a:noFill/>
                  </a:ln>
                  <a:solidFill>
                    <a:schemeClr val="bg1"/>
                  </a:solidFill>
                  <a:latin typeface="微软雅黑" panose="020B0503020204020204" pitchFamily="34" charset="-122"/>
                  <a:ea typeface="微软雅黑" panose="020B0503020204020204" pitchFamily="34" charset="-122"/>
                  <a:cs typeface="+mj-cs"/>
                </a:rPr>
                <a:t>n</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残骸</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
        <p:nvSpPr>
          <p:cNvPr id="2" name="灯片编号占位符 1"/>
          <p:cNvSpPr>
            <a:spLocks noGrp="1"/>
          </p:cNvSpPr>
          <p:nvPr>
            <p:ph type="sldNum" sz="quarter" idx="12"/>
          </p:nvPr>
        </p:nvSpPr>
        <p:spPr/>
        <p:txBody>
          <a:bodyPr/>
          <a:lstStyle/>
          <a:p>
            <a:fld id="{879EF9BB-81F1-401D-AA19-680A8E0D7F6D}" type="slidenum">
              <a:rPr lang="en-US" smtClean="0"/>
              <a:t>64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grpSp>
        <p:nvGrpSpPr>
          <p:cNvPr id="7" name="组合 6"/>
          <p:cNvGrpSpPr/>
          <p:nvPr/>
        </p:nvGrpSpPr>
        <p:grpSpPr>
          <a:xfrm>
            <a:off x="101793" y="162019"/>
            <a:ext cx="4044462" cy="728090"/>
            <a:chOff x="0" y="218898"/>
            <a:chExt cx="4044462" cy="728090"/>
          </a:xfrm>
          <a:solidFill>
            <a:schemeClr val="tx2"/>
          </a:solidFill>
        </p:grpSpPr>
        <p:sp>
          <p:nvSpPr>
            <p:cNvPr id="6" name="箭头: V 形 5"/>
            <p:cNvSpPr/>
            <p:nvPr/>
          </p:nvSpPr>
          <p:spPr>
            <a:xfrm>
              <a:off x="0" y="218898"/>
              <a:ext cx="40444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789778" y="305944"/>
              <a:ext cx="2877711" cy="553998"/>
            </a:xfrm>
            <a:prstGeom prst="rect">
              <a:avLst/>
            </a:prstGeom>
            <a:noFill/>
            <a:ln>
              <a:noFill/>
            </a:ln>
          </p:spPr>
          <p:txBody>
            <a:bodyPr wrap="none" rtlCol="0">
              <a:spAutoFit/>
            </a:bodyPr>
            <a:lstStyle/>
            <a:p>
              <a:r>
                <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rPr>
                <a:t>本自测我学了：</a:t>
              </a:r>
            </a:p>
          </p:txBody>
        </p:sp>
      </p:grpSp>
      <p:grpSp>
        <p:nvGrpSpPr>
          <p:cNvPr id="37" name="组合 36"/>
          <p:cNvGrpSpPr/>
          <p:nvPr/>
        </p:nvGrpSpPr>
        <p:grpSpPr>
          <a:xfrm>
            <a:off x="-461643" y="944560"/>
            <a:ext cx="3607179" cy="612118"/>
            <a:chOff x="1530019" y="1492576"/>
            <a:chExt cx="3202272" cy="851402"/>
          </a:xfrm>
          <a:solidFill>
            <a:schemeClr val="tx2"/>
          </a:solidFill>
        </p:grpSpPr>
        <p:sp>
          <p:nvSpPr>
            <p:cNvPr id="38" name="箭头: V 形 37"/>
            <p:cNvSpPr/>
            <p:nvPr/>
          </p:nvSpPr>
          <p:spPr>
            <a:xfrm>
              <a:off x="1530019" y="1615889"/>
              <a:ext cx="3202272"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p:cNvSpPr txBox="1"/>
            <p:nvPr/>
          </p:nvSpPr>
          <p:spPr>
            <a:xfrm>
              <a:off x="2000758" y="1492576"/>
              <a:ext cx="2045286"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craft </a:t>
              </a:r>
              <a:r>
                <a:rPr lang="en-US" altLang="zh-CN" sz="2400" b="1" i="1" dirty="0">
                  <a:solidFill>
                    <a:srgbClr val="002060"/>
                  </a:solidFill>
                  <a:latin typeface="微软雅黑" panose="020B0503020204020204" pitchFamily="34" charset="-122"/>
                  <a:ea typeface="微软雅黑" panose="020B0503020204020204" pitchFamily="34" charset="-122"/>
                  <a:cs typeface="+mj-cs"/>
                </a:rPr>
                <a:t>n</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飞行器</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40" name="组合 39"/>
          <p:cNvGrpSpPr/>
          <p:nvPr/>
        </p:nvGrpSpPr>
        <p:grpSpPr>
          <a:xfrm>
            <a:off x="149723" y="1779871"/>
            <a:ext cx="4368834" cy="525775"/>
            <a:chOff x="1530019" y="1615888"/>
            <a:chExt cx="4044462" cy="728090"/>
          </a:xfrm>
          <a:solidFill>
            <a:schemeClr val="accent1">
              <a:lumMod val="50000"/>
            </a:schemeClr>
          </a:solidFill>
        </p:grpSpPr>
        <p:sp>
          <p:nvSpPr>
            <p:cNvPr id="41" name="箭头: V 形 40"/>
            <p:cNvSpPr/>
            <p:nvPr/>
          </p:nvSpPr>
          <p:spPr>
            <a:xfrm>
              <a:off x="1530019" y="1615888"/>
              <a:ext cx="40444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文本框 41"/>
            <p:cNvSpPr txBox="1"/>
            <p:nvPr/>
          </p:nvSpPr>
          <p:spPr>
            <a:xfrm>
              <a:off x="2091324" y="1635552"/>
              <a:ext cx="3130496"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remote area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边远地区</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63" name="组合 62"/>
          <p:cNvGrpSpPr/>
          <p:nvPr/>
        </p:nvGrpSpPr>
        <p:grpSpPr>
          <a:xfrm>
            <a:off x="-461643" y="2387012"/>
            <a:ext cx="6098869" cy="612118"/>
            <a:chOff x="1530018" y="1492576"/>
            <a:chExt cx="5414268" cy="851402"/>
          </a:xfrm>
          <a:solidFill>
            <a:schemeClr val="tx2"/>
          </a:solidFill>
        </p:grpSpPr>
        <p:sp>
          <p:nvSpPr>
            <p:cNvPr id="64" name="箭头: V 形 63"/>
            <p:cNvSpPr/>
            <p:nvPr/>
          </p:nvSpPr>
          <p:spPr>
            <a:xfrm>
              <a:off x="1530018" y="1615889"/>
              <a:ext cx="5414268"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文本框 64"/>
            <p:cNvSpPr txBox="1"/>
            <p:nvPr/>
          </p:nvSpPr>
          <p:spPr>
            <a:xfrm>
              <a:off x="2000758" y="1492576"/>
              <a:ext cx="4639307"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drop off </a:t>
              </a:r>
              <a:r>
                <a:rPr lang="zh-CN" altLang="en-US" sz="2400" b="1" dirty="0">
                  <a:solidFill>
                    <a:srgbClr val="002060"/>
                  </a:solidFill>
                  <a:latin typeface="微软雅黑" panose="020B0503020204020204" pitchFamily="34" charset="-122"/>
                  <a:ea typeface="微软雅黑" panose="020B0503020204020204" pitchFamily="34" charset="-122"/>
                  <a:cs typeface="+mj-cs"/>
                </a:rPr>
                <a:t>让</a:t>
              </a:r>
              <a:r>
                <a:rPr lang="en-US" altLang="zh-CN" sz="2400" b="1" dirty="0">
                  <a:solidFill>
                    <a:srgbClr val="002060"/>
                  </a:solidFill>
                  <a:latin typeface="微软雅黑" panose="020B0503020204020204" pitchFamily="34" charset="-122"/>
                  <a:ea typeface="微软雅黑" panose="020B0503020204020204" pitchFamily="34" charset="-122"/>
                  <a:cs typeface="+mj-cs"/>
                </a:rPr>
                <a:t>……</a:t>
              </a:r>
              <a:r>
                <a:rPr lang="zh-CN" altLang="en-US" sz="2400" b="1" dirty="0">
                  <a:solidFill>
                    <a:srgbClr val="002060"/>
                  </a:solidFill>
                  <a:latin typeface="微软雅黑" panose="020B0503020204020204" pitchFamily="34" charset="-122"/>
                  <a:ea typeface="微软雅黑" panose="020B0503020204020204" pitchFamily="34" charset="-122"/>
                  <a:cs typeface="+mj-cs"/>
                </a:rPr>
                <a:t>下车（船、飞机等）</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66" name="组合 65"/>
          <p:cNvGrpSpPr/>
          <p:nvPr/>
        </p:nvGrpSpPr>
        <p:grpSpPr>
          <a:xfrm>
            <a:off x="-417835" y="5265064"/>
            <a:ext cx="4654009" cy="612119"/>
            <a:chOff x="1530019" y="1492575"/>
            <a:chExt cx="4131594" cy="851403"/>
          </a:xfrm>
          <a:solidFill>
            <a:schemeClr val="tx2"/>
          </a:solidFill>
        </p:grpSpPr>
        <p:sp>
          <p:nvSpPr>
            <p:cNvPr id="67" name="箭头: V 形 66"/>
            <p:cNvSpPr/>
            <p:nvPr/>
          </p:nvSpPr>
          <p:spPr>
            <a:xfrm>
              <a:off x="1530019" y="1615889"/>
              <a:ext cx="4131594"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文本框 67"/>
            <p:cNvSpPr txBox="1"/>
            <p:nvPr/>
          </p:nvSpPr>
          <p:spPr>
            <a:xfrm>
              <a:off x="2000758" y="1492575"/>
              <a:ext cx="2947169"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be accused of </a:t>
              </a:r>
              <a:r>
                <a:rPr lang="zh-CN" altLang="en-US" sz="2400" b="1" dirty="0">
                  <a:solidFill>
                    <a:srgbClr val="002060"/>
                  </a:solidFill>
                  <a:latin typeface="微软雅黑" panose="020B0503020204020204" pitchFamily="34" charset="-122"/>
                  <a:ea typeface="微软雅黑" panose="020B0503020204020204" pitchFamily="34" charset="-122"/>
                  <a:cs typeface="+mj-cs"/>
                </a:rPr>
                <a:t>被指控</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91" name="组合 90"/>
          <p:cNvGrpSpPr/>
          <p:nvPr/>
        </p:nvGrpSpPr>
        <p:grpSpPr>
          <a:xfrm>
            <a:off x="4236174" y="1683243"/>
            <a:ext cx="5218723" cy="612118"/>
            <a:chOff x="1530019" y="1492576"/>
            <a:chExt cx="4632919" cy="851402"/>
          </a:xfrm>
          <a:solidFill>
            <a:schemeClr val="tx2"/>
          </a:solidFill>
        </p:grpSpPr>
        <p:sp>
          <p:nvSpPr>
            <p:cNvPr id="92" name="箭头: V 形 91"/>
            <p:cNvSpPr/>
            <p:nvPr/>
          </p:nvSpPr>
          <p:spPr>
            <a:xfrm>
              <a:off x="1530019" y="1615889"/>
              <a:ext cx="4162180"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文本框 92"/>
            <p:cNvSpPr txBox="1"/>
            <p:nvPr/>
          </p:nvSpPr>
          <p:spPr>
            <a:xfrm>
              <a:off x="2000758" y="1492576"/>
              <a:ext cx="4162180"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take off </a:t>
              </a:r>
              <a:r>
                <a:rPr lang="zh-CN" altLang="en-US" sz="2400" b="1" dirty="0">
                  <a:solidFill>
                    <a:srgbClr val="002060"/>
                  </a:solidFill>
                  <a:latin typeface="微软雅黑" panose="020B0503020204020204" pitchFamily="34" charset="-122"/>
                  <a:ea typeface="微软雅黑" panose="020B0503020204020204" pitchFamily="34" charset="-122"/>
                  <a:cs typeface="+mj-cs"/>
                </a:rPr>
                <a:t>起飞</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0" name="组合 99"/>
          <p:cNvGrpSpPr/>
          <p:nvPr/>
        </p:nvGrpSpPr>
        <p:grpSpPr>
          <a:xfrm>
            <a:off x="101793" y="3182432"/>
            <a:ext cx="3171759" cy="525775"/>
            <a:chOff x="1530018" y="1615888"/>
            <a:chExt cx="2936266" cy="728090"/>
          </a:xfrm>
          <a:solidFill>
            <a:schemeClr val="accent1">
              <a:lumMod val="50000"/>
            </a:schemeClr>
          </a:solidFill>
        </p:grpSpPr>
        <p:sp>
          <p:nvSpPr>
            <p:cNvPr id="101" name="箭头: V 形 100"/>
            <p:cNvSpPr/>
            <p:nvPr/>
          </p:nvSpPr>
          <p:spPr>
            <a:xfrm>
              <a:off x="1530018" y="1615888"/>
              <a:ext cx="2936266"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文本框 101"/>
            <p:cNvSpPr txBox="1"/>
            <p:nvPr/>
          </p:nvSpPr>
          <p:spPr>
            <a:xfrm>
              <a:off x="2091324" y="1635552"/>
              <a:ext cx="1700647"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go off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离开</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3" name="组合 102"/>
          <p:cNvGrpSpPr/>
          <p:nvPr/>
        </p:nvGrpSpPr>
        <p:grpSpPr>
          <a:xfrm>
            <a:off x="136523" y="4633247"/>
            <a:ext cx="5158015" cy="525775"/>
            <a:chOff x="1530020" y="1615888"/>
            <a:chExt cx="10601798" cy="728089"/>
          </a:xfrm>
          <a:solidFill>
            <a:schemeClr val="accent1">
              <a:lumMod val="50000"/>
            </a:schemeClr>
          </a:solidFill>
        </p:grpSpPr>
        <p:sp>
          <p:nvSpPr>
            <p:cNvPr id="104" name="箭头: V 形 103"/>
            <p:cNvSpPr/>
            <p:nvPr/>
          </p:nvSpPr>
          <p:spPr>
            <a:xfrm>
              <a:off x="1530020" y="1615888"/>
              <a:ext cx="7374521" cy="72808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文本框 104"/>
            <p:cNvSpPr txBox="1"/>
            <p:nvPr/>
          </p:nvSpPr>
          <p:spPr>
            <a:xfrm>
              <a:off x="2060653" y="1635552"/>
              <a:ext cx="10071165" cy="639310"/>
            </a:xfrm>
            <a:prstGeom prst="rect">
              <a:avLst/>
            </a:prstGeom>
            <a:noFill/>
            <a:ln>
              <a:noFill/>
            </a:ln>
          </p:spPr>
          <p:txBody>
            <a:bodyPr wrap="squar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pick sb. up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接某人</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10" name="组合 109"/>
          <p:cNvGrpSpPr/>
          <p:nvPr/>
        </p:nvGrpSpPr>
        <p:grpSpPr>
          <a:xfrm>
            <a:off x="-393738" y="3841729"/>
            <a:ext cx="12156828" cy="612117"/>
            <a:chOff x="1530019" y="1492577"/>
            <a:chExt cx="10792220" cy="851401"/>
          </a:xfrm>
          <a:solidFill>
            <a:schemeClr val="tx2"/>
          </a:solidFill>
        </p:grpSpPr>
        <p:sp>
          <p:nvSpPr>
            <p:cNvPr id="111" name="箭头: V 形 110"/>
            <p:cNvSpPr/>
            <p:nvPr/>
          </p:nvSpPr>
          <p:spPr>
            <a:xfrm>
              <a:off x="1530019" y="1615888"/>
              <a:ext cx="9213941" cy="728090"/>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文本框 111"/>
            <p:cNvSpPr txBox="1"/>
            <p:nvPr/>
          </p:nvSpPr>
          <p:spPr>
            <a:xfrm>
              <a:off x="2000757" y="1492577"/>
              <a:ext cx="10321482"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to which sb. replies=which sb. replies to </a:t>
              </a:r>
              <a:r>
                <a:rPr lang="zh-CN" altLang="en-US" sz="2400" b="1" dirty="0">
                  <a:solidFill>
                    <a:srgbClr val="002060"/>
                  </a:solidFill>
                  <a:latin typeface="微软雅黑" panose="020B0503020204020204" pitchFamily="34" charset="-122"/>
                  <a:ea typeface="微软雅黑" panose="020B0503020204020204" pitchFamily="34" charset="-122"/>
                  <a:cs typeface="+mj-cs"/>
                </a:rPr>
                <a:t>某人对</a:t>
              </a:r>
              <a:r>
                <a:rPr lang="en-US" altLang="zh-CN" sz="2400" b="1" dirty="0">
                  <a:solidFill>
                    <a:srgbClr val="002060"/>
                  </a:solidFill>
                  <a:latin typeface="微软雅黑" panose="020B0503020204020204" pitchFamily="34" charset="-122"/>
                  <a:ea typeface="微软雅黑" panose="020B0503020204020204" pitchFamily="34" charset="-122"/>
                  <a:cs typeface="+mj-cs"/>
                </a:rPr>
                <a:t>……</a:t>
              </a:r>
              <a:r>
                <a:rPr lang="zh-CN" altLang="en-US" sz="2400" b="1" dirty="0">
                  <a:solidFill>
                    <a:srgbClr val="002060"/>
                  </a:solidFill>
                  <a:latin typeface="微软雅黑" panose="020B0503020204020204" pitchFamily="34" charset="-122"/>
                  <a:ea typeface="微软雅黑" panose="020B0503020204020204" pitchFamily="34" charset="-122"/>
                  <a:cs typeface="+mj-cs"/>
                </a:rPr>
                <a:t>作出答复</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150"/>
                                  </p:stCondLst>
                                  <p:childTnLst>
                                    <p:set>
                                      <p:cBhvr>
                                        <p:cTn id="16" dur="1" fill="hold">
                                          <p:stCondLst>
                                            <p:cond delay="0"/>
                                          </p:stCondLst>
                                        </p:cTn>
                                        <p:tgtEl>
                                          <p:spTgt spid="91"/>
                                        </p:tgtEl>
                                        <p:attrNameLst>
                                          <p:attrName>style.visibility</p:attrName>
                                        </p:attrNameLst>
                                      </p:cBhvr>
                                      <p:to>
                                        <p:strVal val="visible"/>
                                      </p:to>
                                    </p:set>
                                    <p:anim calcmode="lin" valueType="num">
                                      <p:cBhvr additive="base">
                                        <p:cTn id="17" dur="500" fill="hold"/>
                                        <p:tgtEl>
                                          <p:spTgt spid="91"/>
                                        </p:tgtEl>
                                        <p:attrNameLst>
                                          <p:attrName>ppt_x</p:attrName>
                                        </p:attrNameLst>
                                      </p:cBhvr>
                                      <p:tavLst>
                                        <p:tav tm="0">
                                          <p:val>
                                            <p:strVal val="0-#ppt_w/2"/>
                                          </p:val>
                                        </p:tav>
                                        <p:tav tm="100000">
                                          <p:val>
                                            <p:strVal val="#ppt_x"/>
                                          </p:val>
                                        </p:tav>
                                      </p:tavLst>
                                    </p:anim>
                                    <p:anim calcmode="lin" valueType="num">
                                      <p:cBhvr additive="base">
                                        <p:cTn id="18" dur="500" fill="hold"/>
                                        <p:tgtEl>
                                          <p:spTgt spid="91"/>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0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500" fill="hold"/>
                                        <p:tgtEl>
                                          <p:spTgt spid="63"/>
                                        </p:tgtEl>
                                        <p:attrNameLst>
                                          <p:attrName>ppt_x</p:attrName>
                                        </p:attrNameLst>
                                      </p:cBhvr>
                                      <p:tavLst>
                                        <p:tav tm="0">
                                          <p:val>
                                            <p:strVal val="0-#ppt_w/2"/>
                                          </p:val>
                                        </p:tav>
                                        <p:tav tm="100000">
                                          <p:val>
                                            <p:strVal val="#ppt_x"/>
                                          </p:val>
                                        </p:tav>
                                      </p:tavLst>
                                    </p:anim>
                                    <p:anim calcmode="lin" valueType="num">
                                      <p:cBhvr additive="base">
                                        <p:cTn id="22" dur="500" fill="hold"/>
                                        <p:tgtEl>
                                          <p:spTgt spid="6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400"/>
                                  </p:stCondLst>
                                  <p:childTnLst>
                                    <p:set>
                                      <p:cBhvr>
                                        <p:cTn id="24" dur="1" fill="hold">
                                          <p:stCondLst>
                                            <p:cond delay="0"/>
                                          </p:stCondLst>
                                        </p:cTn>
                                        <p:tgtEl>
                                          <p:spTgt spid="110"/>
                                        </p:tgtEl>
                                        <p:attrNameLst>
                                          <p:attrName>style.visibility</p:attrName>
                                        </p:attrNameLst>
                                      </p:cBhvr>
                                      <p:to>
                                        <p:strVal val="visible"/>
                                      </p:to>
                                    </p:set>
                                    <p:anim calcmode="lin" valueType="num">
                                      <p:cBhvr additive="base">
                                        <p:cTn id="25" dur="500" fill="hold"/>
                                        <p:tgtEl>
                                          <p:spTgt spid="110"/>
                                        </p:tgtEl>
                                        <p:attrNameLst>
                                          <p:attrName>ppt_x</p:attrName>
                                        </p:attrNameLst>
                                      </p:cBhvr>
                                      <p:tavLst>
                                        <p:tav tm="0">
                                          <p:val>
                                            <p:strVal val="0-#ppt_w/2"/>
                                          </p:val>
                                        </p:tav>
                                        <p:tav tm="100000">
                                          <p:val>
                                            <p:strVal val="#ppt_x"/>
                                          </p:val>
                                        </p:tav>
                                      </p:tavLst>
                                    </p:anim>
                                    <p:anim calcmode="lin" valueType="num">
                                      <p:cBhvr additive="base">
                                        <p:cTn id="26" dur="500" fill="hold"/>
                                        <p:tgtEl>
                                          <p:spTgt spid="110"/>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600"/>
                                  </p:stCondLst>
                                  <p:childTnLst>
                                    <p:set>
                                      <p:cBhvr>
                                        <p:cTn id="28" dur="1" fill="hold">
                                          <p:stCondLst>
                                            <p:cond delay="0"/>
                                          </p:stCondLst>
                                        </p:cTn>
                                        <p:tgtEl>
                                          <p:spTgt spid="66"/>
                                        </p:tgtEl>
                                        <p:attrNameLst>
                                          <p:attrName>style.visibility</p:attrName>
                                        </p:attrNameLst>
                                      </p:cBhvr>
                                      <p:to>
                                        <p:strVal val="visible"/>
                                      </p:to>
                                    </p:set>
                                    <p:anim calcmode="lin" valueType="num">
                                      <p:cBhvr additive="base">
                                        <p:cTn id="29" dur="500" fill="hold"/>
                                        <p:tgtEl>
                                          <p:spTgt spid="66"/>
                                        </p:tgtEl>
                                        <p:attrNameLst>
                                          <p:attrName>ppt_x</p:attrName>
                                        </p:attrNameLst>
                                      </p:cBhvr>
                                      <p:tavLst>
                                        <p:tav tm="0">
                                          <p:val>
                                            <p:strVal val="0-#ppt_w/2"/>
                                          </p:val>
                                        </p:tav>
                                        <p:tav tm="100000">
                                          <p:val>
                                            <p:strVal val="#ppt_x"/>
                                          </p:val>
                                        </p:tav>
                                      </p:tavLst>
                                    </p:anim>
                                    <p:anim calcmode="lin" valueType="num">
                                      <p:cBhvr additive="base">
                                        <p:cTn id="30" dur="500" fill="hold"/>
                                        <p:tgtEl>
                                          <p:spTgt spid="66"/>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50"/>
                                  </p:stCondLst>
                                  <p:childTnLst>
                                    <p:set>
                                      <p:cBhvr>
                                        <p:cTn id="32" dur="1" fill="hold">
                                          <p:stCondLst>
                                            <p:cond delay="0"/>
                                          </p:stCondLst>
                                        </p:cTn>
                                        <p:tgtEl>
                                          <p:spTgt spid="94"/>
                                        </p:tgtEl>
                                        <p:attrNameLst>
                                          <p:attrName>style.visibility</p:attrName>
                                        </p:attrNameLst>
                                      </p:cBhvr>
                                      <p:to>
                                        <p:strVal val="visible"/>
                                      </p:to>
                                    </p:set>
                                    <p:anim calcmode="lin" valueType="num">
                                      <p:cBhvr additive="base">
                                        <p:cTn id="33" dur="500" fill="hold"/>
                                        <p:tgtEl>
                                          <p:spTgt spid="94"/>
                                        </p:tgtEl>
                                        <p:attrNameLst>
                                          <p:attrName>ppt_x</p:attrName>
                                        </p:attrNameLst>
                                      </p:cBhvr>
                                      <p:tavLst>
                                        <p:tav tm="0">
                                          <p:val>
                                            <p:strVal val="0-#ppt_w/2"/>
                                          </p:val>
                                        </p:tav>
                                        <p:tav tm="100000">
                                          <p:val>
                                            <p:strVal val="#ppt_x"/>
                                          </p:val>
                                        </p:tav>
                                      </p:tavLst>
                                    </p:anim>
                                    <p:anim calcmode="lin" valueType="num">
                                      <p:cBhvr additive="base">
                                        <p:cTn id="34" dur="500" fill="hold"/>
                                        <p:tgtEl>
                                          <p:spTgt spid="94"/>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10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fill="hold"/>
                                        <p:tgtEl>
                                          <p:spTgt spid="40"/>
                                        </p:tgtEl>
                                        <p:attrNameLst>
                                          <p:attrName>ppt_x</p:attrName>
                                        </p:attrNameLst>
                                      </p:cBhvr>
                                      <p:tavLst>
                                        <p:tav tm="0">
                                          <p:val>
                                            <p:strVal val="0-#ppt_w/2"/>
                                          </p:val>
                                        </p:tav>
                                        <p:tav tm="100000">
                                          <p:val>
                                            <p:strVal val="#ppt_x"/>
                                          </p:val>
                                        </p:tav>
                                      </p:tavLst>
                                    </p:anim>
                                    <p:anim calcmode="lin" valueType="num">
                                      <p:cBhvr additive="base">
                                        <p:cTn id="38" dur="500" fill="hold"/>
                                        <p:tgtEl>
                                          <p:spTgt spid="4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300"/>
                                  </p:stCondLst>
                                  <p:childTnLst>
                                    <p:set>
                                      <p:cBhvr>
                                        <p:cTn id="40" dur="1" fill="hold">
                                          <p:stCondLst>
                                            <p:cond delay="0"/>
                                          </p:stCondLst>
                                        </p:cTn>
                                        <p:tgtEl>
                                          <p:spTgt spid="100"/>
                                        </p:tgtEl>
                                        <p:attrNameLst>
                                          <p:attrName>style.visibility</p:attrName>
                                        </p:attrNameLst>
                                      </p:cBhvr>
                                      <p:to>
                                        <p:strVal val="visible"/>
                                      </p:to>
                                    </p:set>
                                    <p:anim calcmode="lin" valueType="num">
                                      <p:cBhvr additive="base">
                                        <p:cTn id="41" dur="500" fill="hold"/>
                                        <p:tgtEl>
                                          <p:spTgt spid="100"/>
                                        </p:tgtEl>
                                        <p:attrNameLst>
                                          <p:attrName>ppt_x</p:attrName>
                                        </p:attrNameLst>
                                      </p:cBhvr>
                                      <p:tavLst>
                                        <p:tav tm="0">
                                          <p:val>
                                            <p:strVal val="0-#ppt_w/2"/>
                                          </p:val>
                                        </p:tav>
                                        <p:tav tm="100000">
                                          <p:val>
                                            <p:strVal val="#ppt_x"/>
                                          </p:val>
                                        </p:tav>
                                      </p:tavLst>
                                    </p:anim>
                                    <p:anim calcmode="lin" valueType="num">
                                      <p:cBhvr additive="base">
                                        <p:cTn id="42" dur="500" fill="hold"/>
                                        <p:tgtEl>
                                          <p:spTgt spid="100"/>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500"/>
                                  </p:stCondLst>
                                  <p:childTnLst>
                                    <p:set>
                                      <p:cBhvr>
                                        <p:cTn id="44" dur="1" fill="hold">
                                          <p:stCondLst>
                                            <p:cond delay="0"/>
                                          </p:stCondLst>
                                        </p:cTn>
                                        <p:tgtEl>
                                          <p:spTgt spid="103"/>
                                        </p:tgtEl>
                                        <p:attrNameLst>
                                          <p:attrName>style.visibility</p:attrName>
                                        </p:attrNameLst>
                                      </p:cBhvr>
                                      <p:to>
                                        <p:strVal val="visible"/>
                                      </p:to>
                                    </p:set>
                                    <p:anim calcmode="lin" valueType="num">
                                      <p:cBhvr additive="base">
                                        <p:cTn id="45" dur="500" fill="hold"/>
                                        <p:tgtEl>
                                          <p:spTgt spid="103"/>
                                        </p:tgtEl>
                                        <p:attrNameLst>
                                          <p:attrName>ppt_x</p:attrName>
                                        </p:attrNameLst>
                                      </p:cBhvr>
                                      <p:tavLst>
                                        <p:tav tm="0">
                                          <p:val>
                                            <p:strVal val="0-#ppt_w/2"/>
                                          </p:val>
                                        </p:tav>
                                        <p:tav tm="100000">
                                          <p:val>
                                            <p:strVal val="#ppt_x"/>
                                          </p:val>
                                        </p:tav>
                                      </p:tavLst>
                                    </p:anim>
                                    <p:anim calcmode="lin" valueType="num">
                                      <p:cBhvr additive="base">
                                        <p:cTn id="46" dur="500" fill="hold"/>
                                        <p:tgtEl>
                                          <p:spTgt spid="1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50189" y="4010592"/>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 A. last		B. first	C. second 	D. right</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 A. night		B. dinner	C. bed      	D. dark</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 A. on  		B. in		C. about    	D. for</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4. A. different      	B. difficult	C. varied   	D. same</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 A. worse           	B. better	C. good    	D. bad</a:t>
            </a: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rPr>
              <a:t>自 测 题 八 （ 记 叙 文 ）</a:t>
            </a:r>
          </a:p>
        </p:txBody>
      </p:sp>
      <p:sp>
        <p:nvSpPr>
          <p:cNvPr id="3" name="内容占位符 2"/>
          <p:cNvSpPr>
            <a:spLocks noGrp="1"/>
          </p:cNvSpPr>
          <p:nvPr>
            <p:ph idx="1"/>
          </p:nvPr>
        </p:nvSpPr>
        <p:spPr>
          <a:xfrm>
            <a:off x="431763" y="972270"/>
            <a:ext cx="10972800" cy="3088283"/>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When it comes to showering, most people do it either</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thing in the morning or right before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Advice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the proper time to bathe has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with some experts saying a shower at night leads to</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sleep, while others swear by a morning rinse (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冲洗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to kick-start (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启动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their day.</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Daily Mail Online scrolled the annals of shower studies and spoke to New York-based dermatologists(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皮肤科医生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to settle the score.</a:t>
            </a:r>
          </a:p>
        </p:txBody>
      </p:sp>
      <p:sp>
        <p:nvSpPr>
          <p:cNvPr id="23" name="TextBox 22"/>
          <p:cNvSpPr txBox="1"/>
          <p:nvPr/>
        </p:nvSpPr>
        <p:spPr>
          <a:xfrm>
            <a:off x="797244" y="467553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4" name="灯片编号占位符 3"/>
          <p:cNvSpPr>
            <a:spLocks noGrp="1"/>
          </p:cNvSpPr>
          <p:nvPr>
            <p:ph type="sldNum" sz="quarter" idx="12"/>
          </p:nvPr>
        </p:nvSpPr>
        <p:spPr/>
        <p:txBody>
          <a:bodyPr/>
          <a:lstStyle/>
          <a:p>
            <a:fld id="{879EF9BB-81F1-401D-AA19-680A8E0D7F6D}" type="slidenum">
              <a:rPr lang="en-US" smtClean="0"/>
              <a:t>65</a:t>
            </a:fld>
            <a:endParaRPr lang="en-US"/>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787436" y="432616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9" name="TextBox 22"/>
          <p:cNvSpPr txBox="1"/>
          <p:nvPr/>
        </p:nvSpPr>
        <p:spPr>
          <a:xfrm>
            <a:off x="787437" y="39659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10" name="TextBox 22"/>
          <p:cNvSpPr txBox="1"/>
          <p:nvPr/>
        </p:nvSpPr>
        <p:spPr>
          <a:xfrm>
            <a:off x="797244" y="502489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12" name="文本框 11">
            <a:hlinkClick r:id="rId4"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17" name="TextBox 22"/>
          <p:cNvSpPr txBox="1"/>
          <p:nvPr/>
        </p:nvSpPr>
        <p:spPr>
          <a:xfrm>
            <a:off x="797244" y="542024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up)">
                                      <p:cBhvr>
                                        <p:cTn id="16" dur="500"/>
                                        <p:tgtEl>
                                          <p:spTgt spid="3">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par>
                          <p:cTn id="25" fill="hold">
                            <p:stCondLst>
                              <p:cond delay="500"/>
                            </p:stCondLst>
                            <p:childTnLst>
                              <p:par>
                                <p:cTn id="26" presetID="16" presetClass="entr" presetSubtype="37"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outVertical)">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barn(inVertical)">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inVertical)">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barn(inVertical)">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build="p" animBg="1"/>
      <p:bldP spid="23" grpId="0"/>
      <p:bldP spid="16" grpId="0"/>
      <p:bldP spid="9" grpId="0"/>
      <p:bldP spid="10" grpId="0"/>
      <p:bldP spid="12" grpId="0" animBg="1"/>
      <p:bldP spid="17" grpId="0"/>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66</a:t>
            </a:fld>
            <a:endParaRPr lang="en-US"/>
          </a:p>
        </p:txBody>
      </p:sp>
      <p:sp>
        <p:nvSpPr>
          <p:cNvPr id="3" name="内容占位符 2"/>
          <p:cNvSpPr>
            <a:spLocks noGrp="1"/>
          </p:cNvSpPr>
          <p:nvPr>
            <p:ph idx="1"/>
          </p:nvPr>
        </p:nvSpPr>
        <p:spPr>
          <a:xfrm>
            <a:off x="538426" y="189782"/>
            <a:ext cx="11419112" cy="6166571"/>
          </a:xfrm>
          <a:solidFill>
            <a:schemeClr val="bg1">
              <a:alpha val="47000"/>
            </a:schemeClr>
          </a:solidFill>
        </p:spPr>
        <p:txBody>
          <a:bodyPr>
            <a:normAutofit fontScale="85000" lnSpcReduction="1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900" b="1" dirty="0">
                <a:latin typeface="微软雅黑" panose="020B0503020204020204" pitchFamily="34" charset="-122"/>
                <a:ea typeface="微软雅黑" panose="020B0503020204020204" pitchFamily="34" charset="-122"/>
              </a:rPr>
              <a:t>1. </a:t>
            </a:r>
            <a:r>
              <a:rPr lang="zh-CN" altLang="en-US" sz="2900" b="1" dirty="0">
                <a:latin typeface="微软雅黑" panose="020B0503020204020204" pitchFamily="34" charset="-122"/>
                <a:ea typeface="微软雅黑" panose="020B0503020204020204" pitchFamily="34" charset="-122"/>
              </a:rPr>
              <a:t>本题考查逻辑推理。从下文可以推断出两个时间段，一个早上一个晚上，洗澡要么就是早上第一件事，故本题正确答案为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2. </a:t>
            </a:r>
            <a:r>
              <a:rPr lang="zh-CN" altLang="en-US" sz="2900" b="1" dirty="0">
                <a:latin typeface="微软雅黑" panose="020B0503020204020204" pitchFamily="34" charset="-122"/>
                <a:ea typeface="微软雅黑" panose="020B0503020204020204" pitchFamily="34" charset="-122"/>
              </a:rPr>
              <a:t>本题考查逻辑推理。从下文可以推断出两个时间段，一个早上一个晚上，洗澡要么就是上床睡觉前最后一件事，故本题正确答案为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3. </a:t>
            </a:r>
            <a:r>
              <a:rPr lang="zh-CN" altLang="en-US" sz="2900" b="1" dirty="0">
                <a:latin typeface="微软雅黑" panose="020B0503020204020204" pitchFamily="34" charset="-122"/>
                <a:ea typeface="微软雅黑" panose="020B0503020204020204" pitchFamily="34" charset="-122"/>
              </a:rPr>
              <a:t>本题考查介词用法。</a:t>
            </a:r>
            <a:r>
              <a:rPr lang="en-US" altLang="zh-CN" sz="2900" b="1" dirty="0">
                <a:latin typeface="微软雅黑" panose="020B0503020204020204" pitchFamily="34" charset="-122"/>
                <a:ea typeface="微软雅黑" panose="020B0503020204020204" pitchFamily="34" charset="-122"/>
              </a:rPr>
              <a:t>advice on ...“</a:t>
            </a:r>
            <a:r>
              <a:rPr lang="zh-CN" altLang="en-US" sz="2900" b="1" dirty="0">
                <a:latin typeface="微软雅黑" panose="020B0503020204020204" pitchFamily="34" charset="-122"/>
                <a:ea typeface="微软雅黑" panose="020B0503020204020204" pitchFamily="34" charset="-122"/>
              </a:rPr>
              <a:t>关于</a:t>
            </a:r>
            <a:r>
              <a:rPr lang="en-US" altLang="zh-CN" sz="2900" b="1" dirty="0">
                <a:latin typeface="微软雅黑" panose="020B0503020204020204" pitchFamily="34" charset="-122"/>
                <a:ea typeface="微软雅黑" panose="020B0503020204020204" pitchFamily="34" charset="-122"/>
              </a:rPr>
              <a:t>……</a:t>
            </a:r>
            <a:r>
              <a:rPr lang="zh-CN" altLang="en-US" sz="2900" b="1" dirty="0">
                <a:latin typeface="微软雅黑" panose="020B0503020204020204" pitchFamily="34" charset="-122"/>
                <a:ea typeface="微软雅黑" panose="020B0503020204020204" pitchFamily="34" charset="-122"/>
              </a:rPr>
              <a:t>的建议”，用</a:t>
            </a:r>
            <a:r>
              <a:rPr lang="en-US" altLang="zh-CN" sz="2900" b="1" dirty="0">
                <a:latin typeface="微软雅黑" panose="020B0503020204020204" pitchFamily="34" charset="-122"/>
                <a:ea typeface="微软雅黑" panose="020B0503020204020204" pitchFamily="34" charset="-122"/>
              </a:rPr>
              <a:t>on</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4. </a:t>
            </a:r>
            <a:r>
              <a:rPr lang="zh-CN" altLang="en-US" sz="2900" b="1" dirty="0">
                <a:latin typeface="微软雅黑" panose="020B0503020204020204" pitchFamily="34" charset="-122"/>
                <a:ea typeface="微软雅黑" panose="020B0503020204020204" pitchFamily="34" charset="-122"/>
              </a:rPr>
              <a:t>本题考查固定搭配。</a:t>
            </a:r>
            <a:r>
              <a:rPr lang="en-US" altLang="zh-CN" sz="2900" b="1" dirty="0">
                <a:latin typeface="微软雅黑" panose="020B0503020204020204" pitchFamily="34" charset="-122"/>
                <a:ea typeface="微软雅黑" panose="020B0503020204020204" pitchFamily="34" charset="-122"/>
              </a:rPr>
              <a:t>vary with</a:t>
            </a:r>
            <a:r>
              <a:rPr lang="zh-CN" altLang="en-US" sz="2900" b="1" dirty="0">
                <a:latin typeface="微软雅黑" panose="020B0503020204020204" pitchFamily="34" charset="-122"/>
                <a:ea typeface="微软雅黑" panose="020B0503020204020204" pitchFamily="34" charset="-122"/>
              </a:rPr>
              <a:t>表示“随</a:t>
            </a:r>
            <a:r>
              <a:rPr lang="en-US" altLang="zh-CN" sz="2900" b="1" dirty="0">
                <a:latin typeface="微软雅黑" panose="020B0503020204020204" pitchFamily="34" charset="-122"/>
                <a:ea typeface="微软雅黑" panose="020B0503020204020204" pitchFamily="34" charset="-122"/>
              </a:rPr>
              <a:t>……</a:t>
            </a:r>
            <a:r>
              <a:rPr lang="zh-CN" altLang="en-US" sz="2900" b="1" dirty="0">
                <a:latin typeface="微软雅黑" panose="020B0503020204020204" pitchFamily="34" charset="-122"/>
                <a:ea typeface="微软雅黑" panose="020B0503020204020204" pitchFamily="34" charset="-122"/>
              </a:rPr>
              <a:t>变化”，故本题正确答案为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5. </a:t>
            </a:r>
            <a:r>
              <a:rPr lang="zh-CN" altLang="en-US" sz="2900" b="1" dirty="0">
                <a:latin typeface="微软雅黑" panose="020B0503020204020204" pitchFamily="34" charset="-122"/>
                <a:ea typeface="微软雅黑" panose="020B0503020204020204" pitchFamily="34" charset="-122"/>
              </a:rPr>
              <a:t>本题考查逻辑推理。从下文的</a:t>
            </a:r>
            <a:r>
              <a:rPr lang="en-US" altLang="zh-CN" sz="2900" b="1" dirty="0">
                <a:latin typeface="微软雅黑" panose="020B0503020204020204" pitchFamily="34" charset="-122"/>
                <a:ea typeface="微软雅黑" panose="020B0503020204020204" pitchFamily="34" charset="-122"/>
              </a:rPr>
              <a:t>while</a:t>
            </a:r>
            <a:r>
              <a:rPr lang="zh-CN" altLang="en-US" sz="2900" b="1" dirty="0">
                <a:latin typeface="微软雅黑" panose="020B0503020204020204" pitchFamily="34" charset="-122"/>
                <a:ea typeface="微软雅黑" panose="020B0503020204020204" pitchFamily="34" charset="-122"/>
              </a:rPr>
              <a:t>看出前后两个观点是相反的，后一个观点是在说早上洗澡好，那前一个观点就是晚上洗澡好，故本题正确答案为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386199" y="721323"/>
            <a:ext cx="10808776" cy="3151399"/>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We found that while both have their pros and cons, a shower at night washes off the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6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 oils and allergens (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过敏原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of the day, giving you better shut-eye (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睡眠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and radiant skin (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容光焕发的肌肤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Based on</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7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opinion and research, showering</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8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may be the best way to relax after a long day and refresh your</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9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4" name="灯片编号占位符 3"/>
          <p:cNvSpPr>
            <a:spLocks noGrp="1"/>
          </p:cNvSpPr>
          <p:nvPr>
            <p:ph type="sldNum" sz="quarter" idx="12"/>
          </p:nvPr>
        </p:nvSpPr>
        <p:spPr/>
        <p:txBody>
          <a:bodyPr/>
          <a:lstStyle/>
          <a:p>
            <a:fld id="{879EF9BB-81F1-401D-AA19-680A8E0D7F6D}" type="slidenum">
              <a:rPr lang="en-US" smtClean="0"/>
              <a:t>67</a:t>
            </a:fld>
            <a:endParaRPr lang="en-US"/>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0" name="TextBox 22"/>
          <p:cNvSpPr txBox="1"/>
          <p:nvPr/>
        </p:nvSpPr>
        <p:spPr>
          <a:xfrm>
            <a:off x="531064" y="527700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12" name="文本框 11">
            <a:hlinkClick r:id="rId4" action="ppaction://hlinksldjump"/>
          </p:cNvPr>
          <p:cNvSpPr txBox="1"/>
          <p:nvPr/>
        </p:nvSpPr>
        <p:spPr>
          <a:xfrm>
            <a:off x="10228993" y="3321418"/>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5" name="文本框 4"/>
          <p:cNvSpPr txBox="1"/>
          <p:nvPr/>
        </p:nvSpPr>
        <p:spPr>
          <a:xfrm>
            <a:off x="852441" y="3929133"/>
            <a:ext cx="11359453"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 A. sweat        	B. tears             	C. water          	D. mud</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7. A. ordinary    	B. public           	C. daily             	D. expert</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8. A. at night     				B. during the day </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C. in the morning   			D. in the afternoon</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9. A. health        	B. face               	C. skin             	D. spirit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23" grpId="0"/>
      <p:bldP spid="16" grpId="0"/>
      <p:bldP spid="9" grpId="0"/>
      <p:bldP spid="10" grpId="0"/>
      <p:bldP spid="12" grpId="0" animBg="1"/>
      <p:bldP spid="5" grpId="0"/>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68</a:t>
            </a:fld>
            <a:endParaRPr lang="en-US"/>
          </a:p>
        </p:txBody>
      </p:sp>
      <p:sp>
        <p:nvSpPr>
          <p:cNvPr id="3" name="内容占位符 2"/>
          <p:cNvSpPr>
            <a:spLocks noGrp="1"/>
          </p:cNvSpPr>
          <p:nvPr>
            <p:ph idx="1"/>
          </p:nvPr>
        </p:nvSpPr>
        <p:spPr>
          <a:xfrm>
            <a:off x="538426" y="189782"/>
            <a:ext cx="11419112" cy="6166571"/>
          </a:xfrm>
          <a:solidFill>
            <a:schemeClr val="bg1">
              <a:alpha val="47000"/>
            </a:schemeClr>
          </a:solidFill>
        </p:spPr>
        <p:txBody>
          <a:bodyPr>
            <a:normAutofit fontScale="92500" lnSpcReduction="1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900" b="1" dirty="0">
                <a:latin typeface="微软雅黑" panose="020B0503020204020204" pitchFamily="34" charset="-122"/>
                <a:ea typeface="微软雅黑" panose="020B0503020204020204" pitchFamily="34" charset="-122"/>
              </a:rPr>
              <a:t>6. </a:t>
            </a:r>
            <a:r>
              <a:rPr lang="zh-CN" altLang="en-US" sz="2900" b="1" dirty="0">
                <a:latin typeface="微软雅黑" panose="020B0503020204020204" pitchFamily="34" charset="-122"/>
                <a:ea typeface="微软雅黑" panose="020B0503020204020204" pitchFamily="34" charset="-122"/>
              </a:rPr>
              <a:t>本题考查词义辨析。洗澡可以洗去油脂、过敏原，因此要选择一个跟油脂、过敏原并列的词，选择了</a:t>
            </a:r>
            <a:r>
              <a:rPr lang="en-US" altLang="zh-CN" sz="2900" b="1" dirty="0">
                <a:latin typeface="微软雅黑" panose="020B0503020204020204" pitchFamily="34" charset="-122"/>
                <a:ea typeface="微软雅黑" panose="020B0503020204020204" pitchFamily="34" charset="-122"/>
              </a:rPr>
              <a:t>sweat</a:t>
            </a:r>
            <a:r>
              <a:rPr lang="zh-CN" altLang="en-US" sz="2900" b="1" dirty="0">
                <a:latin typeface="微软雅黑" panose="020B0503020204020204" pitchFamily="34" charset="-122"/>
                <a:ea typeface="微软雅黑" panose="020B0503020204020204" pitchFamily="34" charset="-122"/>
              </a:rPr>
              <a:t>（汗水），故本题正确答案为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7. </a:t>
            </a:r>
            <a:r>
              <a:rPr lang="zh-CN" altLang="en-US" sz="2900" b="1" dirty="0">
                <a:latin typeface="微软雅黑" panose="020B0503020204020204" pitchFamily="34" charset="-122"/>
                <a:ea typeface="微软雅黑" panose="020B0503020204020204" pitchFamily="34" charset="-122"/>
              </a:rPr>
              <a:t>本题考查词义辨析和逻辑推理。从全文可以看出，这是一个专家对洗澡问题的研究，所以是基于专家的观点，</a:t>
            </a:r>
            <a:r>
              <a:rPr lang="en-US" altLang="zh-CN" sz="2900" b="1" dirty="0">
                <a:latin typeface="微软雅黑" panose="020B0503020204020204" pitchFamily="34" charset="-122"/>
                <a:ea typeface="微软雅黑" panose="020B0503020204020204" pitchFamily="34" charset="-122"/>
              </a:rPr>
              <a:t>expert opinion“</a:t>
            </a:r>
            <a:r>
              <a:rPr lang="zh-CN" altLang="en-US" sz="2900" b="1" dirty="0">
                <a:latin typeface="微软雅黑" panose="020B0503020204020204" pitchFamily="34" charset="-122"/>
                <a:ea typeface="微软雅黑" panose="020B0503020204020204" pitchFamily="34" charset="-122"/>
              </a:rPr>
              <a:t>专家的意见”，故本题正确答案为</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8. </a:t>
            </a:r>
            <a:r>
              <a:rPr lang="zh-CN" altLang="en-US" sz="2900" b="1" dirty="0">
                <a:latin typeface="微软雅黑" panose="020B0503020204020204" pitchFamily="34" charset="-122"/>
                <a:ea typeface="微软雅黑" panose="020B0503020204020204" pitchFamily="34" charset="-122"/>
              </a:rPr>
              <a:t>本题考查逻辑推理。从句子中的“</a:t>
            </a:r>
            <a:r>
              <a:rPr lang="en-US" altLang="zh-CN" sz="2900" b="1" dirty="0">
                <a:latin typeface="微软雅黑" panose="020B0503020204020204" pitchFamily="34" charset="-122"/>
                <a:ea typeface="微软雅黑" panose="020B0503020204020204" pitchFamily="34" charset="-122"/>
              </a:rPr>
              <a:t>after a long day”</a:t>
            </a:r>
            <a:r>
              <a:rPr lang="zh-CN" altLang="en-US" sz="2900" b="1" dirty="0">
                <a:latin typeface="微软雅黑" panose="020B0503020204020204" pitchFamily="34" charset="-122"/>
                <a:ea typeface="微软雅黑" panose="020B0503020204020204" pitchFamily="34" charset="-122"/>
              </a:rPr>
              <a:t>可以推断出在晚上洗澡是放松的最佳办法，故本题正确答案为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9. </a:t>
            </a:r>
            <a:r>
              <a:rPr lang="zh-CN" altLang="en-US" sz="2900" b="1" dirty="0">
                <a:latin typeface="微软雅黑" panose="020B0503020204020204" pitchFamily="34" charset="-122"/>
                <a:ea typeface="微软雅黑" panose="020B0503020204020204" pitchFamily="34" charset="-122"/>
              </a:rPr>
              <a:t>本题考查逻辑推理。洗澡过后通常人会感觉神清气爽，肌肤也会变得更清爽柔润，</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选项以偏概全，故本题正确答案为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386199" y="721323"/>
            <a:ext cx="10808776" cy="3151399"/>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10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 if you’re not a</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person, a blast of water from the shower can get you</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for the day.</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If you can’t</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showering in the morning and at night is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14</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as long as you don’t dwell under hot water for too long.</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Dr. Jaber said, “Whatever makes you feel better, that’s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you should do.”</a:t>
            </a: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4" name="灯片编号占位符 3"/>
          <p:cNvSpPr>
            <a:spLocks noGrp="1"/>
          </p:cNvSpPr>
          <p:nvPr>
            <p:ph type="sldNum" sz="quarter" idx="12"/>
          </p:nvPr>
        </p:nvSpPr>
        <p:spPr/>
        <p:txBody>
          <a:bodyPr/>
          <a:lstStyle/>
          <a:p>
            <a:fld id="{879EF9BB-81F1-401D-AA19-680A8E0D7F6D}" type="slidenum">
              <a:rPr lang="en-US" smtClean="0"/>
              <a:t>69</a:t>
            </a:fld>
            <a:endParaRPr lang="en-US"/>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0" name="TextBox 22"/>
          <p:cNvSpPr txBox="1"/>
          <p:nvPr/>
        </p:nvSpPr>
        <p:spPr>
          <a:xfrm>
            <a:off x="540589" y="49709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12" name="文本框 11">
            <a:hlinkClick r:id="rId4" action="ppaction://hlinksldjump"/>
          </p:cNvPr>
          <p:cNvSpPr txBox="1"/>
          <p:nvPr/>
        </p:nvSpPr>
        <p:spPr>
          <a:xfrm>
            <a:off x="10228993" y="3321418"/>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13" name="TextBox 22"/>
          <p:cNvSpPr txBox="1"/>
          <p:nvPr/>
        </p:nvSpPr>
        <p:spPr>
          <a:xfrm>
            <a:off x="530781" y="533111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5" name="文本框 4"/>
          <p:cNvSpPr txBox="1"/>
          <p:nvPr/>
        </p:nvSpPr>
        <p:spPr>
          <a:xfrm>
            <a:off x="852441" y="3929133"/>
            <a:ext cx="10808777"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10. A. However	B. Whatever	C. While		D. Anyway</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11. A. evening	B. morning		C. afternoon	D. bright</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12. A. ready		B. good        	C. bad           	D. exciting</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13. A. determine	B. defeat      	C. decide      	D. declare</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14. A. benefit	B. harmful    	C. harmless  	D. unimportant</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15. A. what		B. whatever  	C. how         	D. however</a:t>
            </a:r>
          </a:p>
        </p:txBody>
      </p:sp>
      <p:sp>
        <p:nvSpPr>
          <p:cNvPr id="14" name="TextBox 22"/>
          <p:cNvSpPr txBox="1"/>
          <p:nvPr/>
        </p:nvSpPr>
        <p:spPr>
          <a:xfrm>
            <a:off x="540589" y="576823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up)">
                                      <p:cBhvr>
                                        <p:cTn id="16" dur="500"/>
                                        <p:tgtEl>
                                          <p:spTgt spid="3">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par>
                          <p:cTn id="25" fill="hold">
                            <p:stCondLst>
                              <p:cond delay="500"/>
                            </p:stCondLst>
                            <p:childTnLst>
                              <p:par>
                                <p:cTn id="26" presetID="16" presetClass="entr" presetSubtype="37"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outVertical)">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barn(inVertical)">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inVertical)">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barn(inVertical)">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barn(inVertical)">
                                      <p:cBhvr>
                                        <p:cTn id="5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23" grpId="0"/>
      <p:bldP spid="16" grpId="0"/>
      <p:bldP spid="9" grpId="0"/>
      <p:bldP spid="10" grpId="0"/>
      <p:bldP spid="12" grpId="0" animBg="1"/>
      <p:bldP spid="13" grpId="0"/>
      <p:bldP spid="5"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534529" y="2813755"/>
            <a:ext cx="5759107"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二、名师支招，让你秒懂</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70</a:t>
            </a:fld>
            <a:endParaRPr lang="en-US"/>
          </a:p>
        </p:txBody>
      </p:sp>
      <p:sp>
        <p:nvSpPr>
          <p:cNvPr id="3" name="内容占位符 2"/>
          <p:cNvSpPr>
            <a:spLocks noGrp="1"/>
          </p:cNvSpPr>
          <p:nvPr>
            <p:ph idx="1"/>
          </p:nvPr>
        </p:nvSpPr>
        <p:spPr>
          <a:xfrm>
            <a:off x="538426" y="189782"/>
            <a:ext cx="11419112" cy="6166571"/>
          </a:xfrm>
          <a:solidFill>
            <a:schemeClr val="bg1">
              <a:alpha val="47000"/>
            </a:schemeClr>
          </a:solidFill>
        </p:spPr>
        <p:txBody>
          <a:bodyPr>
            <a:normAutofit fontScale="67500" lnSpcReduction="10000"/>
          </a:bodyPr>
          <a:lstStyle/>
          <a:p>
            <a:pPr marL="0" indent="0">
              <a:lnSpc>
                <a:spcPct val="150000"/>
              </a:lnSpc>
              <a:buNone/>
            </a:pPr>
            <a:r>
              <a:rPr lang="zh-CN" altLang="en-US" sz="3260" b="1" dirty="0">
                <a:solidFill>
                  <a:srgbClr val="002060"/>
                </a:solidFill>
                <a:latin typeface="微软雅黑" panose="020B0503020204020204" pitchFamily="34" charset="-122"/>
                <a:ea typeface="微软雅黑" panose="020B0503020204020204" pitchFamily="34" charset="-122"/>
                <a:cs typeface="+mj-cs"/>
              </a:rPr>
              <a:t>解  析：</a:t>
            </a:r>
            <a:r>
              <a:rPr lang="en-US" altLang="zh-CN" sz="3260" b="1" dirty="0">
                <a:latin typeface="微软雅黑" panose="020B0503020204020204" pitchFamily="34" charset="-122"/>
                <a:ea typeface="微软雅黑" panose="020B0503020204020204" pitchFamily="34" charset="-122"/>
              </a:rPr>
              <a:t>10. </a:t>
            </a:r>
            <a:r>
              <a:rPr lang="zh-CN" altLang="en-US" sz="3260" b="1" dirty="0">
                <a:latin typeface="微软雅黑" panose="020B0503020204020204" pitchFamily="34" charset="-122"/>
                <a:ea typeface="微软雅黑" panose="020B0503020204020204" pitchFamily="34" charset="-122"/>
              </a:rPr>
              <a:t>本题考查词义辨析和逻辑推理。根据上下文推断，这里表示转折关系，“然而，如果你早晨不是很有精神，洗澡能让你为一天做好准备”，用</a:t>
            </a:r>
            <a:r>
              <a:rPr lang="en-US" altLang="zh-CN" sz="3260" b="1" dirty="0">
                <a:latin typeface="微软雅黑" panose="020B0503020204020204" pitchFamily="34" charset="-122"/>
                <a:ea typeface="微软雅黑" panose="020B0503020204020204" pitchFamily="34" charset="-122"/>
              </a:rPr>
              <a:t>however</a:t>
            </a:r>
            <a:r>
              <a:rPr lang="zh-CN" altLang="en-US" sz="3260" b="1" dirty="0">
                <a:latin typeface="微软雅黑" panose="020B0503020204020204" pitchFamily="34" charset="-122"/>
                <a:ea typeface="微软雅黑" panose="020B0503020204020204" pitchFamily="34" charset="-122"/>
              </a:rPr>
              <a:t>表示转折，故本题正确答案为</a:t>
            </a:r>
            <a:r>
              <a:rPr lang="en-US" altLang="zh-CN" sz="3260" b="1" dirty="0">
                <a:latin typeface="微软雅黑" panose="020B0503020204020204" pitchFamily="34" charset="-122"/>
                <a:ea typeface="微软雅黑" panose="020B0503020204020204" pitchFamily="34" charset="-122"/>
              </a:rPr>
              <a:t>A</a:t>
            </a:r>
            <a:r>
              <a:rPr lang="zh-CN" altLang="en-US" sz="326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3260" b="1" dirty="0">
                <a:latin typeface="微软雅黑" panose="020B0503020204020204" pitchFamily="34" charset="-122"/>
                <a:ea typeface="微软雅黑" panose="020B0503020204020204" pitchFamily="34" charset="-122"/>
              </a:rPr>
              <a:t>11. </a:t>
            </a:r>
            <a:r>
              <a:rPr lang="zh-CN" altLang="en-US" sz="3260" b="1" dirty="0">
                <a:latin typeface="微软雅黑" panose="020B0503020204020204" pitchFamily="34" charset="-122"/>
                <a:ea typeface="微软雅黑" panose="020B0503020204020204" pitchFamily="34" charset="-122"/>
              </a:rPr>
              <a:t>本题考查联系上下文。根据题意，“如果你早上不是很有精神的话，早上洗澡能让你精神焕发”，故本题正确答案为</a:t>
            </a:r>
            <a:r>
              <a:rPr lang="en-US" altLang="zh-CN" sz="3260" b="1" dirty="0">
                <a:latin typeface="微软雅黑" panose="020B0503020204020204" pitchFamily="34" charset="-122"/>
                <a:ea typeface="微软雅黑" panose="020B0503020204020204" pitchFamily="34" charset="-122"/>
              </a:rPr>
              <a:t>B</a:t>
            </a:r>
            <a:r>
              <a:rPr lang="zh-CN" altLang="en-US" sz="326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3260" b="1" dirty="0">
                <a:latin typeface="微软雅黑" panose="020B0503020204020204" pitchFamily="34" charset="-122"/>
                <a:ea typeface="微软雅黑" panose="020B0503020204020204" pitchFamily="34" charset="-122"/>
              </a:rPr>
              <a:t>12. </a:t>
            </a:r>
            <a:r>
              <a:rPr lang="zh-CN" altLang="en-US" sz="3260" b="1" dirty="0">
                <a:latin typeface="微软雅黑" panose="020B0503020204020204" pitchFamily="34" charset="-122"/>
                <a:ea typeface="微软雅黑" panose="020B0503020204020204" pitchFamily="34" charset="-122"/>
              </a:rPr>
              <a:t>本题考查固定搭配。</a:t>
            </a:r>
            <a:r>
              <a:rPr lang="en-US" altLang="zh-CN" sz="3260" b="1" dirty="0">
                <a:latin typeface="微软雅黑" panose="020B0503020204020204" pitchFamily="34" charset="-122"/>
                <a:ea typeface="微软雅黑" panose="020B0503020204020204" pitchFamily="34" charset="-122"/>
              </a:rPr>
              <a:t>get ready for ...“</a:t>
            </a:r>
            <a:r>
              <a:rPr lang="zh-CN" altLang="en-US" sz="3260" b="1" dirty="0">
                <a:latin typeface="微软雅黑" panose="020B0503020204020204" pitchFamily="34" charset="-122"/>
                <a:ea typeface="微软雅黑" panose="020B0503020204020204" pitchFamily="34" charset="-122"/>
              </a:rPr>
              <a:t>为</a:t>
            </a:r>
            <a:r>
              <a:rPr lang="en-US" altLang="zh-CN" sz="3260" b="1" dirty="0">
                <a:latin typeface="微软雅黑" panose="020B0503020204020204" pitchFamily="34" charset="-122"/>
                <a:ea typeface="微软雅黑" panose="020B0503020204020204" pitchFamily="34" charset="-122"/>
              </a:rPr>
              <a:t>……</a:t>
            </a:r>
            <a:r>
              <a:rPr lang="zh-CN" altLang="en-US" sz="3260" b="1" dirty="0">
                <a:latin typeface="微软雅黑" panose="020B0503020204020204" pitchFamily="34" charset="-122"/>
                <a:ea typeface="微软雅黑" panose="020B0503020204020204" pitchFamily="34" charset="-122"/>
              </a:rPr>
              <a:t>做好准备”，故本题正确答案为</a:t>
            </a:r>
            <a:r>
              <a:rPr lang="en-US" altLang="zh-CN" sz="3260" b="1" dirty="0">
                <a:latin typeface="微软雅黑" panose="020B0503020204020204" pitchFamily="34" charset="-122"/>
                <a:ea typeface="微软雅黑" panose="020B0503020204020204" pitchFamily="34" charset="-122"/>
              </a:rPr>
              <a:t>A</a:t>
            </a:r>
            <a:r>
              <a:rPr lang="zh-CN" altLang="en-US" sz="326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3260" b="1" dirty="0">
                <a:latin typeface="微软雅黑" panose="020B0503020204020204" pitchFamily="34" charset="-122"/>
                <a:ea typeface="微软雅黑" panose="020B0503020204020204" pitchFamily="34" charset="-122"/>
              </a:rPr>
              <a:t>13. </a:t>
            </a:r>
            <a:r>
              <a:rPr lang="zh-CN" altLang="en-US" sz="3260" b="1" dirty="0">
                <a:latin typeface="微软雅黑" panose="020B0503020204020204" pitchFamily="34" charset="-122"/>
                <a:ea typeface="微软雅黑" panose="020B0503020204020204" pitchFamily="34" charset="-122"/>
              </a:rPr>
              <a:t>本题考查词义辨析。结合下文“</a:t>
            </a:r>
            <a:r>
              <a:rPr lang="en-US" altLang="zh-CN" sz="3260" b="1" dirty="0">
                <a:latin typeface="微软雅黑" panose="020B0503020204020204" pitchFamily="34" charset="-122"/>
                <a:ea typeface="微软雅黑" panose="020B0503020204020204" pitchFamily="34" charset="-122"/>
              </a:rPr>
              <a:t>showering in the morning and at night is </a:t>
            </a:r>
            <a:r>
              <a:rPr lang="en-US" altLang="zh-CN" sz="3260" b="1" u="sng" dirty="0">
                <a:latin typeface="微软雅黑" panose="020B0503020204020204" pitchFamily="34" charset="-122"/>
                <a:ea typeface="微软雅黑" panose="020B0503020204020204" pitchFamily="34" charset="-122"/>
              </a:rPr>
              <a:t>14</a:t>
            </a:r>
            <a:r>
              <a:rPr lang="en-US" altLang="zh-CN" sz="3260" b="1" dirty="0">
                <a:latin typeface="微软雅黑" panose="020B0503020204020204" pitchFamily="34" charset="-122"/>
                <a:ea typeface="微软雅黑" panose="020B0503020204020204" pitchFamily="34" charset="-122"/>
              </a:rPr>
              <a:t> as long as you don’t dwell under hot water for too long”</a:t>
            </a:r>
            <a:r>
              <a:rPr lang="zh-CN" altLang="en-US" sz="3260" b="1" dirty="0">
                <a:latin typeface="微软雅黑" panose="020B0503020204020204" pitchFamily="34" charset="-122"/>
                <a:ea typeface="微软雅黑" panose="020B0503020204020204" pitchFamily="34" charset="-122"/>
              </a:rPr>
              <a:t>，可以推断出如果你无法决定，早上和晚上都洗澡也无妨，“决定”用“</a:t>
            </a:r>
            <a:r>
              <a:rPr lang="en-US" altLang="zh-CN" sz="3260" b="1" dirty="0">
                <a:latin typeface="微软雅黑" panose="020B0503020204020204" pitchFamily="34" charset="-122"/>
                <a:ea typeface="微软雅黑" panose="020B0503020204020204" pitchFamily="34" charset="-122"/>
              </a:rPr>
              <a:t>decide”</a:t>
            </a:r>
            <a:r>
              <a:rPr lang="zh-CN" altLang="en-US" sz="3260" b="1" dirty="0">
                <a:latin typeface="微软雅黑" panose="020B0503020204020204" pitchFamily="34" charset="-122"/>
                <a:ea typeface="微软雅黑" panose="020B0503020204020204" pitchFamily="34" charset="-122"/>
              </a:rPr>
              <a:t>，故本题正确答案为</a:t>
            </a:r>
            <a:r>
              <a:rPr lang="en-US" altLang="zh-CN" sz="3260" b="1" dirty="0">
                <a:latin typeface="微软雅黑" panose="020B0503020204020204" pitchFamily="34" charset="-122"/>
                <a:ea typeface="微软雅黑" panose="020B0503020204020204" pitchFamily="34" charset="-122"/>
              </a:rPr>
              <a:t>C</a:t>
            </a:r>
            <a:r>
              <a:rPr lang="zh-CN" altLang="en-US" sz="326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3260" b="1" dirty="0">
                <a:latin typeface="微软雅黑" panose="020B0503020204020204" pitchFamily="34" charset="-122"/>
                <a:ea typeface="微软雅黑" panose="020B0503020204020204" pitchFamily="34" charset="-122"/>
              </a:rPr>
              <a:t>14. </a:t>
            </a:r>
            <a:r>
              <a:rPr lang="zh-CN" altLang="en-US" sz="3260" b="1" dirty="0">
                <a:latin typeface="微软雅黑" panose="020B0503020204020204" pitchFamily="34" charset="-122"/>
                <a:ea typeface="微软雅黑" panose="020B0503020204020204" pitchFamily="34" charset="-122"/>
              </a:rPr>
              <a:t>本题考查逻辑推理和词义辨析。根据句意，“只要你不在热水下面站太久”，推断出早上和晚上都洗澡也无妨，</a:t>
            </a:r>
            <a:r>
              <a:rPr lang="en-US" altLang="zh-CN" sz="3260" b="1" dirty="0">
                <a:latin typeface="微软雅黑" panose="020B0503020204020204" pitchFamily="34" charset="-122"/>
                <a:ea typeface="微软雅黑" panose="020B0503020204020204" pitchFamily="34" charset="-122"/>
              </a:rPr>
              <a:t>as long as“</a:t>
            </a:r>
            <a:r>
              <a:rPr lang="zh-CN" altLang="en-US" sz="3260" b="1" dirty="0">
                <a:latin typeface="微软雅黑" panose="020B0503020204020204" pitchFamily="34" charset="-122"/>
                <a:ea typeface="微软雅黑" panose="020B0503020204020204" pitchFamily="34" charset="-122"/>
              </a:rPr>
              <a:t>只要”，故本题正确答案为</a:t>
            </a:r>
            <a:r>
              <a:rPr lang="en-US" altLang="zh-CN" sz="3260" b="1" dirty="0">
                <a:latin typeface="微软雅黑" panose="020B0503020204020204" pitchFamily="34" charset="-122"/>
                <a:ea typeface="微软雅黑" panose="020B0503020204020204" pitchFamily="34" charset="-122"/>
              </a:rPr>
              <a:t>C</a:t>
            </a:r>
            <a:r>
              <a:rPr lang="zh-CN" altLang="en-US" sz="326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3260" b="1" dirty="0">
                <a:latin typeface="微软雅黑" panose="020B0503020204020204" pitchFamily="34" charset="-122"/>
                <a:ea typeface="微软雅黑" panose="020B0503020204020204" pitchFamily="34" charset="-122"/>
              </a:rPr>
              <a:t>15. </a:t>
            </a:r>
            <a:r>
              <a:rPr lang="zh-CN" altLang="en-US" sz="3260" b="1" dirty="0">
                <a:latin typeface="微软雅黑" panose="020B0503020204020204" pitchFamily="34" charset="-122"/>
                <a:ea typeface="微软雅黑" panose="020B0503020204020204" pitchFamily="34" charset="-122"/>
              </a:rPr>
              <a:t>本题考查词义辨析和语法知识。从句子中</a:t>
            </a:r>
            <a:r>
              <a:rPr lang="en-US" altLang="zh-CN" sz="3260" b="1" dirty="0">
                <a:latin typeface="微软雅黑" panose="020B0503020204020204" pitchFamily="34" charset="-122"/>
                <a:ea typeface="微软雅黑" panose="020B0503020204020204" pitchFamily="34" charset="-122"/>
              </a:rPr>
              <a:t>do</a:t>
            </a:r>
            <a:r>
              <a:rPr lang="zh-CN" altLang="en-US" sz="3260" b="1" dirty="0">
                <a:latin typeface="微软雅黑" panose="020B0503020204020204" pitchFamily="34" charset="-122"/>
                <a:ea typeface="微软雅黑" panose="020B0503020204020204" pitchFamily="34" charset="-122"/>
              </a:rPr>
              <a:t>后面没有宾语推断出这里缺了宾语，用</a:t>
            </a:r>
            <a:r>
              <a:rPr lang="en-US" altLang="zh-CN" sz="3260" b="1" dirty="0">
                <a:latin typeface="微软雅黑" panose="020B0503020204020204" pitchFamily="34" charset="-122"/>
                <a:ea typeface="微软雅黑" panose="020B0503020204020204" pitchFamily="34" charset="-122"/>
              </a:rPr>
              <a:t>what</a:t>
            </a:r>
            <a:r>
              <a:rPr lang="zh-CN" altLang="en-US" sz="3260" b="1" dirty="0">
                <a:latin typeface="微软雅黑" panose="020B0503020204020204" pitchFamily="34" charset="-122"/>
                <a:ea typeface="微软雅黑" panose="020B0503020204020204" pitchFamily="34" charset="-122"/>
              </a:rPr>
              <a:t>，故本题正确答案为</a:t>
            </a:r>
            <a:r>
              <a:rPr lang="en-US" altLang="zh-CN" sz="3260" b="1" dirty="0">
                <a:latin typeface="微软雅黑" panose="020B0503020204020204" pitchFamily="34" charset="-122"/>
                <a:ea typeface="微软雅黑" panose="020B0503020204020204" pitchFamily="34" charset="-122"/>
              </a:rPr>
              <a:t>A</a:t>
            </a:r>
            <a:r>
              <a:rPr lang="zh-CN" altLang="en-US" sz="326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wipe(up)">
                                      <p:cBhvr>
                                        <p:cTn id="2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9EF9BB-81F1-401D-AA19-680A8E0D7F6D}" type="slidenum">
              <a:rPr lang="en-US" smtClean="0"/>
              <a:t>71</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grpSp>
        <p:nvGrpSpPr>
          <p:cNvPr id="7" name="组合 6"/>
          <p:cNvGrpSpPr/>
          <p:nvPr/>
        </p:nvGrpSpPr>
        <p:grpSpPr>
          <a:xfrm>
            <a:off x="101793" y="162019"/>
            <a:ext cx="4044462" cy="728090"/>
            <a:chOff x="0" y="218898"/>
            <a:chExt cx="4044462" cy="728090"/>
          </a:xfrm>
          <a:solidFill>
            <a:schemeClr val="tx2"/>
          </a:solidFill>
        </p:grpSpPr>
        <p:sp>
          <p:nvSpPr>
            <p:cNvPr id="6" name="箭头: V 形 5"/>
            <p:cNvSpPr/>
            <p:nvPr/>
          </p:nvSpPr>
          <p:spPr>
            <a:xfrm>
              <a:off x="0" y="218898"/>
              <a:ext cx="40444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789778" y="305944"/>
              <a:ext cx="2877711" cy="553998"/>
            </a:xfrm>
            <a:prstGeom prst="rect">
              <a:avLst/>
            </a:prstGeom>
            <a:noFill/>
            <a:ln>
              <a:noFill/>
            </a:ln>
          </p:spPr>
          <p:txBody>
            <a:bodyPr wrap="none" rtlCol="0">
              <a:spAutoFit/>
            </a:bodyPr>
            <a:lstStyle/>
            <a:p>
              <a:r>
                <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rPr>
                <a:t>本自测我学了：</a:t>
              </a:r>
            </a:p>
          </p:txBody>
        </p:sp>
      </p:grpSp>
      <p:grpSp>
        <p:nvGrpSpPr>
          <p:cNvPr id="37" name="组合 36"/>
          <p:cNvGrpSpPr/>
          <p:nvPr/>
        </p:nvGrpSpPr>
        <p:grpSpPr>
          <a:xfrm>
            <a:off x="-461643" y="957512"/>
            <a:ext cx="5262243" cy="599166"/>
            <a:chOff x="1530019" y="1510591"/>
            <a:chExt cx="4671554" cy="833387"/>
          </a:xfrm>
          <a:solidFill>
            <a:schemeClr val="tx2"/>
          </a:solidFill>
        </p:grpSpPr>
        <p:sp>
          <p:nvSpPr>
            <p:cNvPr id="38" name="箭头: V 形 37"/>
            <p:cNvSpPr/>
            <p:nvPr/>
          </p:nvSpPr>
          <p:spPr>
            <a:xfrm>
              <a:off x="1530019" y="1615889"/>
              <a:ext cx="3168225"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p:cNvSpPr txBox="1"/>
            <p:nvPr/>
          </p:nvSpPr>
          <p:spPr>
            <a:xfrm>
              <a:off x="2277673" y="1510591"/>
              <a:ext cx="3923900"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rinse </a:t>
              </a:r>
              <a:r>
                <a:rPr lang="en-US" altLang="zh-CN" sz="2400" b="1" i="1" dirty="0">
                  <a:solidFill>
                    <a:srgbClr val="002060"/>
                  </a:solidFill>
                  <a:latin typeface="微软雅黑" panose="020B0503020204020204" pitchFamily="34" charset="-122"/>
                  <a:ea typeface="微软雅黑" panose="020B0503020204020204" pitchFamily="34" charset="-122"/>
                  <a:cs typeface="+mj-cs"/>
                </a:rPr>
                <a:t>v</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冲洗</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40" name="组合 39"/>
          <p:cNvGrpSpPr/>
          <p:nvPr/>
        </p:nvGrpSpPr>
        <p:grpSpPr>
          <a:xfrm>
            <a:off x="149724" y="1779871"/>
            <a:ext cx="3223792" cy="525775"/>
            <a:chOff x="1530020" y="1615888"/>
            <a:chExt cx="4590968" cy="728090"/>
          </a:xfrm>
          <a:solidFill>
            <a:schemeClr val="accent1">
              <a:lumMod val="50000"/>
            </a:schemeClr>
          </a:solidFill>
        </p:grpSpPr>
        <p:sp>
          <p:nvSpPr>
            <p:cNvPr id="41" name="箭头: V 形 40"/>
            <p:cNvSpPr/>
            <p:nvPr/>
          </p:nvSpPr>
          <p:spPr>
            <a:xfrm>
              <a:off x="1530020" y="1615888"/>
              <a:ext cx="4590968"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文本框 41"/>
            <p:cNvSpPr txBox="1"/>
            <p:nvPr/>
          </p:nvSpPr>
          <p:spPr>
            <a:xfrm>
              <a:off x="2091323" y="1635552"/>
              <a:ext cx="2952325"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scroll </a:t>
              </a:r>
              <a:r>
                <a:rPr lang="en-US" altLang="zh-CN" sz="2400" b="1" i="1" dirty="0">
                  <a:ln w="12700">
                    <a:noFill/>
                  </a:ln>
                  <a:solidFill>
                    <a:schemeClr val="bg1"/>
                  </a:solidFill>
                  <a:latin typeface="微软雅黑" panose="020B0503020204020204" pitchFamily="34" charset="-122"/>
                  <a:ea typeface="微软雅黑" panose="020B0503020204020204" pitchFamily="34" charset="-122"/>
                  <a:cs typeface="+mj-cs"/>
                </a:rPr>
                <a:t>v</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滚动</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63" name="组合 62"/>
          <p:cNvGrpSpPr/>
          <p:nvPr/>
        </p:nvGrpSpPr>
        <p:grpSpPr>
          <a:xfrm>
            <a:off x="-461643" y="2387012"/>
            <a:ext cx="4697817" cy="612118"/>
            <a:chOff x="1530018" y="1492576"/>
            <a:chExt cx="4170485" cy="851402"/>
          </a:xfrm>
          <a:solidFill>
            <a:schemeClr val="tx2"/>
          </a:solidFill>
        </p:grpSpPr>
        <p:sp>
          <p:nvSpPr>
            <p:cNvPr id="64" name="箭头: V 形 63"/>
            <p:cNvSpPr/>
            <p:nvPr/>
          </p:nvSpPr>
          <p:spPr>
            <a:xfrm>
              <a:off x="1530018" y="1615889"/>
              <a:ext cx="4170485"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文本框 64"/>
            <p:cNvSpPr txBox="1"/>
            <p:nvPr/>
          </p:nvSpPr>
          <p:spPr>
            <a:xfrm>
              <a:off x="2000758" y="1492576"/>
              <a:ext cx="3259218"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pros and cons </a:t>
              </a:r>
              <a:r>
                <a:rPr lang="zh-CN" altLang="en-US" sz="2400" b="1" dirty="0">
                  <a:solidFill>
                    <a:srgbClr val="002060"/>
                  </a:solidFill>
                  <a:latin typeface="微软雅黑" panose="020B0503020204020204" pitchFamily="34" charset="-122"/>
                  <a:ea typeface="微软雅黑" panose="020B0503020204020204" pitchFamily="34" charset="-122"/>
                  <a:cs typeface="+mj-cs"/>
                </a:rPr>
                <a:t>有利有弊</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91" name="组合 90"/>
          <p:cNvGrpSpPr/>
          <p:nvPr/>
        </p:nvGrpSpPr>
        <p:grpSpPr>
          <a:xfrm>
            <a:off x="3373516" y="1698137"/>
            <a:ext cx="5574290" cy="612118"/>
            <a:chOff x="1530019" y="1492576"/>
            <a:chExt cx="4948574" cy="851402"/>
          </a:xfrm>
          <a:solidFill>
            <a:schemeClr val="tx2"/>
          </a:solidFill>
        </p:grpSpPr>
        <p:sp>
          <p:nvSpPr>
            <p:cNvPr id="92" name="箭头: V 形 91"/>
            <p:cNvSpPr/>
            <p:nvPr/>
          </p:nvSpPr>
          <p:spPr>
            <a:xfrm>
              <a:off x="1530019" y="1615889"/>
              <a:ext cx="3743544"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文本框 92"/>
            <p:cNvSpPr txBox="1"/>
            <p:nvPr/>
          </p:nvSpPr>
          <p:spPr>
            <a:xfrm>
              <a:off x="2000758" y="1492576"/>
              <a:ext cx="4477835"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dwell </a:t>
              </a:r>
              <a:r>
                <a:rPr lang="en-US" altLang="zh-CN" sz="2400" b="1" i="1" dirty="0">
                  <a:solidFill>
                    <a:srgbClr val="002060"/>
                  </a:solidFill>
                  <a:latin typeface="微软雅黑" panose="020B0503020204020204" pitchFamily="34" charset="-122"/>
                  <a:ea typeface="微软雅黑" panose="020B0503020204020204" pitchFamily="34" charset="-122"/>
                  <a:cs typeface="+mj-cs"/>
                </a:rPr>
                <a:t>v</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居住，待在</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0" name="组合 99"/>
          <p:cNvGrpSpPr/>
          <p:nvPr/>
        </p:nvGrpSpPr>
        <p:grpSpPr>
          <a:xfrm>
            <a:off x="101793" y="3182432"/>
            <a:ext cx="5304139" cy="525775"/>
            <a:chOff x="1530018" y="1615888"/>
            <a:chExt cx="4910324" cy="728090"/>
          </a:xfrm>
          <a:solidFill>
            <a:schemeClr val="accent1">
              <a:lumMod val="50000"/>
            </a:schemeClr>
          </a:solidFill>
        </p:grpSpPr>
        <p:sp>
          <p:nvSpPr>
            <p:cNvPr id="101" name="箭头: V 形 100"/>
            <p:cNvSpPr/>
            <p:nvPr/>
          </p:nvSpPr>
          <p:spPr>
            <a:xfrm>
              <a:off x="1530018" y="1615888"/>
              <a:ext cx="4910324"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文本框 101"/>
            <p:cNvSpPr txBox="1"/>
            <p:nvPr/>
          </p:nvSpPr>
          <p:spPr>
            <a:xfrm>
              <a:off x="2091323" y="1635552"/>
              <a:ext cx="4349019" cy="639311"/>
            </a:xfrm>
            <a:prstGeom prst="rect">
              <a:avLst/>
            </a:prstGeom>
            <a:noFill/>
            <a:ln>
              <a:noFill/>
            </a:ln>
          </p:spPr>
          <p:txBody>
            <a:bodyPr wrap="squar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radiant skin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容光焕发的皮肤</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3" name="组合 102"/>
          <p:cNvGrpSpPr/>
          <p:nvPr/>
        </p:nvGrpSpPr>
        <p:grpSpPr>
          <a:xfrm>
            <a:off x="136524" y="4633247"/>
            <a:ext cx="5358754" cy="525775"/>
            <a:chOff x="1530021" y="1615888"/>
            <a:chExt cx="7541434" cy="728089"/>
          </a:xfrm>
          <a:solidFill>
            <a:schemeClr val="accent1">
              <a:lumMod val="50000"/>
            </a:schemeClr>
          </a:solidFill>
        </p:grpSpPr>
        <p:sp>
          <p:nvSpPr>
            <p:cNvPr id="104" name="箭头: V 形 103"/>
            <p:cNvSpPr/>
            <p:nvPr/>
          </p:nvSpPr>
          <p:spPr>
            <a:xfrm>
              <a:off x="1530021" y="1615888"/>
              <a:ext cx="6142146" cy="72808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文本框 104"/>
            <p:cNvSpPr txBox="1"/>
            <p:nvPr/>
          </p:nvSpPr>
          <p:spPr>
            <a:xfrm>
              <a:off x="2060652" y="1635552"/>
              <a:ext cx="7010803" cy="639310"/>
            </a:xfrm>
            <a:prstGeom prst="rect">
              <a:avLst/>
            </a:prstGeom>
            <a:noFill/>
            <a:ln>
              <a:noFill/>
            </a:ln>
          </p:spPr>
          <p:txBody>
            <a:bodyPr wrap="squar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as long as ...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只要</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10" name="组合 109"/>
          <p:cNvGrpSpPr/>
          <p:nvPr/>
        </p:nvGrpSpPr>
        <p:grpSpPr>
          <a:xfrm>
            <a:off x="-393737" y="3841729"/>
            <a:ext cx="12156827" cy="612117"/>
            <a:chOff x="1530020" y="1492577"/>
            <a:chExt cx="10792219" cy="851401"/>
          </a:xfrm>
          <a:solidFill>
            <a:schemeClr val="tx2"/>
          </a:solidFill>
        </p:grpSpPr>
        <p:sp>
          <p:nvSpPr>
            <p:cNvPr id="111" name="箭头: V 形 110"/>
            <p:cNvSpPr/>
            <p:nvPr/>
          </p:nvSpPr>
          <p:spPr>
            <a:xfrm>
              <a:off x="1530020" y="1615888"/>
              <a:ext cx="2926675" cy="728090"/>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文本框 111"/>
            <p:cNvSpPr txBox="1"/>
            <p:nvPr/>
          </p:nvSpPr>
          <p:spPr>
            <a:xfrm>
              <a:off x="2000757" y="1492577"/>
              <a:ext cx="10321482"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shut-eye </a:t>
              </a:r>
              <a:r>
                <a:rPr lang="zh-CN" altLang="en-US" sz="2400" b="1" dirty="0">
                  <a:solidFill>
                    <a:srgbClr val="002060"/>
                  </a:solidFill>
                  <a:latin typeface="微软雅黑" panose="020B0503020204020204" pitchFamily="34" charset="-122"/>
                  <a:ea typeface="微软雅黑" panose="020B0503020204020204" pitchFamily="34" charset="-122"/>
                  <a:cs typeface="+mj-cs"/>
                </a:rPr>
                <a:t>睡眠</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100"/>
                                  </p:stCondLst>
                                  <p:childTnLst>
                                    <p:set>
                                      <p:cBhvr>
                                        <p:cTn id="16" dur="1" fill="hold">
                                          <p:stCondLst>
                                            <p:cond delay="0"/>
                                          </p:stCondLst>
                                        </p:cTn>
                                        <p:tgtEl>
                                          <p:spTgt spid="91"/>
                                        </p:tgtEl>
                                        <p:attrNameLst>
                                          <p:attrName>style.visibility</p:attrName>
                                        </p:attrNameLst>
                                      </p:cBhvr>
                                      <p:to>
                                        <p:strVal val="visible"/>
                                      </p:to>
                                    </p:set>
                                    <p:anim calcmode="lin" valueType="num">
                                      <p:cBhvr additive="base">
                                        <p:cTn id="17" dur="500" fill="hold"/>
                                        <p:tgtEl>
                                          <p:spTgt spid="91"/>
                                        </p:tgtEl>
                                        <p:attrNameLst>
                                          <p:attrName>ppt_x</p:attrName>
                                        </p:attrNameLst>
                                      </p:cBhvr>
                                      <p:tavLst>
                                        <p:tav tm="0">
                                          <p:val>
                                            <p:strVal val="0-#ppt_w/2"/>
                                          </p:val>
                                        </p:tav>
                                        <p:tav tm="100000">
                                          <p:val>
                                            <p:strVal val="#ppt_x"/>
                                          </p:val>
                                        </p:tav>
                                      </p:tavLst>
                                    </p:anim>
                                    <p:anim calcmode="lin" valueType="num">
                                      <p:cBhvr additive="base">
                                        <p:cTn id="18" dur="500" fill="hold"/>
                                        <p:tgtEl>
                                          <p:spTgt spid="91"/>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0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500" fill="hold"/>
                                        <p:tgtEl>
                                          <p:spTgt spid="63"/>
                                        </p:tgtEl>
                                        <p:attrNameLst>
                                          <p:attrName>ppt_x</p:attrName>
                                        </p:attrNameLst>
                                      </p:cBhvr>
                                      <p:tavLst>
                                        <p:tav tm="0">
                                          <p:val>
                                            <p:strVal val="0-#ppt_w/2"/>
                                          </p:val>
                                        </p:tav>
                                        <p:tav tm="100000">
                                          <p:val>
                                            <p:strVal val="#ppt_x"/>
                                          </p:val>
                                        </p:tav>
                                      </p:tavLst>
                                    </p:anim>
                                    <p:anim calcmode="lin" valueType="num">
                                      <p:cBhvr additive="base">
                                        <p:cTn id="22" dur="500" fill="hold"/>
                                        <p:tgtEl>
                                          <p:spTgt spid="6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400"/>
                                  </p:stCondLst>
                                  <p:childTnLst>
                                    <p:set>
                                      <p:cBhvr>
                                        <p:cTn id="24" dur="1" fill="hold">
                                          <p:stCondLst>
                                            <p:cond delay="0"/>
                                          </p:stCondLst>
                                        </p:cTn>
                                        <p:tgtEl>
                                          <p:spTgt spid="110"/>
                                        </p:tgtEl>
                                        <p:attrNameLst>
                                          <p:attrName>style.visibility</p:attrName>
                                        </p:attrNameLst>
                                      </p:cBhvr>
                                      <p:to>
                                        <p:strVal val="visible"/>
                                      </p:to>
                                    </p:set>
                                    <p:anim calcmode="lin" valueType="num">
                                      <p:cBhvr additive="base">
                                        <p:cTn id="25" dur="500" fill="hold"/>
                                        <p:tgtEl>
                                          <p:spTgt spid="110"/>
                                        </p:tgtEl>
                                        <p:attrNameLst>
                                          <p:attrName>ppt_x</p:attrName>
                                        </p:attrNameLst>
                                      </p:cBhvr>
                                      <p:tavLst>
                                        <p:tav tm="0">
                                          <p:val>
                                            <p:strVal val="0-#ppt_w/2"/>
                                          </p:val>
                                        </p:tav>
                                        <p:tav tm="100000">
                                          <p:val>
                                            <p:strVal val="#ppt_x"/>
                                          </p:val>
                                        </p:tav>
                                      </p:tavLst>
                                    </p:anim>
                                    <p:anim calcmode="lin" valueType="num">
                                      <p:cBhvr additive="base">
                                        <p:cTn id="26" dur="500" fill="hold"/>
                                        <p:tgtEl>
                                          <p:spTgt spid="110"/>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10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0-#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300"/>
                                  </p:stCondLst>
                                  <p:childTnLst>
                                    <p:set>
                                      <p:cBhvr>
                                        <p:cTn id="32" dur="1" fill="hold">
                                          <p:stCondLst>
                                            <p:cond delay="0"/>
                                          </p:stCondLst>
                                        </p:cTn>
                                        <p:tgtEl>
                                          <p:spTgt spid="100"/>
                                        </p:tgtEl>
                                        <p:attrNameLst>
                                          <p:attrName>style.visibility</p:attrName>
                                        </p:attrNameLst>
                                      </p:cBhvr>
                                      <p:to>
                                        <p:strVal val="visible"/>
                                      </p:to>
                                    </p:set>
                                    <p:anim calcmode="lin" valueType="num">
                                      <p:cBhvr additive="base">
                                        <p:cTn id="33" dur="500" fill="hold"/>
                                        <p:tgtEl>
                                          <p:spTgt spid="100"/>
                                        </p:tgtEl>
                                        <p:attrNameLst>
                                          <p:attrName>ppt_x</p:attrName>
                                        </p:attrNameLst>
                                      </p:cBhvr>
                                      <p:tavLst>
                                        <p:tav tm="0">
                                          <p:val>
                                            <p:strVal val="0-#ppt_w/2"/>
                                          </p:val>
                                        </p:tav>
                                        <p:tav tm="100000">
                                          <p:val>
                                            <p:strVal val="#ppt_x"/>
                                          </p:val>
                                        </p:tav>
                                      </p:tavLst>
                                    </p:anim>
                                    <p:anim calcmode="lin" valueType="num">
                                      <p:cBhvr additive="base">
                                        <p:cTn id="34" dur="500" fill="hold"/>
                                        <p:tgtEl>
                                          <p:spTgt spid="100"/>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500"/>
                                  </p:stCondLst>
                                  <p:childTnLst>
                                    <p:set>
                                      <p:cBhvr>
                                        <p:cTn id="36" dur="1" fill="hold">
                                          <p:stCondLst>
                                            <p:cond delay="0"/>
                                          </p:stCondLst>
                                        </p:cTn>
                                        <p:tgtEl>
                                          <p:spTgt spid="103"/>
                                        </p:tgtEl>
                                        <p:attrNameLst>
                                          <p:attrName>style.visibility</p:attrName>
                                        </p:attrNameLst>
                                      </p:cBhvr>
                                      <p:to>
                                        <p:strVal val="visible"/>
                                      </p:to>
                                    </p:set>
                                    <p:anim calcmode="lin" valueType="num">
                                      <p:cBhvr additive="base">
                                        <p:cTn id="37" dur="500" fill="hold"/>
                                        <p:tgtEl>
                                          <p:spTgt spid="103"/>
                                        </p:tgtEl>
                                        <p:attrNameLst>
                                          <p:attrName>ppt_x</p:attrName>
                                        </p:attrNameLst>
                                      </p:cBhvr>
                                      <p:tavLst>
                                        <p:tav tm="0">
                                          <p:val>
                                            <p:strVal val="0-#ppt_w/2"/>
                                          </p:val>
                                        </p:tav>
                                        <p:tav tm="100000">
                                          <p:val>
                                            <p:strVal val="#ppt_x"/>
                                          </p:val>
                                        </p:tav>
                                      </p:tavLst>
                                    </p:anim>
                                    <p:anim calcmode="lin" valueType="num">
                                      <p:cBhvr additive="base">
                                        <p:cTn id="38" dur="500" fill="hold"/>
                                        <p:tgtEl>
                                          <p:spTgt spid="1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50189" y="4010592"/>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 A. lies            	B. lives           	C. takes    	D. lands</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 A. widest       	B. largest      	C. tidiest   	D. fullest</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 A. located      	B. near          	C. close     	D. far</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4. A. number     	B. square      	C. floor      	D. area</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 A. wide          	B. narrow      	C. big         	D. small</a:t>
            </a:r>
          </a:p>
        </p:txBody>
      </p:sp>
      <p:pic>
        <p:nvPicPr>
          <p:cNvPr id="27" name="图片 26"/>
          <p:cNvPicPr>
            <a:picLocks noChangeAspect="1"/>
          </p:cNvPicPr>
          <p:nvPr/>
        </p:nvPicPr>
        <p:blipFill>
          <a:blip r:embed="rId2" cstate="print">
            <a:alphaModFix amt="20000"/>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rPr>
              <a:t>自 测 题 九 （ 说 明 文 ）</a:t>
            </a:r>
          </a:p>
        </p:txBody>
      </p:sp>
      <p:sp>
        <p:nvSpPr>
          <p:cNvPr id="3" name="内容占位符 2"/>
          <p:cNvSpPr>
            <a:spLocks noGrp="1"/>
          </p:cNvSpPr>
          <p:nvPr>
            <p:ph idx="1"/>
          </p:nvPr>
        </p:nvSpPr>
        <p:spPr>
          <a:xfrm>
            <a:off x="431763" y="972270"/>
            <a:ext cx="10972800" cy="3088283"/>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Iceland</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in the North Atlantic Ocean. It lies between 63°24′ and 66°33′N and between 13°30′ and24°2′W and is the second</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island in Europe. It is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to the Arctic Circle (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北极圈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Yet in fact, one of its northerly islands lies inside. The country has a total</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of 103,000 square kilometers and a coastline of about 6,600 km. The island is 300 km</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from north to south, and 500 km across from west to east.</a:t>
            </a:r>
          </a:p>
        </p:txBody>
      </p:sp>
      <p:sp>
        <p:nvSpPr>
          <p:cNvPr id="23" name="TextBox 22"/>
          <p:cNvSpPr txBox="1"/>
          <p:nvPr/>
        </p:nvSpPr>
        <p:spPr>
          <a:xfrm>
            <a:off x="797244" y="467553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4" name="灯片编号占位符 3"/>
          <p:cNvSpPr>
            <a:spLocks noGrp="1"/>
          </p:cNvSpPr>
          <p:nvPr>
            <p:ph type="sldNum" sz="quarter" idx="12"/>
          </p:nvPr>
        </p:nvSpPr>
        <p:spPr/>
        <p:txBody>
          <a:bodyPr/>
          <a:lstStyle/>
          <a:p>
            <a:fld id="{879EF9BB-81F1-401D-AA19-680A8E0D7F6D}" type="slidenum">
              <a:rPr lang="en-US" smtClean="0"/>
              <a:t>72</a:t>
            </a:fld>
            <a:endParaRPr lang="en-US"/>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787436" y="432616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9" name="TextBox 22"/>
          <p:cNvSpPr txBox="1"/>
          <p:nvPr/>
        </p:nvSpPr>
        <p:spPr>
          <a:xfrm>
            <a:off x="787437" y="39659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0" name="TextBox 22"/>
          <p:cNvSpPr txBox="1"/>
          <p:nvPr/>
        </p:nvSpPr>
        <p:spPr>
          <a:xfrm>
            <a:off x="797244" y="502489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12" name="文本框 11">
            <a:hlinkClick r:id="rId4"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17" name="TextBox 22"/>
          <p:cNvSpPr txBox="1"/>
          <p:nvPr/>
        </p:nvSpPr>
        <p:spPr>
          <a:xfrm>
            <a:off x="797244" y="542024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par>
                          <p:cTn id="19" fill="hold">
                            <p:stCondLst>
                              <p:cond delay="500"/>
                            </p:stCondLst>
                            <p:childTnLst>
                              <p:par>
                                <p:cTn id="20" presetID="16" presetClass="entr" presetSubtype="37"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out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arn(inVertical)">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build="p" animBg="1"/>
      <p:bldP spid="23" grpId="0"/>
      <p:bldP spid="16" grpId="0"/>
      <p:bldP spid="9" grpId="0"/>
      <p:bldP spid="10" grpId="0"/>
      <p:bldP spid="12" grpId="0" animBg="1"/>
      <p:bldP spid="17" grpId="0"/>
    </p:bld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73</a:t>
            </a:fld>
            <a:endParaRPr lang="en-US"/>
          </a:p>
        </p:txBody>
      </p:sp>
      <p:sp>
        <p:nvSpPr>
          <p:cNvPr id="3" name="内容占位符 2"/>
          <p:cNvSpPr>
            <a:spLocks noGrp="1"/>
          </p:cNvSpPr>
          <p:nvPr>
            <p:ph idx="1"/>
          </p:nvPr>
        </p:nvSpPr>
        <p:spPr>
          <a:xfrm>
            <a:off x="538426" y="189782"/>
            <a:ext cx="11419112" cy="6582538"/>
          </a:xfrm>
          <a:solidFill>
            <a:schemeClr val="bg1">
              <a:alpha val="47000"/>
            </a:schemeClr>
          </a:solidFill>
        </p:spPr>
        <p:txBody>
          <a:bodyPr>
            <a:normAutofit fontScale="775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900" b="1" dirty="0">
                <a:latin typeface="微软雅黑" panose="020B0503020204020204" pitchFamily="34" charset="-122"/>
                <a:ea typeface="微软雅黑" panose="020B0503020204020204" pitchFamily="34" charset="-122"/>
              </a:rPr>
              <a:t>1. </a:t>
            </a:r>
            <a:r>
              <a:rPr lang="zh-CN" altLang="en-US" sz="2900" b="1" dirty="0">
                <a:latin typeface="微软雅黑" panose="020B0503020204020204" pitchFamily="34" charset="-122"/>
                <a:ea typeface="微软雅黑" panose="020B0503020204020204" pitchFamily="34" charset="-122"/>
              </a:rPr>
              <a:t>本题考查词义辨析和联系下文。结合下文冰岛“</a:t>
            </a:r>
            <a:r>
              <a:rPr lang="en-US" altLang="zh-CN" sz="2900" b="1" dirty="0">
                <a:latin typeface="微软雅黑" panose="020B0503020204020204" pitchFamily="34" charset="-122"/>
                <a:ea typeface="微软雅黑" panose="020B0503020204020204" pitchFamily="34" charset="-122"/>
              </a:rPr>
              <a:t>lies between 63°24′ and 66°33′N and between13°30′ and 24°2′W”</a:t>
            </a:r>
            <a:r>
              <a:rPr lang="zh-CN" altLang="en-US" sz="2900" b="1" dirty="0">
                <a:latin typeface="微软雅黑" panose="020B0503020204020204" pitchFamily="34" charset="-122"/>
                <a:ea typeface="微软雅黑" panose="020B0503020204020204" pitchFamily="34" charset="-122"/>
              </a:rPr>
              <a:t>可知，第一段主要讲述冰岛的地理位置，</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选项</a:t>
            </a:r>
            <a:r>
              <a:rPr lang="en-US" altLang="zh-CN" sz="2900" b="1" dirty="0">
                <a:latin typeface="微软雅黑" panose="020B0503020204020204" pitchFamily="34" charset="-122"/>
                <a:ea typeface="微软雅黑" panose="020B0503020204020204" pitchFamily="34" charset="-122"/>
              </a:rPr>
              <a:t>lies in“</a:t>
            </a:r>
            <a:r>
              <a:rPr lang="zh-CN" altLang="en-US" sz="2900" b="1" dirty="0">
                <a:latin typeface="微软雅黑" panose="020B0503020204020204" pitchFamily="34" charset="-122"/>
                <a:ea typeface="微软雅黑" panose="020B0503020204020204" pitchFamily="34" charset="-122"/>
              </a:rPr>
              <a:t>位于”符合语境，故本题正确答案为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2. </a:t>
            </a:r>
            <a:r>
              <a:rPr lang="zh-CN" altLang="en-US" sz="2900" b="1" dirty="0">
                <a:latin typeface="微软雅黑" panose="020B0503020204020204" pitchFamily="34" charset="-122"/>
                <a:ea typeface="微软雅黑" panose="020B0503020204020204" pitchFamily="34" charset="-122"/>
              </a:rPr>
              <a:t>本题考查联系上下文。结合下文“</a:t>
            </a:r>
            <a:r>
              <a:rPr lang="en-US" altLang="zh-CN" sz="2900" b="1" dirty="0">
                <a:latin typeface="微软雅黑" panose="020B0503020204020204" pitchFamily="34" charset="-122"/>
                <a:ea typeface="微软雅黑" panose="020B0503020204020204" pitchFamily="34" charset="-122"/>
              </a:rPr>
              <a:t>a total 4 of 103,000 square kilometers”</a:t>
            </a:r>
            <a:r>
              <a:rPr lang="zh-CN" altLang="en-US" sz="2900" b="1" dirty="0">
                <a:latin typeface="微软雅黑" panose="020B0503020204020204" pitchFamily="34" charset="-122"/>
                <a:ea typeface="微软雅黑" panose="020B0503020204020204" pitchFamily="34" charset="-122"/>
              </a:rPr>
              <a:t>和“</a:t>
            </a:r>
            <a:r>
              <a:rPr lang="en-US" altLang="zh-CN" sz="2900" b="1" dirty="0">
                <a:latin typeface="微软雅黑" panose="020B0503020204020204" pitchFamily="34" charset="-122"/>
                <a:ea typeface="微软雅黑" panose="020B0503020204020204" pitchFamily="34" charset="-122"/>
              </a:rPr>
              <a:t>The island is 300km 5 from north to south, and 500 km across from west to east”</a:t>
            </a:r>
            <a:r>
              <a:rPr lang="zh-CN" altLang="en-US" sz="2900" b="1" dirty="0">
                <a:latin typeface="微软雅黑" panose="020B0503020204020204" pitchFamily="34" charset="-122"/>
                <a:ea typeface="微软雅黑" panose="020B0503020204020204" pitchFamily="34" charset="-122"/>
              </a:rPr>
              <a:t>可知在介绍冰岛的地理位置、大小和占地面积，所以这里用</a:t>
            </a:r>
            <a:r>
              <a:rPr lang="en-US" altLang="zh-CN" sz="2900" b="1" dirty="0">
                <a:latin typeface="微软雅黑" panose="020B0503020204020204" pitchFamily="34" charset="-122"/>
                <a:ea typeface="微软雅黑" panose="020B0503020204020204" pitchFamily="34" charset="-122"/>
              </a:rPr>
              <a:t>largest</a:t>
            </a:r>
            <a:r>
              <a:rPr lang="zh-CN" altLang="en-US" sz="2900" b="1" dirty="0">
                <a:latin typeface="微软雅黑" panose="020B0503020204020204" pitchFamily="34" charset="-122"/>
                <a:ea typeface="微软雅黑" panose="020B0503020204020204" pitchFamily="34" charset="-122"/>
              </a:rPr>
              <a:t>最合适，故本题正确答案为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3. </a:t>
            </a:r>
            <a:r>
              <a:rPr lang="zh-CN" altLang="en-US" sz="2900" b="1" dirty="0">
                <a:latin typeface="微软雅黑" panose="020B0503020204020204" pitchFamily="34" charset="-122"/>
                <a:ea typeface="微软雅黑" panose="020B0503020204020204" pitchFamily="34" charset="-122"/>
              </a:rPr>
              <a:t>本题考查词义辨析和常识背景。根据地理知识得知，冰岛位于北极圈附近，并有一部分地区已经在北极圈内了，因此推断出用</a:t>
            </a:r>
            <a:r>
              <a:rPr lang="en-US" altLang="zh-CN" sz="2900" b="1" dirty="0">
                <a:latin typeface="微软雅黑" panose="020B0503020204020204" pitchFamily="34" charset="-122"/>
                <a:ea typeface="微软雅黑" panose="020B0503020204020204" pitchFamily="34" charset="-122"/>
              </a:rPr>
              <a:t>close to“</a:t>
            </a:r>
            <a:r>
              <a:rPr lang="zh-CN" altLang="en-US" sz="2900" b="1" dirty="0">
                <a:latin typeface="微软雅黑" panose="020B0503020204020204" pitchFamily="34" charset="-122"/>
                <a:ea typeface="微软雅黑" panose="020B0503020204020204" pitchFamily="34" charset="-122"/>
              </a:rPr>
              <a:t>靠近”。</a:t>
            </a:r>
            <a:r>
              <a:rPr lang="en-US" altLang="zh-CN" sz="2900" b="1" dirty="0">
                <a:latin typeface="微软雅黑" panose="020B0503020204020204" pitchFamily="34" charset="-122"/>
                <a:ea typeface="微软雅黑" panose="020B0503020204020204" pitchFamily="34" charset="-122"/>
              </a:rPr>
              <a:t>be located to“</a:t>
            </a:r>
            <a:r>
              <a:rPr lang="zh-CN" altLang="en-US" sz="2900" b="1" dirty="0">
                <a:latin typeface="微软雅黑" panose="020B0503020204020204" pitchFamily="34" charset="-122"/>
                <a:ea typeface="微软雅黑" panose="020B0503020204020204" pitchFamily="34" charset="-122"/>
              </a:rPr>
              <a:t>坐落于”，与事实不符，故本题正确答案为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4. </a:t>
            </a:r>
            <a:r>
              <a:rPr lang="zh-CN" altLang="en-US" sz="2900" b="1" dirty="0">
                <a:latin typeface="微软雅黑" panose="020B0503020204020204" pitchFamily="34" charset="-122"/>
                <a:ea typeface="微软雅黑" panose="020B0503020204020204" pitchFamily="34" charset="-122"/>
              </a:rPr>
              <a:t>本题考查词义辨析。从下文的</a:t>
            </a:r>
            <a:r>
              <a:rPr lang="en-US" altLang="zh-CN" sz="2900" b="1" dirty="0">
                <a:latin typeface="微软雅黑" panose="020B0503020204020204" pitchFamily="34" charset="-122"/>
                <a:ea typeface="微软雅黑" panose="020B0503020204020204" pitchFamily="34" charset="-122"/>
              </a:rPr>
              <a:t>square kilometers“</a:t>
            </a:r>
            <a:r>
              <a:rPr lang="zh-CN" altLang="en-US" sz="2900" b="1" dirty="0">
                <a:latin typeface="微软雅黑" panose="020B0503020204020204" pitchFamily="34" charset="-122"/>
                <a:ea typeface="微软雅黑" panose="020B0503020204020204" pitchFamily="34" charset="-122"/>
              </a:rPr>
              <a:t>平方千米”可以推断出前面是在说总面积，用</a:t>
            </a:r>
            <a:r>
              <a:rPr lang="en-US" altLang="zh-CN" sz="2900" b="1" dirty="0">
                <a:latin typeface="微软雅黑" panose="020B0503020204020204" pitchFamily="34" charset="-122"/>
                <a:ea typeface="微软雅黑" panose="020B0503020204020204" pitchFamily="34" charset="-122"/>
              </a:rPr>
              <a:t>area</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5. </a:t>
            </a:r>
            <a:r>
              <a:rPr lang="zh-CN" altLang="en-US" sz="2900" b="1" dirty="0">
                <a:latin typeface="微软雅黑" panose="020B0503020204020204" pitchFamily="34" charset="-122"/>
                <a:ea typeface="微软雅黑" panose="020B0503020204020204" pitchFamily="34" charset="-122"/>
              </a:rPr>
              <a:t>本题考查词义辨析。从下文的“</a:t>
            </a:r>
            <a:r>
              <a:rPr lang="en-US" altLang="zh-CN" sz="2900" b="1" dirty="0">
                <a:latin typeface="微软雅黑" panose="020B0503020204020204" pitchFamily="34" charset="-122"/>
                <a:ea typeface="微软雅黑" panose="020B0503020204020204" pitchFamily="34" charset="-122"/>
              </a:rPr>
              <a:t>500 km across from west to east”</a:t>
            </a:r>
            <a:r>
              <a:rPr lang="zh-CN" altLang="en-US" sz="2900" b="1" dirty="0">
                <a:latin typeface="微软雅黑" panose="020B0503020204020204" pitchFamily="34" charset="-122"/>
                <a:ea typeface="微软雅黑" panose="020B0503020204020204" pitchFamily="34" charset="-122"/>
              </a:rPr>
              <a:t>推断出是在说宽度，因此选择</a:t>
            </a:r>
            <a:r>
              <a:rPr lang="en-US" altLang="zh-CN" sz="2900" b="1" dirty="0">
                <a:latin typeface="微软雅黑" panose="020B0503020204020204" pitchFamily="34" charset="-122"/>
                <a:ea typeface="微软雅黑" panose="020B0503020204020204" pitchFamily="34" charset="-122"/>
              </a:rPr>
              <a:t>wide</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alphaModFix amt="20000"/>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386199" y="721323"/>
            <a:ext cx="10808776" cy="3151399"/>
          </a:xfrm>
          <a:solidFill>
            <a:schemeClr val="bg1">
              <a:alpha val="45000"/>
            </a:schemeClr>
          </a:solidFill>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From 1262 to 1944 Iceland was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6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first by Norway and then by Denmark. Centuries of</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7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rule, and such things as volcanoes (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火山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and the weather, made life very</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8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times for the Icelanders: there was lots of hard work and little change. The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9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began to improve during the nineteenth century. Then in 1944 Iceland became a(n)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10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republic; since that time it has become a quite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country where the people enjoy having cars, modern houses and lots of electrical equipment. </a:t>
            </a:r>
          </a:p>
        </p:txBody>
      </p:sp>
      <p:sp>
        <p:nvSpPr>
          <p:cNvPr id="23" name="TextBox 22"/>
          <p:cNvSpPr txBox="1"/>
          <p:nvPr/>
        </p:nvSpPr>
        <p:spPr>
          <a:xfrm>
            <a:off x="540589" y="462156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4" name="灯片编号占位符 3"/>
          <p:cNvSpPr>
            <a:spLocks noGrp="1"/>
          </p:cNvSpPr>
          <p:nvPr>
            <p:ph type="sldNum" sz="quarter" idx="12"/>
          </p:nvPr>
        </p:nvSpPr>
        <p:spPr/>
        <p:txBody>
          <a:bodyPr/>
          <a:lstStyle/>
          <a:p>
            <a:fld id="{879EF9BB-81F1-401D-AA19-680A8E0D7F6D}" type="slidenum">
              <a:rPr lang="en-US" smtClean="0"/>
              <a:t>74</a:t>
            </a:fld>
            <a:endParaRPr lang="en-US" dirty="0"/>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530781" y="427220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9" name="TextBox 22"/>
          <p:cNvSpPr txBox="1"/>
          <p:nvPr/>
        </p:nvSpPr>
        <p:spPr>
          <a:xfrm>
            <a:off x="530782" y="39120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10" name="TextBox 22"/>
          <p:cNvSpPr txBox="1"/>
          <p:nvPr/>
        </p:nvSpPr>
        <p:spPr>
          <a:xfrm>
            <a:off x="540589" y="49709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12" name="文本框 11">
            <a:hlinkClick r:id="rId4" action="ppaction://hlinksldjump"/>
          </p:cNvPr>
          <p:cNvSpPr txBox="1"/>
          <p:nvPr/>
        </p:nvSpPr>
        <p:spPr>
          <a:xfrm>
            <a:off x="10228993" y="3321418"/>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13" name="TextBox 22"/>
          <p:cNvSpPr txBox="1"/>
          <p:nvPr/>
        </p:nvSpPr>
        <p:spPr>
          <a:xfrm>
            <a:off x="530781" y="533111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5" name="文本框 4"/>
          <p:cNvSpPr txBox="1"/>
          <p:nvPr/>
        </p:nvSpPr>
        <p:spPr>
          <a:xfrm>
            <a:off x="852441" y="3929133"/>
            <a:ext cx="10808777"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 A. controlled    	B. ruled              	C. caught     D. watched</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7. A. foreign         	B. foreigner      	C. domestic D. home</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8. A. easy              	B. comfortable  	C. difficult   D. uncomfortable</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9. A. country        	B. people            	C. life           D. situation</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10. A. dependent 	B. independent  	C. real          D. true</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11. A. poor           	B. hard                	C. difficult   D. rich</a:t>
            </a:r>
          </a:p>
        </p:txBody>
      </p:sp>
      <p:sp>
        <p:nvSpPr>
          <p:cNvPr id="14" name="TextBox 22"/>
          <p:cNvSpPr txBox="1"/>
          <p:nvPr/>
        </p:nvSpPr>
        <p:spPr>
          <a:xfrm>
            <a:off x="540589" y="568047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par>
                          <p:cTn id="19" fill="hold">
                            <p:stCondLst>
                              <p:cond delay="500"/>
                            </p:stCondLst>
                            <p:childTnLst>
                              <p:par>
                                <p:cTn id="20" presetID="16" presetClass="entr" presetSubtype="37"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out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arn(inVertical)">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23" grpId="0"/>
      <p:bldP spid="16" grpId="0"/>
      <p:bldP spid="9" grpId="0"/>
      <p:bldP spid="10" grpId="0"/>
      <p:bldP spid="12" grpId="0" animBg="1"/>
      <p:bldP spid="13" grpId="0"/>
      <p:bldP spid="5" grpId="0"/>
      <p:bldP spid="14" grpId="0"/>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75</a:t>
            </a:fld>
            <a:endParaRPr lang="en-US"/>
          </a:p>
        </p:txBody>
      </p:sp>
      <p:sp>
        <p:nvSpPr>
          <p:cNvPr id="3" name="内容占位符 2"/>
          <p:cNvSpPr>
            <a:spLocks noGrp="1"/>
          </p:cNvSpPr>
          <p:nvPr>
            <p:ph idx="1"/>
          </p:nvPr>
        </p:nvSpPr>
        <p:spPr>
          <a:xfrm>
            <a:off x="538426" y="189782"/>
            <a:ext cx="11419112" cy="6668218"/>
          </a:xfrm>
          <a:solidFill>
            <a:schemeClr val="bg1">
              <a:alpha val="47000"/>
            </a:schemeClr>
          </a:solidFill>
        </p:spPr>
        <p:txBody>
          <a:bodyPr>
            <a:normAutofit fontScale="700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900" b="1" dirty="0">
                <a:latin typeface="微软雅黑" panose="020B0503020204020204" pitchFamily="34" charset="-122"/>
                <a:ea typeface="微软雅黑" panose="020B0503020204020204" pitchFamily="34" charset="-122"/>
              </a:rPr>
              <a:t>6. </a:t>
            </a:r>
            <a:r>
              <a:rPr lang="zh-CN" altLang="en-US" sz="2900" b="1" dirty="0">
                <a:latin typeface="微软雅黑" panose="020B0503020204020204" pitchFamily="34" charset="-122"/>
                <a:ea typeface="微软雅黑" panose="020B0503020204020204" pitchFamily="34" charset="-122"/>
              </a:rPr>
              <a:t>本题考查词义辨析和联系上下文。结合下文“</a:t>
            </a:r>
            <a:r>
              <a:rPr lang="en-US" altLang="zh-CN" sz="2900" b="1" dirty="0">
                <a:latin typeface="微软雅黑" panose="020B0503020204020204" pitchFamily="34" charset="-122"/>
                <a:ea typeface="微软雅黑" panose="020B0503020204020204" pitchFamily="34" charset="-122"/>
              </a:rPr>
              <a:t>by Norway and then by Denmark”</a:t>
            </a:r>
            <a:r>
              <a:rPr lang="zh-CN" altLang="en-US" sz="2900" b="1" dirty="0">
                <a:latin typeface="微软雅黑" panose="020B0503020204020204" pitchFamily="34" charset="-122"/>
                <a:ea typeface="微软雅黑" panose="020B0503020204020204" pitchFamily="34" charset="-122"/>
              </a:rPr>
              <a:t>和“</a:t>
            </a:r>
            <a:r>
              <a:rPr lang="en-US" altLang="zh-CN" sz="2900" b="1" dirty="0">
                <a:latin typeface="微软雅黑" panose="020B0503020204020204" pitchFamily="34" charset="-122"/>
                <a:ea typeface="微软雅黑" panose="020B0503020204020204" pitchFamily="34" charset="-122"/>
              </a:rPr>
              <a:t>Centuries of7 rule”</a:t>
            </a:r>
            <a:r>
              <a:rPr lang="zh-CN" altLang="en-US" sz="2900" b="1" dirty="0">
                <a:latin typeface="微软雅黑" panose="020B0503020204020204" pitchFamily="34" charset="-122"/>
                <a:ea typeface="微软雅黑" panose="020B0503020204020204" pitchFamily="34" charset="-122"/>
              </a:rPr>
              <a:t>可以推断出是被外族先后统治，</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选项“控制”，</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选项“抓住”，</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选项“观察”均不符合语境，所以用</a:t>
            </a:r>
            <a:r>
              <a:rPr lang="en-US" altLang="zh-CN" sz="2900" b="1" dirty="0">
                <a:latin typeface="微软雅黑" panose="020B0503020204020204" pitchFamily="34" charset="-122"/>
                <a:ea typeface="微软雅黑" panose="020B0503020204020204" pitchFamily="34" charset="-122"/>
              </a:rPr>
              <a:t>rule“</a:t>
            </a:r>
            <a:r>
              <a:rPr lang="zh-CN" altLang="en-US" sz="2900" b="1" dirty="0">
                <a:latin typeface="微软雅黑" panose="020B0503020204020204" pitchFamily="34" charset="-122"/>
                <a:ea typeface="微软雅黑" panose="020B0503020204020204" pitchFamily="34" charset="-122"/>
              </a:rPr>
              <a:t>统治”，故本题正确答案为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7. </a:t>
            </a:r>
            <a:r>
              <a:rPr lang="zh-CN" altLang="en-US" sz="2900" b="1" dirty="0">
                <a:latin typeface="微软雅黑" panose="020B0503020204020204" pitchFamily="34" charset="-122"/>
                <a:ea typeface="微软雅黑" panose="020B0503020204020204" pitchFamily="34" charset="-122"/>
              </a:rPr>
              <a:t>本题考查联系上下文。</a:t>
            </a:r>
            <a:r>
              <a:rPr lang="en-US" altLang="zh-CN" sz="2900" b="1" dirty="0">
                <a:latin typeface="微软雅黑" panose="020B0503020204020204" pitchFamily="34" charset="-122"/>
                <a:ea typeface="微软雅黑" panose="020B0503020204020204" pitchFamily="34" charset="-122"/>
              </a:rPr>
              <a:t>6</a:t>
            </a:r>
            <a:r>
              <a:rPr lang="zh-CN" altLang="en-US" sz="2900" b="1" dirty="0">
                <a:latin typeface="微软雅黑" panose="020B0503020204020204" pitchFamily="34" charset="-122"/>
                <a:ea typeface="微软雅黑" panose="020B0503020204020204" pitchFamily="34" charset="-122"/>
              </a:rPr>
              <a:t>和</a:t>
            </a:r>
            <a:r>
              <a:rPr lang="en-US" altLang="zh-CN" sz="2900" b="1" dirty="0">
                <a:latin typeface="微软雅黑" panose="020B0503020204020204" pitchFamily="34" charset="-122"/>
                <a:ea typeface="微软雅黑" panose="020B0503020204020204" pitchFamily="34" charset="-122"/>
              </a:rPr>
              <a:t>7</a:t>
            </a:r>
            <a:r>
              <a:rPr lang="zh-CN" altLang="en-US" sz="2900" b="1" dirty="0">
                <a:latin typeface="微软雅黑" panose="020B0503020204020204" pitchFamily="34" charset="-122"/>
                <a:ea typeface="微软雅黑" panose="020B0503020204020204" pitchFamily="34" charset="-122"/>
              </a:rPr>
              <a:t>可以结合起来看，从上一题可知冰岛并不是自己本国的自治，而是由外族统治，用</a:t>
            </a:r>
            <a:r>
              <a:rPr lang="en-US" altLang="zh-CN" sz="2900" b="1" dirty="0">
                <a:latin typeface="微软雅黑" panose="020B0503020204020204" pitchFamily="34" charset="-122"/>
                <a:ea typeface="微软雅黑" panose="020B0503020204020204" pitchFamily="34" charset="-122"/>
              </a:rPr>
              <a:t>foreign</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8. </a:t>
            </a:r>
            <a:r>
              <a:rPr lang="zh-CN" altLang="en-US" sz="2900" b="1" dirty="0">
                <a:latin typeface="微软雅黑" panose="020B0503020204020204" pitchFamily="34" charset="-122"/>
                <a:ea typeface="微软雅黑" panose="020B0503020204020204" pitchFamily="34" charset="-122"/>
              </a:rPr>
              <a:t>本题考查联系上下文。从句子中的火山和气候灾害推断出，冰岛人民的生活还是比较困难的，故本题正确答案为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9. </a:t>
            </a:r>
            <a:r>
              <a:rPr lang="zh-CN" altLang="en-US" sz="2900" b="1" dirty="0">
                <a:latin typeface="微软雅黑" panose="020B0503020204020204" pitchFamily="34" charset="-122"/>
                <a:ea typeface="微软雅黑" panose="020B0503020204020204" pitchFamily="34" charset="-122"/>
              </a:rPr>
              <a:t>本题考查词义辨析和联系上下文。结合下文“</a:t>
            </a:r>
            <a:r>
              <a:rPr lang="en-US" altLang="zh-CN" sz="2900" b="1" dirty="0">
                <a:latin typeface="微软雅黑" panose="020B0503020204020204" pitchFamily="34" charset="-122"/>
                <a:ea typeface="微软雅黑" panose="020B0503020204020204" pitchFamily="34" charset="-122"/>
              </a:rPr>
              <a:t>the people enjoy having cars, modern houses and lots of electrical equipment”</a:t>
            </a:r>
            <a:r>
              <a:rPr lang="zh-CN" altLang="en-US" sz="2900" b="1" dirty="0">
                <a:latin typeface="微软雅黑" panose="020B0503020204020204" pitchFamily="34" charset="-122"/>
                <a:ea typeface="微软雅黑" panose="020B0503020204020204" pitchFamily="34" charset="-122"/>
              </a:rPr>
              <a:t>看出冰岛人民的生活水平提高了，情况开始改善了，四个选项只有一个</a:t>
            </a:r>
            <a:r>
              <a:rPr lang="en-US" altLang="zh-CN" sz="2900" b="1" dirty="0">
                <a:latin typeface="微软雅黑" panose="020B0503020204020204" pitchFamily="34" charset="-122"/>
                <a:ea typeface="微软雅黑" panose="020B0503020204020204" pitchFamily="34" charset="-122"/>
              </a:rPr>
              <a:t>situation</a:t>
            </a:r>
            <a:r>
              <a:rPr lang="zh-CN" altLang="en-US" sz="2900" b="1" dirty="0">
                <a:latin typeface="微软雅黑" panose="020B0503020204020204" pitchFamily="34" charset="-122"/>
                <a:ea typeface="微软雅黑" panose="020B0503020204020204" pitchFamily="34" charset="-122"/>
              </a:rPr>
              <a:t>比较适合，故本题正确答案为</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10. </a:t>
            </a:r>
            <a:r>
              <a:rPr lang="zh-CN" altLang="en-US" sz="2900" b="1" dirty="0">
                <a:latin typeface="微软雅黑" panose="020B0503020204020204" pitchFamily="34" charset="-122"/>
                <a:ea typeface="微软雅黑" panose="020B0503020204020204" pitchFamily="34" charset="-122"/>
              </a:rPr>
              <a:t>本题考查逻辑推理和常识背景。从上文冰岛是受挪威和丹麦的殖民统治，生活并没有得到改善到下文的生活情况好转，推断出冰岛应该得到了自治。再联系常识，冰岛也的确是在自治之后生活得到了改善。因此选择</a:t>
            </a:r>
            <a:r>
              <a:rPr lang="en-US" altLang="zh-CN" sz="2900" b="1" dirty="0">
                <a:latin typeface="微软雅黑" panose="020B0503020204020204" pitchFamily="34" charset="-122"/>
                <a:ea typeface="微软雅黑" panose="020B0503020204020204" pitchFamily="34" charset="-122"/>
              </a:rPr>
              <a:t>independent republic“</a:t>
            </a:r>
            <a:r>
              <a:rPr lang="zh-CN" altLang="en-US" sz="2900" b="1" dirty="0">
                <a:latin typeface="微软雅黑" panose="020B0503020204020204" pitchFamily="34" charset="-122"/>
                <a:ea typeface="微软雅黑" panose="020B0503020204020204" pitchFamily="34" charset="-122"/>
              </a:rPr>
              <a:t>独立共和国”，故本题正确答案为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11. </a:t>
            </a:r>
            <a:r>
              <a:rPr lang="zh-CN" altLang="en-US" sz="2900" b="1" dirty="0">
                <a:latin typeface="微软雅黑" panose="020B0503020204020204" pitchFamily="34" charset="-122"/>
                <a:ea typeface="微软雅黑" panose="020B0503020204020204" pitchFamily="34" charset="-122"/>
              </a:rPr>
              <a:t>本题考查词义辨析和逻辑推理。从下文的有车有电子设备推断出是生活变得富裕了，故本题正确答案为</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04339"/>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wipe(up)">
                                      <p:cBhvr>
                                        <p:cTn id="2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3" name="TextBox 22"/>
          <p:cNvSpPr txBox="1"/>
          <p:nvPr/>
        </p:nvSpPr>
        <p:spPr>
          <a:xfrm>
            <a:off x="786774" y="493872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4" name="灯片编号占位符 3"/>
          <p:cNvSpPr>
            <a:spLocks noGrp="1"/>
          </p:cNvSpPr>
          <p:nvPr>
            <p:ph type="sldNum" sz="quarter" idx="12"/>
          </p:nvPr>
        </p:nvSpPr>
        <p:spPr/>
        <p:txBody>
          <a:bodyPr/>
          <a:lstStyle/>
          <a:p>
            <a:fld id="{879EF9BB-81F1-401D-AA19-680A8E0D7F6D}" type="slidenum">
              <a:rPr lang="en-US" smtClean="0"/>
              <a:t>76</a:t>
            </a:fld>
            <a:endParaRPr lang="en-US" dirty="0"/>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776966" y="458935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9" name="TextBox 22"/>
          <p:cNvSpPr txBox="1"/>
          <p:nvPr/>
        </p:nvSpPr>
        <p:spPr>
          <a:xfrm>
            <a:off x="776967" y="422917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0" name="TextBox 22"/>
          <p:cNvSpPr txBox="1"/>
          <p:nvPr/>
        </p:nvSpPr>
        <p:spPr>
          <a:xfrm>
            <a:off x="786774" y="528808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2" name="文本框 11">
            <a:hlinkClick r:id="rId4" action="ppaction://hlinksldjump"/>
          </p:cNvPr>
          <p:cNvSpPr txBox="1"/>
          <p:nvPr/>
        </p:nvSpPr>
        <p:spPr>
          <a:xfrm>
            <a:off x="10759912" y="4127764"/>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5" name="文本框 4"/>
          <p:cNvSpPr txBox="1"/>
          <p:nvPr/>
        </p:nvSpPr>
        <p:spPr>
          <a:xfrm>
            <a:off x="1149985" y="4254500"/>
            <a:ext cx="9347835"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12. A. exports      	B. imports	C. buys		D. sells</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13. A. Iceland       	B. island	C. Icelanders     	D. islanders</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14. A. much          	B. little	C. few                	D. good</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15. A. without      	B. with	C. of                   	D. in</a:t>
            </a:r>
          </a:p>
        </p:txBody>
      </p:sp>
      <p:sp>
        <p:nvSpPr>
          <p:cNvPr id="3" name="内容占位符 2"/>
          <p:cNvSpPr>
            <a:spLocks noGrp="1"/>
          </p:cNvSpPr>
          <p:nvPr>
            <p:ph idx="1"/>
          </p:nvPr>
        </p:nvSpPr>
        <p:spPr>
          <a:xfrm>
            <a:off x="386199" y="721323"/>
            <a:ext cx="10808776" cy="3151399"/>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If you look at the kind of products that Iceland</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today—fish, meat and wool for example—it’s easy to see that both the sea and the land are important to</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This has been true in fact since the time of the first Icelanders—Vikings from Norway who arrived in AD 874 (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公元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874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年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Some things in the lives of the Icelanders have changed very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14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 Icelandic language, for example. Around 700 years ago the stories called sagas were first written down, which can still be read in the old language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much difficulty by Icelandic speakers today. </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6" grpId="0"/>
      <p:bldP spid="9" grpId="0"/>
      <p:bldP spid="10" grpId="0"/>
      <p:bldP spid="12" grpId="0" bldLvl="0" animBg="1"/>
      <p:bldP spid="5" grpId="0"/>
      <p:bldP spid="3" grpId="0" build="p" animBg="1"/>
    </p:bld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77</a:t>
            </a:fld>
            <a:endParaRPr lang="en-US"/>
          </a:p>
        </p:txBody>
      </p:sp>
      <p:sp>
        <p:nvSpPr>
          <p:cNvPr id="3" name="内容占位符 2"/>
          <p:cNvSpPr>
            <a:spLocks noGrp="1"/>
          </p:cNvSpPr>
          <p:nvPr>
            <p:ph idx="1"/>
          </p:nvPr>
        </p:nvSpPr>
        <p:spPr>
          <a:xfrm>
            <a:off x="587134" y="242981"/>
            <a:ext cx="11419112" cy="6166571"/>
          </a:xfrm>
          <a:solidFill>
            <a:schemeClr val="bg1">
              <a:alpha val="47000"/>
            </a:schemeClr>
          </a:solidFill>
        </p:spPr>
        <p:txBody>
          <a:bodyPr>
            <a:normAutofit fontScale="850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900" b="1" dirty="0">
                <a:latin typeface="微软雅黑" panose="020B0503020204020204" pitchFamily="34" charset="-122"/>
                <a:ea typeface="微软雅黑" panose="020B0503020204020204" pitchFamily="34" charset="-122"/>
              </a:rPr>
              <a:t>12. </a:t>
            </a:r>
            <a:r>
              <a:rPr lang="zh-CN" altLang="en-US" sz="2900" b="1" dirty="0">
                <a:latin typeface="微软雅黑" panose="020B0503020204020204" pitchFamily="34" charset="-122"/>
                <a:ea typeface="微软雅黑" panose="020B0503020204020204" pitchFamily="34" charset="-122"/>
              </a:rPr>
              <a:t>本题考查词义辨析和逻辑推理。根据冰岛的地理位置、气候环境，结合下文的鱼、肉、羊毛可以推断出是冰岛的出口产品，用</a:t>
            </a:r>
            <a:r>
              <a:rPr lang="en-US" altLang="zh-CN" sz="2900" b="1" dirty="0">
                <a:latin typeface="微软雅黑" panose="020B0503020204020204" pitchFamily="34" charset="-122"/>
                <a:ea typeface="微软雅黑" panose="020B0503020204020204" pitchFamily="34" charset="-122"/>
              </a:rPr>
              <a:t>exports</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13. </a:t>
            </a:r>
            <a:r>
              <a:rPr lang="zh-CN" altLang="en-US" sz="2900" b="1" dirty="0">
                <a:latin typeface="微软雅黑" panose="020B0503020204020204" pitchFamily="34" charset="-122"/>
                <a:ea typeface="微软雅黑" panose="020B0503020204020204" pitchFamily="34" charset="-122"/>
              </a:rPr>
              <a:t>本题考查词义辨析和逻辑推理。海洋和陆地对冰岛人民是重要的，而不是对冰岛是重要的，故本题正确答案为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14. </a:t>
            </a:r>
            <a:r>
              <a:rPr lang="zh-CN" altLang="en-US" sz="2900" b="1" dirty="0">
                <a:latin typeface="微软雅黑" panose="020B0503020204020204" pitchFamily="34" charset="-122"/>
                <a:ea typeface="微软雅黑" panose="020B0503020204020204" pitchFamily="34" charset="-122"/>
              </a:rPr>
              <a:t>本题考查词义辨析和联系上下文。从文章最后一句，冰岛人民今天仍然能看懂七百年前的故事，可以推断出冰岛人的生活中有一些东西并没有什么变化，用</a:t>
            </a:r>
            <a:r>
              <a:rPr lang="en-US" altLang="zh-CN" sz="2900" b="1" dirty="0">
                <a:latin typeface="微软雅黑" panose="020B0503020204020204" pitchFamily="34" charset="-122"/>
                <a:ea typeface="微软雅黑" panose="020B0503020204020204" pitchFamily="34" charset="-122"/>
              </a:rPr>
              <a:t>little</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15. </a:t>
            </a:r>
            <a:r>
              <a:rPr lang="zh-CN" altLang="en-US" sz="2900" b="1" dirty="0">
                <a:latin typeface="微软雅黑" panose="020B0503020204020204" pitchFamily="34" charset="-122"/>
                <a:ea typeface="微软雅黑" panose="020B0503020204020204" pitchFamily="34" charset="-122"/>
              </a:rPr>
              <a:t>本题考查逻辑推理。冰岛人的语言并没有发生什么变化，所以如今的人们可以不费吹灰之力阅读以前的故事，</a:t>
            </a:r>
            <a:r>
              <a:rPr lang="en-US" altLang="zh-CN" sz="2900" b="1" dirty="0">
                <a:latin typeface="微软雅黑" panose="020B0503020204020204" pitchFamily="34" charset="-122"/>
                <a:ea typeface="微软雅黑" panose="020B0503020204020204" pitchFamily="34" charset="-122"/>
              </a:rPr>
              <a:t>without much difficulty“</a:t>
            </a:r>
            <a:r>
              <a:rPr lang="zh-CN" altLang="en-US" sz="2900" b="1" dirty="0">
                <a:latin typeface="微软雅黑" panose="020B0503020204020204" pitchFamily="34" charset="-122"/>
                <a:ea typeface="微软雅黑" panose="020B0503020204020204" pitchFamily="34" charset="-122"/>
              </a:rPr>
              <a:t>毫不费劲”，故本题正确答案为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组合 93"/>
          <p:cNvGrpSpPr/>
          <p:nvPr/>
        </p:nvGrpSpPr>
        <p:grpSpPr>
          <a:xfrm>
            <a:off x="116862" y="2372835"/>
            <a:ext cx="7311235" cy="525775"/>
            <a:chOff x="1530018" y="1615888"/>
            <a:chExt cx="6768399" cy="728090"/>
          </a:xfrm>
          <a:solidFill>
            <a:schemeClr val="accent1">
              <a:lumMod val="50000"/>
            </a:schemeClr>
          </a:solidFill>
        </p:grpSpPr>
        <p:sp>
          <p:nvSpPr>
            <p:cNvPr id="95" name="箭头: V 形 94"/>
            <p:cNvSpPr/>
            <p:nvPr/>
          </p:nvSpPr>
          <p:spPr>
            <a:xfrm>
              <a:off x="1530018" y="1615888"/>
              <a:ext cx="6768399"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96" name="文本框 95"/>
            <p:cNvSpPr txBox="1"/>
            <p:nvPr/>
          </p:nvSpPr>
          <p:spPr>
            <a:xfrm>
              <a:off x="2091324" y="1635552"/>
              <a:ext cx="4983638"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the North Atlantic Ocean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北大西洋</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
        <p:nvSpPr>
          <p:cNvPr id="2" name="灯片编号占位符 1"/>
          <p:cNvSpPr>
            <a:spLocks noGrp="1"/>
          </p:cNvSpPr>
          <p:nvPr>
            <p:ph type="sldNum" sz="quarter" idx="12"/>
          </p:nvPr>
        </p:nvSpPr>
        <p:spPr/>
        <p:txBody>
          <a:bodyPr/>
          <a:lstStyle/>
          <a:p>
            <a:fld id="{879EF9BB-81F1-401D-AA19-680A8E0D7F6D}" type="slidenum">
              <a:rPr lang="en-US" smtClean="0"/>
              <a:t>78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grpSp>
        <p:nvGrpSpPr>
          <p:cNvPr id="7" name="组合 6"/>
          <p:cNvGrpSpPr/>
          <p:nvPr/>
        </p:nvGrpSpPr>
        <p:grpSpPr>
          <a:xfrm>
            <a:off x="101793" y="162019"/>
            <a:ext cx="4044462" cy="728090"/>
            <a:chOff x="0" y="218898"/>
            <a:chExt cx="4044462" cy="728090"/>
          </a:xfrm>
          <a:solidFill>
            <a:schemeClr val="tx2"/>
          </a:solidFill>
        </p:grpSpPr>
        <p:sp>
          <p:nvSpPr>
            <p:cNvPr id="6" name="箭头: V 形 5"/>
            <p:cNvSpPr/>
            <p:nvPr/>
          </p:nvSpPr>
          <p:spPr>
            <a:xfrm>
              <a:off x="0" y="218898"/>
              <a:ext cx="40444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789778" y="305944"/>
              <a:ext cx="2877711" cy="553998"/>
            </a:xfrm>
            <a:prstGeom prst="rect">
              <a:avLst/>
            </a:prstGeom>
            <a:noFill/>
            <a:ln>
              <a:noFill/>
            </a:ln>
          </p:spPr>
          <p:txBody>
            <a:bodyPr wrap="none" rtlCol="0">
              <a:spAutoFit/>
            </a:bodyPr>
            <a:lstStyle/>
            <a:p>
              <a:r>
                <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rPr>
                <a:t>本自测我学了：</a:t>
              </a:r>
            </a:p>
          </p:txBody>
        </p:sp>
      </p:grpSp>
      <p:grpSp>
        <p:nvGrpSpPr>
          <p:cNvPr id="37" name="组合 36"/>
          <p:cNvGrpSpPr/>
          <p:nvPr/>
        </p:nvGrpSpPr>
        <p:grpSpPr>
          <a:xfrm>
            <a:off x="-268232" y="1542437"/>
            <a:ext cx="4555859" cy="612118"/>
            <a:chOff x="1530019" y="1492576"/>
            <a:chExt cx="4044462" cy="851402"/>
          </a:xfrm>
          <a:solidFill>
            <a:schemeClr val="tx2"/>
          </a:solidFill>
        </p:grpSpPr>
        <p:sp>
          <p:nvSpPr>
            <p:cNvPr id="38" name="箭头: V 形 37"/>
            <p:cNvSpPr/>
            <p:nvPr/>
          </p:nvSpPr>
          <p:spPr>
            <a:xfrm>
              <a:off x="1530019" y="1615888"/>
              <a:ext cx="4044462" cy="728090"/>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p:cNvSpPr txBox="1"/>
            <p:nvPr/>
          </p:nvSpPr>
          <p:spPr>
            <a:xfrm>
              <a:off x="2000758" y="1492576"/>
              <a:ext cx="2928840"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northerly </a:t>
              </a:r>
              <a:r>
                <a:rPr lang="en-US" altLang="zh-CN" sz="2400" b="1" i="1" dirty="0">
                  <a:solidFill>
                    <a:srgbClr val="002060"/>
                  </a:solidFill>
                  <a:latin typeface="微软雅黑" panose="020B0503020204020204" pitchFamily="34" charset="-122"/>
                  <a:ea typeface="微软雅黑" panose="020B0503020204020204" pitchFamily="34" charset="-122"/>
                  <a:cs typeface="+mj-cs"/>
                </a:rPr>
                <a:t>adj</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北方的</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40" name="组合 39"/>
          <p:cNvGrpSpPr/>
          <p:nvPr/>
        </p:nvGrpSpPr>
        <p:grpSpPr>
          <a:xfrm>
            <a:off x="116862" y="4035944"/>
            <a:ext cx="4368834" cy="525775"/>
            <a:chOff x="1530019" y="1615888"/>
            <a:chExt cx="4044462" cy="728090"/>
          </a:xfrm>
          <a:solidFill>
            <a:schemeClr val="accent1">
              <a:lumMod val="50000"/>
            </a:schemeClr>
          </a:solidFill>
        </p:grpSpPr>
        <p:sp>
          <p:nvSpPr>
            <p:cNvPr id="41" name="箭头: V 形 40"/>
            <p:cNvSpPr/>
            <p:nvPr/>
          </p:nvSpPr>
          <p:spPr>
            <a:xfrm>
              <a:off x="1530019" y="1615888"/>
              <a:ext cx="40444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文本框 41"/>
            <p:cNvSpPr txBox="1"/>
            <p:nvPr/>
          </p:nvSpPr>
          <p:spPr>
            <a:xfrm>
              <a:off x="2091324" y="1635552"/>
              <a:ext cx="2269310"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at times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时不时</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63" name="组合 62"/>
          <p:cNvGrpSpPr/>
          <p:nvPr/>
        </p:nvGrpSpPr>
        <p:grpSpPr>
          <a:xfrm>
            <a:off x="-268232" y="4703446"/>
            <a:ext cx="9634174" cy="612118"/>
            <a:chOff x="1530018" y="1492576"/>
            <a:chExt cx="11776828" cy="851402"/>
          </a:xfrm>
          <a:solidFill>
            <a:schemeClr val="tx2"/>
          </a:solidFill>
        </p:grpSpPr>
        <p:sp>
          <p:nvSpPr>
            <p:cNvPr id="64" name="箭头: V 形 63"/>
            <p:cNvSpPr/>
            <p:nvPr/>
          </p:nvSpPr>
          <p:spPr>
            <a:xfrm>
              <a:off x="1530018" y="1615889"/>
              <a:ext cx="11776828"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文本框 64"/>
            <p:cNvSpPr txBox="1"/>
            <p:nvPr/>
          </p:nvSpPr>
          <p:spPr>
            <a:xfrm>
              <a:off x="2000757" y="1492576"/>
              <a:ext cx="10907042"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since ... it </a:t>
              </a:r>
              <a:r>
                <a:rPr lang="en-US" altLang="zh-CN" sz="2400" b="1" dirty="0" err="1">
                  <a:solidFill>
                    <a:srgbClr val="002060"/>
                  </a:solidFill>
                  <a:latin typeface="微软雅黑" panose="020B0503020204020204" pitchFamily="34" charset="-122"/>
                  <a:ea typeface="微软雅黑" panose="020B0503020204020204" pitchFamily="34" charset="-122"/>
                  <a:cs typeface="+mj-cs"/>
                </a:rPr>
                <a:t>has+p.p</a:t>
              </a:r>
              <a:r>
                <a:rPr lang="en-US" altLang="zh-CN" sz="2400" b="1" dirty="0">
                  <a:solidFill>
                    <a:srgbClr val="002060"/>
                  </a:solidFill>
                  <a:latin typeface="微软雅黑" panose="020B0503020204020204" pitchFamily="34" charset="-122"/>
                  <a:ea typeface="微软雅黑" panose="020B0503020204020204" pitchFamily="34" charset="-122"/>
                  <a:cs typeface="+mj-cs"/>
                </a:rPr>
                <a:t>.(</a:t>
              </a:r>
              <a:r>
                <a:rPr lang="zh-CN" altLang="en-US" sz="2400" b="1" dirty="0">
                  <a:solidFill>
                    <a:srgbClr val="002060"/>
                  </a:solidFill>
                  <a:latin typeface="微软雅黑" panose="020B0503020204020204" pitchFamily="34" charset="-122"/>
                  <a:ea typeface="微软雅黑" panose="020B0503020204020204" pitchFamily="34" charset="-122"/>
                  <a:cs typeface="+mj-cs"/>
                </a:rPr>
                <a:t>动词过去分词</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自从</a:t>
              </a:r>
              <a:r>
                <a:rPr lang="en-US" altLang="zh-CN" sz="2400" b="1" dirty="0">
                  <a:solidFill>
                    <a:srgbClr val="002060"/>
                  </a:solidFill>
                  <a:latin typeface="微软雅黑" panose="020B0503020204020204" pitchFamily="34" charset="-122"/>
                  <a:ea typeface="微软雅黑" panose="020B0503020204020204" pitchFamily="34" charset="-122"/>
                  <a:cs typeface="+mj-cs"/>
                </a:rPr>
                <a:t>……</a:t>
              </a:r>
              <a:r>
                <a:rPr lang="zh-CN" altLang="en-US" sz="2400" b="1" dirty="0">
                  <a:solidFill>
                    <a:srgbClr val="002060"/>
                  </a:solidFill>
                  <a:latin typeface="微软雅黑" panose="020B0503020204020204" pitchFamily="34" charset="-122"/>
                  <a:ea typeface="微软雅黑" panose="020B0503020204020204" pitchFamily="34" charset="-122"/>
                  <a:cs typeface="+mj-cs"/>
                </a:rPr>
                <a:t>开始，已经发生了</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91" name="组合 90"/>
          <p:cNvGrpSpPr/>
          <p:nvPr/>
        </p:nvGrpSpPr>
        <p:grpSpPr>
          <a:xfrm>
            <a:off x="-250693" y="3116890"/>
            <a:ext cx="7419325" cy="612118"/>
            <a:chOff x="1530020" y="1492576"/>
            <a:chExt cx="6915044" cy="851402"/>
          </a:xfrm>
          <a:solidFill>
            <a:schemeClr val="tx2"/>
          </a:solidFill>
        </p:grpSpPr>
        <p:sp>
          <p:nvSpPr>
            <p:cNvPr id="92" name="箭头: V 形 91"/>
            <p:cNvSpPr/>
            <p:nvPr/>
          </p:nvSpPr>
          <p:spPr>
            <a:xfrm>
              <a:off x="1530020" y="1615889"/>
              <a:ext cx="3746744"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文本框 92"/>
            <p:cNvSpPr txBox="1"/>
            <p:nvPr/>
          </p:nvSpPr>
          <p:spPr>
            <a:xfrm>
              <a:off x="2000758" y="1492576"/>
              <a:ext cx="6444306"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total area </a:t>
              </a:r>
              <a:r>
                <a:rPr lang="zh-CN" altLang="en-US" sz="2400" b="1" dirty="0">
                  <a:solidFill>
                    <a:srgbClr val="002060"/>
                  </a:solidFill>
                  <a:latin typeface="微软雅黑" panose="020B0503020204020204" pitchFamily="34" charset="-122"/>
                  <a:ea typeface="微软雅黑" panose="020B0503020204020204" pitchFamily="34" charset="-122"/>
                  <a:cs typeface="+mj-cs"/>
                </a:rPr>
                <a:t>总面积</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300"/>
                                  </p:stCondLst>
                                  <p:childTnLst>
                                    <p:set>
                                      <p:cBhvr>
                                        <p:cTn id="16" dur="1" fill="hold">
                                          <p:stCondLst>
                                            <p:cond delay="0"/>
                                          </p:stCondLst>
                                        </p:cTn>
                                        <p:tgtEl>
                                          <p:spTgt spid="91"/>
                                        </p:tgtEl>
                                        <p:attrNameLst>
                                          <p:attrName>style.visibility</p:attrName>
                                        </p:attrNameLst>
                                      </p:cBhvr>
                                      <p:to>
                                        <p:strVal val="visible"/>
                                      </p:to>
                                    </p:set>
                                    <p:anim calcmode="lin" valueType="num">
                                      <p:cBhvr additive="base">
                                        <p:cTn id="17" dur="500" fill="hold"/>
                                        <p:tgtEl>
                                          <p:spTgt spid="91"/>
                                        </p:tgtEl>
                                        <p:attrNameLst>
                                          <p:attrName>ppt_x</p:attrName>
                                        </p:attrNameLst>
                                      </p:cBhvr>
                                      <p:tavLst>
                                        <p:tav tm="0">
                                          <p:val>
                                            <p:strVal val="0-#ppt_w/2"/>
                                          </p:val>
                                        </p:tav>
                                        <p:tav tm="100000">
                                          <p:val>
                                            <p:strVal val="#ppt_x"/>
                                          </p:val>
                                        </p:tav>
                                      </p:tavLst>
                                    </p:anim>
                                    <p:anim calcmode="lin" valueType="num">
                                      <p:cBhvr additive="base">
                                        <p:cTn id="18" dur="500" fill="hold"/>
                                        <p:tgtEl>
                                          <p:spTgt spid="91"/>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50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500" fill="hold"/>
                                        <p:tgtEl>
                                          <p:spTgt spid="63"/>
                                        </p:tgtEl>
                                        <p:attrNameLst>
                                          <p:attrName>ppt_x</p:attrName>
                                        </p:attrNameLst>
                                      </p:cBhvr>
                                      <p:tavLst>
                                        <p:tav tm="0">
                                          <p:val>
                                            <p:strVal val="0-#ppt_w/2"/>
                                          </p:val>
                                        </p:tav>
                                        <p:tav tm="100000">
                                          <p:val>
                                            <p:strVal val="#ppt_x"/>
                                          </p:val>
                                        </p:tav>
                                      </p:tavLst>
                                    </p:anim>
                                    <p:anim calcmode="lin" valueType="num">
                                      <p:cBhvr additive="base">
                                        <p:cTn id="22" dur="500" fill="hold"/>
                                        <p:tgtEl>
                                          <p:spTgt spid="6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100"/>
                                  </p:stCondLst>
                                  <p:childTnLst>
                                    <p:set>
                                      <p:cBhvr>
                                        <p:cTn id="24" dur="1" fill="hold">
                                          <p:stCondLst>
                                            <p:cond delay="0"/>
                                          </p:stCondLst>
                                        </p:cTn>
                                        <p:tgtEl>
                                          <p:spTgt spid="94"/>
                                        </p:tgtEl>
                                        <p:attrNameLst>
                                          <p:attrName>style.visibility</p:attrName>
                                        </p:attrNameLst>
                                      </p:cBhvr>
                                      <p:to>
                                        <p:strVal val="visible"/>
                                      </p:to>
                                    </p:set>
                                    <p:anim calcmode="lin" valueType="num">
                                      <p:cBhvr additive="base">
                                        <p:cTn id="25" dur="500" fill="hold"/>
                                        <p:tgtEl>
                                          <p:spTgt spid="94"/>
                                        </p:tgtEl>
                                        <p:attrNameLst>
                                          <p:attrName>ppt_x</p:attrName>
                                        </p:attrNameLst>
                                      </p:cBhvr>
                                      <p:tavLst>
                                        <p:tav tm="0">
                                          <p:val>
                                            <p:strVal val="0-#ppt_w/2"/>
                                          </p:val>
                                        </p:tav>
                                        <p:tav tm="100000">
                                          <p:val>
                                            <p:strVal val="#ppt_x"/>
                                          </p:val>
                                        </p:tav>
                                      </p:tavLst>
                                    </p:anim>
                                    <p:anim calcmode="lin" valueType="num">
                                      <p:cBhvr additive="base">
                                        <p:cTn id="26" dur="500" fill="hold"/>
                                        <p:tgtEl>
                                          <p:spTgt spid="94"/>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40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0-#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alphaModFix amt="20000"/>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rPr>
              <a:t>自 测 题 十 （ 散 文 ）</a:t>
            </a:r>
          </a:p>
        </p:txBody>
      </p:sp>
      <p:sp>
        <p:nvSpPr>
          <p:cNvPr id="3" name="内容占位符 2"/>
          <p:cNvSpPr>
            <a:spLocks noGrp="1"/>
          </p:cNvSpPr>
          <p:nvPr>
            <p:ph idx="1"/>
          </p:nvPr>
        </p:nvSpPr>
        <p:spPr>
          <a:xfrm>
            <a:off x="431763" y="972270"/>
            <a:ext cx="10972800" cy="3088283"/>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With the years gone by, I have found that</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people that I met have different</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from mine.</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Sometimes I couldn’t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use the word “different” to describe this,</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our views were almost conflicting.</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In the past, I</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tend to argue with people like this. I always wanted to persuade them all and make them</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6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my view while admitting that they themselves were wrong.</a:t>
            </a:r>
          </a:p>
        </p:txBody>
      </p:sp>
      <p:sp>
        <p:nvSpPr>
          <p:cNvPr id="23" name="TextBox 22"/>
          <p:cNvSpPr txBox="1"/>
          <p:nvPr/>
        </p:nvSpPr>
        <p:spPr>
          <a:xfrm>
            <a:off x="787437" y="488983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4" name="灯片编号占位符 3"/>
          <p:cNvSpPr>
            <a:spLocks noGrp="1"/>
          </p:cNvSpPr>
          <p:nvPr>
            <p:ph type="sldNum" sz="quarter" idx="12"/>
          </p:nvPr>
        </p:nvSpPr>
        <p:spPr/>
        <p:txBody>
          <a:bodyPr/>
          <a:lstStyle/>
          <a:p>
            <a:fld id="{879EF9BB-81F1-401D-AA19-680A8E0D7F6D}" type="slidenum">
              <a:rPr lang="en-US" smtClean="0"/>
              <a:t>79</a:t>
            </a:fld>
            <a:endParaRPr lang="en-US"/>
          </a:p>
        </p:txBody>
      </p:sp>
      <p:sp>
        <p:nvSpPr>
          <p:cNvPr id="26" name="左箭头 25">
            <a:hlinkClick r:id="rId3" action="ppaction://hlinksldjump"/>
          </p:cNvPr>
          <p:cNvSpPr/>
          <p:nvPr/>
        </p:nvSpPr>
        <p:spPr>
          <a:xfrm>
            <a:off x="11120647" y="6254187"/>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777629" y="454046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9" name="TextBox 22"/>
          <p:cNvSpPr txBox="1"/>
          <p:nvPr/>
        </p:nvSpPr>
        <p:spPr>
          <a:xfrm>
            <a:off x="777628" y="381553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10" name="TextBox 22"/>
          <p:cNvSpPr txBox="1"/>
          <p:nvPr/>
        </p:nvSpPr>
        <p:spPr>
          <a:xfrm>
            <a:off x="787437" y="523919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12" name="文本框 11">
            <a:hlinkClick r:id="rId4" action="ppaction://hlinksldjump"/>
          </p:cNvPr>
          <p:cNvSpPr txBox="1"/>
          <p:nvPr/>
        </p:nvSpPr>
        <p:spPr>
          <a:xfrm>
            <a:off x="10822177" y="3514145"/>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17" name="TextBox 22"/>
          <p:cNvSpPr txBox="1"/>
          <p:nvPr/>
        </p:nvSpPr>
        <p:spPr>
          <a:xfrm>
            <a:off x="787437" y="563454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5" name="文本框 4"/>
          <p:cNvSpPr txBox="1"/>
          <p:nvPr/>
        </p:nvSpPr>
        <p:spPr>
          <a:xfrm>
            <a:off x="1150189" y="3869625"/>
            <a:ext cx="11760237" cy="2676525"/>
          </a:xfrm>
          <a:prstGeom prst="rect">
            <a:avLst/>
          </a:prstGeom>
          <a:noFill/>
        </p:spPr>
        <p:txBody>
          <a:bodyPr wrap="square" rtlCol="0">
            <a:spAutoFit/>
          </a:bodyPr>
          <a:lstStyle/>
          <a:p>
            <a:pPr marL="457200" indent="-457200">
              <a:buAutoNum type="arabicPeriod"/>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 fewer and fewer                	B. more and more </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C. less and less                       	D. better and better</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 A. views		B. meanings  	C. words           	D. thoughts</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 A. ever		B. even          	C. never            	D. forever</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4. A. but              	B. if                	C. because        	D. though</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 A. was used to 	B. used to		C. got used to  	D. use to</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 A. receive         	B. get         		C. accept            	D. reply</a:t>
            </a:r>
          </a:p>
        </p:txBody>
      </p:sp>
      <p:sp>
        <p:nvSpPr>
          <p:cNvPr id="14" name="TextBox 22"/>
          <p:cNvSpPr txBox="1"/>
          <p:nvPr/>
        </p:nvSpPr>
        <p:spPr>
          <a:xfrm>
            <a:off x="787437" y="602406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up)">
                                      <p:cBhvr>
                                        <p:cTn id="16" dur="500"/>
                                        <p:tgtEl>
                                          <p:spTgt spid="3">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par>
                          <p:cTn id="25" fill="hold">
                            <p:stCondLst>
                              <p:cond delay="500"/>
                            </p:stCondLst>
                            <p:childTnLst>
                              <p:par>
                                <p:cTn id="26" presetID="16" presetClass="entr" presetSubtype="37"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outVertical)">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barn(inVertical)">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inVertical)">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barn(inVertical)">
                                      <p:cBhvr>
                                        <p:cTn id="48" dur="5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barn(inVertical)">
                                      <p:cBhvr>
                                        <p:cTn id="5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23" grpId="0"/>
      <p:bldP spid="16" grpId="0"/>
      <p:bldP spid="9" grpId="0"/>
      <p:bldP spid="10" grpId="0"/>
      <p:bldP spid="12" grpId="0" animBg="1"/>
      <p:bldP spid="17" grpId="0"/>
      <p:bldP spid="5"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180791" y="384595"/>
            <a:ext cx="5830443" cy="707886"/>
          </a:xfrm>
          <a:prstGeom prst="rect">
            <a:avLst/>
          </a:prstGeom>
          <a:noFill/>
        </p:spPr>
        <p:txBody>
          <a:bodyPr wrap="none"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二、名师支招，让你秒懂</a:t>
            </a:r>
          </a:p>
        </p:txBody>
      </p:sp>
      <p:sp>
        <p:nvSpPr>
          <p:cNvPr id="73" name="左箭头 72">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nvSpPr>
        <p:spPr>
          <a:xfrm>
            <a:off x="798927" y="1428452"/>
            <a:ext cx="10242884" cy="224536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      </a:t>
            </a:r>
            <a:r>
              <a:rPr sz="2800" b="1" dirty="0">
                <a:latin typeface="微软雅黑" panose="020B0503020204020204" pitchFamily="34" charset="-122"/>
                <a:ea typeface="微软雅黑" panose="020B0503020204020204" pitchFamily="34" charset="-122"/>
              </a:rPr>
              <a:t>完形填空要求学生能够看懂文章大意，有较清晰的逻辑思维，能够联系上下文，对选项的词义及用法能够基本掌握。为了帮助考生在 20 </a:t>
            </a:r>
            <a:r>
              <a:rPr sz="2800" b="1" dirty="0" err="1">
                <a:latin typeface="微软雅黑" panose="020B0503020204020204" pitchFamily="34" charset="-122"/>
                <a:ea typeface="微软雅黑" panose="020B0503020204020204" pitchFamily="34" charset="-122"/>
              </a:rPr>
              <a:t>分钟内保质保量地完成完形填空，我们归纳了五种行之有效的解题技巧，借助典型例子帮助考生理解掌握做题技巧，提高考试成绩</a:t>
            </a:r>
            <a:r>
              <a:rPr sz="2800" b="1" dirty="0">
                <a:latin typeface="微软雅黑" panose="020B0503020204020204" pitchFamily="34" charset="-122"/>
                <a:ea typeface="微软雅黑" panose="020B0503020204020204" pitchFamily="34" charset="-122"/>
              </a:rPr>
              <a:t>。</a:t>
            </a:r>
          </a:p>
        </p:txBody>
      </p:sp>
      <p:grpSp>
        <p:nvGrpSpPr>
          <p:cNvPr id="285" name="Group 4"/>
          <p:cNvGrpSpPr/>
          <p:nvPr/>
        </p:nvGrpSpPr>
        <p:grpSpPr>
          <a:xfrm>
            <a:off x="0" y="4658264"/>
            <a:ext cx="12192000" cy="2164551"/>
            <a:chOff x="-23122" y="1601043"/>
            <a:chExt cx="12215122" cy="2893343"/>
          </a:xfrm>
        </p:grpSpPr>
        <p:sp>
          <p:nvSpPr>
            <p:cNvPr id="286" name="Freeform 22"/>
            <p:cNvSpPr/>
            <p:nvPr/>
          </p:nvSpPr>
          <p:spPr bwMode="auto">
            <a:xfrm>
              <a:off x="5291191" y="3382883"/>
              <a:ext cx="757642" cy="415155"/>
            </a:xfrm>
            <a:custGeom>
              <a:avLst/>
              <a:gdLst>
                <a:gd name="T0" fmla="*/ 734 w 734"/>
                <a:gd name="T1" fmla="*/ 22 h 402"/>
                <a:gd name="T2" fmla="*/ 333 w 734"/>
                <a:gd name="T3" fmla="*/ 2 h 402"/>
                <a:gd name="T4" fmla="*/ 197 w 734"/>
                <a:gd name="T5" fmla="*/ 54 h 402"/>
                <a:gd name="T6" fmla="*/ 44 w 734"/>
                <a:gd name="T7" fmla="*/ 205 h 402"/>
                <a:gd name="T8" fmla="*/ 41 w 734"/>
                <a:gd name="T9" fmla="*/ 356 h 402"/>
                <a:gd name="T10" fmla="*/ 43 w 734"/>
                <a:gd name="T11" fmla="*/ 358 h 402"/>
                <a:gd name="T12" fmla="*/ 194 w 734"/>
                <a:gd name="T13" fmla="*/ 361 h 402"/>
                <a:gd name="T14" fmla="*/ 364 w 734"/>
                <a:gd name="T15" fmla="*/ 193 h 402"/>
                <a:gd name="T16" fmla="*/ 720 w 734"/>
                <a:gd name="T17" fmla="*/ 244 h 402"/>
                <a:gd name="T18" fmla="*/ 734 w 734"/>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4" h="402">
                  <a:moveTo>
                    <a:pt x="734" y="22"/>
                  </a:moveTo>
                  <a:cubicBezTo>
                    <a:pt x="333" y="2"/>
                    <a:pt x="333" y="2"/>
                    <a:pt x="333" y="2"/>
                  </a:cubicBezTo>
                  <a:cubicBezTo>
                    <a:pt x="283" y="0"/>
                    <a:pt x="233" y="18"/>
                    <a:pt x="197" y="54"/>
                  </a:cubicBezTo>
                  <a:cubicBezTo>
                    <a:pt x="44" y="205"/>
                    <a:pt x="44" y="205"/>
                    <a:pt x="44" y="205"/>
                  </a:cubicBezTo>
                  <a:cubicBezTo>
                    <a:pt x="2" y="246"/>
                    <a:pt x="0" y="314"/>
                    <a:pt x="41" y="356"/>
                  </a:cubicBezTo>
                  <a:cubicBezTo>
                    <a:pt x="43" y="358"/>
                    <a:pt x="43" y="358"/>
                    <a:pt x="43" y="358"/>
                  </a:cubicBezTo>
                  <a:cubicBezTo>
                    <a:pt x="83" y="401"/>
                    <a:pt x="151" y="402"/>
                    <a:pt x="194" y="361"/>
                  </a:cubicBezTo>
                  <a:cubicBezTo>
                    <a:pt x="364" y="193"/>
                    <a:pt x="364" y="193"/>
                    <a:pt x="364" y="193"/>
                  </a:cubicBezTo>
                  <a:cubicBezTo>
                    <a:pt x="720" y="244"/>
                    <a:pt x="720" y="244"/>
                    <a:pt x="720" y="244"/>
                  </a:cubicBezTo>
                  <a:cubicBezTo>
                    <a:pt x="734" y="22"/>
                    <a:pt x="734" y="22"/>
                    <a:pt x="734"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7" name="Freeform 23"/>
            <p:cNvSpPr/>
            <p:nvPr/>
          </p:nvSpPr>
          <p:spPr bwMode="auto">
            <a:xfrm>
              <a:off x="5338583" y="3382883"/>
              <a:ext cx="757010" cy="415155"/>
            </a:xfrm>
            <a:custGeom>
              <a:avLst/>
              <a:gdLst>
                <a:gd name="T0" fmla="*/ 733 w 733"/>
                <a:gd name="T1" fmla="*/ 22 h 402"/>
                <a:gd name="T2" fmla="*/ 333 w 733"/>
                <a:gd name="T3" fmla="*/ 2 h 402"/>
                <a:gd name="T4" fmla="*/ 197 w 733"/>
                <a:gd name="T5" fmla="*/ 54 h 402"/>
                <a:gd name="T6" fmla="*/ 44 w 733"/>
                <a:gd name="T7" fmla="*/ 205 h 402"/>
                <a:gd name="T8" fmla="*/ 40 w 733"/>
                <a:gd name="T9" fmla="*/ 356 h 402"/>
                <a:gd name="T10" fmla="*/ 42 w 733"/>
                <a:gd name="T11" fmla="*/ 358 h 402"/>
                <a:gd name="T12" fmla="*/ 193 w 733"/>
                <a:gd name="T13" fmla="*/ 361 h 402"/>
                <a:gd name="T14" fmla="*/ 364 w 733"/>
                <a:gd name="T15" fmla="*/ 193 h 402"/>
                <a:gd name="T16" fmla="*/ 720 w 733"/>
                <a:gd name="T17" fmla="*/ 244 h 402"/>
                <a:gd name="T18" fmla="*/ 733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733" y="22"/>
                  </a:moveTo>
                  <a:cubicBezTo>
                    <a:pt x="333" y="2"/>
                    <a:pt x="333" y="2"/>
                    <a:pt x="333" y="2"/>
                  </a:cubicBezTo>
                  <a:cubicBezTo>
                    <a:pt x="282" y="0"/>
                    <a:pt x="233" y="18"/>
                    <a:pt x="197" y="54"/>
                  </a:cubicBezTo>
                  <a:cubicBezTo>
                    <a:pt x="44" y="205"/>
                    <a:pt x="44" y="205"/>
                    <a:pt x="44" y="205"/>
                  </a:cubicBezTo>
                  <a:cubicBezTo>
                    <a:pt x="1" y="246"/>
                    <a:pt x="0" y="314"/>
                    <a:pt x="40" y="356"/>
                  </a:cubicBezTo>
                  <a:cubicBezTo>
                    <a:pt x="42" y="358"/>
                    <a:pt x="42" y="358"/>
                    <a:pt x="42" y="358"/>
                  </a:cubicBezTo>
                  <a:cubicBezTo>
                    <a:pt x="83" y="401"/>
                    <a:pt x="151" y="402"/>
                    <a:pt x="193" y="361"/>
                  </a:cubicBezTo>
                  <a:cubicBezTo>
                    <a:pt x="364" y="193"/>
                    <a:pt x="364" y="193"/>
                    <a:pt x="364" y="193"/>
                  </a:cubicBezTo>
                  <a:cubicBezTo>
                    <a:pt x="720" y="244"/>
                    <a:pt x="720" y="244"/>
                    <a:pt x="720" y="244"/>
                  </a:cubicBezTo>
                  <a:cubicBezTo>
                    <a:pt x="733" y="22"/>
                    <a:pt x="733" y="22"/>
                    <a:pt x="733"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8" name="Freeform 24"/>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9" name="Freeform 25"/>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0" name="Freeform 26"/>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1" name="Freeform 27"/>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2" name="Freeform 28"/>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3" name="Freeform 29"/>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4" name="Freeform 30"/>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5" name="Freeform 31"/>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6" name="Freeform 36"/>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7" name="Freeform 37"/>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8" name="Freeform 42"/>
            <p:cNvSpPr/>
            <p:nvPr/>
          </p:nvSpPr>
          <p:spPr bwMode="auto">
            <a:xfrm>
              <a:off x="4985986" y="3686824"/>
              <a:ext cx="527000" cy="390511"/>
            </a:xfrm>
            <a:custGeom>
              <a:avLst/>
              <a:gdLst>
                <a:gd name="T0" fmla="*/ 149 w 511"/>
                <a:gd name="T1" fmla="*/ 354 h 378"/>
                <a:gd name="T2" fmla="*/ 452 w 511"/>
                <a:gd name="T3" fmla="*/ 183 h 378"/>
                <a:gd name="T4" fmla="*/ 487 w 511"/>
                <a:gd name="T5" fmla="*/ 60 h 378"/>
                <a:gd name="T6" fmla="*/ 486 w 511"/>
                <a:gd name="T7" fmla="*/ 58 h 378"/>
                <a:gd name="T8" fmla="*/ 363 w 511"/>
                <a:gd name="T9" fmla="*/ 24 h 378"/>
                <a:gd name="T10" fmla="*/ 59 w 511"/>
                <a:gd name="T11" fmla="*/ 195 h 378"/>
                <a:gd name="T12" fmla="*/ 25 w 511"/>
                <a:gd name="T13" fmla="*/ 318 h 378"/>
                <a:gd name="T14" fmla="*/ 26 w 511"/>
                <a:gd name="T15" fmla="*/ 320 h 378"/>
                <a:gd name="T16" fmla="*/ 149 w 511"/>
                <a:gd name="T17" fmla="*/ 35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8">
                  <a:moveTo>
                    <a:pt x="149" y="354"/>
                  </a:moveTo>
                  <a:cubicBezTo>
                    <a:pt x="452" y="183"/>
                    <a:pt x="452" y="183"/>
                    <a:pt x="452" y="183"/>
                  </a:cubicBezTo>
                  <a:cubicBezTo>
                    <a:pt x="496" y="159"/>
                    <a:pt x="511" y="103"/>
                    <a:pt x="487" y="60"/>
                  </a:cubicBezTo>
                  <a:cubicBezTo>
                    <a:pt x="486" y="58"/>
                    <a:pt x="486" y="58"/>
                    <a:pt x="486" y="58"/>
                  </a:cubicBezTo>
                  <a:cubicBezTo>
                    <a:pt x="461" y="15"/>
                    <a:pt x="406" y="0"/>
                    <a:pt x="363" y="24"/>
                  </a:cubicBezTo>
                  <a:cubicBezTo>
                    <a:pt x="59" y="195"/>
                    <a:pt x="59" y="195"/>
                    <a:pt x="59" y="195"/>
                  </a:cubicBezTo>
                  <a:cubicBezTo>
                    <a:pt x="16" y="219"/>
                    <a:pt x="0" y="275"/>
                    <a:pt x="25" y="318"/>
                  </a:cubicBezTo>
                  <a:cubicBezTo>
                    <a:pt x="26" y="320"/>
                    <a:pt x="26" y="320"/>
                    <a:pt x="26" y="320"/>
                  </a:cubicBezTo>
                  <a:cubicBezTo>
                    <a:pt x="50" y="363"/>
                    <a:pt x="105" y="378"/>
                    <a:pt x="149"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9" name="Freeform 43"/>
            <p:cNvSpPr/>
            <p:nvPr/>
          </p:nvSpPr>
          <p:spPr bwMode="auto">
            <a:xfrm>
              <a:off x="5039697" y="3861227"/>
              <a:ext cx="526369" cy="391775"/>
            </a:xfrm>
            <a:custGeom>
              <a:avLst/>
              <a:gdLst>
                <a:gd name="T0" fmla="*/ 148 w 510"/>
                <a:gd name="T1" fmla="*/ 354 h 379"/>
                <a:gd name="T2" fmla="*/ 452 w 510"/>
                <a:gd name="T3" fmla="*/ 183 h 379"/>
                <a:gd name="T4" fmla="*/ 486 w 510"/>
                <a:gd name="T5" fmla="*/ 60 h 379"/>
                <a:gd name="T6" fmla="*/ 485 w 510"/>
                <a:gd name="T7" fmla="*/ 59 h 379"/>
                <a:gd name="T8" fmla="*/ 362 w 510"/>
                <a:gd name="T9" fmla="*/ 25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2" y="183"/>
                    <a:pt x="452" y="183"/>
                    <a:pt x="452" y="183"/>
                  </a:cubicBezTo>
                  <a:cubicBezTo>
                    <a:pt x="495" y="159"/>
                    <a:pt x="510" y="104"/>
                    <a:pt x="486" y="60"/>
                  </a:cubicBezTo>
                  <a:cubicBezTo>
                    <a:pt x="485" y="59"/>
                    <a:pt x="485" y="59"/>
                    <a:pt x="485" y="59"/>
                  </a:cubicBezTo>
                  <a:cubicBezTo>
                    <a:pt x="461" y="15"/>
                    <a:pt x="405" y="0"/>
                    <a:pt x="362" y="25"/>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0" name="Freeform 44"/>
            <p:cNvSpPr/>
            <p:nvPr/>
          </p:nvSpPr>
          <p:spPr bwMode="auto">
            <a:xfrm>
              <a:off x="5222314" y="3963594"/>
              <a:ext cx="526369" cy="391143"/>
            </a:xfrm>
            <a:custGeom>
              <a:avLst/>
              <a:gdLst>
                <a:gd name="T0" fmla="*/ 148 w 510"/>
                <a:gd name="T1" fmla="*/ 354 h 379"/>
                <a:gd name="T2" fmla="*/ 451 w 510"/>
                <a:gd name="T3" fmla="*/ 183 h 379"/>
                <a:gd name="T4" fmla="*/ 486 w 510"/>
                <a:gd name="T5" fmla="*/ 60 h 379"/>
                <a:gd name="T6" fmla="*/ 485 w 510"/>
                <a:gd name="T7" fmla="*/ 59 h 379"/>
                <a:gd name="T8" fmla="*/ 362 w 510"/>
                <a:gd name="T9" fmla="*/ 24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1" y="183"/>
                    <a:pt x="451" y="183"/>
                    <a:pt x="451" y="183"/>
                  </a:cubicBezTo>
                  <a:cubicBezTo>
                    <a:pt x="495" y="159"/>
                    <a:pt x="510" y="104"/>
                    <a:pt x="486" y="60"/>
                  </a:cubicBezTo>
                  <a:cubicBezTo>
                    <a:pt x="485" y="59"/>
                    <a:pt x="485" y="59"/>
                    <a:pt x="485" y="59"/>
                  </a:cubicBezTo>
                  <a:cubicBezTo>
                    <a:pt x="461" y="15"/>
                    <a:pt x="405" y="0"/>
                    <a:pt x="362" y="24"/>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1" name="Freeform 45"/>
            <p:cNvSpPr/>
            <p:nvPr/>
          </p:nvSpPr>
          <p:spPr bwMode="auto">
            <a:xfrm>
              <a:off x="5395454" y="4069752"/>
              <a:ext cx="527632" cy="391775"/>
            </a:xfrm>
            <a:custGeom>
              <a:avLst/>
              <a:gdLst>
                <a:gd name="T0" fmla="*/ 149 w 511"/>
                <a:gd name="T1" fmla="*/ 354 h 379"/>
                <a:gd name="T2" fmla="*/ 452 w 511"/>
                <a:gd name="T3" fmla="*/ 184 h 379"/>
                <a:gd name="T4" fmla="*/ 486 w 511"/>
                <a:gd name="T5" fmla="*/ 61 h 379"/>
                <a:gd name="T6" fmla="*/ 486 w 511"/>
                <a:gd name="T7" fmla="*/ 59 h 379"/>
                <a:gd name="T8" fmla="*/ 363 w 511"/>
                <a:gd name="T9" fmla="*/ 25 h 379"/>
                <a:gd name="T10" fmla="*/ 59 w 511"/>
                <a:gd name="T11" fmla="*/ 196 h 379"/>
                <a:gd name="T12" fmla="*/ 25 w 511"/>
                <a:gd name="T13" fmla="*/ 319 h 379"/>
                <a:gd name="T14" fmla="*/ 26 w 511"/>
                <a:gd name="T15" fmla="*/ 320 h 379"/>
                <a:gd name="T16" fmla="*/ 149 w 511"/>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9">
                  <a:moveTo>
                    <a:pt x="149" y="354"/>
                  </a:moveTo>
                  <a:cubicBezTo>
                    <a:pt x="452" y="184"/>
                    <a:pt x="452" y="184"/>
                    <a:pt x="452" y="184"/>
                  </a:cubicBezTo>
                  <a:cubicBezTo>
                    <a:pt x="496" y="159"/>
                    <a:pt x="511" y="104"/>
                    <a:pt x="486" y="61"/>
                  </a:cubicBezTo>
                  <a:cubicBezTo>
                    <a:pt x="486" y="59"/>
                    <a:pt x="486" y="59"/>
                    <a:pt x="486" y="59"/>
                  </a:cubicBezTo>
                  <a:cubicBezTo>
                    <a:pt x="461" y="16"/>
                    <a:pt x="406" y="0"/>
                    <a:pt x="363" y="25"/>
                  </a:cubicBezTo>
                  <a:cubicBezTo>
                    <a:pt x="59" y="196"/>
                    <a:pt x="59" y="196"/>
                    <a:pt x="59" y="196"/>
                  </a:cubicBezTo>
                  <a:cubicBezTo>
                    <a:pt x="16" y="220"/>
                    <a:pt x="0" y="275"/>
                    <a:pt x="25" y="319"/>
                  </a:cubicBezTo>
                  <a:cubicBezTo>
                    <a:pt x="26" y="320"/>
                    <a:pt x="26" y="320"/>
                    <a:pt x="26" y="320"/>
                  </a:cubicBezTo>
                  <a:cubicBezTo>
                    <a:pt x="50" y="364"/>
                    <a:pt x="105" y="379"/>
                    <a:pt x="149" y="354"/>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2" name="Freeform 46"/>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3" name="Freeform 47"/>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4" name="Freeform 48"/>
            <p:cNvSpPr/>
            <p:nvPr/>
          </p:nvSpPr>
          <p:spPr bwMode="auto">
            <a:xfrm>
              <a:off x="5839676" y="3952220"/>
              <a:ext cx="346910" cy="232537"/>
            </a:xfrm>
            <a:custGeom>
              <a:avLst/>
              <a:gdLst>
                <a:gd name="T0" fmla="*/ 269 w 336"/>
                <a:gd name="T1" fmla="*/ 0 h 225"/>
                <a:gd name="T2" fmla="*/ 203 w 336"/>
                <a:gd name="T3" fmla="*/ 27 h 225"/>
                <a:gd name="T4" fmla="*/ 202 w 336"/>
                <a:gd name="T5" fmla="*/ 29 h 225"/>
                <a:gd name="T6" fmla="*/ 180 w 336"/>
                <a:gd name="T7" fmla="*/ 114 h 225"/>
                <a:gd name="T8" fmla="*/ 152 w 336"/>
                <a:gd name="T9" fmla="*/ 86 h 225"/>
                <a:gd name="T10" fmla="*/ 89 w 336"/>
                <a:gd name="T11" fmla="*/ 61 h 225"/>
                <a:gd name="T12" fmla="*/ 24 w 336"/>
                <a:gd name="T13" fmla="*/ 88 h 225"/>
                <a:gd name="T14" fmla="*/ 23 w 336"/>
                <a:gd name="T15" fmla="*/ 90 h 225"/>
                <a:gd name="T16" fmla="*/ 0 w 336"/>
                <a:gd name="T17" fmla="*/ 130 h 225"/>
                <a:gd name="T18" fmla="*/ 56 w 336"/>
                <a:gd name="T19" fmla="*/ 173 h 225"/>
                <a:gd name="T20" fmla="*/ 56 w 336"/>
                <a:gd name="T21" fmla="*/ 175 h 225"/>
                <a:gd name="T22" fmla="*/ 68 w 336"/>
                <a:gd name="T23" fmla="*/ 225 h 225"/>
                <a:gd name="T24" fmla="*/ 336 w 336"/>
                <a:gd name="T25" fmla="*/ 29 h 225"/>
                <a:gd name="T26" fmla="*/ 331 w 336"/>
                <a:gd name="T27" fmla="*/ 25 h 225"/>
                <a:gd name="T28" fmla="*/ 269 w 336"/>
                <a:gd name="T29"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6" h="225">
                  <a:moveTo>
                    <a:pt x="269" y="0"/>
                  </a:moveTo>
                  <a:cubicBezTo>
                    <a:pt x="245" y="0"/>
                    <a:pt x="221" y="9"/>
                    <a:pt x="203" y="27"/>
                  </a:cubicBezTo>
                  <a:cubicBezTo>
                    <a:pt x="202" y="29"/>
                    <a:pt x="202" y="29"/>
                    <a:pt x="202" y="29"/>
                  </a:cubicBezTo>
                  <a:cubicBezTo>
                    <a:pt x="180" y="52"/>
                    <a:pt x="172" y="84"/>
                    <a:pt x="180" y="114"/>
                  </a:cubicBezTo>
                  <a:cubicBezTo>
                    <a:pt x="152" y="86"/>
                    <a:pt x="152" y="86"/>
                    <a:pt x="152" y="86"/>
                  </a:cubicBezTo>
                  <a:cubicBezTo>
                    <a:pt x="134" y="69"/>
                    <a:pt x="112" y="61"/>
                    <a:pt x="89" y="61"/>
                  </a:cubicBezTo>
                  <a:cubicBezTo>
                    <a:pt x="65" y="61"/>
                    <a:pt x="42" y="70"/>
                    <a:pt x="24" y="88"/>
                  </a:cubicBezTo>
                  <a:cubicBezTo>
                    <a:pt x="23" y="90"/>
                    <a:pt x="23" y="90"/>
                    <a:pt x="23" y="90"/>
                  </a:cubicBezTo>
                  <a:cubicBezTo>
                    <a:pt x="11" y="101"/>
                    <a:pt x="4" y="115"/>
                    <a:pt x="0" y="130"/>
                  </a:cubicBezTo>
                  <a:cubicBezTo>
                    <a:pt x="23" y="136"/>
                    <a:pt x="43" y="151"/>
                    <a:pt x="56" y="173"/>
                  </a:cubicBezTo>
                  <a:cubicBezTo>
                    <a:pt x="56" y="175"/>
                    <a:pt x="56" y="175"/>
                    <a:pt x="56" y="175"/>
                  </a:cubicBezTo>
                  <a:cubicBezTo>
                    <a:pt x="65" y="190"/>
                    <a:pt x="69" y="208"/>
                    <a:pt x="68" y="225"/>
                  </a:cubicBezTo>
                  <a:cubicBezTo>
                    <a:pt x="336" y="29"/>
                    <a:pt x="336" y="29"/>
                    <a:pt x="336" y="29"/>
                  </a:cubicBezTo>
                  <a:cubicBezTo>
                    <a:pt x="331" y="25"/>
                    <a:pt x="331" y="25"/>
                    <a:pt x="331" y="25"/>
                  </a:cubicBezTo>
                  <a:cubicBezTo>
                    <a:pt x="314" y="8"/>
                    <a:pt x="291" y="0"/>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5" name="Freeform 49"/>
            <p:cNvSpPr>
              <a:spLocks noEditPoints="1"/>
            </p:cNvSpPr>
            <p:nvPr/>
          </p:nvSpPr>
          <p:spPr bwMode="auto">
            <a:xfrm>
              <a:off x="5589445" y="4258689"/>
              <a:ext cx="273611" cy="155446"/>
            </a:xfrm>
            <a:custGeom>
              <a:avLst/>
              <a:gdLst>
                <a:gd name="T0" fmla="*/ 264 w 265"/>
                <a:gd name="T1" fmla="*/ 1 h 150"/>
                <a:gd name="T2" fmla="*/ 0 w 265"/>
                <a:gd name="T3" fmla="*/ 150 h 150"/>
                <a:gd name="T4" fmla="*/ 0 w 265"/>
                <a:gd name="T5" fmla="*/ 150 h 150"/>
                <a:gd name="T6" fmla="*/ 264 w 265"/>
                <a:gd name="T7" fmla="*/ 1 h 150"/>
                <a:gd name="T8" fmla="*/ 264 w 265"/>
                <a:gd name="T9" fmla="*/ 0 h 150"/>
                <a:gd name="T10" fmla="*/ 264 w 265"/>
                <a:gd name="T11" fmla="*/ 1 h 150"/>
                <a:gd name="T12" fmla="*/ 264 w 265"/>
                <a:gd name="T13" fmla="*/ 0 h 150"/>
                <a:gd name="T14" fmla="*/ 265 w 265"/>
                <a:gd name="T15" fmla="*/ 0 h 150"/>
                <a:gd name="T16" fmla="*/ 264 w 265"/>
                <a:gd name="T17" fmla="*/ 0 h 150"/>
                <a:gd name="T18" fmla="*/ 265 w 265"/>
                <a:gd name="T19" fmla="*/ 0 h 150"/>
                <a:gd name="T20" fmla="*/ 265 w 265"/>
                <a:gd name="T21" fmla="*/ 0 h 150"/>
                <a:gd name="T22" fmla="*/ 265 w 265"/>
                <a:gd name="T23" fmla="*/ 0 h 150"/>
                <a:gd name="T24" fmla="*/ 265 w 265"/>
                <a:gd name="T25" fmla="*/ 0 h 150"/>
                <a:gd name="T26" fmla="*/ 265 w 265"/>
                <a:gd name="T27" fmla="*/ 0 h 150"/>
                <a:gd name="T28" fmla="*/ 265 w 265"/>
                <a:gd name="T29" fmla="*/ 0 h 150"/>
                <a:gd name="T30" fmla="*/ 265 w 265"/>
                <a:gd name="T3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150">
                  <a:moveTo>
                    <a:pt x="264" y="1"/>
                  </a:moveTo>
                  <a:cubicBezTo>
                    <a:pt x="0" y="150"/>
                    <a:pt x="0" y="150"/>
                    <a:pt x="0" y="150"/>
                  </a:cubicBezTo>
                  <a:cubicBezTo>
                    <a:pt x="0" y="150"/>
                    <a:pt x="0" y="150"/>
                    <a:pt x="0" y="150"/>
                  </a:cubicBezTo>
                  <a:cubicBezTo>
                    <a:pt x="264" y="1"/>
                    <a:pt x="264" y="1"/>
                    <a:pt x="264" y="1"/>
                  </a:cubicBezTo>
                  <a:moveTo>
                    <a:pt x="264" y="0"/>
                  </a:moveTo>
                  <a:cubicBezTo>
                    <a:pt x="264" y="1"/>
                    <a:pt x="264" y="1"/>
                    <a:pt x="264" y="1"/>
                  </a:cubicBezTo>
                  <a:cubicBezTo>
                    <a:pt x="264" y="1"/>
                    <a:pt x="264" y="0"/>
                    <a:pt x="264" y="0"/>
                  </a:cubicBezTo>
                  <a:moveTo>
                    <a:pt x="265" y="0"/>
                  </a:moveTo>
                  <a:cubicBezTo>
                    <a:pt x="264" y="0"/>
                    <a:pt x="264" y="0"/>
                    <a:pt x="264" y="0"/>
                  </a:cubicBezTo>
                  <a:cubicBezTo>
                    <a:pt x="264" y="0"/>
                    <a:pt x="264" y="0"/>
                    <a:pt x="265" y="0"/>
                  </a:cubicBezTo>
                  <a:moveTo>
                    <a:pt x="265" y="0"/>
                  </a:moveTo>
                  <a:cubicBezTo>
                    <a:pt x="265" y="0"/>
                    <a:pt x="265" y="0"/>
                    <a:pt x="265" y="0"/>
                  </a:cubicBezTo>
                  <a:cubicBezTo>
                    <a:pt x="265" y="0"/>
                    <a:pt x="265" y="0"/>
                    <a:pt x="265" y="0"/>
                  </a:cubicBezTo>
                  <a:moveTo>
                    <a:pt x="265" y="0"/>
                  </a:moveTo>
                  <a:cubicBezTo>
                    <a:pt x="265" y="0"/>
                    <a:pt x="265" y="0"/>
                    <a:pt x="265" y="0"/>
                  </a:cubicBezTo>
                  <a:cubicBezTo>
                    <a:pt x="265" y="0"/>
                    <a:pt x="265" y="0"/>
                    <a:pt x="265"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6" name="Freeform 50"/>
            <p:cNvSpPr/>
            <p:nvPr/>
          </p:nvSpPr>
          <p:spPr bwMode="auto">
            <a:xfrm>
              <a:off x="5561642" y="4086182"/>
              <a:ext cx="348806" cy="327954"/>
            </a:xfrm>
            <a:custGeom>
              <a:avLst/>
              <a:gdLst>
                <a:gd name="T0" fmla="*/ 269 w 338"/>
                <a:gd name="T1" fmla="*/ 0 h 317"/>
                <a:gd name="T2" fmla="*/ 283 w 338"/>
                <a:gd name="T3" fmla="*/ 75 h 317"/>
                <a:gd name="T4" fmla="*/ 269 w 338"/>
                <a:gd name="T5" fmla="*/ 62 h 317"/>
                <a:gd name="T6" fmla="*/ 207 w 338"/>
                <a:gd name="T7" fmla="*/ 37 h 317"/>
                <a:gd name="T8" fmla="*/ 142 w 338"/>
                <a:gd name="T9" fmla="*/ 64 h 317"/>
                <a:gd name="T10" fmla="*/ 140 w 338"/>
                <a:gd name="T11" fmla="*/ 66 h 317"/>
                <a:gd name="T12" fmla="*/ 128 w 338"/>
                <a:gd name="T13" fmla="*/ 175 h 317"/>
                <a:gd name="T14" fmla="*/ 99 w 338"/>
                <a:gd name="T15" fmla="*/ 170 h 317"/>
                <a:gd name="T16" fmla="*/ 34 w 338"/>
                <a:gd name="T17" fmla="*/ 198 h 317"/>
                <a:gd name="T18" fmla="*/ 33 w 338"/>
                <a:gd name="T19" fmla="*/ 199 h 317"/>
                <a:gd name="T20" fmla="*/ 27 w 338"/>
                <a:gd name="T21" fmla="*/ 317 h 317"/>
                <a:gd name="T22" fmla="*/ 291 w 338"/>
                <a:gd name="T23" fmla="*/ 168 h 317"/>
                <a:gd name="T24" fmla="*/ 291 w 338"/>
                <a:gd name="T25" fmla="*/ 168 h 317"/>
                <a:gd name="T26" fmla="*/ 291 w 338"/>
                <a:gd name="T27" fmla="*/ 167 h 317"/>
                <a:gd name="T28" fmla="*/ 291 w 338"/>
                <a:gd name="T29" fmla="*/ 167 h 317"/>
                <a:gd name="T30" fmla="*/ 292 w 338"/>
                <a:gd name="T31" fmla="*/ 167 h 317"/>
                <a:gd name="T32" fmla="*/ 292 w 338"/>
                <a:gd name="T33" fmla="*/ 167 h 317"/>
                <a:gd name="T34" fmla="*/ 292 w 338"/>
                <a:gd name="T35" fmla="*/ 167 h 317"/>
                <a:gd name="T36" fmla="*/ 292 w 338"/>
                <a:gd name="T37" fmla="*/ 167 h 317"/>
                <a:gd name="T38" fmla="*/ 292 w 338"/>
                <a:gd name="T39" fmla="*/ 167 h 317"/>
                <a:gd name="T40" fmla="*/ 337 w 338"/>
                <a:gd name="T41" fmla="*/ 95 h 317"/>
                <a:gd name="T42" fmla="*/ 337 w 338"/>
                <a:gd name="T43" fmla="*/ 95 h 317"/>
                <a:gd name="T44" fmla="*/ 337 w 338"/>
                <a:gd name="T45" fmla="*/ 95 h 317"/>
                <a:gd name="T46" fmla="*/ 325 w 338"/>
                <a:gd name="T47" fmla="*/ 45 h 317"/>
                <a:gd name="T48" fmla="*/ 325 w 338"/>
                <a:gd name="T49" fmla="*/ 43 h 317"/>
                <a:gd name="T50" fmla="*/ 269 w 338"/>
                <a:gd name="T51"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 h="317">
                  <a:moveTo>
                    <a:pt x="269" y="0"/>
                  </a:moveTo>
                  <a:cubicBezTo>
                    <a:pt x="263" y="25"/>
                    <a:pt x="268" y="53"/>
                    <a:pt x="283" y="75"/>
                  </a:cubicBezTo>
                  <a:cubicBezTo>
                    <a:pt x="269" y="62"/>
                    <a:pt x="269" y="62"/>
                    <a:pt x="269" y="62"/>
                  </a:cubicBezTo>
                  <a:cubicBezTo>
                    <a:pt x="252" y="45"/>
                    <a:pt x="229" y="37"/>
                    <a:pt x="207" y="37"/>
                  </a:cubicBezTo>
                  <a:cubicBezTo>
                    <a:pt x="183" y="37"/>
                    <a:pt x="159" y="46"/>
                    <a:pt x="142" y="64"/>
                  </a:cubicBezTo>
                  <a:cubicBezTo>
                    <a:pt x="140" y="66"/>
                    <a:pt x="140" y="66"/>
                    <a:pt x="140" y="66"/>
                  </a:cubicBezTo>
                  <a:cubicBezTo>
                    <a:pt x="111" y="96"/>
                    <a:pt x="108" y="141"/>
                    <a:pt x="128" y="175"/>
                  </a:cubicBezTo>
                  <a:cubicBezTo>
                    <a:pt x="119" y="172"/>
                    <a:pt x="109" y="170"/>
                    <a:pt x="99" y="170"/>
                  </a:cubicBezTo>
                  <a:cubicBezTo>
                    <a:pt x="76" y="170"/>
                    <a:pt x="52" y="180"/>
                    <a:pt x="34" y="198"/>
                  </a:cubicBezTo>
                  <a:cubicBezTo>
                    <a:pt x="33" y="199"/>
                    <a:pt x="33" y="199"/>
                    <a:pt x="33" y="199"/>
                  </a:cubicBezTo>
                  <a:cubicBezTo>
                    <a:pt x="2" y="232"/>
                    <a:pt x="0" y="282"/>
                    <a:pt x="27" y="317"/>
                  </a:cubicBezTo>
                  <a:cubicBezTo>
                    <a:pt x="291" y="168"/>
                    <a:pt x="291" y="168"/>
                    <a:pt x="291" y="168"/>
                  </a:cubicBezTo>
                  <a:cubicBezTo>
                    <a:pt x="291" y="168"/>
                    <a:pt x="291" y="168"/>
                    <a:pt x="291" y="168"/>
                  </a:cubicBezTo>
                  <a:cubicBezTo>
                    <a:pt x="291" y="168"/>
                    <a:pt x="291" y="168"/>
                    <a:pt x="291" y="167"/>
                  </a:cubicBezTo>
                  <a:cubicBezTo>
                    <a:pt x="291" y="167"/>
                    <a:pt x="291" y="167"/>
                    <a:pt x="291" y="167"/>
                  </a:cubicBezTo>
                  <a:cubicBezTo>
                    <a:pt x="291" y="167"/>
                    <a:pt x="291" y="167"/>
                    <a:pt x="292" y="167"/>
                  </a:cubicBezTo>
                  <a:cubicBezTo>
                    <a:pt x="292" y="167"/>
                    <a:pt x="292" y="167"/>
                    <a:pt x="292" y="167"/>
                  </a:cubicBezTo>
                  <a:cubicBezTo>
                    <a:pt x="292" y="167"/>
                    <a:pt x="292" y="167"/>
                    <a:pt x="292" y="167"/>
                  </a:cubicBezTo>
                  <a:cubicBezTo>
                    <a:pt x="292" y="167"/>
                    <a:pt x="292" y="167"/>
                    <a:pt x="292" y="167"/>
                  </a:cubicBezTo>
                  <a:cubicBezTo>
                    <a:pt x="292" y="167"/>
                    <a:pt x="292" y="167"/>
                    <a:pt x="292" y="167"/>
                  </a:cubicBezTo>
                  <a:cubicBezTo>
                    <a:pt x="319" y="151"/>
                    <a:pt x="335" y="124"/>
                    <a:pt x="337" y="95"/>
                  </a:cubicBezTo>
                  <a:cubicBezTo>
                    <a:pt x="337" y="95"/>
                    <a:pt x="337" y="95"/>
                    <a:pt x="337" y="95"/>
                  </a:cubicBezTo>
                  <a:cubicBezTo>
                    <a:pt x="337" y="95"/>
                    <a:pt x="337" y="95"/>
                    <a:pt x="337" y="95"/>
                  </a:cubicBezTo>
                  <a:cubicBezTo>
                    <a:pt x="338" y="78"/>
                    <a:pt x="334" y="60"/>
                    <a:pt x="325" y="45"/>
                  </a:cubicBezTo>
                  <a:cubicBezTo>
                    <a:pt x="325" y="43"/>
                    <a:pt x="325" y="43"/>
                    <a:pt x="325" y="43"/>
                  </a:cubicBezTo>
                  <a:cubicBezTo>
                    <a:pt x="312" y="21"/>
                    <a:pt x="292" y="6"/>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7" name="Freeform 51"/>
            <p:cNvSpPr/>
            <p:nvPr/>
          </p:nvSpPr>
          <p:spPr bwMode="auto">
            <a:xfrm>
              <a:off x="6037459" y="3929472"/>
              <a:ext cx="299518" cy="295095"/>
            </a:xfrm>
            <a:custGeom>
              <a:avLst/>
              <a:gdLst>
                <a:gd name="T0" fmla="*/ 126 w 290"/>
                <a:gd name="T1" fmla="*/ 251 h 286"/>
                <a:gd name="T2" fmla="*/ 37 w 290"/>
                <a:gd name="T3" fmla="*/ 166 h 286"/>
                <a:gd name="T4" fmla="*/ 34 w 290"/>
                <a:gd name="T5" fmla="*/ 39 h 286"/>
                <a:gd name="T6" fmla="*/ 35 w 290"/>
                <a:gd name="T7" fmla="*/ 37 h 286"/>
                <a:gd name="T8" fmla="*/ 163 w 290"/>
                <a:gd name="T9" fmla="*/ 35 h 286"/>
                <a:gd name="T10" fmla="*/ 253 w 290"/>
                <a:gd name="T11" fmla="*/ 119 h 286"/>
                <a:gd name="T12" fmla="*/ 255 w 290"/>
                <a:gd name="T13" fmla="*/ 247 h 286"/>
                <a:gd name="T14" fmla="*/ 254 w 290"/>
                <a:gd name="T15" fmla="*/ 248 h 286"/>
                <a:gd name="T16" fmla="*/ 126 w 290"/>
                <a:gd name="T17" fmla="*/ 25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286">
                  <a:moveTo>
                    <a:pt x="126" y="251"/>
                  </a:moveTo>
                  <a:cubicBezTo>
                    <a:pt x="37" y="166"/>
                    <a:pt x="37" y="166"/>
                    <a:pt x="37" y="166"/>
                  </a:cubicBezTo>
                  <a:cubicBezTo>
                    <a:pt x="1" y="132"/>
                    <a:pt x="0" y="75"/>
                    <a:pt x="34" y="39"/>
                  </a:cubicBezTo>
                  <a:cubicBezTo>
                    <a:pt x="35" y="37"/>
                    <a:pt x="35" y="37"/>
                    <a:pt x="35" y="37"/>
                  </a:cubicBezTo>
                  <a:cubicBezTo>
                    <a:pt x="70" y="1"/>
                    <a:pt x="127" y="0"/>
                    <a:pt x="163" y="35"/>
                  </a:cubicBezTo>
                  <a:cubicBezTo>
                    <a:pt x="253" y="119"/>
                    <a:pt x="253" y="119"/>
                    <a:pt x="253" y="119"/>
                  </a:cubicBezTo>
                  <a:cubicBezTo>
                    <a:pt x="289" y="154"/>
                    <a:pt x="290" y="211"/>
                    <a:pt x="255" y="247"/>
                  </a:cubicBezTo>
                  <a:cubicBezTo>
                    <a:pt x="254" y="248"/>
                    <a:pt x="254" y="248"/>
                    <a:pt x="254" y="248"/>
                  </a:cubicBezTo>
                  <a:cubicBezTo>
                    <a:pt x="219" y="284"/>
                    <a:pt x="162" y="286"/>
                    <a:pt x="126" y="25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8" name="Freeform 52"/>
            <p:cNvSpPr/>
            <p:nvPr/>
          </p:nvSpPr>
          <p:spPr bwMode="auto">
            <a:xfrm>
              <a:off x="5851682" y="3992661"/>
              <a:ext cx="390511" cy="387984"/>
            </a:xfrm>
            <a:custGeom>
              <a:avLst/>
              <a:gdLst>
                <a:gd name="T0" fmla="*/ 214 w 378"/>
                <a:gd name="T1" fmla="*/ 341 h 376"/>
                <a:gd name="T2" fmla="*/ 37 w 378"/>
                <a:gd name="T3" fmla="*/ 166 h 376"/>
                <a:gd name="T4" fmla="*/ 35 w 378"/>
                <a:gd name="T5" fmla="*/ 39 h 376"/>
                <a:gd name="T6" fmla="*/ 36 w 378"/>
                <a:gd name="T7" fmla="*/ 37 h 376"/>
                <a:gd name="T8" fmla="*/ 164 w 378"/>
                <a:gd name="T9" fmla="*/ 35 h 376"/>
                <a:gd name="T10" fmla="*/ 341 w 378"/>
                <a:gd name="T11" fmla="*/ 210 h 376"/>
                <a:gd name="T12" fmla="*/ 343 w 378"/>
                <a:gd name="T13" fmla="*/ 337 h 376"/>
                <a:gd name="T14" fmla="*/ 342 w 378"/>
                <a:gd name="T15" fmla="*/ 339 h 376"/>
                <a:gd name="T16" fmla="*/ 214 w 378"/>
                <a:gd name="T17"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376">
                  <a:moveTo>
                    <a:pt x="214" y="341"/>
                  </a:moveTo>
                  <a:cubicBezTo>
                    <a:pt x="37" y="166"/>
                    <a:pt x="37" y="166"/>
                    <a:pt x="37" y="166"/>
                  </a:cubicBezTo>
                  <a:cubicBezTo>
                    <a:pt x="1" y="132"/>
                    <a:pt x="0" y="75"/>
                    <a:pt x="35" y="39"/>
                  </a:cubicBezTo>
                  <a:cubicBezTo>
                    <a:pt x="36" y="37"/>
                    <a:pt x="36" y="37"/>
                    <a:pt x="36" y="37"/>
                  </a:cubicBezTo>
                  <a:cubicBezTo>
                    <a:pt x="70" y="1"/>
                    <a:pt x="128" y="0"/>
                    <a:pt x="164" y="35"/>
                  </a:cubicBezTo>
                  <a:cubicBezTo>
                    <a:pt x="341" y="210"/>
                    <a:pt x="341" y="210"/>
                    <a:pt x="341" y="210"/>
                  </a:cubicBezTo>
                  <a:cubicBezTo>
                    <a:pt x="377" y="244"/>
                    <a:pt x="378" y="301"/>
                    <a:pt x="343" y="337"/>
                  </a:cubicBezTo>
                  <a:cubicBezTo>
                    <a:pt x="342" y="339"/>
                    <a:pt x="342" y="339"/>
                    <a:pt x="342" y="339"/>
                  </a:cubicBezTo>
                  <a:cubicBezTo>
                    <a:pt x="308" y="375"/>
                    <a:pt x="250" y="376"/>
                    <a:pt x="214" y="34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9" name="Freeform 53"/>
            <p:cNvSpPr/>
            <p:nvPr/>
          </p:nvSpPr>
          <p:spPr bwMode="auto">
            <a:xfrm>
              <a:off x="5696236" y="4101979"/>
              <a:ext cx="343751" cy="331745"/>
            </a:xfrm>
            <a:custGeom>
              <a:avLst/>
              <a:gdLst>
                <a:gd name="T0" fmla="*/ 170 w 333"/>
                <a:gd name="T1" fmla="*/ 287 h 321"/>
                <a:gd name="T2" fmla="*/ 37 w 333"/>
                <a:gd name="T3" fmla="*/ 166 h 321"/>
                <a:gd name="T4" fmla="*/ 34 w 333"/>
                <a:gd name="T5" fmla="*/ 39 h 321"/>
                <a:gd name="T6" fmla="*/ 36 w 333"/>
                <a:gd name="T7" fmla="*/ 37 h 321"/>
                <a:gd name="T8" fmla="*/ 163 w 333"/>
                <a:gd name="T9" fmla="*/ 35 h 321"/>
                <a:gd name="T10" fmla="*/ 296 w 333"/>
                <a:gd name="T11" fmla="*/ 155 h 321"/>
                <a:gd name="T12" fmla="*/ 298 w 333"/>
                <a:gd name="T13" fmla="*/ 283 h 321"/>
                <a:gd name="T14" fmla="*/ 297 w 333"/>
                <a:gd name="T15" fmla="*/ 284 h 321"/>
                <a:gd name="T16" fmla="*/ 170 w 333"/>
                <a:gd name="T17" fmla="*/ 28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21">
                  <a:moveTo>
                    <a:pt x="170" y="287"/>
                  </a:moveTo>
                  <a:cubicBezTo>
                    <a:pt x="37" y="166"/>
                    <a:pt x="37" y="166"/>
                    <a:pt x="37" y="166"/>
                  </a:cubicBezTo>
                  <a:cubicBezTo>
                    <a:pt x="1" y="132"/>
                    <a:pt x="0" y="75"/>
                    <a:pt x="34" y="39"/>
                  </a:cubicBezTo>
                  <a:cubicBezTo>
                    <a:pt x="36" y="37"/>
                    <a:pt x="36" y="37"/>
                    <a:pt x="36" y="37"/>
                  </a:cubicBezTo>
                  <a:cubicBezTo>
                    <a:pt x="70" y="1"/>
                    <a:pt x="127" y="0"/>
                    <a:pt x="163" y="35"/>
                  </a:cubicBezTo>
                  <a:cubicBezTo>
                    <a:pt x="296" y="155"/>
                    <a:pt x="296" y="155"/>
                    <a:pt x="296" y="155"/>
                  </a:cubicBezTo>
                  <a:cubicBezTo>
                    <a:pt x="332" y="190"/>
                    <a:pt x="333" y="247"/>
                    <a:pt x="298" y="283"/>
                  </a:cubicBezTo>
                  <a:cubicBezTo>
                    <a:pt x="297" y="284"/>
                    <a:pt x="297" y="284"/>
                    <a:pt x="297" y="284"/>
                  </a:cubicBezTo>
                  <a:cubicBezTo>
                    <a:pt x="263" y="320"/>
                    <a:pt x="206" y="321"/>
                    <a:pt x="170" y="28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0" name="Freeform 54"/>
            <p:cNvSpPr/>
            <p:nvPr/>
          </p:nvSpPr>
          <p:spPr bwMode="auto">
            <a:xfrm>
              <a:off x="5585654" y="4240364"/>
              <a:ext cx="259077" cy="254022"/>
            </a:xfrm>
            <a:custGeom>
              <a:avLst/>
              <a:gdLst>
                <a:gd name="T0" fmla="*/ 87 w 251"/>
                <a:gd name="T1" fmla="*/ 211 h 246"/>
                <a:gd name="T2" fmla="*/ 37 w 251"/>
                <a:gd name="T3" fmla="*/ 166 h 246"/>
                <a:gd name="T4" fmla="*/ 34 w 251"/>
                <a:gd name="T5" fmla="*/ 38 h 246"/>
                <a:gd name="T6" fmla="*/ 35 w 251"/>
                <a:gd name="T7" fmla="*/ 37 h 246"/>
                <a:gd name="T8" fmla="*/ 163 w 251"/>
                <a:gd name="T9" fmla="*/ 34 h 246"/>
                <a:gd name="T10" fmla="*/ 214 w 251"/>
                <a:gd name="T11" fmla="*/ 79 h 246"/>
                <a:gd name="T12" fmla="*/ 216 w 251"/>
                <a:gd name="T13" fmla="*/ 207 h 246"/>
                <a:gd name="T14" fmla="*/ 215 w 251"/>
                <a:gd name="T15" fmla="*/ 208 h 246"/>
                <a:gd name="T16" fmla="*/ 87 w 251"/>
                <a:gd name="T17" fmla="*/ 21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246">
                  <a:moveTo>
                    <a:pt x="87" y="211"/>
                  </a:moveTo>
                  <a:cubicBezTo>
                    <a:pt x="37" y="166"/>
                    <a:pt x="37" y="166"/>
                    <a:pt x="37" y="166"/>
                  </a:cubicBezTo>
                  <a:cubicBezTo>
                    <a:pt x="1" y="131"/>
                    <a:pt x="0" y="74"/>
                    <a:pt x="34" y="38"/>
                  </a:cubicBezTo>
                  <a:cubicBezTo>
                    <a:pt x="35" y="37"/>
                    <a:pt x="35" y="37"/>
                    <a:pt x="35" y="37"/>
                  </a:cubicBezTo>
                  <a:cubicBezTo>
                    <a:pt x="70" y="1"/>
                    <a:pt x="127" y="0"/>
                    <a:pt x="163" y="34"/>
                  </a:cubicBezTo>
                  <a:cubicBezTo>
                    <a:pt x="214" y="79"/>
                    <a:pt x="214" y="79"/>
                    <a:pt x="214" y="79"/>
                  </a:cubicBezTo>
                  <a:cubicBezTo>
                    <a:pt x="250" y="114"/>
                    <a:pt x="251" y="171"/>
                    <a:pt x="216" y="207"/>
                  </a:cubicBezTo>
                  <a:cubicBezTo>
                    <a:pt x="215" y="208"/>
                    <a:pt x="215" y="208"/>
                    <a:pt x="215" y="208"/>
                  </a:cubicBezTo>
                  <a:cubicBezTo>
                    <a:pt x="181" y="244"/>
                    <a:pt x="123" y="246"/>
                    <a:pt x="87" y="21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1" name="Freeform 55"/>
            <p:cNvSpPr/>
            <p:nvPr/>
          </p:nvSpPr>
          <p:spPr bwMode="auto">
            <a:xfrm>
              <a:off x="5171763" y="3382883"/>
              <a:ext cx="756378" cy="415155"/>
            </a:xfrm>
            <a:custGeom>
              <a:avLst/>
              <a:gdLst>
                <a:gd name="T0" fmla="*/ 0 w 733"/>
                <a:gd name="T1" fmla="*/ 22 h 402"/>
                <a:gd name="T2" fmla="*/ 401 w 733"/>
                <a:gd name="T3" fmla="*/ 2 h 402"/>
                <a:gd name="T4" fmla="*/ 536 w 733"/>
                <a:gd name="T5" fmla="*/ 54 h 402"/>
                <a:gd name="T6" fmla="*/ 689 w 733"/>
                <a:gd name="T7" fmla="*/ 205 h 402"/>
                <a:gd name="T8" fmla="*/ 693 w 733"/>
                <a:gd name="T9" fmla="*/ 356 h 402"/>
                <a:gd name="T10" fmla="*/ 691 w 733"/>
                <a:gd name="T11" fmla="*/ 358 h 402"/>
                <a:gd name="T12" fmla="*/ 540 w 733"/>
                <a:gd name="T13" fmla="*/ 361 h 402"/>
                <a:gd name="T14" fmla="*/ 370 w 733"/>
                <a:gd name="T15" fmla="*/ 193 h 402"/>
                <a:gd name="T16" fmla="*/ 13 w 733"/>
                <a:gd name="T17" fmla="*/ 244 h 402"/>
                <a:gd name="T18" fmla="*/ 0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0" y="22"/>
                  </a:moveTo>
                  <a:cubicBezTo>
                    <a:pt x="401" y="2"/>
                    <a:pt x="401" y="2"/>
                    <a:pt x="401" y="2"/>
                  </a:cubicBezTo>
                  <a:cubicBezTo>
                    <a:pt x="451" y="0"/>
                    <a:pt x="500" y="18"/>
                    <a:pt x="536" y="54"/>
                  </a:cubicBezTo>
                  <a:cubicBezTo>
                    <a:pt x="689" y="205"/>
                    <a:pt x="689" y="205"/>
                    <a:pt x="689" y="205"/>
                  </a:cubicBezTo>
                  <a:cubicBezTo>
                    <a:pt x="732" y="246"/>
                    <a:pt x="733" y="314"/>
                    <a:pt x="693" y="356"/>
                  </a:cubicBezTo>
                  <a:cubicBezTo>
                    <a:pt x="691" y="358"/>
                    <a:pt x="691" y="358"/>
                    <a:pt x="691" y="358"/>
                  </a:cubicBezTo>
                  <a:cubicBezTo>
                    <a:pt x="650" y="401"/>
                    <a:pt x="583" y="402"/>
                    <a:pt x="540" y="361"/>
                  </a:cubicBezTo>
                  <a:cubicBezTo>
                    <a:pt x="370" y="193"/>
                    <a:pt x="370" y="193"/>
                    <a:pt x="370" y="193"/>
                  </a:cubicBezTo>
                  <a:cubicBezTo>
                    <a:pt x="13" y="244"/>
                    <a:pt x="13" y="244"/>
                    <a:pt x="13" y="244"/>
                  </a:cubicBezTo>
                  <a:cubicBezTo>
                    <a:pt x="0" y="22"/>
                    <a:pt x="0" y="22"/>
                    <a:pt x="0" y="22"/>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2" name="Freeform 56"/>
            <p:cNvSpPr/>
            <p:nvPr/>
          </p:nvSpPr>
          <p:spPr bwMode="auto">
            <a:xfrm>
              <a:off x="5553427" y="3582561"/>
              <a:ext cx="345647" cy="236329"/>
            </a:xfrm>
            <a:custGeom>
              <a:avLst/>
              <a:gdLst>
                <a:gd name="T0" fmla="*/ 0 w 335"/>
                <a:gd name="T1" fmla="*/ 0 h 229"/>
                <a:gd name="T2" fmla="*/ 147 w 335"/>
                <a:gd name="T3" fmla="*/ 189 h 229"/>
                <a:gd name="T4" fmla="*/ 230 w 335"/>
                <a:gd name="T5" fmla="*/ 229 h 229"/>
                <a:gd name="T6" fmla="*/ 297 w 335"/>
                <a:gd name="T7" fmla="*/ 205 h 229"/>
                <a:gd name="T8" fmla="*/ 299 w 335"/>
                <a:gd name="T9" fmla="*/ 204 h 229"/>
                <a:gd name="T10" fmla="*/ 335 w 335"/>
                <a:gd name="T11" fmla="*/ 148 h 229"/>
                <a:gd name="T12" fmla="*/ 323 w 335"/>
                <a:gd name="T13" fmla="*/ 163 h 229"/>
                <a:gd name="T14" fmla="*/ 323 w 335"/>
                <a:gd name="T15" fmla="*/ 163 h 229"/>
                <a:gd name="T16" fmla="*/ 323 w 335"/>
                <a:gd name="T17" fmla="*/ 163 h 229"/>
                <a:gd name="T18" fmla="*/ 321 w 335"/>
                <a:gd name="T19" fmla="*/ 165 h 229"/>
                <a:gd name="T20" fmla="*/ 244 w 335"/>
                <a:gd name="T21" fmla="*/ 198 h 229"/>
                <a:gd name="T22" fmla="*/ 170 w 335"/>
                <a:gd name="T23" fmla="*/ 168 h 229"/>
                <a:gd name="T24" fmla="*/ 0 w 335"/>
                <a:gd name="T25"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5" h="229">
                  <a:moveTo>
                    <a:pt x="0" y="0"/>
                  </a:moveTo>
                  <a:cubicBezTo>
                    <a:pt x="147" y="189"/>
                    <a:pt x="147" y="189"/>
                    <a:pt x="147" y="189"/>
                  </a:cubicBezTo>
                  <a:cubicBezTo>
                    <a:pt x="168" y="215"/>
                    <a:pt x="199" y="229"/>
                    <a:pt x="230" y="229"/>
                  </a:cubicBezTo>
                  <a:cubicBezTo>
                    <a:pt x="254" y="229"/>
                    <a:pt x="277" y="221"/>
                    <a:pt x="297" y="205"/>
                  </a:cubicBezTo>
                  <a:cubicBezTo>
                    <a:pt x="299" y="204"/>
                    <a:pt x="299" y="204"/>
                    <a:pt x="299" y="204"/>
                  </a:cubicBezTo>
                  <a:cubicBezTo>
                    <a:pt x="317" y="189"/>
                    <a:pt x="329" y="169"/>
                    <a:pt x="335" y="148"/>
                  </a:cubicBezTo>
                  <a:cubicBezTo>
                    <a:pt x="332" y="153"/>
                    <a:pt x="327" y="158"/>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3" name="Freeform 57"/>
            <p:cNvSpPr>
              <a:spLocks noEditPoints="1"/>
            </p:cNvSpPr>
            <p:nvPr/>
          </p:nvSpPr>
          <p:spPr bwMode="auto">
            <a:xfrm>
              <a:off x="5553427" y="3582561"/>
              <a:ext cx="345647" cy="204102"/>
            </a:xfrm>
            <a:custGeom>
              <a:avLst/>
              <a:gdLst>
                <a:gd name="T0" fmla="*/ 335 w 335"/>
                <a:gd name="T1" fmla="*/ 148 h 198"/>
                <a:gd name="T2" fmla="*/ 323 w 335"/>
                <a:gd name="T3" fmla="*/ 163 h 198"/>
                <a:gd name="T4" fmla="*/ 335 w 335"/>
                <a:gd name="T5" fmla="*/ 148 h 198"/>
                <a:gd name="T6" fmla="*/ 335 w 335"/>
                <a:gd name="T7" fmla="*/ 148 h 198"/>
                <a:gd name="T8" fmla="*/ 0 w 335"/>
                <a:gd name="T9" fmla="*/ 0 h 198"/>
                <a:gd name="T10" fmla="*/ 0 w 335"/>
                <a:gd name="T11" fmla="*/ 0 h 198"/>
                <a:gd name="T12" fmla="*/ 170 w 335"/>
                <a:gd name="T13" fmla="*/ 168 h 198"/>
                <a:gd name="T14" fmla="*/ 244 w 335"/>
                <a:gd name="T15" fmla="*/ 198 h 198"/>
                <a:gd name="T16" fmla="*/ 321 w 335"/>
                <a:gd name="T17" fmla="*/ 165 h 198"/>
                <a:gd name="T18" fmla="*/ 323 w 335"/>
                <a:gd name="T19" fmla="*/ 163 h 198"/>
                <a:gd name="T20" fmla="*/ 323 w 335"/>
                <a:gd name="T21" fmla="*/ 163 h 198"/>
                <a:gd name="T22" fmla="*/ 323 w 335"/>
                <a:gd name="T23" fmla="*/ 163 h 198"/>
                <a:gd name="T24" fmla="*/ 321 w 335"/>
                <a:gd name="T25" fmla="*/ 165 h 198"/>
                <a:gd name="T26" fmla="*/ 244 w 335"/>
                <a:gd name="T27" fmla="*/ 198 h 198"/>
                <a:gd name="T28" fmla="*/ 170 w 335"/>
                <a:gd name="T29" fmla="*/ 168 h 198"/>
                <a:gd name="T30" fmla="*/ 0 w 335"/>
                <a:gd name="T3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5" h="198">
                  <a:moveTo>
                    <a:pt x="335" y="148"/>
                  </a:moveTo>
                  <a:cubicBezTo>
                    <a:pt x="332" y="153"/>
                    <a:pt x="327" y="158"/>
                    <a:pt x="323" y="163"/>
                  </a:cubicBezTo>
                  <a:cubicBezTo>
                    <a:pt x="327" y="158"/>
                    <a:pt x="332" y="153"/>
                    <a:pt x="335" y="148"/>
                  </a:cubicBezTo>
                  <a:cubicBezTo>
                    <a:pt x="335" y="148"/>
                    <a:pt x="335" y="148"/>
                    <a:pt x="335" y="148"/>
                  </a:cubicBezTo>
                  <a:moveTo>
                    <a:pt x="0" y="0"/>
                  </a:moveTo>
                  <a:cubicBezTo>
                    <a:pt x="0" y="0"/>
                    <a:pt x="0" y="0"/>
                    <a:pt x="0" y="0"/>
                  </a:cubicBezTo>
                  <a:cubicBezTo>
                    <a:pt x="170" y="168"/>
                    <a:pt x="170" y="168"/>
                    <a:pt x="170" y="168"/>
                  </a:cubicBezTo>
                  <a:cubicBezTo>
                    <a:pt x="191" y="188"/>
                    <a:pt x="217" y="198"/>
                    <a:pt x="244" y="198"/>
                  </a:cubicBezTo>
                  <a:cubicBezTo>
                    <a:pt x="272" y="198"/>
                    <a:pt x="300" y="187"/>
                    <a:pt x="321" y="165"/>
                  </a:cubicBezTo>
                  <a:cubicBezTo>
                    <a:pt x="323" y="163"/>
                    <a:pt x="323" y="163"/>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4" name="Freeform 60"/>
            <p:cNvSpPr/>
            <p:nvPr/>
          </p:nvSpPr>
          <p:spPr bwMode="auto">
            <a:xfrm>
              <a:off x="4900048" y="3380987"/>
              <a:ext cx="120060" cy="470130"/>
            </a:xfrm>
            <a:custGeom>
              <a:avLst/>
              <a:gdLst>
                <a:gd name="T0" fmla="*/ 190 w 190"/>
                <a:gd name="T1" fmla="*/ 0 h 744"/>
                <a:gd name="T2" fmla="*/ 0 w 190"/>
                <a:gd name="T3" fmla="*/ 734 h 744"/>
                <a:gd name="T4" fmla="*/ 82 w 190"/>
                <a:gd name="T5" fmla="*/ 744 h 744"/>
                <a:gd name="T6" fmla="*/ 190 w 190"/>
                <a:gd name="T7" fmla="*/ 0 h 744"/>
              </a:gdLst>
              <a:ahLst/>
              <a:cxnLst>
                <a:cxn ang="0">
                  <a:pos x="T0" y="T1"/>
                </a:cxn>
                <a:cxn ang="0">
                  <a:pos x="T2" y="T3"/>
                </a:cxn>
                <a:cxn ang="0">
                  <a:pos x="T4" y="T5"/>
                </a:cxn>
                <a:cxn ang="0">
                  <a:pos x="T6" y="T7"/>
                </a:cxn>
              </a:cxnLst>
              <a:rect l="0" t="0" r="r" b="b"/>
              <a:pathLst>
                <a:path w="190" h="744">
                  <a:moveTo>
                    <a:pt x="190" y="0"/>
                  </a:moveTo>
                  <a:lnTo>
                    <a:pt x="0" y="734"/>
                  </a:lnTo>
                  <a:lnTo>
                    <a:pt x="82" y="744"/>
                  </a:lnTo>
                  <a:lnTo>
                    <a:pt x="190" y="0"/>
                  </a:lnTo>
                  <a:close/>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5" name="Freeform 64"/>
            <p:cNvSpPr/>
            <p:nvPr/>
          </p:nvSpPr>
          <p:spPr bwMode="auto">
            <a:xfrm>
              <a:off x="6268732" y="3368349"/>
              <a:ext cx="134594" cy="541534"/>
            </a:xfrm>
            <a:custGeom>
              <a:avLst/>
              <a:gdLst>
                <a:gd name="T0" fmla="*/ 0 w 213"/>
                <a:gd name="T1" fmla="*/ 0 h 857"/>
                <a:gd name="T2" fmla="*/ 76 w 213"/>
                <a:gd name="T3" fmla="*/ 857 h 857"/>
                <a:gd name="T4" fmla="*/ 213 w 213"/>
                <a:gd name="T5" fmla="*/ 819 h 857"/>
                <a:gd name="T6" fmla="*/ 0 w 213"/>
                <a:gd name="T7" fmla="*/ 0 h 857"/>
              </a:gdLst>
              <a:ahLst/>
              <a:cxnLst>
                <a:cxn ang="0">
                  <a:pos x="T0" y="T1"/>
                </a:cxn>
                <a:cxn ang="0">
                  <a:pos x="T2" y="T3"/>
                </a:cxn>
                <a:cxn ang="0">
                  <a:pos x="T4" y="T5"/>
                </a:cxn>
                <a:cxn ang="0">
                  <a:pos x="T6" y="T7"/>
                </a:cxn>
              </a:cxnLst>
              <a:rect l="0" t="0" r="r" b="b"/>
              <a:pathLst>
                <a:path w="213" h="857">
                  <a:moveTo>
                    <a:pt x="0" y="0"/>
                  </a:moveTo>
                  <a:lnTo>
                    <a:pt x="76" y="857"/>
                  </a:lnTo>
                  <a:lnTo>
                    <a:pt x="213" y="819"/>
                  </a:lnTo>
                  <a:lnTo>
                    <a:pt x="0" y="0"/>
                  </a:lnTo>
                  <a:close/>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6" name="Freeform 32"/>
            <p:cNvSpPr/>
            <p:nvPr/>
          </p:nvSpPr>
          <p:spPr bwMode="auto">
            <a:xfrm>
              <a:off x="6346838" y="1601043"/>
              <a:ext cx="5845162" cy="2362551"/>
            </a:xfrm>
            <a:custGeom>
              <a:avLst/>
              <a:gdLst>
                <a:gd name="T0" fmla="*/ 0 w 2791"/>
                <a:gd name="T1" fmla="*/ 816 h 1851"/>
                <a:gd name="T2" fmla="*/ 250 w 2791"/>
                <a:gd name="T3" fmla="*/ 1851 h 1851"/>
                <a:gd name="T4" fmla="*/ 2791 w 2791"/>
                <a:gd name="T5" fmla="*/ 1365 h 1851"/>
                <a:gd name="T6" fmla="*/ 2791 w 2791"/>
                <a:gd name="T7" fmla="*/ 0 h 1851"/>
                <a:gd name="T8" fmla="*/ 0 w 2791"/>
                <a:gd name="T9" fmla="*/ 816 h 1851"/>
                <a:gd name="connsiteX0" fmla="*/ 0 w 32507"/>
                <a:gd name="connsiteY0" fmla="*/ 14287 h 19879"/>
                <a:gd name="connsiteX1" fmla="*/ 896 w 32507"/>
                <a:gd name="connsiteY1" fmla="*/ 19879 h 19879"/>
                <a:gd name="connsiteX2" fmla="*/ 10000 w 32507"/>
                <a:gd name="connsiteY2" fmla="*/ 17253 h 19879"/>
                <a:gd name="connsiteX3" fmla="*/ 32507 w 32507"/>
                <a:gd name="connsiteY3" fmla="*/ 0 h 19879"/>
                <a:gd name="connsiteX4" fmla="*/ 0 w 32507"/>
                <a:gd name="connsiteY4" fmla="*/ 14287 h 19879"/>
                <a:gd name="connsiteX0-1" fmla="*/ 0 w 33261"/>
                <a:gd name="connsiteY0-2" fmla="*/ 14536 h 20128"/>
                <a:gd name="connsiteX1-3" fmla="*/ 896 w 33261"/>
                <a:gd name="connsiteY1-4" fmla="*/ 20128 h 20128"/>
                <a:gd name="connsiteX2-5" fmla="*/ 10000 w 33261"/>
                <a:gd name="connsiteY2-6" fmla="*/ 17502 h 20128"/>
                <a:gd name="connsiteX3-7" fmla="*/ 33261 w 33261"/>
                <a:gd name="connsiteY3-8" fmla="*/ 0 h 20128"/>
                <a:gd name="connsiteX4-9" fmla="*/ 0 w 33261"/>
                <a:gd name="connsiteY4-10" fmla="*/ 14536 h 20128"/>
                <a:gd name="connsiteX0-11" fmla="*/ 0 w 33261"/>
                <a:gd name="connsiteY0-12" fmla="*/ 14536 h 20128"/>
                <a:gd name="connsiteX1-13" fmla="*/ 896 w 33261"/>
                <a:gd name="connsiteY1-14" fmla="*/ 20128 h 20128"/>
                <a:gd name="connsiteX2-15" fmla="*/ 33119 w 33261"/>
                <a:gd name="connsiteY2-16" fmla="*/ 10715 h 20128"/>
                <a:gd name="connsiteX3-17" fmla="*/ 33261 w 33261"/>
                <a:gd name="connsiteY3-18" fmla="*/ 0 h 20128"/>
                <a:gd name="connsiteX4-19" fmla="*/ 0 w 33261"/>
                <a:gd name="connsiteY4-20" fmla="*/ 14536 h 20128"/>
                <a:gd name="connsiteX0-21" fmla="*/ 0 w 33143"/>
                <a:gd name="connsiteY0-22" fmla="*/ 14607 h 20199"/>
                <a:gd name="connsiteX1-23" fmla="*/ 896 w 33143"/>
                <a:gd name="connsiteY1-24" fmla="*/ 20199 h 20199"/>
                <a:gd name="connsiteX2-25" fmla="*/ 33119 w 33143"/>
                <a:gd name="connsiteY2-26" fmla="*/ 10786 h 20199"/>
                <a:gd name="connsiteX3-27" fmla="*/ 33143 w 33143"/>
                <a:gd name="connsiteY3-28" fmla="*/ 0 h 20199"/>
                <a:gd name="connsiteX4-29" fmla="*/ 0 w 33143"/>
                <a:gd name="connsiteY4-30" fmla="*/ 14607 h 201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143" h="20199">
                  <a:moveTo>
                    <a:pt x="0" y="14607"/>
                  </a:moveTo>
                  <a:lnTo>
                    <a:pt x="896" y="20199"/>
                  </a:lnTo>
                  <a:lnTo>
                    <a:pt x="33119" y="10786"/>
                  </a:lnTo>
                  <a:cubicBezTo>
                    <a:pt x="33166" y="7214"/>
                    <a:pt x="33096" y="3572"/>
                    <a:pt x="33143" y="0"/>
                  </a:cubicBezTo>
                  <a:lnTo>
                    <a:pt x="0" y="14607"/>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317" name="Freeform 38"/>
            <p:cNvSpPr/>
            <p:nvPr/>
          </p:nvSpPr>
          <p:spPr bwMode="auto">
            <a:xfrm>
              <a:off x="-23122" y="1824921"/>
              <a:ext cx="4959188" cy="2110870"/>
            </a:xfrm>
            <a:custGeom>
              <a:avLst/>
              <a:gdLst>
                <a:gd name="T0" fmla="*/ 2803 w 2803"/>
                <a:gd name="T1" fmla="*/ 819 h 1854"/>
                <a:gd name="T2" fmla="*/ 2553 w 2803"/>
                <a:gd name="T3" fmla="*/ 1854 h 1854"/>
                <a:gd name="T4" fmla="*/ 0 w 2803"/>
                <a:gd name="T5" fmla="*/ 1363 h 1854"/>
                <a:gd name="T6" fmla="*/ 0 w 2803"/>
                <a:gd name="T7" fmla="*/ 0 h 1854"/>
                <a:gd name="T8" fmla="*/ 2803 w 2803"/>
                <a:gd name="T9" fmla="*/ 819 h 1854"/>
                <a:gd name="connsiteX0" fmla="*/ 28445 w 28445"/>
                <a:gd name="connsiteY0" fmla="*/ 12577 h 18160"/>
                <a:gd name="connsiteX1" fmla="*/ 27553 w 28445"/>
                <a:gd name="connsiteY1" fmla="*/ 18160 h 18160"/>
                <a:gd name="connsiteX2" fmla="*/ 18445 w 28445"/>
                <a:gd name="connsiteY2" fmla="*/ 15512 h 18160"/>
                <a:gd name="connsiteX3" fmla="*/ 0 w 28445"/>
                <a:gd name="connsiteY3" fmla="*/ 0 h 18160"/>
                <a:gd name="connsiteX4" fmla="*/ 28445 w 28445"/>
                <a:gd name="connsiteY4" fmla="*/ 12577 h 18160"/>
                <a:gd name="connsiteX0-1" fmla="*/ 28445 w 28445"/>
                <a:gd name="connsiteY0-2" fmla="*/ 12577 h 18160"/>
                <a:gd name="connsiteX1-3" fmla="*/ 27553 w 28445"/>
                <a:gd name="connsiteY1-4" fmla="*/ 18160 h 18160"/>
                <a:gd name="connsiteX2-5" fmla="*/ 517 w 28445"/>
                <a:gd name="connsiteY2-6" fmla="*/ 10119 h 18160"/>
                <a:gd name="connsiteX3-7" fmla="*/ 0 w 28445"/>
                <a:gd name="connsiteY3-8" fmla="*/ 0 h 18160"/>
                <a:gd name="connsiteX4-9" fmla="*/ 28445 w 28445"/>
                <a:gd name="connsiteY4-10" fmla="*/ 12577 h 18160"/>
                <a:gd name="connsiteX0-11" fmla="*/ 27999 w 27999"/>
                <a:gd name="connsiteY0-12" fmla="*/ 12435 h 18018"/>
                <a:gd name="connsiteX1-13" fmla="*/ 27107 w 27999"/>
                <a:gd name="connsiteY1-14" fmla="*/ 18018 h 18018"/>
                <a:gd name="connsiteX2-15" fmla="*/ 71 w 27999"/>
                <a:gd name="connsiteY2-16" fmla="*/ 9977 h 18018"/>
                <a:gd name="connsiteX3-17" fmla="*/ 0 w 27999"/>
                <a:gd name="connsiteY3-18" fmla="*/ 0 h 18018"/>
                <a:gd name="connsiteX4-19" fmla="*/ 27999 w 27999"/>
                <a:gd name="connsiteY4-20" fmla="*/ 12435 h 1801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999" h="18018">
                  <a:moveTo>
                    <a:pt x="27999" y="12435"/>
                  </a:moveTo>
                  <a:lnTo>
                    <a:pt x="27107" y="18018"/>
                  </a:lnTo>
                  <a:lnTo>
                    <a:pt x="71" y="9977"/>
                  </a:lnTo>
                  <a:cubicBezTo>
                    <a:pt x="-101" y="6604"/>
                    <a:pt x="172" y="3373"/>
                    <a:pt x="0" y="0"/>
                  </a:cubicBezTo>
                  <a:lnTo>
                    <a:pt x="27999" y="12435"/>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318" name="Freeform 33"/>
            <p:cNvSpPr/>
            <p:nvPr/>
          </p:nvSpPr>
          <p:spPr bwMode="auto">
            <a:xfrm>
              <a:off x="6558772" y="3735480"/>
              <a:ext cx="132698" cy="133962"/>
            </a:xfrm>
            <a:custGeom>
              <a:avLst/>
              <a:gdLst>
                <a:gd name="T0" fmla="*/ 128 w 128"/>
                <a:gd name="T1" fmla="*/ 65 h 130"/>
                <a:gd name="T2" fmla="*/ 63 w 128"/>
                <a:gd name="T3" fmla="*/ 130 h 130"/>
                <a:gd name="T4" fmla="*/ 0 w 128"/>
                <a:gd name="T5" fmla="*/ 65 h 130"/>
                <a:gd name="T6" fmla="*/ 67 w 128"/>
                <a:gd name="T7" fmla="*/ 2 h 130"/>
                <a:gd name="T8" fmla="*/ 128 w 128"/>
                <a:gd name="T9" fmla="*/ 65 h 130"/>
              </a:gdLst>
              <a:ahLst/>
              <a:cxnLst>
                <a:cxn ang="0">
                  <a:pos x="T0" y="T1"/>
                </a:cxn>
                <a:cxn ang="0">
                  <a:pos x="T2" y="T3"/>
                </a:cxn>
                <a:cxn ang="0">
                  <a:pos x="T4" y="T5"/>
                </a:cxn>
                <a:cxn ang="0">
                  <a:pos x="T6" y="T7"/>
                </a:cxn>
                <a:cxn ang="0">
                  <a:pos x="T8" y="T9"/>
                </a:cxn>
              </a:cxnLst>
              <a:rect l="0" t="0" r="r" b="b"/>
              <a:pathLst>
                <a:path w="128" h="130">
                  <a:moveTo>
                    <a:pt x="128" y="65"/>
                  </a:moveTo>
                  <a:cubicBezTo>
                    <a:pt x="128" y="101"/>
                    <a:pt x="99" y="130"/>
                    <a:pt x="63" y="130"/>
                  </a:cubicBezTo>
                  <a:cubicBezTo>
                    <a:pt x="28" y="129"/>
                    <a:pt x="0" y="100"/>
                    <a:pt x="0" y="65"/>
                  </a:cubicBezTo>
                  <a:cubicBezTo>
                    <a:pt x="1" y="29"/>
                    <a:pt x="31" y="0"/>
                    <a:pt x="67" y="2"/>
                  </a:cubicBezTo>
                  <a:cubicBezTo>
                    <a:pt x="100" y="3"/>
                    <a:pt x="127" y="31"/>
                    <a:pt x="128"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19" name="Freeform 34"/>
            <p:cNvSpPr/>
            <p:nvPr/>
          </p:nvSpPr>
          <p:spPr bwMode="auto">
            <a:xfrm>
              <a:off x="6759083" y="3695039"/>
              <a:ext cx="144704" cy="145336"/>
            </a:xfrm>
            <a:custGeom>
              <a:avLst/>
              <a:gdLst>
                <a:gd name="T0" fmla="*/ 133 w 140"/>
                <a:gd name="T1" fmla="*/ 60 h 141"/>
                <a:gd name="T2" fmla="*/ 59 w 140"/>
                <a:gd name="T3" fmla="*/ 133 h 141"/>
                <a:gd name="T4" fmla="*/ 7 w 140"/>
                <a:gd name="T5" fmla="*/ 80 h 141"/>
                <a:gd name="T6" fmla="*/ 82 w 140"/>
                <a:gd name="T7" fmla="*/ 7 h 141"/>
                <a:gd name="T8" fmla="*/ 133 w 140"/>
                <a:gd name="T9" fmla="*/ 60 h 141"/>
              </a:gdLst>
              <a:ahLst/>
              <a:cxnLst>
                <a:cxn ang="0">
                  <a:pos x="T0" y="T1"/>
                </a:cxn>
                <a:cxn ang="0">
                  <a:pos x="T2" y="T3"/>
                </a:cxn>
                <a:cxn ang="0">
                  <a:pos x="T4" y="T5"/>
                </a:cxn>
                <a:cxn ang="0">
                  <a:pos x="T6" y="T7"/>
                </a:cxn>
                <a:cxn ang="0">
                  <a:pos x="T8" y="T9"/>
                </a:cxn>
              </a:cxnLst>
              <a:rect l="0" t="0" r="r" b="b"/>
              <a:pathLst>
                <a:path w="140" h="141">
                  <a:moveTo>
                    <a:pt x="133" y="60"/>
                  </a:moveTo>
                  <a:cubicBezTo>
                    <a:pt x="140" y="104"/>
                    <a:pt x="102" y="141"/>
                    <a:pt x="59" y="133"/>
                  </a:cubicBezTo>
                  <a:cubicBezTo>
                    <a:pt x="32" y="129"/>
                    <a:pt x="11" y="107"/>
                    <a:pt x="7" y="80"/>
                  </a:cubicBezTo>
                  <a:cubicBezTo>
                    <a:pt x="0" y="36"/>
                    <a:pt x="38" y="0"/>
                    <a:pt x="82" y="7"/>
                  </a:cubicBezTo>
                  <a:cubicBezTo>
                    <a:pt x="108" y="12"/>
                    <a:pt x="129" y="34"/>
                    <a:pt x="133"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0" name="Freeform 35"/>
            <p:cNvSpPr/>
            <p:nvPr/>
          </p:nvSpPr>
          <p:spPr bwMode="auto">
            <a:xfrm>
              <a:off x="6966977" y="3659021"/>
              <a:ext cx="143440" cy="146600"/>
            </a:xfrm>
            <a:custGeom>
              <a:avLst/>
              <a:gdLst>
                <a:gd name="T0" fmla="*/ 133 w 139"/>
                <a:gd name="T1" fmla="*/ 61 h 142"/>
                <a:gd name="T2" fmla="*/ 58 w 139"/>
                <a:gd name="T3" fmla="*/ 134 h 142"/>
                <a:gd name="T4" fmla="*/ 6 w 139"/>
                <a:gd name="T5" fmla="*/ 81 h 142"/>
                <a:gd name="T6" fmla="*/ 81 w 139"/>
                <a:gd name="T7" fmla="*/ 8 h 142"/>
                <a:gd name="T8" fmla="*/ 133 w 139"/>
                <a:gd name="T9" fmla="*/ 61 h 142"/>
              </a:gdLst>
              <a:ahLst/>
              <a:cxnLst>
                <a:cxn ang="0">
                  <a:pos x="T0" y="T1"/>
                </a:cxn>
                <a:cxn ang="0">
                  <a:pos x="T2" y="T3"/>
                </a:cxn>
                <a:cxn ang="0">
                  <a:pos x="T4" y="T5"/>
                </a:cxn>
                <a:cxn ang="0">
                  <a:pos x="T6" y="T7"/>
                </a:cxn>
                <a:cxn ang="0">
                  <a:pos x="T8" y="T9"/>
                </a:cxn>
              </a:cxnLst>
              <a:rect l="0" t="0" r="r" b="b"/>
              <a:pathLst>
                <a:path w="139" h="142">
                  <a:moveTo>
                    <a:pt x="133" y="61"/>
                  </a:moveTo>
                  <a:cubicBezTo>
                    <a:pt x="139" y="105"/>
                    <a:pt x="101" y="142"/>
                    <a:pt x="58" y="134"/>
                  </a:cubicBezTo>
                  <a:cubicBezTo>
                    <a:pt x="31" y="129"/>
                    <a:pt x="10" y="108"/>
                    <a:pt x="6" y="81"/>
                  </a:cubicBezTo>
                  <a:cubicBezTo>
                    <a:pt x="0" y="37"/>
                    <a:pt x="37" y="0"/>
                    <a:pt x="81" y="8"/>
                  </a:cubicBezTo>
                  <a:cubicBezTo>
                    <a:pt x="107" y="13"/>
                    <a:pt x="129" y="34"/>
                    <a:pt x="133"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1" name="Freeform 39"/>
            <p:cNvSpPr/>
            <p:nvPr/>
          </p:nvSpPr>
          <p:spPr bwMode="auto">
            <a:xfrm>
              <a:off x="4630861" y="3735480"/>
              <a:ext cx="132698" cy="133962"/>
            </a:xfrm>
            <a:custGeom>
              <a:avLst/>
              <a:gdLst>
                <a:gd name="T0" fmla="*/ 0 w 129"/>
                <a:gd name="T1" fmla="*/ 65 h 130"/>
                <a:gd name="T2" fmla="*/ 65 w 129"/>
                <a:gd name="T3" fmla="*/ 130 h 130"/>
                <a:gd name="T4" fmla="*/ 128 w 129"/>
                <a:gd name="T5" fmla="*/ 65 h 130"/>
                <a:gd name="T6" fmla="*/ 62 w 129"/>
                <a:gd name="T7" fmla="*/ 2 h 130"/>
                <a:gd name="T8" fmla="*/ 0 w 129"/>
                <a:gd name="T9" fmla="*/ 65 h 130"/>
              </a:gdLst>
              <a:ahLst/>
              <a:cxnLst>
                <a:cxn ang="0">
                  <a:pos x="T0" y="T1"/>
                </a:cxn>
                <a:cxn ang="0">
                  <a:pos x="T2" y="T3"/>
                </a:cxn>
                <a:cxn ang="0">
                  <a:pos x="T4" y="T5"/>
                </a:cxn>
                <a:cxn ang="0">
                  <a:pos x="T6" y="T7"/>
                </a:cxn>
                <a:cxn ang="0">
                  <a:pos x="T8" y="T9"/>
                </a:cxn>
              </a:cxnLst>
              <a:rect l="0" t="0" r="r" b="b"/>
              <a:pathLst>
                <a:path w="129" h="130">
                  <a:moveTo>
                    <a:pt x="0" y="65"/>
                  </a:moveTo>
                  <a:cubicBezTo>
                    <a:pt x="0" y="101"/>
                    <a:pt x="29" y="130"/>
                    <a:pt x="65" y="130"/>
                  </a:cubicBezTo>
                  <a:cubicBezTo>
                    <a:pt x="101" y="129"/>
                    <a:pt x="129" y="100"/>
                    <a:pt x="128" y="65"/>
                  </a:cubicBezTo>
                  <a:cubicBezTo>
                    <a:pt x="128" y="29"/>
                    <a:pt x="98" y="0"/>
                    <a:pt x="62" y="2"/>
                  </a:cubicBezTo>
                  <a:cubicBezTo>
                    <a:pt x="28" y="3"/>
                    <a:pt x="1" y="31"/>
                    <a:pt x="0"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2" name="Freeform 40"/>
            <p:cNvSpPr/>
            <p:nvPr/>
          </p:nvSpPr>
          <p:spPr bwMode="auto">
            <a:xfrm>
              <a:off x="4417912" y="3695039"/>
              <a:ext cx="144704" cy="145336"/>
            </a:xfrm>
            <a:custGeom>
              <a:avLst/>
              <a:gdLst>
                <a:gd name="T0" fmla="*/ 7 w 140"/>
                <a:gd name="T1" fmla="*/ 60 h 141"/>
                <a:gd name="T2" fmla="*/ 82 w 140"/>
                <a:gd name="T3" fmla="*/ 133 h 141"/>
                <a:gd name="T4" fmla="*/ 133 w 140"/>
                <a:gd name="T5" fmla="*/ 80 h 141"/>
                <a:gd name="T6" fmla="*/ 58 w 140"/>
                <a:gd name="T7" fmla="*/ 7 h 141"/>
                <a:gd name="T8" fmla="*/ 7 w 140"/>
                <a:gd name="T9" fmla="*/ 60 h 141"/>
              </a:gdLst>
              <a:ahLst/>
              <a:cxnLst>
                <a:cxn ang="0">
                  <a:pos x="T0" y="T1"/>
                </a:cxn>
                <a:cxn ang="0">
                  <a:pos x="T2" y="T3"/>
                </a:cxn>
                <a:cxn ang="0">
                  <a:pos x="T4" y="T5"/>
                </a:cxn>
                <a:cxn ang="0">
                  <a:pos x="T6" y="T7"/>
                </a:cxn>
                <a:cxn ang="0">
                  <a:pos x="T8" y="T9"/>
                </a:cxn>
              </a:cxnLst>
              <a:rect l="0" t="0" r="r" b="b"/>
              <a:pathLst>
                <a:path w="140" h="141">
                  <a:moveTo>
                    <a:pt x="7" y="60"/>
                  </a:moveTo>
                  <a:cubicBezTo>
                    <a:pt x="0" y="104"/>
                    <a:pt x="38" y="141"/>
                    <a:pt x="82" y="133"/>
                  </a:cubicBezTo>
                  <a:cubicBezTo>
                    <a:pt x="108" y="129"/>
                    <a:pt x="129" y="107"/>
                    <a:pt x="133" y="80"/>
                  </a:cubicBezTo>
                  <a:cubicBezTo>
                    <a:pt x="140" y="36"/>
                    <a:pt x="102" y="0"/>
                    <a:pt x="58" y="7"/>
                  </a:cubicBezTo>
                  <a:cubicBezTo>
                    <a:pt x="32" y="12"/>
                    <a:pt x="11" y="34"/>
                    <a:pt x="7"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3" name="Freeform 41"/>
            <p:cNvSpPr/>
            <p:nvPr/>
          </p:nvSpPr>
          <p:spPr bwMode="auto">
            <a:xfrm>
              <a:off x="4211282" y="3659021"/>
              <a:ext cx="144704" cy="146600"/>
            </a:xfrm>
            <a:custGeom>
              <a:avLst/>
              <a:gdLst>
                <a:gd name="T0" fmla="*/ 7 w 140"/>
                <a:gd name="T1" fmla="*/ 61 h 142"/>
                <a:gd name="T2" fmla="*/ 82 w 140"/>
                <a:gd name="T3" fmla="*/ 134 h 142"/>
                <a:gd name="T4" fmla="*/ 133 w 140"/>
                <a:gd name="T5" fmla="*/ 81 h 142"/>
                <a:gd name="T6" fmla="*/ 58 w 140"/>
                <a:gd name="T7" fmla="*/ 8 h 142"/>
                <a:gd name="T8" fmla="*/ 7 w 140"/>
                <a:gd name="T9" fmla="*/ 61 h 142"/>
              </a:gdLst>
              <a:ahLst/>
              <a:cxnLst>
                <a:cxn ang="0">
                  <a:pos x="T0" y="T1"/>
                </a:cxn>
                <a:cxn ang="0">
                  <a:pos x="T2" y="T3"/>
                </a:cxn>
                <a:cxn ang="0">
                  <a:pos x="T4" y="T5"/>
                </a:cxn>
                <a:cxn ang="0">
                  <a:pos x="T6" y="T7"/>
                </a:cxn>
                <a:cxn ang="0">
                  <a:pos x="T8" y="T9"/>
                </a:cxn>
              </a:cxnLst>
              <a:rect l="0" t="0" r="r" b="b"/>
              <a:pathLst>
                <a:path w="140" h="142">
                  <a:moveTo>
                    <a:pt x="7" y="61"/>
                  </a:moveTo>
                  <a:cubicBezTo>
                    <a:pt x="0" y="105"/>
                    <a:pt x="38" y="142"/>
                    <a:pt x="82" y="134"/>
                  </a:cubicBezTo>
                  <a:cubicBezTo>
                    <a:pt x="108" y="129"/>
                    <a:pt x="129" y="108"/>
                    <a:pt x="133" y="81"/>
                  </a:cubicBezTo>
                  <a:cubicBezTo>
                    <a:pt x="140" y="37"/>
                    <a:pt x="102" y="0"/>
                    <a:pt x="58" y="8"/>
                  </a:cubicBezTo>
                  <a:cubicBezTo>
                    <a:pt x="32" y="13"/>
                    <a:pt x="11" y="34"/>
                    <a:pt x="7"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grpSp>
      <p:grpSp>
        <p:nvGrpSpPr>
          <p:cNvPr id="324" name="Group 88"/>
          <p:cNvGrpSpPr/>
          <p:nvPr/>
        </p:nvGrpSpPr>
        <p:grpSpPr>
          <a:xfrm>
            <a:off x="4594386" y="4200974"/>
            <a:ext cx="2015114" cy="1694742"/>
            <a:chOff x="4963869" y="1554810"/>
            <a:chExt cx="2015114" cy="1694742"/>
          </a:xfrm>
        </p:grpSpPr>
        <p:sp>
          <p:nvSpPr>
            <p:cNvPr id="325" name="Freeform 5"/>
            <p:cNvSpPr>
              <a:spLocks noEditPoints="1"/>
            </p:cNvSpPr>
            <p:nvPr/>
          </p:nvSpPr>
          <p:spPr bwMode="auto">
            <a:xfrm>
              <a:off x="4963869" y="2527928"/>
              <a:ext cx="496670" cy="593981"/>
            </a:xfrm>
            <a:custGeom>
              <a:avLst/>
              <a:gdLst>
                <a:gd name="T0" fmla="*/ 688 w 786"/>
                <a:gd name="T1" fmla="*/ 534 h 940"/>
                <a:gd name="T2" fmla="*/ 786 w 786"/>
                <a:gd name="T3" fmla="*/ 507 h 940"/>
                <a:gd name="T4" fmla="*/ 693 w 786"/>
                <a:gd name="T5" fmla="*/ 232 h 940"/>
                <a:gd name="T6" fmla="*/ 610 w 786"/>
                <a:gd name="T7" fmla="*/ 268 h 940"/>
                <a:gd name="T8" fmla="*/ 533 w 786"/>
                <a:gd name="T9" fmla="*/ 0 h 940"/>
                <a:gd name="T10" fmla="*/ 0 w 786"/>
                <a:gd name="T11" fmla="*/ 168 h 940"/>
                <a:gd name="T12" fmla="*/ 224 w 786"/>
                <a:gd name="T13" fmla="*/ 940 h 940"/>
                <a:gd name="T14" fmla="*/ 768 w 786"/>
                <a:gd name="T15" fmla="*/ 809 h 940"/>
                <a:gd name="T16" fmla="*/ 688 w 786"/>
                <a:gd name="T17" fmla="*/ 534 h 940"/>
                <a:gd name="T18" fmla="*/ 669 w 786"/>
                <a:gd name="T19" fmla="*/ 292 h 940"/>
                <a:gd name="T20" fmla="*/ 726 w 786"/>
                <a:gd name="T21" fmla="*/ 485 h 940"/>
                <a:gd name="T22" fmla="*/ 677 w 786"/>
                <a:gd name="T23" fmla="*/ 498 h 940"/>
                <a:gd name="T24" fmla="*/ 621 w 786"/>
                <a:gd name="T25" fmla="*/ 304 h 940"/>
                <a:gd name="T26" fmla="*/ 669 w 786"/>
                <a:gd name="T27" fmla="*/ 292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6" h="940">
                  <a:moveTo>
                    <a:pt x="688" y="534"/>
                  </a:moveTo>
                  <a:lnTo>
                    <a:pt x="786" y="507"/>
                  </a:lnTo>
                  <a:lnTo>
                    <a:pt x="693" y="232"/>
                  </a:lnTo>
                  <a:lnTo>
                    <a:pt x="610" y="268"/>
                  </a:lnTo>
                  <a:lnTo>
                    <a:pt x="533" y="0"/>
                  </a:lnTo>
                  <a:lnTo>
                    <a:pt x="0" y="168"/>
                  </a:lnTo>
                  <a:lnTo>
                    <a:pt x="224" y="940"/>
                  </a:lnTo>
                  <a:lnTo>
                    <a:pt x="768" y="809"/>
                  </a:lnTo>
                  <a:lnTo>
                    <a:pt x="688" y="534"/>
                  </a:lnTo>
                  <a:close/>
                  <a:moveTo>
                    <a:pt x="669" y="292"/>
                  </a:moveTo>
                  <a:lnTo>
                    <a:pt x="726" y="485"/>
                  </a:lnTo>
                  <a:lnTo>
                    <a:pt x="677" y="498"/>
                  </a:lnTo>
                  <a:lnTo>
                    <a:pt x="621" y="304"/>
                  </a:lnTo>
                  <a:lnTo>
                    <a:pt x="669" y="292"/>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26" name="Freeform 6"/>
            <p:cNvSpPr/>
            <p:nvPr/>
          </p:nvSpPr>
          <p:spPr bwMode="auto">
            <a:xfrm>
              <a:off x="5382184" y="2588590"/>
              <a:ext cx="531424" cy="226218"/>
            </a:xfrm>
            <a:custGeom>
              <a:avLst/>
              <a:gdLst>
                <a:gd name="T0" fmla="*/ 2 w 515"/>
                <a:gd name="T1" fmla="*/ 147 h 219"/>
                <a:gd name="T2" fmla="*/ 17 w 515"/>
                <a:gd name="T3" fmla="*/ 153 h 219"/>
                <a:gd name="T4" fmla="*/ 4 w 515"/>
                <a:gd name="T5" fmla="*/ 166 h 219"/>
                <a:gd name="T6" fmla="*/ 24 w 515"/>
                <a:gd name="T7" fmla="*/ 176 h 219"/>
                <a:gd name="T8" fmla="*/ 24 w 515"/>
                <a:gd name="T9" fmla="*/ 176 h 219"/>
                <a:gd name="T10" fmla="*/ 10 w 515"/>
                <a:gd name="T11" fmla="*/ 189 h 219"/>
                <a:gd name="T12" fmla="*/ 29 w 515"/>
                <a:gd name="T13" fmla="*/ 195 h 219"/>
                <a:gd name="T14" fmla="*/ 13 w 515"/>
                <a:gd name="T15" fmla="*/ 211 h 219"/>
                <a:gd name="T16" fmla="*/ 32 w 515"/>
                <a:gd name="T17" fmla="*/ 213 h 219"/>
                <a:gd name="T18" fmla="*/ 515 w 515"/>
                <a:gd name="T19" fmla="*/ 74 h 219"/>
                <a:gd name="T20" fmla="*/ 483 w 515"/>
                <a:gd name="T21" fmla="*/ 0 h 219"/>
                <a:gd name="T22" fmla="*/ 17 w 515"/>
                <a:gd name="T23" fmla="*/ 135 h 219"/>
                <a:gd name="T24" fmla="*/ 2 w 515"/>
                <a:gd name="T25"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5" h="219">
                  <a:moveTo>
                    <a:pt x="2" y="147"/>
                  </a:moveTo>
                  <a:cubicBezTo>
                    <a:pt x="3" y="154"/>
                    <a:pt x="12" y="155"/>
                    <a:pt x="17" y="153"/>
                  </a:cubicBezTo>
                  <a:cubicBezTo>
                    <a:pt x="12" y="154"/>
                    <a:pt x="3" y="157"/>
                    <a:pt x="4" y="166"/>
                  </a:cubicBezTo>
                  <a:cubicBezTo>
                    <a:pt x="6" y="176"/>
                    <a:pt x="20" y="176"/>
                    <a:pt x="24" y="176"/>
                  </a:cubicBezTo>
                  <a:cubicBezTo>
                    <a:pt x="24" y="176"/>
                    <a:pt x="24" y="176"/>
                    <a:pt x="24" y="176"/>
                  </a:cubicBezTo>
                  <a:cubicBezTo>
                    <a:pt x="20" y="177"/>
                    <a:pt x="9" y="180"/>
                    <a:pt x="10" y="189"/>
                  </a:cubicBezTo>
                  <a:cubicBezTo>
                    <a:pt x="12" y="197"/>
                    <a:pt x="24" y="196"/>
                    <a:pt x="29" y="195"/>
                  </a:cubicBezTo>
                  <a:cubicBezTo>
                    <a:pt x="24" y="196"/>
                    <a:pt x="11" y="200"/>
                    <a:pt x="13" y="211"/>
                  </a:cubicBezTo>
                  <a:cubicBezTo>
                    <a:pt x="15" y="219"/>
                    <a:pt x="32" y="213"/>
                    <a:pt x="32" y="213"/>
                  </a:cubicBezTo>
                  <a:cubicBezTo>
                    <a:pt x="350" y="91"/>
                    <a:pt x="515" y="74"/>
                    <a:pt x="515" y="74"/>
                  </a:cubicBezTo>
                  <a:cubicBezTo>
                    <a:pt x="483" y="0"/>
                    <a:pt x="483" y="0"/>
                    <a:pt x="483" y="0"/>
                  </a:cubicBezTo>
                  <a:cubicBezTo>
                    <a:pt x="145" y="77"/>
                    <a:pt x="49" y="126"/>
                    <a:pt x="17" y="135"/>
                  </a:cubicBezTo>
                  <a:cubicBezTo>
                    <a:pt x="17" y="135"/>
                    <a:pt x="0" y="140"/>
                    <a:pt x="2" y="14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7" name="Freeform 7"/>
            <p:cNvSpPr/>
            <p:nvPr/>
          </p:nvSpPr>
          <p:spPr bwMode="auto">
            <a:xfrm>
              <a:off x="6604269" y="2090657"/>
              <a:ext cx="374714" cy="384192"/>
            </a:xfrm>
            <a:custGeom>
              <a:avLst/>
              <a:gdLst>
                <a:gd name="T0" fmla="*/ 151 w 363"/>
                <a:gd name="T1" fmla="*/ 4 h 372"/>
                <a:gd name="T2" fmla="*/ 147 w 363"/>
                <a:gd name="T3" fmla="*/ 20 h 372"/>
                <a:gd name="T4" fmla="*/ 133 w 363"/>
                <a:gd name="T5" fmla="*/ 9 h 372"/>
                <a:gd name="T6" fmla="*/ 126 w 363"/>
                <a:gd name="T7" fmla="*/ 30 h 372"/>
                <a:gd name="T8" fmla="*/ 126 w 363"/>
                <a:gd name="T9" fmla="*/ 30 h 372"/>
                <a:gd name="T10" fmla="*/ 111 w 363"/>
                <a:gd name="T11" fmla="*/ 18 h 372"/>
                <a:gd name="T12" fmla="*/ 107 w 363"/>
                <a:gd name="T13" fmla="*/ 37 h 372"/>
                <a:gd name="T14" fmla="*/ 89 w 363"/>
                <a:gd name="T15" fmla="*/ 24 h 372"/>
                <a:gd name="T16" fmla="*/ 90 w 363"/>
                <a:gd name="T17" fmla="*/ 43 h 372"/>
                <a:gd name="T18" fmla="*/ 0 w 363"/>
                <a:gd name="T19" fmla="*/ 293 h 372"/>
                <a:gd name="T20" fmla="*/ 16 w 363"/>
                <a:gd name="T21" fmla="*/ 372 h 372"/>
                <a:gd name="T22" fmla="*/ 165 w 363"/>
                <a:gd name="T23" fmla="*/ 17 h 372"/>
                <a:gd name="T24" fmla="*/ 151 w 363"/>
                <a:gd name="T25" fmla="*/ 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3" h="372">
                  <a:moveTo>
                    <a:pt x="151" y="4"/>
                  </a:moveTo>
                  <a:cubicBezTo>
                    <a:pt x="144" y="7"/>
                    <a:pt x="146" y="14"/>
                    <a:pt x="147" y="20"/>
                  </a:cubicBezTo>
                  <a:cubicBezTo>
                    <a:pt x="145" y="14"/>
                    <a:pt x="141" y="6"/>
                    <a:pt x="133" y="9"/>
                  </a:cubicBezTo>
                  <a:cubicBezTo>
                    <a:pt x="123" y="12"/>
                    <a:pt x="125" y="25"/>
                    <a:pt x="126" y="30"/>
                  </a:cubicBezTo>
                  <a:cubicBezTo>
                    <a:pt x="126" y="30"/>
                    <a:pt x="126" y="30"/>
                    <a:pt x="126" y="30"/>
                  </a:cubicBezTo>
                  <a:cubicBezTo>
                    <a:pt x="124" y="26"/>
                    <a:pt x="119" y="15"/>
                    <a:pt x="111" y="18"/>
                  </a:cubicBezTo>
                  <a:cubicBezTo>
                    <a:pt x="103" y="20"/>
                    <a:pt x="106" y="32"/>
                    <a:pt x="107" y="37"/>
                  </a:cubicBezTo>
                  <a:cubicBezTo>
                    <a:pt x="105" y="32"/>
                    <a:pt x="99" y="19"/>
                    <a:pt x="89" y="24"/>
                  </a:cubicBezTo>
                  <a:cubicBezTo>
                    <a:pt x="82" y="27"/>
                    <a:pt x="90" y="43"/>
                    <a:pt x="90" y="43"/>
                  </a:cubicBezTo>
                  <a:cubicBezTo>
                    <a:pt x="257" y="339"/>
                    <a:pt x="0" y="293"/>
                    <a:pt x="0" y="293"/>
                  </a:cubicBezTo>
                  <a:cubicBezTo>
                    <a:pt x="16" y="372"/>
                    <a:pt x="16" y="372"/>
                    <a:pt x="16" y="372"/>
                  </a:cubicBezTo>
                  <a:cubicBezTo>
                    <a:pt x="363" y="364"/>
                    <a:pt x="178" y="47"/>
                    <a:pt x="165" y="17"/>
                  </a:cubicBezTo>
                  <a:cubicBezTo>
                    <a:pt x="165" y="17"/>
                    <a:pt x="158" y="0"/>
                    <a:pt x="151" y="4"/>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8" name="Freeform 8"/>
            <p:cNvSpPr/>
            <p:nvPr/>
          </p:nvSpPr>
          <p:spPr bwMode="auto">
            <a:xfrm>
              <a:off x="6604269" y="2393335"/>
              <a:ext cx="58134" cy="81514"/>
            </a:xfrm>
            <a:custGeom>
              <a:avLst/>
              <a:gdLst>
                <a:gd name="T0" fmla="*/ 0 w 56"/>
                <a:gd name="T1" fmla="*/ 0 h 79"/>
                <a:gd name="T2" fmla="*/ 16 w 56"/>
                <a:gd name="T3" fmla="*/ 79 h 79"/>
                <a:gd name="T4" fmla="*/ 56 w 56"/>
                <a:gd name="T5" fmla="*/ 76 h 79"/>
                <a:gd name="T6" fmla="*/ 48 w 56"/>
                <a:gd name="T7" fmla="*/ 2 h 79"/>
                <a:gd name="T8" fmla="*/ 0 w 56"/>
                <a:gd name="T9" fmla="*/ 0 h 79"/>
              </a:gdLst>
              <a:ahLst/>
              <a:cxnLst>
                <a:cxn ang="0">
                  <a:pos x="T0" y="T1"/>
                </a:cxn>
                <a:cxn ang="0">
                  <a:pos x="T2" y="T3"/>
                </a:cxn>
                <a:cxn ang="0">
                  <a:pos x="T4" y="T5"/>
                </a:cxn>
                <a:cxn ang="0">
                  <a:pos x="T6" y="T7"/>
                </a:cxn>
                <a:cxn ang="0">
                  <a:pos x="T8" y="T9"/>
                </a:cxn>
              </a:cxnLst>
              <a:rect l="0" t="0" r="r" b="b"/>
              <a:pathLst>
                <a:path w="56" h="79">
                  <a:moveTo>
                    <a:pt x="0" y="0"/>
                  </a:moveTo>
                  <a:cubicBezTo>
                    <a:pt x="16" y="79"/>
                    <a:pt x="16" y="79"/>
                    <a:pt x="16" y="79"/>
                  </a:cubicBezTo>
                  <a:cubicBezTo>
                    <a:pt x="30" y="78"/>
                    <a:pt x="44" y="77"/>
                    <a:pt x="56" y="76"/>
                  </a:cubicBezTo>
                  <a:cubicBezTo>
                    <a:pt x="48" y="2"/>
                    <a:pt x="48" y="2"/>
                    <a:pt x="48" y="2"/>
                  </a:cubicBezTo>
                  <a:cubicBezTo>
                    <a:pt x="21" y="4"/>
                    <a:pt x="0" y="0"/>
                    <a:pt x="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9" name="Freeform 9"/>
            <p:cNvSpPr/>
            <p:nvPr/>
          </p:nvSpPr>
          <p:spPr bwMode="auto">
            <a:xfrm>
              <a:off x="5967319" y="2770576"/>
              <a:ext cx="980701" cy="478976"/>
            </a:xfrm>
            <a:custGeom>
              <a:avLst/>
              <a:gdLst>
                <a:gd name="T0" fmla="*/ 924 w 950"/>
                <a:gd name="T1" fmla="*/ 108 h 464"/>
                <a:gd name="T2" fmla="*/ 829 w 950"/>
                <a:gd name="T3" fmla="*/ 158 h 464"/>
                <a:gd name="T4" fmla="*/ 817 w 950"/>
                <a:gd name="T5" fmla="*/ 29 h 464"/>
                <a:gd name="T6" fmla="*/ 720 w 950"/>
                <a:gd name="T7" fmla="*/ 58 h 464"/>
                <a:gd name="T8" fmla="*/ 89 w 950"/>
                <a:gd name="T9" fmla="*/ 242 h 464"/>
                <a:gd name="T10" fmla="*/ 121 w 950"/>
                <a:gd name="T11" fmla="*/ 343 h 464"/>
                <a:gd name="T12" fmla="*/ 47 w 950"/>
                <a:gd name="T13" fmla="*/ 340 h 464"/>
                <a:gd name="T14" fmla="*/ 58 w 950"/>
                <a:gd name="T15" fmla="*/ 461 h 464"/>
                <a:gd name="T16" fmla="*/ 72 w 950"/>
                <a:gd name="T17" fmla="*/ 383 h 464"/>
                <a:gd name="T18" fmla="*/ 167 w 950"/>
                <a:gd name="T19" fmla="*/ 395 h 464"/>
                <a:gd name="T20" fmla="*/ 161 w 950"/>
                <a:gd name="T21" fmla="*/ 270 h 464"/>
                <a:gd name="T22" fmla="*/ 774 w 950"/>
                <a:gd name="T23" fmla="*/ 84 h 464"/>
                <a:gd name="T24" fmla="*/ 806 w 950"/>
                <a:gd name="T25" fmla="*/ 237 h 464"/>
                <a:gd name="T26" fmla="*/ 924 w 950"/>
                <a:gd name="T27" fmla="*/ 10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0" h="464">
                  <a:moveTo>
                    <a:pt x="924" y="108"/>
                  </a:moveTo>
                  <a:cubicBezTo>
                    <a:pt x="897" y="38"/>
                    <a:pt x="829" y="158"/>
                    <a:pt x="829" y="158"/>
                  </a:cubicBezTo>
                  <a:cubicBezTo>
                    <a:pt x="829" y="158"/>
                    <a:pt x="844" y="60"/>
                    <a:pt x="817" y="29"/>
                  </a:cubicBezTo>
                  <a:cubicBezTo>
                    <a:pt x="791" y="0"/>
                    <a:pt x="735" y="46"/>
                    <a:pt x="720" y="58"/>
                  </a:cubicBezTo>
                  <a:cubicBezTo>
                    <a:pt x="89" y="242"/>
                    <a:pt x="89" y="242"/>
                    <a:pt x="89" y="242"/>
                  </a:cubicBezTo>
                  <a:cubicBezTo>
                    <a:pt x="121" y="343"/>
                    <a:pt x="121" y="343"/>
                    <a:pt x="121" y="343"/>
                  </a:cubicBezTo>
                  <a:cubicBezTo>
                    <a:pt x="47" y="340"/>
                    <a:pt x="47" y="340"/>
                    <a:pt x="47" y="340"/>
                  </a:cubicBezTo>
                  <a:cubicBezTo>
                    <a:pt x="47" y="340"/>
                    <a:pt x="0" y="457"/>
                    <a:pt x="58" y="461"/>
                  </a:cubicBezTo>
                  <a:cubicBezTo>
                    <a:pt x="116" y="464"/>
                    <a:pt x="72" y="383"/>
                    <a:pt x="72" y="383"/>
                  </a:cubicBezTo>
                  <a:cubicBezTo>
                    <a:pt x="72" y="383"/>
                    <a:pt x="129" y="410"/>
                    <a:pt x="167" y="395"/>
                  </a:cubicBezTo>
                  <a:cubicBezTo>
                    <a:pt x="197" y="384"/>
                    <a:pt x="167" y="297"/>
                    <a:pt x="161" y="270"/>
                  </a:cubicBezTo>
                  <a:cubicBezTo>
                    <a:pt x="580" y="216"/>
                    <a:pt x="768" y="88"/>
                    <a:pt x="774" y="84"/>
                  </a:cubicBezTo>
                  <a:cubicBezTo>
                    <a:pt x="774" y="84"/>
                    <a:pt x="792" y="186"/>
                    <a:pt x="806" y="237"/>
                  </a:cubicBezTo>
                  <a:cubicBezTo>
                    <a:pt x="806" y="237"/>
                    <a:pt x="950" y="178"/>
                    <a:pt x="924" y="108"/>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0" name="Freeform 10"/>
            <p:cNvSpPr/>
            <p:nvPr/>
          </p:nvSpPr>
          <p:spPr bwMode="auto">
            <a:xfrm>
              <a:off x="6605533" y="2393335"/>
              <a:ext cx="126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1" name="Freeform 12"/>
            <p:cNvSpPr/>
            <p:nvPr/>
          </p:nvSpPr>
          <p:spPr bwMode="auto">
            <a:xfrm>
              <a:off x="5784069" y="1592092"/>
              <a:ext cx="819568" cy="996499"/>
            </a:xfrm>
            <a:custGeom>
              <a:avLst/>
              <a:gdLst>
                <a:gd name="T0" fmla="*/ 794 w 794"/>
                <a:gd name="T1" fmla="*/ 771 h 965"/>
                <a:gd name="T2" fmla="*/ 152 w 794"/>
                <a:gd name="T3" fmla="*/ 398 h 965"/>
                <a:gd name="T4" fmla="*/ 94 w 794"/>
                <a:gd name="T5" fmla="*/ 965 h 965"/>
                <a:gd name="T6" fmla="*/ 794 w 794"/>
                <a:gd name="T7" fmla="*/ 771 h 965"/>
              </a:gdLst>
              <a:ahLst/>
              <a:cxnLst>
                <a:cxn ang="0">
                  <a:pos x="T0" y="T1"/>
                </a:cxn>
                <a:cxn ang="0">
                  <a:pos x="T2" y="T3"/>
                </a:cxn>
                <a:cxn ang="0">
                  <a:pos x="T4" y="T5"/>
                </a:cxn>
                <a:cxn ang="0">
                  <a:pos x="T6" y="T7"/>
                </a:cxn>
              </a:cxnLst>
              <a:rect l="0" t="0" r="r" b="b"/>
              <a:pathLst>
                <a:path w="794" h="965">
                  <a:moveTo>
                    <a:pt x="794" y="771"/>
                  </a:moveTo>
                  <a:cubicBezTo>
                    <a:pt x="794" y="771"/>
                    <a:pt x="679" y="0"/>
                    <a:pt x="152" y="398"/>
                  </a:cubicBezTo>
                  <a:cubicBezTo>
                    <a:pt x="152" y="398"/>
                    <a:pt x="0" y="581"/>
                    <a:pt x="94" y="965"/>
                  </a:cubicBezTo>
                  <a:cubicBezTo>
                    <a:pt x="698" y="934"/>
                    <a:pt x="794" y="771"/>
                    <a:pt x="794" y="77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2" name="Freeform 13"/>
            <p:cNvSpPr/>
            <p:nvPr/>
          </p:nvSpPr>
          <p:spPr bwMode="auto">
            <a:xfrm>
              <a:off x="5473809" y="1554810"/>
              <a:ext cx="1217662" cy="1033780"/>
            </a:xfrm>
            <a:custGeom>
              <a:avLst/>
              <a:gdLst>
                <a:gd name="T0" fmla="*/ 951 w 1179"/>
                <a:gd name="T1" fmla="*/ 33 h 1001"/>
                <a:gd name="T2" fmla="*/ 504 w 1179"/>
                <a:gd name="T3" fmla="*/ 500 h 1001"/>
                <a:gd name="T4" fmla="*/ 502 w 1179"/>
                <a:gd name="T5" fmla="*/ 685 h 1001"/>
                <a:gd name="T6" fmla="*/ 421 w 1179"/>
                <a:gd name="T7" fmla="*/ 710 h 1001"/>
                <a:gd name="T8" fmla="*/ 498 w 1179"/>
                <a:gd name="T9" fmla="*/ 738 h 1001"/>
                <a:gd name="T10" fmla="*/ 394 w 1179"/>
                <a:gd name="T11" fmla="*/ 1001 h 1001"/>
                <a:gd name="T12" fmla="*/ 340 w 1179"/>
                <a:gd name="T13" fmla="*/ 331 h 1001"/>
                <a:gd name="T14" fmla="*/ 479 w 1179"/>
                <a:gd name="T15" fmla="*/ 115 h 1001"/>
                <a:gd name="T16" fmla="*/ 951 w 1179"/>
                <a:gd name="T17" fmla="*/ 33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9" h="1001">
                  <a:moveTo>
                    <a:pt x="951" y="33"/>
                  </a:moveTo>
                  <a:cubicBezTo>
                    <a:pt x="951" y="33"/>
                    <a:pt x="1179" y="438"/>
                    <a:pt x="504" y="500"/>
                  </a:cubicBezTo>
                  <a:cubicBezTo>
                    <a:pt x="502" y="685"/>
                    <a:pt x="502" y="685"/>
                    <a:pt x="502" y="685"/>
                  </a:cubicBezTo>
                  <a:cubicBezTo>
                    <a:pt x="502" y="685"/>
                    <a:pt x="423" y="637"/>
                    <a:pt x="421" y="710"/>
                  </a:cubicBezTo>
                  <a:cubicBezTo>
                    <a:pt x="419" y="783"/>
                    <a:pt x="498" y="738"/>
                    <a:pt x="498" y="738"/>
                  </a:cubicBezTo>
                  <a:cubicBezTo>
                    <a:pt x="498" y="738"/>
                    <a:pt x="468" y="934"/>
                    <a:pt x="394" y="1001"/>
                  </a:cubicBezTo>
                  <a:cubicBezTo>
                    <a:pt x="394" y="1001"/>
                    <a:pt x="0" y="320"/>
                    <a:pt x="340" y="331"/>
                  </a:cubicBezTo>
                  <a:cubicBezTo>
                    <a:pt x="340" y="331"/>
                    <a:pt x="303" y="208"/>
                    <a:pt x="479" y="115"/>
                  </a:cubicBezTo>
                  <a:cubicBezTo>
                    <a:pt x="697" y="0"/>
                    <a:pt x="908" y="240"/>
                    <a:pt x="951" y="3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3" name="Freeform 14"/>
            <p:cNvSpPr/>
            <p:nvPr/>
          </p:nvSpPr>
          <p:spPr bwMode="auto">
            <a:xfrm>
              <a:off x="5880749" y="2388280"/>
              <a:ext cx="830310" cy="631895"/>
            </a:xfrm>
            <a:custGeom>
              <a:avLst/>
              <a:gdLst>
                <a:gd name="T0" fmla="*/ 700 w 804"/>
                <a:gd name="T1" fmla="*/ 0 h 612"/>
                <a:gd name="T2" fmla="*/ 804 w 804"/>
                <a:gd name="T3" fmla="*/ 428 h 612"/>
                <a:gd name="T4" fmla="*/ 173 w 804"/>
                <a:gd name="T5" fmla="*/ 612 h 612"/>
                <a:gd name="T6" fmla="*/ 0 w 804"/>
                <a:gd name="T7" fmla="*/ 194 h 612"/>
                <a:gd name="T8" fmla="*/ 700 w 804"/>
                <a:gd name="T9" fmla="*/ 0 h 612"/>
              </a:gdLst>
              <a:ahLst/>
              <a:cxnLst>
                <a:cxn ang="0">
                  <a:pos x="T0" y="T1"/>
                </a:cxn>
                <a:cxn ang="0">
                  <a:pos x="T2" y="T3"/>
                </a:cxn>
                <a:cxn ang="0">
                  <a:pos x="T4" y="T5"/>
                </a:cxn>
                <a:cxn ang="0">
                  <a:pos x="T6" y="T7"/>
                </a:cxn>
                <a:cxn ang="0">
                  <a:pos x="T8" y="T9"/>
                </a:cxn>
              </a:cxnLst>
              <a:rect l="0" t="0" r="r" b="b"/>
              <a:pathLst>
                <a:path w="804" h="612">
                  <a:moveTo>
                    <a:pt x="700" y="0"/>
                  </a:moveTo>
                  <a:cubicBezTo>
                    <a:pt x="804" y="428"/>
                    <a:pt x="804" y="428"/>
                    <a:pt x="804" y="428"/>
                  </a:cubicBezTo>
                  <a:cubicBezTo>
                    <a:pt x="804" y="428"/>
                    <a:pt x="555" y="554"/>
                    <a:pt x="173" y="612"/>
                  </a:cubicBezTo>
                  <a:cubicBezTo>
                    <a:pt x="0" y="194"/>
                    <a:pt x="0" y="194"/>
                    <a:pt x="0" y="194"/>
                  </a:cubicBezTo>
                  <a:cubicBezTo>
                    <a:pt x="0" y="194"/>
                    <a:pt x="485" y="140"/>
                    <a:pt x="70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4" name="Freeform 16"/>
            <p:cNvSpPr/>
            <p:nvPr/>
          </p:nvSpPr>
          <p:spPr bwMode="auto">
            <a:xfrm>
              <a:off x="6152464" y="2488751"/>
              <a:ext cx="341855" cy="321003"/>
            </a:xfrm>
            <a:custGeom>
              <a:avLst/>
              <a:gdLst>
                <a:gd name="T0" fmla="*/ 300 w 331"/>
                <a:gd name="T1" fmla="*/ 0 h 311"/>
                <a:gd name="T2" fmla="*/ 322 w 331"/>
                <a:gd name="T3" fmla="*/ 24 h 311"/>
                <a:gd name="T4" fmla="*/ 310 w 331"/>
                <a:gd name="T5" fmla="*/ 61 h 311"/>
                <a:gd name="T6" fmla="*/ 76 w 331"/>
                <a:gd name="T7" fmla="*/ 311 h 311"/>
                <a:gd name="T8" fmla="*/ 0 w 331"/>
                <a:gd name="T9" fmla="*/ 253 h 311"/>
                <a:gd name="T10" fmla="*/ 60 w 331"/>
                <a:gd name="T11" fmla="*/ 186 h 311"/>
                <a:gd name="T12" fmla="*/ 270 w 331"/>
                <a:gd name="T13" fmla="*/ 75 h 311"/>
                <a:gd name="T14" fmla="*/ 237 w 331"/>
                <a:gd name="T15" fmla="*/ 48 h 311"/>
                <a:gd name="T16" fmla="*/ 244 w 331"/>
                <a:gd name="T17" fmla="*/ 22 h 311"/>
                <a:gd name="T18" fmla="*/ 300 w 331"/>
                <a:gd name="T19"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11">
                  <a:moveTo>
                    <a:pt x="300" y="0"/>
                  </a:moveTo>
                  <a:cubicBezTo>
                    <a:pt x="322" y="24"/>
                    <a:pt x="322" y="24"/>
                    <a:pt x="322" y="24"/>
                  </a:cubicBezTo>
                  <a:cubicBezTo>
                    <a:pt x="310" y="61"/>
                    <a:pt x="310" y="61"/>
                    <a:pt x="310" y="61"/>
                  </a:cubicBezTo>
                  <a:cubicBezTo>
                    <a:pt x="310" y="61"/>
                    <a:pt x="331" y="257"/>
                    <a:pt x="76" y="311"/>
                  </a:cubicBezTo>
                  <a:cubicBezTo>
                    <a:pt x="0" y="253"/>
                    <a:pt x="0" y="253"/>
                    <a:pt x="0" y="253"/>
                  </a:cubicBezTo>
                  <a:cubicBezTo>
                    <a:pt x="60" y="186"/>
                    <a:pt x="60" y="186"/>
                    <a:pt x="60" y="186"/>
                  </a:cubicBezTo>
                  <a:cubicBezTo>
                    <a:pt x="275" y="190"/>
                    <a:pt x="270" y="75"/>
                    <a:pt x="270" y="75"/>
                  </a:cubicBezTo>
                  <a:cubicBezTo>
                    <a:pt x="237" y="48"/>
                    <a:pt x="237" y="48"/>
                    <a:pt x="237" y="48"/>
                  </a:cubicBezTo>
                  <a:cubicBezTo>
                    <a:pt x="244" y="22"/>
                    <a:pt x="244" y="22"/>
                    <a:pt x="244" y="22"/>
                  </a:cubicBezTo>
                  <a:lnTo>
                    <a:pt x="300" y="0"/>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5" name="Freeform 17"/>
            <p:cNvSpPr/>
            <p:nvPr/>
          </p:nvSpPr>
          <p:spPr bwMode="auto">
            <a:xfrm>
              <a:off x="5397349" y="2746564"/>
              <a:ext cx="2528" cy="1264"/>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2" y="0"/>
                  </a:cubicBezTo>
                  <a:cubicBezTo>
                    <a:pt x="2" y="0"/>
                    <a:pt x="1" y="1"/>
                    <a:pt x="0" y="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6" name="Freeform 18"/>
            <p:cNvSpPr/>
            <p:nvPr/>
          </p:nvSpPr>
          <p:spPr bwMode="auto">
            <a:xfrm>
              <a:off x="5828302" y="2588590"/>
              <a:ext cx="85306" cy="87202"/>
            </a:xfrm>
            <a:custGeom>
              <a:avLst/>
              <a:gdLst>
                <a:gd name="T0" fmla="*/ 51 w 83"/>
                <a:gd name="T1" fmla="*/ 0 h 84"/>
                <a:gd name="T2" fmla="*/ 0 w 83"/>
                <a:gd name="T3" fmla="*/ 12 h 84"/>
                <a:gd name="T4" fmla="*/ 25 w 83"/>
                <a:gd name="T5" fmla="*/ 84 h 84"/>
                <a:gd name="T6" fmla="*/ 83 w 83"/>
                <a:gd name="T7" fmla="*/ 74 h 84"/>
                <a:gd name="T8" fmla="*/ 51 w 83"/>
                <a:gd name="T9" fmla="*/ 0 h 84"/>
              </a:gdLst>
              <a:ahLst/>
              <a:cxnLst>
                <a:cxn ang="0">
                  <a:pos x="T0" y="T1"/>
                </a:cxn>
                <a:cxn ang="0">
                  <a:pos x="T2" y="T3"/>
                </a:cxn>
                <a:cxn ang="0">
                  <a:pos x="T4" y="T5"/>
                </a:cxn>
                <a:cxn ang="0">
                  <a:pos x="T6" y="T7"/>
                </a:cxn>
                <a:cxn ang="0">
                  <a:pos x="T8" y="T9"/>
                </a:cxn>
              </a:cxnLst>
              <a:rect l="0" t="0" r="r" b="b"/>
              <a:pathLst>
                <a:path w="83" h="84">
                  <a:moveTo>
                    <a:pt x="51" y="0"/>
                  </a:moveTo>
                  <a:cubicBezTo>
                    <a:pt x="34" y="4"/>
                    <a:pt x="17" y="8"/>
                    <a:pt x="0" y="12"/>
                  </a:cubicBezTo>
                  <a:cubicBezTo>
                    <a:pt x="25" y="84"/>
                    <a:pt x="25" y="84"/>
                    <a:pt x="25" y="84"/>
                  </a:cubicBezTo>
                  <a:cubicBezTo>
                    <a:pt x="64" y="76"/>
                    <a:pt x="83" y="74"/>
                    <a:pt x="83" y="74"/>
                  </a:cubicBezTo>
                  <a:lnTo>
                    <a:pt x="51"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7" name="Freeform 19"/>
            <p:cNvSpPr/>
            <p:nvPr/>
          </p:nvSpPr>
          <p:spPr bwMode="auto">
            <a:xfrm>
              <a:off x="6247248" y="2266324"/>
              <a:ext cx="245807" cy="157974"/>
            </a:xfrm>
            <a:custGeom>
              <a:avLst/>
              <a:gdLst>
                <a:gd name="T0" fmla="*/ 0 w 238"/>
                <a:gd name="T1" fmla="*/ 65 h 153"/>
                <a:gd name="T2" fmla="*/ 137 w 238"/>
                <a:gd name="T3" fmla="*/ 125 h 153"/>
                <a:gd name="T4" fmla="*/ 199 w 238"/>
                <a:gd name="T5" fmla="*/ 0 h 153"/>
                <a:gd name="T6" fmla="*/ 0 w 238"/>
                <a:gd name="T7" fmla="*/ 65 h 153"/>
              </a:gdLst>
              <a:ahLst/>
              <a:cxnLst>
                <a:cxn ang="0">
                  <a:pos x="T0" y="T1"/>
                </a:cxn>
                <a:cxn ang="0">
                  <a:pos x="T2" y="T3"/>
                </a:cxn>
                <a:cxn ang="0">
                  <a:pos x="T4" y="T5"/>
                </a:cxn>
                <a:cxn ang="0">
                  <a:pos x="T6" y="T7"/>
                </a:cxn>
              </a:cxnLst>
              <a:rect l="0" t="0" r="r" b="b"/>
              <a:pathLst>
                <a:path w="238" h="153">
                  <a:moveTo>
                    <a:pt x="0" y="65"/>
                  </a:moveTo>
                  <a:cubicBezTo>
                    <a:pt x="12" y="99"/>
                    <a:pt x="39" y="153"/>
                    <a:pt x="137" y="125"/>
                  </a:cubicBezTo>
                  <a:cubicBezTo>
                    <a:pt x="238" y="96"/>
                    <a:pt x="199" y="0"/>
                    <a:pt x="199" y="0"/>
                  </a:cubicBezTo>
                  <a:cubicBezTo>
                    <a:pt x="199" y="0"/>
                    <a:pt x="85" y="3"/>
                    <a:pt x="0" y="65"/>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8" name="Freeform 20"/>
            <p:cNvSpPr/>
            <p:nvPr/>
          </p:nvSpPr>
          <p:spPr bwMode="auto">
            <a:xfrm>
              <a:off x="6137930" y="2189233"/>
              <a:ext cx="54343" cy="94784"/>
            </a:xfrm>
            <a:custGeom>
              <a:avLst/>
              <a:gdLst>
                <a:gd name="T0" fmla="*/ 46 w 53"/>
                <a:gd name="T1" fmla="*/ 40 h 92"/>
                <a:gd name="T2" fmla="*/ 40 w 53"/>
                <a:gd name="T3" fmla="*/ 89 h 92"/>
                <a:gd name="T4" fmla="*/ 8 w 53"/>
                <a:gd name="T5" fmla="*/ 52 h 92"/>
                <a:gd name="T6" fmla="*/ 13 w 53"/>
                <a:gd name="T7" fmla="*/ 3 h 92"/>
                <a:gd name="T8" fmla="*/ 46 w 53"/>
                <a:gd name="T9" fmla="*/ 40 h 92"/>
              </a:gdLst>
              <a:ahLst/>
              <a:cxnLst>
                <a:cxn ang="0">
                  <a:pos x="T0" y="T1"/>
                </a:cxn>
                <a:cxn ang="0">
                  <a:pos x="T2" y="T3"/>
                </a:cxn>
                <a:cxn ang="0">
                  <a:pos x="T4" y="T5"/>
                </a:cxn>
                <a:cxn ang="0">
                  <a:pos x="T6" y="T7"/>
                </a:cxn>
                <a:cxn ang="0">
                  <a:pos x="T8" y="T9"/>
                </a:cxn>
              </a:cxnLst>
              <a:rect l="0" t="0" r="r" b="b"/>
              <a:pathLst>
                <a:path w="53" h="92">
                  <a:moveTo>
                    <a:pt x="46" y="40"/>
                  </a:moveTo>
                  <a:cubicBezTo>
                    <a:pt x="53" y="64"/>
                    <a:pt x="50" y="86"/>
                    <a:pt x="40" y="89"/>
                  </a:cubicBezTo>
                  <a:cubicBezTo>
                    <a:pt x="30" y="92"/>
                    <a:pt x="15" y="76"/>
                    <a:pt x="8" y="52"/>
                  </a:cubicBezTo>
                  <a:cubicBezTo>
                    <a:pt x="0" y="28"/>
                    <a:pt x="3" y="6"/>
                    <a:pt x="13" y="3"/>
                  </a:cubicBezTo>
                  <a:cubicBezTo>
                    <a:pt x="24" y="0"/>
                    <a:pt x="38" y="16"/>
                    <a:pt x="46" y="4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9" name="Freeform 21"/>
            <p:cNvSpPr/>
            <p:nvPr/>
          </p:nvSpPr>
          <p:spPr bwMode="auto">
            <a:xfrm>
              <a:off x="6427970" y="2098240"/>
              <a:ext cx="54975" cy="96048"/>
            </a:xfrm>
            <a:custGeom>
              <a:avLst/>
              <a:gdLst>
                <a:gd name="T0" fmla="*/ 45 w 53"/>
                <a:gd name="T1" fmla="*/ 41 h 93"/>
                <a:gd name="T2" fmla="*/ 40 w 53"/>
                <a:gd name="T3" fmla="*/ 90 h 93"/>
                <a:gd name="T4" fmla="*/ 8 w 53"/>
                <a:gd name="T5" fmla="*/ 53 h 93"/>
                <a:gd name="T6" fmla="*/ 13 w 53"/>
                <a:gd name="T7" fmla="*/ 4 h 93"/>
                <a:gd name="T8" fmla="*/ 45 w 53"/>
                <a:gd name="T9" fmla="*/ 41 h 93"/>
              </a:gdLst>
              <a:ahLst/>
              <a:cxnLst>
                <a:cxn ang="0">
                  <a:pos x="T0" y="T1"/>
                </a:cxn>
                <a:cxn ang="0">
                  <a:pos x="T2" y="T3"/>
                </a:cxn>
                <a:cxn ang="0">
                  <a:pos x="T4" y="T5"/>
                </a:cxn>
                <a:cxn ang="0">
                  <a:pos x="T6" y="T7"/>
                </a:cxn>
                <a:cxn ang="0">
                  <a:pos x="T8" y="T9"/>
                </a:cxn>
              </a:cxnLst>
              <a:rect l="0" t="0" r="r" b="b"/>
              <a:pathLst>
                <a:path w="53" h="93">
                  <a:moveTo>
                    <a:pt x="45" y="41"/>
                  </a:moveTo>
                  <a:cubicBezTo>
                    <a:pt x="53" y="65"/>
                    <a:pt x="50" y="87"/>
                    <a:pt x="40" y="90"/>
                  </a:cubicBezTo>
                  <a:cubicBezTo>
                    <a:pt x="29" y="93"/>
                    <a:pt x="15" y="76"/>
                    <a:pt x="8" y="53"/>
                  </a:cubicBezTo>
                  <a:cubicBezTo>
                    <a:pt x="0" y="29"/>
                    <a:pt x="3" y="7"/>
                    <a:pt x="13" y="4"/>
                  </a:cubicBezTo>
                  <a:cubicBezTo>
                    <a:pt x="24" y="0"/>
                    <a:pt x="38" y="17"/>
                    <a:pt x="45" y="4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Tree>
  </p:cSld>
  <p:clrMapOvr>
    <a:masterClrMapping/>
  </p:clrMapOvr>
  <mc:AlternateContent xmlns:mc="http://schemas.openxmlformats.org/markup-compatibility/2006" xmlns:p14="http://schemas.microsoft.com/office/powerpoint/2010/main">
    <mc:Choice Requires="p14">
      <p:transition spd="slow" p14:dur="25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85"/>
                                        </p:tgtEl>
                                        <p:attrNameLst>
                                          <p:attrName>style.visibility</p:attrName>
                                        </p:attrNameLst>
                                      </p:cBhvr>
                                      <p:to>
                                        <p:strVal val="visible"/>
                                      </p:to>
                                    </p:set>
                                    <p:animEffect transition="in" filter="barn(inVertical)">
                                      <p:cBhvr>
                                        <p:cTn id="7" dur="500"/>
                                        <p:tgtEl>
                                          <p:spTgt spid="28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24"/>
                                        </p:tgtEl>
                                        <p:attrNameLst>
                                          <p:attrName>style.visibility</p:attrName>
                                        </p:attrNameLst>
                                      </p:cBhvr>
                                      <p:to>
                                        <p:strVal val="visible"/>
                                      </p:to>
                                    </p:set>
                                    <p:anim calcmode="lin" valueType="num">
                                      <p:cBhvr additive="base">
                                        <p:cTn id="11" dur="500" fill="hold"/>
                                        <p:tgtEl>
                                          <p:spTgt spid="324"/>
                                        </p:tgtEl>
                                        <p:attrNameLst>
                                          <p:attrName>ppt_x</p:attrName>
                                        </p:attrNameLst>
                                      </p:cBhvr>
                                      <p:tavLst>
                                        <p:tav tm="0">
                                          <p:val>
                                            <p:strVal val="#ppt_x"/>
                                          </p:val>
                                        </p:tav>
                                        <p:tav tm="100000">
                                          <p:val>
                                            <p:strVal val="#ppt_x"/>
                                          </p:val>
                                        </p:tav>
                                      </p:tavLst>
                                    </p:anim>
                                    <p:anim calcmode="lin" valueType="num">
                                      <p:cBhvr additive="base">
                                        <p:cTn id="12" dur="500" fill="hold"/>
                                        <p:tgtEl>
                                          <p:spTgt spid="32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500"/>
                            </p:stCondLst>
                            <p:childTnLst>
                              <p:par>
                                <p:cTn id="19" presetID="18" presetClass="entr" presetSubtype="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strips(downRight)">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80</a:t>
            </a:fld>
            <a:endParaRPr lang="en-US"/>
          </a:p>
        </p:txBody>
      </p:sp>
      <p:sp>
        <p:nvSpPr>
          <p:cNvPr id="3" name="内容占位符 2"/>
          <p:cNvSpPr>
            <a:spLocks noGrp="1"/>
          </p:cNvSpPr>
          <p:nvPr>
            <p:ph idx="1"/>
          </p:nvPr>
        </p:nvSpPr>
        <p:spPr>
          <a:xfrm>
            <a:off x="587134" y="242981"/>
            <a:ext cx="11419112" cy="6166571"/>
          </a:xfrm>
          <a:solidFill>
            <a:schemeClr val="bg1">
              <a:alpha val="47000"/>
            </a:schemeClr>
          </a:solidFill>
        </p:spPr>
        <p:txBody>
          <a:bodyPr>
            <a:normAutofit fontScale="85000" lnSpcReduction="2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900" b="1" dirty="0">
                <a:latin typeface="微软雅黑" panose="020B0503020204020204" pitchFamily="34" charset="-122"/>
                <a:ea typeface="微软雅黑" panose="020B0503020204020204" pitchFamily="34" charset="-122"/>
              </a:rPr>
              <a:t>1. </a:t>
            </a:r>
            <a:r>
              <a:rPr lang="zh-CN" altLang="en-US" sz="2900" b="1" dirty="0">
                <a:latin typeface="微软雅黑" panose="020B0503020204020204" pitchFamily="34" charset="-122"/>
                <a:ea typeface="微软雅黑" panose="020B0503020204020204" pitchFamily="34" charset="-122"/>
              </a:rPr>
              <a:t>本题考查逻辑推理。从下文的内容得知人与人的观点是不同的，推断出这里用的是越来越多的人，故本题正确答案为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2. </a:t>
            </a:r>
            <a:r>
              <a:rPr lang="zh-CN" altLang="en-US" sz="2900" b="1" dirty="0">
                <a:latin typeface="微软雅黑" panose="020B0503020204020204" pitchFamily="34" charset="-122"/>
                <a:ea typeface="微软雅黑" panose="020B0503020204020204" pitchFamily="34" charset="-122"/>
              </a:rPr>
              <a:t>本题考查联系上下文。从下文的</a:t>
            </a:r>
            <a:r>
              <a:rPr lang="en-US" altLang="zh-CN" sz="2900" b="1" dirty="0">
                <a:latin typeface="微软雅黑" panose="020B0503020204020204" pitchFamily="34" charset="-122"/>
                <a:ea typeface="微软雅黑" panose="020B0503020204020204" pitchFamily="34" charset="-122"/>
              </a:rPr>
              <a:t>views</a:t>
            </a:r>
            <a:r>
              <a:rPr lang="zh-CN" altLang="en-US" sz="2900" b="1" dirty="0">
                <a:latin typeface="微软雅黑" panose="020B0503020204020204" pitchFamily="34" charset="-122"/>
                <a:ea typeface="微软雅黑" panose="020B0503020204020204" pitchFamily="34" charset="-122"/>
              </a:rPr>
              <a:t>推断出这里也是用</a:t>
            </a:r>
            <a:r>
              <a:rPr lang="en-US" altLang="zh-CN" sz="2900" b="1" dirty="0">
                <a:latin typeface="微软雅黑" panose="020B0503020204020204" pitchFamily="34" charset="-122"/>
                <a:ea typeface="微软雅黑" panose="020B0503020204020204" pitchFamily="34" charset="-122"/>
              </a:rPr>
              <a:t>views“</a:t>
            </a:r>
            <a:r>
              <a:rPr lang="zh-CN" altLang="en-US" sz="2900" b="1" dirty="0">
                <a:latin typeface="微软雅黑" panose="020B0503020204020204" pitchFamily="34" charset="-122"/>
                <a:ea typeface="微软雅黑" panose="020B0503020204020204" pitchFamily="34" charset="-122"/>
              </a:rPr>
              <a:t>观点”，故本题正确答案为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3. </a:t>
            </a:r>
            <a:r>
              <a:rPr lang="zh-CN" altLang="en-US" sz="2900" b="1" dirty="0">
                <a:latin typeface="微软雅黑" panose="020B0503020204020204" pitchFamily="34" charset="-122"/>
                <a:ea typeface="微软雅黑" panose="020B0503020204020204" pitchFamily="34" charset="-122"/>
              </a:rPr>
              <a:t>本题考查习惯用法。</a:t>
            </a:r>
            <a:r>
              <a:rPr lang="en-US" altLang="zh-CN" sz="2900" b="1" dirty="0">
                <a:latin typeface="微软雅黑" panose="020B0503020204020204" pitchFamily="34" charset="-122"/>
                <a:ea typeface="微软雅黑" panose="020B0503020204020204" pitchFamily="34" charset="-122"/>
              </a:rPr>
              <a:t>couldn’t even</a:t>
            </a:r>
            <a:r>
              <a:rPr lang="zh-CN" altLang="en-US" sz="2900" b="1" dirty="0">
                <a:latin typeface="微软雅黑" panose="020B0503020204020204" pitchFamily="34" charset="-122"/>
                <a:ea typeface="微软雅黑" panose="020B0503020204020204" pitchFamily="34" charset="-122"/>
              </a:rPr>
              <a:t>表示“甚至不能”，故本题正确答案为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4. </a:t>
            </a:r>
            <a:r>
              <a:rPr lang="zh-CN" altLang="en-US" sz="2900" b="1" dirty="0">
                <a:latin typeface="微软雅黑" panose="020B0503020204020204" pitchFamily="34" charset="-122"/>
                <a:ea typeface="微软雅黑" panose="020B0503020204020204" pitchFamily="34" charset="-122"/>
              </a:rPr>
              <a:t>本题考查逻辑推理。结合上文，“我甚至无法用不同来描述我们的观点，因为观点几乎是相悖的”，前后句子之间是因果关系，故本题正确答案为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5. </a:t>
            </a:r>
            <a:r>
              <a:rPr lang="zh-CN" altLang="en-US" sz="2900" b="1" dirty="0">
                <a:latin typeface="微软雅黑" panose="020B0503020204020204" pitchFamily="34" charset="-122"/>
                <a:ea typeface="微软雅黑" panose="020B0503020204020204" pitchFamily="34" charset="-122"/>
              </a:rPr>
              <a:t>本题考查同近义词用法。从上一句话</a:t>
            </a:r>
            <a:r>
              <a:rPr lang="en-US" altLang="zh-CN" sz="2900" b="1" dirty="0">
                <a:latin typeface="微软雅黑" panose="020B0503020204020204" pitchFamily="34" charset="-122"/>
                <a:ea typeface="微软雅黑" panose="020B0503020204020204" pitchFamily="34" charset="-122"/>
              </a:rPr>
              <a:t>in the past</a:t>
            </a:r>
            <a:r>
              <a:rPr lang="zh-CN" altLang="en-US" sz="2900" b="1" dirty="0">
                <a:latin typeface="微软雅黑" panose="020B0503020204020204" pitchFamily="34" charset="-122"/>
                <a:ea typeface="微软雅黑" panose="020B0503020204020204" pitchFamily="34" charset="-122"/>
              </a:rPr>
              <a:t>推断出这里是过去的事情，用</a:t>
            </a:r>
            <a:r>
              <a:rPr lang="en-US" altLang="zh-CN" sz="2900" b="1" dirty="0">
                <a:latin typeface="微软雅黑" panose="020B0503020204020204" pitchFamily="34" charset="-122"/>
                <a:ea typeface="微软雅黑" panose="020B0503020204020204" pitchFamily="34" charset="-122"/>
              </a:rPr>
              <a:t>used to do“</a:t>
            </a:r>
            <a:r>
              <a:rPr lang="zh-CN" altLang="en-US" sz="2900" b="1" dirty="0">
                <a:latin typeface="微软雅黑" panose="020B0503020204020204" pitchFamily="34" charset="-122"/>
                <a:ea typeface="微软雅黑" panose="020B0503020204020204" pitchFamily="34" charset="-122"/>
              </a:rPr>
              <a:t>过去常常”，故本题正确答案为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6. </a:t>
            </a:r>
            <a:r>
              <a:rPr lang="zh-CN" altLang="en-US" sz="2900" b="1" dirty="0">
                <a:latin typeface="微软雅黑" panose="020B0503020204020204" pitchFamily="34" charset="-122"/>
                <a:ea typeface="微软雅黑" panose="020B0503020204020204" pitchFamily="34" charset="-122"/>
              </a:rPr>
              <a:t>本题考查词义辨析。“接受”用“</a:t>
            </a:r>
            <a:r>
              <a:rPr lang="en-US" altLang="zh-CN" sz="2900" b="1" dirty="0">
                <a:latin typeface="微软雅黑" panose="020B0503020204020204" pitchFamily="34" charset="-122"/>
                <a:ea typeface="微软雅黑" panose="020B0503020204020204" pitchFamily="34" charset="-122"/>
              </a:rPr>
              <a:t>accept”</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04339"/>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wipe(up)">
                                      <p:cBhvr>
                                        <p:cTn id="2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431763" y="972270"/>
            <a:ext cx="10972800" cy="3088283"/>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But as time passed by I gradually came to realize that what I had been doing might</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7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be right.</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Every person has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8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experiences. And our views are extracted from our own experiences. There are too many subjective (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主观的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things in these views. And we think there’s no need to</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9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these beliefs.</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But when you ask yourself, “ </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10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are these beliefs right?”</a:t>
            </a:r>
          </a:p>
        </p:txBody>
      </p:sp>
      <p:sp>
        <p:nvSpPr>
          <p:cNvPr id="23" name="TextBox 22"/>
          <p:cNvSpPr txBox="1"/>
          <p:nvPr/>
        </p:nvSpPr>
        <p:spPr>
          <a:xfrm>
            <a:off x="797244" y="467553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4" name="灯片编号占位符 3"/>
          <p:cNvSpPr>
            <a:spLocks noGrp="1"/>
          </p:cNvSpPr>
          <p:nvPr>
            <p:ph type="sldNum" sz="quarter" idx="12"/>
          </p:nvPr>
        </p:nvSpPr>
        <p:spPr/>
        <p:txBody>
          <a:bodyPr/>
          <a:lstStyle/>
          <a:p>
            <a:fld id="{879EF9BB-81F1-401D-AA19-680A8E0D7F6D}" type="slidenum">
              <a:rPr lang="en-US" smtClean="0"/>
              <a:t>81</a:t>
            </a:fld>
            <a:endParaRPr lang="en-US"/>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787436" y="432616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9" name="TextBox 22"/>
          <p:cNvSpPr txBox="1"/>
          <p:nvPr/>
        </p:nvSpPr>
        <p:spPr>
          <a:xfrm>
            <a:off x="787437" y="39659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10" name="TextBox 22"/>
          <p:cNvSpPr txBox="1"/>
          <p:nvPr/>
        </p:nvSpPr>
        <p:spPr>
          <a:xfrm>
            <a:off x="797244" y="502489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12" name="文本框 11">
            <a:hlinkClick r:id="rId4"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5" name="文本框 4"/>
          <p:cNvSpPr txBox="1"/>
          <p:nvPr/>
        </p:nvSpPr>
        <p:spPr>
          <a:xfrm>
            <a:off x="1149985" y="4010660"/>
            <a:ext cx="928497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7. A. \             	B. not         	C. no           	D. all</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8. A. same      	B. no          	C. different 	D. important</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9. A. ask         	B. argue     	C. discuss   	D. question</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10. A. What    	B. Where   	C. Why      	D. How</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up)">
                                      <p:cBhvr>
                                        <p:cTn id="16" dur="500"/>
                                        <p:tgtEl>
                                          <p:spTgt spid="3">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par>
                          <p:cTn id="25" fill="hold">
                            <p:stCondLst>
                              <p:cond delay="500"/>
                            </p:stCondLst>
                            <p:childTnLst>
                              <p:par>
                                <p:cTn id="26" presetID="16" presetClass="entr" presetSubtype="37"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outVertical)">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barn(inVertical)">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inVertical)">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23" grpId="0"/>
      <p:bldP spid="16" grpId="0"/>
      <p:bldP spid="9" grpId="0"/>
      <p:bldP spid="10" grpId="0"/>
      <p:bldP spid="12" grpId="0" animBg="1"/>
      <p:bldP spid="5" grpId="0"/>
    </p:bldLst>
  </p:timing>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82</a:t>
            </a:fld>
            <a:endParaRPr lang="en-US"/>
          </a:p>
        </p:txBody>
      </p:sp>
      <p:sp>
        <p:nvSpPr>
          <p:cNvPr id="3" name="内容占位符 2"/>
          <p:cNvSpPr>
            <a:spLocks noGrp="1"/>
          </p:cNvSpPr>
          <p:nvPr>
            <p:ph idx="1"/>
          </p:nvPr>
        </p:nvSpPr>
        <p:spPr>
          <a:xfrm>
            <a:off x="587134" y="242981"/>
            <a:ext cx="11419112" cy="6166571"/>
          </a:xfrm>
          <a:solidFill>
            <a:schemeClr val="bg1">
              <a:alpha val="47000"/>
            </a:schemeClr>
          </a:solidFill>
        </p:spPr>
        <p:txBody>
          <a:bodyPr>
            <a:normAutofit fontScale="92500" lnSpcReduction="1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900" b="1" dirty="0">
                <a:latin typeface="微软雅黑" panose="020B0503020204020204" pitchFamily="34" charset="-122"/>
                <a:ea typeface="微软雅黑" panose="020B0503020204020204" pitchFamily="34" charset="-122"/>
              </a:rPr>
              <a:t>7. </a:t>
            </a:r>
            <a:r>
              <a:rPr lang="zh-CN" altLang="en-US" sz="2900" b="1" dirty="0">
                <a:latin typeface="微软雅黑" panose="020B0503020204020204" pitchFamily="34" charset="-122"/>
                <a:ea typeface="微软雅黑" panose="020B0503020204020204" pitchFamily="34" charset="-122"/>
              </a:rPr>
              <a:t>本题考查逻辑推理。从上一句话的</a:t>
            </a:r>
            <a:r>
              <a:rPr lang="en-US" altLang="zh-CN" sz="2900" b="1" dirty="0">
                <a:latin typeface="微软雅黑" panose="020B0503020204020204" pitchFamily="34" charset="-122"/>
                <a:ea typeface="微软雅黑" panose="020B0503020204020204" pitchFamily="34" charset="-122"/>
              </a:rPr>
              <a:t>but</a:t>
            </a:r>
            <a:r>
              <a:rPr lang="zh-CN" altLang="en-US" sz="2900" b="1" dirty="0">
                <a:latin typeface="微软雅黑" panose="020B0503020204020204" pitchFamily="34" charset="-122"/>
                <a:ea typeface="微软雅黑" panose="020B0503020204020204" pitchFamily="34" charset="-122"/>
              </a:rPr>
              <a:t>转折，推断出我的想法也许并不对，故本题正确答案为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8. </a:t>
            </a:r>
            <a:r>
              <a:rPr lang="zh-CN" altLang="en-US" sz="2900" b="1" dirty="0">
                <a:latin typeface="微软雅黑" panose="020B0503020204020204" pitchFamily="34" charset="-122"/>
                <a:ea typeface="微软雅黑" panose="020B0503020204020204" pitchFamily="34" charset="-122"/>
              </a:rPr>
              <a:t>本题考查逻辑推理。根据句意，“每个人的经历都是不一样的，而我们的观点正是来自我们自己的经历”，故本题正确答案为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9. </a:t>
            </a:r>
            <a:r>
              <a:rPr lang="zh-CN" altLang="en-US" sz="2900" b="1" dirty="0">
                <a:latin typeface="微软雅黑" panose="020B0503020204020204" pitchFamily="34" charset="-122"/>
                <a:ea typeface="微软雅黑" panose="020B0503020204020204" pitchFamily="34" charset="-122"/>
              </a:rPr>
              <a:t>本题考查逻辑推理。每个人的观点不同，信仰不同，没必要去质疑别人的信仰，用</a:t>
            </a:r>
            <a:r>
              <a:rPr lang="en-US" altLang="zh-CN" sz="2900" b="1" dirty="0">
                <a:latin typeface="微软雅黑" panose="020B0503020204020204" pitchFamily="34" charset="-122"/>
                <a:ea typeface="微软雅黑" panose="020B0503020204020204" pitchFamily="34" charset="-122"/>
              </a:rPr>
              <a:t>question</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D</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10. </a:t>
            </a:r>
            <a:r>
              <a:rPr lang="zh-CN" altLang="en-US" sz="2900" b="1" dirty="0">
                <a:latin typeface="微软雅黑" panose="020B0503020204020204" pitchFamily="34" charset="-122"/>
                <a:ea typeface="微软雅黑" panose="020B0503020204020204" pitchFamily="34" charset="-122"/>
              </a:rPr>
              <a:t>本题考查逻辑推理和联系上下文。因为信仰里包含了太多主观的东西，有些东西在我们看来是毋容置疑的，但为什么这些信仰是对的呢？这是一个逻辑的推理。还可以结合下文“</a:t>
            </a:r>
            <a:r>
              <a:rPr lang="en-US" altLang="zh-CN" sz="2900" b="1" dirty="0">
                <a:latin typeface="微软雅黑" panose="020B0503020204020204" pitchFamily="34" charset="-122"/>
                <a:ea typeface="微软雅黑" panose="020B0503020204020204" pitchFamily="34" charset="-122"/>
              </a:rPr>
              <a:t>Because they are just right”</a:t>
            </a:r>
            <a:r>
              <a:rPr lang="zh-CN" altLang="en-US" sz="2900" b="1" dirty="0">
                <a:latin typeface="微软雅黑" panose="020B0503020204020204" pitchFamily="34" charset="-122"/>
                <a:ea typeface="微软雅黑" panose="020B0503020204020204" pitchFamily="34" charset="-122"/>
              </a:rPr>
              <a:t>可知上文一定有一句“</a:t>
            </a:r>
            <a:r>
              <a:rPr lang="en-US" altLang="zh-CN" sz="2900" b="1" dirty="0">
                <a:latin typeface="微软雅黑" panose="020B0503020204020204" pitchFamily="34" charset="-122"/>
                <a:ea typeface="微软雅黑" panose="020B0503020204020204" pitchFamily="34" charset="-122"/>
              </a:rPr>
              <a:t>Why”</a:t>
            </a:r>
            <a:r>
              <a:rPr lang="zh-CN" altLang="en-US" sz="2900" b="1" dirty="0">
                <a:latin typeface="微软雅黑" panose="020B0503020204020204" pitchFamily="34" charset="-122"/>
                <a:ea typeface="微软雅黑" panose="020B0503020204020204" pitchFamily="34" charset="-122"/>
              </a:rPr>
              <a:t>的疑问句，故本题正确答案为</a:t>
            </a:r>
            <a:r>
              <a:rPr lang="en-US" altLang="zh-CN" sz="2900" b="1" dirty="0">
                <a:latin typeface="微软雅黑" panose="020B0503020204020204" pitchFamily="34" charset="-122"/>
                <a:ea typeface="微软雅黑" panose="020B0503020204020204" pitchFamily="34" charset="-122"/>
              </a:rPr>
              <a:t>C</a:t>
            </a:r>
            <a:r>
              <a:rPr lang="zh-CN" altLang="en-US" sz="29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3" name="内容占位符 2"/>
          <p:cNvSpPr>
            <a:spLocks noGrp="1"/>
          </p:cNvSpPr>
          <p:nvPr>
            <p:ph idx="1"/>
          </p:nvPr>
        </p:nvSpPr>
        <p:spPr>
          <a:xfrm>
            <a:off x="449518" y="697615"/>
            <a:ext cx="10972800" cy="3088283"/>
          </a:xfrm>
          <a:solidFill>
            <a:schemeClr val="bg1">
              <a:alpha val="45000"/>
            </a:schemeClr>
          </a:solidFill>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11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answer you can give yourself may just be “Because they are just right.”</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And</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12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is the logic in all of this?</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That’s why now I choose to</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13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 person even if our views are totally different.</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Because, ultimately (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基本地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I</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14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be sure that what I think is right.</a:t>
            </a:r>
          </a:p>
          <a:p>
            <a:pPr marL="0" indent="0">
              <a:buNone/>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Better let</a:t>
            </a:r>
            <a:r>
              <a:rPr lang="en-US" altLang="zh-CN" sz="2400" b="1" u="sng" dirty="0">
                <a:latin typeface="微软雅黑" panose="020B0503020204020204" pitchFamily="34" charset="-122"/>
                <a:ea typeface="微软雅黑" panose="020B0503020204020204" pitchFamily="34" charset="-122"/>
                <a:cs typeface="Times New Roman" panose="02020603050405020304" pitchFamily="18" charset="0"/>
              </a:rPr>
              <a:t>   15   </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be the judge.</a:t>
            </a:r>
          </a:p>
        </p:txBody>
      </p:sp>
      <p:sp>
        <p:nvSpPr>
          <p:cNvPr id="23" name="TextBox 22"/>
          <p:cNvSpPr txBox="1"/>
          <p:nvPr/>
        </p:nvSpPr>
        <p:spPr>
          <a:xfrm>
            <a:off x="797244" y="467553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4" name="灯片编号占位符 3"/>
          <p:cNvSpPr>
            <a:spLocks noGrp="1"/>
          </p:cNvSpPr>
          <p:nvPr>
            <p:ph type="sldNum" sz="quarter" idx="12"/>
          </p:nvPr>
        </p:nvSpPr>
        <p:spPr/>
        <p:txBody>
          <a:bodyPr/>
          <a:lstStyle/>
          <a:p>
            <a:fld id="{879EF9BB-81F1-401D-AA19-680A8E0D7F6D}" type="slidenum">
              <a:rPr lang="en-US" smtClean="0"/>
              <a:t>83</a:t>
            </a:fld>
            <a:endParaRPr lang="en-US"/>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6" name="TextBox 22"/>
          <p:cNvSpPr txBox="1"/>
          <p:nvPr/>
        </p:nvSpPr>
        <p:spPr>
          <a:xfrm>
            <a:off x="787436" y="432616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9" name="TextBox 22"/>
          <p:cNvSpPr txBox="1"/>
          <p:nvPr/>
        </p:nvSpPr>
        <p:spPr>
          <a:xfrm>
            <a:off x="787437" y="39659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0" name="TextBox 22"/>
          <p:cNvSpPr txBox="1"/>
          <p:nvPr/>
        </p:nvSpPr>
        <p:spPr>
          <a:xfrm>
            <a:off x="797244" y="502489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12" name="文本框 11">
            <a:hlinkClick r:id="rId4" action="ppaction://hlinksldjump"/>
          </p:cNvPr>
          <p:cNvSpPr txBox="1"/>
          <p:nvPr/>
        </p:nvSpPr>
        <p:spPr>
          <a:xfrm>
            <a:off x="10599439" y="3912023"/>
            <a:ext cx="982961" cy="461665"/>
          </a:xfrm>
          <a:prstGeom prst="rect">
            <a:avLst/>
          </a:prstGeom>
          <a:solidFill>
            <a:schemeClr val="accent1"/>
          </a:solidFill>
          <a:effectLst>
            <a:outerShdw blurRad="50800" dist="76200" dir="5400000" algn="ctr" rotWithShape="0">
              <a:srgbClr val="000000">
                <a:alpha val="43137"/>
              </a:srgbClr>
            </a:outerShdw>
          </a:effectLst>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17" name="TextBox 22"/>
          <p:cNvSpPr txBox="1"/>
          <p:nvPr/>
        </p:nvSpPr>
        <p:spPr>
          <a:xfrm>
            <a:off x="797244" y="542024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5" name="文本框 4"/>
          <p:cNvSpPr txBox="1"/>
          <p:nvPr/>
        </p:nvSpPr>
        <p:spPr>
          <a:xfrm>
            <a:off x="1149985" y="4010660"/>
            <a:ext cx="9680575"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11. A. only		B. first	C. one		D. very</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12. A. where     	B. what	C. why		D. which</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13. A. value        	B. respect	C. believe		D. trust</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14. A. cannot     	B. can	C. must		D. mustn’t</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15. A. one          	B. result	C. beginning	D. belief</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up)">
                                      <p:cBhvr>
                                        <p:cTn id="10" dur="500"/>
                                        <p:tgtEl>
                                          <p:spTgt spid="3">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up)">
                                      <p:cBhvr>
                                        <p:cTn id="13" dur="500"/>
                                        <p:tgtEl>
                                          <p:spTgt spid="3">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up)">
                                      <p:cBhvr>
                                        <p:cTn id="16" dur="500"/>
                                        <p:tgtEl>
                                          <p:spTgt spid="3">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up)">
                                      <p:cBhvr>
                                        <p:cTn id="19" dur="500"/>
                                        <p:tgtEl>
                                          <p:spTgt spid="3">
                                            <p:txEl>
                                              <p:pRg st="3" end="3"/>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up)">
                                      <p:cBhvr>
                                        <p:cTn id="22" dur="500"/>
                                        <p:tgtEl>
                                          <p:spTgt spid="3">
                                            <p:txEl>
                                              <p:pRg st="4" end="4"/>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arn(inVertical)">
                                      <p:cBhvr>
                                        <p:cTn id="30" dur="500"/>
                                        <p:tgtEl>
                                          <p:spTgt spid="9"/>
                                        </p:tgtEl>
                                      </p:cBhvr>
                                    </p:animEffect>
                                  </p:childTnLst>
                                </p:cTn>
                              </p:par>
                            </p:childTnLst>
                          </p:cTn>
                        </p:par>
                        <p:par>
                          <p:cTn id="31" fill="hold">
                            <p:stCondLst>
                              <p:cond delay="500"/>
                            </p:stCondLst>
                            <p:childTnLst>
                              <p:par>
                                <p:cTn id="32" presetID="16" presetClass="entr" presetSubtype="37"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arn(outVertical)">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barn(inVertical)">
                                      <p:cBhvr>
                                        <p:cTn id="39" dur="500"/>
                                        <p:tgtEl>
                                          <p:spTgt spid="16"/>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barn(inVertical)">
                                      <p:cBhvr>
                                        <p:cTn id="49" dur="5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barn(inVertical)">
                                      <p:cBhvr>
                                        <p:cTn id="5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23" grpId="0"/>
      <p:bldP spid="16" grpId="0"/>
      <p:bldP spid="9" grpId="0"/>
      <p:bldP spid="10" grpId="0"/>
      <p:bldP spid="12" grpId="0" animBg="1"/>
      <p:bldP spid="17" grpId="0"/>
      <p:bldP spid="5" grpId="0"/>
    </p:bld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84</a:t>
            </a:fld>
            <a:endParaRPr lang="en-US"/>
          </a:p>
        </p:txBody>
      </p:sp>
      <p:sp>
        <p:nvSpPr>
          <p:cNvPr id="3" name="内容占位符 2"/>
          <p:cNvSpPr>
            <a:spLocks noGrp="1"/>
          </p:cNvSpPr>
          <p:nvPr>
            <p:ph idx="1"/>
          </p:nvPr>
        </p:nvSpPr>
        <p:spPr>
          <a:xfrm>
            <a:off x="587134" y="242981"/>
            <a:ext cx="11419112" cy="6166571"/>
          </a:xfrm>
          <a:solidFill>
            <a:schemeClr val="bg1">
              <a:alpha val="47000"/>
            </a:schemeClr>
          </a:solidFill>
        </p:spPr>
        <p:txBody>
          <a:bodyPr>
            <a:normAutofit fontScale="85000" lnSpcReduction="10000"/>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lang="en-US" altLang="zh-CN" sz="2900" b="1" dirty="0">
                <a:latin typeface="微软雅黑" panose="020B0503020204020204" pitchFamily="34" charset="-122"/>
                <a:ea typeface="微软雅黑" panose="020B0503020204020204" pitchFamily="34" charset="-122"/>
              </a:rPr>
              <a:t>11. </a:t>
            </a:r>
            <a:r>
              <a:rPr lang="zh-CN" altLang="en-US" sz="2900" b="1" dirty="0">
                <a:latin typeface="微软雅黑" panose="020B0503020204020204" pitchFamily="34" charset="-122"/>
                <a:ea typeface="微软雅黑" panose="020B0503020204020204" pitchFamily="34" charset="-122"/>
              </a:rPr>
              <a:t>本题考查联系上下文和逻辑推理。结合上文的提问“</a:t>
            </a:r>
            <a:r>
              <a:rPr lang="en-US" altLang="zh-CN" sz="2900" b="1" dirty="0">
                <a:latin typeface="微软雅黑" panose="020B0503020204020204" pitchFamily="34" charset="-122"/>
                <a:ea typeface="微软雅黑" panose="020B0503020204020204" pitchFamily="34" charset="-122"/>
              </a:rPr>
              <a:t>Why are these beliefs right?”</a:t>
            </a:r>
            <a:r>
              <a:rPr lang="zh-CN" altLang="en-US" sz="2900" b="1" dirty="0">
                <a:latin typeface="微软雅黑" panose="020B0503020204020204" pitchFamily="34" charset="-122"/>
                <a:ea typeface="微软雅黑" panose="020B0503020204020204" pitchFamily="34" charset="-122"/>
              </a:rPr>
              <a:t>，和下文“</a:t>
            </a:r>
            <a:r>
              <a:rPr lang="en-US" altLang="zh-CN" sz="2900" b="1" dirty="0">
                <a:latin typeface="微软雅黑" panose="020B0503020204020204" pitchFamily="34" charset="-122"/>
                <a:ea typeface="微软雅黑" panose="020B0503020204020204" pitchFamily="34" charset="-122"/>
              </a:rPr>
              <a:t>Because they are just right”</a:t>
            </a:r>
            <a:r>
              <a:rPr lang="zh-CN" altLang="en-US" sz="2900" b="1" dirty="0">
                <a:latin typeface="微软雅黑" panose="020B0503020204020204" pitchFamily="34" charset="-122"/>
                <a:ea typeface="微软雅黑" panose="020B0503020204020204" pitchFamily="34" charset="-122"/>
              </a:rPr>
              <a:t>可推知，只有一个回答，用</a:t>
            </a:r>
            <a:r>
              <a:rPr lang="en-US" altLang="zh-CN" sz="2900" b="1" dirty="0">
                <a:latin typeface="微软雅黑" panose="020B0503020204020204" pitchFamily="34" charset="-122"/>
                <a:ea typeface="微软雅黑" panose="020B0503020204020204" pitchFamily="34" charset="-122"/>
              </a:rPr>
              <a:t>only</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12. </a:t>
            </a:r>
            <a:r>
              <a:rPr lang="zh-CN" altLang="en-US" sz="2900" b="1" dirty="0">
                <a:latin typeface="微软雅黑" panose="020B0503020204020204" pitchFamily="34" charset="-122"/>
                <a:ea typeface="微软雅黑" panose="020B0503020204020204" pitchFamily="34" charset="-122"/>
              </a:rPr>
              <a:t>本题考查逻辑推理。那这里面的逻辑在哪里呢，用</a:t>
            </a:r>
            <a:r>
              <a:rPr lang="en-US" altLang="zh-CN" sz="2900" b="1" dirty="0">
                <a:latin typeface="微软雅黑" panose="020B0503020204020204" pitchFamily="34" charset="-122"/>
                <a:ea typeface="微软雅黑" panose="020B0503020204020204" pitchFamily="34" charset="-122"/>
              </a:rPr>
              <a:t>where</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13. </a:t>
            </a:r>
            <a:r>
              <a:rPr lang="zh-CN" altLang="en-US" sz="2900" b="1" dirty="0">
                <a:latin typeface="微软雅黑" panose="020B0503020204020204" pitchFamily="34" charset="-122"/>
                <a:ea typeface="微软雅黑" panose="020B0503020204020204" pitchFamily="34" charset="-122"/>
              </a:rPr>
              <a:t>本题考查词义辨析。即使观点不一样，也要尊重对方，用</a:t>
            </a:r>
            <a:r>
              <a:rPr lang="en-US" altLang="zh-CN" sz="2900" b="1" dirty="0">
                <a:latin typeface="微软雅黑" panose="020B0503020204020204" pitchFamily="34" charset="-122"/>
                <a:ea typeface="微软雅黑" panose="020B0503020204020204" pitchFamily="34" charset="-122"/>
              </a:rPr>
              <a:t>respect</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14. </a:t>
            </a:r>
            <a:r>
              <a:rPr lang="zh-CN" altLang="en-US" sz="2900" b="1" dirty="0">
                <a:latin typeface="微软雅黑" panose="020B0503020204020204" pitchFamily="34" charset="-122"/>
                <a:ea typeface="微软雅黑" panose="020B0503020204020204" pitchFamily="34" charset="-122"/>
              </a:rPr>
              <a:t>本题考查逻辑推理。因为我无法确定我的观点是对的，用</a:t>
            </a:r>
            <a:r>
              <a:rPr lang="en-US" altLang="zh-CN" sz="2900" b="1" dirty="0">
                <a:latin typeface="微软雅黑" panose="020B0503020204020204" pitchFamily="34" charset="-122"/>
                <a:ea typeface="微软雅黑" panose="020B0503020204020204" pitchFamily="34" charset="-122"/>
              </a:rPr>
              <a:t>cannot</a:t>
            </a:r>
            <a:r>
              <a:rPr lang="zh-CN" altLang="en-US" sz="2900" b="1" dirty="0">
                <a:latin typeface="微软雅黑" panose="020B0503020204020204" pitchFamily="34" charset="-122"/>
                <a:ea typeface="微软雅黑" panose="020B0503020204020204" pitchFamily="34" charset="-122"/>
              </a:rPr>
              <a:t>表示“无法”，</a:t>
            </a:r>
            <a:r>
              <a:rPr lang="en-US" altLang="zh-CN" sz="2900" b="1" dirty="0">
                <a:latin typeface="微软雅黑" panose="020B0503020204020204" pitchFamily="34" charset="-122"/>
                <a:ea typeface="微软雅黑" panose="020B0503020204020204" pitchFamily="34" charset="-122"/>
              </a:rPr>
              <a:t>mustn’t</a:t>
            </a:r>
            <a:r>
              <a:rPr lang="zh-CN" altLang="en-US" sz="2900" b="1" dirty="0">
                <a:latin typeface="微软雅黑" panose="020B0503020204020204" pitchFamily="34" charset="-122"/>
                <a:ea typeface="微软雅黑" panose="020B0503020204020204" pitchFamily="34" charset="-122"/>
              </a:rPr>
              <a:t>则表示“禁止”，不符合题意，故本题正确答案为</a:t>
            </a:r>
            <a:r>
              <a:rPr lang="en-US" altLang="zh-CN" sz="2900" b="1" dirty="0">
                <a:latin typeface="微软雅黑" panose="020B0503020204020204" pitchFamily="34" charset="-122"/>
                <a:ea typeface="微软雅黑" panose="020B0503020204020204" pitchFamily="34" charset="-122"/>
              </a:rPr>
              <a:t>A</a:t>
            </a:r>
            <a:r>
              <a:rPr lang="zh-CN" altLang="en-US" sz="2900" b="1" dirty="0">
                <a:latin typeface="微软雅黑" panose="020B0503020204020204" pitchFamily="34" charset="-122"/>
                <a:ea typeface="微软雅黑" panose="020B0503020204020204" pitchFamily="34" charset="-122"/>
              </a:rPr>
              <a:t>。</a:t>
            </a:r>
          </a:p>
          <a:p>
            <a:pPr marL="0" indent="0">
              <a:lnSpc>
                <a:spcPct val="150000"/>
              </a:lnSpc>
              <a:buNone/>
            </a:pPr>
            <a:r>
              <a:rPr lang="en-US" altLang="zh-CN" sz="2900" b="1" dirty="0">
                <a:latin typeface="微软雅黑" panose="020B0503020204020204" pitchFamily="34" charset="-122"/>
                <a:ea typeface="微软雅黑" panose="020B0503020204020204" pitchFamily="34" charset="-122"/>
              </a:rPr>
              <a:t>15. </a:t>
            </a:r>
            <a:r>
              <a:rPr lang="zh-CN" altLang="en-US" sz="2900" b="1" dirty="0">
                <a:latin typeface="微软雅黑" panose="020B0503020204020204" pitchFamily="34" charset="-122"/>
                <a:ea typeface="微软雅黑" panose="020B0503020204020204" pitchFamily="34" charset="-122"/>
              </a:rPr>
              <a:t>本题考查词义辨析。最好让结果来说话，用</a:t>
            </a:r>
            <a:r>
              <a:rPr lang="en-US" altLang="zh-CN" sz="2900" b="1" dirty="0">
                <a:latin typeface="微软雅黑" panose="020B0503020204020204" pitchFamily="34" charset="-122"/>
                <a:ea typeface="微软雅黑" panose="020B0503020204020204" pitchFamily="34" charset="-122"/>
              </a:rPr>
              <a:t>result</a:t>
            </a:r>
            <a:r>
              <a:rPr lang="zh-CN" altLang="en-US" sz="2900" b="1" dirty="0">
                <a:latin typeface="微软雅黑" panose="020B0503020204020204" pitchFamily="34" charset="-122"/>
                <a:ea typeface="微软雅黑" panose="020B0503020204020204" pitchFamily="34" charset="-122"/>
              </a:rPr>
              <a:t>，故本题正确答案为</a:t>
            </a:r>
            <a:r>
              <a:rPr lang="en-US" altLang="zh-CN" sz="2900" b="1" dirty="0">
                <a:latin typeface="微软雅黑" panose="020B0503020204020204" pitchFamily="34" charset="-122"/>
                <a:ea typeface="微软雅黑" panose="020B0503020204020204" pitchFamily="34" charset="-122"/>
              </a:rPr>
              <a:t>B</a:t>
            </a:r>
            <a:r>
              <a:rPr lang="zh-CN" altLang="en-US" sz="2900" b="1" dirty="0">
                <a:latin typeface="微软雅黑" panose="020B0503020204020204" pitchFamily="34" charset="-122"/>
                <a:ea typeface="微软雅黑" panose="020B0503020204020204" pitchFamily="34" charset="-122"/>
              </a:rPr>
              <a:t>。</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组合 93"/>
          <p:cNvGrpSpPr/>
          <p:nvPr/>
        </p:nvGrpSpPr>
        <p:grpSpPr>
          <a:xfrm>
            <a:off x="3769283" y="1032830"/>
            <a:ext cx="4871952" cy="525775"/>
            <a:chOff x="1530019" y="1615888"/>
            <a:chExt cx="4510225" cy="728090"/>
          </a:xfrm>
          <a:solidFill>
            <a:schemeClr val="accent1">
              <a:lumMod val="50000"/>
            </a:schemeClr>
          </a:solidFill>
        </p:grpSpPr>
        <p:sp>
          <p:nvSpPr>
            <p:cNvPr id="95" name="箭头: V 形 94"/>
            <p:cNvSpPr/>
            <p:nvPr/>
          </p:nvSpPr>
          <p:spPr>
            <a:xfrm>
              <a:off x="1530019" y="1615888"/>
              <a:ext cx="4510225"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96" name="文本框 95"/>
            <p:cNvSpPr txBox="1"/>
            <p:nvPr/>
          </p:nvSpPr>
          <p:spPr>
            <a:xfrm>
              <a:off x="2091324" y="1635552"/>
              <a:ext cx="3209325"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judge </a:t>
              </a:r>
              <a:r>
                <a:rPr lang="en-US" altLang="zh-CN" sz="2400" b="1" i="1" dirty="0">
                  <a:ln w="12700">
                    <a:noFill/>
                  </a:ln>
                  <a:solidFill>
                    <a:schemeClr val="bg1"/>
                  </a:solidFill>
                  <a:latin typeface="微软雅黑" panose="020B0503020204020204" pitchFamily="34" charset="-122"/>
                  <a:ea typeface="微软雅黑" panose="020B0503020204020204" pitchFamily="34" charset="-122"/>
                  <a:cs typeface="+mj-cs"/>
                </a:rPr>
                <a:t>n</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t>
              </a:r>
              <a:r>
                <a:rPr lang="en-US" altLang="zh-CN" sz="2400" b="1" i="1" dirty="0">
                  <a:ln w="12700">
                    <a:noFill/>
                  </a:ln>
                  <a:solidFill>
                    <a:schemeClr val="bg1"/>
                  </a:solidFill>
                  <a:latin typeface="微软雅黑" panose="020B0503020204020204" pitchFamily="34" charset="-122"/>
                  <a:ea typeface="微软雅黑" panose="020B0503020204020204" pitchFamily="34" charset="-122"/>
                  <a:cs typeface="+mj-cs"/>
                </a:rPr>
                <a:t>v</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裁判，判定</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
        <p:nvSpPr>
          <p:cNvPr id="2" name="灯片编号占位符 1"/>
          <p:cNvSpPr>
            <a:spLocks noGrp="1"/>
          </p:cNvSpPr>
          <p:nvPr>
            <p:ph type="sldNum" sz="quarter" idx="12"/>
          </p:nvPr>
        </p:nvSpPr>
        <p:spPr/>
        <p:txBody>
          <a:bodyPr/>
          <a:lstStyle/>
          <a:p>
            <a:fld id="{879EF9BB-81F1-401D-AA19-680A8E0D7F6D}" type="slidenum">
              <a:rPr lang="en-US" smtClean="0"/>
              <a:t>85</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grpSp>
        <p:nvGrpSpPr>
          <p:cNvPr id="7" name="组合 6"/>
          <p:cNvGrpSpPr/>
          <p:nvPr/>
        </p:nvGrpSpPr>
        <p:grpSpPr>
          <a:xfrm>
            <a:off x="101793" y="162019"/>
            <a:ext cx="4044462" cy="728090"/>
            <a:chOff x="0" y="218898"/>
            <a:chExt cx="4044462" cy="728090"/>
          </a:xfrm>
          <a:solidFill>
            <a:schemeClr val="tx2"/>
          </a:solidFill>
        </p:grpSpPr>
        <p:sp>
          <p:nvSpPr>
            <p:cNvPr id="6" name="箭头: V 形 5"/>
            <p:cNvSpPr/>
            <p:nvPr/>
          </p:nvSpPr>
          <p:spPr>
            <a:xfrm>
              <a:off x="0" y="218898"/>
              <a:ext cx="40444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789778" y="305944"/>
              <a:ext cx="2877711" cy="553998"/>
            </a:xfrm>
            <a:prstGeom prst="rect">
              <a:avLst/>
            </a:prstGeom>
            <a:noFill/>
            <a:ln>
              <a:noFill/>
            </a:ln>
          </p:spPr>
          <p:txBody>
            <a:bodyPr wrap="none" rtlCol="0">
              <a:spAutoFit/>
            </a:bodyPr>
            <a:lstStyle/>
            <a:p>
              <a:r>
                <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rPr>
                <a:t>本自测我学了：</a:t>
              </a:r>
            </a:p>
          </p:txBody>
        </p:sp>
      </p:grpSp>
      <p:grpSp>
        <p:nvGrpSpPr>
          <p:cNvPr id="37" name="组合 36"/>
          <p:cNvGrpSpPr/>
          <p:nvPr/>
        </p:nvGrpSpPr>
        <p:grpSpPr>
          <a:xfrm>
            <a:off x="-461643" y="960927"/>
            <a:ext cx="4555859" cy="595751"/>
            <a:chOff x="1530019" y="1515341"/>
            <a:chExt cx="4044462" cy="828637"/>
          </a:xfrm>
          <a:solidFill>
            <a:schemeClr val="tx2"/>
          </a:solidFill>
        </p:grpSpPr>
        <p:sp>
          <p:nvSpPr>
            <p:cNvPr id="38" name="箭头: V 形 37"/>
            <p:cNvSpPr/>
            <p:nvPr/>
          </p:nvSpPr>
          <p:spPr>
            <a:xfrm>
              <a:off x="1530019" y="1615888"/>
              <a:ext cx="4044462" cy="728090"/>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p:cNvSpPr txBox="1"/>
            <p:nvPr/>
          </p:nvSpPr>
          <p:spPr>
            <a:xfrm>
              <a:off x="2258309" y="1515341"/>
              <a:ext cx="2247418"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describe </a:t>
              </a:r>
              <a:r>
                <a:rPr lang="en-US" altLang="zh-CN" sz="2400" b="1" i="1" dirty="0">
                  <a:solidFill>
                    <a:srgbClr val="002060"/>
                  </a:solidFill>
                  <a:latin typeface="微软雅黑" panose="020B0503020204020204" pitchFamily="34" charset="-122"/>
                  <a:ea typeface="微软雅黑" panose="020B0503020204020204" pitchFamily="34" charset="-122"/>
                  <a:cs typeface="+mj-cs"/>
                </a:rPr>
                <a:t>v</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描述</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40" name="组合 39"/>
          <p:cNvGrpSpPr/>
          <p:nvPr/>
        </p:nvGrpSpPr>
        <p:grpSpPr>
          <a:xfrm>
            <a:off x="149723" y="1779871"/>
            <a:ext cx="4969018" cy="525775"/>
            <a:chOff x="1530019" y="1615888"/>
            <a:chExt cx="4600084" cy="728090"/>
          </a:xfrm>
          <a:solidFill>
            <a:schemeClr val="accent1">
              <a:lumMod val="50000"/>
            </a:schemeClr>
          </a:solidFill>
        </p:grpSpPr>
        <p:sp>
          <p:nvSpPr>
            <p:cNvPr id="41" name="箭头: V 形 40"/>
            <p:cNvSpPr/>
            <p:nvPr/>
          </p:nvSpPr>
          <p:spPr>
            <a:xfrm>
              <a:off x="1530019" y="1615888"/>
              <a:ext cx="4600084"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文本框 41"/>
            <p:cNvSpPr txBox="1"/>
            <p:nvPr/>
          </p:nvSpPr>
          <p:spPr>
            <a:xfrm>
              <a:off x="2091324" y="1635552"/>
              <a:ext cx="3530460"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conflicting </a:t>
              </a:r>
              <a:r>
                <a:rPr lang="en-US" altLang="zh-CN" sz="2400" b="1" i="1" dirty="0">
                  <a:ln w="12700">
                    <a:noFill/>
                  </a:ln>
                  <a:solidFill>
                    <a:schemeClr val="bg1"/>
                  </a:solidFill>
                  <a:latin typeface="微软雅黑" panose="020B0503020204020204" pitchFamily="34" charset="-122"/>
                  <a:ea typeface="微软雅黑" panose="020B0503020204020204" pitchFamily="34" charset="-122"/>
                  <a:cs typeface="+mj-cs"/>
                </a:rPr>
                <a:t>adj</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有冲突的</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63" name="组合 62"/>
          <p:cNvGrpSpPr/>
          <p:nvPr/>
        </p:nvGrpSpPr>
        <p:grpSpPr>
          <a:xfrm>
            <a:off x="-461643" y="2404123"/>
            <a:ext cx="4311266" cy="595007"/>
            <a:chOff x="1530018" y="1516376"/>
            <a:chExt cx="3606058" cy="827602"/>
          </a:xfrm>
          <a:solidFill>
            <a:schemeClr val="tx2"/>
          </a:solidFill>
        </p:grpSpPr>
        <p:sp>
          <p:nvSpPr>
            <p:cNvPr id="64" name="箭头: V 形 63"/>
            <p:cNvSpPr/>
            <p:nvPr/>
          </p:nvSpPr>
          <p:spPr>
            <a:xfrm>
              <a:off x="1530018" y="1615889"/>
              <a:ext cx="3606058"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文本框 64"/>
            <p:cNvSpPr txBox="1"/>
            <p:nvPr/>
          </p:nvSpPr>
          <p:spPr>
            <a:xfrm>
              <a:off x="2216204" y="1516376"/>
              <a:ext cx="2224057"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persuade </a:t>
              </a:r>
              <a:r>
                <a:rPr lang="en-US" altLang="zh-CN" sz="2400" b="1" i="1" dirty="0">
                  <a:solidFill>
                    <a:srgbClr val="002060"/>
                  </a:solidFill>
                  <a:latin typeface="微软雅黑" panose="020B0503020204020204" pitchFamily="34" charset="-122"/>
                  <a:ea typeface="微软雅黑" panose="020B0503020204020204" pitchFamily="34" charset="-122"/>
                  <a:cs typeface="+mj-cs"/>
                </a:rPr>
                <a:t>v</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劝说</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66" name="组合 65"/>
          <p:cNvGrpSpPr/>
          <p:nvPr/>
        </p:nvGrpSpPr>
        <p:grpSpPr>
          <a:xfrm>
            <a:off x="4496553" y="4537933"/>
            <a:ext cx="5525272" cy="612119"/>
            <a:chOff x="1530019" y="1492575"/>
            <a:chExt cx="4905058" cy="851403"/>
          </a:xfrm>
          <a:solidFill>
            <a:schemeClr val="tx2"/>
          </a:solidFill>
        </p:grpSpPr>
        <p:sp>
          <p:nvSpPr>
            <p:cNvPr id="67" name="箭头: V 形 66"/>
            <p:cNvSpPr/>
            <p:nvPr/>
          </p:nvSpPr>
          <p:spPr>
            <a:xfrm>
              <a:off x="1530019" y="1615889"/>
              <a:ext cx="4905058"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文本框 67"/>
            <p:cNvSpPr txBox="1"/>
            <p:nvPr/>
          </p:nvSpPr>
          <p:spPr>
            <a:xfrm>
              <a:off x="2000758" y="1492575"/>
              <a:ext cx="3707711"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come to realize </a:t>
              </a:r>
              <a:r>
                <a:rPr lang="zh-CN" altLang="en-US" sz="2400" b="1" dirty="0">
                  <a:solidFill>
                    <a:srgbClr val="002060"/>
                  </a:solidFill>
                  <a:latin typeface="微软雅黑" panose="020B0503020204020204" pitchFamily="34" charset="-122"/>
                  <a:ea typeface="微软雅黑" panose="020B0503020204020204" pitchFamily="34" charset="-122"/>
                  <a:cs typeface="+mj-cs"/>
                </a:rPr>
                <a:t>开始意识到</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91" name="组合 90"/>
          <p:cNvGrpSpPr/>
          <p:nvPr/>
        </p:nvGrpSpPr>
        <p:grpSpPr>
          <a:xfrm>
            <a:off x="4860640" y="1691997"/>
            <a:ext cx="7789409" cy="612118"/>
            <a:chOff x="1530019" y="1492576"/>
            <a:chExt cx="6915045" cy="851402"/>
          </a:xfrm>
          <a:solidFill>
            <a:schemeClr val="tx2"/>
          </a:solidFill>
        </p:grpSpPr>
        <p:sp>
          <p:nvSpPr>
            <p:cNvPr id="92" name="箭头: V 形 91"/>
            <p:cNvSpPr/>
            <p:nvPr/>
          </p:nvSpPr>
          <p:spPr>
            <a:xfrm>
              <a:off x="1530019" y="1615889"/>
              <a:ext cx="2935971"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文本框 92"/>
            <p:cNvSpPr txBox="1"/>
            <p:nvPr/>
          </p:nvSpPr>
          <p:spPr>
            <a:xfrm>
              <a:off x="2000758" y="1492576"/>
              <a:ext cx="6444306"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belief </a:t>
              </a:r>
              <a:r>
                <a:rPr lang="en-US" altLang="zh-CN" sz="2400" b="1" i="1" dirty="0">
                  <a:solidFill>
                    <a:srgbClr val="002060"/>
                  </a:solidFill>
                  <a:latin typeface="微软雅黑" panose="020B0503020204020204" pitchFamily="34" charset="-122"/>
                  <a:ea typeface="微软雅黑" panose="020B0503020204020204" pitchFamily="34" charset="-122"/>
                  <a:cs typeface="+mj-cs"/>
                </a:rPr>
                <a:t>n</a:t>
              </a:r>
              <a:r>
                <a:rPr lang="en-US" altLang="zh-CN" sz="2400" b="1" dirty="0">
                  <a:solidFill>
                    <a:srgbClr val="002060"/>
                  </a:solidFill>
                  <a:latin typeface="微软雅黑" panose="020B0503020204020204" pitchFamily="34" charset="-122"/>
                  <a:ea typeface="微软雅黑" panose="020B0503020204020204" pitchFamily="34" charset="-122"/>
                  <a:cs typeface="+mj-cs"/>
                </a:rPr>
                <a:t>. </a:t>
              </a:r>
              <a:r>
                <a:rPr lang="zh-CN" altLang="en-US" sz="2400" b="1" dirty="0">
                  <a:solidFill>
                    <a:srgbClr val="002060"/>
                  </a:solidFill>
                  <a:latin typeface="微软雅黑" panose="020B0503020204020204" pitchFamily="34" charset="-122"/>
                  <a:ea typeface="微软雅黑" panose="020B0503020204020204" pitchFamily="34" charset="-122"/>
                  <a:cs typeface="+mj-cs"/>
                </a:rPr>
                <a:t>信念</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0" name="组合 99"/>
          <p:cNvGrpSpPr/>
          <p:nvPr/>
        </p:nvGrpSpPr>
        <p:grpSpPr>
          <a:xfrm>
            <a:off x="101793" y="3182432"/>
            <a:ext cx="6114251" cy="525775"/>
            <a:chOff x="1530018" y="1615888"/>
            <a:chExt cx="5660287" cy="728090"/>
          </a:xfrm>
          <a:solidFill>
            <a:schemeClr val="accent1">
              <a:lumMod val="50000"/>
            </a:schemeClr>
          </a:solidFill>
        </p:grpSpPr>
        <p:sp>
          <p:nvSpPr>
            <p:cNvPr id="101" name="箭头: V 形 100"/>
            <p:cNvSpPr/>
            <p:nvPr/>
          </p:nvSpPr>
          <p:spPr>
            <a:xfrm>
              <a:off x="1530018" y="1615888"/>
              <a:ext cx="5660287"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文本框 101"/>
            <p:cNvSpPr txBox="1"/>
            <p:nvPr/>
          </p:nvSpPr>
          <p:spPr>
            <a:xfrm>
              <a:off x="2091324" y="1635552"/>
              <a:ext cx="4572811"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be extracted from ...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由</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提取</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03" name="组合 102"/>
          <p:cNvGrpSpPr/>
          <p:nvPr/>
        </p:nvGrpSpPr>
        <p:grpSpPr>
          <a:xfrm>
            <a:off x="136522" y="4633247"/>
            <a:ext cx="4769347" cy="525775"/>
            <a:chOff x="1530019" y="1615888"/>
            <a:chExt cx="6711955" cy="728089"/>
          </a:xfrm>
          <a:solidFill>
            <a:schemeClr val="accent1">
              <a:lumMod val="50000"/>
            </a:schemeClr>
          </a:solidFill>
        </p:grpSpPr>
        <p:sp>
          <p:nvSpPr>
            <p:cNvPr id="104" name="箭头: V 形 103"/>
            <p:cNvSpPr/>
            <p:nvPr/>
          </p:nvSpPr>
          <p:spPr>
            <a:xfrm>
              <a:off x="1530019" y="1615888"/>
              <a:ext cx="6525202" cy="72808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文本框 104"/>
            <p:cNvSpPr txBox="1"/>
            <p:nvPr/>
          </p:nvSpPr>
          <p:spPr>
            <a:xfrm>
              <a:off x="2060654" y="1635552"/>
              <a:ext cx="6181320" cy="639310"/>
            </a:xfrm>
            <a:prstGeom prst="rect">
              <a:avLst/>
            </a:prstGeom>
            <a:noFill/>
            <a:ln>
              <a:noFill/>
            </a:ln>
          </p:spPr>
          <p:txBody>
            <a:bodyPr wrap="squar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different from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不同于</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10" name="组合 109"/>
          <p:cNvGrpSpPr/>
          <p:nvPr/>
        </p:nvGrpSpPr>
        <p:grpSpPr>
          <a:xfrm>
            <a:off x="-457890" y="3871423"/>
            <a:ext cx="7070979" cy="610567"/>
            <a:chOff x="1530019" y="1494733"/>
            <a:chExt cx="6277260" cy="849245"/>
          </a:xfrm>
          <a:solidFill>
            <a:schemeClr val="tx2"/>
          </a:solidFill>
        </p:grpSpPr>
        <p:sp>
          <p:nvSpPr>
            <p:cNvPr id="111" name="箭头: V 形 110"/>
            <p:cNvSpPr/>
            <p:nvPr/>
          </p:nvSpPr>
          <p:spPr>
            <a:xfrm>
              <a:off x="1530019" y="1615888"/>
              <a:ext cx="5517510" cy="728090"/>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文本框 111"/>
            <p:cNvSpPr txBox="1"/>
            <p:nvPr/>
          </p:nvSpPr>
          <p:spPr>
            <a:xfrm>
              <a:off x="2289769" y="1494733"/>
              <a:ext cx="5517510" cy="808199"/>
            </a:xfrm>
            <a:prstGeom prst="rect">
              <a:avLst/>
            </a:prstGeom>
            <a:noFill/>
            <a:ln>
              <a:noFill/>
            </a:ln>
          </p:spPr>
          <p:txBody>
            <a:bodyPr wrap="squar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as time passes by </a:t>
              </a:r>
              <a:r>
                <a:rPr lang="zh-CN" altLang="en-US" sz="2400" b="1" dirty="0">
                  <a:solidFill>
                    <a:srgbClr val="002060"/>
                  </a:solidFill>
                  <a:latin typeface="微软雅黑" panose="020B0503020204020204" pitchFamily="34" charset="-122"/>
                  <a:ea typeface="微软雅黑" panose="020B0503020204020204" pitchFamily="34" charset="-122"/>
                  <a:cs typeface="+mj-cs"/>
                </a:rPr>
                <a:t>随着时光流逝</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113" name="组合 112"/>
          <p:cNvGrpSpPr/>
          <p:nvPr/>
        </p:nvGrpSpPr>
        <p:grpSpPr>
          <a:xfrm>
            <a:off x="101793" y="5343981"/>
            <a:ext cx="5122923" cy="525775"/>
            <a:chOff x="1530017" y="1615888"/>
            <a:chExt cx="4742562" cy="728090"/>
          </a:xfrm>
          <a:solidFill>
            <a:schemeClr val="accent1">
              <a:lumMod val="50000"/>
            </a:schemeClr>
          </a:solidFill>
        </p:grpSpPr>
        <p:sp>
          <p:nvSpPr>
            <p:cNvPr id="114" name="箭头: V 形 113"/>
            <p:cNvSpPr/>
            <p:nvPr/>
          </p:nvSpPr>
          <p:spPr>
            <a:xfrm>
              <a:off x="1530017" y="1615888"/>
              <a:ext cx="4742562"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5" name="文本框 114"/>
            <p:cNvSpPr txBox="1"/>
            <p:nvPr/>
          </p:nvSpPr>
          <p:spPr>
            <a:xfrm>
              <a:off x="1911228" y="1667560"/>
              <a:ext cx="3527848"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argue with ...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和</a:t>
              </a:r>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争吵</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43" name="组合 42"/>
          <p:cNvGrpSpPr/>
          <p:nvPr/>
        </p:nvGrpSpPr>
        <p:grpSpPr>
          <a:xfrm>
            <a:off x="-461643" y="5982104"/>
            <a:ext cx="7008747" cy="612119"/>
            <a:chOff x="1530018" y="1492575"/>
            <a:chExt cx="6222013" cy="851403"/>
          </a:xfrm>
          <a:solidFill>
            <a:schemeClr val="tx2"/>
          </a:solidFill>
        </p:grpSpPr>
        <p:sp>
          <p:nvSpPr>
            <p:cNvPr id="44" name="箭头: V 形 43"/>
            <p:cNvSpPr/>
            <p:nvPr/>
          </p:nvSpPr>
          <p:spPr>
            <a:xfrm>
              <a:off x="1530018" y="1615889"/>
              <a:ext cx="6222013" cy="728089"/>
            </a:xfrm>
            <a:prstGeom prst="chevron">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文本框 44"/>
            <p:cNvSpPr txBox="1"/>
            <p:nvPr/>
          </p:nvSpPr>
          <p:spPr>
            <a:xfrm>
              <a:off x="2000758" y="1492575"/>
              <a:ext cx="5211892" cy="808199"/>
            </a:xfrm>
            <a:prstGeom prst="rect">
              <a:avLst/>
            </a:prstGeom>
            <a:noFill/>
            <a:ln>
              <a:noFill/>
            </a:ln>
          </p:spPr>
          <p:txBody>
            <a:bodyPr wrap="none" rtlCol="0">
              <a:spAutoFit/>
            </a:bodyPr>
            <a:lstStyle/>
            <a:p>
              <a:pPr marL="0" indent="0">
                <a:lnSpc>
                  <a:spcPct val="150000"/>
                </a:lnSpc>
                <a:buNone/>
              </a:pPr>
              <a:r>
                <a:rPr lang="en-US" altLang="zh-CN" sz="2400" b="1" dirty="0">
                  <a:solidFill>
                    <a:srgbClr val="002060"/>
                  </a:solidFill>
                  <a:latin typeface="微软雅黑" panose="020B0503020204020204" pitchFamily="34" charset="-122"/>
                  <a:ea typeface="微软雅黑" panose="020B0503020204020204" pitchFamily="34" charset="-122"/>
                  <a:cs typeface="+mj-cs"/>
                </a:rPr>
                <a:t>there is no need to do ... </a:t>
              </a:r>
              <a:r>
                <a:rPr lang="zh-CN" altLang="en-US" sz="2400" b="1" dirty="0">
                  <a:solidFill>
                    <a:srgbClr val="002060"/>
                  </a:solidFill>
                  <a:latin typeface="微软雅黑" panose="020B0503020204020204" pitchFamily="34" charset="-122"/>
                  <a:ea typeface="微软雅黑" panose="020B0503020204020204" pitchFamily="34" charset="-122"/>
                  <a:cs typeface="+mj-cs"/>
                </a:rPr>
                <a:t>不需要做</a:t>
              </a:r>
              <a:r>
                <a:rPr lang="en-US" altLang="zh-CN" sz="2400" b="1" dirty="0">
                  <a:solidFill>
                    <a:srgbClr val="002060"/>
                  </a:solidFill>
                  <a:latin typeface="微软雅黑" panose="020B0503020204020204" pitchFamily="34" charset="-122"/>
                  <a:ea typeface="微软雅黑" panose="020B0503020204020204" pitchFamily="34" charset="-122"/>
                  <a:cs typeface="+mj-cs"/>
                </a:rPr>
                <a:t>……</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grpSp>
        <p:nvGrpSpPr>
          <p:cNvPr id="46" name="组合 45"/>
          <p:cNvGrpSpPr/>
          <p:nvPr/>
        </p:nvGrpSpPr>
        <p:grpSpPr>
          <a:xfrm>
            <a:off x="3587502" y="2473945"/>
            <a:ext cx="3606798" cy="525775"/>
            <a:chOff x="1530019" y="1615888"/>
            <a:chExt cx="3339005" cy="728090"/>
          </a:xfrm>
          <a:solidFill>
            <a:schemeClr val="accent1">
              <a:lumMod val="50000"/>
            </a:schemeClr>
          </a:solidFill>
        </p:grpSpPr>
        <p:sp>
          <p:nvSpPr>
            <p:cNvPr id="47" name="箭头: V 形 46"/>
            <p:cNvSpPr/>
            <p:nvPr/>
          </p:nvSpPr>
          <p:spPr>
            <a:xfrm>
              <a:off x="1530019" y="1615888"/>
              <a:ext cx="3339005" cy="72809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文本框 47"/>
            <p:cNvSpPr txBox="1"/>
            <p:nvPr/>
          </p:nvSpPr>
          <p:spPr>
            <a:xfrm>
              <a:off x="2091324" y="1635552"/>
              <a:ext cx="1872077" cy="639311"/>
            </a:xfrm>
            <a:prstGeom prst="rect">
              <a:avLst/>
            </a:prstGeom>
            <a:noFill/>
            <a:ln>
              <a:noFill/>
            </a:ln>
          </p:spPr>
          <p:txBody>
            <a:bodyPr wrap="none" rtlCol="0">
              <a:spAutoFit/>
            </a:bodyPr>
            <a:lstStyle/>
            <a:p>
              <a:r>
                <a:rPr lang="en-US" altLang="zh-CN" sz="2400" b="1" dirty="0">
                  <a:ln w="12700">
                    <a:noFill/>
                  </a:ln>
                  <a:solidFill>
                    <a:schemeClr val="bg1"/>
                  </a:solidFill>
                  <a:latin typeface="微软雅黑" panose="020B0503020204020204" pitchFamily="34" charset="-122"/>
                  <a:ea typeface="微软雅黑" panose="020B0503020204020204" pitchFamily="34" charset="-122"/>
                  <a:cs typeface="+mj-cs"/>
                </a:rPr>
                <a:t>tend to </a:t>
              </a:r>
              <a:r>
                <a:rPr lang="zh-CN" altLang="en-US" sz="2400" b="1" dirty="0">
                  <a:ln w="12700">
                    <a:noFill/>
                  </a:ln>
                  <a:solidFill>
                    <a:schemeClr val="bg1"/>
                  </a:solidFill>
                  <a:latin typeface="微软雅黑" panose="020B0503020204020204" pitchFamily="34" charset="-122"/>
                  <a:ea typeface="微软雅黑" panose="020B0503020204020204" pitchFamily="34" charset="-122"/>
                  <a:cs typeface="+mj-cs"/>
                </a:rPr>
                <a:t>趋向</a:t>
              </a:r>
              <a:endParaRPr lang="zh-CN" altLang="en-US" sz="3000" b="1" dirty="0">
                <a:ln w="12700">
                  <a:noFill/>
                </a:ln>
                <a:solidFill>
                  <a:schemeClr val="bg1"/>
                </a:solidFill>
                <a:latin typeface="微软雅黑" panose="020B0503020204020204" pitchFamily="34" charset="-122"/>
                <a:ea typeface="微软雅黑" panose="020B0503020204020204" pitchFamily="34" charset="-122"/>
                <a:cs typeface="+mj-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200"/>
                                  </p:stCondLst>
                                  <p:childTnLst>
                                    <p:set>
                                      <p:cBhvr>
                                        <p:cTn id="16" dur="1" fill="hold">
                                          <p:stCondLst>
                                            <p:cond delay="0"/>
                                          </p:stCondLst>
                                        </p:cTn>
                                        <p:tgtEl>
                                          <p:spTgt spid="91"/>
                                        </p:tgtEl>
                                        <p:attrNameLst>
                                          <p:attrName>style.visibility</p:attrName>
                                        </p:attrNameLst>
                                      </p:cBhvr>
                                      <p:to>
                                        <p:strVal val="visible"/>
                                      </p:to>
                                    </p:set>
                                    <p:anim calcmode="lin" valueType="num">
                                      <p:cBhvr additive="base">
                                        <p:cTn id="17" dur="500" fill="hold"/>
                                        <p:tgtEl>
                                          <p:spTgt spid="91"/>
                                        </p:tgtEl>
                                        <p:attrNameLst>
                                          <p:attrName>ppt_x</p:attrName>
                                        </p:attrNameLst>
                                      </p:cBhvr>
                                      <p:tavLst>
                                        <p:tav tm="0">
                                          <p:val>
                                            <p:strVal val="0-#ppt_w/2"/>
                                          </p:val>
                                        </p:tav>
                                        <p:tav tm="100000">
                                          <p:val>
                                            <p:strVal val="#ppt_x"/>
                                          </p:val>
                                        </p:tav>
                                      </p:tavLst>
                                    </p:anim>
                                    <p:anim calcmode="lin" valueType="num">
                                      <p:cBhvr additive="base">
                                        <p:cTn id="18" dur="500" fill="hold"/>
                                        <p:tgtEl>
                                          <p:spTgt spid="91"/>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0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500" fill="hold"/>
                                        <p:tgtEl>
                                          <p:spTgt spid="63"/>
                                        </p:tgtEl>
                                        <p:attrNameLst>
                                          <p:attrName>ppt_x</p:attrName>
                                        </p:attrNameLst>
                                      </p:cBhvr>
                                      <p:tavLst>
                                        <p:tav tm="0">
                                          <p:val>
                                            <p:strVal val="0-#ppt_w/2"/>
                                          </p:val>
                                        </p:tav>
                                        <p:tav tm="100000">
                                          <p:val>
                                            <p:strVal val="#ppt_x"/>
                                          </p:val>
                                        </p:tav>
                                      </p:tavLst>
                                    </p:anim>
                                    <p:anim calcmode="lin" valueType="num">
                                      <p:cBhvr additive="base">
                                        <p:cTn id="22" dur="500" fill="hold"/>
                                        <p:tgtEl>
                                          <p:spTgt spid="6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400"/>
                                  </p:stCondLst>
                                  <p:childTnLst>
                                    <p:set>
                                      <p:cBhvr>
                                        <p:cTn id="24" dur="1" fill="hold">
                                          <p:stCondLst>
                                            <p:cond delay="0"/>
                                          </p:stCondLst>
                                        </p:cTn>
                                        <p:tgtEl>
                                          <p:spTgt spid="110"/>
                                        </p:tgtEl>
                                        <p:attrNameLst>
                                          <p:attrName>style.visibility</p:attrName>
                                        </p:attrNameLst>
                                      </p:cBhvr>
                                      <p:to>
                                        <p:strVal val="visible"/>
                                      </p:to>
                                    </p:set>
                                    <p:anim calcmode="lin" valueType="num">
                                      <p:cBhvr additive="base">
                                        <p:cTn id="25" dur="500" fill="hold"/>
                                        <p:tgtEl>
                                          <p:spTgt spid="110"/>
                                        </p:tgtEl>
                                        <p:attrNameLst>
                                          <p:attrName>ppt_x</p:attrName>
                                        </p:attrNameLst>
                                      </p:cBhvr>
                                      <p:tavLst>
                                        <p:tav tm="0">
                                          <p:val>
                                            <p:strVal val="0-#ppt_w/2"/>
                                          </p:val>
                                        </p:tav>
                                        <p:tav tm="100000">
                                          <p:val>
                                            <p:strVal val="#ppt_x"/>
                                          </p:val>
                                        </p:tav>
                                      </p:tavLst>
                                    </p:anim>
                                    <p:anim calcmode="lin" valueType="num">
                                      <p:cBhvr additive="base">
                                        <p:cTn id="26" dur="500" fill="hold"/>
                                        <p:tgtEl>
                                          <p:spTgt spid="110"/>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550"/>
                                  </p:stCondLst>
                                  <p:childTnLst>
                                    <p:set>
                                      <p:cBhvr>
                                        <p:cTn id="28" dur="1" fill="hold">
                                          <p:stCondLst>
                                            <p:cond delay="0"/>
                                          </p:stCondLst>
                                        </p:cTn>
                                        <p:tgtEl>
                                          <p:spTgt spid="66"/>
                                        </p:tgtEl>
                                        <p:attrNameLst>
                                          <p:attrName>style.visibility</p:attrName>
                                        </p:attrNameLst>
                                      </p:cBhvr>
                                      <p:to>
                                        <p:strVal val="visible"/>
                                      </p:to>
                                    </p:set>
                                    <p:anim calcmode="lin" valueType="num">
                                      <p:cBhvr additive="base">
                                        <p:cTn id="29" dur="500" fill="hold"/>
                                        <p:tgtEl>
                                          <p:spTgt spid="66"/>
                                        </p:tgtEl>
                                        <p:attrNameLst>
                                          <p:attrName>ppt_x</p:attrName>
                                        </p:attrNameLst>
                                      </p:cBhvr>
                                      <p:tavLst>
                                        <p:tav tm="0">
                                          <p:val>
                                            <p:strVal val="0-#ppt_w/2"/>
                                          </p:val>
                                        </p:tav>
                                        <p:tav tm="100000">
                                          <p:val>
                                            <p:strVal val="#ppt_x"/>
                                          </p:val>
                                        </p:tav>
                                      </p:tavLst>
                                    </p:anim>
                                    <p:anim calcmode="lin" valueType="num">
                                      <p:cBhvr additive="base">
                                        <p:cTn id="30" dur="500" fill="hold"/>
                                        <p:tgtEl>
                                          <p:spTgt spid="66"/>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400"/>
                                  </p:stCondLst>
                                  <p:childTnLst>
                                    <p:set>
                                      <p:cBhvr>
                                        <p:cTn id="32" dur="1" fill="hold">
                                          <p:stCondLst>
                                            <p:cond delay="0"/>
                                          </p:stCondLst>
                                        </p:cTn>
                                        <p:tgtEl>
                                          <p:spTgt spid="94"/>
                                        </p:tgtEl>
                                        <p:attrNameLst>
                                          <p:attrName>style.visibility</p:attrName>
                                        </p:attrNameLst>
                                      </p:cBhvr>
                                      <p:to>
                                        <p:strVal val="visible"/>
                                      </p:to>
                                    </p:set>
                                    <p:anim calcmode="lin" valueType="num">
                                      <p:cBhvr additive="base">
                                        <p:cTn id="33" dur="500" fill="hold"/>
                                        <p:tgtEl>
                                          <p:spTgt spid="94"/>
                                        </p:tgtEl>
                                        <p:attrNameLst>
                                          <p:attrName>ppt_x</p:attrName>
                                        </p:attrNameLst>
                                      </p:cBhvr>
                                      <p:tavLst>
                                        <p:tav tm="0">
                                          <p:val>
                                            <p:strVal val="0-#ppt_w/2"/>
                                          </p:val>
                                        </p:tav>
                                        <p:tav tm="100000">
                                          <p:val>
                                            <p:strVal val="#ppt_x"/>
                                          </p:val>
                                        </p:tav>
                                      </p:tavLst>
                                    </p:anim>
                                    <p:anim calcmode="lin" valueType="num">
                                      <p:cBhvr additive="base">
                                        <p:cTn id="34" dur="500" fill="hold"/>
                                        <p:tgtEl>
                                          <p:spTgt spid="94"/>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10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fill="hold"/>
                                        <p:tgtEl>
                                          <p:spTgt spid="40"/>
                                        </p:tgtEl>
                                        <p:attrNameLst>
                                          <p:attrName>ppt_x</p:attrName>
                                        </p:attrNameLst>
                                      </p:cBhvr>
                                      <p:tavLst>
                                        <p:tav tm="0">
                                          <p:val>
                                            <p:strVal val="0-#ppt_w/2"/>
                                          </p:val>
                                        </p:tav>
                                        <p:tav tm="100000">
                                          <p:val>
                                            <p:strVal val="#ppt_x"/>
                                          </p:val>
                                        </p:tav>
                                      </p:tavLst>
                                    </p:anim>
                                    <p:anim calcmode="lin" valueType="num">
                                      <p:cBhvr additive="base">
                                        <p:cTn id="38" dur="500" fill="hold"/>
                                        <p:tgtEl>
                                          <p:spTgt spid="4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300"/>
                                  </p:stCondLst>
                                  <p:childTnLst>
                                    <p:set>
                                      <p:cBhvr>
                                        <p:cTn id="40" dur="1" fill="hold">
                                          <p:stCondLst>
                                            <p:cond delay="0"/>
                                          </p:stCondLst>
                                        </p:cTn>
                                        <p:tgtEl>
                                          <p:spTgt spid="100"/>
                                        </p:tgtEl>
                                        <p:attrNameLst>
                                          <p:attrName>style.visibility</p:attrName>
                                        </p:attrNameLst>
                                      </p:cBhvr>
                                      <p:to>
                                        <p:strVal val="visible"/>
                                      </p:to>
                                    </p:set>
                                    <p:anim calcmode="lin" valueType="num">
                                      <p:cBhvr additive="base">
                                        <p:cTn id="41" dur="500" fill="hold"/>
                                        <p:tgtEl>
                                          <p:spTgt spid="100"/>
                                        </p:tgtEl>
                                        <p:attrNameLst>
                                          <p:attrName>ppt_x</p:attrName>
                                        </p:attrNameLst>
                                      </p:cBhvr>
                                      <p:tavLst>
                                        <p:tav tm="0">
                                          <p:val>
                                            <p:strVal val="0-#ppt_w/2"/>
                                          </p:val>
                                        </p:tav>
                                        <p:tav tm="100000">
                                          <p:val>
                                            <p:strVal val="#ppt_x"/>
                                          </p:val>
                                        </p:tav>
                                      </p:tavLst>
                                    </p:anim>
                                    <p:anim calcmode="lin" valueType="num">
                                      <p:cBhvr additive="base">
                                        <p:cTn id="42" dur="500" fill="hold"/>
                                        <p:tgtEl>
                                          <p:spTgt spid="100"/>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500"/>
                                  </p:stCondLst>
                                  <p:childTnLst>
                                    <p:set>
                                      <p:cBhvr>
                                        <p:cTn id="44" dur="1" fill="hold">
                                          <p:stCondLst>
                                            <p:cond delay="0"/>
                                          </p:stCondLst>
                                        </p:cTn>
                                        <p:tgtEl>
                                          <p:spTgt spid="103"/>
                                        </p:tgtEl>
                                        <p:attrNameLst>
                                          <p:attrName>style.visibility</p:attrName>
                                        </p:attrNameLst>
                                      </p:cBhvr>
                                      <p:to>
                                        <p:strVal val="visible"/>
                                      </p:to>
                                    </p:set>
                                    <p:anim calcmode="lin" valueType="num">
                                      <p:cBhvr additive="base">
                                        <p:cTn id="45" dur="500" fill="hold"/>
                                        <p:tgtEl>
                                          <p:spTgt spid="103"/>
                                        </p:tgtEl>
                                        <p:attrNameLst>
                                          <p:attrName>ppt_x</p:attrName>
                                        </p:attrNameLst>
                                      </p:cBhvr>
                                      <p:tavLst>
                                        <p:tav tm="0">
                                          <p:val>
                                            <p:strVal val="0-#ppt_w/2"/>
                                          </p:val>
                                        </p:tav>
                                        <p:tav tm="100000">
                                          <p:val>
                                            <p:strVal val="#ppt_x"/>
                                          </p:val>
                                        </p:tav>
                                      </p:tavLst>
                                    </p:anim>
                                    <p:anim calcmode="lin" valueType="num">
                                      <p:cBhvr additive="base">
                                        <p:cTn id="46" dur="500" fill="hold"/>
                                        <p:tgtEl>
                                          <p:spTgt spid="103"/>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600"/>
                                  </p:stCondLst>
                                  <p:childTnLst>
                                    <p:set>
                                      <p:cBhvr>
                                        <p:cTn id="48" dur="1" fill="hold">
                                          <p:stCondLst>
                                            <p:cond delay="0"/>
                                          </p:stCondLst>
                                        </p:cTn>
                                        <p:tgtEl>
                                          <p:spTgt spid="113"/>
                                        </p:tgtEl>
                                        <p:attrNameLst>
                                          <p:attrName>style.visibility</p:attrName>
                                        </p:attrNameLst>
                                      </p:cBhvr>
                                      <p:to>
                                        <p:strVal val="visible"/>
                                      </p:to>
                                    </p:set>
                                    <p:anim calcmode="lin" valueType="num">
                                      <p:cBhvr additive="base">
                                        <p:cTn id="49" dur="500" fill="hold"/>
                                        <p:tgtEl>
                                          <p:spTgt spid="113"/>
                                        </p:tgtEl>
                                        <p:attrNameLst>
                                          <p:attrName>ppt_x</p:attrName>
                                        </p:attrNameLst>
                                      </p:cBhvr>
                                      <p:tavLst>
                                        <p:tav tm="0">
                                          <p:val>
                                            <p:strVal val="0-#ppt_w/2"/>
                                          </p:val>
                                        </p:tav>
                                        <p:tav tm="100000">
                                          <p:val>
                                            <p:strVal val="#ppt_x"/>
                                          </p:val>
                                        </p:tav>
                                      </p:tavLst>
                                    </p:anim>
                                    <p:anim calcmode="lin" valueType="num">
                                      <p:cBhvr additive="base">
                                        <p:cTn id="50" dur="500" fill="hold"/>
                                        <p:tgtEl>
                                          <p:spTgt spid="113"/>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700"/>
                                  </p:stCondLst>
                                  <p:childTnLst>
                                    <p:set>
                                      <p:cBhvr>
                                        <p:cTn id="52" dur="1" fill="hold">
                                          <p:stCondLst>
                                            <p:cond delay="0"/>
                                          </p:stCondLst>
                                        </p:cTn>
                                        <p:tgtEl>
                                          <p:spTgt spid="43"/>
                                        </p:tgtEl>
                                        <p:attrNameLst>
                                          <p:attrName>style.visibility</p:attrName>
                                        </p:attrNameLst>
                                      </p:cBhvr>
                                      <p:to>
                                        <p:strVal val="visible"/>
                                      </p:to>
                                    </p:set>
                                    <p:anim calcmode="lin" valueType="num">
                                      <p:cBhvr additive="base">
                                        <p:cTn id="53" dur="500" fill="hold"/>
                                        <p:tgtEl>
                                          <p:spTgt spid="43"/>
                                        </p:tgtEl>
                                        <p:attrNameLst>
                                          <p:attrName>ppt_x</p:attrName>
                                        </p:attrNameLst>
                                      </p:cBhvr>
                                      <p:tavLst>
                                        <p:tav tm="0">
                                          <p:val>
                                            <p:strVal val="0-#ppt_w/2"/>
                                          </p:val>
                                        </p:tav>
                                        <p:tav tm="100000">
                                          <p:val>
                                            <p:strVal val="#ppt_x"/>
                                          </p:val>
                                        </p:tav>
                                      </p:tavLst>
                                    </p:anim>
                                    <p:anim calcmode="lin" valueType="num">
                                      <p:cBhvr additive="base">
                                        <p:cTn id="54" dur="500" fill="hold"/>
                                        <p:tgtEl>
                                          <p:spTgt spid="43"/>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300"/>
                                  </p:stCondLst>
                                  <p:childTnLst>
                                    <p:set>
                                      <p:cBhvr>
                                        <p:cTn id="56" dur="1" fill="hold">
                                          <p:stCondLst>
                                            <p:cond delay="0"/>
                                          </p:stCondLst>
                                        </p:cTn>
                                        <p:tgtEl>
                                          <p:spTgt spid="46"/>
                                        </p:tgtEl>
                                        <p:attrNameLst>
                                          <p:attrName>style.visibility</p:attrName>
                                        </p:attrNameLst>
                                      </p:cBhvr>
                                      <p:to>
                                        <p:strVal val="visible"/>
                                      </p:to>
                                    </p:set>
                                    <p:anim calcmode="lin" valueType="num">
                                      <p:cBhvr additive="base">
                                        <p:cTn id="57" dur="500" fill="hold"/>
                                        <p:tgtEl>
                                          <p:spTgt spid="46"/>
                                        </p:tgtEl>
                                        <p:attrNameLst>
                                          <p:attrName>ppt_x</p:attrName>
                                        </p:attrNameLst>
                                      </p:cBhvr>
                                      <p:tavLst>
                                        <p:tav tm="0">
                                          <p:val>
                                            <p:strVal val="0-#ppt_w/2"/>
                                          </p:val>
                                        </p:tav>
                                        <p:tav tm="100000">
                                          <p:val>
                                            <p:strVal val="#ppt_x"/>
                                          </p:val>
                                        </p:tav>
                                      </p:tavLst>
                                    </p:anim>
                                    <p:anim calcmode="lin" valueType="num">
                                      <p:cBhvr additive="base">
                                        <p:cTn id="58"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86</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四、 真题回放，一比高低</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832329" y="3784645"/>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16. A. see		B. understand 	C. keep 	 D. like</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17. A. roots 	B. leaves		C. grasses 	 D. branches</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18. A. hide		B. grow 		C. control	 D. recover</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19. A. touch 	B. help 		C. fight 	 D. push</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20. A. reply 		B. voice 		C. song 	 D. move</a:t>
            </a:r>
          </a:p>
        </p:txBody>
      </p:sp>
      <p:pic>
        <p:nvPicPr>
          <p:cNvPr id="7" name="图片 6"/>
          <p:cNvPicPr>
            <a:picLocks noChangeAspect="1"/>
          </p:cNvPicPr>
          <p:nvPr/>
        </p:nvPicPr>
        <p:blipFill>
          <a:blip r:embed="rId3"/>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t>87</a:t>
            </a:fld>
            <a:endParaRPr lang="en-US"/>
          </a:p>
        </p:txBody>
      </p:sp>
      <p:sp>
        <p:nvSpPr>
          <p:cNvPr id="8" name="左箭头 7">
            <a:hlinkClick r:id="rId4"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a:hlinkClick r:id="rId5" action="ppaction://hlinksldjump"/>
          </p:cNvPr>
          <p:cNvSpPr txBox="1"/>
          <p:nvPr/>
        </p:nvSpPr>
        <p:spPr>
          <a:xfrm>
            <a:off x="4608839" y="609173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4" name="文本框 3"/>
          <p:cNvSpPr txBox="1"/>
          <p:nvPr/>
        </p:nvSpPr>
        <p:spPr>
          <a:xfrm>
            <a:off x="395314" y="92399"/>
            <a:ext cx="4966335"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rPr>
              <a:t>2023年广东高职高考完形填空真题</a:t>
            </a:r>
            <a:r>
              <a:rPr lang="zh-CN" altLang="en-US" sz="2400" dirty="0"/>
              <a:t> </a:t>
            </a:r>
          </a:p>
        </p:txBody>
      </p:sp>
      <p:sp>
        <p:nvSpPr>
          <p:cNvPr id="3" name="内容占位符 2"/>
          <p:cNvSpPr>
            <a:spLocks noGrp="1"/>
          </p:cNvSpPr>
          <p:nvPr>
            <p:ph idx="1"/>
          </p:nvPr>
        </p:nvSpPr>
        <p:spPr>
          <a:xfrm>
            <a:off x="591185" y="751205"/>
            <a:ext cx="11420475" cy="2457450"/>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When Mouse was out gathering food for the winter, Buffalo (野牛) came down to eat the grass. The little mouse did not </a:t>
            </a:r>
            <a:r>
              <a:rPr lang="en-US" altLang="zh-CN" sz="2400" b="1" u="sng" dirty="0">
                <a:latin typeface="微软雅黑" panose="020B0503020204020204" pitchFamily="34" charset="-122"/>
                <a:ea typeface="微软雅黑" panose="020B0503020204020204" pitchFamily="34" charset="-122"/>
              </a:rPr>
              <a:t>16</a:t>
            </a:r>
            <a:r>
              <a:rPr lang="en-US" altLang="zh-CN" sz="2400" b="1" dirty="0">
                <a:latin typeface="微软雅黑" panose="020B0503020204020204" pitchFamily="34" charset="-122"/>
                <a:ea typeface="微软雅黑" panose="020B0503020204020204" pitchFamily="34" charset="-122"/>
              </a:rPr>
              <a:t> this, for he knew that Buffalo would eat all the long </a:t>
            </a:r>
            <a:r>
              <a:rPr lang="en-US" altLang="zh-CN" sz="2400" b="1" u="sng" dirty="0">
                <a:latin typeface="微软雅黑" panose="020B0503020204020204" pitchFamily="34" charset="-122"/>
                <a:ea typeface="微软雅黑" panose="020B0503020204020204" pitchFamily="34" charset="-122"/>
              </a:rPr>
              <a:t>17</a:t>
            </a:r>
            <a:r>
              <a:rPr lang="en-US" altLang="zh-CN" sz="2400" b="1" dirty="0">
                <a:latin typeface="微软雅黑" panose="020B0503020204020204" pitchFamily="34" charset="-122"/>
                <a:ea typeface="微软雅黑" panose="020B0503020204020204" pitchFamily="34" charset="-122"/>
              </a:rPr>
              <a:t> , and there would be no place for him to </a:t>
            </a:r>
            <a:r>
              <a:rPr lang="en-US" altLang="zh-CN" sz="2400" b="1" u="sng" dirty="0">
                <a:latin typeface="微软雅黑" panose="020B0503020204020204" pitchFamily="34" charset="-122"/>
                <a:ea typeface="微软雅黑" panose="020B0503020204020204" pitchFamily="34" charset="-122"/>
              </a:rPr>
              <a:t>18</a:t>
            </a:r>
            <a:r>
              <a:rPr lang="en-US" altLang="zh-CN" sz="2400" b="1" dirty="0">
                <a:latin typeface="微软雅黑" panose="020B0503020204020204" pitchFamily="34" charset="-122"/>
                <a:ea typeface="微软雅黑" panose="020B0503020204020204" pitchFamily="34" charset="-122"/>
              </a:rPr>
              <a:t> . He made up his mind to </a:t>
            </a:r>
            <a:r>
              <a:rPr lang="en-US" altLang="zh-CN" sz="2400" b="1" u="sng" dirty="0">
                <a:latin typeface="微软雅黑" panose="020B0503020204020204" pitchFamily="34" charset="-122"/>
                <a:ea typeface="微软雅黑" panose="020B0503020204020204" pitchFamily="34" charset="-122"/>
              </a:rPr>
              <a:t>19</a:t>
            </a:r>
            <a:r>
              <a:rPr lang="en-US" altLang="zh-CN" sz="2400" b="1" dirty="0">
                <a:latin typeface="微软雅黑" panose="020B0503020204020204" pitchFamily="34" charset="-122"/>
                <a:ea typeface="微软雅黑" panose="020B0503020204020204" pitchFamily="34" charset="-122"/>
              </a:rPr>
              <a:t> Buffalo. “Hi, Buffalo, I challenge you to a fight!” he cried in an angry</a:t>
            </a:r>
            <a:r>
              <a:rPr lang="en-US" altLang="zh-CN" sz="2400" b="1" u="sng" dirty="0">
                <a:latin typeface="微软雅黑" panose="020B0503020204020204" pitchFamily="34" charset="-122"/>
                <a:ea typeface="微软雅黑" panose="020B0503020204020204" pitchFamily="34" charset="-122"/>
              </a:rPr>
              <a:t> 20</a:t>
            </a:r>
            <a:r>
              <a:rPr lang="en-US" altLang="zh-CN" sz="2400" b="1" dirty="0">
                <a:latin typeface="微软雅黑" panose="020B0503020204020204" pitchFamily="34" charset="-122"/>
                <a:ea typeface="微软雅黑" panose="020B0503020204020204" pitchFamily="34" charset="-122"/>
              </a:rPr>
              <a:t> .</a:t>
            </a:r>
          </a:p>
        </p:txBody>
      </p:sp>
      <p:sp>
        <p:nvSpPr>
          <p:cNvPr id="22" name="TextBox 22"/>
          <p:cNvSpPr txBox="1"/>
          <p:nvPr/>
        </p:nvSpPr>
        <p:spPr>
          <a:xfrm>
            <a:off x="395596" y="4455691"/>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23" name="TextBox 22"/>
          <p:cNvSpPr txBox="1"/>
          <p:nvPr/>
        </p:nvSpPr>
        <p:spPr>
          <a:xfrm>
            <a:off x="385788" y="4106325"/>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24" name="TextBox 22"/>
          <p:cNvSpPr txBox="1"/>
          <p:nvPr/>
        </p:nvSpPr>
        <p:spPr>
          <a:xfrm>
            <a:off x="385789" y="374614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25" name="TextBox 22"/>
          <p:cNvSpPr txBox="1"/>
          <p:nvPr/>
        </p:nvSpPr>
        <p:spPr>
          <a:xfrm>
            <a:off x="395596" y="4805057"/>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5" name="TextBox 22"/>
          <p:cNvSpPr txBox="1"/>
          <p:nvPr>
            <p:custDataLst>
              <p:tags r:id="rId1"/>
            </p:custDataLst>
          </p:nvPr>
        </p:nvSpPr>
        <p:spPr>
          <a:xfrm>
            <a:off x="395596" y="5222887"/>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up)">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arn(outVertical)">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inVertical)">
                                      <p:cBhvr>
                                        <p:cTn id="23" dur="5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arn(inVertical)">
                                      <p:cBhvr>
                                        <p:cTn id="28" dur="500"/>
                                        <p:tgtEl>
                                          <p:spTgt spid="2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barn(inVertical)">
                                      <p:cBhvr>
                                        <p:cTn id="33" dur="500"/>
                                        <p:tgtEl>
                                          <p:spTgt spid="25"/>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barn(inVertical)">
                                      <p:cBhvr>
                                        <p:cTn id="3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bldLvl="0" animBg="1"/>
      <p:bldP spid="3" grpId="0" build="p"/>
      <p:bldP spid="22" grpId="0"/>
      <p:bldP spid="23" grpId="0"/>
      <p:bldP spid="24" grpId="0"/>
      <p:bldP spid="25" grpId="0"/>
      <p:bldP spid="5" grpId="0"/>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88</a:t>
            </a:fld>
            <a:endParaRPr lang="en-US"/>
          </a:p>
        </p:txBody>
      </p:sp>
      <p:sp>
        <p:nvSpPr>
          <p:cNvPr id="3" name="内容占位符 2"/>
          <p:cNvSpPr>
            <a:spLocks noGrp="1"/>
          </p:cNvSpPr>
          <p:nvPr>
            <p:ph idx="1"/>
          </p:nvPr>
        </p:nvSpPr>
        <p:spPr>
          <a:xfrm>
            <a:off x="214630" y="113665"/>
            <a:ext cx="10982196" cy="6242685"/>
          </a:xfrm>
          <a:solidFill>
            <a:schemeClr val="bg1">
              <a:alpha val="47000"/>
            </a:schemeClr>
          </a:solidFill>
        </p:spPr>
        <p:txBody>
          <a:bodyPr>
            <a:noAutofit/>
          </a:bodyPr>
          <a:lstStyle/>
          <a:p>
            <a:pPr marL="0" indent="0" algn="just">
              <a:lnSpc>
                <a:spcPct val="130000"/>
              </a:lnSpc>
              <a:buNone/>
            </a:pPr>
            <a:r>
              <a:rPr lang="zh-CN" altLang="en-US" sz="2000" b="1" dirty="0">
                <a:solidFill>
                  <a:srgbClr val="002060"/>
                </a:solidFill>
                <a:latin typeface="微软雅黑" panose="020B0503020204020204" pitchFamily="34" charset="-122"/>
                <a:ea typeface="微软雅黑" panose="020B0503020204020204" pitchFamily="34" charset="-122"/>
                <a:cs typeface="+mj-cs"/>
              </a:rPr>
              <a:t>解  析：</a:t>
            </a:r>
            <a:r>
              <a:rPr sz="2000" b="1" dirty="0">
                <a:latin typeface="微软雅黑" panose="020B0503020204020204" pitchFamily="34" charset="-122"/>
                <a:ea typeface="微软雅黑" panose="020B0503020204020204" pitchFamily="34" charset="-122"/>
              </a:rPr>
              <a:t>16. 本题考查动词词义和上下文逻辑理解。从上文我们得知，buffalo 是出来吃草的，而从下文我们又了解到 mouse 靠躲在草丛里藏身。因此我们推断出本题是 mouse 不喜欢 buffalo 的行为。A项 see（看见）、B 项 understand（理解）、C 项 keep（保持）和 D 项 like（喜欢）。故此题正确答案为 D。</a:t>
            </a:r>
          </a:p>
          <a:p>
            <a:pPr marL="0" indent="0" algn="just">
              <a:lnSpc>
                <a:spcPct val="130000"/>
              </a:lnSpc>
              <a:buNone/>
            </a:pPr>
            <a:r>
              <a:rPr sz="2000" b="1" dirty="0">
                <a:latin typeface="微软雅黑" panose="020B0503020204020204" pitchFamily="34" charset="-122"/>
                <a:ea typeface="微软雅黑" panose="020B0503020204020204" pitchFamily="34" charset="-122"/>
              </a:rPr>
              <a:t>17. 本题考查名词词义和上下文理解。从文章开头我们知道 buffalo 是吃草的，因此本题推断出是吃掉长的草。A 项 roots（根部）、B 项 leaves（叶子）、C 项 grasses（草）和 D 项 branches（枝干）。故此题正确答案为 C。</a:t>
            </a:r>
          </a:p>
          <a:p>
            <a:pPr marL="0" indent="0" algn="just">
              <a:lnSpc>
                <a:spcPct val="130000"/>
              </a:lnSpc>
              <a:buNone/>
            </a:pPr>
            <a:r>
              <a:rPr sz="2000" b="1" dirty="0">
                <a:latin typeface="微软雅黑" panose="020B0503020204020204" pitchFamily="34" charset="-122"/>
                <a:ea typeface="微软雅黑" panose="020B0503020204020204" pitchFamily="34" charset="-122"/>
              </a:rPr>
              <a:t>18. 本题考查动词词义和上下文推断。从上文了解到 mouse 不喜欢 buffalo 吃草，而它吃掉长的草会影响 mouse，这也解释了 mouse 不喜欢 buffalo 吃草的原因。A 项 hide（躲藏）、B 项 grow（生长）、C 项 control（控制）和 D 项 recover（恢复），故此题正确答案为 A。</a:t>
            </a:r>
          </a:p>
          <a:p>
            <a:pPr marL="0" indent="0" algn="just">
              <a:lnSpc>
                <a:spcPct val="130000"/>
              </a:lnSpc>
              <a:buNone/>
            </a:pPr>
            <a:r>
              <a:rPr sz="2000" b="1" dirty="0">
                <a:latin typeface="微软雅黑" panose="020B0503020204020204" pitchFamily="34" charset="-122"/>
                <a:ea typeface="微软雅黑" panose="020B0503020204020204" pitchFamily="34" charset="-122"/>
              </a:rPr>
              <a:t>19. 本题考查动词和联系上下文。从下文得知，mouse 最后战胜了 buffalo，所以推断出来本题是下定决心向 buffalo 发出挑战。A 项 touch（触碰）、B 项 help（帮助）、C 项 fight（对抗）和 D项 push（推），故此题正确答案为 C。</a:t>
            </a:r>
          </a:p>
          <a:p>
            <a:pPr marL="0" indent="0" algn="just">
              <a:lnSpc>
                <a:spcPct val="130000"/>
              </a:lnSpc>
              <a:buNone/>
            </a:pPr>
            <a:r>
              <a:rPr sz="2000" b="1" dirty="0">
                <a:latin typeface="微软雅黑" panose="020B0503020204020204" pitchFamily="34" charset="-122"/>
                <a:ea typeface="微软雅黑" panose="020B0503020204020204" pitchFamily="34" charset="-122"/>
              </a:rPr>
              <a:t>20. 本题考查名词和句子理解。mouse 发出愤怒的声音。A 项 reply（回应）、B 项 voice（声音）、C 项 song（歌声）和 D 项 move（移动），故此题正确答案为 B。</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t>89</a:t>
            </a:fld>
            <a:endParaRPr lang="en-US"/>
          </a:p>
        </p:txBody>
      </p:sp>
      <p:sp>
        <p:nvSpPr>
          <p:cNvPr id="8" name="左箭头 7">
            <a:hlinkClick r:id="rId3"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a:hlinkClick r:id="rId4" action="ppaction://hlinksldjump"/>
          </p:cNvPr>
          <p:cNvSpPr txBox="1"/>
          <p:nvPr/>
        </p:nvSpPr>
        <p:spPr>
          <a:xfrm>
            <a:off x="4534544" y="5210985"/>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4" name="文本框 3"/>
          <p:cNvSpPr txBox="1"/>
          <p:nvPr/>
        </p:nvSpPr>
        <p:spPr>
          <a:xfrm>
            <a:off x="395314" y="92399"/>
            <a:ext cx="4966335"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rPr>
              <a:t>2023年广东高职高考完形填空真题</a:t>
            </a:r>
            <a:r>
              <a:rPr lang="zh-CN" altLang="en-US" sz="2400" dirty="0"/>
              <a:t> </a:t>
            </a:r>
          </a:p>
        </p:txBody>
      </p:sp>
      <p:sp>
        <p:nvSpPr>
          <p:cNvPr id="3" name="内容占位符 2"/>
          <p:cNvSpPr>
            <a:spLocks noGrp="1"/>
          </p:cNvSpPr>
          <p:nvPr>
            <p:ph idx="1"/>
          </p:nvPr>
        </p:nvSpPr>
        <p:spPr>
          <a:xfrm>
            <a:off x="591185" y="849630"/>
            <a:ext cx="11420475" cy="1753870"/>
          </a:xfrm>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rPr>
              <a:t>    Buffalo looked at him and replied, “You’d better </a:t>
            </a:r>
            <a:r>
              <a:rPr lang="en-US" altLang="zh-CN" sz="2400" b="1" u="sng" dirty="0">
                <a:latin typeface="微软雅黑" panose="020B0503020204020204" pitchFamily="34" charset="-122"/>
                <a:ea typeface="微软雅黑" panose="020B0503020204020204" pitchFamily="34" charset="-122"/>
              </a:rPr>
              <a:t>21</a:t>
            </a:r>
            <a:r>
              <a:rPr lang="en-US" altLang="zh-CN" sz="2400" b="1" dirty="0">
                <a:latin typeface="微软雅黑" panose="020B0503020204020204" pitchFamily="34" charset="-122"/>
                <a:ea typeface="微软雅黑" panose="020B0503020204020204" pitchFamily="34" charset="-122"/>
              </a:rPr>
              <a:t> , little one, or I shall step on you and there will be nothing left!”</a:t>
            </a:r>
          </a:p>
          <a:p>
            <a:pPr marL="0" indent="0">
              <a:buNone/>
            </a:pPr>
            <a:r>
              <a:rPr lang="en-US" altLang="zh-CN" sz="2400" b="1" dirty="0">
                <a:latin typeface="微软雅黑" panose="020B0503020204020204" pitchFamily="34" charset="-122"/>
                <a:ea typeface="微软雅黑" panose="020B0503020204020204" pitchFamily="34" charset="-122"/>
              </a:rPr>
              <a:t>    But Mouse </a:t>
            </a:r>
            <a:r>
              <a:rPr lang="en-US" altLang="zh-CN" sz="2400" b="1" u="sng" dirty="0">
                <a:latin typeface="微软雅黑" panose="020B0503020204020204" pitchFamily="34" charset="-122"/>
                <a:ea typeface="微软雅黑" panose="020B0503020204020204" pitchFamily="34" charset="-122"/>
              </a:rPr>
              <a:t>22</a:t>
            </a:r>
            <a:r>
              <a:rPr lang="en-US" altLang="zh-CN" sz="2400" b="1" dirty="0">
                <a:latin typeface="微软雅黑" panose="020B0503020204020204" pitchFamily="34" charset="-122"/>
                <a:ea typeface="微软雅黑" panose="020B0503020204020204" pitchFamily="34" charset="-122"/>
              </a:rPr>
              <a:t> repeated the challenge.</a:t>
            </a:r>
          </a:p>
        </p:txBody>
      </p:sp>
      <p:sp>
        <p:nvSpPr>
          <p:cNvPr id="23" name="TextBox 22"/>
          <p:cNvSpPr txBox="1"/>
          <p:nvPr/>
        </p:nvSpPr>
        <p:spPr>
          <a:xfrm>
            <a:off x="385788" y="4106325"/>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24" name="TextBox 22"/>
          <p:cNvSpPr txBox="1"/>
          <p:nvPr/>
        </p:nvSpPr>
        <p:spPr>
          <a:xfrm>
            <a:off x="385789" y="374614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20" name="文本框 19"/>
          <p:cNvSpPr txBox="1"/>
          <p:nvPr/>
        </p:nvSpPr>
        <p:spPr>
          <a:xfrm>
            <a:off x="832329" y="3784645"/>
            <a:ext cx="10808777"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21. A. shut up 	B. get up 		C. sit up 		D. come up</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22. A. sadly 	B. passively 	C. honestly 		D. angrily</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arn(inVertical)">
                                      <p:cBhvr>
                                        <p:cTn id="18" dur="500"/>
                                        <p:tgtEl>
                                          <p:spTgt spid="24"/>
                                        </p:tgtEl>
                                      </p:cBhvr>
                                    </p:animEffect>
                                  </p:childTnLst>
                                </p:cTn>
                              </p:par>
                            </p:childTnLst>
                          </p:cTn>
                        </p:par>
                        <p:par>
                          <p:cTn id="19" fill="hold">
                            <p:stCondLst>
                              <p:cond delay="500"/>
                            </p:stCondLst>
                            <p:childTnLst>
                              <p:par>
                                <p:cTn id="20" presetID="16" presetClass="entr" presetSubtype="37"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out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arn(inVertical)">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3" grpId="0" uiExpand="1" build="p"/>
      <p:bldP spid="23" grpId="0"/>
      <p:bldP spid="24"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818184"/>
            <a:ext cx="10668000" cy="2039815"/>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2032000" y="136522"/>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9</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1042323" y="1761584"/>
            <a:ext cx="10107353" cy="3046988"/>
          </a:xfrm>
          <a:prstGeom prst="rect">
            <a:avLst/>
          </a:prstGeom>
          <a:noFill/>
        </p:spPr>
        <p:txBody>
          <a:bodyPr wrap="square" rtlCol="0">
            <a:spAutoFit/>
          </a:bodyPr>
          <a:lstStyle/>
          <a:p>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例</a:t>
            </a:r>
            <a:r>
              <a:rPr lang="en-US" altLang="zh-CN" sz="2400" dirty="0">
                <a:latin typeface="微软雅黑" panose="020B0503020204020204" pitchFamily="34" charset="-122"/>
                <a:ea typeface="微软雅黑" panose="020B0503020204020204" pitchFamily="34" charset="-122"/>
              </a:rPr>
              <a:t>1】Do you know how to be a good listener? Here are some tips for you.</a:t>
            </a:r>
          </a:p>
          <a:p>
            <a:r>
              <a:rPr lang="en-US" altLang="zh-CN" sz="2400" dirty="0">
                <a:latin typeface="微软雅黑" panose="020B0503020204020204" pitchFamily="34" charset="-122"/>
                <a:ea typeface="微软雅黑" panose="020B0503020204020204" pitchFamily="34" charset="-122"/>
              </a:rPr>
              <a:t>...</a:t>
            </a:r>
          </a:p>
          <a:p>
            <a:r>
              <a:rPr lang="en-US" altLang="zh-CN" sz="2400" b="1" dirty="0">
                <a:latin typeface="微软雅黑" panose="020B0503020204020204" pitchFamily="34" charset="-122"/>
                <a:ea typeface="微软雅黑" panose="020B0503020204020204" pitchFamily="34" charset="-122"/>
              </a:rPr>
              <a:t>They resist the urge to offer solutions</a:t>
            </a:r>
          </a:p>
          <a:p>
            <a:r>
              <a:rPr lang="en-US" altLang="zh-CN" sz="2400" dirty="0">
                <a:latin typeface="微软雅黑" panose="020B0503020204020204" pitchFamily="34" charset="-122"/>
                <a:ea typeface="微软雅黑" panose="020B0503020204020204" pitchFamily="34" charset="-122"/>
              </a:rPr>
              <a:t>        Being a(n) 31</a:t>
            </a:r>
            <a:r>
              <a:rPr lang="en-US" altLang="zh-CN" sz="2400" u="sng"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 listener means you’re allowing your friend to get out his emotions in a healthy way, without trying to fix the problem. If he wants to hear your opinions, he’ll ask for them.</a:t>
            </a:r>
          </a:p>
          <a:p>
            <a:r>
              <a:rPr lang="en-US" altLang="zh-CN" sz="2400" dirty="0">
                <a:latin typeface="微软雅黑" panose="020B0503020204020204" pitchFamily="34" charset="-122"/>
                <a:ea typeface="微软雅黑" panose="020B0503020204020204" pitchFamily="34" charset="-122"/>
              </a:rPr>
              <a:t>31. A. happy         B. active         C. angry         D. actively</a:t>
            </a:r>
            <a:endParaRPr lang="zh-CN" altLang="en-US" sz="24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985842" y="3195063"/>
            <a:ext cx="420370" cy="521970"/>
          </a:xfrm>
          <a:prstGeom prst="rect">
            <a:avLst/>
          </a:prstGeom>
          <a:noFill/>
        </p:spPr>
        <p:txBody>
          <a:bodyPr wrap="none" rtlCol="0">
            <a:spAutoFit/>
          </a:bodyPr>
          <a:lstStyle/>
          <a:p>
            <a:pPr algn="l">
              <a:buClrTx/>
              <a:buSzTx/>
              <a:buFontTx/>
            </a:pP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9" name="文本框 8"/>
          <p:cNvSpPr txBox="1"/>
          <p:nvPr/>
        </p:nvSpPr>
        <p:spPr>
          <a:xfrm>
            <a:off x="762000" y="4885010"/>
            <a:ext cx="10668000" cy="156966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解析：从文章开头可以看出，这是一篇关于如何成为一名好听众的文章。空格所在的句子意为“成为一个怎样的听众才能够允许朋友的感情以一个健康的形式抒发出来？”呼应开头的</a:t>
            </a:r>
            <a:r>
              <a:rPr lang="en-US" altLang="zh-CN" sz="2400" dirty="0">
                <a:latin typeface="微软雅黑" panose="020B0503020204020204" pitchFamily="34" charset="-122"/>
                <a:ea typeface="微软雅黑" panose="020B0503020204020204" pitchFamily="34" charset="-122"/>
              </a:rPr>
              <a:t>good</a:t>
            </a:r>
            <a:r>
              <a:rPr lang="zh-CN" altLang="en-US" sz="2400" dirty="0">
                <a:latin typeface="微软雅黑" panose="020B0503020204020204" pitchFamily="34" charset="-122"/>
                <a:ea typeface="微软雅黑" panose="020B0503020204020204" pitchFamily="34" charset="-122"/>
              </a:rPr>
              <a:t>，在此应该是一名</a:t>
            </a:r>
            <a:r>
              <a:rPr lang="en-US" altLang="zh-CN" sz="2400" dirty="0">
                <a:latin typeface="微软雅黑" panose="020B0503020204020204" pitchFamily="34" charset="-122"/>
                <a:ea typeface="微软雅黑" panose="020B0503020204020204" pitchFamily="34" charset="-122"/>
              </a:rPr>
              <a:t>active</a:t>
            </a:r>
            <a:r>
              <a:rPr lang="zh-CN" altLang="en-US" sz="2400" dirty="0">
                <a:latin typeface="微软雅黑" panose="020B0503020204020204" pitchFamily="34" charset="-122"/>
                <a:ea typeface="微软雅黑" panose="020B0503020204020204" pitchFamily="34" charset="-122"/>
              </a:rPr>
              <a:t>（积极的）听众，填词处在名词前，应用形容词，故本题正确答案为</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p>
        </p:txBody>
      </p:sp>
      <p:sp>
        <p:nvSpPr>
          <p:cNvPr id="6" name="文本框 5"/>
          <p:cNvSpPr txBox="1"/>
          <p:nvPr/>
        </p:nvSpPr>
        <p:spPr>
          <a:xfrm>
            <a:off x="1170225" y="1302811"/>
            <a:ext cx="1723549" cy="461665"/>
          </a:xfrm>
          <a:prstGeom prst="rect">
            <a:avLst/>
          </a:prstGeom>
          <a:solidFill>
            <a:schemeClr val="accent2">
              <a:lumMod val="40000"/>
              <a:lumOff val="60000"/>
            </a:schemeClr>
          </a:solid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典型例子：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500"/>
                            </p:stCondLst>
                            <p:childTnLst>
                              <p:par>
                                <p:cTn id="16" presetID="22" presetClass="entr" presetSubtype="8" fill="hold" grpId="1"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1"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500"/>
                            </p:stCondLst>
                            <p:childTnLst>
                              <p:par>
                                <p:cTn id="25" presetID="2" presetClass="entr" presetSubtype="4" fill="hold" grpId="1"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42" presetClass="entr" presetSubtype="0" fill="hold" grpId="1"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xit" presetSubtype="2" fill="hold" grpId="0" nodeType="clickEffect">
                                  <p:stCondLst>
                                    <p:cond delay="0"/>
                                  </p:stCondLst>
                                  <p:childTnLst>
                                    <p:animEffect transition="out" filter="wipe(right)">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22" presetClass="exit" presetSubtype="2" fill="hold" grpId="0" nodeType="withEffect">
                                  <p:stCondLst>
                                    <p:cond delay="0"/>
                                  </p:stCondLst>
                                  <p:childTnLst>
                                    <p:animEffect transition="out" filter="wipe(right)">
                                      <p:cBhvr>
                                        <p:cTn id="40" dur="500"/>
                                        <p:tgtEl>
                                          <p:spTgt spid="7"/>
                                        </p:tgtEl>
                                      </p:cBhvr>
                                    </p:animEffect>
                                    <p:set>
                                      <p:cBhvr>
                                        <p:cTn id="41" dur="1" fill="hold">
                                          <p:stCondLst>
                                            <p:cond delay="499"/>
                                          </p:stCondLst>
                                        </p:cTn>
                                        <p:tgtEl>
                                          <p:spTgt spid="7"/>
                                        </p:tgtEl>
                                        <p:attrNameLst>
                                          <p:attrName>style.visibility</p:attrName>
                                        </p:attrNameLst>
                                      </p:cBhvr>
                                      <p:to>
                                        <p:strVal val="hidden"/>
                                      </p:to>
                                    </p:set>
                                  </p:childTnLst>
                                </p:cTn>
                              </p:par>
                              <p:par>
                                <p:cTn id="42" presetID="2" presetClass="exit" presetSubtype="4" fill="hold" grpId="0" nodeType="withEffect">
                                  <p:stCondLst>
                                    <p:cond delay="0"/>
                                  </p:stCondLst>
                                  <p:childTnLst>
                                    <p:anim calcmode="lin" valueType="num">
                                      <p:cBhvr additive="base">
                                        <p:cTn id="43" dur="500"/>
                                        <p:tgtEl>
                                          <p:spTgt spid="10"/>
                                        </p:tgtEl>
                                        <p:attrNameLst>
                                          <p:attrName>ppt_x</p:attrName>
                                        </p:attrNameLst>
                                      </p:cBhvr>
                                      <p:tavLst>
                                        <p:tav tm="0">
                                          <p:val>
                                            <p:strVal val="ppt_x"/>
                                          </p:val>
                                        </p:tav>
                                        <p:tav tm="100000">
                                          <p:val>
                                            <p:strVal val="ppt_x"/>
                                          </p:val>
                                        </p:tav>
                                      </p:tavLst>
                                    </p:anim>
                                    <p:anim calcmode="lin" valueType="num">
                                      <p:cBhvr additive="base">
                                        <p:cTn id="44" dur="500"/>
                                        <p:tgtEl>
                                          <p:spTgt spid="10"/>
                                        </p:tgtEl>
                                        <p:attrNameLst>
                                          <p:attrName>ppt_y</p:attrName>
                                        </p:attrNameLst>
                                      </p:cBhvr>
                                      <p:tavLst>
                                        <p:tav tm="0">
                                          <p:val>
                                            <p:strVal val="ppt_y"/>
                                          </p:val>
                                        </p:tav>
                                        <p:tav tm="100000">
                                          <p:val>
                                            <p:strVal val="1+ppt_h/2"/>
                                          </p:val>
                                        </p:tav>
                                      </p:tavLst>
                                    </p:anim>
                                    <p:set>
                                      <p:cBhvr>
                                        <p:cTn id="45" dur="1" fill="hold">
                                          <p:stCondLst>
                                            <p:cond delay="499"/>
                                          </p:stCondLst>
                                        </p:cTn>
                                        <p:tgtEl>
                                          <p:spTgt spid="10"/>
                                        </p:tgtEl>
                                        <p:attrNameLst>
                                          <p:attrName>style.visibility</p:attrName>
                                        </p:attrNameLst>
                                      </p:cBhvr>
                                      <p:to>
                                        <p:strVal val="hidden"/>
                                      </p:to>
                                    </p:set>
                                  </p:childTnLst>
                                </p:cTn>
                              </p:par>
                              <p:par>
                                <p:cTn id="46" presetID="42" presetClass="exit" presetSubtype="0" fill="hold" grpId="0" nodeType="withEffect">
                                  <p:stCondLst>
                                    <p:cond delay="0"/>
                                  </p:stCondLst>
                                  <p:childTnLst>
                                    <p:animEffect transition="out" filter="fade">
                                      <p:cBhvr>
                                        <p:cTn id="47" dur="1000"/>
                                        <p:tgtEl>
                                          <p:spTgt spid="9"/>
                                        </p:tgtEl>
                                      </p:cBhvr>
                                    </p:animEffect>
                                    <p:anim calcmode="lin" valueType="num">
                                      <p:cBhvr>
                                        <p:cTn id="48" dur="1000"/>
                                        <p:tgtEl>
                                          <p:spTgt spid="9"/>
                                        </p:tgtEl>
                                        <p:attrNameLst>
                                          <p:attrName>ppt_x</p:attrName>
                                        </p:attrNameLst>
                                      </p:cBhvr>
                                      <p:tavLst>
                                        <p:tav tm="0">
                                          <p:val>
                                            <p:strVal val="ppt_x"/>
                                          </p:val>
                                        </p:tav>
                                        <p:tav tm="100000">
                                          <p:val>
                                            <p:strVal val="ppt_x"/>
                                          </p:val>
                                        </p:tav>
                                      </p:tavLst>
                                    </p:anim>
                                    <p:anim calcmode="lin" valueType="num">
                                      <p:cBhvr>
                                        <p:cTn id="49" dur="1000"/>
                                        <p:tgtEl>
                                          <p:spTgt spid="9"/>
                                        </p:tgtEl>
                                        <p:attrNameLst>
                                          <p:attrName>ppt_y</p:attrName>
                                        </p:attrNameLst>
                                      </p:cBhvr>
                                      <p:tavLst>
                                        <p:tav tm="0">
                                          <p:val>
                                            <p:strVal val="ppt_y"/>
                                          </p:val>
                                        </p:tav>
                                        <p:tav tm="100000">
                                          <p:val>
                                            <p:strVal val="ppt_y+.1"/>
                                          </p:val>
                                        </p:tav>
                                      </p:tavLst>
                                    </p:anim>
                                    <p:set>
                                      <p:cBhvr>
                                        <p:cTn id="50" dur="1" fill="hold">
                                          <p:stCondLst>
                                            <p:cond delay="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Graphic spid="2" grpId="0">
        <p:bldAsOne/>
      </p:bldGraphic>
      <p:bldP spid="4" grpId="0"/>
      <p:bldP spid="4" grpId="1"/>
      <p:bldP spid="7" grpId="0"/>
      <p:bldP spid="7" grpId="1"/>
      <p:bldP spid="9" grpId="0"/>
      <p:bldP spid="9" grpId="1"/>
      <p:bldP spid="6" grpId="0" animBg="1"/>
    </p:bld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90</a:t>
            </a:fld>
            <a:endParaRPr lang="en-US"/>
          </a:p>
        </p:txBody>
      </p:sp>
      <p:sp>
        <p:nvSpPr>
          <p:cNvPr id="3" name="内容占位符 2"/>
          <p:cNvSpPr>
            <a:spLocks noGrp="1"/>
          </p:cNvSpPr>
          <p:nvPr>
            <p:ph idx="1"/>
          </p:nvPr>
        </p:nvSpPr>
        <p:spPr>
          <a:xfrm>
            <a:off x="93514" y="281354"/>
            <a:ext cx="11883624" cy="6242538"/>
          </a:xfrm>
          <a:solidFill>
            <a:schemeClr val="bg1">
              <a:alpha val="47000"/>
            </a:schemeClr>
          </a:solidFill>
        </p:spPr>
        <p:txBody>
          <a:bodyPr/>
          <a:lstStyle/>
          <a:p>
            <a:pPr marL="0" indent="0" algn="just">
              <a:lnSpc>
                <a:spcPct val="15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21. 本题考查动词搭配含义。A 项 shut up（闭嘴）、B 项 get up（起床）、C 项 sit up（熬夜）和 D项 come up（走近）。从下文 buffalo 对 mouse </a:t>
            </a:r>
            <a:r>
              <a:rPr sz="2400" b="1" dirty="0" err="1">
                <a:latin typeface="微软雅黑" panose="020B0503020204020204" pitchFamily="34" charset="-122"/>
                <a:ea typeface="微软雅黑" panose="020B0503020204020204" pitchFamily="34" charset="-122"/>
              </a:rPr>
              <a:t>说否则我就会把你踩到渣都不剩，推断出</a:t>
            </a:r>
            <a:r>
              <a:rPr sz="2400" b="1" dirty="0">
                <a:latin typeface="微软雅黑" panose="020B0503020204020204" pitchFamily="34" charset="-122"/>
                <a:ea typeface="微软雅黑" panose="020B0503020204020204" pitchFamily="34" charset="-122"/>
              </a:rPr>
              <a:t> </a:t>
            </a:r>
            <a:r>
              <a:rPr sz="2400" b="1" dirty="0" err="1">
                <a:latin typeface="微软雅黑" panose="020B0503020204020204" pitchFamily="34" charset="-122"/>
                <a:ea typeface="微软雅黑" panose="020B0503020204020204" pitchFamily="34" charset="-122"/>
              </a:rPr>
              <a:t>buffalo是让</a:t>
            </a:r>
            <a:r>
              <a:rPr sz="2400" b="1" dirty="0">
                <a:latin typeface="微软雅黑" panose="020B0503020204020204" pitchFamily="34" charset="-122"/>
                <a:ea typeface="微软雅黑" panose="020B0503020204020204" pitchFamily="34" charset="-122"/>
              </a:rPr>
              <a:t> mouse 闭嘴。故此题正确答案为 A。</a:t>
            </a:r>
          </a:p>
          <a:p>
            <a:pPr marL="0" indent="0" algn="just">
              <a:lnSpc>
                <a:spcPct val="150000"/>
              </a:lnSpc>
              <a:buNone/>
            </a:pPr>
            <a:r>
              <a:rPr sz="2400" b="1" dirty="0">
                <a:latin typeface="微软雅黑" panose="020B0503020204020204" pitchFamily="34" charset="-122"/>
                <a:ea typeface="微软雅黑" panose="020B0503020204020204" pitchFamily="34" charset="-122"/>
              </a:rPr>
              <a:t>22. 本题考查副词及理解。从 repeated the challenge 看出 mouse 还是没有放弃挑战 buffalo 的决心，A 项 sadly（伤心地）、B 项 passively（消极地）、C 项 honestly（诚实地）和 D 项 </a:t>
            </a:r>
            <a:r>
              <a:rPr sz="2400" b="1" dirty="0" err="1">
                <a:latin typeface="微软雅黑" panose="020B0503020204020204" pitchFamily="34" charset="-122"/>
                <a:ea typeface="微软雅黑" panose="020B0503020204020204" pitchFamily="34" charset="-122"/>
              </a:rPr>
              <a:t>angrily（愤怒地</a:t>
            </a:r>
            <a:r>
              <a:rPr sz="2400" b="1" dirty="0">
                <a:latin typeface="微软雅黑" panose="020B0503020204020204" pitchFamily="34" charset="-122"/>
                <a:ea typeface="微软雅黑" panose="020B0503020204020204" pitchFamily="34" charset="-122"/>
              </a:rPr>
              <a:t>），经过比较得出“愤怒地”更合适，故此题正确答案为 D。</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832329" y="3784645"/>
            <a:ext cx="10808777"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23. A. quietly	 B. heavily 	C. beautifully 	D. patiently</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24. A. joy 		B. regret 	C. surprise 		D. satisfaction</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25. A. eye 		B. ear 	C. hand 		D. leg</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26. A. fear 		B. worry 	C. curiosity 		D. pain</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27. A. still 		B. awake 	C. relaxed 		D. alive</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28. A. met 		B. eaten 	C. defeated 	D. lost</a:t>
            </a:r>
          </a:p>
        </p:txBody>
      </p:sp>
      <p:pic>
        <p:nvPicPr>
          <p:cNvPr id="7" name="图片 6"/>
          <p:cNvPicPr>
            <a:picLocks noChangeAspect="1"/>
          </p:cNvPicPr>
          <p:nvPr/>
        </p:nvPicPr>
        <p:blipFill>
          <a:blip r:embed="rId4"/>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t>91</a:t>
            </a:fld>
            <a:endParaRPr lang="en-US"/>
          </a:p>
        </p:txBody>
      </p:sp>
      <p:sp>
        <p:nvSpPr>
          <p:cNvPr id="8" name="左箭头 7">
            <a:hlinkClick r:id="rId5"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a:hlinkClick r:id="rId6" action="ppaction://hlinksldjump"/>
          </p:cNvPr>
          <p:cNvSpPr txBox="1"/>
          <p:nvPr/>
        </p:nvSpPr>
        <p:spPr>
          <a:xfrm>
            <a:off x="5604519" y="6219365"/>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4" name="文本框 3"/>
          <p:cNvSpPr txBox="1"/>
          <p:nvPr/>
        </p:nvSpPr>
        <p:spPr>
          <a:xfrm>
            <a:off x="385789" y="92399"/>
            <a:ext cx="4966335"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rPr>
              <a:t>2023年广东高职高考完形填空真题</a:t>
            </a:r>
            <a:r>
              <a:rPr lang="zh-CN" altLang="en-US" sz="2400" dirty="0"/>
              <a:t> </a:t>
            </a:r>
          </a:p>
        </p:txBody>
      </p:sp>
      <p:sp>
        <p:nvSpPr>
          <p:cNvPr id="3" name="内容占位符 2"/>
          <p:cNvSpPr>
            <a:spLocks noGrp="1"/>
          </p:cNvSpPr>
          <p:nvPr>
            <p:ph idx="1"/>
          </p:nvPr>
        </p:nvSpPr>
        <p:spPr>
          <a:xfrm>
            <a:off x="771525" y="725805"/>
            <a:ext cx="11420475" cy="2606040"/>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Buffalo rushed toward Mouse and stepped on him</a:t>
            </a:r>
            <a:r>
              <a:rPr lang="en-US" altLang="zh-CN" sz="2400" b="1" u="sng" dirty="0">
                <a:latin typeface="微软雅黑" panose="020B0503020204020204" pitchFamily="34" charset="-122"/>
                <a:ea typeface="微软雅黑" panose="020B0503020204020204" pitchFamily="34" charset="-122"/>
              </a:rPr>
              <a:t> 23</a:t>
            </a:r>
            <a:r>
              <a:rPr lang="en-US" altLang="zh-CN" sz="2400" b="1" dirty="0">
                <a:latin typeface="微软雅黑" panose="020B0503020204020204" pitchFamily="34" charset="-122"/>
                <a:ea typeface="微软雅黑" panose="020B0503020204020204" pitchFamily="34" charset="-122"/>
              </a:rPr>
              <a:t> . Then he looked down. To his </a:t>
            </a:r>
            <a:r>
              <a:rPr lang="en-US" altLang="zh-CN" sz="2400" b="1" u="sng" dirty="0">
                <a:latin typeface="微软雅黑" panose="020B0503020204020204" pitchFamily="34" charset="-122"/>
                <a:ea typeface="微软雅黑" panose="020B0503020204020204" pitchFamily="34" charset="-122"/>
              </a:rPr>
              <a:t>24</a:t>
            </a:r>
            <a:r>
              <a:rPr lang="en-US" altLang="zh-CN" sz="2400" b="1" dirty="0">
                <a:latin typeface="微软雅黑" panose="020B0503020204020204" pitchFamily="34" charset="-122"/>
                <a:ea typeface="微软雅黑" panose="020B0503020204020204" pitchFamily="34" charset="-122"/>
              </a:rPr>
              <a:t> , he could not find Mouse anywhere. Just then he felt a pain inside his right </a:t>
            </a:r>
            <a:r>
              <a:rPr lang="en-US" altLang="zh-CN" sz="2400" b="1" u="sng" dirty="0">
                <a:latin typeface="微软雅黑" panose="020B0503020204020204" pitchFamily="34" charset="-122"/>
                <a:ea typeface="微软雅黑" panose="020B0503020204020204" pitchFamily="34" charset="-122"/>
              </a:rPr>
              <a:t>25</a:t>
            </a:r>
            <a:r>
              <a:rPr lang="en-US" altLang="zh-CN" sz="2400" b="1" dirty="0">
                <a:latin typeface="微软雅黑" panose="020B0503020204020204" pitchFamily="34" charset="-122"/>
                <a:ea typeface="微软雅黑" panose="020B0503020204020204" pitchFamily="34" charset="-122"/>
              </a:rPr>
              <a:t> . He shook his head as hard as he could, and ran here and there wildly. But the </a:t>
            </a:r>
            <a:r>
              <a:rPr lang="en-US" altLang="zh-CN" sz="2400" b="1" u="sng" dirty="0">
                <a:latin typeface="微软雅黑" panose="020B0503020204020204" pitchFamily="34" charset="-122"/>
                <a:ea typeface="微软雅黑" panose="020B0503020204020204" pitchFamily="34" charset="-122"/>
              </a:rPr>
              <a:t>26</a:t>
            </a:r>
            <a:r>
              <a:rPr lang="en-US" altLang="zh-CN" sz="2400" b="1" dirty="0">
                <a:latin typeface="微软雅黑" panose="020B0503020204020204" pitchFamily="34" charset="-122"/>
                <a:ea typeface="微软雅黑" panose="020B0503020204020204" pitchFamily="34" charset="-122"/>
              </a:rPr>
              <a:t> went deeper and deeper until at last he fell to the ground and lay </a:t>
            </a:r>
            <a:r>
              <a:rPr lang="en-US" altLang="zh-CN" sz="2400" b="1" u="sng" dirty="0">
                <a:latin typeface="微软雅黑" panose="020B0503020204020204" pitchFamily="34" charset="-122"/>
                <a:ea typeface="微软雅黑" panose="020B0503020204020204" pitchFamily="34" charset="-122"/>
              </a:rPr>
              <a:t>27</a:t>
            </a:r>
            <a:r>
              <a:rPr lang="en-US" altLang="zh-CN" sz="2400" b="1" dirty="0">
                <a:latin typeface="微软雅黑" panose="020B0503020204020204" pitchFamily="34" charset="-122"/>
                <a:ea typeface="微软雅黑" panose="020B0503020204020204" pitchFamily="34" charset="-122"/>
              </a:rPr>
              <a:t> . Mouse came out of his ear, and stood proudly upon his body. “Eho!” he shouted loudly, “I have </a:t>
            </a:r>
            <a:r>
              <a:rPr lang="en-US" altLang="zh-CN" sz="2400" b="1" u="sng" dirty="0">
                <a:latin typeface="微软雅黑" panose="020B0503020204020204" pitchFamily="34" charset="-122"/>
                <a:ea typeface="微软雅黑" panose="020B0503020204020204" pitchFamily="34" charset="-122"/>
              </a:rPr>
              <a:t>28</a:t>
            </a:r>
            <a:r>
              <a:rPr lang="en-US" altLang="zh-CN" sz="2400" b="1" dirty="0">
                <a:latin typeface="微软雅黑" panose="020B0503020204020204" pitchFamily="34" charset="-122"/>
                <a:ea typeface="微软雅黑" panose="020B0503020204020204" pitchFamily="34" charset="-122"/>
              </a:rPr>
              <a:t> the greatest animal of all!”</a:t>
            </a:r>
          </a:p>
          <a:p>
            <a:pPr marL="0" indent="0" algn="just">
              <a:buNone/>
            </a:pPr>
            <a:r>
              <a:rPr lang="en-US" altLang="zh-CN" sz="2400" b="1" dirty="0">
                <a:latin typeface="微软雅黑" panose="020B0503020204020204" pitchFamily="34" charset="-122"/>
                <a:ea typeface="微软雅黑" panose="020B0503020204020204" pitchFamily="34" charset="-122"/>
              </a:rPr>
              <a:t>   </a:t>
            </a:r>
          </a:p>
        </p:txBody>
      </p:sp>
      <p:sp>
        <p:nvSpPr>
          <p:cNvPr id="22" name="TextBox 22"/>
          <p:cNvSpPr txBox="1"/>
          <p:nvPr/>
        </p:nvSpPr>
        <p:spPr>
          <a:xfrm>
            <a:off x="395596" y="4455691"/>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23" name="TextBox 22"/>
          <p:cNvSpPr txBox="1"/>
          <p:nvPr/>
        </p:nvSpPr>
        <p:spPr>
          <a:xfrm>
            <a:off x="385788" y="410632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24" name="TextBox 22"/>
          <p:cNvSpPr txBox="1"/>
          <p:nvPr/>
        </p:nvSpPr>
        <p:spPr>
          <a:xfrm>
            <a:off x="385789" y="374614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25" name="TextBox 22"/>
          <p:cNvSpPr txBox="1"/>
          <p:nvPr/>
        </p:nvSpPr>
        <p:spPr>
          <a:xfrm>
            <a:off x="395605" y="4805045"/>
            <a:ext cx="501015"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5" name="TextBox 22"/>
          <p:cNvSpPr txBox="1"/>
          <p:nvPr>
            <p:custDataLst>
              <p:tags r:id="rId1"/>
            </p:custDataLst>
          </p:nvPr>
        </p:nvSpPr>
        <p:spPr>
          <a:xfrm>
            <a:off x="386080" y="5165725"/>
            <a:ext cx="501015"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6" name="TextBox 22"/>
          <p:cNvSpPr txBox="1"/>
          <p:nvPr>
            <p:custDataLst>
              <p:tags r:id="rId2"/>
            </p:custDataLst>
          </p:nvPr>
        </p:nvSpPr>
        <p:spPr>
          <a:xfrm>
            <a:off x="395605" y="5561965"/>
            <a:ext cx="501015"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arn(inVertical)">
                                      <p:cBhvr>
                                        <p:cTn id="18" dur="500"/>
                                        <p:tgtEl>
                                          <p:spTgt spid="24"/>
                                        </p:tgtEl>
                                      </p:cBhvr>
                                    </p:animEffect>
                                  </p:childTnLst>
                                </p:cTn>
                              </p:par>
                            </p:childTnLst>
                          </p:cTn>
                        </p:par>
                        <p:par>
                          <p:cTn id="19" fill="hold">
                            <p:stCondLst>
                              <p:cond delay="500"/>
                            </p:stCondLst>
                            <p:childTnLst>
                              <p:par>
                                <p:cTn id="20" presetID="16" presetClass="entr" presetSubtype="37"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out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arn(inVertical)">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arn(inVertical)">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barn(inVertical)">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barn(inVertical)">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barn(inVertical)">
                                      <p:cBhvr>
                                        <p:cTn id="4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bldLvl="0" animBg="1"/>
      <p:bldP spid="3" grpId="0" build="p"/>
      <p:bldP spid="22" grpId="0"/>
      <p:bldP spid="23" grpId="0"/>
      <p:bldP spid="24" grpId="0"/>
      <p:bldP spid="25" grpId="0"/>
      <p:bldP spid="5" grpId="0"/>
      <p:bldP spid="6" grpId="0"/>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92</a:t>
            </a:fld>
            <a:endParaRPr lang="en-US"/>
          </a:p>
        </p:txBody>
      </p:sp>
      <p:sp>
        <p:nvSpPr>
          <p:cNvPr id="3" name="内容占位符 2"/>
          <p:cNvSpPr>
            <a:spLocks noGrp="1"/>
          </p:cNvSpPr>
          <p:nvPr>
            <p:ph idx="1"/>
          </p:nvPr>
        </p:nvSpPr>
        <p:spPr>
          <a:xfrm>
            <a:off x="198756" y="113665"/>
            <a:ext cx="11210495" cy="6242685"/>
          </a:xfrm>
          <a:solidFill>
            <a:schemeClr val="bg1">
              <a:alpha val="47000"/>
            </a:schemeClr>
          </a:solidFill>
        </p:spPr>
        <p:txBody>
          <a:bodyPr>
            <a:noAutofit/>
          </a:bodyPr>
          <a:lstStyle/>
          <a:p>
            <a:pPr marL="0" indent="0" algn="just">
              <a:lnSpc>
                <a:spcPct val="110000"/>
              </a:lnSpc>
              <a:buNone/>
            </a:pPr>
            <a:r>
              <a:rPr lang="zh-CN" altLang="en-US" sz="2000" b="1" dirty="0">
                <a:solidFill>
                  <a:srgbClr val="002060"/>
                </a:solidFill>
                <a:latin typeface="微软雅黑" panose="020B0503020204020204" pitchFamily="34" charset="-122"/>
                <a:ea typeface="微软雅黑" panose="020B0503020204020204" pitchFamily="34" charset="-122"/>
                <a:cs typeface="+mj-cs"/>
              </a:rPr>
              <a:t>解  析：</a:t>
            </a:r>
            <a:r>
              <a:rPr sz="2000" b="1" dirty="0">
                <a:latin typeface="微软雅黑" panose="020B0503020204020204" pitchFamily="34" charset="-122"/>
                <a:ea typeface="微软雅黑" panose="020B0503020204020204" pitchFamily="34" charset="-122"/>
              </a:rPr>
              <a:t>23. 本题考查副词及句子理解。从“Buffalo rushed toward Mouse and stepped on him”可知，buffalo冲向 mouse 并踩在它身上，A 项 quietly（安静地）、B 项 heavily（重重地）、C 项 beautifully（美丽地）和 D 项 patiently（耐心地），只有重重地踩下去，才符合逻辑。故此题正确答案为 B。</a:t>
            </a:r>
          </a:p>
          <a:p>
            <a:pPr marL="0" indent="0" algn="just">
              <a:lnSpc>
                <a:spcPct val="110000"/>
              </a:lnSpc>
              <a:buNone/>
            </a:pPr>
            <a:r>
              <a:rPr sz="2000" b="1" dirty="0">
                <a:latin typeface="微软雅黑" panose="020B0503020204020204" pitchFamily="34" charset="-122"/>
                <a:ea typeface="微软雅黑" panose="020B0503020204020204" pitchFamily="34" charset="-122"/>
              </a:rPr>
              <a:t>24. 本题考查名词固定搭配及词义辨析。to his joy（让他高兴的是）、to his regret（让他后悔的是）、to his surprise（让他惊讶的是）和 to his satisfaction（让他满意的是）。根据下文“he could not find Mouse anywhere”，我们得知他找不到 mouse，应该是出乎他意料的。故此题正确答案为 C。</a:t>
            </a:r>
          </a:p>
          <a:p>
            <a:pPr marL="0" indent="0" algn="just">
              <a:lnSpc>
                <a:spcPct val="110000"/>
              </a:lnSpc>
              <a:buNone/>
            </a:pPr>
            <a:r>
              <a:rPr sz="2000" b="1" dirty="0">
                <a:latin typeface="微软雅黑" panose="020B0503020204020204" pitchFamily="34" charset="-122"/>
                <a:ea typeface="微软雅黑" panose="020B0503020204020204" pitchFamily="34" charset="-122"/>
              </a:rPr>
              <a:t>25. 本题考查上下文理解。从下文 Mouse came out of his ear 推断出 mouse 是钻进了 buffalo 的耳朵里了，故此题正确答案为 B。</a:t>
            </a:r>
          </a:p>
          <a:p>
            <a:pPr marL="0" indent="0" algn="just">
              <a:lnSpc>
                <a:spcPct val="110000"/>
              </a:lnSpc>
              <a:buNone/>
            </a:pPr>
            <a:r>
              <a:rPr sz="2000" b="1" dirty="0">
                <a:latin typeface="微软雅黑" panose="020B0503020204020204" pitchFamily="34" charset="-122"/>
                <a:ea typeface="微软雅黑" panose="020B0503020204020204" pitchFamily="34" charset="-122"/>
              </a:rPr>
              <a:t>26. 本题考查词义和联系上文理解。根据上文 felt a pain inside 以及本句的 but，我们得知疼痛没有减少，而是越来越深了。故此题正确答案为 D。</a:t>
            </a:r>
          </a:p>
          <a:p>
            <a:pPr marL="0" indent="0" algn="just">
              <a:lnSpc>
                <a:spcPct val="110000"/>
              </a:lnSpc>
              <a:buNone/>
            </a:pPr>
            <a:r>
              <a:rPr sz="2000" b="1" dirty="0">
                <a:latin typeface="微软雅黑" panose="020B0503020204020204" pitchFamily="34" charset="-122"/>
                <a:ea typeface="微软雅黑" panose="020B0503020204020204" pitchFamily="34" charset="-122"/>
              </a:rPr>
              <a:t>27. 本题考查形容词的词义。lay still（躺倒不动）、lay awake（醒着躺在那）和lay relaxed（放松地躺着），lay alive 查无此搭配。根据下文 mouse 自觉已经胜利了，这里 buffalo 只能是躺倒不动了。故此题正确答案为 A。</a:t>
            </a:r>
          </a:p>
          <a:p>
            <a:pPr marL="0" indent="0" algn="just">
              <a:lnSpc>
                <a:spcPct val="110000"/>
              </a:lnSpc>
              <a:buNone/>
            </a:pPr>
            <a:r>
              <a:rPr sz="2000" b="1" dirty="0">
                <a:latin typeface="微软雅黑" panose="020B0503020204020204" pitchFamily="34" charset="-122"/>
                <a:ea typeface="微软雅黑" panose="020B0503020204020204" pitchFamily="34" charset="-122"/>
              </a:rPr>
              <a:t>28. 本题考查动词词义及联系上下文。联系上文，mouse自觉已经胜利。A项met（遇见）、B项eaten（吃掉）、C 项 defeated（打败）和 D 项 lost（失去），只有“打败”最符合题意。故此题正确答案为 C。</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wipe(up)">
                                      <p:cBhvr>
                                        <p:cTn id="2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832329" y="3784645"/>
            <a:ext cx="10808777"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29. A. heard 	 B. answered 	C. missed 		D. ignored</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30. A. working	 B. lying		C. sleeping		D. standing</a:t>
            </a:r>
          </a:p>
        </p:txBody>
      </p:sp>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t>93</a:t>
            </a:fld>
            <a:endParaRPr lang="en-US"/>
          </a:p>
        </p:txBody>
      </p:sp>
      <p:sp>
        <p:nvSpPr>
          <p:cNvPr id="8" name="左箭头 7">
            <a:hlinkClick r:id="rId3"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a:hlinkClick r:id="rId4" action="ppaction://hlinksldjump"/>
          </p:cNvPr>
          <p:cNvSpPr txBox="1"/>
          <p:nvPr/>
        </p:nvSpPr>
        <p:spPr>
          <a:xfrm>
            <a:off x="4265304" y="4879515"/>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4" name="文本框 3"/>
          <p:cNvSpPr txBox="1"/>
          <p:nvPr/>
        </p:nvSpPr>
        <p:spPr>
          <a:xfrm>
            <a:off x="385789" y="92399"/>
            <a:ext cx="4966335"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rPr>
              <a:t>2023年广东高职高考完形填空真题</a:t>
            </a:r>
            <a:r>
              <a:rPr lang="zh-CN" altLang="en-US" sz="2400" dirty="0"/>
              <a:t> </a:t>
            </a:r>
          </a:p>
        </p:txBody>
      </p:sp>
      <p:sp>
        <p:nvSpPr>
          <p:cNvPr id="3" name="内容占位符 2"/>
          <p:cNvSpPr>
            <a:spLocks noGrp="1"/>
          </p:cNvSpPr>
          <p:nvPr>
            <p:ph idx="1"/>
          </p:nvPr>
        </p:nvSpPr>
        <p:spPr>
          <a:xfrm>
            <a:off x="395605" y="739140"/>
            <a:ext cx="11420475" cy="2059305"/>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In another part of the grassland, the hungry Red Fox </a:t>
            </a:r>
            <a:r>
              <a:rPr lang="en-US" altLang="zh-CN" sz="2400" b="1" u="sng" dirty="0">
                <a:latin typeface="微软雅黑" panose="020B0503020204020204" pitchFamily="34" charset="-122"/>
                <a:ea typeface="微软雅黑" panose="020B0503020204020204" pitchFamily="34" charset="-122"/>
              </a:rPr>
              <a:t>29</a:t>
            </a:r>
            <a:r>
              <a:rPr lang="en-US" altLang="zh-CN" sz="2400" b="1" dirty="0">
                <a:latin typeface="微软雅黑" panose="020B0503020204020204" pitchFamily="34" charset="-122"/>
                <a:ea typeface="微软雅黑" panose="020B0503020204020204" pitchFamily="34" charset="-122"/>
              </a:rPr>
              <a:t> the shout. He ran as fast as he could in the direction of the shout. Soon he came upon the huge body of Buffalo with the little mouse still </a:t>
            </a:r>
            <a:r>
              <a:rPr lang="en-US" altLang="zh-CN" sz="2400" b="1" u="sng" dirty="0">
                <a:latin typeface="微软雅黑" panose="020B0503020204020204" pitchFamily="34" charset="-122"/>
                <a:ea typeface="微软雅黑" panose="020B0503020204020204" pitchFamily="34" charset="-122"/>
              </a:rPr>
              <a:t>30</a:t>
            </a:r>
            <a:r>
              <a:rPr lang="en-US" altLang="zh-CN" sz="2400" b="1" dirty="0">
                <a:latin typeface="微软雅黑" panose="020B0503020204020204" pitchFamily="34" charset="-122"/>
                <a:ea typeface="微软雅黑" panose="020B0503020204020204" pitchFamily="34" charset="-122"/>
              </a:rPr>
              <a:t> upon it. Fox jumped upon Mouse, who gave one last cry and disappeared.</a:t>
            </a:r>
          </a:p>
        </p:txBody>
      </p:sp>
      <p:sp>
        <p:nvSpPr>
          <p:cNvPr id="23" name="TextBox 22"/>
          <p:cNvSpPr txBox="1"/>
          <p:nvPr/>
        </p:nvSpPr>
        <p:spPr>
          <a:xfrm>
            <a:off x="385788" y="4106325"/>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24" name="TextBox 22"/>
          <p:cNvSpPr txBox="1"/>
          <p:nvPr/>
        </p:nvSpPr>
        <p:spPr>
          <a:xfrm>
            <a:off x="385789" y="374614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up)">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childTnLst>
                          </p:cTn>
                        </p:par>
                        <p:par>
                          <p:cTn id="16" fill="hold">
                            <p:stCondLst>
                              <p:cond delay="500"/>
                            </p:stCondLst>
                            <p:childTnLst>
                              <p:par>
                                <p:cTn id="17" presetID="16" presetClass="entr" presetSubtype="37"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outVertical)">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barn(inVertical)">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bldLvl="0" animBg="1"/>
      <p:bldP spid="3" grpId="0" build="p"/>
      <p:bldP spid="23" grpId="0"/>
      <p:bldP spid="24"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330055" y="3552190"/>
            <a:ext cx="2768600" cy="322008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94</a:t>
            </a:fld>
            <a:endParaRPr lang="en-US"/>
          </a:p>
        </p:txBody>
      </p:sp>
      <p:sp>
        <p:nvSpPr>
          <p:cNvPr id="3" name="内容占位符 2"/>
          <p:cNvSpPr>
            <a:spLocks noGrp="1"/>
          </p:cNvSpPr>
          <p:nvPr>
            <p:ph idx="1"/>
          </p:nvPr>
        </p:nvSpPr>
        <p:spPr>
          <a:xfrm>
            <a:off x="198755" y="556895"/>
            <a:ext cx="11478260" cy="2604770"/>
          </a:xfrm>
          <a:solidFill>
            <a:schemeClr val="bg1">
              <a:alpha val="47000"/>
            </a:schemeClr>
          </a:solidFill>
        </p:spPr>
        <p:txBody>
          <a:bodyPr>
            <a:noAutofit/>
          </a:bodyPr>
          <a:lstStyle/>
          <a:p>
            <a:pPr marL="0" indent="0" algn="just">
              <a:lnSpc>
                <a:spcPct val="130000"/>
              </a:lnSpc>
              <a:buNone/>
            </a:pPr>
            <a:r>
              <a:rPr lang="zh-CN" altLang="en-US" sz="2400" b="1" dirty="0">
                <a:solidFill>
                  <a:srgbClr val="002060"/>
                </a:solidFill>
                <a:latin typeface="微软雅黑" panose="020B0503020204020204" pitchFamily="34" charset="-122"/>
                <a:ea typeface="微软雅黑" panose="020B0503020204020204" pitchFamily="34" charset="-122"/>
                <a:cs typeface="+mj-cs"/>
              </a:rPr>
              <a:t>解  析：</a:t>
            </a:r>
            <a:r>
              <a:rPr sz="2400" b="1" dirty="0">
                <a:latin typeface="微软雅黑" panose="020B0503020204020204" pitchFamily="34" charset="-122"/>
                <a:ea typeface="微软雅黑" panose="020B0503020204020204" pitchFamily="34" charset="-122"/>
              </a:rPr>
              <a:t>29. 本题考查动词词义及联系上下文。从上文的 mouse 发出欢呼，到本题后面的 the shout，可以推断出这里是听到。故此题正确答案为 A。</a:t>
            </a:r>
          </a:p>
          <a:p>
            <a:pPr marL="0" indent="0" algn="just">
              <a:lnSpc>
                <a:spcPct val="130000"/>
              </a:lnSpc>
              <a:buNone/>
            </a:pPr>
            <a:r>
              <a:rPr sz="2400" b="1" dirty="0">
                <a:latin typeface="微软雅黑" panose="020B0503020204020204" pitchFamily="34" charset="-122"/>
                <a:ea typeface="微软雅黑" panose="020B0503020204020204" pitchFamily="34" charset="-122"/>
              </a:rPr>
              <a:t>30. 本题考查动名词及逻辑推理。从上文“He ran as fast as he could in the direction of the shout.”可以推断出mouse当时还是处于一个欢呼的状态，A项working（工作中）、B项lying（躺着）、</a:t>
            </a:r>
            <a:r>
              <a:rPr sz="2400" b="1" dirty="0" err="1">
                <a:latin typeface="微软雅黑" panose="020B0503020204020204" pitchFamily="34" charset="-122"/>
                <a:ea typeface="微软雅黑" panose="020B0503020204020204" pitchFamily="34" charset="-122"/>
              </a:rPr>
              <a:t>C项sleeping（睡着的）和D项standing（站着的</a:t>
            </a:r>
            <a:r>
              <a:rPr sz="2400" b="1" dirty="0">
                <a:latin typeface="微软雅黑" panose="020B0503020204020204" pitchFamily="34" charset="-122"/>
                <a:ea typeface="微软雅黑" panose="020B0503020204020204" pitchFamily="34" charset="-122"/>
              </a:rPr>
              <a:t>），只有“站着欢呼”最为符合逻辑。故此题正确答案为D。</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832329" y="3784645"/>
            <a:ext cx="10808777"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26. A. hurt 		B. found 		C. brought 		D. sold</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27. A. angry 	B. encouraged 	C. hopeless 		D. excited</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28. A. permitted 	B. imagined 	C. remembered 	D. filmed</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29. A. mouth 	B. ear 		C. nose 		D. eye</a:t>
            </a:r>
          </a:p>
        </p:txBody>
      </p:sp>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t>95</a:t>
            </a:fld>
            <a:endParaRPr lang="en-US"/>
          </a:p>
        </p:txBody>
      </p:sp>
      <p:sp>
        <p:nvSpPr>
          <p:cNvPr id="8" name="左箭头 7">
            <a:hlinkClick r:id="rId3"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a:hlinkClick r:id="rId4" action="ppaction://hlinksldjump"/>
          </p:cNvPr>
          <p:cNvSpPr txBox="1"/>
          <p:nvPr/>
        </p:nvSpPr>
        <p:spPr>
          <a:xfrm>
            <a:off x="8410007" y="562828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4" name="文本框 3"/>
          <p:cNvSpPr txBox="1"/>
          <p:nvPr/>
        </p:nvSpPr>
        <p:spPr>
          <a:xfrm>
            <a:off x="385789" y="92399"/>
            <a:ext cx="4897120" cy="82994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rPr>
              <a:t>2022年广东高职高考完形填空真题</a:t>
            </a:r>
          </a:p>
          <a:p>
            <a:pPr algn="l"/>
            <a:r>
              <a:rPr lang="zh-CN" altLang="en-US" sz="2400" dirty="0"/>
              <a:t> </a:t>
            </a:r>
          </a:p>
        </p:txBody>
      </p:sp>
      <p:sp>
        <p:nvSpPr>
          <p:cNvPr id="3" name="内容占位符 2"/>
          <p:cNvSpPr>
            <a:spLocks noGrp="1"/>
          </p:cNvSpPr>
          <p:nvPr>
            <p:ph idx="1"/>
          </p:nvPr>
        </p:nvSpPr>
        <p:spPr>
          <a:xfrm>
            <a:off x="220683" y="480927"/>
            <a:ext cx="11420423" cy="3171432"/>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Christy, a 34-year-old sea protection scientist, never knew that an eight-minute video would make a difference to the entire world. In August 2015, she </a:t>
            </a:r>
            <a:r>
              <a:rPr lang="en-US" altLang="zh-CN" sz="2400" b="1" u="sng" dirty="0">
                <a:latin typeface="微软雅黑" panose="020B0503020204020204" pitchFamily="34" charset="-122"/>
                <a:ea typeface="微软雅黑" panose="020B0503020204020204" pitchFamily="34" charset="-122"/>
              </a:rPr>
              <a:t>26</a:t>
            </a:r>
            <a:r>
              <a:rPr lang="en-US" altLang="zh-CN" sz="2400" b="1" dirty="0">
                <a:latin typeface="微软雅黑" panose="020B0503020204020204" pitchFamily="34" charset="-122"/>
                <a:ea typeface="微软雅黑" panose="020B0503020204020204" pitchFamily="34" charset="-122"/>
              </a:rPr>
              <a:t> a sea turtle with a plastic straw blocking its nose. </a:t>
            </a:r>
          </a:p>
          <a:p>
            <a:pPr marL="0" indent="0" algn="just">
              <a:buNone/>
            </a:pPr>
            <a:r>
              <a:rPr lang="en-US" altLang="zh-CN" sz="2400" b="1" dirty="0">
                <a:latin typeface="微软雅黑" panose="020B0503020204020204" pitchFamily="34" charset="-122"/>
                <a:ea typeface="微软雅黑" panose="020B0503020204020204" pitchFamily="34" charset="-122"/>
              </a:rPr>
              <a:t>Feeling </a:t>
            </a:r>
            <a:r>
              <a:rPr lang="en-US" altLang="zh-CN" sz="2400" b="1" u="sng" dirty="0">
                <a:latin typeface="微软雅黑" panose="020B0503020204020204" pitchFamily="34" charset="-122"/>
                <a:ea typeface="微软雅黑" panose="020B0503020204020204" pitchFamily="34" charset="-122"/>
              </a:rPr>
              <a:t>27</a:t>
            </a:r>
            <a:r>
              <a:rPr lang="en-US" altLang="zh-CN" sz="2400" b="1" dirty="0">
                <a:latin typeface="微软雅黑" panose="020B0503020204020204" pitchFamily="34" charset="-122"/>
                <a:ea typeface="微软雅黑" panose="020B0503020204020204" pitchFamily="34" charset="-122"/>
              </a:rPr>
              <a:t> and shocked at the great discomfort to the turtle. Christy </a:t>
            </a:r>
            <a:r>
              <a:rPr lang="en-US" altLang="zh-CN" sz="2400" b="1" u="sng" dirty="0">
                <a:latin typeface="微软雅黑" panose="020B0503020204020204" pitchFamily="34" charset="-122"/>
                <a:ea typeface="微软雅黑" panose="020B0503020204020204" pitchFamily="34" charset="-122"/>
              </a:rPr>
              <a:t>28</a:t>
            </a:r>
            <a:r>
              <a:rPr lang="en-US" altLang="zh-CN" sz="2400" b="1" dirty="0">
                <a:latin typeface="微软雅黑" panose="020B0503020204020204" pitchFamily="34" charset="-122"/>
                <a:ea typeface="微软雅黑" panose="020B0503020204020204" pitchFamily="34" charset="-122"/>
              </a:rPr>
              <a:t> her research team taking away the straw. Blood came out slowly from the turtle’s </a:t>
            </a:r>
            <a:r>
              <a:rPr lang="en-US" altLang="zh-CN" sz="2400" b="1" u="sng" dirty="0">
                <a:latin typeface="微软雅黑" panose="020B0503020204020204" pitchFamily="34" charset="-122"/>
                <a:ea typeface="微软雅黑" panose="020B0503020204020204" pitchFamily="34" charset="-122"/>
              </a:rPr>
              <a:t>29</a:t>
            </a:r>
            <a:r>
              <a:rPr lang="en-US" altLang="zh-CN" sz="2400" b="1" dirty="0">
                <a:latin typeface="微软雅黑" panose="020B0503020204020204" pitchFamily="34" charset="-122"/>
                <a:ea typeface="微软雅黑" panose="020B0503020204020204" pitchFamily="34" charset="-122"/>
              </a:rPr>
              <a:t>.</a:t>
            </a:r>
          </a:p>
        </p:txBody>
      </p:sp>
      <p:sp>
        <p:nvSpPr>
          <p:cNvPr id="22" name="TextBox 22"/>
          <p:cNvSpPr txBox="1"/>
          <p:nvPr/>
        </p:nvSpPr>
        <p:spPr>
          <a:xfrm>
            <a:off x="395596" y="445569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
        <p:nvSpPr>
          <p:cNvPr id="23" name="TextBox 22"/>
          <p:cNvSpPr txBox="1"/>
          <p:nvPr/>
        </p:nvSpPr>
        <p:spPr>
          <a:xfrm>
            <a:off x="385788" y="4106325"/>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24" name="TextBox 22"/>
          <p:cNvSpPr txBox="1"/>
          <p:nvPr/>
        </p:nvSpPr>
        <p:spPr>
          <a:xfrm>
            <a:off x="385789" y="374614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25" name="TextBox 22"/>
          <p:cNvSpPr txBox="1"/>
          <p:nvPr/>
        </p:nvSpPr>
        <p:spPr>
          <a:xfrm>
            <a:off x="395596" y="4805057"/>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arn(inVertical)">
                                      <p:cBhvr>
                                        <p:cTn id="18" dur="500"/>
                                        <p:tgtEl>
                                          <p:spTgt spid="24"/>
                                        </p:tgtEl>
                                      </p:cBhvr>
                                    </p:animEffect>
                                  </p:childTnLst>
                                </p:cTn>
                              </p:par>
                            </p:childTnLst>
                          </p:cTn>
                        </p:par>
                        <p:par>
                          <p:cTn id="19" fill="hold">
                            <p:stCondLst>
                              <p:cond delay="500"/>
                            </p:stCondLst>
                            <p:childTnLst>
                              <p:par>
                                <p:cTn id="20" presetID="16" presetClass="entr" presetSubtype="37"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out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arn(inVertical)">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arn(inVertical)">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barn(inVertical)">
                                      <p:cBhvr>
                                        <p:cTn id="3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bldLvl="0" animBg="1"/>
      <p:bldP spid="3" grpId="0" build="p"/>
      <p:bldP spid="22" grpId="0"/>
      <p:bldP spid="23" grpId="0"/>
      <p:bldP spid="24" grpId="0"/>
      <p:bldP spid="25" grpId="0"/>
    </p:bldLst>
  </p:timing>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96</a:t>
            </a:fld>
            <a:endParaRPr lang="en-US"/>
          </a:p>
        </p:txBody>
      </p:sp>
      <p:sp>
        <p:nvSpPr>
          <p:cNvPr id="3" name="内容占位符 2"/>
          <p:cNvSpPr>
            <a:spLocks noGrp="1"/>
          </p:cNvSpPr>
          <p:nvPr>
            <p:ph idx="1"/>
          </p:nvPr>
        </p:nvSpPr>
        <p:spPr>
          <a:xfrm>
            <a:off x="214862" y="281354"/>
            <a:ext cx="11762275" cy="6242538"/>
          </a:xfrm>
          <a:solidFill>
            <a:schemeClr val="bg1">
              <a:alpha val="47000"/>
            </a:schemeClr>
          </a:solidFill>
        </p:spPr>
        <p:txBody>
          <a:bodyPr>
            <a:normAutofit fontScale="77500" lnSpcReduction="10000"/>
          </a:bodyPr>
          <a:lstStyle/>
          <a:p>
            <a:pPr marL="0" indent="0">
              <a:lnSpc>
                <a:spcPct val="150000"/>
              </a:lnSpc>
              <a:buNone/>
            </a:pPr>
            <a:r>
              <a:rPr lang="zh-CN" altLang="en-US" sz="3145" b="1" dirty="0">
                <a:solidFill>
                  <a:srgbClr val="002060"/>
                </a:solidFill>
                <a:latin typeface="微软雅黑" panose="020B0503020204020204" pitchFamily="34" charset="-122"/>
                <a:ea typeface="微软雅黑" panose="020B0503020204020204" pitchFamily="34" charset="-122"/>
                <a:cs typeface="+mj-cs"/>
              </a:rPr>
              <a:t>解  析：</a:t>
            </a:r>
            <a:r>
              <a:rPr sz="3145" b="1" dirty="0">
                <a:latin typeface="微软雅黑" panose="020B0503020204020204" pitchFamily="34" charset="-122"/>
                <a:ea typeface="微软雅黑" panose="020B0503020204020204" pitchFamily="34" charset="-122"/>
              </a:rPr>
              <a:t>26. 本题考查动词词义和上下文逻辑理解。从文章第一句我们得知，Christy是一位海洋保护科学家，因此我们可以推断，在2015年8月，她发现了一只被塑料吸管堵住鼻孔的海龟。A项hurt伤害，C项brought带来，D项sold卖，B项found发现。故本题正确答案为B。</a:t>
            </a:r>
          </a:p>
          <a:p>
            <a:pPr marL="0" indent="0">
              <a:lnSpc>
                <a:spcPct val="150000"/>
              </a:lnSpc>
              <a:buNone/>
            </a:pPr>
            <a:r>
              <a:rPr sz="3145" b="1" dirty="0">
                <a:latin typeface="微软雅黑" panose="020B0503020204020204" pitchFamily="34" charset="-122"/>
                <a:ea typeface="微软雅黑" panose="020B0503020204020204" pitchFamily="34" charset="-122"/>
              </a:rPr>
              <a:t>27. 本题考查形容词词义及理解。作为一名保护海洋的科学家，在看到受伤的海龟时，合理的反应应该是感到愤怒和震惊。A项angry生气，B项encouraged受鼓舞的，C项hopeless无望的，D项excited激动的。故本题正确答案为A。</a:t>
            </a:r>
          </a:p>
          <a:p>
            <a:pPr marL="0" indent="0">
              <a:lnSpc>
                <a:spcPct val="150000"/>
              </a:lnSpc>
              <a:buNone/>
            </a:pPr>
            <a:r>
              <a:rPr sz="3145" b="1" dirty="0">
                <a:latin typeface="微软雅黑" panose="020B0503020204020204" pitchFamily="34" charset="-122"/>
                <a:ea typeface="微软雅黑" panose="020B0503020204020204" pitchFamily="34" charset="-122"/>
              </a:rPr>
              <a:t>28. 本题考查动词用法和词义。从短语搭配上看，A项permit sb. to do允许某人做某事，B项imagine</a:t>
            </a:r>
            <a:r>
              <a:rPr lang="en-US" sz="3145" b="1" dirty="0">
                <a:latin typeface="微软雅黑" panose="020B0503020204020204" pitchFamily="34" charset="-122"/>
                <a:ea typeface="微软雅黑" panose="020B0503020204020204" pitchFamily="34" charset="-122"/>
              </a:rPr>
              <a:t> </a:t>
            </a:r>
            <a:r>
              <a:rPr sz="3145" b="1" dirty="0">
                <a:latin typeface="微软雅黑" panose="020B0503020204020204" pitchFamily="34" charset="-122"/>
                <a:ea typeface="微软雅黑" panose="020B0503020204020204" pitchFamily="34" charset="-122"/>
              </a:rPr>
              <a:t>doing sth.想象做某事，C项remember doing sth.记得做过某事。D项film sb. doing拍摄某人正在做的事情，符合题意。故本题正确答案为D。</a:t>
            </a:r>
          </a:p>
          <a:p>
            <a:pPr marL="0" indent="0">
              <a:lnSpc>
                <a:spcPct val="150000"/>
              </a:lnSpc>
              <a:buNone/>
            </a:pPr>
            <a:r>
              <a:rPr sz="3145" b="1" dirty="0">
                <a:latin typeface="微软雅黑" panose="020B0503020204020204" pitchFamily="34" charset="-122"/>
                <a:ea typeface="微软雅黑" panose="020B0503020204020204" pitchFamily="34" charset="-122"/>
              </a:rPr>
              <a:t>29. 本题考查名词和联系上下文。从上文得知，海龟的鼻子被一根塑料吸管堵住了，所以拔掉吸管，血从鼻子里流了出来。故本题正确答案为C。</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832329" y="3784645"/>
            <a:ext cx="1080877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30. A. interesting 	B. heartbreaking 	C. relaxing 	D. boring</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31. A. helpful 	B. expensive 	C. harmful 	D. different</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32. A. use 		B. receive 		C. store 	D. buy</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33. A. feed 		B. save 		C. attract 	D. kill</a:t>
            </a:r>
          </a:p>
          <a:p>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t>97</a:t>
            </a:fld>
            <a:endParaRPr lang="en-US"/>
          </a:p>
        </p:txBody>
      </p:sp>
      <p:sp>
        <p:nvSpPr>
          <p:cNvPr id="8" name="左箭头 7">
            <a:hlinkClick r:id="rId3"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a:hlinkClick r:id="rId4" action="ppaction://hlinksldjump"/>
          </p:cNvPr>
          <p:cNvSpPr txBox="1"/>
          <p:nvPr/>
        </p:nvSpPr>
        <p:spPr>
          <a:xfrm>
            <a:off x="9668519" y="370286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4" name="文本框 3"/>
          <p:cNvSpPr txBox="1"/>
          <p:nvPr/>
        </p:nvSpPr>
        <p:spPr>
          <a:xfrm>
            <a:off x="385789" y="92399"/>
            <a:ext cx="4966335"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sym typeface="+mn-ea"/>
              </a:rPr>
              <a:t>2022年广东高职高考完形填空真题</a:t>
            </a:r>
            <a:r>
              <a:rPr lang="zh-CN" altLang="en-US" sz="2400" dirty="0"/>
              <a:t> </a:t>
            </a:r>
          </a:p>
        </p:txBody>
      </p:sp>
      <p:sp>
        <p:nvSpPr>
          <p:cNvPr id="3" name="内容占位符 2"/>
          <p:cNvSpPr>
            <a:spLocks noGrp="1"/>
          </p:cNvSpPr>
          <p:nvPr>
            <p:ph idx="1"/>
          </p:nvPr>
        </p:nvSpPr>
        <p:spPr>
          <a:xfrm>
            <a:off x="385788" y="497846"/>
            <a:ext cx="11420423" cy="3171432"/>
          </a:xfrm>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rPr>
              <a:t>    The </a:t>
            </a:r>
            <a:r>
              <a:rPr lang="en-US" altLang="zh-CN" sz="2400" b="1" u="sng" dirty="0">
                <a:latin typeface="微软雅黑" panose="020B0503020204020204" pitchFamily="34" charset="-122"/>
                <a:ea typeface="微软雅黑" panose="020B0503020204020204" pitchFamily="34" charset="-122"/>
              </a:rPr>
              <a:t>30</a:t>
            </a:r>
            <a:r>
              <a:rPr lang="en-US" altLang="zh-CN" sz="2400" b="1" dirty="0">
                <a:latin typeface="微软雅黑" panose="020B0503020204020204" pitchFamily="34" charset="-122"/>
                <a:ea typeface="微软雅黑" panose="020B0503020204020204" pitchFamily="34" charset="-122"/>
              </a:rPr>
              <a:t> video has attached more than 32 million hits on the Internet. “I can really show how </a:t>
            </a:r>
            <a:r>
              <a:rPr lang="en-US" altLang="zh-CN" sz="2400" b="1" u="sng" dirty="0">
                <a:latin typeface="微软雅黑" panose="020B0503020204020204" pitchFamily="34" charset="-122"/>
                <a:ea typeface="微软雅黑" panose="020B0503020204020204" pitchFamily="34" charset="-122"/>
              </a:rPr>
              <a:t>31</a:t>
            </a:r>
            <a:r>
              <a:rPr lang="en-US" altLang="zh-CN" sz="2400" b="1" dirty="0">
                <a:latin typeface="微软雅黑" panose="020B0503020204020204" pitchFamily="34" charset="-122"/>
                <a:ea typeface="微软雅黑" panose="020B0503020204020204" pitchFamily="34" charset="-122"/>
              </a:rPr>
              <a:t> a plastic straw can be,” she says. Americans </a:t>
            </a:r>
            <a:r>
              <a:rPr lang="en-US" altLang="zh-CN" sz="2400" b="1" u="sng" dirty="0">
                <a:latin typeface="微软雅黑" panose="020B0503020204020204" pitchFamily="34" charset="-122"/>
                <a:ea typeface="微软雅黑" panose="020B0503020204020204" pitchFamily="34" charset="-122"/>
              </a:rPr>
              <a:t>32</a:t>
            </a:r>
            <a:r>
              <a:rPr lang="en-US" altLang="zh-CN" sz="2400" b="1" dirty="0">
                <a:latin typeface="微软雅黑" panose="020B0503020204020204" pitchFamily="34" charset="-122"/>
                <a:ea typeface="微软雅黑" panose="020B0503020204020204" pitchFamily="34" charset="-122"/>
              </a:rPr>
              <a:t> as many as 390 million plastic straws a day. Just a small part of them ending in the sea but they may </a:t>
            </a:r>
            <a:r>
              <a:rPr lang="en-US" altLang="zh-CN" sz="2400" b="1" u="sng" dirty="0">
                <a:latin typeface="微软雅黑" panose="020B0503020204020204" pitchFamily="34" charset="-122"/>
                <a:ea typeface="微软雅黑" panose="020B0503020204020204" pitchFamily="34" charset="-122"/>
              </a:rPr>
              <a:t>33</a:t>
            </a:r>
            <a:r>
              <a:rPr lang="en-US" altLang="zh-CN" sz="2400" b="1" dirty="0">
                <a:latin typeface="微软雅黑" panose="020B0503020204020204" pitchFamily="34" charset="-122"/>
                <a:ea typeface="微软雅黑" panose="020B0503020204020204" pitchFamily="34" charset="-122"/>
              </a:rPr>
              <a:t> sea animals. </a:t>
            </a:r>
          </a:p>
        </p:txBody>
      </p:sp>
      <p:sp>
        <p:nvSpPr>
          <p:cNvPr id="22" name="TextBox 22"/>
          <p:cNvSpPr txBox="1"/>
          <p:nvPr/>
        </p:nvSpPr>
        <p:spPr>
          <a:xfrm>
            <a:off x="395596" y="4455691"/>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23" name="TextBox 22"/>
          <p:cNvSpPr txBox="1"/>
          <p:nvPr/>
        </p:nvSpPr>
        <p:spPr>
          <a:xfrm>
            <a:off x="385788" y="410632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C</a:t>
            </a:r>
          </a:p>
        </p:txBody>
      </p:sp>
      <p:sp>
        <p:nvSpPr>
          <p:cNvPr id="24" name="TextBox 22"/>
          <p:cNvSpPr txBox="1"/>
          <p:nvPr/>
        </p:nvSpPr>
        <p:spPr>
          <a:xfrm>
            <a:off x="385789" y="3746146"/>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25" name="TextBox 22"/>
          <p:cNvSpPr txBox="1"/>
          <p:nvPr/>
        </p:nvSpPr>
        <p:spPr>
          <a:xfrm>
            <a:off x="395596" y="4805057"/>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up)">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childTnLst>
                          </p:cTn>
                        </p:par>
                        <p:par>
                          <p:cTn id="16" fill="hold">
                            <p:stCondLst>
                              <p:cond delay="500"/>
                            </p:stCondLst>
                            <p:childTnLst>
                              <p:par>
                                <p:cTn id="17" presetID="16" presetClass="entr" presetSubtype="37"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outVertical)">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barn(inVertical)">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barn(inVertical)">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barn(inVertical)">
                                      <p:cBhvr>
                                        <p:cTn id="3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bldLvl="0" animBg="1"/>
      <p:bldP spid="3" grpId="0" build="p"/>
      <p:bldP spid="22" grpId="0"/>
      <p:bldP spid="23" grpId="0"/>
      <p:bldP spid="24" grpId="0"/>
      <p:bldP spid="25"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98</a:t>
            </a:fld>
            <a:endParaRPr lang="en-US"/>
          </a:p>
        </p:txBody>
      </p:sp>
      <p:sp>
        <p:nvSpPr>
          <p:cNvPr id="3" name="内容占位符 2"/>
          <p:cNvSpPr>
            <a:spLocks noGrp="1"/>
          </p:cNvSpPr>
          <p:nvPr>
            <p:ph idx="1"/>
          </p:nvPr>
        </p:nvSpPr>
        <p:spPr>
          <a:xfrm>
            <a:off x="214862" y="281354"/>
            <a:ext cx="11762275" cy="6242538"/>
          </a:xfrm>
          <a:solidFill>
            <a:schemeClr val="bg1">
              <a:alpha val="47000"/>
            </a:schemeClr>
          </a:solidFill>
        </p:spPr>
        <p:txBody>
          <a:bodyPr>
            <a:noAutofit/>
          </a:bodyPr>
          <a:lstStyle/>
          <a:p>
            <a:pPr marL="0" indent="0">
              <a:lnSpc>
                <a:spcPct val="150000"/>
              </a:lnSpc>
              <a:buNone/>
            </a:pPr>
            <a:r>
              <a:rPr lang="zh-CN" altLang="en-US" sz="2200" b="1" dirty="0">
                <a:solidFill>
                  <a:srgbClr val="002060"/>
                </a:solidFill>
                <a:latin typeface="微软雅黑" panose="020B0503020204020204" pitchFamily="34" charset="-122"/>
                <a:ea typeface="微软雅黑" panose="020B0503020204020204" pitchFamily="34" charset="-122"/>
                <a:cs typeface="+mj-cs"/>
              </a:rPr>
              <a:t>解  析：</a:t>
            </a:r>
            <a:r>
              <a:rPr sz="2200" b="1" dirty="0">
                <a:latin typeface="微软雅黑" panose="020B0503020204020204" pitchFamily="34" charset="-122"/>
                <a:ea typeface="微软雅黑" panose="020B0503020204020204" pitchFamily="34" charset="-122"/>
              </a:rPr>
              <a:t>30. 本题考查形容词词义和联系上下文。从上文得知，拔掉吸管、血从鼻子里流出来这个场面是令人痛心的，所以这个视频令人心碎。A项interesting有趣的，B项heartbreaking令人心碎的，C项relaxing令人放松的，D项boring无聊的。故本题正确答案为B。</a:t>
            </a:r>
          </a:p>
          <a:p>
            <a:pPr marL="0" indent="0">
              <a:lnSpc>
                <a:spcPct val="150000"/>
              </a:lnSpc>
              <a:buNone/>
            </a:pPr>
            <a:r>
              <a:rPr sz="2200" b="1" dirty="0">
                <a:latin typeface="微软雅黑" panose="020B0503020204020204" pitchFamily="34" charset="-122"/>
                <a:ea typeface="微软雅黑" panose="020B0503020204020204" pitchFamily="34" charset="-122"/>
              </a:rPr>
              <a:t>31. 本题考查形容词词义。句意为“我能展示一根塑料吸管到底能带来多大的伤害”。A项helpful有用的，B项expensive昂贵的，C项harmful有害的，D项different不同的。故本题正确答案为C。</a:t>
            </a:r>
          </a:p>
          <a:p>
            <a:pPr marL="0" indent="0">
              <a:lnSpc>
                <a:spcPct val="150000"/>
              </a:lnSpc>
              <a:buNone/>
            </a:pPr>
            <a:r>
              <a:rPr sz="2200" b="1" dirty="0">
                <a:latin typeface="微软雅黑" panose="020B0503020204020204" pitchFamily="34" charset="-122"/>
                <a:ea typeface="微软雅黑" panose="020B0503020204020204" pitchFamily="34" charset="-122"/>
              </a:rPr>
              <a:t>32. 本题考查动词词义。A项use使用，B项receive收到，C项store存储，D项buy买。根据句意，美国人每天要使用3亿9千根塑料吸管。故本题正确答案为A。 </a:t>
            </a:r>
          </a:p>
          <a:p>
            <a:pPr marL="0" indent="0">
              <a:lnSpc>
                <a:spcPct val="150000"/>
              </a:lnSpc>
              <a:buNone/>
            </a:pPr>
            <a:r>
              <a:rPr sz="2200" b="1" dirty="0">
                <a:latin typeface="微软雅黑" panose="020B0503020204020204" pitchFamily="34" charset="-122"/>
                <a:ea typeface="微软雅黑" panose="020B0503020204020204" pitchFamily="34" charset="-122"/>
              </a:rPr>
              <a:t>33. 本题考查动词词义及联系上下文。A项feed喂养，B项save拯救，C项attract吸引，D项kill杀死。从上文得知，美国人每天要使用3亿9千根塑料吸管，虽然只有少部分会被扔进海里，但是这一部分足以杀死海洋动物。故本题正确答案为D。</a:t>
            </a:r>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up)">
                                      <p:cBhvr>
                                        <p:cTn id="11" dur="500"/>
                                        <p:tgtEl>
                                          <p:spTgt spid="3">
                                            <p:bg/>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up)">
                                      <p:cBhvr>
                                        <p:cTn id="14" dur="500"/>
                                        <p:tgtEl>
                                          <p:spTgt spid="3">
                                            <p:txEl>
                                              <p:pRg st="0" end="0"/>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up)">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832329" y="3784645"/>
            <a:ext cx="10808777"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34. A. photo 	B. video 	C. cartoon 	D. show</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35. A. continues 	B. begins 	C. decides 	D. leads</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36. A. victory 	B. support 	C. games 	D. chances</a:t>
            </a:r>
          </a:p>
          <a:p>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37. A. stop 		B. allow 	C. risk 	D. practise</a:t>
            </a:r>
          </a:p>
        </p:txBody>
      </p:sp>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2" name="灯片编号占位符 1"/>
          <p:cNvSpPr>
            <a:spLocks noGrp="1"/>
          </p:cNvSpPr>
          <p:nvPr>
            <p:ph type="sldNum" sz="quarter" idx="12"/>
          </p:nvPr>
        </p:nvSpPr>
        <p:spPr/>
        <p:txBody>
          <a:bodyPr/>
          <a:lstStyle/>
          <a:p>
            <a:fld id="{879EF9BB-81F1-401D-AA19-680A8E0D7F6D}" type="slidenum">
              <a:rPr lang="en-US" smtClean="0"/>
              <a:t>99</a:t>
            </a:fld>
            <a:endParaRPr lang="en-US"/>
          </a:p>
        </p:txBody>
      </p:sp>
      <p:sp>
        <p:nvSpPr>
          <p:cNvPr id="8" name="左箭头 7">
            <a:hlinkClick r:id="rId3" action="ppaction://hlinksldjump"/>
          </p:cNvPr>
          <p:cNvSpPr/>
          <p:nvPr/>
        </p:nvSpPr>
        <p:spPr>
          <a:xfrm>
            <a:off x="10048336" y="593027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a:hlinkClick r:id="rId4" action="ppaction://hlinksldjump"/>
          </p:cNvPr>
          <p:cNvSpPr txBox="1"/>
          <p:nvPr/>
        </p:nvSpPr>
        <p:spPr>
          <a:xfrm>
            <a:off x="9668519" y="370286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解  析</a:t>
            </a:r>
          </a:p>
        </p:txBody>
      </p:sp>
      <p:sp>
        <p:nvSpPr>
          <p:cNvPr id="4" name="文本框 3"/>
          <p:cNvSpPr txBox="1"/>
          <p:nvPr/>
        </p:nvSpPr>
        <p:spPr>
          <a:xfrm>
            <a:off x="385789" y="92399"/>
            <a:ext cx="4966335" cy="460375"/>
          </a:xfrm>
          <a:prstGeom prst="rect">
            <a:avLst/>
          </a:prstGeom>
          <a:noFill/>
        </p:spPr>
        <p:txBody>
          <a:bodyPr wrap="none" rtlCol="0">
            <a:spAutoFit/>
          </a:bodyPr>
          <a:lstStyle/>
          <a:p>
            <a:pPr algn="l"/>
            <a:r>
              <a:rPr sz="2400" b="1" dirty="0">
                <a:solidFill>
                  <a:srgbClr val="002060"/>
                </a:solidFill>
                <a:latin typeface="微软雅黑" panose="020B0503020204020204" pitchFamily="34" charset="-122"/>
                <a:ea typeface="微软雅黑" panose="020B0503020204020204" pitchFamily="34" charset="-122"/>
                <a:cs typeface="+mj-cs"/>
                <a:sym typeface="+mn-ea"/>
              </a:rPr>
              <a:t>2022年广东高职高考完形填空真题</a:t>
            </a:r>
            <a:r>
              <a:rPr lang="zh-CN" altLang="en-US" sz="2400" dirty="0"/>
              <a:t> </a:t>
            </a:r>
          </a:p>
        </p:txBody>
      </p:sp>
      <p:sp>
        <p:nvSpPr>
          <p:cNvPr id="3" name="内容占位符 2"/>
          <p:cNvSpPr>
            <a:spLocks noGrp="1"/>
          </p:cNvSpPr>
          <p:nvPr>
            <p:ph idx="1"/>
          </p:nvPr>
        </p:nvSpPr>
        <p:spPr>
          <a:xfrm>
            <a:off x="385788" y="497846"/>
            <a:ext cx="11420423" cy="3171432"/>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Though Christy’s </a:t>
            </a:r>
            <a:r>
              <a:rPr lang="en-US" altLang="zh-CN" sz="2400" b="1" u="sng" dirty="0">
                <a:latin typeface="微软雅黑" panose="020B0503020204020204" pitchFamily="34" charset="-122"/>
                <a:ea typeface="微软雅黑" panose="020B0503020204020204" pitchFamily="34" charset="-122"/>
              </a:rPr>
              <a:t>34</a:t>
            </a:r>
            <a:r>
              <a:rPr lang="en-US" altLang="zh-CN" sz="2400" b="1" dirty="0">
                <a:latin typeface="微软雅黑" panose="020B0503020204020204" pitchFamily="34" charset="-122"/>
                <a:ea typeface="微软雅黑" panose="020B0503020204020204" pitchFamily="34" charset="-122"/>
              </a:rPr>
              <a:t> is three years old, today it </a:t>
            </a:r>
            <a:r>
              <a:rPr lang="en-US" altLang="zh-CN" sz="2400" b="1" u="sng" dirty="0">
                <a:latin typeface="微软雅黑" panose="020B0503020204020204" pitchFamily="34" charset="-122"/>
                <a:ea typeface="微软雅黑" panose="020B0503020204020204" pitchFamily="34" charset="-122"/>
              </a:rPr>
              <a:t>35</a:t>
            </a:r>
            <a:r>
              <a:rPr lang="en-US" altLang="zh-CN" sz="2400" b="1" dirty="0">
                <a:latin typeface="微软雅黑" panose="020B0503020204020204" pitchFamily="34" charset="-122"/>
                <a:ea typeface="微软雅黑" panose="020B0503020204020204" pitchFamily="34" charset="-122"/>
              </a:rPr>
              <a:t> to attract people and win more </a:t>
            </a:r>
            <a:r>
              <a:rPr lang="en-US" altLang="zh-CN" sz="2400" b="1" u="sng" dirty="0">
                <a:latin typeface="微软雅黑" panose="020B0503020204020204" pitchFamily="34" charset="-122"/>
                <a:ea typeface="微软雅黑" panose="020B0503020204020204" pitchFamily="34" charset="-122"/>
              </a:rPr>
              <a:t>36</a:t>
            </a:r>
            <a:r>
              <a:rPr lang="en-US" altLang="zh-CN" sz="2400" b="1" dirty="0">
                <a:latin typeface="微软雅黑" panose="020B0503020204020204" pitchFamily="34" charset="-122"/>
                <a:ea typeface="微软雅黑" panose="020B0503020204020204" pitchFamily="34" charset="-122"/>
              </a:rPr>
              <a:t> . In July this year, many famous companies promise to </a:t>
            </a:r>
            <a:r>
              <a:rPr lang="en-US" altLang="zh-CN" sz="2400" b="1" u="sng" dirty="0">
                <a:latin typeface="微软雅黑" panose="020B0503020204020204" pitchFamily="34" charset="-122"/>
                <a:ea typeface="微软雅黑" panose="020B0503020204020204" pitchFamily="34" charset="-122"/>
              </a:rPr>
              <a:t>37</a:t>
            </a:r>
            <a:r>
              <a:rPr lang="en-US" altLang="zh-CN" sz="2400" b="1" dirty="0">
                <a:latin typeface="微软雅黑" panose="020B0503020204020204" pitchFamily="34" charset="-122"/>
                <a:ea typeface="微软雅黑" panose="020B0503020204020204" pitchFamily="34" charset="-122"/>
              </a:rPr>
              <a:t> using plastic straws step by step. “We can all do something to end plastic waste,” Christy says.</a:t>
            </a:r>
          </a:p>
        </p:txBody>
      </p:sp>
      <p:sp>
        <p:nvSpPr>
          <p:cNvPr id="22" name="TextBox 22"/>
          <p:cNvSpPr txBox="1"/>
          <p:nvPr/>
        </p:nvSpPr>
        <p:spPr>
          <a:xfrm>
            <a:off x="395596" y="4455691"/>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23" name="TextBox 22"/>
          <p:cNvSpPr txBox="1"/>
          <p:nvPr/>
        </p:nvSpPr>
        <p:spPr>
          <a:xfrm>
            <a:off x="385788" y="4106325"/>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
        <p:nvSpPr>
          <p:cNvPr id="24" name="TextBox 22"/>
          <p:cNvSpPr txBox="1"/>
          <p:nvPr/>
        </p:nvSpPr>
        <p:spPr>
          <a:xfrm>
            <a:off x="385154" y="3712491"/>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B</a:t>
            </a:r>
          </a:p>
        </p:txBody>
      </p:sp>
      <p:sp>
        <p:nvSpPr>
          <p:cNvPr id="25" name="TextBox 22"/>
          <p:cNvSpPr txBox="1"/>
          <p:nvPr/>
        </p:nvSpPr>
        <p:spPr>
          <a:xfrm>
            <a:off x="395596" y="4805057"/>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cs typeface="Times New Roman" panose="02020603050405020304" pitchFamily="18" charset="0"/>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up)">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childTnLst>
                          </p:cTn>
                        </p:par>
                        <p:par>
                          <p:cTn id="16" fill="hold">
                            <p:stCondLst>
                              <p:cond delay="500"/>
                            </p:stCondLst>
                            <p:childTnLst>
                              <p:par>
                                <p:cTn id="17" presetID="16" presetClass="entr" presetSubtype="37"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outVertical)">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barn(inVertical)">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barn(inVertical)">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barn(inVertical)">
                                      <p:cBhvr>
                                        <p:cTn id="3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bldLvl="0" animBg="1"/>
      <p:bldP spid="3" grpId="0" build="p"/>
      <p:bldP spid="22" grpId="0"/>
      <p:bldP spid="23" grpId="0"/>
      <p:bldP spid="24" grpId="0"/>
      <p:bldP spid="2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73989f45-12a5-4442-be36-f519e9e7d188"/>
  <p:tag name="COMMONDATA" val="eyJoZGlkIjoiMjhjNGUxNWFjMjhlNDdjNWVkN2JmMzA2Y2JjZmYzMTU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TotalTime>
  <Words>20062</Words>
  <Application>Microsoft Office PowerPoint</Application>
  <PresentationFormat>宽屏</PresentationFormat>
  <Paragraphs>1287</Paragraphs>
  <Slides>124</Slides>
  <Notes>11</Notes>
  <HiddenSlides>48</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124</vt:i4>
      </vt:variant>
    </vt:vector>
  </HeadingPairs>
  <TitlesOfParts>
    <vt:vector size="130" baseType="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 测 题 一 （ 记 叙 文 ）</vt:lpstr>
      <vt:lpstr>PowerPoint 演示文稿</vt:lpstr>
      <vt:lpstr>自 测 题 一 （ 记 叙 文 ）</vt:lpstr>
      <vt:lpstr>PowerPoint 演示文稿</vt:lpstr>
      <vt:lpstr>PowerPoint 演示文稿</vt:lpstr>
      <vt:lpstr>自 测 题 二（ 记 叙 文 ） </vt:lpstr>
      <vt:lpstr>PowerPoint 演示文稿</vt:lpstr>
      <vt:lpstr>PowerPoint 演示文稿</vt:lpstr>
      <vt:lpstr>PowerPoint 演示文稿</vt:lpstr>
      <vt:lpstr>PowerPoint 演示文稿</vt:lpstr>
      <vt:lpstr>自 测 题  三（ 记 叙 文 ） </vt:lpstr>
      <vt:lpstr>PowerPoint 演示文稿</vt:lpstr>
      <vt:lpstr>PowerPoint 演示文稿</vt:lpstr>
      <vt:lpstr>PowerPoint 演示文稿</vt:lpstr>
      <vt:lpstr>PowerPoint 演示文稿</vt:lpstr>
      <vt:lpstr>PowerPoint 演示文稿</vt:lpstr>
      <vt:lpstr>PowerPoint 演示文稿</vt:lpstr>
      <vt:lpstr>自 测 题 四 （ 记 叙 文 ）</vt:lpstr>
      <vt:lpstr>PowerPoint 演示文稿</vt:lpstr>
      <vt:lpstr>PowerPoint 演示文稿</vt:lpstr>
      <vt:lpstr>PowerPoint 演示文稿</vt:lpstr>
      <vt:lpstr>PowerPoint 演示文稿</vt:lpstr>
      <vt:lpstr>PowerPoint 演示文稿</vt:lpstr>
      <vt:lpstr>PowerPoint 演示文稿</vt:lpstr>
      <vt:lpstr>自 测 题 五 （ 记 叙 文 ）</vt:lpstr>
      <vt:lpstr>PowerPoint 演示文稿</vt:lpstr>
      <vt:lpstr>PowerPoint 演示文稿</vt:lpstr>
      <vt:lpstr>PowerPoint 演示文稿</vt:lpstr>
      <vt:lpstr>PowerPoint 演示文稿</vt:lpstr>
      <vt:lpstr>PowerPoint 演示文稿</vt:lpstr>
      <vt:lpstr>PowerPoint 演示文稿</vt:lpstr>
      <vt:lpstr>自 测 题 六 （ 记 叙 文 ）</vt:lpstr>
      <vt:lpstr>PowerPoint 演示文稿</vt:lpstr>
      <vt:lpstr>PowerPoint 演示文稿</vt:lpstr>
      <vt:lpstr>PowerPoint 演示文稿</vt:lpstr>
      <vt:lpstr>PowerPoint 演示文稿</vt:lpstr>
      <vt:lpstr>PowerPoint 演示文稿</vt:lpstr>
      <vt:lpstr>PowerPoint 演示文稿</vt:lpstr>
      <vt:lpstr>自 测 题 七 （ 记 叙 文 ）</vt:lpstr>
      <vt:lpstr>PowerPoint 演示文稿</vt:lpstr>
      <vt:lpstr>PowerPoint 演示文稿</vt:lpstr>
      <vt:lpstr>PowerPoint 演示文稿</vt:lpstr>
      <vt:lpstr>PowerPoint 演示文稿</vt:lpstr>
      <vt:lpstr>PowerPoint 演示文稿</vt:lpstr>
      <vt:lpstr>PowerPoint 演示文稿</vt:lpstr>
      <vt:lpstr>自 测 题 八 （ 记 叙 文 ）</vt:lpstr>
      <vt:lpstr>PowerPoint 演示文稿</vt:lpstr>
      <vt:lpstr>PowerPoint 演示文稿</vt:lpstr>
      <vt:lpstr>PowerPoint 演示文稿</vt:lpstr>
      <vt:lpstr>PowerPoint 演示文稿</vt:lpstr>
      <vt:lpstr>PowerPoint 演示文稿</vt:lpstr>
      <vt:lpstr>PowerPoint 演示文稿</vt:lpstr>
      <vt:lpstr>自 测 题 九 （ 说 明 文 ）</vt:lpstr>
      <vt:lpstr>PowerPoint 演示文稿</vt:lpstr>
      <vt:lpstr>PowerPoint 演示文稿</vt:lpstr>
      <vt:lpstr>PowerPoint 演示文稿</vt:lpstr>
      <vt:lpstr>PowerPoint 演示文稿</vt:lpstr>
      <vt:lpstr>PowerPoint 演示文稿</vt:lpstr>
      <vt:lpstr>PowerPoint 演示文稿</vt:lpstr>
      <vt:lpstr>自 测 题 十 （ 散 文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1132</cp:revision>
  <dcterms:created xsi:type="dcterms:W3CDTF">2016-10-04T09:02:00Z</dcterms:created>
  <dcterms:modified xsi:type="dcterms:W3CDTF">2023-07-31T09:45:36Z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2EB17ED60FB84A05AA3103D22D698F4D</vt:lpwstr>
  </property>
</Properties>
</file>