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2"/>
  </p:notesMasterIdLst>
  <p:handoutMasterIdLst>
    <p:handoutMasterId r:id="rId133"/>
  </p:handoutMasterIdLst>
  <p:sldIdLst>
    <p:sldId id="869" r:id="rId2"/>
    <p:sldId id="794" r:id="rId3"/>
    <p:sldId id="781" r:id="rId4"/>
    <p:sldId id="795" r:id="rId5"/>
    <p:sldId id="939" r:id="rId6"/>
    <p:sldId id="940" r:id="rId7"/>
    <p:sldId id="946" r:id="rId8"/>
    <p:sldId id="941" r:id="rId9"/>
    <p:sldId id="942" r:id="rId10"/>
    <p:sldId id="943" r:id="rId11"/>
    <p:sldId id="944" r:id="rId12"/>
    <p:sldId id="945" r:id="rId13"/>
    <p:sldId id="1007" r:id="rId14"/>
    <p:sldId id="947" r:id="rId15"/>
    <p:sldId id="948" r:id="rId16"/>
    <p:sldId id="829" r:id="rId17"/>
    <p:sldId id="1008" r:id="rId18"/>
    <p:sldId id="1047" r:id="rId19"/>
    <p:sldId id="1009" r:id="rId20"/>
    <p:sldId id="1048" r:id="rId21"/>
    <p:sldId id="1010" r:id="rId22"/>
    <p:sldId id="1049" r:id="rId23"/>
    <p:sldId id="1011" r:id="rId24"/>
    <p:sldId id="1050" r:id="rId25"/>
    <p:sldId id="1012" r:id="rId26"/>
    <p:sldId id="1051" r:id="rId27"/>
    <p:sldId id="1013" r:id="rId28"/>
    <p:sldId id="1052" r:id="rId29"/>
    <p:sldId id="1014" r:id="rId30"/>
    <p:sldId id="1053" r:id="rId31"/>
    <p:sldId id="1015" r:id="rId32"/>
    <p:sldId id="1054" r:id="rId33"/>
    <p:sldId id="1016" r:id="rId34"/>
    <p:sldId id="1055" r:id="rId35"/>
    <p:sldId id="1017" r:id="rId36"/>
    <p:sldId id="1056" r:id="rId37"/>
    <p:sldId id="1018" r:id="rId38"/>
    <p:sldId id="1057" r:id="rId39"/>
    <p:sldId id="1019" r:id="rId40"/>
    <p:sldId id="1058" r:id="rId41"/>
    <p:sldId id="1020" r:id="rId42"/>
    <p:sldId id="1059" r:id="rId43"/>
    <p:sldId id="1021" r:id="rId44"/>
    <p:sldId id="1060" r:id="rId45"/>
    <p:sldId id="1022" r:id="rId46"/>
    <p:sldId id="1061" r:id="rId47"/>
    <p:sldId id="1023" r:id="rId48"/>
    <p:sldId id="1062" r:id="rId49"/>
    <p:sldId id="1024" r:id="rId50"/>
    <p:sldId id="1063" r:id="rId51"/>
    <p:sldId id="1025" r:id="rId52"/>
    <p:sldId id="1064" r:id="rId53"/>
    <p:sldId id="1026" r:id="rId54"/>
    <p:sldId id="1065" r:id="rId55"/>
    <p:sldId id="979" r:id="rId56"/>
    <p:sldId id="1184" r:id="rId57"/>
    <p:sldId id="1185" r:id="rId58"/>
    <p:sldId id="1186" r:id="rId59"/>
    <p:sldId id="1187" r:id="rId60"/>
    <p:sldId id="1121" r:id="rId61"/>
    <p:sldId id="1123" r:id="rId62"/>
    <p:sldId id="1124" r:id="rId63"/>
    <p:sldId id="1125" r:id="rId64"/>
    <p:sldId id="1122" r:id="rId65"/>
    <p:sldId id="1126" r:id="rId66"/>
    <p:sldId id="1127" r:id="rId67"/>
    <p:sldId id="1128" r:id="rId68"/>
    <p:sldId id="980" r:id="rId69"/>
    <p:sldId id="1066" r:id="rId70"/>
    <p:sldId id="1027" r:id="rId71"/>
    <p:sldId id="1067" r:id="rId72"/>
    <p:sldId id="1028" r:id="rId73"/>
    <p:sldId id="1068" r:id="rId74"/>
    <p:sldId id="1029" r:id="rId75"/>
    <p:sldId id="1069" r:id="rId76"/>
    <p:sldId id="1188" r:id="rId77"/>
    <p:sldId id="1189" r:id="rId78"/>
    <p:sldId id="996" r:id="rId79"/>
    <p:sldId id="809" r:id="rId80"/>
    <p:sldId id="1129" r:id="rId81"/>
    <p:sldId id="1130" r:id="rId82"/>
    <p:sldId id="1131" r:id="rId83"/>
    <p:sldId id="1038" r:id="rId84"/>
    <p:sldId id="1132" r:id="rId85"/>
    <p:sldId id="1133" r:id="rId86"/>
    <p:sldId id="1134" r:id="rId87"/>
    <p:sldId id="1190" r:id="rId88"/>
    <p:sldId id="1191" r:id="rId89"/>
    <p:sldId id="1039" r:id="rId90"/>
    <p:sldId id="1135" r:id="rId91"/>
    <p:sldId id="1136" r:id="rId92"/>
    <p:sldId id="1137" r:id="rId93"/>
    <p:sldId id="1139" r:id="rId94"/>
    <p:sldId id="1040" r:id="rId95"/>
    <p:sldId id="1140" r:id="rId96"/>
    <p:sldId id="1141" r:id="rId97"/>
    <p:sldId id="1142" r:id="rId98"/>
    <p:sldId id="1143" r:id="rId99"/>
    <p:sldId id="1192" r:id="rId100"/>
    <p:sldId id="1193" r:id="rId101"/>
    <p:sldId id="1194" r:id="rId102"/>
    <p:sldId id="1041" r:id="rId103"/>
    <p:sldId id="1145" r:id="rId104"/>
    <p:sldId id="1042" r:id="rId105"/>
    <p:sldId id="1146" r:id="rId106"/>
    <p:sldId id="1195" r:id="rId107"/>
    <p:sldId id="1197" r:id="rId108"/>
    <p:sldId id="1147" r:id="rId109"/>
    <p:sldId id="1148" r:id="rId110"/>
    <p:sldId id="1149" r:id="rId111"/>
    <p:sldId id="1150" r:id="rId112"/>
    <p:sldId id="1151" r:id="rId113"/>
    <p:sldId id="1044" r:id="rId114"/>
    <p:sldId id="1152" r:id="rId115"/>
    <p:sldId id="1153" r:id="rId116"/>
    <p:sldId id="1154" r:id="rId117"/>
    <p:sldId id="1155" r:id="rId118"/>
    <p:sldId id="1156" r:id="rId119"/>
    <p:sldId id="1043" r:id="rId120"/>
    <p:sldId id="1196" r:id="rId121"/>
    <p:sldId id="1198" r:id="rId122"/>
    <p:sldId id="1199" r:id="rId123"/>
    <p:sldId id="1045" r:id="rId124"/>
    <p:sldId id="1157" r:id="rId125"/>
    <p:sldId id="1158" r:id="rId126"/>
    <p:sldId id="1046" r:id="rId127"/>
    <p:sldId id="1159" r:id="rId128"/>
    <p:sldId id="1160" r:id="rId129"/>
    <p:sldId id="1200" r:id="rId130"/>
    <p:sldId id="935" r:id="rId131"/>
  </p:sldIdLst>
  <p:sldSz cx="12192000" cy="6858000"/>
  <p:notesSz cx="6858000" cy="9144000"/>
  <p:custDataLst>
    <p:tags r:id="rId13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624" userDrawn="1">
          <p15:clr>
            <a:srgbClr val="A4A3A4"/>
          </p15:clr>
        </p15:guide>
        <p15:guide id="3" pos="7056" userDrawn="1">
          <p15:clr>
            <a:srgbClr val="A4A3A4"/>
          </p15:clr>
        </p15:guide>
        <p15:guide id="4" pos="3796"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8064A2"/>
    <a:srgbClr val="9BBB59"/>
    <a:srgbClr val="DBCEEF"/>
    <a:srgbClr val="E3FDC1"/>
    <a:srgbClr val="EAD5D5"/>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849" autoAdjust="0"/>
    <p:restoredTop sz="96763" autoAdjust="0"/>
  </p:normalViewPr>
  <p:slideViewPr>
    <p:cSldViewPr snapToGrid="0">
      <p:cViewPr varScale="1">
        <p:scale>
          <a:sx n="107" d="100"/>
          <a:sy n="107" d="100"/>
        </p:scale>
        <p:origin x="276" y="96"/>
      </p:cViewPr>
      <p:guideLst>
        <p:guide orient="horz" pos="2160"/>
        <p:guide pos="624"/>
        <p:guide pos="7056"/>
        <p:guide pos="3796"/>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tags" Target="tags/tag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presProps" Target="pres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notesMaster" Target="notesMasters/notesMaster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dgm:t>
        <a:bodyPr/>
        <a:lstStyle/>
        <a:p>
          <a:pPr algn="ctr"/>
          <a:r>
            <a:rPr lang="zh-CN" altLang="en-US" sz="3200" b="1" dirty="0">
              <a:latin typeface="微软雅黑" panose="020B0503020204020204" pitchFamily="34" charset="-122"/>
              <a:ea typeface="微软雅黑" panose="020B0503020204020204" pitchFamily="34" charset="-122"/>
            </a:rPr>
            <a:t>（一）筛选法</a:t>
          </a:r>
        </a:p>
      </dgm:t>
    </dgm:pt>
    <dgm:pt modelId="{D3A1458C-279D-41FC-AE06-BFF908604A2E}" type="parTrans" cxnId="{DAF75300-BB0C-4714-AB98-A5819A67C9A5}">
      <dgm:prSet/>
      <dgm:spPr/>
      <dgm:t>
        <a:bodyPr/>
        <a:lstStyle/>
        <a:p>
          <a:endParaRPr lang="zh-CN" altLang="en-US"/>
        </a:p>
      </dgm:t>
    </dgm:pt>
    <dgm:pt modelId="{FD298035-AE9D-4CBE-B0EB-0D07E98EC9AB}" type="sibTrans" cxnId="{DAF75300-BB0C-4714-AB98-A5819A67C9A5}">
      <dgm:prSet/>
      <dgm:spPr/>
      <dgm:t>
        <a:bodyPr/>
        <a:lstStyle/>
        <a:p>
          <a:endParaRPr lang="zh-CN" altLang="en-US"/>
        </a:p>
      </dgm:t>
    </dgm:pt>
    <dgm:pt modelId="{C8EE0CE2-7D50-4C74-A35A-197F9ED0DDC0}">
      <dgm:prSet phldrT="[文本]" phldr="0" custT="1"/>
      <dgm:spPr/>
      <dgm:t>
        <a:bodyPr vert="horz" wrap="square"/>
        <a:lstStyle/>
        <a:p>
          <a:pPr>
            <a:lnSpc>
              <a:spcPct val="100000"/>
            </a:lnSpc>
            <a:spcBef>
              <a:spcPct val="0"/>
            </a:spcBef>
            <a:spcAft>
              <a:spcPct val="20000"/>
            </a:spcAft>
          </a:pPr>
          <a:r>
            <a:rPr lang="zh-CN" altLang="en-US" sz="2800" b="1" dirty="0">
              <a:latin typeface="微软雅黑" panose="020B0503020204020204" pitchFamily="34" charset="-122"/>
              <a:ea typeface="微软雅黑" panose="020B0503020204020204" pitchFamily="34" charset="-122"/>
            </a:rPr>
            <a:t>将所有模棱两可的选项放入题干，将不符合句意的选项排除。</a:t>
          </a:r>
        </a:p>
      </dgm:t>
    </dgm:pt>
    <dgm:pt modelId="{AB409967-4E6A-434E-8E78-0CC6B8F319B2}" type="parTrans" cxnId="{5FA6B9BA-5271-4DD0-BE7C-20320047F995}">
      <dgm:prSet/>
      <dgm:spPr/>
      <dgm:t>
        <a:bodyPr/>
        <a:lstStyle/>
        <a:p>
          <a:endParaRPr lang="zh-CN" altLang="en-US"/>
        </a:p>
      </dgm:t>
    </dgm:pt>
    <dgm:pt modelId="{3CEC33CA-EFBB-4EDA-BCAE-688DF97B9803}" type="sibTrans" cxnId="{5FA6B9BA-5271-4DD0-BE7C-20320047F995}">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LinFactY="-38968"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24177" custLinFactNeighborY="-100000">
        <dgm:presLayoutVars>
          <dgm:bulletEnabled val="1"/>
        </dgm:presLayoutVars>
      </dgm:prSet>
      <dgm:spPr/>
    </dgm:pt>
  </dgm:ptLst>
  <dgm:cxnLst>
    <dgm:cxn modelId="{DAF75300-BB0C-4714-AB98-A5819A67C9A5}" srcId="{91ABC5B6-332A-4B1B-A348-3F343183E9C7}" destId="{BC44728D-FCEE-4C13-AEE0-EF4370562988}" srcOrd="0" destOrd="0" parTransId="{D3A1458C-279D-41FC-AE06-BFF908604A2E}" sibTransId="{FD298035-AE9D-4CBE-B0EB-0D07E98EC9AB}"/>
    <dgm:cxn modelId="{8362E301-9059-4CA8-8C20-86E103679B72}" type="presOf" srcId="{BC44728D-FCEE-4C13-AEE0-EF4370562988}" destId="{53EDFADB-9AA9-4AF3-80D5-9A8BF4D42266}" srcOrd="0" destOrd="0" presId="urn:microsoft.com/office/officeart/2005/8/layout/vList2#1"/>
    <dgm:cxn modelId="{7C6BF378-07D2-44DA-8D00-F23BF05B345E}" type="presOf" srcId="{91ABC5B6-332A-4B1B-A348-3F343183E9C7}" destId="{1B711EBE-11D5-4149-BB91-666CD680C8B0}" srcOrd="0" destOrd="0" presId="urn:microsoft.com/office/officeart/2005/8/layout/vList2#1"/>
    <dgm:cxn modelId="{5FA6B9BA-5271-4DD0-BE7C-20320047F995}" srcId="{BC44728D-FCEE-4C13-AEE0-EF4370562988}" destId="{C8EE0CE2-7D50-4C74-A35A-197F9ED0DDC0}" srcOrd="0" destOrd="0" parTransId="{AB409967-4E6A-434E-8E78-0CC6B8F319B2}" sibTransId="{3CEC33CA-EFBB-4EDA-BCAE-688DF97B9803}"/>
    <dgm:cxn modelId="{93F4F0ED-E31D-43AB-BB98-7805A1607075}" type="presOf" srcId="{C8EE0CE2-7D50-4C74-A35A-197F9ED0DDC0}" destId="{E5AE5947-D1AA-4EB3-A8B5-B7FB04200C93}" srcOrd="0" destOrd="0" presId="urn:microsoft.com/office/officeart/2005/8/layout/vList2#1"/>
    <dgm:cxn modelId="{CF637DAA-61A3-4CD7-AC8C-E5A1982B57C0}" type="presParOf" srcId="{1B711EBE-11D5-4149-BB91-666CD680C8B0}" destId="{53EDFADB-9AA9-4AF3-80D5-9A8BF4D42266}" srcOrd="0" destOrd="0" presId="urn:microsoft.com/office/officeart/2005/8/layout/vList2#1"/>
    <dgm:cxn modelId="{ACE2A683-26C3-4B06-AAD9-D2343CF862C7}"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a:solidFill>
          <a:srgbClr val="9BBB59"/>
        </a:solidFill>
      </dgm:spPr>
      <dgm:t>
        <a:bodyPr/>
        <a:lstStyle/>
        <a:p>
          <a:pPr algn="ctr"/>
          <a:r>
            <a:rPr lang="zh-CN" altLang="en-US" sz="3200" b="1" dirty="0">
              <a:latin typeface="微软雅黑" panose="020B0503020204020204" pitchFamily="34" charset="-122"/>
              <a:ea typeface="微软雅黑" panose="020B0503020204020204" pitchFamily="34" charset="-122"/>
            </a:rPr>
            <a:t>（二）常识法／关键词解题法</a:t>
          </a:r>
        </a:p>
      </dgm:t>
    </dgm:pt>
    <dgm:pt modelId="{D3A1458C-279D-41FC-AE06-BFF908604A2E}" type="parTrans" cxnId="{C4280222-F7FD-4C6F-BEB8-30DAE6AD6ED7}">
      <dgm:prSet/>
      <dgm:spPr/>
      <dgm:t>
        <a:bodyPr/>
        <a:lstStyle/>
        <a:p>
          <a:endParaRPr lang="zh-CN" altLang="en-US"/>
        </a:p>
      </dgm:t>
    </dgm:pt>
    <dgm:pt modelId="{FD298035-AE9D-4CBE-B0EB-0D07E98EC9AB}" type="sibTrans" cxnId="{C4280222-F7FD-4C6F-BEB8-30DAE6AD6ED7}">
      <dgm:prSet/>
      <dgm:spPr/>
      <dgm:t>
        <a:bodyPr/>
        <a:lstStyle/>
        <a:p>
          <a:endParaRPr lang="zh-CN" altLang="en-US"/>
        </a:p>
      </dgm:t>
    </dgm:pt>
    <dgm:pt modelId="{27A39385-8018-4119-BDEF-C8C7AC7A590D}">
      <dgm:prSet phldrT="[文本]" phldr="0" custT="1"/>
      <dgm:spPr/>
      <dgm:t>
        <a:bodyPr vert="horz" wrap="square"/>
        <a:lstStyle/>
        <a:p>
          <a:pPr>
            <a:lnSpc>
              <a:spcPct val="100000"/>
            </a:lnSpc>
            <a:spcBef>
              <a:spcPct val="0"/>
            </a:spcBef>
            <a:spcAft>
              <a:spcPct val="20000"/>
            </a:spcAft>
          </a:pPr>
          <a:r>
            <a:rPr lang="zh-CN" altLang="en-US" sz="2800" b="1" dirty="0">
              <a:latin typeface="微软雅黑" panose="020B0503020204020204" pitchFamily="34" charset="-122"/>
              <a:ea typeface="微软雅黑" panose="020B0503020204020204" pitchFamily="34" charset="-122"/>
            </a:rPr>
            <a:t>许多题目中都有一些对判定答案有着至关重要作用的词，找到关键词就找到了解题的突破口。</a:t>
          </a:r>
        </a:p>
      </dgm:t>
    </dgm:pt>
    <dgm:pt modelId="{499BCF44-D3E4-4FB7-86C5-5FF8D20C6E7A}" type="parTrans" cxnId="{1DFADAEA-BD6A-42C5-A5FE-389370E7382E}">
      <dgm:prSet/>
      <dgm:spPr/>
      <dgm:t>
        <a:bodyPr/>
        <a:lstStyle/>
        <a:p>
          <a:endParaRPr lang="zh-CN" altLang="en-US"/>
        </a:p>
      </dgm:t>
    </dgm:pt>
    <dgm:pt modelId="{917F6F2C-8FF9-4571-9F14-A7BA555B1BC0}" type="sibTrans" cxnId="{1DFADAEA-BD6A-42C5-A5FE-389370E7382E}">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LinFactY="-38968"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C4280222-F7FD-4C6F-BEB8-30DAE6AD6ED7}" srcId="{91ABC5B6-332A-4B1B-A348-3F343183E9C7}" destId="{BC44728D-FCEE-4C13-AEE0-EF4370562988}" srcOrd="0" destOrd="0" parTransId="{D3A1458C-279D-41FC-AE06-BFF908604A2E}" sibTransId="{FD298035-AE9D-4CBE-B0EB-0D07E98EC9AB}"/>
    <dgm:cxn modelId="{82955C24-34EE-4678-9792-C3718FF0AF8F}" type="presOf" srcId="{BC44728D-FCEE-4C13-AEE0-EF4370562988}" destId="{53EDFADB-9AA9-4AF3-80D5-9A8BF4D42266}" srcOrd="0" destOrd="0" presId="urn:microsoft.com/office/officeart/2005/8/layout/vList2#1"/>
    <dgm:cxn modelId="{668C8277-4549-4E93-91D7-F5253C963184}" type="presOf" srcId="{27A39385-8018-4119-BDEF-C8C7AC7A590D}" destId="{E5AE5947-D1AA-4EB3-A8B5-B7FB04200C93}" srcOrd="0" destOrd="0" presId="urn:microsoft.com/office/officeart/2005/8/layout/vList2#1"/>
    <dgm:cxn modelId="{EEDC9E92-7DC1-4A3C-8ED3-8CBC108136EC}" type="presOf" srcId="{91ABC5B6-332A-4B1B-A348-3F343183E9C7}" destId="{1B711EBE-11D5-4149-BB91-666CD680C8B0}" srcOrd="0" destOrd="0" presId="urn:microsoft.com/office/officeart/2005/8/layout/vList2#1"/>
    <dgm:cxn modelId="{1DFADAEA-BD6A-42C5-A5FE-389370E7382E}" srcId="{BC44728D-FCEE-4C13-AEE0-EF4370562988}" destId="{27A39385-8018-4119-BDEF-C8C7AC7A590D}" srcOrd="0" destOrd="0" parTransId="{499BCF44-D3E4-4FB7-86C5-5FF8D20C6E7A}" sibTransId="{917F6F2C-8FF9-4571-9F14-A7BA555B1BC0}"/>
    <dgm:cxn modelId="{ADAAE9C8-1AB6-4C38-9E80-7C3BC674820D}" type="presParOf" srcId="{1B711EBE-11D5-4149-BB91-666CD680C8B0}" destId="{53EDFADB-9AA9-4AF3-80D5-9A8BF4D42266}" srcOrd="0" destOrd="0" presId="urn:microsoft.com/office/officeart/2005/8/layout/vList2#1"/>
    <dgm:cxn modelId="{8020FF59-4B83-407A-A357-7EA47508592E}"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a:solidFill>
          <a:srgbClr val="8064A2"/>
        </a:solidFill>
      </dgm:spPr>
      <dgm:t>
        <a:bodyPr/>
        <a:lstStyle/>
        <a:p>
          <a:pPr algn="ctr"/>
          <a:r>
            <a:rPr lang="zh-CN" altLang="en-US" sz="3200" b="1" dirty="0">
              <a:latin typeface="微软雅黑" panose="020B0503020204020204" pitchFamily="34" charset="-122"/>
              <a:ea typeface="微软雅黑" panose="020B0503020204020204" pitchFamily="34" charset="-122"/>
            </a:rPr>
            <a:t>（三）上下文推断法／语境法</a:t>
          </a:r>
        </a:p>
      </dgm:t>
    </dgm:pt>
    <dgm:pt modelId="{D3A1458C-279D-41FC-AE06-BFF908604A2E}" type="parTrans" cxnId="{AD8A7D8A-027B-4863-988A-A486379A6264}">
      <dgm:prSet/>
      <dgm:spPr/>
      <dgm:t>
        <a:bodyPr/>
        <a:lstStyle/>
        <a:p>
          <a:endParaRPr lang="zh-CN" altLang="en-US"/>
        </a:p>
      </dgm:t>
    </dgm:pt>
    <dgm:pt modelId="{FD298035-AE9D-4CBE-B0EB-0D07E98EC9AB}" type="sibTrans" cxnId="{AD8A7D8A-027B-4863-988A-A486379A6264}">
      <dgm:prSet/>
      <dgm:spPr/>
      <dgm:t>
        <a:bodyPr/>
        <a:lstStyle/>
        <a:p>
          <a:endParaRPr lang="zh-CN" altLang="en-US"/>
        </a:p>
      </dgm:t>
    </dgm:pt>
    <dgm:pt modelId="{27A39385-8018-4119-BDEF-C8C7AC7A590D}">
      <dgm:prSet phldrT="[文本]" phldr="0" custT="1"/>
      <dgm:spPr/>
      <dgm:t>
        <a:bodyPr vert="horz" wrap="square"/>
        <a:lstStyle/>
        <a:p>
          <a:pPr>
            <a:lnSpc>
              <a:spcPct val="100000"/>
            </a:lnSpc>
            <a:spcBef>
              <a:spcPct val="0"/>
            </a:spcBef>
            <a:spcAft>
              <a:spcPct val="20000"/>
            </a:spcAft>
          </a:pPr>
          <a:r>
            <a:rPr lang="zh-CN" altLang="en-US" sz="2800" b="1" dirty="0">
              <a:latin typeface="微软雅黑" panose="020B0503020204020204" pitchFamily="34" charset="-122"/>
              <a:ea typeface="微软雅黑" panose="020B0503020204020204" pitchFamily="34" charset="-122"/>
            </a:rPr>
            <a:t>把握题干的关键信息进行合理推断，从语法、句法、习惯用法等角度全方位考虑。</a:t>
          </a:r>
        </a:p>
      </dgm:t>
    </dgm:pt>
    <dgm:pt modelId="{499BCF44-D3E4-4FB7-86C5-5FF8D20C6E7A}" type="parTrans" cxnId="{9E7E439A-E6CB-48CD-B4CE-D6CAAC892CEB}">
      <dgm:prSet/>
      <dgm:spPr/>
      <dgm:t>
        <a:bodyPr/>
        <a:lstStyle/>
        <a:p>
          <a:endParaRPr lang="zh-CN" altLang="en-US"/>
        </a:p>
      </dgm:t>
    </dgm:pt>
    <dgm:pt modelId="{917F6F2C-8FF9-4571-9F14-A7BA555B1BC0}" type="sibTrans" cxnId="{9E7E439A-E6CB-48CD-B4CE-D6CAAC892CEB}">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LinFactY="-38968"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18877F1B-9005-4A9F-ACC3-A0AF90FF4809}" type="presOf" srcId="{BC44728D-FCEE-4C13-AEE0-EF4370562988}" destId="{53EDFADB-9AA9-4AF3-80D5-9A8BF4D42266}" srcOrd="0" destOrd="0" presId="urn:microsoft.com/office/officeart/2005/8/layout/vList2#1"/>
    <dgm:cxn modelId="{6BEA5D23-16B0-4F73-926A-0444696102AE}" type="presOf" srcId="{27A39385-8018-4119-BDEF-C8C7AC7A590D}" destId="{E5AE5947-D1AA-4EB3-A8B5-B7FB04200C93}" srcOrd="0" destOrd="0" presId="urn:microsoft.com/office/officeart/2005/8/layout/vList2#1"/>
    <dgm:cxn modelId="{AD8A7D8A-027B-4863-988A-A486379A6264}" srcId="{91ABC5B6-332A-4B1B-A348-3F343183E9C7}" destId="{BC44728D-FCEE-4C13-AEE0-EF4370562988}" srcOrd="0" destOrd="0" parTransId="{D3A1458C-279D-41FC-AE06-BFF908604A2E}" sibTransId="{FD298035-AE9D-4CBE-B0EB-0D07E98EC9AB}"/>
    <dgm:cxn modelId="{9E7E439A-E6CB-48CD-B4CE-D6CAAC892CEB}" srcId="{BC44728D-FCEE-4C13-AEE0-EF4370562988}" destId="{27A39385-8018-4119-BDEF-C8C7AC7A590D}" srcOrd="0" destOrd="0" parTransId="{499BCF44-D3E4-4FB7-86C5-5FF8D20C6E7A}" sibTransId="{917F6F2C-8FF9-4571-9F14-A7BA555B1BC0}"/>
    <dgm:cxn modelId="{42BD60AC-6449-4DC2-B256-E98386A0346D}" type="presOf" srcId="{91ABC5B6-332A-4B1B-A348-3F343183E9C7}" destId="{1B711EBE-11D5-4149-BB91-666CD680C8B0}" srcOrd="0" destOrd="0" presId="urn:microsoft.com/office/officeart/2005/8/layout/vList2#1"/>
    <dgm:cxn modelId="{B594931F-EBC7-410F-9FCD-D665A59D32E0}" type="presParOf" srcId="{1B711EBE-11D5-4149-BB91-666CD680C8B0}" destId="{53EDFADB-9AA9-4AF3-80D5-9A8BF4D42266}" srcOrd="0" destOrd="0" presId="urn:microsoft.com/office/officeart/2005/8/layout/vList2#1"/>
    <dgm:cxn modelId="{ED42C9F1-E343-49FD-A005-A18CA8D9918C}"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dgm:t>
        <a:bodyPr/>
        <a:lstStyle/>
        <a:p>
          <a:pPr algn="ctr"/>
          <a:r>
            <a:rPr lang="zh-CN" altLang="en-US" sz="3200" b="1" dirty="0">
              <a:latin typeface="微软雅黑" panose="020B0503020204020204" pitchFamily="34" charset="-122"/>
              <a:ea typeface="微软雅黑" panose="020B0503020204020204" pitchFamily="34" charset="-122"/>
            </a:rPr>
            <a:t>（四）词根词缀法</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27A39385-8018-4119-BDEF-C8C7AC7A590D}">
      <dgm:prSet phldrT="[文本]" custT="1"/>
      <dgm:spPr/>
      <dgm:t>
        <a:bodyPr/>
        <a:lstStyle/>
        <a:p>
          <a:r>
            <a:rPr lang="zh-CN" altLang="en-US" sz="2800" b="1" dirty="0">
              <a:latin typeface="微软雅黑" panose="020B0503020204020204" pitchFamily="34" charset="-122"/>
              <a:ea typeface="微软雅黑" panose="020B0503020204020204" pitchFamily="34" charset="-122"/>
            </a:rPr>
            <a:t>根据英文单词的构词规则，找出词根词缀，判断题干中画线单词的含义。</a:t>
          </a:r>
        </a:p>
      </dgm:t>
    </dgm:pt>
    <dgm:pt modelId="{499BCF44-D3E4-4FB7-86C5-5FF8D20C6E7A}" type="parTrans" cxnId="{8F743EDD-E39C-457F-8CD1-BFDD59579C98}">
      <dgm:prSet/>
      <dgm:spPr/>
      <dgm:t>
        <a:bodyPr/>
        <a:lstStyle/>
        <a:p>
          <a:endParaRPr lang="zh-CN" altLang="en-US"/>
        </a:p>
      </dgm:t>
    </dgm:pt>
    <dgm:pt modelId="{917F6F2C-8FF9-4571-9F14-A7BA555B1BC0}" type="sibTrans" cxnId="{8F743EDD-E39C-457F-8CD1-BFDD59579C98}">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LinFactY="-38968"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8F743EDD-E39C-457F-8CD1-BFDD59579C98}" srcId="{BC44728D-FCEE-4C13-AEE0-EF4370562988}" destId="{27A39385-8018-4119-BDEF-C8C7AC7A590D}" srcOrd="0" destOrd="0" parTransId="{499BCF44-D3E4-4FB7-86C5-5FF8D20C6E7A}" sibTransId="{917F6F2C-8FF9-4571-9F14-A7BA555B1BC0}"/>
    <dgm:cxn modelId="{B44315FE-482D-409C-845D-316DFE9EC545}" type="presOf" srcId="{27A39385-8018-4119-BDEF-C8C7AC7A590D}" destId="{E5AE5947-D1AA-4EB3-A8B5-B7FB04200C93}"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 modelId="{D0074B2A-520B-4038-800D-9FC971F8A334}"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0" y="0"/>
          <a:ext cx="8128000" cy="12168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（一）筛选法</a:t>
          </a:r>
        </a:p>
      </dsp:txBody>
      <dsp:txXfrm>
        <a:off x="59399" y="59399"/>
        <a:ext cx="8009202" cy="1098002"/>
      </dsp:txXfrm>
    </dsp:sp>
    <dsp:sp modelId="{E5AE5947-D1AA-4EB3-A8B5-B7FB04200C93}">
      <dsp:nvSpPr>
        <dsp:cNvPr id="0" name=""/>
        <dsp:cNvSpPr/>
      </dsp:nvSpPr>
      <dsp:spPr bwMode="white">
        <a:xfrm>
          <a:off x="0" y="1127833"/>
          <a:ext cx="8128000" cy="13118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5560" rIns="199136" bIns="35560" numCol="1" spcCol="1270" anchor="t" anchorCtr="0">
          <a:noAutofit/>
        </a:bodyPr>
        <a:lstStyle/>
        <a:p>
          <a:pPr marL="285750" lvl="1" indent="-285750" algn="l" defTabSz="1244600">
            <a:lnSpc>
              <a:spcPct val="100000"/>
            </a:lnSpc>
            <a:spcBef>
              <a:spcPct val="0"/>
            </a:spcBef>
            <a:spcAft>
              <a:spcPct val="20000"/>
            </a:spcAft>
            <a:buChar char="•"/>
          </a:pPr>
          <a:r>
            <a:rPr lang="zh-CN" altLang="en-US" sz="2800" b="1" kern="1200" dirty="0">
              <a:latin typeface="微软雅黑" panose="020B0503020204020204" pitchFamily="34" charset="-122"/>
              <a:ea typeface="微软雅黑" panose="020B0503020204020204" pitchFamily="34" charset="-122"/>
            </a:rPr>
            <a:t>将所有模棱两可的选项放入题干，将不符合句意的选项排除。</a:t>
          </a:r>
        </a:p>
      </dsp:txBody>
      <dsp:txXfrm>
        <a:off x="0" y="1127833"/>
        <a:ext cx="8128000" cy="131186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0" y="0"/>
          <a:ext cx="8128000" cy="1216800"/>
        </a:xfrm>
        <a:prstGeom prst="roundRect">
          <a:avLst/>
        </a:prstGeom>
        <a:solidFill>
          <a:srgbClr val="9BBB5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（二）常识法／关键词解题法</a:t>
          </a:r>
        </a:p>
      </dsp:txBody>
      <dsp:txXfrm>
        <a:off x="59399" y="59399"/>
        <a:ext cx="8009202" cy="1098002"/>
      </dsp:txXfrm>
    </dsp:sp>
    <dsp:sp modelId="{E5AE5947-D1AA-4EB3-A8B5-B7FB04200C93}">
      <dsp:nvSpPr>
        <dsp:cNvPr id="0" name=""/>
        <dsp:cNvSpPr/>
      </dsp:nvSpPr>
      <dsp:spPr bwMode="white">
        <a:xfrm>
          <a:off x="0" y="1033418"/>
          <a:ext cx="8128000" cy="13118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5560" rIns="199136" bIns="35560" numCol="1" spcCol="1270" anchor="t" anchorCtr="0">
          <a:noAutofit/>
        </a:bodyPr>
        <a:lstStyle/>
        <a:p>
          <a:pPr marL="285750" lvl="1" indent="-285750" algn="l" defTabSz="1244600">
            <a:lnSpc>
              <a:spcPct val="100000"/>
            </a:lnSpc>
            <a:spcBef>
              <a:spcPct val="0"/>
            </a:spcBef>
            <a:spcAft>
              <a:spcPct val="20000"/>
            </a:spcAft>
            <a:buChar char="•"/>
          </a:pPr>
          <a:r>
            <a:rPr lang="zh-CN" altLang="en-US" sz="2800" b="1" kern="1200" dirty="0">
              <a:latin typeface="微软雅黑" panose="020B0503020204020204" pitchFamily="34" charset="-122"/>
              <a:ea typeface="微软雅黑" panose="020B0503020204020204" pitchFamily="34" charset="-122"/>
            </a:rPr>
            <a:t>许多题目中都有一些对判定答案有着至关重要作用的词，找到关键词就找到了解题的突破口。</a:t>
          </a:r>
        </a:p>
      </dsp:txBody>
      <dsp:txXfrm>
        <a:off x="0" y="1033418"/>
        <a:ext cx="8128000" cy="131186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0" y="0"/>
          <a:ext cx="8128000" cy="1216800"/>
        </a:xfrm>
        <a:prstGeom prst="roundRect">
          <a:avLst/>
        </a:prstGeom>
        <a:solidFill>
          <a:srgbClr val="8064A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（三）上下文推断法／语境法</a:t>
          </a:r>
        </a:p>
      </dsp:txBody>
      <dsp:txXfrm>
        <a:off x="59399" y="59399"/>
        <a:ext cx="8009202" cy="1098002"/>
      </dsp:txXfrm>
    </dsp:sp>
    <dsp:sp modelId="{E5AE5947-D1AA-4EB3-A8B5-B7FB04200C93}">
      <dsp:nvSpPr>
        <dsp:cNvPr id="0" name=""/>
        <dsp:cNvSpPr/>
      </dsp:nvSpPr>
      <dsp:spPr bwMode="white">
        <a:xfrm>
          <a:off x="0" y="1033418"/>
          <a:ext cx="8128000" cy="13118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5560" rIns="199136" bIns="35560" numCol="1" spcCol="1270" anchor="t" anchorCtr="0">
          <a:noAutofit/>
        </a:bodyPr>
        <a:lstStyle/>
        <a:p>
          <a:pPr marL="285750" lvl="1" indent="-285750" algn="l" defTabSz="1244600">
            <a:lnSpc>
              <a:spcPct val="100000"/>
            </a:lnSpc>
            <a:spcBef>
              <a:spcPct val="0"/>
            </a:spcBef>
            <a:spcAft>
              <a:spcPct val="20000"/>
            </a:spcAft>
            <a:buChar char="•"/>
          </a:pPr>
          <a:r>
            <a:rPr lang="zh-CN" altLang="en-US" sz="2800" b="1" kern="1200" dirty="0">
              <a:latin typeface="微软雅黑" panose="020B0503020204020204" pitchFamily="34" charset="-122"/>
              <a:ea typeface="微软雅黑" panose="020B0503020204020204" pitchFamily="34" charset="-122"/>
            </a:rPr>
            <a:t>把握题干的关键信息进行合理推断，从语法、句法、习惯用法等角度全方位考虑。</a:t>
          </a:r>
        </a:p>
      </dsp:txBody>
      <dsp:txXfrm>
        <a:off x="0" y="1033418"/>
        <a:ext cx="8128000" cy="131186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0" y="0"/>
          <a:ext cx="8128000" cy="12168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（四）词根词缀法</a:t>
          </a:r>
        </a:p>
      </dsp:txBody>
      <dsp:txXfrm>
        <a:off x="59399" y="59399"/>
        <a:ext cx="8009202" cy="1098002"/>
      </dsp:txXfrm>
    </dsp:sp>
    <dsp:sp modelId="{E5AE5947-D1AA-4EB3-A8B5-B7FB04200C93}">
      <dsp:nvSpPr>
        <dsp:cNvPr id="0" name=""/>
        <dsp:cNvSpPr/>
      </dsp:nvSpPr>
      <dsp:spPr bwMode="white">
        <a:xfrm>
          <a:off x="0" y="1115535"/>
          <a:ext cx="8128000" cy="12109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5560" rIns="199136" bIns="35560" numCol="1" spcCol="1270" anchor="t" anchorCtr="0">
          <a:noAutofit/>
        </a:bodyPr>
        <a:lstStyle/>
        <a:p>
          <a:pPr marL="285750" lvl="1" indent="-285750" algn="l" defTabSz="1244600">
            <a:lnSpc>
              <a:spcPct val="90000"/>
            </a:lnSpc>
            <a:spcBef>
              <a:spcPct val="0"/>
            </a:spcBef>
            <a:spcAft>
              <a:spcPct val="20000"/>
            </a:spcAft>
            <a:buChar char="•"/>
          </a:pPr>
          <a:r>
            <a:rPr lang="zh-CN" altLang="en-US" sz="2800" b="1" kern="1200" dirty="0">
              <a:latin typeface="微软雅黑" panose="020B0503020204020204" pitchFamily="34" charset="-122"/>
              <a:ea typeface="微软雅黑" panose="020B0503020204020204" pitchFamily="34" charset="-122"/>
            </a:rPr>
            <a:t>根据英文单词的构词规则，找出词根词缀，判断题干中画线单词的含义。</a:t>
          </a:r>
        </a:p>
      </dsp:txBody>
      <dsp:txXfrm>
        <a:off x="0" y="1115535"/>
        <a:ext cx="8128000" cy="1210950"/>
      </dsp:txXfrm>
    </dsp:sp>
  </dsp:spTree>
</dsp:drawing>
</file>

<file path=ppt/diagrams/layout1.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8/1/2023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8/1/2023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14</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55</a:t>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78</a:t>
            </a:fld>
            <a:endParaRPr lang="id-ID"/>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130</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a:t>
            </a:fld>
            <a:endParaRPr lang="id-ID"/>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4</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a:t>
            </a:fld>
            <a:endParaRPr lang="id-ID"/>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01/08/2023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01/08/2023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01/08/2023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01/08/2023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01/08/2023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01/08/2023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01/08/2023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01/08/2023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01/08/2023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01/08/2023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01/08/2023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01/08/2023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01/08/2023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slide" Target="slide3.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0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0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0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10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10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10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10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10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slide" Target="slide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1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1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27.xml"/></Relationships>
</file>

<file path=ppt/slides/_rels/slide11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28.xml"/></Relationships>
</file>

<file path=ppt/slides/_rels/slide11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29.xml"/></Relationships>
</file>

<file path=ppt/slides/_rels/slide11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30.xml"/></Relationships>
</file>

<file path=ppt/slides/_rels/slide11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31.xml"/></Relationships>
</file>

<file path=ppt/slides/_rels/slide11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32.xml"/></Relationships>
</file>

<file path=ppt/slides/_rels/slide1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slide" Target="slide3.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3.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33.xml"/></Relationships>
</file>

<file path=ppt/slides/_rels/slide12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34.xml"/></Relationships>
</file>

<file path=ppt/slides/_rels/slide12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35.xml"/></Relationships>
</file>

<file path=ppt/slides/_rels/slide12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36.xml"/></Relationships>
</file>

<file path=ppt/slides/_rels/slide1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3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slide" Target="slide3.xml"/><Relationship Id="rId4" Type="http://schemas.openxmlformats.org/officeDocument/2006/relationships/image" Target="../media/image2.emf"/></Relationships>
</file>

<file path=ppt/slides/_rels/slide14.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slide" Target="slide47.xml"/><Relationship Id="rId3" Type="http://schemas.openxmlformats.org/officeDocument/2006/relationships/image" Target="../media/image6.png"/><Relationship Id="rId7" Type="http://schemas.openxmlformats.org/officeDocument/2006/relationships/slide" Target="slide23.xml"/><Relationship Id="rId12" Type="http://schemas.openxmlformats.org/officeDocument/2006/relationships/slide" Target="slide43.xml"/><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slide" Target="slide19.xml"/><Relationship Id="rId11" Type="http://schemas.openxmlformats.org/officeDocument/2006/relationships/slide" Target="slide39.xml"/><Relationship Id="rId5" Type="http://schemas.openxmlformats.org/officeDocument/2006/relationships/slide" Target="slide15.xml"/><Relationship Id="rId10" Type="http://schemas.openxmlformats.org/officeDocument/2006/relationships/slide" Target="slide35.xml"/><Relationship Id="rId4" Type="http://schemas.openxmlformats.org/officeDocument/2006/relationships/slide" Target="slide3.xml"/><Relationship Id="rId9" Type="http://schemas.openxmlformats.org/officeDocument/2006/relationships/slide" Target="slide31.xml"/><Relationship Id="rId14" Type="http://schemas.openxmlformats.org/officeDocument/2006/relationships/slide" Target="slide51.xml"/></Relationships>
</file>

<file path=ppt/slides/_rels/slide1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2.emf"/></Relationships>
</file>

<file path=ppt/slides/_rels/slide20.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28.xml"/></Relationships>
</file>

<file path=ppt/slides/_rels/slide28.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30.xml"/></Relationships>
</file>

<file path=ppt/slides/_rels/slide3.xml.rels><?xml version="1.0" encoding="UTF-8" standalone="yes"?>
<Relationships xmlns="http://schemas.openxmlformats.org/package/2006/relationships"><Relationship Id="rId8" Type="http://schemas.openxmlformats.org/officeDocument/2006/relationships/slide" Target="slide78.xml"/><Relationship Id="rId3" Type="http://schemas.openxmlformats.org/officeDocument/2006/relationships/image" Target="../media/image3.emf"/><Relationship Id="rId7" Type="http://schemas.openxmlformats.org/officeDocument/2006/relationships/slide" Target="slide14.xml"/><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slide" Target="slide7.xml"/><Relationship Id="rId5" Type="http://schemas.openxmlformats.org/officeDocument/2006/relationships/image" Target="../media/image4.emf"/><Relationship Id="rId4" Type="http://schemas.openxmlformats.org/officeDocument/2006/relationships/slide" Target="slide4.xml"/><Relationship Id="rId9" Type="http://schemas.openxmlformats.org/officeDocument/2006/relationships/slide" Target="slide55.xml"/></Relationships>
</file>

<file path=ppt/slides/_rels/slide30.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32.xml"/></Relationships>
</file>

<file path=ppt/slides/_rels/slide32.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34.xml"/></Relationships>
</file>

<file path=ppt/slides/_rels/slide34.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36.xml"/></Relationships>
</file>

<file path=ppt/slides/_rels/slide36.xml.rels><?xml version="1.0" encoding="UTF-8" standalone="yes"?>
<Relationships xmlns="http://schemas.openxmlformats.org/package/2006/relationships"><Relationship Id="rId2" Type="http://schemas.openxmlformats.org/officeDocument/2006/relationships/slide" Target="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38.xml"/></Relationships>
</file>

<file path=ppt/slides/_rels/slide38.xml.rels><?xml version="1.0" encoding="UTF-8" standalone="yes"?>
<Relationships xmlns="http://schemas.openxmlformats.org/package/2006/relationships"><Relationship Id="rId2" Type="http://schemas.openxmlformats.org/officeDocument/2006/relationships/slide" Target="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40.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slide" Target="slide3.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42.xml"/></Relationships>
</file>

<file path=ppt/slides/_rels/slide42.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slide" Target="slide44.xml"/><Relationship Id="rId4" Type="http://schemas.openxmlformats.org/officeDocument/2006/relationships/slide" Target="slide3.xml"/></Relationships>
</file>

<file path=ppt/slides/_rels/slide44.xml.rels><?xml version="1.0" encoding="UTF-8" standalone="yes"?>
<Relationships xmlns="http://schemas.openxmlformats.org/package/2006/relationships"><Relationship Id="rId2" Type="http://schemas.openxmlformats.org/officeDocument/2006/relationships/slide" Target="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46.xml"/></Relationships>
</file>

<file path=ppt/slides/_rels/slide46.xml.rels><?xml version="1.0" encoding="UTF-8" standalone="yes"?>
<Relationships xmlns="http://schemas.openxmlformats.org/package/2006/relationships"><Relationship Id="rId2" Type="http://schemas.openxmlformats.org/officeDocument/2006/relationships/slide" Target="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48.xml"/></Relationships>
</file>

<file path=ppt/slides/_rels/slide48.xml.rels><?xml version="1.0" encoding="UTF-8" standalone="yes"?>
<Relationships xmlns="http://schemas.openxmlformats.org/package/2006/relationships"><Relationship Id="rId2" Type="http://schemas.openxmlformats.org/officeDocument/2006/relationships/slide" Target="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50.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52.xml"/></Relationships>
</file>

<file path=ppt/slides/_rels/slide52.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54.xml"/></Relationships>
</file>

<file path=ppt/slides/_rels/slide54.xml.rels><?xml version="1.0" encoding="UTF-8" standalone="yes"?>
<Relationships xmlns="http://schemas.openxmlformats.org/package/2006/relationships"><Relationship Id="rId2" Type="http://schemas.openxmlformats.org/officeDocument/2006/relationships/slide" Target="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slide" Target="slide3.xml"/></Relationships>
</file>

<file path=ppt/slides/_rels/slide5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slide" Target="slide57.xml"/></Relationships>
</file>

<file path=ppt/slides/_rels/slide57.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slide" Target="slide59.xml"/></Relationships>
</file>

<file path=ppt/slides/_rels/slide59.xml.rels><?xml version="1.0" encoding="UTF-8" standalone="yes"?>
<Relationships xmlns="http://schemas.openxmlformats.org/package/2006/relationships"><Relationship Id="rId2" Type="http://schemas.openxmlformats.org/officeDocument/2006/relationships/slide" Target="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tags" Target="../tags/tag2.xml"/><Relationship Id="rId5" Type="http://schemas.openxmlformats.org/officeDocument/2006/relationships/image" Target="../media/image7.png"/><Relationship Id="rId4" Type="http://schemas.openxmlformats.org/officeDocument/2006/relationships/slide" Target="slide3.xml"/></Relationships>
</file>

<file path=ppt/slides/_rels/slide6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slide" Target="slide61.xml"/></Relationships>
</file>

<file path=ppt/slides/_rels/slide61.xml.rels><?xml version="1.0" encoding="UTF-8" standalone="yes"?>
<Relationships xmlns="http://schemas.openxmlformats.org/package/2006/relationships"><Relationship Id="rId2" Type="http://schemas.openxmlformats.org/officeDocument/2006/relationships/slide" Target="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slide" Target="slide63.xml"/></Relationships>
</file>

<file path=ppt/slides/_rels/slide63.xml.rels><?xml version="1.0" encoding="UTF-8" standalone="yes"?>
<Relationships xmlns="http://schemas.openxmlformats.org/package/2006/relationships"><Relationship Id="rId2" Type="http://schemas.openxmlformats.org/officeDocument/2006/relationships/slide" Target="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slide" Target="slide65.xml"/></Relationships>
</file>

<file path=ppt/slides/_rels/slide65.xml.rels><?xml version="1.0" encoding="UTF-8" standalone="yes"?>
<Relationships xmlns="http://schemas.openxmlformats.org/package/2006/relationships"><Relationship Id="rId2" Type="http://schemas.openxmlformats.org/officeDocument/2006/relationships/slide" Target="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slide" Target="slide67.xml"/></Relationships>
</file>

<file path=ppt/slides/_rels/slide67.xml.rels><?xml version="1.0" encoding="UTF-8" standalone="yes"?>
<Relationships xmlns="http://schemas.openxmlformats.org/package/2006/relationships"><Relationship Id="rId2" Type="http://schemas.openxmlformats.org/officeDocument/2006/relationships/slide" Target="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slide" Target="slide69.xml"/></Relationships>
</file>

<file path=ppt/slides/_rels/slide69.xml.rels><?xml version="1.0" encoding="UTF-8" standalone="yes"?>
<Relationships xmlns="http://schemas.openxmlformats.org/package/2006/relationships"><Relationship Id="rId2" Type="http://schemas.openxmlformats.org/officeDocument/2006/relationships/slide" Target="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slide" Target="slide3.xml"/></Relationships>
</file>

<file path=ppt/slides/_rels/slide7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slide" Target="slide71.xml"/></Relationships>
</file>

<file path=ppt/slides/_rels/slide71.xml.rels><?xml version="1.0" encoding="UTF-8" standalone="yes"?>
<Relationships xmlns="http://schemas.openxmlformats.org/package/2006/relationships"><Relationship Id="rId2" Type="http://schemas.openxmlformats.org/officeDocument/2006/relationships/slide" Target="slide7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slide" Target="slide73.xml"/></Relationships>
</file>

<file path=ppt/slides/_rels/slide73.xml.rels><?xml version="1.0" encoding="UTF-8" standalone="yes"?>
<Relationships xmlns="http://schemas.openxmlformats.org/package/2006/relationships"><Relationship Id="rId2" Type="http://schemas.openxmlformats.org/officeDocument/2006/relationships/slide" Target="slide72.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slide" Target="slide75.xml"/></Relationships>
</file>

<file path=ppt/slides/_rels/slide75.xml.rels><?xml version="1.0" encoding="UTF-8" standalone="yes"?>
<Relationships xmlns="http://schemas.openxmlformats.org/package/2006/relationships"><Relationship Id="rId2" Type="http://schemas.openxmlformats.org/officeDocument/2006/relationships/slide" Target="slide7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slide" Target="slide77.xml"/></Relationships>
</file>

<file path=ppt/slides/_rels/slide77.xml.rels><?xml version="1.0" encoding="UTF-8" standalone="yes"?>
<Relationships xmlns="http://schemas.openxmlformats.org/package/2006/relationships"><Relationship Id="rId2" Type="http://schemas.openxmlformats.org/officeDocument/2006/relationships/slide" Target="slide76.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slide" Target="slide3.xml"/></Relationships>
</file>

<file path=ppt/slides/_rels/slide7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8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8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8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8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8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8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8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3.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8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slide" Target="slide3.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9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9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9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9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9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9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9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9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9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3"/>
          <a:stretch>
            <a:fillRect/>
          </a:stretch>
        </p:blipFill>
        <p:spPr>
          <a:xfrm>
            <a:off x="415925" y="2722563"/>
            <a:ext cx="11360150" cy="6411912"/>
          </a:xfrm>
          <a:prstGeom prst="rect">
            <a:avLst/>
          </a:prstGeom>
          <a:noFill/>
          <a:ln w="9525">
            <a:noFill/>
          </a:ln>
        </p:spPr>
      </p:pic>
      <p:sp>
        <p:nvSpPr>
          <p:cNvPr id="11" name="Title 3"/>
          <p:cNvSpPr txBox="1"/>
          <p:nvPr/>
        </p:nvSpPr>
        <p:spPr>
          <a:xfrm>
            <a:off x="2495550" y="692150"/>
            <a:ext cx="593407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6000" b="1" spc="300" dirty="0">
                <a:solidFill>
                  <a:schemeClr val="accent6">
                    <a:lumMod val="75000"/>
                  </a:schemeClr>
                </a:solidFill>
                <a:latin typeface="微软雅黑" panose="020B0503020204020204" pitchFamily="34" charset="-122"/>
                <a:ea typeface="微软雅黑" panose="020B0503020204020204" pitchFamily="34" charset="-122"/>
                <a:cs typeface="+mn-ea"/>
              </a:rPr>
              <a:t>高职备考新</a:t>
            </a:r>
            <a:r>
              <a:rPr kumimoji="0" lang="zh-CN" altLang="en-US" sz="6000" b="1" i="0" u="none" strike="noStrike" kern="1200" cap="none" spc="300" normalizeH="0" baseline="0" noProof="0" dirty="0">
                <a:ln>
                  <a:noFill/>
                </a:ln>
                <a:solidFill>
                  <a:schemeClr val="accent6">
                    <a:lumMod val="75000"/>
                  </a:schemeClr>
                </a:solidFill>
                <a:effectLst/>
                <a:uLnTx/>
                <a:uFillTx/>
                <a:latin typeface="微软雅黑" panose="020B0503020204020204" pitchFamily="34" charset="-122"/>
                <a:ea typeface="微软雅黑" panose="020B0503020204020204" pitchFamily="34" charset="-122"/>
                <a:cs typeface="+mn-ea"/>
              </a:rPr>
              <a:t>实践</a:t>
            </a:r>
          </a:p>
        </p:txBody>
      </p:sp>
      <p:sp>
        <p:nvSpPr>
          <p:cNvPr id="13" name="Title 3"/>
          <p:cNvSpPr txBox="1"/>
          <p:nvPr/>
        </p:nvSpPr>
        <p:spPr>
          <a:xfrm>
            <a:off x="2424113" y="1844675"/>
            <a:ext cx="5832475" cy="431800"/>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marL="0" marR="0" lvl="0" indent="0" algn="ctr" defTabSz="1828165" rtl="0" eaLnBrk="1" fontAlgn="base" latinLnBrk="0" hangingPunct="1">
              <a:lnSpc>
                <a:spcPct val="90000"/>
              </a:lnSpc>
              <a:spcBef>
                <a:spcPct val="0"/>
              </a:spcBef>
              <a:spcAft>
                <a:spcPct val="0"/>
              </a:spcAft>
              <a:buClrTx/>
              <a:buSzTx/>
              <a:buFontTx/>
              <a:buNone/>
              <a:defRPr/>
            </a:pPr>
            <a:r>
              <a:rPr kumimoji="0" lang="en-US" altLang="zh-CN" sz="3200" b="0" i="0" u="none" strike="noStrike" kern="1200" cap="none" spc="0" normalizeH="0" baseline="0" noProof="0" dirty="0">
                <a:ln>
                  <a:noFill/>
                </a:ln>
                <a:solidFill>
                  <a:schemeClr val="bg1">
                    <a:lumMod val="50000"/>
                  </a:schemeClr>
                </a:solidFill>
                <a:effectLst/>
                <a:uLnTx/>
                <a:uFillTx/>
                <a:latin typeface="Times New Roman" panose="02020603050405020304" pitchFamily="18" charset="0"/>
                <a:ea typeface="+mn-ea"/>
                <a:cs typeface="Times New Roman" panose="02020603050405020304" pitchFamily="18" charset="0"/>
              </a:rPr>
              <a:t>New Practice for Test Preparation</a:t>
            </a:r>
            <a:endParaRPr kumimoji="0" lang="id-ID" sz="3200" b="0" i="0" u="none" strike="noStrike" kern="1200" cap="none" spc="0" normalizeH="0" baseline="0" noProof="0" dirty="0">
              <a:ln>
                <a:noFill/>
              </a:ln>
              <a:solidFill>
                <a:schemeClr val="bg1">
                  <a:lumMod val="50000"/>
                </a:schemeClr>
              </a:solidFill>
              <a:effectLst/>
              <a:uLnTx/>
              <a:uFillTx/>
              <a:latin typeface="Times New Roman" panose="02020603050405020304" pitchFamily="18" charset="0"/>
              <a:ea typeface="+mn-ea"/>
              <a:cs typeface="Times New Roman" panose="02020603050405020304" pitchFamily="18" charset="0"/>
            </a:endParaRPr>
          </a:p>
        </p:txBody>
      </p:sp>
      <p:sp>
        <p:nvSpPr>
          <p:cNvPr id="14" name="Title 3"/>
          <p:cNvSpPr txBox="1"/>
          <p:nvPr/>
        </p:nvSpPr>
        <p:spPr>
          <a:xfrm>
            <a:off x="2711450" y="2420938"/>
            <a:ext cx="2447925" cy="1439863"/>
          </a:xfrm>
          <a:prstGeom prst="rect">
            <a:avLst/>
          </a:prstGeom>
          <a:solidFill>
            <a:schemeClr val="accent4"/>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fontAlgn="base">
              <a:spcAft>
                <a:spcPct val="0"/>
              </a:spcAft>
              <a:defRPr/>
            </a:pPr>
            <a:r>
              <a:rPr kumimoji="0" lang="zh-CN" altLang="en-US"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rPr>
              <a:t>总</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罗文光</a:t>
            </a:r>
            <a:endParaRPr kumimoji="0" lang="en-US" altLang="zh-CN"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endParaRPr>
          </a:p>
          <a:p>
            <a:pPr marL="0" marR="0" lvl="0" indent="0" algn="ctr" defTabSz="1828165" rtl="0" eaLnBrk="1" fontAlgn="base" latinLnBrk="0" hangingPunct="1">
              <a:lnSpc>
                <a:spcPct val="9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rPr>
              <a:t>       何向阳</a:t>
            </a:r>
            <a:endParaRPr kumimoji="0" lang="id-ID"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endParaRPr>
          </a:p>
        </p:txBody>
      </p:sp>
      <p:sp>
        <p:nvSpPr>
          <p:cNvPr id="15" name="Title 3"/>
          <p:cNvSpPr txBox="1"/>
          <p:nvPr/>
        </p:nvSpPr>
        <p:spPr>
          <a:xfrm>
            <a:off x="5375275" y="2420938"/>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李丽华</a:t>
            </a:r>
            <a:endParaRPr kumimoji="0" lang="en-US" altLang="zh-CN"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endParaRPr>
          </a:p>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     李玲艳</a:t>
            </a:r>
            <a:endParaRPr kumimoji="0" lang="zh-CN" altLang="en-US"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endParaRPr>
          </a:p>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     杜瑞娜</a:t>
            </a:r>
            <a:endParaRPr kumimoji="0" lang="zh-CN" altLang="id-ID"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endParaRPr>
          </a:p>
        </p:txBody>
      </p:sp>
      <p:pic>
        <p:nvPicPr>
          <p:cNvPr id="7175"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8" name="TextBox 7"/>
          <p:cNvSpPr txBox="1"/>
          <p:nvPr/>
        </p:nvSpPr>
        <p:spPr>
          <a:xfrm>
            <a:off x="8368983" y="9080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专题及实战篇</a:t>
            </a:r>
          </a:p>
        </p:txBody>
      </p:sp>
      <p:cxnSp>
        <p:nvCxnSpPr>
          <p:cNvPr id="10" name="直接连接符 9"/>
          <p:cNvCxnSpPr/>
          <p:nvPr/>
        </p:nvCxnSpPr>
        <p:spPr>
          <a:xfrm>
            <a:off x="3935413" y="1773238"/>
            <a:ext cx="4392613" cy="0"/>
          </a:xfrm>
          <a:prstGeom prst="line">
            <a:avLst/>
          </a:prstGeom>
        </p:spPr>
        <p:style>
          <a:lnRef idx="1">
            <a:schemeClr val="accent1"/>
          </a:lnRef>
          <a:fillRef idx="0">
            <a:schemeClr val="accent1"/>
          </a:fillRef>
          <a:effectRef idx="0">
            <a:schemeClr val="accent1"/>
          </a:effectRef>
          <a:fontRef idx="minor">
            <a:schemeClr val="tx1"/>
          </a:fontRef>
        </p:style>
      </p:cxnSp>
      <p:sp>
        <p:nvSpPr>
          <p:cNvPr id="7181" name="左箭头 7180">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
        <p:nvSpPr>
          <p:cNvPr id="2" name="文本框 1">
            <a:extLst>
              <a:ext uri="{FF2B5EF4-FFF2-40B4-BE49-F238E27FC236}">
                <a16:creationId xmlns:a16="http://schemas.microsoft.com/office/drawing/2014/main" id="{7E0FCAD7-7B15-4657-FA91-62085A3196A9}"/>
              </a:ext>
            </a:extLst>
          </p:cNvPr>
          <p:cNvSpPr txBox="1"/>
          <p:nvPr/>
        </p:nvSpPr>
        <p:spPr>
          <a:xfrm>
            <a:off x="9304655" y="1437005"/>
            <a:ext cx="1802765" cy="645160"/>
          </a:xfrm>
          <a:prstGeom prst="rect">
            <a:avLst/>
          </a:prstGeom>
          <a:noFill/>
        </p:spPr>
        <p:txBody>
          <a:bodyPr wrap="square" rtlCol="0">
            <a:spAutoFit/>
          </a:bodyPr>
          <a:lstStyle/>
          <a:p>
            <a:r>
              <a:rPr lang="zh-CN" altLang="zh-CN" sz="3600" dirty="0">
                <a:ln w="22225">
                  <a:solidFill>
                    <a:schemeClr val="accent2"/>
                  </a:solidFill>
                  <a:prstDash val="solid"/>
                </a:ln>
                <a:solidFill>
                  <a:schemeClr val="accent2">
                    <a:lumMod val="40000"/>
                    <a:lumOff val="60000"/>
                  </a:schemeClr>
                </a:solidFill>
                <a:effectLst/>
              </a:rPr>
              <a:t>（英语）</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8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750"/>
                                        <p:tgtEl>
                                          <p:spTgt spid="13"/>
                                        </p:tgtEl>
                                      </p:cBhvr>
                                    </p:animEffect>
                                    <p:anim calcmode="lin" valueType="num">
                                      <p:cBhvr>
                                        <p:cTn id="14" dur="750" fill="hold"/>
                                        <p:tgtEl>
                                          <p:spTgt spid="13"/>
                                        </p:tgtEl>
                                        <p:attrNameLst>
                                          <p:attrName>ppt_x</p:attrName>
                                        </p:attrNameLst>
                                      </p:cBhvr>
                                      <p:tavLst>
                                        <p:tav tm="0">
                                          <p:val>
                                            <p:strVal val="#ppt_x"/>
                                          </p:val>
                                        </p:tav>
                                        <p:tav tm="100000">
                                          <p:val>
                                            <p:strVal val="#ppt_x"/>
                                          </p:val>
                                        </p:tav>
                                      </p:tavLst>
                                    </p:anim>
                                    <p:anim calcmode="lin" valueType="num">
                                      <p:cBhvr>
                                        <p:cTn id="15" dur="75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800"/>
                            </p:stCondLst>
                            <p:childTnLst>
                              <p:par>
                                <p:cTn id="17" presetID="53" presetClass="entr" presetSubtype="16"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2300"/>
                            </p:stCondLst>
                            <p:childTnLst>
                              <p:par>
                                <p:cTn id="23" presetID="53" presetClass="entr" presetSubtype="16"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par>
                                <p:cTn id="28" presetID="21" presetClass="entr" presetSubtype="1" fill="hold" grpId="0"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heel(1)">
                                      <p:cBhvr>
                                        <p:cTn id="30" dur="2000"/>
                                        <p:tgtEl>
                                          <p:spTgt spid="2"/>
                                        </p:tgtEl>
                                      </p:cBhvr>
                                    </p:animEffect>
                                  </p:childTnLst>
                                </p:cTn>
                              </p:par>
                              <p:par>
                                <p:cTn id="31" presetID="21" presetClass="entr" presetSubtype="1"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heel(1)">
                                      <p:cBhvr>
                                        <p:cTn id="33"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4" grpId="0" bldLvl="0" animBg="1"/>
      <p:bldP spid="15" grpId="0" bldLvl="0" animBg="1"/>
      <p:bldP spid="8" grpId="0" animBg="1"/>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632224"/>
            <a:ext cx="10668000" cy="2225776"/>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aphicFrame>
        <p:nvGraphicFramePr>
          <p:cNvPr id="2" name="图示 1"/>
          <p:cNvGraphicFramePr/>
          <p:nvPr/>
        </p:nvGraphicFramePr>
        <p:xfrm>
          <a:off x="2032000" y="190929"/>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10</a:t>
            </a:fld>
            <a:endParaRPr lang="en-US"/>
          </a:p>
        </p:txBody>
      </p:sp>
      <p:sp>
        <p:nvSpPr>
          <p:cNvPr id="7" name="文本框 6"/>
          <p:cNvSpPr txBox="1"/>
          <p:nvPr/>
        </p:nvSpPr>
        <p:spPr>
          <a:xfrm>
            <a:off x="924095" y="2413999"/>
            <a:ext cx="10343809" cy="1938020"/>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典型例子：</a:t>
            </a:r>
          </a:p>
          <a:p>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2017</a:t>
            </a:r>
            <a:r>
              <a:rPr lang="zh-CN" altLang="en-US" sz="2400" b="1" dirty="0">
                <a:latin typeface="微软雅黑" panose="020B0503020204020204" pitchFamily="34" charset="-122"/>
                <a:ea typeface="微软雅黑" panose="020B0503020204020204" pitchFamily="34" charset="-122"/>
              </a:rPr>
              <a:t>年广东高职高考</a:t>
            </a:r>
            <a:r>
              <a:rPr lang="en-US" altLang="zh-CN" sz="2400" b="1" dirty="0">
                <a:latin typeface="微软雅黑" panose="020B0503020204020204" pitchFamily="34" charset="-122"/>
                <a:ea typeface="微软雅黑" panose="020B0503020204020204" pitchFamily="34" charset="-122"/>
              </a:rPr>
              <a:t>8</a:t>
            </a:r>
            <a:r>
              <a:rPr lang="zh-CN" altLang="en-US"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The </a:t>
            </a:r>
            <a:r>
              <a:rPr lang="en-US" altLang="zh-CN" sz="2400" b="1" u="sng" dirty="0">
                <a:latin typeface="微软雅黑" panose="020B0503020204020204" pitchFamily="34" charset="-122"/>
                <a:ea typeface="微软雅黑" panose="020B0503020204020204" pitchFamily="34" charset="-122"/>
              </a:rPr>
              <a:t>guide</a:t>
            </a:r>
            <a:r>
              <a:rPr lang="en-US" altLang="zh-CN" sz="2400" b="1" dirty="0">
                <a:latin typeface="微软雅黑" panose="020B0503020204020204" pitchFamily="34" charset="-122"/>
                <a:ea typeface="微软雅黑" panose="020B0503020204020204" pitchFamily="34" charset="-122"/>
              </a:rPr>
              <a:t> is so kind that he always helps his tourists during the trip.</a:t>
            </a:r>
          </a:p>
          <a:p>
            <a:r>
              <a:rPr lang="en-US" altLang="zh-CN" sz="2400" b="1" dirty="0">
                <a:latin typeface="微软雅黑" panose="020B0503020204020204" pitchFamily="34" charset="-122"/>
                <a:ea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rPr>
              <a:t>导游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司机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经理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秘书</a:t>
            </a:r>
            <a:endParaRPr lang="en-US" altLang="zh-CN" sz="24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7880349" y="3853722"/>
            <a:ext cx="453970" cy="523220"/>
          </a:xfrm>
          <a:prstGeom prst="rect">
            <a:avLst/>
          </a:prstGeom>
          <a:noFill/>
        </p:spPr>
        <p:txBody>
          <a:bodyPr wrap="non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zh-CN" altLang="en-US"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3" name="文本框 12"/>
          <p:cNvSpPr txBox="1"/>
          <p:nvPr/>
        </p:nvSpPr>
        <p:spPr>
          <a:xfrm>
            <a:off x="762000" y="4778274"/>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解析：本题中出现了两个关键词“</a:t>
            </a:r>
            <a:r>
              <a:rPr lang="en-US" altLang="zh-CN" sz="2400" dirty="0">
                <a:latin typeface="微软雅黑" panose="020B0503020204020204" pitchFamily="34" charset="-122"/>
                <a:ea typeface="微软雅黑" panose="020B0503020204020204" pitchFamily="34" charset="-122"/>
              </a:rPr>
              <a:t>tourists”</a:t>
            </a:r>
            <a:r>
              <a:rPr lang="zh-CN" altLang="en-US" sz="2400" dirty="0">
                <a:latin typeface="微软雅黑" panose="020B0503020204020204" pitchFamily="34" charset="-122"/>
                <a:ea typeface="微软雅黑" panose="020B0503020204020204" pitchFamily="34" charset="-122"/>
              </a:rPr>
              <a:t>和“</a:t>
            </a:r>
            <a:r>
              <a:rPr lang="en-US" altLang="zh-CN" sz="2400" dirty="0">
                <a:latin typeface="微软雅黑" panose="020B0503020204020204" pitchFamily="34" charset="-122"/>
                <a:ea typeface="微软雅黑" panose="020B0503020204020204" pitchFamily="34" charset="-122"/>
              </a:rPr>
              <a:t>trip”</a:t>
            </a:r>
            <a:r>
              <a:rPr lang="zh-CN" altLang="en-US" sz="2400" dirty="0">
                <a:latin typeface="微软雅黑" panose="020B0503020204020204" pitchFamily="34" charset="-122"/>
                <a:ea typeface="微软雅黑" panose="020B0503020204020204" pitchFamily="34" charset="-122"/>
              </a:rPr>
              <a:t>，它们都跟旅游有关，故此题正确答案为：</a:t>
            </a: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Graphic spid="2" grpId="0">
        <p:bldAsOne/>
      </p:bldGraphic>
      <p:bldP spid="7" grpId="0"/>
      <p:bldP spid="11" grpId="0"/>
      <p:bldP spid="13" grpId="0"/>
    </p:bldLst>
  </p:timing>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C64DC747-B32A-6341-873B-C54EA75E2CD3}"/>
              </a:ext>
            </a:extLst>
          </p:cNvPr>
          <p:cNvPicPr>
            <a:picLocks noChangeAspect="1"/>
          </p:cNvPicPr>
          <p:nvPr/>
        </p:nvPicPr>
        <p:blipFill>
          <a:blip r:embed="rId2"/>
          <a:stretch>
            <a:fillRect/>
          </a:stretch>
        </p:blipFill>
        <p:spPr>
          <a:xfrm>
            <a:off x="1296994" y="1876487"/>
            <a:ext cx="9158873" cy="3433093"/>
          </a:xfrm>
          <a:prstGeom prst="rect">
            <a:avLst/>
          </a:prstGeom>
        </p:spPr>
      </p:pic>
      <p:sp>
        <p:nvSpPr>
          <p:cNvPr id="9" name="矩形 8"/>
          <p:cNvSpPr/>
          <p:nvPr/>
        </p:nvSpPr>
        <p:spPr>
          <a:xfrm>
            <a:off x="1" y="199706"/>
            <a:ext cx="5544311" cy="9318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879EF9BB-81F1-401D-AA19-680A8E0D7F6D}" type="slidenum">
              <a:rPr lang="en-US" smtClean="0"/>
              <a:t>100</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（二）形容词</a:t>
            </a:r>
          </a:p>
        </p:txBody>
      </p:sp>
      <p:pic>
        <p:nvPicPr>
          <p:cNvPr id="3" name="图片 2">
            <a:extLst>
              <a:ext uri="{FF2B5EF4-FFF2-40B4-BE49-F238E27FC236}">
                <a16:creationId xmlns:a16="http://schemas.microsoft.com/office/drawing/2014/main" id="{8ACE0D74-471D-BE38-A4F3-B278E7487AA5}"/>
              </a:ext>
            </a:extLst>
          </p:cNvPr>
          <p:cNvPicPr>
            <a:picLocks noChangeAspect="1"/>
          </p:cNvPicPr>
          <p:nvPr/>
        </p:nvPicPr>
        <p:blipFill>
          <a:blip r:embed="rId4"/>
          <a:stretch>
            <a:fillRect/>
          </a:stretch>
        </p:blipFill>
        <p:spPr>
          <a:xfrm>
            <a:off x="1230583" y="1623731"/>
            <a:ext cx="9158873" cy="439530"/>
          </a:xfrm>
          <a:prstGeom prst="rect">
            <a:avLst/>
          </a:prstGeom>
        </p:spPr>
      </p:pic>
    </p:spTree>
    <p:extLst>
      <p:ext uri="{BB962C8B-B14F-4D97-AF65-F5344CB8AC3E}">
        <p14:creationId xmlns:p14="http://schemas.microsoft.com/office/powerpoint/2010/main" val="901005961"/>
      </p:ext>
    </p:extLst>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F2A95C34-12D9-75B7-E807-B887D8241263}"/>
              </a:ext>
            </a:extLst>
          </p:cNvPr>
          <p:cNvPicPr>
            <a:picLocks noChangeAspect="1"/>
          </p:cNvPicPr>
          <p:nvPr/>
        </p:nvPicPr>
        <p:blipFill>
          <a:blip r:embed="rId2"/>
          <a:stretch>
            <a:fillRect/>
          </a:stretch>
        </p:blipFill>
        <p:spPr>
          <a:xfrm>
            <a:off x="1248511" y="1975203"/>
            <a:ext cx="9140945" cy="3323977"/>
          </a:xfrm>
          <a:prstGeom prst="rect">
            <a:avLst/>
          </a:prstGeom>
        </p:spPr>
      </p:pic>
      <p:sp>
        <p:nvSpPr>
          <p:cNvPr id="9" name="矩形 8"/>
          <p:cNvSpPr/>
          <p:nvPr/>
        </p:nvSpPr>
        <p:spPr>
          <a:xfrm>
            <a:off x="1" y="199706"/>
            <a:ext cx="5544311" cy="9318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879EF9BB-81F1-401D-AA19-680A8E0D7F6D}" type="slidenum">
              <a:rPr lang="en-US" smtClean="0"/>
              <a:t>101</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（二）形容词</a:t>
            </a:r>
          </a:p>
        </p:txBody>
      </p:sp>
      <p:pic>
        <p:nvPicPr>
          <p:cNvPr id="3" name="图片 2">
            <a:extLst>
              <a:ext uri="{FF2B5EF4-FFF2-40B4-BE49-F238E27FC236}">
                <a16:creationId xmlns:a16="http://schemas.microsoft.com/office/drawing/2014/main" id="{8ACE0D74-471D-BE38-A4F3-B278E7487AA5}"/>
              </a:ext>
            </a:extLst>
          </p:cNvPr>
          <p:cNvPicPr>
            <a:picLocks noChangeAspect="1"/>
          </p:cNvPicPr>
          <p:nvPr/>
        </p:nvPicPr>
        <p:blipFill>
          <a:blip r:embed="rId4"/>
          <a:stretch>
            <a:fillRect/>
          </a:stretch>
        </p:blipFill>
        <p:spPr>
          <a:xfrm>
            <a:off x="1230583" y="1623731"/>
            <a:ext cx="9158873" cy="439530"/>
          </a:xfrm>
          <a:prstGeom prst="rect">
            <a:avLst/>
          </a:prstGeom>
        </p:spPr>
      </p:pic>
    </p:spTree>
    <p:extLst>
      <p:ext uri="{BB962C8B-B14F-4D97-AF65-F5344CB8AC3E}">
        <p14:creationId xmlns:p14="http://schemas.microsoft.com/office/powerpoint/2010/main" val="979019452"/>
      </p:ext>
    </p:extLst>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p>
        </p:txBody>
      </p:sp>
      <p:graphicFrame>
        <p:nvGraphicFramePr>
          <p:cNvPr id="3" name="表格 2"/>
          <p:cNvGraphicFramePr>
            <a:graphicFrameLocks noGrp="1"/>
          </p:cNvGraphicFramePr>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extLst>
                    <a:ext uri="{9D8B030D-6E8A-4147-A177-3AD203B41FA5}">
                      <a16:colId xmlns:a16="http://schemas.microsoft.com/office/drawing/2014/main" val="20000"/>
                    </a:ext>
                  </a:extLst>
                </a:gridCol>
                <a:gridCol w="3473545">
                  <a:extLst>
                    <a:ext uri="{9D8B030D-6E8A-4147-A177-3AD203B41FA5}">
                      <a16:colId xmlns:a16="http://schemas.microsoft.com/office/drawing/2014/main" val="20001"/>
                    </a:ext>
                  </a:extLst>
                </a:gridCol>
                <a:gridCol w="1878611">
                  <a:extLst>
                    <a:ext uri="{9D8B030D-6E8A-4147-A177-3AD203B41FA5}">
                      <a16:colId xmlns:a16="http://schemas.microsoft.com/office/drawing/2014/main" val="20002"/>
                    </a:ext>
                  </a:extLst>
                </a:gridCol>
                <a:gridCol w="3380833">
                  <a:extLst>
                    <a:ext uri="{9D8B030D-6E8A-4147-A177-3AD203B41FA5}">
                      <a16:colId xmlns:a16="http://schemas.microsoft.com/office/drawing/2014/main" val="20003"/>
                    </a:ext>
                  </a:extLst>
                </a:gridCol>
                <a:gridCol w="1431491">
                  <a:extLst>
                    <a:ext uri="{9D8B030D-6E8A-4147-A177-3AD203B41FA5}">
                      <a16:colId xmlns:a16="http://schemas.microsoft.com/office/drawing/2014/main" val="20004"/>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rgbClr val="9BBB59"/>
                    </a:solidFill>
                  </a:tcP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be tired of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be responsible for</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on the whole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in favor of</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20000"/>
                        <a:lumOff val="80000"/>
                      </a:schemeClr>
                    </a:solidFill>
                  </a:tcP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on one’s way to</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in a way</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extLst>
                  <a:ext uri="{0D108BD9-81ED-4DB2-BD59-A6C34878D82A}">
                    <a16:rowId xmlns:a16="http://schemas.microsoft.com/office/drawing/2014/main" val="10003"/>
                  </a:ext>
                </a:extLst>
              </a:tr>
              <a:tr h="0">
                <a:tc>
                  <a:txBody>
                    <a:bodyPr/>
                    <a:lstStyle/>
                    <a:p>
                      <a:pPr algn="ctr"/>
                      <a:r>
                        <a:rPr lang="en-US" altLang="zh-CN" sz="2800" dirty="0">
                          <a:latin typeface="微软雅黑" panose="020B0503020204020204" pitchFamily="34" charset="-122"/>
                          <a:ea typeface="微软雅黑" panose="020B0503020204020204" pitchFamily="34" charset="-122"/>
                        </a:rPr>
                        <a:t>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by the way</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en-US" altLang="zh-CN" sz="2800" b="0" dirty="0">
                          <a:latin typeface="微软雅黑" panose="020B0503020204020204" pitchFamily="34" charset="-122"/>
                          <a:ea typeface="微软雅黑" panose="020B0503020204020204" pitchFamily="34" charset="-122"/>
                        </a:rPr>
                        <a:t>as a result of</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3">
                        <a:lumMod val="20000"/>
                        <a:lumOff val="80000"/>
                      </a:schemeClr>
                    </a:solidFill>
                  </a:tcPr>
                </a:tc>
                <a:extLst>
                  <a:ext uri="{0D108BD9-81ED-4DB2-BD59-A6C34878D82A}">
                    <a16:rowId xmlns:a16="http://schemas.microsoft.com/office/drawing/2014/main" val="10004"/>
                  </a:ext>
                </a:extLst>
              </a:tr>
              <a:tr h="439512">
                <a:tc>
                  <a:txBody>
                    <a:bodyPr/>
                    <a:lstStyle/>
                    <a:p>
                      <a:pPr algn="ctr"/>
                      <a:r>
                        <a:rPr lang="en-US" altLang="zh-CN" sz="2800" dirty="0">
                          <a:latin typeface="微软雅黑" panose="020B0503020204020204" pitchFamily="34" charset="-122"/>
                          <a:ea typeface="微软雅黑" panose="020B0503020204020204" pitchFamily="34" charset="-122"/>
                        </a:rPr>
                        <a:t>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as a result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out of sight</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extLst>
                  <a:ext uri="{0D108BD9-81ED-4DB2-BD59-A6C34878D82A}">
                    <a16:rowId xmlns:a16="http://schemas.microsoft.com/office/drawing/2014/main" val="10005"/>
                  </a:ext>
                </a:extLst>
              </a:tr>
              <a:tr h="500252">
                <a:tc>
                  <a:txBody>
                    <a:bodyPr/>
                    <a:lstStyle/>
                    <a:p>
                      <a:pPr algn="ctr"/>
                      <a:r>
                        <a:rPr lang="en-US" altLang="zh-CN" sz="2800" dirty="0">
                          <a:latin typeface="微软雅黑" panose="020B0503020204020204" pitchFamily="34" charset="-122"/>
                          <a:ea typeface="微软雅黑" panose="020B0503020204020204" pitchFamily="34" charset="-122"/>
                        </a:rPr>
                        <a:t>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out of breath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in charge of</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3">
                        <a:lumMod val="20000"/>
                        <a:lumOff val="80000"/>
                      </a:schemeClr>
                    </a:solidFill>
                  </a:tcP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102</a:t>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（三）介词短语</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p>
        </p:txBody>
      </p:sp>
      <p:graphicFrame>
        <p:nvGraphicFramePr>
          <p:cNvPr id="3" name="表格 2"/>
          <p:cNvGraphicFramePr>
            <a:graphicFrameLocks noGrp="1"/>
          </p:cNvGraphicFramePr>
          <p:nvPr>
            <p:custDataLst>
              <p:tags r:id="rId1"/>
            </p:custDataLst>
          </p:nvPr>
        </p:nvGraphicFramePr>
        <p:xfrm>
          <a:off x="230037" y="1950215"/>
          <a:ext cx="11352364" cy="2740025"/>
        </p:xfrm>
        <a:graphic>
          <a:graphicData uri="http://schemas.openxmlformats.org/drawingml/2006/table">
            <a:tbl>
              <a:tblPr firstRow="1" bandRow="1">
                <a:tableStyleId>{284E427A-3D55-4303-BF80-6455036E1DE7}</a:tableStyleId>
              </a:tblPr>
              <a:tblGrid>
                <a:gridCol w="1187884">
                  <a:extLst>
                    <a:ext uri="{9D8B030D-6E8A-4147-A177-3AD203B41FA5}">
                      <a16:colId xmlns:a16="http://schemas.microsoft.com/office/drawing/2014/main" val="20000"/>
                    </a:ext>
                  </a:extLst>
                </a:gridCol>
                <a:gridCol w="3473545">
                  <a:extLst>
                    <a:ext uri="{9D8B030D-6E8A-4147-A177-3AD203B41FA5}">
                      <a16:colId xmlns:a16="http://schemas.microsoft.com/office/drawing/2014/main" val="20001"/>
                    </a:ext>
                  </a:extLst>
                </a:gridCol>
                <a:gridCol w="1878611">
                  <a:extLst>
                    <a:ext uri="{9D8B030D-6E8A-4147-A177-3AD203B41FA5}">
                      <a16:colId xmlns:a16="http://schemas.microsoft.com/office/drawing/2014/main" val="20002"/>
                    </a:ext>
                  </a:extLst>
                </a:gridCol>
                <a:gridCol w="3380833">
                  <a:extLst>
                    <a:ext uri="{9D8B030D-6E8A-4147-A177-3AD203B41FA5}">
                      <a16:colId xmlns:a16="http://schemas.microsoft.com/office/drawing/2014/main" val="20003"/>
                    </a:ext>
                  </a:extLst>
                </a:gridCol>
                <a:gridCol w="1431491">
                  <a:extLst>
                    <a:ext uri="{9D8B030D-6E8A-4147-A177-3AD203B41FA5}">
                      <a16:colId xmlns:a16="http://schemas.microsoft.com/office/drawing/2014/main" val="20004"/>
                    </a:ext>
                  </a:extLst>
                </a:gridCol>
              </a:tblGrid>
              <a:tr h="667385">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rgbClr val="9BBB59"/>
                    </a:solidFill>
                  </a:tcP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be strict with sb. </a:t>
                      </a:r>
                    </a:p>
                  </a:txBody>
                  <a:tcPr anchor="ctr">
                    <a:solidFill>
                      <a:schemeClr val="accent3">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on business</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be fond of </a:t>
                      </a:r>
                    </a:p>
                  </a:txBody>
                  <a:tcPr anchor="ctr">
                    <a:solidFill>
                      <a:schemeClr val="accent3">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in common</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20000"/>
                        <a:lumOff val="80000"/>
                      </a:schemeClr>
                    </a:solidFill>
                  </a:tcP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in the charge of</a:t>
                      </a:r>
                    </a:p>
                  </a:txBody>
                  <a:tcPr anchor="ctr">
                    <a:solidFill>
                      <a:schemeClr val="accent3">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extLst>
                  <a:ext uri="{0D108BD9-81ED-4DB2-BD59-A6C34878D82A}">
                    <a16:rowId xmlns:a16="http://schemas.microsoft.com/office/drawing/2014/main" val="10003"/>
                  </a:ext>
                </a:extLst>
              </a:tr>
              <a:tr h="0">
                <a:tc>
                  <a:txBody>
                    <a:bodyPr/>
                    <a:lstStyle/>
                    <a:p>
                      <a:pPr algn="ctr"/>
                      <a:r>
                        <a:rPr lang="en-US" altLang="zh-CN" sz="2800" dirty="0">
                          <a:latin typeface="微软雅黑" panose="020B0503020204020204" pitchFamily="34" charset="-122"/>
                          <a:ea typeface="微软雅黑" panose="020B0503020204020204" pitchFamily="34" charset="-122"/>
                        </a:rPr>
                        <a:t>10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due to</a:t>
                      </a:r>
                    </a:p>
                  </a:txBody>
                  <a:tcPr anchor="ctr">
                    <a:solidFill>
                      <a:schemeClr val="accent3">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endParaRPr lang="zh-CN" altLang="en-US" sz="2800" b="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3">
                        <a:lumMod val="20000"/>
                        <a:lumOff val="80000"/>
                      </a:schemeClr>
                    </a:solidFill>
                  </a:tcPr>
                </a:tc>
                <a:extLst>
                  <a:ext uri="{0D108BD9-81ED-4DB2-BD59-A6C34878D82A}">
                    <a16:rowId xmlns:a16="http://schemas.microsoft.com/office/drawing/2014/main" val="10004"/>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103</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（三）介词短语</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请根据中文意思补充对应的英文短语并填入下面的表中。</a:t>
            </a:r>
          </a:p>
        </p:txBody>
      </p:sp>
      <p:graphicFrame>
        <p:nvGraphicFramePr>
          <p:cNvPr id="3" name="表格 2"/>
          <p:cNvGraphicFramePr>
            <a:graphicFrameLocks noGrp="1"/>
          </p:cNvGraphicFramePr>
          <p:nvPr>
            <p:custDataLst>
              <p:tags r:id="rId1"/>
            </p:custDataLst>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extLst>
                    <a:ext uri="{9D8B030D-6E8A-4147-A177-3AD203B41FA5}">
                      <a16:colId xmlns:a16="http://schemas.microsoft.com/office/drawing/2014/main" val="20000"/>
                    </a:ext>
                  </a:extLst>
                </a:gridCol>
                <a:gridCol w="3473545">
                  <a:extLst>
                    <a:ext uri="{9D8B030D-6E8A-4147-A177-3AD203B41FA5}">
                      <a16:colId xmlns:a16="http://schemas.microsoft.com/office/drawing/2014/main" val="20001"/>
                    </a:ext>
                  </a:extLst>
                </a:gridCol>
                <a:gridCol w="2150413">
                  <a:extLst>
                    <a:ext uri="{9D8B030D-6E8A-4147-A177-3AD203B41FA5}">
                      <a16:colId xmlns:a16="http://schemas.microsoft.com/office/drawing/2014/main" val="20002"/>
                    </a:ext>
                  </a:extLst>
                </a:gridCol>
                <a:gridCol w="3109031">
                  <a:extLst>
                    <a:ext uri="{9D8B030D-6E8A-4147-A177-3AD203B41FA5}">
                      <a16:colId xmlns:a16="http://schemas.microsoft.com/office/drawing/2014/main" val="20003"/>
                    </a:ext>
                  </a:extLst>
                </a:gridCol>
                <a:gridCol w="1431491">
                  <a:extLst>
                    <a:ext uri="{9D8B030D-6E8A-4147-A177-3AD203B41FA5}">
                      <a16:colId xmlns:a16="http://schemas.microsoft.com/office/drawing/2014/main" val="20004"/>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rgbClr val="9BBB59"/>
                    </a:solidFill>
                  </a:tcP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对</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感到厌烦</a:t>
                      </a:r>
                    </a:p>
                  </a:txBody>
                  <a:tcPr anchor="ctr">
                    <a:solidFill>
                      <a:schemeClr val="accent3">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对</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负责</a:t>
                      </a:r>
                    </a:p>
                  </a:txBody>
                  <a:tcPr anchor="ctr">
                    <a:solidFill>
                      <a:schemeClr val="accent3">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总的来说</a:t>
                      </a:r>
                    </a:p>
                  </a:txBody>
                  <a:tcPr anchor="ctr">
                    <a:solidFill>
                      <a:schemeClr val="accent3">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支持，赞成</a:t>
                      </a:r>
                    </a:p>
                  </a:txBody>
                  <a:tcPr anchor="ctr">
                    <a:solidFill>
                      <a:schemeClr val="accent3">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20000"/>
                        <a:lumOff val="80000"/>
                      </a:schemeClr>
                    </a:solidFill>
                  </a:tcP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在去往</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路上 </a:t>
                      </a:r>
                    </a:p>
                  </a:txBody>
                  <a:tcPr anchor="ctr">
                    <a:solidFill>
                      <a:schemeClr val="accent3">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在某种程度上</a:t>
                      </a:r>
                    </a:p>
                  </a:txBody>
                  <a:tcPr anchor="ctr">
                    <a:solidFill>
                      <a:schemeClr val="accent3">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extLst>
                  <a:ext uri="{0D108BD9-81ED-4DB2-BD59-A6C34878D82A}">
                    <a16:rowId xmlns:a16="http://schemas.microsoft.com/office/drawing/2014/main" val="10003"/>
                  </a:ext>
                </a:extLst>
              </a:tr>
              <a:tr h="0">
                <a:tc>
                  <a:txBody>
                    <a:bodyPr/>
                    <a:lstStyle/>
                    <a:p>
                      <a:pPr algn="ctr"/>
                      <a:r>
                        <a:rPr lang="en-US" altLang="zh-CN" sz="2800" dirty="0">
                          <a:latin typeface="微软雅黑" panose="020B0503020204020204" pitchFamily="34" charset="-122"/>
                          <a:ea typeface="微软雅黑" panose="020B0503020204020204" pitchFamily="34" charset="-122"/>
                        </a:rPr>
                        <a:t>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顺便说，顺便问</a:t>
                      </a:r>
                    </a:p>
                  </a:txBody>
                  <a:tcPr anchor="ctr">
                    <a:solidFill>
                      <a:schemeClr val="accent3">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zh-CN" altLang="en-US" sz="2800" b="0" dirty="0">
                          <a:latin typeface="微软雅黑" panose="020B0503020204020204" pitchFamily="34" charset="-122"/>
                          <a:ea typeface="微软雅黑" panose="020B0503020204020204" pitchFamily="34" charset="-122"/>
                        </a:rPr>
                        <a:t>由于……</a:t>
                      </a:r>
                    </a:p>
                  </a:txBody>
                  <a:tcPr anchor="ctr">
                    <a:solidFill>
                      <a:schemeClr val="accent3">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3">
                        <a:lumMod val="20000"/>
                        <a:lumOff val="80000"/>
                      </a:schemeClr>
                    </a:solidFill>
                  </a:tcPr>
                </a:tc>
                <a:extLst>
                  <a:ext uri="{0D108BD9-81ED-4DB2-BD59-A6C34878D82A}">
                    <a16:rowId xmlns:a16="http://schemas.microsoft.com/office/drawing/2014/main" val="10004"/>
                  </a:ext>
                </a:extLst>
              </a:tr>
              <a:tr h="439512">
                <a:tc>
                  <a:txBody>
                    <a:bodyPr/>
                    <a:lstStyle/>
                    <a:p>
                      <a:pPr algn="ctr"/>
                      <a:r>
                        <a:rPr lang="en-US" altLang="zh-CN" sz="2800" dirty="0">
                          <a:latin typeface="微软雅黑" panose="020B0503020204020204" pitchFamily="34" charset="-122"/>
                          <a:ea typeface="微软雅黑" panose="020B0503020204020204" pitchFamily="34" charset="-122"/>
                        </a:rPr>
                        <a:t>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结果，因此</a:t>
                      </a:r>
                    </a:p>
                  </a:txBody>
                  <a:tcPr anchor="ctr">
                    <a:solidFill>
                      <a:schemeClr val="accent3">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sz="2800" dirty="0">
                          <a:latin typeface="微软雅黑" panose="020B0503020204020204" pitchFamily="34" charset="-122"/>
                          <a:ea typeface="微软雅黑" panose="020B0503020204020204" pitchFamily="34" charset="-122"/>
                        </a:rPr>
                        <a:t>在视野外</a:t>
                      </a:r>
                    </a:p>
                  </a:txBody>
                  <a:tcPr anchor="ctr">
                    <a:solidFill>
                      <a:schemeClr val="accent3">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extLst>
                  <a:ext uri="{0D108BD9-81ED-4DB2-BD59-A6C34878D82A}">
                    <a16:rowId xmlns:a16="http://schemas.microsoft.com/office/drawing/2014/main" val="10005"/>
                  </a:ext>
                </a:extLst>
              </a:tr>
              <a:tr h="500252">
                <a:tc>
                  <a:txBody>
                    <a:bodyPr/>
                    <a:lstStyle/>
                    <a:p>
                      <a:pPr algn="ctr"/>
                      <a:r>
                        <a:rPr lang="en-US" altLang="zh-CN" sz="2800" dirty="0">
                          <a:latin typeface="微软雅黑" panose="020B0503020204020204" pitchFamily="34" charset="-122"/>
                          <a:ea typeface="微软雅黑" panose="020B0503020204020204" pitchFamily="34" charset="-122"/>
                        </a:rPr>
                        <a:t>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上气不接下气的</a:t>
                      </a:r>
                    </a:p>
                  </a:txBody>
                  <a:tcPr anchor="ctr">
                    <a:solidFill>
                      <a:schemeClr val="accent3">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负责、掌管……</a:t>
                      </a:r>
                    </a:p>
                  </a:txBody>
                  <a:tcPr anchor="ctr">
                    <a:solidFill>
                      <a:schemeClr val="accent3">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3">
                        <a:lumMod val="20000"/>
                        <a:lumOff val="80000"/>
                      </a:schemeClr>
                    </a:solidFill>
                  </a:tcP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104</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5018"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（三）介词短语</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请根据中文意思补充对应的英文短语并填入下面的表中。</a:t>
            </a:r>
          </a:p>
        </p:txBody>
      </p:sp>
      <p:graphicFrame>
        <p:nvGraphicFramePr>
          <p:cNvPr id="3" name="表格 2"/>
          <p:cNvGraphicFramePr>
            <a:graphicFrameLocks noGrp="1"/>
          </p:cNvGraphicFramePr>
          <p:nvPr>
            <p:custDataLst>
              <p:tags r:id="rId1"/>
            </p:custDataLst>
          </p:nvPr>
        </p:nvGraphicFramePr>
        <p:xfrm>
          <a:off x="230037" y="1950215"/>
          <a:ext cx="11352364" cy="2739921"/>
        </p:xfrm>
        <a:graphic>
          <a:graphicData uri="http://schemas.openxmlformats.org/drawingml/2006/table">
            <a:tbl>
              <a:tblPr firstRow="1" bandRow="1">
                <a:tableStyleId>{284E427A-3D55-4303-BF80-6455036E1DE7}</a:tableStyleId>
              </a:tblPr>
              <a:tblGrid>
                <a:gridCol w="1187884">
                  <a:extLst>
                    <a:ext uri="{9D8B030D-6E8A-4147-A177-3AD203B41FA5}">
                      <a16:colId xmlns:a16="http://schemas.microsoft.com/office/drawing/2014/main" val="20000"/>
                    </a:ext>
                  </a:extLst>
                </a:gridCol>
                <a:gridCol w="3473545">
                  <a:extLst>
                    <a:ext uri="{9D8B030D-6E8A-4147-A177-3AD203B41FA5}">
                      <a16:colId xmlns:a16="http://schemas.microsoft.com/office/drawing/2014/main" val="20001"/>
                    </a:ext>
                  </a:extLst>
                </a:gridCol>
                <a:gridCol w="2150413">
                  <a:extLst>
                    <a:ext uri="{9D8B030D-6E8A-4147-A177-3AD203B41FA5}">
                      <a16:colId xmlns:a16="http://schemas.microsoft.com/office/drawing/2014/main" val="20002"/>
                    </a:ext>
                  </a:extLst>
                </a:gridCol>
                <a:gridCol w="3109031">
                  <a:extLst>
                    <a:ext uri="{9D8B030D-6E8A-4147-A177-3AD203B41FA5}">
                      <a16:colId xmlns:a16="http://schemas.microsoft.com/office/drawing/2014/main" val="20003"/>
                    </a:ext>
                  </a:extLst>
                </a:gridCol>
                <a:gridCol w="1431491">
                  <a:extLst>
                    <a:ext uri="{9D8B030D-6E8A-4147-A177-3AD203B41FA5}">
                      <a16:colId xmlns:a16="http://schemas.microsoft.com/office/drawing/2014/main" val="20004"/>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rgbClr val="9BBB59"/>
                    </a:solidFill>
                  </a:tcP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sz="2800" dirty="0">
                          <a:latin typeface="微软雅黑" panose="020B0503020204020204" pitchFamily="34" charset="-122"/>
                          <a:ea typeface="微软雅黑" panose="020B0503020204020204" pitchFamily="34" charset="-122"/>
                        </a:rPr>
                        <a:t>对……严格 </a:t>
                      </a:r>
                    </a:p>
                  </a:txBody>
                  <a:tcPr anchor="ctr">
                    <a:solidFill>
                      <a:schemeClr val="accent3">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sz="2800" dirty="0">
                          <a:latin typeface="微软雅黑" panose="020B0503020204020204" pitchFamily="34" charset="-122"/>
                          <a:ea typeface="微软雅黑" panose="020B0503020204020204" pitchFamily="34" charset="-122"/>
                          <a:sym typeface="+mn-ea"/>
                        </a:rPr>
                        <a:t>出差</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喜欢 </a:t>
                      </a:r>
                    </a:p>
                  </a:txBody>
                  <a:tcPr anchor="ctr">
                    <a:solidFill>
                      <a:schemeClr val="accent3">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共同之处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20000"/>
                        <a:lumOff val="80000"/>
                      </a:schemeClr>
                    </a:solidFill>
                  </a:tcP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sz="2800" dirty="0">
                          <a:latin typeface="微软雅黑" panose="020B0503020204020204" pitchFamily="34" charset="-122"/>
                          <a:ea typeface="微软雅黑" panose="020B0503020204020204" pitchFamily="34" charset="-122"/>
                        </a:rPr>
                        <a:t>由……负责、掌管</a:t>
                      </a:r>
                      <a:r>
                        <a:rPr lang="zh-CN" altLang="en-US" sz="2800" dirty="0">
                          <a:latin typeface="微软雅黑" panose="020B0503020204020204" pitchFamily="34" charset="-122"/>
                          <a:ea typeface="微软雅黑" panose="020B0503020204020204" pitchFamily="34" charset="-122"/>
                        </a:rPr>
                        <a:t> </a:t>
                      </a:r>
                    </a:p>
                  </a:txBody>
                  <a:tcPr anchor="ctr">
                    <a:solidFill>
                      <a:schemeClr val="accent3">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extLst>
                  <a:ext uri="{0D108BD9-81ED-4DB2-BD59-A6C34878D82A}">
                    <a16:rowId xmlns:a16="http://schemas.microsoft.com/office/drawing/2014/main" val="10003"/>
                  </a:ext>
                </a:extLst>
              </a:tr>
              <a:tr h="0">
                <a:tc>
                  <a:txBody>
                    <a:bodyPr/>
                    <a:lstStyle/>
                    <a:p>
                      <a:pPr algn="ctr"/>
                      <a:r>
                        <a:rPr lang="en-US" altLang="zh-CN" sz="2800" dirty="0">
                          <a:latin typeface="微软雅黑" panose="020B0503020204020204" pitchFamily="34" charset="-122"/>
                          <a:ea typeface="微软雅黑" panose="020B0503020204020204" pitchFamily="34" charset="-122"/>
                        </a:rPr>
                        <a:t>10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由于，因为</a:t>
                      </a:r>
                    </a:p>
                  </a:txBody>
                  <a:tcPr anchor="ctr">
                    <a:solidFill>
                      <a:schemeClr val="accent3">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endParaRPr lang="zh-CN" altLang="en-US" sz="2800" b="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3">
                        <a:lumMod val="20000"/>
                        <a:lumOff val="80000"/>
                      </a:schemeClr>
                    </a:solidFill>
                  </a:tcPr>
                </a:tc>
                <a:extLst>
                  <a:ext uri="{0D108BD9-81ED-4DB2-BD59-A6C34878D82A}">
                    <a16:rowId xmlns:a16="http://schemas.microsoft.com/office/drawing/2014/main" val="10004"/>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105</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5018"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（三）介词短语</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请根据中文意思补充对应的英文短语并填入下面的表中。</a:t>
            </a:r>
          </a:p>
        </p:txBody>
      </p:sp>
      <p:graphicFrame>
        <p:nvGraphicFramePr>
          <p:cNvPr id="3" name="表格 2"/>
          <p:cNvGraphicFramePr>
            <a:graphicFrameLocks noGrp="1"/>
          </p:cNvGraphicFramePr>
          <p:nvPr>
            <p:custDataLst>
              <p:tags r:id="rId1"/>
            </p:custDataLst>
          </p:nvPr>
        </p:nvGraphicFramePr>
        <p:xfrm>
          <a:off x="230037" y="1950215"/>
          <a:ext cx="11352364" cy="2739921"/>
        </p:xfrm>
        <a:graphic>
          <a:graphicData uri="http://schemas.openxmlformats.org/drawingml/2006/table">
            <a:tbl>
              <a:tblPr firstRow="1" bandRow="1">
                <a:tableStyleId>{284E427A-3D55-4303-BF80-6455036E1DE7}</a:tableStyleId>
              </a:tblPr>
              <a:tblGrid>
                <a:gridCol w="1187884">
                  <a:extLst>
                    <a:ext uri="{9D8B030D-6E8A-4147-A177-3AD203B41FA5}">
                      <a16:colId xmlns:a16="http://schemas.microsoft.com/office/drawing/2014/main" val="20000"/>
                    </a:ext>
                  </a:extLst>
                </a:gridCol>
                <a:gridCol w="3473545">
                  <a:extLst>
                    <a:ext uri="{9D8B030D-6E8A-4147-A177-3AD203B41FA5}">
                      <a16:colId xmlns:a16="http://schemas.microsoft.com/office/drawing/2014/main" val="20001"/>
                    </a:ext>
                  </a:extLst>
                </a:gridCol>
                <a:gridCol w="2150413">
                  <a:extLst>
                    <a:ext uri="{9D8B030D-6E8A-4147-A177-3AD203B41FA5}">
                      <a16:colId xmlns:a16="http://schemas.microsoft.com/office/drawing/2014/main" val="20002"/>
                    </a:ext>
                  </a:extLst>
                </a:gridCol>
                <a:gridCol w="3109031">
                  <a:extLst>
                    <a:ext uri="{9D8B030D-6E8A-4147-A177-3AD203B41FA5}">
                      <a16:colId xmlns:a16="http://schemas.microsoft.com/office/drawing/2014/main" val="20003"/>
                    </a:ext>
                  </a:extLst>
                </a:gridCol>
                <a:gridCol w="1431491">
                  <a:extLst>
                    <a:ext uri="{9D8B030D-6E8A-4147-A177-3AD203B41FA5}">
                      <a16:colId xmlns:a16="http://schemas.microsoft.com/office/drawing/2014/main" val="20004"/>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rgbClr val="9BBB59"/>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rgbClr val="9BBB59"/>
                    </a:solidFill>
                  </a:tcP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sz="2800" dirty="0">
                          <a:latin typeface="微软雅黑" panose="020B0503020204020204" pitchFamily="34" charset="-122"/>
                          <a:ea typeface="微软雅黑" panose="020B0503020204020204" pitchFamily="34" charset="-122"/>
                        </a:rPr>
                        <a:t>对……严格 </a:t>
                      </a:r>
                    </a:p>
                  </a:txBody>
                  <a:tcPr anchor="ctr">
                    <a:solidFill>
                      <a:schemeClr val="accent3">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sz="2800" dirty="0">
                          <a:latin typeface="微软雅黑" panose="020B0503020204020204" pitchFamily="34" charset="-122"/>
                          <a:ea typeface="微软雅黑" panose="020B0503020204020204" pitchFamily="34" charset="-122"/>
                          <a:sym typeface="+mn-ea"/>
                        </a:rPr>
                        <a:t>出差</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喜欢 </a:t>
                      </a:r>
                    </a:p>
                  </a:txBody>
                  <a:tcPr anchor="ctr">
                    <a:solidFill>
                      <a:schemeClr val="accent3">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共同之处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20000"/>
                        <a:lumOff val="80000"/>
                      </a:schemeClr>
                    </a:solidFill>
                  </a:tcP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r>
                        <a:rPr sz="2800" dirty="0">
                          <a:latin typeface="微软雅黑" panose="020B0503020204020204" pitchFamily="34" charset="-122"/>
                          <a:ea typeface="微软雅黑" panose="020B0503020204020204" pitchFamily="34" charset="-122"/>
                        </a:rPr>
                        <a:t>由……负责、掌管</a:t>
                      </a:r>
                      <a:r>
                        <a:rPr lang="zh-CN" altLang="en-US" sz="2800" dirty="0">
                          <a:latin typeface="微软雅黑" panose="020B0503020204020204" pitchFamily="34" charset="-122"/>
                          <a:ea typeface="微软雅黑" panose="020B0503020204020204" pitchFamily="34" charset="-122"/>
                        </a:rPr>
                        <a:t> </a:t>
                      </a:r>
                    </a:p>
                  </a:txBody>
                  <a:tcPr anchor="ctr">
                    <a:solidFill>
                      <a:schemeClr val="accent3">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3">
                        <a:lumMod val="40000"/>
                        <a:lumOff val="60000"/>
                      </a:schemeClr>
                    </a:solidFill>
                  </a:tcPr>
                </a:tc>
                <a:extLst>
                  <a:ext uri="{0D108BD9-81ED-4DB2-BD59-A6C34878D82A}">
                    <a16:rowId xmlns:a16="http://schemas.microsoft.com/office/drawing/2014/main" val="10003"/>
                  </a:ext>
                </a:extLst>
              </a:tr>
              <a:tr h="0">
                <a:tc>
                  <a:txBody>
                    <a:bodyPr/>
                    <a:lstStyle/>
                    <a:p>
                      <a:pPr algn="ctr"/>
                      <a:r>
                        <a:rPr lang="en-US" altLang="zh-CN" sz="2800" dirty="0">
                          <a:latin typeface="微软雅黑" panose="020B0503020204020204" pitchFamily="34" charset="-122"/>
                          <a:ea typeface="微软雅黑" panose="020B0503020204020204" pitchFamily="34" charset="-122"/>
                        </a:rPr>
                        <a:t>10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由于，因为</a:t>
                      </a:r>
                    </a:p>
                  </a:txBody>
                  <a:tcPr anchor="ctr">
                    <a:solidFill>
                      <a:schemeClr val="accent3">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ctr"/>
                      <a:endParaRPr lang="zh-CN" altLang="en-US" sz="2800" b="0" dirty="0">
                        <a:latin typeface="微软雅黑" panose="020B0503020204020204" pitchFamily="34" charset="-122"/>
                        <a:ea typeface="微软雅黑" panose="020B0503020204020204" pitchFamily="34" charset="-122"/>
                      </a:endParaRPr>
                    </a:p>
                  </a:txBody>
                  <a:tcPr anchor="ctr">
                    <a:solidFill>
                      <a:schemeClr val="accent3">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3">
                        <a:lumMod val="20000"/>
                        <a:lumOff val="80000"/>
                      </a:schemeClr>
                    </a:solidFill>
                  </a:tcPr>
                </a:tc>
                <a:extLst>
                  <a:ext uri="{0D108BD9-81ED-4DB2-BD59-A6C34878D82A}">
                    <a16:rowId xmlns:a16="http://schemas.microsoft.com/office/drawing/2014/main" val="10004"/>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106</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5018"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（三）介词短语</a:t>
            </a:r>
          </a:p>
        </p:txBody>
      </p:sp>
    </p:spTree>
    <p:extLst>
      <p:ext uri="{BB962C8B-B14F-4D97-AF65-F5344CB8AC3E}">
        <p14:creationId xmlns:p14="http://schemas.microsoft.com/office/powerpoint/2010/main" val="256640206"/>
      </p:ext>
    </p:extLst>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879EF9BB-81F1-401D-AA19-680A8E0D7F6D}" type="slidenum">
              <a:rPr lang="en-US" smtClean="0"/>
              <a:t>107</a:t>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5018"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（三）介词短语</a:t>
            </a:r>
          </a:p>
        </p:txBody>
      </p:sp>
      <p:pic>
        <p:nvPicPr>
          <p:cNvPr id="7" name="图片 6">
            <a:extLst>
              <a:ext uri="{FF2B5EF4-FFF2-40B4-BE49-F238E27FC236}">
                <a16:creationId xmlns:a16="http://schemas.microsoft.com/office/drawing/2014/main" id="{BFD06810-4923-12E4-30DA-6807DD4A32E1}"/>
              </a:ext>
            </a:extLst>
          </p:cNvPr>
          <p:cNvPicPr>
            <a:picLocks noChangeAspect="1"/>
          </p:cNvPicPr>
          <p:nvPr/>
        </p:nvPicPr>
        <p:blipFill>
          <a:blip r:embed="rId3"/>
          <a:stretch>
            <a:fillRect/>
          </a:stretch>
        </p:blipFill>
        <p:spPr>
          <a:xfrm>
            <a:off x="1526173" y="1517636"/>
            <a:ext cx="8999953" cy="4453344"/>
          </a:xfrm>
          <a:prstGeom prst="rect">
            <a:avLst/>
          </a:prstGeom>
        </p:spPr>
      </p:pic>
    </p:spTree>
    <p:extLst>
      <p:ext uri="{BB962C8B-B14F-4D97-AF65-F5344CB8AC3E}">
        <p14:creationId xmlns:p14="http://schemas.microsoft.com/office/powerpoint/2010/main" val="1071534673"/>
      </p:ext>
    </p:extLst>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p>
        </p:txBody>
      </p:sp>
      <p:graphicFrame>
        <p:nvGraphicFramePr>
          <p:cNvPr id="3" name="表格 2"/>
          <p:cNvGraphicFramePr>
            <a:graphicFrameLocks noGrp="1"/>
          </p:cNvGraphicFramePr>
          <p:nvPr>
            <p:custDataLst>
              <p:tags r:id="rId1"/>
            </p:custDataLst>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extLst>
                    <a:ext uri="{9D8B030D-6E8A-4147-A177-3AD203B41FA5}">
                      <a16:colId xmlns:a16="http://schemas.microsoft.com/office/drawing/2014/main" val="20000"/>
                    </a:ext>
                  </a:extLst>
                </a:gridCol>
                <a:gridCol w="3646448">
                  <a:extLst>
                    <a:ext uri="{9D8B030D-6E8A-4147-A177-3AD203B41FA5}">
                      <a16:colId xmlns:a16="http://schemas.microsoft.com/office/drawing/2014/main" val="20001"/>
                    </a:ext>
                  </a:extLst>
                </a:gridCol>
                <a:gridCol w="1705708">
                  <a:extLst>
                    <a:ext uri="{9D8B030D-6E8A-4147-A177-3AD203B41FA5}">
                      <a16:colId xmlns:a16="http://schemas.microsoft.com/office/drawing/2014/main" val="20002"/>
                    </a:ext>
                  </a:extLst>
                </a:gridCol>
                <a:gridCol w="3380833">
                  <a:extLst>
                    <a:ext uri="{9D8B030D-6E8A-4147-A177-3AD203B41FA5}">
                      <a16:colId xmlns:a16="http://schemas.microsoft.com/office/drawing/2014/main" val="20003"/>
                    </a:ext>
                  </a:extLst>
                </a:gridCol>
                <a:gridCol w="1431491">
                  <a:extLst>
                    <a:ext uri="{9D8B030D-6E8A-4147-A177-3AD203B41FA5}">
                      <a16:colId xmlns:a16="http://schemas.microsoft.com/office/drawing/2014/main" val="20004"/>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rgbClr val="8064A2"/>
                    </a:solidFill>
                  </a:tcP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mind </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consider</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 take off </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communicate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vote </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persuade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3"/>
                  </a:ext>
                </a:extLst>
              </a:tr>
              <a:tr h="0">
                <a:tc>
                  <a:txBody>
                    <a:bodyPr/>
                    <a:lstStyle/>
                    <a:p>
                      <a:pPr algn="ctr"/>
                      <a:r>
                        <a:rPr lang="en-US" altLang="zh-CN" sz="2800" dirty="0">
                          <a:latin typeface="微软雅黑" panose="020B0503020204020204" pitchFamily="34" charset="-122"/>
                          <a:ea typeface="微软雅黑" panose="020B0503020204020204" pitchFamily="34" charset="-122"/>
                        </a:rPr>
                        <a:t>10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invite </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cancel</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4"/>
                  </a:ext>
                </a:extLst>
              </a:tr>
              <a:tr h="439512">
                <a:tc>
                  <a:txBody>
                    <a:bodyPr/>
                    <a:lstStyle/>
                    <a:p>
                      <a:pPr algn="ctr"/>
                      <a:r>
                        <a:rPr lang="en-US" altLang="zh-CN" sz="2800" dirty="0">
                          <a:latin typeface="微软雅黑" panose="020B0503020204020204" pitchFamily="34" charset="-122"/>
                          <a:ea typeface="微软雅黑" panose="020B0503020204020204" pitchFamily="34" charset="-122"/>
                        </a:rPr>
                        <a:t>11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 catch sight of </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pay attention (to)</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5"/>
                  </a:ext>
                </a:extLst>
              </a:tr>
              <a:tr h="500252">
                <a:tc>
                  <a:txBody>
                    <a:bodyPr/>
                    <a:lstStyle/>
                    <a:p>
                      <a:pPr algn="ctr"/>
                      <a:r>
                        <a:rPr lang="en-US" altLang="zh-CN" sz="2800" dirty="0">
                          <a:latin typeface="微软雅黑" panose="020B0503020204020204" pitchFamily="34" charset="-122"/>
                          <a:ea typeface="微软雅黑" panose="020B0503020204020204" pitchFamily="34" charset="-122"/>
                        </a:rPr>
                        <a:t>12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afford </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break down</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108</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p>
        </p:txBody>
      </p:sp>
      <p:graphicFrame>
        <p:nvGraphicFramePr>
          <p:cNvPr id="3" name="表格 2"/>
          <p:cNvGraphicFramePr>
            <a:graphicFrameLocks noGrp="1"/>
          </p:cNvGraphicFramePr>
          <p:nvPr>
            <p:custDataLst>
              <p:tags r:id="rId1"/>
            </p:custDataLst>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extLst>
                    <a:ext uri="{9D8B030D-6E8A-4147-A177-3AD203B41FA5}">
                      <a16:colId xmlns:a16="http://schemas.microsoft.com/office/drawing/2014/main" val="20000"/>
                    </a:ext>
                  </a:extLst>
                </a:gridCol>
                <a:gridCol w="3646448">
                  <a:extLst>
                    <a:ext uri="{9D8B030D-6E8A-4147-A177-3AD203B41FA5}">
                      <a16:colId xmlns:a16="http://schemas.microsoft.com/office/drawing/2014/main" val="20001"/>
                    </a:ext>
                  </a:extLst>
                </a:gridCol>
                <a:gridCol w="1724025">
                  <a:extLst>
                    <a:ext uri="{9D8B030D-6E8A-4147-A177-3AD203B41FA5}">
                      <a16:colId xmlns:a16="http://schemas.microsoft.com/office/drawing/2014/main" val="20002"/>
                    </a:ext>
                  </a:extLst>
                </a:gridCol>
                <a:gridCol w="3362516">
                  <a:extLst>
                    <a:ext uri="{9D8B030D-6E8A-4147-A177-3AD203B41FA5}">
                      <a16:colId xmlns:a16="http://schemas.microsoft.com/office/drawing/2014/main" val="20003"/>
                    </a:ext>
                  </a:extLst>
                </a:gridCol>
                <a:gridCol w="1431491">
                  <a:extLst>
                    <a:ext uri="{9D8B030D-6E8A-4147-A177-3AD203B41FA5}">
                      <a16:colId xmlns:a16="http://schemas.microsoft.com/office/drawing/2014/main" val="20004"/>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rgbClr val="8064A2"/>
                    </a:solidFill>
                  </a:tcP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13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break up </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break out</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14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pump </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delay</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15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confirm </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put away</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3"/>
                  </a:ext>
                </a:extLst>
              </a:tr>
              <a:tr h="0">
                <a:tc>
                  <a:txBody>
                    <a:bodyPr/>
                    <a:lstStyle/>
                    <a:p>
                      <a:pPr algn="ctr"/>
                      <a:r>
                        <a:rPr lang="en-US" altLang="zh-CN" sz="2800" dirty="0">
                          <a:latin typeface="微软雅黑" panose="020B0503020204020204" pitchFamily="34" charset="-122"/>
                          <a:ea typeface="微软雅黑" panose="020B0503020204020204" pitchFamily="34" charset="-122"/>
                        </a:rPr>
                        <a:t>16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check out </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check in</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4"/>
                  </a:ext>
                </a:extLst>
              </a:tr>
              <a:tr h="439512">
                <a:tc>
                  <a:txBody>
                    <a:bodyPr/>
                    <a:lstStyle/>
                    <a:p>
                      <a:pPr algn="ctr"/>
                      <a:r>
                        <a:rPr lang="en-US" altLang="zh-CN" sz="2800" dirty="0">
                          <a:latin typeface="微软雅黑" panose="020B0503020204020204" pitchFamily="34" charset="-122"/>
                          <a:ea typeface="微软雅黑" panose="020B0503020204020204" pitchFamily="34" charset="-122"/>
                        </a:rPr>
                        <a:t>17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 destroy </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agree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5"/>
                  </a:ext>
                </a:extLst>
              </a:tr>
              <a:tr h="500252">
                <a:tc>
                  <a:txBody>
                    <a:bodyPr/>
                    <a:lstStyle/>
                    <a:p>
                      <a:pPr algn="ctr"/>
                      <a:r>
                        <a:rPr lang="en-US" altLang="zh-CN" sz="2800" dirty="0">
                          <a:latin typeface="微软雅黑" panose="020B0503020204020204" pitchFamily="34" charset="-122"/>
                          <a:ea typeface="微软雅黑" panose="020B0503020204020204" pitchFamily="34" charset="-122"/>
                        </a:rPr>
                        <a:t>18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complain </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supply</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109</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2032000" y="191203"/>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762000" y="2208917"/>
            <a:ext cx="11969150" cy="1938020"/>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典型例子：</a:t>
            </a:r>
          </a:p>
          <a:p>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2018</a:t>
            </a:r>
            <a:r>
              <a:rPr lang="zh-CN" altLang="en-US" sz="2400" b="1" dirty="0">
                <a:latin typeface="微软雅黑" panose="020B0503020204020204" pitchFamily="34" charset="-122"/>
                <a:ea typeface="微软雅黑" panose="020B0503020204020204" pitchFamily="34" charset="-122"/>
              </a:rPr>
              <a:t>年广东高职高考</a:t>
            </a:r>
            <a:r>
              <a:rPr lang="en-US" altLang="zh-CN" sz="2400" b="1" dirty="0">
                <a:latin typeface="微软雅黑" panose="020B0503020204020204" pitchFamily="34" charset="-122"/>
                <a:ea typeface="微软雅黑" panose="020B0503020204020204" pitchFamily="34" charset="-122"/>
              </a:rPr>
              <a:t>13</a:t>
            </a:r>
            <a:r>
              <a:rPr lang="zh-CN" altLang="en-US"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Though having lived abroad for years, many Chinese still </a:t>
            </a:r>
            <a:r>
              <a:rPr lang="en-US" altLang="zh-CN" sz="2400" b="1" u="sng" dirty="0">
                <a:latin typeface="微软雅黑" panose="020B0503020204020204" pitchFamily="34" charset="-122"/>
                <a:ea typeface="微软雅黑" panose="020B0503020204020204" pitchFamily="34" charset="-122"/>
              </a:rPr>
              <a:t>observe</a:t>
            </a:r>
            <a:r>
              <a:rPr lang="en-US" altLang="zh-CN" sz="2400" b="1" dirty="0">
                <a:latin typeface="微软雅黑" panose="020B0503020204020204" pitchFamily="34" charset="-122"/>
                <a:ea typeface="微软雅黑" panose="020B0503020204020204" pitchFamily="34" charset="-122"/>
              </a:rPr>
              <a:t> the traditional customs.</a:t>
            </a:r>
          </a:p>
          <a:p>
            <a:r>
              <a:rPr lang="en-US" altLang="zh-CN" sz="2400" b="1" dirty="0">
                <a:latin typeface="微软雅黑" panose="020B0503020204020204" pitchFamily="34" charset="-122"/>
                <a:ea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rPr>
              <a:t>观察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执行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遵循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支持</a:t>
            </a:r>
          </a:p>
        </p:txBody>
      </p:sp>
      <p:sp>
        <p:nvSpPr>
          <p:cNvPr id="7" name="文本框 6"/>
          <p:cNvSpPr txBox="1"/>
          <p:nvPr/>
        </p:nvSpPr>
        <p:spPr>
          <a:xfrm>
            <a:off x="7567799" y="3623717"/>
            <a:ext cx="444352" cy="523220"/>
          </a:xfrm>
          <a:prstGeom prst="rect">
            <a:avLst/>
          </a:prstGeom>
          <a:noFill/>
        </p:spPr>
        <p:txBody>
          <a:bodyPr wrap="non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zh-CN" altLang="en-US"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p:cNvSpPr txBox="1"/>
          <p:nvPr/>
        </p:nvSpPr>
        <p:spPr>
          <a:xfrm>
            <a:off x="762000" y="4256350"/>
            <a:ext cx="10668000" cy="1938992"/>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解析：根据句意“尽管许多中国人已经在国外生活多年，他们还是遵循（遵守、保留）着传统习俗”，考生容易将本题选成</a:t>
            </a: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项，因为</a:t>
            </a:r>
            <a:r>
              <a:rPr lang="en-US" altLang="zh-CN" sz="2400" dirty="0">
                <a:latin typeface="微软雅黑" panose="020B0503020204020204" pitchFamily="34" charset="-122"/>
                <a:ea typeface="微软雅黑" panose="020B0503020204020204" pitchFamily="34" charset="-122"/>
              </a:rPr>
              <a:t>observe</a:t>
            </a:r>
            <a:r>
              <a:rPr lang="zh-CN" altLang="en-US" sz="2400" dirty="0">
                <a:latin typeface="微软雅黑" panose="020B0503020204020204" pitchFamily="34" charset="-122"/>
                <a:ea typeface="微软雅黑" panose="020B0503020204020204" pitchFamily="34" charset="-122"/>
              </a:rPr>
              <a:t>还有“观察”的意思，但是“传统习俗”不能用“观察”，而是“遵守、奉行”，所以在遇到这一类型题目时，不能着急选出答案，要仔细分析上下文语境，再做出理性的判断，故此题正确答案为：</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Graphic spid="2" grpId="0">
        <p:bldAsOne/>
      </p:bldGraphic>
      <p:bldP spid="4" grpId="0"/>
      <p:bldP spid="7" grpId="0"/>
      <p:bldP spid="9"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p>
        </p:txBody>
      </p:sp>
      <p:graphicFrame>
        <p:nvGraphicFramePr>
          <p:cNvPr id="3" name="表格 2"/>
          <p:cNvGraphicFramePr>
            <a:graphicFrameLocks noGrp="1"/>
          </p:cNvGraphicFramePr>
          <p:nvPr>
            <p:custDataLst>
              <p:tags r:id="rId1"/>
            </p:custDataLst>
          </p:nvPr>
        </p:nvGraphicFramePr>
        <p:xfrm>
          <a:off x="230037" y="1950215"/>
          <a:ext cx="11352364" cy="3903876"/>
        </p:xfrm>
        <a:graphic>
          <a:graphicData uri="http://schemas.openxmlformats.org/drawingml/2006/table">
            <a:tbl>
              <a:tblPr firstRow="1" bandRow="1">
                <a:tableStyleId>{284E427A-3D55-4303-BF80-6455036E1DE7}</a:tableStyleId>
              </a:tblPr>
              <a:tblGrid>
                <a:gridCol w="1187884">
                  <a:extLst>
                    <a:ext uri="{9D8B030D-6E8A-4147-A177-3AD203B41FA5}">
                      <a16:colId xmlns:a16="http://schemas.microsoft.com/office/drawing/2014/main" val="20000"/>
                    </a:ext>
                  </a:extLst>
                </a:gridCol>
                <a:gridCol w="3646448">
                  <a:extLst>
                    <a:ext uri="{9D8B030D-6E8A-4147-A177-3AD203B41FA5}">
                      <a16:colId xmlns:a16="http://schemas.microsoft.com/office/drawing/2014/main" val="20001"/>
                    </a:ext>
                  </a:extLst>
                </a:gridCol>
                <a:gridCol w="1705708">
                  <a:extLst>
                    <a:ext uri="{9D8B030D-6E8A-4147-A177-3AD203B41FA5}">
                      <a16:colId xmlns:a16="http://schemas.microsoft.com/office/drawing/2014/main" val="20002"/>
                    </a:ext>
                  </a:extLst>
                </a:gridCol>
                <a:gridCol w="3380833">
                  <a:extLst>
                    <a:ext uri="{9D8B030D-6E8A-4147-A177-3AD203B41FA5}">
                      <a16:colId xmlns:a16="http://schemas.microsoft.com/office/drawing/2014/main" val="20003"/>
                    </a:ext>
                  </a:extLst>
                </a:gridCol>
                <a:gridCol w="1431491">
                  <a:extLst>
                    <a:ext uri="{9D8B030D-6E8A-4147-A177-3AD203B41FA5}">
                      <a16:colId xmlns:a16="http://schemas.microsoft.com/office/drawing/2014/main" val="20004"/>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rgbClr val="8064A2"/>
                    </a:solidFill>
                  </a:tcP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19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simplify </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examine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20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attract </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take up</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2"/>
                  </a:ext>
                </a:extLst>
              </a:tr>
              <a:tr h="645795">
                <a:tc>
                  <a:txBody>
                    <a:bodyPr/>
                    <a:lstStyle/>
                    <a:p>
                      <a:pPr algn="ctr"/>
                      <a:r>
                        <a:rPr lang="en-US" altLang="zh-CN" sz="2800" dirty="0">
                          <a:latin typeface="微软雅黑" panose="020B0503020204020204" pitchFamily="34" charset="-122"/>
                          <a:ea typeface="微软雅黑" panose="020B0503020204020204" pitchFamily="34" charset="-122"/>
                        </a:rPr>
                        <a:t>21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stand </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look up</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3"/>
                  </a:ext>
                </a:extLst>
              </a:tr>
              <a:tr h="0">
                <a:tc>
                  <a:txBody>
                    <a:bodyPr/>
                    <a:lstStyle/>
                    <a:p>
                      <a:pPr algn="ctr"/>
                      <a:r>
                        <a:rPr lang="en-US" altLang="zh-CN" sz="2800" dirty="0">
                          <a:latin typeface="微软雅黑" panose="020B0503020204020204" pitchFamily="34" charset="-122"/>
                          <a:ea typeface="微软雅黑" panose="020B0503020204020204" pitchFamily="34" charset="-122"/>
                        </a:rPr>
                        <a:t>22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deliver</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 increase</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4"/>
                  </a:ext>
                </a:extLst>
              </a:tr>
              <a:tr h="439512">
                <a:tc>
                  <a:txBody>
                    <a:bodyPr/>
                    <a:lstStyle/>
                    <a:p>
                      <a:pPr algn="ctr"/>
                      <a:r>
                        <a:rPr lang="en-US" altLang="zh-CN" sz="2800" dirty="0">
                          <a:latin typeface="微软雅黑" panose="020B0503020204020204" pitchFamily="34" charset="-122"/>
                          <a:ea typeface="微软雅黑" panose="020B0503020204020204" pitchFamily="34" charset="-122"/>
                        </a:rPr>
                        <a:t>23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compete </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ignore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5"/>
                  </a:ext>
                </a:extLst>
              </a:tr>
              <a:tr h="500252">
                <a:tc>
                  <a:txBody>
                    <a:bodyPr/>
                    <a:lstStyle/>
                    <a:p>
                      <a:pPr algn="ctr"/>
                      <a:r>
                        <a:rPr lang="en-US" altLang="zh-CN" sz="2800" dirty="0">
                          <a:latin typeface="微软雅黑" panose="020B0503020204020204" pitchFamily="34" charset="-122"/>
                          <a:ea typeface="微软雅黑" panose="020B0503020204020204" pitchFamily="34" charset="-122"/>
                        </a:rPr>
                        <a:t>24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arrange </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charge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110</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p>
        </p:txBody>
      </p:sp>
      <p:graphicFrame>
        <p:nvGraphicFramePr>
          <p:cNvPr id="3" name="表格 2"/>
          <p:cNvGraphicFramePr>
            <a:graphicFrameLocks noGrp="1"/>
          </p:cNvGraphicFramePr>
          <p:nvPr>
            <p:custDataLst>
              <p:tags r:id="rId1"/>
            </p:custDataLst>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extLst>
                    <a:ext uri="{9D8B030D-6E8A-4147-A177-3AD203B41FA5}">
                      <a16:colId xmlns:a16="http://schemas.microsoft.com/office/drawing/2014/main" val="20000"/>
                    </a:ext>
                  </a:extLst>
                </a:gridCol>
                <a:gridCol w="3646448">
                  <a:extLst>
                    <a:ext uri="{9D8B030D-6E8A-4147-A177-3AD203B41FA5}">
                      <a16:colId xmlns:a16="http://schemas.microsoft.com/office/drawing/2014/main" val="20001"/>
                    </a:ext>
                  </a:extLst>
                </a:gridCol>
                <a:gridCol w="1705708">
                  <a:extLst>
                    <a:ext uri="{9D8B030D-6E8A-4147-A177-3AD203B41FA5}">
                      <a16:colId xmlns:a16="http://schemas.microsoft.com/office/drawing/2014/main" val="20002"/>
                    </a:ext>
                  </a:extLst>
                </a:gridCol>
                <a:gridCol w="3380833">
                  <a:extLst>
                    <a:ext uri="{9D8B030D-6E8A-4147-A177-3AD203B41FA5}">
                      <a16:colId xmlns:a16="http://schemas.microsoft.com/office/drawing/2014/main" val="20003"/>
                    </a:ext>
                  </a:extLst>
                </a:gridCol>
                <a:gridCol w="1431491">
                  <a:extLst>
                    <a:ext uri="{9D8B030D-6E8A-4147-A177-3AD203B41FA5}">
                      <a16:colId xmlns:a16="http://schemas.microsoft.com/office/drawing/2014/main" val="20004"/>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rgbClr val="8064A2"/>
                    </a:solidFill>
                  </a:tcP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25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make up for </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surprise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26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put up </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perform</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27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put off </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kill</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3"/>
                  </a:ext>
                </a:extLst>
              </a:tr>
              <a:tr h="0">
                <a:tc>
                  <a:txBody>
                    <a:bodyPr/>
                    <a:lstStyle/>
                    <a:p>
                      <a:pPr algn="ctr"/>
                      <a:r>
                        <a:rPr lang="en-US" altLang="zh-CN" sz="2800" dirty="0">
                          <a:latin typeface="微软雅黑" panose="020B0503020204020204" pitchFamily="34" charset="-122"/>
                          <a:ea typeface="微软雅黑" panose="020B0503020204020204" pitchFamily="34" charset="-122"/>
                        </a:rPr>
                        <a:t>28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defeat </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pick up</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4"/>
                  </a:ext>
                </a:extLst>
              </a:tr>
              <a:tr h="439512">
                <a:tc>
                  <a:txBody>
                    <a:bodyPr/>
                    <a:lstStyle/>
                    <a:p>
                      <a:pPr algn="ctr"/>
                      <a:r>
                        <a:rPr lang="en-US" altLang="zh-CN" sz="2800" dirty="0">
                          <a:latin typeface="微软雅黑" panose="020B0503020204020204" pitchFamily="34" charset="-122"/>
                          <a:ea typeface="微软雅黑" panose="020B0503020204020204" pitchFamily="34" charset="-122"/>
                        </a:rPr>
                        <a:t>29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arrest </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fix</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5"/>
                  </a:ext>
                </a:extLst>
              </a:tr>
              <a:tr h="500252">
                <a:tc>
                  <a:txBody>
                    <a:bodyPr/>
                    <a:lstStyle/>
                    <a:p>
                      <a:pPr algn="ctr"/>
                      <a:r>
                        <a:rPr lang="en-US" altLang="zh-CN" sz="2800" dirty="0">
                          <a:latin typeface="微软雅黑" panose="020B0503020204020204" pitchFamily="34" charset="-122"/>
                          <a:ea typeface="微软雅黑" panose="020B0503020204020204" pitchFamily="34" charset="-122"/>
                        </a:rPr>
                        <a:t>30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look out </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look around</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111</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p>
        </p:txBody>
      </p:sp>
      <p:graphicFrame>
        <p:nvGraphicFramePr>
          <p:cNvPr id="3" name="表格 2"/>
          <p:cNvGraphicFramePr>
            <a:graphicFrameLocks noGrp="1"/>
          </p:cNvGraphicFramePr>
          <p:nvPr>
            <p:custDataLst>
              <p:tags r:id="rId1"/>
            </p:custDataLst>
          </p:nvPr>
        </p:nvGraphicFramePr>
        <p:xfrm>
          <a:off x="230037" y="1950215"/>
          <a:ext cx="11352364" cy="4629681"/>
        </p:xfrm>
        <a:graphic>
          <a:graphicData uri="http://schemas.openxmlformats.org/drawingml/2006/table">
            <a:tbl>
              <a:tblPr firstRow="1" bandRow="1">
                <a:tableStyleId>{284E427A-3D55-4303-BF80-6455036E1DE7}</a:tableStyleId>
              </a:tblPr>
              <a:tblGrid>
                <a:gridCol w="1187884">
                  <a:extLst>
                    <a:ext uri="{9D8B030D-6E8A-4147-A177-3AD203B41FA5}">
                      <a16:colId xmlns:a16="http://schemas.microsoft.com/office/drawing/2014/main" val="20000"/>
                    </a:ext>
                  </a:extLst>
                </a:gridCol>
                <a:gridCol w="3646448">
                  <a:extLst>
                    <a:ext uri="{9D8B030D-6E8A-4147-A177-3AD203B41FA5}">
                      <a16:colId xmlns:a16="http://schemas.microsoft.com/office/drawing/2014/main" val="20001"/>
                    </a:ext>
                  </a:extLst>
                </a:gridCol>
                <a:gridCol w="1705708">
                  <a:extLst>
                    <a:ext uri="{9D8B030D-6E8A-4147-A177-3AD203B41FA5}">
                      <a16:colId xmlns:a16="http://schemas.microsoft.com/office/drawing/2014/main" val="20002"/>
                    </a:ext>
                  </a:extLst>
                </a:gridCol>
                <a:gridCol w="3380833">
                  <a:extLst>
                    <a:ext uri="{9D8B030D-6E8A-4147-A177-3AD203B41FA5}">
                      <a16:colId xmlns:a16="http://schemas.microsoft.com/office/drawing/2014/main" val="20003"/>
                    </a:ext>
                  </a:extLst>
                </a:gridCol>
                <a:gridCol w="1431491">
                  <a:extLst>
                    <a:ext uri="{9D8B030D-6E8A-4147-A177-3AD203B41FA5}">
                      <a16:colId xmlns:a16="http://schemas.microsoft.com/office/drawing/2014/main" val="20004"/>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rgbClr val="8064A2"/>
                    </a:solidFill>
                  </a:tcP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31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greet </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look down on/upon</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32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employ </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practice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33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injure </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keep away from</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3"/>
                  </a:ext>
                </a:extLst>
              </a:tr>
              <a:tr h="0">
                <a:tc>
                  <a:txBody>
                    <a:bodyPr/>
                    <a:lstStyle/>
                    <a:p>
                      <a:pPr algn="ctr"/>
                      <a:r>
                        <a:rPr lang="en-US" altLang="zh-CN" sz="2800" dirty="0">
                          <a:latin typeface="微软雅黑" panose="020B0503020204020204" pitchFamily="34" charset="-122"/>
                          <a:ea typeface="微软雅黑" panose="020B0503020204020204" pitchFamily="34" charset="-122"/>
                        </a:rPr>
                        <a:t>34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get in touch with </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keep in touch with</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4"/>
                  </a:ext>
                </a:extLst>
              </a:tr>
              <a:tr h="439512">
                <a:tc>
                  <a:txBody>
                    <a:bodyPr/>
                    <a:lstStyle/>
                    <a:p>
                      <a:pPr algn="ctr"/>
                      <a:r>
                        <a:rPr lang="en-US" altLang="zh-CN" sz="2800" dirty="0">
                          <a:latin typeface="微软雅黑" panose="020B0503020204020204" pitchFamily="34" charset="-122"/>
                          <a:ea typeface="微软雅黑" panose="020B0503020204020204" pitchFamily="34" charset="-122"/>
                        </a:rPr>
                        <a:t>35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have nothing to do with </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call on sb.</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5"/>
                  </a:ext>
                </a:extLst>
              </a:tr>
              <a:tr h="500252">
                <a:tc>
                  <a:txBody>
                    <a:bodyPr/>
                    <a:lstStyle/>
                    <a:p>
                      <a:pPr algn="ctr"/>
                      <a:r>
                        <a:rPr lang="en-US" altLang="zh-CN" sz="2800" dirty="0">
                          <a:latin typeface="微软雅黑" panose="020B0503020204020204" pitchFamily="34" charset="-122"/>
                          <a:ea typeface="微软雅黑" panose="020B0503020204020204" pitchFamily="34" charset="-122"/>
                        </a:rPr>
                        <a:t>36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look forward to </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call at someplace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112</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请根据中文意思补充对应的英文短语并填入下面的表中。</a:t>
            </a:r>
          </a:p>
        </p:txBody>
      </p:sp>
      <p:graphicFrame>
        <p:nvGraphicFramePr>
          <p:cNvPr id="3" name="表格 2"/>
          <p:cNvGraphicFramePr>
            <a:graphicFrameLocks noGrp="1"/>
          </p:cNvGraphicFramePr>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extLst>
                    <a:ext uri="{9D8B030D-6E8A-4147-A177-3AD203B41FA5}">
                      <a16:colId xmlns:a16="http://schemas.microsoft.com/office/drawing/2014/main" val="20000"/>
                    </a:ext>
                  </a:extLst>
                </a:gridCol>
                <a:gridCol w="3473545">
                  <a:extLst>
                    <a:ext uri="{9D8B030D-6E8A-4147-A177-3AD203B41FA5}">
                      <a16:colId xmlns:a16="http://schemas.microsoft.com/office/drawing/2014/main" val="20001"/>
                    </a:ext>
                  </a:extLst>
                </a:gridCol>
                <a:gridCol w="1825857">
                  <a:extLst>
                    <a:ext uri="{9D8B030D-6E8A-4147-A177-3AD203B41FA5}">
                      <a16:colId xmlns:a16="http://schemas.microsoft.com/office/drawing/2014/main" val="20002"/>
                    </a:ext>
                  </a:extLst>
                </a:gridCol>
                <a:gridCol w="3433587">
                  <a:extLst>
                    <a:ext uri="{9D8B030D-6E8A-4147-A177-3AD203B41FA5}">
                      <a16:colId xmlns:a16="http://schemas.microsoft.com/office/drawing/2014/main" val="20003"/>
                    </a:ext>
                  </a:extLst>
                </a:gridCol>
                <a:gridCol w="1431491">
                  <a:extLst>
                    <a:ext uri="{9D8B030D-6E8A-4147-A177-3AD203B41FA5}">
                      <a16:colId xmlns:a16="http://schemas.microsoft.com/office/drawing/2014/main" val="20004"/>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rgbClr val="8064A2"/>
                    </a:solidFill>
                  </a:tcP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给</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留口信</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申请，应用</a:t>
                      </a: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迷路 </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收集</a:t>
                      </a:r>
                    </a:p>
                  </a:txBody>
                  <a:tcPr anchor="ctr">
                    <a:solidFill>
                      <a:schemeClr val="accent4">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讨论</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出现</a:t>
                      </a: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3"/>
                  </a:ext>
                </a:extLst>
              </a:tr>
              <a:tr h="0">
                <a:tc>
                  <a:txBody>
                    <a:bodyPr/>
                    <a:lstStyle/>
                    <a:p>
                      <a:pPr algn="ctr"/>
                      <a:r>
                        <a:rPr lang="en-US" altLang="zh-CN" sz="2800" dirty="0">
                          <a:latin typeface="微软雅黑" panose="020B0503020204020204" pitchFamily="34" charset="-122"/>
                          <a:ea typeface="微软雅黑" panose="020B0503020204020204" pitchFamily="34" charset="-122"/>
                        </a:rPr>
                        <a:t>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似乎做某事</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b="0" dirty="0">
                          <a:latin typeface="微软雅黑" panose="020B0503020204020204" pitchFamily="34" charset="-122"/>
                          <a:ea typeface="微软雅黑" panose="020B0503020204020204" pitchFamily="34" charset="-122"/>
                        </a:rPr>
                        <a:t>需要</a:t>
                      </a: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4"/>
                  </a:ext>
                </a:extLst>
              </a:tr>
              <a:tr h="439512">
                <a:tc>
                  <a:txBody>
                    <a:bodyPr/>
                    <a:lstStyle/>
                    <a:p>
                      <a:pPr algn="ctr"/>
                      <a:r>
                        <a:rPr lang="en-US" altLang="zh-CN" sz="2800" dirty="0">
                          <a:latin typeface="微软雅黑" panose="020B0503020204020204" pitchFamily="34" charset="-122"/>
                          <a:ea typeface="微软雅黑" panose="020B0503020204020204" pitchFamily="34" charset="-122"/>
                        </a:rPr>
                        <a:t>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通过，打通电话</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克服</a:t>
                      </a:r>
                    </a:p>
                  </a:txBody>
                  <a:tcPr anchor="ctr">
                    <a:solidFill>
                      <a:schemeClr val="accent4">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5"/>
                  </a:ext>
                </a:extLst>
              </a:tr>
              <a:tr h="500252">
                <a:tc>
                  <a:txBody>
                    <a:bodyPr/>
                    <a:lstStyle/>
                    <a:p>
                      <a:pPr algn="ctr"/>
                      <a:r>
                        <a:rPr lang="en-US" altLang="zh-CN" sz="2800" dirty="0">
                          <a:latin typeface="微软雅黑" panose="020B0503020204020204" pitchFamily="34" charset="-122"/>
                          <a:ea typeface="微软雅黑" panose="020B0503020204020204" pitchFamily="34" charset="-122"/>
                        </a:rPr>
                        <a:t>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雇佣</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提醒</a:t>
                      </a: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113</a:t>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74409"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请根据中文意思补充对应的英文短语并填入下面的表中。</a:t>
            </a:r>
          </a:p>
        </p:txBody>
      </p:sp>
      <p:graphicFrame>
        <p:nvGraphicFramePr>
          <p:cNvPr id="3" name="表格 2"/>
          <p:cNvGraphicFramePr>
            <a:graphicFrameLocks noGrp="1"/>
          </p:cNvGraphicFramePr>
          <p:nvPr>
            <p:custDataLst>
              <p:tags r:id="rId1"/>
            </p:custDataLst>
          </p:nvPr>
        </p:nvGraphicFramePr>
        <p:xfrm>
          <a:off x="230037" y="1950215"/>
          <a:ext cx="11352364" cy="4202961"/>
        </p:xfrm>
        <a:graphic>
          <a:graphicData uri="http://schemas.openxmlformats.org/drawingml/2006/table">
            <a:tbl>
              <a:tblPr firstRow="1" bandRow="1">
                <a:tableStyleId>{284E427A-3D55-4303-BF80-6455036E1DE7}</a:tableStyleId>
              </a:tblPr>
              <a:tblGrid>
                <a:gridCol w="1187884">
                  <a:extLst>
                    <a:ext uri="{9D8B030D-6E8A-4147-A177-3AD203B41FA5}">
                      <a16:colId xmlns:a16="http://schemas.microsoft.com/office/drawing/2014/main" val="20000"/>
                    </a:ext>
                  </a:extLst>
                </a:gridCol>
                <a:gridCol w="3473545">
                  <a:extLst>
                    <a:ext uri="{9D8B030D-6E8A-4147-A177-3AD203B41FA5}">
                      <a16:colId xmlns:a16="http://schemas.microsoft.com/office/drawing/2014/main" val="20001"/>
                    </a:ext>
                  </a:extLst>
                </a:gridCol>
                <a:gridCol w="1825857">
                  <a:extLst>
                    <a:ext uri="{9D8B030D-6E8A-4147-A177-3AD203B41FA5}">
                      <a16:colId xmlns:a16="http://schemas.microsoft.com/office/drawing/2014/main" val="20002"/>
                    </a:ext>
                  </a:extLst>
                </a:gridCol>
                <a:gridCol w="3433587">
                  <a:extLst>
                    <a:ext uri="{9D8B030D-6E8A-4147-A177-3AD203B41FA5}">
                      <a16:colId xmlns:a16="http://schemas.microsoft.com/office/drawing/2014/main" val="20003"/>
                    </a:ext>
                  </a:extLst>
                </a:gridCol>
                <a:gridCol w="1431491">
                  <a:extLst>
                    <a:ext uri="{9D8B030D-6E8A-4147-A177-3AD203B41FA5}">
                      <a16:colId xmlns:a16="http://schemas.microsoft.com/office/drawing/2014/main" val="20004"/>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rgbClr val="8064A2"/>
                    </a:solidFill>
                  </a:tcP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sz="2800" dirty="0">
                          <a:latin typeface="微软雅黑" panose="020B0503020204020204" pitchFamily="34" charset="-122"/>
                          <a:ea typeface="微软雅黑" panose="020B0503020204020204" pitchFamily="34" charset="-122"/>
                        </a:rPr>
                        <a:t>介意 </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sz="2800" dirty="0">
                          <a:latin typeface="微软雅黑" panose="020B0503020204020204" pitchFamily="34" charset="-122"/>
                          <a:ea typeface="微软雅黑" panose="020B0503020204020204" pitchFamily="34" charset="-122"/>
                          <a:sym typeface="+mn-ea"/>
                        </a:rPr>
                        <a:t>考虑，认为</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脱掉，起飞 </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交流，沟通</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投票 </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说服</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3"/>
                  </a:ext>
                </a:extLst>
              </a:tr>
              <a:tr h="0">
                <a:tc>
                  <a:txBody>
                    <a:bodyPr/>
                    <a:lstStyle/>
                    <a:p>
                      <a:pPr algn="ctr"/>
                      <a:r>
                        <a:rPr lang="en-US" altLang="zh-CN" sz="2800" dirty="0">
                          <a:latin typeface="微软雅黑" panose="020B0503020204020204" pitchFamily="34" charset="-122"/>
                          <a:ea typeface="微软雅黑" panose="020B0503020204020204" pitchFamily="34" charset="-122"/>
                        </a:rPr>
                        <a:t>10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邀请 </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取消</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4"/>
                  </a:ext>
                </a:extLst>
              </a:tr>
              <a:tr h="439512">
                <a:tc>
                  <a:txBody>
                    <a:bodyPr/>
                    <a:lstStyle/>
                    <a:p>
                      <a:pPr algn="ctr"/>
                      <a:r>
                        <a:rPr lang="en-US" altLang="zh-CN" sz="2800" dirty="0">
                          <a:latin typeface="微软雅黑" panose="020B0503020204020204" pitchFamily="34" charset="-122"/>
                          <a:ea typeface="微软雅黑" panose="020B0503020204020204" pitchFamily="34" charset="-122"/>
                        </a:rPr>
                        <a:t>11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看见…… </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注意（……）</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5"/>
                  </a:ext>
                </a:extLst>
              </a:tr>
              <a:tr h="500252">
                <a:tc>
                  <a:txBody>
                    <a:bodyPr/>
                    <a:lstStyle/>
                    <a:p>
                      <a:pPr algn="ctr"/>
                      <a:r>
                        <a:rPr lang="en-US" altLang="zh-CN" sz="2800" dirty="0">
                          <a:latin typeface="微软雅黑" panose="020B0503020204020204" pitchFamily="34" charset="-122"/>
                          <a:ea typeface="微软雅黑" panose="020B0503020204020204" pitchFamily="34" charset="-122"/>
                        </a:rPr>
                        <a:t>12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买得起 </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（机器）坏掉，发生故障</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114</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74409"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请根据中文意思补充对应的英文短语并填入下面的表中。</a:t>
            </a:r>
          </a:p>
        </p:txBody>
      </p:sp>
      <p:graphicFrame>
        <p:nvGraphicFramePr>
          <p:cNvPr id="3" name="表格 2"/>
          <p:cNvGraphicFramePr>
            <a:graphicFrameLocks noGrp="1"/>
          </p:cNvGraphicFramePr>
          <p:nvPr>
            <p:custDataLst>
              <p:tags r:id="rId1"/>
            </p:custDataLst>
            <p:extLst>
              <p:ext uri="{D42A27DB-BD31-4B8C-83A1-F6EECF244321}">
                <p14:modId xmlns:p14="http://schemas.microsoft.com/office/powerpoint/2010/main" val="3997260067"/>
              </p:ext>
            </p:extLst>
          </p:nvPr>
        </p:nvGraphicFramePr>
        <p:xfrm>
          <a:off x="230037" y="1950215"/>
          <a:ext cx="11352364" cy="4629681"/>
        </p:xfrm>
        <a:graphic>
          <a:graphicData uri="http://schemas.openxmlformats.org/drawingml/2006/table">
            <a:tbl>
              <a:tblPr firstRow="1" bandRow="1">
                <a:tableStyleId>{284E427A-3D55-4303-BF80-6455036E1DE7}</a:tableStyleId>
              </a:tblPr>
              <a:tblGrid>
                <a:gridCol w="1187884">
                  <a:extLst>
                    <a:ext uri="{9D8B030D-6E8A-4147-A177-3AD203B41FA5}">
                      <a16:colId xmlns:a16="http://schemas.microsoft.com/office/drawing/2014/main" val="20000"/>
                    </a:ext>
                  </a:extLst>
                </a:gridCol>
                <a:gridCol w="3623979">
                  <a:extLst>
                    <a:ext uri="{9D8B030D-6E8A-4147-A177-3AD203B41FA5}">
                      <a16:colId xmlns:a16="http://schemas.microsoft.com/office/drawing/2014/main" val="20001"/>
                    </a:ext>
                  </a:extLst>
                </a:gridCol>
                <a:gridCol w="1675423">
                  <a:extLst>
                    <a:ext uri="{9D8B030D-6E8A-4147-A177-3AD203B41FA5}">
                      <a16:colId xmlns:a16="http://schemas.microsoft.com/office/drawing/2014/main" val="20002"/>
                    </a:ext>
                  </a:extLst>
                </a:gridCol>
                <a:gridCol w="3433587">
                  <a:extLst>
                    <a:ext uri="{9D8B030D-6E8A-4147-A177-3AD203B41FA5}">
                      <a16:colId xmlns:a16="http://schemas.microsoft.com/office/drawing/2014/main" val="20003"/>
                    </a:ext>
                  </a:extLst>
                </a:gridCol>
                <a:gridCol w="1431491">
                  <a:extLst>
                    <a:ext uri="{9D8B030D-6E8A-4147-A177-3AD203B41FA5}">
                      <a16:colId xmlns:a16="http://schemas.microsoft.com/office/drawing/2014/main" val="20004"/>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rgbClr val="8064A2"/>
                    </a:solidFill>
                  </a:tcP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13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sz="2800" dirty="0">
                          <a:latin typeface="微软雅黑" panose="020B0503020204020204" pitchFamily="34" charset="-122"/>
                          <a:ea typeface="微软雅黑" panose="020B0503020204020204" pitchFamily="34" charset="-122"/>
                        </a:rPr>
                        <a:t>（</a:t>
                      </a:r>
                      <a:r>
                        <a:rPr sz="2800" dirty="0" err="1">
                          <a:latin typeface="微软雅黑" panose="020B0503020204020204" pitchFamily="34" charset="-122"/>
                          <a:ea typeface="微软雅黑" panose="020B0503020204020204" pitchFamily="34" charset="-122"/>
                        </a:rPr>
                        <a:t>使）终止，解散</a:t>
                      </a:r>
                      <a:r>
                        <a:rPr lang="zh-CN" altLang="en-US" sz="2800" dirty="0">
                          <a:latin typeface="微软雅黑" panose="020B0503020204020204" pitchFamily="34" charset="-122"/>
                          <a:ea typeface="微软雅黑" panose="020B0503020204020204" pitchFamily="34" charset="-122"/>
                        </a:rPr>
                        <a:t>（</a:t>
                      </a:r>
                      <a:r>
                        <a:rPr sz="2800" dirty="0" err="1">
                          <a:latin typeface="微软雅黑" panose="020B0503020204020204" pitchFamily="34" charset="-122"/>
                          <a:ea typeface="微软雅黑" panose="020B0503020204020204" pitchFamily="34" charset="-122"/>
                        </a:rPr>
                        <a:t>会议等</a:t>
                      </a:r>
                      <a:r>
                        <a:rPr sz="2800" dirty="0">
                          <a:latin typeface="微软雅黑" panose="020B0503020204020204" pitchFamily="34" charset="-122"/>
                          <a:ea typeface="微软雅黑" panose="020B0503020204020204" pitchFamily="34" charset="-122"/>
                        </a:rPr>
                        <a:t>） </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sz="2800" dirty="0">
                          <a:latin typeface="微软雅黑" panose="020B0503020204020204" pitchFamily="34" charset="-122"/>
                          <a:ea typeface="微软雅黑" panose="020B0503020204020204" pitchFamily="34" charset="-122"/>
                          <a:sym typeface="+mn-ea"/>
                        </a:rPr>
                        <a:t>爆发</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14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抽水 </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推迟</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15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确认，确信</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 把……收拾好</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3"/>
                  </a:ext>
                </a:extLst>
              </a:tr>
              <a:tr h="0">
                <a:tc>
                  <a:txBody>
                    <a:bodyPr/>
                    <a:lstStyle/>
                    <a:p>
                      <a:pPr algn="ctr"/>
                      <a:r>
                        <a:rPr lang="en-US" altLang="zh-CN" sz="2800" dirty="0">
                          <a:latin typeface="微软雅黑" panose="020B0503020204020204" pitchFamily="34" charset="-122"/>
                          <a:ea typeface="微软雅黑" panose="020B0503020204020204" pitchFamily="34" charset="-122"/>
                        </a:rPr>
                        <a:t>16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退房 </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入住</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4"/>
                  </a:ext>
                </a:extLst>
              </a:tr>
              <a:tr h="439512">
                <a:tc>
                  <a:txBody>
                    <a:bodyPr/>
                    <a:lstStyle/>
                    <a:p>
                      <a:pPr algn="ctr"/>
                      <a:r>
                        <a:rPr lang="en-US" altLang="zh-CN" sz="2800" dirty="0">
                          <a:latin typeface="微软雅黑" panose="020B0503020204020204" pitchFamily="34" charset="-122"/>
                          <a:ea typeface="微软雅黑" panose="020B0503020204020204" pitchFamily="34" charset="-122"/>
                        </a:rPr>
                        <a:t>17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毁坏，毁掉 </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同意，允许</a:t>
                      </a:r>
                      <a:endParaRPr lang="zh-CN" altLang="en-US" sz="2800" dirty="0">
                        <a:latin typeface="微软雅黑" panose="020B0503020204020204" pitchFamily="34" charset="-122"/>
                        <a:ea typeface="微软雅黑" panose="020B0503020204020204" pitchFamily="34" charset="-122"/>
                      </a:endParaRPr>
                    </a:p>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5"/>
                  </a:ext>
                </a:extLst>
              </a:tr>
              <a:tr h="500252">
                <a:tc>
                  <a:txBody>
                    <a:bodyPr/>
                    <a:lstStyle/>
                    <a:p>
                      <a:pPr algn="ctr"/>
                      <a:r>
                        <a:rPr lang="en-US" altLang="zh-CN" sz="2800" dirty="0">
                          <a:latin typeface="微软雅黑" panose="020B0503020204020204" pitchFamily="34" charset="-122"/>
                          <a:ea typeface="微软雅黑" panose="020B0503020204020204" pitchFamily="34" charset="-122"/>
                        </a:rPr>
                        <a:t>18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抱怨 </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供应</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115</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74409"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请根据中文意思补充对应的英文短语并填入下面的表中。</a:t>
            </a:r>
          </a:p>
        </p:txBody>
      </p:sp>
      <p:graphicFrame>
        <p:nvGraphicFramePr>
          <p:cNvPr id="3" name="表格 2"/>
          <p:cNvGraphicFramePr>
            <a:graphicFrameLocks noGrp="1"/>
          </p:cNvGraphicFramePr>
          <p:nvPr>
            <p:custDataLst>
              <p:tags r:id="rId1"/>
            </p:custDataLst>
          </p:nvPr>
        </p:nvGraphicFramePr>
        <p:xfrm>
          <a:off x="230037" y="1950215"/>
          <a:ext cx="11352364" cy="4202961"/>
        </p:xfrm>
        <a:graphic>
          <a:graphicData uri="http://schemas.openxmlformats.org/drawingml/2006/table">
            <a:tbl>
              <a:tblPr firstRow="1" bandRow="1">
                <a:tableStyleId>{284E427A-3D55-4303-BF80-6455036E1DE7}</a:tableStyleId>
              </a:tblPr>
              <a:tblGrid>
                <a:gridCol w="1187884">
                  <a:extLst>
                    <a:ext uri="{9D8B030D-6E8A-4147-A177-3AD203B41FA5}">
                      <a16:colId xmlns:a16="http://schemas.microsoft.com/office/drawing/2014/main" val="20000"/>
                    </a:ext>
                  </a:extLst>
                </a:gridCol>
                <a:gridCol w="3473545">
                  <a:extLst>
                    <a:ext uri="{9D8B030D-6E8A-4147-A177-3AD203B41FA5}">
                      <a16:colId xmlns:a16="http://schemas.microsoft.com/office/drawing/2014/main" val="20001"/>
                    </a:ext>
                  </a:extLst>
                </a:gridCol>
                <a:gridCol w="1825857">
                  <a:extLst>
                    <a:ext uri="{9D8B030D-6E8A-4147-A177-3AD203B41FA5}">
                      <a16:colId xmlns:a16="http://schemas.microsoft.com/office/drawing/2014/main" val="20002"/>
                    </a:ext>
                  </a:extLst>
                </a:gridCol>
                <a:gridCol w="3433587">
                  <a:extLst>
                    <a:ext uri="{9D8B030D-6E8A-4147-A177-3AD203B41FA5}">
                      <a16:colId xmlns:a16="http://schemas.microsoft.com/office/drawing/2014/main" val="20003"/>
                    </a:ext>
                  </a:extLst>
                </a:gridCol>
                <a:gridCol w="1431491">
                  <a:extLst>
                    <a:ext uri="{9D8B030D-6E8A-4147-A177-3AD203B41FA5}">
                      <a16:colId xmlns:a16="http://schemas.microsoft.com/office/drawing/2014/main" val="20004"/>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rgbClr val="8064A2"/>
                    </a:solidFill>
                  </a:tcP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19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sz="2800" dirty="0">
                          <a:latin typeface="微软雅黑" panose="020B0503020204020204" pitchFamily="34" charset="-122"/>
                          <a:ea typeface="微软雅黑" panose="020B0503020204020204" pitchFamily="34" charset="-122"/>
                        </a:rPr>
                        <a:t>简化 </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sz="2800" dirty="0">
                          <a:latin typeface="微软雅黑" panose="020B0503020204020204" pitchFamily="34" charset="-122"/>
                          <a:ea typeface="微软雅黑" panose="020B0503020204020204" pitchFamily="34" charset="-122"/>
                          <a:sym typeface="+mn-ea"/>
                        </a:rPr>
                        <a:t>检查</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20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吸引 </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占据，占用</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21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站立，忍受，经受 </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查询，抬头看</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3"/>
                  </a:ext>
                </a:extLst>
              </a:tr>
              <a:tr h="0">
                <a:tc>
                  <a:txBody>
                    <a:bodyPr/>
                    <a:lstStyle/>
                    <a:p>
                      <a:pPr algn="ctr"/>
                      <a:r>
                        <a:rPr lang="en-US" altLang="zh-CN" sz="2800" dirty="0">
                          <a:latin typeface="微软雅黑" panose="020B0503020204020204" pitchFamily="34" charset="-122"/>
                          <a:ea typeface="微软雅黑" panose="020B0503020204020204" pitchFamily="34" charset="-122"/>
                        </a:rPr>
                        <a:t>22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运输，投递 </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增加</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4"/>
                  </a:ext>
                </a:extLst>
              </a:tr>
              <a:tr h="439512">
                <a:tc>
                  <a:txBody>
                    <a:bodyPr/>
                    <a:lstStyle/>
                    <a:p>
                      <a:pPr algn="ctr"/>
                      <a:r>
                        <a:rPr lang="en-US" altLang="zh-CN" sz="2800" dirty="0">
                          <a:latin typeface="微软雅黑" panose="020B0503020204020204" pitchFamily="34" charset="-122"/>
                          <a:ea typeface="微软雅黑" panose="020B0503020204020204" pitchFamily="34" charset="-122"/>
                        </a:rPr>
                        <a:t>23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竞争 </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忽视，忽略</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5"/>
                  </a:ext>
                </a:extLst>
              </a:tr>
              <a:tr h="500252">
                <a:tc>
                  <a:txBody>
                    <a:bodyPr/>
                    <a:lstStyle/>
                    <a:p>
                      <a:pPr algn="ctr"/>
                      <a:r>
                        <a:rPr lang="en-US" altLang="zh-CN" sz="2800" dirty="0">
                          <a:latin typeface="微软雅黑" panose="020B0503020204020204" pitchFamily="34" charset="-122"/>
                          <a:ea typeface="微软雅黑" panose="020B0503020204020204" pitchFamily="34" charset="-122"/>
                        </a:rPr>
                        <a:t>24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安排，整理 </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使承担任务</a:t>
                      </a:r>
                      <a:endParaRPr lang="zh-CN" altLang="en-US" sz="2800" dirty="0">
                        <a:latin typeface="微软雅黑" panose="020B0503020204020204" pitchFamily="34" charset="-122"/>
                        <a:ea typeface="微软雅黑" panose="020B0503020204020204" pitchFamily="34" charset="-122"/>
                      </a:endParaRPr>
                    </a:p>
                    <a:p>
                      <a:pPr algn="ctr"/>
                      <a:r>
                        <a:rPr lang="zh-CN" altLang="en-US" sz="2800" dirty="0">
                          <a:latin typeface="微软雅黑" panose="020B0503020204020204" pitchFamily="34" charset="-122"/>
                          <a:ea typeface="微软雅黑" panose="020B0503020204020204" pitchFamily="34" charset="-122"/>
                          <a:sym typeface="+mn-ea"/>
                        </a:rPr>
                        <a:t>（或责任等）</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116</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74409"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请根据中文意思补充对应的英文短语并填入下面的表中。</a:t>
            </a:r>
          </a:p>
        </p:txBody>
      </p:sp>
      <p:graphicFrame>
        <p:nvGraphicFramePr>
          <p:cNvPr id="3" name="表格 2"/>
          <p:cNvGraphicFramePr>
            <a:graphicFrameLocks noGrp="1"/>
          </p:cNvGraphicFramePr>
          <p:nvPr>
            <p:custDataLst>
              <p:tags r:id="rId1"/>
            </p:custDataLst>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extLst>
                    <a:ext uri="{9D8B030D-6E8A-4147-A177-3AD203B41FA5}">
                      <a16:colId xmlns:a16="http://schemas.microsoft.com/office/drawing/2014/main" val="20000"/>
                    </a:ext>
                  </a:extLst>
                </a:gridCol>
                <a:gridCol w="3473545">
                  <a:extLst>
                    <a:ext uri="{9D8B030D-6E8A-4147-A177-3AD203B41FA5}">
                      <a16:colId xmlns:a16="http://schemas.microsoft.com/office/drawing/2014/main" val="20001"/>
                    </a:ext>
                  </a:extLst>
                </a:gridCol>
                <a:gridCol w="1825857">
                  <a:extLst>
                    <a:ext uri="{9D8B030D-6E8A-4147-A177-3AD203B41FA5}">
                      <a16:colId xmlns:a16="http://schemas.microsoft.com/office/drawing/2014/main" val="20002"/>
                    </a:ext>
                  </a:extLst>
                </a:gridCol>
                <a:gridCol w="3433587">
                  <a:extLst>
                    <a:ext uri="{9D8B030D-6E8A-4147-A177-3AD203B41FA5}">
                      <a16:colId xmlns:a16="http://schemas.microsoft.com/office/drawing/2014/main" val="20003"/>
                    </a:ext>
                  </a:extLst>
                </a:gridCol>
                <a:gridCol w="1431491">
                  <a:extLst>
                    <a:ext uri="{9D8B030D-6E8A-4147-A177-3AD203B41FA5}">
                      <a16:colId xmlns:a16="http://schemas.microsoft.com/office/drawing/2014/main" val="20004"/>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rgbClr val="8064A2"/>
                    </a:solidFill>
                  </a:tcP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25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sz="2800" dirty="0">
                          <a:latin typeface="微软雅黑" panose="020B0503020204020204" pitchFamily="34" charset="-122"/>
                          <a:ea typeface="微软雅黑" panose="020B0503020204020204" pitchFamily="34" charset="-122"/>
                        </a:rPr>
                        <a:t>弥补 </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sz="2800" dirty="0">
                          <a:latin typeface="微软雅黑" panose="020B0503020204020204" pitchFamily="34" charset="-122"/>
                          <a:ea typeface="微软雅黑" panose="020B0503020204020204" pitchFamily="34" charset="-122"/>
                          <a:sym typeface="+mn-ea"/>
                        </a:rPr>
                        <a:t>惊讶，吃惊</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26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搭建 </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表演</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27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推迟，拖延 </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谋杀，消磨（时间）</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3"/>
                  </a:ext>
                </a:extLst>
              </a:tr>
              <a:tr h="0">
                <a:tc>
                  <a:txBody>
                    <a:bodyPr/>
                    <a:lstStyle/>
                    <a:p>
                      <a:pPr algn="ctr"/>
                      <a:r>
                        <a:rPr lang="en-US" altLang="zh-CN" sz="2800" dirty="0">
                          <a:latin typeface="微软雅黑" panose="020B0503020204020204" pitchFamily="34" charset="-122"/>
                          <a:ea typeface="微软雅黑" panose="020B0503020204020204" pitchFamily="34" charset="-122"/>
                        </a:rPr>
                        <a:t>28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打败 </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捡起，接载</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4"/>
                  </a:ext>
                </a:extLst>
              </a:tr>
              <a:tr h="439512">
                <a:tc>
                  <a:txBody>
                    <a:bodyPr/>
                    <a:lstStyle/>
                    <a:p>
                      <a:pPr algn="ctr"/>
                      <a:r>
                        <a:rPr lang="en-US" altLang="zh-CN" sz="2800" dirty="0">
                          <a:latin typeface="微软雅黑" panose="020B0503020204020204" pitchFamily="34" charset="-122"/>
                          <a:ea typeface="微软雅黑" panose="020B0503020204020204" pitchFamily="34" charset="-122"/>
                        </a:rPr>
                        <a:t>29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逮捕 </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修理，固定</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5"/>
                  </a:ext>
                </a:extLst>
              </a:tr>
              <a:tr h="500252">
                <a:tc>
                  <a:txBody>
                    <a:bodyPr/>
                    <a:lstStyle/>
                    <a:p>
                      <a:pPr algn="ctr"/>
                      <a:r>
                        <a:rPr lang="en-US" altLang="zh-CN" sz="2800" dirty="0">
                          <a:latin typeface="微软雅黑" panose="020B0503020204020204" pitchFamily="34" charset="-122"/>
                          <a:ea typeface="微软雅黑" panose="020B0503020204020204" pitchFamily="34" charset="-122"/>
                        </a:rPr>
                        <a:t>30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小心，当心 </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环顾</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117</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74409"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请根据中文意思补充对应的英文短语并填入下面的表中。</a:t>
            </a:r>
          </a:p>
        </p:txBody>
      </p:sp>
      <p:graphicFrame>
        <p:nvGraphicFramePr>
          <p:cNvPr id="3" name="表格 2"/>
          <p:cNvGraphicFramePr>
            <a:graphicFrameLocks noGrp="1"/>
          </p:cNvGraphicFramePr>
          <p:nvPr>
            <p:custDataLst>
              <p:tags r:id="rId1"/>
            </p:custDataLst>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extLst>
                    <a:ext uri="{9D8B030D-6E8A-4147-A177-3AD203B41FA5}">
                      <a16:colId xmlns:a16="http://schemas.microsoft.com/office/drawing/2014/main" val="20000"/>
                    </a:ext>
                  </a:extLst>
                </a:gridCol>
                <a:gridCol w="3473545">
                  <a:extLst>
                    <a:ext uri="{9D8B030D-6E8A-4147-A177-3AD203B41FA5}">
                      <a16:colId xmlns:a16="http://schemas.microsoft.com/office/drawing/2014/main" val="20001"/>
                    </a:ext>
                  </a:extLst>
                </a:gridCol>
                <a:gridCol w="1825857">
                  <a:extLst>
                    <a:ext uri="{9D8B030D-6E8A-4147-A177-3AD203B41FA5}">
                      <a16:colId xmlns:a16="http://schemas.microsoft.com/office/drawing/2014/main" val="20002"/>
                    </a:ext>
                  </a:extLst>
                </a:gridCol>
                <a:gridCol w="3433587">
                  <a:extLst>
                    <a:ext uri="{9D8B030D-6E8A-4147-A177-3AD203B41FA5}">
                      <a16:colId xmlns:a16="http://schemas.microsoft.com/office/drawing/2014/main" val="20003"/>
                    </a:ext>
                  </a:extLst>
                </a:gridCol>
                <a:gridCol w="1431491">
                  <a:extLst>
                    <a:ext uri="{9D8B030D-6E8A-4147-A177-3AD203B41FA5}">
                      <a16:colId xmlns:a16="http://schemas.microsoft.com/office/drawing/2014/main" val="20004"/>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rgbClr val="8064A2"/>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rgbClr val="8064A2"/>
                    </a:solidFill>
                  </a:tcP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31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sz="2800" dirty="0">
                          <a:latin typeface="微软雅黑" panose="020B0503020204020204" pitchFamily="34" charset="-122"/>
                          <a:ea typeface="微软雅黑" panose="020B0503020204020204" pitchFamily="34" charset="-122"/>
                        </a:rPr>
                        <a:t>打招呼 </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sz="2800" dirty="0">
                          <a:latin typeface="微软雅黑" panose="020B0503020204020204" pitchFamily="34" charset="-122"/>
                          <a:ea typeface="微软雅黑" panose="020B0503020204020204" pitchFamily="34" charset="-122"/>
                          <a:sym typeface="+mn-ea"/>
                        </a:rPr>
                        <a:t>瞧不起</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32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雇佣  </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实践，练习</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33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受伤 </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远离……</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3"/>
                  </a:ext>
                </a:extLst>
              </a:tr>
              <a:tr h="0">
                <a:tc>
                  <a:txBody>
                    <a:bodyPr/>
                    <a:lstStyle/>
                    <a:p>
                      <a:pPr algn="ctr"/>
                      <a:r>
                        <a:rPr lang="en-US" altLang="zh-CN" sz="2800" dirty="0">
                          <a:latin typeface="微软雅黑" panose="020B0503020204020204" pitchFamily="34" charset="-122"/>
                          <a:ea typeface="微软雅黑" panose="020B0503020204020204" pitchFamily="34" charset="-122"/>
                        </a:rPr>
                        <a:t>34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和……取得联系 </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和……保持联系</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4"/>
                  </a:ext>
                </a:extLst>
              </a:tr>
              <a:tr h="439512">
                <a:tc>
                  <a:txBody>
                    <a:bodyPr/>
                    <a:lstStyle/>
                    <a:p>
                      <a:pPr algn="ctr"/>
                      <a:r>
                        <a:rPr lang="en-US" altLang="zh-CN" sz="2800" dirty="0">
                          <a:latin typeface="微软雅黑" panose="020B0503020204020204" pitchFamily="34" charset="-122"/>
                          <a:ea typeface="微软雅黑" panose="020B0503020204020204" pitchFamily="34" charset="-122"/>
                        </a:rPr>
                        <a:t>35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与……毫不相关 </a:t>
                      </a:r>
                    </a:p>
                  </a:txBody>
                  <a:tcPr anchor="ctr">
                    <a:solidFill>
                      <a:schemeClr val="accent4">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拜访某人</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40000"/>
                        <a:lumOff val="60000"/>
                      </a:schemeClr>
                    </a:solidFill>
                  </a:tcPr>
                </a:tc>
                <a:extLst>
                  <a:ext uri="{0D108BD9-81ED-4DB2-BD59-A6C34878D82A}">
                    <a16:rowId xmlns:a16="http://schemas.microsoft.com/office/drawing/2014/main" val="10005"/>
                  </a:ext>
                </a:extLst>
              </a:tr>
              <a:tr h="500252">
                <a:tc>
                  <a:txBody>
                    <a:bodyPr/>
                    <a:lstStyle/>
                    <a:p>
                      <a:pPr algn="ctr"/>
                      <a:r>
                        <a:rPr lang="en-US" altLang="zh-CN" sz="2800" dirty="0">
                          <a:latin typeface="微软雅黑" panose="020B0503020204020204" pitchFamily="34" charset="-122"/>
                          <a:ea typeface="微软雅黑" panose="020B0503020204020204" pitchFamily="34" charset="-122"/>
                        </a:rPr>
                        <a:t>36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期望／期待…… </a:t>
                      </a:r>
                    </a:p>
                  </a:txBody>
                  <a:tcPr anchor="ctr">
                    <a:solidFill>
                      <a:schemeClr val="accent4">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参观某地</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4">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4">
                        <a:lumMod val="20000"/>
                        <a:lumOff val="80000"/>
                      </a:schemeClr>
                    </a:solidFill>
                  </a:tcP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118</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74409"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879EF9BB-81F1-401D-AA19-680A8E0D7F6D}" type="slidenum">
              <a:rPr lang="en-US" smtClean="0"/>
              <a:t>119</a:t>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p>
        </p:txBody>
      </p:sp>
      <p:pic>
        <p:nvPicPr>
          <p:cNvPr id="10" name="图片 9">
            <a:extLst>
              <a:ext uri="{FF2B5EF4-FFF2-40B4-BE49-F238E27FC236}">
                <a16:creationId xmlns:a16="http://schemas.microsoft.com/office/drawing/2014/main" id="{8107CD86-4370-BF40-E5BF-B39214880D00}"/>
              </a:ext>
            </a:extLst>
          </p:cNvPr>
          <p:cNvPicPr>
            <a:picLocks noChangeAspect="1"/>
          </p:cNvPicPr>
          <p:nvPr/>
        </p:nvPicPr>
        <p:blipFill>
          <a:blip r:embed="rId3"/>
          <a:stretch>
            <a:fillRect/>
          </a:stretch>
        </p:blipFill>
        <p:spPr>
          <a:xfrm>
            <a:off x="1546707" y="1716962"/>
            <a:ext cx="8769644" cy="4254017"/>
          </a:xfrm>
          <a:prstGeom prst="rect">
            <a:avLst/>
          </a:prstGeom>
        </p:spPr>
      </p:pic>
    </p:spTree>
    <p:extLst>
      <p:ext uri="{BB962C8B-B14F-4D97-AF65-F5344CB8AC3E}">
        <p14:creationId xmlns:p14="http://schemas.microsoft.com/office/powerpoint/2010/main" val="1691820676"/>
      </p:ext>
    </p:extLst>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2032000" y="191203"/>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032000" y="2499315"/>
            <a:ext cx="7198381" cy="1200329"/>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典型例子：</a:t>
            </a:r>
          </a:p>
          <a:p>
            <a:r>
              <a:rPr lang="en-US" altLang="zh-CN" sz="2400" b="1" dirty="0">
                <a:latin typeface="微软雅黑" panose="020B0503020204020204" pitchFamily="34" charset="-122"/>
                <a:ea typeface="微软雅黑" panose="020B0503020204020204" pitchFamily="34" charset="-122"/>
              </a:rPr>
              <a:t>It’s </a:t>
            </a:r>
            <a:r>
              <a:rPr lang="en-US" altLang="zh-CN" sz="2400" b="1" u="sng" dirty="0">
                <a:latin typeface="微软雅黑" panose="020B0503020204020204" pitchFamily="34" charset="-122"/>
                <a:ea typeface="微软雅黑" panose="020B0503020204020204" pitchFamily="34" charset="-122"/>
              </a:rPr>
              <a:t>unusual</a:t>
            </a:r>
            <a:r>
              <a:rPr lang="en-US" altLang="zh-CN" sz="2400" b="1" dirty="0">
                <a:latin typeface="微软雅黑" panose="020B0503020204020204" pitchFamily="34" charset="-122"/>
                <a:ea typeface="微软雅黑" panose="020B0503020204020204" pitchFamily="34" charset="-122"/>
              </a:rPr>
              <a:t> for Mike to go to school so late.</a:t>
            </a:r>
          </a:p>
          <a:p>
            <a:r>
              <a:rPr lang="en-US" altLang="zh-CN" sz="2400" b="1" dirty="0">
                <a:latin typeface="微软雅黑" panose="020B0503020204020204" pitchFamily="34" charset="-122"/>
                <a:ea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rPr>
              <a:t>经常的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普通的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多见的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不寻常的</a:t>
            </a:r>
          </a:p>
        </p:txBody>
      </p:sp>
      <p:sp>
        <p:nvSpPr>
          <p:cNvPr id="7" name="文本框 6"/>
          <p:cNvSpPr txBox="1"/>
          <p:nvPr/>
        </p:nvSpPr>
        <p:spPr>
          <a:xfrm>
            <a:off x="8761983" y="3230645"/>
            <a:ext cx="444352" cy="523220"/>
          </a:xfrm>
          <a:prstGeom prst="rect">
            <a:avLst/>
          </a:prstGeom>
          <a:noFill/>
        </p:spPr>
        <p:txBody>
          <a:bodyPr wrap="non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zh-CN" altLang="en-US"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p:cNvSpPr txBox="1"/>
          <p:nvPr/>
        </p:nvSpPr>
        <p:spPr>
          <a:xfrm>
            <a:off x="762000" y="4256350"/>
            <a:ext cx="10668000" cy="156966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解析：此题可以通过构词法来猜测词义。</a:t>
            </a:r>
            <a:r>
              <a:rPr lang="en-US" altLang="zh-CN" sz="2400" dirty="0">
                <a:latin typeface="微软雅黑" panose="020B0503020204020204" pitchFamily="34" charset="-122"/>
                <a:ea typeface="微软雅黑" panose="020B0503020204020204" pitchFamily="34" charset="-122"/>
              </a:rPr>
              <a:t>usually</a:t>
            </a:r>
            <a:r>
              <a:rPr lang="zh-CN" altLang="en-US" sz="2400" dirty="0">
                <a:latin typeface="微软雅黑" panose="020B0503020204020204" pitchFamily="34" charset="-122"/>
                <a:ea typeface="微软雅黑" panose="020B0503020204020204" pitchFamily="34" charset="-122"/>
              </a:rPr>
              <a:t>是一个常见的副词，它的形容词是</a:t>
            </a:r>
            <a:r>
              <a:rPr lang="en-US" altLang="zh-CN" sz="2400" dirty="0">
                <a:latin typeface="微软雅黑" panose="020B0503020204020204" pitchFamily="34" charset="-122"/>
                <a:ea typeface="微软雅黑" panose="020B0503020204020204" pitchFamily="34" charset="-122"/>
              </a:rPr>
              <a:t>usual“</a:t>
            </a:r>
            <a:r>
              <a:rPr lang="zh-CN" altLang="en-US" sz="2400" dirty="0">
                <a:latin typeface="微软雅黑" panose="020B0503020204020204" pitchFamily="34" charset="-122"/>
                <a:ea typeface="微软雅黑" panose="020B0503020204020204" pitchFamily="34" charset="-122"/>
              </a:rPr>
              <a:t>通常的、寻常的”。考生通过观察单词的词形变化，可以看出该题画线部分是一个带有前缀</a:t>
            </a:r>
            <a:r>
              <a:rPr lang="en-US" altLang="zh-CN" sz="2400" dirty="0">
                <a:latin typeface="微软雅黑" panose="020B0503020204020204" pitchFamily="34" charset="-122"/>
                <a:ea typeface="微软雅黑" panose="020B0503020204020204" pitchFamily="34" charset="-122"/>
              </a:rPr>
              <a:t>un-</a:t>
            </a:r>
            <a:r>
              <a:rPr lang="zh-CN" altLang="en-US" sz="2400" dirty="0">
                <a:latin typeface="微软雅黑" panose="020B0503020204020204" pitchFamily="34" charset="-122"/>
                <a:ea typeface="微软雅黑" panose="020B0503020204020204" pitchFamily="34" charset="-122"/>
              </a:rPr>
              <a:t>的形容词，前缀</a:t>
            </a:r>
            <a:r>
              <a:rPr lang="en-US" altLang="zh-CN" sz="2400" dirty="0">
                <a:latin typeface="微软雅黑" panose="020B0503020204020204" pitchFamily="34" charset="-122"/>
                <a:ea typeface="微软雅黑" panose="020B0503020204020204" pitchFamily="34" charset="-122"/>
              </a:rPr>
              <a:t>un-</a:t>
            </a:r>
            <a:r>
              <a:rPr lang="zh-CN" altLang="en-US" sz="2400" dirty="0">
                <a:latin typeface="微软雅黑" panose="020B0503020204020204" pitchFamily="34" charset="-122"/>
                <a:ea typeface="微软雅黑" panose="020B0503020204020204" pitchFamily="34" charset="-122"/>
              </a:rPr>
              <a:t>表示“不、无、未、非”等否定意义，故此题正确答案为：</a:t>
            </a: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Graphic spid="2" grpId="0">
        <p:bldAsOne/>
      </p:bldGraphic>
      <p:bldP spid="4" grpId="0"/>
      <p:bldP spid="7" grpId="0"/>
      <p:bldP spid="9" grpId="0"/>
    </p:bld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DDD40DD-19E6-56C8-1BB5-46520FCDFEB9}"/>
              </a:ext>
            </a:extLst>
          </p:cNvPr>
          <p:cNvPicPr>
            <a:picLocks noChangeAspect="1"/>
          </p:cNvPicPr>
          <p:nvPr/>
        </p:nvPicPr>
        <p:blipFill>
          <a:blip r:embed="rId2"/>
          <a:stretch>
            <a:fillRect/>
          </a:stretch>
        </p:blipFill>
        <p:spPr>
          <a:xfrm>
            <a:off x="1279141" y="2002003"/>
            <a:ext cx="9105086" cy="4175656"/>
          </a:xfrm>
          <a:prstGeom prst="rect">
            <a:avLst/>
          </a:prstGeom>
        </p:spPr>
      </p:pic>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879EF9BB-81F1-401D-AA19-680A8E0D7F6D}" type="slidenum">
              <a:rPr lang="en-US" smtClean="0"/>
              <a:t>120</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p>
        </p:txBody>
      </p:sp>
      <p:pic>
        <p:nvPicPr>
          <p:cNvPr id="6" name="图片 5">
            <a:extLst>
              <a:ext uri="{FF2B5EF4-FFF2-40B4-BE49-F238E27FC236}">
                <a16:creationId xmlns:a16="http://schemas.microsoft.com/office/drawing/2014/main" id="{BA2D4C9A-4C07-8646-23AE-75CF63120968}"/>
              </a:ext>
            </a:extLst>
          </p:cNvPr>
          <p:cNvPicPr>
            <a:picLocks noChangeAspect="1"/>
          </p:cNvPicPr>
          <p:nvPr/>
        </p:nvPicPr>
        <p:blipFill>
          <a:blip r:embed="rId4"/>
          <a:stretch>
            <a:fillRect/>
          </a:stretch>
        </p:blipFill>
        <p:spPr>
          <a:xfrm>
            <a:off x="1230583" y="1623731"/>
            <a:ext cx="9158873" cy="439530"/>
          </a:xfrm>
          <a:prstGeom prst="rect">
            <a:avLst/>
          </a:prstGeom>
        </p:spPr>
      </p:pic>
    </p:spTree>
    <p:extLst>
      <p:ext uri="{BB962C8B-B14F-4D97-AF65-F5344CB8AC3E}">
        <p14:creationId xmlns:p14="http://schemas.microsoft.com/office/powerpoint/2010/main" val="4085133526"/>
      </p:ext>
    </p:extLst>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879EF9BB-81F1-401D-AA19-680A8E0D7F6D}" type="slidenum">
              <a:rPr lang="en-US" smtClean="0"/>
              <a:t>121</a:t>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p>
        </p:txBody>
      </p:sp>
      <p:pic>
        <p:nvPicPr>
          <p:cNvPr id="6" name="图片 5">
            <a:extLst>
              <a:ext uri="{FF2B5EF4-FFF2-40B4-BE49-F238E27FC236}">
                <a16:creationId xmlns:a16="http://schemas.microsoft.com/office/drawing/2014/main" id="{BA2D4C9A-4C07-8646-23AE-75CF63120968}"/>
              </a:ext>
            </a:extLst>
          </p:cNvPr>
          <p:cNvPicPr>
            <a:picLocks noChangeAspect="1"/>
          </p:cNvPicPr>
          <p:nvPr/>
        </p:nvPicPr>
        <p:blipFill>
          <a:blip r:embed="rId3"/>
          <a:stretch>
            <a:fillRect/>
          </a:stretch>
        </p:blipFill>
        <p:spPr>
          <a:xfrm>
            <a:off x="1230583" y="1623731"/>
            <a:ext cx="9158873" cy="439530"/>
          </a:xfrm>
          <a:prstGeom prst="rect">
            <a:avLst/>
          </a:prstGeom>
        </p:spPr>
      </p:pic>
      <p:pic>
        <p:nvPicPr>
          <p:cNvPr id="7" name="图片 6">
            <a:extLst>
              <a:ext uri="{FF2B5EF4-FFF2-40B4-BE49-F238E27FC236}">
                <a16:creationId xmlns:a16="http://schemas.microsoft.com/office/drawing/2014/main" id="{45487C55-4202-69BE-AE02-47F3344E6EBA}"/>
              </a:ext>
            </a:extLst>
          </p:cNvPr>
          <p:cNvPicPr>
            <a:picLocks noChangeAspect="1"/>
          </p:cNvPicPr>
          <p:nvPr/>
        </p:nvPicPr>
        <p:blipFill>
          <a:blip r:embed="rId4"/>
          <a:stretch>
            <a:fillRect/>
          </a:stretch>
        </p:blipFill>
        <p:spPr>
          <a:xfrm>
            <a:off x="1255983" y="2012460"/>
            <a:ext cx="9096755" cy="3956065"/>
          </a:xfrm>
          <a:prstGeom prst="rect">
            <a:avLst/>
          </a:prstGeom>
        </p:spPr>
      </p:pic>
    </p:spTree>
    <p:extLst>
      <p:ext uri="{BB962C8B-B14F-4D97-AF65-F5344CB8AC3E}">
        <p14:creationId xmlns:p14="http://schemas.microsoft.com/office/powerpoint/2010/main" val="3558377169"/>
      </p:ext>
    </p:extLst>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879EF9BB-81F1-401D-AA19-680A8E0D7F6D}" type="slidenum">
              <a:rPr lang="en-US" smtClean="0"/>
              <a:t>122</a:t>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（四）动词及动词短语</a:t>
            </a:r>
          </a:p>
        </p:txBody>
      </p:sp>
      <p:pic>
        <p:nvPicPr>
          <p:cNvPr id="3" name="图片 2">
            <a:extLst>
              <a:ext uri="{FF2B5EF4-FFF2-40B4-BE49-F238E27FC236}">
                <a16:creationId xmlns:a16="http://schemas.microsoft.com/office/drawing/2014/main" id="{10E77EE9-76B1-8640-FD3B-B10F3F3E2ACF}"/>
              </a:ext>
            </a:extLst>
          </p:cNvPr>
          <p:cNvPicPr>
            <a:picLocks noChangeAspect="1"/>
          </p:cNvPicPr>
          <p:nvPr/>
        </p:nvPicPr>
        <p:blipFill>
          <a:blip r:embed="rId3"/>
          <a:stretch>
            <a:fillRect/>
          </a:stretch>
        </p:blipFill>
        <p:spPr>
          <a:xfrm>
            <a:off x="918067" y="1667435"/>
            <a:ext cx="10382215" cy="3532094"/>
          </a:xfrm>
          <a:prstGeom prst="rect">
            <a:avLst/>
          </a:prstGeom>
        </p:spPr>
      </p:pic>
    </p:spTree>
    <p:extLst>
      <p:ext uri="{BB962C8B-B14F-4D97-AF65-F5344CB8AC3E}">
        <p14:creationId xmlns:p14="http://schemas.microsoft.com/office/powerpoint/2010/main" val="246529987"/>
      </p:ext>
    </p:extLst>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p>
        </p:txBody>
      </p:sp>
      <p:graphicFrame>
        <p:nvGraphicFramePr>
          <p:cNvPr id="3" name="表格 2"/>
          <p:cNvGraphicFramePr>
            <a:graphicFrameLocks noGrp="1"/>
          </p:cNvGraphicFramePr>
          <p:nvPr/>
        </p:nvGraphicFramePr>
        <p:xfrm>
          <a:off x="230037" y="1950215"/>
          <a:ext cx="11639578" cy="3984320"/>
        </p:xfrm>
        <a:graphic>
          <a:graphicData uri="http://schemas.openxmlformats.org/drawingml/2006/table">
            <a:tbl>
              <a:tblPr firstRow="1" bandRow="1">
                <a:tableStyleId>{284E427A-3D55-4303-BF80-6455036E1DE7}</a:tableStyleId>
              </a:tblPr>
              <a:tblGrid>
                <a:gridCol w="877794">
                  <a:extLst>
                    <a:ext uri="{9D8B030D-6E8A-4147-A177-3AD203B41FA5}">
                      <a16:colId xmlns:a16="http://schemas.microsoft.com/office/drawing/2014/main" val="20000"/>
                    </a:ext>
                  </a:extLst>
                </a:gridCol>
                <a:gridCol w="2813538">
                  <a:extLst>
                    <a:ext uri="{9D8B030D-6E8A-4147-A177-3AD203B41FA5}">
                      <a16:colId xmlns:a16="http://schemas.microsoft.com/office/drawing/2014/main" val="20001"/>
                    </a:ext>
                  </a:extLst>
                </a:gridCol>
                <a:gridCol w="2725616">
                  <a:extLst>
                    <a:ext uri="{9D8B030D-6E8A-4147-A177-3AD203B41FA5}">
                      <a16:colId xmlns:a16="http://schemas.microsoft.com/office/drawing/2014/main" val="20002"/>
                    </a:ext>
                  </a:extLst>
                </a:gridCol>
                <a:gridCol w="2936630">
                  <a:extLst>
                    <a:ext uri="{9D8B030D-6E8A-4147-A177-3AD203B41FA5}">
                      <a16:colId xmlns:a16="http://schemas.microsoft.com/office/drawing/2014/main" val="20003"/>
                    </a:ext>
                  </a:extLst>
                </a:gridCol>
                <a:gridCol w="2286000">
                  <a:extLst>
                    <a:ext uri="{9D8B030D-6E8A-4147-A177-3AD203B41FA5}">
                      <a16:colId xmlns:a16="http://schemas.microsoft.com/office/drawing/2014/main" val="20004"/>
                    </a:ext>
                  </a:extLst>
                </a:gridCol>
              </a:tblGrid>
              <a:tr h="875360">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extLst>
                  <a:ext uri="{0D108BD9-81ED-4DB2-BD59-A6C34878D82A}">
                    <a16:rowId xmlns:a16="http://schemas.microsoft.com/office/drawing/2014/main" val="10000"/>
                  </a:ext>
                </a:extLst>
              </a:tr>
              <a:tr h="474772">
                <a:tc>
                  <a:txBody>
                    <a:bodyPr/>
                    <a:lstStyle/>
                    <a:p>
                      <a:pPr algn="ctr"/>
                      <a:r>
                        <a:rPr lang="en-US" altLang="zh-CN" sz="2800" dirty="0">
                          <a:latin typeface="微软雅黑" panose="020B0503020204020204" pitchFamily="34" charset="-122"/>
                          <a:ea typeface="微软雅黑" panose="020B0503020204020204" pitchFamily="34" charset="-122"/>
                        </a:rPr>
                        <a:t>1</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since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abroad</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1"/>
                  </a:ext>
                </a:extLst>
              </a:tr>
              <a:tr h="474772">
                <a:tc>
                  <a:txBody>
                    <a:bodyPr/>
                    <a:lstStyle/>
                    <a:p>
                      <a:pPr algn="ctr"/>
                      <a:r>
                        <a:rPr lang="en-US" altLang="zh-CN" sz="2800" dirty="0">
                          <a:latin typeface="微软雅黑" panose="020B0503020204020204" pitchFamily="34" charset="-122"/>
                          <a:ea typeface="微软雅黑" panose="020B0503020204020204" pitchFamily="34" charset="-122"/>
                        </a:rPr>
                        <a:t>2</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gradually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aboard</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2"/>
                  </a:ext>
                </a:extLst>
              </a:tr>
              <a:tr h="474772">
                <a:tc>
                  <a:txBody>
                    <a:bodyPr/>
                    <a:lstStyle/>
                    <a:p>
                      <a:pPr algn="ctr"/>
                      <a:r>
                        <a:rPr lang="en-US" altLang="zh-CN" sz="2800" dirty="0">
                          <a:latin typeface="微软雅黑" panose="020B0503020204020204" pitchFamily="34" charset="-122"/>
                          <a:ea typeface="微软雅黑" panose="020B0503020204020204" pitchFamily="34" charset="-122"/>
                        </a:rPr>
                        <a:t>3</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merely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suddenly</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3"/>
                  </a:ext>
                </a:extLst>
              </a:tr>
              <a:tr h="474772">
                <a:tc>
                  <a:txBody>
                    <a:bodyPr/>
                    <a:lstStyle/>
                    <a:p>
                      <a:pPr algn="ctr"/>
                      <a:r>
                        <a:rPr lang="en-US" altLang="zh-CN" sz="2800" dirty="0">
                          <a:latin typeface="微软雅黑" panose="020B0503020204020204" pitchFamily="34" charset="-122"/>
                          <a:ea typeface="微软雅黑" panose="020B0503020204020204" pitchFamily="34" charset="-122"/>
                        </a:rPr>
                        <a:t>4</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away</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b="0" dirty="0">
                          <a:latin typeface="微软雅黑" panose="020B0503020204020204" pitchFamily="34" charset="-122"/>
                          <a:ea typeface="微软雅黑" panose="020B0503020204020204" pitchFamily="34" charset="-122"/>
                        </a:rPr>
                        <a:t>recently</a:t>
                      </a:r>
                      <a:endParaRPr lang="zh-CN" altLang="en-US" sz="2800" b="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4"/>
                  </a:ext>
                </a:extLst>
              </a:tr>
              <a:tr h="474772">
                <a:tc>
                  <a:txBody>
                    <a:bodyPr/>
                    <a:lstStyle/>
                    <a:p>
                      <a:pPr algn="ctr"/>
                      <a:r>
                        <a:rPr lang="en-US" altLang="zh-CN" sz="2800" dirty="0">
                          <a:latin typeface="微软雅黑" panose="020B0503020204020204" pitchFamily="34" charset="-122"/>
                          <a:ea typeface="微软雅黑" panose="020B0503020204020204" pitchFamily="34" charset="-122"/>
                        </a:rPr>
                        <a:t>5</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nervously</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slightly</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5"/>
                  </a:ext>
                </a:extLst>
              </a:tr>
              <a:tr h="474772">
                <a:tc>
                  <a:txBody>
                    <a:bodyPr/>
                    <a:lstStyle/>
                    <a:p>
                      <a:pPr algn="ctr"/>
                      <a:r>
                        <a:rPr lang="en-US" altLang="zh-CN" sz="2800" dirty="0">
                          <a:latin typeface="微软雅黑" panose="020B0503020204020204" pitchFamily="34" charset="-122"/>
                          <a:ea typeface="微软雅黑" panose="020B0503020204020204" pitchFamily="34" charset="-122"/>
                        </a:rPr>
                        <a:t>6</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carefully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carelessly</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123</a:t>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5018" y="306633"/>
            <a:ext cx="531427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（五）副词及连词</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p>
        </p:txBody>
      </p:sp>
      <p:graphicFrame>
        <p:nvGraphicFramePr>
          <p:cNvPr id="3" name="表格 2"/>
          <p:cNvGraphicFramePr>
            <a:graphicFrameLocks noGrp="1"/>
          </p:cNvGraphicFramePr>
          <p:nvPr>
            <p:custDataLst>
              <p:tags r:id="rId1"/>
            </p:custDataLst>
          </p:nvPr>
        </p:nvGraphicFramePr>
        <p:xfrm>
          <a:off x="230037" y="1950215"/>
          <a:ext cx="11639578" cy="3984320"/>
        </p:xfrm>
        <a:graphic>
          <a:graphicData uri="http://schemas.openxmlformats.org/drawingml/2006/table">
            <a:tbl>
              <a:tblPr firstRow="1" bandRow="1">
                <a:tableStyleId>{284E427A-3D55-4303-BF80-6455036E1DE7}</a:tableStyleId>
              </a:tblPr>
              <a:tblGrid>
                <a:gridCol w="877794">
                  <a:extLst>
                    <a:ext uri="{9D8B030D-6E8A-4147-A177-3AD203B41FA5}">
                      <a16:colId xmlns:a16="http://schemas.microsoft.com/office/drawing/2014/main" val="20000"/>
                    </a:ext>
                  </a:extLst>
                </a:gridCol>
                <a:gridCol w="2813538">
                  <a:extLst>
                    <a:ext uri="{9D8B030D-6E8A-4147-A177-3AD203B41FA5}">
                      <a16:colId xmlns:a16="http://schemas.microsoft.com/office/drawing/2014/main" val="20001"/>
                    </a:ext>
                  </a:extLst>
                </a:gridCol>
                <a:gridCol w="2725616">
                  <a:extLst>
                    <a:ext uri="{9D8B030D-6E8A-4147-A177-3AD203B41FA5}">
                      <a16:colId xmlns:a16="http://schemas.microsoft.com/office/drawing/2014/main" val="20002"/>
                    </a:ext>
                  </a:extLst>
                </a:gridCol>
                <a:gridCol w="2936630">
                  <a:extLst>
                    <a:ext uri="{9D8B030D-6E8A-4147-A177-3AD203B41FA5}">
                      <a16:colId xmlns:a16="http://schemas.microsoft.com/office/drawing/2014/main" val="20003"/>
                    </a:ext>
                  </a:extLst>
                </a:gridCol>
                <a:gridCol w="2286000">
                  <a:extLst>
                    <a:ext uri="{9D8B030D-6E8A-4147-A177-3AD203B41FA5}">
                      <a16:colId xmlns:a16="http://schemas.microsoft.com/office/drawing/2014/main" val="20004"/>
                    </a:ext>
                  </a:extLst>
                </a:gridCol>
              </a:tblGrid>
              <a:tr h="875360">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extLst>
                  <a:ext uri="{0D108BD9-81ED-4DB2-BD59-A6C34878D82A}">
                    <a16:rowId xmlns:a16="http://schemas.microsoft.com/office/drawing/2014/main" val="10000"/>
                  </a:ext>
                </a:extLst>
              </a:tr>
              <a:tr h="474772">
                <a:tc>
                  <a:txBody>
                    <a:bodyPr/>
                    <a:lstStyle/>
                    <a:p>
                      <a:pPr algn="ctr"/>
                      <a:r>
                        <a:rPr lang="en-US" altLang="zh-CN" sz="2800" dirty="0">
                          <a:latin typeface="微软雅黑" panose="020B0503020204020204" pitchFamily="34" charset="-122"/>
                          <a:ea typeface="微软雅黑" panose="020B0503020204020204" pitchFamily="34" charset="-122"/>
                        </a:rPr>
                        <a:t>7</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proudly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immediately</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1"/>
                  </a:ext>
                </a:extLst>
              </a:tr>
              <a:tr h="474772">
                <a:tc>
                  <a:txBody>
                    <a:bodyPr/>
                    <a:lstStyle/>
                    <a:p>
                      <a:pPr algn="ctr"/>
                      <a:r>
                        <a:rPr lang="en-US" altLang="zh-CN" sz="2800" dirty="0">
                          <a:latin typeface="微软雅黑" panose="020B0503020204020204" pitchFamily="34" charset="-122"/>
                          <a:ea typeface="微软雅黑" panose="020B0503020204020204" pitchFamily="34" charset="-122"/>
                        </a:rPr>
                        <a:t>8</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fortunately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unfortunately</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2"/>
                  </a:ext>
                </a:extLst>
              </a:tr>
              <a:tr h="474772">
                <a:tc>
                  <a:txBody>
                    <a:bodyPr/>
                    <a:lstStyle/>
                    <a:p>
                      <a:pPr algn="ctr"/>
                      <a:r>
                        <a:rPr lang="en-US" altLang="zh-CN" sz="2800" dirty="0">
                          <a:latin typeface="微软雅黑" panose="020B0503020204020204" pitchFamily="34" charset="-122"/>
                          <a:ea typeface="微软雅黑" panose="020B0503020204020204" pitchFamily="34" charset="-122"/>
                        </a:rPr>
                        <a:t>9</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gently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specially</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3"/>
                  </a:ext>
                </a:extLst>
              </a:tr>
              <a:tr h="474772">
                <a:tc>
                  <a:txBody>
                    <a:bodyPr/>
                    <a:lstStyle/>
                    <a:p>
                      <a:pPr algn="ctr"/>
                      <a:r>
                        <a:rPr lang="en-US" altLang="zh-CN" sz="2800" dirty="0">
                          <a:latin typeface="微软雅黑" panose="020B0503020204020204" pitchFamily="34" charset="-122"/>
                          <a:ea typeface="微软雅黑" panose="020B0503020204020204" pitchFamily="34" charset="-122"/>
                        </a:rPr>
                        <a:t>10</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simply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increasingly</a:t>
                      </a:r>
                      <a:endParaRPr lang="zh-CN" altLang="en-US" sz="2800" b="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4"/>
                  </a:ext>
                </a:extLst>
              </a:tr>
              <a:tr h="518160">
                <a:tc>
                  <a:txBody>
                    <a:bodyPr/>
                    <a:lstStyle/>
                    <a:p>
                      <a:pPr algn="ctr"/>
                      <a:r>
                        <a:rPr lang="en-US" altLang="zh-CN" sz="2800" dirty="0">
                          <a:latin typeface="微软雅黑" panose="020B0503020204020204" pitchFamily="34" charset="-122"/>
                          <a:ea typeface="微软雅黑" panose="020B0503020204020204" pitchFamily="34" charset="-122"/>
                        </a:rPr>
                        <a:t>11</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really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nationally</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5"/>
                  </a:ext>
                </a:extLst>
              </a:tr>
              <a:tr h="474772">
                <a:tc>
                  <a:txBody>
                    <a:bodyPr/>
                    <a:lstStyle/>
                    <a:p>
                      <a:pPr algn="ctr"/>
                      <a:r>
                        <a:rPr lang="en-US" altLang="zh-CN" sz="2800" dirty="0">
                          <a:latin typeface="微软雅黑" panose="020B0503020204020204" pitchFamily="34" charset="-122"/>
                          <a:ea typeface="微软雅黑" panose="020B0503020204020204" pitchFamily="34" charset="-122"/>
                        </a:rPr>
                        <a:t>12</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internationally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surprisingly</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124</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5018" y="306633"/>
            <a:ext cx="531427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（五）副词及连词</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p>
        </p:txBody>
      </p:sp>
      <p:graphicFrame>
        <p:nvGraphicFramePr>
          <p:cNvPr id="3" name="表格 2"/>
          <p:cNvGraphicFramePr>
            <a:graphicFrameLocks noGrp="1"/>
          </p:cNvGraphicFramePr>
          <p:nvPr>
            <p:custDataLst>
              <p:tags r:id="rId1"/>
            </p:custDataLst>
          </p:nvPr>
        </p:nvGraphicFramePr>
        <p:xfrm>
          <a:off x="230037" y="1950215"/>
          <a:ext cx="11639578" cy="2429840"/>
        </p:xfrm>
        <a:graphic>
          <a:graphicData uri="http://schemas.openxmlformats.org/drawingml/2006/table">
            <a:tbl>
              <a:tblPr firstRow="1" bandRow="1">
                <a:tableStyleId>{284E427A-3D55-4303-BF80-6455036E1DE7}</a:tableStyleId>
              </a:tblPr>
              <a:tblGrid>
                <a:gridCol w="877794">
                  <a:extLst>
                    <a:ext uri="{9D8B030D-6E8A-4147-A177-3AD203B41FA5}">
                      <a16:colId xmlns:a16="http://schemas.microsoft.com/office/drawing/2014/main" val="20000"/>
                    </a:ext>
                  </a:extLst>
                </a:gridCol>
                <a:gridCol w="2813538">
                  <a:extLst>
                    <a:ext uri="{9D8B030D-6E8A-4147-A177-3AD203B41FA5}">
                      <a16:colId xmlns:a16="http://schemas.microsoft.com/office/drawing/2014/main" val="20001"/>
                    </a:ext>
                  </a:extLst>
                </a:gridCol>
                <a:gridCol w="2725616">
                  <a:extLst>
                    <a:ext uri="{9D8B030D-6E8A-4147-A177-3AD203B41FA5}">
                      <a16:colId xmlns:a16="http://schemas.microsoft.com/office/drawing/2014/main" val="20002"/>
                    </a:ext>
                  </a:extLst>
                </a:gridCol>
                <a:gridCol w="2936630">
                  <a:extLst>
                    <a:ext uri="{9D8B030D-6E8A-4147-A177-3AD203B41FA5}">
                      <a16:colId xmlns:a16="http://schemas.microsoft.com/office/drawing/2014/main" val="20003"/>
                    </a:ext>
                  </a:extLst>
                </a:gridCol>
                <a:gridCol w="2286000">
                  <a:extLst>
                    <a:ext uri="{9D8B030D-6E8A-4147-A177-3AD203B41FA5}">
                      <a16:colId xmlns:a16="http://schemas.microsoft.com/office/drawing/2014/main" val="20004"/>
                    </a:ext>
                  </a:extLst>
                </a:gridCol>
              </a:tblGrid>
              <a:tr h="875360">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extLst>
                  <a:ext uri="{0D108BD9-81ED-4DB2-BD59-A6C34878D82A}">
                    <a16:rowId xmlns:a16="http://schemas.microsoft.com/office/drawing/2014/main" val="10000"/>
                  </a:ext>
                </a:extLst>
              </a:tr>
              <a:tr h="474772">
                <a:tc>
                  <a:txBody>
                    <a:bodyPr/>
                    <a:lstStyle/>
                    <a:p>
                      <a:pPr algn="ctr"/>
                      <a:r>
                        <a:rPr lang="en-US" altLang="zh-CN" sz="2800" dirty="0">
                          <a:latin typeface="微软雅黑" panose="020B0503020204020204" pitchFamily="34" charset="-122"/>
                          <a:ea typeface="微软雅黑" panose="020B0503020204020204" pitchFamily="34" charset="-122"/>
                        </a:rPr>
                        <a:t>13</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especially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officially</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1"/>
                  </a:ext>
                </a:extLst>
              </a:tr>
              <a:tr h="474772">
                <a:tc>
                  <a:txBody>
                    <a:bodyPr/>
                    <a:lstStyle/>
                    <a:p>
                      <a:pPr algn="ctr"/>
                      <a:r>
                        <a:rPr lang="en-US" altLang="zh-CN" sz="2800" dirty="0">
                          <a:latin typeface="微软雅黑" panose="020B0503020204020204" pitchFamily="34" charset="-122"/>
                          <a:ea typeface="微软雅黑" panose="020B0503020204020204" pitchFamily="34" charset="-122"/>
                        </a:rPr>
                        <a:t>14</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totally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obviously</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2"/>
                  </a:ext>
                </a:extLst>
              </a:tr>
              <a:tr h="474772">
                <a:tc>
                  <a:txBody>
                    <a:bodyPr/>
                    <a:lstStyle/>
                    <a:p>
                      <a:pPr algn="ctr"/>
                      <a:r>
                        <a:rPr lang="en-US" altLang="zh-CN" sz="2800" dirty="0">
                          <a:latin typeface="微软雅黑" panose="020B0503020204020204" pitchFamily="34" charset="-122"/>
                          <a:ea typeface="微软雅黑" panose="020B0503020204020204" pitchFamily="34" charset="-122"/>
                        </a:rPr>
                        <a:t>15</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softly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typically</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3"/>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125</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5018" y="306633"/>
            <a:ext cx="531427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（五）副词及连词</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请根据中文意思补充对应的英文单词并填入下面的表中。</a:t>
            </a:r>
          </a:p>
        </p:txBody>
      </p:sp>
      <p:graphicFrame>
        <p:nvGraphicFramePr>
          <p:cNvPr id="3" name="表格 2"/>
          <p:cNvGraphicFramePr>
            <a:graphicFrameLocks noGrp="1"/>
          </p:cNvGraphicFramePr>
          <p:nvPr/>
        </p:nvGraphicFramePr>
        <p:xfrm>
          <a:off x="230037" y="1950215"/>
          <a:ext cx="11352362" cy="3776241"/>
        </p:xfrm>
        <a:graphic>
          <a:graphicData uri="http://schemas.openxmlformats.org/drawingml/2006/table">
            <a:tbl>
              <a:tblPr firstRow="1" bandRow="1">
                <a:tableStyleId>{284E427A-3D55-4303-BF80-6455036E1DE7}</a:tableStyleId>
              </a:tblPr>
              <a:tblGrid>
                <a:gridCol w="1167243">
                  <a:extLst>
                    <a:ext uri="{9D8B030D-6E8A-4147-A177-3AD203B41FA5}">
                      <a16:colId xmlns:a16="http://schemas.microsoft.com/office/drawing/2014/main" val="20000"/>
                    </a:ext>
                  </a:extLst>
                </a:gridCol>
                <a:gridCol w="2102058">
                  <a:extLst>
                    <a:ext uri="{9D8B030D-6E8A-4147-A177-3AD203B41FA5}">
                      <a16:colId xmlns:a16="http://schemas.microsoft.com/office/drawing/2014/main" val="20001"/>
                    </a:ext>
                  </a:extLst>
                </a:gridCol>
                <a:gridCol w="2444262">
                  <a:extLst>
                    <a:ext uri="{9D8B030D-6E8A-4147-A177-3AD203B41FA5}">
                      <a16:colId xmlns:a16="http://schemas.microsoft.com/office/drawing/2014/main" val="20002"/>
                    </a:ext>
                  </a:extLst>
                </a:gridCol>
                <a:gridCol w="3798277">
                  <a:extLst>
                    <a:ext uri="{9D8B030D-6E8A-4147-A177-3AD203B41FA5}">
                      <a16:colId xmlns:a16="http://schemas.microsoft.com/office/drawing/2014/main" val="20003"/>
                    </a:ext>
                  </a:extLst>
                </a:gridCol>
                <a:gridCol w="1840522">
                  <a:extLst>
                    <a:ext uri="{9D8B030D-6E8A-4147-A177-3AD203B41FA5}">
                      <a16:colId xmlns:a16="http://schemas.microsoft.com/office/drawing/2014/main" val="20004"/>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1</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既然，自从</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在国外</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2</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逐渐地</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在车上／船上／飞机上</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3</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仅仅</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突然地</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3"/>
                  </a:ext>
                </a:extLst>
              </a:tr>
              <a:tr h="0">
                <a:tc>
                  <a:txBody>
                    <a:bodyPr/>
                    <a:lstStyle/>
                    <a:p>
                      <a:pPr algn="ctr"/>
                      <a:r>
                        <a:rPr lang="en-US" altLang="zh-CN" sz="2800" dirty="0">
                          <a:latin typeface="微软雅黑" panose="020B0503020204020204" pitchFamily="34" charset="-122"/>
                          <a:ea typeface="微软雅黑" panose="020B0503020204020204" pitchFamily="34" charset="-122"/>
                        </a:rPr>
                        <a:t>4</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远离</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b="0" dirty="0">
                          <a:latin typeface="微软雅黑" panose="020B0503020204020204" pitchFamily="34" charset="-122"/>
                          <a:ea typeface="微软雅黑" panose="020B0503020204020204" pitchFamily="34" charset="-122"/>
                        </a:rPr>
                        <a:t>最近地</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4"/>
                  </a:ext>
                </a:extLst>
              </a:tr>
              <a:tr h="439512">
                <a:tc>
                  <a:txBody>
                    <a:bodyPr/>
                    <a:lstStyle/>
                    <a:p>
                      <a:pPr algn="ctr"/>
                      <a:r>
                        <a:rPr lang="en-US" altLang="zh-CN" sz="2800" dirty="0">
                          <a:latin typeface="微软雅黑" panose="020B0503020204020204" pitchFamily="34" charset="-122"/>
                          <a:ea typeface="微软雅黑" panose="020B0503020204020204" pitchFamily="34" charset="-122"/>
                        </a:rPr>
                        <a:t>5</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紧张地</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轻微地，稍微地</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5"/>
                  </a:ext>
                </a:extLst>
              </a:tr>
              <a:tr h="500252">
                <a:tc>
                  <a:txBody>
                    <a:bodyPr/>
                    <a:lstStyle/>
                    <a:p>
                      <a:pPr algn="ctr"/>
                      <a:r>
                        <a:rPr lang="en-US" altLang="zh-CN" sz="2800" dirty="0">
                          <a:latin typeface="微软雅黑" panose="020B0503020204020204" pitchFamily="34" charset="-122"/>
                          <a:ea typeface="微软雅黑" panose="020B0503020204020204" pitchFamily="34" charset="-122"/>
                        </a:rPr>
                        <a:t>6</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细心地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粗心地</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126</a:t>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7234" y="306633"/>
            <a:ext cx="531427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（五）副词及连词</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请根据中文意思补充对应的英文单词并填入下面的表中。</a:t>
            </a:r>
          </a:p>
        </p:txBody>
      </p:sp>
      <p:graphicFrame>
        <p:nvGraphicFramePr>
          <p:cNvPr id="3" name="表格 2"/>
          <p:cNvGraphicFramePr>
            <a:graphicFrameLocks noGrp="1"/>
          </p:cNvGraphicFramePr>
          <p:nvPr>
            <p:custDataLst>
              <p:tags r:id="rId1"/>
            </p:custDataLst>
          </p:nvPr>
        </p:nvGraphicFramePr>
        <p:xfrm>
          <a:off x="230037" y="1950215"/>
          <a:ext cx="11352362" cy="3776241"/>
        </p:xfrm>
        <a:graphic>
          <a:graphicData uri="http://schemas.openxmlformats.org/drawingml/2006/table">
            <a:tbl>
              <a:tblPr firstRow="1" bandRow="1">
                <a:tableStyleId>{284E427A-3D55-4303-BF80-6455036E1DE7}</a:tableStyleId>
              </a:tblPr>
              <a:tblGrid>
                <a:gridCol w="1167243">
                  <a:extLst>
                    <a:ext uri="{9D8B030D-6E8A-4147-A177-3AD203B41FA5}">
                      <a16:colId xmlns:a16="http://schemas.microsoft.com/office/drawing/2014/main" val="20000"/>
                    </a:ext>
                  </a:extLst>
                </a:gridCol>
                <a:gridCol w="2759075">
                  <a:extLst>
                    <a:ext uri="{9D8B030D-6E8A-4147-A177-3AD203B41FA5}">
                      <a16:colId xmlns:a16="http://schemas.microsoft.com/office/drawing/2014/main" val="20001"/>
                    </a:ext>
                  </a:extLst>
                </a:gridCol>
                <a:gridCol w="1787525">
                  <a:extLst>
                    <a:ext uri="{9D8B030D-6E8A-4147-A177-3AD203B41FA5}">
                      <a16:colId xmlns:a16="http://schemas.microsoft.com/office/drawing/2014/main" val="20002"/>
                    </a:ext>
                  </a:extLst>
                </a:gridCol>
                <a:gridCol w="4145000">
                  <a:extLst>
                    <a:ext uri="{9D8B030D-6E8A-4147-A177-3AD203B41FA5}">
                      <a16:colId xmlns:a16="http://schemas.microsoft.com/office/drawing/2014/main" val="20003"/>
                    </a:ext>
                  </a:extLst>
                </a:gridCol>
                <a:gridCol w="1493519">
                  <a:extLst>
                    <a:ext uri="{9D8B030D-6E8A-4147-A177-3AD203B41FA5}">
                      <a16:colId xmlns:a16="http://schemas.microsoft.com/office/drawing/2014/main" val="20004"/>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7</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自豪地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立刻地</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8</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幸运地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不幸地</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9</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温和地，轻轻地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特别地，专门地</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3"/>
                  </a:ext>
                </a:extLst>
              </a:tr>
              <a:tr h="0">
                <a:tc>
                  <a:txBody>
                    <a:bodyPr/>
                    <a:lstStyle/>
                    <a:p>
                      <a:pPr algn="ctr"/>
                      <a:r>
                        <a:rPr lang="en-US" altLang="zh-CN" sz="2800" dirty="0">
                          <a:latin typeface="微软雅黑" panose="020B0503020204020204" pitchFamily="34" charset="-122"/>
                          <a:ea typeface="微软雅黑" panose="020B0503020204020204" pitchFamily="34" charset="-122"/>
                        </a:rPr>
                        <a:t>10</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sz="2800" dirty="0">
                          <a:latin typeface="微软雅黑" panose="020B0503020204020204" pitchFamily="34" charset="-122"/>
                          <a:ea typeface="微软雅黑" panose="020B0503020204020204" pitchFamily="34" charset="-122"/>
                        </a:rPr>
                        <a:t>简单地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sz="2800" dirty="0">
                          <a:latin typeface="微软雅黑" panose="020B0503020204020204" pitchFamily="34" charset="-122"/>
                          <a:ea typeface="微软雅黑" panose="020B0503020204020204" pitchFamily="34" charset="-122"/>
                          <a:sym typeface="+mn-ea"/>
                        </a:rPr>
                        <a:t>逐渐增多地</a:t>
                      </a:r>
                      <a:endParaRPr lang="zh-CN" altLang="en-US" sz="2800" b="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4"/>
                  </a:ext>
                </a:extLst>
              </a:tr>
              <a:tr h="439512">
                <a:tc>
                  <a:txBody>
                    <a:bodyPr/>
                    <a:lstStyle/>
                    <a:p>
                      <a:pPr algn="ctr"/>
                      <a:r>
                        <a:rPr lang="en-US" altLang="zh-CN" sz="2800" dirty="0">
                          <a:latin typeface="微软雅黑" panose="020B0503020204020204" pitchFamily="34" charset="-122"/>
                          <a:ea typeface="微软雅黑" panose="020B0503020204020204" pitchFamily="34" charset="-122"/>
                        </a:rPr>
                        <a:t>11</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真实地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民族地，国家地</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5"/>
                  </a:ext>
                </a:extLst>
              </a:tr>
              <a:tr h="500252">
                <a:tc>
                  <a:txBody>
                    <a:bodyPr/>
                    <a:lstStyle/>
                    <a:p>
                      <a:pPr algn="ctr"/>
                      <a:r>
                        <a:rPr lang="en-US" altLang="zh-CN" sz="2800" dirty="0">
                          <a:latin typeface="微软雅黑" panose="020B0503020204020204" pitchFamily="34" charset="-122"/>
                          <a:ea typeface="微软雅黑" panose="020B0503020204020204" pitchFamily="34" charset="-122"/>
                        </a:rPr>
                        <a:t>12</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国际性地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令人惊讶地，出乎意料地</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127</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7234" y="306633"/>
            <a:ext cx="531427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（五）副词及连词</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请根据中文意思补充对应的英文单词并填入下面的表中。</a:t>
            </a:r>
          </a:p>
        </p:txBody>
      </p:sp>
      <p:graphicFrame>
        <p:nvGraphicFramePr>
          <p:cNvPr id="3" name="表格 2"/>
          <p:cNvGraphicFramePr>
            <a:graphicFrameLocks noGrp="1"/>
          </p:cNvGraphicFramePr>
          <p:nvPr>
            <p:custDataLst>
              <p:tags r:id="rId1"/>
            </p:custDataLst>
          </p:nvPr>
        </p:nvGraphicFramePr>
        <p:xfrm>
          <a:off x="230037" y="1950215"/>
          <a:ext cx="11352362" cy="3075201"/>
        </p:xfrm>
        <a:graphic>
          <a:graphicData uri="http://schemas.openxmlformats.org/drawingml/2006/table">
            <a:tbl>
              <a:tblPr firstRow="1" bandRow="1">
                <a:tableStyleId>{284E427A-3D55-4303-BF80-6455036E1DE7}</a:tableStyleId>
              </a:tblPr>
              <a:tblGrid>
                <a:gridCol w="1167243">
                  <a:extLst>
                    <a:ext uri="{9D8B030D-6E8A-4147-A177-3AD203B41FA5}">
                      <a16:colId xmlns:a16="http://schemas.microsoft.com/office/drawing/2014/main" val="20000"/>
                    </a:ext>
                  </a:extLst>
                </a:gridCol>
                <a:gridCol w="2102058">
                  <a:extLst>
                    <a:ext uri="{9D8B030D-6E8A-4147-A177-3AD203B41FA5}">
                      <a16:colId xmlns:a16="http://schemas.microsoft.com/office/drawing/2014/main" val="20001"/>
                    </a:ext>
                  </a:extLst>
                </a:gridCol>
                <a:gridCol w="2444262">
                  <a:extLst>
                    <a:ext uri="{9D8B030D-6E8A-4147-A177-3AD203B41FA5}">
                      <a16:colId xmlns:a16="http://schemas.microsoft.com/office/drawing/2014/main" val="20002"/>
                    </a:ext>
                  </a:extLst>
                </a:gridCol>
                <a:gridCol w="3798277">
                  <a:extLst>
                    <a:ext uri="{9D8B030D-6E8A-4147-A177-3AD203B41FA5}">
                      <a16:colId xmlns:a16="http://schemas.microsoft.com/office/drawing/2014/main" val="20003"/>
                    </a:ext>
                  </a:extLst>
                </a:gridCol>
                <a:gridCol w="1840522">
                  <a:extLst>
                    <a:ext uri="{9D8B030D-6E8A-4147-A177-3AD203B41FA5}">
                      <a16:colId xmlns:a16="http://schemas.microsoft.com/office/drawing/2014/main" val="20004"/>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13</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特别地，特有地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正式地，官方地</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14</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总共地，完全地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显然地，明显地</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15</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轻轻地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典型地</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3"/>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128</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7234" y="306633"/>
            <a:ext cx="531427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（五）副词及连词</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879EF9BB-81F1-401D-AA19-680A8E0D7F6D}" type="slidenum">
              <a:rPr lang="en-US" smtClean="0"/>
              <a:t>129</a:t>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7234" y="306633"/>
            <a:ext cx="531427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（五）副词及连词</a:t>
            </a:r>
          </a:p>
        </p:txBody>
      </p:sp>
      <p:pic>
        <p:nvPicPr>
          <p:cNvPr id="7" name="图片 6">
            <a:extLst>
              <a:ext uri="{FF2B5EF4-FFF2-40B4-BE49-F238E27FC236}">
                <a16:creationId xmlns:a16="http://schemas.microsoft.com/office/drawing/2014/main" id="{8ECB4406-0787-C42C-E376-6266E1E40A28}"/>
              </a:ext>
            </a:extLst>
          </p:cNvPr>
          <p:cNvPicPr>
            <a:picLocks noChangeAspect="1"/>
          </p:cNvPicPr>
          <p:nvPr/>
        </p:nvPicPr>
        <p:blipFill>
          <a:blip r:embed="rId3"/>
          <a:stretch>
            <a:fillRect/>
          </a:stretch>
        </p:blipFill>
        <p:spPr>
          <a:xfrm>
            <a:off x="990599" y="1330608"/>
            <a:ext cx="9060611" cy="5327686"/>
          </a:xfrm>
          <a:prstGeom prst="rect">
            <a:avLst/>
          </a:prstGeom>
        </p:spPr>
      </p:pic>
    </p:spTree>
    <p:extLst>
      <p:ext uri="{BB962C8B-B14F-4D97-AF65-F5344CB8AC3E}">
        <p14:creationId xmlns:p14="http://schemas.microsoft.com/office/powerpoint/2010/main" val="1494511364"/>
      </p:ext>
    </p:extLst>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左箭头 72">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文本框 1"/>
          <p:cNvSpPr txBox="1"/>
          <p:nvPr/>
        </p:nvSpPr>
        <p:spPr>
          <a:xfrm>
            <a:off x="832466" y="416118"/>
            <a:ext cx="10242884" cy="3970318"/>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     </a:t>
            </a:r>
            <a:r>
              <a:rPr sz="2800" b="1" dirty="0" err="1">
                <a:latin typeface="微软雅黑" panose="020B0503020204020204" pitchFamily="34" charset="-122"/>
                <a:ea typeface="微软雅黑" panose="020B0503020204020204" pitchFamily="34" charset="-122"/>
              </a:rPr>
              <a:t>常见的词缀有</a:t>
            </a:r>
            <a:r>
              <a:rPr sz="2800" b="1" dirty="0">
                <a:latin typeface="微软雅黑" panose="020B0503020204020204" pitchFamily="34" charset="-122"/>
                <a:ea typeface="微软雅黑" panose="020B0503020204020204" pitchFamily="34" charset="-122"/>
              </a:rPr>
              <a:t>：</a:t>
            </a:r>
            <a:endParaRPr lang="en-US" sz="2800" b="1" dirty="0">
              <a:latin typeface="微软雅黑" panose="020B0503020204020204" pitchFamily="34" charset="-122"/>
              <a:ea typeface="微软雅黑" panose="020B0503020204020204" pitchFamily="34" charset="-122"/>
            </a:endParaRPr>
          </a:p>
          <a:p>
            <a:r>
              <a:rPr sz="2800" b="1" dirty="0">
                <a:latin typeface="微软雅黑" panose="020B0503020204020204" pitchFamily="34" charset="-122"/>
                <a:ea typeface="微软雅黑" panose="020B0503020204020204" pitchFamily="34" charset="-122"/>
              </a:rPr>
              <a:t>①</a:t>
            </a:r>
            <a:r>
              <a:rPr sz="2800" b="1" dirty="0" err="1">
                <a:latin typeface="微软雅黑" panose="020B0503020204020204" pitchFamily="34" charset="-122"/>
                <a:ea typeface="微软雅黑" panose="020B0503020204020204" pitchFamily="34" charset="-122"/>
              </a:rPr>
              <a:t>表示否定的前缀：dis</a:t>
            </a:r>
            <a:r>
              <a:rPr sz="2800" b="1" dirty="0">
                <a:latin typeface="微软雅黑" panose="020B0503020204020204" pitchFamily="34" charset="-122"/>
                <a:ea typeface="微软雅黑" panose="020B0503020204020204" pitchFamily="34" charset="-122"/>
              </a:rPr>
              <a:t>-，in-，im-，un-，non-等；</a:t>
            </a:r>
            <a:endParaRPr lang="en-US" sz="2800" b="1" dirty="0">
              <a:latin typeface="微软雅黑" panose="020B0503020204020204" pitchFamily="34" charset="-122"/>
              <a:ea typeface="微软雅黑" panose="020B0503020204020204" pitchFamily="34" charset="-122"/>
            </a:endParaRPr>
          </a:p>
          <a:p>
            <a:r>
              <a:rPr sz="2800" b="1" dirty="0">
                <a:latin typeface="微软雅黑" panose="020B0503020204020204" pitchFamily="34" charset="-122"/>
                <a:ea typeface="微软雅黑" panose="020B0503020204020204" pitchFamily="34" charset="-122"/>
              </a:rPr>
              <a:t>②</a:t>
            </a:r>
            <a:r>
              <a:rPr sz="2800" b="1" dirty="0" err="1">
                <a:latin typeface="微软雅黑" panose="020B0503020204020204" pitchFamily="34" charset="-122"/>
                <a:ea typeface="微软雅黑" panose="020B0503020204020204" pitchFamily="34" charset="-122"/>
              </a:rPr>
              <a:t>名词后缀</a:t>
            </a:r>
            <a:r>
              <a:rPr sz="2800" b="1" dirty="0">
                <a:latin typeface="微软雅黑" panose="020B0503020204020204" pitchFamily="34" charset="-122"/>
                <a:ea typeface="微软雅黑" panose="020B0503020204020204" pitchFamily="34" charset="-122"/>
              </a:rPr>
              <a:t>：-age，-er，-or，-</a:t>
            </a:r>
            <a:r>
              <a:rPr sz="2800" b="1" dirty="0" err="1">
                <a:latin typeface="微软雅黑" panose="020B0503020204020204" pitchFamily="34" charset="-122"/>
                <a:ea typeface="微软雅黑" panose="020B0503020204020204" pitchFamily="34" charset="-122"/>
              </a:rPr>
              <a:t>ian</a:t>
            </a:r>
            <a:r>
              <a:rPr sz="2800" b="1" dirty="0">
                <a:latin typeface="微软雅黑" panose="020B0503020204020204" pitchFamily="34" charset="-122"/>
                <a:ea typeface="微软雅黑" panose="020B0503020204020204" pitchFamily="34" charset="-122"/>
              </a:rPr>
              <a:t>，-ty，-</a:t>
            </a:r>
            <a:r>
              <a:rPr sz="2800" b="1" dirty="0" err="1">
                <a:latin typeface="微软雅黑" panose="020B0503020204020204" pitchFamily="34" charset="-122"/>
                <a:ea typeface="微软雅黑" panose="020B0503020204020204" pitchFamily="34" charset="-122"/>
              </a:rPr>
              <a:t>ment</a:t>
            </a:r>
            <a:r>
              <a:rPr sz="2800" b="1" dirty="0">
                <a:latin typeface="微软雅黑" panose="020B0503020204020204" pitchFamily="34" charset="-122"/>
                <a:ea typeface="微软雅黑" panose="020B0503020204020204" pitchFamily="34" charset="-122"/>
              </a:rPr>
              <a:t>，-ness，-</a:t>
            </a:r>
            <a:r>
              <a:rPr sz="2800" b="1" dirty="0" err="1">
                <a:latin typeface="微软雅黑" panose="020B0503020204020204" pitchFamily="34" charset="-122"/>
                <a:ea typeface="微软雅黑" panose="020B0503020204020204" pitchFamily="34" charset="-122"/>
              </a:rPr>
              <a:t>tion等</a:t>
            </a:r>
            <a:r>
              <a:rPr sz="2800" b="1" dirty="0">
                <a:latin typeface="微软雅黑" panose="020B0503020204020204" pitchFamily="34" charset="-122"/>
                <a:ea typeface="微软雅黑" panose="020B0503020204020204" pitchFamily="34" charset="-122"/>
              </a:rPr>
              <a:t>；</a:t>
            </a:r>
            <a:endParaRPr lang="en-US" sz="2800" b="1" dirty="0">
              <a:latin typeface="微软雅黑" panose="020B0503020204020204" pitchFamily="34" charset="-122"/>
              <a:ea typeface="微软雅黑" panose="020B0503020204020204" pitchFamily="34" charset="-122"/>
            </a:endParaRPr>
          </a:p>
          <a:p>
            <a:r>
              <a:rPr sz="2800" b="1" dirty="0">
                <a:latin typeface="微软雅黑" panose="020B0503020204020204" pitchFamily="34" charset="-122"/>
                <a:ea typeface="微软雅黑" panose="020B0503020204020204" pitchFamily="34" charset="-122"/>
              </a:rPr>
              <a:t>③</a:t>
            </a:r>
            <a:r>
              <a:rPr sz="2800" b="1" dirty="0" err="1">
                <a:latin typeface="微软雅黑" panose="020B0503020204020204" pitchFamily="34" charset="-122"/>
                <a:ea typeface="微软雅黑" panose="020B0503020204020204" pitchFamily="34" charset="-122"/>
              </a:rPr>
              <a:t>形容词后缀</a:t>
            </a:r>
            <a:r>
              <a:rPr sz="2800" b="1" dirty="0">
                <a:latin typeface="微软雅黑" panose="020B0503020204020204" pitchFamily="34" charset="-122"/>
                <a:ea typeface="微软雅黑" panose="020B0503020204020204" pitchFamily="34" charset="-122"/>
              </a:rPr>
              <a:t>：-al，-able，-ed，-</a:t>
            </a:r>
            <a:r>
              <a:rPr sz="2800" b="1" dirty="0" err="1">
                <a:latin typeface="微软雅黑" panose="020B0503020204020204" pitchFamily="34" charset="-122"/>
                <a:ea typeface="微软雅黑" panose="020B0503020204020204" pitchFamily="34" charset="-122"/>
              </a:rPr>
              <a:t>ful</a:t>
            </a:r>
            <a:r>
              <a:rPr sz="2800" b="1" dirty="0">
                <a:latin typeface="微软雅黑" panose="020B0503020204020204" pitchFamily="34" charset="-122"/>
                <a:ea typeface="微软雅黑" panose="020B0503020204020204" pitchFamily="34" charset="-122"/>
              </a:rPr>
              <a:t>，-</a:t>
            </a:r>
            <a:r>
              <a:rPr sz="2800" b="1" dirty="0" err="1">
                <a:latin typeface="微软雅黑" panose="020B0503020204020204" pitchFamily="34" charset="-122"/>
                <a:ea typeface="微软雅黑" panose="020B0503020204020204" pitchFamily="34" charset="-122"/>
              </a:rPr>
              <a:t>ing</a:t>
            </a:r>
            <a:r>
              <a:rPr sz="2800" b="1" dirty="0">
                <a:latin typeface="微软雅黑" panose="020B0503020204020204" pitchFamily="34" charset="-122"/>
                <a:ea typeface="微软雅黑" panose="020B0503020204020204" pitchFamily="34" charset="-122"/>
              </a:rPr>
              <a:t>，-</a:t>
            </a:r>
            <a:r>
              <a:rPr sz="2800" b="1" dirty="0" err="1">
                <a:latin typeface="微软雅黑" panose="020B0503020204020204" pitchFamily="34" charset="-122"/>
                <a:ea typeface="微软雅黑" panose="020B0503020204020204" pitchFamily="34" charset="-122"/>
              </a:rPr>
              <a:t>ive</a:t>
            </a:r>
            <a:r>
              <a:rPr sz="2800" b="1" dirty="0">
                <a:latin typeface="微软雅黑" panose="020B0503020204020204" pitchFamily="34" charset="-122"/>
                <a:ea typeface="微软雅黑" panose="020B0503020204020204" pitchFamily="34" charset="-122"/>
              </a:rPr>
              <a:t>，-less，-(</a:t>
            </a:r>
            <a:r>
              <a:rPr sz="2800" b="1" dirty="0" err="1">
                <a:latin typeface="微软雅黑" panose="020B0503020204020204" pitchFamily="34" charset="-122"/>
                <a:ea typeface="微软雅黑" panose="020B0503020204020204" pitchFamily="34" charset="-122"/>
              </a:rPr>
              <a:t>i</a:t>
            </a:r>
            <a:r>
              <a:rPr sz="2800" b="1" dirty="0">
                <a:latin typeface="微软雅黑" panose="020B0503020204020204" pitchFamily="34" charset="-122"/>
                <a:ea typeface="微软雅黑" panose="020B0503020204020204" pitchFamily="34" charset="-122"/>
              </a:rPr>
              <a:t>)</a:t>
            </a:r>
            <a:r>
              <a:rPr sz="2800" b="1" dirty="0" err="1">
                <a:latin typeface="微软雅黑" panose="020B0503020204020204" pitchFamily="34" charset="-122"/>
                <a:ea typeface="微软雅黑" panose="020B0503020204020204" pitchFamily="34" charset="-122"/>
              </a:rPr>
              <a:t>ous</a:t>
            </a:r>
            <a:r>
              <a:rPr sz="2800" b="1" dirty="0">
                <a:latin typeface="微软雅黑" panose="020B0503020204020204" pitchFamily="34" charset="-122"/>
                <a:ea typeface="微软雅黑" panose="020B0503020204020204" pitchFamily="34" charset="-122"/>
              </a:rPr>
              <a:t>，-</a:t>
            </a:r>
            <a:r>
              <a:rPr sz="2800" b="1" dirty="0" err="1">
                <a:latin typeface="微软雅黑" panose="020B0503020204020204" pitchFamily="34" charset="-122"/>
                <a:ea typeface="微软雅黑" panose="020B0503020204020204" pitchFamily="34" charset="-122"/>
              </a:rPr>
              <a:t>y等</a:t>
            </a:r>
            <a:r>
              <a:rPr sz="2800" b="1" dirty="0">
                <a:latin typeface="微软雅黑" panose="020B0503020204020204" pitchFamily="34" charset="-122"/>
                <a:ea typeface="微软雅黑" panose="020B0503020204020204" pitchFamily="34" charset="-122"/>
              </a:rPr>
              <a:t>；</a:t>
            </a:r>
            <a:endParaRPr lang="en-US" sz="2800" b="1" dirty="0">
              <a:latin typeface="微软雅黑" panose="020B0503020204020204" pitchFamily="34" charset="-122"/>
              <a:ea typeface="微软雅黑" panose="020B0503020204020204" pitchFamily="34" charset="-122"/>
            </a:endParaRPr>
          </a:p>
          <a:p>
            <a:r>
              <a:rPr sz="2800" b="1" dirty="0">
                <a:latin typeface="微软雅黑" panose="020B0503020204020204" pitchFamily="34" charset="-122"/>
                <a:ea typeface="微软雅黑" panose="020B0503020204020204" pitchFamily="34" charset="-122"/>
              </a:rPr>
              <a:t>④</a:t>
            </a:r>
            <a:r>
              <a:rPr sz="2800" b="1" dirty="0" err="1">
                <a:latin typeface="微软雅黑" panose="020B0503020204020204" pitchFamily="34" charset="-122"/>
                <a:ea typeface="微软雅黑" panose="020B0503020204020204" pitchFamily="34" charset="-122"/>
              </a:rPr>
              <a:t>副词后缀</a:t>
            </a:r>
            <a:r>
              <a:rPr sz="2800" b="1" dirty="0">
                <a:latin typeface="微软雅黑" panose="020B0503020204020204" pitchFamily="34" charset="-122"/>
                <a:ea typeface="微软雅黑" panose="020B0503020204020204" pitchFamily="34" charset="-122"/>
              </a:rPr>
              <a:t>：-</a:t>
            </a:r>
            <a:r>
              <a:rPr sz="2800" b="1" dirty="0" err="1">
                <a:latin typeface="微软雅黑" panose="020B0503020204020204" pitchFamily="34" charset="-122"/>
                <a:ea typeface="微软雅黑" panose="020B0503020204020204" pitchFamily="34" charset="-122"/>
              </a:rPr>
              <a:t>ly</a:t>
            </a:r>
            <a:r>
              <a:rPr sz="2800" b="1" dirty="0">
                <a:latin typeface="微软雅黑" panose="020B0503020204020204" pitchFamily="34" charset="-122"/>
                <a:ea typeface="微软雅黑" panose="020B0503020204020204" pitchFamily="34" charset="-122"/>
              </a:rPr>
              <a:t>，-</a:t>
            </a:r>
            <a:r>
              <a:rPr sz="2800" b="1" dirty="0" err="1">
                <a:latin typeface="微软雅黑" panose="020B0503020204020204" pitchFamily="34" charset="-122"/>
                <a:ea typeface="微软雅黑" panose="020B0503020204020204" pitchFamily="34" charset="-122"/>
              </a:rPr>
              <a:t>wards等</a:t>
            </a:r>
            <a:r>
              <a:rPr sz="2800" b="1" dirty="0">
                <a:latin typeface="微软雅黑" panose="020B0503020204020204" pitchFamily="34" charset="-122"/>
                <a:ea typeface="微软雅黑" panose="020B0503020204020204" pitchFamily="34" charset="-122"/>
              </a:rPr>
              <a:t>。</a:t>
            </a:r>
            <a:endParaRPr lang="en-US" sz="2800" b="1" dirty="0">
              <a:latin typeface="微软雅黑" panose="020B0503020204020204" pitchFamily="34" charset="-122"/>
              <a:ea typeface="微软雅黑" panose="020B0503020204020204" pitchFamily="34" charset="-122"/>
            </a:endParaRPr>
          </a:p>
          <a:p>
            <a:r>
              <a:rPr sz="2800" b="1" dirty="0" err="1">
                <a:latin typeface="微软雅黑" panose="020B0503020204020204" pitchFamily="34" charset="-122"/>
                <a:ea typeface="微软雅黑" panose="020B0503020204020204" pitchFamily="34" charset="-122"/>
              </a:rPr>
              <a:t>除了构词法，考生还可以利用原句中存在的同义词、反义词和一些关联词所蕴含的逻辑关系对画线部分的单词或词组进行猜测</a:t>
            </a:r>
            <a:r>
              <a:rPr sz="2800" b="1" dirty="0">
                <a:latin typeface="微软雅黑" panose="020B0503020204020204" pitchFamily="34" charset="-122"/>
                <a:ea typeface="微软雅黑" panose="020B0503020204020204" pitchFamily="34" charset="-122"/>
              </a:rPr>
              <a:t>。</a:t>
            </a:r>
          </a:p>
        </p:txBody>
      </p:sp>
      <p:grpSp>
        <p:nvGrpSpPr>
          <p:cNvPr id="285" name="Group 4"/>
          <p:cNvGrpSpPr/>
          <p:nvPr/>
        </p:nvGrpSpPr>
        <p:grpSpPr>
          <a:xfrm>
            <a:off x="0" y="4658264"/>
            <a:ext cx="12192000" cy="2164551"/>
            <a:chOff x="-23122" y="1601043"/>
            <a:chExt cx="12215122" cy="2893343"/>
          </a:xfrm>
        </p:grpSpPr>
        <p:sp>
          <p:nvSpPr>
            <p:cNvPr id="286" name="Freeform 22"/>
            <p:cNvSpPr/>
            <p:nvPr/>
          </p:nvSpPr>
          <p:spPr bwMode="auto">
            <a:xfrm>
              <a:off x="5291191" y="3382883"/>
              <a:ext cx="757642" cy="415155"/>
            </a:xfrm>
            <a:custGeom>
              <a:avLst/>
              <a:gdLst>
                <a:gd name="T0" fmla="*/ 734 w 734"/>
                <a:gd name="T1" fmla="*/ 22 h 402"/>
                <a:gd name="T2" fmla="*/ 333 w 734"/>
                <a:gd name="T3" fmla="*/ 2 h 402"/>
                <a:gd name="T4" fmla="*/ 197 w 734"/>
                <a:gd name="T5" fmla="*/ 54 h 402"/>
                <a:gd name="T6" fmla="*/ 44 w 734"/>
                <a:gd name="T7" fmla="*/ 205 h 402"/>
                <a:gd name="T8" fmla="*/ 41 w 734"/>
                <a:gd name="T9" fmla="*/ 356 h 402"/>
                <a:gd name="T10" fmla="*/ 43 w 734"/>
                <a:gd name="T11" fmla="*/ 358 h 402"/>
                <a:gd name="T12" fmla="*/ 194 w 734"/>
                <a:gd name="T13" fmla="*/ 361 h 402"/>
                <a:gd name="T14" fmla="*/ 364 w 734"/>
                <a:gd name="T15" fmla="*/ 193 h 402"/>
                <a:gd name="T16" fmla="*/ 720 w 734"/>
                <a:gd name="T17" fmla="*/ 244 h 402"/>
                <a:gd name="T18" fmla="*/ 734 w 734"/>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4" h="402">
                  <a:moveTo>
                    <a:pt x="734" y="22"/>
                  </a:moveTo>
                  <a:cubicBezTo>
                    <a:pt x="333" y="2"/>
                    <a:pt x="333" y="2"/>
                    <a:pt x="333" y="2"/>
                  </a:cubicBezTo>
                  <a:cubicBezTo>
                    <a:pt x="283" y="0"/>
                    <a:pt x="233" y="18"/>
                    <a:pt x="197" y="54"/>
                  </a:cubicBezTo>
                  <a:cubicBezTo>
                    <a:pt x="44" y="205"/>
                    <a:pt x="44" y="205"/>
                    <a:pt x="44" y="205"/>
                  </a:cubicBezTo>
                  <a:cubicBezTo>
                    <a:pt x="2" y="246"/>
                    <a:pt x="0" y="314"/>
                    <a:pt x="41" y="356"/>
                  </a:cubicBezTo>
                  <a:cubicBezTo>
                    <a:pt x="43" y="358"/>
                    <a:pt x="43" y="358"/>
                    <a:pt x="43" y="358"/>
                  </a:cubicBezTo>
                  <a:cubicBezTo>
                    <a:pt x="83" y="401"/>
                    <a:pt x="151" y="402"/>
                    <a:pt x="194" y="361"/>
                  </a:cubicBezTo>
                  <a:cubicBezTo>
                    <a:pt x="364" y="193"/>
                    <a:pt x="364" y="193"/>
                    <a:pt x="364" y="193"/>
                  </a:cubicBezTo>
                  <a:cubicBezTo>
                    <a:pt x="720" y="244"/>
                    <a:pt x="720" y="244"/>
                    <a:pt x="720" y="244"/>
                  </a:cubicBezTo>
                  <a:cubicBezTo>
                    <a:pt x="734" y="22"/>
                    <a:pt x="734" y="22"/>
                    <a:pt x="734"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7" name="Freeform 23"/>
            <p:cNvSpPr/>
            <p:nvPr/>
          </p:nvSpPr>
          <p:spPr bwMode="auto">
            <a:xfrm>
              <a:off x="5338583" y="3382883"/>
              <a:ext cx="757010" cy="415155"/>
            </a:xfrm>
            <a:custGeom>
              <a:avLst/>
              <a:gdLst>
                <a:gd name="T0" fmla="*/ 733 w 733"/>
                <a:gd name="T1" fmla="*/ 22 h 402"/>
                <a:gd name="T2" fmla="*/ 333 w 733"/>
                <a:gd name="T3" fmla="*/ 2 h 402"/>
                <a:gd name="T4" fmla="*/ 197 w 733"/>
                <a:gd name="T5" fmla="*/ 54 h 402"/>
                <a:gd name="T6" fmla="*/ 44 w 733"/>
                <a:gd name="T7" fmla="*/ 205 h 402"/>
                <a:gd name="T8" fmla="*/ 40 w 733"/>
                <a:gd name="T9" fmla="*/ 356 h 402"/>
                <a:gd name="T10" fmla="*/ 42 w 733"/>
                <a:gd name="T11" fmla="*/ 358 h 402"/>
                <a:gd name="T12" fmla="*/ 193 w 733"/>
                <a:gd name="T13" fmla="*/ 361 h 402"/>
                <a:gd name="T14" fmla="*/ 364 w 733"/>
                <a:gd name="T15" fmla="*/ 193 h 402"/>
                <a:gd name="T16" fmla="*/ 720 w 733"/>
                <a:gd name="T17" fmla="*/ 244 h 402"/>
                <a:gd name="T18" fmla="*/ 733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733" y="22"/>
                  </a:moveTo>
                  <a:cubicBezTo>
                    <a:pt x="333" y="2"/>
                    <a:pt x="333" y="2"/>
                    <a:pt x="333" y="2"/>
                  </a:cubicBezTo>
                  <a:cubicBezTo>
                    <a:pt x="282" y="0"/>
                    <a:pt x="233" y="18"/>
                    <a:pt x="197" y="54"/>
                  </a:cubicBezTo>
                  <a:cubicBezTo>
                    <a:pt x="44" y="205"/>
                    <a:pt x="44" y="205"/>
                    <a:pt x="44" y="205"/>
                  </a:cubicBezTo>
                  <a:cubicBezTo>
                    <a:pt x="1" y="246"/>
                    <a:pt x="0" y="314"/>
                    <a:pt x="40" y="356"/>
                  </a:cubicBezTo>
                  <a:cubicBezTo>
                    <a:pt x="42" y="358"/>
                    <a:pt x="42" y="358"/>
                    <a:pt x="42" y="358"/>
                  </a:cubicBezTo>
                  <a:cubicBezTo>
                    <a:pt x="83" y="401"/>
                    <a:pt x="151" y="402"/>
                    <a:pt x="193" y="361"/>
                  </a:cubicBezTo>
                  <a:cubicBezTo>
                    <a:pt x="364" y="193"/>
                    <a:pt x="364" y="193"/>
                    <a:pt x="364" y="193"/>
                  </a:cubicBezTo>
                  <a:cubicBezTo>
                    <a:pt x="720" y="244"/>
                    <a:pt x="720" y="244"/>
                    <a:pt x="720" y="244"/>
                  </a:cubicBezTo>
                  <a:cubicBezTo>
                    <a:pt x="733" y="22"/>
                    <a:pt x="733" y="22"/>
                    <a:pt x="733"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8" name="Freeform 24"/>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9" name="Freeform 25"/>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0" name="Freeform 26"/>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1" name="Freeform 27"/>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2" name="Freeform 28"/>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3" name="Freeform 29"/>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4" name="Freeform 30"/>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95" name="Freeform 31"/>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6" name="Freeform 36"/>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97" name="Freeform 37"/>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8" name="Freeform 42"/>
            <p:cNvSpPr/>
            <p:nvPr/>
          </p:nvSpPr>
          <p:spPr bwMode="auto">
            <a:xfrm>
              <a:off x="4985986" y="3686824"/>
              <a:ext cx="527000" cy="390511"/>
            </a:xfrm>
            <a:custGeom>
              <a:avLst/>
              <a:gdLst>
                <a:gd name="T0" fmla="*/ 149 w 511"/>
                <a:gd name="T1" fmla="*/ 354 h 378"/>
                <a:gd name="T2" fmla="*/ 452 w 511"/>
                <a:gd name="T3" fmla="*/ 183 h 378"/>
                <a:gd name="T4" fmla="*/ 487 w 511"/>
                <a:gd name="T5" fmla="*/ 60 h 378"/>
                <a:gd name="T6" fmla="*/ 486 w 511"/>
                <a:gd name="T7" fmla="*/ 58 h 378"/>
                <a:gd name="T8" fmla="*/ 363 w 511"/>
                <a:gd name="T9" fmla="*/ 24 h 378"/>
                <a:gd name="T10" fmla="*/ 59 w 511"/>
                <a:gd name="T11" fmla="*/ 195 h 378"/>
                <a:gd name="T12" fmla="*/ 25 w 511"/>
                <a:gd name="T13" fmla="*/ 318 h 378"/>
                <a:gd name="T14" fmla="*/ 26 w 511"/>
                <a:gd name="T15" fmla="*/ 320 h 378"/>
                <a:gd name="T16" fmla="*/ 149 w 511"/>
                <a:gd name="T17" fmla="*/ 35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8">
                  <a:moveTo>
                    <a:pt x="149" y="354"/>
                  </a:moveTo>
                  <a:cubicBezTo>
                    <a:pt x="452" y="183"/>
                    <a:pt x="452" y="183"/>
                    <a:pt x="452" y="183"/>
                  </a:cubicBezTo>
                  <a:cubicBezTo>
                    <a:pt x="496" y="159"/>
                    <a:pt x="511" y="103"/>
                    <a:pt x="487" y="60"/>
                  </a:cubicBezTo>
                  <a:cubicBezTo>
                    <a:pt x="486" y="58"/>
                    <a:pt x="486" y="58"/>
                    <a:pt x="486" y="58"/>
                  </a:cubicBezTo>
                  <a:cubicBezTo>
                    <a:pt x="461" y="15"/>
                    <a:pt x="406" y="0"/>
                    <a:pt x="363" y="24"/>
                  </a:cubicBezTo>
                  <a:cubicBezTo>
                    <a:pt x="59" y="195"/>
                    <a:pt x="59" y="195"/>
                    <a:pt x="59" y="195"/>
                  </a:cubicBezTo>
                  <a:cubicBezTo>
                    <a:pt x="16" y="219"/>
                    <a:pt x="0" y="275"/>
                    <a:pt x="25" y="318"/>
                  </a:cubicBezTo>
                  <a:cubicBezTo>
                    <a:pt x="26" y="320"/>
                    <a:pt x="26" y="320"/>
                    <a:pt x="26" y="320"/>
                  </a:cubicBezTo>
                  <a:cubicBezTo>
                    <a:pt x="50" y="363"/>
                    <a:pt x="105" y="378"/>
                    <a:pt x="149"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9" name="Freeform 43"/>
            <p:cNvSpPr/>
            <p:nvPr/>
          </p:nvSpPr>
          <p:spPr bwMode="auto">
            <a:xfrm>
              <a:off x="5039697" y="3861227"/>
              <a:ext cx="526369" cy="391775"/>
            </a:xfrm>
            <a:custGeom>
              <a:avLst/>
              <a:gdLst>
                <a:gd name="T0" fmla="*/ 148 w 510"/>
                <a:gd name="T1" fmla="*/ 354 h 379"/>
                <a:gd name="T2" fmla="*/ 452 w 510"/>
                <a:gd name="T3" fmla="*/ 183 h 379"/>
                <a:gd name="T4" fmla="*/ 486 w 510"/>
                <a:gd name="T5" fmla="*/ 60 h 379"/>
                <a:gd name="T6" fmla="*/ 485 w 510"/>
                <a:gd name="T7" fmla="*/ 59 h 379"/>
                <a:gd name="T8" fmla="*/ 362 w 510"/>
                <a:gd name="T9" fmla="*/ 25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2" y="183"/>
                    <a:pt x="452" y="183"/>
                    <a:pt x="452" y="183"/>
                  </a:cubicBezTo>
                  <a:cubicBezTo>
                    <a:pt x="495" y="159"/>
                    <a:pt x="510" y="104"/>
                    <a:pt x="486" y="60"/>
                  </a:cubicBezTo>
                  <a:cubicBezTo>
                    <a:pt x="485" y="59"/>
                    <a:pt x="485" y="59"/>
                    <a:pt x="485" y="59"/>
                  </a:cubicBezTo>
                  <a:cubicBezTo>
                    <a:pt x="461" y="15"/>
                    <a:pt x="405" y="0"/>
                    <a:pt x="362" y="25"/>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0" name="Freeform 44"/>
            <p:cNvSpPr/>
            <p:nvPr/>
          </p:nvSpPr>
          <p:spPr bwMode="auto">
            <a:xfrm>
              <a:off x="5222314" y="3963594"/>
              <a:ext cx="526369" cy="391143"/>
            </a:xfrm>
            <a:custGeom>
              <a:avLst/>
              <a:gdLst>
                <a:gd name="T0" fmla="*/ 148 w 510"/>
                <a:gd name="T1" fmla="*/ 354 h 379"/>
                <a:gd name="T2" fmla="*/ 451 w 510"/>
                <a:gd name="T3" fmla="*/ 183 h 379"/>
                <a:gd name="T4" fmla="*/ 486 w 510"/>
                <a:gd name="T5" fmla="*/ 60 h 379"/>
                <a:gd name="T6" fmla="*/ 485 w 510"/>
                <a:gd name="T7" fmla="*/ 59 h 379"/>
                <a:gd name="T8" fmla="*/ 362 w 510"/>
                <a:gd name="T9" fmla="*/ 24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1" y="183"/>
                    <a:pt x="451" y="183"/>
                    <a:pt x="451" y="183"/>
                  </a:cubicBezTo>
                  <a:cubicBezTo>
                    <a:pt x="495" y="159"/>
                    <a:pt x="510" y="104"/>
                    <a:pt x="486" y="60"/>
                  </a:cubicBezTo>
                  <a:cubicBezTo>
                    <a:pt x="485" y="59"/>
                    <a:pt x="485" y="59"/>
                    <a:pt x="485" y="59"/>
                  </a:cubicBezTo>
                  <a:cubicBezTo>
                    <a:pt x="461" y="15"/>
                    <a:pt x="405" y="0"/>
                    <a:pt x="362" y="24"/>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1" name="Freeform 45"/>
            <p:cNvSpPr/>
            <p:nvPr/>
          </p:nvSpPr>
          <p:spPr bwMode="auto">
            <a:xfrm>
              <a:off x="5395454" y="4069752"/>
              <a:ext cx="527632" cy="391775"/>
            </a:xfrm>
            <a:custGeom>
              <a:avLst/>
              <a:gdLst>
                <a:gd name="T0" fmla="*/ 149 w 511"/>
                <a:gd name="T1" fmla="*/ 354 h 379"/>
                <a:gd name="T2" fmla="*/ 452 w 511"/>
                <a:gd name="T3" fmla="*/ 184 h 379"/>
                <a:gd name="T4" fmla="*/ 486 w 511"/>
                <a:gd name="T5" fmla="*/ 61 h 379"/>
                <a:gd name="T6" fmla="*/ 486 w 511"/>
                <a:gd name="T7" fmla="*/ 59 h 379"/>
                <a:gd name="T8" fmla="*/ 363 w 511"/>
                <a:gd name="T9" fmla="*/ 25 h 379"/>
                <a:gd name="T10" fmla="*/ 59 w 511"/>
                <a:gd name="T11" fmla="*/ 196 h 379"/>
                <a:gd name="T12" fmla="*/ 25 w 511"/>
                <a:gd name="T13" fmla="*/ 319 h 379"/>
                <a:gd name="T14" fmla="*/ 26 w 511"/>
                <a:gd name="T15" fmla="*/ 320 h 379"/>
                <a:gd name="T16" fmla="*/ 149 w 511"/>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9">
                  <a:moveTo>
                    <a:pt x="149" y="354"/>
                  </a:moveTo>
                  <a:cubicBezTo>
                    <a:pt x="452" y="184"/>
                    <a:pt x="452" y="184"/>
                    <a:pt x="452" y="184"/>
                  </a:cubicBezTo>
                  <a:cubicBezTo>
                    <a:pt x="496" y="159"/>
                    <a:pt x="511" y="104"/>
                    <a:pt x="486" y="61"/>
                  </a:cubicBezTo>
                  <a:cubicBezTo>
                    <a:pt x="486" y="59"/>
                    <a:pt x="486" y="59"/>
                    <a:pt x="486" y="59"/>
                  </a:cubicBezTo>
                  <a:cubicBezTo>
                    <a:pt x="461" y="16"/>
                    <a:pt x="406" y="0"/>
                    <a:pt x="363" y="25"/>
                  </a:cubicBezTo>
                  <a:cubicBezTo>
                    <a:pt x="59" y="196"/>
                    <a:pt x="59" y="196"/>
                    <a:pt x="59" y="196"/>
                  </a:cubicBezTo>
                  <a:cubicBezTo>
                    <a:pt x="16" y="220"/>
                    <a:pt x="0" y="275"/>
                    <a:pt x="25" y="319"/>
                  </a:cubicBezTo>
                  <a:cubicBezTo>
                    <a:pt x="26" y="320"/>
                    <a:pt x="26" y="320"/>
                    <a:pt x="26" y="320"/>
                  </a:cubicBezTo>
                  <a:cubicBezTo>
                    <a:pt x="50" y="364"/>
                    <a:pt x="105" y="379"/>
                    <a:pt x="149" y="354"/>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2" name="Freeform 46"/>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3" name="Freeform 47"/>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4" name="Freeform 48"/>
            <p:cNvSpPr/>
            <p:nvPr/>
          </p:nvSpPr>
          <p:spPr bwMode="auto">
            <a:xfrm>
              <a:off x="5839676" y="3952220"/>
              <a:ext cx="346910" cy="232537"/>
            </a:xfrm>
            <a:custGeom>
              <a:avLst/>
              <a:gdLst>
                <a:gd name="T0" fmla="*/ 269 w 336"/>
                <a:gd name="T1" fmla="*/ 0 h 225"/>
                <a:gd name="T2" fmla="*/ 203 w 336"/>
                <a:gd name="T3" fmla="*/ 27 h 225"/>
                <a:gd name="T4" fmla="*/ 202 w 336"/>
                <a:gd name="T5" fmla="*/ 29 h 225"/>
                <a:gd name="T6" fmla="*/ 180 w 336"/>
                <a:gd name="T7" fmla="*/ 114 h 225"/>
                <a:gd name="T8" fmla="*/ 152 w 336"/>
                <a:gd name="T9" fmla="*/ 86 h 225"/>
                <a:gd name="T10" fmla="*/ 89 w 336"/>
                <a:gd name="T11" fmla="*/ 61 h 225"/>
                <a:gd name="T12" fmla="*/ 24 w 336"/>
                <a:gd name="T13" fmla="*/ 88 h 225"/>
                <a:gd name="T14" fmla="*/ 23 w 336"/>
                <a:gd name="T15" fmla="*/ 90 h 225"/>
                <a:gd name="T16" fmla="*/ 0 w 336"/>
                <a:gd name="T17" fmla="*/ 130 h 225"/>
                <a:gd name="T18" fmla="*/ 56 w 336"/>
                <a:gd name="T19" fmla="*/ 173 h 225"/>
                <a:gd name="T20" fmla="*/ 56 w 336"/>
                <a:gd name="T21" fmla="*/ 175 h 225"/>
                <a:gd name="T22" fmla="*/ 68 w 336"/>
                <a:gd name="T23" fmla="*/ 225 h 225"/>
                <a:gd name="T24" fmla="*/ 336 w 336"/>
                <a:gd name="T25" fmla="*/ 29 h 225"/>
                <a:gd name="T26" fmla="*/ 331 w 336"/>
                <a:gd name="T27" fmla="*/ 25 h 225"/>
                <a:gd name="T28" fmla="*/ 269 w 336"/>
                <a:gd name="T29"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6" h="225">
                  <a:moveTo>
                    <a:pt x="269" y="0"/>
                  </a:moveTo>
                  <a:cubicBezTo>
                    <a:pt x="245" y="0"/>
                    <a:pt x="221" y="9"/>
                    <a:pt x="203" y="27"/>
                  </a:cubicBezTo>
                  <a:cubicBezTo>
                    <a:pt x="202" y="29"/>
                    <a:pt x="202" y="29"/>
                    <a:pt x="202" y="29"/>
                  </a:cubicBezTo>
                  <a:cubicBezTo>
                    <a:pt x="180" y="52"/>
                    <a:pt x="172" y="84"/>
                    <a:pt x="180" y="114"/>
                  </a:cubicBezTo>
                  <a:cubicBezTo>
                    <a:pt x="152" y="86"/>
                    <a:pt x="152" y="86"/>
                    <a:pt x="152" y="86"/>
                  </a:cubicBezTo>
                  <a:cubicBezTo>
                    <a:pt x="134" y="69"/>
                    <a:pt x="112" y="61"/>
                    <a:pt x="89" y="61"/>
                  </a:cubicBezTo>
                  <a:cubicBezTo>
                    <a:pt x="65" y="61"/>
                    <a:pt x="42" y="70"/>
                    <a:pt x="24" y="88"/>
                  </a:cubicBezTo>
                  <a:cubicBezTo>
                    <a:pt x="23" y="90"/>
                    <a:pt x="23" y="90"/>
                    <a:pt x="23" y="90"/>
                  </a:cubicBezTo>
                  <a:cubicBezTo>
                    <a:pt x="11" y="101"/>
                    <a:pt x="4" y="115"/>
                    <a:pt x="0" y="130"/>
                  </a:cubicBezTo>
                  <a:cubicBezTo>
                    <a:pt x="23" y="136"/>
                    <a:pt x="43" y="151"/>
                    <a:pt x="56" y="173"/>
                  </a:cubicBezTo>
                  <a:cubicBezTo>
                    <a:pt x="56" y="175"/>
                    <a:pt x="56" y="175"/>
                    <a:pt x="56" y="175"/>
                  </a:cubicBezTo>
                  <a:cubicBezTo>
                    <a:pt x="65" y="190"/>
                    <a:pt x="69" y="208"/>
                    <a:pt x="68" y="225"/>
                  </a:cubicBezTo>
                  <a:cubicBezTo>
                    <a:pt x="336" y="29"/>
                    <a:pt x="336" y="29"/>
                    <a:pt x="336" y="29"/>
                  </a:cubicBezTo>
                  <a:cubicBezTo>
                    <a:pt x="331" y="25"/>
                    <a:pt x="331" y="25"/>
                    <a:pt x="331" y="25"/>
                  </a:cubicBezTo>
                  <a:cubicBezTo>
                    <a:pt x="314" y="8"/>
                    <a:pt x="291" y="0"/>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5" name="Freeform 49"/>
            <p:cNvSpPr>
              <a:spLocks noEditPoints="1"/>
            </p:cNvSpPr>
            <p:nvPr/>
          </p:nvSpPr>
          <p:spPr bwMode="auto">
            <a:xfrm>
              <a:off x="5589445" y="4258689"/>
              <a:ext cx="273611" cy="155446"/>
            </a:xfrm>
            <a:custGeom>
              <a:avLst/>
              <a:gdLst>
                <a:gd name="T0" fmla="*/ 264 w 265"/>
                <a:gd name="T1" fmla="*/ 1 h 150"/>
                <a:gd name="T2" fmla="*/ 0 w 265"/>
                <a:gd name="T3" fmla="*/ 150 h 150"/>
                <a:gd name="T4" fmla="*/ 0 w 265"/>
                <a:gd name="T5" fmla="*/ 150 h 150"/>
                <a:gd name="T6" fmla="*/ 264 w 265"/>
                <a:gd name="T7" fmla="*/ 1 h 150"/>
                <a:gd name="T8" fmla="*/ 264 w 265"/>
                <a:gd name="T9" fmla="*/ 0 h 150"/>
                <a:gd name="T10" fmla="*/ 264 w 265"/>
                <a:gd name="T11" fmla="*/ 1 h 150"/>
                <a:gd name="T12" fmla="*/ 264 w 265"/>
                <a:gd name="T13" fmla="*/ 0 h 150"/>
                <a:gd name="T14" fmla="*/ 265 w 265"/>
                <a:gd name="T15" fmla="*/ 0 h 150"/>
                <a:gd name="T16" fmla="*/ 264 w 265"/>
                <a:gd name="T17" fmla="*/ 0 h 150"/>
                <a:gd name="T18" fmla="*/ 265 w 265"/>
                <a:gd name="T19" fmla="*/ 0 h 150"/>
                <a:gd name="T20" fmla="*/ 265 w 265"/>
                <a:gd name="T21" fmla="*/ 0 h 150"/>
                <a:gd name="T22" fmla="*/ 265 w 265"/>
                <a:gd name="T23" fmla="*/ 0 h 150"/>
                <a:gd name="T24" fmla="*/ 265 w 265"/>
                <a:gd name="T25" fmla="*/ 0 h 150"/>
                <a:gd name="T26" fmla="*/ 265 w 265"/>
                <a:gd name="T27" fmla="*/ 0 h 150"/>
                <a:gd name="T28" fmla="*/ 265 w 265"/>
                <a:gd name="T29" fmla="*/ 0 h 150"/>
                <a:gd name="T30" fmla="*/ 265 w 265"/>
                <a:gd name="T31"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5" h="150">
                  <a:moveTo>
                    <a:pt x="264" y="1"/>
                  </a:moveTo>
                  <a:cubicBezTo>
                    <a:pt x="0" y="150"/>
                    <a:pt x="0" y="150"/>
                    <a:pt x="0" y="150"/>
                  </a:cubicBezTo>
                  <a:cubicBezTo>
                    <a:pt x="0" y="150"/>
                    <a:pt x="0" y="150"/>
                    <a:pt x="0" y="150"/>
                  </a:cubicBezTo>
                  <a:cubicBezTo>
                    <a:pt x="264" y="1"/>
                    <a:pt x="264" y="1"/>
                    <a:pt x="264" y="1"/>
                  </a:cubicBezTo>
                  <a:moveTo>
                    <a:pt x="264" y="0"/>
                  </a:moveTo>
                  <a:cubicBezTo>
                    <a:pt x="264" y="1"/>
                    <a:pt x="264" y="1"/>
                    <a:pt x="264" y="1"/>
                  </a:cubicBezTo>
                  <a:cubicBezTo>
                    <a:pt x="264" y="1"/>
                    <a:pt x="264" y="0"/>
                    <a:pt x="264" y="0"/>
                  </a:cubicBezTo>
                  <a:moveTo>
                    <a:pt x="265" y="0"/>
                  </a:moveTo>
                  <a:cubicBezTo>
                    <a:pt x="264" y="0"/>
                    <a:pt x="264" y="0"/>
                    <a:pt x="264" y="0"/>
                  </a:cubicBezTo>
                  <a:cubicBezTo>
                    <a:pt x="264" y="0"/>
                    <a:pt x="264" y="0"/>
                    <a:pt x="265" y="0"/>
                  </a:cubicBezTo>
                  <a:moveTo>
                    <a:pt x="265" y="0"/>
                  </a:moveTo>
                  <a:cubicBezTo>
                    <a:pt x="265" y="0"/>
                    <a:pt x="265" y="0"/>
                    <a:pt x="265" y="0"/>
                  </a:cubicBezTo>
                  <a:cubicBezTo>
                    <a:pt x="265" y="0"/>
                    <a:pt x="265" y="0"/>
                    <a:pt x="265" y="0"/>
                  </a:cubicBezTo>
                  <a:moveTo>
                    <a:pt x="265" y="0"/>
                  </a:moveTo>
                  <a:cubicBezTo>
                    <a:pt x="265" y="0"/>
                    <a:pt x="265" y="0"/>
                    <a:pt x="265" y="0"/>
                  </a:cubicBezTo>
                  <a:cubicBezTo>
                    <a:pt x="265" y="0"/>
                    <a:pt x="265" y="0"/>
                    <a:pt x="265"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6" name="Freeform 50"/>
            <p:cNvSpPr/>
            <p:nvPr/>
          </p:nvSpPr>
          <p:spPr bwMode="auto">
            <a:xfrm>
              <a:off x="5561642" y="4086182"/>
              <a:ext cx="348806" cy="327954"/>
            </a:xfrm>
            <a:custGeom>
              <a:avLst/>
              <a:gdLst>
                <a:gd name="T0" fmla="*/ 269 w 338"/>
                <a:gd name="T1" fmla="*/ 0 h 317"/>
                <a:gd name="T2" fmla="*/ 283 w 338"/>
                <a:gd name="T3" fmla="*/ 75 h 317"/>
                <a:gd name="T4" fmla="*/ 269 w 338"/>
                <a:gd name="T5" fmla="*/ 62 h 317"/>
                <a:gd name="T6" fmla="*/ 207 w 338"/>
                <a:gd name="T7" fmla="*/ 37 h 317"/>
                <a:gd name="T8" fmla="*/ 142 w 338"/>
                <a:gd name="T9" fmla="*/ 64 h 317"/>
                <a:gd name="T10" fmla="*/ 140 w 338"/>
                <a:gd name="T11" fmla="*/ 66 h 317"/>
                <a:gd name="T12" fmla="*/ 128 w 338"/>
                <a:gd name="T13" fmla="*/ 175 h 317"/>
                <a:gd name="T14" fmla="*/ 99 w 338"/>
                <a:gd name="T15" fmla="*/ 170 h 317"/>
                <a:gd name="T16" fmla="*/ 34 w 338"/>
                <a:gd name="T17" fmla="*/ 198 h 317"/>
                <a:gd name="T18" fmla="*/ 33 w 338"/>
                <a:gd name="T19" fmla="*/ 199 h 317"/>
                <a:gd name="T20" fmla="*/ 27 w 338"/>
                <a:gd name="T21" fmla="*/ 317 h 317"/>
                <a:gd name="T22" fmla="*/ 291 w 338"/>
                <a:gd name="T23" fmla="*/ 168 h 317"/>
                <a:gd name="T24" fmla="*/ 291 w 338"/>
                <a:gd name="T25" fmla="*/ 168 h 317"/>
                <a:gd name="T26" fmla="*/ 291 w 338"/>
                <a:gd name="T27" fmla="*/ 167 h 317"/>
                <a:gd name="T28" fmla="*/ 291 w 338"/>
                <a:gd name="T29" fmla="*/ 167 h 317"/>
                <a:gd name="T30" fmla="*/ 292 w 338"/>
                <a:gd name="T31" fmla="*/ 167 h 317"/>
                <a:gd name="T32" fmla="*/ 292 w 338"/>
                <a:gd name="T33" fmla="*/ 167 h 317"/>
                <a:gd name="T34" fmla="*/ 292 w 338"/>
                <a:gd name="T35" fmla="*/ 167 h 317"/>
                <a:gd name="T36" fmla="*/ 292 w 338"/>
                <a:gd name="T37" fmla="*/ 167 h 317"/>
                <a:gd name="T38" fmla="*/ 292 w 338"/>
                <a:gd name="T39" fmla="*/ 167 h 317"/>
                <a:gd name="T40" fmla="*/ 337 w 338"/>
                <a:gd name="T41" fmla="*/ 95 h 317"/>
                <a:gd name="T42" fmla="*/ 337 w 338"/>
                <a:gd name="T43" fmla="*/ 95 h 317"/>
                <a:gd name="T44" fmla="*/ 337 w 338"/>
                <a:gd name="T45" fmla="*/ 95 h 317"/>
                <a:gd name="T46" fmla="*/ 325 w 338"/>
                <a:gd name="T47" fmla="*/ 45 h 317"/>
                <a:gd name="T48" fmla="*/ 325 w 338"/>
                <a:gd name="T49" fmla="*/ 43 h 317"/>
                <a:gd name="T50" fmla="*/ 269 w 338"/>
                <a:gd name="T51"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 h="317">
                  <a:moveTo>
                    <a:pt x="269" y="0"/>
                  </a:moveTo>
                  <a:cubicBezTo>
                    <a:pt x="263" y="25"/>
                    <a:pt x="268" y="53"/>
                    <a:pt x="283" y="75"/>
                  </a:cubicBezTo>
                  <a:cubicBezTo>
                    <a:pt x="269" y="62"/>
                    <a:pt x="269" y="62"/>
                    <a:pt x="269" y="62"/>
                  </a:cubicBezTo>
                  <a:cubicBezTo>
                    <a:pt x="252" y="45"/>
                    <a:pt x="229" y="37"/>
                    <a:pt x="207" y="37"/>
                  </a:cubicBezTo>
                  <a:cubicBezTo>
                    <a:pt x="183" y="37"/>
                    <a:pt x="159" y="46"/>
                    <a:pt x="142" y="64"/>
                  </a:cubicBezTo>
                  <a:cubicBezTo>
                    <a:pt x="140" y="66"/>
                    <a:pt x="140" y="66"/>
                    <a:pt x="140" y="66"/>
                  </a:cubicBezTo>
                  <a:cubicBezTo>
                    <a:pt x="111" y="96"/>
                    <a:pt x="108" y="141"/>
                    <a:pt x="128" y="175"/>
                  </a:cubicBezTo>
                  <a:cubicBezTo>
                    <a:pt x="119" y="172"/>
                    <a:pt x="109" y="170"/>
                    <a:pt x="99" y="170"/>
                  </a:cubicBezTo>
                  <a:cubicBezTo>
                    <a:pt x="76" y="170"/>
                    <a:pt x="52" y="180"/>
                    <a:pt x="34" y="198"/>
                  </a:cubicBezTo>
                  <a:cubicBezTo>
                    <a:pt x="33" y="199"/>
                    <a:pt x="33" y="199"/>
                    <a:pt x="33" y="199"/>
                  </a:cubicBezTo>
                  <a:cubicBezTo>
                    <a:pt x="2" y="232"/>
                    <a:pt x="0" y="282"/>
                    <a:pt x="27" y="317"/>
                  </a:cubicBezTo>
                  <a:cubicBezTo>
                    <a:pt x="291" y="168"/>
                    <a:pt x="291" y="168"/>
                    <a:pt x="291" y="168"/>
                  </a:cubicBezTo>
                  <a:cubicBezTo>
                    <a:pt x="291" y="168"/>
                    <a:pt x="291" y="168"/>
                    <a:pt x="291" y="168"/>
                  </a:cubicBezTo>
                  <a:cubicBezTo>
                    <a:pt x="291" y="168"/>
                    <a:pt x="291" y="168"/>
                    <a:pt x="291" y="167"/>
                  </a:cubicBezTo>
                  <a:cubicBezTo>
                    <a:pt x="291" y="167"/>
                    <a:pt x="291" y="167"/>
                    <a:pt x="291" y="167"/>
                  </a:cubicBezTo>
                  <a:cubicBezTo>
                    <a:pt x="291" y="167"/>
                    <a:pt x="291" y="167"/>
                    <a:pt x="292" y="167"/>
                  </a:cubicBezTo>
                  <a:cubicBezTo>
                    <a:pt x="292" y="167"/>
                    <a:pt x="292" y="167"/>
                    <a:pt x="292" y="167"/>
                  </a:cubicBezTo>
                  <a:cubicBezTo>
                    <a:pt x="292" y="167"/>
                    <a:pt x="292" y="167"/>
                    <a:pt x="292" y="167"/>
                  </a:cubicBezTo>
                  <a:cubicBezTo>
                    <a:pt x="292" y="167"/>
                    <a:pt x="292" y="167"/>
                    <a:pt x="292" y="167"/>
                  </a:cubicBezTo>
                  <a:cubicBezTo>
                    <a:pt x="292" y="167"/>
                    <a:pt x="292" y="167"/>
                    <a:pt x="292" y="167"/>
                  </a:cubicBezTo>
                  <a:cubicBezTo>
                    <a:pt x="319" y="151"/>
                    <a:pt x="335" y="124"/>
                    <a:pt x="337" y="95"/>
                  </a:cubicBezTo>
                  <a:cubicBezTo>
                    <a:pt x="337" y="95"/>
                    <a:pt x="337" y="95"/>
                    <a:pt x="337" y="95"/>
                  </a:cubicBezTo>
                  <a:cubicBezTo>
                    <a:pt x="337" y="95"/>
                    <a:pt x="337" y="95"/>
                    <a:pt x="337" y="95"/>
                  </a:cubicBezTo>
                  <a:cubicBezTo>
                    <a:pt x="338" y="78"/>
                    <a:pt x="334" y="60"/>
                    <a:pt x="325" y="45"/>
                  </a:cubicBezTo>
                  <a:cubicBezTo>
                    <a:pt x="325" y="43"/>
                    <a:pt x="325" y="43"/>
                    <a:pt x="325" y="43"/>
                  </a:cubicBezTo>
                  <a:cubicBezTo>
                    <a:pt x="312" y="21"/>
                    <a:pt x="292" y="6"/>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7" name="Freeform 51"/>
            <p:cNvSpPr/>
            <p:nvPr/>
          </p:nvSpPr>
          <p:spPr bwMode="auto">
            <a:xfrm>
              <a:off x="6037459" y="3929472"/>
              <a:ext cx="299518" cy="295095"/>
            </a:xfrm>
            <a:custGeom>
              <a:avLst/>
              <a:gdLst>
                <a:gd name="T0" fmla="*/ 126 w 290"/>
                <a:gd name="T1" fmla="*/ 251 h 286"/>
                <a:gd name="T2" fmla="*/ 37 w 290"/>
                <a:gd name="T3" fmla="*/ 166 h 286"/>
                <a:gd name="T4" fmla="*/ 34 w 290"/>
                <a:gd name="T5" fmla="*/ 39 h 286"/>
                <a:gd name="T6" fmla="*/ 35 w 290"/>
                <a:gd name="T7" fmla="*/ 37 h 286"/>
                <a:gd name="T8" fmla="*/ 163 w 290"/>
                <a:gd name="T9" fmla="*/ 35 h 286"/>
                <a:gd name="T10" fmla="*/ 253 w 290"/>
                <a:gd name="T11" fmla="*/ 119 h 286"/>
                <a:gd name="T12" fmla="*/ 255 w 290"/>
                <a:gd name="T13" fmla="*/ 247 h 286"/>
                <a:gd name="T14" fmla="*/ 254 w 290"/>
                <a:gd name="T15" fmla="*/ 248 h 286"/>
                <a:gd name="T16" fmla="*/ 126 w 290"/>
                <a:gd name="T17" fmla="*/ 251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286">
                  <a:moveTo>
                    <a:pt x="126" y="251"/>
                  </a:moveTo>
                  <a:cubicBezTo>
                    <a:pt x="37" y="166"/>
                    <a:pt x="37" y="166"/>
                    <a:pt x="37" y="166"/>
                  </a:cubicBezTo>
                  <a:cubicBezTo>
                    <a:pt x="1" y="132"/>
                    <a:pt x="0" y="75"/>
                    <a:pt x="34" y="39"/>
                  </a:cubicBezTo>
                  <a:cubicBezTo>
                    <a:pt x="35" y="37"/>
                    <a:pt x="35" y="37"/>
                    <a:pt x="35" y="37"/>
                  </a:cubicBezTo>
                  <a:cubicBezTo>
                    <a:pt x="70" y="1"/>
                    <a:pt x="127" y="0"/>
                    <a:pt x="163" y="35"/>
                  </a:cubicBezTo>
                  <a:cubicBezTo>
                    <a:pt x="253" y="119"/>
                    <a:pt x="253" y="119"/>
                    <a:pt x="253" y="119"/>
                  </a:cubicBezTo>
                  <a:cubicBezTo>
                    <a:pt x="289" y="154"/>
                    <a:pt x="290" y="211"/>
                    <a:pt x="255" y="247"/>
                  </a:cubicBezTo>
                  <a:cubicBezTo>
                    <a:pt x="254" y="248"/>
                    <a:pt x="254" y="248"/>
                    <a:pt x="254" y="248"/>
                  </a:cubicBezTo>
                  <a:cubicBezTo>
                    <a:pt x="219" y="284"/>
                    <a:pt x="162" y="286"/>
                    <a:pt x="126" y="25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8" name="Freeform 52"/>
            <p:cNvSpPr/>
            <p:nvPr/>
          </p:nvSpPr>
          <p:spPr bwMode="auto">
            <a:xfrm>
              <a:off x="5851682" y="3992661"/>
              <a:ext cx="390511" cy="387984"/>
            </a:xfrm>
            <a:custGeom>
              <a:avLst/>
              <a:gdLst>
                <a:gd name="T0" fmla="*/ 214 w 378"/>
                <a:gd name="T1" fmla="*/ 341 h 376"/>
                <a:gd name="T2" fmla="*/ 37 w 378"/>
                <a:gd name="T3" fmla="*/ 166 h 376"/>
                <a:gd name="T4" fmla="*/ 35 w 378"/>
                <a:gd name="T5" fmla="*/ 39 h 376"/>
                <a:gd name="T6" fmla="*/ 36 w 378"/>
                <a:gd name="T7" fmla="*/ 37 h 376"/>
                <a:gd name="T8" fmla="*/ 164 w 378"/>
                <a:gd name="T9" fmla="*/ 35 h 376"/>
                <a:gd name="T10" fmla="*/ 341 w 378"/>
                <a:gd name="T11" fmla="*/ 210 h 376"/>
                <a:gd name="T12" fmla="*/ 343 w 378"/>
                <a:gd name="T13" fmla="*/ 337 h 376"/>
                <a:gd name="T14" fmla="*/ 342 w 378"/>
                <a:gd name="T15" fmla="*/ 339 h 376"/>
                <a:gd name="T16" fmla="*/ 214 w 378"/>
                <a:gd name="T17" fmla="*/ 34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 h="376">
                  <a:moveTo>
                    <a:pt x="214" y="341"/>
                  </a:moveTo>
                  <a:cubicBezTo>
                    <a:pt x="37" y="166"/>
                    <a:pt x="37" y="166"/>
                    <a:pt x="37" y="166"/>
                  </a:cubicBezTo>
                  <a:cubicBezTo>
                    <a:pt x="1" y="132"/>
                    <a:pt x="0" y="75"/>
                    <a:pt x="35" y="39"/>
                  </a:cubicBezTo>
                  <a:cubicBezTo>
                    <a:pt x="36" y="37"/>
                    <a:pt x="36" y="37"/>
                    <a:pt x="36" y="37"/>
                  </a:cubicBezTo>
                  <a:cubicBezTo>
                    <a:pt x="70" y="1"/>
                    <a:pt x="128" y="0"/>
                    <a:pt x="164" y="35"/>
                  </a:cubicBezTo>
                  <a:cubicBezTo>
                    <a:pt x="341" y="210"/>
                    <a:pt x="341" y="210"/>
                    <a:pt x="341" y="210"/>
                  </a:cubicBezTo>
                  <a:cubicBezTo>
                    <a:pt x="377" y="244"/>
                    <a:pt x="378" y="301"/>
                    <a:pt x="343" y="337"/>
                  </a:cubicBezTo>
                  <a:cubicBezTo>
                    <a:pt x="342" y="339"/>
                    <a:pt x="342" y="339"/>
                    <a:pt x="342" y="339"/>
                  </a:cubicBezTo>
                  <a:cubicBezTo>
                    <a:pt x="308" y="375"/>
                    <a:pt x="250" y="376"/>
                    <a:pt x="214" y="34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9" name="Freeform 53"/>
            <p:cNvSpPr/>
            <p:nvPr/>
          </p:nvSpPr>
          <p:spPr bwMode="auto">
            <a:xfrm>
              <a:off x="5696236" y="4101979"/>
              <a:ext cx="343751" cy="331745"/>
            </a:xfrm>
            <a:custGeom>
              <a:avLst/>
              <a:gdLst>
                <a:gd name="T0" fmla="*/ 170 w 333"/>
                <a:gd name="T1" fmla="*/ 287 h 321"/>
                <a:gd name="T2" fmla="*/ 37 w 333"/>
                <a:gd name="T3" fmla="*/ 166 h 321"/>
                <a:gd name="T4" fmla="*/ 34 w 333"/>
                <a:gd name="T5" fmla="*/ 39 h 321"/>
                <a:gd name="T6" fmla="*/ 36 w 333"/>
                <a:gd name="T7" fmla="*/ 37 h 321"/>
                <a:gd name="T8" fmla="*/ 163 w 333"/>
                <a:gd name="T9" fmla="*/ 35 h 321"/>
                <a:gd name="T10" fmla="*/ 296 w 333"/>
                <a:gd name="T11" fmla="*/ 155 h 321"/>
                <a:gd name="T12" fmla="*/ 298 w 333"/>
                <a:gd name="T13" fmla="*/ 283 h 321"/>
                <a:gd name="T14" fmla="*/ 297 w 333"/>
                <a:gd name="T15" fmla="*/ 284 h 321"/>
                <a:gd name="T16" fmla="*/ 170 w 333"/>
                <a:gd name="T17" fmla="*/ 28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21">
                  <a:moveTo>
                    <a:pt x="170" y="287"/>
                  </a:moveTo>
                  <a:cubicBezTo>
                    <a:pt x="37" y="166"/>
                    <a:pt x="37" y="166"/>
                    <a:pt x="37" y="166"/>
                  </a:cubicBezTo>
                  <a:cubicBezTo>
                    <a:pt x="1" y="132"/>
                    <a:pt x="0" y="75"/>
                    <a:pt x="34" y="39"/>
                  </a:cubicBezTo>
                  <a:cubicBezTo>
                    <a:pt x="36" y="37"/>
                    <a:pt x="36" y="37"/>
                    <a:pt x="36" y="37"/>
                  </a:cubicBezTo>
                  <a:cubicBezTo>
                    <a:pt x="70" y="1"/>
                    <a:pt x="127" y="0"/>
                    <a:pt x="163" y="35"/>
                  </a:cubicBezTo>
                  <a:cubicBezTo>
                    <a:pt x="296" y="155"/>
                    <a:pt x="296" y="155"/>
                    <a:pt x="296" y="155"/>
                  </a:cubicBezTo>
                  <a:cubicBezTo>
                    <a:pt x="332" y="190"/>
                    <a:pt x="333" y="247"/>
                    <a:pt x="298" y="283"/>
                  </a:cubicBezTo>
                  <a:cubicBezTo>
                    <a:pt x="297" y="284"/>
                    <a:pt x="297" y="284"/>
                    <a:pt x="297" y="284"/>
                  </a:cubicBezTo>
                  <a:cubicBezTo>
                    <a:pt x="263" y="320"/>
                    <a:pt x="206" y="321"/>
                    <a:pt x="170" y="28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0" name="Freeform 54"/>
            <p:cNvSpPr/>
            <p:nvPr/>
          </p:nvSpPr>
          <p:spPr bwMode="auto">
            <a:xfrm>
              <a:off x="5585654" y="4240364"/>
              <a:ext cx="259077" cy="254022"/>
            </a:xfrm>
            <a:custGeom>
              <a:avLst/>
              <a:gdLst>
                <a:gd name="T0" fmla="*/ 87 w 251"/>
                <a:gd name="T1" fmla="*/ 211 h 246"/>
                <a:gd name="T2" fmla="*/ 37 w 251"/>
                <a:gd name="T3" fmla="*/ 166 h 246"/>
                <a:gd name="T4" fmla="*/ 34 w 251"/>
                <a:gd name="T5" fmla="*/ 38 h 246"/>
                <a:gd name="T6" fmla="*/ 35 w 251"/>
                <a:gd name="T7" fmla="*/ 37 h 246"/>
                <a:gd name="T8" fmla="*/ 163 w 251"/>
                <a:gd name="T9" fmla="*/ 34 h 246"/>
                <a:gd name="T10" fmla="*/ 214 w 251"/>
                <a:gd name="T11" fmla="*/ 79 h 246"/>
                <a:gd name="T12" fmla="*/ 216 w 251"/>
                <a:gd name="T13" fmla="*/ 207 h 246"/>
                <a:gd name="T14" fmla="*/ 215 w 251"/>
                <a:gd name="T15" fmla="*/ 208 h 246"/>
                <a:gd name="T16" fmla="*/ 87 w 251"/>
                <a:gd name="T17" fmla="*/ 21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246">
                  <a:moveTo>
                    <a:pt x="87" y="211"/>
                  </a:moveTo>
                  <a:cubicBezTo>
                    <a:pt x="37" y="166"/>
                    <a:pt x="37" y="166"/>
                    <a:pt x="37" y="166"/>
                  </a:cubicBezTo>
                  <a:cubicBezTo>
                    <a:pt x="1" y="131"/>
                    <a:pt x="0" y="74"/>
                    <a:pt x="34" y="38"/>
                  </a:cubicBezTo>
                  <a:cubicBezTo>
                    <a:pt x="35" y="37"/>
                    <a:pt x="35" y="37"/>
                    <a:pt x="35" y="37"/>
                  </a:cubicBezTo>
                  <a:cubicBezTo>
                    <a:pt x="70" y="1"/>
                    <a:pt x="127" y="0"/>
                    <a:pt x="163" y="34"/>
                  </a:cubicBezTo>
                  <a:cubicBezTo>
                    <a:pt x="214" y="79"/>
                    <a:pt x="214" y="79"/>
                    <a:pt x="214" y="79"/>
                  </a:cubicBezTo>
                  <a:cubicBezTo>
                    <a:pt x="250" y="114"/>
                    <a:pt x="251" y="171"/>
                    <a:pt x="216" y="207"/>
                  </a:cubicBezTo>
                  <a:cubicBezTo>
                    <a:pt x="215" y="208"/>
                    <a:pt x="215" y="208"/>
                    <a:pt x="215" y="208"/>
                  </a:cubicBezTo>
                  <a:cubicBezTo>
                    <a:pt x="181" y="244"/>
                    <a:pt x="123" y="246"/>
                    <a:pt x="87" y="21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1" name="Freeform 55"/>
            <p:cNvSpPr/>
            <p:nvPr/>
          </p:nvSpPr>
          <p:spPr bwMode="auto">
            <a:xfrm>
              <a:off x="5171763" y="3382883"/>
              <a:ext cx="756378" cy="415155"/>
            </a:xfrm>
            <a:custGeom>
              <a:avLst/>
              <a:gdLst>
                <a:gd name="T0" fmla="*/ 0 w 733"/>
                <a:gd name="T1" fmla="*/ 22 h 402"/>
                <a:gd name="T2" fmla="*/ 401 w 733"/>
                <a:gd name="T3" fmla="*/ 2 h 402"/>
                <a:gd name="T4" fmla="*/ 536 w 733"/>
                <a:gd name="T5" fmla="*/ 54 h 402"/>
                <a:gd name="T6" fmla="*/ 689 w 733"/>
                <a:gd name="T7" fmla="*/ 205 h 402"/>
                <a:gd name="T8" fmla="*/ 693 w 733"/>
                <a:gd name="T9" fmla="*/ 356 h 402"/>
                <a:gd name="T10" fmla="*/ 691 w 733"/>
                <a:gd name="T11" fmla="*/ 358 h 402"/>
                <a:gd name="T12" fmla="*/ 540 w 733"/>
                <a:gd name="T13" fmla="*/ 361 h 402"/>
                <a:gd name="T14" fmla="*/ 370 w 733"/>
                <a:gd name="T15" fmla="*/ 193 h 402"/>
                <a:gd name="T16" fmla="*/ 13 w 733"/>
                <a:gd name="T17" fmla="*/ 244 h 402"/>
                <a:gd name="T18" fmla="*/ 0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0" y="22"/>
                  </a:moveTo>
                  <a:cubicBezTo>
                    <a:pt x="401" y="2"/>
                    <a:pt x="401" y="2"/>
                    <a:pt x="401" y="2"/>
                  </a:cubicBezTo>
                  <a:cubicBezTo>
                    <a:pt x="451" y="0"/>
                    <a:pt x="500" y="18"/>
                    <a:pt x="536" y="54"/>
                  </a:cubicBezTo>
                  <a:cubicBezTo>
                    <a:pt x="689" y="205"/>
                    <a:pt x="689" y="205"/>
                    <a:pt x="689" y="205"/>
                  </a:cubicBezTo>
                  <a:cubicBezTo>
                    <a:pt x="732" y="246"/>
                    <a:pt x="733" y="314"/>
                    <a:pt x="693" y="356"/>
                  </a:cubicBezTo>
                  <a:cubicBezTo>
                    <a:pt x="691" y="358"/>
                    <a:pt x="691" y="358"/>
                    <a:pt x="691" y="358"/>
                  </a:cubicBezTo>
                  <a:cubicBezTo>
                    <a:pt x="650" y="401"/>
                    <a:pt x="583" y="402"/>
                    <a:pt x="540" y="361"/>
                  </a:cubicBezTo>
                  <a:cubicBezTo>
                    <a:pt x="370" y="193"/>
                    <a:pt x="370" y="193"/>
                    <a:pt x="370" y="193"/>
                  </a:cubicBezTo>
                  <a:cubicBezTo>
                    <a:pt x="13" y="244"/>
                    <a:pt x="13" y="244"/>
                    <a:pt x="13" y="244"/>
                  </a:cubicBezTo>
                  <a:cubicBezTo>
                    <a:pt x="0" y="22"/>
                    <a:pt x="0" y="22"/>
                    <a:pt x="0" y="22"/>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2" name="Freeform 56"/>
            <p:cNvSpPr/>
            <p:nvPr/>
          </p:nvSpPr>
          <p:spPr bwMode="auto">
            <a:xfrm>
              <a:off x="5553427" y="3582561"/>
              <a:ext cx="345647" cy="236329"/>
            </a:xfrm>
            <a:custGeom>
              <a:avLst/>
              <a:gdLst>
                <a:gd name="T0" fmla="*/ 0 w 335"/>
                <a:gd name="T1" fmla="*/ 0 h 229"/>
                <a:gd name="T2" fmla="*/ 147 w 335"/>
                <a:gd name="T3" fmla="*/ 189 h 229"/>
                <a:gd name="T4" fmla="*/ 230 w 335"/>
                <a:gd name="T5" fmla="*/ 229 h 229"/>
                <a:gd name="T6" fmla="*/ 297 w 335"/>
                <a:gd name="T7" fmla="*/ 205 h 229"/>
                <a:gd name="T8" fmla="*/ 299 w 335"/>
                <a:gd name="T9" fmla="*/ 204 h 229"/>
                <a:gd name="T10" fmla="*/ 335 w 335"/>
                <a:gd name="T11" fmla="*/ 148 h 229"/>
                <a:gd name="T12" fmla="*/ 323 w 335"/>
                <a:gd name="T13" fmla="*/ 163 h 229"/>
                <a:gd name="T14" fmla="*/ 323 w 335"/>
                <a:gd name="T15" fmla="*/ 163 h 229"/>
                <a:gd name="T16" fmla="*/ 323 w 335"/>
                <a:gd name="T17" fmla="*/ 163 h 229"/>
                <a:gd name="T18" fmla="*/ 321 w 335"/>
                <a:gd name="T19" fmla="*/ 165 h 229"/>
                <a:gd name="T20" fmla="*/ 244 w 335"/>
                <a:gd name="T21" fmla="*/ 198 h 229"/>
                <a:gd name="T22" fmla="*/ 170 w 335"/>
                <a:gd name="T23" fmla="*/ 168 h 229"/>
                <a:gd name="T24" fmla="*/ 0 w 335"/>
                <a:gd name="T25"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5" h="229">
                  <a:moveTo>
                    <a:pt x="0" y="0"/>
                  </a:moveTo>
                  <a:cubicBezTo>
                    <a:pt x="147" y="189"/>
                    <a:pt x="147" y="189"/>
                    <a:pt x="147" y="189"/>
                  </a:cubicBezTo>
                  <a:cubicBezTo>
                    <a:pt x="168" y="215"/>
                    <a:pt x="199" y="229"/>
                    <a:pt x="230" y="229"/>
                  </a:cubicBezTo>
                  <a:cubicBezTo>
                    <a:pt x="254" y="229"/>
                    <a:pt x="277" y="221"/>
                    <a:pt x="297" y="205"/>
                  </a:cubicBezTo>
                  <a:cubicBezTo>
                    <a:pt x="299" y="204"/>
                    <a:pt x="299" y="204"/>
                    <a:pt x="299" y="204"/>
                  </a:cubicBezTo>
                  <a:cubicBezTo>
                    <a:pt x="317" y="189"/>
                    <a:pt x="329" y="169"/>
                    <a:pt x="335" y="148"/>
                  </a:cubicBezTo>
                  <a:cubicBezTo>
                    <a:pt x="332" y="153"/>
                    <a:pt x="327" y="158"/>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3" name="Freeform 57"/>
            <p:cNvSpPr>
              <a:spLocks noEditPoints="1"/>
            </p:cNvSpPr>
            <p:nvPr/>
          </p:nvSpPr>
          <p:spPr bwMode="auto">
            <a:xfrm>
              <a:off x="5553427" y="3582561"/>
              <a:ext cx="345647" cy="204102"/>
            </a:xfrm>
            <a:custGeom>
              <a:avLst/>
              <a:gdLst>
                <a:gd name="T0" fmla="*/ 335 w 335"/>
                <a:gd name="T1" fmla="*/ 148 h 198"/>
                <a:gd name="T2" fmla="*/ 323 w 335"/>
                <a:gd name="T3" fmla="*/ 163 h 198"/>
                <a:gd name="T4" fmla="*/ 335 w 335"/>
                <a:gd name="T5" fmla="*/ 148 h 198"/>
                <a:gd name="T6" fmla="*/ 335 w 335"/>
                <a:gd name="T7" fmla="*/ 148 h 198"/>
                <a:gd name="T8" fmla="*/ 0 w 335"/>
                <a:gd name="T9" fmla="*/ 0 h 198"/>
                <a:gd name="T10" fmla="*/ 0 w 335"/>
                <a:gd name="T11" fmla="*/ 0 h 198"/>
                <a:gd name="T12" fmla="*/ 170 w 335"/>
                <a:gd name="T13" fmla="*/ 168 h 198"/>
                <a:gd name="T14" fmla="*/ 244 w 335"/>
                <a:gd name="T15" fmla="*/ 198 h 198"/>
                <a:gd name="T16" fmla="*/ 321 w 335"/>
                <a:gd name="T17" fmla="*/ 165 h 198"/>
                <a:gd name="T18" fmla="*/ 323 w 335"/>
                <a:gd name="T19" fmla="*/ 163 h 198"/>
                <a:gd name="T20" fmla="*/ 323 w 335"/>
                <a:gd name="T21" fmla="*/ 163 h 198"/>
                <a:gd name="T22" fmla="*/ 323 w 335"/>
                <a:gd name="T23" fmla="*/ 163 h 198"/>
                <a:gd name="T24" fmla="*/ 321 w 335"/>
                <a:gd name="T25" fmla="*/ 165 h 198"/>
                <a:gd name="T26" fmla="*/ 244 w 335"/>
                <a:gd name="T27" fmla="*/ 198 h 198"/>
                <a:gd name="T28" fmla="*/ 170 w 335"/>
                <a:gd name="T29" fmla="*/ 168 h 198"/>
                <a:gd name="T30" fmla="*/ 0 w 335"/>
                <a:gd name="T3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5" h="198">
                  <a:moveTo>
                    <a:pt x="335" y="148"/>
                  </a:moveTo>
                  <a:cubicBezTo>
                    <a:pt x="332" y="153"/>
                    <a:pt x="327" y="158"/>
                    <a:pt x="323" y="163"/>
                  </a:cubicBezTo>
                  <a:cubicBezTo>
                    <a:pt x="327" y="158"/>
                    <a:pt x="332" y="153"/>
                    <a:pt x="335" y="148"/>
                  </a:cubicBezTo>
                  <a:cubicBezTo>
                    <a:pt x="335" y="148"/>
                    <a:pt x="335" y="148"/>
                    <a:pt x="335" y="148"/>
                  </a:cubicBezTo>
                  <a:moveTo>
                    <a:pt x="0" y="0"/>
                  </a:moveTo>
                  <a:cubicBezTo>
                    <a:pt x="0" y="0"/>
                    <a:pt x="0" y="0"/>
                    <a:pt x="0" y="0"/>
                  </a:cubicBezTo>
                  <a:cubicBezTo>
                    <a:pt x="170" y="168"/>
                    <a:pt x="170" y="168"/>
                    <a:pt x="170" y="168"/>
                  </a:cubicBezTo>
                  <a:cubicBezTo>
                    <a:pt x="191" y="188"/>
                    <a:pt x="217" y="198"/>
                    <a:pt x="244" y="198"/>
                  </a:cubicBezTo>
                  <a:cubicBezTo>
                    <a:pt x="272" y="198"/>
                    <a:pt x="300" y="187"/>
                    <a:pt x="321" y="165"/>
                  </a:cubicBezTo>
                  <a:cubicBezTo>
                    <a:pt x="323" y="163"/>
                    <a:pt x="323" y="163"/>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4" name="Freeform 60"/>
            <p:cNvSpPr/>
            <p:nvPr/>
          </p:nvSpPr>
          <p:spPr bwMode="auto">
            <a:xfrm>
              <a:off x="4900048" y="3380987"/>
              <a:ext cx="120060" cy="470130"/>
            </a:xfrm>
            <a:custGeom>
              <a:avLst/>
              <a:gdLst>
                <a:gd name="T0" fmla="*/ 190 w 190"/>
                <a:gd name="T1" fmla="*/ 0 h 744"/>
                <a:gd name="T2" fmla="*/ 0 w 190"/>
                <a:gd name="T3" fmla="*/ 734 h 744"/>
                <a:gd name="T4" fmla="*/ 82 w 190"/>
                <a:gd name="T5" fmla="*/ 744 h 744"/>
                <a:gd name="T6" fmla="*/ 190 w 190"/>
                <a:gd name="T7" fmla="*/ 0 h 744"/>
              </a:gdLst>
              <a:ahLst/>
              <a:cxnLst>
                <a:cxn ang="0">
                  <a:pos x="T0" y="T1"/>
                </a:cxn>
                <a:cxn ang="0">
                  <a:pos x="T2" y="T3"/>
                </a:cxn>
                <a:cxn ang="0">
                  <a:pos x="T4" y="T5"/>
                </a:cxn>
                <a:cxn ang="0">
                  <a:pos x="T6" y="T7"/>
                </a:cxn>
              </a:cxnLst>
              <a:rect l="0" t="0" r="r" b="b"/>
              <a:pathLst>
                <a:path w="190" h="744">
                  <a:moveTo>
                    <a:pt x="190" y="0"/>
                  </a:moveTo>
                  <a:lnTo>
                    <a:pt x="0" y="734"/>
                  </a:lnTo>
                  <a:lnTo>
                    <a:pt x="82" y="744"/>
                  </a:lnTo>
                  <a:lnTo>
                    <a:pt x="190" y="0"/>
                  </a:lnTo>
                  <a:close/>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5" name="Freeform 64"/>
            <p:cNvSpPr/>
            <p:nvPr/>
          </p:nvSpPr>
          <p:spPr bwMode="auto">
            <a:xfrm>
              <a:off x="6268732" y="3368349"/>
              <a:ext cx="134594" cy="541534"/>
            </a:xfrm>
            <a:custGeom>
              <a:avLst/>
              <a:gdLst>
                <a:gd name="T0" fmla="*/ 0 w 213"/>
                <a:gd name="T1" fmla="*/ 0 h 857"/>
                <a:gd name="T2" fmla="*/ 76 w 213"/>
                <a:gd name="T3" fmla="*/ 857 h 857"/>
                <a:gd name="T4" fmla="*/ 213 w 213"/>
                <a:gd name="T5" fmla="*/ 819 h 857"/>
                <a:gd name="T6" fmla="*/ 0 w 213"/>
                <a:gd name="T7" fmla="*/ 0 h 857"/>
              </a:gdLst>
              <a:ahLst/>
              <a:cxnLst>
                <a:cxn ang="0">
                  <a:pos x="T0" y="T1"/>
                </a:cxn>
                <a:cxn ang="0">
                  <a:pos x="T2" y="T3"/>
                </a:cxn>
                <a:cxn ang="0">
                  <a:pos x="T4" y="T5"/>
                </a:cxn>
                <a:cxn ang="0">
                  <a:pos x="T6" y="T7"/>
                </a:cxn>
              </a:cxnLst>
              <a:rect l="0" t="0" r="r" b="b"/>
              <a:pathLst>
                <a:path w="213" h="857">
                  <a:moveTo>
                    <a:pt x="0" y="0"/>
                  </a:moveTo>
                  <a:lnTo>
                    <a:pt x="76" y="857"/>
                  </a:lnTo>
                  <a:lnTo>
                    <a:pt x="213" y="819"/>
                  </a:lnTo>
                  <a:lnTo>
                    <a:pt x="0" y="0"/>
                  </a:lnTo>
                  <a:close/>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6" name="Freeform 32"/>
            <p:cNvSpPr/>
            <p:nvPr/>
          </p:nvSpPr>
          <p:spPr bwMode="auto">
            <a:xfrm>
              <a:off x="6346838" y="1601043"/>
              <a:ext cx="5845162" cy="2362551"/>
            </a:xfrm>
            <a:custGeom>
              <a:avLst/>
              <a:gdLst>
                <a:gd name="T0" fmla="*/ 0 w 2791"/>
                <a:gd name="T1" fmla="*/ 816 h 1851"/>
                <a:gd name="T2" fmla="*/ 250 w 2791"/>
                <a:gd name="T3" fmla="*/ 1851 h 1851"/>
                <a:gd name="T4" fmla="*/ 2791 w 2791"/>
                <a:gd name="T5" fmla="*/ 1365 h 1851"/>
                <a:gd name="T6" fmla="*/ 2791 w 2791"/>
                <a:gd name="T7" fmla="*/ 0 h 1851"/>
                <a:gd name="T8" fmla="*/ 0 w 2791"/>
                <a:gd name="T9" fmla="*/ 816 h 1851"/>
                <a:gd name="connsiteX0" fmla="*/ 0 w 32507"/>
                <a:gd name="connsiteY0" fmla="*/ 14287 h 19879"/>
                <a:gd name="connsiteX1" fmla="*/ 896 w 32507"/>
                <a:gd name="connsiteY1" fmla="*/ 19879 h 19879"/>
                <a:gd name="connsiteX2" fmla="*/ 10000 w 32507"/>
                <a:gd name="connsiteY2" fmla="*/ 17253 h 19879"/>
                <a:gd name="connsiteX3" fmla="*/ 32507 w 32507"/>
                <a:gd name="connsiteY3" fmla="*/ 0 h 19879"/>
                <a:gd name="connsiteX4" fmla="*/ 0 w 32507"/>
                <a:gd name="connsiteY4" fmla="*/ 14287 h 19879"/>
                <a:gd name="connsiteX0-1" fmla="*/ 0 w 33261"/>
                <a:gd name="connsiteY0-2" fmla="*/ 14536 h 20128"/>
                <a:gd name="connsiteX1-3" fmla="*/ 896 w 33261"/>
                <a:gd name="connsiteY1-4" fmla="*/ 20128 h 20128"/>
                <a:gd name="connsiteX2-5" fmla="*/ 10000 w 33261"/>
                <a:gd name="connsiteY2-6" fmla="*/ 17502 h 20128"/>
                <a:gd name="connsiteX3-7" fmla="*/ 33261 w 33261"/>
                <a:gd name="connsiteY3-8" fmla="*/ 0 h 20128"/>
                <a:gd name="connsiteX4-9" fmla="*/ 0 w 33261"/>
                <a:gd name="connsiteY4-10" fmla="*/ 14536 h 20128"/>
                <a:gd name="connsiteX0-11" fmla="*/ 0 w 33261"/>
                <a:gd name="connsiteY0-12" fmla="*/ 14536 h 20128"/>
                <a:gd name="connsiteX1-13" fmla="*/ 896 w 33261"/>
                <a:gd name="connsiteY1-14" fmla="*/ 20128 h 20128"/>
                <a:gd name="connsiteX2-15" fmla="*/ 33119 w 33261"/>
                <a:gd name="connsiteY2-16" fmla="*/ 10715 h 20128"/>
                <a:gd name="connsiteX3-17" fmla="*/ 33261 w 33261"/>
                <a:gd name="connsiteY3-18" fmla="*/ 0 h 20128"/>
                <a:gd name="connsiteX4-19" fmla="*/ 0 w 33261"/>
                <a:gd name="connsiteY4-20" fmla="*/ 14536 h 20128"/>
                <a:gd name="connsiteX0-21" fmla="*/ 0 w 33143"/>
                <a:gd name="connsiteY0-22" fmla="*/ 14607 h 20199"/>
                <a:gd name="connsiteX1-23" fmla="*/ 896 w 33143"/>
                <a:gd name="connsiteY1-24" fmla="*/ 20199 h 20199"/>
                <a:gd name="connsiteX2-25" fmla="*/ 33119 w 33143"/>
                <a:gd name="connsiteY2-26" fmla="*/ 10786 h 20199"/>
                <a:gd name="connsiteX3-27" fmla="*/ 33143 w 33143"/>
                <a:gd name="connsiteY3-28" fmla="*/ 0 h 20199"/>
                <a:gd name="connsiteX4-29" fmla="*/ 0 w 33143"/>
                <a:gd name="connsiteY4-30" fmla="*/ 14607 h 2019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143" h="20199">
                  <a:moveTo>
                    <a:pt x="0" y="14607"/>
                  </a:moveTo>
                  <a:lnTo>
                    <a:pt x="896" y="20199"/>
                  </a:lnTo>
                  <a:lnTo>
                    <a:pt x="33119" y="10786"/>
                  </a:lnTo>
                  <a:cubicBezTo>
                    <a:pt x="33166" y="7214"/>
                    <a:pt x="33096" y="3572"/>
                    <a:pt x="33143" y="0"/>
                  </a:cubicBezTo>
                  <a:lnTo>
                    <a:pt x="0" y="14607"/>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317" name="Freeform 38"/>
            <p:cNvSpPr/>
            <p:nvPr/>
          </p:nvSpPr>
          <p:spPr bwMode="auto">
            <a:xfrm>
              <a:off x="-23122" y="1824921"/>
              <a:ext cx="4959188" cy="2110870"/>
            </a:xfrm>
            <a:custGeom>
              <a:avLst/>
              <a:gdLst>
                <a:gd name="T0" fmla="*/ 2803 w 2803"/>
                <a:gd name="T1" fmla="*/ 819 h 1854"/>
                <a:gd name="T2" fmla="*/ 2553 w 2803"/>
                <a:gd name="T3" fmla="*/ 1854 h 1854"/>
                <a:gd name="T4" fmla="*/ 0 w 2803"/>
                <a:gd name="T5" fmla="*/ 1363 h 1854"/>
                <a:gd name="T6" fmla="*/ 0 w 2803"/>
                <a:gd name="T7" fmla="*/ 0 h 1854"/>
                <a:gd name="T8" fmla="*/ 2803 w 2803"/>
                <a:gd name="T9" fmla="*/ 819 h 1854"/>
                <a:gd name="connsiteX0" fmla="*/ 28445 w 28445"/>
                <a:gd name="connsiteY0" fmla="*/ 12577 h 18160"/>
                <a:gd name="connsiteX1" fmla="*/ 27553 w 28445"/>
                <a:gd name="connsiteY1" fmla="*/ 18160 h 18160"/>
                <a:gd name="connsiteX2" fmla="*/ 18445 w 28445"/>
                <a:gd name="connsiteY2" fmla="*/ 15512 h 18160"/>
                <a:gd name="connsiteX3" fmla="*/ 0 w 28445"/>
                <a:gd name="connsiteY3" fmla="*/ 0 h 18160"/>
                <a:gd name="connsiteX4" fmla="*/ 28445 w 28445"/>
                <a:gd name="connsiteY4" fmla="*/ 12577 h 18160"/>
                <a:gd name="connsiteX0-1" fmla="*/ 28445 w 28445"/>
                <a:gd name="connsiteY0-2" fmla="*/ 12577 h 18160"/>
                <a:gd name="connsiteX1-3" fmla="*/ 27553 w 28445"/>
                <a:gd name="connsiteY1-4" fmla="*/ 18160 h 18160"/>
                <a:gd name="connsiteX2-5" fmla="*/ 517 w 28445"/>
                <a:gd name="connsiteY2-6" fmla="*/ 10119 h 18160"/>
                <a:gd name="connsiteX3-7" fmla="*/ 0 w 28445"/>
                <a:gd name="connsiteY3-8" fmla="*/ 0 h 18160"/>
                <a:gd name="connsiteX4-9" fmla="*/ 28445 w 28445"/>
                <a:gd name="connsiteY4-10" fmla="*/ 12577 h 18160"/>
                <a:gd name="connsiteX0-11" fmla="*/ 27999 w 27999"/>
                <a:gd name="connsiteY0-12" fmla="*/ 12435 h 18018"/>
                <a:gd name="connsiteX1-13" fmla="*/ 27107 w 27999"/>
                <a:gd name="connsiteY1-14" fmla="*/ 18018 h 18018"/>
                <a:gd name="connsiteX2-15" fmla="*/ 71 w 27999"/>
                <a:gd name="connsiteY2-16" fmla="*/ 9977 h 18018"/>
                <a:gd name="connsiteX3-17" fmla="*/ 0 w 27999"/>
                <a:gd name="connsiteY3-18" fmla="*/ 0 h 18018"/>
                <a:gd name="connsiteX4-19" fmla="*/ 27999 w 27999"/>
                <a:gd name="connsiteY4-20" fmla="*/ 12435 h 1801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999" h="18018">
                  <a:moveTo>
                    <a:pt x="27999" y="12435"/>
                  </a:moveTo>
                  <a:lnTo>
                    <a:pt x="27107" y="18018"/>
                  </a:lnTo>
                  <a:lnTo>
                    <a:pt x="71" y="9977"/>
                  </a:lnTo>
                  <a:cubicBezTo>
                    <a:pt x="-101" y="6604"/>
                    <a:pt x="172" y="3373"/>
                    <a:pt x="0" y="0"/>
                  </a:cubicBezTo>
                  <a:lnTo>
                    <a:pt x="27999" y="12435"/>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318" name="Freeform 33"/>
            <p:cNvSpPr/>
            <p:nvPr/>
          </p:nvSpPr>
          <p:spPr bwMode="auto">
            <a:xfrm>
              <a:off x="6558772" y="3735480"/>
              <a:ext cx="132698" cy="133962"/>
            </a:xfrm>
            <a:custGeom>
              <a:avLst/>
              <a:gdLst>
                <a:gd name="T0" fmla="*/ 128 w 128"/>
                <a:gd name="T1" fmla="*/ 65 h 130"/>
                <a:gd name="T2" fmla="*/ 63 w 128"/>
                <a:gd name="T3" fmla="*/ 130 h 130"/>
                <a:gd name="T4" fmla="*/ 0 w 128"/>
                <a:gd name="T5" fmla="*/ 65 h 130"/>
                <a:gd name="T6" fmla="*/ 67 w 128"/>
                <a:gd name="T7" fmla="*/ 2 h 130"/>
                <a:gd name="T8" fmla="*/ 128 w 128"/>
                <a:gd name="T9" fmla="*/ 65 h 130"/>
              </a:gdLst>
              <a:ahLst/>
              <a:cxnLst>
                <a:cxn ang="0">
                  <a:pos x="T0" y="T1"/>
                </a:cxn>
                <a:cxn ang="0">
                  <a:pos x="T2" y="T3"/>
                </a:cxn>
                <a:cxn ang="0">
                  <a:pos x="T4" y="T5"/>
                </a:cxn>
                <a:cxn ang="0">
                  <a:pos x="T6" y="T7"/>
                </a:cxn>
                <a:cxn ang="0">
                  <a:pos x="T8" y="T9"/>
                </a:cxn>
              </a:cxnLst>
              <a:rect l="0" t="0" r="r" b="b"/>
              <a:pathLst>
                <a:path w="128" h="130">
                  <a:moveTo>
                    <a:pt x="128" y="65"/>
                  </a:moveTo>
                  <a:cubicBezTo>
                    <a:pt x="128" y="101"/>
                    <a:pt x="99" y="130"/>
                    <a:pt x="63" y="130"/>
                  </a:cubicBezTo>
                  <a:cubicBezTo>
                    <a:pt x="28" y="129"/>
                    <a:pt x="0" y="100"/>
                    <a:pt x="0" y="65"/>
                  </a:cubicBezTo>
                  <a:cubicBezTo>
                    <a:pt x="1" y="29"/>
                    <a:pt x="31" y="0"/>
                    <a:pt x="67" y="2"/>
                  </a:cubicBezTo>
                  <a:cubicBezTo>
                    <a:pt x="100" y="3"/>
                    <a:pt x="127" y="31"/>
                    <a:pt x="128"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19" name="Freeform 34"/>
            <p:cNvSpPr/>
            <p:nvPr/>
          </p:nvSpPr>
          <p:spPr bwMode="auto">
            <a:xfrm>
              <a:off x="6759083" y="3695039"/>
              <a:ext cx="144704" cy="145336"/>
            </a:xfrm>
            <a:custGeom>
              <a:avLst/>
              <a:gdLst>
                <a:gd name="T0" fmla="*/ 133 w 140"/>
                <a:gd name="T1" fmla="*/ 60 h 141"/>
                <a:gd name="T2" fmla="*/ 59 w 140"/>
                <a:gd name="T3" fmla="*/ 133 h 141"/>
                <a:gd name="T4" fmla="*/ 7 w 140"/>
                <a:gd name="T5" fmla="*/ 80 h 141"/>
                <a:gd name="T6" fmla="*/ 82 w 140"/>
                <a:gd name="T7" fmla="*/ 7 h 141"/>
                <a:gd name="T8" fmla="*/ 133 w 140"/>
                <a:gd name="T9" fmla="*/ 60 h 141"/>
              </a:gdLst>
              <a:ahLst/>
              <a:cxnLst>
                <a:cxn ang="0">
                  <a:pos x="T0" y="T1"/>
                </a:cxn>
                <a:cxn ang="0">
                  <a:pos x="T2" y="T3"/>
                </a:cxn>
                <a:cxn ang="0">
                  <a:pos x="T4" y="T5"/>
                </a:cxn>
                <a:cxn ang="0">
                  <a:pos x="T6" y="T7"/>
                </a:cxn>
                <a:cxn ang="0">
                  <a:pos x="T8" y="T9"/>
                </a:cxn>
              </a:cxnLst>
              <a:rect l="0" t="0" r="r" b="b"/>
              <a:pathLst>
                <a:path w="140" h="141">
                  <a:moveTo>
                    <a:pt x="133" y="60"/>
                  </a:moveTo>
                  <a:cubicBezTo>
                    <a:pt x="140" y="104"/>
                    <a:pt x="102" y="141"/>
                    <a:pt x="59" y="133"/>
                  </a:cubicBezTo>
                  <a:cubicBezTo>
                    <a:pt x="32" y="129"/>
                    <a:pt x="11" y="107"/>
                    <a:pt x="7" y="80"/>
                  </a:cubicBezTo>
                  <a:cubicBezTo>
                    <a:pt x="0" y="36"/>
                    <a:pt x="38" y="0"/>
                    <a:pt x="82" y="7"/>
                  </a:cubicBezTo>
                  <a:cubicBezTo>
                    <a:pt x="108" y="12"/>
                    <a:pt x="129" y="34"/>
                    <a:pt x="133"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0" name="Freeform 35"/>
            <p:cNvSpPr/>
            <p:nvPr/>
          </p:nvSpPr>
          <p:spPr bwMode="auto">
            <a:xfrm>
              <a:off x="6966977" y="3659021"/>
              <a:ext cx="143440" cy="146600"/>
            </a:xfrm>
            <a:custGeom>
              <a:avLst/>
              <a:gdLst>
                <a:gd name="T0" fmla="*/ 133 w 139"/>
                <a:gd name="T1" fmla="*/ 61 h 142"/>
                <a:gd name="T2" fmla="*/ 58 w 139"/>
                <a:gd name="T3" fmla="*/ 134 h 142"/>
                <a:gd name="T4" fmla="*/ 6 w 139"/>
                <a:gd name="T5" fmla="*/ 81 h 142"/>
                <a:gd name="T6" fmla="*/ 81 w 139"/>
                <a:gd name="T7" fmla="*/ 8 h 142"/>
                <a:gd name="T8" fmla="*/ 133 w 139"/>
                <a:gd name="T9" fmla="*/ 61 h 142"/>
              </a:gdLst>
              <a:ahLst/>
              <a:cxnLst>
                <a:cxn ang="0">
                  <a:pos x="T0" y="T1"/>
                </a:cxn>
                <a:cxn ang="0">
                  <a:pos x="T2" y="T3"/>
                </a:cxn>
                <a:cxn ang="0">
                  <a:pos x="T4" y="T5"/>
                </a:cxn>
                <a:cxn ang="0">
                  <a:pos x="T6" y="T7"/>
                </a:cxn>
                <a:cxn ang="0">
                  <a:pos x="T8" y="T9"/>
                </a:cxn>
              </a:cxnLst>
              <a:rect l="0" t="0" r="r" b="b"/>
              <a:pathLst>
                <a:path w="139" h="142">
                  <a:moveTo>
                    <a:pt x="133" y="61"/>
                  </a:moveTo>
                  <a:cubicBezTo>
                    <a:pt x="139" y="105"/>
                    <a:pt x="101" y="142"/>
                    <a:pt x="58" y="134"/>
                  </a:cubicBezTo>
                  <a:cubicBezTo>
                    <a:pt x="31" y="129"/>
                    <a:pt x="10" y="108"/>
                    <a:pt x="6" y="81"/>
                  </a:cubicBezTo>
                  <a:cubicBezTo>
                    <a:pt x="0" y="37"/>
                    <a:pt x="37" y="0"/>
                    <a:pt x="81" y="8"/>
                  </a:cubicBezTo>
                  <a:cubicBezTo>
                    <a:pt x="107" y="13"/>
                    <a:pt x="129" y="34"/>
                    <a:pt x="133"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1" name="Freeform 39"/>
            <p:cNvSpPr/>
            <p:nvPr/>
          </p:nvSpPr>
          <p:spPr bwMode="auto">
            <a:xfrm>
              <a:off x="4630861" y="3735480"/>
              <a:ext cx="132698" cy="133962"/>
            </a:xfrm>
            <a:custGeom>
              <a:avLst/>
              <a:gdLst>
                <a:gd name="T0" fmla="*/ 0 w 129"/>
                <a:gd name="T1" fmla="*/ 65 h 130"/>
                <a:gd name="T2" fmla="*/ 65 w 129"/>
                <a:gd name="T3" fmla="*/ 130 h 130"/>
                <a:gd name="T4" fmla="*/ 128 w 129"/>
                <a:gd name="T5" fmla="*/ 65 h 130"/>
                <a:gd name="T6" fmla="*/ 62 w 129"/>
                <a:gd name="T7" fmla="*/ 2 h 130"/>
                <a:gd name="T8" fmla="*/ 0 w 129"/>
                <a:gd name="T9" fmla="*/ 65 h 130"/>
              </a:gdLst>
              <a:ahLst/>
              <a:cxnLst>
                <a:cxn ang="0">
                  <a:pos x="T0" y="T1"/>
                </a:cxn>
                <a:cxn ang="0">
                  <a:pos x="T2" y="T3"/>
                </a:cxn>
                <a:cxn ang="0">
                  <a:pos x="T4" y="T5"/>
                </a:cxn>
                <a:cxn ang="0">
                  <a:pos x="T6" y="T7"/>
                </a:cxn>
                <a:cxn ang="0">
                  <a:pos x="T8" y="T9"/>
                </a:cxn>
              </a:cxnLst>
              <a:rect l="0" t="0" r="r" b="b"/>
              <a:pathLst>
                <a:path w="129" h="130">
                  <a:moveTo>
                    <a:pt x="0" y="65"/>
                  </a:moveTo>
                  <a:cubicBezTo>
                    <a:pt x="0" y="101"/>
                    <a:pt x="29" y="130"/>
                    <a:pt x="65" y="130"/>
                  </a:cubicBezTo>
                  <a:cubicBezTo>
                    <a:pt x="101" y="129"/>
                    <a:pt x="129" y="100"/>
                    <a:pt x="128" y="65"/>
                  </a:cubicBezTo>
                  <a:cubicBezTo>
                    <a:pt x="128" y="29"/>
                    <a:pt x="98" y="0"/>
                    <a:pt x="62" y="2"/>
                  </a:cubicBezTo>
                  <a:cubicBezTo>
                    <a:pt x="28" y="3"/>
                    <a:pt x="1" y="31"/>
                    <a:pt x="0"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2" name="Freeform 40"/>
            <p:cNvSpPr/>
            <p:nvPr/>
          </p:nvSpPr>
          <p:spPr bwMode="auto">
            <a:xfrm>
              <a:off x="4417912" y="3695039"/>
              <a:ext cx="144704" cy="145336"/>
            </a:xfrm>
            <a:custGeom>
              <a:avLst/>
              <a:gdLst>
                <a:gd name="T0" fmla="*/ 7 w 140"/>
                <a:gd name="T1" fmla="*/ 60 h 141"/>
                <a:gd name="T2" fmla="*/ 82 w 140"/>
                <a:gd name="T3" fmla="*/ 133 h 141"/>
                <a:gd name="T4" fmla="*/ 133 w 140"/>
                <a:gd name="T5" fmla="*/ 80 h 141"/>
                <a:gd name="T6" fmla="*/ 58 w 140"/>
                <a:gd name="T7" fmla="*/ 7 h 141"/>
                <a:gd name="T8" fmla="*/ 7 w 140"/>
                <a:gd name="T9" fmla="*/ 60 h 141"/>
              </a:gdLst>
              <a:ahLst/>
              <a:cxnLst>
                <a:cxn ang="0">
                  <a:pos x="T0" y="T1"/>
                </a:cxn>
                <a:cxn ang="0">
                  <a:pos x="T2" y="T3"/>
                </a:cxn>
                <a:cxn ang="0">
                  <a:pos x="T4" y="T5"/>
                </a:cxn>
                <a:cxn ang="0">
                  <a:pos x="T6" y="T7"/>
                </a:cxn>
                <a:cxn ang="0">
                  <a:pos x="T8" y="T9"/>
                </a:cxn>
              </a:cxnLst>
              <a:rect l="0" t="0" r="r" b="b"/>
              <a:pathLst>
                <a:path w="140" h="141">
                  <a:moveTo>
                    <a:pt x="7" y="60"/>
                  </a:moveTo>
                  <a:cubicBezTo>
                    <a:pt x="0" y="104"/>
                    <a:pt x="38" y="141"/>
                    <a:pt x="82" y="133"/>
                  </a:cubicBezTo>
                  <a:cubicBezTo>
                    <a:pt x="108" y="129"/>
                    <a:pt x="129" y="107"/>
                    <a:pt x="133" y="80"/>
                  </a:cubicBezTo>
                  <a:cubicBezTo>
                    <a:pt x="140" y="36"/>
                    <a:pt x="102" y="0"/>
                    <a:pt x="58" y="7"/>
                  </a:cubicBezTo>
                  <a:cubicBezTo>
                    <a:pt x="32" y="12"/>
                    <a:pt x="11" y="34"/>
                    <a:pt x="7"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3" name="Freeform 41"/>
            <p:cNvSpPr/>
            <p:nvPr/>
          </p:nvSpPr>
          <p:spPr bwMode="auto">
            <a:xfrm>
              <a:off x="4211282" y="3659021"/>
              <a:ext cx="144704" cy="146600"/>
            </a:xfrm>
            <a:custGeom>
              <a:avLst/>
              <a:gdLst>
                <a:gd name="T0" fmla="*/ 7 w 140"/>
                <a:gd name="T1" fmla="*/ 61 h 142"/>
                <a:gd name="T2" fmla="*/ 82 w 140"/>
                <a:gd name="T3" fmla="*/ 134 h 142"/>
                <a:gd name="T4" fmla="*/ 133 w 140"/>
                <a:gd name="T5" fmla="*/ 81 h 142"/>
                <a:gd name="T6" fmla="*/ 58 w 140"/>
                <a:gd name="T7" fmla="*/ 8 h 142"/>
                <a:gd name="T8" fmla="*/ 7 w 140"/>
                <a:gd name="T9" fmla="*/ 61 h 142"/>
              </a:gdLst>
              <a:ahLst/>
              <a:cxnLst>
                <a:cxn ang="0">
                  <a:pos x="T0" y="T1"/>
                </a:cxn>
                <a:cxn ang="0">
                  <a:pos x="T2" y="T3"/>
                </a:cxn>
                <a:cxn ang="0">
                  <a:pos x="T4" y="T5"/>
                </a:cxn>
                <a:cxn ang="0">
                  <a:pos x="T6" y="T7"/>
                </a:cxn>
                <a:cxn ang="0">
                  <a:pos x="T8" y="T9"/>
                </a:cxn>
              </a:cxnLst>
              <a:rect l="0" t="0" r="r" b="b"/>
              <a:pathLst>
                <a:path w="140" h="142">
                  <a:moveTo>
                    <a:pt x="7" y="61"/>
                  </a:moveTo>
                  <a:cubicBezTo>
                    <a:pt x="0" y="105"/>
                    <a:pt x="38" y="142"/>
                    <a:pt x="82" y="134"/>
                  </a:cubicBezTo>
                  <a:cubicBezTo>
                    <a:pt x="108" y="129"/>
                    <a:pt x="129" y="108"/>
                    <a:pt x="133" y="81"/>
                  </a:cubicBezTo>
                  <a:cubicBezTo>
                    <a:pt x="140" y="37"/>
                    <a:pt x="102" y="0"/>
                    <a:pt x="58" y="8"/>
                  </a:cubicBezTo>
                  <a:cubicBezTo>
                    <a:pt x="32" y="13"/>
                    <a:pt x="11" y="34"/>
                    <a:pt x="7"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grpSp>
      <p:grpSp>
        <p:nvGrpSpPr>
          <p:cNvPr id="324" name="Group 88"/>
          <p:cNvGrpSpPr/>
          <p:nvPr/>
        </p:nvGrpSpPr>
        <p:grpSpPr>
          <a:xfrm>
            <a:off x="4594386" y="4200974"/>
            <a:ext cx="2015114" cy="1694742"/>
            <a:chOff x="4963869" y="1554810"/>
            <a:chExt cx="2015114" cy="1694742"/>
          </a:xfrm>
        </p:grpSpPr>
        <p:sp>
          <p:nvSpPr>
            <p:cNvPr id="325" name="Freeform 5"/>
            <p:cNvSpPr>
              <a:spLocks noEditPoints="1"/>
            </p:cNvSpPr>
            <p:nvPr/>
          </p:nvSpPr>
          <p:spPr bwMode="auto">
            <a:xfrm>
              <a:off x="4963869" y="2527928"/>
              <a:ext cx="496670" cy="593981"/>
            </a:xfrm>
            <a:custGeom>
              <a:avLst/>
              <a:gdLst>
                <a:gd name="T0" fmla="*/ 688 w 786"/>
                <a:gd name="T1" fmla="*/ 534 h 940"/>
                <a:gd name="T2" fmla="*/ 786 w 786"/>
                <a:gd name="T3" fmla="*/ 507 h 940"/>
                <a:gd name="T4" fmla="*/ 693 w 786"/>
                <a:gd name="T5" fmla="*/ 232 h 940"/>
                <a:gd name="T6" fmla="*/ 610 w 786"/>
                <a:gd name="T7" fmla="*/ 268 h 940"/>
                <a:gd name="T8" fmla="*/ 533 w 786"/>
                <a:gd name="T9" fmla="*/ 0 h 940"/>
                <a:gd name="T10" fmla="*/ 0 w 786"/>
                <a:gd name="T11" fmla="*/ 168 h 940"/>
                <a:gd name="T12" fmla="*/ 224 w 786"/>
                <a:gd name="T13" fmla="*/ 940 h 940"/>
                <a:gd name="T14" fmla="*/ 768 w 786"/>
                <a:gd name="T15" fmla="*/ 809 h 940"/>
                <a:gd name="T16" fmla="*/ 688 w 786"/>
                <a:gd name="T17" fmla="*/ 534 h 940"/>
                <a:gd name="T18" fmla="*/ 669 w 786"/>
                <a:gd name="T19" fmla="*/ 292 h 940"/>
                <a:gd name="T20" fmla="*/ 726 w 786"/>
                <a:gd name="T21" fmla="*/ 485 h 940"/>
                <a:gd name="T22" fmla="*/ 677 w 786"/>
                <a:gd name="T23" fmla="*/ 498 h 940"/>
                <a:gd name="T24" fmla="*/ 621 w 786"/>
                <a:gd name="T25" fmla="*/ 304 h 940"/>
                <a:gd name="T26" fmla="*/ 669 w 786"/>
                <a:gd name="T27" fmla="*/ 292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6" h="940">
                  <a:moveTo>
                    <a:pt x="688" y="534"/>
                  </a:moveTo>
                  <a:lnTo>
                    <a:pt x="786" y="507"/>
                  </a:lnTo>
                  <a:lnTo>
                    <a:pt x="693" y="232"/>
                  </a:lnTo>
                  <a:lnTo>
                    <a:pt x="610" y="268"/>
                  </a:lnTo>
                  <a:lnTo>
                    <a:pt x="533" y="0"/>
                  </a:lnTo>
                  <a:lnTo>
                    <a:pt x="0" y="168"/>
                  </a:lnTo>
                  <a:lnTo>
                    <a:pt x="224" y="940"/>
                  </a:lnTo>
                  <a:lnTo>
                    <a:pt x="768" y="809"/>
                  </a:lnTo>
                  <a:lnTo>
                    <a:pt x="688" y="534"/>
                  </a:lnTo>
                  <a:close/>
                  <a:moveTo>
                    <a:pt x="669" y="292"/>
                  </a:moveTo>
                  <a:lnTo>
                    <a:pt x="726" y="485"/>
                  </a:lnTo>
                  <a:lnTo>
                    <a:pt x="677" y="498"/>
                  </a:lnTo>
                  <a:lnTo>
                    <a:pt x="621" y="304"/>
                  </a:lnTo>
                  <a:lnTo>
                    <a:pt x="669" y="292"/>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26" name="Freeform 6"/>
            <p:cNvSpPr/>
            <p:nvPr/>
          </p:nvSpPr>
          <p:spPr bwMode="auto">
            <a:xfrm>
              <a:off x="5382184" y="2588590"/>
              <a:ext cx="531424" cy="226218"/>
            </a:xfrm>
            <a:custGeom>
              <a:avLst/>
              <a:gdLst>
                <a:gd name="T0" fmla="*/ 2 w 515"/>
                <a:gd name="T1" fmla="*/ 147 h 219"/>
                <a:gd name="T2" fmla="*/ 17 w 515"/>
                <a:gd name="T3" fmla="*/ 153 h 219"/>
                <a:gd name="T4" fmla="*/ 4 w 515"/>
                <a:gd name="T5" fmla="*/ 166 h 219"/>
                <a:gd name="T6" fmla="*/ 24 w 515"/>
                <a:gd name="T7" fmla="*/ 176 h 219"/>
                <a:gd name="T8" fmla="*/ 24 w 515"/>
                <a:gd name="T9" fmla="*/ 176 h 219"/>
                <a:gd name="T10" fmla="*/ 10 w 515"/>
                <a:gd name="T11" fmla="*/ 189 h 219"/>
                <a:gd name="T12" fmla="*/ 29 w 515"/>
                <a:gd name="T13" fmla="*/ 195 h 219"/>
                <a:gd name="T14" fmla="*/ 13 w 515"/>
                <a:gd name="T15" fmla="*/ 211 h 219"/>
                <a:gd name="T16" fmla="*/ 32 w 515"/>
                <a:gd name="T17" fmla="*/ 213 h 219"/>
                <a:gd name="T18" fmla="*/ 515 w 515"/>
                <a:gd name="T19" fmla="*/ 74 h 219"/>
                <a:gd name="T20" fmla="*/ 483 w 515"/>
                <a:gd name="T21" fmla="*/ 0 h 219"/>
                <a:gd name="T22" fmla="*/ 17 w 515"/>
                <a:gd name="T23" fmla="*/ 135 h 219"/>
                <a:gd name="T24" fmla="*/ 2 w 515"/>
                <a:gd name="T25" fmla="*/ 14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5" h="219">
                  <a:moveTo>
                    <a:pt x="2" y="147"/>
                  </a:moveTo>
                  <a:cubicBezTo>
                    <a:pt x="3" y="154"/>
                    <a:pt x="12" y="155"/>
                    <a:pt x="17" y="153"/>
                  </a:cubicBezTo>
                  <a:cubicBezTo>
                    <a:pt x="12" y="154"/>
                    <a:pt x="3" y="157"/>
                    <a:pt x="4" y="166"/>
                  </a:cubicBezTo>
                  <a:cubicBezTo>
                    <a:pt x="6" y="176"/>
                    <a:pt x="20" y="176"/>
                    <a:pt x="24" y="176"/>
                  </a:cubicBezTo>
                  <a:cubicBezTo>
                    <a:pt x="24" y="176"/>
                    <a:pt x="24" y="176"/>
                    <a:pt x="24" y="176"/>
                  </a:cubicBezTo>
                  <a:cubicBezTo>
                    <a:pt x="20" y="177"/>
                    <a:pt x="9" y="180"/>
                    <a:pt x="10" y="189"/>
                  </a:cubicBezTo>
                  <a:cubicBezTo>
                    <a:pt x="12" y="197"/>
                    <a:pt x="24" y="196"/>
                    <a:pt x="29" y="195"/>
                  </a:cubicBezTo>
                  <a:cubicBezTo>
                    <a:pt x="24" y="196"/>
                    <a:pt x="11" y="200"/>
                    <a:pt x="13" y="211"/>
                  </a:cubicBezTo>
                  <a:cubicBezTo>
                    <a:pt x="15" y="219"/>
                    <a:pt x="32" y="213"/>
                    <a:pt x="32" y="213"/>
                  </a:cubicBezTo>
                  <a:cubicBezTo>
                    <a:pt x="350" y="91"/>
                    <a:pt x="515" y="74"/>
                    <a:pt x="515" y="74"/>
                  </a:cubicBezTo>
                  <a:cubicBezTo>
                    <a:pt x="483" y="0"/>
                    <a:pt x="483" y="0"/>
                    <a:pt x="483" y="0"/>
                  </a:cubicBezTo>
                  <a:cubicBezTo>
                    <a:pt x="145" y="77"/>
                    <a:pt x="49" y="126"/>
                    <a:pt x="17" y="135"/>
                  </a:cubicBezTo>
                  <a:cubicBezTo>
                    <a:pt x="17" y="135"/>
                    <a:pt x="0" y="140"/>
                    <a:pt x="2" y="14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7" name="Freeform 7"/>
            <p:cNvSpPr/>
            <p:nvPr/>
          </p:nvSpPr>
          <p:spPr bwMode="auto">
            <a:xfrm>
              <a:off x="6604269" y="2090657"/>
              <a:ext cx="374714" cy="384192"/>
            </a:xfrm>
            <a:custGeom>
              <a:avLst/>
              <a:gdLst>
                <a:gd name="T0" fmla="*/ 151 w 363"/>
                <a:gd name="T1" fmla="*/ 4 h 372"/>
                <a:gd name="T2" fmla="*/ 147 w 363"/>
                <a:gd name="T3" fmla="*/ 20 h 372"/>
                <a:gd name="T4" fmla="*/ 133 w 363"/>
                <a:gd name="T5" fmla="*/ 9 h 372"/>
                <a:gd name="T6" fmla="*/ 126 w 363"/>
                <a:gd name="T7" fmla="*/ 30 h 372"/>
                <a:gd name="T8" fmla="*/ 126 w 363"/>
                <a:gd name="T9" fmla="*/ 30 h 372"/>
                <a:gd name="T10" fmla="*/ 111 w 363"/>
                <a:gd name="T11" fmla="*/ 18 h 372"/>
                <a:gd name="T12" fmla="*/ 107 w 363"/>
                <a:gd name="T13" fmla="*/ 37 h 372"/>
                <a:gd name="T14" fmla="*/ 89 w 363"/>
                <a:gd name="T15" fmla="*/ 24 h 372"/>
                <a:gd name="T16" fmla="*/ 90 w 363"/>
                <a:gd name="T17" fmla="*/ 43 h 372"/>
                <a:gd name="T18" fmla="*/ 0 w 363"/>
                <a:gd name="T19" fmla="*/ 293 h 372"/>
                <a:gd name="T20" fmla="*/ 16 w 363"/>
                <a:gd name="T21" fmla="*/ 372 h 372"/>
                <a:gd name="T22" fmla="*/ 165 w 363"/>
                <a:gd name="T23" fmla="*/ 17 h 372"/>
                <a:gd name="T24" fmla="*/ 151 w 363"/>
                <a:gd name="T25" fmla="*/ 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3" h="372">
                  <a:moveTo>
                    <a:pt x="151" y="4"/>
                  </a:moveTo>
                  <a:cubicBezTo>
                    <a:pt x="144" y="7"/>
                    <a:pt x="146" y="14"/>
                    <a:pt x="147" y="20"/>
                  </a:cubicBezTo>
                  <a:cubicBezTo>
                    <a:pt x="145" y="14"/>
                    <a:pt x="141" y="6"/>
                    <a:pt x="133" y="9"/>
                  </a:cubicBezTo>
                  <a:cubicBezTo>
                    <a:pt x="123" y="12"/>
                    <a:pt x="125" y="25"/>
                    <a:pt x="126" y="30"/>
                  </a:cubicBezTo>
                  <a:cubicBezTo>
                    <a:pt x="126" y="30"/>
                    <a:pt x="126" y="30"/>
                    <a:pt x="126" y="30"/>
                  </a:cubicBezTo>
                  <a:cubicBezTo>
                    <a:pt x="124" y="26"/>
                    <a:pt x="119" y="15"/>
                    <a:pt x="111" y="18"/>
                  </a:cubicBezTo>
                  <a:cubicBezTo>
                    <a:pt x="103" y="20"/>
                    <a:pt x="106" y="32"/>
                    <a:pt x="107" y="37"/>
                  </a:cubicBezTo>
                  <a:cubicBezTo>
                    <a:pt x="105" y="32"/>
                    <a:pt x="99" y="19"/>
                    <a:pt x="89" y="24"/>
                  </a:cubicBezTo>
                  <a:cubicBezTo>
                    <a:pt x="82" y="27"/>
                    <a:pt x="90" y="43"/>
                    <a:pt x="90" y="43"/>
                  </a:cubicBezTo>
                  <a:cubicBezTo>
                    <a:pt x="257" y="339"/>
                    <a:pt x="0" y="293"/>
                    <a:pt x="0" y="293"/>
                  </a:cubicBezTo>
                  <a:cubicBezTo>
                    <a:pt x="16" y="372"/>
                    <a:pt x="16" y="372"/>
                    <a:pt x="16" y="372"/>
                  </a:cubicBezTo>
                  <a:cubicBezTo>
                    <a:pt x="363" y="364"/>
                    <a:pt x="178" y="47"/>
                    <a:pt x="165" y="17"/>
                  </a:cubicBezTo>
                  <a:cubicBezTo>
                    <a:pt x="165" y="17"/>
                    <a:pt x="158" y="0"/>
                    <a:pt x="151" y="4"/>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8" name="Freeform 8"/>
            <p:cNvSpPr/>
            <p:nvPr/>
          </p:nvSpPr>
          <p:spPr bwMode="auto">
            <a:xfrm>
              <a:off x="6604269" y="2393335"/>
              <a:ext cx="58134" cy="81514"/>
            </a:xfrm>
            <a:custGeom>
              <a:avLst/>
              <a:gdLst>
                <a:gd name="T0" fmla="*/ 0 w 56"/>
                <a:gd name="T1" fmla="*/ 0 h 79"/>
                <a:gd name="T2" fmla="*/ 16 w 56"/>
                <a:gd name="T3" fmla="*/ 79 h 79"/>
                <a:gd name="T4" fmla="*/ 56 w 56"/>
                <a:gd name="T5" fmla="*/ 76 h 79"/>
                <a:gd name="T6" fmla="*/ 48 w 56"/>
                <a:gd name="T7" fmla="*/ 2 h 79"/>
                <a:gd name="T8" fmla="*/ 0 w 56"/>
                <a:gd name="T9" fmla="*/ 0 h 79"/>
              </a:gdLst>
              <a:ahLst/>
              <a:cxnLst>
                <a:cxn ang="0">
                  <a:pos x="T0" y="T1"/>
                </a:cxn>
                <a:cxn ang="0">
                  <a:pos x="T2" y="T3"/>
                </a:cxn>
                <a:cxn ang="0">
                  <a:pos x="T4" y="T5"/>
                </a:cxn>
                <a:cxn ang="0">
                  <a:pos x="T6" y="T7"/>
                </a:cxn>
                <a:cxn ang="0">
                  <a:pos x="T8" y="T9"/>
                </a:cxn>
              </a:cxnLst>
              <a:rect l="0" t="0" r="r" b="b"/>
              <a:pathLst>
                <a:path w="56" h="79">
                  <a:moveTo>
                    <a:pt x="0" y="0"/>
                  </a:moveTo>
                  <a:cubicBezTo>
                    <a:pt x="16" y="79"/>
                    <a:pt x="16" y="79"/>
                    <a:pt x="16" y="79"/>
                  </a:cubicBezTo>
                  <a:cubicBezTo>
                    <a:pt x="30" y="78"/>
                    <a:pt x="44" y="77"/>
                    <a:pt x="56" y="76"/>
                  </a:cubicBezTo>
                  <a:cubicBezTo>
                    <a:pt x="48" y="2"/>
                    <a:pt x="48" y="2"/>
                    <a:pt x="48" y="2"/>
                  </a:cubicBezTo>
                  <a:cubicBezTo>
                    <a:pt x="21" y="4"/>
                    <a:pt x="0" y="0"/>
                    <a:pt x="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9" name="Freeform 9"/>
            <p:cNvSpPr/>
            <p:nvPr/>
          </p:nvSpPr>
          <p:spPr bwMode="auto">
            <a:xfrm>
              <a:off x="5967319" y="2770576"/>
              <a:ext cx="980701" cy="478976"/>
            </a:xfrm>
            <a:custGeom>
              <a:avLst/>
              <a:gdLst>
                <a:gd name="T0" fmla="*/ 924 w 950"/>
                <a:gd name="T1" fmla="*/ 108 h 464"/>
                <a:gd name="T2" fmla="*/ 829 w 950"/>
                <a:gd name="T3" fmla="*/ 158 h 464"/>
                <a:gd name="T4" fmla="*/ 817 w 950"/>
                <a:gd name="T5" fmla="*/ 29 h 464"/>
                <a:gd name="T6" fmla="*/ 720 w 950"/>
                <a:gd name="T7" fmla="*/ 58 h 464"/>
                <a:gd name="T8" fmla="*/ 89 w 950"/>
                <a:gd name="T9" fmla="*/ 242 h 464"/>
                <a:gd name="T10" fmla="*/ 121 w 950"/>
                <a:gd name="T11" fmla="*/ 343 h 464"/>
                <a:gd name="T12" fmla="*/ 47 w 950"/>
                <a:gd name="T13" fmla="*/ 340 h 464"/>
                <a:gd name="T14" fmla="*/ 58 w 950"/>
                <a:gd name="T15" fmla="*/ 461 h 464"/>
                <a:gd name="T16" fmla="*/ 72 w 950"/>
                <a:gd name="T17" fmla="*/ 383 h 464"/>
                <a:gd name="T18" fmla="*/ 167 w 950"/>
                <a:gd name="T19" fmla="*/ 395 h 464"/>
                <a:gd name="T20" fmla="*/ 161 w 950"/>
                <a:gd name="T21" fmla="*/ 270 h 464"/>
                <a:gd name="T22" fmla="*/ 774 w 950"/>
                <a:gd name="T23" fmla="*/ 84 h 464"/>
                <a:gd name="T24" fmla="*/ 806 w 950"/>
                <a:gd name="T25" fmla="*/ 237 h 464"/>
                <a:gd name="T26" fmla="*/ 924 w 950"/>
                <a:gd name="T27" fmla="*/ 10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0" h="464">
                  <a:moveTo>
                    <a:pt x="924" y="108"/>
                  </a:moveTo>
                  <a:cubicBezTo>
                    <a:pt x="897" y="38"/>
                    <a:pt x="829" y="158"/>
                    <a:pt x="829" y="158"/>
                  </a:cubicBezTo>
                  <a:cubicBezTo>
                    <a:pt x="829" y="158"/>
                    <a:pt x="844" y="60"/>
                    <a:pt x="817" y="29"/>
                  </a:cubicBezTo>
                  <a:cubicBezTo>
                    <a:pt x="791" y="0"/>
                    <a:pt x="735" y="46"/>
                    <a:pt x="720" y="58"/>
                  </a:cubicBezTo>
                  <a:cubicBezTo>
                    <a:pt x="89" y="242"/>
                    <a:pt x="89" y="242"/>
                    <a:pt x="89" y="242"/>
                  </a:cubicBezTo>
                  <a:cubicBezTo>
                    <a:pt x="121" y="343"/>
                    <a:pt x="121" y="343"/>
                    <a:pt x="121" y="343"/>
                  </a:cubicBezTo>
                  <a:cubicBezTo>
                    <a:pt x="47" y="340"/>
                    <a:pt x="47" y="340"/>
                    <a:pt x="47" y="340"/>
                  </a:cubicBezTo>
                  <a:cubicBezTo>
                    <a:pt x="47" y="340"/>
                    <a:pt x="0" y="457"/>
                    <a:pt x="58" y="461"/>
                  </a:cubicBezTo>
                  <a:cubicBezTo>
                    <a:pt x="116" y="464"/>
                    <a:pt x="72" y="383"/>
                    <a:pt x="72" y="383"/>
                  </a:cubicBezTo>
                  <a:cubicBezTo>
                    <a:pt x="72" y="383"/>
                    <a:pt x="129" y="410"/>
                    <a:pt x="167" y="395"/>
                  </a:cubicBezTo>
                  <a:cubicBezTo>
                    <a:pt x="197" y="384"/>
                    <a:pt x="167" y="297"/>
                    <a:pt x="161" y="270"/>
                  </a:cubicBezTo>
                  <a:cubicBezTo>
                    <a:pt x="580" y="216"/>
                    <a:pt x="768" y="88"/>
                    <a:pt x="774" y="84"/>
                  </a:cubicBezTo>
                  <a:cubicBezTo>
                    <a:pt x="774" y="84"/>
                    <a:pt x="792" y="186"/>
                    <a:pt x="806" y="237"/>
                  </a:cubicBezTo>
                  <a:cubicBezTo>
                    <a:pt x="806" y="237"/>
                    <a:pt x="950" y="178"/>
                    <a:pt x="924" y="108"/>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0" name="Freeform 10"/>
            <p:cNvSpPr/>
            <p:nvPr/>
          </p:nvSpPr>
          <p:spPr bwMode="auto">
            <a:xfrm>
              <a:off x="6605533" y="2393335"/>
              <a:ext cx="126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0" y="0"/>
                    <a:pt x="0" y="0"/>
                    <a:pt x="0"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1" name="Freeform 12"/>
            <p:cNvSpPr/>
            <p:nvPr/>
          </p:nvSpPr>
          <p:spPr bwMode="auto">
            <a:xfrm>
              <a:off x="5784069" y="1592092"/>
              <a:ext cx="819568" cy="996499"/>
            </a:xfrm>
            <a:custGeom>
              <a:avLst/>
              <a:gdLst>
                <a:gd name="T0" fmla="*/ 794 w 794"/>
                <a:gd name="T1" fmla="*/ 771 h 965"/>
                <a:gd name="T2" fmla="*/ 152 w 794"/>
                <a:gd name="T3" fmla="*/ 398 h 965"/>
                <a:gd name="T4" fmla="*/ 94 w 794"/>
                <a:gd name="T5" fmla="*/ 965 h 965"/>
                <a:gd name="T6" fmla="*/ 794 w 794"/>
                <a:gd name="T7" fmla="*/ 771 h 965"/>
              </a:gdLst>
              <a:ahLst/>
              <a:cxnLst>
                <a:cxn ang="0">
                  <a:pos x="T0" y="T1"/>
                </a:cxn>
                <a:cxn ang="0">
                  <a:pos x="T2" y="T3"/>
                </a:cxn>
                <a:cxn ang="0">
                  <a:pos x="T4" y="T5"/>
                </a:cxn>
                <a:cxn ang="0">
                  <a:pos x="T6" y="T7"/>
                </a:cxn>
              </a:cxnLst>
              <a:rect l="0" t="0" r="r" b="b"/>
              <a:pathLst>
                <a:path w="794" h="965">
                  <a:moveTo>
                    <a:pt x="794" y="771"/>
                  </a:moveTo>
                  <a:cubicBezTo>
                    <a:pt x="794" y="771"/>
                    <a:pt x="679" y="0"/>
                    <a:pt x="152" y="398"/>
                  </a:cubicBezTo>
                  <a:cubicBezTo>
                    <a:pt x="152" y="398"/>
                    <a:pt x="0" y="581"/>
                    <a:pt x="94" y="965"/>
                  </a:cubicBezTo>
                  <a:cubicBezTo>
                    <a:pt x="698" y="934"/>
                    <a:pt x="794" y="771"/>
                    <a:pt x="794" y="77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2" name="Freeform 13"/>
            <p:cNvSpPr/>
            <p:nvPr/>
          </p:nvSpPr>
          <p:spPr bwMode="auto">
            <a:xfrm>
              <a:off x="5473809" y="1554810"/>
              <a:ext cx="1217662" cy="1033780"/>
            </a:xfrm>
            <a:custGeom>
              <a:avLst/>
              <a:gdLst>
                <a:gd name="T0" fmla="*/ 951 w 1179"/>
                <a:gd name="T1" fmla="*/ 33 h 1001"/>
                <a:gd name="T2" fmla="*/ 504 w 1179"/>
                <a:gd name="T3" fmla="*/ 500 h 1001"/>
                <a:gd name="T4" fmla="*/ 502 w 1179"/>
                <a:gd name="T5" fmla="*/ 685 h 1001"/>
                <a:gd name="T6" fmla="*/ 421 w 1179"/>
                <a:gd name="T7" fmla="*/ 710 h 1001"/>
                <a:gd name="T8" fmla="*/ 498 w 1179"/>
                <a:gd name="T9" fmla="*/ 738 h 1001"/>
                <a:gd name="T10" fmla="*/ 394 w 1179"/>
                <a:gd name="T11" fmla="*/ 1001 h 1001"/>
                <a:gd name="T12" fmla="*/ 340 w 1179"/>
                <a:gd name="T13" fmla="*/ 331 h 1001"/>
                <a:gd name="T14" fmla="*/ 479 w 1179"/>
                <a:gd name="T15" fmla="*/ 115 h 1001"/>
                <a:gd name="T16" fmla="*/ 951 w 1179"/>
                <a:gd name="T17" fmla="*/ 33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9" h="1001">
                  <a:moveTo>
                    <a:pt x="951" y="33"/>
                  </a:moveTo>
                  <a:cubicBezTo>
                    <a:pt x="951" y="33"/>
                    <a:pt x="1179" y="438"/>
                    <a:pt x="504" y="500"/>
                  </a:cubicBezTo>
                  <a:cubicBezTo>
                    <a:pt x="502" y="685"/>
                    <a:pt x="502" y="685"/>
                    <a:pt x="502" y="685"/>
                  </a:cubicBezTo>
                  <a:cubicBezTo>
                    <a:pt x="502" y="685"/>
                    <a:pt x="423" y="637"/>
                    <a:pt x="421" y="710"/>
                  </a:cubicBezTo>
                  <a:cubicBezTo>
                    <a:pt x="419" y="783"/>
                    <a:pt x="498" y="738"/>
                    <a:pt x="498" y="738"/>
                  </a:cubicBezTo>
                  <a:cubicBezTo>
                    <a:pt x="498" y="738"/>
                    <a:pt x="468" y="934"/>
                    <a:pt x="394" y="1001"/>
                  </a:cubicBezTo>
                  <a:cubicBezTo>
                    <a:pt x="394" y="1001"/>
                    <a:pt x="0" y="320"/>
                    <a:pt x="340" y="331"/>
                  </a:cubicBezTo>
                  <a:cubicBezTo>
                    <a:pt x="340" y="331"/>
                    <a:pt x="303" y="208"/>
                    <a:pt x="479" y="115"/>
                  </a:cubicBezTo>
                  <a:cubicBezTo>
                    <a:pt x="697" y="0"/>
                    <a:pt x="908" y="240"/>
                    <a:pt x="951" y="3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3" name="Freeform 14"/>
            <p:cNvSpPr/>
            <p:nvPr/>
          </p:nvSpPr>
          <p:spPr bwMode="auto">
            <a:xfrm>
              <a:off x="5880749" y="2388280"/>
              <a:ext cx="830310" cy="631895"/>
            </a:xfrm>
            <a:custGeom>
              <a:avLst/>
              <a:gdLst>
                <a:gd name="T0" fmla="*/ 700 w 804"/>
                <a:gd name="T1" fmla="*/ 0 h 612"/>
                <a:gd name="T2" fmla="*/ 804 w 804"/>
                <a:gd name="T3" fmla="*/ 428 h 612"/>
                <a:gd name="T4" fmla="*/ 173 w 804"/>
                <a:gd name="T5" fmla="*/ 612 h 612"/>
                <a:gd name="T6" fmla="*/ 0 w 804"/>
                <a:gd name="T7" fmla="*/ 194 h 612"/>
                <a:gd name="T8" fmla="*/ 700 w 804"/>
                <a:gd name="T9" fmla="*/ 0 h 612"/>
              </a:gdLst>
              <a:ahLst/>
              <a:cxnLst>
                <a:cxn ang="0">
                  <a:pos x="T0" y="T1"/>
                </a:cxn>
                <a:cxn ang="0">
                  <a:pos x="T2" y="T3"/>
                </a:cxn>
                <a:cxn ang="0">
                  <a:pos x="T4" y="T5"/>
                </a:cxn>
                <a:cxn ang="0">
                  <a:pos x="T6" y="T7"/>
                </a:cxn>
                <a:cxn ang="0">
                  <a:pos x="T8" y="T9"/>
                </a:cxn>
              </a:cxnLst>
              <a:rect l="0" t="0" r="r" b="b"/>
              <a:pathLst>
                <a:path w="804" h="612">
                  <a:moveTo>
                    <a:pt x="700" y="0"/>
                  </a:moveTo>
                  <a:cubicBezTo>
                    <a:pt x="804" y="428"/>
                    <a:pt x="804" y="428"/>
                    <a:pt x="804" y="428"/>
                  </a:cubicBezTo>
                  <a:cubicBezTo>
                    <a:pt x="804" y="428"/>
                    <a:pt x="555" y="554"/>
                    <a:pt x="173" y="612"/>
                  </a:cubicBezTo>
                  <a:cubicBezTo>
                    <a:pt x="0" y="194"/>
                    <a:pt x="0" y="194"/>
                    <a:pt x="0" y="194"/>
                  </a:cubicBezTo>
                  <a:cubicBezTo>
                    <a:pt x="0" y="194"/>
                    <a:pt x="485" y="140"/>
                    <a:pt x="70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34" name="Freeform 16"/>
            <p:cNvSpPr/>
            <p:nvPr/>
          </p:nvSpPr>
          <p:spPr bwMode="auto">
            <a:xfrm>
              <a:off x="6152464" y="2488751"/>
              <a:ext cx="341855" cy="321003"/>
            </a:xfrm>
            <a:custGeom>
              <a:avLst/>
              <a:gdLst>
                <a:gd name="T0" fmla="*/ 300 w 331"/>
                <a:gd name="T1" fmla="*/ 0 h 311"/>
                <a:gd name="T2" fmla="*/ 322 w 331"/>
                <a:gd name="T3" fmla="*/ 24 h 311"/>
                <a:gd name="T4" fmla="*/ 310 w 331"/>
                <a:gd name="T5" fmla="*/ 61 h 311"/>
                <a:gd name="T6" fmla="*/ 76 w 331"/>
                <a:gd name="T7" fmla="*/ 311 h 311"/>
                <a:gd name="T8" fmla="*/ 0 w 331"/>
                <a:gd name="T9" fmla="*/ 253 h 311"/>
                <a:gd name="T10" fmla="*/ 60 w 331"/>
                <a:gd name="T11" fmla="*/ 186 h 311"/>
                <a:gd name="T12" fmla="*/ 270 w 331"/>
                <a:gd name="T13" fmla="*/ 75 h 311"/>
                <a:gd name="T14" fmla="*/ 237 w 331"/>
                <a:gd name="T15" fmla="*/ 48 h 311"/>
                <a:gd name="T16" fmla="*/ 244 w 331"/>
                <a:gd name="T17" fmla="*/ 22 h 311"/>
                <a:gd name="T18" fmla="*/ 300 w 331"/>
                <a:gd name="T19"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311">
                  <a:moveTo>
                    <a:pt x="300" y="0"/>
                  </a:moveTo>
                  <a:cubicBezTo>
                    <a:pt x="322" y="24"/>
                    <a:pt x="322" y="24"/>
                    <a:pt x="322" y="24"/>
                  </a:cubicBezTo>
                  <a:cubicBezTo>
                    <a:pt x="310" y="61"/>
                    <a:pt x="310" y="61"/>
                    <a:pt x="310" y="61"/>
                  </a:cubicBezTo>
                  <a:cubicBezTo>
                    <a:pt x="310" y="61"/>
                    <a:pt x="331" y="257"/>
                    <a:pt x="76" y="311"/>
                  </a:cubicBezTo>
                  <a:cubicBezTo>
                    <a:pt x="0" y="253"/>
                    <a:pt x="0" y="253"/>
                    <a:pt x="0" y="253"/>
                  </a:cubicBezTo>
                  <a:cubicBezTo>
                    <a:pt x="60" y="186"/>
                    <a:pt x="60" y="186"/>
                    <a:pt x="60" y="186"/>
                  </a:cubicBezTo>
                  <a:cubicBezTo>
                    <a:pt x="275" y="190"/>
                    <a:pt x="270" y="75"/>
                    <a:pt x="270" y="75"/>
                  </a:cubicBezTo>
                  <a:cubicBezTo>
                    <a:pt x="237" y="48"/>
                    <a:pt x="237" y="48"/>
                    <a:pt x="237" y="48"/>
                  </a:cubicBezTo>
                  <a:cubicBezTo>
                    <a:pt x="244" y="22"/>
                    <a:pt x="244" y="22"/>
                    <a:pt x="244" y="22"/>
                  </a:cubicBezTo>
                  <a:lnTo>
                    <a:pt x="300" y="0"/>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5" name="Freeform 17"/>
            <p:cNvSpPr/>
            <p:nvPr/>
          </p:nvSpPr>
          <p:spPr bwMode="auto">
            <a:xfrm>
              <a:off x="5397349" y="2746564"/>
              <a:ext cx="2528" cy="1264"/>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1"/>
                    <a:pt x="2" y="0"/>
                  </a:cubicBezTo>
                  <a:cubicBezTo>
                    <a:pt x="2" y="0"/>
                    <a:pt x="1" y="1"/>
                    <a:pt x="0" y="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6" name="Freeform 18"/>
            <p:cNvSpPr/>
            <p:nvPr/>
          </p:nvSpPr>
          <p:spPr bwMode="auto">
            <a:xfrm>
              <a:off x="5828302" y="2588590"/>
              <a:ext cx="85306" cy="87202"/>
            </a:xfrm>
            <a:custGeom>
              <a:avLst/>
              <a:gdLst>
                <a:gd name="T0" fmla="*/ 51 w 83"/>
                <a:gd name="T1" fmla="*/ 0 h 84"/>
                <a:gd name="T2" fmla="*/ 0 w 83"/>
                <a:gd name="T3" fmla="*/ 12 h 84"/>
                <a:gd name="T4" fmla="*/ 25 w 83"/>
                <a:gd name="T5" fmla="*/ 84 h 84"/>
                <a:gd name="T6" fmla="*/ 83 w 83"/>
                <a:gd name="T7" fmla="*/ 74 h 84"/>
                <a:gd name="T8" fmla="*/ 51 w 83"/>
                <a:gd name="T9" fmla="*/ 0 h 84"/>
              </a:gdLst>
              <a:ahLst/>
              <a:cxnLst>
                <a:cxn ang="0">
                  <a:pos x="T0" y="T1"/>
                </a:cxn>
                <a:cxn ang="0">
                  <a:pos x="T2" y="T3"/>
                </a:cxn>
                <a:cxn ang="0">
                  <a:pos x="T4" y="T5"/>
                </a:cxn>
                <a:cxn ang="0">
                  <a:pos x="T6" y="T7"/>
                </a:cxn>
                <a:cxn ang="0">
                  <a:pos x="T8" y="T9"/>
                </a:cxn>
              </a:cxnLst>
              <a:rect l="0" t="0" r="r" b="b"/>
              <a:pathLst>
                <a:path w="83" h="84">
                  <a:moveTo>
                    <a:pt x="51" y="0"/>
                  </a:moveTo>
                  <a:cubicBezTo>
                    <a:pt x="34" y="4"/>
                    <a:pt x="17" y="8"/>
                    <a:pt x="0" y="12"/>
                  </a:cubicBezTo>
                  <a:cubicBezTo>
                    <a:pt x="25" y="84"/>
                    <a:pt x="25" y="84"/>
                    <a:pt x="25" y="84"/>
                  </a:cubicBezTo>
                  <a:cubicBezTo>
                    <a:pt x="64" y="76"/>
                    <a:pt x="83" y="74"/>
                    <a:pt x="83" y="74"/>
                  </a:cubicBezTo>
                  <a:lnTo>
                    <a:pt x="51"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37" name="Freeform 19"/>
            <p:cNvSpPr/>
            <p:nvPr/>
          </p:nvSpPr>
          <p:spPr bwMode="auto">
            <a:xfrm>
              <a:off x="6247248" y="2266324"/>
              <a:ext cx="245807" cy="157974"/>
            </a:xfrm>
            <a:custGeom>
              <a:avLst/>
              <a:gdLst>
                <a:gd name="T0" fmla="*/ 0 w 238"/>
                <a:gd name="T1" fmla="*/ 65 h 153"/>
                <a:gd name="T2" fmla="*/ 137 w 238"/>
                <a:gd name="T3" fmla="*/ 125 h 153"/>
                <a:gd name="T4" fmla="*/ 199 w 238"/>
                <a:gd name="T5" fmla="*/ 0 h 153"/>
                <a:gd name="T6" fmla="*/ 0 w 238"/>
                <a:gd name="T7" fmla="*/ 65 h 153"/>
              </a:gdLst>
              <a:ahLst/>
              <a:cxnLst>
                <a:cxn ang="0">
                  <a:pos x="T0" y="T1"/>
                </a:cxn>
                <a:cxn ang="0">
                  <a:pos x="T2" y="T3"/>
                </a:cxn>
                <a:cxn ang="0">
                  <a:pos x="T4" y="T5"/>
                </a:cxn>
                <a:cxn ang="0">
                  <a:pos x="T6" y="T7"/>
                </a:cxn>
              </a:cxnLst>
              <a:rect l="0" t="0" r="r" b="b"/>
              <a:pathLst>
                <a:path w="238" h="153">
                  <a:moveTo>
                    <a:pt x="0" y="65"/>
                  </a:moveTo>
                  <a:cubicBezTo>
                    <a:pt x="12" y="99"/>
                    <a:pt x="39" y="153"/>
                    <a:pt x="137" y="125"/>
                  </a:cubicBezTo>
                  <a:cubicBezTo>
                    <a:pt x="238" y="96"/>
                    <a:pt x="199" y="0"/>
                    <a:pt x="199" y="0"/>
                  </a:cubicBezTo>
                  <a:cubicBezTo>
                    <a:pt x="199" y="0"/>
                    <a:pt x="85" y="3"/>
                    <a:pt x="0" y="65"/>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8" name="Freeform 20"/>
            <p:cNvSpPr/>
            <p:nvPr/>
          </p:nvSpPr>
          <p:spPr bwMode="auto">
            <a:xfrm>
              <a:off x="6137930" y="2189233"/>
              <a:ext cx="54343" cy="94784"/>
            </a:xfrm>
            <a:custGeom>
              <a:avLst/>
              <a:gdLst>
                <a:gd name="T0" fmla="*/ 46 w 53"/>
                <a:gd name="T1" fmla="*/ 40 h 92"/>
                <a:gd name="T2" fmla="*/ 40 w 53"/>
                <a:gd name="T3" fmla="*/ 89 h 92"/>
                <a:gd name="T4" fmla="*/ 8 w 53"/>
                <a:gd name="T5" fmla="*/ 52 h 92"/>
                <a:gd name="T6" fmla="*/ 13 w 53"/>
                <a:gd name="T7" fmla="*/ 3 h 92"/>
                <a:gd name="T8" fmla="*/ 46 w 53"/>
                <a:gd name="T9" fmla="*/ 40 h 92"/>
              </a:gdLst>
              <a:ahLst/>
              <a:cxnLst>
                <a:cxn ang="0">
                  <a:pos x="T0" y="T1"/>
                </a:cxn>
                <a:cxn ang="0">
                  <a:pos x="T2" y="T3"/>
                </a:cxn>
                <a:cxn ang="0">
                  <a:pos x="T4" y="T5"/>
                </a:cxn>
                <a:cxn ang="0">
                  <a:pos x="T6" y="T7"/>
                </a:cxn>
                <a:cxn ang="0">
                  <a:pos x="T8" y="T9"/>
                </a:cxn>
              </a:cxnLst>
              <a:rect l="0" t="0" r="r" b="b"/>
              <a:pathLst>
                <a:path w="53" h="92">
                  <a:moveTo>
                    <a:pt x="46" y="40"/>
                  </a:moveTo>
                  <a:cubicBezTo>
                    <a:pt x="53" y="64"/>
                    <a:pt x="50" y="86"/>
                    <a:pt x="40" y="89"/>
                  </a:cubicBezTo>
                  <a:cubicBezTo>
                    <a:pt x="30" y="92"/>
                    <a:pt x="15" y="76"/>
                    <a:pt x="8" y="52"/>
                  </a:cubicBezTo>
                  <a:cubicBezTo>
                    <a:pt x="0" y="28"/>
                    <a:pt x="3" y="6"/>
                    <a:pt x="13" y="3"/>
                  </a:cubicBezTo>
                  <a:cubicBezTo>
                    <a:pt x="24" y="0"/>
                    <a:pt x="38" y="16"/>
                    <a:pt x="46" y="4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9" name="Freeform 21"/>
            <p:cNvSpPr/>
            <p:nvPr/>
          </p:nvSpPr>
          <p:spPr bwMode="auto">
            <a:xfrm>
              <a:off x="6427970" y="2098240"/>
              <a:ext cx="54975" cy="96048"/>
            </a:xfrm>
            <a:custGeom>
              <a:avLst/>
              <a:gdLst>
                <a:gd name="T0" fmla="*/ 45 w 53"/>
                <a:gd name="T1" fmla="*/ 41 h 93"/>
                <a:gd name="T2" fmla="*/ 40 w 53"/>
                <a:gd name="T3" fmla="*/ 90 h 93"/>
                <a:gd name="T4" fmla="*/ 8 w 53"/>
                <a:gd name="T5" fmla="*/ 53 h 93"/>
                <a:gd name="T6" fmla="*/ 13 w 53"/>
                <a:gd name="T7" fmla="*/ 4 h 93"/>
                <a:gd name="T8" fmla="*/ 45 w 53"/>
                <a:gd name="T9" fmla="*/ 41 h 93"/>
              </a:gdLst>
              <a:ahLst/>
              <a:cxnLst>
                <a:cxn ang="0">
                  <a:pos x="T0" y="T1"/>
                </a:cxn>
                <a:cxn ang="0">
                  <a:pos x="T2" y="T3"/>
                </a:cxn>
                <a:cxn ang="0">
                  <a:pos x="T4" y="T5"/>
                </a:cxn>
                <a:cxn ang="0">
                  <a:pos x="T6" y="T7"/>
                </a:cxn>
                <a:cxn ang="0">
                  <a:pos x="T8" y="T9"/>
                </a:cxn>
              </a:cxnLst>
              <a:rect l="0" t="0" r="r" b="b"/>
              <a:pathLst>
                <a:path w="53" h="93">
                  <a:moveTo>
                    <a:pt x="45" y="41"/>
                  </a:moveTo>
                  <a:cubicBezTo>
                    <a:pt x="53" y="65"/>
                    <a:pt x="50" y="87"/>
                    <a:pt x="40" y="90"/>
                  </a:cubicBezTo>
                  <a:cubicBezTo>
                    <a:pt x="29" y="93"/>
                    <a:pt x="15" y="76"/>
                    <a:pt x="8" y="53"/>
                  </a:cubicBezTo>
                  <a:cubicBezTo>
                    <a:pt x="0" y="29"/>
                    <a:pt x="3" y="7"/>
                    <a:pt x="13" y="4"/>
                  </a:cubicBezTo>
                  <a:cubicBezTo>
                    <a:pt x="24" y="0"/>
                    <a:pt x="38" y="17"/>
                    <a:pt x="45" y="4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Tree>
  </p:cSld>
  <p:clrMapOvr>
    <a:masterClrMapping/>
  </p:clrMapOvr>
  <mc:AlternateContent xmlns:mc="http://schemas.openxmlformats.org/markup-compatibility/2006" xmlns:p14="http://schemas.microsoft.com/office/powerpoint/2010/main">
    <mc:Choice Requires="p14">
      <p:transition spd="slow" p14:dur="25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85"/>
                                        </p:tgtEl>
                                        <p:attrNameLst>
                                          <p:attrName>style.visibility</p:attrName>
                                        </p:attrNameLst>
                                      </p:cBhvr>
                                      <p:to>
                                        <p:strVal val="visible"/>
                                      </p:to>
                                    </p:set>
                                    <p:animEffect transition="in" filter="barn(inVertical)">
                                      <p:cBhvr>
                                        <p:cTn id="7" dur="500"/>
                                        <p:tgtEl>
                                          <p:spTgt spid="28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24"/>
                                        </p:tgtEl>
                                        <p:attrNameLst>
                                          <p:attrName>style.visibility</p:attrName>
                                        </p:attrNameLst>
                                      </p:cBhvr>
                                      <p:to>
                                        <p:strVal val="visible"/>
                                      </p:to>
                                    </p:set>
                                    <p:anim calcmode="lin" valueType="num">
                                      <p:cBhvr additive="base">
                                        <p:cTn id="11" dur="500" fill="hold"/>
                                        <p:tgtEl>
                                          <p:spTgt spid="324"/>
                                        </p:tgtEl>
                                        <p:attrNameLst>
                                          <p:attrName>ppt_x</p:attrName>
                                        </p:attrNameLst>
                                      </p:cBhvr>
                                      <p:tavLst>
                                        <p:tav tm="0">
                                          <p:val>
                                            <p:strVal val="#ppt_x"/>
                                          </p:val>
                                        </p:tav>
                                        <p:tav tm="100000">
                                          <p:val>
                                            <p:strVal val="#ppt_x"/>
                                          </p:val>
                                        </p:tav>
                                      </p:tavLst>
                                    </p:anim>
                                    <p:anim calcmode="lin" valueType="num">
                                      <p:cBhvr additive="base">
                                        <p:cTn id="12" dur="500" fill="hold"/>
                                        <p:tgtEl>
                                          <p:spTgt spid="32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8" presetClass="entr" presetSubtype="6"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strips(downRight)">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14</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400828" y="1142587"/>
            <a:ext cx="6047864"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三、 牛刀小试，初显身手</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7" name="TextBox 280">
            <a:hlinkClick r:id="rId5" action="ppaction://hlinksldjump"/>
          </p:cNvPr>
          <p:cNvSpPr txBox="1"/>
          <p:nvPr/>
        </p:nvSpPr>
        <p:spPr>
          <a:xfrm>
            <a:off x="5565125" y="224031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一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8" name="TextBox 280">
            <a:hlinkClick r:id="rId6" action="ppaction://hlinksldjump"/>
          </p:cNvPr>
          <p:cNvSpPr txBox="1"/>
          <p:nvPr/>
        </p:nvSpPr>
        <p:spPr>
          <a:xfrm>
            <a:off x="5565124" y="294288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二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TextBox 280">
            <a:hlinkClick r:id="rId7" action="ppaction://hlinksldjump"/>
          </p:cNvPr>
          <p:cNvSpPr txBox="1"/>
          <p:nvPr/>
        </p:nvSpPr>
        <p:spPr>
          <a:xfrm>
            <a:off x="5563523" y="364545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三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0" name="TextBox 280">
            <a:hlinkClick r:id="rId8" action="ppaction://hlinksldjump"/>
          </p:cNvPr>
          <p:cNvSpPr txBox="1"/>
          <p:nvPr/>
        </p:nvSpPr>
        <p:spPr>
          <a:xfrm>
            <a:off x="5563523" y="434802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四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TextBox 280">
            <a:hlinkClick r:id="rId9" action="ppaction://hlinksldjump"/>
          </p:cNvPr>
          <p:cNvSpPr txBox="1"/>
          <p:nvPr/>
        </p:nvSpPr>
        <p:spPr>
          <a:xfrm>
            <a:off x="5563523" y="505059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五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2" name="TextBox 280">
            <a:hlinkClick r:id="rId10" action="ppaction://hlinksldjump"/>
          </p:cNvPr>
          <p:cNvSpPr txBox="1"/>
          <p:nvPr/>
        </p:nvSpPr>
        <p:spPr>
          <a:xfrm>
            <a:off x="8589808" y="224031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六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TextBox 280">
            <a:hlinkClick r:id="rId11" action="ppaction://hlinksldjump"/>
          </p:cNvPr>
          <p:cNvSpPr txBox="1"/>
          <p:nvPr/>
        </p:nvSpPr>
        <p:spPr>
          <a:xfrm>
            <a:off x="8589808" y="2950694"/>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七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TextBox 280">
            <a:hlinkClick r:id="rId12" action="ppaction://hlinksldjump"/>
          </p:cNvPr>
          <p:cNvSpPr txBox="1"/>
          <p:nvPr/>
        </p:nvSpPr>
        <p:spPr>
          <a:xfrm>
            <a:off x="8589808" y="3642929"/>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八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TextBox 280">
            <a:hlinkClick r:id="rId13" action="ppaction://hlinksldjump"/>
          </p:cNvPr>
          <p:cNvSpPr txBox="1"/>
          <p:nvPr/>
        </p:nvSpPr>
        <p:spPr>
          <a:xfrm>
            <a:off x="8589808" y="4351314"/>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九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TextBox 280">
            <a:hlinkClick r:id="rId14" action="ppaction://hlinksldjump"/>
          </p:cNvPr>
          <p:cNvSpPr txBox="1"/>
          <p:nvPr/>
        </p:nvSpPr>
        <p:spPr>
          <a:xfrm>
            <a:off x="8589807" y="5009773"/>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十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anim calcmode="lin" valueType="num">
                                      <p:cBhvr>
                                        <p:cTn id="23" dur="500" fill="hold"/>
                                        <p:tgtEl>
                                          <p:spTgt spid="7"/>
                                        </p:tgtEl>
                                        <p:attrNameLst>
                                          <p:attrName>ppt_x</p:attrName>
                                        </p:attrNameLst>
                                      </p:cBhvr>
                                      <p:tavLst>
                                        <p:tav tm="0">
                                          <p:val>
                                            <p:strVal val="#ppt_x"/>
                                          </p:val>
                                        </p:tav>
                                        <p:tav tm="100000">
                                          <p:val>
                                            <p:strVal val="#ppt_x"/>
                                          </p:val>
                                        </p:tav>
                                      </p:tavLst>
                                    </p:anim>
                                    <p:anim calcmode="lin" valueType="num">
                                      <p:cBhvr>
                                        <p:cTn id="24" dur="5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anim calcmode="lin" valueType="num">
                                      <p:cBhvr>
                                        <p:cTn id="28" dur="500" fill="hold"/>
                                        <p:tgtEl>
                                          <p:spTgt spid="8"/>
                                        </p:tgtEl>
                                        <p:attrNameLst>
                                          <p:attrName>ppt_x</p:attrName>
                                        </p:attrNameLst>
                                      </p:cBhvr>
                                      <p:tavLst>
                                        <p:tav tm="0">
                                          <p:val>
                                            <p:strVal val="#ppt_x"/>
                                          </p:val>
                                        </p:tav>
                                        <p:tav tm="100000">
                                          <p:val>
                                            <p:strVal val="#ppt_x"/>
                                          </p:val>
                                        </p:tav>
                                      </p:tavLst>
                                    </p:anim>
                                    <p:anim calcmode="lin" valueType="num">
                                      <p:cBhvr>
                                        <p:cTn id="29" dur="5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anim calcmode="lin" valueType="num">
                                      <p:cBhvr>
                                        <p:cTn id="33" dur="500" fill="hold"/>
                                        <p:tgtEl>
                                          <p:spTgt spid="9"/>
                                        </p:tgtEl>
                                        <p:attrNameLst>
                                          <p:attrName>ppt_x</p:attrName>
                                        </p:attrNameLst>
                                      </p:cBhvr>
                                      <p:tavLst>
                                        <p:tav tm="0">
                                          <p:val>
                                            <p:strVal val="#ppt_x"/>
                                          </p:val>
                                        </p:tav>
                                        <p:tav tm="100000">
                                          <p:val>
                                            <p:strVal val="#ppt_x"/>
                                          </p:val>
                                        </p:tav>
                                      </p:tavLst>
                                    </p:anim>
                                    <p:anim calcmode="lin" valueType="num">
                                      <p:cBhvr>
                                        <p:cTn id="34" dur="5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anim calcmode="lin" valueType="num">
                                      <p:cBhvr>
                                        <p:cTn id="38" dur="500" fill="hold"/>
                                        <p:tgtEl>
                                          <p:spTgt spid="10"/>
                                        </p:tgtEl>
                                        <p:attrNameLst>
                                          <p:attrName>ppt_x</p:attrName>
                                        </p:attrNameLst>
                                      </p:cBhvr>
                                      <p:tavLst>
                                        <p:tav tm="0">
                                          <p:val>
                                            <p:strVal val="#ppt_x"/>
                                          </p:val>
                                        </p:tav>
                                        <p:tav tm="100000">
                                          <p:val>
                                            <p:strVal val="#ppt_x"/>
                                          </p:val>
                                        </p:tav>
                                      </p:tavLst>
                                    </p:anim>
                                    <p:anim calcmode="lin" valueType="num">
                                      <p:cBhvr>
                                        <p:cTn id="39" dur="5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anim calcmode="lin" valueType="num">
                                      <p:cBhvr>
                                        <p:cTn id="43" dur="500" fill="hold"/>
                                        <p:tgtEl>
                                          <p:spTgt spid="11"/>
                                        </p:tgtEl>
                                        <p:attrNameLst>
                                          <p:attrName>ppt_x</p:attrName>
                                        </p:attrNameLst>
                                      </p:cBhvr>
                                      <p:tavLst>
                                        <p:tav tm="0">
                                          <p:val>
                                            <p:strVal val="#ppt_x"/>
                                          </p:val>
                                        </p:tav>
                                        <p:tav tm="100000">
                                          <p:val>
                                            <p:strVal val="#ppt_x"/>
                                          </p:val>
                                        </p:tav>
                                      </p:tavLst>
                                    </p:anim>
                                    <p:anim calcmode="lin" valueType="num">
                                      <p:cBhvr>
                                        <p:cTn id="44" dur="500" fill="hold"/>
                                        <p:tgtEl>
                                          <p:spTgt spid="1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anim calcmode="lin" valueType="num">
                                      <p:cBhvr>
                                        <p:cTn id="48" dur="500" fill="hold"/>
                                        <p:tgtEl>
                                          <p:spTgt spid="12"/>
                                        </p:tgtEl>
                                        <p:attrNameLst>
                                          <p:attrName>ppt_x</p:attrName>
                                        </p:attrNameLst>
                                      </p:cBhvr>
                                      <p:tavLst>
                                        <p:tav tm="0">
                                          <p:val>
                                            <p:strVal val="#ppt_x"/>
                                          </p:val>
                                        </p:tav>
                                        <p:tav tm="100000">
                                          <p:val>
                                            <p:strVal val="#ppt_x"/>
                                          </p:val>
                                        </p:tav>
                                      </p:tavLst>
                                    </p:anim>
                                    <p:anim calcmode="lin" valueType="num">
                                      <p:cBhvr>
                                        <p:cTn id="49" dur="5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anim calcmode="lin" valueType="num">
                                      <p:cBhvr>
                                        <p:cTn id="53" dur="500" fill="hold"/>
                                        <p:tgtEl>
                                          <p:spTgt spid="13"/>
                                        </p:tgtEl>
                                        <p:attrNameLst>
                                          <p:attrName>ppt_x</p:attrName>
                                        </p:attrNameLst>
                                      </p:cBhvr>
                                      <p:tavLst>
                                        <p:tav tm="0">
                                          <p:val>
                                            <p:strVal val="#ppt_x"/>
                                          </p:val>
                                        </p:tav>
                                        <p:tav tm="100000">
                                          <p:val>
                                            <p:strVal val="#ppt_x"/>
                                          </p:val>
                                        </p:tav>
                                      </p:tavLst>
                                    </p:anim>
                                    <p:anim calcmode="lin" valueType="num">
                                      <p:cBhvr>
                                        <p:cTn id="54" dur="5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anim calcmode="lin" valueType="num">
                                      <p:cBhvr>
                                        <p:cTn id="58" dur="500" fill="hold"/>
                                        <p:tgtEl>
                                          <p:spTgt spid="14"/>
                                        </p:tgtEl>
                                        <p:attrNameLst>
                                          <p:attrName>ppt_x</p:attrName>
                                        </p:attrNameLst>
                                      </p:cBhvr>
                                      <p:tavLst>
                                        <p:tav tm="0">
                                          <p:val>
                                            <p:strVal val="#ppt_x"/>
                                          </p:val>
                                        </p:tav>
                                        <p:tav tm="100000">
                                          <p:val>
                                            <p:strVal val="#ppt_x"/>
                                          </p:val>
                                        </p:tav>
                                      </p:tavLst>
                                    </p:anim>
                                    <p:anim calcmode="lin" valueType="num">
                                      <p:cBhvr>
                                        <p:cTn id="59" dur="500" fill="hold"/>
                                        <p:tgtEl>
                                          <p:spTgt spid="1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anim calcmode="lin" valueType="num">
                                      <p:cBhvr>
                                        <p:cTn id="63" dur="500" fill="hold"/>
                                        <p:tgtEl>
                                          <p:spTgt spid="15"/>
                                        </p:tgtEl>
                                        <p:attrNameLst>
                                          <p:attrName>ppt_x</p:attrName>
                                        </p:attrNameLst>
                                      </p:cBhvr>
                                      <p:tavLst>
                                        <p:tav tm="0">
                                          <p:val>
                                            <p:strVal val="#ppt_x"/>
                                          </p:val>
                                        </p:tav>
                                        <p:tav tm="100000">
                                          <p:val>
                                            <p:strVal val="#ppt_x"/>
                                          </p:val>
                                        </p:tav>
                                      </p:tavLst>
                                    </p:anim>
                                    <p:anim calcmode="lin" valueType="num">
                                      <p:cBhvr>
                                        <p:cTn id="64" dur="500" fill="hold"/>
                                        <p:tgtEl>
                                          <p:spTgt spid="1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500"/>
                                        <p:tgtEl>
                                          <p:spTgt spid="16"/>
                                        </p:tgtEl>
                                      </p:cBhvr>
                                    </p:animEffect>
                                    <p:anim calcmode="lin" valueType="num">
                                      <p:cBhvr>
                                        <p:cTn id="68" dur="500" fill="hold"/>
                                        <p:tgtEl>
                                          <p:spTgt spid="16"/>
                                        </p:tgtEl>
                                        <p:attrNameLst>
                                          <p:attrName>ppt_x</p:attrName>
                                        </p:attrNameLst>
                                      </p:cBhvr>
                                      <p:tavLst>
                                        <p:tav tm="0">
                                          <p:val>
                                            <p:strVal val="#ppt_x"/>
                                          </p:val>
                                        </p:tav>
                                        <p:tav tm="100000">
                                          <p:val>
                                            <p:strVal val="#ppt_x"/>
                                          </p:val>
                                        </p:tav>
                                      </p:tavLst>
                                    </p:anim>
                                    <p:anim calcmode="lin" valueType="num">
                                      <p:cBhvr>
                                        <p:cTn id="6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7" grpId="0"/>
      <p:bldP spid="8" grpId="0"/>
      <p:bldP spid="9" grpId="0"/>
      <p:bldP spid="10" grpId="0"/>
      <p:bldP spid="11" grpId="0"/>
      <p:bldP spid="12" grpId="0"/>
      <p:bldP spid="13" grpId="0"/>
      <p:bldP spid="14" grpId="0"/>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一 </a:t>
            </a:r>
          </a:p>
        </p:txBody>
      </p:sp>
      <p:sp>
        <p:nvSpPr>
          <p:cNvPr id="3" name="内容占位符 2"/>
          <p:cNvSpPr>
            <a:spLocks noGrp="1"/>
          </p:cNvSpPr>
          <p:nvPr>
            <p:ph idx="1"/>
          </p:nvPr>
        </p:nvSpPr>
        <p:spPr>
          <a:xfrm>
            <a:off x="386201" y="944596"/>
            <a:ext cx="10311430" cy="5913404"/>
          </a:xfrm>
        </p:spPr>
        <p:txBody>
          <a:bodyPr>
            <a:normAutofit fontScale="92500"/>
          </a:bodyPr>
          <a:lstStyle/>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Sarah called and left a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message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for you on the answering machine.</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口信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文件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消息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纸条</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I’ve sent off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applications</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for four different jobs.</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申请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应用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咨询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适用</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Since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you ask, I will tell you why.</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如果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既然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自从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因此</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Gradually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we learned to use the computer.</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迅速地</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突然地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逐渐地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幸运地</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I believe that he is very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anxious</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about her.</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思念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担心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痛恨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热爱</a:t>
            </a:r>
          </a:p>
        </p:txBody>
      </p:sp>
      <p:sp>
        <p:nvSpPr>
          <p:cNvPr id="23" name="TextBox 22"/>
          <p:cNvSpPr txBox="1"/>
          <p:nvPr/>
        </p:nvSpPr>
        <p:spPr>
          <a:xfrm>
            <a:off x="7078548" y="369623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15</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6905828" y="247900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9" name="TextBox 22"/>
          <p:cNvSpPr txBox="1"/>
          <p:nvPr/>
        </p:nvSpPr>
        <p:spPr>
          <a:xfrm>
            <a:off x="7023303" y="135371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10" name="TextBox 22"/>
          <p:cNvSpPr txBox="1"/>
          <p:nvPr/>
        </p:nvSpPr>
        <p:spPr>
          <a:xfrm>
            <a:off x="7231584" y="485021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11" name="TextBox 22"/>
          <p:cNvSpPr txBox="1"/>
          <p:nvPr/>
        </p:nvSpPr>
        <p:spPr>
          <a:xfrm>
            <a:off x="7023303" y="603873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12" name="文本框 11">
            <a:hlinkClick r:id="rId4" action="ppaction://hlinksldjump"/>
          </p:cNvPr>
          <p:cNvSpPr txBox="1"/>
          <p:nvPr/>
        </p:nvSpPr>
        <p:spPr>
          <a:xfrm>
            <a:off x="3151086" y="226814"/>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outVertical)">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1223849" cy="6418053"/>
          </a:xfrm>
        </p:spPr>
        <p:txBody>
          <a:bodyPr>
            <a:normAutofit fontScale="925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400" b="1" dirty="0">
                <a:latin typeface="微软雅黑" panose="020B0503020204020204" pitchFamily="34" charset="-122"/>
                <a:ea typeface="微软雅黑" panose="020B0503020204020204" pitchFamily="34" charset="-122"/>
              </a:rPr>
              <a:t>1. </a:t>
            </a:r>
            <a:r>
              <a:rPr lang="zh-CN" altLang="en-US" sz="2400" b="1" dirty="0">
                <a:latin typeface="微软雅黑" panose="020B0503020204020204" pitchFamily="34" charset="-122"/>
                <a:ea typeface="微软雅黑" panose="020B0503020204020204" pitchFamily="34" charset="-122"/>
              </a:rPr>
              <a:t>本题考查名词。可运用语境法，结合句意“萨拉打过电话并且通过答录机给你留了</a:t>
            </a:r>
            <a:r>
              <a:rPr lang="zh-CN" altLang="en-US" sz="2400" b="1" u="sng" dirty="0">
                <a:latin typeface="微软雅黑" panose="020B0503020204020204" pitchFamily="34" charset="-122"/>
                <a:ea typeface="微软雅黑" panose="020B0503020204020204" pitchFamily="34" charset="-122"/>
              </a:rPr>
              <a:t>口信</a:t>
            </a:r>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leave a message for“</a:t>
            </a:r>
            <a:r>
              <a:rPr lang="zh-CN" altLang="en-US" sz="2400" b="1" dirty="0">
                <a:latin typeface="微软雅黑" panose="020B0503020204020204" pitchFamily="34" charset="-122"/>
                <a:ea typeface="微软雅黑" panose="020B0503020204020204" pitchFamily="34" charset="-122"/>
              </a:rPr>
              <a:t>给</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留口信”，故此题正确答案为：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2. </a:t>
            </a:r>
            <a:r>
              <a:rPr lang="zh-CN" altLang="en-US" sz="2400" b="1" dirty="0">
                <a:latin typeface="微软雅黑" panose="020B0503020204020204" pitchFamily="34" charset="-122"/>
                <a:ea typeface="微软雅黑" panose="020B0503020204020204" pitchFamily="34" charset="-122"/>
              </a:rPr>
              <a:t>本题考查名词。</a:t>
            </a:r>
            <a:r>
              <a:rPr lang="en-US" altLang="zh-CN" sz="2400" b="1" dirty="0">
                <a:latin typeface="微软雅黑" panose="020B0503020204020204" pitchFamily="34" charset="-122"/>
                <a:ea typeface="微软雅黑" panose="020B0503020204020204" pitchFamily="34" charset="-122"/>
              </a:rPr>
              <a:t>application “</a:t>
            </a:r>
            <a:r>
              <a:rPr lang="zh-CN" altLang="en-US" sz="2400" b="1" dirty="0">
                <a:latin typeface="微软雅黑" panose="020B0503020204020204" pitchFamily="34" charset="-122"/>
                <a:ea typeface="微软雅黑" panose="020B0503020204020204" pitchFamily="34" charset="-122"/>
              </a:rPr>
              <a:t>申请、应用”，结合句意“我寄出了求职信，分别</a:t>
            </a:r>
            <a:r>
              <a:rPr lang="zh-CN" altLang="en-US" sz="2400" b="1" u="sng" dirty="0">
                <a:latin typeface="微软雅黑" panose="020B0503020204020204" pitchFamily="34" charset="-122"/>
                <a:ea typeface="微软雅黑" panose="020B0503020204020204" pitchFamily="34" charset="-122"/>
              </a:rPr>
              <a:t>申请</a:t>
            </a:r>
            <a:r>
              <a:rPr lang="en-US" altLang="zh-CN" sz="2400" b="1" dirty="0">
                <a:latin typeface="微软雅黑" panose="020B0503020204020204" pitchFamily="34" charset="-122"/>
                <a:ea typeface="微软雅黑" panose="020B0503020204020204" pitchFamily="34" charset="-122"/>
              </a:rPr>
              <a:t>4</a:t>
            </a:r>
            <a:r>
              <a:rPr lang="zh-CN" altLang="en-US" sz="2400" b="1" dirty="0">
                <a:latin typeface="微软雅黑" panose="020B0503020204020204" pitchFamily="34" charset="-122"/>
                <a:ea typeface="微软雅黑" panose="020B0503020204020204" pitchFamily="34" charset="-122"/>
              </a:rPr>
              <a:t>份不同的工作”，故此题正确答案为：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3. </a:t>
            </a:r>
            <a:r>
              <a:rPr lang="zh-CN" altLang="en-US" sz="2400" b="1" dirty="0">
                <a:latin typeface="微软雅黑" panose="020B0503020204020204" pitchFamily="34" charset="-122"/>
                <a:ea typeface="微软雅黑" panose="020B0503020204020204" pitchFamily="34" charset="-122"/>
              </a:rPr>
              <a:t>本题考查连词。</a:t>
            </a:r>
            <a:r>
              <a:rPr lang="en-US" altLang="zh-CN" sz="2400" b="1" dirty="0">
                <a:latin typeface="微软雅黑" panose="020B0503020204020204" pitchFamily="34" charset="-122"/>
                <a:ea typeface="微软雅黑" panose="020B0503020204020204" pitchFamily="34" charset="-122"/>
              </a:rPr>
              <a:t>since“</a:t>
            </a:r>
            <a:r>
              <a:rPr lang="zh-CN" altLang="en-US" sz="2400" b="1" dirty="0">
                <a:latin typeface="微软雅黑" panose="020B0503020204020204" pitchFamily="34" charset="-122"/>
                <a:ea typeface="微软雅黑" panose="020B0503020204020204" pitchFamily="34" charset="-122"/>
              </a:rPr>
              <a:t>既然、自从”，结合句意“</a:t>
            </a:r>
            <a:r>
              <a:rPr lang="zh-CN" altLang="en-US" sz="2400" b="1" u="sng" dirty="0">
                <a:latin typeface="微软雅黑" panose="020B0503020204020204" pitchFamily="34" charset="-122"/>
                <a:ea typeface="微软雅黑" panose="020B0503020204020204" pitchFamily="34" charset="-122"/>
              </a:rPr>
              <a:t>既然</a:t>
            </a:r>
            <a:r>
              <a:rPr lang="zh-CN" altLang="en-US" sz="2400" b="1" dirty="0">
                <a:latin typeface="微软雅黑" panose="020B0503020204020204" pitchFamily="34" charset="-122"/>
                <a:ea typeface="微软雅黑" panose="020B0503020204020204" pitchFamily="34" charset="-122"/>
              </a:rPr>
              <a:t>你问了，</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我将会告诉你为什么”，故此题正确答案为：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4. </a:t>
            </a:r>
            <a:r>
              <a:rPr lang="zh-CN" altLang="en-US" sz="2400" b="1" dirty="0">
                <a:latin typeface="微软雅黑" panose="020B0503020204020204" pitchFamily="34" charset="-122"/>
                <a:ea typeface="微软雅黑" panose="020B0503020204020204" pitchFamily="34" charset="-122"/>
              </a:rPr>
              <a:t>本题考查副词。可运用词根词缀法，</a:t>
            </a:r>
            <a:r>
              <a:rPr lang="en-US" altLang="zh-CN" sz="2400" b="1" dirty="0">
                <a:latin typeface="微软雅黑" panose="020B0503020204020204" pitchFamily="34" charset="-122"/>
                <a:ea typeface="微软雅黑" panose="020B0503020204020204" pitchFamily="34" charset="-122"/>
              </a:rPr>
              <a:t>gradual“</a:t>
            </a:r>
            <a:r>
              <a:rPr lang="zh-CN" altLang="en-US" sz="2400" b="1" dirty="0">
                <a:latin typeface="微软雅黑" panose="020B0503020204020204" pitchFamily="34" charset="-122"/>
                <a:ea typeface="微软雅黑" panose="020B0503020204020204" pitchFamily="34" charset="-122"/>
              </a:rPr>
              <a:t>逐渐的”，</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a:t>
            </a:r>
            <a:r>
              <a:rPr lang="en-US" altLang="zh-CN" sz="2400" b="1" dirty="0" err="1">
                <a:latin typeface="微软雅黑" panose="020B0503020204020204" pitchFamily="34" charset="-122"/>
                <a:ea typeface="微软雅黑" panose="020B0503020204020204" pitchFamily="34" charset="-122"/>
              </a:rPr>
              <a:t>ly</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是副词后缀，所以，结合句意“</a:t>
            </a:r>
            <a:r>
              <a:rPr lang="zh-CN" altLang="en-US" sz="2400" b="1" u="sng" dirty="0">
                <a:latin typeface="微软雅黑" panose="020B0503020204020204" pitchFamily="34" charset="-122"/>
                <a:ea typeface="微软雅黑" panose="020B0503020204020204" pitchFamily="34" charset="-122"/>
              </a:rPr>
              <a:t>逐渐地</a:t>
            </a:r>
            <a:r>
              <a:rPr lang="zh-CN" altLang="en-US" sz="2400" b="1" dirty="0">
                <a:latin typeface="微软雅黑" panose="020B0503020204020204" pitchFamily="34" charset="-122"/>
                <a:ea typeface="微软雅黑" panose="020B0503020204020204" pitchFamily="34" charset="-122"/>
              </a:rPr>
              <a:t>，我们学会了使用电脑”，</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故此题正确答案为：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5. </a:t>
            </a:r>
            <a:r>
              <a:rPr lang="zh-CN" altLang="en-US" sz="2400" b="1" dirty="0">
                <a:latin typeface="微软雅黑" panose="020B0503020204020204" pitchFamily="34" charset="-122"/>
                <a:ea typeface="微软雅黑" panose="020B0503020204020204" pitchFamily="34" charset="-122"/>
              </a:rPr>
              <a:t>本题考查形容词。</a:t>
            </a:r>
            <a:r>
              <a:rPr lang="en-US" altLang="zh-CN" sz="2400" b="1" dirty="0">
                <a:latin typeface="微软雅黑" panose="020B0503020204020204" pitchFamily="34" charset="-122"/>
                <a:ea typeface="微软雅黑" panose="020B0503020204020204" pitchFamily="34" charset="-122"/>
              </a:rPr>
              <a:t>anxious“</a:t>
            </a:r>
            <a:r>
              <a:rPr lang="zh-CN" altLang="en-US" sz="2400" b="1" dirty="0">
                <a:latin typeface="微软雅黑" panose="020B0503020204020204" pitchFamily="34" charset="-122"/>
                <a:ea typeface="微软雅黑" panose="020B0503020204020204" pitchFamily="34" charset="-122"/>
              </a:rPr>
              <a:t>担心的、焦虑的”，结合句意“我相信，</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他非常</a:t>
            </a:r>
            <a:r>
              <a:rPr lang="zh-CN" altLang="en-US" sz="2400" b="1" u="sng" dirty="0">
                <a:latin typeface="微软雅黑" panose="020B0503020204020204" pitchFamily="34" charset="-122"/>
                <a:ea typeface="微软雅黑" panose="020B0503020204020204" pitchFamily="34" charset="-122"/>
              </a:rPr>
              <a:t>担心</a:t>
            </a:r>
            <a:r>
              <a:rPr lang="zh-CN" altLang="en-US" sz="2400" b="1" dirty="0">
                <a:latin typeface="微软雅黑" panose="020B0503020204020204" pitchFamily="34" charset="-122"/>
                <a:ea typeface="微软雅黑" panose="020B0503020204020204" pitchFamily="34" charset="-122"/>
              </a:rPr>
              <a:t>她”，故此题正确答案为：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wipe(up)">
                                      <p:cBhvr>
                                        <p:cTn id="14" dur="500"/>
                                        <p:tgtEl>
                                          <p:spTgt spid="3">
                                            <p:txEl>
                                              <p:pRg st="1" end="1"/>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up)">
                                      <p:cBhvr>
                                        <p:cTn id="20" dur="500"/>
                                        <p:tgtEl>
                                          <p:spTgt spid="3">
                                            <p:txEl>
                                              <p:pRg st="3" end="3"/>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up)">
                                      <p:cBhvr>
                                        <p:cTn id="23" dur="500"/>
                                        <p:tgtEl>
                                          <p:spTgt spid="3">
                                            <p:txEl>
                                              <p:pRg st="4" end="4"/>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wipe(up)">
                                      <p:cBhvr>
                                        <p:cTn id="26" dur="500"/>
                                        <p:tgtEl>
                                          <p:spTgt spid="3">
                                            <p:txEl>
                                              <p:pRg st="5" end="5"/>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wipe(up)">
                                      <p:cBhvr>
                                        <p:cTn id="29" dur="500"/>
                                        <p:tgtEl>
                                          <p:spTgt spid="3">
                                            <p:txEl>
                                              <p:pRg st="6" end="6"/>
                                            </p:txEl>
                                          </p:spTgt>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wipe(up)">
                                      <p:cBhvr>
                                        <p:cTn id="32" dur="500"/>
                                        <p:tgtEl>
                                          <p:spTgt spid="3">
                                            <p:txEl>
                                              <p:pRg st="7" end="7"/>
                                            </p:txEl>
                                          </p:spTgt>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wipe(up)">
                                      <p:cBhvr>
                                        <p:cTn id="35"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一 </a:t>
            </a:r>
          </a:p>
        </p:txBody>
      </p:sp>
      <p:sp>
        <p:nvSpPr>
          <p:cNvPr id="3" name="内容占位符 2"/>
          <p:cNvSpPr>
            <a:spLocks noGrp="1"/>
          </p:cNvSpPr>
          <p:nvPr>
            <p:ph idx="1"/>
          </p:nvPr>
        </p:nvSpPr>
        <p:spPr>
          <a:xfrm>
            <a:off x="386201" y="944596"/>
            <a:ext cx="10311430" cy="5913404"/>
          </a:xfrm>
        </p:spPr>
        <p:txBody>
          <a:bodyPr>
            <a:normAutofit lnSpcReduction="10000"/>
          </a:bodyPr>
          <a:lstStyle/>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 Unfortunately, they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got lost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in the forest.</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迷路了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丢钱了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得病了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遭罪了</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7. Health is more important than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wealth</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才华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外表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运气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财富</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8. Tom has been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collecting</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stamps for three years.</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收集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购买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浪费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使用</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 The housewife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is tired of</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doing housework every day.</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厌烦</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由于</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而疲劳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累了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无力</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10. We will have a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discussion</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tomorrow’s meeting.</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会议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决心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讨论</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谈话</a:t>
            </a:r>
          </a:p>
        </p:txBody>
      </p:sp>
      <p:sp>
        <p:nvSpPr>
          <p:cNvPr id="23" name="TextBox 22"/>
          <p:cNvSpPr txBox="1"/>
          <p:nvPr/>
        </p:nvSpPr>
        <p:spPr>
          <a:xfrm>
            <a:off x="8305631" y="343055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17</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7273122" y="236575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9" name="TextBox 22"/>
          <p:cNvSpPr txBox="1"/>
          <p:nvPr/>
        </p:nvSpPr>
        <p:spPr>
          <a:xfrm>
            <a:off x="7527123" y="125207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10" name="TextBox 22"/>
          <p:cNvSpPr txBox="1"/>
          <p:nvPr/>
        </p:nvSpPr>
        <p:spPr>
          <a:xfrm>
            <a:off x="9186375" y="461780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11" name="TextBox 22"/>
          <p:cNvSpPr txBox="1"/>
          <p:nvPr/>
        </p:nvSpPr>
        <p:spPr>
          <a:xfrm>
            <a:off x="9038419" y="580517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18" name="文本框 17">
            <a:hlinkClick r:id="rId4" action="ppaction://hlinksldjump"/>
          </p:cNvPr>
          <p:cNvSpPr txBox="1"/>
          <p:nvPr/>
        </p:nvSpPr>
        <p:spPr>
          <a:xfrm>
            <a:off x="3571135" y="21989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barn(outVertical)">
                                      <p:cBhvr>
                                        <p:cTn id="6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1223849" cy="6418053"/>
          </a:xfrm>
        </p:spPr>
        <p:txBody>
          <a:bodyPr>
            <a:normAutofit fontScale="92500" lnSpcReduction="1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400" b="1" dirty="0">
                <a:latin typeface="微软雅黑" panose="020B0503020204020204" pitchFamily="34" charset="-122"/>
                <a:ea typeface="微软雅黑" panose="020B0503020204020204" pitchFamily="34" charset="-122"/>
              </a:rPr>
              <a:t>6. </a:t>
            </a:r>
            <a:r>
              <a:rPr lang="zh-CN" altLang="en-US" sz="2400" b="1" dirty="0">
                <a:latin typeface="微软雅黑" panose="020B0503020204020204" pitchFamily="34" charset="-122"/>
                <a:ea typeface="微软雅黑" panose="020B0503020204020204" pitchFamily="34" charset="-122"/>
              </a:rPr>
              <a:t>本题考查动词词组。</a:t>
            </a:r>
            <a:r>
              <a:rPr lang="en-US" altLang="zh-CN" sz="2400" b="1" dirty="0">
                <a:latin typeface="微软雅黑" panose="020B0503020204020204" pitchFamily="34" charset="-122"/>
                <a:ea typeface="微软雅黑" panose="020B0503020204020204" pitchFamily="34" charset="-122"/>
              </a:rPr>
              <a:t>get lost“</a:t>
            </a:r>
            <a:r>
              <a:rPr lang="zh-CN" altLang="en-US" sz="2400" b="1" dirty="0">
                <a:latin typeface="微软雅黑" panose="020B0503020204020204" pitchFamily="34" charset="-122"/>
                <a:ea typeface="微软雅黑" panose="020B0503020204020204" pitchFamily="34" charset="-122"/>
              </a:rPr>
              <a:t>迷路”，结合句意“不幸的是，他们在森林里</a:t>
            </a:r>
            <a:r>
              <a:rPr lang="zh-CN" altLang="en-US" sz="2400" b="1" u="sng" dirty="0">
                <a:latin typeface="微软雅黑" panose="020B0503020204020204" pitchFamily="34" charset="-122"/>
                <a:ea typeface="微软雅黑" panose="020B0503020204020204" pitchFamily="34" charset="-122"/>
              </a:rPr>
              <a:t>迷路了</a:t>
            </a:r>
            <a:r>
              <a:rPr lang="zh-CN" altLang="en-US" sz="2400" b="1" dirty="0">
                <a:latin typeface="微软雅黑" panose="020B0503020204020204" pitchFamily="34" charset="-122"/>
                <a:ea typeface="微软雅黑" panose="020B0503020204020204" pitchFamily="34" charset="-122"/>
              </a:rPr>
              <a:t>”，故此题正确答案为：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7. </a:t>
            </a:r>
            <a:r>
              <a:rPr lang="zh-CN" altLang="en-US" sz="2400" b="1" dirty="0">
                <a:latin typeface="微软雅黑" panose="020B0503020204020204" pitchFamily="34" charset="-122"/>
                <a:ea typeface="微软雅黑" panose="020B0503020204020204" pitchFamily="34" charset="-122"/>
              </a:rPr>
              <a:t>本题考查名词。</a:t>
            </a:r>
            <a:r>
              <a:rPr lang="en-US" altLang="zh-CN" sz="2400" b="1" dirty="0">
                <a:latin typeface="微软雅黑" panose="020B0503020204020204" pitchFamily="34" charset="-122"/>
                <a:ea typeface="微软雅黑" panose="020B0503020204020204" pitchFamily="34" charset="-122"/>
              </a:rPr>
              <a:t>wealth“</a:t>
            </a:r>
            <a:r>
              <a:rPr lang="zh-CN" altLang="en-US" sz="2400" b="1" dirty="0">
                <a:latin typeface="微软雅黑" panose="020B0503020204020204" pitchFamily="34" charset="-122"/>
                <a:ea typeface="微软雅黑" panose="020B0503020204020204" pitchFamily="34" charset="-122"/>
              </a:rPr>
              <a:t>财富”，结合句意“健康比</a:t>
            </a:r>
            <a:r>
              <a:rPr lang="zh-CN" altLang="en-US" sz="2400" b="1" u="sng" dirty="0">
                <a:latin typeface="微软雅黑" panose="020B0503020204020204" pitchFamily="34" charset="-122"/>
                <a:ea typeface="微软雅黑" panose="020B0503020204020204" pitchFamily="34" charset="-122"/>
              </a:rPr>
              <a:t>财富</a:t>
            </a:r>
            <a:r>
              <a:rPr lang="zh-CN" altLang="en-US" sz="2400" b="1" dirty="0">
                <a:latin typeface="微软雅黑" panose="020B0503020204020204" pitchFamily="34" charset="-122"/>
                <a:ea typeface="微软雅黑" panose="020B0503020204020204" pitchFamily="34" charset="-122"/>
              </a:rPr>
              <a:t>更重要”，故此题正确答案为：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8. </a:t>
            </a:r>
            <a:r>
              <a:rPr lang="zh-CN" altLang="en-US" sz="2400" b="1" dirty="0">
                <a:latin typeface="微软雅黑" panose="020B0503020204020204" pitchFamily="34" charset="-122"/>
                <a:ea typeface="微软雅黑" panose="020B0503020204020204" pitchFamily="34" charset="-122"/>
              </a:rPr>
              <a:t>本题考查动词。</a:t>
            </a:r>
            <a:r>
              <a:rPr lang="en-US" altLang="zh-CN" sz="2400" b="1" dirty="0">
                <a:latin typeface="微软雅黑" panose="020B0503020204020204" pitchFamily="34" charset="-122"/>
                <a:ea typeface="微软雅黑" panose="020B0503020204020204" pitchFamily="34" charset="-122"/>
              </a:rPr>
              <a:t>collect“</a:t>
            </a:r>
            <a:r>
              <a:rPr lang="zh-CN" altLang="en-US" sz="2400" b="1" dirty="0">
                <a:latin typeface="微软雅黑" panose="020B0503020204020204" pitchFamily="34" charset="-122"/>
                <a:ea typeface="微软雅黑" panose="020B0503020204020204" pitchFamily="34" charset="-122"/>
              </a:rPr>
              <a:t>收集”，结合句意“汤姆已经</a:t>
            </a:r>
            <a:r>
              <a:rPr lang="zh-CN" altLang="en-US" sz="2400" b="1" u="sng" dirty="0">
                <a:latin typeface="微软雅黑" panose="020B0503020204020204" pitchFamily="34" charset="-122"/>
                <a:ea typeface="微软雅黑" panose="020B0503020204020204" pitchFamily="34" charset="-122"/>
              </a:rPr>
              <a:t>收集</a:t>
            </a:r>
            <a:r>
              <a:rPr lang="zh-CN" altLang="en-US" sz="2400" b="1" dirty="0">
                <a:latin typeface="微软雅黑" panose="020B0503020204020204" pitchFamily="34" charset="-122"/>
                <a:ea typeface="微软雅黑" panose="020B0503020204020204" pitchFamily="34" charset="-122"/>
              </a:rPr>
              <a:t>邮票三年了”，故此题正确答案为：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9. </a:t>
            </a:r>
            <a:r>
              <a:rPr lang="zh-CN" altLang="en-US" sz="2400" b="1" dirty="0">
                <a:latin typeface="微软雅黑" panose="020B0503020204020204" pitchFamily="34" charset="-122"/>
                <a:ea typeface="微软雅黑" panose="020B0503020204020204" pitchFamily="34" charset="-122"/>
              </a:rPr>
              <a:t>本题考查介词短语。</a:t>
            </a:r>
            <a:r>
              <a:rPr lang="en-US" altLang="zh-CN" sz="2400" b="1" dirty="0">
                <a:latin typeface="微软雅黑" panose="020B0503020204020204" pitchFamily="34" charset="-122"/>
                <a:ea typeface="微软雅黑" panose="020B0503020204020204" pitchFamily="34" charset="-122"/>
              </a:rPr>
              <a:t>tired“</a:t>
            </a:r>
            <a:r>
              <a:rPr lang="zh-CN" altLang="en-US" sz="2400" b="1" dirty="0">
                <a:latin typeface="微软雅黑" panose="020B0503020204020204" pitchFamily="34" charset="-122"/>
                <a:ea typeface="微软雅黑" panose="020B0503020204020204" pitchFamily="34" charset="-122"/>
              </a:rPr>
              <a:t>疲惫的”，</a:t>
            </a:r>
            <a:r>
              <a:rPr lang="en-US" altLang="zh-CN" sz="2400" b="1" dirty="0">
                <a:latin typeface="微软雅黑" panose="020B0503020204020204" pitchFamily="34" charset="-122"/>
                <a:ea typeface="微软雅黑" panose="020B0503020204020204" pitchFamily="34" charset="-122"/>
              </a:rPr>
              <a:t>be tired of“</a:t>
            </a:r>
            <a:r>
              <a:rPr lang="zh-CN" altLang="en-US" sz="2400" b="1" dirty="0">
                <a:latin typeface="微软雅黑" panose="020B0503020204020204" pitchFamily="34" charset="-122"/>
                <a:ea typeface="微软雅黑" panose="020B0503020204020204" pitchFamily="34" charset="-122"/>
              </a:rPr>
              <a:t>对</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感到厌烦”，</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结合句意“这个家庭主妇</a:t>
            </a:r>
            <a:r>
              <a:rPr lang="zh-CN" altLang="en-US" sz="2400" b="1" u="sng" dirty="0">
                <a:latin typeface="微软雅黑" panose="020B0503020204020204" pitchFamily="34" charset="-122"/>
                <a:ea typeface="微软雅黑" panose="020B0503020204020204" pitchFamily="34" charset="-122"/>
              </a:rPr>
              <a:t>厌烦</a:t>
            </a:r>
            <a:r>
              <a:rPr lang="zh-CN" altLang="en-US" sz="2400" b="1" dirty="0">
                <a:latin typeface="微软雅黑" panose="020B0503020204020204" pitchFamily="34" charset="-122"/>
                <a:ea typeface="微软雅黑" panose="020B0503020204020204" pitchFamily="34" charset="-122"/>
              </a:rPr>
              <a:t>了每天都做家务”，故此题</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10. </a:t>
            </a:r>
            <a:r>
              <a:rPr lang="zh-CN" altLang="en-US" sz="2400" b="1" dirty="0">
                <a:latin typeface="微软雅黑" panose="020B0503020204020204" pitchFamily="34" charset="-122"/>
                <a:ea typeface="微软雅黑" panose="020B0503020204020204" pitchFamily="34" charset="-122"/>
              </a:rPr>
              <a:t>本题考查名词。可用词根词缀法，</a:t>
            </a:r>
            <a:r>
              <a:rPr lang="en-US" altLang="zh-CN" sz="2400" b="1" dirty="0">
                <a:latin typeface="微软雅黑" panose="020B0503020204020204" pitchFamily="34" charset="-122"/>
                <a:ea typeface="微软雅黑" panose="020B0503020204020204" pitchFamily="34" charset="-122"/>
              </a:rPr>
              <a:t>discuss</a:t>
            </a:r>
            <a:r>
              <a:rPr lang="zh-CN" altLang="en-US" sz="2400" b="1" dirty="0">
                <a:latin typeface="微软雅黑" panose="020B0503020204020204" pitchFamily="34" charset="-122"/>
                <a:ea typeface="微软雅黑" panose="020B0503020204020204" pitchFamily="34" charset="-122"/>
              </a:rPr>
              <a:t>（动词）“讨论”，</a:t>
            </a:r>
            <a:r>
              <a:rPr lang="en-US" altLang="zh-CN" sz="2400" b="1" dirty="0">
                <a:latin typeface="微软雅黑" panose="020B0503020204020204" pitchFamily="34" charset="-122"/>
                <a:ea typeface="微软雅黑" panose="020B0503020204020204" pitchFamily="34" charset="-122"/>
              </a:rPr>
              <a:t>-ion</a:t>
            </a: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为名词后缀，所以，结合句意“明天的会议上，我们将有一场</a:t>
            </a:r>
            <a:r>
              <a:rPr lang="zh-CN" altLang="en-US" sz="2400" b="1" u="sng" dirty="0">
                <a:latin typeface="微软雅黑" panose="020B0503020204020204" pitchFamily="34" charset="-122"/>
                <a:ea typeface="微软雅黑" panose="020B0503020204020204" pitchFamily="34" charset="-122"/>
              </a:rPr>
              <a:t>讨论</a:t>
            </a:r>
            <a:r>
              <a:rPr lang="zh-CN" altLang="en-US"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故此题正确答案为：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p:txBody>
      </p:sp>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wipe(up)">
                                      <p:cBhvr>
                                        <p:cTn id="14" dur="500"/>
                                        <p:tgtEl>
                                          <p:spTgt spid="3">
                                            <p:txEl>
                                              <p:pRg st="1" end="1"/>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up)">
                                      <p:cBhvr>
                                        <p:cTn id="20" dur="500"/>
                                        <p:tgtEl>
                                          <p:spTgt spid="3">
                                            <p:txEl>
                                              <p:pRg st="3" end="3"/>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up)">
                                      <p:cBhvr>
                                        <p:cTn id="23" dur="500"/>
                                        <p:tgtEl>
                                          <p:spTgt spid="3">
                                            <p:txEl>
                                              <p:pRg st="4" end="4"/>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wipe(up)">
                                      <p:cBhvr>
                                        <p:cTn id="26" dur="500"/>
                                        <p:tgtEl>
                                          <p:spTgt spid="3">
                                            <p:txEl>
                                              <p:pRg st="5" end="5"/>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wipe(up)">
                                      <p:cBhvr>
                                        <p:cTn id="29" dur="500"/>
                                        <p:tgtEl>
                                          <p:spTgt spid="3">
                                            <p:txEl>
                                              <p:pRg st="6" end="6"/>
                                            </p:txEl>
                                          </p:spTgt>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wipe(up)">
                                      <p:cBhvr>
                                        <p:cTn id="32" dur="500"/>
                                        <p:tgtEl>
                                          <p:spTgt spid="3">
                                            <p:txEl>
                                              <p:pRg st="7" end="7"/>
                                            </p:txEl>
                                          </p:spTgt>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wipe(up)">
                                      <p:cBhvr>
                                        <p:cTn id="35"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alphaModFix amt="20000"/>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二</a:t>
            </a:r>
          </a:p>
        </p:txBody>
      </p:sp>
      <p:sp>
        <p:nvSpPr>
          <p:cNvPr id="3" name="内容占位符 2"/>
          <p:cNvSpPr>
            <a:spLocks noGrp="1"/>
          </p:cNvSpPr>
          <p:nvPr>
            <p:ph idx="1"/>
          </p:nvPr>
        </p:nvSpPr>
        <p:spPr>
          <a:xfrm>
            <a:off x="386201" y="944596"/>
            <a:ext cx="10311430" cy="5913404"/>
          </a:xfrm>
        </p:spPr>
        <p:txBody>
          <a:bodyPr>
            <a:normAutofit fontScale="92500" lnSpcReduction="10000"/>
          </a:bodyPr>
          <a:lstStyle/>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The nurse told the doctor that the medicine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appeared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to be working.</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出现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似乎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露面</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表现</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You have a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choice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—you can stay here by yourself or you can come with us.	</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信函</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机会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责任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选择</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David is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responsible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for this project.</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设计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责备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关心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负责</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The road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surface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has started breaking up. We need to repair it.</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护栏</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底部</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标识</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表面</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I bought this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sound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house at a very low price.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有声的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环保的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完好的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可靠的</a:t>
            </a:r>
          </a:p>
        </p:txBody>
      </p:sp>
      <p:sp>
        <p:nvSpPr>
          <p:cNvPr id="23" name="TextBox 22"/>
          <p:cNvSpPr txBox="1"/>
          <p:nvPr/>
        </p:nvSpPr>
        <p:spPr>
          <a:xfrm>
            <a:off x="7155646" y="380457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19</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7078177" y="262928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9" name="TextBox 22"/>
          <p:cNvSpPr txBox="1"/>
          <p:nvPr/>
        </p:nvSpPr>
        <p:spPr>
          <a:xfrm>
            <a:off x="7155648" y="125207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10" name="TextBox 22"/>
          <p:cNvSpPr txBox="1"/>
          <p:nvPr/>
        </p:nvSpPr>
        <p:spPr>
          <a:xfrm>
            <a:off x="7268210" y="4862195"/>
            <a:ext cx="1468755"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11" name="TextBox 22"/>
          <p:cNvSpPr txBox="1"/>
          <p:nvPr/>
        </p:nvSpPr>
        <p:spPr>
          <a:xfrm>
            <a:off x="7436485" y="5761990"/>
            <a:ext cx="998855"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32" name="文本框 31">
            <a:hlinkClick r:id="rId4" action="ppaction://hlinksldjump"/>
          </p:cNvPr>
          <p:cNvSpPr txBox="1"/>
          <p:nvPr/>
        </p:nvSpPr>
        <p:spPr>
          <a:xfrm>
            <a:off x="3571135" y="21989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barn(outVertical)">
                                      <p:cBhvr>
                                        <p:cTn id="6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3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stretch>
            <a:fillRect/>
          </a:stretch>
        </p:blipFill>
        <p:spPr>
          <a:xfrm>
            <a:off x="-1476531" y="2721880"/>
            <a:ext cx="15145062" cy="6412288"/>
          </a:xfrm>
          <a:prstGeom prst="rect">
            <a:avLst/>
          </a:prstGeom>
        </p:spPr>
      </p:pic>
      <p:sp>
        <p:nvSpPr>
          <p:cNvPr id="11" name="Title 3"/>
          <p:cNvSpPr txBox="1"/>
          <p:nvPr/>
        </p:nvSpPr>
        <p:spPr>
          <a:xfrm>
            <a:off x="2325370" y="1285240"/>
            <a:ext cx="7540625" cy="1292225"/>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r>
              <a:rPr lang="zh-CN" altLang="en-US" sz="6000" b="1" spc="300" dirty="0">
                <a:latin typeface="微软雅黑" panose="020B0503020204020204" pitchFamily="34" charset="-122"/>
                <a:ea typeface="微软雅黑" panose="020B0503020204020204" pitchFamily="34" charset="-122"/>
                <a:cs typeface="微软雅黑" panose="020B0503020204020204" pitchFamily="34" charset="-122"/>
              </a:rPr>
              <a:t>第二章</a:t>
            </a:r>
            <a:r>
              <a:rPr lang="en-US" altLang="zh-CN" sz="6000" b="1"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6600" b="1" spc="3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词　汇</a:t>
            </a:r>
          </a:p>
        </p:txBody>
      </p:sp>
      <p:sp>
        <p:nvSpPr>
          <p:cNvPr id="13" name="Title 3"/>
          <p:cNvSpPr txBox="1"/>
          <p:nvPr/>
        </p:nvSpPr>
        <p:spPr>
          <a:xfrm>
            <a:off x="2838459" y="2124669"/>
            <a:ext cx="6515082" cy="452438"/>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endParaRPr lang="id-ID" sz="2000" dirty="0">
              <a:solidFill>
                <a:schemeClr val="tx1">
                  <a:lumMod val="50000"/>
                  <a:lumOff val="50000"/>
                </a:schemeClr>
              </a:solidFill>
              <a:latin typeface="+mn-ea"/>
              <a:ea typeface="+mn-ea"/>
              <a:cs typeface="+mn-ea"/>
            </a:endParaRPr>
          </a:p>
        </p:txBody>
      </p:sp>
      <p:pic>
        <p:nvPicPr>
          <p:cNvPr id="17" name="图片 16"/>
          <p:cNvPicPr>
            <a:picLocks noChangeAspect="1"/>
          </p:cNvPicPr>
          <p:nvPr/>
        </p:nvPicPr>
        <p:blipFill>
          <a:blip r:embed="rId4"/>
          <a:stretch>
            <a:fillRect/>
          </a:stretch>
        </p:blipFill>
        <p:spPr>
          <a:xfrm rot="1503710">
            <a:off x="10960528" y="-610002"/>
            <a:ext cx="1770470" cy="2081708"/>
          </a:xfrm>
          <a:prstGeom prst="rect">
            <a:avLst/>
          </a:prstGeom>
        </p:spPr>
      </p:pic>
      <p:sp>
        <p:nvSpPr>
          <p:cNvPr id="2" name="灯片编号占位符 1"/>
          <p:cNvSpPr>
            <a:spLocks noGrp="1"/>
          </p:cNvSpPr>
          <p:nvPr>
            <p:ph type="sldNum" sz="quarter" idx="12"/>
          </p:nvPr>
        </p:nvSpPr>
        <p:spPr/>
        <p:txBody>
          <a:bodyPr/>
          <a:lstStyle/>
          <a:p>
            <a:fld id="{91E8FD7A-3E62-43BB-957C-4F665A7B8324}" type="slidenum">
              <a:rPr lang="id-ID" smtClean="0"/>
              <a:t>2</a:t>
            </a:fld>
            <a:endParaRPr lang="id-ID"/>
          </a:p>
        </p:txBody>
      </p:sp>
    </p:spTree>
  </p:cSld>
  <p:clrMapOvr>
    <a:masterClrMapping/>
  </p:clrMapOvr>
  <mc:AlternateContent xmlns:mc="http://schemas.openxmlformats.org/markup-compatibility/2006" xmlns:p14="http://schemas.microsoft.com/office/powerpoint/2010/main">
    <mc:Choice Requires="p14">
      <p:transition spd="slow" p14:dur="25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700"/>
                            </p:stCondLst>
                            <p:childTnLst>
                              <p:par>
                                <p:cTn id="11" presetID="42" presetClass="entr" presetSubtype="0" fill="hold" grpId="0" nodeType="afterEffect" nodePh="1">
                                  <p:stCondLst>
                                    <p:cond delay="0"/>
                                  </p:stCondLst>
                                  <p:endCondLst>
                                    <p:cond evt="begin" delay="0">
                                      <p:tn val="11"/>
                                    </p:cond>
                                  </p:endCondLst>
                                  <p:childTnLst>
                                    <p:set>
                                      <p:cBhvr>
                                        <p:cTn id="12" dur="1" fill="hold">
                                          <p:stCondLst>
                                            <p:cond delay="0"/>
                                          </p:stCondLst>
                                        </p:cTn>
                                        <p:tgtEl>
                                          <p:spTgt spid="13"/>
                                        </p:tgtEl>
                                        <p:attrNameLst>
                                          <p:attrName>style.visibility</p:attrName>
                                        </p:attrNameLst>
                                      </p:cBhvr>
                                      <p:to>
                                        <p:strVal val="visible"/>
                                      </p:to>
                                    </p:set>
                                    <p:animEffect transition="in" filter="fade">
                                      <p:cBhvr>
                                        <p:cTn id="13" dur="750"/>
                                        <p:tgtEl>
                                          <p:spTgt spid="13"/>
                                        </p:tgtEl>
                                      </p:cBhvr>
                                    </p:animEffect>
                                    <p:anim calcmode="lin" valueType="num">
                                      <p:cBhvr>
                                        <p:cTn id="14" dur="750" fill="hold"/>
                                        <p:tgtEl>
                                          <p:spTgt spid="13"/>
                                        </p:tgtEl>
                                        <p:attrNameLst>
                                          <p:attrName>ppt_x</p:attrName>
                                        </p:attrNameLst>
                                      </p:cBhvr>
                                      <p:tavLst>
                                        <p:tav tm="0">
                                          <p:val>
                                            <p:strVal val="#ppt_x"/>
                                          </p:val>
                                        </p:tav>
                                        <p:tav tm="100000">
                                          <p:val>
                                            <p:strVal val="#ppt_x"/>
                                          </p:val>
                                        </p:tav>
                                      </p:tavLst>
                                    </p:anim>
                                    <p:anim calcmode="lin" valueType="num">
                                      <p:cBhvr>
                                        <p:cTn id="15" dur="7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sp>
        <p:nvSpPr>
          <p:cNvPr id="2" name="灯片编号占位符 1"/>
          <p:cNvSpPr>
            <a:spLocks noGrp="1"/>
          </p:cNvSpPr>
          <p:nvPr>
            <p:ph type="sldNum" sz="quarter" idx="12"/>
          </p:nvPr>
        </p:nvSpPr>
        <p:spPr/>
        <p:txBody>
          <a:bodyPr/>
          <a:lstStyle/>
          <a:p>
            <a:fld id="{879EF9BB-81F1-401D-AA19-680A8E0D7F6D}" type="slidenum">
              <a:rPr lang="en-US" smtClean="0"/>
              <a:t>20</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grpSp>
        <p:nvGrpSpPr>
          <p:cNvPr id="69" name="Group 4"/>
          <p:cNvGrpSpPr/>
          <p:nvPr/>
        </p:nvGrpSpPr>
        <p:grpSpPr>
          <a:xfrm>
            <a:off x="9040482" y="3280216"/>
            <a:ext cx="3058005" cy="3492104"/>
            <a:chOff x="2577298" y="4016905"/>
            <a:chExt cx="1469899" cy="1671175"/>
          </a:xfrm>
        </p:grpSpPr>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 name="内容占位符 2"/>
          <p:cNvSpPr>
            <a:spLocks noGrp="1"/>
          </p:cNvSpPr>
          <p:nvPr>
            <p:ph idx="1"/>
          </p:nvPr>
        </p:nvSpPr>
        <p:spPr>
          <a:xfrm>
            <a:off x="538426" y="189782"/>
            <a:ext cx="11223849" cy="6115730"/>
          </a:xfrm>
          <a:solidFill>
            <a:schemeClr val="bg1">
              <a:alpha val="32000"/>
            </a:schemeClr>
          </a:solidFill>
        </p:spPr>
        <p:txBody>
          <a:bodyPr>
            <a:normAutofit fontScale="92500" lnSpcReduction="1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400" b="1" dirty="0">
                <a:latin typeface="微软雅黑" panose="020B0503020204020204" pitchFamily="34" charset="-122"/>
                <a:ea typeface="微软雅黑" panose="020B0503020204020204" pitchFamily="34" charset="-122"/>
              </a:rPr>
              <a:t>1. </a:t>
            </a:r>
            <a:r>
              <a:rPr lang="zh-CN" altLang="en-US" sz="2400" b="1" dirty="0">
                <a:latin typeface="微软雅黑" panose="020B0503020204020204" pitchFamily="34" charset="-122"/>
                <a:ea typeface="微软雅黑" panose="020B0503020204020204" pitchFamily="34" charset="-122"/>
              </a:rPr>
              <a:t>本题考查动词。可运用筛选法，</a:t>
            </a:r>
            <a:r>
              <a:rPr lang="en-US" altLang="zh-CN" sz="2400" b="1" dirty="0">
                <a:latin typeface="微软雅黑" panose="020B0503020204020204" pitchFamily="34" charset="-122"/>
                <a:ea typeface="微软雅黑" panose="020B0503020204020204" pitchFamily="34" charset="-122"/>
              </a:rPr>
              <a:t>appear“</a:t>
            </a:r>
            <a:r>
              <a:rPr lang="zh-CN" altLang="en-US" sz="2400" b="1" dirty="0">
                <a:latin typeface="微软雅黑" panose="020B0503020204020204" pitchFamily="34" charset="-122"/>
                <a:ea typeface="微软雅黑" panose="020B0503020204020204" pitchFamily="34" charset="-122"/>
              </a:rPr>
              <a:t>出现”，</a:t>
            </a:r>
            <a:r>
              <a:rPr lang="en-US" altLang="zh-CN" sz="2400" b="1" dirty="0">
                <a:latin typeface="微软雅黑" panose="020B0503020204020204" pitchFamily="34" charset="-122"/>
                <a:ea typeface="微软雅黑" panose="020B0503020204020204" pitchFamily="34" charset="-122"/>
              </a:rPr>
              <a:t>appear to do“</a:t>
            </a:r>
            <a:r>
              <a:rPr lang="zh-CN" altLang="en-US" sz="2400" b="1" dirty="0">
                <a:latin typeface="微软雅黑" panose="020B0503020204020204" pitchFamily="34" charset="-122"/>
                <a:ea typeface="微软雅黑" panose="020B0503020204020204" pitchFamily="34" charset="-122"/>
              </a:rPr>
              <a:t>似乎做某事”，结合句意“这个护士告诉医生，药物</a:t>
            </a:r>
            <a:r>
              <a:rPr lang="zh-CN" altLang="en-US" sz="2400" b="1" u="sng" dirty="0">
                <a:latin typeface="微软雅黑" panose="020B0503020204020204" pitchFamily="34" charset="-122"/>
                <a:ea typeface="微软雅黑" panose="020B0503020204020204" pitchFamily="34" charset="-122"/>
              </a:rPr>
              <a:t>似乎</a:t>
            </a:r>
            <a:r>
              <a:rPr lang="zh-CN" altLang="en-US" sz="2400" b="1" dirty="0">
                <a:latin typeface="微软雅黑" panose="020B0503020204020204" pitchFamily="34" charset="-122"/>
                <a:ea typeface="微软雅黑" panose="020B0503020204020204" pitchFamily="34" charset="-122"/>
              </a:rPr>
              <a:t>开始生效了”，故此题正确答案为：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2. </a:t>
            </a:r>
            <a:r>
              <a:rPr lang="zh-CN" altLang="en-US" sz="2400" b="1" dirty="0">
                <a:latin typeface="微软雅黑" panose="020B0503020204020204" pitchFamily="34" charset="-122"/>
                <a:ea typeface="微软雅黑" panose="020B0503020204020204" pitchFamily="34" charset="-122"/>
              </a:rPr>
              <a:t>本题考查名词。可运用语境法，后半句的“</a:t>
            </a:r>
            <a:r>
              <a:rPr lang="en-US" altLang="zh-CN" sz="2400" b="1" dirty="0">
                <a:latin typeface="微软雅黑" panose="020B0503020204020204" pitchFamily="34" charset="-122"/>
                <a:ea typeface="微软雅黑" panose="020B0503020204020204" pitchFamily="34" charset="-122"/>
              </a:rPr>
              <a:t>or”</a:t>
            </a:r>
            <a:r>
              <a:rPr lang="zh-CN" altLang="en-US" sz="2400" b="1" dirty="0">
                <a:latin typeface="微软雅黑" panose="020B0503020204020204" pitchFamily="34" charset="-122"/>
                <a:ea typeface="微软雅黑" panose="020B0503020204020204" pitchFamily="34" charset="-122"/>
              </a:rPr>
              <a:t>提示了有两个选择。</a:t>
            </a:r>
            <a:r>
              <a:rPr lang="en-US" altLang="zh-CN" sz="2400" b="1" dirty="0">
                <a:latin typeface="微软雅黑" panose="020B0503020204020204" pitchFamily="34" charset="-122"/>
                <a:ea typeface="微软雅黑" panose="020B0503020204020204" pitchFamily="34" charset="-122"/>
              </a:rPr>
              <a:t>choice“</a:t>
            </a:r>
            <a:r>
              <a:rPr lang="zh-CN" altLang="en-US" sz="2400" b="1" dirty="0">
                <a:latin typeface="微软雅黑" panose="020B0503020204020204" pitchFamily="34" charset="-122"/>
                <a:ea typeface="微软雅黑" panose="020B0503020204020204" pitchFamily="34" charset="-122"/>
              </a:rPr>
              <a:t>选择”，结合句意“你有</a:t>
            </a:r>
            <a:r>
              <a:rPr lang="zh-CN" altLang="en-US" sz="2400" b="1" u="sng" dirty="0">
                <a:latin typeface="微软雅黑" panose="020B0503020204020204" pitchFamily="34" charset="-122"/>
                <a:ea typeface="微软雅黑" panose="020B0503020204020204" pitchFamily="34" charset="-122"/>
              </a:rPr>
              <a:t>选择（权）</a:t>
            </a:r>
            <a:r>
              <a:rPr lang="zh-CN" altLang="en-US" sz="2400" b="1" dirty="0">
                <a:latin typeface="微软雅黑" panose="020B0503020204020204" pitchFamily="34" charset="-122"/>
                <a:ea typeface="微软雅黑" panose="020B0503020204020204" pitchFamily="34" charset="-122"/>
              </a:rPr>
              <a:t>，你可以一个人待在这里或者可以和我们一起”，故此题正确答案为：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3. </a:t>
            </a:r>
            <a:r>
              <a:rPr lang="zh-CN" altLang="en-US" sz="2400" b="1" dirty="0">
                <a:latin typeface="微软雅黑" panose="020B0503020204020204" pitchFamily="34" charset="-122"/>
                <a:ea typeface="微软雅黑" panose="020B0503020204020204" pitchFamily="34" charset="-122"/>
              </a:rPr>
              <a:t>本题考查介词短语。</a:t>
            </a:r>
            <a:r>
              <a:rPr lang="en-US" altLang="zh-CN" sz="2400" b="1" dirty="0">
                <a:latin typeface="微软雅黑" panose="020B0503020204020204" pitchFamily="34" charset="-122"/>
                <a:ea typeface="微软雅黑" panose="020B0503020204020204" pitchFamily="34" charset="-122"/>
              </a:rPr>
              <a:t>be responsible for“</a:t>
            </a:r>
            <a:r>
              <a:rPr lang="zh-CN" altLang="en-US" sz="2400" b="1" dirty="0">
                <a:latin typeface="微软雅黑" panose="020B0503020204020204" pitchFamily="34" charset="-122"/>
                <a:ea typeface="微软雅黑" panose="020B0503020204020204" pitchFamily="34" charset="-122"/>
              </a:rPr>
              <a:t>对</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负责”，结合句意“大卫</a:t>
            </a:r>
            <a:r>
              <a:rPr lang="zh-CN" altLang="en-US" sz="2400" b="1" u="sng" dirty="0">
                <a:latin typeface="微软雅黑" panose="020B0503020204020204" pitchFamily="34" charset="-122"/>
                <a:ea typeface="微软雅黑" panose="020B0503020204020204" pitchFamily="34" charset="-122"/>
              </a:rPr>
              <a:t>负责</a:t>
            </a:r>
            <a:r>
              <a:rPr lang="zh-CN" altLang="en-US" sz="2400" b="1" dirty="0">
                <a:latin typeface="微软雅黑" panose="020B0503020204020204" pitchFamily="34" charset="-122"/>
                <a:ea typeface="微软雅黑" panose="020B0503020204020204" pitchFamily="34" charset="-122"/>
              </a:rPr>
              <a:t>这项工程”，故此题正确答案为：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4. </a:t>
            </a:r>
            <a:r>
              <a:rPr lang="zh-CN" altLang="en-US" sz="2400" b="1" dirty="0">
                <a:latin typeface="微软雅黑" panose="020B0503020204020204" pitchFamily="34" charset="-122"/>
                <a:ea typeface="微软雅黑" panose="020B0503020204020204" pitchFamily="34" charset="-122"/>
              </a:rPr>
              <a:t>本题考查名词。可运用词根词缀法，前缀</a:t>
            </a:r>
            <a:r>
              <a:rPr lang="en-US" altLang="zh-CN" sz="2400" b="1" dirty="0">
                <a:latin typeface="微软雅黑" panose="020B0503020204020204" pitchFamily="34" charset="-122"/>
                <a:ea typeface="微软雅黑" panose="020B0503020204020204" pitchFamily="34" charset="-122"/>
              </a:rPr>
              <a:t>sur-</a:t>
            </a:r>
            <a:r>
              <a:rPr lang="zh-CN" altLang="en-US" sz="2400" b="1" dirty="0">
                <a:latin typeface="微软雅黑" panose="020B0503020204020204" pitchFamily="34" charset="-122"/>
                <a:ea typeface="微软雅黑" panose="020B0503020204020204" pitchFamily="34" charset="-122"/>
              </a:rPr>
              <a:t>表示“方向向上”，</a:t>
            </a:r>
            <a:r>
              <a:rPr lang="en-US" altLang="zh-CN" sz="2400" b="1" dirty="0">
                <a:latin typeface="微软雅黑" panose="020B0503020204020204" pitchFamily="34" charset="-122"/>
                <a:ea typeface="微软雅黑" panose="020B0503020204020204" pitchFamily="34" charset="-122"/>
              </a:rPr>
              <a:t>face“</a:t>
            </a:r>
            <a:r>
              <a:rPr lang="zh-CN" altLang="en-US" sz="2400" b="1" dirty="0">
                <a:latin typeface="微软雅黑" panose="020B0503020204020204" pitchFamily="34" charset="-122"/>
                <a:ea typeface="微软雅黑" panose="020B0503020204020204" pitchFamily="34" charset="-122"/>
              </a:rPr>
              <a:t>脸、面”，所以</a:t>
            </a:r>
            <a:r>
              <a:rPr lang="en-US" altLang="zh-CN" sz="2400" b="1" dirty="0">
                <a:latin typeface="微软雅黑" panose="020B0503020204020204" pitchFamily="34" charset="-122"/>
                <a:ea typeface="微软雅黑" panose="020B0503020204020204" pitchFamily="34" charset="-122"/>
              </a:rPr>
              <a:t>surface</a:t>
            </a:r>
            <a:r>
              <a:rPr lang="zh-CN" altLang="en-US" sz="2400" b="1" dirty="0">
                <a:latin typeface="微软雅黑" panose="020B0503020204020204" pitchFamily="34" charset="-122"/>
                <a:ea typeface="微软雅黑" panose="020B0503020204020204" pitchFamily="34" charset="-122"/>
              </a:rPr>
              <a:t>意为“表面”，结合句意“道路</a:t>
            </a:r>
            <a:r>
              <a:rPr lang="zh-CN" altLang="en-US" sz="2400" b="1" u="sng" dirty="0">
                <a:latin typeface="微软雅黑" panose="020B0503020204020204" pitchFamily="34" charset="-122"/>
                <a:ea typeface="微软雅黑" panose="020B0503020204020204" pitchFamily="34" charset="-122"/>
              </a:rPr>
              <a:t>表面</a:t>
            </a:r>
            <a:r>
              <a:rPr lang="zh-CN" altLang="en-US" sz="2400" b="1" dirty="0">
                <a:latin typeface="微软雅黑" panose="020B0503020204020204" pitchFamily="34" charset="-122"/>
                <a:ea typeface="微软雅黑" panose="020B0503020204020204" pitchFamily="34" charset="-122"/>
              </a:rPr>
              <a:t>已经开始裂开，我们需要维修一下”，故此题正确答案为：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5. </a:t>
            </a:r>
            <a:r>
              <a:rPr lang="zh-CN" altLang="en-US" sz="2400" b="1" dirty="0">
                <a:latin typeface="微软雅黑" panose="020B0503020204020204" pitchFamily="34" charset="-122"/>
                <a:ea typeface="微软雅黑" panose="020B0503020204020204" pitchFamily="34" charset="-122"/>
              </a:rPr>
              <a:t>本题考查形容词。</a:t>
            </a:r>
            <a:r>
              <a:rPr lang="en-US" altLang="zh-CN" sz="2400" b="1" dirty="0">
                <a:latin typeface="微软雅黑" panose="020B0503020204020204" pitchFamily="34" charset="-122"/>
                <a:ea typeface="微软雅黑" panose="020B0503020204020204" pitchFamily="34" charset="-122"/>
              </a:rPr>
              <a:t>sound</a:t>
            </a:r>
            <a:r>
              <a:rPr lang="zh-CN" altLang="en-US" sz="2400" b="1" dirty="0">
                <a:latin typeface="微软雅黑" panose="020B0503020204020204" pitchFamily="34" charset="-122"/>
                <a:ea typeface="微软雅黑" panose="020B0503020204020204" pitchFamily="34" charset="-122"/>
              </a:rPr>
              <a:t>（名词）“声音”，</a:t>
            </a:r>
            <a:r>
              <a:rPr lang="en-US" altLang="zh-CN" sz="2400" b="1" dirty="0">
                <a:latin typeface="微软雅黑" panose="020B0503020204020204" pitchFamily="34" charset="-122"/>
                <a:ea typeface="微软雅黑" panose="020B0503020204020204" pitchFamily="34" charset="-122"/>
              </a:rPr>
              <a:t>sound</a:t>
            </a:r>
            <a:r>
              <a:rPr lang="zh-CN" altLang="en-US" sz="2400" b="1" dirty="0">
                <a:latin typeface="微软雅黑" panose="020B0503020204020204" pitchFamily="34" charset="-122"/>
                <a:ea typeface="微软雅黑" panose="020B0503020204020204" pitchFamily="34" charset="-122"/>
              </a:rPr>
              <a:t>（形容词）“完美的、完好的”，结合句意“我以低价购买了这个（结构）</a:t>
            </a:r>
            <a:r>
              <a:rPr lang="zh-CN" altLang="en-US" sz="2400" b="1" u="sng" dirty="0">
                <a:latin typeface="微软雅黑" panose="020B0503020204020204" pitchFamily="34" charset="-122"/>
                <a:ea typeface="微软雅黑" panose="020B0503020204020204" pitchFamily="34" charset="-122"/>
              </a:rPr>
              <a:t>完好</a:t>
            </a:r>
            <a:r>
              <a:rPr lang="zh-CN" altLang="en-US" sz="2400" b="1" dirty="0">
                <a:latin typeface="微软雅黑" panose="020B0503020204020204" pitchFamily="34" charset="-122"/>
                <a:ea typeface="微软雅黑" panose="020B0503020204020204" pitchFamily="34" charset="-122"/>
              </a:rPr>
              <a:t>的房子”，故此题正确答案为：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二</a:t>
            </a:r>
          </a:p>
        </p:txBody>
      </p:sp>
      <p:sp>
        <p:nvSpPr>
          <p:cNvPr id="3" name="内容占位符 2"/>
          <p:cNvSpPr>
            <a:spLocks noGrp="1"/>
          </p:cNvSpPr>
          <p:nvPr>
            <p:ph idx="1"/>
          </p:nvPr>
        </p:nvSpPr>
        <p:spPr>
          <a:xfrm>
            <a:off x="386201" y="944596"/>
            <a:ext cx="10311430" cy="5913404"/>
          </a:xfrm>
        </p:spPr>
        <p:txBody>
          <a:bodyPr>
            <a:normAutofit fontScale="92500" lnSpcReduction="10000"/>
          </a:bodyPr>
          <a:lstStyle/>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 Life is hard for students studying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abroad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在国外</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在国内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在船上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在车上</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7. This project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calls for</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 lot of money.</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节省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浪费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赚取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需要</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8. There are a few grammatical mistakes, but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on the whole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this is a good composition.</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不可否认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毫无疑问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总的来说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严格来说</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 It is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necessary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for us to learn something by heart.</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必须的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不必的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完美的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时尚的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10. I couldn’t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get through</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him. I had to go to his office to find him.</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穿过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打通电话</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得到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越过</a:t>
            </a:r>
          </a:p>
        </p:txBody>
      </p:sp>
      <p:sp>
        <p:nvSpPr>
          <p:cNvPr id="23" name="TextBox 22"/>
          <p:cNvSpPr txBox="1"/>
          <p:nvPr/>
        </p:nvSpPr>
        <p:spPr>
          <a:xfrm>
            <a:off x="7644596" y="375631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21</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6992452" y="24203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9" name="TextBox 22"/>
          <p:cNvSpPr txBox="1"/>
          <p:nvPr/>
        </p:nvSpPr>
        <p:spPr>
          <a:xfrm>
            <a:off x="7236928" y="115555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10" name="TextBox 22"/>
          <p:cNvSpPr txBox="1"/>
          <p:nvPr/>
        </p:nvSpPr>
        <p:spPr>
          <a:xfrm>
            <a:off x="7898595" y="464447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11" name="TextBox 22"/>
          <p:cNvSpPr txBox="1"/>
          <p:nvPr/>
        </p:nvSpPr>
        <p:spPr>
          <a:xfrm>
            <a:off x="6992449" y="59620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12" name="文本框 11">
            <a:hlinkClick r:id="rId4" action="ppaction://hlinksldjump"/>
          </p:cNvPr>
          <p:cNvSpPr txBox="1"/>
          <p:nvPr/>
        </p:nvSpPr>
        <p:spPr>
          <a:xfrm>
            <a:off x="3571135" y="21989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outVertical)">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1223849" cy="6418053"/>
          </a:xfrm>
        </p:spPr>
        <p:txBody>
          <a:bodyPr>
            <a:normAutofit fontScale="925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400" b="1" dirty="0">
                <a:latin typeface="微软雅黑" panose="020B0503020204020204" pitchFamily="34" charset="-122"/>
                <a:ea typeface="微软雅黑" panose="020B0503020204020204" pitchFamily="34" charset="-122"/>
              </a:rPr>
              <a:t>6. </a:t>
            </a:r>
            <a:r>
              <a:rPr lang="zh-CN" altLang="en-US" sz="2400" b="1" dirty="0">
                <a:latin typeface="微软雅黑" panose="020B0503020204020204" pitchFamily="34" charset="-122"/>
                <a:ea typeface="微软雅黑" panose="020B0503020204020204" pitchFamily="34" charset="-122"/>
              </a:rPr>
              <a:t>本题考查副词。</a:t>
            </a:r>
            <a:r>
              <a:rPr lang="en-US" altLang="zh-CN" sz="2400" b="1" dirty="0">
                <a:latin typeface="微软雅黑" panose="020B0503020204020204" pitchFamily="34" charset="-122"/>
                <a:ea typeface="微软雅黑" panose="020B0503020204020204" pitchFamily="34" charset="-122"/>
              </a:rPr>
              <a:t>abroad“</a:t>
            </a:r>
            <a:r>
              <a:rPr lang="zh-CN" altLang="en-US" sz="2400" b="1" dirty="0">
                <a:latin typeface="微软雅黑" panose="020B0503020204020204" pitchFamily="34" charset="-122"/>
                <a:ea typeface="微软雅黑" panose="020B0503020204020204" pitchFamily="34" charset="-122"/>
              </a:rPr>
              <a:t>在国外”，注意形近词</a:t>
            </a:r>
            <a:r>
              <a:rPr lang="en-US" altLang="zh-CN" sz="2400" b="1" dirty="0">
                <a:latin typeface="微软雅黑" panose="020B0503020204020204" pitchFamily="34" charset="-122"/>
                <a:ea typeface="微软雅黑" panose="020B0503020204020204" pitchFamily="34" charset="-122"/>
              </a:rPr>
              <a:t>aboard“</a:t>
            </a:r>
            <a:r>
              <a:rPr lang="zh-CN" altLang="en-US" sz="2400" b="1" dirty="0">
                <a:latin typeface="微软雅黑" panose="020B0503020204020204" pitchFamily="34" charset="-122"/>
                <a:ea typeface="微软雅黑" panose="020B0503020204020204" pitchFamily="34" charset="-122"/>
              </a:rPr>
              <a:t>在车上</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船上</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飞机上”，结合句意“留学生在</a:t>
            </a:r>
            <a:r>
              <a:rPr lang="zh-CN" altLang="en-US" sz="2400" b="1" u="sng" dirty="0">
                <a:latin typeface="微软雅黑" panose="020B0503020204020204" pitchFamily="34" charset="-122"/>
                <a:ea typeface="微软雅黑" panose="020B0503020204020204" pitchFamily="34" charset="-122"/>
              </a:rPr>
              <a:t>国外</a:t>
            </a:r>
            <a:r>
              <a:rPr lang="zh-CN" altLang="en-US" sz="2400" b="1" dirty="0">
                <a:latin typeface="微软雅黑" panose="020B0503020204020204" pitchFamily="34" charset="-122"/>
                <a:ea typeface="微软雅黑" panose="020B0503020204020204" pitchFamily="34" charset="-122"/>
              </a:rPr>
              <a:t>学习生活不易”，故此题正确答案为：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7. </a:t>
            </a:r>
            <a:r>
              <a:rPr lang="zh-CN" altLang="en-US" sz="2400" b="1" dirty="0">
                <a:latin typeface="微软雅黑" panose="020B0503020204020204" pitchFamily="34" charset="-122"/>
                <a:ea typeface="微软雅黑" panose="020B0503020204020204" pitchFamily="34" charset="-122"/>
              </a:rPr>
              <a:t>本题考查动词短语。</a:t>
            </a:r>
            <a:r>
              <a:rPr lang="en-US" altLang="zh-CN" sz="2400" b="1" dirty="0">
                <a:latin typeface="微软雅黑" panose="020B0503020204020204" pitchFamily="34" charset="-122"/>
                <a:ea typeface="微软雅黑" panose="020B0503020204020204" pitchFamily="34" charset="-122"/>
              </a:rPr>
              <a:t>call for“</a:t>
            </a:r>
            <a:r>
              <a:rPr lang="zh-CN" altLang="en-US" sz="2400" b="1" dirty="0">
                <a:latin typeface="微软雅黑" panose="020B0503020204020204" pitchFamily="34" charset="-122"/>
                <a:ea typeface="微软雅黑" panose="020B0503020204020204" pitchFamily="34" charset="-122"/>
              </a:rPr>
              <a:t>需要”，结合句意“这个项目</a:t>
            </a:r>
            <a:r>
              <a:rPr lang="zh-CN" altLang="en-US" sz="2400" b="1" u="sng" dirty="0">
                <a:latin typeface="微软雅黑" panose="020B0503020204020204" pitchFamily="34" charset="-122"/>
                <a:ea typeface="微软雅黑" panose="020B0503020204020204" pitchFamily="34" charset="-122"/>
              </a:rPr>
              <a:t>需要</a:t>
            </a:r>
            <a:r>
              <a:rPr lang="zh-CN" altLang="en-US" sz="2400" b="1" dirty="0">
                <a:latin typeface="微软雅黑" panose="020B0503020204020204" pitchFamily="34" charset="-122"/>
                <a:ea typeface="微软雅黑" panose="020B0503020204020204" pitchFamily="34" charset="-122"/>
              </a:rPr>
              <a:t>很多钱”，故此题正确答案为：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8. </a:t>
            </a:r>
            <a:r>
              <a:rPr lang="zh-CN" altLang="en-US" sz="2400" b="1" dirty="0">
                <a:latin typeface="微软雅黑" panose="020B0503020204020204" pitchFamily="34" charset="-122"/>
                <a:ea typeface="微软雅黑" panose="020B0503020204020204" pitchFamily="34" charset="-122"/>
              </a:rPr>
              <a:t>本题考查介词短语。</a:t>
            </a:r>
            <a:r>
              <a:rPr lang="en-US" altLang="zh-CN" sz="2400" b="1" dirty="0">
                <a:latin typeface="微软雅黑" panose="020B0503020204020204" pitchFamily="34" charset="-122"/>
                <a:ea typeface="微软雅黑" panose="020B0503020204020204" pitchFamily="34" charset="-122"/>
              </a:rPr>
              <a:t>whole“</a:t>
            </a:r>
            <a:r>
              <a:rPr lang="zh-CN" altLang="en-US" sz="2400" b="1" dirty="0">
                <a:latin typeface="微软雅黑" panose="020B0503020204020204" pitchFamily="34" charset="-122"/>
                <a:ea typeface="微软雅黑" panose="020B0503020204020204" pitchFamily="34" charset="-122"/>
              </a:rPr>
              <a:t>全部的”，</a:t>
            </a:r>
            <a:r>
              <a:rPr lang="en-US" altLang="zh-CN" sz="2400" b="1" dirty="0">
                <a:latin typeface="微软雅黑" panose="020B0503020204020204" pitchFamily="34" charset="-122"/>
                <a:ea typeface="微软雅黑" panose="020B0503020204020204" pitchFamily="34" charset="-122"/>
              </a:rPr>
              <a:t>on the whole“</a:t>
            </a:r>
            <a:r>
              <a:rPr lang="zh-CN" altLang="en-US" sz="2400" b="1" dirty="0">
                <a:latin typeface="微软雅黑" panose="020B0503020204020204" pitchFamily="34" charset="-122"/>
                <a:ea typeface="微软雅黑" panose="020B0503020204020204" pitchFamily="34" charset="-122"/>
              </a:rPr>
              <a:t>总的来说”，结合句意“虽然有几处语法错误，但</a:t>
            </a:r>
            <a:r>
              <a:rPr lang="zh-CN" altLang="en-US" sz="2400" b="1" u="sng" dirty="0">
                <a:latin typeface="微软雅黑" panose="020B0503020204020204" pitchFamily="34" charset="-122"/>
                <a:ea typeface="微软雅黑" panose="020B0503020204020204" pitchFamily="34" charset="-122"/>
              </a:rPr>
              <a:t>总的来说</a:t>
            </a:r>
            <a:r>
              <a:rPr lang="zh-CN" altLang="en-US" sz="2400" b="1" dirty="0">
                <a:latin typeface="微软雅黑" panose="020B0503020204020204" pitchFamily="34" charset="-122"/>
                <a:ea typeface="微软雅黑" panose="020B0503020204020204" pitchFamily="34" charset="-122"/>
              </a:rPr>
              <a:t>，这是一篇好作文”，故此题正确答案为：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9. </a:t>
            </a:r>
            <a:r>
              <a:rPr lang="zh-CN" altLang="en-US" sz="2400" b="1" dirty="0">
                <a:latin typeface="微软雅黑" panose="020B0503020204020204" pitchFamily="34" charset="-122"/>
                <a:ea typeface="微软雅黑" panose="020B0503020204020204" pitchFamily="34" charset="-122"/>
              </a:rPr>
              <a:t>本题考查形容词。</a:t>
            </a:r>
            <a:r>
              <a:rPr lang="en-US" altLang="zh-CN" sz="2400" b="1" dirty="0">
                <a:latin typeface="微软雅黑" panose="020B0503020204020204" pitchFamily="34" charset="-122"/>
                <a:ea typeface="微软雅黑" panose="020B0503020204020204" pitchFamily="34" charset="-122"/>
              </a:rPr>
              <a:t>necessary“</a:t>
            </a:r>
            <a:r>
              <a:rPr lang="zh-CN" altLang="en-US" sz="2400" b="1" dirty="0">
                <a:latin typeface="微软雅黑" panose="020B0503020204020204" pitchFamily="34" charset="-122"/>
                <a:ea typeface="微软雅黑" panose="020B0503020204020204" pitchFamily="34" charset="-122"/>
              </a:rPr>
              <a:t>必要的、必须的”，结合句意</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“对我们来说，牢记一些东西是</a:t>
            </a:r>
            <a:r>
              <a:rPr lang="zh-CN" altLang="en-US" sz="2400" b="1" u="sng" dirty="0">
                <a:latin typeface="微软雅黑" panose="020B0503020204020204" pitchFamily="34" charset="-122"/>
                <a:ea typeface="微软雅黑" panose="020B0503020204020204" pitchFamily="34" charset="-122"/>
              </a:rPr>
              <a:t>必须的</a:t>
            </a:r>
            <a:r>
              <a:rPr lang="zh-CN" altLang="en-US" sz="2400" b="1" dirty="0">
                <a:latin typeface="微软雅黑" panose="020B0503020204020204" pitchFamily="34" charset="-122"/>
                <a:ea typeface="微软雅黑" panose="020B0503020204020204" pitchFamily="34" charset="-122"/>
              </a:rPr>
              <a:t>”，故此题正确答案为：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10. </a:t>
            </a:r>
            <a:r>
              <a:rPr lang="zh-CN" altLang="en-US" sz="2400" b="1" dirty="0">
                <a:latin typeface="微软雅黑" panose="020B0503020204020204" pitchFamily="34" charset="-122"/>
                <a:ea typeface="微软雅黑" panose="020B0503020204020204" pitchFamily="34" charset="-122"/>
              </a:rPr>
              <a:t>本题考查动词短语。</a:t>
            </a:r>
            <a:r>
              <a:rPr lang="en-US" altLang="zh-CN" sz="2400" b="1" dirty="0">
                <a:latin typeface="微软雅黑" panose="020B0503020204020204" pitchFamily="34" charset="-122"/>
                <a:ea typeface="微软雅黑" panose="020B0503020204020204" pitchFamily="34" charset="-122"/>
              </a:rPr>
              <a:t>get through“</a:t>
            </a:r>
            <a:r>
              <a:rPr lang="zh-CN" altLang="en-US" sz="2400" b="1" dirty="0">
                <a:latin typeface="微软雅黑" panose="020B0503020204020204" pitchFamily="34" charset="-122"/>
                <a:ea typeface="微软雅黑" panose="020B0503020204020204" pitchFamily="34" charset="-122"/>
              </a:rPr>
              <a:t>通过、打通电话”，结合句意</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“我没有</a:t>
            </a:r>
            <a:r>
              <a:rPr lang="zh-CN" altLang="en-US" sz="2400" b="1" u="sng" dirty="0">
                <a:latin typeface="微软雅黑" panose="020B0503020204020204" pitchFamily="34" charset="-122"/>
                <a:ea typeface="微软雅黑" panose="020B0503020204020204" pitchFamily="34" charset="-122"/>
              </a:rPr>
              <a:t>打通电话</a:t>
            </a:r>
            <a:r>
              <a:rPr lang="zh-CN" altLang="en-US" sz="2400" b="1" dirty="0">
                <a:latin typeface="微软雅黑" panose="020B0503020204020204" pitchFamily="34" charset="-122"/>
                <a:ea typeface="微软雅黑" panose="020B0503020204020204" pitchFamily="34" charset="-122"/>
              </a:rPr>
              <a:t>，不得不到办公室找他”，故此题正确答案为：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wipe(up)">
                                      <p:cBhvr>
                                        <p:cTn id="14" dur="500"/>
                                        <p:tgtEl>
                                          <p:spTgt spid="3">
                                            <p:txEl>
                                              <p:pRg st="1" end="1"/>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up)">
                                      <p:cBhvr>
                                        <p:cTn id="20" dur="500"/>
                                        <p:tgtEl>
                                          <p:spTgt spid="3">
                                            <p:txEl>
                                              <p:pRg st="3" end="3"/>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up)">
                                      <p:cBhvr>
                                        <p:cTn id="23" dur="500"/>
                                        <p:tgtEl>
                                          <p:spTgt spid="3">
                                            <p:txEl>
                                              <p:pRg st="4" end="4"/>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wipe(up)">
                                      <p:cBhvr>
                                        <p:cTn id="26" dur="500"/>
                                        <p:tgtEl>
                                          <p:spTgt spid="3">
                                            <p:txEl>
                                              <p:pRg st="5" end="5"/>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wipe(up)">
                                      <p:cBhvr>
                                        <p:cTn id="2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三</a:t>
            </a:r>
          </a:p>
        </p:txBody>
      </p:sp>
      <p:sp>
        <p:nvSpPr>
          <p:cNvPr id="3" name="内容占位符 2"/>
          <p:cNvSpPr>
            <a:spLocks noGrp="1"/>
          </p:cNvSpPr>
          <p:nvPr>
            <p:ph idx="1"/>
          </p:nvPr>
        </p:nvSpPr>
        <p:spPr>
          <a:xfrm>
            <a:off x="386201" y="944596"/>
            <a:ext cx="10311430" cy="5913404"/>
          </a:xfrm>
        </p:spPr>
        <p:txBody>
          <a:bodyPr>
            <a:normAutofit fontScale="92500" lnSpcReduction="10000"/>
          </a:bodyPr>
          <a:lstStyle/>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Most of the books by </a:t>
            </a:r>
            <a:r>
              <a:rPr lang="en-US" altLang="zh-CN" sz="2400" b="1" dirty="0" err="1">
                <a:latin typeface="微软雅黑" panose="020B0503020204020204" pitchFamily="34" charset="-122"/>
                <a:ea typeface="微软雅黑" panose="020B0503020204020204" pitchFamily="34" charset="-122"/>
                <a:cs typeface="微软雅黑" panose="020B0503020204020204" pitchFamily="34" charset="-122"/>
              </a:rPr>
              <a:t>Brodkey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are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worth</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reading twice.</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值钱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胜任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有用</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值得</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It’s important to write the rules down, rather than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merely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think about them.</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刚巧</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困难地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仅仅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努力地</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Don’t worry. Jane will help you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overcome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this difficulty.</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克服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扫除</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处理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考虑</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There are nearly 8,000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employees</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working for this company.</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老板</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雇员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技术员</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工程师</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Everyone can greatly improve the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quality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of life.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质量</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成本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习惯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压力</a:t>
            </a:r>
          </a:p>
        </p:txBody>
      </p:sp>
      <p:sp>
        <p:nvSpPr>
          <p:cNvPr id="23" name="TextBox 22"/>
          <p:cNvSpPr txBox="1"/>
          <p:nvPr/>
        </p:nvSpPr>
        <p:spPr>
          <a:xfrm>
            <a:off x="7200731" y="377599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23</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7381707" y="259245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9" name="TextBox 22"/>
          <p:cNvSpPr txBox="1"/>
          <p:nvPr/>
        </p:nvSpPr>
        <p:spPr>
          <a:xfrm>
            <a:off x="7200733" y="119492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10" name="TextBox 22"/>
          <p:cNvSpPr txBox="1"/>
          <p:nvPr/>
        </p:nvSpPr>
        <p:spPr>
          <a:xfrm>
            <a:off x="7645228" y="492941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11" name="TextBox 22"/>
          <p:cNvSpPr txBox="1"/>
          <p:nvPr/>
        </p:nvSpPr>
        <p:spPr>
          <a:xfrm>
            <a:off x="7645229" y="594868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12" name="文本框 11">
            <a:hlinkClick r:id="rId4" action="ppaction://hlinksldjump"/>
          </p:cNvPr>
          <p:cNvSpPr txBox="1"/>
          <p:nvPr/>
        </p:nvSpPr>
        <p:spPr>
          <a:xfrm>
            <a:off x="3648329" y="21989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outVertical)">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1223849" cy="6418053"/>
          </a:xfrm>
        </p:spPr>
        <p:txBody>
          <a:bodyPr>
            <a:normAutofit fontScale="92500" lnSpcReduction="2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400" b="1" dirty="0">
                <a:latin typeface="微软雅黑" panose="020B0503020204020204" pitchFamily="34" charset="-122"/>
                <a:ea typeface="微软雅黑" panose="020B0503020204020204" pitchFamily="34" charset="-122"/>
              </a:rPr>
              <a:t>1. </a:t>
            </a:r>
            <a:r>
              <a:rPr lang="zh-CN" altLang="en-US" sz="2400" b="1" dirty="0">
                <a:latin typeface="微软雅黑" panose="020B0503020204020204" pitchFamily="34" charset="-122"/>
                <a:ea typeface="微软雅黑" panose="020B0503020204020204" pitchFamily="34" charset="-122"/>
              </a:rPr>
              <a:t>本题考查形容词。</a:t>
            </a:r>
            <a:r>
              <a:rPr lang="en-US" altLang="zh-CN" sz="2400" b="1" dirty="0">
                <a:latin typeface="微软雅黑" panose="020B0503020204020204" pitchFamily="34" charset="-122"/>
                <a:ea typeface="微软雅黑" panose="020B0503020204020204" pitchFamily="34" charset="-122"/>
              </a:rPr>
              <a:t>worth“</a:t>
            </a:r>
            <a:r>
              <a:rPr lang="zh-CN" altLang="en-US" sz="2400" b="1" dirty="0">
                <a:latin typeface="微软雅黑" panose="020B0503020204020204" pitchFamily="34" charset="-122"/>
                <a:ea typeface="微软雅黑" panose="020B0503020204020204" pitchFamily="34" charset="-122"/>
              </a:rPr>
              <a:t>值得的”，</a:t>
            </a:r>
            <a:r>
              <a:rPr lang="en-US" altLang="zh-CN" sz="2400" b="1" dirty="0">
                <a:latin typeface="微软雅黑" panose="020B0503020204020204" pitchFamily="34" charset="-122"/>
                <a:ea typeface="微软雅黑" panose="020B0503020204020204" pitchFamily="34" charset="-122"/>
              </a:rPr>
              <a:t>be worth doing“</a:t>
            </a:r>
            <a:r>
              <a:rPr lang="zh-CN" altLang="en-US" sz="2400" b="1" dirty="0">
                <a:latin typeface="微软雅黑" panose="020B0503020204020204" pitchFamily="34" charset="-122"/>
                <a:ea typeface="微软雅黑" panose="020B0503020204020204" pitchFamily="34" charset="-122"/>
              </a:rPr>
              <a:t>值得做某事”，结合句意“大部分布鲁德里的书</a:t>
            </a:r>
            <a:r>
              <a:rPr lang="zh-CN" altLang="en-US" sz="2400" b="1" u="sng" dirty="0">
                <a:latin typeface="微软雅黑" panose="020B0503020204020204" pitchFamily="34" charset="-122"/>
                <a:ea typeface="微软雅黑" panose="020B0503020204020204" pitchFamily="34" charset="-122"/>
              </a:rPr>
              <a:t>值得</a:t>
            </a:r>
            <a:r>
              <a:rPr lang="zh-CN" altLang="en-US" sz="2400" b="1" dirty="0">
                <a:latin typeface="微软雅黑" panose="020B0503020204020204" pitchFamily="34" charset="-122"/>
                <a:ea typeface="微软雅黑" panose="020B0503020204020204" pitchFamily="34" charset="-122"/>
              </a:rPr>
              <a:t>阅读两遍”，故此题正确答案为：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2. </a:t>
            </a:r>
            <a:r>
              <a:rPr lang="zh-CN" altLang="en-US" sz="2400" b="1" dirty="0">
                <a:latin typeface="微软雅黑" panose="020B0503020204020204" pitchFamily="34" charset="-122"/>
                <a:ea typeface="微软雅黑" panose="020B0503020204020204" pitchFamily="34" charset="-122"/>
              </a:rPr>
              <a:t>本题考查副词。</a:t>
            </a:r>
            <a:r>
              <a:rPr lang="en-US" altLang="zh-CN" sz="2400" b="1" dirty="0">
                <a:latin typeface="微软雅黑" panose="020B0503020204020204" pitchFamily="34" charset="-122"/>
                <a:ea typeface="微软雅黑" panose="020B0503020204020204" pitchFamily="34" charset="-122"/>
              </a:rPr>
              <a:t>mere</a:t>
            </a:r>
            <a:r>
              <a:rPr lang="zh-CN" altLang="en-US" sz="2400" b="1" dirty="0">
                <a:latin typeface="微软雅黑" panose="020B0503020204020204" pitchFamily="34" charset="-122"/>
                <a:ea typeface="微软雅黑" panose="020B0503020204020204" pitchFamily="34" charset="-122"/>
              </a:rPr>
              <a:t>（形容词）“仅仅的”，</a:t>
            </a:r>
            <a:r>
              <a:rPr lang="en-US" altLang="zh-CN" sz="2400" b="1" dirty="0">
                <a:latin typeface="微软雅黑" panose="020B0503020204020204" pitchFamily="34" charset="-122"/>
                <a:ea typeface="微软雅黑" panose="020B0503020204020204" pitchFamily="34" charset="-122"/>
              </a:rPr>
              <a:t>merely</a:t>
            </a:r>
            <a:r>
              <a:rPr lang="zh-CN" altLang="en-US" sz="2400" b="1" dirty="0">
                <a:latin typeface="微软雅黑" panose="020B0503020204020204" pitchFamily="34" charset="-122"/>
                <a:ea typeface="微软雅黑" panose="020B0503020204020204" pitchFamily="34" charset="-122"/>
              </a:rPr>
              <a:t>（副词）“仅仅”，结合句意“把规则写下来很重要，而不</a:t>
            </a:r>
            <a:r>
              <a:rPr lang="zh-CN" altLang="en-US" sz="2400" b="1" u="sng" dirty="0">
                <a:latin typeface="微软雅黑" panose="020B0503020204020204" pitchFamily="34" charset="-122"/>
                <a:ea typeface="微软雅黑" panose="020B0503020204020204" pitchFamily="34" charset="-122"/>
              </a:rPr>
              <a:t>仅仅</a:t>
            </a:r>
            <a:r>
              <a:rPr lang="zh-CN" altLang="en-US" sz="2400" b="1" dirty="0">
                <a:latin typeface="微软雅黑" panose="020B0503020204020204" pitchFamily="34" charset="-122"/>
                <a:ea typeface="微软雅黑" panose="020B0503020204020204" pitchFamily="34" charset="-122"/>
              </a:rPr>
              <a:t>是思考规则”，故此题正确答案为：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3. </a:t>
            </a:r>
            <a:r>
              <a:rPr lang="zh-CN" altLang="en-US" sz="2400" b="1" dirty="0">
                <a:latin typeface="微软雅黑" panose="020B0503020204020204" pitchFamily="34" charset="-122"/>
                <a:ea typeface="微软雅黑" panose="020B0503020204020204" pitchFamily="34" charset="-122"/>
              </a:rPr>
              <a:t>本题考查动词。</a:t>
            </a:r>
            <a:r>
              <a:rPr lang="en-US" altLang="zh-CN" sz="2400" b="1" dirty="0">
                <a:latin typeface="微软雅黑" panose="020B0503020204020204" pitchFamily="34" charset="-122"/>
                <a:ea typeface="微软雅黑" panose="020B0503020204020204" pitchFamily="34" charset="-122"/>
              </a:rPr>
              <a:t>overcome“</a:t>
            </a:r>
            <a:r>
              <a:rPr lang="zh-CN" altLang="en-US" sz="2400" b="1" dirty="0">
                <a:latin typeface="微软雅黑" panose="020B0503020204020204" pitchFamily="34" charset="-122"/>
                <a:ea typeface="微软雅黑" panose="020B0503020204020204" pitchFamily="34" charset="-122"/>
              </a:rPr>
              <a:t>克服”，结合句意“不要担心</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简会帮助你</a:t>
            </a:r>
            <a:r>
              <a:rPr lang="zh-CN" altLang="en-US" sz="2400" b="1" u="sng" dirty="0">
                <a:latin typeface="微软雅黑" panose="020B0503020204020204" pitchFamily="34" charset="-122"/>
                <a:ea typeface="微软雅黑" panose="020B0503020204020204" pitchFamily="34" charset="-122"/>
              </a:rPr>
              <a:t>克服</a:t>
            </a:r>
            <a:r>
              <a:rPr lang="zh-CN" altLang="en-US" sz="2400" b="1" dirty="0">
                <a:latin typeface="微软雅黑" panose="020B0503020204020204" pitchFamily="34" charset="-122"/>
                <a:ea typeface="微软雅黑" panose="020B0503020204020204" pitchFamily="34" charset="-122"/>
              </a:rPr>
              <a:t>困难”，故此题正确答案为：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4. </a:t>
            </a:r>
            <a:r>
              <a:rPr lang="zh-CN" altLang="en-US" sz="2400" b="1" dirty="0">
                <a:latin typeface="微软雅黑" panose="020B0503020204020204" pitchFamily="34" charset="-122"/>
                <a:ea typeface="微软雅黑" panose="020B0503020204020204" pitchFamily="34" charset="-122"/>
              </a:rPr>
              <a:t>本题考查名词。可用词根词缀法，</a:t>
            </a:r>
            <a:r>
              <a:rPr lang="en-US" altLang="zh-CN" sz="2400" b="1" dirty="0">
                <a:latin typeface="微软雅黑" panose="020B0503020204020204" pitchFamily="34" charset="-122"/>
                <a:ea typeface="微软雅黑" panose="020B0503020204020204" pitchFamily="34" charset="-122"/>
              </a:rPr>
              <a:t>-</a:t>
            </a:r>
            <a:r>
              <a:rPr lang="en-US" altLang="zh-CN" sz="2400" b="1" dirty="0" err="1">
                <a:latin typeface="微软雅黑" panose="020B0503020204020204" pitchFamily="34" charset="-122"/>
                <a:ea typeface="微软雅黑" panose="020B0503020204020204" pitchFamily="34" charset="-122"/>
              </a:rPr>
              <a:t>ee</a:t>
            </a:r>
            <a:r>
              <a:rPr lang="zh-CN" altLang="en-US" sz="2400" b="1" dirty="0">
                <a:latin typeface="微软雅黑" panose="020B0503020204020204" pitchFamily="34" charset="-122"/>
                <a:ea typeface="微软雅黑" panose="020B0503020204020204" pitchFamily="34" charset="-122"/>
              </a:rPr>
              <a:t>和</a:t>
            </a:r>
            <a:r>
              <a:rPr lang="en-US" altLang="zh-CN" sz="2400" b="1" dirty="0">
                <a:latin typeface="微软雅黑" panose="020B0503020204020204" pitchFamily="34" charset="-122"/>
                <a:ea typeface="微软雅黑" panose="020B0503020204020204" pitchFamily="34" charset="-122"/>
              </a:rPr>
              <a:t>-</a:t>
            </a:r>
            <a:r>
              <a:rPr lang="en-US" altLang="zh-CN" sz="2400" b="1" dirty="0" err="1">
                <a:latin typeface="微软雅黑" panose="020B0503020204020204" pitchFamily="34" charset="-122"/>
                <a:ea typeface="微软雅黑" panose="020B0503020204020204" pitchFamily="34" charset="-122"/>
              </a:rPr>
              <a:t>er</a:t>
            </a:r>
            <a:r>
              <a:rPr lang="zh-CN" altLang="en-US" sz="2400" b="1" dirty="0">
                <a:latin typeface="微软雅黑" panose="020B0503020204020204" pitchFamily="34" charset="-122"/>
                <a:ea typeface="微软雅黑" panose="020B0503020204020204" pitchFamily="34" charset="-122"/>
              </a:rPr>
              <a:t>名词后缀表人，</a:t>
            </a:r>
            <a:r>
              <a:rPr lang="en-US" altLang="zh-CN" sz="2400" b="1" dirty="0">
                <a:latin typeface="微软雅黑" panose="020B0503020204020204" pitchFamily="34" charset="-122"/>
                <a:ea typeface="微软雅黑" panose="020B0503020204020204" pitchFamily="34" charset="-122"/>
              </a:rPr>
              <a:t>employ</a:t>
            </a: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（动词）“雇佣”，</a:t>
            </a:r>
            <a:r>
              <a:rPr lang="en-US" altLang="zh-CN" sz="2400" b="1" dirty="0">
                <a:latin typeface="微软雅黑" panose="020B0503020204020204" pitchFamily="34" charset="-122"/>
                <a:ea typeface="微软雅黑" panose="020B0503020204020204" pitchFamily="34" charset="-122"/>
              </a:rPr>
              <a:t>employer“</a:t>
            </a:r>
            <a:r>
              <a:rPr lang="zh-CN" altLang="en-US" sz="2400" b="1" dirty="0">
                <a:latin typeface="微软雅黑" panose="020B0503020204020204" pitchFamily="34" charset="-122"/>
                <a:ea typeface="微软雅黑" panose="020B0503020204020204" pitchFamily="34" charset="-122"/>
              </a:rPr>
              <a:t>雇主”，</a:t>
            </a:r>
            <a:r>
              <a:rPr lang="en-US" altLang="zh-CN" sz="2400" b="1" dirty="0">
                <a:latin typeface="微软雅黑" panose="020B0503020204020204" pitchFamily="34" charset="-122"/>
                <a:ea typeface="微软雅黑" panose="020B0503020204020204" pitchFamily="34" charset="-122"/>
              </a:rPr>
              <a:t>employee“</a:t>
            </a:r>
            <a:r>
              <a:rPr lang="zh-CN" altLang="en-US" sz="2400" b="1" dirty="0">
                <a:latin typeface="微软雅黑" panose="020B0503020204020204" pitchFamily="34" charset="-122"/>
                <a:ea typeface="微软雅黑" panose="020B0503020204020204" pitchFamily="34" charset="-122"/>
              </a:rPr>
              <a:t>雇员”，结</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合句意“有将近</a:t>
            </a:r>
            <a:r>
              <a:rPr lang="en-US" altLang="zh-CN" sz="2400" b="1" dirty="0">
                <a:latin typeface="微软雅黑" panose="020B0503020204020204" pitchFamily="34" charset="-122"/>
                <a:ea typeface="微软雅黑" panose="020B0503020204020204" pitchFamily="34" charset="-122"/>
              </a:rPr>
              <a:t>8000</a:t>
            </a:r>
            <a:r>
              <a:rPr lang="zh-CN" altLang="en-US" sz="2400" b="1" dirty="0">
                <a:latin typeface="微软雅黑" panose="020B0503020204020204" pitchFamily="34" charset="-122"/>
                <a:ea typeface="微软雅黑" panose="020B0503020204020204" pitchFamily="34" charset="-122"/>
              </a:rPr>
              <a:t>名</a:t>
            </a:r>
            <a:r>
              <a:rPr lang="zh-CN" altLang="en-US" sz="2400" b="1" u="sng" dirty="0">
                <a:latin typeface="微软雅黑" panose="020B0503020204020204" pitchFamily="34" charset="-122"/>
                <a:ea typeface="微软雅黑" panose="020B0503020204020204" pitchFamily="34" charset="-122"/>
              </a:rPr>
              <a:t>雇员</a:t>
            </a:r>
            <a:r>
              <a:rPr lang="zh-CN" altLang="en-US" sz="2400" b="1" dirty="0">
                <a:latin typeface="微软雅黑" panose="020B0503020204020204" pitchFamily="34" charset="-122"/>
                <a:ea typeface="微软雅黑" panose="020B0503020204020204" pitchFamily="34" charset="-122"/>
              </a:rPr>
              <a:t>为这家公司工作”，故此题正确答案为：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5. </a:t>
            </a:r>
            <a:r>
              <a:rPr lang="zh-CN" altLang="en-US" sz="2400" b="1" dirty="0">
                <a:latin typeface="微软雅黑" panose="020B0503020204020204" pitchFamily="34" charset="-122"/>
                <a:ea typeface="微软雅黑" panose="020B0503020204020204" pitchFamily="34" charset="-122"/>
              </a:rPr>
              <a:t>本题考查名词。</a:t>
            </a:r>
            <a:r>
              <a:rPr lang="en-US" altLang="zh-CN" sz="2400" b="1" dirty="0">
                <a:latin typeface="微软雅黑" panose="020B0503020204020204" pitchFamily="34" charset="-122"/>
                <a:ea typeface="微软雅黑" panose="020B0503020204020204" pitchFamily="34" charset="-122"/>
              </a:rPr>
              <a:t>quality“</a:t>
            </a:r>
            <a:r>
              <a:rPr lang="zh-CN" altLang="en-US" sz="2400" b="1" dirty="0">
                <a:latin typeface="微软雅黑" panose="020B0503020204020204" pitchFamily="34" charset="-122"/>
                <a:ea typeface="微软雅黑" panose="020B0503020204020204" pitchFamily="34" charset="-122"/>
              </a:rPr>
              <a:t>质量”，</a:t>
            </a:r>
            <a:r>
              <a:rPr lang="en-US" altLang="zh-CN" sz="2400" b="1" dirty="0">
                <a:latin typeface="微软雅黑" panose="020B0503020204020204" pitchFamily="34" charset="-122"/>
                <a:ea typeface="微软雅黑" panose="020B0503020204020204" pitchFamily="34" charset="-122"/>
              </a:rPr>
              <a:t>quantity“</a:t>
            </a:r>
            <a:r>
              <a:rPr lang="zh-CN" altLang="en-US" sz="2400" b="1" dirty="0">
                <a:latin typeface="微软雅黑" panose="020B0503020204020204" pitchFamily="34" charset="-122"/>
                <a:ea typeface="微软雅黑" panose="020B0503020204020204" pitchFamily="34" charset="-122"/>
              </a:rPr>
              <a:t>数量”，考生应注意</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形近词词义辨析，结合句意“每个人都能大大提高生活</a:t>
            </a:r>
            <a:r>
              <a:rPr lang="zh-CN" altLang="en-US" sz="2400" b="1" u="sng" dirty="0">
                <a:latin typeface="微软雅黑" panose="020B0503020204020204" pitchFamily="34" charset="-122"/>
                <a:ea typeface="微软雅黑" panose="020B0503020204020204" pitchFamily="34" charset="-122"/>
              </a:rPr>
              <a:t>质量</a:t>
            </a:r>
            <a:r>
              <a:rPr lang="zh-CN" altLang="en-US"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故此题正确答案为：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endParaRPr lang="zh-CN" altLang="en-US" sz="2400" b="1" dirty="0">
              <a:latin typeface="微软雅黑" panose="020B0503020204020204" pitchFamily="34" charset="-122"/>
              <a:ea typeface="微软雅黑" panose="020B0503020204020204" pitchFamily="34" charset="-122"/>
            </a:endParaRPr>
          </a:p>
        </p:txBody>
      </p:sp>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wipe(up)">
                                      <p:cBhvr>
                                        <p:cTn id="14" dur="500"/>
                                        <p:tgtEl>
                                          <p:spTgt spid="3">
                                            <p:txEl>
                                              <p:pRg st="1" end="1"/>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up)">
                                      <p:cBhvr>
                                        <p:cTn id="20" dur="500"/>
                                        <p:tgtEl>
                                          <p:spTgt spid="3">
                                            <p:txEl>
                                              <p:pRg st="3" end="3"/>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up)">
                                      <p:cBhvr>
                                        <p:cTn id="23" dur="500"/>
                                        <p:tgtEl>
                                          <p:spTgt spid="3">
                                            <p:txEl>
                                              <p:pRg st="4" end="4"/>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wipe(up)">
                                      <p:cBhvr>
                                        <p:cTn id="26" dur="500"/>
                                        <p:tgtEl>
                                          <p:spTgt spid="3">
                                            <p:txEl>
                                              <p:pRg st="5" end="5"/>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wipe(up)">
                                      <p:cBhvr>
                                        <p:cTn id="29" dur="500"/>
                                        <p:tgtEl>
                                          <p:spTgt spid="3">
                                            <p:txEl>
                                              <p:pRg st="6" end="6"/>
                                            </p:txEl>
                                          </p:spTgt>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wipe(up)">
                                      <p:cBhvr>
                                        <p:cTn id="32" dur="500"/>
                                        <p:tgtEl>
                                          <p:spTgt spid="3">
                                            <p:txEl>
                                              <p:pRg st="7" end="7"/>
                                            </p:txEl>
                                          </p:spTgt>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wipe(up)">
                                      <p:cBhvr>
                                        <p:cTn id="35"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三</a:t>
            </a:r>
          </a:p>
        </p:txBody>
      </p:sp>
      <p:sp>
        <p:nvSpPr>
          <p:cNvPr id="3" name="内容占位符 2"/>
          <p:cNvSpPr>
            <a:spLocks noGrp="1"/>
          </p:cNvSpPr>
          <p:nvPr>
            <p:ph idx="1"/>
          </p:nvPr>
        </p:nvSpPr>
        <p:spPr>
          <a:xfrm>
            <a:off x="386201" y="944596"/>
            <a:ext cx="10311430" cy="5913404"/>
          </a:xfrm>
        </p:spPr>
        <p:txBody>
          <a:bodyPr>
            <a:normAutofit lnSpcReduction="10000"/>
          </a:bodyPr>
          <a:lstStyle/>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 She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reminded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her husband to take an umbrella with him.</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请求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命令</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建议</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提醒</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7. Those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in favor of</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the plan, please raise your hands.</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制定</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赞成</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相信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反对</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8. There is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considerable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difference in the two matters.</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考虑周到的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相当大的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不明显的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不可思议的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 The plane to Shenzhen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takes off</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8:30 a.m.</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脱下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摘下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降落</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起飞</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10. As is known to all, smoking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is harmful to</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people.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有好处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有帮助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有害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有意义</a:t>
            </a:r>
          </a:p>
        </p:txBody>
      </p:sp>
      <p:sp>
        <p:nvSpPr>
          <p:cNvPr id="23" name="TextBox 22"/>
          <p:cNvSpPr txBox="1"/>
          <p:nvPr/>
        </p:nvSpPr>
        <p:spPr>
          <a:xfrm>
            <a:off x="9134306" y="370304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25</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7346147" y="247914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9" name="TextBox 22"/>
          <p:cNvSpPr txBox="1"/>
          <p:nvPr/>
        </p:nvSpPr>
        <p:spPr>
          <a:xfrm>
            <a:off x="7346148" y="126731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10" name="TextBox 22"/>
          <p:cNvSpPr txBox="1"/>
          <p:nvPr/>
        </p:nvSpPr>
        <p:spPr>
          <a:xfrm>
            <a:off x="7475050" y="484449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11" name="TextBox 22"/>
          <p:cNvSpPr txBox="1"/>
          <p:nvPr/>
        </p:nvSpPr>
        <p:spPr>
          <a:xfrm>
            <a:off x="9446359" y="610744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12" name="文本框 11">
            <a:hlinkClick r:id="rId4" action="ppaction://hlinksldjump"/>
          </p:cNvPr>
          <p:cNvSpPr txBox="1"/>
          <p:nvPr/>
        </p:nvSpPr>
        <p:spPr>
          <a:xfrm>
            <a:off x="3571135" y="24673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outVertical)">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26</a:t>
            </a:fld>
            <a:endParaRPr lang="en-US"/>
          </a:p>
        </p:txBody>
      </p:sp>
      <p:sp>
        <p:nvSpPr>
          <p:cNvPr id="3" name="内容占位符 2"/>
          <p:cNvSpPr>
            <a:spLocks noGrp="1"/>
          </p:cNvSpPr>
          <p:nvPr>
            <p:ph idx="1"/>
          </p:nvPr>
        </p:nvSpPr>
        <p:spPr>
          <a:xfrm>
            <a:off x="538426" y="189781"/>
            <a:ext cx="11223849" cy="6418053"/>
          </a:xfrm>
          <a:solidFill>
            <a:schemeClr val="bg1">
              <a:alpha val="38000"/>
            </a:schemeClr>
          </a:solidFill>
        </p:spPr>
        <p:txBody>
          <a:bodyPr>
            <a:normAutofit fontScale="85000" lnSpcReduction="1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400" b="1" dirty="0">
                <a:latin typeface="微软雅黑" panose="020B0503020204020204" pitchFamily="34" charset="-122"/>
                <a:ea typeface="微软雅黑" panose="020B0503020204020204" pitchFamily="34" charset="-122"/>
              </a:rPr>
              <a:t>6. </a:t>
            </a:r>
            <a:r>
              <a:rPr lang="zh-CN" altLang="en-US" sz="2400" b="1" dirty="0">
                <a:latin typeface="微软雅黑" panose="020B0503020204020204" pitchFamily="34" charset="-122"/>
                <a:ea typeface="微软雅黑" panose="020B0503020204020204" pitchFamily="34" charset="-122"/>
              </a:rPr>
              <a:t>本题考查动词。可以采用词根词缀法，</a:t>
            </a:r>
            <a:r>
              <a:rPr lang="en-US" altLang="zh-CN" sz="2400" b="1" dirty="0">
                <a:latin typeface="微软雅黑" panose="020B0503020204020204" pitchFamily="34" charset="-122"/>
                <a:ea typeface="微软雅黑" panose="020B0503020204020204" pitchFamily="34" charset="-122"/>
              </a:rPr>
              <a:t>re-</a:t>
            </a:r>
            <a:r>
              <a:rPr lang="zh-CN" altLang="en-US" sz="2400" b="1" dirty="0">
                <a:latin typeface="微软雅黑" panose="020B0503020204020204" pitchFamily="34" charset="-122"/>
                <a:ea typeface="微软雅黑" panose="020B0503020204020204" pitchFamily="34" charset="-122"/>
              </a:rPr>
              <a:t>前缀表示“反复”，</a:t>
            </a:r>
            <a:r>
              <a:rPr lang="en-US" altLang="zh-CN" sz="2400" b="1" dirty="0">
                <a:latin typeface="微软雅黑" panose="020B0503020204020204" pitchFamily="34" charset="-122"/>
                <a:ea typeface="微软雅黑" panose="020B0503020204020204" pitchFamily="34" charset="-122"/>
              </a:rPr>
              <a:t>mind“</a:t>
            </a:r>
            <a:r>
              <a:rPr lang="zh-CN" altLang="en-US" sz="2400" b="1" dirty="0">
                <a:latin typeface="微软雅黑" panose="020B0503020204020204" pitchFamily="34" charset="-122"/>
                <a:ea typeface="微软雅黑" panose="020B0503020204020204" pitchFamily="34" charset="-122"/>
              </a:rPr>
              <a:t>介意”，介意的问题就要去提醒不能再出现，</a:t>
            </a:r>
            <a:r>
              <a:rPr lang="en-US" altLang="zh-CN" sz="2400" b="1" dirty="0">
                <a:latin typeface="微软雅黑" panose="020B0503020204020204" pitchFamily="34" charset="-122"/>
                <a:ea typeface="微软雅黑" panose="020B0503020204020204" pitchFamily="34" charset="-122"/>
              </a:rPr>
              <a:t>remind“</a:t>
            </a:r>
            <a:r>
              <a:rPr lang="zh-CN" altLang="en-US" sz="2400" b="1" dirty="0">
                <a:latin typeface="微软雅黑" panose="020B0503020204020204" pitchFamily="34" charset="-122"/>
                <a:ea typeface="微软雅黑" panose="020B0503020204020204" pitchFamily="34" charset="-122"/>
              </a:rPr>
              <a:t>提醒”，结合句意“她</a:t>
            </a:r>
            <a:r>
              <a:rPr lang="zh-CN" altLang="en-US" sz="2400" b="1" u="sng" dirty="0">
                <a:latin typeface="微软雅黑" panose="020B0503020204020204" pitchFamily="34" charset="-122"/>
                <a:ea typeface="微软雅黑" panose="020B0503020204020204" pitchFamily="34" charset="-122"/>
              </a:rPr>
              <a:t>提醒</a:t>
            </a:r>
            <a:r>
              <a:rPr lang="zh-CN" altLang="en-US" sz="2400" b="1" dirty="0">
                <a:latin typeface="微软雅黑" panose="020B0503020204020204" pitchFamily="34" charset="-122"/>
                <a:ea typeface="微软雅黑" panose="020B0503020204020204" pitchFamily="34" charset="-122"/>
              </a:rPr>
              <a:t>丈夫带把雨伞”，故此题正确答案为：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7. </a:t>
            </a:r>
            <a:r>
              <a:rPr lang="zh-CN" altLang="en-US" sz="2400" b="1" dirty="0">
                <a:latin typeface="微软雅黑" panose="020B0503020204020204" pitchFamily="34" charset="-122"/>
                <a:ea typeface="微软雅黑" panose="020B0503020204020204" pitchFamily="34" charset="-122"/>
              </a:rPr>
              <a:t>本题考查介词短语。</a:t>
            </a:r>
            <a:r>
              <a:rPr lang="en-US" altLang="zh-CN" sz="2400" b="1" dirty="0">
                <a:latin typeface="微软雅黑" panose="020B0503020204020204" pitchFamily="34" charset="-122"/>
                <a:ea typeface="微软雅黑" panose="020B0503020204020204" pitchFamily="34" charset="-122"/>
              </a:rPr>
              <a:t>favor“</a:t>
            </a:r>
            <a:r>
              <a:rPr lang="zh-CN" altLang="en-US" sz="2400" b="1" dirty="0">
                <a:latin typeface="微软雅黑" panose="020B0503020204020204" pitchFamily="34" charset="-122"/>
                <a:ea typeface="微软雅黑" panose="020B0503020204020204" pitchFamily="34" charset="-122"/>
              </a:rPr>
              <a:t>支持、帮助”，</a:t>
            </a:r>
            <a:r>
              <a:rPr lang="en-US" altLang="zh-CN" sz="2400" b="1" dirty="0">
                <a:latin typeface="微软雅黑" panose="020B0503020204020204" pitchFamily="34" charset="-122"/>
                <a:ea typeface="微软雅黑" panose="020B0503020204020204" pitchFamily="34" charset="-122"/>
              </a:rPr>
              <a:t>in favor of“</a:t>
            </a:r>
            <a:r>
              <a:rPr lang="zh-CN" altLang="en-US" sz="2400" b="1" dirty="0">
                <a:latin typeface="微软雅黑" panose="020B0503020204020204" pitchFamily="34" charset="-122"/>
                <a:ea typeface="微软雅黑" panose="020B0503020204020204" pitchFamily="34" charset="-122"/>
              </a:rPr>
              <a:t>支持、赞成”，结合句意“</a:t>
            </a:r>
            <a:r>
              <a:rPr lang="zh-CN" altLang="en-US" sz="2400" b="1" u="sng" dirty="0">
                <a:latin typeface="微软雅黑" panose="020B0503020204020204" pitchFamily="34" charset="-122"/>
                <a:ea typeface="微软雅黑" panose="020B0503020204020204" pitchFamily="34" charset="-122"/>
              </a:rPr>
              <a:t>赞成</a:t>
            </a:r>
            <a:r>
              <a:rPr lang="zh-CN" altLang="en-US" sz="2400" b="1" dirty="0">
                <a:latin typeface="微软雅黑" panose="020B0503020204020204" pitchFamily="34" charset="-122"/>
                <a:ea typeface="微软雅黑" panose="020B0503020204020204" pitchFamily="34" charset="-122"/>
              </a:rPr>
              <a:t>计划的人请举手”，故此题正确答案为：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8. </a:t>
            </a:r>
            <a:r>
              <a:rPr lang="zh-CN" altLang="en-US" sz="2400" b="1" dirty="0">
                <a:latin typeface="微软雅黑" panose="020B0503020204020204" pitchFamily="34" charset="-122"/>
                <a:ea typeface="微软雅黑" panose="020B0503020204020204" pitchFamily="34" charset="-122"/>
              </a:rPr>
              <a:t>本题考查形容词。注意形近词词义辨析，</a:t>
            </a:r>
            <a:r>
              <a:rPr lang="en-US" altLang="zh-CN" sz="2400" b="1" dirty="0">
                <a:latin typeface="微软雅黑" panose="020B0503020204020204" pitchFamily="34" charset="-122"/>
                <a:ea typeface="微软雅黑" panose="020B0503020204020204" pitchFamily="34" charset="-122"/>
              </a:rPr>
              <a:t>consider</a:t>
            </a:r>
            <a:r>
              <a:rPr lang="zh-CN" altLang="en-US" sz="2400" b="1" dirty="0">
                <a:latin typeface="微软雅黑" panose="020B0503020204020204" pitchFamily="34" charset="-122"/>
                <a:ea typeface="微软雅黑" panose="020B0503020204020204" pitchFamily="34" charset="-122"/>
              </a:rPr>
              <a:t>（动词）“考虑、认为”，</a:t>
            </a:r>
            <a:r>
              <a:rPr lang="en-US" altLang="zh-CN" sz="2400" b="1" dirty="0">
                <a:latin typeface="微软雅黑" panose="020B0503020204020204" pitchFamily="34" charset="-122"/>
                <a:ea typeface="微软雅黑" panose="020B0503020204020204" pitchFamily="34" charset="-122"/>
              </a:rPr>
              <a:t>consideration</a:t>
            </a:r>
            <a:r>
              <a:rPr lang="zh-CN" altLang="en-US" sz="2400" b="1" dirty="0">
                <a:latin typeface="微软雅黑" panose="020B0503020204020204" pitchFamily="34" charset="-122"/>
                <a:ea typeface="微软雅黑" panose="020B0503020204020204" pitchFamily="34" charset="-122"/>
              </a:rPr>
              <a:t>（名词）“考虑”，</a:t>
            </a:r>
            <a:r>
              <a:rPr lang="en-US" altLang="zh-CN" sz="2400" b="1" dirty="0">
                <a:latin typeface="微软雅黑" panose="020B0503020204020204" pitchFamily="34" charset="-122"/>
                <a:ea typeface="微软雅黑" panose="020B0503020204020204" pitchFamily="34" charset="-122"/>
              </a:rPr>
              <a:t>considerate</a:t>
            </a:r>
            <a:r>
              <a:rPr lang="zh-CN" altLang="en-US" sz="2400" b="1" dirty="0">
                <a:latin typeface="微软雅黑" panose="020B0503020204020204" pitchFamily="34" charset="-122"/>
                <a:ea typeface="微软雅黑" panose="020B0503020204020204" pitchFamily="34" charset="-122"/>
              </a:rPr>
              <a:t>（形容词）“考虑周到的”，</a:t>
            </a:r>
            <a:r>
              <a:rPr lang="en-US" altLang="zh-CN" sz="2400" b="1" dirty="0">
                <a:latin typeface="微软雅黑" panose="020B0503020204020204" pitchFamily="34" charset="-122"/>
                <a:ea typeface="微软雅黑" panose="020B0503020204020204" pitchFamily="34" charset="-122"/>
              </a:rPr>
              <a:t>considerable</a:t>
            </a:r>
            <a:r>
              <a:rPr lang="zh-CN" altLang="en-US" sz="2400" b="1" dirty="0">
                <a:latin typeface="微软雅黑" panose="020B0503020204020204" pitchFamily="34" charset="-122"/>
                <a:ea typeface="微软雅黑" panose="020B0503020204020204" pitchFamily="34" charset="-122"/>
              </a:rPr>
              <a:t>（形容词）“相当大的”，结合句意“两件事情的区别是</a:t>
            </a:r>
            <a:r>
              <a:rPr lang="zh-CN" altLang="en-US" sz="2400" b="1" u="sng" dirty="0">
                <a:latin typeface="微软雅黑" panose="020B0503020204020204" pitchFamily="34" charset="-122"/>
                <a:ea typeface="微软雅黑" panose="020B0503020204020204" pitchFamily="34" charset="-122"/>
              </a:rPr>
              <a:t>相当大的</a:t>
            </a:r>
            <a:r>
              <a:rPr lang="zh-CN" altLang="en-US" sz="2400" b="1" dirty="0">
                <a:latin typeface="微软雅黑" panose="020B0503020204020204" pitchFamily="34" charset="-122"/>
                <a:ea typeface="微软雅黑" panose="020B0503020204020204" pitchFamily="34" charset="-122"/>
              </a:rPr>
              <a:t>”，故此题正确答案为：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9. </a:t>
            </a:r>
            <a:r>
              <a:rPr lang="zh-CN" altLang="en-US" sz="2400" b="1" dirty="0">
                <a:latin typeface="微软雅黑" panose="020B0503020204020204" pitchFamily="34" charset="-122"/>
                <a:ea typeface="微软雅黑" panose="020B0503020204020204" pitchFamily="34" charset="-122"/>
              </a:rPr>
              <a:t>本题考查动词短语。</a:t>
            </a:r>
            <a:r>
              <a:rPr lang="en-US" altLang="zh-CN" sz="2400" b="1" dirty="0">
                <a:latin typeface="微软雅黑" panose="020B0503020204020204" pitchFamily="34" charset="-122"/>
                <a:ea typeface="微软雅黑" panose="020B0503020204020204" pitchFamily="34" charset="-122"/>
              </a:rPr>
              <a:t>take off“</a:t>
            </a:r>
            <a:r>
              <a:rPr lang="zh-CN" altLang="en-US" sz="2400" b="1" dirty="0">
                <a:latin typeface="微软雅黑" panose="020B0503020204020204" pitchFamily="34" charset="-122"/>
                <a:ea typeface="微软雅黑" panose="020B0503020204020204" pitchFamily="34" charset="-122"/>
              </a:rPr>
              <a:t>脱掉，起飞”，可采用语境法，结合前文“</a:t>
            </a:r>
            <a:r>
              <a:rPr lang="en-US" altLang="zh-CN" sz="2400" b="1" dirty="0">
                <a:latin typeface="微软雅黑" panose="020B0503020204020204" pitchFamily="34" charset="-122"/>
                <a:ea typeface="微软雅黑" panose="020B0503020204020204" pitchFamily="34" charset="-122"/>
              </a:rPr>
              <a:t>the plane”</a:t>
            </a:r>
            <a:r>
              <a:rPr lang="zh-CN" altLang="en-US" sz="2400" b="1" dirty="0">
                <a:latin typeface="微软雅黑" panose="020B0503020204020204" pitchFamily="34" charset="-122"/>
                <a:ea typeface="微软雅黑" panose="020B0503020204020204" pitchFamily="34" charset="-122"/>
              </a:rPr>
              <a:t>可知，飞机是“起飞”，结合句意“去往深圳的飞机在上午八点三十分</a:t>
            </a:r>
            <a:r>
              <a:rPr lang="zh-CN" altLang="en-US" sz="2400" b="1" u="sng" dirty="0">
                <a:latin typeface="微软雅黑" panose="020B0503020204020204" pitchFamily="34" charset="-122"/>
                <a:ea typeface="微软雅黑" panose="020B0503020204020204" pitchFamily="34" charset="-122"/>
              </a:rPr>
              <a:t>起飞</a:t>
            </a:r>
            <a:r>
              <a:rPr lang="zh-CN" altLang="en-US" sz="2400" b="1" dirty="0">
                <a:latin typeface="微软雅黑" panose="020B0503020204020204" pitchFamily="34" charset="-122"/>
                <a:ea typeface="微软雅黑" panose="020B0503020204020204" pitchFamily="34" charset="-122"/>
              </a:rPr>
              <a:t>”，故此题正确答案为：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10. </a:t>
            </a:r>
            <a:r>
              <a:rPr lang="zh-CN" altLang="en-US" sz="2400" b="1" dirty="0">
                <a:latin typeface="微软雅黑" panose="020B0503020204020204" pitchFamily="34" charset="-122"/>
                <a:ea typeface="微软雅黑" panose="020B0503020204020204" pitchFamily="34" charset="-122"/>
              </a:rPr>
              <a:t>本题考查介词短语。</a:t>
            </a:r>
            <a:r>
              <a:rPr lang="en-US" altLang="zh-CN" sz="2400" b="1" dirty="0">
                <a:latin typeface="微软雅黑" panose="020B0503020204020204" pitchFamily="34" charset="-122"/>
                <a:ea typeface="微软雅黑" panose="020B0503020204020204" pitchFamily="34" charset="-122"/>
              </a:rPr>
              <a:t>harm</a:t>
            </a:r>
            <a:r>
              <a:rPr lang="zh-CN" altLang="en-US" sz="2400" b="1" dirty="0">
                <a:latin typeface="微软雅黑" panose="020B0503020204020204" pitchFamily="34" charset="-122"/>
                <a:ea typeface="微软雅黑" panose="020B0503020204020204" pitchFamily="34" charset="-122"/>
              </a:rPr>
              <a:t>（名词）“害处”，</a:t>
            </a:r>
            <a:r>
              <a:rPr lang="en-US" altLang="zh-CN" sz="2400" b="1" dirty="0">
                <a:latin typeface="微软雅黑" panose="020B0503020204020204" pitchFamily="34" charset="-122"/>
                <a:ea typeface="微软雅黑" panose="020B0503020204020204" pitchFamily="34" charset="-122"/>
              </a:rPr>
              <a:t>harmful</a:t>
            </a:r>
            <a:r>
              <a:rPr lang="zh-CN" altLang="en-US" sz="2400" b="1" dirty="0">
                <a:latin typeface="微软雅黑" panose="020B0503020204020204" pitchFamily="34" charset="-122"/>
                <a:ea typeface="微软雅黑" panose="020B0503020204020204" pitchFamily="34" charset="-122"/>
              </a:rPr>
              <a:t>（形容词）“有害的”，结合句意“众所周知，吸烟</a:t>
            </a:r>
            <a:r>
              <a:rPr lang="zh-CN" altLang="en-US" sz="2400" b="1" u="sng" dirty="0">
                <a:latin typeface="微软雅黑" panose="020B0503020204020204" pitchFamily="34" charset="-122"/>
                <a:ea typeface="微软雅黑" panose="020B0503020204020204" pitchFamily="34" charset="-122"/>
              </a:rPr>
              <a:t>对</a:t>
            </a:r>
            <a:r>
              <a:rPr lang="zh-CN" altLang="en-US" sz="2400" b="1" dirty="0">
                <a:latin typeface="微软雅黑" panose="020B0503020204020204" pitchFamily="34" charset="-122"/>
                <a:ea typeface="微软雅黑" panose="020B0503020204020204" pitchFamily="34" charset="-122"/>
              </a:rPr>
              <a:t>人们</a:t>
            </a:r>
            <a:r>
              <a:rPr lang="zh-CN" altLang="en-US" sz="2400" b="1" u="sng" dirty="0">
                <a:latin typeface="微软雅黑" panose="020B0503020204020204" pitchFamily="34" charset="-122"/>
                <a:ea typeface="微软雅黑" panose="020B0503020204020204" pitchFamily="34" charset="-122"/>
              </a:rPr>
              <a:t>有害</a:t>
            </a:r>
            <a:r>
              <a:rPr lang="zh-CN" altLang="en-US" sz="2400" b="1" dirty="0">
                <a:latin typeface="微软雅黑" panose="020B0503020204020204" pitchFamily="34" charset="-122"/>
                <a:ea typeface="微软雅黑" panose="020B0503020204020204" pitchFamily="34" charset="-122"/>
              </a:rPr>
              <a:t>”，故此题正确答案为：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四</a:t>
            </a:r>
          </a:p>
        </p:txBody>
      </p:sp>
      <p:sp>
        <p:nvSpPr>
          <p:cNvPr id="3" name="内容占位符 2"/>
          <p:cNvSpPr>
            <a:spLocks noGrp="1"/>
          </p:cNvSpPr>
          <p:nvPr>
            <p:ph idx="1"/>
          </p:nvPr>
        </p:nvSpPr>
        <p:spPr>
          <a:xfrm>
            <a:off x="386201" y="944596"/>
            <a:ext cx="10311430" cy="5913404"/>
          </a:xfrm>
        </p:spPr>
        <p:txBody>
          <a:bodyPr>
            <a:normAutofit lnSpcReduction="10000"/>
          </a:bodyPr>
          <a:lstStyle/>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Jane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suddenly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realized she had fallen in love with Tom.</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迅速地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意外地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突然地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猛烈地</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By the way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Robert, have you seen my keys anywhere?</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在路边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顺便问问</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在途中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这边走</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We are learning how to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communicate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with foreigners.</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理解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交流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学习</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了解</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She is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eager</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to try on her new shoes.</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迫切的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高兴的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兴奋的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认真的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Keep away from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the doors while the train is moving.</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靠近</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远离</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关闭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注视</a:t>
            </a:r>
          </a:p>
        </p:txBody>
      </p:sp>
      <p:sp>
        <p:nvSpPr>
          <p:cNvPr id="23" name="TextBox 22"/>
          <p:cNvSpPr txBox="1"/>
          <p:nvPr/>
        </p:nvSpPr>
        <p:spPr>
          <a:xfrm>
            <a:off x="7499816" y="370233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27</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7934792" y="247688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9" name="TextBox 22"/>
          <p:cNvSpPr txBox="1"/>
          <p:nvPr/>
        </p:nvSpPr>
        <p:spPr>
          <a:xfrm>
            <a:off x="7934793" y="125207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10" name="TextBox 22"/>
          <p:cNvSpPr txBox="1"/>
          <p:nvPr/>
        </p:nvSpPr>
        <p:spPr>
          <a:xfrm>
            <a:off x="7816680" y="492704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11" name="TextBox 22"/>
          <p:cNvSpPr txBox="1"/>
          <p:nvPr/>
        </p:nvSpPr>
        <p:spPr>
          <a:xfrm>
            <a:off x="7346144" y="610743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12" name="文本框 11">
            <a:hlinkClick r:id="rId4" action="ppaction://hlinksldjump"/>
          </p:cNvPr>
          <p:cNvSpPr txBox="1"/>
          <p:nvPr/>
        </p:nvSpPr>
        <p:spPr>
          <a:xfrm>
            <a:off x="3788028" y="21989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outVertical)">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28</a:t>
            </a:fld>
            <a:endParaRPr lang="en-US"/>
          </a:p>
        </p:txBody>
      </p:sp>
      <p:sp>
        <p:nvSpPr>
          <p:cNvPr id="3" name="内容占位符 2"/>
          <p:cNvSpPr>
            <a:spLocks noGrp="1"/>
          </p:cNvSpPr>
          <p:nvPr>
            <p:ph idx="1"/>
          </p:nvPr>
        </p:nvSpPr>
        <p:spPr>
          <a:xfrm>
            <a:off x="587134" y="185693"/>
            <a:ext cx="11223849" cy="6000003"/>
          </a:xfrm>
          <a:solidFill>
            <a:srgbClr val="FFFFFF">
              <a:alpha val="31000"/>
            </a:srgbClr>
          </a:solidFill>
        </p:spPr>
        <p:txBody>
          <a:bodyPr>
            <a:normAutofit fontScale="92500" lnSpcReduction="2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400" b="1" dirty="0">
                <a:latin typeface="微软雅黑" panose="020B0503020204020204" pitchFamily="34" charset="-122"/>
                <a:ea typeface="微软雅黑" panose="020B0503020204020204" pitchFamily="34" charset="-122"/>
              </a:rPr>
              <a:t>1. </a:t>
            </a:r>
            <a:r>
              <a:rPr lang="zh-CN" altLang="en-US" sz="2400" b="1" dirty="0">
                <a:latin typeface="微软雅黑" panose="020B0503020204020204" pitchFamily="34" charset="-122"/>
                <a:ea typeface="微软雅黑" panose="020B0503020204020204" pitchFamily="34" charset="-122"/>
              </a:rPr>
              <a:t>本题考查副词。</a:t>
            </a:r>
            <a:r>
              <a:rPr lang="en-US" altLang="zh-CN" sz="2400" b="1" dirty="0">
                <a:latin typeface="微软雅黑" panose="020B0503020204020204" pitchFamily="34" charset="-122"/>
                <a:ea typeface="微软雅黑" panose="020B0503020204020204" pitchFamily="34" charset="-122"/>
              </a:rPr>
              <a:t>sudden“</a:t>
            </a:r>
            <a:r>
              <a:rPr lang="zh-CN" altLang="en-US" sz="2400" b="1" dirty="0">
                <a:latin typeface="微软雅黑" panose="020B0503020204020204" pitchFamily="34" charset="-122"/>
                <a:ea typeface="微软雅黑" panose="020B0503020204020204" pitchFamily="34" charset="-122"/>
              </a:rPr>
              <a:t>突然的”，</a:t>
            </a:r>
            <a:r>
              <a:rPr lang="en-US" altLang="zh-CN" sz="2400" b="1" dirty="0">
                <a:latin typeface="微软雅黑" panose="020B0503020204020204" pitchFamily="34" charset="-122"/>
                <a:ea typeface="微软雅黑" panose="020B0503020204020204" pitchFamily="34" charset="-122"/>
              </a:rPr>
              <a:t>suddenly“</a:t>
            </a:r>
            <a:r>
              <a:rPr lang="zh-CN" altLang="en-US" sz="2400" b="1" dirty="0">
                <a:latin typeface="微软雅黑" panose="020B0503020204020204" pitchFamily="34" charset="-122"/>
                <a:ea typeface="微软雅黑" panose="020B0503020204020204" pitchFamily="34" charset="-122"/>
              </a:rPr>
              <a:t>突然地”，结合句意“简</a:t>
            </a:r>
            <a:r>
              <a:rPr lang="zh-CN" altLang="en-US" sz="2400" b="1" u="sng" dirty="0">
                <a:latin typeface="微软雅黑" panose="020B0503020204020204" pitchFamily="34" charset="-122"/>
                <a:ea typeface="微软雅黑" panose="020B0503020204020204" pitchFamily="34" charset="-122"/>
              </a:rPr>
              <a:t>突然</a:t>
            </a:r>
            <a:r>
              <a:rPr lang="zh-CN" altLang="en-US" sz="2400" b="1" dirty="0">
                <a:latin typeface="微软雅黑" panose="020B0503020204020204" pitchFamily="34" charset="-122"/>
                <a:ea typeface="微软雅黑" panose="020B0503020204020204" pitchFamily="34" charset="-122"/>
              </a:rPr>
              <a:t>意识到她已经爱上了汤姆”，故此题正确答案为：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2. </a:t>
            </a:r>
            <a:r>
              <a:rPr lang="zh-CN" altLang="en-US" sz="2400" b="1" dirty="0">
                <a:latin typeface="微软雅黑" panose="020B0503020204020204" pitchFamily="34" charset="-122"/>
                <a:ea typeface="微软雅黑" panose="020B0503020204020204" pitchFamily="34" charset="-122"/>
              </a:rPr>
              <a:t>本题考查介词短语。注意跟</a:t>
            </a:r>
            <a:r>
              <a:rPr lang="en-US" altLang="zh-CN" sz="2400" b="1" dirty="0">
                <a:latin typeface="微软雅黑" panose="020B0503020204020204" pitchFamily="34" charset="-122"/>
                <a:ea typeface="微软雅黑" panose="020B0503020204020204" pitchFamily="34" charset="-122"/>
              </a:rPr>
              <a:t>way</a:t>
            </a:r>
            <a:r>
              <a:rPr lang="zh-CN" altLang="en-US" sz="2400" b="1" dirty="0">
                <a:latin typeface="微软雅黑" panose="020B0503020204020204" pitchFamily="34" charset="-122"/>
                <a:ea typeface="微软雅黑" panose="020B0503020204020204" pitchFamily="34" charset="-122"/>
              </a:rPr>
              <a:t>有关的短语，</a:t>
            </a:r>
            <a:r>
              <a:rPr lang="en-US" altLang="zh-CN" sz="2400" b="1" dirty="0">
                <a:latin typeface="微软雅黑" panose="020B0503020204020204" pitchFamily="34" charset="-122"/>
                <a:ea typeface="微软雅黑" panose="020B0503020204020204" pitchFamily="34" charset="-122"/>
              </a:rPr>
              <a:t>on one’s way to“</a:t>
            </a:r>
            <a:r>
              <a:rPr lang="zh-CN" altLang="en-US" sz="2400" b="1" dirty="0">
                <a:latin typeface="微软雅黑" panose="020B0503020204020204" pitchFamily="34" charset="-122"/>
                <a:ea typeface="微软雅黑" panose="020B0503020204020204" pitchFamily="34" charset="-122"/>
              </a:rPr>
              <a:t>在去往</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路上”，</a:t>
            </a:r>
            <a:r>
              <a:rPr lang="en-US" altLang="zh-CN" sz="2400" b="1" dirty="0">
                <a:latin typeface="微软雅黑" panose="020B0503020204020204" pitchFamily="34" charset="-122"/>
                <a:ea typeface="微软雅黑" panose="020B0503020204020204" pitchFamily="34" charset="-122"/>
              </a:rPr>
              <a:t>in a way“</a:t>
            </a:r>
            <a:r>
              <a:rPr lang="zh-CN" altLang="en-US" sz="2400" b="1" dirty="0">
                <a:latin typeface="微软雅黑" panose="020B0503020204020204" pitchFamily="34" charset="-122"/>
                <a:ea typeface="微软雅黑" panose="020B0503020204020204" pitchFamily="34" charset="-122"/>
              </a:rPr>
              <a:t>在某种程度上”，</a:t>
            </a:r>
            <a:r>
              <a:rPr lang="en-US" altLang="zh-CN" sz="2400" b="1" dirty="0">
                <a:latin typeface="微软雅黑" panose="020B0503020204020204" pitchFamily="34" charset="-122"/>
                <a:ea typeface="微软雅黑" panose="020B0503020204020204" pitchFamily="34" charset="-122"/>
              </a:rPr>
              <a:t>by the way“</a:t>
            </a:r>
            <a:r>
              <a:rPr lang="zh-CN" altLang="en-US" sz="2400" b="1" dirty="0">
                <a:latin typeface="微软雅黑" panose="020B0503020204020204" pitchFamily="34" charset="-122"/>
                <a:ea typeface="微软雅黑" panose="020B0503020204020204" pitchFamily="34" charset="-122"/>
              </a:rPr>
              <a:t>顺便说、顺便问”，结合句意“</a:t>
            </a:r>
            <a:r>
              <a:rPr lang="zh-CN" altLang="en-US" sz="2400" b="1" u="sng" dirty="0">
                <a:latin typeface="微软雅黑" panose="020B0503020204020204" pitchFamily="34" charset="-122"/>
                <a:ea typeface="微软雅黑" panose="020B0503020204020204" pitchFamily="34" charset="-122"/>
              </a:rPr>
              <a:t>顺便问问</a:t>
            </a:r>
            <a:r>
              <a:rPr lang="zh-CN" altLang="en-US" sz="2400" b="1" dirty="0">
                <a:latin typeface="微软雅黑" panose="020B0503020204020204" pitchFamily="34" charset="-122"/>
                <a:ea typeface="微软雅黑" panose="020B0503020204020204" pitchFamily="34" charset="-122"/>
              </a:rPr>
              <a:t>，罗伯特，你看到我的钥匙了吗？”故此题正确答案为：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3. </a:t>
            </a:r>
            <a:r>
              <a:rPr lang="zh-CN" altLang="en-US" sz="2400" b="1" dirty="0">
                <a:latin typeface="微软雅黑" panose="020B0503020204020204" pitchFamily="34" charset="-122"/>
                <a:ea typeface="微软雅黑" panose="020B0503020204020204" pitchFamily="34" charset="-122"/>
              </a:rPr>
              <a:t>本题考查动词。</a:t>
            </a:r>
            <a:r>
              <a:rPr lang="en-US" altLang="zh-CN" sz="2400" b="1" dirty="0">
                <a:latin typeface="微软雅黑" panose="020B0503020204020204" pitchFamily="34" charset="-122"/>
                <a:ea typeface="微软雅黑" panose="020B0503020204020204" pitchFamily="34" charset="-122"/>
              </a:rPr>
              <a:t>communicate“</a:t>
            </a:r>
            <a:r>
              <a:rPr lang="zh-CN" altLang="en-US" sz="2400" b="1" dirty="0">
                <a:latin typeface="微软雅黑" panose="020B0503020204020204" pitchFamily="34" charset="-122"/>
                <a:ea typeface="微软雅黑" panose="020B0503020204020204" pitchFamily="34" charset="-122"/>
              </a:rPr>
              <a:t>交流、沟通”，结合句意“我们正在学习如何与外国人</a:t>
            </a:r>
            <a:r>
              <a:rPr lang="zh-CN" altLang="en-US" sz="2400" b="1" u="sng" dirty="0">
                <a:latin typeface="微软雅黑" panose="020B0503020204020204" pitchFamily="34" charset="-122"/>
                <a:ea typeface="微软雅黑" panose="020B0503020204020204" pitchFamily="34" charset="-122"/>
              </a:rPr>
              <a:t>交流</a:t>
            </a:r>
            <a:r>
              <a:rPr lang="zh-CN" altLang="en-US" sz="2400" b="1" dirty="0">
                <a:latin typeface="微软雅黑" panose="020B0503020204020204" pitchFamily="34" charset="-122"/>
                <a:ea typeface="微软雅黑" panose="020B0503020204020204" pitchFamily="34" charset="-122"/>
              </a:rPr>
              <a:t>”，故此题正确答案为：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4. </a:t>
            </a:r>
            <a:r>
              <a:rPr lang="zh-CN" altLang="en-US" sz="2400" b="1" dirty="0">
                <a:latin typeface="微软雅黑" panose="020B0503020204020204" pitchFamily="34" charset="-122"/>
                <a:ea typeface="微软雅黑" panose="020B0503020204020204" pitchFamily="34" charset="-122"/>
              </a:rPr>
              <a:t>本题考查形容词。</a:t>
            </a:r>
            <a:r>
              <a:rPr lang="en-US" altLang="zh-CN" sz="2400" b="1" dirty="0">
                <a:latin typeface="微软雅黑" panose="020B0503020204020204" pitchFamily="34" charset="-122"/>
                <a:ea typeface="微软雅黑" panose="020B0503020204020204" pitchFamily="34" charset="-122"/>
              </a:rPr>
              <a:t>eager“</a:t>
            </a:r>
            <a:r>
              <a:rPr lang="zh-CN" altLang="en-US" sz="2400" b="1" dirty="0">
                <a:latin typeface="微软雅黑" panose="020B0503020204020204" pitchFamily="34" charset="-122"/>
                <a:ea typeface="微软雅黑" panose="020B0503020204020204" pitchFamily="34" charset="-122"/>
              </a:rPr>
              <a:t>渴望的、迫切的”，</a:t>
            </a:r>
            <a:r>
              <a:rPr lang="en-US" altLang="zh-CN" sz="2400" b="1" dirty="0">
                <a:latin typeface="微软雅黑" panose="020B0503020204020204" pitchFamily="34" charset="-122"/>
                <a:ea typeface="微软雅黑" panose="020B0503020204020204" pitchFamily="34" charset="-122"/>
              </a:rPr>
              <a:t>be eager to </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do“</a:t>
            </a:r>
            <a:r>
              <a:rPr lang="zh-CN" altLang="en-US" sz="2400" b="1" dirty="0">
                <a:latin typeface="微软雅黑" panose="020B0503020204020204" pitchFamily="34" charset="-122"/>
                <a:ea typeface="微软雅黑" panose="020B0503020204020204" pitchFamily="34" charset="-122"/>
              </a:rPr>
              <a:t>渴望 </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迫切想做某事”，结合句意“她</a:t>
            </a:r>
            <a:r>
              <a:rPr lang="zh-CN" altLang="en-US" sz="2400" b="1" u="sng" dirty="0">
                <a:latin typeface="微软雅黑" panose="020B0503020204020204" pitchFamily="34" charset="-122"/>
                <a:ea typeface="微软雅黑" panose="020B0503020204020204" pitchFamily="34" charset="-122"/>
              </a:rPr>
              <a:t>迫切地</a:t>
            </a:r>
            <a:r>
              <a:rPr lang="zh-CN" altLang="en-US" sz="2400" b="1" dirty="0">
                <a:latin typeface="微软雅黑" panose="020B0503020204020204" pitchFamily="34" charset="-122"/>
                <a:ea typeface="微软雅黑" panose="020B0503020204020204" pitchFamily="34" charset="-122"/>
              </a:rPr>
              <a:t>想试穿一下她的新鞋”，</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故此题正确答案为：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5. </a:t>
            </a:r>
            <a:r>
              <a:rPr lang="zh-CN" altLang="en-US" sz="2400" b="1" dirty="0">
                <a:latin typeface="微软雅黑" panose="020B0503020204020204" pitchFamily="34" charset="-122"/>
                <a:ea typeface="微软雅黑" panose="020B0503020204020204" pitchFamily="34" charset="-122"/>
              </a:rPr>
              <a:t>本题考查动词短语。</a:t>
            </a:r>
            <a:r>
              <a:rPr lang="en-US" altLang="zh-CN" sz="2400" b="1" dirty="0">
                <a:latin typeface="微软雅黑" panose="020B0503020204020204" pitchFamily="34" charset="-122"/>
                <a:ea typeface="微软雅黑" panose="020B0503020204020204" pitchFamily="34" charset="-122"/>
              </a:rPr>
              <a:t>away“</a:t>
            </a:r>
            <a:r>
              <a:rPr lang="zh-CN" altLang="en-US" sz="2400" b="1" dirty="0">
                <a:latin typeface="微软雅黑" panose="020B0503020204020204" pitchFamily="34" charset="-122"/>
                <a:ea typeface="微软雅黑" panose="020B0503020204020204" pitchFamily="34" charset="-122"/>
              </a:rPr>
              <a:t>远离</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keep away from“</a:t>
            </a:r>
            <a:r>
              <a:rPr lang="zh-CN" altLang="en-US" sz="2400" b="1" dirty="0">
                <a:latin typeface="微软雅黑" panose="020B0503020204020204" pitchFamily="34" charset="-122"/>
                <a:ea typeface="微软雅黑" panose="020B0503020204020204" pitchFamily="34" charset="-122"/>
              </a:rPr>
              <a:t>远离</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结合句意“火车行驶时请</a:t>
            </a:r>
            <a:r>
              <a:rPr lang="zh-CN" altLang="en-US" sz="2400" b="1" u="sng" dirty="0">
                <a:latin typeface="微软雅黑" panose="020B0503020204020204" pitchFamily="34" charset="-122"/>
                <a:ea typeface="微软雅黑" panose="020B0503020204020204" pitchFamily="34" charset="-122"/>
              </a:rPr>
              <a:t>远离</a:t>
            </a:r>
            <a:r>
              <a:rPr lang="zh-CN" altLang="en-US" sz="2400" b="1" dirty="0">
                <a:latin typeface="微软雅黑" panose="020B0503020204020204" pitchFamily="34" charset="-122"/>
                <a:ea typeface="微软雅黑" panose="020B0503020204020204" pitchFamily="34" charset="-122"/>
              </a:rPr>
              <a:t>门”，故此题正确答案为：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wipe(up)">
                                      <p:cBhvr>
                                        <p:cTn id="29" dur="500"/>
                                        <p:tgtEl>
                                          <p:spTgt spid="3">
                                            <p:txEl>
                                              <p:pRg st="5" end="5"/>
                                            </p:txEl>
                                          </p:spTgt>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ipe(up)">
                                      <p:cBhvr>
                                        <p:cTn id="32" dur="500"/>
                                        <p:tgtEl>
                                          <p:spTgt spid="3">
                                            <p:txEl>
                                              <p:pRg st="6" end="6"/>
                                            </p:txEl>
                                          </p:spTgt>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wipe(up)">
                                      <p:cBhvr>
                                        <p:cTn id="35"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四</a:t>
            </a:r>
          </a:p>
        </p:txBody>
      </p:sp>
      <p:sp>
        <p:nvSpPr>
          <p:cNvPr id="3" name="内容占位符 2"/>
          <p:cNvSpPr>
            <a:spLocks noGrp="1"/>
          </p:cNvSpPr>
          <p:nvPr>
            <p:ph idx="1"/>
          </p:nvPr>
        </p:nvSpPr>
        <p:spPr>
          <a:xfrm>
            <a:off x="386201" y="944596"/>
            <a:ext cx="10311430" cy="5913404"/>
          </a:xfrm>
        </p:spPr>
        <p:txBody>
          <a:bodyPr>
            <a:normAutofit lnSpcReduction="10000"/>
          </a:bodyPr>
          <a:lstStyle/>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 The result of the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vote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will be announced tomorrow.</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实验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会议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商量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投票</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7. Nobody could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persuade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her to change her mind.</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强迫</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说服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鼓动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阻止</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8. These are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traditional</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foods for the Spring Festival.</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丰富的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美味的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宝贵的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传统的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Recently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there has been a change in our relations.</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最新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最近</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不久</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将来</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10. It’s improbable that he’ll accept the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invitation</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邀请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发明</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招待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发言</a:t>
            </a:r>
          </a:p>
        </p:txBody>
      </p:sp>
      <p:sp>
        <p:nvSpPr>
          <p:cNvPr id="23" name="TextBox 22"/>
          <p:cNvSpPr txBox="1"/>
          <p:nvPr/>
        </p:nvSpPr>
        <p:spPr>
          <a:xfrm>
            <a:off x="7536011" y="370233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29</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7264232" y="253847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9" name="TextBox 22"/>
          <p:cNvSpPr txBox="1"/>
          <p:nvPr/>
        </p:nvSpPr>
        <p:spPr>
          <a:xfrm>
            <a:off x="7264233" y="125207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10" name="TextBox 22"/>
          <p:cNvSpPr txBox="1"/>
          <p:nvPr/>
        </p:nvSpPr>
        <p:spPr>
          <a:xfrm>
            <a:off x="7264230" y="486545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11" name="TextBox 22"/>
          <p:cNvSpPr txBox="1"/>
          <p:nvPr/>
        </p:nvSpPr>
        <p:spPr>
          <a:xfrm>
            <a:off x="7200729" y="615188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12" name="文本框 11">
            <a:hlinkClick r:id="rId4" action="ppaction://hlinksldjump"/>
          </p:cNvPr>
          <p:cNvSpPr txBox="1"/>
          <p:nvPr/>
        </p:nvSpPr>
        <p:spPr>
          <a:xfrm>
            <a:off x="3788497" y="24673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outVertical)">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a:off x="10226082" y="-407839"/>
            <a:ext cx="2649028" cy="2886671"/>
          </a:xfrm>
          <a:prstGeom prst="rect">
            <a:avLst/>
          </a:prstGeom>
        </p:spPr>
      </p:pic>
      <p:grpSp>
        <p:nvGrpSpPr>
          <p:cNvPr id="24" name="组合 23"/>
          <p:cNvGrpSpPr/>
          <p:nvPr/>
        </p:nvGrpSpPr>
        <p:grpSpPr>
          <a:xfrm>
            <a:off x="4587306" y="92523"/>
            <a:ext cx="4616648" cy="2181841"/>
            <a:chOff x="-418541" y="3066142"/>
            <a:chExt cx="4616648" cy="2181841"/>
          </a:xfrm>
        </p:grpSpPr>
        <p:sp>
          <p:nvSpPr>
            <p:cNvPr id="25"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7" name="TextBox 8"/>
            <p:cNvSpPr txBox="1"/>
            <p:nvPr/>
          </p:nvSpPr>
          <p:spPr>
            <a:xfrm flipH="1">
              <a:off x="-418541" y="4016877"/>
              <a:ext cx="4616648" cy="1231106"/>
            </a:xfrm>
            <a:prstGeom prst="rect">
              <a:avLst/>
            </a:prstGeom>
            <a:noFill/>
          </p:spPr>
          <p:txBody>
            <a:bodyPr wrap="non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4" action="ppaction://hlinksldjump"/>
                </a:rPr>
                <a:t>一、大纲要求及解读</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8" name="TextBox 9">
              <a:hlinkClick r:id="rId4" action="ppaction://hlinksldjump"/>
            </p:cNvPr>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grpSp>
      <p:grpSp>
        <p:nvGrpSpPr>
          <p:cNvPr id="2" name="组合 1"/>
          <p:cNvGrpSpPr/>
          <p:nvPr/>
        </p:nvGrpSpPr>
        <p:grpSpPr>
          <a:xfrm>
            <a:off x="-942302" y="-901699"/>
            <a:ext cx="6304204" cy="6680198"/>
            <a:chOff x="-942302" y="-901699"/>
            <a:chExt cx="6304204" cy="6680198"/>
          </a:xfrm>
        </p:grpSpPr>
        <p:pic>
          <p:nvPicPr>
            <p:cNvPr id="4" name="图片 3"/>
            <p:cNvPicPr>
              <a:picLocks noChangeAspect="1"/>
            </p:cNvPicPr>
            <p:nvPr/>
          </p:nvPicPr>
          <p:blipFill>
            <a:blip r:embed="rId5">
              <a:grayscl/>
            </a:blip>
            <a:stretch>
              <a:fillRect/>
            </a:stretch>
          </p:blipFill>
          <p:spPr>
            <a:xfrm>
              <a:off x="-942302" y="-901699"/>
              <a:ext cx="6304204" cy="6680198"/>
            </a:xfrm>
            <a:prstGeom prst="rect">
              <a:avLst/>
            </a:prstGeom>
          </p:spPr>
        </p:pic>
        <p:sp>
          <p:nvSpPr>
            <p:cNvPr id="8" name="TextBox 14"/>
            <p:cNvSpPr txBox="1"/>
            <p:nvPr/>
          </p:nvSpPr>
          <p:spPr>
            <a:xfrm rot="20454621">
              <a:off x="446900" y="502484"/>
              <a:ext cx="2868094" cy="923330"/>
            </a:xfrm>
            <a:prstGeom prst="rect">
              <a:avLst/>
            </a:prstGeom>
            <a:noFill/>
          </p:spPr>
          <p:txBody>
            <a:bodyPr wrap="none" rtlCol="0">
              <a:spAutoFit/>
            </a:bodyPr>
            <a:lstStyle/>
            <a:p>
              <a:pPr algn="ctr"/>
              <a:r>
                <a:rPr lang="zh-CN" altLang="en-US" sz="54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29" name="TextBox 14"/>
            <p:cNvSpPr txBox="1"/>
            <p:nvPr/>
          </p:nvSpPr>
          <p:spPr>
            <a:xfrm rot="20454621">
              <a:off x="940661" y="3346760"/>
              <a:ext cx="3940373" cy="830997"/>
            </a:xfrm>
            <a:prstGeom prst="rect">
              <a:avLst/>
            </a:prstGeom>
            <a:noFill/>
          </p:spPr>
          <p:txBody>
            <a:bodyPr wrap="none" rtlCol="0">
              <a:spAutoFit/>
            </a:bodyPr>
            <a:lstStyle/>
            <a:p>
              <a:pPr algn="ctr"/>
              <a:r>
                <a:rPr lang="en-US" altLang="zh-CN" sz="48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800" b="1" spc="300" dirty="0">
                  <a:solidFill>
                    <a:schemeClr val="accent1"/>
                  </a:solidFill>
                  <a:latin typeface="微软雅黑" panose="020B0503020204020204" pitchFamily="34" charset="-122"/>
                  <a:ea typeface="微软雅黑" panose="020B0503020204020204" pitchFamily="34" charset="-122"/>
                </a:rPr>
                <a:t>TENTS</a:t>
              </a:r>
              <a:endParaRPr lang="zh-CN" altLang="en-US" sz="4800" b="1" spc="300" dirty="0">
                <a:solidFill>
                  <a:schemeClr val="accent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7927493" y="986546"/>
            <a:ext cx="3590727" cy="2200949"/>
            <a:chOff x="326147" y="3066142"/>
            <a:chExt cx="3590727" cy="2200949"/>
          </a:xfrm>
        </p:grpSpPr>
        <p:sp>
          <p:nvSpPr>
            <p:cNvPr id="36"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8" name="TextBox 8"/>
            <p:cNvSpPr txBox="1"/>
            <p:nvPr/>
          </p:nvSpPr>
          <p:spPr>
            <a:xfrm flipH="1">
              <a:off x="326147" y="4035985"/>
              <a:ext cx="3590727" cy="1231106"/>
            </a:xfrm>
            <a:prstGeom prst="rect">
              <a:avLst/>
            </a:prstGeom>
            <a:noFill/>
          </p:spPr>
          <p:txBody>
            <a:bodyPr wrap="non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6" action="ppaction://hlinksldjump"/>
                </a:rPr>
                <a:t>二、名师支招，</a:t>
              </a:r>
              <a:endPar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6" action="ppaction://hlinksldjump"/>
              </a:endParaRPr>
            </a:p>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6" action="ppaction://hlinksldjump"/>
                </a:rPr>
                <a:t>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6" action="ppaction://hlinksldjump"/>
                </a:rPr>
                <a:t>让你秒懂</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9"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grpSp>
      <p:grpSp>
        <p:nvGrpSpPr>
          <p:cNvPr id="40" name="组合 39"/>
          <p:cNvGrpSpPr/>
          <p:nvPr/>
        </p:nvGrpSpPr>
        <p:grpSpPr>
          <a:xfrm>
            <a:off x="5249691" y="2354515"/>
            <a:ext cx="3743011" cy="2200949"/>
            <a:chOff x="250004" y="3066142"/>
            <a:chExt cx="3743011" cy="2200949"/>
          </a:xfrm>
        </p:grpSpPr>
        <p:sp>
          <p:nvSpPr>
            <p:cNvPr id="41"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3" name="TextBox 8"/>
            <p:cNvSpPr txBox="1"/>
            <p:nvPr/>
          </p:nvSpPr>
          <p:spPr>
            <a:xfrm flipH="1">
              <a:off x="250004" y="4035985"/>
              <a:ext cx="3743011" cy="1231106"/>
            </a:xfrm>
            <a:prstGeom prst="rect">
              <a:avLst/>
            </a:prstGeom>
            <a:noFill/>
          </p:spPr>
          <p:txBody>
            <a:bodyPr wrap="non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7" action="ppaction://hlinksldjump"/>
                </a:rPr>
                <a:t>三、 牛刀小试，</a:t>
              </a:r>
              <a:endPar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7" action="ppaction://hlinksldjump"/>
              </a:endParaRPr>
            </a:p>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7" action="ppaction://hlinksldjump"/>
                </a:rPr>
                <a:t>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7" action="ppaction://hlinksldjump"/>
                </a:rPr>
                <a:t>初显身手</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grpSp>
      <p:grpSp>
        <p:nvGrpSpPr>
          <p:cNvPr id="45" name="组合 44"/>
          <p:cNvGrpSpPr/>
          <p:nvPr/>
        </p:nvGrpSpPr>
        <p:grpSpPr>
          <a:xfrm>
            <a:off x="4232370" y="5111314"/>
            <a:ext cx="5794856" cy="1585396"/>
            <a:chOff x="-775918" y="3066142"/>
            <a:chExt cx="5794856" cy="1585396"/>
          </a:xfrm>
        </p:grpSpPr>
        <p:sp>
          <p:nvSpPr>
            <p:cNvPr id="46"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8" name="TextBox 8"/>
            <p:cNvSpPr txBox="1"/>
            <p:nvPr/>
          </p:nvSpPr>
          <p:spPr>
            <a:xfrm flipH="1">
              <a:off x="-775918" y="4035985"/>
              <a:ext cx="5794856" cy="615553"/>
            </a:xfrm>
            <a:prstGeom prst="rect">
              <a:avLst/>
            </a:prstGeom>
            <a:noFill/>
          </p:spPr>
          <p:txBody>
            <a:bodyPr wrap="non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8" action="ppaction://hlinksldjump"/>
                </a:rPr>
                <a:t>五、 日积月累，助力飞跃</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9"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50" name="组合 49"/>
          <p:cNvGrpSpPr/>
          <p:nvPr/>
        </p:nvGrpSpPr>
        <p:grpSpPr>
          <a:xfrm>
            <a:off x="7828382" y="3844030"/>
            <a:ext cx="3743011" cy="2200949"/>
            <a:chOff x="250005" y="3066142"/>
            <a:chExt cx="3743011" cy="2200949"/>
          </a:xfrm>
        </p:grpSpPr>
        <p:sp>
          <p:nvSpPr>
            <p:cNvPr id="51"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53" name="TextBox 8"/>
            <p:cNvSpPr txBox="1"/>
            <p:nvPr/>
          </p:nvSpPr>
          <p:spPr>
            <a:xfrm flipH="1">
              <a:off x="250005" y="4035985"/>
              <a:ext cx="3743011" cy="1231106"/>
            </a:xfrm>
            <a:prstGeom prst="rect">
              <a:avLst/>
            </a:prstGeom>
            <a:noFill/>
          </p:spPr>
          <p:txBody>
            <a:bodyPr wrap="non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9" action="ppaction://hlinksldjump"/>
                </a:rPr>
                <a:t>四、 真题回放，</a:t>
              </a:r>
              <a:endPar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9" action="ppaction://hlinksldjump"/>
              </a:endParaRPr>
            </a:p>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9" action="ppaction://hlinksldjump"/>
                </a:rPr>
                <a:t>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9" action="ppaction://hlinksldjump"/>
                </a:rPr>
                <a:t>一比高低</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5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grpSp>
    </p:spTree>
  </p:cSld>
  <p:clrMapOvr>
    <a:masterClrMapping/>
  </p:clrMapOvr>
  <mc:AlternateContent xmlns:mc="http://schemas.openxmlformats.org/markup-compatibility/2006" xmlns:p14="http://schemas.microsoft.com/office/powerpoint/2010/main">
    <mc:Choice Requires="p14">
      <p:transition spd="slow" p14:dur="25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anim calcmode="lin" valueType="num">
                                      <p:cBhvr>
                                        <p:cTn id="19" dur="500" fill="hold"/>
                                        <p:tgtEl>
                                          <p:spTgt spid="24"/>
                                        </p:tgtEl>
                                        <p:attrNameLst>
                                          <p:attrName>ppt_x</p:attrName>
                                        </p:attrNameLst>
                                      </p:cBhvr>
                                      <p:tavLst>
                                        <p:tav tm="0">
                                          <p:val>
                                            <p:strVal val="#ppt_x"/>
                                          </p:val>
                                        </p:tav>
                                        <p:tav tm="100000">
                                          <p:val>
                                            <p:strVal val="#ppt_x"/>
                                          </p:val>
                                        </p:tav>
                                      </p:tavLst>
                                    </p:anim>
                                    <p:anim calcmode="lin" valueType="num">
                                      <p:cBhvr>
                                        <p:cTn id="20" dur="500" fill="hold"/>
                                        <p:tgtEl>
                                          <p:spTgt spid="2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6" presetClass="entr" presetSubtype="21"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barn(inVertical)">
                                      <p:cBhvr>
                                        <p:cTn id="24" dur="500"/>
                                        <p:tgtEl>
                                          <p:spTgt spid="35"/>
                                        </p:tgtEl>
                                      </p:cBhvr>
                                    </p:animEffect>
                                  </p:childTnLst>
                                </p:cTn>
                              </p:par>
                            </p:childTnLst>
                          </p:cTn>
                        </p:par>
                        <p:par>
                          <p:cTn id="25" fill="hold">
                            <p:stCondLst>
                              <p:cond delay="2500"/>
                            </p:stCondLst>
                            <p:childTnLst>
                              <p:par>
                                <p:cTn id="26" presetID="6" presetClass="entr" presetSubtype="16" fill="hold"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circle(in)">
                                      <p:cBhvr>
                                        <p:cTn id="28" dur="500"/>
                                        <p:tgtEl>
                                          <p:spTgt spid="45"/>
                                        </p:tgtEl>
                                      </p:cBhvr>
                                    </p:animEffect>
                                  </p:childTnLst>
                                </p:cTn>
                              </p:par>
                            </p:childTnLst>
                          </p:cTn>
                        </p:par>
                        <p:par>
                          <p:cTn id="29" fill="hold">
                            <p:stCondLst>
                              <p:cond delay="3000"/>
                            </p:stCondLst>
                            <p:childTnLst>
                              <p:par>
                                <p:cTn id="30" presetID="21" presetClass="entr" presetSubtype="1"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wheel(1)">
                                      <p:cBhvr>
                                        <p:cTn id="32" dur="500"/>
                                        <p:tgtEl>
                                          <p:spTgt spid="50"/>
                                        </p:tgtEl>
                                      </p:cBhvr>
                                    </p:animEffect>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1223849" cy="6418053"/>
          </a:xfrm>
        </p:spPr>
        <p:txBody>
          <a:bodyPr>
            <a:normAutofit fontScale="92500" lnSpcReduction="1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400" b="1" dirty="0">
                <a:latin typeface="微软雅黑" panose="020B0503020204020204" pitchFamily="34" charset="-122"/>
                <a:ea typeface="微软雅黑" panose="020B0503020204020204" pitchFamily="34" charset="-122"/>
              </a:rPr>
              <a:t>6. </a:t>
            </a:r>
            <a:r>
              <a:rPr lang="zh-CN" altLang="en-US" sz="2400" b="1" dirty="0">
                <a:latin typeface="微软雅黑" panose="020B0503020204020204" pitchFamily="34" charset="-122"/>
                <a:ea typeface="微软雅黑" panose="020B0503020204020204" pitchFamily="34" charset="-122"/>
              </a:rPr>
              <a:t>本题考查名词。</a:t>
            </a:r>
            <a:r>
              <a:rPr lang="en-US" altLang="zh-CN" sz="2400" b="1" dirty="0">
                <a:latin typeface="微软雅黑" panose="020B0503020204020204" pitchFamily="34" charset="-122"/>
                <a:ea typeface="微软雅黑" panose="020B0503020204020204" pitchFamily="34" charset="-122"/>
              </a:rPr>
              <a:t>vote“</a:t>
            </a:r>
            <a:r>
              <a:rPr lang="zh-CN" altLang="en-US" sz="2400" b="1" dirty="0">
                <a:latin typeface="微软雅黑" panose="020B0503020204020204" pitchFamily="34" charset="-122"/>
                <a:ea typeface="微软雅黑" panose="020B0503020204020204" pitchFamily="34" charset="-122"/>
              </a:rPr>
              <a:t>投票”，结合句意“</a:t>
            </a:r>
            <a:r>
              <a:rPr lang="zh-CN" altLang="en-US" sz="2400" b="1" u="sng" dirty="0">
                <a:latin typeface="微软雅黑" panose="020B0503020204020204" pitchFamily="34" charset="-122"/>
                <a:ea typeface="微软雅黑" panose="020B0503020204020204" pitchFamily="34" charset="-122"/>
              </a:rPr>
              <a:t>投票</a:t>
            </a:r>
            <a:r>
              <a:rPr lang="zh-CN" altLang="en-US" sz="2400" b="1" dirty="0">
                <a:latin typeface="微软雅黑" panose="020B0503020204020204" pitchFamily="34" charset="-122"/>
                <a:ea typeface="微软雅黑" panose="020B0503020204020204" pitchFamily="34" charset="-122"/>
              </a:rPr>
              <a:t>结果将于明天公布”，故此题正确答案为：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7. </a:t>
            </a:r>
            <a:r>
              <a:rPr lang="zh-CN" altLang="en-US" sz="2400" b="1" dirty="0">
                <a:latin typeface="微软雅黑" panose="020B0503020204020204" pitchFamily="34" charset="-122"/>
                <a:ea typeface="微软雅黑" panose="020B0503020204020204" pitchFamily="34" charset="-122"/>
              </a:rPr>
              <a:t>本题考查动词。</a:t>
            </a:r>
            <a:r>
              <a:rPr lang="en-US" altLang="zh-CN" sz="2400" b="1" dirty="0">
                <a:latin typeface="微软雅黑" panose="020B0503020204020204" pitchFamily="34" charset="-122"/>
                <a:ea typeface="微软雅黑" panose="020B0503020204020204" pitchFamily="34" charset="-122"/>
              </a:rPr>
              <a:t>persuade“</a:t>
            </a:r>
            <a:r>
              <a:rPr lang="zh-CN" altLang="en-US" sz="2400" b="1" dirty="0">
                <a:latin typeface="微软雅黑" panose="020B0503020204020204" pitchFamily="34" charset="-122"/>
                <a:ea typeface="微软雅黑" panose="020B0503020204020204" pitchFamily="34" charset="-122"/>
              </a:rPr>
              <a:t>说服”，结合句意“没有人能</a:t>
            </a:r>
            <a:r>
              <a:rPr lang="zh-CN" altLang="en-US" sz="2400" b="1" u="sng" dirty="0">
                <a:latin typeface="微软雅黑" panose="020B0503020204020204" pitchFamily="34" charset="-122"/>
                <a:ea typeface="微软雅黑" panose="020B0503020204020204" pitchFamily="34" charset="-122"/>
              </a:rPr>
              <a:t>说服</a:t>
            </a:r>
            <a:r>
              <a:rPr lang="zh-CN" altLang="en-US" sz="2400" b="1" dirty="0">
                <a:latin typeface="微软雅黑" panose="020B0503020204020204" pitchFamily="34" charset="-122"/>
                <a:ea typeface="微软雅黑" panose="020B0503020204020204" pitchFamily="34" charset="-122"/>
              </a:rPr>
              <a:t>她改变主意”，故此题正确答案为：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8. </a:t>
            </a:r>
            <a:r>
              <a:rPr lang="zh-CN" altLang="en-US" sz="2400" b="1" dirty="0">
                <a:latin typeface="微软雅黑" panose="020B0503020204020204" pitchFamily="34" charset="-122"/>
                <a:ea typeface="微软雅黑" panose="020B0503020204020204" pitchFamily="34" charset="-122"/>
              </a:rPr>
              <a:t>本题考查形容词。可采用词根词缀法，</a:t>
            </a:r>
            <a:r>
              <a:rPr lang="en-US" altLang="zh-CN" sz="2400" b="1" dirty="0">
                <a:latin typeface="微软雅黑" panose="020B0503020204020204" pitchFamily="34" charset="-122"/>
                <a:ea typeface="微软雅黑" panose="020B0503020204020204" pitchFamily="34" charset="-122"/>
              </a:rPr>
              <a:t>tradition</a:t>
            </a:r>
            <a:r>
              <a:rPr lang="zh-CN" altLang="en-US" sz="2400" b="1" dirty="0">
                <a:latin typeface="微软雅黑" panose="020B0503020204020204" pitchFamily="34" charset="-122"/>
                <a:ea typeface="微软雅黑" panose="020B0503020204020204" pitchFamily="34" charset="-122"/>
              </a:rPr>
              <a:t>（名词）“传统”，</a:t>
            </a:r>
            <a:r>
              <a:rPr lang="en-US" altLang="zh-CN" sz="2400" b="1" dirty="0">
                <a:latin typeface="微软雅黑" panose="020B0503020204020204" pitchFamily="34" charset="-122"/>
                <a:ea typeface="微软雅黑" panose="020B0503020204020204" pitchFamily="34" charset="-122"/>
              </a:rPr>
              <a:t>-al</a:t>
            </a:r>
            <a:r>
              <a:rPr lang="zh-CN" altLang="en-US" sz="2400" b="1" dirty="0">
                <a:latin typeface="微软雅黑" panose="020B0503020204020204" pitchFamily="34" charset="-122"/>
                <a:ea typeface="微软雅黑" panose="020B0503020204020204" pitchFamily="34" charset="-122"/>
              </a:rPr>
              <a:t>是形容词后缀，</a:t>
            </a:r>
            <a:r>
              <a:rPr lang="en-US" altLang="zh-CN" sz="2400" b="1" dirty="0">
                <a:latin typeface="微软雅黑" panose="020B0503020204020204" pitchFamily="34" charset="-122"/>
                <a:ea typeface="微软雅黑" panose="020B0503020204020204" pitchFamily="34" charset="-122"/>
              </a:rPr>
              <a:t>traditional“</a:t>
            </a:r>
            <a:r>
              <a:rPr lang="zh-CN" altLang="en-US" sz="2400" b="1" dirty="0">
                <a:latin typeface="微软雅黑" panose="020B0503020204020204" pitchFamily="34" charset="-122"/>
                <a:ea typeface="微软雅黑" panose="020B0503020204020204" pitchFamily="34" charset="-122"/>
              </a:rPr>
              <a:t>传统的”，结合句意“这些是春节的</a:t>
            </a:r>
            <a:r>
              <a:rPr lang="zh-CN" altLang="en-US" sz="2400" b="1" u="sng" dirty="0">
                <a:latin typeface="微软雅黑" panose="020B0503020204020204" pitchFamily="34" charset="-122"/>
                <a:ea typeface="微软雅黑" panose="020B0503020204020204" pitchFamily="34" charset="-122"/>
              </a:rPr>
              <a:t>传统</a:t>
            </a:r>
            <a:r>
              <a:rPr lang="zh-CN" altLang="en-US" sz="2400" b="1" dirty="0">
                <a:latin typeface="微软雅黑" panose="020B0503020204020204" pitchFamily="34" charset="-122"/>
                <a:ea typeface="微软雅黑" panose="020B0503020204020204" pitchFamily="34" charset="-122"/>
              </a:rPr>
              <a:t>食物”，故此题正确答案为：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9. </a:t>
            </a:r>
            <a:r>
              <a:rPr lang="zh-CN" altLang="en-US" sz="2400" b="1" dirty="0">
                <a:latin typeface="微软雅黑" panose="020B0503020204020204" pitchFamily="34" charset="-122"/>
                <a:ea typeface="微软雅黑" panose="020B0503020204020204" pitchFamily="34" charset="-122"/>
              </a:rPr>
              <a:t>本题考查副词。可采用词根词缀法，</a:t>
            </a:r>
            <a:r>
              <a:rPr lang="en-US" altLang="zh-CN" sz="2400" b="1" dirty="0">
                <a:latin typeface="微软雅黑" panose="020B0503020204020204" pitchFamily="34" charset="-122"/>
                <a:ea typeface="微软雅黑" panose="020B0503020204020204" pitchFamily="34" charset="-122"/>
              </a:rPr>
              <a:t>recent“</a:t>
            </a:r>
            <a:r>
              <a:rPr lang="zh-CN" altLang="en-US" sz="2400" b="1" dirty="0">
                <a:latin typeface="微软雅黑" panose="020B0503020204020204" pitchFamily="34" charset="-122"/>
                <a:ea typeface="微软雅黑" panose="020B0503020204020204" pitchFamily="34" charset="-122"/>
              </a:rPr>
              <a:t>最近的”，</a:t>
            </a:r>
            <a:r>
              <a:rPr lang="en-US" altLang="zh-CN" sz="2400" b="1" dirty="0">
                <a:latin typeface="微软雅黑" panose="020B0503020204020204" pitchFamily="34" charset="-122"/>
                <a:ea typeface="微软雅黑" panose="020B0503020204020204" pitchFamily="34" charset="-122"/>
              </a:rPr>
              <a:t>recently</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最近地”，结合意“</a:t>
            </a:r>
            <a:r>
              <a:rPr lang="zh-CN" altLang="en-US" sz="2400" b="1" u="sng" dirty="0">
                <a:latin typeface="微软雅黑" panose="020B0503020204020204" pitchFamily="34" charset="-122"/>
                <a:ea typeface="微软雅黑" panose="020B0503020204020204" pitchFamily="34" charset="-122"/>
              </a:rPr>
              <a:t>最近</a:t>
            </a:r>
            <a:r>
              <a:rPr lang="zh-CN" altLang="en-US" sz="2400" b="1" dirty="0">
                <a:latin typeface="微软雅黑" panose="020B0503020204020204" pitchFamily="34" charset="-122"/>
                <a:ea typeface="微软雅黑" panose="020B0503020204020204" pitchFamily="34" charset="-122"/>
              </a:rPr>
              <a:t>，我们的关系发生了变化”，故此题正确</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答案为：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10. </a:t>
            </a:r>
            <a:r>
              <a:rPr lang="zh-CN" altLang="en-US" sz="2400" b="1" dirty="0">
                <a:latin typeface="微软雅黑" panose="020B0503020204020204" pitchFamily="34" charset="-122"/>
                <a:ea typeface="微软雅黑" panose="020B0503020204020204" pitchFamily="34" charset="-122"/>
              </a:rPr>
              <a:t>本题考查名词。可采用词根词缀法，</a:t>
            </a:r>
            <a:r>
              <a:rPr lang="en-US" altLang="zh-CN" sz="2400" b="1" dirty="0">
                <a:latin typeface="微软雅黑" panose="020B0503020204020204" pitchFamily="34" charset="-122"/>
                <a:ea typeface="微软雅黑" panose="020B0503020204020204" pitchFamily="34" charset="-122"/>
              </a:rPr>
              <a:t>invite</a:t>
            </a:r>
            <a:r>
              <a:rPr lang="zh-CN" altLang="en-US" sz="2400" b="1" dirty="0">
                <a:latin typeface="微软雅黑" panose="020B0503020204020204" pitchFamily="34" charset="-122"/>
                <a:ea typeface="微软雅黑" panose="020B0503020204020204" pitchFamily="34" charset="-122"/>
              </a:rPr>
              <a:t>（动词）“邀请”，</a:t>
            </a:r>
            <a:r>
              <a:rPr lang="en-US" altLang="zh-CN" sz="2400" b="1" dirty="0">
                <a:latin typeface="微软雅黑" panose="020B0503020204020204" pitchFamily="34" charset="-122"/>
                <a:ea typeface="微软雅黑" panose="020B0503020204020204" pitchFamily="34" charset="-122"/>
              </a:rPr>
              <a:t>-</a:t>
            </a:r>
            <a:r>
              <a:rPr lang="en-US" altLang="zh-CN" sz="2400" b="1" dirty="0" err="1">
                <a:latin typeface="微软雅黑" panose="020B0503020204020204" pitchFamily="34" charset="-122"/>
                <a:ea typeface="微软雅黑" panose="020B0503020204020204" pitchFamily="34" charset="-122"/>
              </a:rPr>
              <a:t>tion</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是名词后缀，</a:t>
            </a:r>
            <a:r>
              <a:rPr lang="en-US" altLang="zh-CN" sz="2400" b="1" dirty="0">
                <a:latin typeface="微软雅黑" panose="020B0503020204020204" pitchFamily="34" charset="-122"/>
                <a:ea typeface="微软雅黑" panose="020B0503020204020204" pitchFamily="34" charset="-122"/>
              </a:rPr>
              <a:t>invitation</a:t>
            </a:r>
            <a:r>
              <a:rPr lang="zh-CN" altLang="en-US" sz="2400" b="1" dirty="0">
                <a:latin typeface="微软雅黑" panose="020B0503020204020204" pitchFamily="34" charset="-122"/>
                <a:ea typeface="微软雅黑" panose="020B0503020204020204" pitchFamily="34" charset="-122"/>
              </a:rPr>
              <a:t>（名词）“邀请”，结合句意“他不大可</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能接受</a:t>
            </a:r>
            <a:r>
              <a:rPr lang="zh-CN" altLang="en-US" sz="2400" b="1" u="sng" dirty="0">
                <a:latin typeface="微软雅黑" panose="020B0503020204020204" pitchFamily="34" charset="-122"/>
                <a:ea typeface="微软雅黑" panose="020B0503020204020204" pitchFamily="34" charset="-122"/>
              </a:rPr>
              <a:t>邀请</a:t>
            </a:r>
            <a:r>
              <a:rPr lang="zh-CN" altLang="en-US" sz="2400" b="1" dirty="0">
                <a:latin typeface="微软雅黑" panose="020B0503020204020204" pitchFamily="34" charset="-122"/>
                <a:ea typeface="微软雅黑" panose="020B0503020204020204" pitchFamily="34" charset="-122"/>
              </a:rPr>
              <a:t>”，故此题正确答案为：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p:txBody>
      </p:sp>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30</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wipe(up)">
                                      <p:cBhvr>
                                        <p:cTn id="14" dur="500"/>
                                        <p:tgtEl>
                                          <p:spTgt spid="3">
                                            <p:txEl>
                                              <p:pRg st="1" end="1"/>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up)">
                                      <p:cBhvr>
                                        <p:cTn id="20" dur="500"/>
                                        <p:tgtEl>
                                          <p:spTgt spid="3">
                                            <p:txEl>
                                              <p:pRg st="3" end="3"/>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up)">
                                      <p:cBhvr>
                                        <p:cTn id="23" dur="500"/>
                                        <p:tgtEl>
                                          <p:spTgt spid="3">
                                            <p:txEl>
                                              <p:pRg st="4" end="4"/>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wipe(up)">
                                      <p:cBhvr>
                                        <p:cTn id="26" dur="500"/>
                                        <p:tgtEl>
                                          <p:spTgt spid="3">
                                            <p:txEl>
                                              <p:pRg st="5" end="5"/>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wipe(up)">
                                      <p:cBhvr>
                                        <p:cTn id="29" dur="500"/>
                                        <p:tgtEl>
                                          <p:spTgt spid="3">
                                            <p:txEl>
                                              <p:pRg st="6" end="6"/>
                                            </p:txEl>
                                          </p:spTgt>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wipe(up)">
                                      <p:cBhvr>
                                        <p:cTn id="32" dur="500"/>
                                        <p:tgtEl>
                                          <p:spTgt spid="3">
                                            <p:txEl>
                                              <p:pRg st="7" end="7"/>
                                            </p:txEl>
                                          </p:spTgt>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wipe(up)">
                                      <p:cBhvr>
                                        <p:cTn id="35"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五</a:t>
            </a:r>
          </a:p>
        </p:txBody>
      </p:sp>
      <p:sp>
        <p:nvSpPr>
          <p:cNvPr id="3" name="内容占位符 2"/>
          <p:cNvSpPr>
            <a:spLocks noGrp="1"/>
          </p:cNvSpPr>
          <p:nvPr>
            <p:ph idx="1"/>
          </p:nvPr>
        </p:nvSpPr>
        <p:spPr>
          <a:xfrm>
            <a:off x="386201" y="944596"/>
            <a:ext cx="10655610" cy="5913404"/>
          </a:xfrm>
        </p:spPr>
        <p:txBody>
          <a:bodyPr>
            <a:normAutofit fontScale="92500"/>
          </a:bodyPr>
          <a:lstStyle/>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William is only a little overweight. It can’t be bad for his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health</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保健</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健康</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体格</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状况</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For two days after the earthquake, no one could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get in touch</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with them.</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触摸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结识</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交流</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取得联系</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He was forced to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cancel</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his trip to London.</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推迟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取消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改变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提前</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We can win if we keep a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positive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attitude.</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严肃的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明确的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积极的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认真的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I’m sure that he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has nothing to do with</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this. He is still a child.</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无可奈何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毫无兴趣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毫不相关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毫不关心</a:t>
            </a:r>
          </a:p>
        </p:txBody>
      </p:sp>
      <p:sp>
        <p:nvSpPr>
          <p:cNvPr id="23" name="TextBox 22"/>
          <p:cNvSpPr txBox="1"/>
          <p:nvPr/>
        </p:nvSpPr>
        <p:spPr>
          <a:xfrm>
            <a:off x="7174061" y="370233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31</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7889072" y="263817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9" name="TextBox 22"/>
          <p:cNvSpPr txBox="1"/>
          <p:nvPr/>
        </p:nvSpPr>
        <p:spPr>
          <a:xfrm>
            <a:off x="7381595" y="126006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10" name="TextBox 22"/>
          <p:cNvSpPr txBox="1"/>
          <p:nvPr/>
        </p:nvSpPr>
        <p:spPr>
          <a:xfrm>
            <a:off x="7544265" y="487116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11" name="TextBox 22"/>
          <p:cNvSpPr txBox="1"/>
          <p:nvPr/>
        </p:nvSpPr>
        <p:spPr>
          <a:xfrm>
            <a:off x="9711903" y="572494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18" name="文本框 17">
            <a:hlinkClick r:id="rId4" action="ppaction://hlinksldjump"/>
          </p:cNvPr>
          <p:cNvSpPr txBox="1"/>
          <p:nvPr/>
        </p:nvSpPr>
        <p:spPr>
          <a:xfrm>
            <a:off x="4332350" y="266553"/>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barn(outVertical)">
                                      <p:cBhvr>
                                        <p:cTn id="6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8"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354267"/>
            <a:ext cx="11223849" cy="6418053"/>
          </a:xfrm>
        </p:spPr>
        <p:txBody>
          <a:bodyPr>
            <a:normAutofit fontScale="90000" lnSpcReduction="2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400" b="1" dirty="0">
                <a:latin typeface="微软雅黑" panose="020B0503020204020204" pitchFamily="34" charset="-122"/>
                <a:ea typeface="微软雅黑" panose="020B0503020204020204" pitchFamily="34" charset="-122"/>
              </a:rPr>
              <a:t>1. </a:t>
            </a:r>
            <a:r>
              <a:rPr lang="zh-CN" altLang="en-US" sz="2400" b="1" dirty="0">
                <a:latin typeface="微软雅黑" panose="020B0503020204020204" pitchFamily="34" charset="-122"/>
                <a:ea typeface="微软雅黑" panose="020B0503020204020204" pitchFamily="34" charset="-122"/>
              </a:rPr>
              <a:t>本题考查名词。</a:t>
            </a:r>
            <a:r>
              <a:rPr lang="en-US" altLang="zh-CN" sz="2400" b="1" dirty="0">
                <a:latin typeface="微软雅黑" panose="020B0503020204020204" pitchFamily="34" charset="-122"/>
                <a:ea typeface="微软雅黑" panose="020B0503020204020204" pitchFamily="34" charset="-122"/>
              </a:rPr>
              <a:t>health</a:t>
            </a:r>
            <a:r>
              <a:rPr lang="zh-CN" altLang="en-US" sz="2400" b="1" dirty="0">
                <a:latin typeface="微软雅黑" panose="020B0503020204020204" pitchFamily="34" charset="-122"/>
                <a:ea typeface="微软雅黑" panose="020B0503020204020204" pitchFamily="34" charset="-122"/>
              </a:rPr>
              <a:t>（名词）“健康”，</a:t>
            </a:r>
            <a:r>
              <a:rPr lang="en-US" altLang="zh-CN" sz="2400" b="1" dirty="0">
                <a:latin typeface="微软雅黑" panose="020B0503020204020204" pitchFamily="34" charset="-122"/>
                <a:ea typeface="微软雅黑" panose="020B0503020204020204" pitchFamily="34" charset="-122"/>
              </a:rPr>
              <a:t>healthy</a:t>
            </a:r>
            <a:r>
              <a:rPr lang="zh-CN" altLang="en-US" sz="2400" b="1" dirty="0">
                <a:latin typeface="微软雅黑" panose="020B0503020204020204" pitchFamily="34" charset="-122"/>
                <a:ea typeface="微软雅黑" panose="020B0503020204020204" pitchFamily="34" charset="-122"/>
              </a:rPr>
              <a:t>（形容词）“健康的”，结合句意“威廉只是有点超重，这对他的</a:t>
            </a:r>
            <a:r>
              <a:rPr lang="zh-CN" altLang="en-US" sz="2400" b="1" u="sng" dirty="0">
                <a:latin typeface="微软雅黑" panose="020B0503020204020204" pitchFamily="34" charset="-122"/>
                <a:ea typeface="微软雅黑" panose="020B0503020204020204" pitchFamily="34" charset="-122"/>
              </a:rPr>
              <a:t>健康</a:t>
            </a:r>
            <a:r>
              <a:rPr lang="zh-CN" altLang="en-US" sz="2400" b="1" dirty="0">
                <a:latin typeface="微软雅黑" panose="020B0503020204020204" pitchFamily="34" charset="-122"/>
                <a:ea typeface="微软雅黑" panose="020B0503020204020204" pitchFamily="34" charset="-122"/>
              </a:rPr>
              <a:t>不会有什么坏处”，故此题正确答案为：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2. </a:t>
            </a:r>
            <a:r>
              <a:rPr lang="zh-CN" altLang="en-US" sz="2400" b="1" dirty="0">
                <a:latin typeface="微软雅黑" panose="020B0503020204020204" pitchFamily="34" charset="-122"/>
                <a:ea typeface="微软雅黑" panose="020B0503020204020204" pitchFamily="34" charset="-122"/>
              </a:rPr>
              <a:t>本题考查动词短语。</a:t>
            </a:r>
            <a:r>
              <a:rPr lang="en-US" altLang="zh-CN" sz="2400" b="1" dirty="0">
                <a:latin typeface="微软雅黑" panose="020B0503020204020204" pitchFamily="34" charset="-122"/>
                <a:ea typeface="微软雅黑" panose="020B0503020204020204" pitchFamily="34" charset="-122"/>
              </a:rPr>
              <a:t>get in touch with“</a:t>
            </a:r>
            <a:r>
              <a:rPr lang="zh-CN" altLang="en-US" sz="2400" b="1" dirty="0">
                <a:latin typeface="微软雅黑" panose="020B0503020204020204" pitchFamily="34" charset="-122"/>
                <a:ea typeface="微软雅黑" panose="020B0503020204020204" pitchFamily="34" charset="-122"/>
              </a:rPr>
              <a:t>和</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取得联系”，</a:t>
            </a:r>
            <a:r>
              <a:rPr lang="en-US" altLang="zh-CN" sz="2400" b="1" dirty="0">
                <a:latin typeface="微软雅黑" panose="020B0503020204020204" pitchFamily="34" charset="-122"/>
                <a:ea typeface="微软雅黑" panose="020B0503020204020204" pitchFamily="34" charset="-122"/>
              </a:rPr>
              <a:t>keep in touch with“</a:t>
            </a:r>
            <a:r>
              <a:rPr lang="zh-CN" altLang="en-US" sz="2400" b="1" dirty="0">
                <a:latin typeface="微软雅黑" panose="020B0503020204020204" pitchFamily="34" charset="-122"/>
                <a:ea typeface="微软雅黑" panose="020B0503020204020204" pitchFamily="34" charset="-122"/>
              </a:rPr>
              <a:t>和</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保持联系”，结合句意“地震后的两天里，没有人能与他们</a:t>
            </a:r>
            <a:r>
              <a:rPr lang="zh-CN" altLang="en-US" sz="2400" b="1" u="sng" dirty="0">
                <a:latin typeface="微软雅黑" panose="020B0503020204020204" pitchFamily="34" charset="-122"/>
                <a:ea typeface="微软雅黑" panose="020B0503020204020204" pitchFamily="34" charset="-122"/>
              </a:rPr>
              <a:t>取得联系</a:t>
            </a:r>
            <a:r>
              <a:rPr lang="zh-CN" altLang="en-US" sz="2400" b="1" dirty="0">
                <a:latin typeface="微软雅黑" panose="020B0503020204020204" pitchFamily="34" charset="-122"/>
                <a:ea typeface="微软雅黑" panose="020B0503020204020204" pitchFamily="34" charset="-122"/>
              </a:rPr>
              <a:t>”，故此题正确答案为：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3. </a:t>
            </a:r>
            <a:r>
              <a:rPr lang="zh-CN" altLang="en-US" sz="2400" b="1" dirty="0">
                <a:latin typeface="微软雅黑" panose="020B0503020204020204" pitchFamily="34" charset="-122"/>
                <a:ea typeface="微软雅黑" panose="020B0503020204020204" pitchFamily="34" charset="-122"/>
              </a:rPr>
              <a:t>本题考查动词。</a:t>
            </a:r>
            <a:r>
              <a:rPr lang="en-US" altLang="zh-CN" sz="2400" b="1" dirty="0">
                <a:latin typeface="微软雅黑" panose="020B0503020204020204" pitchFamily="34" charset="-122"/>
                <a:ea typeface="微软雅黑" panose="020B0503020204020204" pitchFamily="34" charset="-122"/>
              </a:rPr>
              <a:t>cancel“</a:t>
            </a:r>
            <a:r>
              <a:rPr lang="zh-CN" altLang="en-US" sz="2400" b="1" dirty="0">
                <a:latin typeface="微软雅黑" panose="020B0503020204020204" pitchFamily="34" charset="-122"/>
                <a:ea typeface="微软雅黑" panose="020B0503020204020204" pitchFamily="34" charset="-122"/>
              </a:rPr>
              <a:t>取消”，结合句意“他被迫</a:t>
            </a:r>
            <a:r>
              <a:rPr lang="zh-CN" altLang="en-US" sz="2400" b="1" u="sng" dirty="0">
                <a:latin typeface="微软雅黑" panose="020B0503020204020204" pitchFamily="34" charset="-122"/>
                <a:ea typeface="微软雅黑" panose="020B0503020204020204" pitchFamily="34" charset="-122"/>
              </a:rPr>
              <a:t>取消了</a:t>
            </a:r>
            <a:r>
              <a:rPr lang="zh-CN" altLang="en-US" sz="2400" b="1" dirty="0">
                <a:latin typeface="微软雅黑" panose="020B0503020204020204" pitchFamily="34" charset="-122"/>
                <a:ea typeface="微软雅黑" panose="020B0503020204020204" pitchFamily="34" charset="-122"/>
              </a:rPr>
              <a:t>去伦敦的旅行”，故此题正确答案为：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4. </a:t>
            </a:r>
            <a:r>
              <a:rPr lang="zh-CN" altLang="en-US" sz="2400" b="1" dirty="0">
                <a:latin typeface="微软雅黑" panose="020B0503020204020204" pitchFamily="34" charset="-122"/>
                <a:ea typeface="微软雅黑" panose="020B0503020204020204" pitchFamily="34" charset="-122"/>
              </a:rPr>
              <a:t>本题考查形容词。</a:t>
            </a:r>
            <a:r>
              <a:rPr lang="en-US" altLang="zh-CN" sz="2400" b="1" dirty="0">
                <a:latin typeface="微软雅黑" panose="020B0503020204020204" pitchFamily="34" charset="-122"/>
                <a:ea typeface="微软雅黑" panose="020B0503020204020204" pitchFamily="34" charset="-122"/>
              </a:rPr>
              <a:t>positive“</a:t>
            </a:r>
            <a:r>
              <a:rPr lang="zh-CN" altLang="en-US" sz="2400" b="1" dirty="0">
                <a:latin typeface="微软雅黑" panose="020B0503020204020204" pitchFamily="34" charset="-122"/>
                <a:ea typeface="微软雅黑" panose="020B0503020204020204" pitchFamily="34" charset="-122"/>
              </a:rPr>
              <a:t>积极的、乐观的”，</a:t>
            </a:r>
            <a:r>
              <a:rPr lang="en-US" altLang="zh-CN" sz="2400" b="1" dirty="0">
                <a:latin typeface="微软雅黑" panose="020B0503020204020204" pitchFamily="34" charset="-122"/>
                <a:ea typeface="微软雅黑" panose="020B0503020204020204" pitchFamily="34" charset="-122"/>
              </a:rPr>
              <a:t>negative“</a:t>
            </a:r>
            <a:r>
              <a:rPr lang="zh-CN" altLang="en-US" sz="2400" b="1" dirty="0">
                <a:latin typeface="微软雅黑" panose="020B0503020204020204" pitchFamily="34" charset="-122"/>
                <a:ea typeface="微软雅黑" panose="020B0503020204020204" pitchFamily="34" charset="-122"/>
              </a:rPr>
              <a:t>消极</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的”，结合句意“如果我们保持</a:t>
            </a:r>
            <a:r>
              <a:rPr lang="zh-CN" altLang="en-US" sz="2400" b="1" u="sng" dirty="0">
                <a:latin typeface="微软雅黑" panose="020B0503020204020204" pitchFamily="34" charset="-122"/>
                <a:ea typeface="微软雅黑" panose="020B0503020204020204" pitchFamily="34" charset="-122"/>
              </a:rPr>
              <a:t>积极的</a:t>
            </a:r>
            <a:r>
              <a:rPr lang="zh-CN" altLang="en-US" sz="2400" b="1" dirty="0">
                <a:latin typeface="微软雅黑" panose="020B0503020204020204" pitchFamily="34" charset="-122"/>
                <a:ea typeface="微软雅黑" panose="020B0503020204020204" pitchFamily="34" charset="-122"/>
              </a:rPr>
              <a:t>态度，我们就能赢”，故此题</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正确答案为：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5. </a:t>
            </a:r>
            <a:r>
              <a:rPr lang="zh-CN" altLang="en-US" sz="2400" b="1" dirty="0">
                <a:latin typeface="微软雅黑" panose="020B0503020204020204" pitchFamily="34" charset="-122"/>
                <a:ea typeface="微软雅黑" panose="020B0503020204020204" pitchFamily="34" charset="-122"/>
              </a:rPr>
              <a:t>本题考查动词短语。</a:t>
            </a:r>
            <a:r>
              <a:rPr lang="en-US" altLang="zh-CN" sz="2400" b="1" dirty="0">
                <a:latin typeface="微软雅黑" panose="020B0503020204020204" pitchFamily="34" charset="-122"/>
                <a:ea typeface="微软雅黑" panose="020B0503020204020204" pitchFamily="34" charset="-122"/>
              </a:rPr>
              <a:t>has nothing to do with</a:t>
            </a:r>
            <a:r>
              <a:rPr lang="zh-CN" altLang="en-US" sz="2400" b="1" dirty="0">
                <a:latin typeface="微软雅黑" panose="020B0503020204020204" pitchFamily="34" charset="-122"/>
                <a:ea typeface="微软雅黑" panose="020B0503020204020204" pitchFamily="34" charset="-122"/>
              </a:rPr>
              <a:t>在这里表示</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“和</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毫不相关”，结合句意“我肯定他</a:t>
            </a:r>
            <a:r>
              <a:rPr lang="zh-CN" altLang="en-US" sz="2400" b="1" u="sng" dirty="0">
                <a:latin typeface="微软雅黑" panose="020B0503020204020204" pitchFamily="34" charset="-122"/>
                <a:ea typeface="微软雅黑" panose="020B0503020204020204" pitchFamily="34" charset="-122"/>
              </a:rPr>
              <a:t>和</a:t>
            </a:r>
            <a:r>
              <a:rPr lang="zh-CN" altLang="en-US" sz="2400" b="1" dirty="0">
                <a:latin typeface="微软雅黑" panose="020B0503020204020204" pitchFamily="34" charset="-122"/>
                <a:ea typeface="微软雅黑" panose="020B0503020204020204" pitchFamily="34" charset="-122"/>
              </a:rPr>
              <a:t>这件事</a:t>
            </a:r>
            <a:r>
              <a:rPr lang="zh-CN" altLang="en-US" sz="2400" b="1" u="sng" dirty="0">
                <a:latin typeface="微软雅黑" panose="020B0503020204020204" pitchFamily="34" charset="-122"/>
                <a:ea typeface="微软雅黑" panose="020B0503020204020204" pitchFamily="34" charset="-122"/>
              </a:rPr>
              <a:t>无关</a:t>
            </a:r>
            <a:r>
              <a:rPr lang="zh-CN" altLang="en-US" sz="2400" b="1" dirty="0">
                <a:latin typeface="微软雅黑" panose="020B0503020204020204" pitchFamily="34" charset="-122"/>
                <a:ea typeface="微软雅黑" panose="020B0503020204020204" pitchFamily="34" charset="-122"/>
              </a:rPr>
              <a:t>。他还</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是个孩子”，故此题正确答案为：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p:txBody>
      </p:sp>
      <p:sp>
        <p:nvSpPr>
          <p:cNvPr id="62" name="TextBox 61"/>
          <p:cNvSpPr txBox="1"/>
          <p:nvPr/>
        </p:nvSpPr>
        <p:spPr>
          <a:xfrm>
            <a:off x="-940207" y="2029328"/>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32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wipe(up)">
                                      <p:cBhvr>
                                        <p:cTn id="14" dur="500"/>
                                        <p:tgtEl>
                                          <p:spTgt spid="3">
                                            <p:txEl>
                                              <p:pRg st="1" end="1"/>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up)">
                                      <p:cBhvr>
                                        <p:cTn id="20" dur="500"/>
                                        <p:tgtEl>
                                          <p:spTgt spid="3">
                                            <p:txEl>
                                              <p:pRg st="3" end="3"/>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up)">
                                      <p:cBhvr>
                                        <p:cTn id="23" dur="500"/>
                                        <p:tgtEl>
                                          <p:spTgt spid="3">
                                            <p:txEl>
                                              <p:pRg st="4" end="4"/>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wipe(up)">
                                      <p:cBhvr>
                                        <p:cTn id="26" dur="500"/>
                                        <p:tgtEl>
                                          <p:spTgt spid="3">
                                            <p:txEl>
                                              <p:pRg st="5" end="5"/>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wipe(up)">
                                      <p:cBhvr>
                                        <p:cTn id="29" dur="500"/>
                                        <p:tgtEl>
                                          <p:spTgt spid="3">
                                            <p:txEl>
                                              <p:pRg st="6" end="6"/>
                                            </p:txEl>
                                          </p:spTgt>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wipe(up)">
                                      <p:cBhvr>
                                        <p:cTn id="32" dur="500"/>
                                        <p:tgtEl>
                                          <p:spTgt spid="3">
                                            <p:txEl>
                                              <p:pRg st="7" end="7"/>
                                            </p:txEl>
                                          </p:spTgt>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wipe(up)">
                                      <p:cBhvr>
                                        <p:cTn id="35"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五</a:t>
            </a:r>
          </a:p>
        </p:txBody>
      </p:sp>
      <p:sp>
        <p:nvSpPr>
          <p:cNvPr id="3" name="内容占位符 2"/>
          <p:cNvSpPr>
            <a:spLocks noGrp="1"/>
          </p:cNvSpPr>
          <p:nvPr>
            <p:ph idx="1"/>
          </p:nvPr>
        </p:nvSpPr>
        <p:spPr>
          <a:xfrm>
            <a:off x="386201" y="944596"/>
            <a:ext cx="10655610" cy="5913404"/>
          </a:xfrm>
        </p:spPr>
        <p:txBody>
          <a:bodyPr>
            <a:normAutofit lnSpcReduction="10000"/>
          </a:bodyPr>
          <a:lstStyle/>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 About 6,000 workers joined in the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strike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in the city.</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打击</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罢工</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进攻</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撞击</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7. “I’ve made a big mistake!” he said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nervously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后悔地</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坦率地</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大声地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紧张地</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8. When I was seeing my brother off, I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caught sight of</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my classmate.</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看见</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遇到</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想到</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赶上</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 The sun suddenly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appeared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from behind the cloud.</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似乎</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好像</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消失</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出现</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10. That evening she was in an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unusual</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light-hearted mood.</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常见的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不寻常的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平凡的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流行的</a:t>
            </a:r>
          </a:p>
        </p:txBody>
      </p:sp>
      <p:sp>
        <p:nvSpPr>
          <p:cNvPr id="23" name="TextBox 22"/>
          <p:cNvSpPr txBox="1"/>
          <p:nvPr/>
        </p:nvSpPr>
        <p:spPr>
          <a:xfrm>
            <a:off x="7255341" y="370233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33</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7427427" y="253276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9" name="TextBox 22"/>
          <p:cNvSpPr txBox="1"/>
          <p:nvPr/>
        </p:nvSpPr>
        <p:spPr>
          <a:xfrm>
            <a:off x="7200733" y="136383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10" name="TextBox 22"/>
          <p:cNvSpPr txBox="1"/>
          <p:nvPr/>
        </p:nvSpPr>
        <p:spPr>
          <a:xfrm>
            <a:off x="7255340" y="492577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11" name="TextBox 22"/>
          <p:cNvSpPr txBox="1"/>
          <p:nvPr/>
        </p:nvSpPr>
        <p:spPr>
          <a:xfrm>
            <a:off x="7563314" y="614934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12" name="文本框 11">
            <a:hlinkClick r:id="rId4" action="ppaction://hlinksldjump"/>
          </p:cNvPr>
          <p:cNvSpPr txBox="1"/>
          <p:nvPr/>
        </p:nvSpPr>
        <p:spPr>
          <a:xfrm>
            <a:off x="4353181" y="284138"/>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outVertical)">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2"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 name="内容占位符 2"/>
          <p:cNvSpPr>
            <a:spLocks noGrp="1"/>
          </p:cNvSpPr>
          <p:nvPr>
            <p:ph idx="1"/>
          </p:nvPr>
        </p:nvSpPr>
        <p:spPr>
          <a:xfrm>
            <a:off x="538426" y="219973"/>
            <a:ext cx="11223849" cy="6418053"/>
          </a:xfrm>
        </p:spPr>
        <p:txBody>
          <a:bodyPr>
            <a:normAutofit fontScale="92500" lnSpcReduction="1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400" b="1" dirty="0">
                <a:latin typeface="微软雅黑" panose="020B0503020204020204" pitchFamily="34" charset="-122"/>
                <a:ea typeface="微软雅黑" panose="020B0503020204020204" pitchFamily="34" charset="-122"/>
              </a:rPr>
              <a:t>6. </a:t>
            </a:r>
            <a:r>
              <a:rPr lang="zh-CN" altLang="en-US" sz="2400" b="1" dirty="0">
                <a:latin typeface="微软雅黑" panose="020B0503020204020204" pitchFamily="34" charset="-122"/>
                <a:ea typeface="微软雅黑" panose="020B0503020204020204" pitchFamily="34" charset="-122"/>
              </a:rPr>
              <a:t>本题考查名词。</a:t>
            </a:r>
            <a:r>
              <a:rPr lang="en-US" altLang="zh-CN" sz="2400" b="1" dirty="0">
                <a:latin typeface="微软雅黑" panose="020B0503020204020204" pitchFamily="34" charset="-122"/>
                <a:ea typeface="微软雅黑" panose="020B0503020204020204" pitchFamily="34" charset="-122"/>
              </a:rPr>
              <a:t>strike“</a:t>
            </a:r>
            <a:r>
              <a:rPr lang="zh-CN" altLang="en-US" sz="2400" b="1" dirty="0">
                <a:latin typeface="微软雅黑" panose="020B0503020204020204" pitchFamily="34" charset="-122"/>
                <a:ea typeface="微软雅黑" panose="020B0503020204020204" pitchFamily="34" charset="-122"/>
              </a:rPr>
              <a:t>罢工、撞击、攻击”，结合句意“该市大约有</a:t>
            </a:r>
            <a:r>
              <a:rPr lang="en-US" altLang="zh-CN" sz="2400" b="1" dirty="0">
                <a:latin typeface="微软雅黑" panose="020B0503020204020204" pitchFamily="34" charset="-122"/>
                <a:ea typeface="微软雅黑" panose="020B0503020204020204" pitchFamily="34" charset="-122"/>
              </a:rPr>
              <a:t>6000</a:t>
            </a:r>
            <a:r>
              <a:rPr lang="zh-CN" altLang="en-US" sz="2400" b="1" dirty="0">
                <a:latin typeface="微软雅黑" panose="020B0503020204020204" pitchFamily="34" charset="-122"/>
                <a:ea typeface="微软雅黑" panose="020B0503020204020204" pitchFamily="34" charset="-122"/>
              </a:rPr>
              <a:t>名工人参加</a:t>
            </a:r>
            <a:r>
              <a:rPr lang="zh-CN" altLang="en-US" sz="2400" b="1" u="sng" dirty="0">
                <a:latin typeface="微软雅黑" panose="020B0503020204020204" pitchFamily="34" charset="-122"/>
                <a:ea typeface="微软雅黑" panose="020B0503020204020204" pitchFamily="34" charset="-122"/>
              </a:rPr>
              <a:t>罢工</a:t>
            </a:r>
            <a:r>
              <a:rPr lang="zh-CN" altLang="en-US" sz="2400" b="1" dirty="0">
                <a:latin typeface="微软雅黑" panose="020B0503020204020204" pitchFamily="34" charset="-122"/>
                <a:ea typeface="微软雅黑" panose="020B0503020204020204" pitchFamily="34" charset="-122"/>
              </a:rPr>
              <a:t>”，故此题正确答案为：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7. </a:t>
            </a:r>
            <a:r>
              <a:rPr lang="zh-CN" altLang="en-US" sz="2400" b="1" dirty="0">
                <a:latin typeface="微软雅黑" panose="020B0503020204020204" pitchFamily="34" charset="-122"/>
                <a:ea typeface="微软雅黑" panose="020B0503020204020204" pitchFamily="34" charset="-122"/>
              </a:rPr>
              <a:t>本题考查副词。可采用词根词缀法，</a:t>
            </a:r>
            <a:r>
              <a:rPr lang="en-US" altLang="zh-CN" sz="2400" b="1" dirty="0">
                <a:latin typeface="微软雅黑" panose="020B0503020204020204" pitchFamily="34" charset="-122"/>
                <a:ea typeface="微软雅黑" panose="020B0503020204020204" pitchFamily="34" charset="-122"/>
              </a:rPr>
              <a:t>-</a:t>
            </a:r>
            <a:r>
              <a:rPr lang="en-US" altLang="zh-CN" sz="2400" b="1" dirty="0" err="1">
                <a:latin typeface="微软雅黑" panose="020B0503020204020204" pitchFamily="34" charset="-122"/>
                <a:ea typeface="微软雅黑" panose="020B0503020204020204" pitchFamily="34" charset="-122"/>
              </a:rPr>
              <a:t>ly</a:t>
            </a:r>
            <a:r>
              <a:rPr lang="zh-CN" altLang="en-US" sz="2400" b="1" dirty="0">
                <a:latin typeface="微软雅黑" panose="020B0503020204020204" pitchFamily="34" charset="-122"/>
                <a:ea typeface="微软雅黑" panose="020B0503020204020204" pitchFamily="34" charset="-122"/>
              </a:rPr>
              <a:t>是副词后缀，</a:t>
            </a:r>
            <a:r>
              <a:rPr lang="en-US" altLang="zh-CN" sz="2400" b="1" dirty="0">
                <a:latin typeface="微软雅黑" panose="020B0503020204020204" pitchFamily="34" charset="-122"/>
                <a:ea typeface="微软雅黑" panose="020B0503020204020204" pitchFamily="34" charset="-122"/>
              </a:rPr>
              <a:t>nervous“</a:t>
            </a:r>
            <a:r>
              <a:rPr lang="zh-CN" altLang="en-US" sz="2400" b="1" dirty="0">
                <a:latin typeface="微软雅黑" panose="020B0503020204020204" pitchFamily="34" charset="-122"/>
                <a:ea typeface="微软雅黑" panose="020B0503020204020204" pitchFamily="34" charset="-122"/>
              </a:rPr>
              <a:t>紧张的”，</a:t>
            </a:r>
            <a:r>
              <a:rPr lang="en-US" altLang="zh-CN" sz="2400" b="1" dirty="0">
                <a:latin typeface="微软雅黑" panose="020B0503020204020204" pitchFamily="34" charset="-122"/>
                <a:ea typeface="微软雅黑" panose="020B0503020204020204" pitchFamily="34" charset="-122"/>
              </a:rPr>
              <a:t>nervously“</a:t>
            </a:r>
            <a:r>
              <a:rPr lang="zh-CN" altLang="en-US" sz="2400" b="1" dirty="0">
                <a:latin typeface="微软雅黑" panose="020B0503020204020204" pitchFamily="34" charset="-122"/>
                <a:ea typeface="微软雅黑" panose="020B0503020204020204" pitchFamily="34" charset="-122"/>
              </a:rPr>
              <a:t>紧张地”，结合句意“‘我犯了个大错！’他</a:t>
            </a:r>
            <a:r>
              <a:rPr lang="zh-CN" altLang="en-US" sz="2400" b="1" u="sng" dirty="0">
                <a:latin typeface="微软雅黑" panose="020B0503020204020204" pitchFamily="34" charset="-122"/>
                <a:ea typeface="微软雅黑" panose="020B0503020204020204" pitchFamily="34" charset="-122"/>
              </a:rPr>
              <a:t>紧张地</a:t>
            </a:r>
            <a:r>
              <a:rPr lang="zh-CN" altLang="en-US" sz="2400" b="1" dirty="0">
                <a:latin typeface="微软雅黑" panose="020B0503020204020204" pitchFamily="34" charset="-122"/>
                <a:ea typeface="微软雅黑" panose="020B0503020204020204" pitchFamily="34" charset="-122"/>
              </a:rPr>
              <a:t>说”，故此题正确答案为：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8. </a:t>
            </a:r>
            <a:r>
              <a:rPr lang="zh-CN" altLang="en-US" sz="2400" b="1" dirty="0">
                <a:latin typeface="微软雅黑" panose="020B0503020204020204" pitchFamily="34" charset="-122"/>
                <a:ea typeface="微软雅黑" panose="020B0503020204020204" pitchFamily="34" charset="-122"/>
              </a:rPr>
              <a:t>本题考查动词短语。</a:t>
            </a:r>
            <a:r>
              <a:rPr lang="en-US" altLang="zh-CN" sz="2400" b="1" dirty="0">
                <a:latin typeface="微软雅黑" panose="020B0503020204020204" pitchFamily="34" charset="-122"/>
                <a:ea typeface="微软雅黑" panose="020B0503020204020204" pitchFamily="34" charset="-122"/>
              </a:rPr>
              <a:t>catch sight of“</a:t>
            </a:r>
            <a:r>
              <a:rPr lang="zh-CN" altLang="en-US" sz="2400" b="1" dirty="0">
                <a:latin typeface="微软雅黑" panose="020B0503020204020204" pitchFamily="34" charset="-122"/>
                <a:ea typeface="微软雅黑" panose="020B0503020204020204" pitchFamily="34" charset="-122"/>
              </a:rPr>
              <a:t>看见</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，结合句意“我为我弟弟送行时，</a:t>
            </a:r>
            <a:r>
              <a:rPr lang="zh-CN" altLang="en-US" sz="2400" b="1" u="sng" dirty="0">
                <a:latin typeface="微软雅黑" panose="020B0503020204020204" pitchFamily="34" charset="-122"/>
                <a:ea typeface="微软雅黑" panose="020B0503020204020204" pitchFamily="34" charset="-122"/>
              </a:rPr>
              <a:t>看见</a:t>
            </a:r>
            <a:r>
              <a:rPr lang="zh-CN" altLang="en-US" sz="2400" b="1" dirty="0">
                <a:latin typeface="微软雅黑" panose="020B0503020204020204" pitchFamily="34" charset="-122"/>
                <a:ea typeface="微软雅黑" panose="020B0503020204020204" pitchFamily="34" charset="-122"/>
              </a:rPr>
              <a:t>了我的同学”，故此题正确答案为：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9. </a:t>
            </a:r>
            <a:r>
              <a:rPr lang="zh-CN" altLang="en-US" sz="2400" b="1" dirty="0">
                <a:latin typeface="微软雅黑" panose="020B0503020204020204" pitchFamily="34" charset="-122"/>
                <a:ea typeface="微软雅黑" panose="020B0503020204020204" pitchFamily="34" charset="-122"/>
              </a:rPr>
              <a:t>本题考查动词。</a:t>
            </a:r>
            <a:r>
              <a:rPr lang="en-US" altLang="zh-CN" sz="2400" b="1" dirty="0">
                <a:latin typeface="微软雅黑" panose="020B0503020204020204" pitchFamily="34" charset="-122"/>
                <a:ea typeface="微软雅黑" panose="020B0503020204020204" pitchFamily="34" charset="-122"/>
              </a:rPr>
              <a:t>appear“</a:t>
            </a:r>
            <a:r>
              <a:rPr lang="zh-CN" altLang="en-US" sz="2400" b="1" dirty="0">
                <a:latin typeface="微软雅黑" panose="020B0503020204020204" pitchFamily="34" charset="-122"/>
                <a:ea typeface="微软雅黑" panose="020B0503020204020204" pitchFamily="34" charset="-122"/>
              </a:rPr>
              <a:t>出现、似乎”，结合句意“太阳突然</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从云后</a:t>
            </a:r>
            <a:r>
              <a:rPr lang="zh-CN" altLang="en-US" sz="2400" b="1" u="sng" dirty="0">
                <a:latin typeface="微软雅黑" panose="020B0503020204020204" pitchFamily="34" charset="-122"/>
                <a:ea typeface="微软雅黑" panose="020B0503020204020204" pitchFamily="34" charset="-122"/>
              </a:rPr>
              <a:t>出现</a:t>
            </a:r>
            <a:r>
              <a:rPr lang="zh-CN" altLang="en-US" sz="2400" b="1" dirty="0">
                <a:latin typeface="微软雅黑" panose="020B0503020204020204" pitchFamily="34" charset="-122"/>
                <a:ea typeface="微软雅黑" panose="020B0503020204020204" pitchFamily="34" charset="-122"/>
              </a:rPr>
              <a:t>了”，故此题正确答案为：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10. </a:t>
            </a:r>
            <a:r>
              <a:rPr lang="zh-CN" altLang="en-US" sz="2400" b="1" dirty="0">
                <a:latin typeface="微软雅黑" panose="020B0503020204020204" pitchFamily="34" charset="-122"/>
                <a:ea typeface="微软雅黑" panose="020B0503020204020204" pitchFamily="34" charset="-122"/>
              </a:rPr>
              <a:t>本题考查形容词。</a:t>
            </a:r>
            <a:r>
              <a:rPr lang="en-US" altLang="zh-CN" sz="2400" b="1" dirty="0">
                <a:latin typeface="微软雅黑" panose="020B0503020204020204" pitchFamily="34" charset="-122"/>
                <a:ea typeface="微软雅黑" panose="020B0503020204020204" pitchFamily="34" charset="-122"/>
              </a:rPr>
              <a:t>usual“</a:t>
            </a:r>
            <a:r>
              <a:rPr lang="zh-CN" altLang="en-US" sz="2400" b="1" dirty="0">
                <a:latin typeface="微软雅黑" panose="020B0503020204020204" pitchFamily="34" charset="-122"/>
                <a:ea typeface="微软雅黑" panose="020B0503020204020204" pitchFamily="34" charset="-122"/>
              </a:rPr>
              <a:t>通常的”，</a:t>
            </a:r>
            <a:r>
              <a:rPr lang="en-US" altLang="zh-CN" sz="2400" b="1" dirty="0">
                <a:latin typeface="微软雅黑" panose="020B0503020204020204" pitchFamily="34" charset="-122"/>
                <a:ea typeface="微软雅黑" panose="020B0503020204020204" pitchFamily="34" charset="-122"/>
              </a:rPr>
              <a:t>un-</a:t>
            </a:r>
            <a:r>
              <a:rPr lang="zh-CN" altLang="en-US" sz="2400" b="1" dirty="0">
                <a:latin typeface="微软雅黑" panose="020B0503020204020204" pitchFamily="34" charset="-122"/>
                <a:ea typeface="微软雅黑" panose="020B0503020204020204" pitchFamily="34" charset="-122"/>
              </a:rPr>
              <a:t>表示否定，</a:t>
            </a:r>
            <a:r>
              <a:rPr lang="en-US" altLang="zh-CN" sz="2400" b="1" dirty="0">
                <a:latin typeface="微软雅黑" panose="020B0503020204020204" pitchFamily="34" charset="-122"/>
                <a:ea typeface="微软雅黑" panose="020B0503020204020204" pitchFamily="34" charset="-122"/>
              </a:rPr>
              <a:t>unusual</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不寻常的”，结合句意“那天晚上，她心情</a:t>
            </a:r>
            <a:r>
              <a:rPr lang="zh-CN" altLang="en-US" sz="2400" b="1" u="sng" dirty="0">
                <a:latin typeface="微软雅黑" panose="020B0503020204020204" pitchFamily="34" charset="-122"/>
                <a:ea typeface="微软雅黑" panose="020B0503020204020204" pitchFamily="34" charset="-122"/>
              </a:rPr>
              <a:t>异常</a:t>
            </a:r>
            <a:r>
              <a:rPr lang="zh-CN" altLang="en-US" sz="2400" b="1" dirty="0">
                <a:latin typeface="微软雅黑" panose="020B0503020204020204" pitchFamily="34" charset="-122"/>
                <a:ea typeface="微软雅黑" panose="020B0503020204020204" pitchFamily="34" charset="-122"/>
              </a:rPr>
              <a:t>轻松”，</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故此题正确答案为：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2" name="灯片编号占位符 1"/>
          <p:cNvSpPr>
            <a:spLocks noGrp="1"/>
          </p:cNvSpPr>
          <p:nvPr>
            <p:ph type="sldNum" sz="quarter" idx="12"/>
          </p:nvPr>
        </p:nvSpPr>
        <p:spPr/>
        <p:txBody>
          <a:bodyPr/>
          <a:lstStyle/>
          <a:p>
            <a:fld id="{879EF9BB-81F1-401D-AA19-680A8E0D7F6D}" type="slidenum">
              <a:rPr lang="en-US" smtClean="0"/>
              <a:t>34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wipe(up)">
                                      <p:cBhvr>
                                        <p:cTn id="14" dur="500"/>
                                        <p:tgtEl>
                                          <p:spTgt spid="3">
                                            <p:txEl>
                                              <p:pRg st="1" end="1"/>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up)">
                                      <p:cBhvr>
                                        <p:cTn id="20" dur="500"/>
                                        <p:tgtEl>
                                          <p:spTgt spid="3">
                                            <p:txEl>
                                              <p:pRg st="3" end="3"/>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up)">
                                      <p:cBhvr>
                                        <p:cTn id="23" dur="500"/>
                                        <p:tgtEl>
                                          <p:spTgt spid="3">
                                            <p:txEl>
                                              <p:pRg st="4" end="4"/>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wipe(up)">
                                      <p:cBhvr>
                                        <p:cTn id="26" dur="500"/>
                                        <p:tgtEl>
                                          <p:spTgt spid="3">
                                            <p:txEl>
                                              <p:pRg st="5" end="5"/>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wipe(up)">
                                      <p:cBhvr>
                                        <p:cTn id="29" dur="500"/>
                                        <p:tgtEl>
                                          <p:spTgt spid="3">
                                            <p:txEl>
                                              <p:pRg st="6" end="6"/>
                                            </p:txEl>
                                          </p:spTgt>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wipe(up)">
                                      <p:cBhvr>
                                        <p:cTn id="3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六</a:t>
            </a:r>
          </a:p>
        </p:txBody>
      </p:sp>
      <p:sp>
        <p:nvSpPr>
          <p:cNvPr id="3" name="内容占位符 2"/>
          <p:cNvSpPr>
            <a:spLocks noGrp="1"/>
          </p:cNvSpPr>
          <p:nvPr>
            <p:ph idx="1"/>
          </p:nvPr>
        </p:nvSpPr>
        <p:spPr>
          <a:xfrm>
            <a:off x="386201" y="944596"/>
            <a:ext cx="11127188" cy="5913404"/>
          </a:xfrm>
        </p:spPr>
        <p:txBody>
          <a:bodyPr>
            <a:normAutofit fontScale="92500"/>
          </a:bodyPr>
          <a:lstStyle/>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I didn’t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pay attention</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and I stepped in the mud.</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注意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付款</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用功</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操心</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He is quite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confident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that there will be no problems this time.</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担忧的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暗喜的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狂妄的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自信的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You can adjust the plan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slightly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迅速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突然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稍微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大幅度</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I could not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afford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the house.</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出售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入住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看得上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买得起</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Most people see and hear several hundred advertising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messages</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every day.</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宣传</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信息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描述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播出</a:t>
            </a:r>
          </a:p>
        </p:txBody>
      </p:sp>
      <p:sp>
        <p:nvSpPr>
          <p:cNvPr id="23" name="TextBox 22"/>
          <p:cNvSpPr txBox="1"/>
          <p:nvPr/>
        </p:nvSpPr>
        <p:spPr>
          <a:xfrm>
            <a:off x="7490926" y="370233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35</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7372817" y="247815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9" name="TextBox 22"/>
          <p:cNvSpPr txBox="1"/>
          <p:nvPr/>
        </p:nvSpPr>
        <p:spPr>
          <a:xfrm>
            <a:off x="7427428" y="125207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10" name="TextBox 22"/>
          <p:cNvSpPr txBox="1"/>
          <p:nvPr/>
        </p:nvSpPr>
        <p:spPr>
          <a:xfrm>
            <a:off x="7663010" y="492704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11" name="TextBox 22"/>
          <p:cNvSpPr txBox="1"/>
          <p:nvPr/>
        </p:nvSpPr>
        <p:spPr>
          <a:xfrm>
            <a:off x="7490924" y="615188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12" name="文本框 11">
            <a:hlinkClick r:id="rId4" action="ppaction://hlinksldjump"/>
          </p:cNvPr>
          <p:cNvSpPr txBox="1"/>
          <p:nvPr/>
        </p:nvSpPr>
        <p:spPr>
          <a:xfrm>
            <a:off x="4139809" y="226814"/>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outVertical)">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2"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 name="内容占位符 2"/>
          <p:cNvSpPr>
            <a:spLocks noGrp="1"/>
          </p:cNvSpPr>
          <p:nvPr>
            <p:ph idx="1"/>
          </p:nvPr>
        </p:nvSpPr>
        <p:spPr>
          <a:xfrm>
            <a:off x="538426" y="219973"/>
            <a:ext cx="11223849" cy="6418053"/>
          </a:xfrm>
        </p:spPr>
        <p:txBody>
          <a:bodyPr>
            <a:normAutofit lnSpcReduction="1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400" b="1" dirty="0">
                <a:latin typeface="微软雅黑" panose="020B0503020204020204" pitchFamily="34" charset="-122"/>
                <a:ea typeface="微软雅黑" panose="020B0503020204020204" pitchFamily="34" charset="-122"/>
              </a:rPr>
              <a:t>1. </a:t>
            </a:r>
            <a:r>
              <a:rPr lang="zh-CN" altLang="en-US" sz="2400" b="1" dirty="0">
                <a:latin typeface="微软雅黑" panose="020B0503020204020204" pitchFamily="34" charset="-122"/>
                <a:ea typeface="微软雅黑" panose="020B0503020204020204" pitchFamily="34" charset="-122"/>
              </a:rPr>
              <a:t>本题考查动词短语。</a:t>
            </a:r>
            <a:r>
              <a:rPr lang="en-US" altLang="zh-CN" sz="2400" b="1" dirty="0">
                <a:latin typeface="微软雅黑" panose="020B0503020204020204" pitchFamily="34" charset="-122"/>
                <a:ea typeface="微软雅黑" panose="020B0503020204020204" pitchFamily="34" charset="-122"/>
              </a:rPr>
              <a:t>attention“</a:t>
            </a:r>
            <a:r>
              <a:rPr lang="zh-CN" altLang="en-US" sz="2400" b="1" dirty="0">
                <a:latin typeface="微软雅黑" panose="020B0503020204020204" pitchFamily="34" charset="-122"/>
                <a:ea typeface="微软雅黑" panose="020B0503020204020204" pitchFamily="34" charset="-122"/>
              </a:rPr>
              <a:t>注意”，</a:t>
            </a:r>
            <a:r>
              <a:rPr lang="en-US" altLang="zh-CN" sz="2400" b="1" dirty="0">
                <a:latin typeface="微软雅黑" panose="020B0503020204020204" pitchFamily="34" charset="-122"/>
                <a:ea typeface="微软雅黑" panose="020B0503020204020204" pitchFamily="34" charset="-122"/>
              </a:rPr>
              <a:t>pay attention (to)“</a:t>
            </a:r>
            <a:r>
              <a:rPr lang="zh-CN" altLang="en-US" sz="2400" b="1" dirty="0">
                <a:latin typeface="微软雅黑" panose="020B0503020204020204" pitchFamily="34" charset="-122"/>
                <a:ea typeface="微软雅黑" panose="020B0503020204020204" pitchFamily="34" charset="-122"/>
              </a:rPr>
              <a:t>注意（</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）”，结合句意“我没有</a:t>
            </a:r>
            <a:r>
              <a:rPr lang="zh-CN" altLang="en-US" sz="2400" b="1" u="sng" dirty="0">
                <a:latin typeface="微软雅黑" panose="020B0503020204020204" pitchFamily="34" charset="-122"/>
                <a:ea typeface="微软雅黑" panose="020B0503020204020204" pitchFamily="34" charset="-122"/>
              </a:rPr>
              <a:t>注意</a:t>
            </a:r>
            <a:r>
              <a:rPr lang="zh-CN" altLang="en-US" sz="2400" b="1" dirty="0">
                <a:latin typeface="微软雅黑" panose="020B0503020204020204" pitchFamily="34" charset="-122"/>
                <a:ea typeface="微软雅黑" panose="020B0503020204020204" pitchFamily="34" charset="-122"/>
              </a:rPr>
              <a:t>，踩进了泥里”，故此题正确答案为：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2. </a:t>
            </a:r>
            <a:r>
              <a:rPr lang="zh-CN" altLang="en-US" sz="2400" b="1" dirty="0">
                <a:latin typeface="微软雅黑" panose="020B0503020204020204" pitchFamily="34" charset="-122"/>
                <a:ea typeface="微软雅黑" panose="020B0503020204020204" pitchFamily="34" charset="-122"/>
              </a:rPr>
              <a:t>本题考查形容词。</a:t>
            </a:r>
            <a:r>
              <a:rPr lang="en-US" altLang="zh-CN" sz="2400" b="1" dirty="0">
                <a:latin typeface="微软雅黑" panose="020B0503020204020204" pitchFamily="34" charset="-122"/>
                <a:ea typeface="微软雅黑" panose="020B0503020204020204" pitchFamily="34" charset="-122"/>
              </a:rPr>
              <a:t>confidence</a:t>
            </a:r>
            <a:r>
              <a:rPr lang="zh-CN" altLang="en-US" sz="2400" b="1" dirty="0">
                <a:latin typeface="微软雅黑" panose="020B0503020204020204" pitchFamily="34" charset="-122"/>
                <a:ea typeface="微软雅黑" panose="020B0503020204020204" pitchFamily="34" charset="-122"/>
              </a:rPr>
              <a:t>（名词）“自信、信心”，</a:t>
            </a:r>
            <a:r>
              <a:rPr lang="en-US" altLang="zh-CN" sz="2400" b="1" dirty="0">
                <a:latin typeface="微软雅黑" panose="020B0503020204020204" pitchFamily="34" charset="-122"/>
                <a:ea typeface="微软雅黑" panose="020B0503020204020204" pitchFamily="34" charset="-122"/>
              </a:rPr>
              <a:t>confident</a:t>
            </a:r>
            <a:r>
              <a:rPr lang="zh-CN" altLang="en-US" sz="2400" b="1" dirty="0">
                <a:latin typeface="微软雅黑" panose="020B0503020204020204" pitchFamily="34" charset="-122"/>
                <a:ea typeface="微软雅黑" panose="020B0503020204020204" pitchFamily="34" charset="-122"/>
              </a:rPr>
              <a:t>（形容词）“自信的、有信心的”，结合句意“他很有</a:t>
            </a:r>
            <a:r>
              <a:rPr lang="zh-CN" altLang="en-US" sz="2400" b="1" u="sng" dirty="0">
                <a:latin typeface="微软雅黑" panose="020B0503020204020204" pitchFamily="34" charset="-122"/>
                <a:ea typeface="微软雅黑" panose="020B0503020204020204" pitchFamily="34" charset="-122"/>
              </a:rPr>
              <a:t>信心</a:t>
            </a:r>
            <a:r>
              <a:rPr lang="zh-CN" altLang="en-US" sz="2400" b="1" dirty="0">
                <a:latin typeface="微软雅黑" panose="020B0503020204020204" pitchFamily="34" charset="-122"/>
                <a:ea typeface="微软雅黑" panose="020B0503020204020204" pitchFamily="34" charset="-122"/>
              </a:rPr>
              <a:t>这次不会有问题”，故此题正确答案为：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3. </a:t>
            </a:r>
            <a:r>
              <a:rPr lang="zh-CN" altLang="en-US" sz="2400" b="1" dirty="0">
                <a:latin typeface="微软雅黑" panose="020B0503020204020204" pitchFamily="34" charset="-122"/>
                <a:ea typeface="微软雅黑" panose="020B0503020204020204" pitchFamily="34" charset="-122"/>
              </a:rPr>
              <a:t>本题考查副词。</a:t>
            </a:r>
            <a:r>
              <a:rPr lang="en-US" altLang="zh-CN" sz="2400" b="1" dirty="0">
                <a:latin typeface="微软雅黑" panose="020B0503020204020204" pitchFamily="34" charset="-122"/>
                <a:ea typeface="微软雅黑" panose="020B0503020204020204" pitchFamily="34" charset="-122"/>
              </a:rPr>
              <a:t>slight“</a:t>
            </a:r>
            <a:r>
              <a:rPr lang="zh-CN" altLang="en-US" sz="2400" b="1" dirty="0">
                <a:latin typeface="微软雅黑" panose="020B0503020204020204" pitchFamily="34" charset="-122"/>
                <a:ea typeface="微软雅黑" panose="020B0503020204020204" pitchFamily="34" charset="-122"/>
              </a:rPr>
              <a:t>轻微的、稍微的”，</a:t>
            </a:r>
            <a:r>
              <a:rPr lang="en-US" altLang="zh-CN" sz="2400" b="1" dirty="0">
                <a:latin typeface="微软雅黑" panose="020B0503020204020204" pitchFamily="34" charset="-122"/>
                <a:ea typeface="微软雅黑" panose="020B0503020204020204" pitchFamily="34" charset="-122"/>
              </a:rPr>
              <a:t>slightly“</a:t>
            </a:r>
            <a:r>
              <a:rPr lang="zh-CN" altLang="en-US" sz="2400" b="1" dirty="0">
                <a:latin typeface="微软雅黑" panose="020B0503020204020204" pitchFamily="34" charset="-122"/>
                <a:ea typeface="微软雅黑" panose="020B0503020204020204" pitchFamily="34" charset="-122"/>
              </a:rPr>
              <a:t>轻微地、稍微地”，结合句意“你可以</a:t>
            </a:r>
            <a:r>
              <a:rPr lang="zh-CN" altLang="en-US" sz="2400" b="1" u="sng" dirty="0">
                <a:latin typeface="微软雅黑" panose="020B0503020204020204" pitchFamily="34" charset="-122"/>
                <a:ea typeface="微软雅黑" panose="020B0503020204020204" pitchFamily="34" charset="-122"/>
              </a:rPr>
              <a:t>稍微</a:t>
            </a:r>
            <a:r>
              <a:rPr lang="zh-CN" altLang="en-US" sz="2400" b="1" dirty="0">
                <a:latin typeface="微软雅黑" panose="020B0503020204020204" pitchFamily="34" charset="-122"/>
                <a:ea typeface="微软雅黑" panose="020B0503020204020204" pitchFamily="34" charset="-122"/>
              </a:rPr>
              <a:t>调整一下计划”，故此题正确答案为：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4. </a:t>
            </a:r>
            <a:r>
              <a:rPr lang="zh-CN" altLang="en-US" sz="2400" b="1" dirty="0">
                <a:latin typeface="微软雅黑" panose="020B0503020204020204" pitchFamily="34" charset="-122"/>
                <a:ea typeface="微软雅黑" panose="020B0503020204020204" pitchFamily="34" charset="-122"/>
              </a:rPr>
              <a:t>本题考查动词。</a:t>
            </a:r>
            <a:r>
              <a:rPr lang="en-US" altLang="zh-CN" sz="2400" b="1" dirty="0">
                <a:latin typeface="微软雅黑" panose="020B0503020204020204" pitchFamily="34" charset="-122"/>
                <a:ea typeface="微软雅黑" panose="020B0503020204020204" pitchFamily="34" charset="-122"/>
              </a:rPr>
              <a:t>afford“</a:t>
            </a:r>
            <a:r>
              <a:rPr lang="zh-CN" altLang="en-US" sz="2400" b="1" dirty="0">
                <a:latin typeface="微软雅黑" panose="020B0503020204020204" pitchFamily="34" charset="-122"/>
                <a:ea typeface="微软雅黑" panose="020B0503020204020204" pitchFamily="34" charset="-122"/>
              </a:rPr>
              <a:t>买得起”，结合句意“我</a:t>
            </a:r>
            <a:r>
              <a:rPr lang="zh-CN" altLang="en-US" sz="2400" b="1" u="sng" dirty="0">
                <a:latin typeface="微软雅黑" panose="020B0503020204020204" pitchFamily="34" charset="-122"/>
                <a:ea typeface="微软雅黑" panose="020B0503020204020204" pitchFamily="34" charset="-122"/>
              </a:rPr>
              <a:t>买不起</a:t>
            </a:r>
            <a:r>
              <a:rPr lang="zh-CN" altLang="en-US" sz="2400" b="1" dirty="0">
                <a:latin typeface="微软雅黑" panose="020B0503020204020204" pitchFamily="34" charset="-122"/>
                <a:ea typeface="微软雅黑" panose="020B0503020204020204" pitchFamily="34" charset="-122"/>
              </a:rPr>
              <a:t>这</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房子”，故此题正确答案为：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5. </a:t>
            </a:r>
            <a:r>
              <a:rPr lang="zh-CN" altLang="en-US" sz="2400" b="1" dirty="0">
                <a:latin typeface="微软雅黑" panose="020B0503020204020204" pitchFamily="34" charset="-122"/>
                <a:ea typeface="微软雅黑" panose="020B0503020204020204" pitchFamily="34" charset="-122"/>
              </a:rPr>
              <a:t>本题考查名词。</a:t>
            </a:r>
            <a:r>
              <a:rPr lang="en-US" altLang="zh-CN" sz="2400" b="1" dirty="0">
                <a:latin typeface="微软雅黑" panose="020B0503020204020204" pitchFamily="34" charset="-122"/>
                <a:ea typeface="微软雅黑" panose="020B0503020204020204" pitchFamily="34" charset="-122"/>
              </a:rPr>
              <a:t>message“</a:t>
            </a:r>
            <a:r>
              <a:rPr lang="zh-CN" altLang="en-US" sz="2400" b="1" dirty="0">
                <a:latin typeface="微软雅黑" panose="020B0503020204020204" pitchFamily="34" charset="-122"/>
                <a:ea typeface="微软雅黑" panose="020B0503020204020204" pitchFamily="34" charset="-122"/>
              </a:rPr>
              <a:t>信息”，结合句意“大多数人每天</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都能看到和听到几百条广告</a:t>
            </a:r>
            <a:r>
              <a:rPr lang="zh-CN" altLang="en-US" sz="2400" b="1" u="sng" dirty="0">
                <a:latin typeface="微软雅黑" panose="020B0503020204020204" pitchFamily="34" charset="-122"/>
                <a:ea typeface="微软雅黑" panose="020B0503020204020204" pitchFamily="34" charset="-122"/>
              </a:rPr>
              <a:t>信息</a:t>
            </a:r>
            <a:r>
              <a:rPr lang="zh-CN" altLang="en-US" sz="2400" b="1" dirty="0">
                <a:latin typeface="微软雅黑" panose="020B0503020204020204" pitchFamily="34" charset="-122"/>
                <a:ea typeface="微软雅黑" panose="020B0503020204020204" pitchFamily="34" charset="-122"/>
              </a:rPr>
              <a:t>”，故此题正确答案为：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sp>
        <p:nvSpPr>
          <p:cNvPr id="2" name="灯片编号占位符 1"/>
          <p:cNvSpPr>
            <a:spLocks noGrp="1"/>
          </p:cNvSpPr>
          <p:nvPr>
            <p:ph type="sldNum" sz="quarter" idx="12"/>
          </p:nvPr>
        </p:nvSpPr>
        <p:spPr/>
        <p:txBody>
          <a:bodyPr/>
          <a:lstStyle/>
          <a:p>
            <a:fld id="{879EF9BB-81F1-401D-AA19-680A8E0D7F6D}" type="slidenum">
              <a:rPr lang="en-US" smtClean="0"/>
              <a:t>36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wipe(up)">
                                      <p:cBhvr>
                                        <p:cTn id="14" dur="500"/>
                                        <p:tgtEl>
                                          <p:spTgt spid="3">
                                            <p:txEl>
                                              <p:pRg st="1" end="1"/>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up)">
                                      <p:cBhvr>
                                        <p:cTn id="20" dur="500"/>
                                        <p:tgtEl>
                                          <p:spTgt spid="3">
                                            <p:txEl>
                                              <p:pRg st="3" end="3"/>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up)">
                                      <p:cBhvr>
                                        <p:cTn id="23" dur="500"/>
                                        <p:tgtEl>
                                          <p:spTgt spid="3">
                                            <p:txEl>
                                              <p:pRg st="4" end="4"/>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wipe(up)">
                                      <p:cBhvr>
                                        <p:cTn id="26" dur="500"/>
                                        <p:tgtEl>
                                          <p:spTgt spid="3">
                                            <p:txEl>
                                              <p:pRg st="5" end="5"/>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wipe(up)">
                                      <p:cBhvr>
                                        <p:cTn id="2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六</a:t>
            </a:r>
          </a:p>
        </p:txBody>
      </p:sp>
      <p:sp>
        <p:nvSpPr>
          <p:cNvPr id="3" name="内容占位符 2"/>
          <p:cNvSpPr>
            <a:spLocks noGrp="1"/>
          </p:cNvSpPr>
          <p:nvPr>
            <p:ph idx="1"/>
          </p:nvPr>
        </p:nvSpPr>
        <p:spPr>
          <a:xfrm>
            <a:off x="386201" y="944596"/>
            <a:ext cx="11127188" cy="5913404"/>
          </a:xfrm>
        </p:spPr>
        <p:txBody>
          <a:bodyPr>
            <a:normAutofit lnSpcReduction="10000"/>
          </a:bodyPr>
          <a:lstStyle/>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 The car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broke down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on their way to Beijing.</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摔坏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翻车</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丢失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抛锚</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7. There will be a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live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show this night.</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活着的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有生机的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现场的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活泼的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8. Jack is tall and fat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while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his wife is short and thin.</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当</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的时候</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一边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一边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同时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而</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 I’m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looking forward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to your reply.</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希望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看待</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期待</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思念</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10. We often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pump</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the water to water the vegetable garden.</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抽水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水泵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挖水</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运输</a:t>
            </a:r>
          </a:p>
        </p:txBody>
      </p:sp>
      <p:sp>
        <p:nvSpPr>
          <p:cNvPr id="23" name="TextBox 22"/>
          <p:cNvSpPr txBox="1"/>
          <p:nvPr/>
        </p:nvSpPr>
        <p:spPr>
          <a:xfrm>
            <a:off x="8737431" y="353088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37</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7889072" y="247878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9" name="TextBox 22"/>
          <p:cNvSpPr txBox="1"/>
          <p:nvPr/>
        </p:nvSpPr>
        <p:spPr>
          <a:xfrm>
            <a:off x="7282013" y="134922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10" name="TextBox 22"/>
          <p:cNvSpPr txBox="1"/>
          <p:nvPr/>
        </p:nvSpPr>
        <p:spPr>
          <a:xfrm>
            <a:off x="7400120" y="482608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11" name="TextBox 22"/>
          <p:cNvSpPr txBox="1"/>
          <p:nvPr/>
        </p:nvSpPr>
        <p:spPr>
          <a:xfrm>
            <a:off x="7470604" y="610743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12" name="文本框 11">
            <a:hlinkClick r:id="rId4" action="ppaction://hlinksldjump"/>
          </p:cNvPr>
          <p:cNvSpPr txBox="1"/>
          <p:nvPr/>
        </p:nvSpPr>
        <p:spPr>
          <a:xfrm>
            <a:off x="4399968" y="252041"/>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outVertical)">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2"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219973"/>
            <a:ext cx="11223849" cy="6418053"/>
          </a:xfrm>
        </p:spPr>
        <p:txBody>
          <a:bodyPr>
            <a:normAutofit fontScale="92500" lnSpcReduction="1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400" b="1" dirty="0">
                <a:latin typeface="微软雅黑" panose="020B0503020204020204" pitchFamily="34" charset="-122"/>
                <a:ea typeface="微软雅黑" panose="020B0503020204020204" pitchFamily="34" charset="-122"/>
              </a:rPr>
              <a:t>6. </a:t>
            </a:r>
            <a:r>
              <a:rPr lang="zh-CN" altLang="en-US" sz="2400" b="1" dirty="0">
                <a:latin typeface="微软雅黑" panose="020B0503020204020204" pitchFamily="34" charset="-122"/>
                <a:ea typeface="微软雅黑" panose="020B0503020204020204" pitchFamily="34" charset="-122"/>
              </a:rPr>
              <a:t>本题考查动词短语。</a:t>
            </a:r>
            <a:r>
              <a:rPr lang="en-US" altLang="zh-CN" sz="2400" b="1" dirty="0">
                <a:latin typeface="微软雅黑" panose="020B0503020204020204" pitchFamily="34" charset="-122"/>
                <a:ea typeface="微软雅黑" panose="020B0503020204020204" pitchFamily="34" charset="-122"/>
              </a:rPr>
              <a:t>break down“</a:t>
            </a:r>
            <a:r>
              <a:rPr lang="zh-CN" altLang="en-US" sz="2400" b="1" dirty="0">
                <a:latin typeface="微软雅黑" panose="020B0503020204020204" pitchFamily="34" charset="-122"/>
                <a:ea typeface="微软雅黑" panose="020B0503020204020204" pitchFamily="34" charset="-122"/>
              </a:rPr>
              <a:t>（机器）坏掉、发生故障”，</a:t>
            </a:r>
            <a:r>
              <a:rPr lang="en-US" altLang="zh-CN" sz="2400" b="1" dirty="0">
                <a:latin typeface="微软雅黑" panose="020B0503020204020204" pitchFamily="34" charset="-122"/>
                <a:ea typeface="微软雅黑" panose="020B0503020204020204" pitchFamily="34" charset="-122"/>
              </a:rPr>
              <a:t>break up“</a:t>
            </a:r>
            <a:r>
              <a:rPr lang="zh-CN" altLang="en-US" sz="2400" b="1" dirty="0">
                <a:latin typeface="微软雅黑" panose="020B0503020204020204" pitchFamily="34" charset="-122"/>
                <a:ea typeface="微软雅黑" panose="020B0503020204020204" pitchFamily="34" charset="-122"/>
              </a:rPr>
              <a:t>（使）终止，解散（会议）等”，</a:t>
            </a:r>
            <a:r>
              <a:rPr lang="en-US" altLang="zh-CN" sz="2400" b="1" dirty="0">
                <a:latin typeface="微软雅黑" panose="020B0503020204020204" pitchFamily="34" charset="-122"/>
                <a:ea typeface="微软雅黑" panose="020B0503020204020204" pitchFamily="34" charset="-122"/>
              </a:rPr>
              <a:t>break out“</a:t>
            </a:r>
            <a:r>
              <a:rPr lang="zh-CN" altLang="en-US" sz="2400" b="1" dirty="0">
                <a:latin typeface="微软雅黑" panose="020B0503020204020204" pitchFamily="34" charset="-122"/>
                <a:ea typeface="微软雅黑" panose="020B0503020204020204" pitchFamily="34" charset="-122"/>
              </a:rPr>
              <a:t>爆发”，结合句意“汽车在去北京的路上</a:t>
            </a:r>
            <a:r>
              <a:rPr lang="zh-CN" altLang="en-US" sz="2400" b="1" u="sng" dirty="0">
                <a:latin typeface="微软雅黑" panose="020B0503020204020204" pitchFamily="34" charset="-122"/>
                <a:ea typeface="微软雅黑" panose="020B0503020204020204" pitchFamily="34" charset="-122"/>
              </a:rPr>
              <a:t>抛锚</a:t>
            </a:r>
            <a:r>
              <a:rPr lang="zh-CN" altLang="en-US" sz="2400" b="1" dirty="0">
                <a:latin typeface="微软雅黑" panose="020B0503020204020204" pitchFamily="34" charset="-122"/>
                <a:ea typeface="微软雅黑" panose="020B0503020204020204" pitchFamily="34" charset="-122"/>
              </a:rPr>
              <a:t>了”，故此题正确答案为：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7. </a:t>
            </a:r>
            <a:r>
              <a:rPr lang="zh-CN" altLang="en-US" sz="2400" b="1" dirty="0">
                <a:latin typeface="微软雅黑" panose="020B0503020204020204" pitchFamily="34" charset="-122"/>
                <a:ea typeface="微软雅黑" panose="020B0503020204020204" pitchFamily="34" charset="-122"/>
              </a:rPr>
              <a:t>本题考查形容词。</a:t>
            </a:r>
            <a:r>
              <a:rPr lang="en-US" altLang="zh-CN" sz="2400" b="1" dirty="0">
                <a:latin typeface="微软雅黑" panose="020B0503020204020204" pitchFamily="34" charset="-122"/>
                <a:ea typeface="微软雅黑" panose="020B0503020204020204" pitchFamily="34" charset="-122"/>
              </a:rPr>
              <a:t>live</a:t>
            </a:r>
            <a:r>
              <a:rPr lang="zh-CN" altLang="en-US" sz="2400" b="1" dirty="0">
                <a:latin typeface="微软雅黑" panose="020B0503020204020204" pitchFamily="34" charset="-122"/>
                <a:ea typeface="微软雅黑" panose="020B0503020204020204" pitchFamily="34" charset="-122"/>
              </a:rPr>
              <a:t>（动词）“生活”，</a:t>
            </a:r>
            <a:r>
              <a:rPr lang="en-US" altLang="zh-CN" sz="2400" b="1" dirty="0">
                <a:latin typeface="微软雅黑" panose="020B0503020204020204" pitchFamily="34" charset="-122"/>
                <a:ea typeface="微软雅黑" panose="020B0503020204020204" pitchFamily="34" charset="-122"/>
              </a:rPr>
              <a:t>live</a:t>
            </a:r>
            <a:r>
              <a:rPr lang="zh-CN" altLang="en-US" sz="2400" b="1" dirty="0">
                <a:latin typeface="微软雅黑" panose="020B0503020204020204" pitchFamily="34" charset="-122"/>
                <a:ea typeface="微软雅黑" panose="020B0503020204020204" pitchFamily="34" charset="-122"/>
              </a:rPr>
              <a:t>（形容词）“直播的、现场的”，结合句意“今晚将有一场</a:t>
            </a:r>
            <a:r>
              <a:rPr lang="zh-CN" altLang="en-US" sz="2400" b="1" u="sng" dirty="0">
                <a:latin typeface="微软雅黑" panose="020B0503020204020204" pitchFamily="34" charset="-122"/>
                <a:ea typeface="微软雅黑" panose="020B0503020204020204" pitchFamily="34" charset="-122"/>
              </a:rPr>
              <a:t>现场</a:t>
            </a:r>
            <a:r>
              <a:rPr lang="zh-CN" altLang="en-US" sz="2400" b="1" dirty="0">
                <a:latin typeface="微软雅黑" panose="020B0503020204020204" pitchFamily="34" charset="-122"/>
                <a:ea typeface="微软雅黑" panose="020B0503020204020204" pitchFamily="34" charset="-122"/>
              </a:rPr>
              <a:t>表演”，故此题正确答案为：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8. </a:t>
            </a:r>
            <a:r>
              <a:rPr lang="zh-CN" altLang="en-US" sz="2400" b="1" dirty="0">
                <a:latin typeface="微软雅黑" panose="020B0503020204020204" pitchFamily="34" charset="-122"/>
                <a:ea typeface="微软雅黑" panose="020B0503020204020204" pitchFamily="34" charset="-122"/>
              </a:rPr>
              <a:t>本题考查连词。</a:t>
            </a:r>
            <a:r>
              <a:rPr lang="en-US" altLang="zh-CN" sz="2400" b="1" dirty="0">
                <a:latin typeface="微软雅黑" panose="020B0503020204020204" pitchFamily="34" charset="-122"/>
                <a:ea typeface="微软雅黑" panose="020B0503020204020204" pitchFamily="34" charset="-122"/>
              </a:rPr>
              <a:t>while“</a:t>
            </a:r>
            <a:r>
              <a:rPr lang="zh-CN" altLang="en-US" sz="2400" b="1" dirty="0">
                <a:latin typeface="微软雅黑" panose="020B0503020204020204" pitchFamily="34" charset="-122"/>
                <a:ea typeface="微软雅黑" panose="020B0503020204020204" pitchFamily="34" charset="-122"/>
              </a:rPr>
              <a:t>然而、当</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的时候”，可运用语境法，前半句讲“杰克又高又胖”，后半句讲“他的妻子又矮又瘦”，明显两句句子之间是对比关系，</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故此题正确答案为：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9. </a:t>
            </a:r>
            <a:r>
              <a:rPr lang="zh-CN" altLang="en-US" sz="2400" b="1" dirty="0">
                <a:latin typeface="微软雅黑" panose="020B0503020204020204" pitchFamily="34" charset="-122"/>
                <a:ea typeface="微软雅黑" panose="020B0503020204020204" pitchFamily="34" charset="-122"/>
              </a:rPr>
              <a:t>本题考查动词短语。</a:t>
            </a:r>
            <a:r>
              <a:rPr lang="en-US" altLang="zh-CN" sz="2400" b="1" dirty="0">
                <a:latin typeface="微软雅黑" panose="020B0503020204020204" pitchFamily="34" charset="-122"/>
                <a:ea typeface="微软雅黑" panose="020B0503020204020204" pitchFamily="34" charset="-122"/>
              </a:rPr>
              <a:t>look forward to“</a:t>
            </a:r>
            <a:r>
              <a:rPr lang="zh-CN" altLang="en-US" sz="2400" b="1" dirty="0">
                <a:latin typeface="微软雅黑" panose="020B0503020204020204" pitchFamily="34" charset="-122"/>
                <a:ea typeface="微软雅黑" panose="020B0503020204020204" pitchFamily="34" charset="-122"/>
              </a:rPr>
              <a:t>期望</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期待</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，结合句意</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“我</a:t>
            </a:r>
            <a:r>
              <a:rPr lang="zh-CN" altLang="en-US" sz="2400" b="1" u="sng" dirty="0">
                <a:latin typeface="微软雅黑" panose="020B0503020204020204" pitchFamily="34" charset="-122"/>
                <a:ea typeface="微软雅黑" panose="020B0503020204020204" pitchFamily="34" charset="-122"/>
              </a:rPr>
              <a:t>期待</a:t>
            </a:r>
            <a:r>
              <a:rPr lang="zh-CN" altLang="en-US" sz="2400" b="1" dirty="0">
                <a:latin typeface="微软雅黑" panose="020B0503020204020204" pitchFamily="34" charset="-122"/>
                <a:ea typeface="微软雅黑" panose="020B0503020204020204" pitchFamily="34" charset="-122"/>
              </a:rPr>
              <a:t>着你的答复”，故此题正确答案为：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10. </a:t>
            </a:r>
            <a:r>
              <a:rPr lang="zh-CN" altLang="en-US" sz="2400" b="1" dirty="0">
                <a:latin typeface="微软雅黑" panose="020B0503020204020204" pitchFamily="34" charset="-122"/>
                <a:ea typeface="微软雅黑" panose="020B0503020204020204" pitchFamily="34" charset="-122"/>
              </a:rPr>
              <a:t>本题考查动词。</a:t>
            </a:r>
            <a:r>
              <a:rPr lang="en-US" altLang="zh-CN" sz="2400" b="1" dirty="0">
                <a:latin typeface="微软雅黑" panose="020B0503020204020204" pitchFamily="34" charset="-122"/>
                <a:ea typeface="微软雅黑" panose="020B0503020204020204" pitchFamily="34" charset="-122"/>
              </a:rPr>
              <a:t>pump</a:t>
            </a:r>
            <a:r>
              <a:rPr lang="zh-CN" altLang="en-US" sz="2400" b="1" dirty="0">
                <a:latin typeface="微软雅黑" panose="020B0503020204020204" pitchFamily="34" charset="-122"/>
                <a:ea typeface="微软雅黑" panose="020B0503020204020204" pitchFamily="34" charset="-122"/>
              </a:rPr>
              <a:t>（名词）“水泵”，</a:t>
            </a:r>
            <a:r>
              <a:rPr lang="en-US" altLang="zh-CN" sz="2400" b="1" dirty="0">
                <a:latin typeface="微软雅黑" panose="020B0503020204020204" pitchFamily="34" charset="-122"/>
                <a:ea typeface="微软雅黑" panose="020B0503020204020204" pitchFamily="34" charset="-122"/>
              </a:rPr>
              <a:t>pump</a:t>
            </a:r>
            <a:r>
              <a:rPr lang="zh-CN" altLang="en-US" sz="2400" b="1" dirty="0">
                <a:latin typeface="微软雅黑" panose="020B0503020204020204" pitchFamily="34" charset="-122"/>
                <a:ea typeface="微软雅黑" panose="020B0503020204020204" pitchFamily="34" charset="-122"/>
              </a:rPr>
              <a:t>（动词）“抽水”，</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结合句意“我们经常</a:t>
            </a:r>
            <a:r>
              <a:rPr lang="zh-CN" altLang="en-US" sz="2400" b="1" u="sng" dirty="0">
                <a:latin typeface="微软雅黑" panose="020B0503020204020204" pitchFamily="34" charset="-122"/>
                <a:ea typeface="微软雅黑" panose="020B0503020204020204" pitchFamily="34" charset="-122"/>
              </a:rPr>
              <a:t>抽水</a:t>
            </a:r>
            <a:r>
              <a:rPr lang="zh-CN" altLang="en-US" sz="2400" b="1" dirty="0">
                <a:latin typeface="微软雅黑" panose="020B0503020204020204" pitchFamily="34" charset="-122"/>
                <a:ea typeface="微软雅黑" panose="020B0503020204020204" pitchFamily="34" charset="-122"/>
              </a:rPr>
              <a:t>浇灌菜园”，故此题正确答案为：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38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wipe(up)">
                                      <p:cBhvr>
                                        <p:cTn id="14" dur="500"/>
                                        <p:tgtEl>
                                          <p:spTgt spid="3">
                                            <p:txEl>
                                              <p:pRg st="1" end="1"/>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up)">
                                      <p:cBhvr>
                                        <p:cTn id="20" dur="500"/>
                                        <p:tgtEl>
                                          <p:spTgt spid="3">
                                            <p:txEl>
                                              <p:pRg st="3" end="3"/>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up)">
                                      <p:cBhvr>
                                        <p:cTn id="23" dur="500"/>
                                        <p:tgtEl>
                                          <p:spTgt spid="3">
                                            <p:txEl>
                                              <p:pRg st="4" end="4"/>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wipe(up)">
                                      <p:cBhvr>
                                        <p:cTn id="26" dur="500"/>
                                        <p:tgtEl>
                                          <p:spTgt spid="3">
                                            <p:txEl>
                                              <p:pRg st="5" end="5"/>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wipe(up)">
                                      <p:cBhvr>
                                        <p:cTn id="29" dur="500"/>
                                        <p:tgtEl>
                                          <p:spTgt spid="3">
                                            <p:txEl>
                                              <p:pRg st="6" end="6"/>
                                            </p:txEl>
                                          </p:spTgt>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wipe(up)">
                                      <p:cBhvr>
                                        <p:cTn id="3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alphaModFix amt="20000"/>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七</a:t>
            </a:r>
          </a:p>
        </p:txBody>
      </p:sp>
      <p:sp>
        <p:nvSpPr>
          <p:cNvPr id="3" name="内容占位符 2"/>
          <p:cNvSpPr>
            <a:spLocks noGrp="1"/>
          </p:cNvSpPr>
          <p:nvPr>
            <p:ph idx="1"/>
          </p:nvPr>
        </p:nvSpPr>
        <p:spPr>
          <a:xfrm>
            <a:off x="386201" y="944596"/>
            <a:ext cx="11127188" cy="5913404"/>
          </a:xfrm>
        </p:spPr>
        <p:txBody>
          <a:bodyPr>
            <a:normAutofit fontScale="92500" lnSpcReduction="10000"/>
          </a:bodyPr>
          <a:lstStyle/>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Nowadays more and more young couples are trying to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delay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having children.</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推迟</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反对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尝试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拒绝</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Elizabeth lost her eyesight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as a result of</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the accident.</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所以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作为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由于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因此</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The TV show was interrupted by too many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commercials</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广告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相声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节目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小品</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This letter is full of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careless</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spelling mistakes.</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严重的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粗心的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常见的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可笑的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Rose goes shopping by herself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once in a while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经常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极少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偶尔</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时常</a:t>
            </a:r>
          </a:p>
        </p:txBody>
      </p:sp>
      <p:sp>
        <p:nvSpPr>
          <p:cNvPr id="23" name="TextBox 22"/>
          <p:cNvSpPr txBox="1"/>
          <p:nvPr/>
        </p:nvSpPr>
        <p:spPr>
          <a:xfrm>
            <a:off x="7400121" y="381917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39</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7300424" y="271181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9" name="TextBox 22"/>
          <p:cNvSpPr txBox="1"/>
          <p:nvPr/>
        </p:nvSpPr>
        <p:spPr>
          <a:xfrm>
            <a:off x="7146123" y="149400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10" name="TextBox 22"/>
          <p:cNvSpPr txBox="1"/>
          <p:nvPr/>
        </p:nvSpPr>
        <p:spPr>
          <a:xfrm>
            <a:off x="7599510" y="479877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11" name="TextBox 22"/>
          <p:cNvSpPr txBox="1"/>
          <p:nvPr/>
        </p:nvSpPr>
        <p:spPr>
          <a:xfrm>
            <a:off x="7237559" y="60255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12" name="文本框 11">
            <a:hlinkClick r:id="rId4" action="ppaction://hlinksldjump"/>
          </p:cNvPr>
          <p:cNvSpPr txBox="1"/>
          <p:nvPr/>
        </p:nvSpPr>
        <p:spPr>
          <a:xfrm>
            <a:off x="4554096" y="24673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outVertical)">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6000" b="-26000"/>
          </a:stretch>
        </a:blipFill>
        <a:effectLst/>
      </p:bgPr>
    </p:bg>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4</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787886" y="2813755"/>
            <a:ext cx="4899163"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一、大纲要求及解读</a:t>
            </a:r>
          </a:p>
        </p:txBody>
      </p: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5"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40</a:t>
            </a:fld>
            <a:endParaRPr lang="en-US"/>
          </a:p>
        </p:txBody>
      </p:sp>
      <p:sp>
        <p:nvSpPr>
          <p:cNvPr id="3" name="内容占位符 2"/>
          <p:cNvSpPr>
            <a:spLocks noGrp="1"/>
          </p:cNvSpPr>
          <p:nvPr>
            <p:ph idx="1"/>
          </p:nvPr>
        </p:nvSpPr>
        <p:spPr>
          <a:xfrm>
            <a:off x="538426" y="219973"/>
            <a:ext cx="11223849" cy="6418053"/>
          </a:xfrm>
          <a:solidFill>
            <a:schemeClr val="bg1">
              <a:alpha val="41000"/>
            </a:schemeClr>
          </a:solidFill>
        </p:spPr>
        <p:txBody>
          <a:bodyPr>
            <a:normAutofit fontScale="92500" lnSpcReduction="2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400" b="1" dirty="0">
                <a:latin typeface="微软雅黑" panose="020B0503020204020204" pitchFamily="34" charset="-122"/>
                <a:ea typeface="微软雅黑" panose="020B0503020204020204" pitchFamily="34" charset="-122"/>
              </a:rPr>
              <a:t>1. </a:t>
            </a:r>
            <a:r>
              <a:rPr lang="zh-CN" altLang="en-US" sz="2400" b="1" dirty="0">
                <a:latin typeface="微软雅黑" panose="020B0503020204020204" pitchFamily="34" charset="-122"/>
                <a:ea typeface="微软雅黑" panose="020B0503020204020204" pitchFamily="34" charset="-122"/>
              </a:rPr>
              <a:t>本题考查动词。</a:t>
            </a:r>
            <a:r>
              <a:rPr lang="en-US" altLang="zh-CN" sz="2400" b="1" dirty="0">
                <a:latin typeface="微软雅黑" panose="020B0503020204020204" pitchFamily="34" charset="-122"/>
                <a:ea typeface="微软雅黑" panose="020B0503020204020204" pitchFamily="34" charset="-122"/>
              </a:rPr>
              <a:t>delay“</a:t>
            </a:r>
            <a:r>
              <a:rPr lang="zh-CN" altLang="en-US" sz="2400" b="1" dirty="0">
                <a:latin typeface="微软雅黑" panose="020B0503020204020204" pitchFamily="34" charset="-122"/>
                <a:ea typeface="微软雅黑" panose="020B0503020204020204" pitchFamily="34" charset="-122"/>
              </a:rPr>
              <a:t>推迟”，结合句意“现在越来越多的年轻夫妇试图</a:t>
            </a:r>
            <a:r>
              <a:rPr lang="zh-CN" altLang="en-US" sz="2400" b="1" u="sng" dirty="0">
                <a:latin typeface="微软雅黑" panose="020B0503020204020204" pitchFamily="34" charset="-122"/>
                <a:ea typeface="微软雅黑" panose="020B0503020204020204" pitchFamily="34" charset="-122"/>
              </a:rPr>
              <a:t>推迟</a:t>
            </a:r>
            <a:r>
              <a:rPr lang="zh-CN" altLang="en-US" sz="2400" b="1" dirty="0">
                <a:latin typeface="微软雅黑" panose="020B0503020204020204" pitchFamily="34" charset="-122"/>
                <a:ea typeface="微软雅黑" panose="020B0503020204020204" pitchFamily="34" charset="-122"/>
              </a:rPr>
              <a:t>生育”，故此题正确答案为：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2. </a:t>
            </a:r>
            <a:r>
              <a:rPr lang="zh-CN" altLang="en-US" sz="2400" b="1" dirty="0">
                <a:latin typeface="微软雅黑" panose="020B0503020204020204" pitchFamily="34" charset="-122"/>
                <a:ea typeface="微软雅黑" panose="020B0503020204020204" pitchFamily="34" charset="-122"/>
              </a:rPr>
              <a:t>本题考查介词短语。</a:t>
            </a:r>
            <a:r>
              <a:rPr lang="en-US" altLang="zh-CN" sz="2400" b="1" dirty="0">
                <a:latin typeface="微软雅黑" panose="020B0503020204020204" pitchFamily="34" charset="-122"/>
                <a:ea typeface="微软雅黑" panose="020B0503020204020204" pitchFamily="34" charset="-122"/>
              </a:rPr>
              <a:t>as a result of“</a:t>
            </a:r>
            <a:r>
              <a:rPr lang="zh-CN" altLang="en-US" sz="2400" b="1" dirty="0">
                <a:latin typeface="微软雅黑" panose="020B0503020204020204" pitchFamily="34" charset="-122"/>
                <a:ea typeface="微软雅黑" panose="020B0503020204020204" pitchFamily="34" charset="-122"/>
              </a:rPr>
              <a:t>由于、因为”，</a:t>
            </a:r>
            <a:r>
              <a:rPr lang="en-US" altLang="zh-CN" sz="2400" b="1" dirty="0">
                <a:latin typeface="微软雅黑" panose="020B0503020204020204" pitchFamily="34" charset="-122"/>
                <a:ea typeface="微软雅黑" panose="020B0503020204020204" pitchFamily="34" charset="-122"/>
              </a:rPr>
              <a:t>as a result“</a:t>
            </a:r>
            <a:r>
              <a:rPr lang="zh-CN" altLang="en-US" sz="2400" b="1" dirty="0">
                <a:latin typeface="微软雅黑" panose="020B0503020204020204" pitchFamily="34" charset="-122"/>
                <a:ea typeface="微软雅黑" panose="020B0503020204020204" pitchFamily="34" charset="-122"/>
              </a:rPr>
              <a:t>结果、因此”，考生要结合句意仔细推敲短语的意思，结合句意“伊丽莎白</a:t>
            </a:r>
            <a:r>
              <a:rPr lang="zh-CN" altLang="en-US" sz="2400" b="1" u="sng" dirty="0">
                <a:latin typeface="微软雅黑" panose="020B0503020204020204" pitchFamily="34" charset="-122"/>
                <a:ea typeface="微软雅黑" panose="020B0503020204020204" pitchFamily="34" charset="-122"/>
              </a:rPr>
              <a:t>由于</a:t>
            </a:r>
            <a:r>
              <a:rPr lang="zh-CN" altLang="en-US" sz="2400" b="1" dirty="0">
                <a:latin typeface="微软雅黑" panose="020B0503020204020204" pitchFamily="34" charset="-122"/>
                <a:ea typeface="微软雅黑" panose="020B0503020204020204" pitchFamily="34" charset="-122"/>
              </a:rPr>
              <a:t>这场事故而失明了”，故此题正确答案为：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3. </a:t>
            </a:r>
            <a:r>
              <a:rPr lang="zh-CN" altLang="en-US" sz="2400" b="1" dirty="0">
                <a:latin typeface="微软雅黑" panose="020B0503020204020204" pitchFamily="34" charset="-122"/>
                <a:ea typeface="微软雅黑" panose="020B0503020204020204" pitchFamily="34" charset="-122"/>
              </a:rPr>
              <a:t>本题考查名词。</a:t>
            </a:r>
            <a:r>
              <a:rPr lang="en-US" altLang="zh-CN" sz="2400" b="1" dirty="0">
                <a:latin typeface="微软雅黑" panose="020B0503020204020204" pitchFamily="34" charset="-122"/>
                <a:ea typeface="微软雅黑" panose="020B0503020204020204" pitchFamily="34" charset="-122"/>
              </a:rPr>
              <a:t>commerce“</a:t>
            </a:r>
            <a:r>
              <a:rPr lang="zh-CN" altLang="en-US" sz="2400" b="1" dirty="0">
                <a:latin typeface="微软雅黑" panose="020B0503020204020204" pitchFamily="34" charset="-122"/>
                <a:ea typeface="微软雅黑" panose="020B0503020204020204" pitchFamily="34" charset="-122"/>
              </a:rPr>
              <a:t>商业”，</a:t>
            </a:r>
            <a:r>
              <a:rPr lang="en-US" altLang="zh-CN" sz="2400" b="1" dirty="0">
                <a:latin typeface="微软雅黑" panose="020B0503020204020204" pitchFamily="34" charset="-122"/>
                <a:ea typeface="微软雅黑" panose="020B0503020204020204" pitchFamily="34" charset="-122"/>
              </a:rPr>
              <a:t>commercial“</a:t>
            </a:r>
            <a:r>
              <a:rPr lang="zh-CN" altLang="en-US" sz="2400" b="1" dirty="0">
                <a:latin typeface="微软雅黑" panose="020B0503020204020204" pitchFamily="34" charset="-122"/>
                <a:ea typeface="微软雅黑" panose="020B0503020204020204" pitchFamily="34" charset="-122"/>
              </a:rPr>
              <a:t>商业广告”，结合句意“电视节目被太多的</a:t>
            </a:r>
            <a:r>
              <a:rPr lang="zh-CN" altLang="en-US" sz="2400" b="1" u="sng" dirty="0">
                <a:latin typeface="微软雅黑" panose="020B0503020204020204" pitchFamily="34" charset="-122"/>
                <a:ea typeface="微软雅黑" panose="020B0503020204020204" pitchFamily="34" charset="-122"/>
              </a:rPr>
              <a:t>广告</a:t>
            </a:r>
            <a:r>
              <a:rPr lang="zh-CN" altLang="en-US" sz="2400" b="1" dirty="0">
                <a:latin typeface="微软雅黑" panose="020B0503020204020204" pitchFamily="34" charset="-122"/>
                <a:ea typeface="微软雅黑" panose="020B0503020204020204" pitchFamily="34" charset="-122"/>
              </a:rPr>
              <a:t>打断了”，故此题正确答案为：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4. </a:t>
            </a:r>
            <a:r>
              <a:rPr lang="zh-CN" altLang="en-US" sz="2400" b="1" dirty="0">
                <a:latin typeface="微软雅黑" panose="020B0503020204020204" pitchFamily="34" charset="-122"/>
                <a:ea typeface="微软雅黑" panose="020B0503020204020204" pitchFamily="34" charset="-122"/>
              </a:rPr>
              <a:t>本题考查形容词。要注意由</a:t>
            </a:r>
            <a:r>
              <a:rPr lang="en-US" altLang="zh-CN" sz="2400" b="1" dirty="0">
                <a:latin typeface="微软雅黑" panose="020B0503020204020204" pitchFamily="34" charset="-122"/>
                <a:ea typeface="微软雅黑" panose="020B0503020204020204" pitchFamily="34" charset="-122"/>
              </a:rPr>
              <a:t>care</a:t>
            </a:r>
            <a:r>
              <a:rPr lang="zh-CN" altLang="en-US" sz="2400" b="1" dirty="0">
                <a:latin typeface="微软雅黑" panose="020B0503020204020204" pitchFamily="34" charset="-122"/>
                <a:ea typeface="微软雅黑" panose="020B0503020204020204" pitchFamily="34" charset="-122"/>
              </a:rPr>
              <a:t>派生的相关词语，</a:t>
            </a:r>
            <a:r>
              <a:rPr lang="en-US" altLang="zh-CN" sz="2400" b="1" dirty="0">
                <a:latin typeface="微软雅黑" panose="020B0503020204020204" pitchFamily="34" charset="-122"/>
                <a:ea typeface="微软雅黑" panose="020B0503020204020204" pitchFamily="34" charset="-122"/>
              </a:rPr>
              <a:t>care</a:t>
            </a:r>
            <a:r>
              <a:rPr lang="zh-CN" altLang="en-US" sz="2400" b="1" dirty="0">
                <a:latin typeface="微软雅黑" panose="020B0503020204020204" pitchFamily="34" charset="-122"/>
                <a:ea typeface="微软雅黑" panose="020B0503020204020204" pitchFamily="34" charset="-122"/>
              </a:rPr>
              <a:t>（名词）“留心、照顾”，</a:t>
            </a:r>
            <a:r>
              <a:rPr lang="en-US" altLang="zh-CN" sz="2400" b="1" dirty="0">
                <a:latin typeface="微软雅黑" panose="020B0503020204020204" pitchFamily="34" charset="-122"/>
                <a:ea typeface="微软雅黑" panose="020B0503020204020204" pitchFamily="34" charset="-122"/>
              </a:rPr>
              <a:t>careful</a:t>
            </a:r>
            <a:r>
              <a:rPr lang="zh-CN" altLang="en-US" sz="2400" b="1" dirty="0">
                <a:latin typeface="微软雅黑" panose="020B0503020204020204" pitchFamily="34" charset="-122"/>
                <a:ea typeface="微软雅黑" panose="020B0503020204020204" pitchFamily="34" charset="-122"/>
              </a:rPr>
              <a:t>（形容词）“细心的”，</a:t>
            </a:r>
            <a:r>
              <a:rPr lang="en-US" altLang="zh-CN" sz="2400" b="1" dirty="0">
                <a:latin typeface="微软雅黑" panose="020B0503020204020204" pitchFamily="34" charset="-122"/>
                <a:ea typeface="微软雅黑" panose="020B0503020204020204" pitchFamily="34" charset="-122"/>
              </a:rPr>
              <a:t>carefully</a:t>
            </a:r>
            <a:r>
              <a:rPr lang="zh-CN" altLang="en-US" sz="2400" b="1" dirty="0">
                <a:latin typeface="微软雅黑" panose="020B0503020204020204" pitchFamily="34" charset="-122"/>
                <a:ea typeface="微软雅黑" panose="020B0503020204020204" pitchFamily="34" charset="-122"/>
              </a:rPr>
              <a:t>（副词）“细心地”，</a:t>
            </a:r>
            <a:r>
              <a:rPr lang="en-US" altLang="zh-CN" sz="2400" b="1" dirty="0">
                <a:latin typeface="微软雅黑" panose="020B0503020204020204" pitchFamily="34" charset="-122"/>
                <a:ea typeface="微软雅黑" panose="020B0503020204020204" pitchFamily="34" charset="-122"/>
              </a:rPr>
              <a:t>careless</a:t>
            </a:r>
            <a:r>
              <a:rPr lang="zh-CN" altLang="en-US" sz="2400" b="1" dirty="0">
                <a:latin typeface="微软雅黑" panose="020B0503020204020204" pitchFamily="34" charset="-122"/>
                <a:ea typeface="微软雅黑" panose="020B0503020204020204" pitchFamily="34" charset="-122"/>
              </a:rPr>
              <a:t>（形容词）“粗心的”，</a:t>
            </a:r>
            <a:r>
              <a:rPr lang="en-US" altLang="zh-CN" sz="2400" b="1" dirty="0">
                <a:latin typeface="微软雅黑" panose="020B0503020204020204" pitchFamily="34" charset="-122"/>
                <a:ea typeface="微软雅黑" panose="020B0503020204020204" pitchFamily="34" charset="-122"/>
              </a:rPr>
              <a:t>carelessly</a:t>
            </a:r>
            <a:r>
              <a:rPr lang="zh-CN" altLang="en-US" sz="2400" b="1" dirty="0">
                <a:latin typeface="微软雅黑" panose="020B0503020204020204" pitchFamily="34" charset="-122"/>
                <a:ea typeface="微软雅黑" panose="020B0503020204020204" pitchFamily="34" charset="-122"/>
              </a:rPr>
              <a:t>（副词）“粗心地”，</a:t>
            </a:r>
            <a:r>
              <a:rPr lang="en-US" altLang="zh-CN" sz="2400" b="1" dirty="0">
                <a:latin typeface="微软雅黑" panose="020B0503020204020204" pitchFamily="34" charset="-122"/>
                <a:ea typeface="微软雅黑" panose="020B0503020204020204" pitchFamily="34" charset="-122"/>
              </a:rPr>
              <a:t>carelessness</a:t>
            </a:r>
            <a:r>
              <a:rPr lang="zh-CN" altLang="en-US" sz="2400" b="1" dirty="0">
                <a:latin typeface="微软雅黑" panose="020B0503020204020204" pitchFamily="34" charset="-122"/>
                <a:ea typeface="微软雅黑" panose="020B0503020204020204" pitchFamily="34" charset="-122"/>
              </a:rPr>
              <a:t>（名词）“粗心”，结合句意“这封信满是</a:t>
            </a:r>
            <a:r>
              <a:rPr lang="zh-CN" altLang="en-US" sz="2400" b="1" u="sng" dirty="0">
                <a:latin typeface="微软雅黑" panose="020B0503020204020204" pitchFamily="34" charset="-122"/>
                <a:ea typeface="微软雅黑" panose="020B0503020204020204" pitchFamily="34" charset="-122"/>
              </a:rPr>
              <a:t>粗心的</a:t>
            </a:r>
            <a:r>
              <a:rPr lang="zh-CN" altLang="en-US" sz="2400" b="1" dirty="0">
                <a:latin typeface="微软雅黑" panose="020B0503020204020204" pitchFamily="34" charset="-122"/>
                <a:ea typeface="微软雅黑" panose="020B0503020204020204" pitchFamily="34" charset="-122"/>
              </a:rPr>
              <a:t>拼写错误”，故此题正确答案为：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5. </a:t>
            </a:r>
            <a:r>
              <a:rPr lang="zh-CN" altLang="en-US" sz="2400" b="1" dirty="0">
                <a:latin typeface="微软雅黑" panose="020B0503020204020204" pitchFamily="34" charset="-122"/>
                <a:ea typeface="微软雅黑" panose="020B0503020204020204" pitchFamily="34" charset="-122"/>
              </a:rPr>
              <a:t>本题考查介词短语。</a:t>
            </a:r>
            <a:r>
              <a:rPr lang="en-US" altLang="zh-CN" sz="2400" b="1" dirty="0">
                <a:latin typeface="微软雅黑" panose="020B0503020204020204" pitchFamily="34" charset="-122"/>
                <a:ea typeface="微软雅黑" panose="020B0503020204020204" pitchFamily="34" charset="-122"/>
              </a:rPr>
              <a:t>while“</a:t>
            </a:r>
            <a:r>
              <a:rPr lang="zh-CN" altLang="en-US" sz="2400" b="1" dirty="0">
                <a:latin typeface="微软雅黑" panose="020B0503020204020204" pitchFamily="34" charset="-122"/>
                <a:ea typeface="微软雅黑" panose="020B0503020204020204" pitchFamily="34" charset="-122"/>
              </a:rPr>
              <a:t>一会”，</a:t>
            </a:r>
            <a:r>
              <a:rPr lang="en-US" altLang="zh-CN" sz="2400" b="1" dirty="0">
                <a:latin typeface="微软雅黑" panose="020B0503020204020204" pitchFamily="34" charset="-122"/>
                <a:ea typeface="微软雅黑" panose="020B0503020204020204" pitchFamily="34" charset="-122"/>
              </a:rPr>
              <a:t>once in a while“</a:t>
            </a:r>
            <a:r>
              <a:rPr lang="zh-CN" altLang="en-US" sz="2400" b="1" dirty="0">
                <a:latin typeface="微软雅黑" panose="020B0503020204020204" pitchFamily="34" charset="-122"/>
                <a:ea typeface="微软雅黑" panose="020B0503020204020204" pitchFamily="34" charset="-122"/>
              </a:rPr>
              <a:t>偶尔”，结合句意“罗丝</a:t>
            </a:r>
            <a:r>
              <a:rPr lang="zh-CN" altLang="en-US" sz="2400" b="1" u="sng" dirty="0">
                <a:latin typeface="微软雅黑" panose="020B0503020204020204" pitchFamily="34" charset="-122"/>
                <a:ea typeface="微软雅黑" panose="020B0503020204020204" pitchFamily="34" charset="-122"/>
              </a:rPr>
              <a:t>偶尔</a:t>
            </a:r>
            <a:r>
              <a:rPr lang="zh-CN" altLang="en-US" sz="2400" b="1" dirty="0">
                <a:latin typeface="微软雅黑" panose="020B0503020204020204" pitchFamily="34" charset="-122"/>
                <a:ea typeface="微软雅黑" panose="020B0503020204020204" pitchFamily="34" charset="-122"/>
              </a:rPr>
              <a:t>一个人去购物”，故此题正确答案为：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七</a:t>
            </a:r>
          </a:p>
        </p:txBody>
      </p:sp>
      <p:sp>
        <p:nvSpPr>
          <p:cNvPr id="3" name="内容占位符 2"/>
          <p:cNvSpPr>
            <a:spLocks noGrp="1"/>
          </p:cNvSpPr>
          <p:nvPr>
            <p:ph idx="1"/>
          </p:nvPr>
        </p:nvSpPr>
        <p:spPr>
          <a:xfrm>
            <a:off x="386201" y="944596"/>
            <a:ext cx="11127188" cy="5913404"/>
          </a:xfrm>
        </p:spPr>
        <p:txBody>
          <a:bodyPr>
            <a:normAutofit lnSpcReduction="10000"/>
          </a:bodyPr>
          <a:lstStyle/>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 I could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hardly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hear her at the back.</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坚硬地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困难地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绝不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几乎不</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7. Our houses were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destroyed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in the earthquake.</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保护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维护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重建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破坏</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8. My father told me to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put away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the books I didn’t want to read.</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扔掉</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收拾好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放下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卖掉</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 They need some new pieces of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furniture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for the apartment.</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家具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器械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装饰品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商品</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10. The little girl is growing taller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gradually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快速地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慢速地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马上地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逐渐地</a:t>
            </a:r>
          </a:p>
        </p:txBody>
      </p:sp>
      <p:sp>
        <p:nvSpPr>
          <p:cNvPr id="23" name="TextBox 22"/>
          <p:cNvSpPr txBox="1"/>
          <p:nvPr/>
        </p:nvSpPr>
        <p:spPr>
          <a:xfrm>
            <a:off x="7300425" y="3709860"/>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41</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7191842" y="241084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9" name="TextBox 22"/>
          <p:cNvSpPr txBox="1"/>
          <p:nvPr/>
        </p:nvSpPr>
        <p:spPr>
          <a:xfrm>
            <a:off x="7526488" y="119492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10" name="TextBox 22"/>
          <p:cNvSpPr txBox="1"/>
          <p:nvPr/>
        </p:nvSpPr>
        <p:spPr>
          <a:xfrm>
            <a:off x="7300425" y="492577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11" name="TextBox 22"/>
          <p:cNvSpPr txBox="1"/>
          <p:nvPr/>
        </p:nvSpPr>
        <p:spPr>
          <a:xfrm>
            <a:off x="7589984" y="603441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12" name="文本框 11">
            <a:hlinkClick r:id="rId4" action="ppaction://hlinksldjump"/>
          </p:cNvPr>
          <p:cNvSpPr txBox="1"/>
          <p:nvPr/>
        </p:nvSpPr>
        <p:spPr>
          <a:xfrm>
            <a:off x="3571135" y="284138"/>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outVertical)">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2"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219973"/>
            <a:ext cx="11223849" cy="6418053"/>
          </a:xfrm>
        </p:spPr>
        <p:txBody>
          <a:bodyPr>
            <a:normAutofit lnSpcReduction="1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400" b="1" dirty="0">
                <a:latin typeface="微软雅黑" panose="020B0503020204020204" pitchFamily="34" charset="-122"/>
                <a:ea typeface="微软雅黑" panose="020B0503020204020204" pitchFamily="34" charset="-122"/>
              </a:rPr>
              <a:t>6. </a:t>
            </a:r>
            <a:r>
              <a:rPr lang="zh-CN" altLang="en-US" sz="2400" b="1" dirty="0">
                <a:latin typeface="微软雅黑" panose="020B0503020204020204" pitchFamily="34" charset="-122"/>
                <a:ea typeface="微软雅黑" panose="020B0503020204020204" pitchFamily="34" charset="-122"/>
              </a:rPr>
              <a:t>本题考查副词。</a:t>
            </a:r>
            <a:r>
              <a:rPr lang="en-US" altLang="zh-CN" sz="2400" b="1" dirty="0">
                <a:latin typeface="微软雅黑" panose="020B0503020204020204" pitchFamily="34" charset="-122"/>
                <a:ea typeface="微软雅黑" panose="020B0503020204020204" pitchFamily="34" charset="-122"/>
              </a:rPr>
              <a:t>hardly“</a:t>
            </a:r>
            <a:r>
              <a:rPr lang="zh-CN" altLang="en-US" sz="2400" b="1" dirty="0">
                <a:latin typeface="微软雅黑" panose="020B0503020204020204" pitchFamily="34" charset="-122"/>
                <a:ea typeface="微软雅黑" panose="020B0503020204020204" pitchFamily="34" charset="-122"/>
              </a:rPr>
              <a:t>几乎不”，结合句意“我在后面</a:t>
            </a:r>
            <a:r>
              <a:rPr lang="zh-CN" altLang="en-US" sz="2400" b="1" u="sng" dirty="0">
                <a:latin typeface="微软雅黑" panose="020B0503020204020204" pitchFamily="34" charset="-122"/>
                <a:ea typeface="微软雅黑" panose="020B0503020204020204" pitchFamily="34" charset="-122"/>
              </a:rPr>
              <a:t>几乎</a:t>
            </a:r>
            <a:r>
              <a:rPr lang="zh-CN" altLang="en-US" sz="2400" b="1" dirty="0">
                <a:latin typeface="微软雅黑" panose="020B0503020204020204" pitchFamily="34" charset="-122"/>
                <a:ea typeface="微软雅黑" panose="020B0503020204020204" pitchFamily="34" charset="-122"/>
              </a:rPr>
              <a:t>听</a:t>
            </a:r>
            <a:r>
              <a:rPr lang="zh-CN" altLang="en-US" sz="2400" b="1" u="sng" dirty="0">
                <a:latin typeface="微软雅黑" panose="020B0503020204020204" pitchFamily="34" charset="-122"/>
                <a:ea typeface="微软雅黑" panose="020B0503020204020204" pitchFamily="34" charset="-122"/>
              </a:rPr>
              <a:t>不</a:t>
            </a:r>
            <a:r>
              <a:rPr lang="zh-CN" altLang="en-US" sz="2400" b="1" dirty="0">
                <a:latin typeface="微软雅黑" panose="020B0503020204020204" pitchFamily="34" charset="-122"/>
                <a:ea typeface="微软雅黑" panose="020B0503020204020204" pitchFamily="34" charset="-122"/>
              </a:rPr>
              <a:t>见她说什么”，故此题正确答案为：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7. </a:t>
            </a:r>
            <a:r>
              <a:rPr lang="zh-CN" altLang="en-US" sz="2400" b="1" dirty="0">
                <a:latin typeface="微软雅黑" panose="020B0503020204020204" pitchFamily="34" charset="-122"/>
                <a:ea typeface="微软雅黑" panose="020B0503020204020204" pitchFamily="34" charset="-122"/>
              </a:rPr>
              <a:t>本题考查动词。</a:t>
            </a:r>
            <a:r>
              <a:rPr lang="en-US" altLang="zh-CN" sz="2400" b="1" dirty="0">
                <a:latin typeface="微软雅黑" panose="020B0503020204020204" pitchFamily="34" charset="-122"/>
                <a:ea typeface="微软雅黑" panose="020B0503020204020204" pitchFamily="34" charset="-122"/>
              </a:rPr>
              <a:t>destroy“</a:t>
            </a:r>
            <a:r>
              <a:rPr lang="zh-CN" altLang="en-US" sz="2400" b="1" dirty="0">
                <a:latin typeface="微软雅黑" panose="020B0503020204020204" pitchFamily="34" charset="-122"/>
                <a:ea typeface="微软雅黑" panose="020B0503020204020204" pitchFamily="34" charset="-122"/>
              </a:rPr>
              <a:t>破坏、毁坏”，结合句意“我们的房子在地震中被</a:t>
            </a:r>
            <a:r>
              <a:rPr lang="zh-CN" altLang="en-US" sz="2400" b="1" u="sng" dirty="0">
                <a:latin typeface="微软雅黑" panose="020B0503020204020204" pitchFamily="34" charset="-122"/>
                <a:ea typeface="微软雅黑" panose="020B0503020204020204" pitchFamily="34" charset="-122"/>
              </a:rPr>
              <a:t>破坏</a:t>
            </a:r>
            <a:r>
              <a:rPr lang="zh-CN" altLang="en-US" sz="2400" b="1" dirty="0">
                <a:latin typeface="微软雅黑" panose="020B0503020204020204" pitchFamily="34" charset="-122"/>
                <a:ea typeface="微软雅黑" panose="020B0503020204020204" pitchFamily="34" charset="-122"/>
              </a:rPr>
              <a:t>了”，故此题正确答案为：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8. </a:t>
            </a:r>
            <a:r>
              <a:rPr lang="zh-CN" altLang="en-US" sz="2400" b="1" dirty="0">
                <a:latin typeface="微软雅黑" panose="020B0503020204020204" pitchFamily="34" charset="-122"/>
                <a:ea typeface="微软雅黑" panose="020B0503020204020204" pitchFamily="34" charset="-122"/>
              </a:rPr>
              <a:t>本题考查动词短语。</a:t>
            </a:r>
            <a:r>
              <a:rPr lang="en-US" altLang="zh-CN" sz="2400" b="1" dirty="0">
                <a:latin typeface="微软雅黑" panose="020B0503020204020204" pitchFamily="34" charset="-122"/>
                <a:ea typeface="微软雅黑" panose="020B0503020204020204" pitchFamily="34" charset="-122"/>
              </a:rPr>
              <a:t>put away“</a:t>
            </a:r>
            <a:r>
              <a:rPr lang="zh-CN" altLang="en-US" sz="2400" b="1" dirty="0">
                <a:latin typeface="微软雅黑" panose="020B0503020204020204" pitchFamily="34" charset="-122"/>
                <a:ea typeface="微软雅黑" panose="020B0503020204020204" pitchFamily="34" charset="-122"/>
              </a:rPr>
              <a:t>把</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收拾好”，结合句意“我父亲叫我把我不想看的书</a:t>
            </a:r>
            <a:r>
              <a:rPr lang="zh-CN" altLang="en-US" sz="2400" b="1" u="sng" dirty="0">
                <a:latin typeface="微软雅黑" panose="020B0503020204020204" pitchFamily="34" charset="-122"/>
                <a:ea typeface="微软雅黑" panose="020B0503020204020204" pitchFamily="34" charset="-122"/>
              </a:rPr>
              <a:t>收拾好</a:t>
            </a:r>
            <a:r>
              <a:rPr lang="zh-CN" altLang="en-US" sz="2400" b="1" dirty="0">
                <a:latin typeface="微软雅黑" panose="020B0503020204020204" pitchFamily="34" charset="-122"/>
                <a:ea typeface="微软雅黑" panose="020B0503020204020204" pitchFamily="34" charset="-122"/>
              </a:rPr>
              <a:t>”，故此题正确答案为：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9. </a:t>
            </a:r>
            <a:r>
              <a:rPr lang="zh-CN" altLang="en-US" sz="2400" b="1" dirty="0">
                <a:latin typeface="微软雅黑" panose="020B0503020204020204" pitchFamily="34" charset="-122"/>
                <a:ea typeface="微软雅黑" panose="020B0503020204020204" pitchFamily="34" charset="-122"/>
              </a:rPr>
              <a:t>本题考查名词。</a:t>
            </a:r>
            <a:r>
              <a:rPr lang="en-US" altLang="zh-CN" sz="2400" b="1" dirty="0">
                <a:latin typeface="微软雅黑" panose="020B0503020204020204" pitchFamily="34" charset="-122"/>
                <a:ea typeface="微软雅黑" panose="020B0503020204020204" pitchFamily="34" charset="-122"/>
              </a:rPr>
              <a:t>furniture“</a:t>
            </a:r>
            <a:r>
              <a:rPr lang="zh-CN" altLang="en-US" sz="2400" b="1" dirty="0">
                <a:latin typeface="微软雅黑" panose="020B0503020204020204" pitchFamily="34" charset="-122"/>
                <a:ea typeface="微软雅黑" panose="020B0503020204020204" pitchFamily="34" charset="-122"/>
              </a:rPr>
              <a:t>家具”，结合句意“他们需要</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一些新</a:t>
            </a:r>
            <a:r>
              <a:rPr lang="zh-CN" altLang="en-US" sz="2400" b="1" u="sng" dirty="0">
                <a:latin typeface="微软雅黑" panose="020B0503020204020204" pitchFamily="34" charset="-122"/>
                <a:ea typeface="微软雅黑" panose="020B0503020204020204" pitchFamily="34" charset="-122"/>
              </a:rPr>
              <a:t>家具</a:t>
            </a:r>
            <a:r>
              <a:rPr lang="zh-CN" altLang="en-US" sz="2400" b="1" dirty="0">
                <a:latin typeface="微软雅黑" panose="020B0503020204020204" pitchFamily="34" charset="-122"/>
                <a:ea typeface="微软雅黑" panose="020B0503020204020204" pitchFamily="34" charset="-122"/>
              </a:rPr>
              <a:t>，放在公寓里面”，故此题正确答案为：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10. </a:t>
            </a:r>
            <a:r>
              <a:rPr lang="zh-CN" altLang="en-US" sz="2400" b="1" dirty="0">
                <a:latin typeface="微软雅黑" panose="020B0503020204020204" pitchFamily="34" charset="-122"/>
                <a:ea typeface="微软雅黑" panose="020B0503020204020204" pitchFamily="34" charset="-122"/>
              </a:rPr>
              <a:t>本题考查副词。</a:t>
            </a:r>
            <a:r>
              <a:rPr lang="en-US" altLang="zh-CN" sz="2400" b="1" dirty="0">
                <a:latin typeface="微软雅黑" panose="020B0503020204020204" pitchFamily="34" charset="-122"/>
                <a:ea typeface="微软雅黑" panose="020B0503020204020204" pitchFamily="34" charset="-122"/>
              </a:rPr>
              <a:t>gradual“</a:t>
            </a:r>
            <a:r>
              <a:rPr lang="zh-CN" altLang="en-US" sz="2400" b="1" dirty="0">
                <a:latin typeface="微软雅黑" panose="020B0503020204020204" pitchFamily="34" charset="-122"/>
                <a:ea typeface="微软雅黑" panose="020B0503020204020204" pitchFamily="34" charset="-122"/>
              </a:rPr>
              <a:t>逐渐的”，</a:t>
            </a:r>
            <a:r>
              <a:rPr lang="en-US" altLang="zh-CN" sz="2400" b="1" dirty="0">
                <a:latin typeface="微软雅黑" panose="020B0503020204020204" pitchFamily="34" charset="-122"/>
                <a:ea typeface="微软雅黑" panose="020B0503020204020204" pitchFamily="34" charset="-122"/>
              </a:rPr>
              <a:t>gradually“</a:t>
            </a:r>
            <a:r>
              <a:rPr lang="zh-CN" altLang="en-US" sz="2400" b="1" dirty="0">
                <a:latin typeface="微软雅黑" panose="020B0503020204020204" pitchFamily="34" charset="-122"/>
                <a:ea typeface="微软雅黑" panose="020B0503020204020204" pitchFamily="34" charset="-122"/>
              </a:rPr>
              <a:t>逐渐地”，</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结合句意“这个小女孩</a:t>
            </a:r>
            <a:r>
              <a:rPr lang="zh-CN" altLang="en-US" sz="2400" b="1" u="sng" dirty="0">
                <a:latin typeface="微软雅黑" panose="020B0503020204020204" pitchFamily="34" charset="-122"/>
                <a:ea typeface="微软雅黑" panose="020B0503020204020204" pitchFamily="34" charset="-122"/>
              </a:rPr>
              <a:t>逐渐地</a:t>
            </a:r>
            <a:r>
              <a:rPr lang="zh-CN" altLang="en-US" sz="2400" b="1" dirty="0">
                <a:latin typeface="微软雅黑" panose="020B0503020204020204" pitchFamily="34" charset="-122"/>
                <a:ea typeface="微软雅黑" panose="020B0503020204020204" pitchFamily="34" charset="-122"/>
              </a:rPr>
              <a:t>长高了”，故此题正确答案为：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gradually</a:t>
            </a:r>
            <a:r>
              <a:rPr lang="zh-CN" altLang="en-US" sz="2400" b="1" dirty="0">
                <a:latin typeface="微软雅黑" panose="020B0503020204020204" pitchFamily="34" charset="-122"/>
                <a:ea typeface="微软雅黑" panose="020B0503020204020204" pitchFamily="34" charset="-122"/>
              </a:rPr>
              <a:t>在历年真题的词汇部分中出现频率较高。）</a:t>
            </a: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wipe(up)">
                                      <p:cBhvr>
                                        <p:cTn id="14" dur="500"/>
                                        <p:tgtEl>
                                          <p:spTgt spid="3">
                                            <p:txEl>
                                              <p:pRg st="1" end="1"/>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up)">
                                      <p:cBhvr>
                                        <p:cTn id="20" dur="500"/>
                                        <p:tgtEl>
                                          <p:spTgt spid="3">
                                            <p:txEl>
                                              <p:pRg st="3" end="3"/>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up)">
                                      <p:cBhvr>
                                        <p:cTn id="23" dur="500"/>
                                        <p:tgtEl>
                                          <p:spTgt spid="3">
                                            <p:txEl>
                                              <p:pRg st="4" end="4"/>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wipe(up)">
                                      <p:cBhvr>
                                        <p:cTn id="26" dur="500"/>
                                        <p:tgtEl>
                                          <p:spTgt spid="3">
                                            <p:txEl>
                                              <p:pRg st="5" end="5"/>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wipe(up)">
                                      <p:cBhvr>
                                        <p:cTn id="29" dur="500"/>
                                        <p:tgtEl>
                                          <p:spTgt spid="3">
                                            <p:txEl>
                                              <p:pRg st="6" end="6"/>
                                            </p:txEl>
                                          </p:spTgt>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wipe(up)">
                                      <p:cBhvr>
                                        <p:cTn id="3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alphaModFix amt="20000"/>
            <a:extLst>
              <a:ext uri="{BEBA8EAE-BF5A-486C-A8C5-ECC9F3942E4B}">
                <a14:imgProps xmlns:a14="http://schemas.microsoft.com/office/drawing/2010/main">
                  <a14:imgLayer r:embed="rId3">
                    <a14:imgEffect>
                      <a14:sharpenSoften amount="-5000"/>
                    </a14:imgEffect>
                  </a14:imgLayer>
                </a14:imgProps>
              </a:ex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八</a:t>
            </a:r>
          </a:p>
        </p:txBody>
      </p:sp>
      <p:sp>
        <p:nvSpPr>
          <p:cNvPr id="3" name="内容占位符 2"/>
          <p:cNvSpPr>
            <a:spLocks noGrp="1"/>
          </p:cNvSpPr>
          <p:nvPr>
            <p:ph idx="1"/>
          </p:nvPr>
        </p:nvSpPr>
        <p:spPr>
          <a:xfrm>
            <a:off x="386200" y="944596"/>
            <a:ext cx="11430661" cy="5913404"/>
          </a:xfrm>
        </p:spPr>
        <p:txBody>
          <a:bodyPr>
            <a:normAutofit lnSpcReduction="10000"/>
          </a:bodyPr>
          <a:lstStyle/>
          <a:p>
            <a:pPr marL="0" indent="0">
              <a:buNone/>
            </a:pP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1. In my opinion, we should try again and use a different </a:t>
            </a:r>
            <a:r>
              <a:rPr lang="en-US" altLang="zh-CN" sz="2400" b="1" u="sng"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method</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a:t>
            </a:r>
          </a:p>
          <a:p>
            <a:pPr marL="457200" indent="-457200">
              <a:buAutoNum type="alphaUcPeriod"/>
            </a:pP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技术 </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办法 </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材料 </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尝试</a:t>
            </a:r>
            <a:endPar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2. A professor is a </a:t>
            </a:r>
            <a:r>
              <a:rPr lang="en-US" altLang="zh-CN" sz="2400" b="1" u="sng"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mental</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worker.</a:t>
            </a:r>
          </a:p>
          <a:p>
            <a:pPr marL="457200" indent="-457200">
              <a:buAutoNum type="alphaUcPeriod"/>
            </a:pP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精神的 </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金属的</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体力的</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脑力的</a:t>
            </a:r>
            <a:endPar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3. It’s a pity that the teachers don’t </a:t>
            </a:r>
            <a:r>
              <a:rPr lang="en-US" altLang="zh-CN" sz="2400" b="1" u="sng"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make use of</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the new computer lab.</a:t>
            </a:r>
          </a:p>
          <a:p>
            <a:pPr marL="457200" indent="-457200">
              <a:buAutoNum type="alphaUcPeriod"/>
            </a:pP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制造 </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利用 </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消耗</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发挥</a:t>
            </a:r>
            <a:endPar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4. X-rays have </a:t>
            </a:r>
            <a:r>
              <a:rPr lang="en-US" altLang="zh-CN" sz="2400" b="1" u="sng"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confirmed</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that he has not broken any bones.</a:t>
            </a:r>
          </a:p>
          <a:p>
            <a:pPr marL="457200" indent="-457200">
              <a:buAutoNum type="alphaUcPeriod"/>
            </a:pP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预言 </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误导 </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确认 </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否认</a:t>
            </a:r>
            <a:endPar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5. “I have a bright daughter!” the father said </a:t>
            </a:r>
            <a:r>
              <a:rPr lang="en-US" altLang="zh-CN" sz="2400" b="1" u="sng"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proudly</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a:t>
            </a:r>
          </a:p>
          <a:p>
            <a:pPr marL="0" indent="0">
              <a:buNone/>
            </a:pP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直接地</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大声地</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自豪地 </a:t>
            </a:r>
            <a:r>
              <a:rPr lang="en-US" altLang="zh-CN"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n>
                  <a:solidFill>
                    <a:schemeClr val="bg1">
                      <a:alpha val="13000"/>
                    </a:schemeClr>
                  </a:solidFill>
                </a:ln>
                <a:latin typeface="微软雅黑" panose="020B0503020204020204" pitchFamily="34" charset="-122"/>
                <a:ea typeface="微软雅黑" panose="020B0503020204020204" pitchFamily="34" charset="-122"/>
                <a:cs typeface="微软雅黑" panose="020B0503020204020204" pitchFamily="34" charset="-122"/>
              </a:rPr>
              <a:t>高兴地</a:t>
            </a:r>
          </a:p>
        </p:txBody>
      </p:sp>
      <p:sp>
        <p:nvSpPr>
          <p:cNvPr id="23" name="TextBox 22"/>
          <p:cNvSpPr txBox="1"/>
          <p:nvPr/>
        </p:nvSpPr>
        <p:spPr>
          <a:xfrm>
            <a:off x="7481401" y="369979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43</a:t>
            </a:fld>
            <a:endParaRPr lang="en-US">
              <a:latin typeface="微软雅黑" panose="020B0503020204020204" pitchFamily="34" charset="-122"/>
              <a:ea typeface="微软雅黑" panose="020B0503020204020204" pitchFamily="34" charset="-122"/>
            </a:endParaRPr>
          </a:p>
        </p:txBody>
      </p:sp>
      <p:sp>
        <p:nvSpPr>
          <p:cNvPr id="26" name="左箭头 2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7481402" y="247815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9" name="TextBox 22"/>
          <p:cNvSpPr txBox="1"/>
          <p:nvPr/>
        </p:nvSpPr>
        <p:spPr>
          <a:xfrm>
            <a:off x="7354403" y="125207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10" name="TextBox 22"/>
          <p:cNvSpPr txBox="1"/>
          <p:nvPr/>
        </p:nvSpPr>
        <p:spPr>
          <a:xfrm>
            <a:off x="7481400" y="480766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11" name="TextBox 22"/>
          <p:cNvSpPr txBox="1"/>
          <p:nvPr/>
        </p:nvSpPr>
        <p:spPr>
          <a:xfrm>
            <a:off x="7553789" y="614680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12" name="文本框 11">
            <a:hlinkClick r:id="rId5" action="ppaction://hlinksldjump"/>
          </p:cNvPr>
          <p:cNvSpPr txBox="1"/>
          <p:nvPr/>
        </p:nvSpPr>
        <p:spPr>
          <a:xfrm>
            <a:off x="4062615" y="24673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outVertical)">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2"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219973"/>
            <a:ext cx="11223849" cy="6418053"/>
          </a:xfrm>
        </p:spPr>
        <p:txBody>
          <a:bodyPr>
            <a:normAutofit fontScale="92500" lnSpcReduction="1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400" b="1" dirty="0">
                <a:latin typeface="微软雅黑" panose="020B0503020204020204" pitchFamily="34" charset="-122"/>
                <a:ea typeface="微软雅黑" panose="020B0503020204020204" pitchFamily="34" charset="-122"/>
              </a:rPr>
              <a:t>1. </a:t>
            </a:r>
            <a:r>
              <a:rPr lang="zh-CN" altLang="en-US" sz="2400" b="1" dirty="0">
                <a:latin typeface="微软雅黑" panose="020B0503020204020204" pitchFamily="34" charset="-122"/>
                <a:ea typeface="微软雅黑" panose="020B0503020204020204" pitchFamily="34" charset="-122"/>
              </a:rPr>
              <a:t>本题考查名词。</a:t>
            </a:r>
            <a:r>
              <a:rPr lang="en-US" altLang="zh-CN" sz="2400" b="1" dirty="0">
                <a:latin typeface="微软雅黑" panose="020B0503020204020204" pitchFamily="34" charset="-122"/>
                <a:ea typeface="微软雅黑" panose="020B0503020204020204" pitchFamily="34" charset="-122"/>
              </a:rPr>
              <a:t>method“</a:t>
            </a:r>
            <a:r>
              <a:rPr lang="zh-CN" altLang="en-US" sz="2400" b="1" dirty="0">
                <a:latin typeface="微软雅黑" panose="020B0503020204020204" pitchFamily="34" charset="-122"/>
                <a:ea typeface="微软雅黑" panose="020B0503020204020204" pitchFamily="34" charset="-122"/>
              </a:rPr>
              <a:t>方式、方法”，结合句意“在我看来，我们应该用另一种</a:t>
            </a:r>
            <a:r>
              <a:rPr lang="zh-CN" altLang="en-US" sz="2400" b="1" u="sng" dirty="0">
                <a:latin typeface="微软雅黑" panose="020B0503020204020204" pitchFamily="34" charset="-122"/>
                <a:ea typeface="微软雅黑" panose="020B0503020204020204" pitchFamily="34" charset="-122"/>
              </a:rPr>
              <a:t>办法</a:t>
            </a:r>
            <a:r>
              <a:rPr lang="zh-CN" altLang="en-US" sz="2400" b="1" dirty="0">
                <a:latin typeface="微软雅黑" panose="020B0503020204020204" pitchFamily="34" charset="-122"/>
                <a:ea typeface="微软雅黑" panose="020B0503020204020204" pitchFamily="34" charset="-122"/>
              </a:rPr>
              <a:t>再试一次”，故此题正确答案为：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2. </a:t>
            </a:r>
            <a:r>
              <a:rPr lang="zh-CN" altLang="en-US" sz="2400" b="1" dirty="0">
                <a:latin typeface="微软雅黑" panose="020B0503020204020204" pitchFamily="34" charset="-122"/>
                <a:ea typeface="微软雅黑" panose="020B0503020204020204" pitchFamily="34" charset="-122"/>
              </a:rPr>
              <a:t>本题考查形容词。</a:t>
            </a:r>
            <a:r>
              <a:rPr lang="en-US" altLang="zh-CN" sz="2400" b="1" dirty="0">
                <a:latin typeface="微软雅黑" panose="020B0503020204020204" pitchFamily="34" charset="-122"/>
                <a:ea typeface="微软雅黑" panose="020B0503020204020204" pitchFamily="34" charset="-122"/>
              </a:rPr>
              <a:t>mental“</a:t>
            </a:r>
            <a:r>
              <a:rPr lang="zh-CN" altLang="en-US" sz="2400" b="1" dirty="0">
                <a:latin typeface="微软雅黑" panose="020B0503020204020204" pitchFamily="34" charset="-122"/>
                <a:ea typeface="微软雅黑" panose="020B0503020204020204" pitchFamily="34" charset="-122"/>
              </a:rPr>
              <a:t>精神的、脑力的”，结合句意“教授是</a:t>
            </a:r>
            <a:r>
              <a:rPr lang="zh-CN" altLang="en-US" sz="2400" b="1" u="sng" dirty="0">
                <a:latin typeface="微软雅黑" panose="020B0503020204020204" pitchFamily="34" charset="-122"/>
                <a:ea typeface="微软雅黑" panose="020B0503020204020204" pitchFamily="34" charset="-122"/>
              </a:rPr>
              <a:t>脑力</a:t>
            </a:r>
            <a:r>
              <a:rPr lang="zh-CN" altLang="en-US" sz="2400" b="1" dirty="0">
                <a:latin typeface="微软雅黑" panose="020B0503020204020204" pitchFamily="34" charset="-122"/>
                <a:ea typeface="微软雅黑" panose="020B0503020204020204" pitchFamily="34" charset="-122"/>
              </a:rPr>
              <a:t>劳动者”，故此题正确答案为：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3. </a:t>
            </a:r>
            <a:r>
              <a:rPr lang="zh-CN" altLang="en-US" sz="2400" b="1" dirty="0">
                <a:latin typeface="微软雅黑" panose="020B0503020204020204" pitchFamily="34" charset="-122"/>
                <a:ea typeface="微软雅黑" panose="020B0503020204020204" pitchFamily="34" charset="-122"/>
              </a:rPr>
              <a:t>本题考查动词短语。</a:t>
            </a:r>
            <a:r>
              <a:rPr lang="en-US" altLang="zh-CN" sz="2400" b="1" dirty="0">
                <a:latin typeface="微软雅黑" panose="020B0503020204020204" pitchFamily="34" charset="-122"/>
                <a:ea typeface="微软雅黑" panose="020B0503020204020204" pitchFamily="34" charset="-122"/>
              </a:rPr>
              <a:t>use“</a:t>
            </a:r>
            <a:r>
              <a:rPr lang="zh-CN" altLang="en-US" sz="2400" b="1" dirty="0">
                <a:latin typeface="微软雅黑" panose="020B0503020204020204" pitchFamily="34" charset="-122"/>
                <a:ea typeface="微软雅黑" panose="020B0503020204020204" pitchFamily="34" charset="-122"/>
              </a:rPr>
              <a:t>使用、运用”，</a:t>
            </a:r>
            <a:r>
              <a:rPr lang="en-US" altLang="zh-CN" sz="2400" b="1" dirty="0">
                <a:latin typeface="微软雅黑" panose="020B0503020204020204" pitchFamily="34" charset="-122"/>
                <a:ea typeface="微软雅黑" panose="020B0503020204020204" pitchFamily="34" charset="-122"/>
              </a:rPr>
              <a:t>make use of“</a:t>
            </a:r>
            <a:r>
              <a:rPr lang="zh-CN" altLang="en-US" sz="2400" b="1" dirty="0">
                <a:latin typeface="微软雅黑" panose="020B0503020204020204" pitchFamily="34" charset="-122"/>
                <a:ea typeface="微软雅黑" panose="020B0503020204020204" pitchFamily="34" charset="-122"/>
              </a:rPr>
              <a:t>利用</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，结合句意“遗憾的是，老师们没有</a:t>
            </a:r>
            <a:r>
              <a:rPr lang="zh-CN" altLang="en-US" sz="2400" b="1" u="sng" dirty="0">
                <a:latin typeface="微软雅黑" panose="020B0503020204020204" pitchFamily="34" charset="-122"/>
                <a:ea typeface="微软雅黑" panose="020B0503020204020204" pitchFamily="34" charset="-122"/>
              </a:rPr>
              <a:t>利用</a:t>
            </a:r>
            <a:r>
              <a:rPr lang="zh-CN" altLang="en-US" sz="2400" b="1" dirty="0">
                <a:latin typeface="微软雅黑" panose="020B0503020204020204" pitchFamily="34" charset="-122"/>
                <a:ea typeface="微软雅黑" panose="020B0503020204020204" pitchFamily="34" charset="-122"/>
              </a:rPr>
              <a:t>新的计算机实验室”，故此题正确答案</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4. </a:t>
            </a:r>
            <a:r>
              <a:rPr lang="zh-CN" altLang="en-US" sz="2400" b="1" dirty="0">
                <a:latin typeface="微软雅黑" panose="020B0503020204020204" pitchFamily="34" charset="-122"/>
                <a:ea typeface="微软雅黑" panose="020B0503020204020204" pitchFamily="34" charset="-122"/>
              </a:rPr>
              <a:t>本题考查动词。</a:t>
            </a:r>
            <a:r>
              <a:rPr lang="en-US" altLang="zh-CN" sz="2400" b="1" dirty="0">
                <a:latin typeface="微软雅黑" panose="020B0503020204020204" pitchFamily="34" charset="-122"/>
                <a:ea typeface="微软雅黑" panose="020B0503020204020204" pitchFamily="34" charset="-122"/>
              </a:rPr>
              <a:t>confirm“</a:t>
            </a:r>
            <a:r>
              <a:rPr lang="zh-CN" altLang="en-US" sz="2400" b="1" dirty="0">
                <a:latin typeface="微软雅黑" panose="020B0503020204020204" pitchFamily="34" charset="-122"/>
                <a:ea typeface="微软雅黑" panose="020B0503020204020204" pitchFamily="34" charset="-122"/>
              </a:rPr>
              <a:t>确认、确信”，结合句意“通过</a:t>
            </a:r>
            <a:r>
              <a:rPr lang="en-US" altLang="zh-CN" sz="2400" b="1" dirty="0">
                <a:latin typeface="微软雅黑" panose="020B0503020204020204" pitchFamily="34" charset="-122"/>
                <a:ea typeface="微软雅黑" panose="020B0503020204020204" pitchFamily="34" charset="-122"/>
              </a:rPr>
              <a:t>X</a:t>
            </a:r>
            <a:r>
              <a:rPr lang="zh-CN" altLang="en-US" sz="2400" b="1" dirty="0">
                <a:latin typeface="微软雅黑" panose="020B0503020204020204" pitchFamily="34" charset="-122"/>
                <a:ea typeface="微软雅黑" panose="020B0503020204020204" pitchFamily="34" charset="-122"/>
              </a:rPr>
              <a:t>光检</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查</a:t>
            </a:r>
            <a:r>
              <a:rPr lang="zh-CN" altLang="en-US" sz="2400" b="1" u="sng" dirty="0">
                <a:latin typeface="微软雅黑" panose="020B0503020204020204" pitchFamily="34" charset="-122"/>
                <a:ea typeface="微软雅黑" panose="020B0503020204020204" pitchFamily="34" charset="-122"/>
              </a:rPr>
              <a:t>确认</a:t>
            </a:r>
            <a:r>
              <a:rPr lang="zh-CN" altLang="en-US" sz="2400" b="1" dirty="0">
                <a:latin typeface="微软雅黑" panose="020B0503020204020204" pitchFamily="34" charset="-122"/>
                <a:ea typeface="微软雅黑" panose="020B0503020204020204" pitchFamily="34" charset="-122"/>
              </a:rPr>
              <a:t>他没有骨折”，故此题正确答案为：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5. </a:t>
            </a:r>
            <a:r>
              <a:rPr lang="zh-CN" altLang="en-US" sz="2400" b="1" dirty="0">
                <a:latin typeface="微软雅黑" panose="020B0503020204020204" pitchFamily="34" charset="-122"/>
                <a:ea typeface="微软雅黑" panose="020B0503020204020204" pitchFamily="34" charset="-122"/>
              </a:rPr>
              <a:t>本题考查副词。</a:t>
            </a:r>
            <a:r>
              <a:rPr lang="en-US" altLang="zh-CN" sz="2400" b="1" dirty="0">
                <a:latin typeface="微软雅黑" panose="020B0503020204020204" pitchFamily="34" charset="-122"/>
                <a:ea typeface="微软雅黑" panose="020B0503020204020204" pitchFamily="34" charset="-122"/>
              </a:rPr>
              <a:t>proud“</a:t>
            </a:r>
            <a:r>
              <a:rPr lang="zh-CN" altLang="en-US" sz="2400" b="1" dirty="0">
                <a:latin typeface="微软雅黑" panose="020B0503020204020204" pitchFamily="34" charset="-122"/>
                <a:ea typeface="微软雅黑" panose="020B0503020204020204" pitchFamily="34" charset="-122"/>
              </a:rPr>
              <a:t>自豪的”，</a:t>
            </a:r>
            <a:r>
              <a:rPr lang="en-US" altLang="zh-CN" sz="2400" b="1" dirty="0">
                <a:latin typeface="微软雅黑" panose="020B0503020204020204" pitchFamily="34" charset="-122"/>
                <a:ea typeface="微软雅黑" panose="020B0503020204020204" pitchFamily="34" charset="-122"/>
              </a:rPr>
              <a:t>proudly“</a:t>
            </a:r>
            <a:r>
              <a:rPr lang="zh-CN" altLang="en-US" sz="2400" b="1" dirty="0">
                <a:latin typeface="微软雅黑" panose="020B0503020204020204" pitchFamily="34" charset="-122"/>
                <a:ea typeface="微软雅黑" panose="020B0503020204020204" pitchFamily="34" charset="-122"/>
              </a:rPr>
              <a:t>自豪地”，结合句意</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“我有一个聪明的女儿！’父亲</a:t>
            </a:r>
            <a:r>
              <a:rPr lang="zh-CN" altLang="en-US" sz="2400" b="1" u="sng" dirty="0">
                <a:latin typeface="微软雅黑" panose="020B0503020204020204" pitchFamily="34" charset="-122"/>
                <a:ea typeface="微软雅黑" panose="020B0503020204020204" pitchFamily="34" charset="-122"/>
              </a:rPr>
              <a:t>自豪地</a:t>
            </a:r>
            <a:r>
              <a:rPr lang="zh-CN" altLang="en-US" sz="2400" b="1" dirty="0">
                <a:latin typeface="微软雅黑" panose="020B0503020204020204" pitchFamily="34" charset="-122"/>
                <a:ea typeface="微软雅黑" panose="020B0503020204020204" pitchFamily="34" charset="-122"/>
              </a:rPr>
              <a:t>说”，故此题正确答案</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wipe(up)">
                                      <p:cBhvr>
                                        <p:cTn id="14" dur="500"/>
                                        <p:tgtEl>
                                          <p:spTgt spid="3">
                                            <p:txEl>
                                              <p:pRg st="1" end="1"/>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up)">
                                      <p:cBhvr>
                                        <p:cTn id="20" dur="500"/>
                                        <p:tgtEl>
                                          <p:spTgt spid="3">
                                            <p:txEl>
                                              <p:pRg st="3" end="3"/>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up)">
                                      <p:cBhvr>
                                        <p:cTn id="23" dur="500"/>
                                        <p:tgtEl>
                                          <p:spTgt spid="3">
                                            <p:txEl>
                                              <p:pRg st="4" end="4"/>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wipe(up)">
                                      <p:cBhvr>
                                        <p:cTn id="26" dur="500"/>
                                        <p:tgtEl>
                                          <p:spTgt spid="3">
                                            <p:txEl>
                                              <p:pRg st="5" end="5"/>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wipe(up)">
                                      <p:cBhvr>
                                        <p:cTn id="29" dur="500"/>
                                        <p:tgtEl>
                                          <p:spTgt spid="3">
                                            <p:txEl>
                                              <p:pRg st="6" end="6"/>
                                            </p:txEl>
                                          </p:spTgt>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wipe(up)">
                                      <p:cBhvr>
                                        <p:cTn id="32" dur="500"/>
                                        <p:tgtEl>
                                          <p:spTgt spid="3">
                                            <p:txEl>
                                              <p:pRg st="7" end="7"/>
                                            </p:txEl>
                                          </p:spTgt>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wipe(up)">
                                      <p:cBhvr>
                                        <p:cTn id="35"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八</a:t>
            </a:r>
          </a:p>
        </p:txBody>
      </p:sp>
      <p:sp>
        <p:nvSpPr>
          <p:cNvPr id="3" name="内容占位符 2"/>
          <p:cNvSpPr>
            <a:spLocks noGrp="1"/>
          </p:cNvSpPr>
          <p:nvPr>
            <p:ph idx="1"/>
          </p:nvPr>
        </p:nvSpPr>
        <p:spPr>
          <a:xfrm>
            <a:off x="386201" y="944596"/>
            <a:ext cx="11127188" cy="5913404"/>
          </a:xfrm>
        </p:spPr>
        <p:txBody>
          <a:bodyPr>
            <a:normAutofit fontScale="92500"/>
          </a:bodyPr>
          <a:lstStyle/>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 I went this way, but she went in the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opposite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direction.</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相对的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相反的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另外的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笔直的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7. I’ll ring the hotel and tell them that we’ll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check in</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tomorrow.</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检查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到达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入住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退房</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8. Please call me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immediately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after you arrive in Shenzhen.</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立刻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在</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之前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在</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之后</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顺便</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 When they got to the top of the mountain, they were already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out of breath</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呼吸困难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停止呼吸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气喘吁吁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力不从心</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10. We have made an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agreement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on the cooperation.</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分歧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协议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战略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会面</a:t>
            </a:r>
          </a:p>
        </p:txBody>
      </p:sp>
      <p:sp>
        <p:nvSpPr>
          <p:cNvPr id="23" name="TextBox 22"/>
          <p:cNvSpPr txBox="1"/>
          <p:nvPr/>
        </p:nvSpPr>
        <p:spPr>
          <a:xfrm>
            <a:off x="9266386" y="352072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45</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7346147" y="261975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9" name="TextBox 22"/>
          <p:cNvSpPr txBox="1"/>
          <p:nvPr/>
        </p:nvSpPr>
        <p:spPr>
          <a:xfrm>
            <a:off x="7735403" y="125842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10" name="TextBox 22"/>
          <p:cNvSpPr txBox="1"/>
          <p:nvPr/>
        </p:nvSpPr>
        <p:spPr>
          <a:xfrm>
            <a:off x="9704535" y="508516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11" name="TextBox 22"/>
          <p:cNvSpPr txBox="1"/>
          <p:nvPr/>
        </p:nvSpPr>
        <p:spPr>
          <a:xfrm>
            <a:off x="8045279" y="610743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12" name="文本框 11">
            <a:hlinkClick r:id="rId4" action="ppaction://hlinksldjump"/>
          </p:cNvPr>
          <p:cNvSpPr txBox="1"/>
          <p:nvPr/>
        </p:nvSpPr>
        <p:spPr>
          <a:xfrm>
            <a:off x="4062615" y="24673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outVertical)">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2" grpId="0" animBg="1"/>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219973"/>
            <a:ext cx="11223849" cy="6418053"/>
          </a:xfrm>
        </p:spPr>
        <p:txBody>
          <a:bodyPr>
            <a:normAutofit fontScale="92500" lnSpcReduction="1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400" b="1" dirty="0">
                <a:latin typeface="微软雅黑" panose="020B0503020204020204" pitchFamily="34" charset="-122"/>
                <a:ea typeface="微软雅黑" panose="020B0503020204020204" pitchFamily="34" charset="-122"/>
              </a:rPr>
              <a:t>6. </a:t>
            </a:r>
            <a:r>
              <a:rPr lang="zh-CN" altLang="en-US" sz="2400" b="1" dirty="0">
                <a:latin typeface="微软雅黑" panose="020B0503020204020204" pitchFamily="34" charset="-122"/>
                <a:ea typeface="微软雅黑" panose="020B0503020204020204" pitchFamily="34" charset="-122"/>
              </a:rPr>
              <a:t>本题考查形容词。可运用语境法，通过“</a:t>
            </a:r>
            <a:r>
              <a:rPr lang="en-US" altLang="zh-CN" sz="2400" b="1" dirty="0">
                <a:latin typeface="微软雅黑" panose="020B0503020204020204" pitchFamily="34" charset="-122"/>
                <a:ea typeface="微软雅黑" panose="020B0503020204020204" pitchFamily="34" charset="-122"/>
              </a:rPr>
              <a:t>but”</a:t>
            </a:r>
            <a:r>
              <a:rPr lang="zh-CN" altLang="en-US" sz="2400" b="1" dirty="0">
                <a:latin typeface="微软雅黑" panose="020B0503020204020204" pitchFamily="34" charset="-122"/>
                <a:ea typeface="微软雅黑" panose="020B0503020204020204" pitchFamily="34" charset="-122"/>
              </a:rPr>
              <a:t>可知前后句语义相反，</a:t>
            </a:r>
            <a:r>
              <a:rPr lang="en-US" altLang="zh-CN" sz="2400" b="1" dirty="0">
                <a:latin typeface="微软雅黑" panose="020B0503020204020204" pitchFamily="34" charset="-122"/>
                <a:ea typeface="微软雅黑" panose="020B0503020204020204" pitchFamily="34" charset="-122"/>
              </a:rPr>
              <a:t>opposite“</a:t>
            </a:r>
            <a:r>
              <a:rPr lang="zh-CN" altLang="en-US" sz="2400" b="1" dirty="0">
                <a:latin typeface="微软雅黑" panose="020B0503020204020204" pitchFamily="34" charset="-122"/>
                <a:ea typeface="微软雅黑" panose="020B0503020204020204" pitchFamily="34" charset="-122"/>
              </a:rPr>
              <a:t>相反的”，结合句意“我走了这条路，但她朝</a:t>
            </a:r>
            <a:r>
              <a:rPr lang="zh-CN" altLang="en-US" sz="2400" b="1" u="sng" dirty="0">
                <a:latin typeface="微软雅黑" panose="020B0503020204020204" pitchFamily="34" charset="-122"/>
                <a:ea typeface="微软雅黑" panose="020B0503020204020204" pitchFamily="34" charset="-122"/>
              </a:rPr>
              <a:t>相反的</a:t>
            </a:r>
            <a:r>
              <a:rPr lang="zh-CN" altLang="en-US" sz="2400" b="1" dirty="0">
                <a:latin typeface="微软雅黑" panose="020B0503020204020204" pitchFamily="34" charset="-122"/>
                <a:ea typeface="微软雅黑" panose="020B0503020204020204" pitchFamily="34" charset="-122"/>
              </a:rPr>
              <a:t>方向走了”，故此题正确答案为：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7. </a:t>
            </a:r>
            <a:r>
              <a:rPr lang="zh-CN" altLang="en-US" sz="2400" b="1" dirty="0">
                <a:latin typeface="微软雅黑" panose="020B0503020204020204" pitchFamily="34" charset="-122"/>
                <a:ea typeface="微软雅黑" panose="020B0503020204020204" pitchFamily="34" charset="-122"/>
              </a:rPr>
              <a:t>本题考查动词短语。</a:t>
            </a:r>
            <a:r>
              <a:rPr lang="en-US" altLang="zh-CN" sz="2400" b="1" dirty="0">
                <a:latin typeface="微软雅黑" panose="020B0503020204020204" pitchFamily="34" charset="-122"/>
                <a:ea typeface="微软雅黑" panose="020B0503020204020204" pitchFamily="34" charset="-122"/>
              </a:rPr>
              <a:t>check in“</a:t>
            </a:r>
            <a:r>
              <a:rPr lang="zh-CN" altLang="en-US" sz="2400" b="1" dirty="0">
                <a:latin typeface="微软雅黑" panose="020B0503020204020204" pitchFamily="34" charset="-122"/>
                <a:ea typeface="微软雅黑" panose="020B0503020204020204" pitchFamily="34" charset="-122"/>
              </a:rPr>
              <a:t>入住”，</a:t>
            </a:r>
            <a:r>
              <a:rPr lang="en-US" altLang="zh-CN" sz="2400" b="1" dirty="0">
                <a:latin typeface="微软雅黑" panose="020B0503020204020204" pitchFamily="34" charset="-122"/>
                <a:ea typeface="微软雅黑" panose="020B0503020204020204" pitchFamily="34" charset="-122"/>
              </a:rPr>
              <a:t>check out“</a:t>
            </a:r>
            <a:r>
              <a:rPr lang="zh-CN" altLang="en-US" sz="2400" b="1" dirty="0">
                <a:latin typeface="微软雅黑" panose="020B0503020204020204" pitchFamily="34" charset="-122"/>
                <a:ea typeface="微软雅黑" panose="020B0503020204020204" pitchFamily="34" charset="-122"/>
              </a:rPr>
              <a:t>退房”，结合句意“我给旅馆打电话告诉他们，我们明天办理</a:t>
            </a:r>
            <a:r>
              <a:rPr lang="zh-CN" altLang="en-US" sz="2400" b="1" u="sng" dirty="0">
                <a:latin typeface="微软雅黑" panose="020B0503020204020204" pitchFamily="34" charset="-122"/>
                <a:ea typeface="微软雅黑" panose="020B0503020204020204" pitchFamily="34" charset="-122"/>
              </a:rPr>
              <a:t>入住</a:t>
            </a:r>
            <a:r>
              <a:rPr lang="zh-CN" altLang="en-US" sz="2400" b="1" dirty="0">
                <a:latin typeface="微软雅黑" panose="020B0503020204020204" pitchFamily="34" charset="-122"/>
                <a:ea typeface="微软雅黑" panose="020B0503020204020204" pitchFamily="34" charset="-122"/>
              </a:rPr>
              <a:t>手续”，故此题正确答案为：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8. </a:t>
            </a:r>
            <a:r>
              <a:rPr lang="zh-CN" altLang="en-US" sz="2400" b="1" dirty="0">
                <a:latin typeface="微软雅黑" panose="020B0503020204020204" pitchFamily="34" charset="-122"/>
                <a:ea typeface="微软雅黑" panose="020B0503020204020204" pitchFamily="34" charset="-122"/>
              </a:rPr>
              <a:t>本题考查副词。</a:t>
            </a:r>
            <a:r>
              <a:rPr lang="en-US" altLang="zh-CN" sz="2400" b="1" dirty="0">
                <a:latin typeface="微软雅黑" panose="020B0503020204020204" pitchFamily="34" charset="-122"/>
                <a:ea typeface="微软雅黑" panose="020B0503020204020204" pitchFamily="34" charset="-122"/>
              </a:rPr>
              <a:t>immediate“</a:t>
            </a:r>
            <a:r>
              <a:rPr lang="zh-CN" altLang="en-US" sz="2400" b="1" dirty="0">
                <a:latin typeface="微软雅黑" panose="020B0503020204020204" pitchFamily="34" charset="-122"/>
                <a:ea typeface="微软雅黑" panose="020B0503020204020204" pitchFamily="34" charset="-122"/>
              </a:rPr>
              <a:t>立即的”，</a:t>
            </a:r>
            <a:r>
              <a:rPr lang="en-US" altLang="zh-CN" sz="2400" b="1" dirty="0">
                <a:latin typeface="微软雅黑" panose="020B0503020204020204" pitchFamily="34" charset="-122"/>
                <a:ea typeface="微软雅黑" panose="020B0503020204020204" pitchFamily="34" charset="-122"/>
              </a:rPr>
              <a:t>immediately“</a:t>
            </a:r>
            <a:r>
              <a:rPr lang="zh-CN" altLang="en-US" sz="2400" b="1" dirty="0">
                <a:latin typeface="微软雅黑" panose="020B0503020204020204" pitchFamily="34" charset="-122"/>
                <a:ea typeface="微软雅黑" panose="020B0503020204020204" pitchFamily="34" charset="-122"/>
              </a:rPr>
              <a:t>立即地”，结合句意“你到深圳后请</a:t>
            </a:r>
            <a:r>
              <a:rPr lang="zh-CN" altLang="en-US" sz="2400" b="1" u="sng" dirty="0">
                <a:latin typeface="微软雅黑" panose="020B0503020204020204" pitchFamily="34" charset="-122"/>
                <a:ea typeface="微软雅黑" panose="020B0503020204020204" pitchFamily="34" charset="-122"/>
              </a:rPr>
              <a:t>立刻</a:t>
            </a:r>
            <a:r>
              <a:rPr lang="zh-CN" altLang="en-US" sz="2400" b="1" dirty="0">
                <a:latin typeface="微软雅黑" panose="020B0503020204020204" pitchFamily="34" charset="-122"/>
                <a:ea typeface="微软雅黑" panose="020B0503020204020204" pitchFamily="34" charset="-122"/>
              </a:rPr>
              <a:t>打电话给我”，故此题正确答案为：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9. </a:t>
            </a:r>
            <a:r>
              <a:rPr lang="zh-CN" altLang="en-US" sz="2400" b="1" dirty="0">
                <a:latin typeface="微软雅黑" panose="020B0503020204020204" pitchFamily="34" charset="-122"/>
                <a:ea typeface="微软雅黑" panose="020B0503020204020204" pitchFamily="34" charset="-122"/>
              </a:rPr>
              <a:t>本题考查介词短语。</a:t>
            </a:r>
            <a:r>
              <a:rPr lang="en-US" altLang="zh-CN" sz="2400" b="1" dirty="0">
                <a:latin typeface="微软雅黑" panose="020B0503020204020204" pitchFamily="34" charset="-122"/>
                <a:ea typeface="微软雅黑" panose="020B0503020204020204" pitchFamily="34" charset="-122"/>
              </a:rPr>
              <a:t>out of breath“</a:t>
            </a:r>
            <a:r>
              <a:rPr lang="zh-CN" altLang="en-US" sz="2400" b="1" dirty="0">
                <a:latin typeface="微软雅黑" panose="020B0503020204020204" pitchFamily="34" charset="-122"/>
                <a:ea typeface="微软雅黑" panose="020B0503020204020204" pitchFamily="34" charset="-122"/>
              </a:rPr>
              <a:t>上气不接下气的”，结合</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句意“当他们到达山顶时，他们已经</a:t>
            </a:r>
            <a:r>
              <a:rPr lang="zh-CN" altLang="en-US" sz="2400" b="1" u="sng" dirty="0">
                <a:latin typeface="微软雅黑" panose="020B0503020204020204" pitchFamily="34" charset="-122"/>
                <a:ea typeface="微软雅黑" panose="020B0503020204020204" pitchFamily="34" charset="-122"/>
              </a:rPr>
              <a:t>气喘吁吁</a:t>
            </a:r>
            <a:r>
              <a:rPr lang="zh-CN" altLang="en-US" sz="2400" b="1" dirty="0">
                <a:latin typeface="微软雅黑" panose="020B0503020204020204" pitchFamily="34" charset="-122"/>
                <a:ea typeface="微软雅黑" panose="020B0503020204020204" pitchFamily="34" charset="-122"/>
              </a:rPr>
              <a:t>”，故此题正确答案</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10. </a:t>
            </a:r>
            <a:r>
              <a:rPr lang="zh-CN" altLang="en-US" sz="2400" b="1" dirty="0">
                <a:latin typeface="微软雅黑" panose="020B0503020204020204" pitchFamily="34" charset="-122"/>
                <a:ea typeface="微软雅黑" panose="020B0503020204020204" pitchFamily="34" charset="-122"/>
              </a:rPr>
              <a:t>本题考查名词。</a:t>
            </a:r>
            <a:r>
              <a:rPr lang="en-US" altLang="zh-CN" sz="2400" b="1" dirty="0">
                <a:latin typeface="微软雅黑" panose="020B0503020204020204" pitchFamily="34" charset="-122"/>
                <a:ea typeface="微软雅黑" panose="020B0503020204020204" pitchFamily="34" charset="-122"/>
              </a:rPr>
              <a:t>agree</a:t>
            </a:r>
            <a:r>
              <a:rPr lang="zh-CN" altLang="en-US" sz="2400" b="1" dirty="0">
                <a:latin typeface="微软雅黑" panose="020B0503020204020204" pitchFamily="34" charset="-122"/>
                <a:ea typeface="微软雅黑" panose="020B0503020204020204" pitchFamily="34" charset="-122"/>
              </a:rPr>
              <a:t>（动词）“同意、允许”，</a:t>
            </a:r>
            <a:r>
              <a:rPr lang="en-US" altLang="zh-CN" sz="2400" b="1" dirty="0">
                <a:latin typeface="微软雅黑" panose="020B0503020204020204" pitchFamily="34" charset="-122"/>
                <a:ea typeface="微软雅黑" panose="020B0503020204020204" pitchFamily="34" charset="-122"/>
              </a:rPr>
              <a:t>agreement</a:t>
            </a:r>
            <a:r>
              <a:rPr lang="zh-CN" altLang="en-US" sz="2400" b="1" dirty="0">
                <a:latin typeface="微软雅黑" panose="020B0503020204020204" pitchFamily="34" charset="-122"/>
                <a:ea typeface="微软雅黑" panose="020B0503020204020204" pitchFamily="34" charset="-122"/>
              </a:rPr>
              <a:t>（名词）“同意、协议”，结合句意“我们就合作达成了</a:t>
            </a:r>
            <a:r>
              <a:rPr lang="zh-CN" altLang="en-US" sz="2400" b="1" u="sng" dirty="0">
                <a:latin typeface="微软雅黑" panose="020B0503020204020204" pitchFamily="34" charset="-122"/>
                <a:ea typeface="微软雅黑" panose="020B0503020204020204" pitchFamily="34" charset="-122"/>
              </a:rPr>
              <a:t>协议</a:t>
            </a:r>
            <a:r>
              <a:rPr lang="zh-CN" altLang="en-US" sz="2400" b="1" dirty="0">
                <a:latin typeface="微软雅黑" panose="020B0503020204020204" pitchFamily="34" charset="-122"/>
                <a:ea typeface="微软雅黑" panose="020B0503020204020204" pitchFamily="34" charset="-122"/>
              </a:rPr>
              <a:t>”，故此题正确答案为：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wipe(up)">
                                      <p:cBhvr>
                                        <p:cTn id="14" dur="500"/>
                                        <p:tgtEl>
                                          <p:spTgt spid="3">
                                            <p:txEl>
                                              <p:pRg st="1" end="1"/>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up)">
                                      <p:cBhvr>
                                        <p:cTn id="20" dur="500"/>
                                        <p:tgtEl>
                                          <p:spTgt spid="3">
                                            <p:txEl>
                                              <p:pRg st="3" end="3"/>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up)">
                                      <p:cBhvr>
                                        <p:cTn id="23" dur="500"/>
                                        <p:tgtEl>
                                          <p:spTgt spid="3">
                                            <p:txEl>
                                              <p:pRg st="4" end="4"/>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wipe(up)">
                                      <p:cBhvr>
                                        <p:cTn id="26" dur="500"/>
                                        <p:tgtEl>
                                          <p:spTgt spid="3">
                                            <p:txEl>
                                              <p:pRg st="5" end="5"/>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wipe(up)">
                                      <p:cBhvr>
                                        <p:cTn id="2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九</a:t>
            </a:r>
          </a:p>
        </p:txBody>
      </p:sp>
      <p:sp>
        <p:nvSpPr>
          <p:cNvPr id="3" name="内容占位符 2"/>
          <p:cNvSpPr>
            <a:spLocks noGrp="1"/>
          </p:cNvSpPr>
          <p:nvPr>
            <p:ph idx="1"/>
          </p:nvPr>
        </p:nvSpPr>
        <p:spPr>
          <a:xfrm>
            <a:off x="386201" y="944596"/>
            <a:ext cx="11127188" cy="5913404"/>
          </a:xfrm>
        </p:spPr>
        <p:txBody>
          <a:bodyPr>
            <a:normAutofit fontScale="92500"/>
          </a:bodyPr>
          <a:lstStyle/>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Don’t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give up</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your hope and try again.</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分发</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归还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泄露</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放弃</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I will call him back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right away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离开时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马上</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一会儿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以后</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There is always something wrong with everything. Nothing is ever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perfect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美丽的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完美的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可爱的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错误的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Unfortunately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the woman had all her money stolen.</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意外地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慢慢地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迅速地</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不幸地</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I don’t think we have done enough to protect our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environment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环境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资源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生态</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家园</a:t>
            </a:r>
          </a:p>
        </p:txBody>
      </p:sp>
      <p:sp>
        <p:nvSpPr>
          <p:cNvPr id="23" name="TextBox 22"/>
          <p:cNvSpPr txBox="1"/>
          <p:nvPr/>
        </p:nvSpPr>
        <p:spPr>
          <a:xfrm>
            <a:off x="8381831" y="370233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47</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7137232" y="243814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9" name="TextBox 22"/>
          <p:cNvSpPr txBox="1"/>
          <p:nvPr/>
        </p:nvSpPr>
        <p:spPr>
          <a:xfrm>
            <a:off x="7347296" y="128283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10" name="TextBox 22"/>
          <p:cNvSpPr txBox="1"/>
          <p:nvPr/>
        </p:nvSpPr>
        <p:spPr>
          <a:xfrm>
            <a:off x="7572205" y="483497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11" name="TextBox 22"/>
          <p:cNvSpPr txBox="1"/>
          <p:nvPr/>
        </p:nvSpPr>
        <p:spPr>
          <a:xfrm>
            <a:off x="7078174" y="615188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12" name="文本框 11">
            <a:hlinkClick r:id="rId4" action="ppaction://hlinksldjump"/>
          </p:cNvPr>
          <p:cNvSpPr txBox="1"/>
          <p:nvPr/>
        </p:nvSpPr>
        <p:spPr>
          <a:xfrm>
            <a:off x="4062615" y="24673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outVertical)">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2" grpId="0" animBg="1"/>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48</a:t>
            </a:fld>
            <a:endParaRPr lang="en-US"/>
          </a:p>
        </p:txBody>
      </p:sp>
      <p:sp>
        <p:nvSpPr>
          <p:cNvPr id="3" name="内容占位符 2"/>
          <p:cNvSpPr>
            <a:spLocks noGrp="1"/>
          </p:cNvSpPr>
          <p:nvPr>
            <p:ph idx="1"/>
          </p:nvPr>
        </p:nvSpPr>
        <p:spPr>
          <a:xfrm>
            <a:off x="587134" y="185693"/>
            <a:ext cx="11223849" cy="6000003"/>
          </a:xfrm>
          <a:solidFill>
            <a:srgbClr val="FFFFFF">
              <a:alpha val="31000"/>
            </a:srgbClr>
          </a:solidFill>
        </p:spPr>
        <p:txBody>
          <a:bodyPr>
            <a:normAutofit fontScale="92500" lnSpcReduction="2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400" b="1" dirty="0">
                <a:latin typeface="微软雅黑" panose="020B0503020204020204" pitchFamily="34" charset="-122"/>
                <a:ea typeface="微软雅黑" panose="020B0503020204020204" pitchFamily="34" charset="-122"/>
              </a:rPr>
              <a:t>1. </a:t>
            </a:r>
            <a:r>
              <a:rPr lang="zh-CN" altLang="en-US" sz="2400" b="1" dirty="0">
                <a:latin typeface="微软雅黑" panose="020B0503020204020204" pitchFamily="34" charset="-122"/>
                <a:ea typeface="微软雅黑" panose="020B0503020204020204" pitchFamily="34" charset="-122"/>
              </a:rPr>
              <a:t>本题考查动词短语。</a:t>
            </a:r>
            <a:r>
              <a:rPr lang="en-US" altLang="zh-CN" sz="2400" b="1" dirty="0">
                <a:latin typeface="微软雅黑" panose="020B0503020204020204" pitchFamily="34" charset="-122"/>
                <a:ea typeface="微软雅黑" panose="020B0503020204020204" pitchFamily="34" charset="-122"/>
              </a:rPr>
              <a:t>give up“</a:t>
            </a:r>
            <a:r>
              <a:rPr lang="zh-CN" altLang="en-US" sz="2400" b="1" dirty="0">
                <a:latin typeface="微软雅黑" panose="020B0503020204020204" pitchFamily="34" charset="-122"/>
                <a:ea typeface="微软雅黑" panose="020B0503020204020204" pitchFamily="34" charset="-122"/>
              </a:rPr>
              <a:t>放弃”，</a:t>
            </a:r>
            <a:r>
              <a:rPr lang="en-US" altLang="zh-CN" sz="2400" b="1" dirty="0">
                <a:latin typeface="微软雅黑" panose="020B0503020204020204" pitchFamily="34" charset="-122"/>
                <a:ea typeface="微软雅黑" panose="020B0503020204020204" pitchFamily="34" charset="-122"/>
              </a:rPr>
              <a:t>give back“</a:t>
            </a:r>
            <a:r>
              <a:rPr lang="zh-CN" altLang="en-US" sz="2400" b="1" dirty="0">
                <a:latin typeface="微软雅黑" panose="020B0503020204020204" pitchFamily="34" charset="-122"/>
                <a:ea typeface="微软雅黑" panose="020B0503020204020204" pitchFamily="34" charset="-122"/>
              </a:rPr>
              <a:t>归还”，</a:t>
            </a:r>
            <a:r>
              <a:rPr lang="en-US" altLang="zh-CN" sz="2400" b="1" dirty="0">
                <a:latin typeface="微软雅黑" panose="020B0503020204020204" pitchFamily="34" charset="-122"/>
                <a:ea typeface="微软雅黑" panose="020B0503020204020204" pitchFamily="34" charset="-122"/>
              </a:rPr>
              <a:t>give out“</a:t>
            </a:r>
            <a:r>
              <a:rPr lang="zh-CN" altLang="en-US" sz="2400" b="1" dirty="0">
                <a:latin typeface="微软雅黑" panose="020B0503020204020204" pitchFamily="34" charset="-122"/>
                <a:ea typeface="微软雅黑" panose="020B0503020204020204" pitchFamily="34" charset="-122"/>
              </a:rPr>
              <a:t>分发”，</a:t>
            </a:r>
            <a:r>
              <a:rPr lang="en-US" altLang="zh-CN" sz="2400" b="1" dirty="0">
                <a:latin typeface="微软雅黑" panose="020B0503020204020204" pitchFamily="34" charset="-122"/>
                <a:ea typeface="微软雅黑" panose="020B0503020204020204" pitchFamily="34" charset="-122"/>
              </a:rPr>
              <a:t>give away“</a:t>
            </a:r>
            <a:r>
              <a:rPr lang="zh-CN" altLang="en-US" sz="2400" b="1" dirty="0">
                <a:latin typeface="微软雅黑" panose="020B0503020204020204" pitchFamily="34" charset="-122"/>
                <a:ea typeface="微软雅黑" panose="020B0503020204020204" pitchFamily="34" charset="-122"/>
              </a:rPr>
              <a:t>赠送、泄露”，结合句意“不要</a:t>
            </a:r>
            <a:r>
              <a:rPr lang="zh-CN" altLang="en-US" sz="2400" b="1" u="sng" dirty="0">
                <a:latin typeface="微软雅黑" panose="020B0503020204020204" pitchFamily="34" charset="-122"/>
                <a:ea typeface="微软雅黑" panose="020B0503020204020204" pitchFamily="34" charset="-122"/>
              </a:rPr>
              <a:t>放弃</a:t>
            </a:r>
            <a:r>
              <a:rPr lang="zh-CN" altLang="en-US" sz="2400" b="1" dirty="0">
                <a:latin typeface="微软雅黑" panose="020B0503020204020204" pitchFamily="34" charset="-122"/>
                <a:ea typeface="微软雅黑" panose="020B0503020204020204" pitchFamily="34" charset="-122"/>
              </a:rPr>
              <a:t>希望，再试一次”， 故此题正确答案为：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2. </a:t>
            </a:r>
            <a:r>
              <a:rPr lang="zh-CN" altLang="en-US" sz="2400" b="1" dirty="0">
                <a:latin typeface="微软雅黑" panose="020B0503020204020204" pitchFamily="34" charset="-122"/>
                <a:ea typeface="微软雅黑" panose="020B0503020204020204" pitchFamily="34" charset="-122"/>
              </a:rPr>
              <a:t>本题考查短语。</a:t>
            </a:r>
            <a:r>
              <a:rPr lang="en-US" altLang="zh-CN" sz="2400" b="1" dirty="0">
                <a:latin typeface="微软雅黑" panose="020B0503020204020204" pitchFamily="34" charset="-122"/>
                <a:ea typeface="微软雅黑" panose="020B0503020204020204" pitchFamily="34" charset="-122"/>
              </a:rPr>
              <a:t>right away“</a:t>
            </a:r>
            <a:r>
              <a:rPr lang="zh-CN" altLang="en-US" sz="2400" b="1" dirty="0">
                <a:latin typeface="微软雅黑" panose="020B0503020204020204" pitchFamily="34" charset="-122"/>
                <a:ea typeface="微软雅黑" panose="020B0503020204020204" pitchFamily="34" charset="-122"/>
              </a:rPr>
              <a:t>立刻、马上”，结合句意“我</a:t>
            </a:r>
            <a:r>
              <a:rPr lang="zh-CN" altLang="en-US" sz="2400" b="1" u="sng" dirty="0">
                <a:latin typeface="微软雅黑" panose="020B0503020204020204" pitchFamily="34" charset="-122"/>
                <a:ea typeface="微软雅黑" panose="020B0503020204020204" pitchFamily="34" charset="-122"/>
              </a:rPr>
              <a:t>马上</a:t>
            </a:r>
            <a:r>
              <a:rPr lang="zh-CN" altLang="en-US" sz="2400" b="1" dirty="0">
                <a:latin typeface="微软雅黑" panose="020B0503020204020204" pitchFamily="34" charset="-122"/>
                <a:ea typeface="微软雅黑" panose="020B0503020204020204" pitchFamily="34" charset="-122"/>
              </a:rPr>
              <a:t>给他回电话”，故此题正确答案为：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3. </a:t>
            </a:r>
            <a:r>
              <a:rPr lang="zh-CN" altLang="en-US" sz="2400" b="1" dirty="0">
                <a:latin typeface="微软雅黑" panose="020B0503020204020204" pitchFamily="34" charset="-122"/>
                <a:ea typeface="微软雅黑" panose="020B0503020204020204" pitchFamily="34" charset="-122"/>
              </a:rPr>
              <a:t>本题考查形容词。</a:t>
            </a:r>
            <a:r>
              <a:rPr lang="en-US" altLang="zh-CN" sz="2400" b="1" dirty="0">
                <a:latin typeface="微软雅黑" panose="020B0503020204020204" pitchFamily="34" charset="-122"/>
                <a:ea typeface="微软雅黑" panose="020B0503020204020204" pitchFamily="34" charset="-122"/>
              </a:rPr>
              <a:t>perfect“</a:t>
            </a:r>
            <a:r>
              <a:rPr lang="zh-CN" altLang="en-US" sz="2400" b="1" dirty="0">
                <a:latin typeface="微软雅黑" panose="020B0503020204020204" pitchFamily="34" charset="-122"/>
                <a:ea typeface="微软雅黑" panose="020B0503020204020204" pitchFamily="34" charset="-122"/>
              </a:rPr>
              <a:t>完美的”，结合句意“任何事都会有问题，没有什么是</a:t>
            </a:r>
            <a:r>
              <a:rPr lang="zh-CN" altLang="en-US" sz="2400" b="1" u="sng" dirty="0">
                <a:latin typeface="微软雅黑" panose="020B0503020204020204" pitchFamily="34" charset="-122"/>
                <a:ea typeface="微软雅黑" panose="020B0503020204020204" pitchFamily="34" charset="-122"/>
              </a:rPr>
              <a:t>完美的</a:t>
            </a:r>
            <a:r>
              <a:rPr lang="zh-CN" altLang="en-US" sz="2400" b="1" dirty="0">
                <a:latin typeface="微软雅黑" panose="020B0503020204020204" pitchFamily="34" charset="-122"/>
                <a:ea typeface="微软雅黑" panose="020B0503020204020204" pitchFamily="34" charset="-122"/>
              </a:rPr>
              <a:t>”，故此题正确答案为：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4. </a:t>
            </a:r>
            <a:r>
              <a:rPr lang="zh-CN" altLang="en-US" sz="2400" b="1" dirty="0">
                <a:latin typeface="微软雅黑" panose="020B0503020204020204" pitchFamily="34" charset="-122"/>
                <a:ea typeface="微软雅黑" panose="020B0503020204020204" pitchFamily="34" charset="-122"/>
              </a:rPr>
              <a:t>本题考查副词。注意</a:t>
            </a:r>
            <a:r>
              <a:rPr lang="en-US" altLang="zh-CN" sz="2400" b="1" dirty="0">
                <a:latin typeface="微软雅黑" panose="020B0503020204020204" pitchFamily="34" charset="-122"/>
                <a:ea typeface="微软雅黑" panose="020B0503020204020204" pitchFamily="34" charset="-122"/>
              </a:rPr>
              <a:t>fortune</a:t>
            </a:r>
            <a:r>
              <a:rPr lang="zh-CN" altLang="en-US" sz="2400" b="1" dirty="0">
                <a:latin typeface="微软雅黑" panose="020B0503020204020204" pitchFamily="34" charset="-122"/>
                <a:ea typeface="微软雅黑" panose="020B0503020204020204" pitchFamily="34" charset="-122"/>
              </a:rPr>
              <a:t>的相关单词，</a:t>
            </a:r>
            <a:r>
              <a:rPr lang="en-US" altLang="zh-CN" sz="2400" b="1" dirty="0">
                <a:latin typeface="微软雅黑" panose="020B0503020204020204" pitchFamily="34" charset="-122"/>
                <a:ea typeface="微软雅黑" panose="020B0503020204020204" pitchFamily="34" charset="-122"/>
              </a:rPr>
              <a:t>fortune“</a:t>
            </a:r>
            <a:r>
              <a:rPr lang="zh-CN" altLang="en-US" sz="2400" b="1" dirty="0">
                <a:latin typeface="微软雅黑" panose="020B0503020204020204" pitchFamily="34" charset="-122"/>
                <a:ea typeface="微软雅黑" panose="020B0503020204020204" pitchFamily="34" charset="-122"/>
              </a:rPr>
              <a:t>运气、命运”，</a:t>
            </a:r>
            <a:r>
              <a:rPr lang="en-US" altLang="zh-CN" sz="2400" b="1" dirty="0">
                <a:latin typeface="微软雅黑" panose="020B0503020204020204" pitchFamily="34" charset="-122"/>
                <a:ea typeface="微软雅黑" panose="020B0503020204020204" pitchFamily="34" charset="-122"/>
              </a:rPr>
              <a:t>fortunate“</a:t>
            </a:r>
            <a:r>
              <a:rPr lang="zh-CN" altLang="en-US" sz="2400" b="1" dirty="0">
                <a:latin typeface="微软雅黑" panose="020B0503020204020204" pitchFamily="34" charset="-122"/>
                <a:ea typeface="微软雅黑" panose="020B0503020204020204" pitchFamily="34" charset="-122"/>
              </a:rPr>
              <a:t>幸运的”，</a:t>
            </a:r>
            <a:r>
              <a:rPr lang="en-US" altLang="zh-CN" sz="2400" b="1" dirty="0">
                <a:latin typeface="微软雅黑" panose="020B0503020204020204" pitchFamily="34" charset="-122"/>
                <a:ea typeface="微软雅黑" panose="020B0503020204020204" pitchFamily="34" charset="-122"/>
              </a:rPr>
              <a:t>unfortunate“</a:t>
            </a:r>
            <a:r>
              <a:rPr lang="zh-CN" altLang="en-US" sz="2400" b="1" dirty="0">
                <a:latin typeface="微软雅黑" panose="020B0503020204020204" pitchFamily="34" charset="-122"/>
                <a:ea typeface="微软雅黑" panose="020B0503020204020204" pitchFamily="34" charset="-122"/>
              </a:rPr>
              <a:t>不幸运的”，</a:t>
            </a:r>
            <a:r>
              <a:rPr lang="en-US" altLang="zh-CN" sz="2400" b="1" dirty="0">
                <a:latin typeface="微软雅黑" panose="020B0503020204020204" pitchFamily="34" charset="-122"/>
                <a:ea typeface="微软雅黑" panose="020B0503020204020204" pitchFamily="34" charset="-122"/>
              </a:rPr>
              <a:t>fortunately“</a:t>
            </a:r>
            <a:r>
              <a:rPr lang="zh-CN" altLang="en-US" sz="2400" b="1" dirty="0">
                <a:latin typeface="微软雅黑" panose="020B0503020204020204" pitchFamily="34" charset="-122"/>
                <a:ea typeface="微软雅黑" panose="020B0503020204020204" pitchFamily="34" charset="-122"/>
              </a:rPr>
              <a:t>幸运地”，</a:t>
            </a:r>
            <a:r>
              <a:rPr lang="en-US" altLang="zh-CN" sz="2400" b="1" dirty="0">
                <a:latin typeface="微软雅黑" panose="020B0503020204020204" pitchFamily="34" charset="-122"/>
                <a:ea typeface="微软雅黑" panose="020B0503020204020204" pitchFamily="34" charset="-122"/>
              </a:rPr>
              <a:t>unfortunately“</a:t>
            </a:r>
            <a:r>
              <a:rPr lang="zh-CN" altLang="en-US" sz="2400" b="1" dirty="0">
                <a:latin typeface="微软雅黑" panose="020B0503020204020204" pitchFamily="34" charset="-122"/>
                <a:ea typeface="微软雅黑" panose="020B0503020204020204" pitchFamily="34" charset="-122"/>
              </a:rPr>
              <a:t>不幸地”，结合句意“</a:t>
            </a:r>
            <a:r>
              <a:rPr lang="zh-CN" altLang="en-US" sz="2400" b="1" u="sng" dirty="0">
                <a:latin typeface="微软雅黑" panose="020B0503020204020204" pitchFamily="34" charset="-122"/>
                <a:ea typeface="微软雅黑" panose="020B0503020204020204" pitchFamily="34" charset="-122"/>
              </a:rPr>
              <a:t>不幸的是</a:t>
            </a:r>
            <a:r>
              <a:rPr lang="zh-CN" altLang="en-US" sz="2400" b="1" dirty="0">
                <a:latin typeface="微软雅黑" panose="020B0503020204020204" pitchFamily="34" charset="-122"/>
                <a:ea typeface="微软雅黑" panose="020B0503020204020204" pitchFamily="34" charset="-122"/>
              </a:rPr>
              <a:t>，这位女士所有的钱都被偷了”，故此题正确答案为：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5. </a:t>
            </a:r>
            <a:r>
              <a:rPr lang="zh-CN" altLang="en-US" sz="2400" b="1" dirty="0">
                <a:latin typeface="微软雅黑" panose="020B0503020204020204" pitchFamily="34" charset="-122"/>
                <a:ea typeface="微软雅黑" panose="020B0503020204020204" pitchFamily="34" charset="-122"/>
              </a:rPr>
              <a:t>本题考查名词。</a:t>
            </a:r>
            <a:r>
              <a:rPr lang="en-US" altLang="zh-CN" sz="2400" b="1" dirty="0">
                <a:latin typeface="微软雅黑" panose="020B0503020204020204" pitchFamily="34" charset="-122"/>
                <a:ea typeface="微软雅黑" panose="020B0503020204020204" pitchFamily="34" charset="-122"/>
              </a:rPr>
              <a:t>environment“</a:t>
            </a:r>
            <a:r>
              <a:rPr lang="zh-CN" altLang="en-US" sz="2400" b="1" dirty="0">
                <a:latin typeface="微软雅黑" panose="020B0503020204020204" pitchFamily="34" charset="-122"/>
                <a:ea typeface="微软雅黑" panose="020B0503020204020204" pitchFamily="34" charset="-122"/>
              </a:rPr>
              <a:t>环境”，结合句意“我认为我们在保护</a:t>
            </a:r>
            <a:r>
              <a:rPr lang="zh-CN" altLang="en-US" sz="2400" b="1" u="sng" dirty="0">
                <a:latin typeface="微软雅黑" panose="020B0503020204020204" pitchFamily="34" charset="-122"/>
                <a:ea typeface="微软雅黑" panose="020B0503020204020204" pitchFamily="34" charset="-122"/>
              </a:rPr>
              <a:t>环境</a:t>
            </a:r>
            <a:r>
              <a:rPr lang="zh-CN" altLang="en-US" sz="2400" b="1" dirty="0">
                <a:latin typeface="微软雅黑" panose="020B0503020204020204" pitchFamily="34" charset="-122"/>
                <a:ea typeface="微软雅黑" panose="020B0503020204020204" pitchFamily="34" charset="-122"/>
              </a:rPr>
              <a:t>方面做得还不够”，故此题正确答案为：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九</a:t>
            </a:r>
          </a:p>
        </p:txBody>
      </p:sp>
      <p:sp>
        <p:nvSpPr>
          <p:cNvPr id="3" name="内容占位符 2"/>
          <p:cNvSpPr>
            <a:spLocks noGrp="1"/>
          </p:cNvSpPr>
          <p:nvPr>
            <p:ph idx="1"/>
          </p:nvPr>
        </p:nvSpPr>
        <p:spPr>
          <a:xfrm>
            <a:off x="386201" y="944596"/>
            <a:ext cx="11127188" cy="5913404"/>
          </a:xfrm>
        </p:spPr>
        <p:txBody>
          <a:bodyPr>
            <a:normAutofit lnSpcReduction="10000"/>
          </a:bodyPr>
          <a:lstStyle/>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 The new teacher is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strict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with us, but he is also fair.</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严格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迁就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加压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认真</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7. Milk and bread will be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supplied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to students in the countryside.</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贮藏</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供应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短缺</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剩余</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8. The man of the house found that the coffee was not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bitter</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热的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甜的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冷的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苦的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 You should hand the china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gently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温和地</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马虎地</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文雅地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暖和地</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10. Karen waved and waved until her friends were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out of sight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视野宽广</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眼前模糊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在视野外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双目失明</a:t>
            </a:r>
          </a:p>
        </p:txBody>
      </p:sp>
      <p:sp>
        <p:nvSpPr>
          <p:cNvPr id="23" name="TextBox 22"/>
          <p:cNvSpPr txBox="1"/>
          <p:nvPr/>
        </p:nvSpPr>
        <p:spPr>
          <a:xfrm>
            <a:off x="7554426" y="375694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49</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7384247" y="247815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9" name="TextBox 22"/>
          <p:cNvSpPr txBox="1"/>
          <p:nvPr/>
        </p:nvSpPr>
        <p:spPr>
          <a:xfrm>
            <a:off x="7078178" y="130922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10" name="TextBox 22"/>
          <p:cNvSpPr txBox="1"/>
          <p:nvPr/>
        </p:nvSpPr>
        <p:spPr>
          <a:xfrm>
            <a:off x="7821162" y="489944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11" name="TextBox 22"/>
          <p:cNvSpPr txBox="1"/>
          <p:nvPr/>
        </p:nvSpPr>
        <p:spPr>
          <a:xfrm>
            <a:off x="10246678" y="564198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12" name="文本框 11">
            <a:hlinkClick r:id="rId4" action="ppaction://hlinksldjump"/>
          </p:cNvPr>
          <p:cNvSpPr txBox="1"/>
          <p:nvPr/>
        </p:nvSpPr>
        <p:spPr>
          <a:xfrm>
            <a:off x="3908878" y="266553"/>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outVertical)">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695355" y="384595"/>
            <a:ext cx="4801314" cy="707886"/>
          </a:xfrm>
          <a:prstGeom prst="rect">
            <a:avLst/>
          </a:prstGeom>
          <a:noFill/>
        </p:spPr>
        <p:txBody>
          <a:bodyPr wrap="none"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一、大纲要求及解读</a:t>
            </a:r>
          </a:p>
        </p:txBody>
      </p:sp>
      <p:sp>
        <p:nvSpPr>
          <p:cNvPr id="73" name="左箭头 72">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文本框 1"/>
          <p:cNvSpPr txBox="1"/>
          <p:nvPr/>
        </p:nvSpPr>
        <p:spPr>
          <a:xfrm>
            <a:off x="798927" y="1428452"/>
            <a:ext cx="10242884" cy="18148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      </a:t>
            </a:r>
            <a:r>
              <a:rPr sz="2800" b="1" dirty="0">
                <a:latin typeface="微软雅黑" panose="020B0503020204020204" pitchFamily="34" charset="-122"/>
                <a:ea typeface="微软雅黑" panose="020B0503020204020204" pitchFamily="34" charset="-122"/>
              </a:rPr>
              <a:t>根据最新考纲的要求，本题型共 10 小题，每题 2 分，共 20 分。要求考生根据上下文的含义判断句中画线的单词或词组的中文意思。主要考查考生英语词汇和短语的积累以及根据语境猜测、推理词义的能力。</a:t>
            </a:r>
          </a:p>
        </p:txBody>
      </p:sp>
      <p:grpSp>
        <p:nvGrpSpPr>
          <p:cNvPr id="285" name="Group 4"/>
          <p:cNvGrpSpPr/>
          <p:nvPr/>
        </p:nvGrpSpPr>
        <p:grpSpPr>
          <a:xfrm>
            <a:off x="0" y="4658264"/>
            <a:ext cx="12192000" cy="2164551"/>
            <a:chOff x="-23122" y="1601043"/>
            <a:chExt cx="12215122" cy="2893343"/>
          </a:xfrm>
        </p:grpSpPr>
        <p:sp>
          <p:nvSpPr>
            <p:cNvPr id="286" name="Freeform 22"/>
            <p:cNvSpPr/>
            <p:nvPr/>
          </p:nvSpPr>
          <p:spPr bwMode="auto">
            <a:xfrm>
              <a:off x="5291191" y="3382883"/>
              <a:ext cx="757642" cy="415155"/>
            </a:xfrm>
            <a:custGeom>
              <a:avLst/>
              <a:gdLst>
                <a:gd name="T0" fmla="*/ 734 w 734"/>
                <a:gd name="T1" fmla="*/ 22 h 402"/>
                <a:gd name="T2" fmla="*/ 333 w 734"/>
                <a:gd name="T3" fmla="*/ 2 h 402"/>
                <a:gd name="T4" fmla="*/ 197 w 734"/>
                <a:gd name="T5" fmla="*/ 54 h 402"/>
                <a:gd name="T6" fmla="*/ 44 w 734"/>
                <a:gd name="T7" fmla="*/ 205 h 402"/>
                <a:gd name="T8" fmla="*/ 41 w 734"/>
                <a:gd name="T9" fmla="*/ 356 h 402"/>
                <a:gd name="T10" fmla="*/ 43 w 734"/>
                <a:gd name="T11" fmla="*/ 358 h 402"/>
                <a:gd name="T12" fmla="*/ 194 w 734"/>
                <a:gd name="T13" fmla="*/ 361 h 402"/>
                <a:gd name="T14" fmla="*/ 364 w 734"/>
                <a:gd name="T15" fmla="*/ 193 h 402"/>
                <a:gd name="T16" fmla="*/ 720 w 734"/>
                <a:gd name="T17" fmla="*/ 244 h 402"/>
                <a:gd name="T18" fmla="*/ 734 w 734"/>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4" h="402">
                  <a:moveTo>
                    <a:pt x="734" y="22"/>
                  </a:moveTo>
                  <a:cubicBezTo>
                    <a:pt x="333" y="2"/>
                    <a:pt x="333" y="2"/>
                    <a:pt x="333" y="2"/>
                  </a:cubicBezTo>
                  <a:cubicBezTo>
                    <a:pt x="283" y="0"/>
                    <a:pt x="233" y="18"/>
                    <a:pt x="197" y="54"/>
                  </a:cubicBezTo>
                  <a:cubicBezTo>
                    <a:pt x="44" y="205"/>
                    <a:pt x="44" y="205"/>
                    <a:pt x="44" y="205"/>
                  </a:cubicBezTo>
                  <a:cubicBezTo>
                    <a:pt x="2" y="246"/>
                    <a:pt x="0" y="314"/>
                    <a:pt x="41" y="356"/>
                  </a:cubicBezTo>
                  <a:cubicBezTo>
                    <a:pt x="43" y="358"/>
                    <a:pt x="43" y="358"/>
                    <a:pt x="43" y="358"/>
                  </a:cubicBezTo>
                  <a:cubicBezTo>
                    <a:pt x="83" y="401"/>
                    <a:pt x="151" y="402"/>
                    <a:pt x="194" y="361"/>
                  </a:cubicBezTo>
                  <a:cubicBezTo>
                    <a:pt x="364" y="193"/>
                    <a:pt x="364" y="193"/>
                    <a:pt x="364" y="193"/>
                  </a:cubicBezTo>
                  <a:cubicBezTo>
                    <a:pt x="720" y="244"/>
                    <a:pt x="720" y="244"/>
                    <a:pt x="720" y="244"/>
                  </a:cubicBezTo>
                  <a:cubicBezTo>
                    <a:pt x="734" y="22"/>
                    <a:pt x="734" y="22"/>
                    <a:pt x="734"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7" name="Freeform 23"/>
            <p:cNvSpPr/>
            <p:nvPr/>
          </p:nvSpPr>
          <p:spPr bwMode="auto">
            <a:xfrm>
              <a:off x="5338583" y="3382883"/>
              <a:ext cx="757010" cy="415155"/>
            </a:xfrm>
            <a:custGeom>
              <a:avLst/>
              <a:gdLst>
                <a:gd name="T0" fmla="*/ 733 w 733"/>
                <a:gd name="T1" fmla="*/ 22 h 402"/>
                <a:gd name="T2" fmla="*/ 333 w 733"/>
                <a:gd name="T3" fmla="*/ 2 h 402"/>
                <a:gd name="T4" fmla="*/ 197 w 733"/>
                <a:gd name="T5" fmla="*/ 54 h 402"/>
                <a:gd name="T6" fmla="*/ 44 w 733"/>
                <a:gd name="T7" fmla="*/ 205 h 402"/>
                <a:gd name="T8" fmla="*/ 40 w 733"/>
                <a:gd name="T9" fmla="*/ 356 h 402"/>
                <a:gd name="T10" fmla="*/ 42 w 733"/>
                <a:gd name="T11" fmla="*/ 358 h 402"/>
                <a:gd name="T12" fmla="*/ 193 w 733"/>
                <a:gd name="T13" fmla="*/ 361 h 402"/>
                <a:gd name="T14" fmla="*/ 364 w 733"/>
                <a:gd name="T15" fmla="*/ 193 h 402"/>
                <a:gd name="T16" fmla="*/ 720 w 733"/>
                <a:gd name="T17" fmla="*/ 244 h 402"/>
                <a:gd name="T18" fmla="*/ 733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733" y="22"/>
                  </a:moveTo>
                  <a:cubicBezTo>
                    <a:pt x="333" y="2"/>
                    <a:pt x="333" y="2"/>
                    <a:pt x="333" y="2"/>
                  </a:cubicBezTo>
                  <a:cubicBezTo>
                    <a:pt x="282" y="0"/>
                    <a:pt x="233" y="18"/>
                    <a:pt x="197" y="54"/>
                  </a:cubicBezTo>
                  <a:cubicBezTo>
                    <a:pt x="44" y="205"/>
                    <a:pt x="44" y="205"/>
                    <a:pt x="44" y="205"/>
                  </a:cubicBezTo>
                  <a:cubicBezTo>
                    <a:pt x="1" y="246"/>
                    <a:pt x="0" y="314"/>
                    <a:pt x="40" y="356"/>
                  </a:cubicBezTo>
                  <a:cubicBezTo>
                    <a:pt x="42" y="358"/>
                    <a:pt x="42" y="358"/>
                    <a:pt x="42" y="358"/>
                  </a:cubicBezTo>
                  <a:cubicBezTo>
                    <a:pt x="83" y="401"/>
                    <a:pt x="151" y="402"/>
                    <a:pt x="193" y="361"/>
                  </a:cubicBezTo>
                  <a:cubicBezTo>
                    <a:pt x="364" y="193"/>
                    <a:pt x="364" y="193"/>
                    <a:pt x="364" y="193"/>
                  </a:cubicBezTo>
                  <a:cubicBezTo>
                    <a:pt x="720" y="244"/>
                    <a:pt x="720" y="244"/>
                    <a:pt x="720" y="244"/>
                  </a:cubicBezTo>
                  <a:cubicBezTo>
                    <a:pt x="733" y="22"/>
                    <a:pt x="733" y="22"/>
                    <a:pt x="733"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8" name="Freeform 24"/>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9" name="Freeform 25"/>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0" name="Freeform 26"/>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1" name="Freeform 27"/>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2" name="Freeform 28"/>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3" name="Freeform 29"/>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4" name="Freeform 30"/>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95" name="Freeform 31"/>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6" name="Freeform 36"/>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97" name="Freeform 37"/>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8" name="Freeform 42"/>
            <p:cNvSpPr/>
            <p:nvPr/>
          </p:nvSpPr>
          <p:spPr bwMode="auto">
            <a:xfrm>
              <a:off x="4985986" y="3686824"/>
              <a:ext cx="527000" cy="390511"/>
            </a:xfrm>
            <a:custGeom>
              <a:avLst/>
              <a:gdLst>
                <a:gd name="T0" fmla="*/ 149 w 511"/>
                <a:gd name="T1" fmla="*/ 354 h 378"/>
                <a:gd name="T2" fmla="*/ 452 w 511"/>
                <a:gd name="T3" fmla="*/ 183 h 378"/>
                <a:gd name="T4" fmla="*/ 487 w 511"/>
                <a:gd name="T5" fmla="*/ 60 h 378"/>
                <a:gd name="T6" fmla="*/ 486 w 511"/>
                <a:gd name="T7" fmla="*/ 58 h 378"/>
                <a:gd name="T8" fmla="*/ 363 w 511"/>
                <a:gd name="T9" fmla="*/ 24 h 378"/>
                <a:gd name="T10" fmla="*/ 59 w 511"/>
                <a:gd name="T11" fmla="*/ 195 h 378"/>
                <a:gd name="T12" fmla="*/ 25 w 511"/>
                <a:gd name="T13" fmla="*/ 318 h 378"/>
                <a:gd name="T14" fmla="*/ 26 w 511"/>
                <a:gd name="T15" fmla="*/ 320 h 378"/>
                <a:gd name="T16" fmla="*/ 149 w 511"/>
                <a:gd name="T17" fmla="*/ 35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8">
                  <a:moveTo>
                    <a:pt x="149" y="354"/>
                  </a:moveTo>
                  <a:cubicBezTo>
                    <a:pt x="452" y="183"/>
                    <a:pt x="452" y="183"/>
                    <a:pt x="452" y="183"/>
                  </a:cubicBezTo>
                  <a:cubicBezTo>
                    <a:pt x="496" y="159"/>
                    <a:pt x="511" y="103"/>
                    <a:pt x="487" y="60"/>
                  </a:cubicBezTo>
                  <a:cubicBezTo>
                    <a:pt x="486" y="58"/>
                    <a:pt x="486" y="58"/>
                    <a:pt x="486" y="58"/>
                  </a:cubicBezTo>
                  <a:cubicBezTo>
                    <a:pt x="461" y="15"/>
                    <a:pt x="406" y="0"/>
                    <a:pt x="363" y="24"/>
                  </a:cubicBezTo>
                  <a:cubicBezTo>
                    <a:pt x="59" y="195"/>
                    <a:pt x="59" y="195"/>
                    <a:pt x="59" y="195"/>
                  </a:cubicBezTo>
                  <a:cubicBezTo>
                    <a:pt x="16" y="219"/>
                    <a:pt x="0" y="275"/>
                    <a:pt x="25" y="318"/>
                  </a:cubicBezTo>
                  <a:cubicBezTo>
                    <a:pt x="26" y="320"/>
                    <a:pt x="26" y="320"/>
                    <a:pt x="26" y="320"/>
                  </a:cubicBezTo>
                  <a:cubicBezTo>
                    <a:pt x="50" y="363"/>
                    <a:pt x="105" y="378"/>
                    <a:pt x="149"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9" name="Freeform 43"/>
            <p:cNvSpPr/>
            <p:nvPr/>
          </p:nvSpPr>
          <p:spPr bwMode="auto">
            <a:xfrm>
              <a:off x="5039697" y="3861227"/>
              <a:ext cx="526369" cy="391775"/>
            </a:xfrm>
            <a:custGeom>
              <a:avLst/>
              <a:gdLst>
                <a:gd name="T0" fmla="*/ 148 w 510"/>
                <a:gd name="T1" fmla="*/ 354 h 379"/>
                <a:gd name="T2" fmla="*/ 452 w 510"/>
                <a:gd name="T3" fmla="*/ 183 h 379"/>
                <a:gd name="T4" fmla="*/ 486 w 510"/>
                <a:gd name="T5" fmla="*/ 60 h 379"/>
                <a:gd name="T6" fmla="*/ 485 w 510"/>
                <a:gd name="T7" fmla="*/ 59 h 379"/>
                <a:gd name="T8" fmla="*/ 362 w 510"/>
                <a:gd name="T9" fmla="*/ 25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2" y="183"/>
                    <a:pt x="452" y="183"/>
                    <a:pt x="452" y="183"/>
                  </a:cubicBezTo>
                  <a:cubicBezTo>
                    <a:pt x="495" y="159"/>
                    <a:pt x="510" y="104"/>
                    <a:pt x="486" y="60"/>
                  </a:cubicBezTo>
                  <a:cubicBezTo>
                    <a:pt x="485" y="59"/>
                    <a:pt x="485" y="59"/>
                    <a:pt x="485" y="59"/>
                  </a:cubicBezTo>
                  <a:cubicBezTo>
                    <a:pt x="461" y="15"/>
                    <a:pt x="405" y="0"/>
                    <a:pt x="362" y="25"/>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0" name="Freeform 44"/>
            <p:cNvSpPr/>
            <p:nvPr/>
          </p:nvSpPr>
          <p:spPr bwMode="auto">
            <a:xfrm>
              <a:off x="5222314" y="3963594"/>
              <a:ext cx="526369" cy="391143"/>
            </a:xfrm>
            <a:custGeom>
              <a:avLst/>
              <a:gdLst>
                <a:gd name="T0" fmla="*/ 148 w 510"/>
                <a:gd name="T1" fmla="*/ 354 h 379"/>
                <a:gd name="T2" fmla="*/ 451 w 510"/>
                <a:gd name="T3" fmla="*/ 183 h 379"/>
                <a:gd name="T4" fmla="*/ 486 w 510"/>
                <a:gd name="T5" fmla="*/ 60 h 379"/>
                <a:gd name="T6" fmla="*/ 485 w 510"/>
                <a:gd name="T7" fmla="*/ 59 h 379"/>
                <a:gd name="T8" fmla="*/ 362 w 510"/>
                <a:gd name="T9" fmla="*/ 24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1" y="183"/>
                    <a:pt x="451" y="183"/>
                    <a:pt x="451" y="183"/>
                  </a:cubicBezTo>
                  <a:cubicBezTo>
                    <a:pt x="495" y="159"/>
                    <a:pt x="510" y="104"/>
                    <a:pt x="486" y="60"/>
                  </a:cubicBezTo>
                  <a:cubicBezTo>
                    <a:pt x="485" y="59"/>
                    <a:pt x="485" y="59"/>
                    <a:pt x="485" y="59"/>
                  </a:cubicBezTo>
                  <a:cubicBezTo>
                    <a:pt x="461" y="15"/>
                    <a:pt x="405" y="0"/>
                    <a:pt x="362" y="24"/>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1" name="Freeform 45"/>
            <p:cNvSpPr/>
            <p:nvPr/>
          </p:nvSpPr>
          <p:spPr bwMode="auto">
            <a:xfrm>
              <a:off x="5395454" y="4069752"/>
              <a:ext cx="527632" cy="391775"/>
            </a:xfrm>
            <a:custGeom>
              <a:avLst/>
              <a:gdLst>
                <a:gd name="T0" fmla="*/ 149 w 511"/>
                <a:gd name="T1" fmla="*/ 354 h 379"/>
                <a:gd name="T2" fmla="*/ 452 w 511"/>
                <a:gd name="T3" fmla="*/ 184 h 379"/>
                <a:gd name="T4" fmla="*/ 486 w 511"/>
                <a:gd name="T5" fmla="*/ 61 h 379"/>
                <a:gd name="T6" fmla="*/ 486 w 511"/>
                <a:gd name="T7" fmla="*/ 59 h 379"/>
                <a:gd name="T8" fmla="*/ 363 w 511"/>
                <a:gd name="T9" fmla="*/ 25 h 379"/>
                <a:gd name="T10" fmla="*/ 59 w 511"/>
                <a:gd name="T11" fmla="*/ 196 h 379"/>
                <a:gd name="T12" fmla="*/ 25 w 511"/>
                <a:gd name="T13" fmla="*/ 319 h 379"/>
                <a:gd name="T14" fmla="*/ 26 w 511"/>
                <a:gd name="T15" fmla="*/ 320 h 379"/>
                <a:gd name="T16" fmla="*/ 149 w 511"/>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9">
                  <a:moveTo>
                    <a:pt x="149" y="354"/>
                  </a:moveTo>
                  <a:cubicBezTo>
                    <a:pt x="452" y="184"/>
                    <a:pt x="452" y="184"/>
                    <a:pt x="452" y="184"/>
                  </a:cubicBezTo>
                  <a:cubicBezTo>
                    <a:pt x="496" y="159"/>
                    <a:pt x="511" y="104"/>
                    <a:pt x="486" y="61"/>
                  </a:cubicBezTo>
                  <a:cubicBezTo>
                    <a:pt x="486" y="59"/>
                    <a:pt x="486" y="59"/>
                    <a:pt x="486" y="59"/>
                  </a:cubicBezTo>
                  <a:cubicBezTo>
                    <a:pt x="461" y="16"/>
                    <a:pt x="406" y="0"/>
                    <a:pt x="363" y="25"/>
                  </a:cubicBezTo>
                  <a:cubicBezTo>
                    <a:pt x="59" y="196"/>
                    <a:pt x="59" y="196"/>
                    <a:pt x="59" y="196"/>
                  </a:cubicBezTo>
                  <a:cubicBezTo>
                    <a:pt x="16" y="220"/>
                    <a:pt x="0" y="275"/>
                    <a:pt x="25" y="319"/>
                  </a:cubicBezTo>
                  <a:cubicBezTo>
                    <a:pt x="26" y="320"/>
                    <a:pt x="26" y="320"/>
                    <a:pt x="26" y="320"/>
                  </a:cubicBezTo>
                  <a:cubicBezTo>
                    <a:pt x="50" y="364"/>
                    <a:pt x="105" y="379"/>
                    <a:pt x="149" y="354"/>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2" name="Freeform 46"/>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3" name="Freeform 47"/>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4" name="Freeform 48"/>
            <p:cNvSpPr/>
            <p:nvPr/>
          </p:nvSpPr>
          <p:spPr bwMode="auto">
            <a:xfrm>
              <a:off x="5839676" y="3952220"/>
              <a:ext cx="346910" cy="232537"/>
            </a:xfrm>
            <a:custGeom>
              <a:avLst/>
              <a:gdLst>
                <a:gd name="T0" fmla="*/ 269 w 336"/>
                <a:gd name="T1" fmla="*/ 0 h 225"/>
                <a:gd name="T2" fmla="*/ 203 w 336"/>
                <a:gd name="T3" fmla="*/ 27 h 225"/>
                <a:gd name="T4" fmla="*/ 202 w 336"/>
                <a:gd name="T5" fmla="*/ 29 h 225"/>
                <a:gd name="T6" fmla="*/ 180 w 336"/>
                <a:gd name="T7" fmla="*/ 114 h 225"/>
                <a:gd name="T8" fmla="*/ 152 w 336"/>
                <a:gd name="T9" fmla="*/ 86 h 225"/>
                <a:gd name="T10" fmla="*/ 89 w 336"/>
                <a:gd name="T11" fmla="*/ 61 h 225"/>
                <a:gd name="T12" fmla="*/ 24 w 336"/>
                <a:gd name="T13" fmla="*/ 88 h 225"/>
                <a:gd name="T14" fmla="*/ 23 w 336"/>
                <a:gd name="T15" fmla="*/ 90 h 225"/>
                <a:gd name="T16" fmla="*/ 0 w 336"/>
                <a:gd name="T17" fmla="*/ 130 h 225"/>
                <a:gd name="T18" fmla="*/ 56 w 336"/>
                <a:gd name="T19" fmla="*/ 173 h 225"/>
                <a:gd name="T20" fmla="*/ 56 w 336"/>
                <a:gd name="T21" fmla="*/ 175 h 225"/>
                <a:gd name="T22" fmla="*/ 68 w 336"/>
                <a:gd name="T23" fmla="*/ 225 h 225"/>
                <a:gd name="T24" fmla="*/ 336 w 336"/>
                <a:gd name="T25" fmla="*/ 29 h 225"/>
                <a:gd name="T26" fmla="*/ 331 w 336"/>
                <a:gd name="T27" fmla="*/ 25 h 225"/>
                <a:gd name="T28" fmla="*/ 269 w 336"/>
                <a:gd name="T29"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6" h="225">
                  <a:moveTo>
                    <a:pt x="269" y="0"/>
                  </a:moveTo>
                  <a:cubicBezTo>
                    <a:pt x="245" y="0"/>
                    <a:pt x="221" y="9"/>
                    <a:pt x="203" y="27"/>
                  </a:cubicBezTo>
                  <a:cubicBezTo>
                    <a:pt x="202" y="29"/>
                    <a:pt x="202" y="29"/>
                    <a:pt x="202" y="29"/>
                  </a:cubicBezTo>
                  <a:cubicBezTo>
                    <a:pt x="180" y="52"/>
                    <a:pt x="172" y="84"/>
                    <a:pt x="180" y="114"/>
                  </a:cubicBezTo>
                  <a:cubicBezTo>
                    <a:pt x="152" y="86"/>
                    <a:pt x="152" y="86"/>
                    <a:pt x="152" y="86"/>
                  </a:cubicBezTo>
                  <a:cubicBezTo>
                    <a:pt x="134" y="69"/>
                    <a:pt x="112" y="61"/>
                    <a:pt x="89" y="61"/>
                  </a:cubicBezTo>
                  <a:cubicBezTo>
                    <a:pt x="65" y="61"/>
                    <a:pt x="42" y="70"/>
                    <a:pt x="24" y="88"/>
                  </a:cubicBezTo>
                  <a:cubicBezTo>
                    <a:pt x="23" y="90"/>
                    <a:pt x="23" y="90"/>
                    <a:pt x="23" y="90"/>
                  </a:cubicBezTo>
                  <a:cubicBezTo>
                    <a:pt x="11" y="101"/>
                    <a:pt x="4" y="115"/>
                    <a:pt x="0" y="130"/>
                  </a:cubicBezTo>
                  <a:cubicBezTo>
                    <a:pt x="23" y="136"/>
                    <a:pt x="43" y="151"/>
                    <a:pt x="56" y="173"/>
                  </a:cubicBezTo>
                  <a:cubicBezTo>
                    <a:pt x="56" y="175"/>
                    <a:pt x="56" y="175"/>
                    <a:pt x="56" y="175"/>
                  </a:cubicBezTo>
                  <a:cubicBezTo>
                    <a:pt x="65" y="190"/>
                    <a:pt x="69" y="208"/>
                    <a:pt x="68" y="225"/>
                  </a:cubicBezTo>
                  <a:cubicBezTo>
                    <a:pt x="336" y="29"/>
                    <a:pt x="336" y="29"/>
                    <a:pt x="336" y="29"/>
                  </a:cubicBezTo>
                  <a:cubicBezTo>
                    <a:pt x="331" y="25"/>
                    <a:pt x="331" y="25"/>
                    <a:pt x="331" y="25"/>
                  </a:cubicBezTo>
                  <a:cubicBezTo>
                    <a:pt x="314" y="8"/>
                    <a:pt x="291" y="0"/>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5" name="Freeform 49"/>
            <p:cNvSpPr>
              <a:spLocks noEditPoints="1"/>
            </p:cNvSpPr>
            <p:nvPr/>
          </p:nvSpPr>
          <p:spPr bwMode="auto">
            <a:xfrm>
              <a:off x="5589445" y="4258689"/>
              <a:ext cx="273611" cy="155446"/>
            </a:xfrm>
            <a:custGeom>
              <a:avLst/>
              <a:gdLst>
                <a:gd name="T0" fmla="*/ 264 w 265"/>
                <a:gd name="T1" fmla="*/ 1 h 150"/>
                <a:gd name="T2" fmla="*/ 0 w 265"/>
                <a:gd name="T3" fmla="*/ 150 h 150"/>
                <a:gd name="T4" fmla="*/ 0 w 265"/>
                <a:gd name="T5" fmla="*/ 150 h 150"/>
                <a:gd name="T6" fmla="*/ 264 w 265"/>
                <a:gd name="T7" fmla="*/ 1 h 150"/>
                <a:gd name="T8" fmla="*/ 264 w 265"/>
                <a:gd name="T9" fmla="*/ 0 h 150"/>
                <a:gd name="T10" fmla="*/ 264 w 265"/>
                <a:gd name="T11" fmla="*/ 1 h 150"/>
                <a:gd name="T12" fmla="*/ 264 w 265"/>
                <a:gd name="T13" fmla="*/ 0 h 150"/>
                <a:gd name="T14" fmla="*/ 265 w 265"/>
                <a:gd name="T15" fmla="*/ 0 h 150"/>
                <a:gd name="T16" fmla="*/ 264 w 265"/>
                <a:gd name="T17" fmla="*/ 0 h 150"/>
                <a:gd name="T18" fmla="*/ 265 w 265"/>
                <a:gd name="T19" fmla="*/ 0 h 150"/>
                <a:gd name="T20" fmla="*/ 265 w 265"/>
                <a:gd name="T21" fmla="*/ 0 h 150"/>
                <a:gd name="T22" fmla="*/ 265 w 265"/>
                <a:gd name="T23" fmla="*/ 0 h 150"/>
                <a:gd name="T24" fmla="*/ 265 w 265"/>
                <a:gd name="T25" fmla="*/ 0 h 150"/>
                <a:gd name="T26" fmla="*/ 265 w 265"/>
                <a:gd name="T27" fmla="*/ 0 h 150"/>
                <a:gd name="T28" fmla="*/ 265 w 265"/>
                <a:gd name="T29" fmla="*/ 0 h 150"/>
                <a:gd name="T30" fmla="*/ 265 w 265"/>
                <a:gd name="T31"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5" h="150">
                  <a:moveTo>
                    <a:pt x="264" y="1"/>
                  </a:moveTo>
                  <a:cubicBezTo>
                    <a:pt x="0" y="150"/>
                    <a:pt x="0" y="150"/>
                    <a:pt x="0" y="150"/>
                  </a:cubicBezTo>
                  <a:cubicBezTo>
                    <a:pt x="0" y="150"/>
                    <a:pt x="0" y="150"/>
                    <a:pt x="0" y="150"/>
                  </a:cubicBezTo>
                  <a:cubicBezTo>
                    <a:pt x="264" y="1"/>
                    <a:pt x="264" y="1"/>
                    <a:pt x="264" y="1"/>
                  </a:cubicBezTo>
                  <a:moveTo>
                    <a:pt x="264" y="0"/>
                  </a:moveTo>
                  <a:cubicBezTo>
                    <a:pt x="264" y="1"/>
                    <a:pt x="264" y="1"/>
                    <a:pt x="264" y="1"/>
                  </a:cubicBezTo>
                  <a:cubicBezTo>
                    <a:pt x="264" y="1"/>
                    <a:pt x="264" y="0"/>
                    <a:pt x="264" y="0"/>
                  </a:cubicBezTo>
                  <a:moveTo>
                    <a:pt x="265" y="0"/>
                  </a:moveTo>
                  <a:cubicBezTo>
                    <a:pt x="264" y="0"/>
                    <a:pt x="264" y="0"/>
                    <a:pt x="264" y="0"/>
                  </a:cubicBezTo>
                  <a:cubicBezTo>
                    <a:pt x="264" y="0"/>
                    <a:pt x="264" y="0"/>
                    <a:pt x="265" y="0"/>
                  </a:cubicBezTo>
                  <a:moveTo>
                    <a:pt x="265" y="0"/>
                  </a:moveTo>
                  <a:cubicBezTo>
                    <a:pt x="265" y="0"/>
                    <a:pt x="265" y="0"/>
                    <a:pt x="265" y="0"/>
                  </a:cubicBezTo>
                  <a:cubicBezTo>
                    <a:pt x="265" y="0"/>
                    <a:pt x="265" y="0"/>
                    <a:pt x="265" y="0"/>
                  </a:cubicBezTo>
                  <a:moveTo>
                    <a:pt x="265" y="0"/>
                  </a:moveTo>
                  <a:cubicBezTo>
                    <a:pt x="265" y="0"/>
                    <a:pt x="265" y="0"/>
                    <a:pt x="265" y="0"/>
                  </a:cubicBezTo>
                  <a:cubicBezTo>
                    <a:pt x="265" y="0"/>
                    <a:pt x="265" y="0"/>
                    <a:pt x="265"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6" name="Freeform 50"/>
            <p:cNvSpPr/>
            <p:nvPr/>
          </p:nvSpPr>
          <p:spPr bwMode="auto">
            <a:xfrm>
              <a:off x="5561642" y="4086182"/>
              <a:ext cx="348806" cy="327954"/>
            </a:xfrm>
            <a:custGeom>
              <a:avLst/>
              <a:gdLst>
                <a:gd name="T0" fmla="*/ 269 w 338"/>
                <a:gd name="T1" fmla="*/ 0 h 317"/>
                <a:gd name="T2" fmla="*/ 283 w 338"/>
                <a:gd name="T3" fmla="*/ 75 h 317"/>
                <a:gd name="T4" fmla="*/ 269 w 338"/>
                <a:gd name="T5" fmla="*/ 62 h 317"/>
                <a:gd name="T6" fmla="*/ 207 w 338"/>
                <a:gd name="T7" fmla="*/ 37 h 317"/>
                <a:gd name="T8" fmla="*/ 142 w 338"/>
                <a:gd name="T9" fmla="*/ 64 h 317"/>
                <a:gd name="T10" fmla="*/ 140 w 338"/>
                <a:gd name="T11" fmla="*/ 66 h 317"/>
                <a:gd name="T12" fmla="*/ 128 w 338"/>
                <a:gd name="T13" fmla="*/ 175 h 317"/>
                <a:gd name="T14" fmla="*/ 99 w 338"/>
                <a:gd name="T15" fmla="*/ 170 h 317"/>
                <a:gd name="T16" fmla="*/ 34 w 338"/>
                <a:gd name="T17" fmla="*/ 198 h 317"/>
                <a:gd name="T18" fmla="*/ 33 w 338"/>
                <a:gd name="T19" fmla="*/ 199 h 317"/>
                <a:gd name="T20" fmla="*/ 27 w 338"/>
                <a:gd name="T21" fmla="*/ 317 h 317"/>
                <a:gd name="T22" fmla="*/ 291 w 338"/>
                <a:gd name="T23" fmla="*/ 168 h 317"/>
                <a:gd name="T24" fmla="*/ 291 w 338"/>
                <a:gd name="T25" fmla="*/ 168 h 317"/>
                <a:gd name="T26" fmla="*/ 291 w 338"/>
                <a:gd name="T27" fmla="*/ 167 h 317"/>
                <a:gd name="T28" fmla="*/ 291 w 338"/>
                <a:gd name="T29" fmla="*/ 167 h 317"/>
                <a:gd name="T30" fmla="*/ 292 w 338"/>
                <a:gd name="T31" fmla="*/ 167 h 317"/>
                <a:gd name="T32" fmla="*/ 292 w 338"/>
                <a:gd name="T33" fmla="*/ 167 h 317"/>
                <a:gd name="T34" fmla="*/ 292 w 338"/>
                <a:gd name="T35" fmla="*/ 167 h 317"/>
                <a:gd name="T36" fmla="*/ 292 w 338"/>
                <a:gd name="T37" fmla="*/ 167 h 317"/>
                <a:gd name="T38" fmla="*/ 292 w 338"/>
                <a:gd name="T39" fmla="*/ 167 h 317"/>
                <a:gd name="T40" fmla="*/ 337 w 338"/>
                <a:gd name="T41" fmla="*/ 95 h 317"/>
                <a:gd name="T42" fmla="*/ 337 w 338"/>
                <a:gd name="T43" fmla="*/ 95 h 317"/>
                <a:gd name="T44" fmla="*/ 337 w 338"/>
                <a:gd name="T45" fmla="*/ 95 h 317"/>
                <a:gd name="T46" fmla="*/ 325 w 338"/>
                <a:gd name="T47" fmla="*/ 45 h 317"/>
                <a:gd name="T48" fmla="*/ 325 w 338"/>
                <a:gd name="T49" fmla="*/ 43 h 317"/>
                <a:gd name="T50" fmla="*/ 269 w 338"/>
                <a:gd name="T51"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 h="317">
                  <a:moveTo>
                    <a:pt x="269" y="0"/>
                  </a:moveTo>
                  <a:cubicBezTo>
                    <a:pt x="263" y="25"/>
                    <a:pt x="268" y="53"/>
                    <a:pt x="283" y="75"/>
                  </a:cubicBezTo>
                  <a:cubicBezTo>
                    <a:pt x="269" y="62"/>
                    <a:pt x="269" y="62"/>
                    <a:pt x="269" y="62"/>
                  </a:cubicBezTo>
                  <a:cubicBezTo>
                    <a:pt x="252" y="45"/>
                    <a:pt x="229" y="37"/>
                    <a:pt x="207" y="37"/>
                  </a:cubicBezTo>
                  <a:cubicBezTo>
                    <a:pt x="183" y="37"/>
                    <a:pt x="159" y="46"/>
                    <a:pt x="142" y="64"/>
                  </a:cubicBezTo>
                  <a:cubicBezTo>
                    <a:pt x="140" y="66"/>
                    <a:pt x="140" y="66"/>
                    <a:pt x="140" y="66"/>
                  </a:cubicBezTo>
                  <a:cubicBezTo>
                    <a:pt x="111" y="96"/>
                    <a:pt x="108" y="141"/>
                    <a:pt x="128" y="175"/>
                  </a:cubicBezTo>
                  <a:cubicBezTo>
                    <a:pt x="119" y="172"/>
                    <a:pt x="109" y="170"/>
                    <a:pt x="99" y="170"/>
                  </a:cubicBezTo>
                  <a:cubicBezTo>
                    <a:pt x="76" y="170"/>
                    <a:pt x="52" y="180"/>
                    <a:pt x="34" y="198"/>
                  </a:cubicBezTo>
                  <a:cubicBezTo>
                    <a:pt x="33" y="199"/>
                    <a:pt x="33" y="199"/>
                    <a:pt x="33" y="199"/>
                  </a:cubicBezTo>
                  <a:cubicBezTo>
                    <a:pt x="2" y="232"/>
                    <a:pt x="0" y="282"/>
                    <a:pt x="27" y="317"/>
                  </a:cubicBezTo>
                  <a:cubicBezTo>
                    <a:pt x="291" y="168"/>
                    <a:pt x="291" y="168"/>
                    <a:pt x="291" y="168"/>
                  </a:cubicBezTo>
                  <a:cubicBezTo>
                    <a:pt x="291" y="168"/>
                    <a:pt x="291" y="168"/>
                    <a:pt x="291" y="168"/>
                  </a:cubicBezTo>
                  <a:cubicBezTo>
                    <a:pt x="291" y="168"/>
                    <a:pt x="291" y="168"/>
                    <a:pt x="291" y="167"/>
                  </a:cubicBezTo>
                  <a:cubicBezTo>
                    <a:pt x="291" y="167"/>
                    <a:pt x="291" y="167"/>
                    <a:pt x="291" y="167"/>
                  </a:cubicBezTo>
                  <a:cubicBezTo>
                    <a:pt x="291" y="167"/>
                    <a:pt x="291" y="167"/>
                    <a:pt x="292" y="167"/>
                  </a:cubicBezTo>
                  <a:cubicBezTo>
                    <a:pt x="292" y="167"/>
                    <a:pt x="292" y="167"/>
                    <a:pt x="292" y="167"/>
                  </a:cubicBezTo>
                  <a:cubicBezTo>
                    <a:pt x="292" y="167"/>
                    <a:pt x="292" y="167"/>
                    <a:pt x="292" y="167"/>
                  </a:cubicBezTo>
                  <a:cubicBezTo>
                    <a:pt x="292" y="167"/>
                    <a:pt x="292" y="167"/>
                    <a:pt x="292" y="167"/>
                  </a:cubicBezTo>
                  <a:cubicBezTo>
                    <a:pt x="292" y="167"/>
                    <a:pt x="292" y="167"/>
                    <a:pt x="292" y="167"/>
                  </a:cubicBezTo>
                  <a:cubicBezTo>
                    <a:pt x="319" y="151"/>
                    <a:pt x="335" y="124"/>
                    <a:pt x="337" y="95"/>
                  </a:cubicBezTo>
                  <a:cubicBezTo>
                    <a:pt x="337" y="95"/>
                    <a:pt x="337" y="95"/>
                    <a:pt x="337" y="95"/>
                  </a:cubicBezTo>
                  <a:cubicBezTo>
                    <a:pt x="337" y="95"/>
                    <a:pt x="337" y="95"/>
                    <a:pt x="337" y="95"/>
                  </a:cubicBezTo>
                  <a:cubicBezTo>
                    <a:pt x="338" y="78"/>
                    <a:pt x="334" y="60"/>
                    <a:pt x="325" y="45"/>
                  </a:cubicBezTo>
                  <a:cubicBezTo>
                    <a:pt x="325" y="43"/>
                    <a:pt x="325" y="43"/>
                    <a:pt x="325" y="43"/>
                  </a:cubicBezTo>
                  <a:cubicBezTo>
                    <a:pt x="312" y="21"/>
                    <a:pt x="292" y="6"/>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7" name="Freeform 51"/>
            <p:cNvSpPr/>
            <p:nvPr/>
          </p:nvSpPr>
          <p:spPr bwMode="auto">
            <a:xfrm>
              <a:off x="6037459" y="3929472"/>
              <a:ext cx="299518" cy="295095"/>
            </a:xfrm>
            <a:custGeom>
              <a:avLst/>
              <a:gdLst>
                <a:gd name="T0" fmla="*/ 126 w 290"/>
                <a:gd name="T1" fmla="*/ 251 h 286"/>
                <a:gd name="T2" fmla="*/ 37 w 290"/>
                <a:gd name="T3" fmla="*/ 166 h 286"/>
                <a:gd name="T4" fmla="*/ 34 w 290"/>
                <a:gd name="T5" fmla="*/ 39 h 286"/>
                <a:gd name="T6" fmla="*/ 35 w 290"/>
                <a:gd name="T7" fmla="*/ 37 h 286"/>
                <a:gd name="T8" fmla="*/ 163 w 290"/>
                <a:gd name="T9" fmla="*/ 35 h 286"/>
                <a:gd name="T10" fmla="*/ 253 w 290"/>
                <a:gd name="T11" fmla="*/ 119 h 286"/>
                <a:gd name="T12" fmla="*/ 255 w 290"/>
                <a:gd name="T13" fmla="*/ 247 h 286"/>
                <a:gd name="T14" fmla="*/ 254 w 290"/>
                <a:gd name="T15" fmla="*/ 248 h 286"/>
                <a:gd name="T16" fmla="*/ 126 w 290"/>
                <a:gd name="T17" fmla="*/ 251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286">
                  <a:moveTo>
                    <a:pt x="126" y="251"/>
                  </a:moveTo>
                  <a:cubicBezTo>
                    <a:pt x="37" y="166"/>
                    <a:pt x="37" y="166"/>
                    <a:pt x="37" y="166"/>
                  </a:cubicBezTo>
                  <a:cubicBezTo>
                    <a:pt x="1" y="132"/>
                    <a:pt x="0" y="75"/>
                    <a:pt x="34" y="39"/>
                  </a:cubicBezTo>
                  <a:cubicBezTo>
                    <a:pt x="35" y="37"/>
                    <a:pt x="35" y="37"/>
                    <a:pt x="35" y="37"/>
                  </a:cubicBezTo>
                  <a:cubicBezTo>
                    <a:pt x="70" y="1"/>
                    <a:pt x="127" y="0"/>
                    <a:pt x="163" y="35"/>
                  </a:cubicBezTo>
                  <a:cubicBezTo>
                    <a:pt x="253" y="119"/>
                    <a:pt x="253" y="119"/>
                    <a:pt x="253" y="119"/>
                  </a:cubicBezTo>
                  <a:cubicBezTo>
                    <a:pt x="289" y="154"/>
                    <a:pt x="290" y="211"/>
                    <a:pt x="255" y="247"/>
                  </a:cubicBezTo>
                  <a:cubicBezTo>
                    <a:pt x="254" y="248"/>
                    <a:pt x="254" y="248"/>
                    <a:pt x="254" y="248"/>
                  </a:cubicBezTo>
                  <a:cubicBezTo>
                    <a:pt x="219" y="284"/>
                    <a:pt x="162" y="286"/>
                    <a:pt x="126" y="25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8" name="Freeform 52"/>
            <p:cNvSpPr/>
            <p:nvPr/>
          </p:nvSpPr>
          <p:spPr bwMode="auto">
            <a:xfrm>
              <a:off x="5851682" y="3992661"/>
              <a:ext cx="390511" cy="387984"/>
            </a:xfrm>
            <a:custGeom>
              <a:avLst/>
              <a:gdLst>
                <a:gd name="T0" fmla="*/ 214 w 378"/>
                <a:gd name="T1" fmla="*/ 341 h 376"/>
                <a:gd name="T2" fmla="*/ 37 w 378"/>
                <a:gd name="T3" fmla="*/ 166 h 376"/>
                <a:gd name="T4" fmla="*/ 35 w 378"/>
                <a:gd name="T5" fmla="*/ 39 h 376"/>
                <a:gd name="T6" fmla="*/ 36 w 378"/>
                <a:gd name="T7" fmla="*/ 37 h 376"/>
                <a:gd name="T8" fmla="*/ 164 w 378"/>
                <a:gd name="T9" fmla="*/ 35 h 376"/>
                <a:gd name="T10" fmla="*/ 341 w 378"/>
                <a:gd name="T11" fmla="*/ 210 h 376"/>
                <a:gd name="T12" fmla="*/ 343 w 378"/>
                <a:gd name="T13" fmla="*/ 337 h 376"/>
                <a:gd name="T14" fmla="*/ 342 w 378"/>
                <a:gd name="T15" fmla="*/ 339 h 376"/>
                <a:gd name="T16" fmla="*/ 214 w 378"/>
                <a:gd name="T17" fmla="*/ 34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 h="376">
                  <a:moveTo>
                    <a:pt x="214" y="341"/>
                  </a:moveTo>
                  <a:cubicBezTo>
                    <a:pt x="37" y="166"/>
                    <a:pt x="37" y="166"/>
                    <a:pt x="37" y="166"/>
                  </a:cubicBezTo>
                  <a:cubicBezTo>
                    <a:pt x="1" y="132"/>
                    <a:pt x="0" y="75"/>
                    <a:pt x="35" y="39"/>
                  </a:cubicBezTo>
                  <a:cubicBezTo>
                    <a:pt x="36" y="37"/>
                    <a:pt x="36" y="37"/>
                    <a:pt x="36" y="37"/>
                  </a:cubicBezTo>
                  <a:cubicBezTo>
                    <a:pt x="70" y="1"/>
                    <a:pt x="128" y="0"/>
                    <a:pt x="164" y="35"/>
                  </a:cubicBezTo>
                  <a:cubicBezTo>
                    <a:pt x="341" y="210"/>
                    <a:pt x="341" y="210"/>
                    <a:pt x="341" y="210"/>
                  </a:cubicBezTo>
                  <a:cubicBezTo>
                    <a:pt x="377" y="244"/>
                    <a:pt x="378" y="301"/>
                    <a:pt x="343" y="337"/>
                  </a:cubicBezTo>
                  <a:cubicBezTo>
                    <a:pt x="342" y="339"/>
                    <a:pt x="342" y="339"/>
                    <a:pt x="342" y="339"/>
                  </a:cubicBezTo>
                  <a:cubicBezTo>
                    <a:pt x="308" y="375"/>
                    <a:pt x="250" y="376"/>
                    <a:pt x="214" y="34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9" name="Freeform 53"/>
            <p:cNvSpPr/>
            <p:nvPr/>
          </p:nvSpPr>
          <p:spPr bwMode="auto">
            <a:xfrm>
              <a:off x="5696236" y="4101979"/>
              <a:ext cx="343751" cy="331745"/>
            </a:xfrm>
            <a:custGeom>
              <a:avLst/>
              <a:gdLst>
                <a:gd name="T0" fmla="*/ 170 w 333"/>
                <a:gd name="T1" fmla="*/ 287 h 321"/>
                <a:gd name="T2" fmla="*/ 37 w 333"/>
                <a:gd name="T3" fmla="*/ 166 h 321"/>
                <a:gd name="T4" fmla="*/ 34 w 333"/>
                <a:gd name="T5" fmla="*/ 39 h 321"/>
                <a:gd name="T6" fmla="*/ 36 w 333"/>
                <a:gd name="T7" fmla="*/ 37 h 321"/>
                <a:gd name="T8" fmla="*/ 163 w 333"/>
                <a:gd name="T9" fmla="*/ 35 h 321"/>
                <a:gd name="T10" fmla="*/ 296 w 333"/>
                <a:gd name="T11" fmla="*/ 155 h 321"/>
                <a:gd name="T12" fmla="*/ 298 w 333"/>
                <a:gd name="T13" fmla="*/ 283 h 321"/>
                <a:gd name="T14" fmla="*/ 297 w 333"/>
                <a:gd name="T15" fmla="*/ 284 h 321"/>
                <a:gd name="T16" fmla="*/ 170 w 333"/>
                <a:gd name="T17" fmla="*/ 28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21">
                  <a:moveTo>
                    <a:pt x="170" y="287"/>
                  </a:moveTo>
                  <a:cubicBezTo>
                    <a:pt x="37" y="166"/>
                    <a:pt x="37" y="166"/>
                    <a:pt x="37" y="166"/>
                  </a:cubicBezTo>
                  <a:cubicBezTo>
                    <a:pt x="1" y="132"/>
                    <a:pt x="0" y="75"/>
                    <a:pt x="34" y="39"/>
                  </a:cubicBezTo>
                  <a:cubicBezTo>
                    <a:pt x="36" y="37"/>
                    <a:pt x="36" y="37"/>
                    <a:pt x="36" y="37"/>
                  </a:cubicBezTo>
                  <a:cubicBezTo>
                    <a:pt x="70" y="1"/>
                    <a:pt x="127" y="0"/>
                    <a:pt x="163" y="35"/>
                  </a:cubicBezTo>
                  <a:cubicBezTo>
                    <a:pt x="296" y="155"/>
                    <a:pt x="296" y="155"/>
                    <a:pt x="296" y="155"/>
                  </a:cubicBezTo>
                  <a:cubicBezTo>
                    <a:pt x="332" y="190"/>
                    <a:pt x="333" y="247"/>
                    <a:pt x="298" y="283"/>
                  </a:cubicBezTo>
                  <a:cubicBezTo>
                    <a:pt x="297" y="284"/>
                    <a:pt x="297" y="284"/>
                    <a:pt x="297" y="284"/>
                  </a:cubicBezTo>
                  <a:cubicBezTo>
                    <a:pt x="263" y="320"/>
                    <a:pt x="206" y="321"/>
                    <a:pt x="170" y="28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0" name="Freeform 54"/>
            <p:cNvSpPr/>
            <p:nvPr/>
          </p:nvSpPr>
          <p:spPr bwMode="auto">
            <a:xfrm>
              <a:off x="5585654" y="4240364"/>
              <a:ext cx="259077" cy="254022"/>
            </a:xfrm>
            <a:custGeom>
              <a:avLst/>
              <a:gdLst>
                <a:gd name="T0" fmla="*/ 87 w 251"/>
                <a:gd name="T1" fmla="*/ 211 h 246"/>
                <a:gd name="T2" fmla="*/ 37 w 251"/>
                <a:gd name="T3" fmla="*/ 166 h 246"/>
                <a:gd name="T4" fmla="*/ 34 w 251"/>
                <a:gd name="T5" fmla="*/ 38 h 246"/>
                <a:gd name="T6" fmla="*/ 35 w 251"/>
                <a:gd name="T7" fmla="*/ 37 h 246"/>
                <a:gd name="T8" fmla="*/ 163 w 251"/>
                <a:gd name="T9" fmla="*/ 34 h 246"/>
                <a:gd name="T10" fmla="*/ 214 w 251"/>
                <a:gd name="T11" fmla="*/ 79 h 246"/>
                <a:gd name="T12" fmla="*/ 216 w 251"/>
                <a:gd name="T13" fmla="*/ 207 h 246"/>
                <a:gd name="T14" fmla="*/ 215 w 251"/>
                <a:gd name="T15" fmla="*/ 208 h 246"/>
                <a:gd name="T16" fmla="*/ 87 w 251"/>
                <a:gd name="T17" fmla="*/ 21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246">
                  <a:moveTo>
                    <a:pt x="87" y="211"/>
                  </a:moveTo>
                  <a:cubicBezTo>
                    <a:pt x="37" y="166"/>
                    <a:pt x="37" y="166"/>
                    <a:pt x="37" y="166"/>
                  </a:cubicBezTo>
                  <a:cubicBezTo>
                    <a:pt x="1" y="131"/>
                    <a:pt x="0" y="74"/>
                    <a:pt x="34" y="38"/>
                  </a:cubicBezTo>
                  <a:cubicBezTo>
                    <a:pt x="35" y="37"/>
                    <a:pt x="35" y="37"/>
                    <a:pt x="35" y="37"/>
                  </a:cubicBezTo>
                  <a:cubicBezTo>
                    <a:pt x="70" y="1"/>
                    <a:pt x="127" y="0"/>
                    <a:pt x="163" y="34"/>
                  </a:cubicBezTo>
                  <a:cubicBezTo>
                    <a:pt x="214" y="79"/>
                    <a:pt x="214" y="79"/>
                    <a:pt x="214" y="79"/>
                  </a:cubicBezTo>
                  <a:cubicBezTo>
                    <a:pt x="250" y="114"/>
                    <a:pt x="251" y="171"/>
                    <a:pt x="216" y="207"/>
                  </a:cubicBezTo>
                  <a:cubicBezTo>
                    <a:pt x="215" y="208"/>
                    <a:pt x="215" y="208"/>
                    <a:pt x="215" y="208"/>
                  </a:cubicBezTo>
                  <a:cubicBezTo>
                    <a:pt x="181" y="244"/>
                    <a:pt x="123" y="246"/>
                    <a:pt x="87" y="21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1" name="Freeform 55"/>
            <p:cNvSpPr/>
            <p:nvPr/>
          </p:nvSpPr>
          <p:spPr bwMode="auto">
            <a:xfrm>
              <a:off x="5171763" y="3382883"/>
              <a:ext cx="756378" cy="415155"/>
            </a:xfrm>
            <a:custGeom>
              <a:avLst/>
              <a:gdLst>
                <a:gd name="T0" fmla="*/ 0 w 733"/>
                <a:gd name="T1" fmla="*/ 22 h 402"/>
                <a:gd name="T2" fmla="*/ 401 w 733"/>
                <a:gd name="T3" fmla="*/ 2 h 402"/>
                <a:gd name="T4" fmla="*/ 536 w 733"/>
                <a:gd name="T5" fmla="*/ 54 h 402"/>
                <a:gd name="T6" fmla="*/ 689 w 733"/>
                <a:gd name="T7" fmla="*/ 205 h 402"/>
                <a:gd name="T8" fmla="*/ 693 w 733"/>
                <a:gd name="T9" fmla="*/ 356 h 402"/>
                <a:gd name="T10" fmla="*/ 691 w 733"/>
                <a:gd name="T11" fmla="*/ 358 h 402"/>
                <a:gd name="T12" fmla="*/ 540 w 733"/>
                <a:gd name="T13" fmla="*/ 361 h 402"/>
                <a:gd name="T14" fmla="*/ 370 w 733"/>
                <a:gd name="T15" fmla="*/ 193 h 402"/>
                <a:gd name="T16" fmla="*/ 13 w 733"/>
                <a:gd name="T17" fmla="*/ 244 h 402"/>
                <a:gd name="T18" fmla="*/ 0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0" y="22"/>
                  </a:moveTo>
                  <a:cubicBezTo>
                    <a:pt x="401" y="2"/>
                    <a:pt x="401" y="2"/>
                    <a:pt x="401" y="2"/>
                  </a:cubicBezTo>
                  <a:cubicBezTo>
                    <a:pt x="451" y="0"/>
                    <a:pt x="500" y="18"/>
                    <a:pt x="536" y="54"/>
                  </a:cubicBezTo>
                  <a:cubicBezTo>
                    <a:pt x="689" y="205"/>
                    <a:pt x="689" y="205"/>
                    <a:pt x="689" y="205"/>
                  </a:cubicBezTo>
                  <a:cubicBezTo>
                    <a:pt x="732" y="246"/>
                    <a:pt x="733" y="314"/>
                    <a:pt x="693" y="356"/>
                  </a:cubicBezTo>
                  <a:cubicBezTo>
                    <a:pt x="691" y="358"/>
                    <a:pt x="691" y="358"/>
                    <a:pt x="691" y="358"/>
                  </a:cubicBezTo>
                  <a:cubicBezTo>
                    <a:pt x="650" y="401"/>
                    <a:pt x="583" y="402"/>
                    <a:pt x="540" y="361"/>
                  </a:cubicBezTo>
                  <a:cubicBezTo>
                    <a:pt x="370" y="193"/>
                    <a:pt x="370" y="193"/>
                    <a:pt x="370" y="193"/>
                  </a:cubicBezTo>
                  <a:cubicBezTo>
                    <a:pt x="13" y="244"/>
                    <a:pt x="13" y="244"/>
                    <a:pt x="13" y="244"/>
                  </a:cubicBezTo>
                  <a:cubicBezTo>
                    <a:pt x="0" y="22"/>
                    <a:pt x="0" y="22"/>
                    <a:pt x="0" y="22"/>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2" name="Freeform 56"/>
            <p:cNvSpPr/>
            <p:nvPr/>
          </p:nvSpPr>
          <p:spPr bwMode="auto">
            <a:xfrm>
              <a:off x="5553427" y="3582561"/>
              <a:ext cx="345647" cy="236329"/>
            </a:xfrm>
            <a:custGeom>
              <a:avLst/>
              <a:gdLst>
                <a:gd name="T0" fmla="*/ 0 w 335"/>
                <a:gd name="T1" fmla="*/ 0 h 229"/>
                <a:gd name="T2" fmla="*/ 147 w 335"/>
                <a:gd name="T3" fmla="*/ 189 h 229"/>
                <a:gd name="T4" fmla="*/ 230 w 335"/>
                <a:gd name="T5" fmla="*/ 229 h 229"/>
                <a:gd name="T6" fmla="*/ 297 w 335"/>
                <a:gd name="T7" fmla="*/ 205 h 229"/>
                <a:gd name="T8" fmla="*/ 299 w 335"/>
                <a:gd name="T9" fmla="*/ 204 h 229"/>
                <a:gd name="T10" fmla="*/ 335 w 335"/>
                <a:gd name="T11" fmla="*/ 148 h 229"/>
                <a:gd name="T12" fmla="*/ 323 w 335"/>
                <a:gd name="T13" fmla="*/ 163 h 229"/>
                <a:gd name="T14" fmla="*/ 323 w 335"/>
                <a:gd name="T15" fmla="*/ 163 h 229"/>
                <a:gd name="T16" fmla="*/ 323 w 335"/>
                <a:gd name="T17" fmla="*/ 163 h 229"/>
                <a:gd name="T18" fmla="*/ 321 w 335"/>
                <a:gd name="T19" fmla="*/ 165 h 229"/>
                <a:gd name="T20" fmla="*/ 244 w 335"/>
                <a:gd name="T21" fmla="*/ 198 h 229"/>
                <a:gd name="T22" fmla="*/ 170 w 335"/>
                <a:gd name="T23" fmla="*/ 168 h 229"/>
                <a:gd name="T24" fmla="*/ 0 w 335"/>
                <a:gd name="T25"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5" h="229">
                  <a:moveTo>
                    <a:pt x="0" y="0"/>
                  </a:moveTo>
                  <a:cubicBezTo>
                    <a:pt x="147" y="189"/>
                    <a:pt x="147" y="189"/>
                    <a:pt x="147" y="189"/>
                  </a:cubicBezTo>
                  <a:cubicBezTo>
                    <a:pt x="168" y="215"/>
                    <a:pt x="199" y="229"/>
                    <a:pt x="230" y="229"/>
                  </a:cubicBezTo>
                  <a:cubicBezTo>
                    <a:pt x="254" y="229"/>
                    <a:pt x="277" y="221"/>
                    <a:pt x="297" y="205"/>
                  </a:cubicBezTo>
                  <a:cubicBezTo>
                    <a:pt x="299" y="204"/>
                    <a:pt x="299" y="204"/>
                    <a:pt x="299" y="204"/>
                  </a:cubicBezTo>
                  <a:cubicBezTo>
                    <a:pt x="317" y="189"/>
                    <a:pt x="329" y="169"/>
                    <a:pt x="335" y="148"/>
                  </a:cubicBezTo>
                  <a:cubicBezTo>
                    <a:pt x="332" y="153"/>
                    <a:pt x="327" y="158"/>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3" name="Freeform 57"/>
            <p:cNvSpPr>
              <a:spLocks noEditPoints="1"/>
            </p:cNvSpPr>
            <p:nvPr/>
          </p:nvSpPr>
          <p:spPr bwMode="auto">
            <a:xfrm>
              <a:off x="5553427" y="3582561"/>
              <a:ext cx="345647" cy="204102"/>
            </a:xfrm>
            <a:custGeom>
              <a:avLst/>
              <a:gdLst>
                <a:gd name="T0" fmla="*/ 335 w 335"/>
                <a:gd name="T1" fmla="*/ 148 h 198"/>
                <a:gd name="T2" fmla="*/ 323 w 335"/>
                <a:gd name="T3" fmla="*/ 163 h 198"/>
                <a:gd name="T4" fmla="*/ 335 w 335"/>
                <a:gd name="T5" fmla="*/ 148 h 198"/>
                <a:gd name="T6" fmla="*/ 335 w 335"/>
                <a:gd name="T7" fmla="*/ 148 h 198"/>
                <a:gd name="T8" fmla="*/ 0 w 335"/>
                <a:gd name="T9" fmla="*/ 0 h 198"/>
                <a:gd name="T10" fmla="*/ 0 w 335"/>
                <a:gd name="T11" fmla="*/ 0 h 198"/>
                <a:gd name="T12" fmla="*/ 170 w 335"/>
                <a:gd name="T13" fmla="*/ 168 h 198"/>
                <a:gd name="T14" fmla="*/ 244 w 335"/>
                <a:gd name="T15" fmla="*/ 198 h 198"/>
                <a:gd name="T16" fmla="*/ 321 w 335"/>
                <a:gd name="T17" fmla="*/ 165 h 198"/>
                <a:gd name="T18" fmla="*/ 323 w 335"/>
                <a:gd name="T19" fmla="*/ 163 h 198"/>
                <a:gd name="T20" fmla="*/ 323 w 335"/>
                <a:gd name="T21" fmla="*/ 163 h 198"/>
                <a:gd name="T22" fmla="*/ 323 w 335"/>
                <a:gd name="T23" fmla="*/ 163 h 198"/>
                <a:gd name="T24" fmla="*/ 321 w 335"/>
                <a:gd name="T25" fmla="*/ 165 h 198"/>
                <a:gd name="T26" fmla="*/ 244 w 335"/>
                <a:gd name="T27" fmla="*/ 198 h 198"/>
                <a:gd name="T28" fmla="*/ 170 w 335"/>
                <a:gd name="T29" fmla="*/ 168 h 198"/>
                <a:gd name="T30" fmla="*/ 0 w 335"/>
                <a:gd name="T3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5" h="198">
                  <a:moveTo>
                    <a:pt x="335" y="148"/>
                  </a:moveTo>
                  <a:cubicBezTo>
                    <a:pt x="332" y="153"/>
                    <a:pt x="327" y="158"/>
                    <a:pt x="323" y="163"/>
                  </a:cubicBezTo>
                  <a:cubicBezTo>
                    <a:pt x="327" y="158"/>
                    <a:pt x="332" y="153"/>
                    <a:pt x="335" y="148"/>
                  </a:cubicBezTo>
                  <a:cubicBezTo>
                    <a:pt x="335" y="148"/>
                    <a:pt x="335" y="148"/>
                    <a:pt x="335" y="148"/>
                  </a:cubicBezTo>
                  <a:moveTo>
                    <a:pt x="0" y="0"/>
                  </a:moveTo>
                  <a:cubicBezTo>
                    <a:pt x="0" y="0"/>
                    <a:pt x="0" y="0"/>
                    <a:pt x="0" y="0"/>
                  </a:cubicBezTo>
                  <a:cubicBezTo>
                    <a:pt x="170" y="168"/>
                    <a:pt x="170" y="168"/>
                    <a:pt x="170" y="168"/>
                  </a:cubicBezTo>
                  <a:cubicBezTo>
                    <a:pt x="191" y="188"/>
                    <a:pt x="217" y="198"/>
                    <a:pt x="244" y="198"/>
                  </a:cubicBezTo>
                  <a:cubicBezTo>
                    <a:pt x="272" y="198"/>
                    <a:pt x="300" y="187"/>
                    <a:pt x="321" y="165"/>
                  </a:cubicBezTo>
                  <a:cubicBezTo>
                    <a:pt x="323" y="163"/>
                    <a:pt x="323" y="163"/>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4" name="Freeform 60"/>
            <p:cNvSpPr/>
            <p:nvPr/>
          </p:nvSpPr>
          <p:spPr bwMode="auto">
            <a:xfrm>
              <a:off x="4900048" y="3380987"/>
              <a:ext cx="120060" cy="470130"/>
            </a:xfrm>
            <a:custGeom>
              <a:avLst/>
              <a:gdLst>
                <a:gd name="T0" fmla="*/ 190 w 190"/>
                <a:gd name="T1" fmla="*/ 0 h 744"/>
                <a:gd name="T2" fmla="*/ 0 w 190"/>
                <a:gd name="T3" fmla="*/ 734 h 744"/>
                <a:gd name="T4" fmla="*/ 82 w 190"/>
                <a:gd name="T5" fmla="*/ 744 h 744"/>
                <a:gd name="T6" fmla="*/ 190 w 190"/>
                <a:gd name="T7" fmla="*/ 0 h 744"/>
              </a:gdLst>
              <a:ahLst/>
              <a:cxnLst>
                <a:cxn ang="0">
                  <a:pos x="T0" y="T1"/>
                </a:cxn>
                <a:cxn ang="0">
                  <a:pos x="T2" y="T3"/>
                </a:cxn>
                <a:cxn ang="0">
                  <a:pos x="T4" y="T5"/>
                </a:cxn>
                <a:cxn ang="0">
                  <a:pos x="T6" y="T7"/>
                </a:cxn>
              </a:cxnLst>
              <a:rect l="0" t="0" r="r" b="b"/>
              <a:pathLst>
                <a:path w="190" h="744">
                  <a:moveTo>
                    <a:pt x="190" y="0"/>
                  </a:moveTo>
                  <a:lnTo>
                    <a:pt x="0" y="734"/>
                  </a:lnTo>
                  <a:lnTo>
                    <a:pt x="82" y="744"/>
                  </a:lnTo>
                  <a:lnTo>
                    <a:pt x="190" y="0"/>
                  </a:lnTo>
                  <a:close/>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5" name="Freeform 64"/>
            <p:cNvSpPr/>
            <p:nvPr/>
          </p:nvSpPr>
          <p:spPr bwMode="auto">
            <a:xfrm>
              <a:off x="6268732" y="3368349"/>
              <a:ext cx="134594" cy="541534"/>
            </a:xfrm>
            <a:custGeom>
              <a:avLst/>
              <a:gdLst>
                <a:gd name="T0" fmla="*/ 0 w 213"/>
                <a:gd name="T1" fmla="*/ 0 h 857"/>
                <a:gd name="T2" fmla="*/ 76 w 213"/>
                <a:gd name="T3" fmla="*/ 857 h 857"/>
                <a:gd name="T4" fmla="*/ 213 w 213"/>
                <a:gd name="T5" fmla="*/ 819 h 857"/>
                <a:gd name="T6" fmla="*/ 0 w 213"/>
                <a:gd name="T7" fmla="*/ 0 h 857"/>
              </a:gdLst>
              <a:ahLst/>
              <a:cxnLst>
                <a:cxn ang="0">
                  <a:pos x="T0" y="T1"/>
                </a:cxn>
                <a:cxn ang="0">
                  <a:pos x="T2" y="T3"/>
                </a:cxn>
                <a:cxn ang="0">
                  <a:pos x="T4" y="T5"/>
                </a:cxn>
                <a:cxn ang="0">
                  <a:pos x="T6" y="T7"/>
                </a:cxn>
              </a:cxnLst>
              <a:rect l="0" t="0" r="r" b="b"/>
              <a:pathLst>
                <a:path w="213" h="857">
                  <a:moveTo>
                    <a:pt x="0" y="0"/>
                  </a:moveTo>
                  <a:lnTo>
                    <a:pt x="76" y="857"/>
                  </a:lnTo>
                  <a:lnTo>
                    <a:pt x="213" y="819"/>
                  </a:lnTo>
                  <a:lnTo>
                    <a:pt x="0" y="0"/>
                  </a:lnTo>
                  <a:close/>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6" name="Freeform 32"/>
            <p:cNvSpPr/>
            <p:nvPr/>
          </p:nvSpPr>
          <p:spPr bwMode="auto">
            <a:xfrm>
              <a:off x="6346838" y="1601043"/>
              <a:ext cx="5845162" cy="2362551"/>
            </a:xfrm>
            <a:custGeom>
              <a:avLst/>
              <a:gdLst>
                <a:gd name="T0" fmla="*/ 0 w 2791"/>
                <a:gd name="T1" fmla="*/ 816 h 1851"/>
                <a:gd name="T2" fmla="*/ 250 w 2791"/>
                <a:gd name="T3" fmla="*/ 1851 h 1851"/>
                <a:gd name="T4" fmla="*/ 2791 w 2791"/>
                <a:gd name="T5" fmla="*/ 1365 h 1851"/>
                <a:gd name="T6" fmla="*/ 2791 w 2791"/>
                <a:gd name="T7" fmla="*/ 0 h 1851"/>
                <a:gd name="T8" fmla="*/ 0 w 2791"/>
                <a:gd name="T9" fmla="*/ 816 h 1851"/>
                <a:gd name="connsiteX0" fmla="*/ 0 w 32507"/>
                <a:gd name="connsiteY0" fmla="*/ 14287 h 19879"/>
                <a:gd name="connsiteX1" fmla="*/ 896 w 32507"/>
                <a:gd name="connsiteY1" fmla="*/ 19879 h 19879"/>
                <a:gd name="connsiteX2" fmla="*/ 10000 w 32507"/>
                <a:gd name="connsiteY2" fmla="*/ 17253 h 19879"/>
                <a:gd name="connsiteX3" fmla="*/ 32507 w 32507"/>
                <a:gd name="connsiteY3" fmla="*/ 0 h 19879"/>
                <a:gd name="connsiteX4" fmla="*/ 0 w 32507"/>
                <a:gd name="connsiteY4" fmla="*/ 14287 h 19879"/>
                <a:gd name="connsiteX0-1" fmla="*/ 0 w 33261"/>
                <a:gd name="connsiteY0-2" fmla="*/ 14536 h 20128"/>
                <a:gd name="connsiteX1-3" fmla="*/ 896 w 33261"/>
                <a:gd name="connsiteY1-4" fmla="*/ 20128 h 20128"/>
                <a:gd name="connsiteX2-5" fmla="*/ 10000 w 33261"/>
                <a:gd name="connsiteY2-6" fmla="*/ 17502 h 20128"/>
                <a:gd name="connsiteX3-7" fmla="*/ 33261 w 33261"/>
                <a:gd name="connsiteY3-8" fmla="*/ 0 h 20128"/>
                <a:gd name="connsiteX4-9" fmla="*/ 0 w 33261"/>
                <a:gd name="connsiteY4-10" fmla="*/ 14536 h 20128"/>
                <a:gd name="connsiteX0-11" fmla="*/ 0 w 33261"/>
                <a:gd name="connsiteY0-12" fmla="*/ 14536 h 20128"/>
                <a:gd name="connsiteX1-13" fmla="*/ 896 w 33261"/>
                <a:gd name="connsiteY1-14" fmla="*/ 20128 h 20128"/>
                <a:gd name="connsiteX2-15" fmla="*/ 33119 w 33261"/>
                <a:gd name="connsiteY2-16" fmla="*/ 10715 h 20128"/>
                <a:gd name="connsiteX3-17" fmla="*/ 33261 w 33261"/>
                <a:gd name="connsiteY3-18" fmla="*/ 0 h 20128"/>
                <a:gd name="connsiteX4-19" fmla="*/ 0 w 33261"/>
                <a:gd name="connsiteY4-20" fmla="*/ 14536 h 20128"/>
                <a:gd name="connsiteX0-21" fmla="*/ 0 w 33143"/>
                <a:gd name="connsiteY0-22" fmla="*/ 14607 h 20199"/>
                <a:gd name="connsiteX1-23" fmla="*/ 896 w 33143"/>
                <a:gd name="connsiteY1-24" fmla="*/ 20199 h 20199"/>
                <a:gd name="connsiteX2-25" fmla="*/ 33119 w 33143"/>
                <a:gd name="connsiteY2-26" fmla="*/ 10786 h 20199"/>
                <a:gd name="connsiteX3-27" fmla="*/ 33143 w 33143"/>
                <a:gd name="connsiteY3-28" fmla="*/ 0 h 20199"/>
                <a:gd name="connsiteX4-29" fmla="*/ 0 w 33143"/>
                <a:gd name="connsiteY4-30" fmla="*/ 14607 h 2019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143" h="20199">
                  <a:moveTo>
                    <a:pt x="0" y="14607"/>
                  </a:moveTo>
                  <a:lnTo>
                    <a:pt x="896" y="20199"/>
                  </a:lnTo>
                  <a:lnTo>
                    <a:pt x="33119" y="10786"/>
                  </a:lnTo>
                  <a:cubicBezTo>
                    <a:pt x="33166" y="7214"/>
                    <a:pt x="33096" y="3572"/>
                    <a:pt x="33143" y="0"/>
                  </a:cubicBezTo>
                  <a:lnTo>
                    <a:pt x="0" y="14607"/>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317" name="Freeform 38"/>
            <p:cNvSpPr/>
            <p:nvPr/>
          </p:nvSpPr>
          <p:spPr bwMode="auto">
            <a:xfrm>
              <a:off x="-23122" y="1824921"/>
              <a:ext cx="4959188" cy="2110870"/>
            </a:xfrm>
            <a:custGeom>
              <a:avLst/>
              <a:gdLst>
                <a:gd name="T0" fmla="*/ 2803 w 2803"/>
                <a:gd name="T1" fmla="*/ 819 h 1854"/>
                <a:gd name="T2" fmla="*/ 2553 w 2803"/>
                <a:gd name="T3" fmla="*/ 1854 h 1854"/>
                <a:gd name="T4" fmla="*/ 0 w 2803"/>
                <a:gd name="T5" fmla="*/ 1363 h 1854"/>
                <a:gd name="T6" fmla="*/ 0 w 2803"/>
                <a:gd name="T7" fmla="*/ 0 h 1854"/>
                <a:gd name="T8" fmla="*/ 2803 w 2803"/>
                <a:gd name="T9" fmla="*/ 819 h 1854"/>
                <a:gd name="connsiteX0" fmla="*/ 28445 w 28445"/>
                <a:gd name="connsiteY0" fmla="*/ 12577 h 18160"/>
                <a:gd name="connsiteX1" fmla="*/ 27553 w 28445"/>
                <a:gd name="connsiteY1" fmla="*/ 18160 h 18160"/>
                <a:gd name="connsiteX2" fmla="*/ 18445 w 28445"/>
                <a:gd name="connsiteY2" fmla="*/ 15512 h 18160"/>
                <a:gd name="connsiteX3" fmla="*/ 0 w 28445"/>
                <a:gd name="connsiteY3" fmla="*/ 0 h 18160"/>
                <a:gd name="connsiteX4" fmla="*/ 28445 w 28445"/>
                <a:gd name="connsiteY4" fmla="*/ 12577 h 18160"/>
                <a:gd name="connsiteX0-1" fmla="*/ 28445 w 28445"/>
                <a:gd name="connsiteY0-2" fmla="*/ 12577 h 18160"/>
                <a:gd name="connsiteX1-3" fmla="*/ 27553 w 28445"/>
                <a:gd name="connsiteY1-4" fmla="*/ 18160 h 18160"/>
                <a:gd name="connsiteX2-5" fmla="*/ 517 w 28445"/>
                <a:gd name="connsiteY2-6" fmla="*/ 10119 h 18160"/>
                <a:gd name="connsiteX3-7" fmla="*/ 0 w 28445"/>
                <a:gd name="connsiteY3-8" fmla="*/ 0 h 18160"/>
                <a:gd name="connsiteX4-9" fmla="*/ 28445 w 28445"/>
                <a:gd name="connsiteY4-10" fmla="*/ 12577 h 18160"/>
                <a:gd name="connsiteX0-11" fmla="*/ 27999 w 27999"/>
                <a:gd name="connsiteY0-12" fmla="*/ 12435 h 18018"/>
                <a:gd name="connsiteX1-13" fmla="*/ 27107 w 27999"/>
                <a:gd name="connsiteY1-14" fmla="*/ 18018 h 18018"/>
                <a:gd name="connsiteX2-15" fmla="*/ 71 w 27999"/>
                <a:gd name="connsiteY2-16" fmla="*/ 9977 h 18018"/>
                <a:gd name="connsiteX3-17" fmla="*/ 0 w 27999"/>
                <a:gd name="connsiteY3-18" fmla="*/ 0 h 18018"/>
                <a:gd name="connsiteX4-19" fmla="*/ 27999 w 27999"/>
                <a:gd name="connsiteY4-20" fmla="*/ 12435 h 1801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999" h="18018">
                  <a:moveTo>
                    <a:pt x="27999" y="12435"/>
                  </a:moveTo>
                  <a:lnTo>
                    <a:pt x="27107" y="18018"/>
                  </a:lnTo>
                  <a:lnTo>
                    <a:pt x="71" y="9977"/>
                  </a:lnTo>
                  <a:cubicBezTo>
                    <a:pt x="-101" y="6604"/>
                    <a:pt x="172" y="3373"/>
                    <a:pt x="0" y="0"/>
                  </a:cubicBezTo>
                  <a:lnTo>
                    <a:pt x="27999" y="12435"/>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318" name="Freeform 33"/>
            <p:cNvSpPr/>
            <p:nvPr/>
          </p:nvSpPr>
          <p:spPr bwMode="auto">
            <a:xfrm>
              <a:off x="6558772" y="3735480"/>
              <a:ext cx="132698" cy="133962"/>
            </a:xfrm>
            <a:custGeom>
              <a:avLst/>
              <a:gdLst>
                <a:gd name="T0" fmla="*/ 128 w 128"/>
                <a:gd name="T1" fmla="*/ 65 h 130"/>
                <a:gd name="T2" fmla="*/ 63 w 128"/>
                <a:gd name="T3" fmla="*/ 130 h 130"/>
                <a:gd name="T4" fmla="*/ 0 w 128"/>
                <a:gd name="T5" fmla="*/ 65 h 130"/>
                <a:gd name="T6" fmla="*/ 67 w 128"/>
                <a:gd name="T7" fmla="*/ 2 h 130"/>
                <a:gd name="T8" fmla="*/ 128 w 128"/>
                <a:gd name="T9" fmla="*/ 65 h 130"/>
              </a:gdLst>
              <a:ahLst/>
              <a:cxnLst>
                <a:cxn ang="0">
                  <a:pos x="T0" y="T1"/>
                </a:cxn>
                <a:cxn ang="0">
                  <a:pos x="T2" y="T3"/>
                </a:cxn>
                <a:cxn ang="0">
                  <a:pos x="T4" y="T5"/>
                </a:cxn>
                <a:cxn ang="0">
                  <a:pos x="T6" y="T7"/>
                </a:cxn>
                <a:cxn ang="0">
                  <a:pos x="T8" y="T9"/>
                </a:cxn>
              </a:cxnLst>
              <a:rect l="0" t="0" r="r" b="b"/>
              <a:pathLst>
                <a:path w="128" h="130">
                  <a:moveTo>
                    <a:pt x="128" y="65"/>
                  </a:moveTo>
                  <a:cubicBezTo>
                    <a:pt x="128" y="101"/>
                    <a:pt x="99" y="130"/>
                    <a:pt x="63" y="130"/>
                  </a:cubicBezTo>
                  <a:cubicBezTo>
                    <a:pt x="28" y="129"/>
                    <a:pt x="0" y="100"/>
                    <a:pt x="0" y="65"/>
                  </a:cubicBezTo>
                  <a:cubicBezTo>
                    <a:pt x="1" y="29"/>
                    <a:pt x="31" y="0"/>
                    <a:pt x="67" y="2"/>
                  </a:cubicBezTo>
                  <a:cubicBezTo>
                    <a:pt x="100" y="3"/>
                    <a:pt x="127" y="31"/>
                    <a:pt x="128"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19" name="Freeform 34"/>
            <p:cNvSpPr/>
            <p:nvPr/>
          </p:nvSpPr>
          <p:spPr bwMode="auto">
            <a:xfrm>
              <a:off x="6759083" y="3695039"/>
              <a:ext cx="144704" cy="145336"/>
            </a:xfrm>
            <a:custGeom>
              <a:avLst/>
              <a:gdLst>
                <a:gd name="T0" fmla="*/ 133 w 140"/>
                <a:gd name="T1" fmla="*/ 60 h 141"/>
                <a:gd name="T2" fmla="*/ 59 w 140"/>
                <a:gd name="T3" fmla="*/ 133 h 141"/>
                <a:gd name="T4" fmla="*/ 7 w 140"/>
                <a:gd name="T5" fmla="*/ 80 h 141"/>
                <a:gd name="T6" fmla="*/ 82 w 140"/>
                <a:gd name="T7" fmla="*/ 7 h 141"/>
                <a:gd name="T8" fmla="*/ 133 w 140"/>
                <a:gd name="T9" fmla="*/ 60 h 141"/>
              </a:gdLst>
              <a:ahLst/>
              <a:cxnLst>
                <a:cxn ang="0">
                  <a:pos x="T0" y="T1"/>
                </a:cxn>
                <a:cxn ang="0">
                  <a:pos x="T2" y="T3"/>
                </a:cxn>
                <a:cxn ang="0">
                  <a:pos x="T4" y="T5"/>
                </a:cxn>
                <a:cxn ang="0">
                  <a:pos x="T6" y="T7"/>
                </a:cxn>
                <a:cxn ang="0">
                  <a:pos x="T8" y="T9"/>
                </a:cxn>
              </a:cxnLst>
              <a:rect l="0" t="0" r="r" b="b"/>
              <a:pathLst>
                <a:path w="140" h="141">
                  <a:moveTo>
                    <a:pt x="133" y="60"/>
                  </a:moveTo>
                  <a:cubicBezTo>
                    <a:pt x="140" y="104"/>
                    <a:pt x="102" y="141"/>
                    <a:pt x="59" y="133"/>
                  </a:cubicBezTo>
                  <a:cubicBezTo>
                    <a:pt x="32" y="129"/>
                    <a:pt x="11" y="107"/>
                    <a:pt x="7" y="80"/>
                  </a:cubicBezTo>
                  <a:cubicBezTo>
                    <a:pt x="0" y="36"/>
                    <a:pt x="38" y="0"/>
                    <a:pt x="82" y="7"/>
                  </a:cubicBezTo>
                  <a:cubicBezTo>
                    <a:pt x="108" y="12"/>
                    <a:pt x="129" y="34"/>
                    <a:pt x="133"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0" name="Freeform 35"/>
            <p:cNvSpPr/>
            <p:nvPr/>
          </p:nvSpPr>
          <p:spPr bwMode="auto">
            <a:xfrm>
              <a:off x="6966977" y="3659021"/>
              <a:ext cx="143440" cy="146600"/>
            </a:xfrm>
            <a:custGeom>
              <a:avLst/>
              <a:gdLst>
                <a:gd name="T0" fmla="*/ 133 w 139"/>
                <a:gd name="T1" fmla="*/ 61 h 142"/>
                <a:gd name="T2" fmla="*/ 58 w 139"/>
                <a:gd name="T3" fmla="*/ 134 h 142"/>
                <a:gd name="T4" fmla="*/ 6 w 139"/>
                <a:gd name="T5" fmla="*/ 81 h 142"/>
                <a:gd name="T6" fmla="*/ 81 w 139"/>
                <a:gd name="T7" fmla="*/ 8 h 142"/>
                <a:gd name="T8" fmla="*/ 133 w 139"/>
                <a:gd name="T9" fmla="*/ 61 h 142"/>
              </a:gdLst>
              <a:ahLst/>
              <a:cxnLst>
                <a:cxn ang="0">
                  <a:pos x="T0" y="T1"/>
                </a:cxn>
                <a:cxn ang="0">
                  <a:pos x="T2" y="T3"/>
                </a:cxn>
                <a:cxn ang="0">
                  <a:pos x="T4" y="T5"/>
                </a:cxn>
                <a:cxn ang="0">
                  <a:pos x="T6" y="T7"/>
                </a:cxn>
                <a:cxn ang="0">
                  <a:pos x="T8" y="T9"/>
                </a:cxn>
              </a:cxnLst>
              <a:rect l="0" t="0" r="r" b="b"/>
              <a:pathLst>
                <a:path w="139" h="142">
                  <a:moveTo>
                    <a:pt x="133" y="61"/>
                  </a:moveTo>
                  <a:cubicBezTo>
                    <a:pt x="139" y="105"/>
                    <a:pt x="101" y="142"/>
                    <a:pt x="58" y="134"/>
                  </a:cubicBezTo>
                  <a:cubicBezTo>
                    <a:pt x="31" y="129"/>
                    <a:pt x="10" y="108"/>
                    <a:pt x="6" y="81"/>
                  </a:cubicBezTo>
                  <a:cubicBezTo>
                    <a:pt x="0" y="37"/>
                    <a:pt x="37" y="0"/>
                    <a:pt x="81" y="8"/>
                  </a:cubicBezTo>
                  <a:cubicBezTo>
                    <a:pt x="107" y="13"/>
                    <a:pt x="129" y="34"/>
                    <a:pt x="133"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1" name="Freeform 39"/>
            <p:cNvSpPr/>
            <p:nvPr/>
          </p:nvSpPr>
          <p:spPr bwMode="auto">
            <a:xfrm>
              <a:off x="4630861" y="3735480"/>
              <a:ext cx="132698" cy="133962"/>
            </a:xfrm>
            <a:custGeom>
              <a:avLst/>
              <a:gdLst>
                <a:gd name="T0" fmla="*/ 0 w 129"/>
                <a:gd name="T1" fmla="*/ 65 h 130"/>
                <a:gd name="T2" fmla="*/ 65 w 129"/>
                <a:gd name="T3" fmla="*/ 130 h 130"/>
                <a:gd name="T4" fmla="*/ 128 w 129"/>
                <a:gd name="T5" fmla="*/ 65 h 130"/>
                <a:gd name="T6" fmla="*/ 62 w 129"/>
                <a:gd name="T7" fmla="*/ 2 h 130"/>
                <a:gd name="T8" fmla="*/ 0 w 129"/>
                <a:gd name="T9" fmla="*/ 65 h 130"/>
              </a:gdLst>
              <a:ahLst/>
              <a:cxnLst>
                <a:cxn ang="0">
                  <a:pos x="T0" y="T1"/>
                </a:cxn>
                <a:cxn ang="0">
                  <a:pos x="T2" y="T3"/>
                </a:cxn>
                <a:cxn ang="0">
                  <a:pos x="T4" y="T5"/>
                </a:cxn>
                <a:cxn ang="0">
                  <a:pos x="T6" y="T7"/>
                </a:cxn>
                <a:cxn ang="0">
                  <a:pos x="T8" y="T9"/>
                </a:cxn>
              </a:cxnLst>
              <a:rect l="0" t="0" r="r" b="b"/>
              <a:pathLst>
                <a:path w="129" h="130">
                  <a:moveTo>
                    <a:pt x="0" y="65"/>
                  </a:moveTo>
                  <a:cubicBezTo>
                    <a:pt x="0" y="101"/>
                    <a:pt x="29" y="130"/>
                    <a:pt x="65" y="130"/>
                  </a:cubicBezTo>
                  <a:cubicBezTo>
                    <a:pt x="101" y="129"/>
                    <a:pt x="129" y="100"/>
                    <a:pt x="128" y="65"/>
                  </a:cubicBezTo>
                  <a:cubicBezTo>
                    <a:pt x="128" y="29"/>
                    <a:pt x="98" y="0"/>
                    <a:pt x="62" y="2"/>
                  </a:cubicBezTo>
                  <a:cubicBezTo>
                    <a:pt x="28" y="3"/>
                    <a:pt x="1" y="31"/>
                    <a:pt x="0"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2" name="Freeform 40"/>
            <p:cNvSpPr/>
            <p:nvPr/>
          </p:nvSpPr>
          <p:spPr bwMode="auto">
            <a:xfrm>
              <a:off x="4417912" y="3695039"/>
              <a:ext cx="144704" cy="145336"/>
            </a:xfrm>
            <a:custGeom>
              <a:avLst/>
              <a:gdLst>
                <a:gd name="T0" fmla="*/ 7 w 140"/>
                <a:gd name="T1" fmla="*/ 60 h 141"/>
                <a:gd name="T2" fmla="*/ 82 w 140"/>
                <a:gd name="T3" fmla="*/ 133 h 141"/>
                <a:gd name="T4" fmla="*/ 133 w 140"/>
                <a:gd name="T5" fmla="*/ 80 h 141"/>
                <a:gd name="T6" fmla="*/ 58 w 140"/>
                <a:gd name="T7" fmla="*/ 7 h 141"/>
                <a:gd name="T8" fmla="*/ 7 w 140"/>
                <a:gd name="T9" fmla="*/ 60 h 141"/>
              </a:gdLst>
              <a:ahLst/>
              <a:cxnLst>
                <a:cxn ang="0">
                  <a:pos x="T0" y="T1"/>
                </a:cxn>
                <a:cxn ang="0">
                  <a:pos x="T2" y="T3"/>
                </a:cxn>
                <a:cxn ang="0">
                  <a:pos x="T4" y="T5"/>
                </a:cxn>
                <a:cxn ang="0">
                  <a:pos x="T6" y="T7"/>
                </a:cxn>
                <a:cxn ang="0">
                  <a:pos x="T8" y="T9"/>
                </a:cxn>
              </a:cxnLst>
              <a:rect l="0" t="0" r="r" b="b"/>
              <a:pathLst>
                <a:path w="140" h="141">
                  <a:moveTo>
                    <a:pt x="7" y="60"/>
                  </a:moveTo>
                  <a:cubicBezTo>
                    <a:pt x="0" y="104"/>
                    <a:pt x="38" y="141"/>
                    <a:pt x="82" y="133"/>
                  </a:cubicBezTo>
                  <a:cubicBezTo>
                    <a:pt x="108" y="129"/>
                    <a:pt x="129" y="107"/>
                    <a:pt x="133" y="80"/>
                  </a:cubicBezTo>
                  <a:cubicBezTo>
                    <a:pt x="140" y="36"/>
                    <a:pt x="102" y="0"/>
                    <a:pt x="58" y="7"/>
                  </a:cubicBezTo>
                  <a:cubicBezTo>
                    <a:pt x="32" y="12"/>
                    <a:pt x="11" y="34"/>
                    <a:pt x="7"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3" name="Freeform 41"/>
            <p:cNvSpPr/>
            <p:nvPr/>
          </p:nvSpPr>
          <p:spPr bwMode="auto">
            <a:xfrm>
              <a:off x="4211282" y="3659021"/>
              <a:ext cx="144704" cy="146600"/>
            </a:xfrm>
            <a:custGeom>
              <a:avLst/>
              <a:gdLst>
                <a:gd name="T0" fmla="*/ 7 w 140"/>
                <a:gd name="T1" fmla="*/ 61 h 142"/>
                <a:gd name="T2" fmla="*/ 82 w 140"/>
                <a:gd name="T3" fmla="*/ 134 h 142"/>
                <a:gd name="T4" fmla="*/ 133 w 140"/>
                <a:gd name="T5" fmla="*/ 81 h 142"/>
                <a:gd name="T6" fmla="*/ 58 w 140"/>
                <a:gd name="T7" fmla="*/ 8 h 142"/>
                <a:gd name="T8" fmla="*/ 7 w 140"/>
                <a:gd name="T9" fmla="*/ 61 h 142"/>
              </a:gdLst>
              <a:ahLst/>
              <a:cxnLst>
                <a:cxn ang="0">
                  <a:pos x="T0" y="T1"/>
                </a:cxn>
                <a:cxn ang="0">
                  <a:pos x="T2" y="T3"/>
                </a:cxn>
                <a:cxn ang="0">
                  <a:pos x="T4" y="T5"/>
                </a:cxn>
                <a:cxn ang="0">
                  <a:pos x="T6" y="T7"/>
                </a:cxn>
                <a:cxn ang="0">
                  <a:pos x="T8" y="T9"/>
                </a:cxn>
              </a:cxnLst>
              <a:rect l="0" t="0" r="r" b="b"/>
              <a:pathLst>
                <a:path w="140" h="142">
                  <a:moveTo>
                    <a:pt x="7" y="61"/>
                  </a:moveTo>
                  <a:cubicBezTo>
                    <a:pt x="0" y="105"/>
                    <a:pt x="38" y="142"/>
                    <a:pt x="82" y="134"/>
                  </a:cubicBezTo>
                  <a:cubicBezTo>
                    <a:pt x="108" y="129"/>
                    <a:pt x="129" y="108"/>
                    <a:pt x="133" y="81"/>
                  </a:cubicBezTo>
                  <a:cubicBezTo>
                    <a:pt x="140" y="37"/>
                    <a:pt x="102" y="0"/>
                    <a:pt x="58" y="8"/>
                  </a:cubicBezTo>
                  <a:cubicBezTo>
                    <a:pt x="32" y="13"/>
                    <a:pt x="11" y="34"/>
                    <a:pt x="7"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grpSp>
      <p:grpSp>
        <p:nvGrpSpPr>
          <p:cNvPr id="324" name="Group 88"/>
          <p:cNvGrpSpPr/>
          <p:nvPr/>
        </p:nvGrpSpPr>
        <p:grpSpPr>
          <a:xfrm>
            <a:off x="4594386" y="4200974"/>
            <a:ext cx="2015114" cy="1694742"/>
            <a:chOff x="4963869" y="1554810"/>
            <a:chExt cx="2015114" cy="1694742"/>
          </a:xfrm>
        </p:grpSpPr>
        <p:sp>
          <p:nvSpPr>
            <p:cNvPr id="325" name="Freeform 5"/>
            <p:cNvSpPr>
              <a:spLocks noEditPoints="1"/>
            </p:cNvSpPr>
            <p:nvPr/>
          </p:nvSpPr>
          <p:spPr bwMode="auto">
            <a:xfrm>
              <a:off x="4963869" y="2527928"/>
              <a:ext cx="496670" cy="593981"/>
            </a:xfrm>
            <a:custGeom>
              <a:avLst/>
              <a:gdLst>
                <a:gd name="T0" fmla="*/ 688 w 786"/>
                <a:gd name="T1" fmla="*/ 534 h 940"/>
                <a:gd name="T2" fmla="*/ 786 w 786"/>
                <a:gd name="T3" fmla="*/ 507 h 940"/>
                <a:gd name="T4" fmla="*/ 693 w 786"/>
                <a:gd name="T5" fmla="*/ 232 h 940"/>
                <a:gd name="T6" fmla="*/ 610 w 786"/>
                <a:gd name="T7" fmla="*/ 268 h 940"/>
                <a:gd name="T8" fmla="*/ 533 w 786"/>
                <a:gd name="T9" fmla="*/ 0 h 940"/>
                <a:gd name="T10" fmla="*/ 0 w 786"/>
                <a:gd name="T11" fmla="*/ 168 h 940"/>
                <a:gd name="T12" fmla="*/ 224 w 786"/>
                <a:gd name="T13" fmla="*/ 940 h 940"/>
                <a:gd name="T14" fmla="*/ 768 w 786"/>
                <a:gd name="T15" fmla="*/ 809 h 940"/>
                <a:gd name="T16" fmla="*/ 688 w 786"/>
                <a:gd name="T17" fmla="*/ 534 h 940"/>
                <a:gd name="T18" fmla="*/ 669 w 786"/>
                <a:gd name="T19" fmla="*/ 292 h 940"/>
                <a:gd name="T20" fmla="*/ 726 w 786"/>
                <a:gd name="T21" fmla="*/ 485 h 940"/>
                <a:gd name="T22" fmla="*/ 677 w 786"/>
                <a:gd name="T23" fmla="*/ 498 h 940"/>
                <a:gd name="T24" fmla="*/ 621 w 786"/>
                <a:gd name="T25" fmla="*/ 304 h 940"/>
                <a:gd name="T26" fmla="*/ 669 w 786"/>
                <a:gd name="T27" fmla="*/ 292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6" h="940">
                  <a:moveTo>
                    <a:pt x="688" y="534"/>
                  </a:moveTo>
                  <a:lnTo>
                    <a:pt x="786" y="507"/>
                  </a:lnTo>
                  <a:lnTo>
                    <a:pt x="693" y="232"/>
                  </a:lnTo>
                  <a:lnTo>
                    <a:pt x="610" y="268"/>
                  </a:lnTo>
                  <a:lnTo>
                    <a:pt x="533" y="0"/>
                  </a:lnTo>
                  <a:lnTo>
                    <a:pt x="0" y="168"/>
                  </a:lnTo>
                  <a:lnTo>
                    <a:pt x="224" y="940"/>
                  </a:lnTo>
                  <a:lnTo>
                    <a:pt x="768" y="809"/>
                  </a:lnTo>
                  <a:lnTo>
                    <a:pt x="688" y="534"/>
                  </a:lnTo>
                  <a:close/>
                  <a:moveTo>
                    <a:pt x="669" y="292"/>
                  </a:moveTo>
                  <a:lnTo>
                    <a:pt x="726" y="485"/>
                  </a:lnTo>
                  <a:lnTo>
                    <a:pt x="677" y="498"/>
                  </a:lnTo>
                  <a:lnTo>
                    <a:pt x="621" y="304"/>
                  </a:lnTo>
                  <a:lnTo>
                    <a:pt x="669" y="292"/>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26" name="Freeform 6"/>
            <p:cNvSpPr/>
            <p:nvPr/>
          </p:nvSpPr>
          <p:spPr bwMode="auto">
            <a:xfrm>
              <a:off x="5382184" y="2588590"/>
              <a:ext cx="531424" cy="226218"/>
            </a:xfrm>
            <a:custGeom>
              <a:avLst/>
              <a:gdLst>
                <a:gd name="T0" fmla="*/ 2 w 515"/>
                <a:gd name="T1" fmla="*/ 147 h 219"/>
                <a:gd name="T2" fmla="*/ 17 w 515"/>
                <a:gd name="T3" fmla="*/ 153 h 219"/>
                <a:gd name="T4" fmla="*/ 4 w 515"/>
                <a:gd name="T5" fmla="*/ 166 h 219"/>
                <a:gd name="T6" fmla="*/ 24 w 515"/>
                <a:gd name="T7" fmla="*/ 176 h 219"/>
                <a:gd name="T8" fmla="*/ 24 w 515"/>
                <a:gd name="T9" fmla="*/ 176 h 219"/>
                <a:gd name="T10" fmla="*/ 10 w 515"/>
                <a:gd name="T11" fmla="*/ 189 h 219"/>
                <a:gd name="T12" fmla="*/ 29 w 515"/>
                <a:gd name="T13" fmla="*/ 195 h 219"/>
                <a:gd name="T14" fmla="*/ 13 w 515"/>
                <a:gd name="T15" fmla="*/ 211 h 219"/>
                <a:gd name="T16" fmla="*/ 32 w 515"/>
                <a:gd name="T17" fmla="*/ 213 h 219"/>
                <a:gd name="T18" fmla="*/ 515 w 515"/>
                <a:gd name="T19" fmla="*/ 74 h 219"/>
                <a:gd name="T20" fmla="*/ 483 w 515"/>
                <a:gd name="T21" fmla="*/ 0 h 219"/>
                <a:gd name="T22" fmla="*/ 17 w 515"/>
                <a:gd name="T23" fmla="*/ 135 h 219"/>
                <a:gd name="T24" fmla="*/ 2 w 515"/>
                <a:gd name="T25" fmla="*/ 14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5" h="219">
                  <a:moveTo>
                    <a:pt x="2" y="147"/>
                  </a:moveTo>
                  <a:cubicBezTo>
                    <a:pt x="3" y="154"/>
                    <a:pt x="12" y="155"/>
                    <a:pt x="17" y="153"/>
                  </a:cubicBezTo>
                  <a:cubicBezTo>
                    <a:pt x="12" y="154"/>
                    <a:pt x="3" y="157"/>
                    <a:pt x="4" y="166"/>
                  </a:cubicBezTo>
                  <a:cubicBezTo>
                    <a:pt x="6" y="176"/>
                    <a:pt x="20" y="176"/>
                    <a:pt x="24" y="176"/>
                  </a:cubicBezTo>
                  <a:cubicBezTo>
                    <a:pt x="24" y="176"/>
                    <a:pt x="24" y="176"/>
                    <a:pt x="24" y="176"/>
                  </a:cubicBezTo>
                  <a:cubicBezTo>
                    <a:pt x="20" y="177"/>
                    <a:pt x="9" y="180"/>
                    <a:pt x="10" y="189"/>
                  </a:cubicBezTo>
                  <a:cubicBezTo>
                    <a:pt x="12" y="197"/>
                    <a:pt x="24" y="196"/>
                    <a:pt x="29" y="195"/>
                  </a:cubicBezTo>
                  <a:cubicBezTo>
                    <a:pt x="24" y="196"/>
                    <a:pt x="11" y="200"/>
                    <a:pt x="13" y="211"/>
                  </a:cubicBezTo>
                  <a:cubicBezTo>
                    <a:pt x="15" y="219"/>
                    <a:pt x="32" y="213"/>
                    <a:pt x="32" y="213"/>
                  </a:cubicBezTo>
                  <a:cubicBezTo>
                    <a:pt x="350" y="91"/>
                    <a:pt x="515" y="74"/>
                    <a:pt x="515" y="74"/>
                  </a:cubicBezTo>
                  <a:cubicBezTo>
                    <a:pt x="483" y="0"/>
                    <a:pt x="483" y="0"/>
                    <a:pt x="483" y="0"/>
                  </a:cubicBezTo>
                  <a:cubicBezTo>
                    <a:pt x="145" y="77"/>
                    <a:pt x="49" y="126"/>
                    <a:pt x="17" y="135"/>
                  </a:cubicBezTo>
                  <a:cubicBezTo>
                    <a:pt x="17" y="135"/>
                    <a:pt x="0" y="140"/>
                    <a:pt x="2" y="14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7" name="Freeform 7"/>
            <p:cNvSpPr/>
            <p:nvPr/>
          </p:nvSpPr>
          <p:spPr bwMode="auto">
            <a:xfrm>
              <a:off x="6604269" y="2090657"/>
              <a:ext cx="374714" cy="384192"/>
            </a:xfrm>
            <a:custGeom>
              <a:avLst/>
              <a:gdLst>
                <a:gd name="T0" fmla="*/ 151 w 363"/>
                <a:gd name="T1" fmla="*/ 4 h 372"/>
                <a:gd name="T2" fmla="*/ 147 w 363"/>
                <a:gd name="T3" fmla="*/ 20 h 372"/>
                <a:gd name="T4" fmla="*/ 133 w 363"/>
                <a:gd name="T5" fmla="*/ 9 h 372"/>
                <a:gd name="T6" fmla="*/ 126 w 363"/>
                <a:gd name="T7" fmla="*/ 30 h 372"/>
                <a:gd name="T8" fmla="*/ 126 w 363"/>
                <a:gd name="T9" fmla="*/ 30 h 372"/>
                <a:gd name="T10" fmla="*/ 111 w 363"/>
                <a:gd name="T11" fmla="*/ 18 h 372"/>
                <a:gd name="T12" fmla="*/ 107 w 363"/>
                <a:gd name="T13" fmla="*/ 37 h 372"/>
                <a:gd name="T14" fmla="*/ 89 w 363"/>
                <a:gd name="T15" fmla="*/ 24 h 372"/>
                <a:gd name="T16" fmla="*/ 90 w 363"/>
                <a:gd name="T17" fmla="*/ 43 h 372"/>
                <a:gd name="T18" fmla="*/ 0 w 363"/>
                <a:gd name="T19" fmla="*/ 293 h 372"/>
                <a:gd name="T20" fmla="*/ 16 w 363"/>
                <a:gd name="T21" fmla="*/ 372 h 372"/>
                <a:gd name="T22" fmla="*/ 165 w 363"/>
                <a:gd name="T23" fmla="*/ 17 h 372"/>
                <a:gd name="T24" fmla="*/ 151 w 363"/>
                <a:gd name="T25" fmla="*/ 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3" h="372">
                  <a:moveTo>
                    <a:pt x="151" y="4"/>
                  </a:moveTo>
                  <a:cubicBezTo>
                    <a:pt x="144" y="7"/>
                    <a:pt x="146" y="14"/>
                    <a:pt x="147" y="20"/>
                  </a:cubicBezTo>
                  <a:cubicBezTo>
                    <a:pt x="145" y="14"/>
                    <a:pt x="141" y="6"/>
                    <a:pt x="133" y="9"/>
                  </a:cubicBezTo>
                  <a:cubicBezTo>
                    <a:pt x="123" y="12"/>
                    <a:pt x="125" y="25"/>
                    <a:pt x="126" y="30"/>
                  </a:cubicBezTo>
                  <a:cubicBezTo>
                    <a:pt x="126" y="30"/>
                    <a:pt x="126" y="30"/>
                    <a:pt x="126" y="30"/>
                  </a:cubicBezTo>
                  <a:cubicBezTo>
                    <a:pt x="124" y="26"/>
                    <a:pt x="119" y="15"/>
                    <a:pt x="111" y="18"/>
                  </a:cubicBezTo>
                  <a:cubicBezTo>
                    <a:pt x="103" y="20"/>
                    <a:pt x="106" y="32"/>
                    <a:pt x="107" y="37"/>
                  </a:cubicBezTo>
                  <a:cubicBezTo>
                    <a:pt x="105" y="32"/>
                    <a:pt x="99" y="19"/>
                    <a:pt x="89" y="24"/>
                  </a:cubicBezTo>
                  <a:cubicBezTo>
                    <a:pt x="82" y="27"/>
                    <a:pt x="90" y="43"/>
                    <a:pt x="90" y="43"/>
                  </a:cubicBezTo>
                  <a:cubicBezTo>
                    <a:pt x="257" y="339"/>
                    <a:pt x="0" y="293"/>
                    <a:pt x="0" y="293"/>
                  </a:cubicBezTo>
                  <a:cubicBezTo>
                    <a:pt x="16" y="372"/>
                    <a:pt x="16" y="372"/>
                    <a:pt x="16" y="372"/>
                  </a:cubicBezTo>
                  <a:cubicBezTo>
                    <a:pt x="363" y="364"/>
                    <a:pt x="178" y="47"/>
                    <a:pt x="165" y="17"/>
                  </a:cubicBezTo>
                  <a:cubicBezTo>
                    <a:pt x="165" y="17"/>
                    <a:pt x="158" y="0"/>
                    <a:pt x="151" y="4"/>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8" name="Freeform 8"/>
            <p:cNvSpPr/>
            <p:nvPr/>
          </p:nvSpPr>
          <p:spPr bwMode="auto">
            <a:xfrm>
              <a:off x="6604269" y="2393335"/>
              <a:ext cx="58134" cy="81514"/>
            </a:xfrm>
            <a:custGeom>
              <a:avLst/>
              <a:gdLst>
                <a:gd name="T0" fmla="*/ 0 w 56"/>
                <a:gd name="T1" fmla="*/ 0 h 79"/>
                <a:gd name="T2" fmla="*/ 16 w 56"/>
                <a:gd name="T3" fmla="*/ 79 h 79"/>
                <a:gd name="T4" fmla="*/ 56 w 56"/>
                <a:gd name="T5" fmla="*/ 76 h 79"/>
                <a:gd name="T6" fmla="*/ 48 w 56"/>
                <a:gd name="T7" fmla="*/ 2 h 79"/>
                <a:gd name="T8" fmla="*/ 0 w 56"/>
                <a:gd name="T9" fmla="*/ 0 h 79"/>
              </a:gdLst>
              <a:ahLst/>
              <a:cxnLst>
                <a:cxn ang="0">
                  <a:pos x="T0" y="T1"/>
                </a:cxn>
                <a:cxn ang="0">
                  <a:pos x="T2" y="T3"/>
                </a:cxn>
                <a:cxn ang="0">
                  <a:pos x="T4" y="T5"/>
                </a:cxn>
                <a:cxn ang="0">
                  <a:pos x="T6" y="T7"/>
                </a:cxn>
                <a:cxn ang="0">
                  <a:pos x="T8" y="T9"/>
                </a:cxn>
              </a:cxnLst>
              <a:rect l="0" t="0" r="r" b="b"/>
              <a:pathLst>
                <a:path w="56" h="79">
                  <a:moveTo>
                    <a:pt x="0" y="0"/>
                  </a:moveTo>
                  <a:cubicBezTo>
                    <a:pt x="16" y="79"/>
                    <a:pt x="16" y="79"/>
                    <a:pt x="16" y="79"/>
                  </a:cubicBezTo>
                  <a:cubicBezTo>
                    <a:pt x="30" y="78"/>
                    <a:pt x="44" y="77"/>
                    <a:pt x="56" y="76"/>
                  </a:cubicBezTo>
                  <a:cubicBezTo>
                    <a:pt x="48" y="2"/>
                    <a:pt x="48" y="2"/>
                    <a:pt x="48" y="2"/>
                  </a:cubicBezTo>
                  <a:cubicBezTo>
                    <a:pt x="21" y="4"/>
                    <a:pt x="0" y="0"/>
                    <a:pt x="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9" name="Freeform 9"/>
            <p:cNvSpPr/>
            <p:nvPr/>
          </p:nvSpPr>
          <p:spPr bwMode="auto">
            <a:xfrm>
              <a:off x="5967319" y="2770576"/>
              <a:ext cx="980701" cy="478976"/>
            </a:xfrm>
            <a:custGeom>
              <a:avLst/>
              <a:gdLst>
                <a:gd name="T0" fmla="*/ 924 w 950"/>
                <a:gd name="T1" fmla="*/ 108 h 464"/>
                <a:gd name="T2" fmla="*/ 829 w 950"/>
                <a:gd name="T3" fmla="*/ 158 h 464"/>
                <a:gd name="T4" fmla="*/ 817 w 950"/>
                <a:gd name="T5" fmla="*/ 29 h 464"/>
                <a:gd name="T6" fmla="*/ 720 w 950"/>
                <a:gd name="T7" fmla="*/ 58 h 464"/>
                <a:gd name="T8" fmla="*/ 89 w 950"/>
                <a:gd name="T9" fmla="*/ 242 h 464"/>
                <a:gd name="T10" fmla="*/ 121 w 950"/>
                <a:gd name="T11" fmla="*/ 343 h 464"/>
                <a:gd name="T12" fmla="*/ 47 w 950"/>
                <a:gd name="T13" fmla="*/ 340 h 464"/>
                <a:gd name="T14" fmla="*/ 58 w 950"/>
                <a:gd name="T15" fmla="*/ 461 h 464"/>
                <a:gd name="T16" fmla="*/ 72 w 950"/>
                <a:gd name="T17" fmla="*/ 383 h 464"/>
                <a:gd name="T18" fmla="*/ 167 w 950"/>
                <a:gd name="T19" fmla="*/ 395 h 464"/>
                <a:gd name="T20" fmla="*/ 161 w 950"/>
                <a:gd name="T21" fmla="*/ 270 h 464"/>
                <a:gd name="T22" fmla="*/ 774 w 950"/>
                <a:gd name="T23" fmla="*/ 84 h 464"/>
                <a:gd name="T24" fmla="*/ 806 w 950"/>
                <a:gd name="T25" fmla="*/ 237 h 464"/>
                <a:gd name="T26" fmla="*/ 924 w 950"/>
                <a:gd name="T27" fmla="*/ 10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0" h="464">
                  <a:moveTo>
                    <a:pt x="924" y="108"/>
                  </a:moveTo>
                  <a:cubicBezTo>
                    <a:pt x="897" y="38"/>
                    <a:pt x="829" y="158"/>
                    <a:pt x="829" y="158"/>
                  </a:cubicBezTo>
                  <a:cubicBezTo>
                    <a:pt x="829" y="158"/>
                    <a:pt x="844" y="60"/>
                    <a:pt x="817" y="29"/>
                  </a:cubicBezTo>
                  <a:cubicBezTo>
                    <a:pt x="791" y="0"/>
                    <a:pt x="735" y="46"/>
                    <a:pt x="720" y="58"/>
                  </a:cubicBezTo>
                  <a:cubicBezTo>
                    <a:pt x="89" y="242"/>
                    <a:pt x="89" y="242"/>
                    <a:pt x="89" y="242"/>
                  </a:cubicBezTo>
                  <a:cubicBezTo>
                    <a:pt x="121" y="343"/>
                    <a:pt x="121" y="343"/>
                    <a:pt x="121" y="343"/>
                  </a:cubicBezTo>
                  <a:cubicBezTo>
                    <a:pt x="47" y="340"/>
                    <a:pt x="47" y="340"/>
                    <a:pt x="47" y="340"/>
                  </a:cubicBezTo>
                  <a:cubicBezTo>
                    <a:pt x="47" y="340"/>
                    <a:pt x="0" y="457"/>
                    <a:pt x="58" y="461"/>
                  </a:cubicBezTo>
                  <a:cubicBezTo>
                    <a:pt x="116" y="464"/>
                    <a:pt x="72" y="383"/>
                    <a:pt x="72" y="383"/>
                  </a:cubicBezTo>
                  <a:cubicBezTo>
                    <a:pt x="72" y="383"/>
                    <a:pt x="129" y="410"/>
                    <a:pt x="167" y="395"/>
                  </a:cubicBezTo>
                  <a:cubicBezTo>
                    <a:pt x="197" y="384"/>
                    <a:pt x="167" y="297"/>
                    <a:pt x="161" y="270"/>
                  </a:cubicBezTo>
                  <a:cubicBezTo>
                    <a:pt x="580" y="216"/>
                    <a:pt x="768" y="88"/>
                    <a:pt x="774" y="84"/>
                  </a:cubicBezTo>
                  <a:cubicBezTo>
                    <a:pt x="774" y="84"/>
                    <a:pt x="792" y="186"/>
                    <a:pt x="806" y="237"/>
                  </a:cubicBezTo>
                  <a:cubicBezTo>
                    <a:pt x="806" y="237"/>
                    <a:pt x="950" y="178"/>
                    <a:pt x="924" y="108"/>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0" name="Freeform 10"/>
            <p:cNvSpPr/>
            <p:nvPr/>
          </p:nvSpPr>
          <p:spPr bwMode="auto">
            <a:xfrm>
              <a:off x="6605533" y="2393335"/>
              <a:ext cx="126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0" y="0"/>
                    <a:pt x="0" y="0"/>
                    <a:pt x="0"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1" name="Freeform 12"/>
            <p:cNvSpPr/>
            <p:nvPr/>
          </p:nvSpPr>
          <p:spPr bwMode="auto">
            <a:xfrm>
              <a:off x="5784069" y="1592092"/>
              <a:ext cx="819568" cy="996499"/>
            </a:xfrm>
            <a:custGeom>
              <a:avLst/>
              <a:gdLst>
                <a:gd name="T0" fmla="*/ 794 w 794"/>
                <a:gd name="T1" fmla="*/ 771 h 965"/>
                <a:gd name="T2" fmla="*/ 152 w 794"/>
                <a:gd name="T3" fmla="*/ 398 h 965"/>
                <a:gd name="T4" fmla="*/ 94 w 794"/>
                <a:gd name="T5" fmla="*/ 965 h 965"/>
                <a:gd name="T6" fmla="*/ 794 w 794"/>
                <a:gd name="T7" fmla="*/ 771 h 965"/>
              </a:gdLst>
              <a:ahLst/>
              <a:cxnLst>
                <a:cxn ang="0">
                  <a:pos x="T0" y="T1"/>
                </a:cxn>
                <a:cxn ang="0">
                  <a:pos x="T2" y="T3"/>
                </a:cxn>
                <a:cxn ang="0">
                  <a:pos x="T4" y="T5"/>
                </a:cxn>
                <a:cxn ang="0">
                  <a:pos x="T6" y="T7"/>
                </a:cxn>
              </a:cxnLst>
              <a:rect l="0" t="0" r="r" b="b"/>
              <a:pathLst>
                <a:path w="794" h="965">
                  <a:moveTo>
                    <a:pt x="794" y="771"/>
                  </a:moveTo>
                  <a:cubicBezTo>
                    <a:pt x="794" y="771"/>
                    <a:pt x="679" y="0"/>
                    <a:pt x="152" y="398"/>
                  </a:cubicBezTo>
                  <a:cubicBezTo>
                    <a:pt x="152" y="398"/>
                    <a:pt x="0" y="581"/>
                    <a:pt x="94" y="965"/>
                  </a:cubicBezTo>
                  <a:cubicBezTo>
                    <a:pt x="698" y="934"/>
                    <a:pt x="794" y="771"/>
                    <a:pt x="794" y="77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2" name="Freeform 13"/>
            <p:cNvSpPr/>
            <p:nvPr/>
          </p:nvSpPr>
          <p:spPr bwMode="auto">
            <a:xfrm>
              <a:off x="5473809" y="1554810"/>
              <a:ext cx="1217662" cy="1033780"/>
            </a:xfrm>
            <a:custGeom>
              <a:avLst/>
              <a:gdLst>
                <a:gd name="T0" fmla="*/ 951 w 1179"/>
                <a:gd name="T1" fmla="*/ 33 h 1001"/>
                <a:gd name="T2" fmla="*/ 504 w 1179"/>
                <a:gd name="T3" fmla="*/ 500 h 1001"/>
                <a:gd name="T4" fmla="*/ 502 w 1179"/>
                <a:gd name="T5" fmla="*/ 685 h 1001"/>
                <a:gd name="T6" fmla="*/ 421 w 1179"/>
                <a:gd name="T7" fmla="*/ 710 h 1001"/>
                <a:gd name="T8" fmla="*/ 498 w 1179"/>
                <a:gd name="T9" fmla="*/ 738 h 1001"/>
                <a:gd name="T10" fmla="*/ 394 w 1179"/>
                <a:gd name="T11" fmla="*/ 1001 h 1001"/>
                <a:gd name="T12" fmla="*/ 340 w 1179"/>
                <a:gd name="T13" fmla="*/ 331 h 1001"/>
                <a:gd name="T14" fmla="*/ 479 w 1179"/>
                <a:gd name="T15" fmla="*/ 115 h 1001"/>
                <a:gd name="T16" fmla="*/ 951 w 1179"/>
                <a:gd name="T17" fmla="*/ 33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9" h="1001">
                  <a:moveTo>
                    <a:pt x="951" y="33"/>
                  </a:moveTo>
                  <a:cubicBezTo>
                    <a:pt x="951" y="33"/>
                    <a:pt x="1179" y="438"/>
                    <a:pt x="504" y="500"/>
                  </a:cubicBezTo>
                  <a:cubicBezTo>
                    <a:pt x="502" y="685"/>
                    <a:pt x="502" y="685"/>
                    <a:pt x="502" y="685"/>
                  </a:cubicBezTo>
                  <a:cubicBezTo>
                    <a:pt x="502" y="685"/>
                    <a:pt x="423" y="637"/>
                    <a:pt x="421" y="710"/>
                  </a:cubicBezTo>
                  <a:cubicBezTo>
                    <a:pt x="419" y="783"/>
                    <a:pt x="498" y="738"/>
                    <a:pt x="498" y="738"/>
                  </a:cubicBezTo>
                  <a:cubicBezTo>
                    <a:pt x="498" y="738"/>
                    <a:pt x="468" y="934"/>
                    <a:pt x="394" y="1001"/>
                  </a:cubicBezTo>
                  <a:cubicBezTo>
                    <a:pt x="394" y="1001"/>
                    <a:pt x="0" y="320"/>
                    <a:pt x="340" y="331"/>
                  </a:cubicBezTo>
                  <a:cubicBezTo>
                    <a:pt x="340" y="331"/>
                    <a:pt x="303" y="208"/>
                    <a:pt x="479" y="115"/>
                  </a:cubicBezTo>
                  <a:cubicBezTo>
                    <a:pt x="697" y="0"/>
                    <a:pt x="908" y="240"/>
                    <a:pt x="951" y="3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3" name="Freeform 14"/>
            <p:cNvSpPr/>
            <p:nvPr/>
          </p:nvSpPr>
          <p:spPr bwMode="auto">
            <a:xfrm>
              <a:off x="5880749" y="2388280"/>
              <a:ext cx="830310" cy="631895"/>
            </a:xfrm>
            <a:custGeom>
              <a:avLst/>
              <a:gdLst>
                <a:gd name="T0" fmla="*/ 700 w 804"/>
                <a:gd name="T1" fmla="*/ 0 h 612"/>
                <a:gd name="T2" fmla="*/ 804 w 804"/>
                <a:gd name="T3" fmla="*/ 428 h 612"/>
                <a:gd name="T4" fmla="*/ 173 w 804"/>
                <a:gd name="T5" fmla="*/ 612 h 612"/>
                <a:gd name="T6" fmla="*/ 0 w 804"/>
                <a:gd name="T7" fmla="*/ 194 h 612"/>
                <a:gd name="T8" fmla="*/ 700 w 804"/>
                <a:gd name="T9" fmla="*/ 0 h 612"/>
              </a:gdLst>
              <a:ahLst/>
              <a:cxnLst>
                <a:cxn ang="0">
                  <a:pos x="T0" y="T1"/>
                </a:cxn>
                <a:cxn ang="0">
                  <a:pos x="T2" y="T3"/>
                </a:cxn>
                <a:cxn ang="0">
                  <a:pos x="T4" y="T5"/>
                </a:cxn>
                <a:cxn ang="0">
                  <a:pos x="T6" y="T7"/>
                </a:cxn>
                <a:cxn ang="0">
                  <a:pos x="T8" y="T9"/>
                </a:cxn>
              </a:cxnLst>
              <a:rect l="0" t="0" r="r" b="b"/>
              <a:pathLst>
                <a:path w="804" h="612">
                  <a:moveTo>
                    <a:pt x="700" y="0"/>
                  </a:moveTo>
                  <a:cubicBezTo>
                    <a:pt x="804" y="428"/>
                    <a:pt x="804" y="428"/>
                    <a:pt x="804" y="428"/>
                  </a:cubicBezTo>
                  <a:cubicBezTo>
                    <a:pt x="804" y="428"/>
                    <a:pt x="555" y="554"/>
                    <a:pt x="173" y="612"/>
                  </a:cubicBezTo>
                  <a:cubicBezTo>
                    <a:pt x="0" y="194"/>
                    <a:pt x="0" y="194"/>
                    <a:pt x="0" y="194"/>
                  </a:cubicBezTo>
                  <a:cubicBezTo>
                    <a:pt x="0" y="194"/>
                    <a:pt x="485" y="140"/>
                    <a:pt x="70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34" name="Freeform 16"/>
            <p:cNvSpPr/>
            <p:nvPr/>
          </p:nvSpPr>
          <p:spPr bwMode="auto">
            <a:xfrm>
              <a:off x="6152464" y="2488751"/>
              <a:ext cx="341855" cy="321003"/>
            </a:xfrm>
            <a:custGeom>
              <a:avLst/>
              <a:gdLst>
                <a:gd name="T0" fmla="*/ 300 w 331"/>
                <a:gd name="T1" fmla="*/ 0 h 311"/>
                <a:gd name="T2" fmla="*/ 322 w 331"/>
                <a:gd name="T3" fmla="*/ 24 h 311"/>
                <a:gd name="T4" fmla="*/ 310 w 331"/>
                <a:gd name="T5" fmla="*/ 61 h 311"/>
                <a:gd name="T6" fmla="*/ 76 w 331"/>
                <a:gd name="T7" fmla="*/ 311 h 311"/>
                <a:gd name="T8" fmla="*/ 0 w 331"/>
                <a:gd name="T9" fmla="*/ 253 h 311"/>
                <a:gd name="T10" fmla="*/ 60 w 331"/>
                <a:gd name="T11" fmla="*/ 186 h 311"/>
                <a:gd name="T12" fmla="*/ 270 w 331"/>
                <a:gd name="T13" fmla="*/ 75 h 311"/>
                <a:gd name="T14" fmla="*/ 237 w 331"/>
                <a:gd name="T15" fmla="*/ 48 h 311"/>
                <a:gd name="T16" fmla="*/ 244 w 331"/>
                <a:gd name="T17" fmla="*/ 22 h 311"/>
                <a:gd name="T18" fmla="*/ 300 w 331"/>
                <a:gd name="T19"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311">
                  <a:moveTo>
                    <a:pt x="300" y="0"/>
                  </a:moveTo>
                  <a:cubicBezTo>
                    <a:pt x="322" y="24"/>
                    <a:pt x="322" y="24"/>
                    <a:pt x="322" y="24"/>
                  </a:cubicBezTo>
                  <a:cubicBezTo>
                    <a:pt x="310" y="61"/>
                    <a:pt x="310" y="61"/>
                    <a:pt x="310" y="61"/>
                  </a:cubicBezTo>
                  <a:cubicBezTo>
                    <a:pt x="310" y="61"/>
                    <a:pt x="331" y="257"/>
                    <a:pt x="76" y="311"/>
                  </a:cubicBezTo>
                  <a:cubicBezTo>
                    <a:pt x="0" y="253"/>
                    <a:pt x="0" y="253"/>
                    <a:pt x="0" y="253"/>
                  </a:cubicBezTo>
                  <a:cubicBezTo>
                    <a:pt x="60" y="186"/>
                    <a:pt x="60" y="186"/>
                    <a:pt x="60" y="186"/>
                  </a:cubicBezTo>
                  <a:cubicBezTo>
                    <a:pt x="275" y="190"/>
                    <a:pt x="270" y="75"/>
                    <a:pt x="270" y="75"/>
                  </a:cubicBezTo>
                  <a:cubicBezTo>
                    <a:pt x="237" y="48"/>
                    <a:pt x="237" y="48"/>
                    <a:pt x="237" y="48"/>
                  </a:cubicBezTo>
                  <a:cubicBezTo>
                    <a:pt x="244" y="22"/>
                    <a:pt x="244" y="22"/>
                    <a:pt x="244" y="22"/>
                  </a:cubicBezTo>
                  <a:lnTo>
                    <a:pt x="300" y="0"/>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5" name="Freeform 17"/>
            <p:cNvSpPr/>
            <p:nvPr/>
          </p:nvSpPr>
          <p:spPr bwMode="auto">
            <a:xfrm>
              <a:off x="5397349" y="2746564"/>
              <a:ext cx="2528" cy="1264"/>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1"/>
                    <a:pt x="2" y="0"/>
                  </a:cubicBezTo>
                  <a:cubicBezTo>
                    <a:pt x="2" y="0"/>
                    <a:pt x="1" y="1"/>
                    <a:pt x="0" y="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6" name="Freeform 18"/>
            <p:cNvSpPr/>
            <p:nvPr/>
          </p:nvSpPr>
          <p:spPr bwMode="auto">
            <a:xfrm>
              <a:off x="5828302" y="2588590"/>
              <a:ext cx="85306" cy="87202"/>
            </a:xfrm>
            <a:custGeom>
              <a:avLst/>
              <a:gdLst>
                <a:gd name="T0" fmla="*/ 51 w 83"/>
                <a:gd name="T1" fmla="*/ 0 h 84"/>
                <a:gd name="T2" fmla="*/ 0 w 83"/>
                <a:gd name="T3" fmla="*/ 12 h 84"/>
                <a:gd name="T4" fmla="*/ 25 w 83"/>
                <a:gd name="T5" fmla="*/ 84 h 84"/>
                <a:gd name="T6" fmla="*/ 83 w 83"/>
                <a:gd name="T7" fmla="*/ 74 h 84"/>
                <a:gd name="T8" fmla="*/ 51 w 83"/>
                <a:gd name="T9" fmla="*/ 0 h 84"/>
              </a:gdLst>
              <a:ahLst/>
              <a:cxnLst>
                <a:cxn ang="0">
                  <a:pos x="T0" y="T1"/>
                </a:cxn>
                <a:cxn ang="0">
                  <a:pos x="T2" y="T3"/>
                </a:cxn>
                <a:cxn ang="0">
                  <a:pos x="T4" y="T5"/>
                </a:cxn>
                <a:cxn ang="0">
                  <a:pos x="T6" y="T7"/>
                </a:cxn>
                <a:cxn ang="0">
                  <a:pos x="T8" y="T9"/>
                </a:cxn>
              </a:cxnLst>
              <a:rect l="0" t="0" r="r" b="b"/>
              <a:pathLst>
                <a:path w="83" h="84">
                  <a:moveTo>
                    <a:pt x="51" y="0"/>
                  </a:moveTo>
                  <a:cubicBezTo>
                    <a:pt x="34" y="4"/>
                    <a:pt x="17" y="8"/>
                    <a:pt x="0" y="12"/>
                  </a:cubicBezTo>
                  <a:cubicBezTo>
                    <a:pt x="25" y="84"/>
                    <a:pt x="25" y="84"/>
                    <a:pt x="25" y="84"/>
                  </a:cubicBezTo>
                  <a:cubicBezTo>
                    <a:pt x="64" y="76"/>
                    <a:pt x="83" y="74"/>
                    <a:pt x="83" y="74"/>
                  </a:cubicBezTo>
                  <a:lnTo>
                    <a:pt x="51"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37" name="Freeform 19"/>
            <p:cNvSpPr/>
            <p:nvPr/>
          </p:nvSpPr>
          <p:spPr bwMode="auto">
            <a:xfrm>
              <a:off x="6247248" y="2266324"/>
              <a:ext cx="245807" cy="157974"/>
            </a:xfrm>
            <a:custGeom>
              <a:avLst/>
              <a:gdLst>
                <a:gd name="T0" fmla="*/ 0 w 238"/>
                <a:gd name="T1" fmla="*/ 65 h 153"/>
                <a:gd name="T2" fmla="*/ 137 w 238"/>
                <a:gd name="T3" fmla="*/ 125 h 153"/>
                <a:gd name="T4" fmla="*/ 199 w 238"/>
                <a:gd name="T5" fmla="*/ 0 h 153"/>
                <a:gd name="T6" fmla="*/ 0 w 238"/>
                <a:gd name="T7" fmla="*/ 65 h 153"/>
              </a:gdLst>
              <a:ahLst/>
              <a:cxnLst>
                <a:cxn ang="0">
                  <a:pos x="T0" y="T1"/>
                </a:cxn>
                <a:cxn ang="0">
                  <a:pos x="T2" y="T3"/>
                </a:cxn>
                <a:cxn ang="0">
                  <a:pos x="T4" y="T5"/>
                </a:cxn>
                <a:cxn ang="0">
                  <a:pos x="T6" y="T7"/>
                </a:cxn>
              </a:cxnLst>
              <a:rect l="0" t="0" r="r" b="b"/>
              <a:pathLst>
                <a:path w="238" h="153">
                  <a:moveTo>
                    <a:pt x="0" y="65"/>
                  </a:moveTo>
                  <a:cubicBezTo>
                    <a:pt x="12" y="99"/>
                    <a:pt x="39" y="153"/>
                    <a:pt x="137" y="125"/>
                  </a:cubicBezTo>
                  <a:cubicBezTo>
                    <a:pt x="238" y="96"/>
                    <a:pt x="199" y="0"/>
                    <a:pt x="199" y="0"/>
                  </a:cubicBezTo>
                  <a:cubicBezTo>
                    <a:pt x="199" y="0"/>
                    <a:pt x="85" y="3"/>
                    <a:pt x="0" y="65"/>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8" name="Freeform 20"/>
            <p:cNvSpPr/>
            <p:nvPr/>
          </p:nvSpPr>
          <p:spPr bwMode="auto">
            <a:xfrm>
              <a:off x="6137930" y="2189233"/>
              <a:ext cx="54343" cy="94784"/>
            </a:xfrm>
            <a:custGeom>
              <a:avLst/>
              <a:gdLst>
                <a:gd name="T0" fmla="*/ 46 w 53"/>
                <a:gd name="T1" fmla="*/ 40 h 92"/>
                <a:gd name="T2" fmla="*/ 40 w 53"/>
                <a:gd name="T3" fmla="*/ 89 h 92"/>
                <a:gd name="T4" fmla="*/ 8 w 53"/>
                <a:gd name="T5" fmla="*/ 52 h 92"/>
                <a:gd name="T6" fmla="*/ 13 w 53"/>
                <a:gd name="T7" fmla="*/ 3 h 92"/>
                <a:gd name="T8" fmla="*/ 46 w 53"/>
                <a:gd name="T9" fmla="*/ 40 h 92"/>
              </a:gdLst>
              <a:ahLst/>
              <a:cxnLst>
                <a:cxn ang="0">
                  <a:pos x="T0" y="T1"/>
                </a:cxn>
                <a:cxn ang="0">
                  <a:pos x="T2" y="T3"/>
                </a:cxn>
                <a:cxn ang="0">
                  <a:pos x="T4" y="T5"/>
                </a:cxn>
                <a:cxn ang="0">
                  <a:pos x="T6" y="T7"/>
                </a:cxn>
                <a:cxn ang="0">
                  <a:pos x="T8" y="T9"/>
                </a:cxn>
              </a:cxnLst>
              <a:rect l="0" t="0" r="r" b="b"/>
              <a:pathLst>
                <a:path w="53" h="92">
                  <a:moveTo>
                    <a:pt x="46" y="40"/>
                  </a:moveTo>
                  <a:cubicBezTo>
                    <a:pt x="53" y="64"/>
                    <a:pt x="50" y="86"/>
                    <a:pt x="40" y="89"/>
                  </a:cubicBezTo>
                  <a:cubicBezTo>
                    <a:pt x="30" y="92"/>
                    <a:pt x="15" y="76"/>
                    <a:pt x="8" y="52"/>
                  </a:cubicBezTo>
                  <a:cubicBezTo>
                    <a:pt x="0" y="28"/>
                    <a:pt x="3" y="6"/>
                    <a:pt x="13" y="3"/>
                  </a:cubicBezTo>
                  <a:cubicBezTo>
                    <a:pt x="24" y="0"/>
                    <a:pt x="38" y="16"/>
                    <a:pt x="46" y="4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9" name="Freeform 21"/>
            <p:cNvSpPr/>
            <p:nvPr/>
          </p:nvSpPr>
          <p:spPr bwMode="auto">
            <a:xfrm>
              <a:off x="6427970" y="2098240"/>
              <a:ext cx="54975" cy="96048"/>
            </a:xfrm>
            <a:custGeom>
              <a:avLst/>
              <a:gdLst>
                <a:gd name="T0" fmla="*/ 45 w 53"/>
                <a:gd name="T1" fmla="*/ 41 h 93"/>
                <a:gd name="T2" fmla="*/ 40 w 53"/>
                <a:gd name="T3" fmla="*/ 90 h 93"/>
                <a:gd name="T4" fmla="*/ 8 w 53"/>
                <a:gd name="T5" fmla="*/ 53 h 93"/>
                <a:gd name="T6" fmla="*/ 13 w 53"/>
                <a:gd name="T7" fmla="*/ 4 h 93"/>
                <a:gd name="T8" fmla="*/ 45 w 53"/>
                <a:gd name="T9" fmla="*/ 41 h 93"/>
              </a:gdLst>
              <a:ahLst/>
              <a:cxnLst>
                <a:cxn ang="0">
                  <a:pos x="T0" y="T1"/>
                </a:cxn>
                <a:cxn ang="0">
                  <a:pos x="T2" y="T3"/>
                </a:cxn>
                <a:cxn ang="0">
                  <a:pos x="T4" y="T5"/>
                </a:cxn>
                <a:cxn ang="0">
                  <a:pos x="T6" y="T7"/>
                </a:cxn>
                <a:cxn ang="0">
                  <a:pos x="T8" y="T9"/>
                </a:cxn>
              </a:cxnLst>
              <a:rect l="0" t="0" r="r" b="b"/>
              <a:pathLst>
                <a:path w="53" h="93">
                  <a:moveTo>
                    <a:pt x="45" y="41"/>
                  </a:moveTo>
                  <a:cubicBezTo>
                    <a:pt x="53" y="65"/>
                    <a:pt x="50" y="87"/>
                    <a:pt x="40" y="90"/>
                  </a:cubicBezTo>
                  <a:cubicBezTo>
                    <a:pt x="29" y="93"/>
                    <a:pt x="15" y="76"/>
                    <a:pt x="8" y="53"/>
                  </a:cubicBezTo>
                  <a:cubicBezTo>
                    <a:pt x="0" y="29"/>
                    <a:pt x="3" y="7"/>
                    <a:pt x="13" y="4"/>
                  </a:cubicBezTo>
                  <a:cubicBezTo>
                    <a:pt x="24" y="0"/>
                    <a:pt x="38" y="17"/>
                    <a:pt x="45" y="4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Tree>
  </p:cSld>
  <p:clrMapOvr>
    <a:masterClrMapping/>
  </p:clrMapOvr>
  <mc:AlternateContent xmlns:mc="http://schemas.openxmlformats.org/markup-compatibility/2006" xmlns:p14="http://schemas.microsoft.com/office/powerpoint/2010/main">
    <mc:Choice Requires="p14">
      <p:transition spd="slow" p14:dur="25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85"/>
                                        </p:tgtEl>
                                        <p:attrNameLst>
                                          <p:attrName>style.visibility</p:attrName>
                                        </p:attrNameLst>
                                      </p:cBhvr>
                                      <p:to>
                                        <p:strVal val="visible"/>
                                      </p:to>
                                    </p:set>
                                    <p:animEffect transition="in" filter="barn(inVertical)">
                                      <p:cBhvr>
                                        <p:cTn id="7" dur="500"/>
                                        <p:tgtEl>
                                          <p:spTgt spid="28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24"/>
                                        </p:tgtEl>
                                        <p:attrNameLst>
                                          <p:attrName>style.visibility</p:attrName>
                                        </p:attrNameLst>
                                      </p:cBhvr>
                                      <p:to>
                                        <p:strVal val="visible"/>
                                      </p:to>
                                    </p:set>
                                    <p:anim calcmode="lin" valueType="num">
                                      <p:cBhvr additive="base">
                                        <p:cTn id="11" dur="500" fill="hold"/>
                                        <p:tgtEl>
                                          <p:spTgt spid="324"/>
                                        </p:tgtEl>
                                        <p:attrNameLst>
                                          <p:attrName>ppt_x</p:attrName>
                                        </p:attrNameLst>
                                      </p:cBhvr>
                                      <p:tavLst>
                                        <p:tav tm="0">
                                          <p:val>
                                            <p:strVal val="#ppt_x"/>
                                          </p:val>
                                        </p:tav>
                                        <p:tav tm="100000">
                                          <p:val>
                                            <p:strVal val="#ppt_x"/>
                                          </p:val>
                                        </p:tav>
                                      </p:tavLst>
                                    </p:anim>
                                    <p:anim calcmode="lin" valueType="num">
                                      <p:cBhvr additive="base">
                                        <p:cTn id="12" dur="500" fill="hold"/>
                                        <p:tgtEl>
                                          <p:spTgt spid="32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500"/>
                            </p:stCondLst>
                            <p:childTnLst>
                              <p:par>
                                <p:cTn id="19" presetID="18" presetClass="entr" presetSubtype="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strips(downRight)">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50</a:t>
            </a:fld>
            <a:endParaRPr lang="en-US"/>
          </a:p>
        </p:txBody>
      </p:sp>
      <p:sp>
        <p:nvSpPr>
          <p:cNvPr id="3" name="内容占位符 2"/>
          <p:cNvSpPr>
            <a:spLocks noGrp="1"/>
          </p:cNvSpPr>
          <p:nvPr>
            <p:ph idx="1"/>
          </p:nvPr>
        </p:nvSpPr>
        <p:spPr>
          <a:xfrm>
            <a:off x="587134" y="185693"/>
            <a:ext cx="11223849" cy="6000003"/>
          </a:xfrm>
          <a:solidFill>
            <a:srgbClr val="FFFFFF">
              <a:alpha val="31000"/>
            </a:srgbClr>
          </a:solidFill>
        </p:spPr>
        <p:txBody>
          <a:bodyPr>
            <a:normAutofit fontScale="92500" lnSpcReduction="1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400" b="1" dirty="0">
                <a:latin typeface="微软雅黑" panose="020B0503020204020204" pitchFamily="34" charset="-122"/>
                <a:ea typeface="微软雅黑" panose="020B0503020204020204" pitchFamily="34" charset="-122"/>
              </a:rPr>
              <a:t>6. </a:t>
            </a:r>
            <a:r>
              <a:rPr lang="zh-CN" altLang="en-US" sz="2400" b="1" dirty="0">
                <a:latin typeface="微软雅黑" panose="020B0503020204020204" pitchFamily="34" charset="-122"/>
                <a:ea typeface="微软雅黑" panose="020B0503020204020204" pitchFamily="34" charset="-122"/>
              </a:rPr>
              <a:t>本题考查形容词。</a:t>
            </a:r>
            <a:r>
              <a:rPr lang="en-US" altLang="zh-CN" sz="2400" b="1" dirty="0">
                <a:latin typeface="微软雅黑" panose="020B0503020204020204" pitchFamily="34" charset="-122"/>
                <a:ea typeface="微软雅黑" panose="020B0503020204020204" pitchFamily="34" charset="-122"/>
              </a:rPr>
              <a:t>strict“</a:t>
            </a:r>
            <a:r>
              <a:rPr lang="zh-CN" altLang="en-US" sz="2400" b="1" dirty="0">
                <a:latin typeface="微软雅黑" panose="020B0503020204020204" pitchFamily="34" charset="-122"/>
                <a:ea typeface="微软雅黑" panose="020B0503020204020204" pitchFamily="34" charset="-122"/>
              </a:rPr>
              <a:t>严格的”，</a:t>
            </a:r>
            <a:r>
              <a:rPr lang="en-US" altLang="zh-CN" sz="2400" b="1" dirty="0">
                <a:latin typeface="微软雅黑" panose="020B0503020204020204" pitchFamily="34" charset="-122"/>
                <a:ea typeface="微软雅黑" panose="020B0503020204020204" pitchFamily="34" charset="-122"/>
              </a:rPr>
              <a:t>be strict with sb.“</a:t>
            </a:r>
            <a:r>
              <a:rPr lang="zh-CN" altLang="en-US" sz="2400" b="1" dirty="0">
                <a:latin typeface="微软雅黑" panose="020B0503020204020204" pitchFamily="34" charset="-122"/>
                <a:ea typeface="微软雅黑" panose="020B0503020204020204" pitchFamily="34" charset="-122"/>
              </a:rPr>
              <a:t>对</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严格”，结合句意“新来的老师对我们很</a:t>
            </a:r>
            <a:r>
              <a:rPr lang="zh-CN" altLang="en-US" sz="2400" b="1" u="sng" dirty="0">
                <a:latin typeface="微软雅黑" panose="020B0503020204020204" pitchFamily="34" charset="-122"/>
                <a:ea typeface="微软雅黑" panose="020B0503020204020204" pitchFamily="34" charset="-122"/>
              </a:rPr>
              <a:t>严格</a:t>
            </a:r>
            <a:r>
              <a:rPr lang="zh-CN" altLang="en-US" sz="2400" b="1" dirty="0">
                <a:latin typeface="微软雅黑" panose="020B0503020204020204" pitchFamily="34" charset="-122"/>
                <a:ea typeface="微软雅黑" panose="020B0503020204020204" pitchFamily="34" charset="-122"/>
              </a:rPr>
              <a:t>，但他也很公平”，故此题正确答案为：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7. </a:t>
            </a:r>
            <a:r>
              <a:rPr lang="zh-CN" altLang="en-US" sz="2400" b="1" dirty="0">
                <a:latin typeface="微软雅黑" panose="020B0503020204020204" pitchFamily="34" charset="-122"/>
                <a:ea typeface="微软雅黑" panose="020B0503020204020204" pitchFamily="34" charset="-122"/>
              </a:rPr>
              <a:t>本题考查动词。</a:t>
            </a:r>
            <a:r>
              <a:rPr lang="en-US" altLang="zh-CN" sz="2400" b="1" dirty="0">
                <a:latin typeface="微软雅黑" panose="020B0503020204020204" pitchFamily="34" charset="-122"/>
                <a:ea typeface="微软雅黑" panose="020B0503020204020204" pitchFamily="34" charset="-122"/>
              </a:rPr>
              <a:t>supply“</a:t>
            </a:r>
            <a:r>
              <a:rPr lang="zh-CN" altLang="en-US" sz="2400" b="1" dirty="0">
                <a:latin typeface="微软雅黑" panose="020B0503020204020204" pitchFamily="34" charset="-122"/>
                <a:ea typeface="微软雅黑" panose="020B0503020204020204" pitchFamily="34" charset="-122"/>
              </a:rPr>
              <a:t>供应”，结合句意“牛奶和面包将</a:t>
            </a:r>
            <a:r>
              <a:rPr lang="zh-CN" altLang="en-US" sz="2400" b="1" u="sng" dirty="0">
                <a:latin typeface="微软雅黑" panose="020B0503020204020204" pitchFamily="34" charset="-122"/>
                <a:ea typeface="微软雅黑" panose="020B0503020204020204" pitchFamily="34" charset="-122"/>
              </a:rPr>
              <a:t>供应</a:t>
            </a:r>
            <a:r>
              <a:rPr lang="zh-CN" altLang="en-US" sz="2400" b="1" dirty="0">
                <a:latin typeface="微软雅黑" panose="020B0503020204020204" pitchFamily="34" charset="-122"/>
                <a:ea typeface="微软雅黑" panose="020B0503020204020204" pitchFamily="34" charset="-122"/>
              </a:rPr>
              <a:t>给农村的学生”，故此题正确答案为：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8. </a:t>
            </a:r>
            <a:r>
              <a:rPr lang="zh-CN" altLang="en-US" sz="2400" b="1" dirty="0">
                <a:latin typeface="微软雅黑" panose="020B0503020204020204" pitchFamily="34" charset="-122"/>
                <a:ea typeface="微软雅黑" panose="020B0503020204020204" pitchFamily="34" charset="-122"/>
              </a:rPr>
              <a:t>本题考查形容词。</a:t>
            </a:r>
            <a:r>
              <a:rPr lang="en-US" altLang="zh-CN" sz="2400" b="1" dirty="0">
                <a:latin typeface="微软雅黑" panose="020B0503020204020204" pitchFamily="34" charset="-122"/>
                <a:ea typeface="微软雅黑" panose="020B0503020204020204" pitchFamily="34" charset="-122"/>
              </a:rPr>
              <a:t>bitter“</a:t>
            </a:r>
            <a:r>
              <a:rPr lang="zh-CN" altLang="en-US" sz="2400" b="1" dirty="0">
                <a:latin typeface="微软雅黑" panose="020B0503020204020204" pitchFamily="34" charset="-122"/>
                <a:ea typeface="微软雅黑" panose="020B0503020204020204" pitchFamily="34" charset="-122"/>
              </a:rPr>
              <a:t>苦的”，结合句意“房主发现咖啡不</a:t>
            </a:r>
            <a:r>
              <a:rPr lang="zh-CN" altLang="en-US" sz="2400" b="1" u="sng" dirty="0">
                <a:latin typeface="微软雅黑" panose="020B0503020204020204" pitchFamily="34" charset="-122"/>
                <a:ea typeface="微软雅黑" panose="020B0503020204020204" pitchFamily="34" charset="-122"/>
              </a:rPr>
              <a:t>苦</a:t>
            </a:r>
            <a:r>
              <a:rPr lang="zh-CN" altLang="en-US" sz="2400" b="1" dirty="0">
                <a:latin typeface="微软雅黑" panose="020B0503020204020204" pitchFamily="34" charset="-122"/>
                <a:ea typeface="微软雅黑" panose="020B0503020204020204" pitchFamily="34" charset="-122"/>
              </a:rPr>
              <a:t>”，故此题正确答案为：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9. </a:t>
            </a:r>
            <a:r>
              <a:rPr lang="zh-CN" altLang="en-US" sz="2400" b="1" dirty="0">
                <a:latin typeface="微软雅黑" panose="020B0503020204020204" pitchFamily="34" charset="-122"/>
                <a:ea typeface="微软雅黑" panose="020B0503020204020204" pitchFamily="34" charset="-122"/>
              </a:rPr>
              <a:t>本题考查副词。</a:t>
            </a:r>
            <a:r>
              <a:rPr lang="en-US" altLang="zh-CN" sz="2400" b="1" dirty="0">
                <a:latin typeface="微软雅黑" panose="020B0503020204020204" pitchFamily="34" charset="-122"/>
                <a:ea typeface="微软雅黑" panose="020B0503020204020204" pitchFamily="34" charset="-122"/>
              </a:rPr>
              <a:t>gentle“</a:t>
            </a:r>
            <a:r>
              <a:rPr lang="zh-CN" altLang="en-US" sz="2400" b="1" dirty="0">
                <a:latin typeface="微软雅黑" panose="020B0503020204020204" pitchFamily="34" charset="-122"/>
                <a:ea typeface="微软雅黑" panose="020B0503020204020204" pitchFamily="34" charset="-122"/>
              </a:rPr>
              <a:t>小心的、温柔的”，</a:t>
            </a:r>
            <a:r>
              <a:rPr lang="en-US" altLang="zh-CN" sz="2400" b="1" dirty="0">
                <a:latin typeface="微软雅黑" panose="020B0503020204020204" pitchFamily="34" charset="-122"/>
                <a:ea typeface="微软雅黑" panose="020B0503020204020204" pitchFamily="34" charset="-122"/>
              </a:rPr>
              <a:t>gently“</a:t>
            </a:r>
            <a:r>
              <a:rPr lang="zh-CN" altLang="en-US" sz="2400" b="1" dirty="0">
                <a:latin typeface="微软雅黑" panose="020B0503020204020204" pitchFamily="34" charset="-122"/>
                <a:ea typeface="微软雅黑" panose="020B0503020204020204" pitchFamily="34" charset="-122"/>
              </a:rPr>
              <a:t>轻轻地、温和地”，</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结合句意“你应该</a:t>
            </a:r>
            <a:r>
              <a:rPr lang="zh-CN" altLang="en-US" sz="2400" b="1" u="sng" dirty="0">
                <a:latin typeface="微软雅黑" panose="020B0503020204020204" pitchFamily="34" charset="-122"/>
                <a:ea typeface="微软雅黑" panose="020B0503020204020204" pitchFamily="34" charset="-122"/>
              </a:rPr>
              <a:t>轻轻地</a:t>
            </a:r>
            <a:r>
              <a:rPr lang="zh-CN" altLang="en-US" sz="2400" b="1" dirty="0">
                <a:latin typeface="微软雅黑" panose="020B0503020204020204" pitchFamily="34" charset="-122"/>
                <a:ea typeface="微软雅黑" panose="020B0503020204020204" pitchFamily="34" charset="-122"/>
              </a:rPr>
              <a:t>把瓷器递过来”，故此题正确答案为：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10. </a:t>
            </a:r>
            <a:r>
              <a:rPr lang="zh-CN" altLang="en-US" sz="2400" b="1" dirty="0">
                <a:latin typeface="微软雅黑" panose="020B0503020204020204" pitchFamily="34" charset="-122"/>
                <a:ea typeface="微软雅黑" panose="020B0503020204020204" pitchFamily="34" charset="-122"/>
              </a:rPr>
              <a:t>本题考查介词短语。</a:t>
            </a:r>
            <a:r>
              <a:rPr lang="en-US" altLang="zh-CN" sz="2400" b="1" dirty="0">
                <a:latin typeface="微软雅黑" panose="020B0503020204020204" pitchFamily="34" charset="-122"/>
                <a:ea typeface="微软雅黑" panose="020B0503020204020204" pitchFamily="34" charset="-122"/>
              </a:rPr>
              <a:t>sight“</a:t>
            </a:r>
            <a:r>
              <a:rPr lang="zh-CN" altLang="en-US" sz="2400" b="1" dirty="0">
                <a:latin typeface="微软雅黑" panose="020B0503020204020204" pitchFamily="34" charset="-122"/>
                <a:ea typeface="微软雅黑" panose="020B0503020204020204" pitchFamily="34" charset="-122"/>
              </a:rPr>
              <a:t>视力、视野”，</a:t>
            </a:r>
            <a:r>
              <a:rPr lang="en-US" altLang="zh-CN" sz="2400" b="1" dirty="0">
                <a:latin typeface="微软雅黑" panose="020B0503020204020204" pitchFamily="34" charset="-122"/>
                <a:ea typeface="微软雅黑" panose="020B0503020204020204" pitchFamily="34" charset="-122"/>
              </a:rPr>
              <a:t>out of sight“</a:t>
            </a:r>
            <a:r>
              <a:rPr lang="zh-CN" altLang="en-US" sz="2400" b="1" dirty="0">
                <a:latin typeface="微软雅黑" panose="020B0503020204020204" pitchFamily="34" charset="-122"/>
                <a:ea typeface="微软雅黑" panose="020B0503020204020204" pitchFamily="34" charset="-122"/>
              </a:rPr>
              <a:t>在视野外”，</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结合句意“凯伦挥舞着手，直到她的朋友们消失</a:t>
            </a:r>
            <a:r>
              <a:rPr lang="zh-CN" altLang="en-US" sz="2400" b="1" u="sng" dirty="0">
                <a:latin typeface="微软雅黑" panose="020B0503020204020204" pitchFamily="34" charset="-122"/>
                <a:ea typeface="微软雅黑" panose="020B0503020204020204" pitchFamily="34" charset="-122"/>
              </a:rPr>
              <a:t>在视野外</a:t>
            </a:r>
            <a:r>
              <a:rPr lang="zh-CN" altLang="en-US"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故此题正确答案为：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wipe(up)">
                                      <p:cBhvr>
                                        <p:cTn id="29" dur="500"/>
                                        <p:tgtEl>
                                          <p:spTgt spid="3">
                                            <p:txEl>
                                              <p:pRg st="5" end="5"/>
                                            </p:txEl>
                                          </p:spTgt>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ipe(up)">
                                      <p:cBhvr>
                                        <p:cTn id="32" dur="500"/>
                                        <p:tgtEl>
                                          <p:spTgt spid="3">
                                            <p:txEl>
                                              <p:pRg st="6" end="6"/>
                                            </p:txEl>
                                          </p:spTgt>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wipe(up)">
                                      <p:cBhvr>
                                        <p:cTn id="35"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alphaModFix amt="20000"/>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5" name="椭圆 4"/>
          <p:cNvSpPr/>
          <p:nvPr/>
        </p:nvSpPr>
        <p:spPr>
          <a:xfrm>
            <a:off x="9704953" y="0"/>
            <a:ext cx="2487048" cy="2420368"/>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十</a:t>
            </a:r>
          </a:p>
        </p:txBody>
      </p:sp>
      <p:sp>
        <p:nvSpPr>
          <p:cNvPr id="3" name="内容占位符 2"/>
          <p:cNvSpPr>
            <a:spLocks noGrp="1"/>
          </p:cNvSpPr>
          <p:nvPr>
            <p:ph idx="1"/>
          </p:nvPr>
        </p:nvSpPr>
        <p:spPr>
          <a:xfrm>
            <a:off x="386201" y="944596"/>
            <a:ext cx="11127188" cy="5913404"/>
          </a:xfrm>
          <a:ln w="50800">
            <a:noFill/>
          </a:ln>
        </p:spPr>
        <p:txBody>
          <a:bodyPr>
            <a:normAutofit fontScale="92500"/>
          </a:bodyPr>
          <a:lstStyle/>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The young trees we planted last week require looking after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with great care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勤勤恳恳地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精雕细琢地</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小心翼翼地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焦虑不安地</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My grandfather is 82 years old now. But he is still full of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energy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热情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动力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智慧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精力</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She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complained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that it was too hot.</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解释</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感觉</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抱怨</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深信</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Everybody in the school considered Linda an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honest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pupil.</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诚实的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聪明的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乖巧的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勤奋的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What are your neighbors like? Do you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get on with</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them?</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友好相处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继续（干某事）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在</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获得成功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应对</a:t>
            </a:r>
          </a:p>
        </p:txBody>
      </p:sp>
      <p:sp>
        <p:nvSpPr>
          <p:cNvPr id="23" name="TextBox 22"/>
          <p:cNvSpPr txBox="1"/>
          <p:nvPr/>
        </p:nvSpPr>
        <p:spPr>
          <a:xfrm>
            <a:off x="7215971" y="370233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51</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7215972" y="253847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9" name="TextBox 22"/>
          <p:cNvSpPr txBox="1"/>
          <p:nvPr/>
        </p:nvSpPr>
        <p:spPr>
          <a:xfrm>
            <a:off x="9854208" y="137459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10" name="TextBox 22"/>
          <p:cNvSpPr txBox="1"/>
          <p:nvPr/>
        </p:nvSpPr>
        <p:spPr>
          <a:xfrm>
            <a:off x="7346145" y="498927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11" name="TextBox 22"/>
          <p:cNvSpPr txBox="1"/>
          <p:nvPr/>
        </p:nvSpPr>
        <p:spPr>
          <a:xfrm>
            <a:off x="8875593" y="610750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13" name="文本框 12">
            <a:hlinkClick r:id="rId4" action="ppaction://hlinksldjump"/>
          </p:cNvPr>
          <p:cNvSpPr txBox="1"/>
          <p:nvPr/>
        </p:nvSpPr>
        <p:spPr>
          <a:xfrm>
            <a:off x="3989754" y="247403"/>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barn(outVertical)">
                                      <p:cBhvr>
                                        <p:cTn id="6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3" grpId="0" animBg="1"/>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52</a:t>
            </a:fld>
            <a:endParaRPr lang="en-US"/>
          </a:p>
        </p:txBody>
      </p:sp>
      <p:sp>
        <p:nvSpPr>
          <p:cNvPr id="3" name="内容占位符 2"/>
          <p:cNvSpPr>
            <a:spLocks noGrp="1"/>
          </p:cNvSpPr>
          <p:nvPr>
            <p:ph idx="1"/>
          </p:nvPr>
        </p:nvSpPr>
        <p:spPr>
          <a:xfrm>
            <a:off x="587134" y="185693"/>
            <a:ext cx="11223849" cy="6000003"/>
          </a:xfrm>
          <a:solidFill>
            <a:srgbClr val="FFFFFF">
              <a:alpha val="31000"/>
            </a:srgbClr>
          </a:solidFill>
        </p:spPr>
        <p:txBody>
          <a:bodyPr>
            <a:normAutofit fontScale="92500" lnSpcReduction="1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400" b="1" dirty="0">
                <a:latin typeface="微软雅黑" panose="020B0503020204020204" pitchFamily="34" charset="-122"/>
                <a:ea typeface="微软雅黑" panose="020B0503020204020204" pitchFamily="34" charset="-122"/>
              </a:rPr>
              <a:t>1. </a:t>
            </a:r>
            <a:r>
              <a:rPr lang="zh-CN" altLang="en-US" sz="2400" b="1" dirty="0">
                <a:latin typeface="微软雅黑" panose="020B0503020204020204" pitchFamily="34" charset="-122"/>
                <a:ea typeface="微软雅黑" panose="020B0503020204020204" pitchFamily="34" charset="-122"/>
              </a:rPr>
              <a:t>本题考查介词短语。</a:t>
            </a:r>
            <a:r>
              <a:rPr lang="en-US" altLang="zh-CN" sz="2400" b="1" dirty="0">
                <a:latin typeface="微软雅黑" panose="020B0503020204020204" pitchFamily="34" charset="-122"/>
                <a:ea typeface="微软雅黑" panose="020B0503020204020204" pitchFamily="34" charset="-122"/>
              </a:rPr>
              <a:t>with great care“</a:t>
            </a:r>
            <a:r>
              <a:rPr lang="zh-CN" altLang="en-US" sz="2400" b="1" dirty="0">
                <a:latin typeface="微软雅黑" panose="020B0503020204020204" pitchFamily="34" charset="-122"/>
                <a:ea typeface="微软雅黑" panose="020B0503020204020204" pitchFamily="34" charset="-122"/>
              </a:rPr>
              <a:t>小心翼翼地”，相当于</a:t>
            </a:r>
            <a:r>
              <a:rPr lang="en-US" altLang="zh-CN" sz="2400" b="1" dirty="0">
                <a:latin typeface="微软雅黑" panose="020B0503020204020204" pitchFamily="34" charset="-122"/>
                <a:ea typeface="微软雅黑" panose="020B0503020204020204" pitchFamily="34" charset="-122"/>
              </a:rPr>
              <a:t>carefully</a:t>
            </a:r>
            <a:r>
              <a:rPr lang="zh-CN" altLang="en-US" sz="2400" b="1" dirty="0">
                <a:latin typeface="微软雅黑" panose="020B0503020204020204" pitchFamily="34" charset="-122"/>
                <a:ea typeface="微软雅黑" panose="020B0503020204020204" pitchFamily="34" charset="-122"/>
              </a:rPr>
              <a:t>，结合句意“我们上周种的小树需要</a:t>
            </a:r>
            <a:r>
              <a:rPr lang="zh-CN" altLang="en-US" sz="2400" b="1" u="sng" dirty="0">
                <a:latin typeface="微软雅黑" panose="020B0503020204020204" pitchFamily="34" charset="-122"/>
                <a:ea typeface="微软雅黑" panose="020B0503020204020204" pitchFamily="34" charset="-122"/>
              </a:rPr>
              <a:t>小心</a:t>
            </a:r>
            <a:r>
              <a:rPr lang="zh-CN" altLang="en-US" sz="2400" b="1" dirty="0">
                <a:latin typeface="微软雅黑" panose="020B0503020204020204" pitchFamily="34" charset="-122"/>
                <a:ea typeface="微软雅黑" panose="020B0503020204020204" pitchFamily="34" charset="-122"/>
              </a:rPr>
              <a:t>照料”，故此题正确答案为：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2. </a:t>
            </a:r>
            <a:r>
              <a:rPr lang="zh-CN" altLang="en-US" sz="2400" b="1" dirty="0">
                <a:latin typeface="微软雅黑" panose="020B0503020204020204" pitchFamily="34" charset="-122"/>
                <a:ea typeface="微软雅黑" panose="020B0503020204020204" pitchFamily="34" charset="-122"/>
              </a:rPr>
              <a:t>本题考查名词。</a:t>
            </a:r>
            <a:r>
              <a:rPr lang="en-US" altLang="zh-CN" sz="2400" b="1" dirty="0">
                <a:latin typeface="微软雅黑" panose="020B0503020204020204" pitchFamily="34" charset="-122"/>
                <a:ea typeface="微软雅黑" panose="020B0503020204020204" pitchFamily="34" charset="-122"/>
              </a:rPr>
              <a:t>energy“</a:t>
            </a:r>
            <a:r>
              <a:rPr lang="zh-CN" altLang="en-US" sz="2400" b="1" dirty="0">
                <a:latin typeface="微软雅黑" panose="020B0503020204020204" pitchFamily="34" charset="-122"/>
                <a:ea typeface="微软雅黑" panose="020B0503020204020204" pitchFamily="34" charset="-122"/>
              </a:rPr>
              <a:t>精力”，本题可采用语境法，结合句意“我祖父现在</a:t>
            </a:r>
            <a:r>
              <a:rPr lang="en-US" altLang="zh-CN" sz="2400" b="1" dirty="0">
                <a:latin typeface="微软雅黑" panose="020B0503020204020204" pitchFamily="34" charset="-122"/>
                <a:ea typeface="微软雅黑" panose="020B0503020204020204" pitchFamily="34" charset="-122"/>
              </a:rPr>
              <a:t>82</a:t>
            </a:r>
            <a:r>
              <a:rPr lang="zh-CN" altLang="en-US" sz="2400" b="1" dirty="0">
                <a:latin typeface="微软雅黑" panose="020B0503020204020204" pitchFamily="34" charset="-122"/>
                <a:ea typeface="微软雅黑" panose="020B0503020204020204" pitchFamily="34" charset="-122"/>
              </a:rPr>
              <a:t>岁了，但他仍然</a:t>
            </a:r>
            <a:r>
              <a:rPr lang="zh-CN" altLang="en-US" sz="2400" b="1" u="sng" dirty="0">
                <a:latin typeface="微软雅黑" panose="020B0503020204020204" pitchFamily="34" charset="-122"/>
                <a:ea typeface="微软雅黑" panose="020B0503020204020204" pitchFamily="34" charset="-122"/>
              </a:rPr>
              <a:t>精力</a:t>
            </a:r>
            <a:r>
              <a:rPr lang="zh-CN" altLang="en-US" sz="2400" b="1" dirty="0">
                <a:latin typeface="微软雅黑" panose="020B0503020204020204" pitchFamily="34" charset="-122"/>
                <a:ea typeface="微软雅黑" panose="020B0503020204020204" pitchFamily="34" charset="-122"/>
              </a:rPr>
              <a:t>充沛”，故此题正确答案为：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3. </a:t>
            </a:r>
            <a:r>
              <a:rPr lang="zh-CN" altLang="en-US" sz="2400" b="1" dirty="0">
                <a:latin typeface="微软雅黑" panose="020B0503020204020204" pitchFamily="34" charset="-122"/>
                <a:ea typeface="微软雅黑" panose="020B0503020204020204" pitchFamily="34" charset="-122"/>
              </a:rPr>
              <a:t>本题考查动词。</a:t>
            </a:r>
            <a:r>
              <a:rPr lang="en-US" altLang="zh-CN" sz="2400" b="1" dirty="0">
                <a:latin typeface="微软雅黑" panose="020B0503020204020204" pitchFamily="34" charset="-122"/>
                <a:ea typeface="微软雅黑" panose="020B0503020204020204" pitchFamily="34" charset="-122"/>
              </a:rPr>
              <a:t>complain“</a:t>
            </a:r>
            <a:r>
              <a:rPr lang="zh-CN" altLang="en-US" sz="2400" b="1" dirty="0">
                <a:latin typeface="微软雅黑" panose="020B0503020204020204" pitchFamily="34" charset="-122"/>
                <a:ea typeface="微软雅黑" panose="020B0503020204020204" pitchFamily="34" charset="-122"/>
              </a:rPr>
              <a:t>抱怨”，结合句意“她</a:t>
            </a:r>
            <a:r>
              <a:rPr lang="zh-CN" altLang="en-US" sz="2400" b="1" u="sng" dirty="0">
                <a:latin typeface="微软雅黑" panose="020B0503020204020204" pitchFamily="34" charset="-122"/>
                <a:ea typeface="微软雅黑" panose="020B0503020204020204" pitchFamily="34" charset="-122"/>
              </a:rPr>
              <a:t>抱怨</a:t>
            </a:r>
            <a:r>
              <a:rPr lang="zh-CN" altLang="en-US" sz="2400" b="1" dirty="0">
                <a:latin typeface="微软雅黑" panose="020B0503020204020204" pitchFamily="34" charset="-122"/>
                <a:ea typeface="微软雅黑" panose="020B0503020204020204" pitchFamily="34" charset="-122"/>
              </a:rPr>
              <a:t>天气太热了”，故此题正确答案为：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4. </a:t>
            </a:r>
            <a:r>
              <a:rPr lang="zh-CN" altLang="en-US" sz="2400" b="1" dirty="0">
                <a:latin typeface="微软雅黑" panose="020B0503020204020204" pitchFamily="34" charset="-122"/>
                <a:ea typeface="微软雅黑" panose="020B0503020204020204" pitchFamily="34" charset="-122"/>
              </a:rPr>
              <a:t>本题考查形容词。</a:t>
            </a:r>
            <a:r>
              <a:rPr lang="en-US" altLang="zh-CN" sz="2400" b="1" dirty="0">
                <a:latin typeface="微软雅黑" panose="020B0503020204020204" pitchFamily="34" charset="-122"/>
                <a:ea typeface="微软雅黑" panose="020B0503020204020204" pitchFamily="34" charset="-122"/>
              </a:rPr>
              <a:t>honest“</a:t>
            </a:r>
            <a:r>
              <a:rPr lang="zh-CN" altLang="en-US" sz="2400" b="1" dirty="0">
                <a:latin typeface="微软雅黑" panose="020B0503020204020204" pitchFamily="34" charset="-122"/>
                <a:ea typeface="微软雅黑" panose="020B0503020204020204" pitchFamily="34" charset="-122"/>
              </a:rPr>
              <a:t>诚实的”，</a:t>
            </a:r>
            <a:r>
              <a:rPr lang="en-US" altLang="zh-CN" sz="2400" b="1" dirty="0">
                <a:latin typeface="微软雅黑" panose="020B0503020204020204" pitchFamily="34" charset="-122"/>
                <a:ea typeface="微软雅黑" panose="020B0503020204020204" pitchFamily="34" charset="-122"/>
              </a:rPr>
              <a:t>honesty</a:t>
            </a:r>
            <a:r>
              <a:rPr lang="zh-CN" altLang="en-US" sz="2400" b="1" dirty="0">
                <a:latin typeface="微软雅黑" panose="020B0503020204020204" pitchFamily="34" charset="-122"/>
                <a:ea typeface="微软雅黑" panose="020B0503020204020204" pitchFamily="34" charset="-122"/>
              </a:rPr>
              <a:t>（名词）“诚实”，</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结合句意“学校里的每个人都认为琳达是个</a:t>
            </a:r>
            <a:r>
              <a:rPr lang="zh-CN" altLang="en-US" sz="2400" b="1" u="sng" dirty="0">
                <a:latin typeface="微软雅黑" panose="020B0503020204020204" pitchFamily="34" charset="-122"/>
                <a:ea typeface="微软雅黑" panose="020B0503020204020204" pitchFamily="34" charset="-122"/>
              </a:rPr>
              <a:t>诚实</a:t>
            </a:r>
            <a:r>
              <a:rPr lang="zh-CN" altLang="en-US" sz="2400" b="1" dirty="0">
                <a:latin typeface="微软雅黑" panose="020B0503020204020204" pitchFamily="34" charset="-122"/>
                <a:ea typeface="微软雅黑" panose="020B0503020204020204" pitchFamily="34" charset="-122"/>
              </a:rPr>
              <a:t>的学生”，故此</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5. </a:t>
            </a:r>
            <a:r>
              <a:rPr lang="zh-CN" altLang="en-US" sz="2400" b="1" dirty="0">
                <a:latin typeface="微软雅黑" panose="020B0503020204020204" pitchFamily="34" charset="-122"/>
                <a:ea typeface="微软雅黑" panose="020B0503020204020204" pitchFamily="34" charset="-122"/>
              </a:rPr>
              <a:t>本题考查动词短语。</a:t>
            </a:r>
            <a:r>
              <a:rPr lang="en-US" altLang="zh-CN" sz="2400" b="1" dirty="0">
                <a:latin typeface="微软雅黑" panose="020B0503020204020204" pitchFamily="34" charset="-122"/>
                <a:ea typeface="微软雅黑" panose="020B0503020204020204" pitchFamily="34" charset="-122"/>
              </a:rPr>
              <a:t>get on with“</a:t>
            </a:r>
            <a:r>
              <a:rPr lang="zh-CN" altLang="en-US" sz="2400" b="1" dirty="0">
                <a:latin typeface="微软雅黑" panose="020B0503020204020204" pitchFamily="34" charset="-122"/>
                <a:ea typeface="微软雅黑" panose="020B0503020204020204" pitchFamily="34" charset="-122"/>
              </a:rPr>
              <a:t>和</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友好相处”，结合句意</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“你的邻居怎么样？</a:t>
            </a:r>
            <a:r>
              <a:rPr lang="zh-CN" altLang="en-US" sz="2400" b="1" u="sng" dirty="0">
                <a:latin typeface="微软雅黑" panose="020B0503020204020204" pitchFamily="34" charset="-122"/>
                <a:ea typeface="微软雅黑" panose="020B0503020204020204" pitchFamily="34" charset="-122"/>
              </a:rPr>
              <a:t>和</a:t>
            </a:r>
            <a:r>
              <a:rPr lang="zh-CN" altLang="en-US" sz="2400" b="1" dirty="0">
                <a:latin typeface="微软雅黑" panose="020B0503020204020204" pitchFamily="34" charset="-122"/>
                <a:ea typeface="微软雅黑" panose="020B0503020204020204" pitchFamily="34" charset="-122"/>
              </a:rPr>
              <a:t>他们</a:t>
            </a:r>
            <a:r>
              <a:rPr lang="zh-CN" altLang="en-US" sz="2400" b="1" u="sng" dirty="0">
                <a:latin typeface="微软雅黑" panose="020B0503020204020204" pitchFamily="34" charset="-122"/>
                <a:ea typeface="微软雅黑" panose="020B0503020204020204" pitchFamily="34" charset="-122"/>
              </a:rPr>
              <a:t>相处得好</a:t>
            </a:r>
            <a:r>
              <a:rPr lang="zh-CN" altLang="en-US" sz="2400" b="1" dirty="0">
                <a:latin typeface="微软雅黑" panose="020B0503020204020204" pitchFamily="34" charset="-122"/>
                <a:ea typeface="微软雅黑" panose="020B0503020204020204" pitchFamily="34" charset="-122"/>
              </a:rPr>
              <a:t>吗？”故此题正确答案为：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wipe(up)">
                                      <p:cBhvr>
                                        <p:cTn id="29" dur="500"/>
                                        <p:tgtEl>
                                          <p:spTgt spid="3">
                                            <p:txEl>
                                              <p:pRg st="5" end="5"/>
                                            </p:txEl>
                                          </p:spTgt>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ipe(up)">
                                      <p:cBhvr>
                                        <p:cTn id="32" dur="500"/>
                                        <p:tgtEl>
                                          <p:spTgt spid="3">
                                            <p:txEl>
                                              <p:pRg st="6" end="6"/>
                                            </p:txEl>
                                          </p:spTgt>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wipe(up)">
                                      <p:cBhvr>
                                        <p:cTn id="35"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十</a:t>
            </a:r>
          </a:p>
        </p:txBody>
      </p:sp>
      <p:sp>
        <p:nvSpPr>
          <p:cNvPr id="3" name="内容占位符 2"/>
          <p:cNvSpPr>
            <a:spLocks noGrp="1"/>
          </p:cNvSpPr>
          <p:nvPr>
            <p:ph idx="1"/>
          </p:nvPr>
        </p:nvSpPr>
        <p:spPr>
          <a:xfrm>
            <a:off x="386201" y="944596"/>
            <a:ext cx="11127188" cy="5913404"/>
          </a:xfrm>
        </p:spPr>
        <p:txBody>
          <a:bodyPr>
            <a:normAutofit fontScale="92500"/>
          </a:bodyPr>
          <a:lstStyle/>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 She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is fond of</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collecting stamps.</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喜欢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擅长</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从事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希望</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7. Something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special</a:t>
            </a:r>
            <a:r>
              <a:rPr lang="en-US" altLang="zh-CN" sz="2400" b="1" i="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happened in the class this afternoon.</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特别的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普通的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相同的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类似的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8. The doctor let the patient lie down and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examined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her carefully.</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测试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检查</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测验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考试</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 When I saw him on the street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the other day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I recognized him at once.</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另一天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前天</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隔一天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那天</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10. She is a good student, but she lacks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confidence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勇气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耐心</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自信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爱心</a:t>
            </a:r>
          </a:p>
        </p:txBody>
      </p:sp>
      <p:sp>
        <p:nvSpPr>
          <p:cNvPr id="23" name="TextBox 22"/>
          <p:cNvSpPr txBox="1"/>
          <p:nvPr/>
        </p:nvSpPr>
        <p:spPr>
          <a:xfrm>
            <a:off x="7273121" y="370233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53</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7544902" y="247815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9" name="TextBox 22"/>
          <p:cNvSpPr txBox="1"/>
          <p:nvPr/>
        </p:nvSpPr>
        <p:spPr>
          <a:xfrm>
            <a:off x="7373453" y="129271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10" name="TextBox 22"/>
          <p:cNvSpPr txBox="1"/>
          <p:nvPr/>
        </p:nvSpPr>
        <p:spPr>
          <a:xfrm>
            <a:off x="7078449" y="493784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11" name="TextBox 22"/>
          <p:cNvSpPr txBox="1"/>
          <p:nvPr/>
        </p:nvSpPr>
        <p:spPr>
          <a:xfrm>
            <a:off x="7273119" y="611094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18" name="文本框 17">
            <a:hlinkClick r:id="rId4" action="ppaction://hlinksldjump"/>
          </p:cNvPr>
          <p:cNvSpPr txBox="1"/>
          <p:nvPr/>
        </p:nvSpPr>
        <p:spPr>
          <a:xfrm>
            <a:off x="3889049" y="24673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wipe(up)">
                                      <p:cBhvr>
                                        <p:cTn id="25" dur="500"/>
                                        <p:tgtEl>
                                          <p:spTgt spid="3">
                                            <p:txEl>
                                              <p:pRg st="9" end="9"/>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00"/>
                                        <p:tgtEl>
                                          <p:spTgt spid="3">
                                            <p:txEl>
                                              <p:pRg st="12" end="12"/>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inVertic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Vertical)">
                                      <p:cBhvr>
                                        <p:cTn id="49" dur="500"/>
                                        <p:tgtEl>
                                          <p:spTgt spid="2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arn(inVertical)">
                                      <p:cBhvr>
                                        <p:cTn id="59" dur="500"/>
                                        <p:tgtEl>
                                          <p:spTgt spid="11"/>
                                        </p:tgtEl>
                                      </p:cBhvr>
                                    </p:animEffect>
                                  </p:childTnLst>
                                </p:cTn>
                              </p:par>
                            </p:childTnLst>
                          </p:cTn>
                        </p:par>
                        <p:par>
                          <p:cTn id="60" fill="hold">
                            <p:stCondLst>
                              <p:cond delay="500"/>
                            </p:stCondLst>
                            <p:childTnLst>
                              <p:par>
                                <p:cTn id="61" presetID="16" presetClass="entr" presetSubtype="37"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barn(outVertical)">
                                      <p:cBhvr>
                                        <p:cTn id="6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p:bldP spid="10" grpId="0"/>
      <p:bldP spid="11" grpId="0"/>
      <p:bldP spid="18" grpId="0" animBg="1"/>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54</a:t>
            </a:fld>
            <a:endParaRPr lang="en-US"/>
          </a:p>
        </p:txBody>
      </p:sp>
      <p:sp>
        <p:nvSpPr>
          <p:cNvPr id="3" name="内容占位符 2"/>
          <p:cNvSpPr>
            <a:spLocks noGrp="1"/>
          </p:cNvSpPr>
          <p:nvPr>
            <p:ph idx="1"/>
          </p:nvPr>
        </p:nvSpPr>
        <p:spPr>
          <a:xfrm>
            <a:off x="587134" y="185693"/>
            <a:ext cx="11223849" cy="6000003"/>
          </a:xfrm>
          <a:solidFill>
            <a:srgbClr val="FFFFFF">
              <a:alpha val="31000"/>
            </a:srgbClr>
          </a:solidFill>
        </p:spPr>
        <p:txBody>
          <a:bodyPr>
            <a:noAutofit/>
          </a:bodyPr>
          <a:lstStyle/>
          <a:p>
            <a:pPr marL="0" indent="0">
              <a:lnSpc>
                <a:spcPct val="150000"/>
              </a:lnSpc>
              <a:buNone/>
              <a:tabLst>
                <a:tab pos="4303713" algn="l"/>
              </a:tabLst>
            </a:pPr>
            <a:r>
              <a:rPr lang="zh-CN" altLang="en-US" sz="2090" b="1" dirty="0">
                <a:solidFill>
                  <a:srgbClr val="002060"/>
                </a:solidFill>
                <a:latin typeface="微软雅黑" panose="020B0503020204020204" pitchFamily="34" charset="-122"/>
                <a:ea typeface="微软雅黑" panose="020B0503020204020204" pitchFamily="34" charset="-122"/>
                <a:cs typeface="+mj-cs"/>
              </a:rPr>
              <a:t>解  析：</a:t>
            </a:r>
            <a:r>
              <a:rPr lang="en-US" altLang="zh-CN" sz="2090" b="1" dirty="0">
                <a:latin typeface="微软雅黑" panose="020B0503020204020204" pitchFamily="34" charset="-122"/>
                <a:ea typeface="微软雅黑" panose="020B0503020204020204" pitchFamily="34" charset="-122"/>
              </a:rPr>
              <a:t>6. </a:t>
            </a:r>
            <a:r>
              <a:rPr lang="zh-CN" altLang="en-US" sz="2090" b="1" dirty="0">
                <a:latin typeface="微软雅黑" panose="020B0503020204020204" pitchFamily="34" charset="-122"/>
                <a:ea typeface="微软雅黑" panose="020B0503020204020204" pitchFamily="34" charset="-122"/>
              </a:rPr>
              <a:t>本题考查介词短语。</a:t>
            </a:r>
            <a:r>
              <a:rPr lang="en-US" altLang="zh-CN" sz="2090" b="1" dirty="0">
                <a:latin typeface="微软雅黑" panose="020B0503020204020204" pitchFamily="34" charset="-122"/>
                <a:ea typeface="微软雅黑" panose="020B0503020204020204" pitchFamily="34" charset="-122"/>
              </a:rPr>
              <a:t>be fond of“</a:t>
            </a:r>
            <a:r>
              <a:rPr lang="zh-CN" altLang="en-US" sz="2090" b="1" dirty="0">
                <a:latin typeface="微软雅黑" panose="020B0503020204020204" pitchFamily="34" charset="-122"/>
                <a:ea typeface="微软雅黑" panose="020B0503020204020204" pitchFamily="34" charset="-122"/>
              </a:rPr>
              <a:t>喜欢</a:t>
            </a:r>
            <a:r>
              <a:rPr lang="en-US" altLang="zh-CN" sz="2090" b="1" dirty="0">
                <a:latin typeface="微软雅黑" panose="020B0503020204020204" pitchFamily="34" charset="-122"/>
                <a:ea typeface="微软雅黑" panose="020B0503020204020204" pitchFamily="34" charset="-122"/>
              </a:rPr>
              <a:t>……”</a:t>
            </a:r>
            <a:r>
              <a:rPr lang="zh-CN" altLang="en-US" sz="2090" b="1" dirty="0">
                <a:latin typeface="微软雅黑" panose="020B0503020204020204" pitchFamily="34" charset="-122"/>
                <a:ea typeface="微软雅黑" panose="020B0503020204020204" pitchFamily="34" charset="-122"/>
              </a:rPr>
              <a:t>，结合句意“她</a:t>
            </a:r>
            <a:r>
              <a:rPr lang="zh-CN" altLang="en-US" sz="2090" b="1" u="sng" dirty="0">
                <a:latin typeface="微软雅黑" panose="020B0503020204020204" pitchFamily="34" charset="-122"/>
                <a:ea typeface="微软雅黑" panose="020B0503020204020204" pitchFamily="34" charset="-122"/>
              </a:rPr>
              <a:t>喜欢</a:t>
            </a:r>
            <a:r>
              <a:rPr lang="zh-CN" altLang="en-US" sz="2090" b="1" dirty="0">
                <a:latin typeface="微软雅黑" panose="020B0503020204020204" pitchFamily="34" charset="-122"/>
                <a:ea typeface="微软雅黑" panose="020B0503020204020204" pitchFamily="34" charset="-122"/>
              </a:rPr>
              <a:t>集邮”，故此题正确答案为：</a:t>
            </a:r>
            <a:r>
              <a:rPr lang="en-US" altLang="zh-CN" sz="2090" b="1" dirty="0">
                <a:latin typeface="微软雅黑" panose="020B0503020204020204" pitchFamily="34" charset="-122"/>
                <a:ea typeface="微软雅黑" panose="020B0503020204020204" pitchFamily="34" charset="-122"/>
              </a:rPr>
              <a:t>A</a:t>
            </a:r>
            <a:r>
              <a:rPr lang="zh-CN" altLang="en-US" sz="2090" b="1" dirty="0">
                <a:latin typeface="微软雅黑" panose="020B0503020204020204" pitchFamily="34" charset="-122"/>
                <a:ea typeface="微软雅黑" panose="020B0503020204020204" pitchFamily="34" charset="-122"/>
              </a:rPr>
              <a:t>。</a:t>
            </a:r>
          </a:p>
          <a:p>
            <a:pPr marL="0" indent="0">
              <a:lnSpc>
                <a:spcPct val="150000"/>
              </a:lnSpc>
              <a:buNone/>
              <a:tabLst>
                <a:tab pos="4303713" algn="l"/>
              </a:tabLst>
            </a:pPr>
            <a:r>
              <a:rPr lang="en-US" altLang="zh-CN" sz="2090" b="1" dirty="0">
                <a:latin typeface="微软雅黑" panose="020B0503020204020204" pitchFamily="34" charset="-122"/>
                <a:ea typeface="微软雅黑" panose="020B0503020204020204" pitchFamily="34" charset="-122"/>
              </a:rPr>
              <a:t>7. </a:t>
            </a:r>
            <a:r>
              <a:rPr lang="zh-CN" altLang="en-US" sz="2090" b="1" dirty="0">
                <a:latin typeface="微软雅黑" panose="020B0503020204020204" pitchFamily="34" charset="-122"/>
                <a:ea typeface="微软雅黑" panose="020B0503020204020204" pitchFamily="34" charset="-122"/>
              </a:rPr>
              <a:t>本题考查形容词。</a:t>
            </a:r>
            <a:r>
              <a:rPr lang="en-US" altLang="zh-CN" sz="2090" b="1" dirty="0">
                <a:latin typeface="微软雅黑" panose="020B0503020204020204" pitchFamily="34" charset="-122"/>
                <a:ea typeface="微软雅黑" panose="020B0503020204020204" pitchFamily="34" charset="-122"/>
              </a:rPr>
              <a:t>special“</a:t>
            </a:r>
            <a:r>
              <a:rPr lang="zh-CN" altLang="en-US" sz="2090" b="1" dirty="0">
                <a:latin typeface="微软雅黑" panose="020B0503020204020204" pitchFamily="34" charset="-122"/>
                <a:ea typeface="微软雅黑" panose="020B0503020204020204" pitchFamily="34" charset="-122"/>
              </a:rPr>
              <a:t>特别的、专门的”，</a:t>
            </a:r>
            <a:r>
              <a:rPr lang="en-US" altLang="zh-CN" sz="2090" b="1" dirty="0">
                <a:latin typeface="微软雅黑" panose="020B0503020204020204" pitchFamily="34" charset="-122"/>
                <a:ea typeface="微软雅黑" panose="020B0503020204020204" pitchFamily="34" charset="-122"/>
              </a:rPr>
              <a:t>specially“</a:t>
            </a:r>
            <a:r>
              <a:rPr lang="zh-CN" altLang="en-US" sz="2090" b="1" dirty="0">
                <a:latin typeface="微软雅黑" panose="020B0503020204020204" pitchFamily="34" charset="-122"/>
                <a:ea typeface="微软雅黑" panose="020B0503020204020204" pitchFamily="34" charset="-122"/>
              </a:rPr>
              <a:t>特别地、专门地”，</a:t>
            </a:r>
            <a:r>
              <a:rPr lang="en-US" altLang="zh-CN" sz="2090" b="1" dirty="0">
                <a:latin typeface="微软雅黑" panose="020B0503020204020204" pitchFamily="34" charset="-122"/>
                <a:ea typeface="微软雅黑" panose="020B0503020204020204" pitchFamily="34" charset="-122"/>
              </a:rPr>
              <a:t>specialty</a:t>
            </a:r>
            <a:r>
              <a:rPr lang="zh-CN" altLang="en-US" sz="2090" b="1" dirty="0">
                <a:latin typeface="微软雅黑" panose="020B0503020204020204" pitchFamily="34" charset="-122"/>
                <a:ea typeface="微软雅黑" panose="020B0503020204020204" pitchFamily="34" charset="-122"/>
              </a:rPr>
              <a:t>（名词）“专长、专业”，结合句意“今天下午的课上发生了一些</a:t>
            </a:r>
            <a:r>
              <a:rPr lang="zh-CN" altLang="en-US" sz="2090" b="1" u="sng" dirty="0">
                <a:latin typeface="微软雅黑" panose="020B0503020204020204" pitchFamily="34" charset="-122"/>
                <a:ea typeface="微软雅黑" panose="020B0503020204020204" pitchFamily="34" charset="-122"/>
              </a:rPr>
              <a:t>特别的</a:t>
            </a:r>
            <a:r>
              <a:rPr lang="zh-CN" altLang="en-US" sz="2090" b="1" dirty="0">
                <a:latin typeface="微软雅黑" panose="020B0503020204020204" pitchFamily="34" charset="-122"/>
                <a:ea typeface="微软雅黑" panose="020B0503020204020204" pitchFamily="34" charset="-122"/>
              </a:rPr>
              <a:t>事情”，故此题正确答案为：</a:t>
            </a:r>
            <a:r>
              <a:rPr lang="en-US" altLang="zh-CN" sz="2090" b="1" dirty="0">
                <a:latin typeface="微软雅黑" panose="020B0503020204020204" pitchFamily="34" charset="-122"/>
                <a:ea typeface="微软雅黑" panose="020B0503020204020204" pitchFamily="34" charset="-122"/>
              </a:rPr>
              <a:t>A</a:t>
            </a:r>
            <a:r>
              <a:rPr lang="zh-CN" altLang="en-US" sz="2090" b="1" dirty="0">
                <a:latin typeface="微软雅黑" panose="020B0503020204020204" pitchFamily="34" charset="-122"/>
                <a:ea typeface="微软雅黑" panose="020B0503020204020204" pitchFamily="34" charset="-122"/>
              </a:rPr>
              <a:t>。</a:t>
            </a:r>
          </a:p>
          <a:p>
            <a:pPr marL="0" indent="0">
              <a:lnSpc>
                <a:spcPct val="150000"/>
              </a:lnSpc>
              <a:buNone/>
              <a:tabLst>
                <a:tab pos="4303713" algn="l"/>
              </a:tabLst>
            </a:pPr>
            <a:r>
              <a:rPr lang="en-US" altLang="zh-CN" sz="2090" b="1" dirty="0">
                <a:latin typeface="微软雅黑" panose="020B0503020204020204" pitchFamily="34" charset="-122"/>
                <a:ea typeface="微软雅黑" panose="020B0503020204020204" pitchFamily="34" charset="-122"/>
              </a:rPr>
              <a:t>8. </a:t>
            </a:r>
            <a:r>
              <a:rPr lang="zh-CN" altLang="en-US" sz="2090" b="1" dirty="0">
                <a:latin typeface="微软雅黑" panose="020B0503020204020204" pitchFamily="34" charset="-122"/>
                <a:ea typeface="微软雅黑" panose="020B0503020204020204" pitchFamily="34" charset="-122"/>
              </a:rPr>
              <a:t>本题考查动词。</a:t>
            </a:r>
            <a:r>
              <a:rPr lang="en-US" altLang="zh-CN" sz="2090" b="1" dirty="0">
                <a:latin typeface="微软雅黑" panose="020B0503020204020204" pitchFamily="34" charset="-122"/>
                <a:ea typeface="微软雅黑" panose="020B0503020204020204" pitchFamily="34" charset="-122"/>
              </a:rPr>
              <a:t>examine</a:t>
            </a:r>
            <a:r>
              <a:rPr lang="zh-CN" altLang="en-US" sz="2090" b="1" dirty="0">
                <a:latin typeface="微软雅黑" panose="020B0503020204020204" pitchFamily="34" charset="-122"/>
                <a:ea typeface="微软雅黑" panose="020B0503020204020204" pitchFamily="34" charset="-122"/>
              </a:rPr>
              <a:t>（动词）“检查”，</a:t>
            </a:r>
            <a:r>
              <a:rPr lang="en-US" altLang="zh-CN" sz="2090" b="1" dirty="0">
                <a:latin typeface="微软雅黑" panose="020B0503020204020204" pitchFamily="34" charset="-122"/>
                <a:ea typeface="微软雅黑" panose="020B0503020204020204" pitchFamily="34" charset="-122"/>
              </a:rPr>
              <a:t>examination</a:t>
            </a:r>
            <a:r>
              <a:rPr lang="zh-CN" altLang="en-US" sz="2090" b="1" dirty="0">
                <a:latin typeface="微软雅黑" panose="020B0503020204020204" pitchFamily="34" charset="-122"/>
                <a:ea typeface="微软雅黑" panose="020B0503020204020204" pitchFamily="34" charset="-122"/>
              </a:rPr>
              <a:t>（缩写为</a:t>
            </a:r>
            <a:r>
              <a:rPr lang="en-US" altLang="zh-CN" sz="2090" b="1" dirty="0">
                <a:latin typeface="微软雅黑" panose="020B0503020204020204" pitchFamily="34" charset="-122"/>
                <a:ea typeface="微软雅黑" panose="020B0503020204020204" pitchFamily="34" charset="-122"/>
              </a:rPr>
              <a:t>exam</a:t>
            </a:r>
            <a:r>
              <a:rPr lang="zh-CN" altLang="en-US" sz="2090" b="1" dirty="0">
                <a:latin typeface="微软雅黑" panose="020B0503020204020204" pitchFamily="34" charset="-122"/>
                <a:ea typeface="微软雅黑" panose="020B0503020204020204" pitchFamily="34" charset="-122"/>
              </a:rPr>
              <a:t>）（名词）“检查、考试”，结合句意“医生让病人躺下并给她</a:t>
            </a:r>
            <a:r>
              <a:rPr lang="zh-CN" altLang="en-US" sz="2090" b="1" u="sng" dirty="0">
                <a:latin typeface="微软雅黑" panose="020B0503020204020204" pitchFamily="34" charset="-122"/>
                <a:ea typeface="微软雅黑" panose="020B0503020204020204" pitchFamily="34" charset="-122"/>
              </a:rPr>
              <a:t>做了</a:t>
            </a:r>
            <a:r>
              <a:rPr lang="zh-CN" altLang="en-US" sz="2090" b="1" dirty="0">
                <a:latin typeface="微软雅黑" panose="020B0503020204020204" pitchFamily="34" charset="-122"/>
                <a:ea typeface="微软雅黑" panose="020B0503020204020204" pitchFamily="34" charset="-122"/>
              </a:rPr>
              <a:t>仔细的</a:t>
            </a:r>
            <a:r>
              <a:rPr lang="zh-CN" altLang="en-US" sz="2090" b="1" u="sng" dirty="0">
                <a:latin typeface="微软雅黑" panose="020B0503020204020204" pitchFamily="34" charset="-122"/>
                <a:ea typeface="微软雅黑" panose="020B0503020204020204" pitchFamily="34" charset="-122"/>
              </a:rPr>
              <a:t>检查</a:t>
            </a:r>
            <a:r>
              <a:rPr lang="zh-CN" altLang="en-US" sz="2090" b="1" dirty="0">
                <a:latin typeface="微软雅黑" panose="020B0503020204020204" pitchFamily="34" charset="-122"/>
                <a:ea typeface="微软雅黑" panose="020B0503020204020204" pitchFamily="34" charset="-122"/>
              </a:rPr>
              <a:t>”，故此题正确答案为：</a:t>
            </a:r>
            <a:r>
              <a:rPr lang="en-US" altLang="zh-CN" sz="2090" b="1" dirty="0">
                <a:latin typeface="微软雅黑" panose="020B0503020204020204" pitchFamily="34" charset="-122"/>
                <a:ea typeface="微软雅黑" panose="020B0503020204020204" pitchFamily="34" charset="-122"/>
              </a:rPr>
              <a:t>B</a:t>
            </a:r>
            <a:r>
              <a:rPr lang="zh-CN" altLang="en-US" sz="2090" b="1" dirty="0">
                <a:latin typeface="微软雅黑" panose="020B0503020204020204" pitchFamily="34" charset="-122"/>
                <a:ea typeface="微软雅黑" panose="020B0503020204020204" pitchFamily="34" charset="-122"/>
              </a:rPr>
              <a:t>。</a:t>
            </a:r>
          </a:p>
          <a:p>
            <a:pPr marL="0" indent="0">
              <a:lnSpc>
                <a:spcPct val="150000"/>
              </a:lnSpc>
              <a:buNone/>
              <a:tabLst>
                <a:tab pos="4303713" algn="l"/>
              </a:tabLst>
            </a:pPr>
            <a:r>
              <a:rPr lang="en-US" altLang="zh-CN" sz="2090" b="1" dirty="0">
                <a:latin typeface="微软雅黑" panose="020B0503020204020204" pitchFamily="34" charset="-122"/>
                <a:ea typeface="微软雅黑" panose="020B0503020204020204" pitchFamily="34" charset="-122"/>
              </a:rPr>
              <a:t>9. </a:t>
            </a:r>
            <a:r>
              <a:rPr lang="zh-CN" altLang="en-US" sz="2090" b="1" dirty="0">
                <a:latin typeface="微软雅黑" panose="020B0503020204020204" pitchFamily="34" charset="-122"/>
                <a:ea typeface="微软雅黑" panose="020B0503020204020204" pitchFamily="34" charset="-122"/>
              </a:rPr>
              <a:t>本题考查名词短语。本题可采用语境法，</a:t>
            </a:r>
            <a:r>
              <a:rPr lang="en-US" altLang="zh-CN" sz="2090" b="1" dirty="0">
                <a:latin typeface="微软雅黑" panose="020B0503020204020204" pitchFamily="34" charset="-122"/>
                <a:ea typeface="微软雅黑" panose="020B0503020204020204" pitchFamily="34" charset="-122"/>
              </a:rPr>
              <a:t>the other day“</a:t>
            </a:r>
            <a:r>
              <a:rPr lang="zh-CN" altLang="en-US" sz="2090" b="1" dirty="0">
                <a:latin typeface="微软雅黑" panose="020B0503020204020204" pitchFamily="34" charset="-122"/>
                <a:ea typeface="微软雅黑" panose="020B0503020204020204" pitchFamily="34" charset="-122"/>
              </a:rPr>
              <a:t>那天”，结合句意</a:t>
            </a:r>
            <a:endParaRPr lang="en-US" altLang="zh-CN" sz="2090" b="1" dirty="0">
              <a:latin typeface="微软雅黑" panose="020B0503020204020204" pitchFamily="34" charset="-122"/>
              <a:ea typeface="微软雅黑" panose="020B0503020204020204" pitchFamily="34" charset="-122"/>
            </a:endParaRPr>
          </a:p>
          <a:p>
            <a:pPr marL="0" indent="0">
              <a:lnSpc>
                <a:spcPct val="150000"/>
              </a:lnSpc>
              <a:buNone/>
              <a:tabLst>
                <a:tab pos="4303713" algn="l"/>
              </a:tabLst>
            </a:pPr>
            <a:r>
              <a:rPr lang="zh-CN" altLang="en-US" sz="2090" b="1" dirty="0">
                <a:latin typeface="微软雅黑" panose="020B0503020204020204" pitchFamily="34" charset="-122"/>
                <a:ea typeface="微软雅黑" panose="020B0503020204020204" pitchFamily="34" charset="-122"/>
              </a:rPr>
              <a:t>“</a:t>
            </a:r>
            <a:r>
              <a:rPr lang="zh-CN" altLang="en-US" sz="2090" b="1" u="sng" dirty="0">
                <a:latin typeface="微软雅黑" panose="020B0503020204020204" pitchFamily="34" charset="-122"/>
                <a:ea typeface="微软雅黑" panose="020B0503020204020204" pitchFamily="34" charset="-122"/>
              </a:rPr>
              <a:t>那天</a:t>
            </a:r>
            <a:r>
              <a:rPr lang="zh-CN" altLang="en-US" sz="2090" b="1" dirty="0">
                <a:latin typeface="微软雅黑" panose="020B0503020204020204" pitchFamily="34" charset="-122"/>
                <a:ea typeface="微软雅黑" panose="020B0503020204020204" pitchFamily="34" charset="-122"/>
              </a:rPr>
              <a:t>我在街上看到他的时候，立刻认出了他”，翻译成“另一天”，与题</a:t>
            </a:r>
            <a:endParaRPr lang="en-US" altLang="zh-CN" sz="2090" b="1" dirty="0">
              <a:latin typeface="微软雅黑" panose="020B0503020204020204" pitchFamily="34" charset="-122"/>
              <a:ea typeface="微软雅黑" panose="020B0503020204020204" pitchFamily="34" charset="-122"/>
            </a:endParaRPr>
          </a:p>
          <a:p>
            <a:pPr marL="0" indent="0">
              <a:lnSpc>
                <a:spcPct val="150000"/>
              </a:lnSpc>
              <a:buNone/>
              <a:tabLst>
                <a:tab pos="4303713" algn="l"/>
              </a:tabLst>
            </a:pPr>
            <a:r>
              <a:rPr lang="zh-CN" altLang="en-US" sz="2090" b="1" dirty="0">
                <a:latin typeface="微软雅黑" panose="020B0503020204020204" pitchFamily="34" charset="-122"/>
                <a:ea typeface="微软雅黑" panose="020B0503020204020204" pitchFamily="34" charset="-122"/>
              </a:rPr>
              <a:t>意不符，故此题正确答案为：</a:t>
            </a:r>
            <a:r>
              <a:rPr lang="en-US" altLang="zh-CN" sz="2090" b="1" dirty="0">
                <a:latin typeface="微软雅黑" panose="020B0503020204020204" pitchFamily="34" charset="-122"/>
                <a:ea typeface="微软雅黑" panose="020B0503020204020204" pitchFamily="34" charset="-122"/>
              </a:rPr>
              <a:t>D</a:t>
            </a:r>
            <a:r>
              <a:rPr lang="zh-CN" altLang="en-US" sz="2090" b="1" dirty="0">
                <a:latin typeface="微软雅黑" panose="020B0503020204020204" pitchFamily="34" charset="-122"/>
                <a:ea typeface="微软雅黑" panose="020B0503020204020204" pitchFamily="34" charset="-122"/>
              </a:rPr>
              <a:t>。</a:t>
            </a:r>
            <a:endParaRPr lang="en-US" altLang="zh-CN" sz="2090" b="1" dirty="0">
              <a:latin typeface="微软雅黑" panose="020B0503020204020204" pitchFamily="34" charset="-122"/>
              <a:ea typeface="微软雅黑" panose="020B0503020204020204" pitchFamily="34" charset="-122"/>
            </a:endParaRPr>
          </a:p>
          <a:p>
            <a:pPr marL="0" indent="0">
              <a:lnSpc>
                <a:spcPct val="150000"/>
              </a:lnSpc>
              <a:buNone/>
              <a:tabLst>
                <a:tab pos="4303713" algn="l"/>
              </a:tabLst>
            </a:pPr>
            <a:r>
              <a:rPr lang="en-US" altLang="zh-CN" sz="2090" b="1" dirty="0">
                <a:latin typeface="微软雅黑" panose="020B0503020204020204" pitchFamily="34" charset="-122"/>
                <a:ea typeface="微软雅黑" panose="020B0503020204020204" pitchFamily="34" charset="-122"/>
              </a:rPr>
              <a:t>10. </a:t>
            </a:r>
            <a:r>
              <a:rPr lang="zh-CN" altLang="en-US" sz="2090" b="1" dirty="0">
                <a:latin typeface="微软雅黑" panose="020B0503020204020204" pitchFamily="34" charset="-122"/>
                <a:ea typeface="微软雅黑" panose="020B0503020204020204" pitchFamily="34" charset="-122"/>
              </a:rPr>
              <a:t>本题考查名词。</a:t>
            </a:r>
            <a:r>
              <a:rPr lang="en-US" altLang="zh-CN" sz="2090" b="1" dirty="0">
                <a:latin typeface="微软雅黑" panose="020B0503020204020204" pitchFamily="34" charset="-122"/>
                <a:ea typeface="微软雅黑" panose="020B0503020204020204" pitchFamily="34" charset="-122"/>
              </a:rPr>
              <a:t>confidence“</a:t>
            </a:r>
            <a:r>
              <a:rPr lang="zh-CN" altLang="en-US" sz="2090" b="1" dirty="0">
                <a:latin typeface="微软雅黑" panose="020B0503020204020204" pitchFamily="34" charset="-122"/>
                <a:ea typeface="微软雅黑" panose="020B0503020204020204" pitchFamily="34" charset="-122"/>
              </a:rPr>
              <a:t>信心”，</a:t>
            </a:r>
            <a:r>
              <a:rPr lang="en-US" altLang="zh-CN" sz="2090" b="1" dirty="0">
                <a:latin typeface="微软雅黑" panose="020B0503020204020204" pitchFamily="34" charset="-122"/>
                <a:ea typeface="微软雅黑" panose="020B0503020204020204" pitchFamily="34" charset="-122"/>
              </a:rPr>
              <a:t>confident“</a:t>
            </a:r>
            <a:r>
              <a:rPr lang="zh-CN" altLang="en-US" sz="2090" b="1" dirty="0">
                <a:latin typeface="微软雅黑" panose="020B0503020204020204" pitchFamily="34" charset="-122"/>
                <a:ea typeface="微软雅黑" panose="020B0503020204020204" pitchFamily="34" charset="-122"/>
              </a:rPr>
              <a:t>有信心的”，结合句意</a:t>
            </a:r>
            <a:endParaRPr lang="en-US" altLang="zh-CN" sz="2090" b="1" dirty="0">
              <a:latin typeface="微软雅黑" panose="020B0503020204020204" pitchFamily="34" charset="-122"/>
              <a:ea typeface="微软雅黑" panose="020B0503020204020204" pitchFamily="34" charset="-122"/>
            </a:endParaRPr>
          </a:p>
          <a:p>
            <a:pPr marL="0" indent="0">
              <a:lnSpc>
                <a:spcPct val="150000"/>
              </a:lnSpc>
              <a:buNone/>
              <a:tabLst>
                <a:tab pos="4303713" algn="l"/>
              </a:tabLst>
            </a:pPr>
            <a:r>
              <a:rPr lang="zh-CN" altLang="en-US" sz="2090" b="1" dirty="0">
                <a:latin typeface="微软雅黑" panose="020B0503020204020204" pitchFamily="34" charset="-122"/>
                <a:ea typeface="微软雅黑" panose="020B0503020204020204" pitchFamily="34" charset="-122"/>
              </a:rPr>
              <a:t>“她是个好学生，但缺乏</a:t>
            </a:r>
            <a:r>
              <a:rPr lang="zh-CN" altLang="en-US" sz="2090" b="1" u="sng" dirty="0">
                <a:latin typeface="微软雅黑" panose="020B0503020204020204" pitchFamily="34" charset="-122"/>
                <a:ea typeface="微软雅黑" panose="020B0503020204020204" pitchFamily="34" charset="-122"/>
              </a:rPr>
              <a:t>自信</a:t>
            </a:r>
            <a:r>
              <a:rPr lang="zh-CN" altLang="en-US" sz="2090" b="1" dirty="0">
                <a:latin typeface="微软雅黑" panose="020B0503020204020204" pitchFamily="34" charset="-122"/>
                <a:ea typeface="微软雅黑" panose="020B0503020204020204" pitchFamily="34" charset="-122"/>
              </a:rPr>
              <a:t>”，故此题正确答案为：</a:t>
            </a:r>
            <a:r>
              <a:rPr lang="en-US" altLang="zh-CN" sz="2090" b="1" dirty="0">
                <a:latin typeface="微软雅黑" panose="020B0503020204020204" pitchFamily="34" charset="-122"/>
                <a:ea typeface="微软雅黑" panose="020B0503020204020204" pitchFamily="34" charset="-122"/>
              </a:rPr>
              <a:t>C</a:t>
            </a:r>
            <a:r>
              <a:rPr lang="zh-CN" altLang="en-US" sz="209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wipe(up)">
                                      <p:cBhvr>
                                        <p:cTn id="29" dur="500"/>
                                        <p:tgtEl>
                                          <p:spTgt spid="3">
                                            <p:txEl>
                                              <p:pRg st="5" end="5"/>
                                            </p:txEl>
                                          </p:spTgt>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ipe(up)">
                                      <p:cBhvr>
                                        <p:cTn id="32" dur="500"/>
                                        <p:tgtEl>
                                          <p:spTgt spid="3">
                                            <p:txEl>
                                              <p:pRg st="6" end="6"/>
                                            </p:txEl>
                                          </p:spTgt>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wipe(up)">
                                      <p:cBhvr>
                                        <p:cTn id="35"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55</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四、 真题回放，一比高低</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3" name="内容占位符 2"/>
          <p:cNvSpPr>
            <a:spLocks noGrp="1"/>
          </p:cNvSpPr>
          <p:nvPr>
            <p:ph idx="1"/>
          </p:nvPr>
        </p:nvSpPr>
        <p:spPr>
          <a:xfrm>
            <a:off x="245110" y="177165"/>
            <a:ext cx="11835130" cy="5645150"/>
          </a:xfrm>
        </p:spPr>
        <p:txBody>
          <a:bodyPr>
            <a:noAutofit/>
          </a:bodyPr>
          <a:lstStyle/>
          <a:p>
            <a:pPr marL="0" indent="0">
              <a:buNone/>
            </a:pPr>
            <a:r>
              <a:rPr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202</a:t>
            </a:r>
            <a:r>
              <a:rPr lang="en-US"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3</a:t>
            </a:r>
            <a:r>
              <a:rPr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年广东高职高考词汇真题</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 Please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remind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me to take my medicine tomorrow.</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强迫 	B. 建议	 C. </a:t>
            </a:r>
            <a:r>
              <a:rPr lang="en-US" altLang="zh-CN" sz="2400" b="1" dirty="0" err="1">
                <a:latin typeface="微软雅黑" panose="020B0503020204020204" pitchFamily="34" charset="-122"/>
                <a:ea typeface="微软雅黑" panose="020B0503020204020204" pitchFamily="34" charset="-122"/>
                <a:cs typeface="微软雅黑" panose="020B0503020204020204" pitchFamily="34" charset="-122"/>
              </a:rPr>
              <a:t>吩咐</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提醒</a:t>
            </a: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7. There are many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poisonous</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snakes in the area.</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可怕的 	B. 有毒的 	C. </a:t>
            </a:r>
            <a:r>
              <a:rPr lang="en-US" altLang="zh-CN" sz="2400" b="1" dirty="0" err="1">
                <a:latin typeface="微软雅黑" panose="020B0503020204020204" pitchFamily="34" charset="-122"/>
                <a:ea typeface="微软雅黑" panose="020B0503020204020204" pitchFamily="34" charset="-122"/>
                <a:cs typeface="微软雅黑" panose="020B0503020204020204" pitchFamily="34" charset="-122"/>
              </a:rPr>
              <a:t>凶猛的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稀有的</a:t>
            </a: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8. The song was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specially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written for her birthday.</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单独地 	B. 随意地 	C. </a:t>
            </a:r>
            <a:r>
              <a:rPr lang="en-US" altLang="zh-CN" sz="2400" b="1" dirty="0" err="1">
                <a:latin typeface="微软雅黑" panose="020B0503020204020204" pitchFamily="34" charset="-122"/>
                <a:ea typeface="微软雅黑" panose="020B0503020204020204" pitchFamily="34" charset="-122"/>
                <a:cs typeface="微软雅黑" panose="020B0503020204020204" pitchFamily="34" charset="-122"/>
              </a:rPr>
              <a:t>专门地</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顺便地</a:t>
            </a: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 They have been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out of work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for years since their factory was closed down.</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失业 	B. 休假 	C. </a:t>
            </a:r>
            <a:r>
              <a:rPr lang="en-US" altLang="zh-CN" sz="2400" b="1" dirty="0" err="1">
                <a:latin typeface="微软雅黑" panose="020B0503020204020204" pitchFamily="34" charset="-122"/>
                <a:ea typeface="微软雅黑" panose="020B0503020204020204" pitchFamily="34" charset="-122"/>
                <a:cs typeface="微软雅黑" panose="020B0503020204020204" pitchFamily="34" charset="-122"/>
              </a:rPr>
              <a:t>忙碌</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求职</a:t>
            </a: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10. This business plan looks very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professional</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专业的	 B. 著名的	 C. </a:t>
            </a:r>
            <a:r>
              <a:rPr lang="en-US" altLang="zh-CN" sz="2400" b="1" dirty="0" err="1">
                <a:latin typeface="微软雅黑" panose="020B0503020204020204" pitchFamily="34" charset="-122"/>
                <a:ea typeface="微软雅黑" panose="020B0503020204020204" pitchFamily="34" charset="-122"/>
                <a:cs typeface="微软雅黑" panose="020B0503020204020204" pitchFamily="34" charset="-122"/>
              </a:rPr>
              <a:t>一流的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国际的</a:t>
            </a:r>
          </a:p>
        </p:txBody>
      </p:sp>
      <p:sp>
        <p:nvSpPr>
          <p:cNvPr id="5" name="TextBox 4"/>
          <p:cNvSpPr txBox="1"/>
          <p:nvPr/>
        </p:nvSpPr>
        <p:spPr>
          <a:xfrm>
            <a:off x="6781223" y="1035685"/>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6" name="TextBox 5"/>
          <p:cNvSpPr txBox="1"/>
          <p:nvPr/>
        </p:nvSpPr>
        <p:spPr>
          <a:xfrm>
            <a:off x="7014845" y="2314183"/>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56</a:t>
            </a:fld>
            <a:endParaRPr lang="en-US">
              <a:latin typeface="微软雅黑" panose="020B0503020204020204" pitchFamily="34" charset="-122"/>
              <a:ea typeface="微软雅黑" panose="020B0503020204020204" pitchFamily="34" charset="-122"/>
            </a:endParaRPr>
          </a:p>
        </p:txBody>
      </p:sp>
      <p:sp>
        <p:nvSpPr>
          <p:cNvPr id="8" name="左箭头 7">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9" name="TextBox 5"/>
          <p:cNvSpPr txBox="1"/>
          <p:nvPr/>
        </p:nvSpPr>
        <p:spPr>
          <a:xfrm>
            <a:off x="6938645" y="3678543"/>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10" name="TextBox 5"/>
          <p:cNvSpPr txBox="1"/>
          <p:nvPr/>
        </p:nvSpPr>
        <p:spPr>
          <a:xfrm>
            <a:off x="6586220" y="4938717"/>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11" name="TextBox 5"/>
          <p:cNvSpPr txBox="1"/>
          <p:nvPr/>
        </p:nvSpPr>
        <p:spPr>
          <a:xfrm>
            <a:off x="7339330" y="6199505"/>
            <a:ext cx="854075"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13" name="文本框 12">
            <a:hlinkClick r:id="rId4" action="ppaction://hlinksldjump"/>
          </p:cNvPr>
          <p:cNvSpPr txBox="1"/>
          <p:nvPr/>
        </p:nvSpPr>
        <p:spPr>
          <a:xfrm>
            <a:off x="6356068" y="17723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wipe(up)">
                                      <p:cBhvr>
                                        <p:cTn id="19" dur="500"/>
                                        <p:tgtEl>
                                          <p:spTgt spid="3">
                                            <p:txEl>
                                              <p:pRg st="5" end="5"/>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Effect transition="in" filter="wipe(up)">
                                      <p:cBhvr>
                                        <p:cTn id="25" dur="500"/>
                                        <p:tgtEl>
                                          <p:spTgt spid="3">
                                            <p:txEl>
                                              <p:pRg st="8" end="8"/>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animEffect transition="in" filter="wipe(up)">
                                      <p:cBhvr>
                                        <p:cTn id="31" dur="500"/>
                                        <p:tgtEl>
                                          <p:spTgt spid="3">
                                            <p:txEl>
                                              <p:pRg st="11" end="11"/>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4" end="14"/>
                                            </p:txEl>
                                          </p:spTgt>
                                        </p:tgtEl>
                                        <p:attrNameLst>
                                          <p:attrName>style.visibility</p:attrName>
                                        </p:attrNameLst>
                                      </p:cBhvr>
                                      <p:to>
                                        <p:strVal val="visible"/>
                                      </p:to>
                                    </p:set>
                                    <p:animEffect transition="in" filter="wipe(up)">
                                      <p:cBhvr>
                                        <p:cTn id="37" dur="500"/>
                                        <p:tgtEl>
                                          <p:spTgt spid="3">
                                            <p:txEl>
                                              <p:pRg st="14" end="1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left)">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left)">
                                      <p:cBhvr>
                                        <p:cTn id="62" dur="500"/>
                                        <p:tgtEl>
                                          <p:spTgt spid="11"/>
                                        </p:tgtEl>
                                      </p:cBhvr>
                                    </p:animEffect>
                                  </p:childTnLst>
                                </p:cTn>
                              </p:par>
                            </p:childTnLst>
                          </p:cTn>
                        </p:par>
                        <p:par>
                          <p:cTn id="63" fill="hold">
                            <p:stCondLst>
                              <p:cond delay="500"/>
                            </p:stCondLst>
                            <p:childTnLst>
                              <p:par>
                                <p:cTn id="64" presetID="16" presetClass="entr" presetSubtype="37"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barn(outVertical)">
                                      <p:cBhvr>
                                        <p:cTn id="6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P spid="6" grpId="0"/>
      <p:bldP spid="9" grpId="0"/>
      <p:bldP spid="10" grpId="0"/>
      <p:bldP spid="11" grpId="0"/>
      <p:bldP spid="13"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57</a:t>
            </a:fld>
            <a:endParaRPr lang="en-US"/>
          </a:p>
        </p:txBody>
      </p:sp>
      <p:sp>
        <p:nvSpPr>
          <p:cNvPr id="3" name="内容占位符 2"/>
          <p:cNvSpPr>
            <a:spLocks noGrp="1"/>
          </p:cNvSpPr>
          <p:nvPr>
            <p:ph idx="1"/>
          </p:nvPr>
        </p:nvSpPr>
        <p:spPr>
          <a:xfrm>
            <a:off x="587134" y="185694"/>
            <a:ext cx="11223849" cy="6119818"/>
          </a:xfrm>
          <a:solidFill>
            <a:srgbClr val="FFFFFF">
              <a:alpha val="31000"/>
            </a:srgbClr>
          </a:solidFill>
        </p:spPr>
        <p:txBody>
          <a:bodyPr>
            <a:normAutofit/>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6. 本题考查动词。remind（动词）“提醒”，结合句意“请提醒我明天带药”，故此题正确答案为：D。 </a:t>
            </a:r>
          </a:p>
          <a:p>
            <a:pPr marL="0" indent="0">
              <a:lnSpc>
                <a:spcPct val="150000"/>
              </a:lnSpc>
              <a:buNone/>
            </a:pPr>
            <a:r>
              <a:rPr sz="2400" b="1" dirty="0">
                <a:latin typeface="微软雅黑" panose="020B0503020204020204" pitchFamily="34" charset="-122"/>
                <a:ea typeface="微软雅黑" panose="020B0503020204020204" pitchFamily="34" charset="-122"/>
              </a:rPr>
              <a:t>7. 本题考查形容词。poisonous（形容词）“有毒的”，结合句意“这个区域有许多毒蛇”，故此题正确答案为：B。 </a:t>
            </a:r>
          </a:p>
          <a:p>
            <a:pPr marL="0" indent="0">
              <a:lnSpc>
                <a:spcPct val="150000"/>
              </a:lnSpc>
              <a:buNone/>
            </a:pPr>
            <a:r>
              <a:rPr sz="2400" b="1" dirty="0">
                <a:latin typeface="微软雅黑" panose="020B0503020204020204" pitchFamily="34" charset="-122"/>
                <a:ea typeface="微软雅黑" panose="020B0503020204020204" pitchFamily="34" charset="-122"/>
              </a:rPr>
              <a:t>8. 本题考查副词。specially（副词）“特别地，专门地”，结合句意“这首歌是专门为她的生日写的”，故此题正确答案为：C。</a:t>
            </a:r>
          </a:p>
          <a:p>
            <a:pPr marL="0" indent="0">
              <a:lnSpc>
                <a:spcPct val="150000"/>
              </a:lnSpc>
              <a:buNone/>
            </a:pPr>
            <a:r>
              <a:rPr sz="2400" b="1" dirty="0">
                <a:latin typeface="微软雅黑" panose="020B0503020204020204" pitchFamily="34" charset="-122"/>
                <a:ea typeface="微软雅黑" panose="020B0503020204020204" pitchFamily="34" charset="-122"/>
              </a:rPr>
              <a:t>9. 本题考查介词短语。out of work（介词短语）“失业”，结合句意“自从工厂被关闭，他们已经失业很多年了”，故此题正确答案为：A。</a:t>
            </a:r>
          </a:p>
          <a:p>
            <a:pPr marL="0" indent="0">
              <a:lnSpc>
                <a:spcPct val="150000"/>
              </a:lnSpc>
              <a:buNone/>
            </a:pPr>
            <a:r>
              <a:rPr sz="2400" b="1" dirty="0">
                <a:latin typeface="微软雅黑" panose="020B0503020204020204" pitchFamily="34" charset="-122"/>
                <a:ea typeface="微软雅黑" panose="020B0503020204020204" pitchFamily="34" charset="-122"/>
              </a:rPr>
              <a:t>10. 本题考查形容词。professional（形容词）“专业的”，结合句意“这个商业计划看起来非常专业”，故此题正确答案为：A。</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3" name="内容占位符 2"/>
          <p:cNvSpPr>
            <a:spLocks noGrp="1"/>
          </p:cNvSpPr>
          <p:nvPr>
            <p:ph idx="1"/>
          </p:nvPr>
        </p:nvSpPr>
        <p:spPr>
          <a:xfrm>
            <a:off x="531872" y="177230"/>
            <a:ext cx="11277600" cy="5645467"/>
          </a:xfrm>
        </p:spPr>
        <p:txBody>
          <a:bodyPr>
            <a:noAutofit/>
          </a:bodyPr>
          <a:lstStyle/>
          <a:p>
            <a:pPr marL="0" indent="0">
              <a:buNone/>
            </a:pPr>
            <a:r>
              <a:rPr lang="en-US" altLang="zh-CN"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2023</a:t>
            </a:r>
            <a:r>
              <a:rPr lang="zh-CN" altLang="en-US"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年广东高职高考词汇真题</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11. He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applied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to work in another school.</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渴望 	B. 恳求 	C. 呼吁 	D. 申请</a:t>
            </a: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12. The rubbish must be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removed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to keep the classroom tidy.</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焚烧 	B. 掩埋	 C. 清除 	D. 分类</a:t>
            </a: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13. They had an accident on the road and didn’t</a:t>
            </a:r>
            <a:r>
              <a:rPr lang="en-US" altLang="zh-CN" sz="2400" b="1" i="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check in</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their hotel until midnight.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认领行李	 B. 登记入住 	C. 抵达 	D. 通知</a:t>
            </a: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14. Truth is what we have been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seeking</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all our life.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追求 	B. 认同 	C. 检验 	D. 传播</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15. The failure was an unexpected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blow</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to him.</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机会 	B. 打击 	C. 教训	 D. 变故</a:t>
            </a:r>
          </a:p>
        </p:txBody>
      </p:sp>
      <p:sp>
        <p:nvSpPr>
          <p:cNvPr id="5" name="TextBox 4"/>
          <p:cNvSpPr txBox="1"/>
          <p:nvPr/>
        </p:nvSpPr>
        <p:spPr>
          <a:xfrm>
            <a:off x="6795770" y="1054353"/>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6" name="TextBox 5"/>
          <p:cNvSpPr txBox="1"/>
          <p:nvPr/>
        </p:nvSpPr>
        <p:spPr>
          <a:xfrm>
            <a:off x="7008786" y="2408567"/>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58</a:t>
            </a:fld>
            <a:endParaRPr lang="en-US">
              <a:latin typeface="微软雅黑" panose="020B0503020204020204" pitchFamily="34" charset="-122"/>
              <a:ea typeface="微软雅黑" panose="020B0503020204020204" pitchFamily="34" charset="-122"/>
            </a:endParaRPr>
          </a:p>
        </p:txBody>
      </p:sp>
      <p:sp>
        <p:nvSpPr>
          <p:cNvPr id="8" name="左箭头 7">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9" name="TextBox 5"/>
          <p:cNvSpPr txBox="1"/>
          <p:nvPr/>
        </p:nvSpPr>
        <p:spPr>
          <a:xfrm>
            <a:off x="8164195" y="3927463"/>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10" name="TextBox 5"/>
          <p:cNvSpPr txBox="1"/>
          <p:nvPr/>
        </p:nvSpPr>
        <p:spPr>
          <a:xfrm>
            <a:off x="8298815" y="5003487"/>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11" name="TextBox 5"/>
          <p:cNvSpPr txBox="1"/>
          <p:nvPr/>
        </p:nvSpPr>
        <p:spPr>
          <a:xfrm>
            <a:off x="7958455" y="5924596"/>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13" name="文本框 12">
            <a:hlinkClick r:id="rId4" action="ppaction://hlinksldjump"/>
          </p:cNvPr>
          <p:cNvSpPr txBox="1"/>
          <p:nvPr/>
        </p:nvSpPr>
        <p:spPr>
          <a:xfrm>
            <a:off x="6356068" y="17723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wipe(up)">
                                      <p:cBhvr>
                                        <p:cTn id="19" dur="500"/>
                                        <p:tgtEl>
                                          <p:spTgt spid="3">
                                            <p:txEl>
                                              <p:pRg st="5" end="5"/>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Effect transition="in" filter="wipe(up)">
                                      <p:cBhvr>
                                        <p:cTn id="25" dur="500"/>
                                        <p:tgtEl>
                                          <p:spTgt spid="3">
                                            <p:txEl>
                                              <p:pRg st="8" end="8"/>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animEffect transition="in" filter="wipe(up)">
                                      <p:cBhvr>
                                        <p:cTn id="31" dur="500"/>
                                        <p:tgtEl>
                                          <p:spTgt spid="3">
                                            <p:txEl>
                                              <p:pRg st="11" end="11"/>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2" end="12"/>
                                            </p:txEl>
                                          </p:spTgt>
                                        </p:tgtEl>
                                        <p:attrNameLst>
                                          <p:attrName>style.visibility</p:attrName>
                                        </p:attrNameLst>
                                      </p:cBhvr>
                                      <p:to>
                                        <p:strVal val="visible"/>
                                      </p:to>
                                    </p:set>
                                    <p:animEffect transition="in" filter="wipe(up)">
                                      <p:cBhvr>
                                        <p:cTn id="34" dur="500"/>
                                        <p:tgtEl>
                                          <p:spTgt spid="3">
                                            <p:txEl>
                                              <p:pRg st="12" end="12"/>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3" end="13"/>
                                            </p:txEl>
                                          </p:spTgt>
                                        </p:tgtEl>
                                        <p:attrNameLst>
                                          <p:attrName>style.visibility</p:attrName>
                                        </p:attrNameLst>
                                      </p:cBhvr>
                                      <p:to>
                                        <p:strVal val="visible"/>
                                      </p:to>
                                    </p:set>
                                    <p:animEffect transition="in" filter="wipe(up)">
                                      <p:cBhvr>
                                        <p:cTn id="37" dur="500"/>
                                        <p:tgtEl>
                                          <p:spTgt spid="3">
                                            <p:txEl>
                                              <p:pRg st="13" end="1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left)">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left)">
                                      <p:cBhvr>
                                        <p:cTn id="62" dur="500"/>
                                        <p:tgtEl>
                                          <p:spTgt spid="11"/>
                                        </p:tgtEl>
                                      </p:cBhvr>
                                    </p:animEffect>
                                  </p:childTnLst>
                                </p:cTn>
                              </p:par>
                            </p:childTnLst>
                          </p:cTn>
                        </p:par>
                        <p:par>
                          <p:cTn id="63" fill="hold">
                            <p:stCondLst>
                              <p:cond delay="500"/>
                            </p:stCondLst>
                            <p:childTnLst>
                              <p:par>
                                <p:cTn id="64" presetID="16" presetClass="entr" presetSubtype="37"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barn(outVertical)">
                                      <p:cBhvr>
                                        <p:cTn id="6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P spid="6" grpId="0"/>
      <p:bldP spid="9" grpId="0"/>
      <p:bldP spid="10" grpId="0"/>
      <p:bldP spid="11" grpId="0"/>
      <p:bldP spid="13"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59</a:t>
            </a:fld>
            <a:endParaRPr lang="en-US"/>
          </a:p>
        </p:txBody>
      </p:sp>
      <p:sp>
        <p:nvSpPr>
          <p:cNvPr id="3" name="内容占位符 2"/>
          <p:cNvSpPr>
            <a:spLocks noGrp="1"/>
          </p:cNvSpPr>
          <p:nvPr>
            <p:ph idx="1"/>
          </p:nvPr>
        </p:nvSpPr>
        <p:spPr>
          <a:xfrm>
            <a:off x="429726" y="185694"/>
            <a:ext cx="11381258" cy="6119818"/>
          </a:xfrm>
          <a:solidFill>
            <a:srgbClr val="FFFFFF">
              <a:alpha val="31000"/>
            </a:srgbClr>
          </a:solidFill>
        </p:spPr>
        <p:txBody>
          <a:bodyPr>
            <a:normAutofit fontScale="975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11. 本题考查动词。apply（动词）“申请，应用”，结合句意“他申请去另一所学校工作”，故此题正确答案为：D。</a:t>
            </a:r>
          </a:p>
          <a:p>
            <a:pPr marL="0" indent="0">
              <a:lnSpc>
                <a:spcPct val="150000"/>
              </a:lnSpc>
              <a:buNone/>
            </a:pPr>
            <a:r>
              <a:rPr sz="2400" b="1" dirty="0">
                <a:latin typeface="微软雅黑" panose="020B0503020204020204" pitchFamily="34" charset="-122"/>
                <a:ea typeface="微软雅黑" panose="020B0503020204020204" pitchFamily="34" charset="-122"/>
              </a:rPr>
              <a:t>12. 本题考查动词。remove（动词）“移除”，结合句意“为了保持教室整洁，这些垃圾必须被清除”，故此题正确答案为：C。</a:t>
            </a:r>
          </a:p>
          <a:p>
            <a:pPr marL="0" indent="0">
              <a:lnSpc>
                <a:spcPct val="150000"/>
              </a:lnSpc>
              <a:buNone/>
            </a:pPr>
            <a:r>
              <a:rPr sz="2400" b="1" dirty="0">
                <a:latin typeface="微软雅黑" panose="020B0503020204020204" pitchFamily="34" charset="-122"/>
                <a:ea typeface="微软雅黑" panose="020B0503020204020204" pitchFamily="34" charset="-122"/>
              </a:rPr>
              <a:t>13. 本题考查动词短语。check in（动词短语）“登记入住”，结合句意“他们在路上发生了事故，并且直到深夜才在他们的酒店办理登记入住”，故此题正确答案为：B。</a:t>
            </a:r>
          </a:p>
          <a:p>
            <a:pPr marL="0" indent="0">
              <a:lnSpc>
                <a:spcPct val="150000"/>
              </a:lnSpc>
              <a:buNone/>
            </a:pPr>
            <a:r>
              <a:rPr sz="2400" b="1" dirty="0">
                <a:latin typeface="微软雅黑" panose="020B0503020204020204" pitchFamily="34" charset="-122"/>
                <a:ea typeface="微软雅黑" panose="020B0503020204020204" pitchFamily="34" charset="-122"/>
              </a:rPr>
              <a:t>14. 本题考查动词。seek（动词）“探寻，追求”，结合句意“真理</a:t>
            </a:r>
          </a:p>
          <a:p>
            <a:pPr marL="0" indent="0">
              <a:lnSpc>
                <a:spcPct val="150000"/>
              </a:lnSpc>
              <a:buNone/>
            </a:pPr>
            <a:r>
              <a:rPr sz="2400" b="1" dirty="0">
                <a:latin typeface="微软雅黑" panose="020B0503020204020204" pitchFamily="34" charset="-122"/>
                <a:ea typeface="微软雅黑" panose="020B0503020204020204" pitchFamily="34" charset="-122"/>
              </a:rPr>
              <a:t>是我们一生追求的东西”，故此题正确答案为：A。</a:t>
            </a:r>
          </a:p>
          <a:p>
            <a:pPr marL="0" indent="0">
              <a:lnSpc>
                <a:spcPct val="150000"/>
              </a:lnSpc>
              <a:buNone/>
            </a:pPr>
            <a:r>
              <a:rPr sz="2400" b="1" dirty="0">
                <a:latin typeface="微软雅黑" panose="020B0503020204020204" pitchFamily="34" charset="-122"/>
                <a:ea typeface="微软雅黑" panose="020B0503020204020204" pitchFamily="34" charset="-122"/>
              </a:rPr>
              <a:t>15. 本题考查名词。blow（名词）“打击”，结合句意“这次失败对他</a:t>
            </a:r>
          </a:p>
          <a:p>
            <a:pPr marL="0" indent="0">
              <a:lnSpc>
                <a:spcPct val="150000"/>
              </a:lnSpc>
              <a:buNone/>
            </a:pPr>
            <a:r>
              <a:rPr sz="2400" b="1" dirty="0">
                <a:latin typeface="微软雅黑" panose="020B0503020204020204" pitchFamily="34" charset="-122"/>
                <a:ea typeface="微软雅黑" panose="020B0503020204020204" pitchFamily="34" charset="-122"/>
              </a:rPr>
              <a:t>来说是个意外的打击”，故此题正确答案为：B。</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wipe(up)">
                                      <p:cBhvr>
                                        <p:cTn id="29" dur="500"/>
                                        <p:tgtEl>
                                          <p:spTgt spid="3">
                                            <p:txEl>
                                              <p:pRg st="5" end="5"/>
                                            </p:txEl>
                                          </p:spTgt>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ipe(up)">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Group 414"/>
          <p:cNvGrpSpPr>
            <a:grpSpLocks noChangeAspect="1"/>
          </p:cNvGrpSpPr>
          <p:nvPr/>
        </p:nvGrpSpPr>
        <p:grpSpPr bwMode="auto">
          <a:xfrm>
            <a:off x="9654736" y="1678814"/>
            <a:ext cx="1773485" cy="3154094"/>
            <a:chOff x="3008" y="145"/>
            <a:chExt cx="1597" cy="4032"/>
          </a:xfrm>
        </p:grpSpPr>
        <p:sp>
          <p:nvSpPr>
            <p:cNvPr id="95" name="Freeform 415"/>
            <p:cNvSpPr/>
            <p:nvPr/>
          </p:nvSpPr>
          <p:spPr bwMode="auto">
            <a:xfrm>
              <a:off x="3152" y="1859"/>
              <a:ext cx="1427" cy="2318"/>
            </a:xfrm>
            <a:custGeom>
              <a:avLst/>
              <a:gdLst>
                <a:gd name="T0" fmla="*/ 871 w 871"/>
                <a:gd name="T1" fmla="*/ 1386 h 1418"/>
                <a:gd name="T2" fmla="*/ 840 w 871"/>
                <a:gd name="T3" fmla="*/ 1418 h 1418"/>
                <a:gd name="T4" fmla="*/ 31 w 871"/>
                <a:gd name="T5" fmla="*/ 1418 h 1418"/>
                <a:gd name="T6" fmla="*/ 0 w 871"/>
                <a:gd name="T7" fmla="*/ 1386 h 1418"/>
                <a:gd name="T8" fmla="*/ 0 w 871"/>
                <a:gd name="T9" fmla="*/ 32 h 1418"/>
                <a:gd name="T10" fmla="*/ 31 w 871"/>
                <a:gd name="T11" fmla="*/ 0 h 1418"/>
                <a:gd name="T12" fmla="*/ 840 w 871"/>
                <a:gd name="T13" fmla="*/ 0 h 1418"/>
                <a:gd name="T14" fmla="*/ 871 w 871"/>
                <a:gd name="T15" fmla="*/ 32 h 1418"/>
                <a:gd name="T16" fmla="*/ 871 w 871"/>
                <a:gd name="T17" fmla="*/ 1386 h 1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1" h="1418">
                  <a:moveTo>
                    <a:pt x="871" y="1386"/>
                  </a:moveTo>
                  <a:cubicBezTo>
                    <a:pt x="871" y="1404"/>
                    <a:pt x="857" y="1418"/>
                    <a:pt x="840" y="1418"/>
                  </a:cubicBezTo>
                  <a:cubicBezTo>
                    <a:pt x="31" y="1418"/>
                    <a:pt x="31" y="1418"/>
                    <a:pt x="31" y="1418"/>
                  </a:cubicBezTo>
                  <a:cubicBezTo>
                    <a:pt x="14" y="1418"/>
                    <a:pt x="0" y="1404"/>
                    <a:pt x="0" y="1386"/>
                  </a:cubicBezTo>
                  <a:cubicBezTo>
                    <a:pt x="0" y="32"/>
                    <a:pt x="0" y="32"/>
                    <a:pt x="0" y="32"/>
                  </a:cubicBezTo>
                  <a:cubicBezTo>
                    <a:pt x="0" y="14"/>
                    <a:pt x="14" y="0"/>
                    <a:pt x="31" y="0"/>
                  </a:cubicBezTo>
                  <a:cubicBezTo>
                    <a:pt x="840" y="0"/>
                    <a:pt x="840" y="0"/>
                    <a:pt x="840" y="0"/>
                  </a:cubicBezTo>
                  <a:cubicBezTo>
                    <a:pt x="857" y="0"/>
                    <a:pt x="871" y="14"/>
                    <a:pt x="871" y="32"/>
                  </a:cubicBezTo>
                  <a:cubicBezTo>
                    <a:pt x="871" y="1386"/>
                    <a:pt x="871" y="1386"/>
                    <a:pt x="871" y="1386"/>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7" name="Freeform 416"/>
            <p:cNvSpPr/>
            <p:nvPr/>
          </p:nvSpPr>
          <p:spPr bwMode="auto">
            <a:xfrm>
              <a:off x="3241" y="1979"/>
              <a:ext cx="1249" cy="1933"/>
            </a:xfrm>
            <a:custGeom>
              <a:avLst/>
              <a:gdLst>
                <a:gd name="T0" fmla="*/ 0 w 1249"/>
                <a:gd name="T1" fmla="*/ 1933 h 1933"/>
                <a:gd name="T2" fmla="*/ 1247 w 1249"/>
                <a:gd name="T3" fmla="*/ 1933 h 1933"/>
                <a:gd name="T4" fmla="*/ 1249 w 1249"/>
                <a:gd name="T5" fmla="*/ 1 h 1933"/>
                <a:gd name="T6" fmla="*/ 1 w 1249"/>
                <a:gd name="T7" fmla="*/ 0 h 1933"/>
                <a:gd name="T8" fmla="*/ 0 w 1249"/>
                <a:gd name="T9" fmla="*/ 1933 h 1933"/>
              </a:gdLst>
              <a:ahLst/>
              <a:cxnLst>
                <a:cxn ang="0">
                  <a:pos x="T0" y="T1"/>
                </a:cxn>
                <a:cxn ang="0">
                  <a:pos x="T2" y="T3"/>
                </a:cxn>
                <a:cxn ang="0">
                  <a:pos x="T4" y="T5"/>
                </a:cxn>
                <a:cxn ang="0">
                  <a:pos x="T6" y="T7"/>
                </a:cxn>
                <a:cxn ang="0">
                  <a:pos x="T8" y="T9"/>
                </a:cxn>
              </a:cxnLst>
              <a:rect l="0" t="0" r="r" b="b"/>
              <a:pathLst>
                <a:path w="1249" h="1933">
                  <a:moveTo>
                    <a:pt x="0" y="1933"/>
                  </a:moveTo>
                  <a:lnTo>
                    <a:pt x="1247" y="1933"/>
                  </a:lnTo>
                  <a:lnTo>
                    <a:pt x="1249" y="1"/>
                  </a:lnTo>
                  <a:lnTo>
                    <a:pt x="1" y="0"/>
                  </a:lnTo>
                  <a:lnTo>
                    <a:pt x="0" y="1933"/>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9" name="Freeform 417"/>
            <p:cNvSpPr/>
            <p:nvPr/>
          </p:nvSpPr>
          <p:spPr bwMode="auto">
            <a:xfrm>
              <a:off x="3241" y="1979"/>
              <a:ext cx="1249" cy="1933"/>
            </a:xfrm>
            <a:custGeom>
              <a:avLst/>
              <a:gdLst>
                <a:gd name="T0" fmla="*/ 0 w 1249"/>
                <a:gd name="T1" fmla="*/ 1933 h 1933"/>
                <a:gd name="T2" fmla="*/ 1247 w 1249"/>
                <a:gd name="T3" fmla="*/ 1933 h 1933"/>
                <a:gd name="T4" fmla="*/ 1249 w 1249"/>
                <a:gd name="T5" fmla="*/ 1 h 1933"/>
                <a:gd name="T6" fmla="*/ 1 w 1249"/>
                <a:gd name="T7" fmla="*/ 0 h 1933"/>
                <a:gd name="T8" fmla="*/ 0 w 1249"/>
                <a:gd name="T9" fmla="*/ 1933 h 1933"/>
              </a:gdLst>
              <a:ahLst/>
              <a:cxnLst>
                <a:cxn ang="0">
                  <a:pos x="T0" y="T1"/>
                </a:cxn>
                <a:cxn ang="0">
                  <a:pos x="T2" y="T3"/>
                </a:cxn>
                <a:cxn ang="0">
                  <a:pos x="T4" y="T5"/>
                </a:cxn>
                <a:cxn ang="0">
                  <a:pos x="T6" y="T7"/>
                </a:cxn>
                <a:cxn ang="0">
                  <a:pos x="T8" y="T9"/>
                </a:cxn>
              </a:cxnLst>
              <a:rect l="0" t="0" r="r" b="b"/>
              <a:pathLst>
                <a:path w="1249" h="1933">
                  <a:moveTo>
                    <a:pt x="0" y="1933"/>
                  </a:moveTo>
                  <a:lnTo>
                    <a:pt x="1247" y="1933"/>
                  </a:lnTo>
                  <a:lnTo>
                    <a:pt x="1249" y="1"/>
                  </a:lnTo>
                  <a:lnTo>
                    <a:pt x="1" y="0"/>
                  </a:lnTo>
                  <a:lnTo>
                    <a:pt x="0" y="193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0" name="Freeform 418"/>
            <p:cNvSpPr/>
            <p:nvPr/>
          </p:nvSpPr>
          <p:spPr bwMode="auto">
            <a:xfrm>
              <a:off x="3262" y="2013"/>
              <a:ext cx="1205" cy="1865"/>
            </a:xfrm>
            <a:custGeom>
              <a:avLst/>
              <a:gdLst>
                <a:gd name="T0" fmla="*/ 0 w 1205"/>
                <a:gd name="T1" fmla="*/ 1863 h 1865"/>
                <a:gd name="T2" fmla="*/ 1204 w 1205"/>
                <a:gd name="T3" fmla="*/ 1865 h 1865"/>
                <a:gd name="T4" fmla="*/ 1205 w 1205"/>
                <a:gd name="T5" fmla="*/ 2 h 1865"/>
                <a:gd name="T6" fmla="*/ 3 w 1205"/>
                <a:gd name="T7" fmla="*/ 0 h 1865"/>
                <a:gd name="T8" fmla="*/ 0 w 1205"/>
                <a:gd name="T9" fmla="*/ 1863 h 1865"/>
              </a:gdLst>
              <a:ahLst/>
              <a:cxnLst>
                <a:cxn ang="0">
                  <a:pos x="T0" y="T1"/>
                </a:cxn>
                <a:cxn ang="0">
                  <a:pos x="T2" y="T3"/>
                </a:cxn>
                <a:cxn ang="0">
                  <a:pos x="T4" y="T5"/>
                </a:cxn>
                <a:cxn ang="0">
                  <a:pos x="T6" y="T7"/>
                </a:cxn>
                <a:cxn ang="0">
                  <a:pos x="T8" y="T9"/>
                </a:cxn>
              </a:cxnLst>
              <a:rect l="0" t="0" r="r" b="b"/>
              <a:pathLst>
                <a:path w="1205" h="1865">
                  <a:moveTo>
                    <a:pt x="0" y="1863"/>
                  </a:moveTo>
                  <a:lnTo>
                    <a:pt x="1204" y="1865"/>
                  </a:lnTo>
                  <a:lnTo>
                    <a:pt x="1205" y="2"/>
                  </a:lnTo>
                  <a:lnTo>
                    <a:pt x="3" y="0"/>
                  </a:lnTo>
                  <a:lnTo>
                    <a:pt x="0" y="1863"/>
                  </a:ln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3" name="Freeform 419"/>
            <p:cNvSpPr/>
            <p:nvPr/>
          </p:nvSpPr>
          <p:spPr bwMode="auto">
            <a:xfrm>
              <a:off x="3262" y="2013"/>
              <a:ext cx="1205" cy="1865"/>
            </a:xfrm>
            <a:custGeom>
              <a:avLst/>
              <a:gdLst>
                <a:gd name="T0" fmla="*/ 0 w 1205"/>
                <a:gd name="T1" fmla="*/ 1863 h 1865"/>
                <a:gd name="T2" fmla="*/ 1204 w 1205"/>
                <a:gd name="T3" fmla="*/ 1865 h 1865"/>
                <a:gd name="T4" fmla="*/ 1205 w 1205"/>
                <a:gd name="T5" fmla="*/ 2 h 1865"/>
                <a:gd name="T6" fmla="*/ 3 w 1205"/>
                <a:gd name="T7" fmla="*/ 0 h 1865"/>
                <a:gd name="T8" fmla="*/ 0 w 1205"/>
                <a:gd name="T9" fmla="*/ 1863 h 1865"/>
              </a:gdLst>
              <a:ahLst/>
              <a:cxnLst>
                <a:cxn ang="0">
                  <a:pos x="T0" y="T1"/>
                </a:cxn>
                <a:cxn ang="0">
                  <a:pos x="T2" y="T3"/>
                </a:cxn>
                <a:cxn ang="0">
                  <a:pos x="T4" y="T5"/>
                </a:cxn>
                <a:cxn ang="0">
                  <a:pos x="T6" y="T7"/>
                </a:cxn>
                <a:cxn ang="0">
                  <a:pos x="T8" y="T9"/>
                </a:cxn>
              </a:cxnLst>
              <a:rect l="0" t="0" r="r" b="b"/>
              <a:pathLst>
                <a:path w="1205" h="1865">
                  <a:moveTo>
                    <a:pt x="0" y="1863"/>
                  </a:moveTo>
                  <a:lnTo>
                    <a:pt x="1204" y="1865"/>
                  </a:lnTo>
                  <a:lnTo>
                    <a:pt x="1205" y="2"/>
                  </a:lnTo>
                  <a:lnTo>
                    <a:pt x="3" y="0"/>
                  </a:lnTo>
                  <a:lnTo>
                    <a:pt x="0" y="186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4" name="Freeform 420"/>
            <p:cNvSpPr/>
            <p:nvPr/>
          </p:nvSpPr>
          <p:spPr bwMode="auto">
            <a:xfrm>
              <a:off x="3801" y="3946"/>
              <a:ext cx="150" cy="152"/>
            </a:xfrm>
            <a:custGeom>
              <a:avLst/>
              <a:gdLst>
                <a:gd name="T0" fmla="*/ 0 w 92"/>
                <a:gd name="T1" fmla="*/ 47 h 93"/>
                <a:gd name="T2" fmla="*/ 46 w 92"/>
                <a:gd name="T3" fmla="*/ 93 h 93"/>
                <a:gd name="T4" fmla="*/ 92 w 92"/>
                <a:gd name="T5" fmla="*/ 47 h 93"/>
                <a:gd name="T6" fmla="*/ 46 w 92"/>
                <a:gd name="T7" fmla="*/ 0 h 93"/>
                <a:gd name="T8" fmla="*/ 0 w 92"/>
                <a:gd name="T9" fmla="*/ 47 h 93"/>
              </a:gdLst>
              <a:ahLst/>
              <a:cxnLst>
                <a:cxn ang="0">
                  <a:pos x="T0" y="T1"/>
                </a:cxn>
                <a:cxn ang="0">
                  <a:pos x="T2" y="T3"/>
                </a:cxn>
                <a:cxn ang="0">
                  <a:pos x="T4" y="T5"/>
                </a:cxn>
                <a:cxn ang="0">
                  <a:pos x="T6" y="T7"/>
                </a:cxn>
                <a:cxn ang="0">
                  <a:pos x="T8" y="T9"/>
                </a:cxn>
              </a:cxnLst>
              <a:rect l="0" t="0" r="r" b="b"/>
              <a:pathLst>
                <a:path w="92" h="93">
                  <a:moveTo>
                    <a:pt x="0" y="47"/>
                  </a:moveTo>
                  <a:cubicBezTo>
                    <a:pt x="0" y="72"/>
                    <a:pt x="20" y="93"/>
                    <a:pt x="46" y="93"/>
                  </a:cubicBezTo>
                  <a:cubicBezTo>
                    <a:pt x="71" y="93"/>
                    <a:pt x="92" y="72"/>
                    <a:pt x="92" y="47"/>
                  </a:cubicBezTo>
                  <a:cubicBezTo>
                    <a:pt x="92" y="21"/>
                    <a:pt x="72" y="0"/>
                    <a:pt x="46" y="0"/>
                  </a:cubicBezTo>
                  <a:cubicBezTo>
                    <a:pt x="20" y="0"/>
                    <a:pt x="0" y="21"/>
                    <a:pt x="0" y="47"/>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5" name="Freeform 421"/>
            <p:cNvSpPr>
              <a:spLocks noEditPoints="1"/>
            </p:cNvSpPr>
            <p:nvPr/>
          </p:nvSpPr>
          <p:spPr bwMode="auto">
            <a:xfrm>
              <a:off x="4253" y="2015"/>
              <a:ext cx="126" cy="1863"/>
            </a:xfrm>
            <a:custGeom>
              <a:avLst/>
              <a:gdLst>
                <a:gd name="T0" fmla="*/ 0 w 126"/>
                <a:gd name="T1" fmla="*/ 1863 h 1863"/>
                <a:gd name="T2" fmla="*/ 0 w 126"/>
                <a:gd name="T3" fmla="*/ 1863 h 1863"/>
                <a:gd name="T4" fmla="*/ 124 w 126"/>
                <a:gd name="T5" fmla="*/ 1863 h 1863"/>
                <a:gd name="T6" fmla="*/ 0 w 126"/>
                <a:gd name="T7" fmla="*/ 1863 h 1863"/>
                <a:gd name="T8" fmla="*/ 3 w 126"/>
                <a:gd name="T9" fmla="*/ 0 h 1863"/>
                <a:gd name="T10" fmla="*/ 3 w 126"/>
                <a:gd name="T11" fmla="*/ 0 h 1863"/>
                <a:gd name="T12" fmla="*/ 126 w 126"/>
                <a:gd name="T13" fmla="*/ 0 h 1863"/>
                <a:gd name="T14" fmla="*/ 126 w 126"/>
                <a:gd name="T15" fmla="*/ 0 h 1863"/>
                <a:gd name="T16" fmla="*/ 3 w 126"/>
                <a:gd name="T17" fmla="*/ 0 h 1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863">
                  <a:moveTo>
                    <a:pt x="0" y="1863"/>
                  </a:moveTo>
                  <a:lnTo>
                    <a:pt x="0" y="1863"/>
                  </a:lnTo>
                  <a:lnTo>
                    <a:pt x="124" y="1863"/>
                  </a:lnTo>
                  <a:lnTo>
                    <a:pt x="0" y="1863"/>
                  </a:lnTo>
                  <a:close/>
                  <a:moveTo>
                    <a:pt x="3" y="0"/>
                  </a:moveTo>
                  <a:lnTo>
                    <a:pt x="3" y="0"/>
                  </a:lnTo>
                  <a:lnTo>
                    <a:pt x="126" y="0"/>
                  </a:lnTo>
                  <a:lnTo>
                    <a:pt x="126" y="0"/>
                  </a:lnTo>
                  <a:lnTo>
                    <a:pt x="3" y="0"/>
                  </a:ln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6" name="Freeform 422"/>
            <p:cNvSpPr>
              <a:spLocks noEditPoints="1"/>
            </p:cNvSpPr>
            <p:nvPr/>
          </p:nvSpPr>
          <p:spPr bwMode="auto">
            <a:xfrm>
              <a:off x="4253" y="2015"/>
              <a:ext cx="126" cy="1863"/>
            </a:xfrm>
            <a:custGeom>
              <a:avLst/>
              <a:gdLst>
                <a:gd name="T0" fmla="*/ 0 w 126"/>
                <a:gd name="T1" fmla="*/ 1863 h 1863"/>
                <a:gd name="T2" fmla="*/ 0 w 126"/>
                <a:gd name="T3" fmla="*/ 1863 h 1863"/>
                <a:gd name="T4" fmla="*/ 124 w 126"/>
                <a:gd name="T5" fmla="*/ 1863 h 1863"/>
                <a:gd name="T6" fmla="*/ 0 w 126"/>
                <a:gd name="T7" fmla="*/ 1863 h 1863"/>
                <a:gd name="T8" fmla="*/ 3 w 126"/>
                <a:gd name="T9" fmla="*/ 0 h 1863"/>
                <a:gd name="T10" fmla="*/ 3 w 126"/>
                <a:gd name="T11" fmla="*/ 0 h 1863"/>
                <a:gd name="T12" fmla="*/ 126 w 126"/>
                <a:gd name="T13" fmla="*/ 0 h 1863"/>
                <a:gd name="T14" fmla="*/ 126 w 126"/>
                <a:gd name="T15" fmla="*/ 0 h 1863"/>
                <a:gd name="T16" fmla="*/ 3 w 126"/>
                <a:gd name="T17" fmla="*/ 0 h 1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863">
                  <a:moveTo>
                    <a:pt x="0" y="1863"/>
                  </a:moveTo>
                  <a:lnTo>
                    <a:pt x="0" y="1863"/>
                  </a:lnTo>
                  <a:lnTo>
                    <a:pt x="124" y="1863"/>
                  </a:lnTo>
                  <a:lnTo>
                    <a:pt x="0" y="1863"/>
                  </a:lnTo>
                  <a:moveTo>
                    <a:pt x="3" y="0"/>
                  </a:moveTo>
                  <a:lnTo>
                    <a:pt x="3" y="0"/>
                  </a:lnTo>
                  <a:lnTo>
                    <a:pt x="126" y="0"/>
                  </a:lnTo>
                  <a:lnTo>
                    <a:pt x="126"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7" name="Freeform 423"/>
            <p:cNvSpPr/>
            <p:nvPr/>
          </p:nvSpPr>
          <p:spPr bwMode="auto">
            <a:xfrm>
              <a:off x="4253" y="2015"/>
              <a:ext cx="126" cy="1863"/>
            </a:xfrm>
            <a:custGeom>
              <a:avLst/>
              <a:gdLst>
                <a:gd name="T0" fmla="*/ 3 w 126"/>
                <a:gd name="T1" fmla="*/ 0 h 1863"/>
                <a:gd name="T2" fmla="*/ 0 w 126"/>
                <a:gd name="T3" fmla="*/ 1863 h 1863"/>
                <a:gd name="T4" fmla="*/ 124 w 126"/>
                <a:gd name="T5" fmla="*/ 1863 h 1863"/>
                <a:gd name="T6" fmla="*/ 126 w 126"/>
                <a:gd name="T7" fmla="*/ 0 h 1863"/>
                <a:gd name="T8" fmla="*/ 3 w 126"/>
                <a:gd name="T9" fmla="*/ 0 h 1863"/>
              </a:gdLst>
              <a:ahLst/>
              <a:cxnLst>
                <a:cxn ang="0">
                  <a:pos x="T0" y="T1"/>
                </a:cxn>
                <a:cxn ang="0">
                  <a:pos x="T2" y="T3"/>
                </a:cxn>
                <a:cxn ang="0">
                  <a:pos x="T4" y="T5"/>
                </a:cxn>
                <a:cxn ang="0">
                  <a:pos x="T6" y="T7"/>
                </a:cxn>
                <a:cxn ang="0">
                  <a:pos x="T8" y="T9"/>
                </a:cxn>
              </a:cxnLst>
              <a:rect l="0" t="0" r="r" b="b"/>
              <a:pathLst>
                <a:path w="126" h="1863">
                  <a:moveTo>
                    <a:pt x="3" y="0"/>
                  </a:moveTo>
                  <a:lnTo>
                    <a:pt x="0" y="1863"/>
                  </a:lnTo>
                  <a:lnTo>
                    <a:pt x="124" y="1863"/>
                  </a:lnTo>
                  <a:lnTo>
                    <a:pt x="126" y="0"/>
                  </a:lnTo>
                  <a:lnTo>
                    <a:pt x="3" y="0"/>
                  </a:ln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8" name="Freeform 424"/>
            <p:cNvSpPr/>
            <p:nvPr/>
          </p:nvSpPr>
          <p:spPr bwMode="auto">
            <a:xfrm>
              <a:off x="4253" y="2015"/>
              <a:ext cx="126" cy="1863"/>
            </a:xfrm>
            <a:custGeom>
              <a:avLst/>
              <a:gdLst>
                <a:gd name="T0" fmla="*/ 3 w 126"/>
                <a:gd name="T1" fmla="*/ 0 h 1863"/>
                <a:gd name="T2" fmla="*/ 0 w 126"/>
                <a:gd name="T3" fmla="*/ 1863 h 1863"/>
                <a:gd name="T4" fmla="*/ 124 w 126"/>
                <a:gd name="T5" fmla="*/ 1863 h 1863"/>
                <a:gd name="T6" fmla="*/ 126 w 126"/>
                <a:gd name="T7" fmla="*/ 0 h 1863"/>
                <a:gd name="T8" fmla="*/ 3 w 126"/>
                <a:gd name="T9" fmla="*/ 0 h 1863"/>
              </a:gdLst>
              <a:ahLst/>
              <a:cxnLst>
                <a:cxn ang="0">
                  <a:pos x="T0" y="T1"/>
                </a:cxn>
                <a:cxn ang="0">
                  <a:pos x="T2" y="T3"/>
                </a:cxn>
                <a:cxn ang="0">
                  <a:pos x="T4" y="T5"/>
                </a:cxn>
                <a:cxn ang="0">
                  <a:pos x="T6" y="T7"/>
                </a:cxn>
                <a:cxn ang="0">
                  <a:pos x="T8" y="T9"/>
                </a:cxn>
              </a:cxnLst>
              <a:rect l="0" t="0" r="r" b="b"/>
              <a:pathLst>
                <a:path w="126" h="1863">
                  <a:moveTo>
                    <a:pt x="3" y="0"/>
                  </a:moveTo>
                  <a:lnTo>
                    <a:pt x="0" y="1863"/>
                  </a:lnTo>
                  <a:lnTo>
                    <a:pt x="124" y="1863"/>
                  </a:lnTo>
                  <a:lnTo>
                    <a:pt x="126"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4" name="Freeform 425"/>
            <p:cNvSpPr>
              <a:spLocks noEditPoints="1"/>
            </p:cNvSpPr>
            <p:nvPr/>
          </p:nvSpPr>
          <p:spPr bwMode="auto">
            <a:xfrm>
              <a:off x="4130" y="2013"/>
              <a:ext cx="47" cy="1865"/>
            </a:xfrm>
            <a:custGeom>
              <a:avLst/>
              <a:gdLst>
                <a:gd name="T0" fmla="*/ 15 w 47"/>
                <a:gd name="T1" fmla="*/ 1865 h 1865"/>
                <a:gd name="T2" fmla="*/ 46 w 47"/>
                <a:gd name="T3" fmla="*/ 1865 h 1865"/>
                <a:gd name="T4" fmla="*/ 15 w 47"/>
                <a:gd name="T5" fmla="*/ 1865 h 1865"/>
                <a:gd name="T6" fmla="*/ 0 w 47"/>
                <a:gd name="T7" fmla="*/ 0 h 1865"/>
                <a:gd name="T8" fmla="*/ 0 w 47"/>
                <a:gd name="T9" fmla="*/ 2 h 1865"/>
                <a:gd name="T10" fmla="*/ 47 w 47"/>
                <a:gd name="T11" fmla="*/ 2 h 1865"/>
                <a:gd name="T12" fmla="*/ 47 w 47"/>
                <a:gd name="T13" fmla="*/ 2 h 1865"/>
                <a:gd name="T14" fmla="*/ 0 w 47"/>
                <a:gd name="T15" fmla="*/ 0 h 18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865">
                  <a:moveTo>
                    <a:pt x="15" y="1865"/>
                  </a:moveTo>
                  <a:lnTo>
                    <a:pt x="46" y="1865"/>
                  </a:lnTo>
                  <a:lnTo>
                    <a:pt x="15" y="1865"/>
                  </a:lnTo>
                  <a:close/>
                  <a:moveTo>
                    <a:pt x="0" y="0"/>
                  </a:moveTo>
                  <a:lnTo>
                    <a:pt x="0" y="2"/>
                  </a:lnTo>
                  <a:lnTo>
                    <a:pt x="47" y="2"/>
                  </a:lnTo>
                  <a:lnTo>
                    <a:pt x="47" y="2"/>
                  </a:lnTo>
                  <a:lnTo>
                    <a:pt x="0" y="0"/>
                  </a:ln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5" name="Freeform 426"/>
            <p:cNvSpPr>
              <a:spLocks noEditPoints="1"/>
            </p:cNvSpPr>
            <p:nvPr/>
          </p:nvSpPr>
          <p:spPr bwMode="auto">
            <a:xfrm>
              <a:off x="4130" y="2013"/>
              <a:ext cx="47" cy="1865"/>
            </a:xfrm>
            <a:custGeom>
              <a:avLst/>
              <a:gdLst>
                <a:gd name="T0" fmla="*/ 15 w 47"/>
                <a:gd name="T1" fmla="*/ 1865 h 1865"/>
                <a:gd name="T2" fmla="*/ 46 w 47"/>
                <a:gd name="T3" fmla="*/ 1865 h 1865"/>
                <a:gd name="T4" fmla="*/ 15 w 47"/>
                <a:gd name="T5" fmla="*/ 1865 h 1865"/>
                <a:gd name="T6" fmla="*/ 0 w 47"/>
                <a:gd name="T7" fmla="*/ 0 h 1865"/>
                <a:gd name="T8" fmla="*/ 0 w 47"/>
                <a:gd name="T9" fmla="*/ 2 h 1865"/>
                <a:gd name="T10" fmla="*/ 47 w 47"/>
                <a:gd name="T11" fmla="*/ 2 h 1865"/>
                <a:gd name="T12" fmla="*/ 47 w 47"/>
                <a:gd name="T13" fmla="*/ 2 h 1865"/>
                <a:gd name="T14" fmla="*/ 0 w 47"/>
                <a:gd name="T15" fmla="*/ 0 h 18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865">
                  <a:moveTo>
                    <a:pt x="15" y="1865"/>
                  </a:moveTo>
                  <a:lnTo>
                    <a:pt x="46" y="1865"/>
                  </a:lnTo>
                  <a:lnTo>
                    <a:pt x="15" y="1865"/>
                  </a:lnTo>
                  <a:moveTo>
                    <a:pt x="0" y="0"/>
                  </a:moveTo>
                  <a:lnTo>
                    <a:pt x="0" y="2"/>
                  </a:lnTo>
                  <a:lnTo>
                    <a:pt x="47" y="2"/>
                  </a:lnTo>
                  <a:lnTo>
                    <a:pt x="47"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6" name="Freeform 427"/>
            <p:cNvSpPr/>
            <p:nvPr/>
          </p:nvSpPr>
          <p:spPr bwMode="auto">
            <a:xfrm>
              <a:off x="4128" y="2015"/>
              <a:ext cx="49" cy="1863"/>
            </a:xfrm>
            <a:custGeom>
              <a:avLst/>
              <a:gdLst>
                <a:gd name="T0" fmla="*/ 2 w 49"/>
                <a:gd name="T1" fmla="*/ 0 h 1863"/>
                <a:gd name="T2" fmla="*/ 0 w 49"/>
                <a:gd name="T3" fmla="*/ 1863 h 1863"/>
                <a:gd name="T4" fmla="*/ 17 w 49"/>
                <a:gd name="T5" fmla="*/ 1863 h 1863"/>
                <a:gd name="T6" fmla="*/ 48 w 49"/>
                <a:gd name="T7" fmla="*/ 1863 h 1863"/>
                <a:gd name="T8" fmla="*/ 49 w 49"/>
                <a:gd name="T9" fmla="*/ 0 h 1863"/>
                <a:gd name="T10" fmla="*/ 2 w 49"/>
                <a:gd name="T11" fmla="*/ 0 h 1863"/>
              </a:gdLst>
              <a:ahLst/>
              <a:cxnLst>
                <a:cxn ang="0">
                  <a:pos x="T0" y="T1"/>
                </a:cxn>
                <a:cxn ang="0">
                  <a:pos x="T2" y="T3"/>
                </a:cxn>
                <a:cxn ang="0">
                  <a:pos x="T4" y="T5"/>
                </a:cxn>
                <a:cxn ang="0">
                  <a:pos x="T6" y="T7"/>
                </a:cxn>
                <a:cxn ang="0">
                  <a:pos x="T8" y="T9"/>
                </a:cxn>
                <a:cxn ang="0">
                  <a:pos x="T10" y="T11"/>
                </a:cxn>
              </a:cxnLst>
              <a:rect l="0" t="0" r="r" b="b"/>
              <a:pathLst>
                <a:path w="49" h="1863">
                  <a:moveTo>
                    <a:pt x="2" y="0"/>
                  </a:moveTo>
                  <a:lnTo>
                    <a:pt x="0" y="1863"/>
                  </a:lnTo>
                  <a:lnTo>
                    <a:pt x="17" y="1863"/>
                  </a:lnTo>
                  <a:lnTo>
                    <a:pt x="48" y="1863"/>
                  </a:lnTo>
                  <a:lnTo>
                    <a:pt x="49" y="0"/>
                  </a:lnTo>
                  <a:lnTo>
                    <a:pt x="2" y="0"/>
                  </a:ln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7" name="Freeform 428"/>
            <p:cNvSpPr/>
            <p:nvPr/>
          </p:nvSpPr>
          <p:spPr bwMode="auto">
            <a:xfrm>
              <a:off x="4128" y="2015"/>
              <a:ext cx="49" cy="1863"/>
            </a:xfrm>
            <a:custGeom>
              <a:avLst/>
              <a:gdLst>
                <a:gd name="T0" fmla="*/ 2 w 49"/>
                <a:gd name="T1" fmla="*/ 0 h 1863"/>
                <a:gd name="T2" fmla="*/ 0 w 49"/>
                <a:gd name="T3" fmla="*/ 1863 h 1863"/>
                <a:gd name="T4" fmla="*/ 17 w 49"/>
                <a:gd name="T5" fmla="*/ 1863 h 1863"/>
                <a:gd name="T6" fmla="*/ 48 w 49"/>
                <a:gd name="T7" fmla="*/ 1863 h 1863"/>
                <a:gd name="T8" fmla="*/ 49 w 49"/>
                <a:gd name="T9" fmla="*/ 0 h 1863"/>
                <a:gd name="T10" fmla="*/ 2 w 49"/>
                <a:gd name="T11" fmla="*/ 0 h 1863"/>
              </a:gdLst>
              <a:ahLst/>
              <a:cxnLst>
                <a:cxn ang="0">
                  <a:pos x="T0" y="T1"/>
                </a:cxn>
                <a:cxn ang="0">
                  <a:pos x="T2" y="T3"/>
                </a:cxn>
                <a:cxn ang="0">
                  <a:pos x="T4" y="T5"/>
                </a:cxn>
                <a:cxn ang="0">
                  <a:pos x="T6" y="T7"/>
                </a:cxn>
                <a:cxn ang="0">
                  <a:pos x="T8" y="T9"/>
                </a:cxn>
                <a:cxn ang="0">
                  <a:pos x="T10" y="T11"/>
                </a:cxn>
              </a:cxnLst>
              <a:rect l="0" t="0" r="r" b="b"/>
              <a:pathLst>
                <a:path w="49" h="1863">
                  <a:moveTo>
                    <a:pt x="2" y="0"/>
                  </a:moveTo>
                  <a:lnTo>
                    <a:pt x="0" y="1863"/>
                  </a:lnTo>
                  <a:lnTo>
                    <a:pt x="17" y="1863"/>
                  </a:lnTo>
                  <a:lnTo>
                    <a:pt x="48" y="1863"/>
                  </a:lnTo>
                  <a:lnTo>
                    <a:pt x="49"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8" name="Freeform 429"/>
            <p:cNvSpPr/>
            <p:nvPr/>
          </p:nvSpPr>
          <p:spPr bwMode="auto">
            <a:xfrm>
              <a:off x="3814" y="3961"/>
              <a:ext cx="124" cy="124"/>
            </a:xfrm>
            <a:custGeom>
              <a:avLst/>
              <a:gdLst>
                <a:gd name="T0" fmla="*/ 0 w 76"/>
                <a:gd name="T1" fmla="*/ 38 h 76"/>
                <a:gd name="T2" fmla="*/ 38 w 76"/>
                <a:gd name="T3" fmla="*/ 75 h 76"/>
                <a:gd name="T4" fmla="*/ 76 w 76"/>
                <a:gd name="T5" fmla="*/ 38 h 76"/>
                <a:gd name="T6" fmla="*/ 38 w 76"/>
                <a:gd name="T7" fmla="*/ 0 h 76"/>
                <a:gd name="T8" fmla="*/ 0 w 76"/>
                <a:gd name="T9" fmla="*/ 38 h 76"/>
              </a:gdLst>
              <a:ahLst/>
              <a:cxnLst>
                <a:cxn ang="0">
                  <a:pos x="T0" y="T1"/>
                </a:cxn>
                <a:cxn ang="0">
                  <a:pos x="T2" y="T3"/>
                </a:cxn>
                <a:cxn ang="0">
                  <a:pos x="T4" y="T5"/>
                </a:cxn>
                <a:cxn ang="0">
                  <a:pos x="T6" y="T7"/>
                </a:cxn>
                <a:cxn ang="0">
                  <a:pos x="T8" y="T9"/>
                </a:cxn>
              </a:cxnLst>
              <a:rect l="0" t="0" r="r" b="b"/>
              <a:pathLst>
                <a:path w="76" h="76">
                  <a:moveTo>
                    <a:pt x="0" y="38"/>
                  </a:moveTo>
                  <a:cubicBezTo>
                    <a:pt x="0" y="59"/>
                    <a:pt x="17" y="75"/>
                    <a:pt x="38" y="75"/>
                  </a:cubicBezTo>
                  <a:cubicBezTo>
                    <a:pt x="59" y="76"/>
                    <a:pt x="76" y="59"/>
                    <a:pt x="76" y="38"/>
                  </a:cubicBezTo>
                  <a:cubicBezTo>
                    <a:pt x="76" y="17"/>
                    <a:pt x="59" y="0"/>
                    <a:pt x="38" y="0"/>
                  </a:cubicBezTo>
                  <a:cubicBezTo>
                    <a:pt x="17" y="0"/>
                    <a:pt x="0" y="17"/>
                    <a:pt x="0" y="38"/>
                  </a:cubicBez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9" name="Freeform 430"/>
            <p:cNvSpPr/>
            <p:nvPr/>
          </p:nvSpPr>
          <p:spPr bwMode="auto">
            <a:xfrm>
              <a:off x="3648" y="1913"/>
              <a:ext cx="433" cy="25"/>
            </a:xfrm>
            <a:custGeom>
              <a:avLst/>
              <a:gdLst>
                <a:gd name="T0" fmla="*/ 264 w 264"/>
                <a:gd name="T1" fmla="*/ 8 h 15"/>
                <a:gd name="T2" fmla="*/ 257 w 264"/>
                <a:gd name="T3" fmla="*/ 15 h 15"/>
                <a:gd name="T4" fmla="*/ 8 w 264"/>
                <a:gd name="T5" fmla="*/ 15 h 15"/>
                <a:gd name="T6" fmla="*/ 0 w 264"/>
                <a:gd name="T7" fmla="*/ 8 h 15"/>
                <a:gd name="T8" fmla="*/ 8 w 264"/>
                <a:gd name="T9" fmla="*/ 0 h 15"/>
                <a:gd name="T10" fmla="*/ 257 w 264"/>
                <a:gd name="T11" fmla="*/ 0 h 15"/>
                <a:gd name="T12" fmla="*/ 264 w 264"/>
                <a:gd name="T13" fmla="*/ 8 h 15"/>
              </a:gdLst>
              <a:ahLst/>
              <a:cxnLst>
                <a:cxn ang="0">
                  <a:pos x="T0" y="T1"/>
                </a:cxn>
                <a:cxn ang="0">
                  <a:pos x="T2" y="T3"/>
                </a:cxn>
                <a:cxn ang="0">
                  <a:pos x="T4" y="T5"/>
                </a:cxn>
                <a:cxn ang="0">
                  <a:pos x="T6" y="T7"/>
                </a:cxn>
                <a:cxn ang="0">
                  <a:pos x="T8" y="T9"/>
                </a:cxn>
                <a:cxn ang="0">
                  <a:pos x="T10" y="T11"/>
                </a:cxn>
                <a:cxn ang="0">
                  <a:pos x="T12" y="T13"/>
                </a:cxn>
              </a:cxnLst>
              <a:rect l="0" t="0" r="r" b="b"/>
              <a:pathLst>
                <a:path w="264" h="15">
                  <a:moveTo>
                    <a:pt x="264" y="8"/>
                  </a:moveTo>
                  <a:cubicBezTo>
                    <a:pt x="264" y="12"/>
                    <a:pt x="261" y="15"/>
                    <a:pt x="257" y="15"/>
                  </a:cubicBezTo>
                  <a:cubicBezTo>
                    <a:pt x="8" y="15"/>
                    <a:pt x="8" y="15"/>
                    <a:pt x="8" y="15"/>
                  </a:cubicBezTo>
                  <a:cubicBezTo>
                    <a:pt x="4" y="15"/>
                    <a:pt x="0" y="12"/>
                    <a:pt x="0" y="8"/>
                  </a:cubicBezTo>
                  <a:cubicBezTo>
                    <a:pt x="0" y="4"/>
                    <a:pt x="4" y="0"/>
                    <a:pt x="8" y="0"/>
                  </a:cubicBezTo>
                  <a:cubicBezTo>
                    <a:pt x="257" y="0"/>
                    <a:pt x="257" y="0"/>
                    <a:pt x="257" y="0"/>
                  </a:cubicBezTo>
                  <a:cubicBezTo>
                    <a:pt x="261" y="0"/>
                    <a:pt x="264" y="4"/>
                    <a:pt x="264" y="8"/>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0" name="Freeform 431"/>
            <p:cNvSpPr/>
            <p:nvPr/>
          </p:nvSpPr>
          <p:spPr bwMode="auto">
            <a:xfrm>
              <a:off x="3008" y="3476"/>
              <a:ext cx="629" cy="402"/>
            </a:xfrm>
            <a:custGeom>
              <a:avLst/>
              <a:gdLst>
                <a:gd name="T0" fmla="*/ 384 w 384"/>
                <a:gd name="T1" fmla="*/ 246 h 246"/>
                <a:gd name="T2" fmla="*/ 204 w 384"/>
                <a:gd name="T3" fmla="*/ 66 h 246"/>
                <a:gd name="T4" fmla="*/ 155 w 384"/>
                <a:gd name="T5" fmla="*/ 246 h 246"/>
                <a:gd name="T6" fmla="*/ 384 w 384"/>
                <a:gd name="T7" fmla="*/ 246 h 246"/>
              </a:gdLst>
              <a:ahLst/>
              <a:cxnLst>
                <a:cxn ang="0">
                  <a:pos x="T0" y="T1"/>
                </a:cxn>
                <a:cxn ang="0">
                  <a:pos x="T2" y="T3"/>
                </a:cxn>
                <a:cxn ang="0">
                  <a:pos x="T4" y="T5"/>
                </a:cxn>
                <a:cxn ang="0">
                  <a:pos x="T6" y="T7"/>
                </a:cxn>
              </a:cxnLst>
              <a:rect l="0" t="0" r="r" b="b"/>
              <a:pathLst>
                <a:path w="384" h="246">
                  <a:moveTo>
                    <a:pt x="384" y="246"/>
                  </a:moveTo>
                  <a:cubicBezTo>
                    <a:pt x="204" y="66"/>
                    <a:pt x="204" y="66"/>
                    <a:pt x="204" y="66"/>
                  </a:cubicBezTo>
                  <a:cubicBezTo>
                    <a:pt x="46" y="0"/>
                    <a:pt x="0" y="234"/>
                    <a:pt x="155" y="246"/>
                  </a:cubicBezTo>
                  <a:lnTo>
                    <a:pt x="384" y="246"/>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1" name="Freeform 432"/>
            <p:cNvSpPr/>
            <p:nvPr/>
          </p:nvSpPr>
          <p:spPr bwMode="auto">
            <a:xfrm>
              <a:off x="4079" y="3386"/>
              <a:ext cx="526" cy="519"/>
            </a:xfrm>
            <a:custGeom>
              <a:avLst/>
              <a:gdLst>
                <a:gd name="T0" fmla="*/ 237 w 321"/>
                <a:gd name="T1" fmla="*/ 301 h 318"/>
                <a:gd name="T2" fmla="*/ 236 w 321"/>
                <a:gd name="T3" fmla="*/ 187 h 318"/>
                <a:gd name="T4" fmla="*/ 295 w 321"/>
                <a:gd name="T5" fmla="*/ 71 h 318"/>
                <a:gd name="T6" fmla="*/ 156 w 321"/>
                <a:gd name="T7" fmla="*/ 44 h 318"/>
                <a:gd name="T8" fmla="*/ 0 w 321"/>
                <a:gd name="T9" fmla="*/ 301 h 318"/>
                <a:gd name="T10" fmla="*/ 237 w 321"/>
                <a:gd name="T11" fmla="*/ 301 h 318"/>
              </a:gdLst>
              <a:ahLst/>
              <a:cxnLst>
                <a:cxn ang="0">
                  <a:pos x="T0" y="T1"/>
                </a:cxn>
                <a:cxn ang="0">
                  <a:pos x="T2" y="T3"/>
                </a:cxn>
                <a:cxn ang="0">
                  <a:pos x="T4" y="T5"/>
                </a:cxn>
                <a:cxn ang="0">
                  <a:pos x="T6" y="T7"/>
                </a:cxn>
                <a:cxn ang="0">
                  <a:pos x="T8" y="T9"/>
                </a:cxn>
                <a:cxn ang="0">
                  <a:pos x="T10" y="T11"/>
                </a:cxn>
              </a:cxnLst>
              <a:rect l="0" t="0" r="r" b="b"/>
              <a:pathLst>
                <a:path w="321" h="318">
                  <a:moveTo>
                    <a:pt x="237" y="301"/>
                  </a:moveTo>
                  <a:cubicBezTo>
                    <a:pt x="294" y="318"/>
                    <a:pt x="308" y="212"/>
                    <a:pt x="236" y="187"/>
                  </a:cubicBezTo>
                  <a:cubicBezTo>
                    <a:pt x="281" y="173"/>
                    <a:pt x="321" y="129"/>
                    <a:pt x="295" y="71"/>
                  </a:cubicBezTo>
                  <a:cubicBezTo>
                    <a:pt x="264" y="0"/>
                    <a:pt x="202" y="33"/>
                    <a:pt x="156" y="44"/>
                  </a:cubicBezTo>
                  <a:cubicBezTo>
                    <a:pt x="0" y="301"/>
                    <a:pt x="0" y="301"/>
                    <a:pt x="0" y="301"/>
                  </a:cubicBezTo>
                  <a:lnTo>
                    <a:pt x="237" y="301"/>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2" name="Freeform 433"/>
            <p:cNvSpPr/>
            <p:nvPr/>
          </p:nvSpPr>
          <p:spPr bwMode="auto">
            <a:xfrm>
              <a:off x="3791" y="3521"/>
              <a:ext cx="612" cy="357"/>
            </a:xfrm>
            <a:custGeom>
              <a:avLst/>
              <a:gdLst>
                <a:gd name="T0" fmla="*/ 254 w 374"/>
                <a:gd name="T1" fmla="*/ 218 h 218"/>
                <a:gd name="T2" fmla="*/ 237 w 374"/>
                <a:gd name="T3" fmla="*/ 182 h 218"/>
                <a:gd name="T4" fmla="*/ 349 w 374"/>
                <a:gd name="T5" fmla="*/ 163 h 218"/>
                <a:gd name="T6" fmla="*/ 317 w 374"/>
                <a:gd name="T7" fmla="*/ 46 h 218"/>
                <a:gd name="T8" fmla="*/ 117 w 374"/>
                <a:gd name="T9" fmla="*/ 7 h 218"/>
                <a:gd name="T10" fmla="*/ 0 w 374"/>
                <a:gd name="T11" fmla="*/ 218 h 218"/>
                <a:gd name="T12" fmla="*/ 254 w 374"/>
                <a:gd name="T13" fmla="*/ 218 h 218"/>
              </a:gdLst>
              <a:ahLst/>
              <a:cxnLst>
                <a:cxn ang="0">
                  <a:pos x="T0" y="T1"/>
                </a:cxn>
                <a:cxn ang="0">
                  <a:pos x="T2" y="T3"/>
                </a:cxn>
                <a:cxn ang="0">
                  <a:pos x="T4" y="T5"/>
                </a:cxn>
                <a:cxn ang="0">
                  <a:pos x="T6" y="T7"/>
                </a:cxn>
                <a:cxn ang="0">
                  <a:pos x="T8" y="T9"/>
                </a:cxn>
                <a:cxn ang="0">
                  <a:pos x="T10" y="T11"/>
                </a:cxn>
                <a:cxn ang="0">
                  <a:pos x="T12" y="T13"/>
                </a:cxn>
              </a:cxnLst>
              <a:rect l="0" t="0" r="r" b="b"/>
              <a:pathLst>
                <a:path w="374" h="218">
                  <a:moveTo>
                    <a:pt x="254" y="218"/>
                  </a:moveTo>
                  <a:cubicBezTo>
                    <a:pt x="250" y="205"/>
                    <a:pt x="244" y="192"/>
                    <a:pt x="237" y="182"/>
                  </a:cubicBezTo>
                  <a:cubicBezTo>
                    <a:pt x="268" y="204"/>
                    <a:pt x="328" y="198"/>
                    <a:pt x="349" y="163"/>
                  </a:cubicBezTo>
                  <a:cubicBezTo>
                    <a:pt x="374" y="123"/>
                    <a:pt x="345" y="72"/>
                    <a:pt x="317" y="46"/>
                  </a:cubicBezTo>
                  <a:cubicBezTo>
                    <a:pt x="317" y="46"/>
                    <a:pt x="165" y="0"/>
                    <a:pt x="117" y="7"/>
                  </a:cubicBezTo>
                  <a:cubicBezTo>
                    <a:pt x="69" y="13"/>
                    <a:pt x="1" y="134"/>
                    <a:pt x="0" y="218"/>
                  </a:cubicBezTo>
                  <a:lnTo>
                    <a:pt x="254" y="21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3" name="Freeform 434"/>
            <p:cNvSpPr/>
            <p:nvPr/>
          </p:nvSpPr>
          <p:spPr bwMode="auto">
            <a:xfrm>
              <a:off x="3519" y="2748"/>
              <a:ext cx="907" cy="1071"/>
            </a:xfrm>
            <a:custGeom>
              <a:avLst/>
              <a:gdLst>
                <a:gd name="T0" fmla="*/ 20 w 554"/>
                <a:gd name="T1" fmla="*/ 218 h 655"/>
                <a:gd name="T2" fmla="*/ 128 w 554"/>
                <a:gd name="T3" fmla="*/ 166 h 655"/>
                <a:gd name="T4" fmla="*/ 136 w 554"/>
                <a:gd name="T5" fmla="*/ 40 h 655"/>
                <a:gd name="T6" fmla="*/ 230 w 554"/>
                <a:gd name="T7" fmla="*/ 37 h 655"/>
                <a:gd name="T8" fmla="*/ 230 w 554"/>
                <a:gd name="T9" fmla="*/ 26 h 655"/>
                <a:gd name="T10" fmla="*/ 333 w 554"/>
                <a:gd name="T11" fmla="*/ 81 h 655"/>
                <a:gd name="T12" fmla="*/ 305 w 554"/>
                <a:gd name="T13" fmla="*/ 166 h 655"/>
                <a:gd name="T14" fmla="*/ 442 w 554"/>
                <a:gd name="T15" fmla="*/ 312 h 655"/>
                <a:gd name="T16" fmla="*/ 538 w 554"/>
                <a:gd name="T17" fmla="*/ 374 h 655"/>
                <a:gd name="T18" fmla="*/ 512 w 554"/>
                <a:gd name="T19" fmla="*/ 524 h 655"/>
                <a:gd name="T20" fmla="*/ 345 w 554"/>
                <a:gd name="T21" fmla="*/ 510 h 655"/>
                <a:gd name="T22" fmla="*/ 163 w 554"/>
                <a:gd name="T23" fmla="*/ 486 h 655"/>
                <a:gd name="T24" fmla="*/ 43 w 554"/>
                <a:gd name="T25" fmla="*/ 445 h 655"/>
                <a:gd name="T26" fmla="*/ 95 w 554"/>
                <a:gd name="T27" fmla="*/ 338 h 655"/>
                <a:gd name="T28" fmla="*/ 20 w 554"/>
                <a:gd name="T29" fmla="*/ 218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4" h="655">
                  <a:moveTo>
                    <a:pt x="20" y="218"/>
                  </a:moveTo>
                  <a:cubicBezTo>
                    <a:pt x="38" y="157"/>
                    <a:pt x="91" y="150"/>
                    <a:pt x="128" y="166"/>
                  </a:cubicBezTo>
                  <a:cubicBezTo>
                    <a:pt x="90" y="141"/>
                    <a:pt x="102" y="66"/>
                    <a:pt x="136" y="40"/>
                  </a:cubicBezTo>
                  <a:cubicBezTo>
                    <a:pt x="164" y="19"/>
                    <a:pt x="204" y="27"/>
                    <a:pt x="230" y="37"/>
                  </a:cubicBezTo>
                  <a:cubicBezTo>
                    <a:pt x="230" y="26"/>
                    <a:pt x="230" y="26"/>
                    <a:pt x="230" y="26"/>
                  </a:cubicBezTo>
                  <a:cubicBezTo>
                    <a:pt x="261" y="0"/>
                    <a:pt x="325" y="48"/>
                    <a:pt x="333" y="81"/>
                  </a:cubicBezTo>
                  <a:cubicBezTo>
                    <a:pt x="342" y="113"/>
                    <a:pt x="325" y="146"/>
                    <a:pt x="305" y="166"/>
                  </a:cubicBezTo>
                  <a:cubicBezTo>
                    <a:pt x="414" y="87"/>
                    <a:pt x="516" y="210"/>
                    <a:pt x="442" y="312"/>
                  </a:cubicBezTo>
                  <a:cubicBezTo>
                    <a:pt x="478" y="294"/>
                    <a:pt x="527" y="338"/>
                    <a:pt x="538" y="374"/>
                  </a:cubicBezTo>
                  <a:cubicBezTo>
                    <a:pt x="554" y="423"/>
                    <a:pt x="547" y="486"/>
                    <a:pt x="512" y="524"/>
                  </a:cubicBezTo>
                  <a:cubicBezTo>
                    <a:pt x="470" y="569"/>
                    <a:pt x="380" y="574"/>
                    <a:pt x="345" y="510"/>
                  </a:cubicBezTo>
                  <a:cubicBezTo>
                    <a:pt x="333" y="655"/>
                    <a:pt x="115" y="610"/>
                    <a:pt x="163" y="486"/>
                  </a:cubicBezTo>
                  <a:cubicBezTo>
                    <a:pt x="107" y="532"/>
                    <a:pt x="59" y="491"/>
                    <a:pt x="43" y="445"/>
                  </a:cubicBezTo>
                  <a:cubicBezTo>
                    <a:pt x="27" y="402"/>
                    <a:pt x="50" y="339"/>
                    <a:pt x="95" y="338"/>
                  </a:cubicBezTo>
                  <a:cubicBezTo>
                    <a:pt x="38" y="329"/>
                    <a:pt x="0" y="284"/>
                    <a:pt x="20" y="2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4" name="Freeform 435"/>
            <p:cNvSpPr/>
            <p:nvPr/>
          </p:nvSpPr>
          <p:spPr bwMode="auto">
            <a:xfrm>
              <a:off x="3201" y="3165"/>
              <a:ext cx="934" cy="750"/>
            </a:xfrm>
            <a:custGeom>
              <a:avLst/>
              <a:gdLst>
                <a:gd name="T0" fmla="*/ 112 w 570"/>
                <a:gd name="T1" fmla="*/ 379 h 459"/>
                <a:gd name="T2" fmla="*/ 84 w 570"/>
                <a:gd name="T3" fmla="*/ 436 h 459"/>
                <a:gd name="T4" fmla="*/ 416 w 570"/>
                <a:gd name="T5" fmla="*/ 436 h 459"/>
                <a:gd name="T6" fmla="*/ 405 w 570"/>
                <a:gd name="T7" fmla="*/ 384 h 459"/>
                <a:gd name="T8" fmla="*/ 522 w 570"/>
                <a:gd name="T9" fmla="*/ 288 h 459"/>
                <a:gd name="T10" fmla="*/ 302 w 570"/>
                <a:gd name="T11" fmla="*/ 56 h 459"/>
                <a:gd name="T12" fmla="*/ 168 w 570"/>
                <a:gd name="T13" fmla="*/ 25 h 459"/>
                <a:gd name="T14" fmla="*/ 147 w 570"/>
                <a:gd name="T15" fmla="*/ 181 h 459"/>
                <a:gd name="T16" fmla="*/ 15 w 570"/>
                <a:gd name="T17" fmla="*/ 250 h 459"/>
                <a:gd name="T18" fmla="*/ 112 w 570"/>
                <a:gd name="T19" fmla="*/ 37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0" h="459">
                  <a:moveTo>
                    <a:pt x="112" y="379"/>
                  </a:moveTo>
                  <a:cubicBezTo>
                    <a:pt x="94" y="398"/>
                    <a:pt x="86" y="418"/>
                    <a:pt x="84" y="436"/>
                  </a:cubicBezTo>
                  <a:cubicBezTo>
                    <a:pt x="416" y="436"/>
                    <a:pt x="416" y="436"/>
                    <a:pt x="416" y="436"/>
                  </a:cubicBezTo>
                  <a:cubicBezTo>
                    <a:pt x="416" y="420"/>
                    <a:pt x="413" y="403"/>
                    <a:pt x="405" y="384"/>
                  </a:cubicBezTo>
                  <a:cubicBezTo>
                    <a:pt x="454" y="459"/>
                    <a:pt x="570" y="390"/>
                    <a:pt x="522" y="288"/>
                  </a:cubicBezTo>
                  <a:cubicBezTo>
                    <a:pt x="518" y="289"/>
                    <a:pt x="302" y="56"/>
                    <a:pt x="302" y="56"/>
                  </a:cubicBezTo>
                  <a:cubicBezTo>
                    <a:pt x="278" y="17"/>
                    <a:pt x="207" y="0"/>
                    <a:pt x="168" y="25"/>
                  </a:cubicBezTo>
                  <a:cubicBezTo>
                    <a:pt x="120" y="55"/>
                    <a:pt x="129" y="135"/>
                    <a:pt x="147" y="181"/>
                  </a:cubicBezTo>
                  <a:cubicBezTo>
                    <a:pt x="91" y="145"/>
                    <a:pt x="28" y="189"/>
                    <a:pt x="15" y="250"/>
                  </a:cubicBezTo>
                  <a:cubicBezTo>
                    <a:pt x="0" y="319"/>
                    <a:pt x="52" y="376"/>
                    <a:pt x="112" y="37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5" name="Freeform 436"/>
            <p:cNvSpPr/>
            <p:nvPr/>
          </p:nvSpPr>
          <p:spPr bwMode="auto">
            <a:xfrm>
              <a:off x="3519" y="3007"/>
              <a:ext cx="907" cy="812"/>
            </a:xfrm>
            <a:custGeom>
              <a:avLst/>
              <a:gdLst>
                <a:gd name="T0" fmla="*/ 538 w 554"/>
                <a:gd name="T1" fmla="*/ 216 h 497"/>
                <a:gd name="T2" fmla="*/ 512 w 554"/>
                <a:gd name="T3" fmla="*/ 366 h 497"/>
                <a:gd name="T4" fmla="*/ 345 w 554"/>
                <a:gd name="T5" fmla="*/ 352 h 497"/>
                <a:gd name="T6" fmla="*/ 163 w 554"/>
                <a:gd name="T7" fmla="*/ 328 h 497"/>
                <a:gd name="T8" fmla="*/ 43 w 554"/>
                <a:gd name="T9" fmla="*/ 287 h 497"/>
                <a:gd name="T10" fmla="*/ 95 w 554"/>
                <a:gd name="T11" fmla="*/ 180 h 497"/>
                <a:gd name="T12" fmla="*/ 20 w 554"/>
                <a:gd name="T13" fmla="*/ 60 h 497"/>
                <a:gd name="T14" fmla="*/ 92 w 554"/>
                <a:gd name="T15" fmla="*/ 0 h 497"/>
                <a:gd name="T16" fmla="*/ 172 w 554"/>
                <a:gd name="T17" fmla="*/ 135 h 497"/>
                <a:gd name="T18" fmla="*/ 223 w 554"/>
                <a:gd name="T19" fmla="*/ 211 h 497"/>
                <a:gd name="T20" fmla="*/ 270 w 554"/>
                <a:gd name="T21" fmla="*/ 366 h 497"/>
                <a:gd name="T22" fmla="*/ 366 w 554"/>
                <a:gd name="T23" fmla="*/ 244 h 497"/>
                <a:gd name="T24" fmla="*/ 475 w 554"/>
                <a:gd name="T25" fmla="*/ 327 h 497"/>
                <a:gd name="T26" fmla="*/ 443 w 554"/>
                <a:gd name="T27" fmla="*/ 154 h 497"/>
                <a:gd name="T28" fmla="*/ 449 w 554"/>
                <a:gd name="T29" fmla="*/ 151 h 497"/>
                <a:gd name="T30" fmla="*/ 538 w 554"/>
                <a:gd name="T31" fmla="*/ 216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4" h="497">
                  <a:moveTo>
                    <a:pt x="538" y="216"/>
                  </a:moveTo>
                  <a:cubicBezTo>
                    <a:pt x="554" y="265"/>
                    <a:pt x="547" y="328"/>
                    <a:pt x="512" y="366"/>
                  </a:cubicBezTo>
                  <a:cubicBezTo>
                    <a:pt x="470" y="411"/>
                    <a:pt x="380" y="416"/>
                    <a:pt x="345" y="352"/>
                  </a:cubicBezTo>
                  <a:cubicBezTo>
                    <a:pt x="333" y="497"/>
                    <a:pt x="115" y="452"/>
                    <a:pt x="163" y="328"/>
                  </a:cubicBezTo>
                  <a:cubicBezTo>
                    <a:pt x="107" y="374"/>
                    <a:pt x="59" y="333"/>
                    <a:pt x="43" y="287"/>
                  </a:cubicBezTo>
                  <a:cubicBezTo>
                    <a:pt x="27" y="244"/>
                    <a:pt x="50" y="181"/>
                    <a:pt x="95" y="180"/>
                  </a:cubicBezTo>
                  <a:cubicBezTo>
                    <a:pt x="38" y="171"/>
                    <a:pt x="0" y="126"/>
                    <a:pt x="20" y="60"/>
                  </a:cubicBezTo>
                  <a:cubicBezTo>
                    <a:pt x="33" y="17"/>
                    <a:pt x="63" y="1"/>
                    <a:pt x="92" y="0"/>
                  </a:cubicBezTo>
                  <a:cubicBezTo>
                    <a:pt x="77" y="59"/>
                    <a:pt x="104" y="143"/>
                    <a:pt x="172" y="135"/>
                  </a:cubicBezTo>
                  <a:cubicBezTo>
                    <a:pt x="101" y="160"/>
                    <a:pt x="179" y="231"/>
                    <a:pt x="223" y="211"/>
                  </a:cubicBezTo>
                  <a:cubicBezTo>
                    <a:pt x="187" y="254"/>
                    <a:pt x="178" y="352"/>
                    <a:pt x="270" y="366"/>
                  </a:cubicBezTo>
                  <a:cubicBezTo>
                    <a:pt x="330" y="375"/>
                    <a:pt x="359" y="290"/>
                    <a:pt x="366" y="244"/>
                  </a:cubicBezTo>
                  <a:cubicBezTo>
                    <a:pt x="367" y="313"/>
                    <a:pt x="427" y="361"/>
                    <a:pt x="475" y="327"/>
                  </a:cubicBezTo>
                  <a:cubicBezTo>
                    <a:pt x="535" y="285"/>
                    <a:pt x="549" y="187"/>
                    <a:pt x="443" y="154"/>
                  </a:cubicBezTo>
                  <a:cubicBezTo>
                    <a:pt x="449" y="151"/>
                    <a:pt x="449" y="151"/>
                    <a:pt x="449" y="151"/>
                  </a:cubicBezTo>
                  <a:cubicBezTo>
                    <a:pt x="485" y="142"/>
                    <a:pt x="528" y="183"/>
                    <a:pt x="538" y="216"/>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6" name="Freeform 437"/>
            <p:cNvSpPr/>
            <p:nvPr/>
          </p:nvSpPr>
          <p:spPr bwMode="auto">
            <a:xfrm>
              <a:off x="3594" y="3757"/>
              <a:ext cx="92" cy="121"/>
            </a:xfrm>
            <a:custGeom>
              <a:avLst/>
              <a:gdLst>
                <a:gd name="T0" fmla="*/ 0 w 56"/>
                <a:gd name="T1" fmla="*/ 74 h 74"/>
                <a:gd name="T2" fmla="*/ 53 w 56"/>
                <a:gd name="T3" fmla="*/ 74 h 74"/>
                <a:gd name="T4" fmla="*/ 56 w 56"/>
                <a:gd name="T5" fmla="*/ 0 h 74"/>
                <a:gd name="T6" fmla="*/ 0 w 56"/>
                <a:gd name="T7" fmla="*/ 74 h 74"/>
              </a:gdLst>
              <a:ahLst/>
              <a:cxnLst>
                <a:cxn ang="0">
                  <a:pos x="T0" y="T1"/>
                </a:cxn>
                <a:cxn ang="0">
                  <a:pos x="T2" y="T3"/>
                </a:cxn>
                <a:cxn ang="0">
                  <a:pos x="T4" y="T5"/>
                </a:cxn>
                <a:cxn ang="0">
                  <a:pos x="T6" y="T7"/>
                </a:cxn>
              </a:cxnLst>
              <a:rect l="0" t="0" r="r" b="b"/>
              <a:pathLst>
                <a:path w="56" h="74">
                  <a:moveTo>
                    <a:pt x="0" y="74"/>
                  </a:moveTo>
                  <a:cubicBezTo>
                    <a:pt x="53" y="74"/>
                    <a:pt x="53" y="74"/>
                    <a:pt x="53" y="74"/>
                  </a:cubicBezTo>
                  <a:cubicBezTo>
                    <a:pt x="48" y="55"/>
                    <a:pt x="48" y="30"/>
                    <a:pt x="56" y="0"/>
                  </a:cubicBezTo>
                  <a:cubicBezTo>
                    <a:pt x="38" y="24"/>
                    <a:pt x="19" y="53"/>
                    <a:pt x="0" y="74"/>
                  </a:cubicBezTo>
                  <a:close/>
                </a:path>
              </a:pathLst>
            </a:custGeom>
            <a:solidFill>
              <a:srgbClr val="E0E3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7" name="Freeform 438"/>
            <p:cNvSpPr/>
            <p:nvPr/>
          </p:nvSpPr>
          <p:spPr bwMode="auto">
            <a:xfrm>
              <a:off x="3190" y="3381"/>
              <a:ext cx="290" cy="497"/>
            </a:xfrm>
            <a:custGeom>
              <a:avLst/>
              <a:gdLst>
                <a:gd name="T0" fmla="*/ 122 w 177"/>
                <a:gd name="T1" fmla="*/ 245 h 304"/>
                <a:gd name="T2" fmla="*/ 91 w 177"/>
                <a:gd name="T3" fmla="*/ 304 h 304"/>
                <a:gd name="T4" fmla="*/ 139 w 177"/>
                <a:gd name="T5" fmla="*/ 304 h 304"/>
                <a:gd name="T6" fmla="*/ 177 w 177"/>
                <a:gd name="T7" fmla="*/ 216 h 304"/>
                <a:gd name="T8" fmla="*/ 77 w 177"/>
                <a:gd name="T9" fmla="*/ 125 h 304"/>
                <a:gd name="T10" fmla="*/ 168 w 177"/>
                <a:gd name="T11" fmla="*/ 40 h 304"/>
                <a:gd name="T12" fmla="*/ 158 w 177"/>
                <a:gd name="T13" fmla="*/ 29 h 304"/>
                <a:gd name="T14" fmla="*/ 161 w 177"/>
                <a:gd name="T15" fmla="*/ 37 h 304"/>
                <a:gd name="T16" fmla="*/ 16 w 177"/>
                <a:gd name="T17" fmla="*/ 111 h 304"/>
                <a:gd name="T18" fmla="*/ 122 w 177"/>
                <a:gd name="T19" fmla="*/ 24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304">
                  <a:moveTo>
                    <a:pt x="122" y="245"/>
                  </a:moveTo>
                  <a:cubicBezTo>
                    <a:pt x="103" y="265"/>
                    <a:pt x="93" y="285"/>
                    <a:pt x="91" y="304"/>
                  </a:cubicBezTo>
                  <a:cubicBezTo>
                    <a:pt x="139" y="304"/>
                    <a:pt x="139" y="304"/>
                    <a:pt x="139" y="304"/>
                  </a:cubicBezTo>
                  <a:cubicBezTo>
                    <a:pt x="119" y="273"/>
                    <a:pt x="141" y="239"/>
                    <a:pt x="177" y="216"/>
                  </a:cubicBezTo>
                  <a:cubicBezTo>
                    <a:pt x="128" y="213"/>
                    <a:pt x="78" y="180"/>
                    <a:pt x="77" y="125"/>
                  </a:cubicBezTo>
                  <a:cubicBezTo>
                    <a:pt x="75" y="73"/>
                    <a:pt x="125" y="47"/>
                    <a:pt x="168" y="40"/>
                  </a:cubicBezTo>
                  <a:cubicBezTo>
                    <a:pt x="165" y="36"/>
                    <a:pt x="161" y="33"/>
                    <a:pt x="158" y="29"/>
                  </a:cubicBezTo>
                  <a:cubicBezTo>
                    <a:pt x="159" y="32"/>
                    <a:pt x="160" y="35"/>
                    <a:pt x="161" y="37"/>
                  </a:cubicBezTo>
                  <a:cubicBezTo>
                    <a:pt x="99" y="0"/>
                    <a:pt x="31" y="46"/>
                    <a:pt x="16" y="111"/>
                  </a:cubicBezTo>
                  <a:cubicBezTo>
                    <a:pt x="0" y="182"/>
                    <a:pt x="56" y="242"/>
                    <a:pt x="122" y="245"/>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8" name="Rectangle 439"/>
            <p:cNvSpPr>
              <a:spLocks noChangeArrowheads="1"/>
            </p:cNvSpPr>
            <p:nvPr/>
          </p:nvSpPr>
          <p:spPr bwMode="auto">
            <a:xfrm>
              <a:off x="3773" y="2015"/>
              <a:ext cx="190" cy="111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9" name="Freeform 440"/>
            <p:cNvSpPr/>
            <p:nvPr/>
          </p:nvSpPr>
          <p:spPr bwMode="auto">
            <a:xfrm>
              <a:off x="3694" y="1237"/>
              <a:ext cx="770" cy="704"/>
            </a:xfrm>
            <a:custGeom>
              <a:avLst/>
              <a:gdLst>
                <a:gd name="T0" fmla="*/ 242 w 470"/>
                <a:gd name="T1" fmla="*/ 64 h 431"/>
                <a:gd name="T2" fmla="*/ 364 w 470"/>
                <a:gd name="T3" fmla="*/ 431 h 431"/>
                <a:gd name="T4" fmla="*/ 178 w 470"/>
                <a:gd name="T5" fmla="*/ 312 h 431"/>
                <a:gd name="T6" fmla="*/ 242 w 470"/>
                <a:gd name="T7" fmla="*/ 64 h 431"/>
              </a:gdLst>
              <a:ahLst/>
              <a:cxnLst>
                <a:cxn ang="0">
                  <a:pos x="T0" y="T1"/>
                </a:cxn>
                <a:cxn ang="0">
                  <a:pos x="T2" y="T3"/>
                </a:cxn>
                <a:cxn ang="0">
                  <a:pos x="T4" y="T5"/>
                </a:cxn>
                <a:cxn ang="0">
                  <a:pos x="T6" y="T7"/>
                </a:cxn>
              </a:cxnLst>
              <a:rect l="0" t="0" r="r" b="b"/>
              <a:pathLst>
                <a:path w="470" h="431">
                  <a:moveTo>
                    <a:pt x="242" y="64"/>
                  </a:moveTo>
                  <a:cubicBezTo>
                    <a:pt x="242" y="64"/>
                    <a:pt x="470" y="0"/>
                    <a:pt x="364" y="431"/>
                  </a:cubicBezTo>
                  <a:cubicBezTo>
                    <a:pt x="364" y="431"/>
                    <a:pt x="355" y="312"/>
                    <a:pt x="178" y="312"/>
                  </a:cubicBezTo>
                  <a:cubicBezTo>
                    <a:pt x="0" y="312"/>
                    <a:pt x="242" y="64"/>
                    <a:pt x="242" y="64"/>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0" name="Freeform 441"/>
            <p:cNvSpPr/>
            <p:nvPr/>
          </p:nvSpPr>
          <p:spPr bwMode="auto">
            <a:xfrm>
              <a:off x="3267" y="1237"/>
              <a:ext cx="769" cy="704"/>
            </a:xfrm>
            <a:custGeom>
              <a:avLst/>
              <a:gdLst>
                <a:gd name="T0" fmla="*/ 228 w 470"/>
                <a:gd name="T1" fmla="*/ 64 h 431"/>
                <a:gd name="T2" fmla="*/ 106 w 470"/>
                <a:gd name="T3" fmla="*/ 431 h 431"/>
                <a:gd name="T4" fmla="*/ 292 w 470"/>
                <a:gd name="T5" fmla="*/ 312 h 431"/>
                <a:gd name="T6" fmla="*/ 228 w 470"/>
                <a:gd name="T7" fmla="*/ 64 h 431"/>
              </a:gdLst>
              <a:ahLst/>
              <a:cxnLst>
                <a:cxn ang="0">
                  <a:pos x="T0" y="T1"/>
                </a:cxn>
                <a:cxn ang="0">
                  <a:pos x="T2" y="T3"/>
                </a:cxn>
                <a:cxn ang="0">
                  <a:pos x="T4" y="T5"/>
                </a:cxn>
                <a:cxn ang="0">
                  <a:pos x="T6" y="T7"/>
                </a:cxn>
              </a:cxnLst>
              <a:rect l="0" t="0" r="r" b="b"/>
              <a:pathLst>
                <a:path w="470" h="431">
                  <a:moveTo>
                    <a:pt x="228" y="64"/>
                  </a:moveTo>
                  <a:cubicBezTo>
                    <a:pt x="228" y="64"/>
                    <a:pt x="0" y="0"/>
                    <a:pt x="106" y="431"/>
                  </a:cubicBezTo>
                  <a:cubicBezTo>
                    <a:pt x="106" y="431"/>
                    <a:pt x="114" y="312"/>
                    <a:pt x="292" y="312"/>
                  </a:cubicBezTo>
                  <a:cubicBezTo>
                    <a:pt x="470" y="312"/>
                    <a:pt x="228" y="64"/>
                    <a:pt x="228" y="64"/>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1" name="Freeform 442"/>
            <p:cNvSpPr/>
            <p:nvPr/>
          </p:nvSpPr>
          <p:spPr bwMode="auto">
            <a:xfrm>
              <a:off x="3638" y="1876"/>
              <a:ext cx="461" cy="400"/>
            </a:xfrm>
            <a:custGeom>
              <a:avLst/>
              <a:gdLst>
                <a:gd name="T0" fmla="*/ 141 w 281"/>
                <a:gd name="T1" fmla="*/ 244 h 245"/>
                <a:gd name="T2" fmla="*/ 193 w 281"/>
                <a:gd name="T3" fmla="*/ 0 h 245"/>
                <a:gd name="T4" fmla="*/ 141 w 281"/>
                <a:gd name="T5" fmla="*/ 0 h 245"/>
                <a:gd name="T6" fmla="*/ 140 w 281"/>
                <a:gd name="T7" fmla="*/ 0 h 245"/>
                <a:gd name="T8" fmla="*/ 88 w 281"/>
                <a:gd name="T9" fmla="*/ 0 h 245"/>
                <a:gd name="T10" fmla="*/ 140 w 281"/>
                <a:gd name="T11" fmla="*/ 244 h 245"/>
                <a:gd name="T12" fmla="*/ 140 w 281"/>
                <a:gd name="T13" fmla="*/ 245 h 245"/>
                <a:gd name="T14" fmla="*/ 141 w 281"/>
                <a:gd name="T15" fmla="*/ 244 h 245"/>
                <a:gd name="T16" fmla="*/ 141 w 281"/>
                <a:gd name="T17" fmla="*/ 245 h 245"/>
                <a:gd name="T18" fmla="*/ 141 w 281"/>
                <a:gd name="T19" fmla="*/ 24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45">
                  <a:moveTo>
                    <a:pt x="141" y="244"/>
                  </a:moveTo>
                  <a:cubicBezTo>
                    <a:pt x="281" y="74"/>
                    <a:pt x="193" y="0"/>
                    <a:pt x="193" y="0"/>
                  </a:cubicBezTo>
                  <a:cubicBezTo>
                    <a:pt x="141" y="0"/>
                    <a:pt x="141" y="0"/>
                    <a:pt x="141" y="0"/>
                  </a:cubicBezTo>
                  <a:cubicBezTo>
                    <a:pt x="140" y="0"/>
                    <a:pt x="140" y="0"/>
                    <a:pt x="140" y="0"/>
                  </a:cubicBezTo>
                  <a:cubicBezTo>
                    <a:pt x="88" y="0"/>
                    <a:pt x="88" y="0"/>
                    <a:pt x="88" y="0"/>
                  </a:cubicBezTo>
                  <a:cubicBezTo>
                    <a:pt x="88" y="0"/>
                    <a:pt x="0" y="74"/>
                    <a:pt x="140" y="244"/>
                  </a:cubicBezTo>
                  <a:cubicBezTo>
                    <a:pt x="140" y="245"/>
                    <a:pt x="140" y="245"/>
                    <a:pt x="140" y="245"/>
                  </a:cubicBezTo>
                  <a:cubicBezTo>
                    <a:pt x="141" y="244"/>
                    <a:pt x="141" y="244"/>
                    <a:pt x="141" y="244"/>
                  </a:cubicBezTo>
                  <a:cubicBezTo>
                    <a:pt x="141" y="245"/>
                    <a:pt x="141" y="245"/>
                    <a:pt x="141" y="245"/>
                  </a:cubicBezTo>
                  <a:lnTo>
                    <a:pt x="141" y="244"/>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2" name="Freeform 443"/>
            <p:cNvSpPr/>
            <p:nvPr/>
          </p:nvSpPr>
          <p:spPr bwMode="auto">
            <a:xfrm>
              <a:off x="3693" y="1876"/>
              <a:ext cx="352" cy="307"/>
            </a:xfrm>
            <a:custGeom>
              <a:avLst/>
              <a:gdLst>
                <a:gd name="T0" fmla="*/ 108 w 215"/>
                <a:gd name="T1" fmla="*/ 187 h 188"/>
                <a:gd name="T2" fmla="*/ 148 w 215"/>
                <a:gd name="T3" fmla="*/ 0 h 188"/>
                <a:gd name="T4" fmla="*/ 108 w 215"/>
                <a:gd name="T5" fmla="*/ 0 h 188"/>
                <a:gd name="T6" fmla="*/ 107 w 215"/>
                <a:gd name="T7" fmla="*/ 0 h 188"/>
                <a:gd name="T8" fmla="*/ 68 w 215"/>
                <a:gd name="T9" fmla="*/ 0 h 188"/>
                <a:gd name="T10" fmla="*/ 107 w 215"/>
                <a:gd name="T11" fmla="*/ 187 h 188"/>
                <a:gd name="T12" fmla="*/ 107 w 215"/>
                <a:gd name="T13" fmla="*/ 188 h 188"/>
                <a:gd name="T14" fmla="*/ 108 w 215"/>
                <a:gd name="T15" fmla="*/ 187 h 188"/>
                <a:gd name="T16" fmla="*/ 108 w 215"/>
                <a:gd name="T17" fmla="*/ 188 h 188"/>
                <a:gd name="T18" fmla="*/ 108 w 215"/>
                <a:gd name="T19" fmla="*/ 18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88">
                  <a:moveTo>
                    <a:pt x="108" y="187"/>
                  </a:moveTo>
                  <a:cubicBezTo>
                    <a:pt x="215" y="57"/>
                    <a:pt x="148" y="0"/>
                    <a:pt x="148" y="0"/>
                  </a:cubicBezTo>
                  <a:cubicBezTo>
                    <a:pt x="108" y="0"/>
                    <a:pt x="108" y="0"/>
                    <a:pt x="108" y="0"/>
                  </a:cubicBezTo>
                  <a:cubicBezTo>
                    <a:pt x="107" y="0"/>
                    <a:pt x="107" y="0"/>
                    <a:pt x="107" y="0"/>
                  </a:cubicBezTo>
                  <a:cubicBezTo>
                    <a:pt x="68" y="0"/>
                    <a:pt x="68" y="0"/>
                    <a:pt x="68" y="0"/>
                  </a:cubicBezTo>
                  <a:cubicBezTo>
                    <a:pt x="68" y="0"/>
                    <a:pt x="0" y="57"/>
                    <a:pt x="107" y="187"/>
                  </a:cubicBezTo>
                  <a:cubicBezTo>
                    <a:pt x="107" y="188"/>
                    <a:pt x="107" y="188"/>
                    <a:pt x="107" y="188"/>
                  </a:cubicBezTo>
                  <a:cubicBezTo>
                    <a:pt x="108" y="187"/>
                    <a:pt x="108" y="187"/>
                    <a:pt x="108" y="187"/>
                  </a:cubicBezTo>
                  <a:cubicBezTo>
                    <a:pt x="108" y="188"/>
                    <a:pt x="108" y="188"/>
                    <a:pt x="108" y="188"/>
                  </a:cubicBezTo>
                  <a:lnTo>
                    <a:pt x="108" y="187"/>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3" name="Freeform 444"/>
            <p:cNvSpPr/>
            <p:nvPr/>
          </p:nvSpPr>
          <p:spPr bwMode="auto">
            <a:xfrm>
              <a:off x="3745" y="1876"/>
              <a:ext cx="247" cy="215"/>
            </a:xfrm>
            <a:custGeom>
              <a:avLst/>
              <a:gdLst>
                <a:gd name="T0" fmla="*/ 76 w 151"/>
                <a:gd name="T1" fmla="*/ 131 h 132"/>
                <a:gd name="T2" fmla="*/ 104 w 151"/>
                <a:gd name="T3" fmla="*/ 0 h 132"/>
                <a:gd name="T4" fmla="*/ 76 w 151"/>
                <a:gd name="T5" fmla="*/ 0 h 132"/>
                <a:gd name="T6" fmla="*/ 75 w 151"/>
                <a:gd name="T7" fmla="*/ 0 h 132"/>
                <a:gd name="T8" fmla="*/ 47 w 151"/>
                <a:gd name="T9" fmla="*/ 0 h 132"/>
                <a:gd name="T10" fmla="*/ 75 w 151"/>
                <a:gd name="T11" fmla="*/ 131 h 132"/>
                <a:gd name="T12" fmla="*/ 75 w 151"/>
                <a:gd name="T13" fmla="*/ 132 h 132"/>
                <a:gd name="T14" fmla="*/ 76 w 151"/>
                <a:gd name="T15" fmla="*/ 131 h 132"/>
                <a:gd name="T16" fmla="*/ 76 w 151"/>
                <a:gd name="T17" fmla="*/ 132 h 132"/>
                <a:gd name="T18" fmla="*/ 76 w 151"/>
                <a:gd name="T19" fmla="*/ 13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132">
                  <a:moveTo>
                    <a:pt x="76" y="131"/>
                  </a:moveTo>
                  <a:cubicBezTo>
                    <a:pt x="151" y="40"/>
                    <a:pt x="104" y="0"/>
                    <a:pt x="104" y="0"/>
                  </a:cubicBezTo>
                  <a:cubicBezTo>
                    <a:pt x="76" y="0"/>
                    <a:pt x="76" y="0"/>
                    <a:pt x="76" y="0"/>
                  </a:cubicBezTo>
                  <a:cubicBezTo>
                    <a:pt x="75" y="0"/>
                    <a:pt x="75" y="0"/>
                    <a:pt x="75" y="0"/>
                  </a:cubicBezTo>
                  <a:cubicBezTo>
                    <a:pt x="47" y="0"/>
                    <a:pt x="47" y="0"/>
                    <a:pt x="47" y="0"/>
                  </a:cubicBezTo>
                  <a:cubicBezTo>
                    <a:pt x="47" y="0"/>
                    <a:pt x="0" y="40"/>
                    <a:pt x="75" y="131"/>
                  </a:cubicBezTo>
                  <a:cubicBezTo>
                    <a:pt x="75" y="132"/>
                    <a:pt x="75" y="132"/>
                    <a:pt x="75" y="132"/>
                  </a:cubicBezTo>
                  <a:cubicBezTo>
                    <a:pt x="76" y="131"/>
                    <a:pt x="76" y="131"/>
                    <a:pt x="76" y="131"/>
                  </a:cubicBezTo>
                  <a:cubicBezTo>
                    <a:pt x="76" y="132"/>
                    <a:pt x="76" y="132"/>
                    <a:pt x="76" y="132"/>
                  </a:cubicBezTo>
                  <a:lnTo>
                    <a:pt x="76" y="131"/>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4" name="Freeform 445"/>
            <p:cNvSpPr/>
            <p:nvPr/>
          </p:nvSpPr>
          <p:spPr bwMode="auto">
            <a:xfrm>
              <a:off x="3724" y="1632"/>
              <a:ext cx="283" cy="271"/>
            </a:xfrm>
            <a:custGeom>
              <a:avLst/>
              <a:gdLst>
                <a:gd name="T0" fmla="*/ 283 w 283"/>
                <a:gd name="T1" fmla="*/ 271 h 271"/>
                <a:gd name="T2" fmla="*/ 0 w 283"/>
                <a:gd name="T3" fmla="*/ 271 h 271"/>
                <a:gd name="T4" fmla="*/ 44 w 283"/>
                <a:gd name="T5" fmla="*/ 0 h 271"/>
                <a:gd name="T6" fmla="*/ 239 w 283"/>
                <a:gd name="T7" fmla="*/ 0 h 271"/>
                <a:gd name="T8" fmla="*/ 283 w 283"/>
                <a:gd name="T9" fmla="*/ 271 h 271"/>
              </a:gdLst>
              <a:ahLst/>
              <a:cxnLst>
                <a:cxn ang="0">
                  <a:pos x="T0" y="T1"/>
                </a:cxn>
                <a:cxn ang="0">
                  <a:pos x="T2" y="T3"/>
                </a:cxn>
                <a:cxn ang="0">
                  <a:pos x="T4" y="T5"/>
                </a:cxn>
                <a:cxn ang="0">
                  <a:pos x="T6" y="T7"/>
                </a:cxn>
                <a:cxn ang="0">
                  <a:pos x="T8" y="T9"/>
                </a:cxn>
              </a:cxnLst>
              <a:rect l="0" t="0" r="r" b="b"/>
              <a:pathLst>
                <a:path w="283" h="271">
                  <a:moveTo>
                    <a:pt x="283" y="271"/>
                  </a:moveTo>
                  <a:lnTo>
                    <a:pt x="0" y="271"/>
                  </a:lnTo>
                  <a:lnTo>
                    <a:pt x="44" y="0"/>
                  </a:lnTo>
                  <a:lnTo>
                    <a:pt x="239" y="0"/>
                  </a:lnTo>
                  <a:lnTo>
                    <a:pt x="283" y="271"/>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5" name="Freeform 446"/>
            <p:cNvSpPr/>
            <p:nvPr/>
          </p:nvSpPr>
          <p:spPr bwMode="auto">
            <a:xfrm>
              <a:off x="3607" y="145"/>
              <a:ext cx="516" cy="1623"/>
            </a:xfrm>
            <a:custGeom>
              <a:avLst/>
              <a:gdLst>
                <a:gd name="T0" fmla="*/ 262 w 315"/>
                <a:gd name="T1" fmla="*/ 993 h 993"/>
                <a:gd name="T2" fmla="*/ 315 w 315"/>
                <a:gd name="T3" fmla="*/ 568 h 993"/>
                <a:gd name="T4" fmla="*/ 157 w 315"/>
                <a:gd name="T5" fmla="*/ 0 h 993"/>
                <a:gd name="T6" fmla="*/ 0 w 315"/>
                <a:gd name="T7" fmla="*/ 568 h 993"/>
                <a:gd name="T8" fmla="*/ 53 w 315"/>
                <a:gd name="T9" fmla="*/ 993 h 993"/>
                <a:gd name="T10" fmla="*/ 262 w 315"/>
                <a:gd name="T11" fmla="*/ 993 h 993"/>
              </a:gdLst>
              <a:ahLst/>
              <a:cxnLst>
                <a:cxn ang="0">
                  <a:pos x="T0" y="T1"/>
                </a:cxn>
                <a:cxn ang="0">
                  <a:pos x="T2" y="T3"/>
                </a:cxn>
                <a:cxn ang="0">
                  <a:pos x="T4" y="T5"/>
                </a:cxn>
                <a:cxn ang="0">
                  <a:pos x="T6" y="T7"/>
                </a:cxn>
                <a:cxn ang="0">
                  <a:pos x="T8" y="T9"/>
                </a:cxn>
                <a:cxn ang="0">
                  <a:pos x="T10" y="T11"/>
                </a:cxn>
              </a:cxnLst>
              <a:rect l="0" t="0" r="r" b="b"/>
              <a:pathLst>
                <a:path w="315" h="993">
                  <a:moveTo>
                    <a:pt x="262" y="993"/>
                  </a:moveTo>
                  <a:cubicBezTo>
                    <a:pt x="294" y="889"/>
                    <a:pt x="315" y="737"/>
                    <a:pt x="315" y="568"/>
                  </a:cubicBezTo>
                  <a:cubicBezTo>
                    <a:pt x="315" y="254"/>
                    <a:pt x="157" y="0"/>
                    <a:pt x="157" y="0"/>
                  </a:cubicBezTo>
                  <a:cubicBezTo>
                    <a:pt x="157" y="0"/>
                    <a:pt x="0" y="254"/>
                    <a:pt x="0" y="568"/>
                  </a:cubicBezTo>
                  <a:cubicBezTo>
                    <a:pt x="0" y="737"/>
                    <a:pt x="21" y="889"/>
                    <a:pt x="53" y="993"/>
                  </a:cubicBezTo>
                  <a:cubicBezTo>
                    <a:pt x="262" y="993"/>
                    <a:pt x="262" y="993"/>
                    <a:pt x="262" y="993"/>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6" name="Freeform 447"/>
            <p:cNvSpPr/>
            <p:nvPr/>
          </p:nvSpPr>
          <p:spPr bwMode="auto">
            <a:xfrm>
              <a:off x="3724" y="145"/>
              <a:ext cx="283" cy="306"/>
            </a:xfrm>
            <a:custGeom>
              <a:avLst/>
              <a:gdLst>
                <a:gd name="T0" fmla="*/ 173 w 173"/>
                <a:gd name="T1" fmla="*/ 187 h 187"/>
                <a:gd name="T2" fmla="*/ 86 w 173"/>
                <a:gd name="T3" fmla="*/ 0 h 187"/>
                <a:gd name="T4" fmla="*/ 0 w 173"/>
                <a:gd name="T5" fmla="*/ 187 h 187"/>
                <a:gd name="T6" fmla="*/ 173 w 173"/>
                <a:gd name="T7" fmla="*/ 187 h 187"/>
              </a:gdLst>
              <a:ahLst/>
              <a:cxnLst>
                <a:cxn ang="0">
                  <a:pos x="T0" y="T1"/>
                </a:cxn>
                <a:cxn ang="0">
                  <a:pos x="T2" y="T3"/>
                </a:cxn>
                <a:cxn ang="0">
                  <a:pos x="T4" y="T5"/>
                </a:cxn>
                <a:cxn ang="0">
                  <a:pos x="T6" y="T7"/>
                </a:cxn>
              </a:cxnLst>
              <a:rect l="0" t="0" r="r" b="b"/>
              <a:pathLst>
                <a:path w="173" h="187">
                  <a:moveTo>
                    <a:pt x="173" y="187"/>
                  </a:moveTo>
                  <a:cubicBezTo>
                    <a:pt x="131" y="72"/>
                    <a:pt x="86" y="0"/>
                    <a:pt x="86" y="0"/>
                  </a:cubicBezTo>
                  <a:cubicBezTo>
                    <a:pt x="86" y="0"/>
                    <a:pt x="42" y="72"/>
                    <a:pt x="0" y="187"/>
                  </a:cubicBezTo>
                  <a:cubicBezTo>
                    <a:pt x="173" y="187"/>
                    <a:pt x="173" y="187"/>
                    <a:pt x="173" y="187"/>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7" name="Freeform 448"/>
            <p:cNvSpPr/>
            <p:nvPr/>
          </p:nvSpPr>
          <p:spPr bwMode="auto">
            <a:xfrm>
              <a:off x="3738" y="145"/>
              <a:ext cx="253" cy="265"/>
            </a:xfrm>
            <a:custGeom>
              <a:avLst/>
              <a:gdLst>
                <a:gd name="T0" fmla="*/ 154 w 154"/>
                <a:gd name="T1" fmla="*/ 162 h 162"/>
                <a:gd name="T2" fmla="*/ 77 w 154"/>
                <a:gd name="T3" fmla="*/ 0 h 162"/>
                <a:gd name="T4" fmla="*/ 0 w 154"/>
                <a:gd name="T5" fmla="*/ 162 h 162"/>
                <a:gd name="T6" fmla="*/ 154 w 154"/>
                <a:gd name="T7" fmla="*/ 162 h 162"/>
              </a:gdLst>
              <a:ahLst/>
              <a:cxnLst>
                <a:cxn ang="0">
                  <a:pos x="T0" y="T1"/>
                </a:cxn>
                <a:cxn ang="0">
                  <a:pos x="T2" y="T3"/>
                </a:cxn>
                <a:cxn ang="0">
                  <a:pos x="T4" y="T5"/>
                </a:cxn>
                <a:cxn ang="0">
                  <a:pos x="T6" y="T7"/>
                </a:cxn>
              </a:cxnLst>
              <a:rect l="0" t="0" r="r" b="b"/>
              <a:pathLst>
                <a:path w="154" h="162">
                  <a:moveTo>
                    <a:pt x="154" y="162"/>
                  </a:moveTo>
                  <a:cubicBezTo>
                    <a:pt x="115" y="62"/>
                    <a:pt x="77" y="0"/>
                    <a:pt x="77" y="0"/>
                  </a:cubicBezTo>
                  <a:cubicBezTo>
                    <a:pt x="77" y="0"/>
                    <a:pt x="39" y="62"/>
                    <a:pt x="0" y="162"/>
                  </a:cubicBezTo>
                  <a:cubicBezTo>
                    <a:pt x="154" y="162"/>
                    <a:pt x="154" y="162"/>
                    <a:pt x="154" y="162"/>
                  </a:cubicBezTo>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8" name="Rectangle 449"/>
            <p:cNvSpPr>
              <a:spLocks noChangeArrowheads="1"/>
            </p:cNvSpPr>
            <p:nvPr/>
          </p:nvSpPr>
          <p:spPr bwMode="auto">
            <a:xfrm>
              <a:off x="3712" y="1895"/>
              <a:ext cx="306" cy="46"/>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49" name="Oval 450"/>
            <p:cNvSpPr>
              <a:spLocks noChangeArrowheads="1"/>
            </p:cNvSpPr>
            <p:nvPr/>
          </p:nvSpPr>
          <p:spPr bwMode="auto">
            <a:xfrm>
              <a:off x="3737" y="795"/>
              <a:ext cx="257" cy="25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0" name="Oval 451"/>
            <p:cNvSpPr>
              <a:spLocks noChangeArrowheads="1"/>
            </p:cNvSpPr>
            <p:nvPr/>
          </p:nvSpPr>
          <p:spPr bwMode="auto">
            <a:xfrm>
              <a:off x="3778" y="836"/>
              <a:ext cx="175" cy="17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1" name="Freeform 452"/>
            <p:cNvSpPr/>
            <p:nvPr/>
          </p:nvSpPr>
          <p:spPr bwMode="auto">
            <a:xfrm>
              <a:off x="3920" y="250"/>
              <a:ext cx="2" cy="1"/>
            </a:xfrm>
            <a:custGeom>
              <a:avLst/>
              <a:gdLst>
                <a:gd name="T0" fmla="*/ 0 w 1"/>
                <a:gd name="T1" fmla="*/ 0 h 1"/>
                <a:gd name="T2" fmla="*/ 1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1" y="0"/>
                    <a:pt x="1" y="0"/>
                  </a:cubicBezTo>
                  <a:cubicBezTo>
                    <a:pt x="1" y="1"/>
                    <a:pt x="1" y="1"/>
                    <a:pt x="1" y="1"/>
                  </a:cubicBezTo>
                  <a:cubicBezTo>
                    <a:pt x="1" y="1"/>
                    <a:pt x="1"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2" name="Freeform 453"/>
            <p:cNvSpPr/>
            <p:nvPr/>
          </p:nvSpPr>
          <p:spPr bwMode="auto">
            <a:xfrm>
              <a:off x="3922" y="250"/>
              <a:ext cx="1" cy="5"/>
            </a:xfrm>
            <a:custGeom>
              <a:avLst/>
              <a:gdLst>
                <a:gd name="T0" fmla="*/ 0 w 1"/>
                <a:gd name="T1" fmla="*/ 0 h 3"/>
                <a:gd name="T2" fmla="*/ 0 w 1"/>
                <a:gd name="T3" fmla="*/ 1 h 3"/>
                <a:gd name="T4" fmla="*/ 1 w 1"/>
                <a:gd name="T5" fmla="*/ 3 h 3"/>
                <a:gd name="T6" fmla="*/ 1 w 1"/>
                <a:gd name="T7" fmla="*/ 3 h 3"/>
                <a:gd name="T8" fmla="*/ 0 w 1"/>
                <a:gd name="T9" fmla="*/ 1 h 3"/>
                <a:gd name="T10" fmla="*/ 0 w 1"/>
                <a:gd name="T11" fmla="*/ 0 h 3"/>
              </a:gdLst>
              <a:ahLst/>
              <a:cxnLst>
                <a:cxn ang="0">
                  <a:pos x="T0" y="T1"/>
                </a:cxn>
                <a:cxn ang="0">
                  <a:pos x="T2" y="T3"/>
                </a:cxn>
                <a:cxn ang="0">
                  <a:pos x="T4" y="T5"/>
                </a:cxn>
                <a:cxn ang="0">
                  <a:pos x="T6" y="T7"/>
                </a:cxn>
                <a:cxn ang="0">
                  <a:pos x="T8" y="T9"/>
                </a:cxn>
                <a:cxn ang="0">
                  <a:pos x="T10" y="T11"/>
                </a:cxn>
              </a:cxnLst>
              <a:rect l="0" t="0" r="r" b="b"/>
              <a:pathLst>
                <a:path w="1" h="3">
                  <a:moveTo>
                    <a:pt x="0" y="0"/>
                  </a:moveTo>
                  <a:cubicBezTo>
                    <a:pt x="0" y="1"/>
                    <a:pt x="0" y="1"/>
                    <a:pt x="0" y="1"/>
                  </a:cubicBezTo>
                  <a:cubicBezTo>
                    <a:pt x="0" y="2"/>
                    <a:pt x="1" y="2"/>
                    <a:pt x="1" y="3"/>
                  </a:cubicBezTo>
                  <a:cubicBezTo>
                    <a:pt x="1" y="3"/>
                    <a:pt x="1" y="3"/>
                    <a:pt x="1" y="3"/>
                  </a:cubicBezTo>
                  <a:cubicBezTo>
                    <a:pt x="1" y="2"/>
                    <a:pt x="0" y="2"/>
                    <a:pt x="0" y="1"/>
                  </a:cubicBezTo>
                  <a:cubicBezTo>
                    <a:pt x="0" y="1"/>
                    <a:pt x="0"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3" name="Freeform 454"/>
            <p:cNvSpPr/>
            <p:nvPr/>
          </p:nvSpPr>
          <p:spPr bwMode="auto">
            <a:xfrm>
              <a:off x="3922" y="251"/>
              <a:ext cx="1" cy="4"/>
            </a:xfrm>
            <a:custGeom>
              <a:avLst/>
              <a:gdLst>
                <a:gd name="T0" fmla="*/ 0 w 1"/>
                <a:gd name="T1" fmla="*/ 0 h 2"/>
                <a:gd name="T2" fmla="*/ 1 w 1"/>
                <a:gd name="T3" fmla="*/ 1 h 2"/>
                <a:gd name="T4" fmla="*/ 1 w 1"/>
                <a:gd name="T5" fmla="*/ 1 h 2"/>
                <a:gd name="T6" fmla="*/ 1 w 1"/>
                <a:gd name="T7" fmla="*/ 1 h 2"/>
                <a:gd name="T8" fmla="*/ 1 w 1"/>
                <a:gd name="T9" fmla="*/ 2 h 2"/>
                <a:gd name="T10" fmla="*/ 0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0" y="0"/>
                  </a:moveTo>
                  <a:cubicBezTo>
                    <a:pt x="0" y="1"/>
                    <a:pt x="1" y="1"/>
                    <a:pt x="1" y="1"/>
                  </a:cubicBezTo>
                  <a:cubicBezTo>
                    <a:pt x="1" y="1"/>
                    <a:pt x="1" y="1"/>
                    <a:pt x="1" y="1"/>
                  </a:cubicBezTo>
                  <a:cubicBezTo>
                    <a:pt x="1" y="1"/>
                    <a:pt x="1" y="1"/>
                    <a:pt x="1" y="1"/>
                  </a:cubicBezTo>
                  <a:cubicBezTo>
                    <a:pt x="1" y="2"/>
                    <a:pt x="1" y="2"/>
                    <a:pt x="1" y="2"/>
                  </a:cubicBezTo>
                  <a:cubicBezTo>
                    <a:pt x="1"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4" name="Freeform 455"/>
            <p:cNvSpPr/>
            <p:nvPr/>
          </p:nvSpPr>
          <p:spPr bwMode="auto">
            <a:xfrm>
              <a:off x="3923" y="255"/>
              <a:ext cx="0" cy="1"/>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0"/>
                    <a:pt x="0" y="0"/>
                    <a:pt x="0" y="0"/>
                  </a:cubicBezTo>
                  <a:cubicBezTo>
                    <a:pt x="0" y="0"/>
                    <a:pt x="0" y="0"/>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5" name="Freeform 456"/>
            <p:cNvSpPr/>
            <p:nvPr/>
          </p:nvSpPr>
          <p:spPr bwMode="auto">
            <a:xfrm>
              <a:off x="3892" y="192"/>
              <a:ext cx="5" cy="10"/>
            </a:xfrm>
            <a:custGeom>
              <a:avLst/>
              <a:gdLst>
                <a:gd name="T0" fmla="*/ 0 w 3"/>
                <a:gd name="T1" fmla="*/ 0 h 6"/>
                <a:gd name="T2" fmla="*/ 1 w 3"/>
                <a:gd name="T3" fmla="*/ 3 h 6"/>
                <a:gd name="T4" fmla="*/ 3 w 3"/>
                <a:gd name="T5" fmla="*/ 6 h 6"/>
                <a:gd name="T6" fmla="*/ 0 w 3"/>
                <a:gd name="T7" fmla="*/ 0 h 6"/>
              </a:gdLst>
              <a:ahLst/>
              <a:cxnLst>
                <a:cxn ang="0">
                  <a:pos x="T0" y="T1"/>
                </a:cxn>
                <a:cxn ang="0">
                  <a:pos x="T2" y="T3"/>
                </a:cxn>
                <a:cxn ang="0">
                  <a:pos x="T4" y="T5"/>
                </a:cxn>
                <a:cxn ang="0">
                  <a:pos x="T6" y="T7"/>
                </a:cxn>
              </a:cxnLst>
              <a:rect l="0" t="0" r="r" b="b"/>
              <a:pathLst>
                <a:path w="3" h="6">
                  <a:moveTo>
                    <a:pt x="0" y="0"/>
                  </a:moveTo>
                  <a:cubicBezTo>
                    <a:pt x="0" y="1"/>
                    <a:pt x="1" y="2"/>
                    <a:pt x="1" y="3"/>
                  </a:cubicBezTo>
                  <a:cubicBezTo>
                    <a:pt x="2" y="4"/>
                    <a:pt x="2" y="5"/>
                    <a:pt x="3" y="6"/>
                  </a:cubicBezTo>
                  <a:cubicBezTo>
                    <a:pt x="2" y="4"/>
                    <a:pt x="1" y="2"/>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6" name="Freeform 457"/>
            <p:cNvSpPr/>
            <p:nvPr/>
          </p:nvSpPr>
          <p:spPr bwMode="auto">
            <a:xfrm>
              <a:off x="3894" y="197"/>
              <a:ext cx="8" cy="13"/>
            </a:xfrm>
            <a:custGeom>
              <a:avLst/>
              <a:gdLst>
                <a:gd name="T0" fmla="*/ 0 w 5"/>
                <a:gd name="T1" fmla="*/ 0 h 8"/>
                <a:gd name="T2" fmla="*/ 1 w 5"/>
                <a:gd name="T3" fmla="*/ 2 h 8"/>
                <a:gd name="T4" fmla="*/ 5 w 5"/>
                <a:gd name="T5" fmla="*/ 8 h 8"/>
                <a:gd name="T6" fmla="*/ 2 w 5"/>
                <a:gd name="T7" fmla="*/ 3 h 8"/>
                <a:gd name="T8" fmla="*/ 0 w 5"/>
                <a:gd name="T9" fmla="*/ 0 h 8"/>
              </a:gdLst>
              <a:ahLst/>
              <a:cxnLst>
                <a:cxn ang="0">
                  <a:pos x="T0" y="T1"/>
                </a:cxn>
                <a:cxn ang="0">
                  <a:pos x="T2" y="T3"/>
                </a:cxn>
                <a:cxn ang="0">
                  <a:pos x="T4" y="T5"/>
                </a:cxn>
                <a:cxn ang="0">
                  <a:pos x="T6" y="T7"/>
                </a:cxn>
                <a:cxn ang="0">
                  <a:pos x="T8" y="T9"/>
                </a:cxn>
              </a:cxnLst>
              <a:rect l="0" t="0" r="r" b="b"/>
              <a:pathLst>
                <a:path w="5" h="8">
                  <a:moveTo>
                    <a:pt x="0" y="0"/>
                  </a:moveTo>
                  <a:cubicBezTo>
                    <a:pt x="1" y="1"/>
                    <a:pt x="1" y="2"/>
                    <a:pt x="1" y="2"/>
                  </a:cubicBezTo>
                  <a:cubicBezTo>
                    <a:pt x="2" y="4"/>
                    <a:pt x="4" y="6"/>
                    <a:pt x="5" y="8"/>
                  </a:cubicBezTo>
                  <a:cubicBezTo>
                    <a:pt x="4" y="7"/>
                    <a:pt x="3" y="5"/>
                    <a:pt x="2" y="3"/>
                  </a:cubicBezTo>
                  <a:cubicBezTo>
                    <a:pt x="1" y="2"/>
                    <a:pt x="1" y="1"/>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7" name="Freeform 458"/>
            <p:cNvSpPr/>
            <p:nvPr/>
          </p:nvSpPr>
          <p:spPr bwMode="auto">
            <a:xfrm>
              <a:off x="3896" y="201"/>
              <a:ext cx="13" cy="24"/>
            </a:xfrm>
            <a:custGeom>
              <a:avLst/>
              <a:gdLst>
                <a:gd name="T0" fmla="*/ 0 w 8"/>
                <a:gd name="T1" fmla="*/ 0 h 15"/>
                <a:gd name="T2" fmla="*/ 2 w 8"/>
                <a:gd name="T3" fmla="*/ 4 h 15"/>
                <a:gd name="T4" fmla="*/ 8 w 8"/>
                <a:gd name="T5" fmla="*/ 15 h 15"/>
                <a:gd name="T6" fmla="*/ 8 w 8"/>
                <a:gd name="T7" fmla="*/ 15 h 15"/>
                <a:gd name="T8" fmla="*/ 8 w 8"/>
                <a:gd name="T9" fmla="*/ 15 h 15"/>
                <a:gd name="T10" fmla="*/ 8 w 8"/>
                <a:gd name="T11" fmla="*/ 15 h 15"/>
                <a:gd name="T12" fmla="*/ 8 w 8"/>
                <a:gd name="T13" fmla="*/ 15 h 15"/>
                <a:gd name="T14" fmla="*/ 4 w 8"/>
                <a:gd name="T15" fmla="*/ 6 h 15"/>
                <a:gd name="T16" fmla="*/ 0 w 8"/>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5">
                  <a:moveTo>
                    <a:pt x="0" y="0"/>
                  </a:moveTo>
                  <a:cubicBezTo>
                    <a:pt x="1" y="1"/>
                    <a:pt x="2" y="3"/>
                    <a:pt x="2" y="4"/>
                  </a:cubicBezTo>
                  <a:cubicBezTo>
                    <a:pt x="4" y="7"/>
                    <a:pt x="6" y="11"/>
                    <a:pt x="8" y="15"/>
                  </a:cubicBezTo>
                  <a:cubicBezTo>
                    <a:pt x="8" y="15"/>
                    <a:pt x="8" y="15"/>
                    <a:pt x="8" y="15"/>
                  </a:cubicBezTo>
                  <a:cubicBezTo>
                    <a:pt x="8" y="15"/>
                    <a:pt x="8" y="15"/>
                    <a:pt x="8" y="15"/>
                  </a:cubicBezTo>
                  <a:cubicBezTo>
                    <a:pt x="8" y="15"/>
                    <a:pt x="8" y="15"/>
                    <a:pt x="8" y="15"/>
                  </a:cubicBezTo>
                  <a:cubicBezTo>
                    <a:pt x="8" y="15"/>
                    <a:pt x="8" y="15"/>
                    <a:pt x="8" y="15"/>
                  </a:cubicBezTo>
                  <a:cubicBezTo>
                    <a:pt x="7" y="12"/>
                    <a:pt x="5" y="9"/>
                    <a:pt x="4" y="6"/>
                  </a:cubicBezTo>
                  <a:cubicBezTo>
                    <a:pt x="3" y="4"/>
                    <a:pt x="1" y="2"/>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8" name="Freeform 459"/>
            <p:cNvSpPr/>
            <p:nvPr/>
          </p:nvSpPr>
          <p:spPr bwMode="auto">
            <a:xfrm>
              <a:off x="3899" y="207"/>
              <a:ext cx="10" cy="18"/>
            </a:xfrm>
            <a:custGeom>
              <a:avLst/>
              <a:gdLst>
                <a:gd name="T0" fmla="*/ 0 w 6"/>
                <a:gd name="T1" fmla="*/ 0 h 11"/>
                <a:gd name="T2" fmla="*/ 3 w 6"/>
                <a:gd name="T3" fmla="*/ 6 h 11"/>
                <a:gd name="T4" fmla="*/ 6 w 6"/>
                <a:gd name="T5" fmla="*/ 11 h 11"/>
                <a:gd name="T6" fmla="*/ 3 w 6"/>
                <a:gd name="T7" fmla="*/ 6 h 11"/>
                <a:gd name="T8" fmla="*/ 3 w 6"/>
                <a:gd name="T9" fmla="*/ 6 h 11"/>
                <a:gd name="T10" fmla="*/ 6 w 6"/>
                <a:gd name="T11" fmla="*/ 11 h 11"/>
                <a:gd name="T12" fmla="*/ 6 w 6"/>
                <a:gd name="T13" fmla="*/ 11 h 11"/>
                <a:gd name="T14" fmla="*/ 0 w 6"/>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1">
                  <a:moveTo>
                    <a:pt x="0" y="0"/>
                  </a:moveTo>
                  <a:cubicBezTo>
                    <a:pt x="1" y="2"/>
                    <a:pt x="2" y="4"/>
                    <a:pt x="3" y="6"/>
                  </a:cubicBezTo>
                  <a:cubicBezTo>
                    <a:pt x="4" y="7"/>
                    <a:pt x="5" y="9"/>
                    <a:pt x="6" y="11"/>
                  </a:cubicBezTo>
                  <a:cubicBezTo>
                    <a:pt x="5" y="9"/>
                    <a:pt x="4" y="7"/>
                    <a:pt x="3" y="6"/>
                  </a:cubicBezTo>
                  <a:cubicBezTo>
                    <a:pt x="3" y="6"/>
                    <a:pt x="3" y="6"/>
                    <a:pt x="3" y="6"/>
                  </a:cubicBezTo>
                  <a:cubicBezTo>
                    <a:pt x="4" y="7"/>
                    <a:pt x="5" y="9"/>
                    <a:pt x="6" y="11"/>
                  </a:cubicBezTo>
                  <a:cubicBezTo>
                    <a:pt x="6" y="11"/>
                    <a:pt x="6" y="11"/>
                    <a:pt x="6" y="11"/>
                  </a:cubicBezTo>
                  <a:cubicBezTo>
                    <a:pt x="4" y="7"/>
                    <a:pt x="2" y="3"/>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9" name="Freeform 460"/>
            <p:cNvSpPr/>
            <p:nvPr/>
          </p:nvSpPr>
          <p:spPr bwMode="auto">
            <a:xfrm>
              <a:off x="3910" y="230"/>
              <a:ext cx="10" cy="18"/>
            </a:xfrm>
            <a:custGeom>
              <a:avLst/>
              <a:gdLst>
                <a:gd name="T0" fmla="*/ 0 w 6"/>
                <a:gd name="T1" fmla="*/ 0 h 11"/>
                <a:gd name="T2" fmla="*/ 1 w 6"/>
                <a:gd name="T3" fmla="*/ 0 h 11"/>
                <a:gd name="T4" fmla="*/ 4 w 6"/>
                <a:gd name="T5" fmla="*/ 6 h 11"/>
                <a:gd name="T6" fmla="*/ 5 w 6"/>
                <a:gd name="T7" fmla="*/ 8 h 11"/>
                <a:gd name="T8" fmla="*/ 4 w 6"/>
                <a:gd name="T9" fmla="*/ 7 h 11"/>
                <a:gd name="T10" fmla="*/ 4 w 6"/>
                <a:gd name="T11" fmla="*/ 7 h 11"/>
                <a:gd name="T12" fmla="*/ 5 w 6"/>
                <a:gd name="T13" fmla="*/ 8 h 11"/>
                <a:gd name="T14" fmla="*/ 5 w 6"/>
                <a:gd name="T15" fmla="*/ 9 h 11"/>
                <a:gd name="T16" fmla="*/ 5 w 6"/>
                <a:gd name="T17" fmla="*/ 9 h 11"/>
                <a:gd name="T18" fmla="*/ 5 w 6"/>
                <a:gd name="T19" fmla="*/ 9 h 11"/>
                <a:gd name="T20" fmla="*/ 5 w 6"/>
                <a:gd name="T21" fmla="*/ 9 h 11"/>
                <a:gd name="T22" fmla="*/ 5 w 6"/>
                <a:gd name="T23" fmla="*/ 9 h 11"/>
                <a:gd name="T24" fmla="*/ 6 w 6"/>
                <a:gd name="T25" fmla="*/ 11 h 11"/>
                <a:gd name="T26" fmla="*/ 0 w 6"/>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1">
                  <a:moveTo>
                    <a:pt x="0" y="0"/>
                  </a:moveTo>
                  <a:cubicBezTo>
                    <a:pt x="1" y="0"/>
                    <a:pt x="1" y="0"/>
                    <a:pt x="1" y="0"/>
                  </a:cubicBezTo>
                  <a:cubicBezTo>
                    <a:pt x="2" y="2"/>
                    <a:pt x="3" y="4"/>
                    <a:pt x="4" y="6"/>
                  </a:cubicBezTo>
                  <a:cubicBezTo>
                    <a:pt x="4" y="7"/>
                    <a:pt x="4" y="8"/>
                    <a:pt x="5" y="8"/>
                  </a:cubicBezTo>
                  <a:cubicBezTo>
                    <a:pt x="4" y="8"/>
                    <a:pt x="4" y="7"/>
                    <a:pt x="4" y="7"/>
                  </a:cubicBezTo>
                  <a:cubicBezTo>
                    <a:pt x="4" y="7"/>
                    <a:pt x="4" y="7"/>
                    <a:pt x="4" y="7"/>
                  </a:cubicBezTo>
                  <a:cubicBezTo>
                    <a:pt x="4" y="7"/>
                    <a:pt x="4" y="8"/>
                    <a:pt x="5" y="8"/>
                  </a:cubicBezTo>
                  <a:cubicBezTo>
                    <a:pt x="5" y="9"/>
                    <a:pt x="5" y="9"/>
                    <a:pt x="5" y="9"/>
                  </a:cubicBezTo>
                  <a:cubicBezTo>
                    <a:pt x="5" y="9"/>
                    <a:pt x="5" y="9"/>
                    <a:pt x="5" y="9"/>
                  </a:cubicBezTo>
                  <a:cubicBezTo>
                    <a:pt x="5" y="9"/>
                    <a:pt x="5" y="9"/>
                    <a:pt x="5" y="9"/>
                  </a:cubicBezTo>
                  <a:cubicBezTo>
                    <a:pt x="5" y="9"/>
                    <a:pt x="5" y="9"/>
                    <a:pt x="5" y="9"/>
                  </a:cubicBezTo>
                  <a:cubicBezTo>
                    <a:pt x="5" y="9"/>
                    <a:pt x="5" y="9"/>
                    <a:pt x="5" y="9"/>
                  </a:cubicBezTo>
                  <a:cubicBezTo>
                    <a:pt x="5" y="10"/>
                    <a:pt x="6" y="10"/>
                    <a:pt x="6" y="11"/>
                  </a:cubicBezTo>
                  <a:cubicBezTo>
                    <a:pt x="4" y="7"/>
                    <a:pt x="2" y="3"/>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0" name="Freeform 461"/>
            <p:cNvSpPr/>
            <p:nvPr/>
          </p:nvSpPr>
          <p:spPr bwMode="auto">
            <a:xfrm>
              <a:off x="3912" y="230"/>
              <a:ext cx="5" cy="11"/>
            </a:xfrm>
            <a:custGeom>
              <a:avLst/>
              <a:gdLst>
                <a:gd name="T0" fmla="*/ 0 w 3"/>
                <a:gd name="T1" fmla="*/ 0 h 7"/>
                <a:gd name="T2" fmla="*/ 1 w 3"/>
                <a:gd name="T3" fmla="*/ 2 h 7"/>
                <a:gd name="T4" fmla="*/ 1 w 3"/>
                <a:gd name="T5" fmla="*/ 2 h 7"/>
                <a:gd name="T6" fmla="*/ 1 w 3"/>
                <a:gd name="T7" fmla="*/ 2 h 7"/>
                <a:gd name="T8" fmla="*/ 1 w 3"/>
                <a:gd name="T9" fmla="*/ 3 h 7"/>
                <a:gd name="T10" fmla="*/ 3 w 3"/>
                <a:gd name="T11" fmla="*/ 7 h 7"/>
                <a:gd name="T12" fmla="*/ 3 w 3"/>
                <a:gd name="T13" fmla="*/ 7 h 7"/>
                <a:gd name="T14" fmla="*/ 1 w 3"/>
                <a:gd name="T15" fmla="*/ 3 h 7"/>
                <a:gd name="T16" fmla="*/ 3 w 3"/>
                <a:gd name="T17" fmla="*/ 6 h 7"/>
                <a:gd name="T18" fmla="*/ 0 w 3"/>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7">
                  <a:moveTo>
                    <a:pt x="0" y="0"/>
                  </a:moveTo>
                  <a:cubicBezTo>
                    <a:pt x="0" y="1"/>
                    <a:pt x="0" y="2"/>
                    <a:pt x="1" y="2"/>
                  </a:cubicBezTo>
                  <a:cubicBezTo>
                    <a:pt x="1" y="2"/>
                    <a:pt x="1" y="2"/>
                    <a:pt x="1" y="2"/>
                  </a:cubicBezTo>
                  <a:cubicBezTo>
                    <a:pt x="1" y="2"/>
                    <a:pt x="1" y="2"/>
                    <a:pt x="1" y="2"/>
                  </a:cubicBezTo>
                  <a:cubicBezTo>
                    <a:pt x="1" y="3"/>
                    <a:pt x="1" y="3"/>
                    <a:pt x="1" y="3"/>
                  </a:cubicBezTo>
                  <a:cubicBezTo>
                    <a:pt x="2" y="4"/>
                    <a:pt x="2" y="5"/>
                    <a:pt x="3" y="7"/>
                  </a:cubicBezTo>
                  <a:cubicBezTo>
                    <a:pt x="3" y="7"/>
                    <a:pt x="3" y="7"/>
                    <a:pt x="3" y="7"/>
                  </a:cubicBezTo>
                  <a:cubicBezTo>
                    <a:pt x="2" y="5"/>
                    <a:pt x="2" y="4"/>
                    <a:pt x="1" y="3"/>
                  </a:cubicBezTo>
                  <a:cubicBezTo>
                    <a:pt x="2" y="4"/>
                    <a:pt x="2" y="5"/>
                    <a:pt x="3" y="6"/>
                  </a:cubicBezTo>
                  <a:cubicBezTo>
                    <a:pt x="2" y="4"/>
                    <a:pt x="1" y="2"/>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1" name="Oval 462"/>
            <p:cNvSpPr>
              <a:spLocks noChangeArrowheads="1"/>
            </p:cNvSpPr>
            <p:nvPr/>
          </p:nvSpPr>
          <p:spPr bwMode="auto">
            <a:xfrm>
              <a:off x="3866" y="147"/>
              <a:ext cx="1" cy="1"/>
            </a:xfrm>
            <a:prstGeom prst="ellipse">
              <a:avLst/>
            </a:pr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2" name="Oval 463"/>
            <p:cNvSpPr>
              <a:spLocks noChangeArrowheads="1"/>
            </p:cNvSpPr>
            <p:nvPr/>
          </p:nvSpPr>
          <p:spPr bwMode="auto">
            <a:xfrm>
              <a:off x="3866" y="147"/>
              <a:ext cx="1" cy="1"/>
            </a:xfrm>
            <a:prstGeom prst="ellipse">
              <a:avLst/>
            </a:pr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3" name="Oval 464"/>
            <p:cNvSpPr>
              <a:spLocks noChangeArrowheads="1"/>
            </p:cNvSpPr>
            <p:nvPr/>
          </p:nvSpPr>
          <p:spPr bwMode="auto">
            <a:xfrm>
              <a:off x="3866" y="147"/>
              <a:ext cx="1" cy="1"/>
            </a:xfrm>
            <a:prstGeom prst="ellipse">
              <a:avLst/>
            </a:pr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4" name="Freeform 465"/>
            <p:cNvSpPr/>
            <p:nvPr/>
          </p:nvSpPr>
          <p:spPr bwMode="auto">
            <a:xfrm>
              <a:off x="3866" y="14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5" name="Freeform 466"/>
            <p:cNvSpPr/>
            <p:nvPr/>
          </p:nvSpPr>
          <p:spPr bwMode="auto">
            <a:xfrm>
              <a:off x="3858" y="150"/>
              <a:ext cx="5" cy="6"/>
            </a:xfrm>
            <a:custGeom>
              <a:avLst/>
              <a:gdLst>
                <a:gd name="T0" fmla="*/ 3 w 3"/>
                <a:gd name="T1" fmla="*/ 0 h 4"/>
                <a:gd name="T2" fmla="*/ 0 w 3"/>
                <a:gd name="T3" fmla="*/ 4 h 4"/>
                <a:gd name="T4" fmla="*/ 0 w 3"/>
                <a:gd name="T5" fmla="*/ 4 h 4"/>
                <a:gd name="T6" fmla="*/ 3 w 3"/>
                <a:gd name="T7" fmla="*/ 0 h 4"/>
              </a:gdLst>
              <a:ahLst/>
              <a:cxnLst>
                <a:cxn ang="0">
                  <a:pos x="T0" y="T1"/>
                </a:cxn>
                <a:cxn ang="0">
                  <a:pos x="T2" y="T3"/>
                </a:cxn>
                <a:cxn ang="0">
                  <a:pos x="T4" y="T5"/>
                </a:cxn>
                <a:cxn ang="0">
                  <a:pos x="T6" y="T7"/>
                </a:cxn>
              </a:cxnLst>
              <a:rect l="0" t="0" r="r" b="b"/>
              <a:pathLst>
                <a:path w="3" h="4">
                  <a:moveTo>
                    <a:pt x="3" y="0"/>
                  </a:moveTo>
                  <a:cubicBezTo>
                    <a:pt x="2" y="1"/>
                    <a:pt x="1" y="2"/>
                    <a:pt x="0" y="4"/>
                  </a:cubicBezTo>
                  <a:cubicBezTo>
                    <a:pt x="0" y="4"/>
                    <a:pt x="0" y="4"/>
                    <a:pt x="0" y="4"/>
                  </a:cubicBezTo>
                  <a:cubicBezTo>
                    <a:pt x="1" y="2"/>
                    <a:pt x="2" y="1"/>
                    <a:pt x="3"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6" name="Freeform 467"/>
            <p:cNvSpPr/>
            <p:nvPr/>
          </p:nvSpPr>
          <p:spPr bwMode="auto">
            <a:xfrm>
              <a:off x="3932" y="273"/>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1" y="1"/>
                    <a:pt x="1" y="1"/>
                    <a:pt x="1" y="1"/>
                  </a:cubicBezTo>
                  <a:cubicBezTo>
                    <a:pt x="1" y="1"/>
                    <a:pt x="1" y="1"/>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7" name="Freeform 468"/>
            <p:cNvSpPr/>
            <p:nvPr/>
          </p:nvSpPr>
          <p:spPr bwMode="auto">
            <a:xfrm>
              <a:off x="3932" y="273"/>
              <a:ext cx="3" cy="6"/>
            </a:xfrm>
            <a:custGeom>
              <a:avLst/>
              <a:gdLst>
                <a:gd name="T0" fmla="*/ 0 w 2"/>
                <a:gd name="T1" fmla="*/ 0 h 4"/>
                <a:gd name="T2" fmla="*/ 1 w 2"/>
                <a:gd name="T3" fmla="*/ 1 h 4"/>
                <a:gd name="T4" fmla="*/ 2 w 2"/>
                <a:gd name="T5" fmla="*/ 4 h 4"/>
                <a:gd name="T6" fmla="*/ 1 w 2"/>
                <a:gd name="T7" fmla="*/ 1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cubicBezTo>
                    <a:pt x="1" y="1"/>
                    <a:pt x="1" y="1"/>
                    <a:pt x="1" y="1"/>
                  </a:cubicBezTo>
                  <a:cubicBezTo>
                    <a:pt x="1" y="2"/>
                    <a:pt x="2" y="3"/>
                    <a:pt x="2" y="4"/>
                  </a:cubicBezTo>
                  <a:cubicBezTo>
                    <a:pt x="2" y="3"/>
                    <a:pt x="1" y="2"/>
                    <a:pt x="1" y="1"/>
                  </a:cubicBezTo>
                  <a:cubicBezTo>
                    <a:pt x="1" y="1"/>
                    <a:pt x="1"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8" name="Freeform 469"/>
            <p:cNvSpPr/>
            <p:nvPr/>
          </p:nvSpPr>
          <p:spPr bwMode="auto">
            <a:xfrm>
              <a:off x="3933" y="274"/>
              <a:ext cx="2" cy="5"/>
            </a:xfrm>
            <a:custGeom>
              <a:avLst/>
              <a:gdLst>
                <a:gd name="T0" fmla="*/ 0 w 1"/>
                <a:gd name="T1" fmla="*/ 0 h 3"/>
                <a:gd name="T2" fmla="*/ 0 w 1"/>
                <a:gd name="T3" fmla="*/ 1 h 3"/>
                <a:gd name="T4" fmla="*/ 0 w 1"/>
                <a:gd name="T5" fmla="*/ 1 h 3"/>
                <a:gd name="T6" fmla="*/ 0 w 1"/>
                <a:gd name="T7" fmla="*/ 1 h 3"/>
                <a:gd name="T8" fmla="*/ 0 w 1"/>
                <a:gd name="T9" fmla="*/ 1 h 3"/>
                <a:gd name="T10" fmla="*/ 1 w 1"/>
                <a:gd name="T11" fmla="*/ 2 h 3"/>
                <a:gd name="T12" fmla="*/ 1 w 1"/>
                <a:gd name="T13" fmla="*/ 2 h 3"/>
                <a:gd name="T14" fmla="*/ 0 w 1"/>
                <a:gd name="T15" fmla="*/ 1 h 3"/>
                <a:gd name="T16" fmla="*/ 1 w 1"/>
                <a:gd name="T17" fmla="*/ 2 h 3"/>
                <a:gd name="T18" fmla="*/ 1 w 1"/>
                <a:gd name="T19" fmla="*/ 3 h 3"/>
                <a:gd name="T20" fmla="*/ 1 w 1"/>
                <a:gd name="T21" fmla="*/ 3 h 3"/>
                <a:gd name="T22" fmla="*/ 0 w 1"/>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3">
                  <a:moveTo>
                    <a:pt x="0" y="0"/>
                  </a:moveTo>
                  <a:cubicBezTo>
                    <a:pt x="0" y="0"/>
                    <a:pt x="0" y="1"/>
                    <a:pt x="0" y="1"/>
                  </a:cubicBezTo>
                  <a:cubicBezTo>
                    <a:pt x="0" y="1"/>
                    <a:pt x="0" y="1"/>
                    <a:pt x="0" y="1"/>
                  </a:cubicBezTo>
                  <a:cubicBezTo>
                    <a:pt x="0" y="1"/>
                    <a:pt x="0" y="1"/>
                    <a:pt x="0" y="1"/>
                  </a:cubicBezTo>
                  <a:cubicBezTo>
                    <a:pt x="0" y="1"/>
                    <a:pt x="0" y="1"/>
                    <a:pt x="0" y="1"/>
                  </a:cubicBezTo>
                  <a:cubicBezTo>
                    <a:pt x="0" y="1"/>
                    <a:pt x="0" y="2"/>
                    <a:pt x="1" y="2"/>
                  </a:cubicBezTo>
                  <a:cubicBezTo>
                    <a:pt x="1" y="2"/>
                    <a:pt x="1" y="2"/>
                    <a:pt x="1" y="2"/>
                  </a:cubicBezTo>
                  <a:cubicBezTo>
                    <a:pt x="0" y="2"/>
                    <a:pt x="0" y="1"/>
                    <a:pt x="0" y="1"/>
                  </a:cubicBezTo>
                  <a:cubicBezTo>
                    <a:pt x="0" y="1"/>
                    <a:pt x="0" y="2"/>
                    <a:pt x="1" y="2"/>
                  </a:cubicBezTo>
                  <a:cubicBezTo>
                    <a:pt x="1" y="2"/>
                    <a:pt x="1" y="3"/>
                    <a:pt x="1" y="3"/>
                  </a:cubicBezTo>
                  <a:cubicBezTo>
                    <a:pt x="1" y="3"/>
                    <a:pt x="1" y="3"/>
                    <a:pt x="1" y="3"/>
                  </a:cubicBezTo>
                  <a:cubicBezTo>
                    <a:pt x="1" y="2"/>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9" name="Freeform 470"/>
            <p:cNvSpPr/>
            <p:nvPr/>
          </p:nvSpPr>
          <p:spPr bwMode="auto">
            <a:xfrm>
              <a:off x="3868" y="148"/>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0" name="Oval 471"/>
            <p:cNvSpPr>
              <a:spLocks noChangeArrowheads="1"/>
            </p:cNvSpPr>
            <p:nvPr/>
          </p:nvSpPr>
          <p:spPr bwMode="auto">
            <a:xfrm>
              <a:off x="3868" y="150"/>
              <a:ext cx="1" cy="1"/>
            </a:xfrm>
            <a:prstGeom prst="ellipse">
              <a:avLst/>
            </a:pr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1" name="Oval 472"/>
            <p:cNvSpPr>
              <a:spLocks noChangeArrowheads="1"/>
            </p:cNvSpPr>
            <p:nvPr/>
          </p:nvSpPr>
          <p:spPr bwMode="auto">
            <a:xfrm>
              <a:off x="3868" y="150"/>
              <a:ext cx="1" cy="1"/>
            </a:xfrm>
            <a:prstGeom prst="ellipse">
              <a:avLst/>
            </a:pr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2" name="Freeform 473"/>
            <p:cNvSpPr/>
            <p:nvPr/>
          </p:nvSpPr>
          <p:spPr bwMode="auto">
            <a:xfrm>
              <a:off x="3868" y="1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3" name="Oval 474"/>
            <p:cNvSpPr>
              <a:spLocks noChangeArrowheads="1"/>
            </p:cNvSpPr>
            <p:nvPr/>
          </p:nvSpPr>
          <p:spPr bwMode="auto">
            <a:xfrm>
              <a:off x="3868" y="150"/>
              <a:ext cx="1" cy="1"/>
            </a:xfrm>
            <a:prstGeom prst="ellipse">
              <a:avLst/>
            </a:pr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4" name="Freeform 475"/>
            <p:cNvSpPr>
              <a:spLocks noEditPoints="1"/>
            </p:cNvSpPr>
            <p:nvPr/>
          </p:nvSpPr>
          <p:spPr bwMode="auto">
            <a:xfrm>
              <a:off x="3869" y="152"/>
              <a:ext cx="0" cy="1"/>
            </a:xfrm>
            <a:custGeom>
              <a:avLst/>
              <a:gdLst>
                <a:gd name="T0" fmla="*/ 1 h 1"/>
                <a:gd name="T1" fmla="*/ 1 h 1"/>
                <a:gd name="T2" fmla="*/ 1 h 1"/>
                <a:gd name="T3" fmla="*/ 1 h 1"/>
                <a:gd name="T4" fmla="*/ 0 h 1"/>
                <a:gd name="T5" fmla="*/ 0 h 1"/>
                <a:gd name="T6" fmla="*/ 0 h 1"/>
                <a:gd name="T7" fmla="*/ 1 h 1"/>
                <a:gd name="T8"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1">
                  <a:moveTo>
                    <a:pt x="0" y="1"/>
                  </a:moveTo>
                  <a:cubicBezTo>
                    <a:pt x="0" y="1"/>
                    <a:pt x="0" y="1"/>
                    <a:pt x="0" y="1"/>
                  </a:cubicBezTo>
                  <a:cubicBezTo>
                    <a:pt x="0" y="1"/>
                    <a:pt x="0" y="1"/>
                    <a:pt x="0" y="1"/>
                  </a:cubicBezTo>
                  <a:cubicBezTo>
                    <a:pt x="0" y="1"/>
                    <a:pt x="0" y="1"/>
                    <a:pt x="0" y="1"/>
                  </a:cubicBezTo>
                  <a:moveTo>
                    <a:pt x="0" y="0"/>
                  </a:moveTo>
                  <a:cubicBezTo>
                    <a:pt x="0" y="0"/>
                    <a:pt x="0" y="0"/>
                    <a:pt x="0" y="0"/>
                  </a:cubicBezTo>
                  <a:cubicBezTo>
                    <a:pt x="0" y="0"/>
                    <a:pt x="0" y="0"/>
                    <a:pt x="0" y="0"/>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5" name="Freeform 476"/>
            <p:cNvSpPr>
              <a:spLocks noEditPoints="1"/>
            </p:cNvSpPr>
            <p:nvPr/>
          </p:nvSpPr>
          <p:spPr bwMode="auto">
            <a:xfrm>
              <a:off x="3878" y="168"/>
              <a:ext cx="1" cy="2"/>
            </a:xfrm>
            <a:custGeom>
              <a:avLst/>
              <a:gdLst>
                <a:gd name="T0" fmla="*/ 1 w 1"/>
                <a:gd name="T1" fmla="*/ 0 h 1"/>
                <a:gd name="T2" fmla="*/ 1 w 1"/>
                <a:gd name="T3" fmla="*/ 1 h 1"/>
                <a:gd name="T4" fmla="*/ 1 w 1"/>
                <a:gd name="T5" fmla="*/ 1 h 1"/>
                <a:gd name="T6" fmla="*/ 1 w 1"/>
                <a:gd name="T7" fmla="*/ 0 h 1"/>
                <a:gd name="T8" fmla="*/ 0 w 1"/>
                <a:gd name="T9" fmla="*/ 0 h 1"/>
                <a:gd name="T10" fmla="*/ 1 w 1"/>
                <a:gd name="T11" fmla="*/ 0 h 1"/>
                <a:gd name="T12" fmla="*/ 1 w 1"/>
                <a:gd name="T13" fmla="*/ 0 h 1"/>
                <a:gd name="T14" fmla="*/ 1 w 1"/>
                <a:gd name="T15" fmla="*/ 0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cubicBezTo>
                    <a:pt x="1" y="0"/>
                    <a:pt x="1" y="1"/>
                    <a:pt x="1" y="1"/>
                  </a:cubicBezTo>
                  <a:cubicBezTo>
                    <a:pt x="1" y="1"/>
                    <a:pt x="1" y="1"/>
                    <a:pt x="1" y="1"/>
                  </a:cubicBezTo>
                  <a:cubicBezTo>
                    <a:pt x="1" y="0"/>
                    <a:pt x="1" y="0"/>
                    <a:pt x="1" y="0"/>
                  </a:cubicBezTo>
                  <a:moveTo>
                    <a:pt x="0" y="0"/>
                  </a:moveTo>
                  <a:cubicBezTo>
                    <a:pt x="1" y="0"/>
                    <a:pt x="1" y="0"/>
                    <a:pt x="1" y="0"/>
                  </a:cubicBezTo>
                  <a:cubicBezTo>
                    <a:pt x="1" y="0"/>
                    <a:pt x="1" y="0"/>
                    <a:pt x="1" y="0"/>
                  </a:cubicBezTo>
                  <a:cubicBezTo>
                    <a:pt x="1" y="0"/>
                    <a:pt x="1" y="0"/>
                    <a:pt x="1" y="0"/>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6" name="Freeform 477"/>
            <p:cNvSpPr/>
            <p:nvPr/>
          </p:nvSpPr>
          <p:spPr bwMode="auto">
            <a:xfrm>
              <a:off x="3879" y="170"/>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7" name="Freeform 478"/>
            <p:cNvSpPr/>
            <p:nvPr/>
          </p:nvSpPr>
          <p:spPr bwMode="auto">
            <a:xfrm>
              <a:off x="3879" y="170"/>
              <a:ext cx="2" cy="1"/>
            </a:xfrm>
            <a:custGeom>
              <a:avLst/>
              <a:gdLst>
                <a:gd name="T0" fmla="*/ 0 w 1"/>
                <a:gd name="T1" fmla="*/ 0 h 1"/>
                <a:gd name="T2" fmla="*/ 1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0" y="1"/>
                    <a:pt x="0" y="1"/>
                    <a:pt x="0" y="1"/>
                  </a:cubicBezTo>
                  <a:cubicBezTo>
                    <a:pt x="0" y="1"/>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8" name="Freeform 479"/>
            <p:cNvSpPr/>
            <p:nvPr/>
          </p:nvSpPr>
          <p:spPr bwMode="auto">
            <a:xfrm>
              <a:off x="3927" y="261"/>
              <a:ext cx="3" cy="7"/>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cubicBezTo>
                    <a:pt x="0" y="0"/>
                    <a:pt x="0" y="0"/>
                    <a:pt x="0" y="0"/>
                  </a:cubicBezTo>
                  <a:cubicBezTo>
                    <a:pt x="1" y="2"/>
                    <a:pt x="1" y="3"/>
                    <a:pt x="2" y="4"/>
                  </a:cubicBezTo>
                  <a:cubicBezTo>
                    <a:pt x="1" y="3"/>
                    <a:pt x="1" y="2"/>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9" name="Freeform 480"/>
            <p:cNvSpPr/>
            <p:nvPr/>
          </p:nvSpPr>
          <p:spPr bwMode="auto">
            <a:xfrm>
              <a:off x="3927" y="261"/>
              <a:ext cx="5" cy="10"/>
            </a:xfrm>
            <a:custGeom>
              <a:avLst/>
              <a:gdLst>
                <a:gd name="T0" fmla="*/ 0 w 3"/>
                <a:gd name="T1" fmla="*/ 0 h 6"/>
                <a:gd name="T2" fmla="*/ 1 w 3"/>
                <a:gd name="T3" fmla="*/ 1 h 6"/>
                <a:gd name="T4" fmla="*/ 1 w 3"/>
                <a:gd name="T5" fmla="*/ 3 h 6"/>
                <a:gd name="T6" fmla="*/ 2 w 3"/>
                <a:gd name="T7" fmla="*/ 5 h 6"/>
                <a:gd name="T8" fmla="*/ 3 w 3"/>
                <a:gd name="T9" fmla="*/ 6 h 6"/>
                <a:gd name="T10" fmla="*/ 2 w 3"/>
                <a:gd name="T11" fmla="*/ 4 h 6"/>
                <a:gd name="T12" fmla="*/ 0 w 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0" y="0"/>
                  </a:moveTo>
                  <a:cubicBezTo>
                    <a:pt x="0" y="1"/>
                    <a:pt x="0" y="1"/>
                    <a:pt x="1" y="1"/>
                  </a:cubicBezTo>
                  <a:cubicBezTo>
                    <a:pt x="1" y="2"/>
                    <a:pt x="1" y="2"/>
                    <a:pt x="1" y="3"/>
                  </a:cubicBezTo>
                  <a:cubicBezTo>
                    <a:pt x="2" y="4"/>
                    <a:pt x="2" y="4"/>
                    <a:pt x="2" y="5"/>
                  </a:cubicBezTo>
                  <a:cubicBezTo>
                    <a:pt x="2" y="5"/>
                    <a:pt x="3" y="6"/>
                    <a:pt x="3" y="6"/>
                  </a:cubicBezTo>
                  <a:cubicBezTo>
                    <a:pt x="3" y="6"/>
                    <a:pt x="2" y="5"/>
                    <a:pt x="2" y="4"/>
                  </a:cubicBezTo>
                  <a:cubicBezTo>
                    <a:pt x="1" y="3"/>
                    <a:pt x="1" y="2"/>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0" name="Freeform 481"/>
            <p:cNvSpPr/>
            <p:nvPr/>
          </p:nvSpPr>
          <p:spPr bwMode="auto">
            <a:xfrm>
              <a:off x="3928" y="263"/>
              <a:ext cx="2" cy="6"/>
            </a:xfrm>
            <a:custGeom>
              <a:avLst/>
              <a:gdLst>
                <a:gd name="T0" fmla="*/ 0 w 1"/>
                <a:gd name="T1" fmla="*/ 0 h 4"/>
                <a:gd name="T2" fmla="*/ 0 w 1"/>
                <a:gd name="T3" fmla="*/ 1 h 4"/>
                <a:gd name="T4" fmla="*/ 0 w 1"/>
                <a:gd name="T5" fmla="*/ 1 h 4"/>
                <a:gd name="T6" fmla="*/ 0 w 1"/>
                <a:gd name="T7" fmla="*/ 1 h 4"/>
                <a:gd name="T8" fmla="*/ 0 w 1"/>
                <a:gd name="T9" fmla="*/ 2 h 4"/>
                <a:gd name="T10" fmla="*/ 1 w 1"/>
                <a:gd name="T11" fmla="*/ 4 h 4"/>
                <a:gd name="T12" fmla="*/ 1 w 1"/>
                <a:gd name="T13" fmla="*/ 4 h 4"/>
                <a:gd name="T14" fmla="*/ 0 w 1"/>
                <a:gd name="T15" fmla="*/ 2 h 4"/>
                <a:gd name="T16" fmla="*/ 0 w 1"/>
                <a:gd name="T17" fmla="*/ 2 h 4"/>
                <a:gd name="T18" fmla="*/ 0 w 1"/>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4">
                  <a:moveTo>
                    <a:pt x="0" y="0"/>
                  </a:moveTo>
                  <a:cubicBezTo>
                    <a:pt x="0" y="1"/>
                    <a:pt x="0" y="1"/>
                    <a:pt x="0" y="1"/>
                  </a:cubicBezTo>
                  <a:cubicBezTo>
                    <a:pt x="0" y="1"/>
                    <a:pt x="0" y="1"/>
                    <a:pt x="0" y="1"/>
                  </a:cubicBezTo>
                  <a:cubicBezTo>
                    <a:pt x="0" y="1"/>
                    <a:pt x="0" y="1"/>
                    <a:pt x="0" y="1"/>
                  </a:cubicBezTo>
                  <a:cubicBezTo>
                    <a:pt x="0" y="2"/>
                    <a:pt x="0" y="2"/>
                    <a:pt x="0" y="2"/>
                  </a:cubicBezTo>
                  <a:cubicBezTo>
                    <a:pt x="1" y="2"/>
                    <a:pt x="1" y="3"/>
                    <a:pt x="1" y="4"/>
                  </a:cubicBezTo>
                  <a:cubicBezTo>
                    <a:pt x="1" y="4"/>
                    <a:pt x="1" y="4"/>
                    <a:pt x="1" y="4"/>
                  </a:cubicBezTo>
                  <a:cubicBezTo>
                    <a:pt x="1" y="3"/>
                    <a:pt x="1" y="2"/>
                    <a:pt x="0" y="2"/>
                  </a:cubicBezTo>
                  <a:cubicBezTo>
                    <a:pt x="0" y="2"/>
                    <a:pt x="0" y="2"/>
                    <a:pt x="0" y="2"/>
                  </a:cubicBezTo>
                  <a:cubicBezTo>
                    <a:pt x="0"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3" name="Freeform 482"/>
            <p:cNvSpPr/>
            <p:nvPr/>
          </p:nvSpPr>
          <p:spPr bwMode="auto">
            <a:xfrm>
              <a:off x="3881" y="173"/>
              <a:ext cx="0" cy="1"/>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4" name="Freeform 483"/>
            <p:cNvSpPr/>
            <p:nvPr/>
          </p:nvSpPr>
          <p:spPr bwMode="auto">
            <a:xfrm>
              <a:off x="3881" y="173"/>
              <a:ext cx="3" cy="5"/>
            </a:xfrm>
            <a:custGeom>
              <a:avLst/>
              <a:gdLst>
                <a:gd name="T0" fmla="*/ 0 w 2"/>
                <a:gd name="T1" fmla="*/ 0 h 3"/>
                <a:gd name="T2" fmla="*/ 2 w 2"/>
                <a:gd name="T3" fmla="*/ 3 h 3"/>
                <a:gd name="T4" fmla="*/ 2 w 2"/>
                <a:gd name="T5" fmla="*/ 3 h 3"/>
                <a:gd name="T6" fmla="*/ 1 w 2"/>
                <a:gd name="T7" fmla="*/ 2 h 3"/>
                <a:gd name="T8" fmla="*/ 0 w 2"/>
                <a:gd name="T9" fmla="*/ 1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1" y="1"/>
                    <a:pt x="1" y="2"/>
                    <a:pt x="2" y="3"/>
                  </a:cubicBezTo>
                  <a:cubicBezTo>
                    <a:pt x="2" y="3"/>
                    <a:pt x="2" y="3"/>
                    <a:pt x="2" y="3"/>
                  </a:cubicBezTo>
                  <a:cubicBezTo>
                    <a:pt x="2" y="3"/>
                    <a:pt x="1" y="2"/>
                    <a:pt x="1" y="2"/>
                  </a:cubicBezTo>
                  <a:cubicBezTo>
                    <a:pt x="1" y="2"/>
                    <a:pt x="1" y="1"/>
                    <a:pt x="0" y="1"/>
                  </a:cubicBezTo>
                  <a:cubicBezTo>
                    <a:pt x="0" y="1"/>
                    <a:pt x="0" y="0"/>
                    <a:pt x="0" y="0"/>
                  </a:cubicBezTo>
                  <a:cubicBezTo>
                    <a:pt x="0" y="0"/>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5" name="Freeform 484"/>
            <p:cNvSpPr/>
            <p:nvPr/>
          </p:nvSpPr>
          <p:spPr bwMode="auto">
            <a:xfrm>
              <a:off x="3881" y="173"/>
              <a:ext cx="3" cy="5"/>
            </a:xfrm>
            <a:custGeom>
              <a:avLst/>
              <a:gdLst>
                <a:gd name="T0" fmla="*/ 0 w 2"/>
                <a:gd name="T1" fmla="*/ 0 h 3"/>
                <a:gd name="T2" fmla="*/ 0 w 2"/>
                <a:gd name="T3" fmla="*/ 1 h 3"/>
                <a:gd name="T4" fmla="*/ 1 w 2"/>
                <a:gd name="T5" fmla="*/ 1 h 3"/>
                <a:gd name="T6" fmla="*/ 1 w 2"/>
                <a:gd name="T7" fmla="*/ 2 h 3"/>
                <a:gd name="T8" fmla="*/ 2 w 2"/>
                <a:gd name="T9" fmla="*/ 3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1"/>
                  </a:cubicBezTo>
                  <a:cubicBezTo>
                    <a:pt x="1" y="1"/>
                    <a:pt x="1" y="1"/>
                    <a:pt x="1" y="1"/>
                  </a:cubicBezTo>
                  <a:cubicBezTo>
                    <a:pt x="1" y="1"/>
                    <a:pt x="1" y="2"/>
                    <a:pt x="1" y="2"/>
                  </a:cubicBezTo>
                  <a:cubicBezTo>
                    <a:pt x="1" y="2"/>
                    <a:pt x="1" y="3"/>
                    <a:pt x="2" y="3"/>
                  </a:cubicBezTo>
                  <a:cubicBezTo>
                    <a:pt x="1" y="2"/>
                    <a:pt x="1" y="1"/>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6" name="Freeform 485"/>
            <p:cNvSpPr>
              <a:spLocks noEditPoints="1"/>
            </p:cNvSpPr>
            <p:nvPr/>
          </p:nvSpPr>
          <p:spPr bwMode="auto">
            <a:xfrm>
              <a:off x="3881" y="173"/>
              <a:ext cx="2" cy="3"/>
            </a:xfrm>
            <a:custGeom>
              <a:avLst/>
              <a:gdLst>
                <a:gd name="T0" fmla="*/ 1 w 1"/>
                <a:gd name="T1" fmla="*/ 1 h 2"/>
                <a:gd name="T2" fmla="*/ 1 w 1"/>
                <a:gd name="T3" fmla="*/ 2 h 2"/>
                <a:gd name="T4" fmla="*/ 1 w 1"/>
                <a:gd name="T5" fmla="*/ 1 h 2"/>
                <a:gd name="T6" fmla="*/ 0 w 1"/>
                <a:gd name="T7" fmla="*/ 0 h 2"/>
                <a:gd name="T8" fmla="*/ 0 w 1"/>
                <a:gd name="T9" fmla="*/ 1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1"/>
                  </a:moveTo>
                  <a:cubicBezTo>
                    <a:pt x="1" y="1"/>
                    <a:pt x="1" y="2"/>
                    <a:pt x="1" y="2"/>
                  </a:cubicBezTo>
                  <a:cubicBezTo>
                    <a:pt x="1" y="2"/>
                    <a:pt x="1" y="1"/>
                    <a:pt x="1" y="1"/>
                  </a:cubicBezTo>
                  <a:moveTo>
                    <a:pt x="0" y="0"/>
                  </a:moveTo>
                  <a:cubicBezTo>
                    <a:pt x="0" y="0"/>
                    <a:pt x="0" y="0"/>
                    <a:pt x="0" y="1"/>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7" name="Freeform 486"/>
            <p:cNvSpPr/>
            <p:nvPr/>
          </p:nvSpPr>
          <p:spPr bwMode="auto">
            <a:xfrm>
              <a:off x="3873" y="158"/>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1"/>
                    <a:pt x="0" y="1"/>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8" name="Freeform 487"/>
            <p:cNvSpPr/>
            <p:nvPr/>
          </p:nvSpPr>
          <p:spPr bwMode="auto">
            <a:xfrm>
              <a:off x="3874" y="160"/>
              <a:ext cx="0" cy="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9" name="Freeform 488"/>
            <p:cNvSpPr/>
            <p:nvPr/>
          </p:nvSpPr>
          <p:spPr bwMode="auto">
            <a:xfrm>
              <a:off x="3874" y="160"/>
              <a:ext cx="0" cy="1"/>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1"/>
                    <a:pt x="0" y="0"/>
                  </a:cubicBezTo>
                  <a:cubicBezTo>
                    <a:pt x="0" y="0"/>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0" name="Freeform 489"/>
            <p:cNvSpPr/>
            <p:nvPr/>
          </p:nvSpPr>
          <p:spPr bwMode="auto">
            <a:xfrm>
              <a:off x="3874" y="160"/>
              <a:ext cx="0" cy="1"/>
            </a:xfrm>
            <a:custGeom>
              <a:avLst/>
              <a:gdLst>
                <a:gd name="T0" fmla="*/ 0 h 1"/>
                <a:gd name="T1" fmla="*/ 0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0"/>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1" name="Freeform 490"/>
            <p:cNvSpPr/>
            <p:nvPr/>
          </p:nvSpPr>
          <p:spPr bwMode="auto">
            <a:xfrm>
              <a:off x="3873" y="160"/>
              <a:ext cx="1" cy="0"/>
            </a:xfrm>
            <a:custGeom>
              <a:avLst/>
              <a:gdLst>
                <a:gd name="T0" fmla="*/ 0 w 1"/>
                <a:gd name="T1" fmla="*/ 1 w 1"/>
                <a:gd name="T2" fmla="*/ 1 w 1"/>
                <a:gd name="T3" fmla="*/ 1 w 1"/>
                <a:gd name="T4" fmla="*/ 1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1" y="0"/>
                    <a:pt x="1" y="0"/>
                  </a:cubicBezTo>
                  <a:cubicBezTo>
                    <a:pt x="1" y="0"/>
                    <a:pt x="1"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2" name="Freeform 491"/>
            <p:cNvSpPr/>
            <p:nvPr/>
          </p:nvSpPr>
          <p:spPr bwMode="auto">
            <a:xfrm>
              <a:off x="3871" y="15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3" name="Freeform 492"/>
            <p:cNvSpPr>
              <a:spLocks noEditPoints="1"/>
            </p:cNvSpPr>
            <p:nvPr/>
          </p:nvSpPr>
          <p:spPr bwMode="auto">
            <a:xfrm>
              <a:off x="3871" y="155"/>
              <a:ext cx="0" cy="1"/>
            </a:xfrm>
            <a:custGeom>
              <a:avLst/>
              <a:gdLst>
                <a:gd name="T0" fmla="*/ 0 h 1"/>
                <a:gd name="T1" fmla="*/ 1 h 1"/>
                <a:gd name="T2" fmla="*/ 0 h 1"/>
                <a:gd name="T3" fmla="*/ 0 h 1"/>
                <a:gd name="T4" fmla="*/ 0 h 1"/>
                <a:gd name="T5" fmla="*/ 0 h 1"/>
                <a:gd name="T6" fmla="*/ 0 h 1"/>
              </a:gdLst>
              <a:ahLst/>
              <a:cxnLst>
                <a:cxn ang="0">
                  <a:pos x="0" y="T0"/>
                </a:cxn>
                <a:cxn ang="0">
                  <a:pos x="0" y="T1"/>
                </a:cxn>
                <a:cxn ang="0">
                  <a:pos x="0" y="T2"/>
                </a:cxn>
                <a:cxn ang="0">
                  <a:pos x="0" y="T3"/>
                </a:cxn>
                <a:cxn ang="0">
                  <a:pos x="0" y="T4"/>
                </a:cxn>
                <a:cxn ang="0">
                  <a:pos x="0" y="T5"/>
                </a:cxn>
                <a:cxn ang="0">
                  <a:pos x="0" y="T6"/>
                </a:cxn>
              </a:cxnLst>
              <a:rect l="0" t="0" r="r" b="b"/>
              <a:pathLst>
                <a:path h="1">
                  <a:moveTo>
                    <a:pt x="0" y="0"/>
                  </a:moveTo>
                  <a:cubicBezTo>
                    <a:pt x="0" y="0"/>
                    <a:pt x="0" y="1"/>
                    <a:pt x="0" y="1"/>
                  </a:cubicBezTo>
                  <a:cubicBezTo>
                    <a:pt x="0" y="1"/>
                    <a:pt x="0" y="0"/>
                    <a:pt x="0" y="0"/>
                  </a:cubicBezTo>
                  <a:moveTo>
                    <a:pt x="0" y="0"/>
                  </a:moveTo>
                  <a:cubicBezTo>
                    <a:pt x="0" y="0"/>
                    <a:pt x="0" y="0"/>
                    <a:pt x="0" y="0"/>
                  </a:cubicBezTo>
                  <a:cubicBezTo>
                    <a:pt x="0" y="0"/>
                    <a:pt x="0" y="0"/>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4" name="Freeform 493"/>
            <p:cNvSpPr/>
            <p:nvPr/>
          </p:nvSpPr>
          <p:spPr bwMode="auto">
            <a:xfrm>
              <a:off x="3871" y="155"/>
              <a:ext cx="2" cy="1"/>
            </a:xfrm>
            <a:custGeom>
              <a:avLst/>
              <a:gdLst>
                <a:gd name="T0" fmla="*/ 0 w 1"/>
                <a:gd name="T1" fmla="*/ 0 h 1"/>
                <a:gd name="T2" fmla="*/ 0 w 1"/>
                <a:gd name="T3" fmla="*/ 0 h 1"/>
                <a:gd name="T4" fmla="*/ 0 w 1"/>
                <a:gd name="T5" fmla="*/ 1 h 1"/>
                <a:gd name="T6" fmla="*/ 1 w 1"/>
                <a:gd name="T7" fmla="*/ 1 h 1"/>
                <a:gd name="T8" fmla="*/ 1 w 1"/>
                <a:gd name="T9" fmla="*/ 1 h 1"/>
                <a:gd name="T10" fmla="*/ 0 w 1"/>
                <a:gd name="T11" fmla="*/ 1 h 1"/>
                <a:gd name="T12" fmla="*/ 0 w 1"/>
                <a:gd name="T13" fmla="*/ 1 h 1"/>
                <a:gd name="T14" fmla="*/ 0 w 1"/>
                <a:gd name="T15" fmla="*/ 1 h 1"/>
                <a:gd name="T16" fmla="*/ 0 w 1"/>
                <a:gd name="T17" fmla="*/ 0 h 1"/>
                <a:gd name="T18" fmla="*/ 0 w 1"/>
                <a:gd name="T19" fmla="*/ 0 h 1"/>
                <a:gd name="T20" fmla="*/ 0 w 1"/>
                <a:gd name="T21" fmla="*/ 0 h 1"/>
                <a:gd name="T22" fmla="*/ 0 w 1"/>
                <a:gd name="T23" fmla="*/ 0 h 1"/>
                <a:gd name="T24" fmla="*/ 0 w 1"/>
                <a:gd name="T25" fmla="*/ 0 h 1"/>
                <a:gd name="T26" fmla="*/ 0 w 1"/>
                <a:gd name="T2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 h="1">
                  <a:moveTo>
                    <a:pt x="0" y="0"/>
                  </a:moveTo>
                  <a:cubicBezTo>
                    <a:pt x="0" y="0"/>
                    <a:pt x="0" y="0"/>
                    <a:pt x="0" y="0"/>
                  </a:cubicBezTo>
                  <a:cubicBezTo>
                    <a:pt x="0" y="1"/>
                    <a:pt x="0" y="1"/>
                    <a:pt x="0" y="1"/>
                  </a:cubicBezTo>
                  <a:cubicBezTo>
                    <a:pt x="1" y="1"/>
                    <a:pt x="1" y="1"/>
                    <a:pt x="1" y="1"/>
                  </a:cubicBezTo>
                  <a:cubicBezTo>
                    <a:pt x="1" y="1"/>
                    <a:pt x="1" y="1"/>
                    <a:pt x="1" y="1"/>
                  </a:cubicBezTo>
                  <a:cubicBezTo>
                    <a:pt x="0" y="1"/>
                    <a:pt x="0" y="1"/>
                    <a:pt x="0" y="1"/>
                  </a:cubicBezTo>
                  <a:cubicBezTo>
                    <a:pt x="0" y="1"/>
                    <a:pt x="0" y="1"/>
                    <a:pt x="0" y="1"/>
                  </a:cubicBezTo>
                  <a:cubicBezTo>
                    <a:pt x="0" y="1"/>
                    <a:pt x="0" y="1"/>
                    <a:pt x="0" y="1"/>
                  </a:cubicBezTo>
                  <a:cubicBezTo>
                    <a:pt x="0" y="1"/>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5" name="Freeform 494"/>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6" name="Freeform 495"/>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7" name="Freeform 496"/>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8" name="Freeform 497"/>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9" name="Freeform 498"/>
            <p:cNvSpPr/>
            <p:nvPr/>
          </p:nvSpPr>
          <p:spPr bwMode="auto">
            <a:xfrm>
              <a:off x="3974" y="369"/>
              <a:ext cx="2" cy="2"/>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0" y="0"/>
                    <a:pt x="1" y="1"/>
                    <a:pt x="1" y="1"/>
                  </a:cubicBezTo>
                  <a:cubicBezTo>
                    <a:pt x="1" y="1"/>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0" name="Freeform 499"/>
            <p:cNvSpPr/>
            <p:nvPr/>
          </p:nvSpPr>
          <p:spPr bwMode="auto">
            <a:xfrm>
              <a:off x="3974" y="369"/>
              <a:ext cx="5" cy="11"/>
            </a:xfrm>
            <a:custGeom>
              <a:avLst/>
              <a:gdLst>
                <a:gd name="T0" fmla="*/ 0 w 3"/>
                <a:gd name="T1" fmla="*/ 0 h 7"/>
                <a:gd name="T2" fmla="*/ 1 w 3"/>
                <a:gd name="T3" fmla="*/ 2 h 7"/>
                <a:gd name="T4" fmla="*/ 3 w 3"/>
                <a:gd name="T5" fmla="*/ 7 h 7"/>
                <a:gd name="T6" fmla="*/ 1 w 3"/>
                <a:gd name="T7" fmla="*/ 1 h 7"/>
                <a:gd name="T8" fmla="*/ 0 w 3"/>
                <a:gd name="T9" fmla="*/ 0 h 7"/>
              </a:gdLst>
              <a:ahLst/>
              <a:cxnLst>
                <a:cxn ang="0">
                  <a:pos x="T0" y="T1"/>
                </a:cxn>
                <a:cxn ang="0">
                  <a:pos x="T2" y="T3"/>
                </a:cxn>
                <a:cxn ang="0">
                  <a:pos x="T4" y="T5"/>
                </a:cxn>
                <a:cxn ang="0">
                  <a:pos x="T6" y="T7"/>
                </a:cxn>
                <a:cxn ang="0">
                  <a:pos x="T8" y="T9"/>
                </a:cxn>
              </a:cxnLst>
              <a:rect l="0" t="0" r="r" b="b"/>
              <a:pathLst>
                <a:path w="3" h="7">
                  <a:moveTo>
                    <a:pt x="0" y="0"/>
                  </a:moveTo>
                  <a:cubicBezTo>
                    <a:pt x="1" y="1"/>
                    <a:pt x="1" y="1"/>
                    <a:pt x="1" y="2"/>
                  </a:cubicBezTo>
                  <a:cubicBezTo>
                    <a:pt x="2" y="3"/>
                    <a:pt x="2" y="5"/>
                    <a:pt x="3" y="7"/>
                  </a:cubicBezTo>
                  <a:cubicBezTo>
                    <a:pt x="2" y="5"/>
                    <a:pt x="1" y="3"/>
                    <a:pt x="1" y="1"/>
                  </a:cubicBezTo>
                  <a:cubicBezTo>
                    <a:pt x="1" y="1"/>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1" name="Freeform 500"/>
            <p:cNvSpPr/>
            <p:nvPr/>
          </p:nvSpPr>
          <p:spPr bwMode="auto">
            <a:xfrm>
              <a:off x="3976" y="372"/>
              <a:ext cx="5" cy="10"/>
            </a:xfrm>
            <a:custGeom>
              <a:avLst/>
              <a:gdLst>
                <a:gd name="T0" fmla="*/ 0 w 3"/>
                <a:gd name="T1" fmla="*/ 0 h 6"/>
                <a:gd name="T2" fmla="*/ 0 w 3"/>
                <a:gd name="T3" fmla="*/ 1 h 6"/>
                <a:gd name="T4" fmla="*/ 2 w 3"/>
                <a:gd name="T5" fmla="*/ 6 h 6"/>
                <a:gd name="T6" fmla="*/ 3 w 3"/>
                <a:gd name="T7" fmla="*/ 6 h 6"/>
                <a:gd name="T8" fmla="*/ 2 w 3"/>
                <a:gd name="T9" fmla="*/ 5 h 6"/>
                <a:gd name="T10" fmla="*/ 0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0" y="0"/>
                  </a:moveTo>
                  <a:cubicBezTo>
                    <a:pt x="0" y="0"/>
                    <a:pt x="0" y="0"/>
                    <a:pt x="0" y="1"/>
                  </a:cubicBezTo>
                  <a:cubicBezTo>
                    <a:pt x="1" y="2"/>
                    <a:pt x="2" y="4"/>
                    <a:pt x="2" y="6"/>
                  </a:cubicBezTo>
                  <a:cubicBezTo>
                    <a:pt x="2" y="6"/>
                    <a:pt x="3" y="6"/>
                    <a:pt x="3" y="6"/>
                  </a:cubicBezTo>
                  <a:cubicBezTo>
                    <a:pt x="2" y="6"/>
                    <a:pt x="2" y="5"/>
                    <a:pt x="2" y="5"/>
                  </a:cubicBezTo>
                  <a:cubicBezTo>
                    <a:pt x="1" y="3"/>
                    <a:pt x="1"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2" name="Freeform 501"/>
            <p:cNvSpPr/>
            <p:nvPr/>
          </p:nvSpPr>
          <p:spPr bwMode="auto">
            <a:xfrm>
              <a:off x="3976" y="374"/>
              <a:ext cx="3" cy="8"/>
            </a:xfrm>
            <a:custGeom>
              <a:avLst/>
              <a:gdLst>
                <a:gd name="T0" fmla="*/ 0 w 2"/>
                <a:gd name="T1" fmla="*/ 0 h 5"/>
                <a:gd name="T2" fmla="*/ 1 w 2"/>
                <a:gd name="T3" fmla="*/ 1 h 5"/>
                <a:gd name="T4" fmla="*/ 2 w 2"/>
                <a:gd name="T5" fmla="*/ 3 h 5"/>
                <a:gd name="T6" fmla="*/ 1 w 2"/>
                <a:gd name="T7" fmla="*/ 1 h 5"/>
                <a:gd name="T8" fmla="*/ 1 w 2"/>
                <a:gd name="T9" fmla="*/ 1 h 5"/>
                <a:gd name="T10" fmla="*/ 2 w 2"/>
                <a:gd name="T11" fmla="*/ 3 h 5"/>
                <a:gd name="T12" fmla="*/ 2 w 2"/>
                <a:gd name="T13" fmla="*/ 4 h 5"/>
                <a:gd name="T14" fmla="*/ 2 w 2"/>
                <a:gd name="T15" fmla="*/ 4 h 5"/>
                <a:gd name="T16" fmla="*/ 2 w 2"/>
                <a:gd name="T17" fmla="*/ 4 h 5"/>
                <a:gd name="T18" fmla="*/ 2 w 2"/>
                <a:gd name="T19" fmla="*/ 5 h 5"/>
                <a:gd name="T20" fmla="*/ 0 w 2"/>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0" y="0"/>
                  </a:moveTo>
                  <a:cubicBezTo>
                    <a:pt x="1" y="0"/>
                    <a:pt x="1" y="1"/>
                    <a:pt x="1" y="1"/>
                  </a:cubicBezTo>
                  <a:cubicBezTo>
                    <a:pt x="1" y="2"/>
                    <a:pt x="1" y="2"/>
                    <a:pt x="2" y="3"/>
                  </a:cubicBezTo>
                  <a:cubicBezTo>
                    <a:pt x="1" y="2"/>
                    <a:pt x="1" y="2"/>
                    <a:pt x="1" y="1"/>
                  </a:cubicBezTo>
                  <a:cubicBezTo>
                    <a:pt x="1" y="1"/>
                    <a:pt x="1" y="1"/>
                    <a:pt x="1" y="1"/>
                  </a:cubicBezTo>
                  <a:cubicBezTo>
                    <a:pt x="1" y="2"/>
                    <a:pt x="1" y="2"/>
                    <a:pt x="2" y="3"/>
                  </a:cubicBezTo>
                  <a:cubicBezTo>
                    <a:pt x="2" y="4"/>
                    <a:pt x="2" y="4"/>
                    <a:pt x="2" y="4"/>
                  </a:cubicBezTo>
                  <a:cubicBezTo>
                    <a:pt x="2" y="4"/>
                    <a:pt x="2" y="4"/>
                    <a:pt x="2" y="4"/>
                  </a:cubicBezTo>
                  <a:cubicBezTo>
                    <a:pt x="2" y="4"/>
                    <a:pt x="2" y="4"/>
                    <a:pt x="2" y="4"/>
                  </a:cubicBezTo>
                  <a:cubicBezTo>
                    <a:pt x="2" y="4"/>
                    <a:pt x="2" y="4"/>
                    <a:pt x="2" y="5"/>
                  </a:cubicBezTo>
                  <a:cubicBezTo>
                    <a:pt x="2" y="3"/>
                    <a:pt x="1"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3" name="Freeform 502"/>
            <p:cNvSpPr/>
            <p:nvPr/>
          </p:nvSpPr>
          <p:spPr bwMode="auto">
            <a:xfrm>
              <a:off x="3876" y="163"/>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1"/>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4" name="Freeform 503"/>
            <p:cNvSpPr/>
            <p:nvPr/>
          </p:nvSpPr>
          <p:spPr bwMode="auto">
            <a:xfrm>
              <a:off x="3876" y="163"/>
              <a:ext cx="2" cy="2"/>
            </a:xfrm>
            <a:custGeom>
              <a:avLst/>
              <a:gdLst>
                <a:gd name="T0" fmla="*/ 0 w 1"/>
                <a:gd name="T1" fmla="*/ 0 h 1"/>
                <a:gd name="T2" fmla="*/ 0 w 1"/>
                <a:gd name="T3" fmla="*/ 0 h 1"/>
                <a:gd name="T4" fmla="*/ 1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0"/>
                    <a:pt x="0" y="1"/>
                    <a:pt x="1" y="1"/>
                  </a:cubicBezTo>
                  <a:cubicBezTo>
                    <a:pt x="0" y="1"/>
                    <a:pt x="0" y="1"/>
                    <a:pt x="0" y="1"/>
                  </a:cubicBezTo>
                  <a:cubicBezTo>
                    <a:pt x="0" y="1"/>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5" name="Freeform 504"/>
            <p:cNvSpPr/>
            <p:nvPr/>
          </p:nvSpPr>
          <p:spPr bwMode="auto">
            <a:xfrm>
              <a:off x="3876" y="163"/>
              <a:ext cx="2" cy="3"/>
            </a:xfrm>
            <a:custGeom>
              <a:avLst/>
              <a:gdLst>
                <a:gd name="T0" fmla="*/ 0 w 1"/>
                <a:gd name="T1" fmla="*/ 0 h 2"/>
                <a:gd name="T2" fmla="*/ 0 w 1"/>
                <a:gd name="T3" fmla="*/ 0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0"/>
                    <a:pt x="0" y="0"/>
                    <a:pt x="0" y="0"/>
                  </a:cubicBezTo>
                  <a:cubicBezTo>
                    <a:pt x="0" y="0"/>
                    <a:pt x="0" y="1"/>
                    <a:pt x="1" y="2"/>
                  </a:cubicBezTo>
                  <a:cubicBezTo>
                    <a:pt x="1" y="2"/>
                    <a:pt x="1" y="2"/>
                    <a:pt x="1" y="1"/>
                  </a:cubicBezTo>
                  <a:cubicBezTo>
                    <a:pt x="0" y="1"/>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6" name="Freeform 505"/>
            <p:cNvSpPr/>
            <p:nvPr/>
          </p:nvSpPr>
          <p:spPr bwMode="auto">
            <a:xfrm>
              <a:off x="3876" y="163"/>
              <a:ext cx="2" cy="3"/>
            </a:xfrm>
            <a:custGeom>
              <a:avLst/>
              <a:gdLst>
                <a:gd name="T0" fmla="*/ 0 w 1"/>
                <a:gd name="T1" fmla="*/ 0 h 2"/>
                <a:gd name="T2" fmla="*/ 0 w 1"/>
                <a:gd name="T3" fmla="*/ 0 h 2"/>
                <a:gd name="T4" fmla="*/ 0 w 1"/>
                <a:gd name="T5" fmla="*/ 0 h 2"/>
                <a:gd name="T6" fmla="*/ 0 w 1"/>
                <a:gd name="T7" fmla="*/ 1 h 2"/>
                <a:gd name="T8" fmla="*/ 1 w 1"/>
                <a:gd name="T9" fmla="*/ 2 h 2"/>
                <a:gd name="T10" fmla="*/ 1 w 1"/>
                <a:gd name="T11" fmla="*/ 2 h 2"/>
                <a:gd name="T12" fmla="*/ 0 w 1"/>
                <a:gd name="T13" fmla="*/ 1 h 2"/>
                <a:gd name="T14" fmla="*/ 1 w 1"/>
                <a:gd name="T15" fmla="*/ 2 h 2"/>
                <a:gd name="T16" fmla="*/ 1 w 1"/>
                <a:gd name="T17" fmla="*/ 2 h 2"/>
                <a:gd name="T18" fmla="*/ 1 w 1"/>
                <a:gd name="T19" fmla="*/ 2 h 2"/>
                <a:gd name="T20" fmla="*/ 0 w 1"/>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2">
                  <a:moveTo>
                    <a:pt x="0" y="0"/>
                  </a:moveTo>
                  <a:cubicBezTo>
                    <a:pt x="0" y="0"/>
                    <a:pt x="0" y="0"/>
                    <a:pt x="0" y="0"/>
                  </a:cubicBezTo>
                  <a:cubicBezTo>
                    <a:pt x="0" y="0"/>
                    <a:pt x="0" y="0"/>
                    <a:pt x="0" y="0"/>
                  </a:cubicBezTo>
                  <a:cubicBezTo>
                    <a:pt x="0" y="1"/>
                    <a:pt x="0" y="1"/>
                    <a:pt x="0" y="1"/>
                  </a:cubicBezTo>
                  <a:cubicBezTo>
                    <a:pt x="1" y="2"/>
                    <a:pt x="1" y="2"/>
                    <a:pt x="1" y="2"/>
                  </a:cubicBezTo>
                  <a:cubicBezTo>
                    <a:pt x="1" y="2"/>
                    <a:pt x="1" y="2"/>
                    <a:pt x="1" y="2"/>
                  </a:cubicBezTo>
                  <a:cubicBezTo>
                    <a:pt x="0" y="1"/>
                    <a:pt x="0" y="1"/>
                    <a:pt x="0" y="1"/>
                  </a:cubicBezTo>
                  <a:cubicBezTo>
                    <a:pt x="0" y="1"/>
                    <a:pt x="1" y="1"/>
                    <a:pt x="1" y="2"/>
                  </a:cubicBezTo>
                  <a:cubicBezTo>
                    <a:pt x="1" y="2"/>
                    <a:pt x="1" y="2"/>
                    <a:pt x="1" y="2"/>
                  </a:cubicBezTo>
                  <a:cubicBezTo>
                    <a:pt x="1" y="2"/>
                    <a:pt x="1" y="2"/>
                    <a:pt x="1" y="2"/>
                  </a:cubicBezTo>
                  <a:cubicBezTo>
                    <a:pt x="0" y="1"/>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7" name="Freeform 506"/>
            <p:cNvSpPr/>
            <p:nvPr/>
          </p:nvSpPr>
          <p:spPr bwMode="auto">
            <a:xfrm>
              <a:off x="3886" y="183"/>
              <a:ext cx="1"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0" y="0"/>
                    <a:pt x="0" y="0"/>
                  </a:cubicBezTo>
                  <a:cubicBezTo>
                    <a:pt x="0" y="0"/>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8" name="Freeform 507"/>
            <p:cNvSpPr/>
            <p:nvPr/>
          </p:nvSpPr>
          <p:spPr bwMode="auto">
            <a:xfrm>
              <a:off x="3886" y="183"/>
              <a:ext cx="1" cy="1"/>
            </a:xfrm>
            <a:custGeom>
              <a:avLst/>
              <a:gdLst>
                <a:gd name="T0" fmla="*/ 0 w 1"/>
                <a:gd name="T1" fmla="*/ 0 h 1"/>
                <a:gd name="T2" fmla="*/ 1 w 1"/>
                <a:gd name="T3" fmla="*/ 0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1" y="0"/>
                    <a:pt x="1" y="0"/>
                  </a:cubicBezTo>
                  <a:cubicBezTo>
                    <a:pt x="1" y="1"/>
                    <a:pt x="1" y="1"/>
                    <a:pt x="1" y="1"/>
                  </a:cubicBezTo>
                  <a:cubicBezTo>
                    <a:pt x="1" y="1"/>
                    <a:pt x="1" y="0"/>
                    <a:pt x="1"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9" name="Freeform 508"/>
            <p:cNvSpPr/>
            <p:nvPr/>
          </p:nvSpPr>
          <p:spPr bwMode="auto">
            <a:xfrm>
              <a:off x="3887" y="183"/>
              <a:ext cx="0" cy="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0" name="Freeform 509"/>
            <p:cNvSpPr/>
            <p:nvPr/>
          </p:nvSpPr>
          <p:spPr bwMode="auto">
            <a:xfrm>
              <a:off x="3864" y="145"/>
              <a:ext cx="2" cy="2"/>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close/>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1" name="Freeform 510"/>
            <p:cNvSpPr/>
            <p:nvPr/>
          </p:nvSpPr>
          <p:spPr bwMode="auto">
            <a:xfrm>
              <a:off x="3864" y="145"/>
              <a:ext cx="2" cy="2"/>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2" name="Freeform 511"/>
            <p:cNvSpPr/>
            <p:nvPr/>
          </p:nvSpPr>
          <p:spPr bwMode="auto">
            <a:xfrm>
              <a:off x="3866" y="148"/>
              <a:ext cx="2" cy="2"/>
            </a:xfrm>
            <a:custGeom>
              <a:avLst/>
              <a:gdLst>
                <a:gd name="T0" fmla="*/ 0 w 1"/>
                <a:gd name="T1" fmla="*/ 0 h 1"/>
                <a:gd name="T2" fmla="*/ 1 w 1"/>
                <a:gd name="T3" fmla="*/ 1 h 1"/>
                <a:gd name="T4" fmla="*/ 1 w 1"/>
                <a:gd name="T5" fmla="*/ 0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1"/>
                  </a:cubicBezTo>
                  <a:cubicBezTo>
                    <a:pt x="1" y="0"/>
                    <a:pt x="1" y="0"/>
                    <a:pt x="1" y="0"/>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3" name="Freeform 512"/>
            <p:cNvSpPr/>
            <p:nvPr/>
          </p:nvSpPr>
          <p:spPr bwMode="auto">
            <a:xfrm>
              <a:off x="3866" y="148"/>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1"/>
                  </a:cubicBezTo>
                  <a:cubicBezTo>
                    <a:pt x="1" y="1"/>
                    <a:pt x="1" y="1"/>
                    <a:pt x="1" y="1"/>
                  </a:cubicBezTo>
                  <a:cubicBezTo>
                    <a:pt x="1" y="0"/>
                    <a:pt x="1"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4" name="Freeform 513"/>
            <p:cNvSpPr/>
            <p:nvPr/>
          </p:nvSpPr>
          <p:spPr bwMode="auto">
            <a:xfrm>
              <a:off x="3866" y="148"/>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1"/>
                  </a:cubicBezTo>
                  <a:cubicBezTo>
                    <a:pt x="1" y="1"/>
                    <a:pt x="1" y="1"/>
                    <a:pt x="1" y="1"/>
                  </a:cubicBezTo>
                  <a:cubicBezTo>
                    <a:pt x="1" y="0"/>
                    <a:pt x="1"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5" name="Freeform 514"/>
            <p:cNvSpPr/>
            <p:nvPr/>
          </p:nvSpPr>
          <p:spPr bwMode="auto">
            <a:xfrm>
              <a:off x="3866" y="148"/>
              <a:ext cx="2" cy="2"/>
            </a:xfrm>
            <a:custGeom>
              <a:avLst/>
              <a:gdLst>
                <a:gd name="T0" fmla="*/ 0 w 1"/>
                <a:gd name="T1" fmla="*/ 0 h 1"/>
                <a:gd name="T2" fmla="*/ 0 w 1"/>
                <a:gd name="T3" fmla="*/ 0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0"/>
                    <a:pt x="0" y="0"/>
                  </a:cubicBezTo>
                  <a:cubicBezTo>
                    <a:pt x="1" y="1"/>
                    <a:pt x="1" y="1"/>
                    <a:pt x="1" y="1"/>
                  </a:cubicBezTo>
                  <a:cubicBezTo>
                    <a:pt x="1" y="1"/>
                    <a:pt x="1" y="1"/>
                    <a:pt x="1" y="1"/>
                  </a:cubicBezTo>
                  <a:cubicBezTo>
                    <a:pt x="1" y="0"/>
                    <a:pt x="1"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6" name="Freeform 515"/>
            <p:cNvSpPr/>
            <p:nvPr/>
          </p:nvSpPr>
          <p:spPr bwMode="auto">
            <a:xfrm>
              <a:off x="3919" y="24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7" name="Freeform 516"/>
            <p:cNvSpPr/>
            <p:nvPr/>
          </p:nvSpPr>
          <p:spPr bwMode="auto">
            <a:xfrm>
              <a:off x="3919" y="246"/>
              <a:ext cx="4" cy="7"/>
            </a:xfrm>
            <a:custGeom>
              <a:avLst/>
              <a:gdLst>
                <a:gd name="T0" fmla="*/ 0 w 3"/>
                <a:gd name="T1" fmla="*/ 0 h 4"/>
                <a:gd name="T2" fmla="*/ 3 w 3"/>
                <a:gd name="T3" fmla="*/ 4 h 4"/>
                <a:gd name="T4" fmla="*/ 3 w 3"/>
                <a:gd name="T5" fmla="*/ 4 h 4"/>
                <a:gd name="T6" fmla="*/ 2 w 3"/>
                <a:gd name="T7" fmla="*/ 3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1" y="1"/>
                    <a:pt x="2" y="3"/>
                    <a:pt x="3" y="4"/>
                  </a:cubicBezTo>
                  <a:cubicBezTo>
                    <a:pt x="3" y="4"/>
                    <a:pt x="3" y="4"/>
                    <a:pt x="3" y="4"/>
                  </a:cubicBezTo>
                  <a:cubicBezTo>
                    <a:pt x="3" y="4"/>
                    <a:pt x="2" y="4"/>
                    <a:pt x="2" y="3"/>
                  </a:cubicBezTo>
                  <a:cubicBezTo>
                    <a:pt x="2" y="2"/>
                    <a:pt x="1" y="1"/>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8" name="Freeform 517"/>
            <p:cNvSpPr/>
            <p:nvPr/>
          </p:nvSpPr>
          <p:spPr bwMode="auto">
            <a:xfrm>
              <a:off x="3920" y="248"/>
              <a:ext cx="2" cy="2"/>
            </a:xfrm>
            <a:custGeom>
              <a:avLst/>
              <a:gdLst>
                <a:gd name="T0" fmla="*/ 0 w 1"/>
                <a:gd name="T1" fmla="*/ 0 h 1"/>
                <a:gd name="T2" fmla="*/ 1 w 1"/>
                <a:gd name="T3" fmla="*/ 1 h 1"/>
                <a:gd name="T4" fmla="*/ 0 w 1"/>
                <a:gd name="T5" fmla="*/ 1 h 1"/>
                <a:gd name="T6" fmla="*/ 0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1"/>
                    <a:pt x="1" y="1"/>
                  </a:cubicBezTo>
                  <a:cubicBezTo>
                    <a:pt x="1" y="1"/>
                    <a:pt x="0" y="1"/>
                    <a:pt x="0" y="1"/>
                  </a:cubicBezTo>
                  <a:cubicBezTo>
                    <a:pt x="0" y="1"/>
                    <a:pt x="0" y="1"/>
                    <a:pt x="0" y="1"/>
                  </a:cubicBezTo>
                  <a:cubicBezTo>
                    <a:pt x="0"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9" name="Freeform 518"/>
            <p:cNvSpPr/>
            <p:nvPr/>
          </p:nvSpPr>
          <p:spPr bwMode="auto">
            <a:xfrm>
              <a:off x="3919" y="245"/>
              <a:ext cx="3" cy="6"/>
            </a:xfrm>
            <a:custGeom>
              <a:avLst/>
              <a:gdLst>
                <a:gd name="T0" fmla="*/ 0 w 2"/>
                <a:gd name="T1" fmla="*/ 0 h 4"/>
                <a:gd name="T2" fmla="*/ 0 w 2"/>
                <a:gd name="T3" fmla="*/ 0 h 4"/>
                <a:gd name="T4" fmla="*/ 0 w 2"/>
                <a:gd name="T5" fmla="*/ 1 h 4"/>
                <a:gd name="T6" fmla="*/ 2 w 2"/>
                <a:gd name="T7" fmla="*/ 4 h 4"/>
                <a:gd name="T8" fmla="*/ 2 w 2"/>
                <a:gd name="T9" fmla="*/ 3 h 4"/>
                <a:gd name="T10" fmla="*/ 1 w 2"/>
                <a:gd name="T11" fmla="*/ 2 h 4"/>
                <a:gd name="T12" fmla="*/ 1 w 2"/>
                <a:gd name="T13" fmla="*/ 2 h 4"/>
                <a:gd name="T14" fmla="*/ 0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0"/>
                  </a:moveTo>
                  <a:cubicBezTo>
                    <a:pt x="0" y="0"/>
                    <a:pt x="0" y="0"/>
                    <a:pt x="0" y="0"/>
                  </a:cubicBezTo>
                  <a:cubicBezTo>
                    <a:pt x="0" y="0"/>
                    <a:pt x="0" y="0"/>
                    <a:pt x="0" y="1"/>
                  </a:cubicBezTo>
                  <a:cubicBezTo>
                    <a:pt x="1" y="2"/>
                    <a:pt x="2" y="3"/>
                    <a:pt x="2" y="4"/>
                  </a:cubicBezTo>
                  <a:cubicBezTo>
                    <a:pt x="2" y="4"/>
                    <a:pt x="2" y="4"/>
                    <a:pt x="2" y="3"/>
                  </a:cubicBezTo>
                  <a:cubicBezTo>
                    <a:pt x="1" y="3"/>
                    <a:pt x="1" y="2"/>
                    <a:pt x="1" y="2"/>
                  </a:cubicBezTo>
                  <a:cubicBezTo>
                    <a:pt x="1" y="2"/>
                    <a:pt x="1" y="2"/>
                    <a:pt x="1" y="2"/>
                  </a:cubicBezTo>
                  <a:cubicBezTo>
                    <a:pt x="1" y="1"/>
                    <a:pt x="0"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0" name="Oval 519"/>
            <p:cNvSpPr>
              <a:spLocks noChangeArrowheads="1"/>
            </p:cNvSpPr>
            <p:nvPr/>
          </p:nvSpPr>
          <p:spPr bwMode="auto">
            <a:xfrm>
              <a:off x="3866" y="147"/>
              <a:ext cx="1" cy="1"/>
            </a:xfrm>
            <a:prstGeom prst="ellipse">
              <a:avLst/>
            </a:pr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1" name="Oval 520"/>
            <p:cNvSpPr>
              <a:spLocks noChangeArrowheads="1"/>
            </p:cNvSpPr>
            <p:nvPr/>
          </p:nvSpPr>
          <p:spPr bwMode="auto">
            <a:xfrm>
              <a:off x="3866" y="147"/>
              <a:ext cx="1" cy="1"/>
            </a:xfrm>
            <a:prstGeom prst="ellipse">
              <a:avLst/>
            </a:pr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2" name="Oval 521"/>
            <p:cNvSpPr>
              <a:spLocks noChangeArrowheads="1"/>
            </p:cNvSpPr>
            <p:nvPr/>
          </p:nvSpPr>
          <p:spPr bwMode="auto">
            <a:xfrm>
              <a:off x="3866" y="147"/>
              <a:ext cx="1" cy="1"/>
            </a:xfrm>
            <a:prstGeom prst="ellipse">
              <a:avLst/>
            </a:pr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3" name="Freeform 522"/>
            <p:cNvSpPr/>
            <p:nvPr/>
          </p:nvSpPr>
          <p:spPr bwMode="auto">
            <a:xfrm>
              <a:off x="3866" y="147"/>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4" name="Freeform 523"/>
            <p:cNvSpPr/>
            <p:nvPr/>
          </p:nvSpPr>
          <p:spPr bwMode="auto">
            <a:xfrm>
              <a:off x="3917" y="240"/>
              <a:ext cx="2" cy="3"/>
            </a:xfrm>
            <a:custGeom>
              <a:avLst/>
              <a:gdLst>
                <a:gd name="T0" fmla="*/ 0 w 1"/>
                <a:gd name="T1" fmla="*/ 0 h 2"/>
                <a:gd name="T2" fmla="*/ 0 w 1"/>
                <a:gd name="T3" fmla="*/ 1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1"/>
                    <a:pt x="0" y="1"/>
                  </a:cubicBezTo>
                  <a:cubicBezTo>
                    <a:pt x="0" y="1"/>
                    <a:pt x="0" y="2"/>
                    <a:pt x="1" y="2"/>
                  </a:cubicBezTo>
                  <a:cubicBezTo>
                    <a:pt x="0" y="2"/>
                    <a:pt x="0"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5" name="Freeform 524"/>
            <p:cNvSpPr/>
            <p:nvPr/>
          </p:nvSpPr>
          <p:spPr bwMode="auto">
            <a:xfrm>
              <a:off x="3914" y="235"/>
              <a:ext cx="3" cy="6"/>
            </a:xfrm>
            <a:custGeom>
              <a:avLst/>
              <a:gdLst>
                <a:gd name="T0" fmla="*/ 0 w 2"/>
                <a:gd name="T1" fmla="*/ 0 h 4"/>
                <a:gd name="T2" fmla="*/ 2 w 2"/>
                <a:gd name="T3" fmla="*/ 4 h 4"/>
                <a:gd name="T4" fmla="*/ 2 w 2"/>
                <a:gd name="T5" fmla="*/ 3 h 4"/>
                <a:gd name="T6" fmla="*/ 0 w 2"/>
                <a:gd name="T7" fmla="*/ 0 h 4"/>
              </a:gdLst>
              <a:ahLst/>
              <a:cxnLst>
                <a:cxn ang="0">
                  <a:pos x="T0" y="T1"/>
                </a:cxn>
                <a:cxn ang="0">
                  <a:pos x="T2" y="T3"/>
                </a:cxn>
                <a:cxn ang="0">
                  <a:pos x="T4" y="T5"/>
                </a:cxn>
                <a:cxn ang="0">
                  <a:pos x="T6" y="T7"/>
                </a:cxn>
              </a:cxnLst>
              <a:rect l="0" t="0" r="r" b="b"/>
              <a:pathLst>
                <a:path w="2" h="4">
                  <a:moveTo>
                    <a:pt x="0" y="0"/>
                  </a:moveTo>
                  <a:cubicBezTo>
                    <a:pt x="1" y="1"/>
                    <a:pt x="1" y="2"/>
                    <a:pt x="2" y="4"/>
                  </a:cubicBezTo>
                  <a:cubicBezTo>
                    <a:pt x="2" y="4"/>
                    <a:pt x="2" y="3"/>
                    <a:pt x="2" y="3"/>
                  </a:cubicBezTo>
                  <a:cubicBezTo>
                    <a:pt x="1" y="2"/>
                    <a:pt x="1" y="1"/>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6" name="Freeform 525"/>
            <p:cNvSpPr/>
            <p:nvPr/>
          </p:nvSpPr>
          <p:spPr bwMode="auto">
            <a:xfrm>
              <a:off x="3933" y="276"/>
              <a:ext cx="2"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1" y="1"/>
                  </a:cubicBezTo>
                  <a:cubicBezTo>
                    <a:pt x="0" y="1"/>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7" name="Freeform 526"/>
            <p:cNvSpPr/>
            <p:nvPr/>
          </p:nvSpPr>
          <p:spPr bwMode="auto">
            <a:xfrm>
              <a:off x="3935" y="281"/>
              <a:ext cx="2"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1"/>
                    <a:pt x="1" y="1"/>
                  </a:cubicBezTo>
                  <a:cubicBezTo>
                    <a:pt x="1" y="1"/>
                    <a:pt x="1"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8" name="Freeform 527"/>
            <p:cNvSpPr/>
            <p:nvPr/>
          </p:nvSpPr>
          <p:spPr bwMode="auto">
            <a:xfrm>
              <a:off x="3943" y="2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9" name="Freeform 528"/>
            <p:cNvSpPr>
              <a:spLocks noEditPoints="1"/>
            </p:cNvSpPr>
            <p:nvPr/>
          </p:nvSpPr>
          <p:spPr bwMode="auto">
            <a:xfrm>
              <a:off x="3941" y="294"/>
              <a:ext cx="5" cy="10"/>
            </a:xfrm>
            <a:custGeom>
              <a:avLst/>
              <a:gdLst>
                <a:gd name="T0" fmla="*/ 2 w 3"/>
                <a:gd name="T1" fmla="*/ 3 h 6"/>
                <a:gd name="T2" fmla="*/ 3 w 3"/>
                <a:gd name="T3" fmla="*/ 6 h 6"/>
                <a:gd name="T4" fmla="*/ 2 w 3"/>
                <a:gd name="T5" fmla="*/ 3 h 6"/>
                <a:gd name="T6" fmla="*/ 0 w 3"/>
                <a:gd name="T7" fmla="*/ 0 h 6"/>
                <a:gd name="T8" fmla="*/ 1 w 3"/>
                <a:gd name="T9" fmla="*/ 2 h 6"/>
                <a:gd name="T10" fmla="*/ 1 w 3"/>
                <a:gd name="T11" fmla="*/ 1 h 6"/>
                <a:gd name="T12" fmla="*/ 1 w 3"/>
                <a:gd name="T13" fmla="*/ 1 h 6"/>
                <a:gd name="T14" fmla="*/ 0 w 3"/>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2" y="3"/>
                  </a:moveTo>
                  <a:cubicBezTo>
                    <a:pt x="2" y="4"/>
                    <a:pt x="2" y="5"/>
                    <a:pt x="3" y="6"/>
                  </a:cubicBezTo>
                  <a:cubicBezTo>
                    <a:pt x="2" y="5"/>
                    <a:pt x="2" y="4"/>
                    <a:pt x="2" y="3"/>
                  </a:cubicBezTo>
                  <a:moveTo>
                    <a:pt x="0" y="0"/>
                  </a:moveTo>
                  <a:cubicBezTo>
                    <a:pt x="1" y="1"/>
                    <a:pt x="1" y="1"/>
                    <a:pt x="1" y="2"/>
                  </a:cubicBezTo>
                  <a:cubicBezTo>
                    <a:pt x="1" y="2"/>
                    <a:pt x="1" y="1"/>
                    <a:pt x="1" y="1"/>
                  </a:cubicBezTo>
                  <a:cubicBezTo>
                    <a:pt x="1" y="1"/>
                    <a:pt x="1" y="1"/>
                    <a:pt x="1" y="1"/>
                  </a:cubicBezTo>
                  <a:cubicBezTo>
                    <a:pt x="1" y="1"/>
                    <a:pt x="1"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0" name="Freeform 529"/>
            <p:cNvSpPr/>
            <p:nvPr/>
          </p:nvSpPr>
          <p:spPr bwMode="auto">
            <a:xfrm>
              <a:off x="3938" y="286"/>
              <a:ext cx="10" cy="21"/>
            </a:xfrm>
            <a:custGeom>
              <a:avLst/>
              <a:gdLst>
                <a:gd name="T0" fmla="*/ 0 w 6"/>
                <a:gd name="T1" fmla="*/ 0 h 13"/>
                <a:gd name="T2" fmla="*/ 6 w 6"/>
                <a:gd name="T3" fmla="*/ 13 h 13"/>
                <a:gd name="T4" fmla="*/ 5 w 6"/>
                <a:gd name="T5" fmla="*/ 11 h 13"/>
                <a:gd name="T6" fmla="*/ 4 w 6"/>
                <a:gd name="T7" fmla="*/ 8 h 13"/>
                <a:gd name="T8" fmla="*/ 4 w 6"/>
                <a:gd name="T9" fmla="*/ 8 h 13"/>
                <a:gd name="T10" fmla="*/ 3 w 6"/>
                <a:gd name="T11" fmla="*/ 7 h 13"/>
                <a:gd name="T12" fmla="*/ 2 w 6"/>
                <a:gd name="T13" fmla="*/ 5 h 13"/>
                <a:gd name="T14" fmla="*/ 0 w 6"/>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3">
                  <a:moveTo>
                    <a:pt x="0" y="0"/>
                  </a:moveTo>
                  <a:cubicBezTo>
                    <a:pt x="2" y="4"/>
                    <a:pt x="4" y="9"/>
                    <a:pt x="6" y="13"/>
                  </a:cubicBezTo>
                  <a:cubicBezTo>
                    <a:pt x="6" y="12"/>
                    <a:pt x="5" y="11"/>
                    <a:pt x="5" y="11"/>
                  </a:cubicBezTo>
                  <a:cubicBezTo>
                    <a:pt x="4" y="10"/>
                    <a:pt x="4" y="9"/>
                    <a:pt x="4" y="8"/>
                  </a:cubicBezTo>
                  <a:cubicBezTo>
                    <a:pt x="4" y="8"/>
                    <a:pt x="4" y="8"/>
                    <a:pt x="4" y="8"/>
                  </a:cubicBezTo>
                  <a:cubicBezTo>
                    <a:pt x="3" y="7"/>
                    <a:pt x="3" y="7"/>
                    <a:pt x="3" y="7"/>
                  </a:cubicBezTo>
                  <a:cubicBezTo>
                    <a:pt x="3" y="6"/>
                    <a:pt x="3" y="6"/>
                    <a:pt x="2" y="5"/>
                  </a:cubicBezTo>
                  <a:cubicBezTo>
                    <a:pt x="2" y="4"/>
                    <a:pt x="1" y="2"/>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1" name="Freeform 530"/>
            <p:cNvSpPr/>
            <p:nvPr/>
          </p:nvSpPr>
          <p:spPr bwMode="auto">
            <a:xfrm>
              <a:off x="3950" y="312"/>
              <a:ext cx="1" cy="1"/>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1" y="1"/>
                  </a:cubicBezTo>
                  <a:cubicBezTo>
                    <a:pt x="1"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2" name="Freeform 531"/>
            <p:cNvSpPr/>
            <p:nvPr/>
          </p:nvSpPr>
          <p:spPr bwMode="auto">
            <a:xfrm>
              <a:off x="3950" y="310"/>
              <a:ext cx="5" cy="13"/>
            </a:xfrm>
            <a:custGeom>
              <a:avLst/>
              <a:gdLst>
                <a:gd name="T0" fmla="*/ 0 w 3"/>
                <a:gd name="T1" fmla="*/ 0 h 8"/>
                <a:gd name="T2" fmla="*/ 3 w 3"/>
                <a:gd name="T3" fmla="*/ 8 h 8"/>
                <a:gd name="T4" fmla="*/ 3 w 3"/>
                <a:gd name="T5" fmla="*/ 8 h 8"/>
                <a:gd name="T6" fmla="*/ 1 w 3"/>
                <a:gd name="T7" fmla="*/ 2 h 8"/>
                <a:gd name="T8" fmla="*/ 0 w 3"/>
                <a:gd name="T9" fmla="*/ 1 h 8"/>
                <a:gd name="T10" fmla="*/ 0 w 3"/>
                <a:gd name="T11" fmla="*/ 0 h 8"/>
              </a:gdLst>
              <a:ahLst/>
              <a:cxnLst>
                <a:cxn ang="0">
                  <a:pos x="T0" y="T1"/>
                </a:cxn>
                <a:cxn ang="0">
                  <a:pos x="T2" y="T3"/>
                </a:cxn>
                <a:cxn ang="0">
                  <a:pos x="T4" y="T5"/>
                </a:cxn>
                <a:cxn ang="0">
                  <a:pos x="T6" y="T7"/>
                </a:cxn>
                <a:cxn ang="0">
                  <a:pos x="T8" y="T9"/>
                </a:cxn>
                <a:cxn ang="0">
                  <a:pos x="T10" y="T11"/>
                </a:cxn>
              </a:cxnLst>
              <a:rect l="0" t="0" r="r" b="b"/>
              <a:pathLst>
                <a:path w="3" h="8">
                  <a:moveTo>
                    <a:pt x="0" y="0"/>
                  </a:moveTo>
                  <a:cubicBezTo>
                    <a:pt x="1" y="2"/>
                    <a:pt x="2" y="5"/>
                    <a:pt x="3" y="8"/>
                  </a:cubicBezTo>
                  <a:cubicBezTo>
                    <a:pt x="3" y="8"/>
                    <a:pt x="3" y="8"/>
                    <a:pt x="3" y="8"/>
                  </a:cubicBezTo>
                  <a:cubicBezTo>
                    <a:pt x="2" y="6"/>
                    <a:pt x="2" y="4"/>
                    <a:pt x="1" y="2"/>
                  </a:cubicBezTo>
                  <a:cubicBezTo>
                    <a:pt x="0" y="1"/>
                    <a:pt x="0" y="1"/>
                    <a:pt x="0" y="1"/>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3" name="Freeform 532"/>
            <p:cNvSpPr/>
            <p:nvPr/>
          </p:nvSpPr>
          <p:spPr bwMode="auto">
            <a:xfrm>
              <a:off x="3956" y="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4" name="Freeform 533"/>
            <p:cNvSpPr/>
            <p:nvPr/>
          </p:nvSpPr>
          <p:spPr bwMode="auto">
            <a:xfrm>
              <a:off x="3956" y="325"/>
              <a:ext cx="10" cy="23"/>
            </a:xfrm>
            <a:custGeom>
              <a:avLst/>
              <a:gdLst>
                <a:gd name="T0" fmla="*/ 0 w 6"/>
                <a:gd name="T1" fmla="*/ 0 h 14"/>
                <a:gd name="T2" fmla="*/ 6 w 6"/>
                <a:gd name="T3" fmla="*/ 14 h 14"/>
                <a:gd name="T4" fmla="*/ 4 w 6"/>
                <a:gd name="T5" fmla="*/ 9 h 14"/>
                <a:gd name="T6" fmla="*/ 3 w 6"/>
                <a:gd name="T7" fmla="*/ 7 h 14"/>
                <a:gd name="T8" fmla="*/ 0 w 6"/>
                <a:gd name="T9" fmla="*/ 0 h 14"/>
                <a:gd name="T10" fmla="*/ 0 w 6"/>
                <a:gd name="T11" fmla="*/ 0 h 14"/>
                <a:gd name="T12" fmla="*/ 0 w 6"/>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6" h="14">
                  <a:moveTo>
                    <a:pt x="0" y="0"/>
                  </a:moveTo>
                  <a:cubicBezTo>
                    <a:pt x="2" y="4"/>
                    <a:pt x="4" y="9"/>
                    <a:pt x="6" y="14"/>
                  </a:cubicBezTo>
                  <a:cubicBezTo>
                    <a:pt x="5" y="12"/>
                    <a:pt x="4" y="11"/>
                    <a:pt x="4" y="9"/>
                  </a:cubicBezTo>
                  <a:cubicBezTo>
                    <a:pt x="3" y="8"/>
                    <a:pt x="3" y="8"/>
                    <a:pt x="3" y="7"/>
                  </a:cubicBezTo>
                  <a:cubicBezTo>
                    <a:pt x="2" y="5"/>
                    <a:pt x="1" y="3"/>
                    <a:pt x="0" y="0"/>
                  </a:cubicBezTo>
                  <a:cubicBezTo>
                    <a:pt x="0" y="0"/>
                    <a:pt x="0"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5" name="Freeform 534"/>
            <p:cNvSpPr>
              <a:spLocks noEditPoints="1"/>
            </p:cNvSpPr>
            <p:nvPr/>
          </p:nvSpPr>
          <p:spPr bwMode="auto">
            <a:xfrm>
              <a:off x="3968" y="354"/>
              <a:ext cx="6" cy="15"/>
            </a:xfrm>
            <a:custGeom>
              <a:avLst/>
              <a:gdLst>
                <a:gd name="T0" fmla="*/ 4 w 4"/>
                <a:gd name="T1" fmla="*/ 9 h 9"/>
                <a:gd name="T2" fmla="*/ 4 w 4"/>
                <a:gd name="T3" fmla="*/ 9 h 9"/>
                <a:gd name="T4" fmla="*/ 4 w 4"/>
                <a:gd name="T5" fmla="*/ 9 h 9"/>
                <a:gd name="T6" fmla="*/ 4 w 4"/>
                <a:gd name="T7" fmla="*/ 9 h 9"/>
                <a:gd name="T8" fmla="*/ 4 w 4"/>
                <a:gd name="T9" fmla="*/ 9 h 9"/>
                <a:gd name="T10" fmla="*/ 0 w 4"/>
                <a:gd name="T11" fmla="*/ 0 h 9"/>
                <a:gd name="T12" fmla="*/ 1 w 4"/>
                <a:gd name="T13" fmla="*/ 0 h 9"/>
                <a:gd name="T14" fmla="*/ 0 w 4"/>
                <a:gd name="T15" fmla="*/ 0 h 9"/>
                <a:gd name="T16" fmla="*/ 0 w 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9">
                  <a:moveTo>
                    <a:pt x="4" y="9"/>
                  </a:moveTo>
                  <a:cubicBezTo>
                    <a:pt x="4" y="9"/>
                    <a:pt x="4" y="9"/>
                    <a:pt x="4" y="9"/>
                  </a:cubicBezTo>
                  <a:cubicBezTo>
                    <a:pt x="4" y="9"/>
                    <a:pt x="4" y="9"/>
                    <a:pt x="4" y="9"/>
                  </a:cubicBezTo>
                  <a:cubicBezTo>
                    <a:pt x="4" y="9"/>
                    <a:pt x="4" y="9"/>
                    <a:pt x="4" y="9"/>
                  </a:cubicBezTo>
                  <a:cubicBezTo>
                    <a:pt x="4" y="9"/>
                    <a:pt x="4" y="9"/>
                    <a:pt x="4" y="9"/>
                  </a:cubicBezTo>
                  <a:moveTo>
                    <a:pt x="0" y="0"/>
                  </a:moveTo>
                  <a:cubicBezTo>
                    <a:pt x="1" y="0"/>
                    <a:pt x="1" y="0"/>
                    <a:pt x="1" y="0"/>
                  </a:cubicBezTo>
                  <a:cubicBezTo>
                    <a:pt x="1" y="0"/>
                    <a:pt x="1"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6" name="Freeform 535"/>
            <p:cNvSpPr>
              <a:spLocks noEditPoints="1"/>
            </p:cNvSpPr>
            <p:nvPr/>
          </p:nvSpPr>
          <p:spPr bwMode="auto">
            <a:xfrm>
              <a:off x="3968" y="353"/>
              <a:ext cx="8" cy="19"/>
            </a:xfrm>
            <a:custGeom>
              <a:avLst/>
              <a:gdLst>
                <a:gd name="T0" fmla="*/ 4 w 5"/>
                <a:gd name="T1" fmla="*/ 9 h 12"/>
                <a:gd name="T2" fmla="*/ 5 w 5"/>
                <a:gd name="T3" fmla="*/ 12 h 12"/>
                <a:gd name="T4" fmla="*/ 4 w 5"/>
                <a:gd name="T5" fmla="*/ 10 h 12"/>
                <a:gd name="T6" fmla="*/ 4 w 5"/>
                <a:gd name="T7" fmla="*/ 10 h 12"/>
                <a:gd name="T8" fmla="*/ 4 w 5"/>
                <a:gd name="T9" fmla="*/ 9 h 12"/>
                <a:gd name="T10" fmla="*/ 0 w 5"/>
                <a:gd name="T11" fmla="*/ 0 h 12"/>
                <a:gd name="T12" fmla="*/ 2 w 5"/>
                <a:gd name="T13" fmla="*/ 4 h 12"/>
                <a:gd name="T14" fmla="*/ 1 w 5"/>
                <a:gd name="T15" fmla="*/ 1 h 12"/>
                <a:gd name="T16" fmla="*/ 0 w 5"/>
                <a:gd name="T17" fmla="*/ 1 h 12"/>
                <a:gd name="T18" fmla="*/ 0 w 5"/>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2">
                  <a:moveTo>
                    <a:pt x="4" y="9"/>
                  </a:moveTo>
                  <a:cubicBezTo>
                    <a:pt x="4" y="10"/>
                    <a:pt x="5" y="11"/>
                    <a:pt x="5" y="12"/>
                  </a:cubicBezTo>
                  <a:cubicBezTo>
                    <a:pt x="5" y="11"/>
                    <a:pt x="5" y="11"/>
                    <a:pt x="4" y="10"/>
                  </a:cubicBezTo>
                  <a:cubicBezTo>
                    <a:pt x="4" y="10"/>
                    <a:pt x="4" y="10"/>
                    <a:pt x="4" y="10"/>
                  </a:cubicBezTo>
                  <a:cubicBezTo>
                    <a:pt x="4" y="9"/>
                    <a:pt x="4" y="9"/>
                    <a:pt x="4" y="9"/>
                  </a:cubicBezTo>
                  <a:moveTo>
                    <a:pt x="0" y="0"/>
                  </a:moveTo>
                  <a:cubicBezTo>
                    <a:pt x="1" y="1"/>
                    <a:pt x="1" y="2"/>
                    <a:pt x="2" y="4"/>
                  </a:cubicBezTo>
                  <a:cubicBezTo>
                    <a:pt x="1" y="3"/>
                    <a:pt x="1" y="2"/>
                    <a:pt x="1" y="1"/>
                  </a:cubicBezTo>
                  <a:cubicBezTo>
                    <a:pt x="1" y="1"/>
                    <a:pt x="1" y="1"/>
                    <a:pt x="0" y="1"/>
                  </a:cubicBezTo>
                  <a:cubicBezTo>
                    <a:pt x="0" y="1"/>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7" name="Freeform 536"/>
            <p:cNvSpPr/>
            <p:nvPr/>
          </p:nvSpPr>
          <p:spPr bwMode="auto">
            <a:xfrm>
              <a:off x="3968" y="353"/>
              <a:ext cx="8" cy="21"/>
            </a:xfrm>
            <a:custGeom>
              <a:avLst/>
              <a:gdLst>
                <a:gd name="T0" fmla="*/ 0 w 5"/>
                <a:gd name="T1" fmla="*/ 0 h 13"/>
                <a:gd name="T2" fmla="*/ 5 w 5"/>
                <a:gd name="T3" fmla="*/ 13 h 13"/>
                <a:gd name="T4" fmla="*/ 5 w 5"/>
                <a:gd name="T5" fmla="*/ 12 h 13"/>
                <a:gd name="T6" fmla="*/ 4 w 5"/>
                <a:gd name="T7" fmla="*/ 9 h 13"/>
                <a:gd name="T8" fmla="*/ 4 w 5"/>
                <a:gd name="T9" fmla="*/ 9 h 13"/>
                <a:gd name="T10" fmla="*/ 2 w 5"/>
                <a:gd name="T11" fmla="*/ 4 h 13"/>
                <a:gd name="T12" fmla="*/ 0 w 5"/>
                <a:gd name="T13" fmla="*/ 0 h 13"/>
                <a:gd name="T14" fmla="*/ 0 w 5"/>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3">
                  <a:moveTo>
                    <a:pt x="0" y="0"/>
                  </a:moveTo>
                  <a:cubicBezTo>
                    <a:pt x="2" y="4"/>
                    <a:pt x="4" y="8"/>
                    <a:pt x="5" y="13"/>
                  </a:cubicBezTo>
                  <a:cubicBezTo>
                    <a:pt x="5" y="12"/>
                    <a:pt x="5" y="12"/>
                    <a:pt x="5" y="12"/>
                  </a:cubicBezTo>
                  <a:cubicBezTo>
                    <a:pt x="5" y="11"/>
                    <a:pt x="4" y="10"/>
                    <a:pt x="4" y="9"/>
                  </a:cubicBezTo>
                  <a:cubicBezTo>
                    <a:pt x="4" y="9"/>
                    <a:pt x="4" y="9"/>
                    <a:pt x="4" y="9"/>
                  </a:cubicBezTo>
                  <a:cubicBezTo>
                    <a:pt x="3" y="7"/>
                    <a:pt x="2" y="5"/>
                    <a:pt x="2" y="4"/>
                  </a:cubicBezTo>
                  <a:cubicBezTo>
                    <a:pt x="1" y="2"/>
                    <a:pt x="1" y="1"/>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8" name="Freeform 537"/>
            <p:cNvSpPr>
              <a:spLocks noEditPoints="1"/>
            </p:cNvSpPr>
            <p:nvPr/>
          </p:nvSpPr>
          <p:spPr bwMode="auto">
            <a:xfrm>
              <a:off x="3935" y="277"/>
              <a:ext cx="44" cy="102"/>
            </a:xfrm>
            <a:custGeom>
              <a:avLst/>
              <a:gdLst>
                <a:gd name="T0" fmla="*/ 26 w 27"/>
                <a:gd name="T1" fmla="*/ 60 h 62"/>
                <a:gd name="T2" fmla="*/ 27 w 27"/>
                <a:gd name="T3" fmla="*/ 62 h 62"/>
                <a:gd name="T4" fmla="*/ 26 w 27"/>
                <a:gd name="T5" fmla="*/ 60 h 62"/>
                <a:gd name="T6" fmla="*/ 0 w 27"/>
                <a:gd name="T7" fmla="*/ 0 h 62"/>
                <a:gd name="T8" fmla="*/ 0 w 27"/>
                <a:gd name="T9" fmla="*/ 0 h 62"/>
                <a:gd name="T10" fmla="*/ 26 w 27"/>
                <a:gd name="T11" fmla="*/ 60 h 62"/>
                <a:gd name="T12" fmla="*/ 26 w 27"/>
                <a:gd name="T13" fmla="*/ 60 h 62"/>
                <a:gd name="T14" fmla="*/ 25 w 27"/>
                <a:gd name="T15" fmla="*/ 59 h 62"/>
                <a:gd name="T16" fmla="*/ 20 w 27"/>
                <a:gd name="T17" fmla="*/ 46 h 62"/>
                <a:gd name="T18" fmla="*/ 20 w 27"/>
                <a:gd name="T19" fmla="*/ 45 h 62"/>
                <a:gd name="T20" fmla="*/ 19 w 27"/>
                <a:gd name="T21" fmla="*/ 43 h 62"/>
                <a:gd name="T22" fmla="*/ 13 w 27"/>
                <a:gd name="T23" fmla="*/ 29 h 62"/>
                <a:gd name="T24" fmla="*/ 12 w 27"/>
                <a:gd name="T25" fmla="*/ 28 h 62"/>
                <a:gd name="T26" fmla="*/ 9 w 27"/>
                <a:gd name="T27" fmla="*/ 20 h 62"/>
                <a:gd name="T28" fmla="*/ 9 w 27"/>
                <a:gd name="T29" fmla="*/ 19 h 62"/>
                <a:gd name="T30" fmla="*/ 8 w 27"/>
                <a:gd name="T31" fmla="*/ 18 h 62"/>
                <a:gd name="T32" fmla="*/ 2 w 27"/>
                <a:gd name="T33" fmla="*/ 5 h 62"/>
                <a:gd name="T34" fmla="*/ 2 w 27"/>
                <a:gd name="T35" fmla="*/ 5 h 62"/>
                <a:gd name="T36" fmla="*/ 1 w 27"/>
                <a:gd name="T37" fmla="*/ 4 h 62"/>
                <a:gd name="T38" fmla="*/ 1 w 27"/>
                <a:gd name="T39" fmla="*/ 3 h 62"/>
                <a:gd name="T40" fmla="*/ 0 w 27"/>
                <a:gd name="T41" fmla="*/ 2 h 62"/>
                <a:gd name="T42" fmla="*/ 0 w 27"/>
                <a:gd name="T43" fmla="*/ 1 h 62"/>
                <a:gd name="T44" fmla="*/ 0 w 27"/>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 h="62">
                  <a:moveTo>
                    <a:pt x="26" y="60"/>
                  </a:moveTo>
                  <a:cubicBezTo>
                    <a:pt x="26" y="61"/>
                    <a:pt x="26" y="61"/>
                    <a:pt x="27" y="62"/>
                  </a:cubicBezTo>
                  <a:cubicBezTo>
                    <a:pt x="26" y="61"/>
                    <a:pt x="26" y="61"/>
                    <a:pt x="26" y="60"/>
                  </a:cubicBezTo>
                  <a:moveTo>
                    <a:pt x="0" y="0"/>
                  </a:moveTo>
                  <a:cubicBezTo>
                    <a:pt x="0" y="0"/>
                    <a:pt x="0" y="0"/>
                    <a:pt x="0" y="0"/>
                  </a:cubicBezTo>
                  <a:cubicBezTo>
                    <a:pt x="8" y="17"/>
                    <a:pt x="17" y="38"/>
                    <a:pt x="26" y="60"/>
                  </a:cubicBezTo>
                  <a:cubicBezTo>
                    <a:pt x="26" y="60"/>
                    <a:pt x="26" y="60"/>
                    <a:pt x="26" y="60"/>
                  </a:cubicBezTo>
                  <a:cubicBezTo>
                    <a:pt x="26" y="60"/>
                    <a:pt x="26" y="59"/>
                    <a:pt x="25" y="59"/>
                  </a:cubicBezTo>
                  <a:cubicBezTo>
                    <a:pt x="24" y="54"/>
                    <a:pt x="22" y="50"/>
                    <a:pt x="20" y="46"/>
                  </a:cubicBezTo>
                  <a:cubicBezTo>
                    <a:pt x="20" y="46"/>
                    <a:pt x="20" y="46"/>
                    <a:pt x="20" y="45"/>
                  </a:cubicBezTo>
                  <a:cubicBezTo>
                    <a:pt x="20" y="45"/>
                    <a:pt x="19" y="44"/>
                    <a:pt x="19" y="43"/>
                  </a:cubicBezTo>
                  <a:cubicBezTo>
                    <a:pt x="17" y="38"/>
                    <a:pt x="15" y="33"/>
                    <a:pt x="13" y="29"/>
                  </a:cubicBezTo>
                  <a:cubicBezTo>
                    <a:pt x="13" y="29"/>
                    <a:pt x="12" y="28"/>
                    <a:pt x="12" y="28"/>
                  </a:cubicBezTo>
                  <a:cubicBezTo>
                    <a:pt x="11" y="25"/>
                    <a:pt x="10" y="22"/>
                    <a:pt x="9" y="20"/>
                  </a:cubicBezTo>
                  <a:cubicBezTo>
                    <a:pt x="9" y="19"/>
                    <a:pt x="9" y="19"/>
                    <a:pt x="9" y="19"/>
                  </a:cubicBezTo>
                  <a:cubicBezTo>
                    <a:pt x="8" y="19"/>
                    <a:pt x="8" y="18"/>
                    <a:pt x="8" y="18"/>
                  </a:cubicBezTo>
                  <a:cubicBezTo>
                    <a:pt x="6" y="14"/>
                    <a:pt x="4" y="9"/>
                    <a:pt x="2" y="5"/>
                  </a:cubicBezTo>
                  <a:cubicBezTo>
                    <a:pt x="2" y="5"/>
                    <a:pt x="2" y="5"/>
                    <a:pt x="2" y="5"/>
                  </a:cubicBezTo>
                  <a:cubicBezTo>
                    <a:pt x="2" y="5"/>
                    <a:pt x="2" y="4"/>
                    <a:pt x="1" y="4"/>
                  </a:cubicBezTo>
                  <a:cubicBezTo>
                    <a:pt x="1" y="3"/>
                    <a:pt x="1" y="3"/>
                    <a:pt x="1" y="3"/>
                  </a:cubicBezTo>
                  <a:cubicBezTo>
                    <a:pt x="1" y="3"/>
                    <a:pt x="1" y="2"/>
                    <a:pt x="0" y="2"/>
                  </a:cubicBezTo>
                  <a:cubicBezTo>
                    <a:pt x="0" y="2"/>
                    <a:pt x="0" y="1"/>
                    <a:pt x="0" y="1"/>
                  </a:cubicBezTo>
                  <a:cubicBezTo>
                    <a:pt x="0" y="1"/>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9" name="Freeform 538"/>
            <p:cNvSpPr/>
            <p:nvPr/>
          </p:nvSpPr>
          <p:spPr bwMode="auto">
            <a:xfrm>
              <a:off x="3981" y="384"/>
              <a:ext cx="1" cy="3"/>
            </a:xfrm>
            <a:custGeom>
              <a:avLst/>
              <a:gdLst>
                <a:gd name="T0" fmla="*/ 0 w 1"/>
                <a:gd name="T1" fmla="*/ 0 h 2"/>
                <a:gd name="T2" fmla="*/ 1 w 1"/>
                <a:gd name="T3" fmla="*/ 2 h 2"/>
                <a:gd name="T4" fmla="*/ 0 w 1"/>
                <a:gd name="T5" fmla="*/ 0 h 2"/>
                <a:gd name="T6" fmla="*/ 0 w 1"/>
                <a:gd name="T7" fmla="*/ 0 h 2"/>
              </a:gdLst>
              <a:ahLst/>
              <a:cxnLst>
                <a:cxn ang="0">
                  <a:pos x="T0" y="T1"/>
                </a:cxn>
                <a:cxn ang="0">
                  <a:pos x="T2" y="T3"/>
                </a:cxn>
                <a:cxn ang="0">
                  <a:pos x="T4" y="T5"/>
                </a:cxn>
                <a:cxn ang="0">
                  <a:pos x="T6" y="T7"/>
                </a:cxn>
              </a:cxnLst>
              <a:rect l="0" t="0" r="r" b="b"/>
              <a:pathLst>
                <a:path w="1" h="2">
                  <a:moveTo>
                    <a:pt x="0" y="0"/>
                  </a:moveTo>
                  <a:cubicBezTo>
                    <a:pt x="0" y="1"/>
                    <a:pt x="1" y="2"/>
                    <a:pt x="1" y="2"/>
                  </a:cubicBezTo>
                  <a:cubicBezTo>
                    <a:pt x="1" y="2"/>
                    <a:pt x="0" y="1"/>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0" name="Freeform 539"/>
            <p:cNvSpPr>
              <a:spLocks noEditPoints="1"/>
            </p:cNvSpPr>
            <p:nvPr/>
          </p:nvSpPr>
          <p:spPr bwMode="auto">
            <a:xfrm>
              <a:off x="3979" y="382"/>
              <a:ext cx="3" cy="7"/>
            </a:xfrm>
            <a:custGeom>
              <a:avLst/>
              <a:gdLst>
                <a:gd name="T0" fmla="*/ 1 w 2"/>
                <a:gd name="T1" fmla="*/ 1 h 4"/>
                <a:gd name="T2" fmla="*/ 2 w 2"/>
                <a:gd name="T3" fmla="*/ 4 h 4"/>
                <a:gd name="T4" fmla="*/ 2 w 2"/>
                <a:gd name="T5" fmla="*/ 3 h 4"/>
                <a:gd name="T6" fmla="*/ 1 w 2"/>
                <a:gd name="T7" fmla="*/ 1 h 4"/>
                <a:gd name="T8" fmla="*/ 1 w 2"/>
                <a:gd name="T9" fmla="*/ 1 h 4"/>
                <a:gd name="T10" fmla="*/ 0 w 2"/>
                <a:gd name="T11" fmla="*/ 0 h 4"/>
                <a:gd name="T12" fmla="*/ 1 w 2"/>
                <a:gd name="T13" fmla="*/ 1 h 4"/>
                <a:gd name="T14" fmla="*/ 1 w 2"/>
                <a:gd name="T15" fmla="*/ 0 h 4"/>
                <a:gd name="T16" fmla="*/ 0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1"/>
                  </a:moveTo>
                  <a:cubicBezTo>
                    <a:pt x="1" y="2"/>
                    <a:pt x="2" y="3"/>
                    <a:pt x="2" y="4"/>
                  </a:cubicBezTo>
                  <a:cubicBezTo>
                    <a:pt x="2" y="4"/>
                    <a:pt x="2" y="4"/>
                    <a:pt x="2" y="3"/>
                  </a:cubicBezTo>
                  <a:cubicBezTo>
                    <a:pt x="2" y="3"/>
                    <a:pt x="1" y="2"/>
                    <a:pt x="1" y="1"/>
                  </a:cubicBezTo>
                  <a:cubicBezTo>
                    <a:pt x="1" y="1"/>
                    <a:pt x="1" y="1"/>
                    <a:pt x="1" y="1"/>
                  </a:cubicBezTo>
                  <a:moveTo>
                    <a:pt x="0" y="0"/>
                  </a:moveTo>
                  <a:cubicBezTo>
                    <a:pt x="1" y="0"/>
                    <a:pt x="1" y="1"/>
                    <a:pt x="1" y="1"/>
                  </a:cubicBezTo>
                  <a:cubicBezTo>
                    <a:pt x="1" y="1"/>
                    <a:pt x="1" y="0"/>
                    <a:pt x="1" y="0"/>
                  </a:cubicBezTo>
                  <a:cubicBezTo>
                    <a:pt x="1"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1" name="Freeform 540"/>
            <p:cNvSpPr/>
            <p:nvPr/>
          </p:nvSpPr>
          <p:spPr bwMode="auto">
            <a:xfrm>
              <a:off x="3979" y="380"/>
              <a:ext cx="5" cy="12"/>
            </a:xfrm>
            <a:custGeom>
              <a:avLst/>
              <a:gdLst>
                <a:gd name="T0" fmla="*/ 0 w 3"/>
                <a:gd name="T1" fmla="*/ 0 h 7"/>
                <a:gd name="T2" fmla="*/ 0 w 3"/>
                <a:gd name="T3" fmla="*/ 0 h 7"/>
                <a:gd name="T4" fmla="*/ 3 w 3"/>
                <a:gd name="T5" fmla="*/ 7 h 7"/>
                <a:gd name="T6" fmla="*/ 2 w 3"/>
                <a:gd name="T7" fmla="*/ 5 h 7"/>
                <a:gd name="T8" fmla="*/ 1 w 3"/>
                <a:gd name="T9" fmla="*/ 2 h 7"/>
                <a:gd name="T10" fmla="*/ 1 w 3"/>
                <a:gd name="T11" fmla="*/ 2 h 7"/>
                <a:gd name="T12" fmla="*/ 1 w 3"/>
                <a:gd name="T13" fmla="*/ 2 h 7"/>
                <a:gd name="T14" fmla="*/ 0 w 3"/>
                <a:gd name="T15" fmla="*/ 1 h 7"/>
                <a:gd name="T16" fmla="*/ 0 w 3"/>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7">
                  <a:moveTo>
                    <a:pt x="0" y="0"/>
                  </a:moveTo>
                  <a:cubicBezTo>
                    <a:pt x="0" y="0"/>
                    <a:pt x="0" y="0"/>
                    <a:pt x="0" y="0"/>
                  </a:cubicBezTo>
                  <a:cubicBezTo>
                    <a:pt x="1" y="2"/>
                    <a:pt x="2" y="5"/>
                    <a:pt x="3" y="7"/>
                  </a:cubicBezTo>
                  <a:cubicBezTo>
                    <a:pt x="3" y="7"/>
                    <a:pt x="3" y="6"/>
                    <a:pt x="2" y="5"/>
                  </a:cubicBezTo>
                  <a:cubicBezTo>
                    <a:pt x="2" y="4"/>
                    <a:pt x="1" y="3"/>
                    <a:pt x="1" y="2"/>
                  </a:cubicBezTo>
                  <a:cubicBezTo>
                    <a:pt x="1" y="2"/>
                    <a:pt x="1" y="2"/>
                    <a:pt x="1" y="2"/>
                  </a:cubicBezTo>
                  <a:cubicBezTo>
                    <a:pt x="1" y="2"/>
                    <a:pt x="1" y="2"/>
                    <a:pt x="1" y="2"/>
                  </a:cubicBezTo>
                  <a:cubicBezTo>
                    <a:pt x="1" y="2"/>
                    <a:pt x="1" y="1"/>
                    <a:pt x="0" y="1"/>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2" name="Oval 541"/>
            <p:cNvSpPr>
              <a:spLocks noChangeArrowheads="1"/>
            </p:cNvSpPr>
            <p:nvPr/>
          </p:nvSpPr>
          <p:spPr bwMode="auto">
            <a:xfrm>
              <a:off x="3927" y="261"/>
              <a:ext cx="1" cy="1"/>
            </a:xfrm>
            <a:prstGeom prst="ellipse">
              <a:avLst/>
            </a:pr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3" name="Freeform 542"/>
            <p:cNvSpPr/>
            <p:nvPr/>
          </p:nvSpPr>
          <p:spPr bwMode="auto">
            <a:xfrm>
              <a:off x="3923" y="255"/>
              <a:ext cx="5" cy="8"/>
            </a:xfrm>
            <a:custGeom>
              <a:avLst/>
              <a:gdLst>
                <a:gd name="T0" fmla="*/ 0 w 3"/>
                <a:gd name="T1" fmla="*/ 0 h 5"/>
                <a:gd name="T2" fmla="*/ 0 w 3"/>
                <a:gd name="T3" fmla="*/ 0 h 5"/>
                <a:gd name="T4" fmla="*/ 0 w 3"/>
                <a:gd name="T5" fmla="*/ 1 h 5"/>
                <a:gd name="T6" fmla="*/ 1 w 3"/>
                <a:gd name="T7" fmla="*/ 1 h 5"/>
                <a:gd name="T8" fmla="*/ 3 w 3"/>
                <a:gd name="T9" fmla="*/ 5 h 5"/>
                <a:gd name="T10" fmla="*/ 2 w 3"/>
                <a:gd name="T11" fmla="*/ 4 h 5"/>
                <a:gd name="T12" fmla="*/ 2 w 3"/>
                <a:gd name="T13" fmla="*/ 4 h 5"/>
                <a:gd name="T14" fmla="*/ 2 w 3"/>
                <a:gd name="T15" fmla="*/ 3 h 5"/>
                <a:gd name="T16" fmla="*/ 0 w 3"/>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0" y="0"/>
                  </a:moveTo>
                  <a:cubicBezTo>
                    <a:pt x="0" y="0"/>
                    <a:pt x="0" y="0"/>
                    <a:pt x="0" y="0"/>
                  </a:cubicBezTo>
                  <a:cubicBezTo>
                    <a:pt x="0" y="0"/>
                    <a:pt x="0" y="0"/>
                    <a:pt x="0" y="1"/>
                  </a:cubicBezTo>
                  <a:cubicBezTo>
                    <a:pt x="0" y="1"/>
                    <a:pt x="1" y="1"/>
                    <a:pt x="1" y="1"/>
                  </a:cubicBezTo>
                  <a:cubicBezTo>
                    <a:pt x="1" y="3"/>
                    <a:pt x="2" y="4"/>
                    <a:pt x="3" y="5"/>
                  </a:cubicBezTo>
                  <a:cubicBezTo>
                    <a:pt x="2" y="5"/>
                    <a:pt x="2" y="5"/>
                    <a:pt x="2" y="4"/>
                  </a:cubicBezTo>
                  <a:cubicBezTo>
                    <a:pt x="2" y="4"/>
                    <a:pt x="2" y="4"/>
                    <a:pt x="2" y="4"/>
                  </a:cubicBezTo>
                  <a:cubicBezTo>
                    <a:pt x="2" y="3"/>
                    <a:pt x="2" y="3"/>
                    <a:pt x="2" y="3"/>
                  </a:cubicBezTo>
                  <a:cubicBezTo>
                    <a:pt x="1" y="2"/>
                    <a:pt x="1"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4" name="Freeform 543"/>
            <p:cNvSpPr/>
            <p:nvPr/>
          </p:nvSpPr>
          <p:spPr bwMode="auto">
            <a:xfrm>
              <a:off x="3925" y="256"/>
              <a:ext cx="3" cy="8"/>
            </a:xfrm>
            <a:custGeom>
              <a:avLst/>
              <a:gdLst>
                <a:gd name="T0" fmla="*/ 0 w 2"/>
                <a:gd name="T1" fmla="*/ 0 h 5"/>
                <a:gd name="T2" fmla="*/ 2 w 2"/>
                <a:gd name="T3" fmla="*/ 5 h 5"/>
                <a:gd name="T4" fmla="*/ 2 w 2"/>
                <a:gd name="T5" fmla="*/ 5 h 5"/>
                <a:gd name="T6" fmla="*/ 2 w 2"/>
                <a:gd name="T7" fmla="*/ 4 h 5"/>
                <a:gd name="T8" fmla="*/ 0 w 2"/>
                <a:gd name="T9" fmla="*/ 0 h 5"/>
              </a:gdLst>
              <a:ahLst/>
              <a:cxnLst>
                <a:cxn ang="0">
                  <a:pos x="T0" y="T1"/>
                </a:cxn>
                <a:cxn ang="0">
                  <a:pos x="T2" y="T3"/>
                </a:cxn>
                <a:cxn ang="0">
                  <a:pos x="T4" y="T5"/>
                </a:cxn>
                <a:cxn ang="0">
                  <a:pos x="T6" y="T7"/>
                </a:cxn>
                <a:cxn ang="0">
                  <a:pos x="T8" y="T9"/>
                </a:cxn>
              </a:cxnLst>
              <a:rect l="0" t="0" r="r" b="b"/>
              <a:pathLst>
                <a:path w="2" h="5">
                  <a:moveTo>
                    <a:pt x="0" y="0"/>
                  </a:moveTo>
                  <a:cubicBezTo>
                    <a:pt x="0" y="2"/>
                    <a:pt x="1" y="3"/>
                    <a:pt x="2" y="5"/>
                  </a:cubicBezTo>
                  <a:cubicBezTo>
                    <a:pt x="2" y="5"/>
                    <a:pt x="2" y="5"/>
                    <a:pt x="2" y="5"/>
                  </a:cubicBezTo>
                  <a:cubicBezTo>
                    <a:pt x="2" y="5"/>
                    <a:pt x="2" y="5"/>
                    <a:pt x="2" y="4"/>
                  </a:cubicBezTo>
                  <a:cubicBezTo>
                    <a:pt x="1" y="3"/>
                    <a:pt x="0" y="2"/>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5" name="Freeform 544"/>
            <p:cNvSpPr/>
            <p:nvPr/>
          </p:nvSpPr>
          <p:spPr bwMode="auto">
            <a:xfrm>
              <a:off x="3986" y="395"/>
              <a:ext cx="5" cy="13"/>
            </a:xfrm>
            <a:custGeom>
              <a:avLst/>
              <a:gdLst>
                <a:gd name="T0" fmla="*/ 0 w 3"/>
                <a:gd name="T1" fmla="*/ 0 h 8"/>
                <a:gd name="T2" fmla="*/ 3 w 3"/>
                <a:gd name="T3" fmla="*/ 8 h 8"/>
                <a:gd name="T4" fmla="*/ 0 w 3"/>
                <a:gd name="T5" fmla="*/ 0 h 8"/>
              </a:gdLst>
              <a:ahLst/>
              <a:cxnLst>
                <a:cxn ang="0">
                  <a:pos x="T0" y="T1"/>
                </a:cxn>
                <a:cxn ang="0">
                  <a:pos x="T2" y="T3"/>
                </a:cxn>
                <a:cxn ang="0">
                  <a:pos x="T4" y="T5"/>
                </a:cxn>
              </a:cxnLst>
              <a:rect l="0" t="0" r="r" b="b"/>
              <a:pathLst>
                <a:path w="3" h="8">
                  <a:moveTo>
                    <a:pt x="0" y="0"/>
                  </a:moveTo>
                  <a:cubicBezTo>
                    <a:pt x="1" y="3"/>
                    <a:pt x="2" y="5"/>
                    <a:pt x="3" y="8"/>
                  </a:cubicBezTo>
                  <a:cubicBezTo>
                    <a:pt x="2" y="5"/>
                    <a:pt x="1" y="3"/>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6" name="Freeform 545"/>
            <p:cNvSpPr/>
            <p:nvPr/>
          </p:nvSpPr>
          <p:spPr bwMode="auto">
            <a:xfrm>
              <a:off x="3928" y="266"/>
              <a:ext cx="2" cy="3"/>
            </a:xfrm>
            <a:custGeom>
              <a:avLst/>
              <a:gdLst>
                <a:gd name="T0" fmla="*/ 0 w 1"/>
                <a:gd name="T1" fmla="*/ 0 h 2"/>
                <a:gd name="T2" fmla="*/ 1 w 1"/>
                <a:gd name="T3" fmla="*/ 2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1" y="0"/>
                    <a:pt x="1" y="1"/>
                    <a:pt x="1" y="2"/>
                  </a:cubicBezTo>
                  <a:cubicBezTo>
                    <a:pt x="1" y="2"/>
                    <a:pt x="1" y="2"/>
                    <a:pt x="1" y="2"/>
                  </a:cubicBezTo>
                  <a:cubicBezTo>
                    <a:pt x="1" y="1"/>
                    <a:pt x="1"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7" name="Freeform 546"/>
            <p:cNvSpPr>
              <a:spLocks noEditPoints="1"/>
            </p:cNvSpPr>
            <p:nvPr/>
          </p:nvSpPr>
          <p:spPr bwMode="auto">
            <a:xfrm>
              <a:off x="3928" y="266"/>
              <a:ext cx="5" cy="10"/>
            </a:xfrm>
            <a:custGeom>
              <a:avLst/>
              <a:gdLst>
                <a:gd name="T0" fmla="*/ 1 w 3"/>
                <a:gd name="T1" fmla="*/ 2 h 6"/>
                <a:gd name="T2" fmla="*/ 3 w 3"/>
                <a:gd name="T3" fmla="*/ 6 h 6"/>
                <a:gd name="T4" fmla="*/ 3 w 3"/>
                <a:gd name="T5" fmla="*/ 6 h 6"/>
                <a:gd name="T6" fmla="*/ 3 w 3"/>
                <a:gd name="T7" fmla="*/ 5 h 6"/>
                <a:gd name="T8" fmla="*/ 1 w 3"/>
                <a:gd name="T9" fmla="*/ 2 h 6"/>
                <a:gd name="T10" fmla="*/ 0 w 3"/>
                <a:gd name="T11" fmla="*/ 0 h 6"/>
                <a:gd name="T12" fmla="*/ 1 w 3"/>
                <a:gd name="T13" fmla="*/ 2 h 6"/>
                <a:gd name="T14" fmla="*/ 0 w 3"/>
                <a:gd name="T15" fmla="*/ 0 h 6"/>
                <a:gd name="T16" fmla="*/ 0 w 3"/>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6">
                  <a:moveTo>
                    <a:pt x="1" y="2"/>
                  </a:moveTo>
                  <a:cubicBezTo>
                    <a:pt x="2" y="3"/>
                    <a:pt x="3" y="5"/>
                    <a:pt x="3" y="6"/>
                  </a:cubicBezTo>
                  <a:cubicBezTo>
                    <a:pt x="3" y="6"/>
                    <a:pt x="3" y="6"/>
                    <a:pt x="3" y="6"/>
                  </a:cubicBezTo>
                  <a:cubicBezTo>
                    <a:pt x="3" y="6"/>
                    <a:pt x="3" y="5"/>
                    <a:pt x="3" y="5"/>
                  </a:cubicBezTo>
                  <a:cubicBezTo>
                    <a:pt x="2" y="4"/>
                    <a:pt x="2" y="3"/>
                    <a:pt x="1" y="2"/>
                  </a:cubicBezTo>
                  <a:moveTo>
                    <a:pt x="0" y="0"/>
                  </a:moveTo>
                  <a:cubicBezTo>
                    <a:pt x="1" y="0"/>
                    <a:pt x="1" y="1"/>
                    <a:pt x="1" y="2"/>
                  </a:cubicBezTo>
                  <a:cubicBezTo>
                    <a:pt x="1" y="1"/>
                    <a:pt x="1"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8" name="Oval 547"/>
            <p:cNvSpPr>
              <a:spLocks noChangeArrowheads="1"/>
            </p:cNvSpPr>
            <p:nvPr/>
          </p:nvSpPr>
          <p:spPr bwMode="auto">
            <a:xfrm>
              <a:off x="3932" y="273"/>
              <a:ext cx="1" cy="1"/>
            </a:xfrm>
            <a:prstGeom prst="ellipse">
              <a:avLst/>
            </a:pr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9" name="Freeform 548"/>
            <p:cNvSpPr/>
            <p:nvPr/>
          </p:nvSpPr>
          <p:spPr bwMode="auto">
            <a:xfrm>
              <a:off x="3930" y="269"/>
              <a:ext cx="3" cy="5"/>
            </a:xfrm>
            <a:custGeom>
              <a:avLst/>
              <a:gdLst>
                <a:gd name="T0" fmla="*/ 0 w 2"/>
                <a:gd name="T1" fmla="*/ 0 h 3"/>
                <a:gd name="T2" fmla="*/ 0 w 2"/>
                <a:gd name="T3" fmla="*/ 0 h 3"/>
                <a:gd name="T4" fmla="*/ 0 w 2"/>
                <a:gd name="T5" fmla="*/ 0 h 3"/>
                <a:gd name="T6" fmla="*/ 2 w 2"/>
                <a:gd name="T7" fmla="*/ 3 h 3"/>
                <a:gd name="T8" fmla="*/ 1 w 2"/>
                <a:gd name="T9" fmla="*/ 2 h 3"/>
                <a:gd name="T10" fmla="*/ 1 w 2"/>
                <a:gd name="T11" fmla="*/ 2 h 3"/>
                <a:gd name="T12" fmla="*/ 1 w 2"/>
                <a:gd name="T13" fmla="*/ 1 h 3"/>
                <a:gd name="T14" fmla="*/ 1 w 2"/>
                <a:gd name="T15" fmla="*/ 1 h 3"/>
                <a:gd name="T16" fmla="*/ 0 w 2"/>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3">
                  <a:moveTo>
                    <a:pt x="0" y="0"/>
                  </a:moveTo>
                  <a:cubicBezTo>
                    <a:pt x="0" y="0"/>
                    <a:pt x="0" y="0"/>
                    <a:pt x="0" y="0"/>
                  </a:cubicBezTo>
                  <a:cubicBezTo>
                    <a:pt x="0" y="0"/>
                    <a:pt x="0" y="0"/>
                    <a:pt x="0" y="0"/>
                  </a:cubicBezTo>
                  <a:cubicBezTo>
                    <a:pt x="1" y="1"/>
                    <a:pt x="1" y="2"/>
                    <a:pt x="2" y="3"/>
                  </a:cubicBezTo>
                  <a:cubicBezTo>
                    <a:pt x="2" y="3"/>
                    <a:pt x="2" y="3"/>
                    <a:pt x="1" y="2"/>
                  </a:cubicBezTo>
                  <a:cubicBezTo>
                    <a:pt x="1" y="2"/>
                    <a:pt x="1" y="2"/>
                    <a:pt x="1" y="2"/>
                  </a:cubicBezTo>
                  <a:cubicBezTo>
                    <a:pt x="1" y="2"/>
                    <a:pt x="1" y="2"/>
                    <a:pt x="1" y="1"/>
                  </a:cubicBezTo>
                  <a:cubicBezTo>
                    <a:pt x="1" y="1"/>
                    <a:pt x="1" y="1"/>
                    <a:pt x="1" y="1"/>
                  </a:cubicBezTo>
                  <a:cubicBezTo>
                    <a:pt x="1" y="1"/>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0" name="Freeform 549"/>
            <p:cNvSpPr/>
            <p:nvPr/>
          </p:nvSpPr>
          <p:spPr bwMode="auto">
            <a:xfrm>
              <a:off x="3874" y="161"/>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1"/>
                  </a:cubicBezTo>
                  <a:cubicBezTo>
                    <a:pt x="1" y="1"/>
                    <a:pt x="1" y="1"/>
                    <a:pt x="1" y="1"/>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1" name="Freeform 550"/>
            <p:cNvSpPr/>
            <p:nvPr/>
          </p:nvSpPr>
          <p:spPr bwMode="auto">
            <a:xfrm>
              <a:off x="3874" y="161"/>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1"/>
                  </a:cubicBezTo>
                  <a:cubicBezTo>
                    <a:pt x="1" y="1"/>
                    <a:pt x="1" y="1"/>
                    <a:pt x="1" y="1"/>
                  </a:cubicBezTo>
                  <a:cubicBezTo>
                    <a:pt x="0"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2" name="Freeform 551"/>
            <p:cNvSpPr/>
            <p:nvPr/>
          </p:nvSpPr>
          <p:spPr bwMode="auto">
            <a:xfrm>
              <a:off x="3874" y="160"/>
              <a:ext cx="2" cy="3"/>
            </a:xfrm>
            <a:custGeom>
              <a:avLst/>
              <a:gdLst>
                <a:gd name="T0" fmla="*/ 0 w 1"/>
                <a:gd name="T1" fmla="*/ 0 h 2"/>
                <a:gd name="T2" fmla="*/ 1 w 1"/>
                <a:gd name="T3" fmla="*/ 2 h 2"/>
                <a:gd name="T4" fmla="*/ 1 w 1"/>
                <a:gd name="T5" fmla="*/ 2 h 2"/>
                <a:gd name="T6" fmla="*/ 0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0" y="1"/>
                    <a:pt x="1" y="2"/>
                  </a:cubicBezTo>
                  <a:cubicBezTo>
                    <a:pt x="1" y="2"/>
                    <a:pt x="1" y="2"/>
                    <a:pt x="1" y="2"/>
                  </a:cubicBezTo>
                  <a:cubicBezTo>
                    <a:pt x="0" y="1"/>
                    <a:pt x="0" y="1"/>
                    <a:pt x="0" y="1"/>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3" name="Freeform 552"/>
            <p:cNvSpPr/>
            <p:nvPr/>
          </p:nvSpPr>
          <p:spPr bwMode="auto">
            <a:xfrm>
              <a:off x="3874" y="160"/>
              <a:ext cx="2" cy="3"/>
            </a:xfrm>
            <a:custGeom>
              <a:avLst/>
              <a:gdLst>
                <a:gd name="T0" fmla="*/ 0 w 1"/>
                <a:gd name="T1" fmla="*/ 0 h 2"/>
                <a:gd name="T2" fmla="*/ 0 w 1"/>
                <a:gd name="T3" fmla="*/ 0 h 2"/>
                <a:gd name="T4" fmla="*/ 1 w 1"/>
                <a:gd name="T5" fmla="*/ 2 h 2"/>
                <a:gd name="T6" fmla="*/ 1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1" y="2"/>
                  </a:cubicBezTo>
                  <a:cubicBezTo>
                    <a:pt x="1" y="2"/>
                    <a:pt x="1" y="2"/>
                    <a:pt x="1" y="2"/>
                  </a:cubicBezTo>
                  <a:cubicBezTo>
                    <a:pt x="1" y="2"/>
                    <a:pt x="1" y="2"/>
                    <a:pt x="1" y="2"/>
                  </a:cubicBezTo>
                  <a:cubicBezTo>
                    <a:pt x="0" y="1"/>
                    <a:pt x="0" y="1"/>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4" name="Freeform 553"/>
            <p:cNvSpPr/>
            <p:nvPr/>
          </p:nvSpPr>
          <p:spPr bwMode="auto">
            <a:xfrm>
              <a:off x="3873" y="1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5" name="Freeform 554"/>
            <p:cNvSpPr/>
            <p:nvPr/>
          </p:nvSpPr>
          <p:spPr bwMode="auto">
            <a:xfrm>
              <a:off x="3873" y="156"/>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1"/>
                    <a:pt x="0" y="1"/>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6" name="Freeform 555"/>
            <p:cNvSpPr/>
            <p:nvPr/>
          </p:nvSpPr>
          <p:spPr bwMode="auto">
            <a:xfrm>
              <a:off x="3873" y="156"/>
              <a:ext cx="0" cy="2"/>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7" name="Freeform 556"/>
            <p:cNvSpPr/>
            <p:nvPr/>
          </p:nvSpPr>
          <p:spPr bwMode="auto">
            <a:xfrm>
              <a:off x="3871" y="156"/>
              <a:ext cx="2" cy="4"/>
            </a:xfrm>
            <a:custGeom>
              <a:avLst/>
              <a:gdLst>
                <a:gd name="T0" fmla="*/ 0 w 1"/>
                <a:gd name="T1" fmla="*/ 0 h 2"/>
                <a:gd name="T2" fmla="*/ 1 w 1"/>
                <a:gd name="T3" fmla="*/ 0 h 2"/>
                <a:gd name="T4" fmla="*/ 1 w 1"/>
                <a:gd name="T5" fmla="*/ 1 h 2"/>
                <a:gd name="T6" fmla="*/ 1 w 1"/>
                <a:gd name="T7" fmla="*/ 2 h 2"/>
                <a:gd name="T8" fmla="*/ 1 w 1"/>
                <a:gd name="T9" fmla="*/ 1 h 2"/>
                <a:gd name="T10" fmla="*/ 1 w 1"/>
                <a:gd name="T11" fmla="*/ 0 h 2"/>
                <a:gd name="T12" fmla="*/ 0 w 1"/>
                <a:gd name="T13" fmla="*/ 0 h 2"/>
                <a:gd name="T14" fmla="*/ 0 w 1"/>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0"/>
                  </a:moveTo>
                  <a:cubicBezTo>
                    <a:pt x="1" y="0"/>
                    <a:pt x="1" y="0"/>
                    <a:pt x="1" y="0"/>
                  </a:cubicBezTo>
                  <a:cubicBezTo>
                    <a:pt x="1" y="1"/>
                    <a:pt x="1" y="1"/>
                    <a:pt x="1" y="1"/>
                  </a:cubicBezTo>
                  <a:cubicBezTo>
                    <a:pt x="1" y="2"/>
                    <a:pt x="1" y="2"/>
                    <a:pt x="1" y="2"/>
                  </a:cubicBezTo>
                  <a:cubicBezTo>
                    <a:pt x="1" y="2"/>
                    <a:pt x="1" y="1"/>
                    <a:pt x="1" y="1"/>
                  </a:cubicBezTo>
                  <a:cubicBezTo>
                    <a:pt x="1" y="1"/>
                    <a:pt x="1" y="1"/>
                    <a:pt x="1"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8" name="Freeform 557"/>
            <p:cNvSpPr/>
            <p:nvPr/>
          </p:nvSpPr>
          <p:spPr bwMode="auto">
            <a:xfrm>
              <a:off x="3876" y="165"/>
              <a:ext cx="2"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9" name="Freeform 558"/>
            <p:cNvSpPr/>
            <p:nvPr/>
          </p:nvSpPr>
          <p:spPr bwMode="auto">
            <a:xfrm>
              <a:off x="3878" y="166"/>
              <a:ext cx="1" cy="2"/>
            </a:xfrm>
            <a:custGeom>
              <a:avLst/>
              <a:gdLst>
                <a:gd name="T0" fmla="*/ 0 w 1"/>
                <a:gd name="T1" fmla="*/ 0 h 1"/>
                <a:gd name="T2" fmla="*/ 0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1"/>
                    <a:pt x="0" y="1"/>
                  </a:cubicBezTo>
                  <a:cubicBezTo>
                    <a:pt x="0" y="1"/>
                    <a:pt x="0" y="1"/>
                    <a:pt x="1" y="1"/>
                  </a:cubicBezTo>
                  <a:cubicBezTo>
                    <a:pt x="1" y="1"/>
                    <a:pt x="1" y="1"/>
                    <a:pt x="1" y="1"/>
                  </a:cubicBezTo>
                  <a:cubicBezTo>
                    <a:pt x="0" y="1"/>
                    <a:pt x="0" y="1"/>
                    <a:pt x="0" y="1"/>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0" name="Freeform 559"/>
            <p:cNvSpPr/>
            <p:nvPr/>
          </p:nvSpPr>
          <p:spPr bwMode="auto">
            <a:xfrm>
              <a:off x="3878" y="166"/>
              <a:ext cx="0" cy="2"/>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1" name="Freeform 560"/>
            <p:cNvSpPr/>
            <p:nvPr/>
          </p:nvSpPr>
          <p:spPr bwMode="auto">
            <a:xfrm>
              <a:off x="3878" y="166"/>
              <a:ext cx="0" cy="2"/>
            </a:xfrm>
            <a:custGeom>
              <a:avLst/>
              <a:gdLst>
                <a:gd name="T0" fmla="*/ 0 h 1"/>
                <a:gd name="T1" fmla="*/ 0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0"/>
                    <a:pt x="0" y="0"/>
                    <a:pt x="0" y="1"/>
                  </a:cubicBezTo>
                  <a:cubicBezTo>
                    <a:pt x="0" y="0"/>
                    <a:pt x="0"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2" name="Freeform 561"/>
            <p:cNvSpPr/>
            <p:nvPr/>
          </p:nvSpPr>
          <p:spPr bwMode="auto">
            <a:xfrm>
              <a:off x="3878" y="166"/>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3" name="Freeform 562"/>
            <p:cNvSpPr>
              <a:spLocks noEditPoints="1"/>
            </p:cNvSpPr>
            <p:nvPr/>
          </p:nvSpPr>
          <p:spPr bwMode="auto">
            <a:xfrm>
              <a:off x="3879" y="170"/>
              <a:ext cx="2" cy="4"/>
            </a:xfrm>
            <a:custGeom>
              <a:avLst/>
              <a:gdLst>
                <a:gd name="T0" fmla="*/ 1 w 1"/>
                <a:gd name="T1" fmla="*/ 2 h 3"/>
                <a:gd name="T2" fmla="*/ 1 w 1"/>
                <a:gd name="T3" fmla="*/ 2 h 3"/>
                <a:gd name="T4" fmla="*/ 1 w 1"/>
                <a:gd name="T5" fmla="*/ 3 h 3"/>
                <a:gd name="T6" fmla="*/ 1 w 1"/>
                <a:gd name="T7" fmla="*/ 2 h 3"/>
                <a:gd name="T8" fmla="*/ 0 w 1"/>
                <a:gd name="T9" fmla="*/ 0 h 3"/>
                <a:gd name="T10" fmla="*/ 0 w 1"/>
                <a:gd name="T11" fmla="*/ 0 h 3"/>
                <a:gd name="T12" fmla="*/ 0 w 1"/>
                <a:gd name="T13" fmla="*/ 1 h 3"/>
                <a:gd name="T14" fmla="*/ 0 w 1"/>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2"/>
                  </a:moveTo>
                  <a:cubicBezTo>
                    <a:pt x="1" y="2"/>
                    <a:pt x="1" y="2"/>
                    <a:pt x="1" y="2"/>
                  </a:cubicBezTo>
                  <a:cubicBezTo>
                    <a:pt x="1" y="3"/>
                    <a:pt x="1" y="3"/>
                    <a:pt x="1" y="3"/>
                  </a:cubicBezTo>
                  <a:cubicBezTo>
                    <a:pt x="1" y="2"/>
                    <a:pt x="1" y="2"/>
                    <a:pt x="1" y="2"/>
                  </a:cubicBezTo>
                  <a:moveTo>
                    <a:pt x="0" y="0"/>
                  </a:moveTo>
                  <a:cubicBezTo>
                    <a:pt x="0" y="0"/>
                    <a:pt x="0" y="0"/>
                    <a:pt x="0" y="0"/>
                  </a:cubicBezTo>
                  <a:cubicBezTo>
                    <a:pt x="0" y="0"/>
                    <a:pt x="0" y="0"/>
                    <a:pt x="0" y="1"/>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4" name="Freeform 563"/>
            <p:cNvSpPr>
              <a:spLocks noEditPoints="1"/>
            </p:cNvSpPr>
            <p:nvPr/>
          </p:nvSpPr>
          <p:spPr bwMode="auto">
            <a:xfrm>
              <a:off x="3879" y="170"/>
              <a:ext cx="2" cy="3"/>
            </a:xfrm>
            <a:custGeom>
              <a:avLst/>
              <a:gdLst>
                <a:gd name="T0" fmla="*/ 1 w 1"/>
                <a:gd name="T1" fmla="*/ 2 h 2"/>
                <a:gd name="T2" fmla="*/ 1 w 1"/>
                <a:gd name="T3" fmla="*/ 2 h 2"/>
                <a:gd name="T4" fmla="*/ 1 w 1"/>
                <a:gd name="T5" fmla="*/ 2 h 2"/>
                <a:gd name="T6" fmla="*/ 1 w 1"/>
                <a:gd name="T7" fmla="*/ 2 h 2"/>
                <a:gd name="T8" fmla="*/ 1 w 1"/>
                <a:gd name="T9" fmla="*/ 2 h 2"/>
                <a:gd name="T10" fmla="*/ 0 w 1"/>
                <a:gd name="T11" fmla="*/ 0 h 2"/>
                <a:gd name="T12" fmla="*/ 0 w 1"/>
                <a:gd name="T13" fmla="*/ 0 h 2"/>
                <a:gd name="T14" fmla="*/ 1 w 1"/>
                <a:gd name="T15" fmla="*/ 1 h 2"/>
                <a:gd name="T16" fmla="*/ 0 w 1"/>
                <a:gd name="T17" fmla="*/ 1 h 2"/>
                <a:gd name="T18" fmla="*/ 0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1" y="2"/>
                  </a:moveTo>
                  <a:cubicBezTo>
                    <a:pt x="1" y="2"/>
                    <a:pt x="1" y="2"/>
                    <a:pt x="1" y="2"/>
                  </a:cubicBezTo>
                  <a:cubicBezTo>
                    <a:pt x="1" y="2"/>
                    <a:pt x="1" y="2"/>
                    <a:pt x="1" y="2"/>
                  </a:cubicBezTo>
                  <a:cubicBezTo>
                    <a:pt x="1" y="2"/>
                    <a:pt x="1" y="2"/>
                    <a:pt x="1" y="2"/>
                  </a:cubicBezTo>
                  <a:cubicBezTo>
                    <a:pt x="1" y="2"/>
                    <a:pt x="1" y="2"/>
                    <a:pt x="1" y="2"/>
                  </a:cubicBezTo>
                  <a:moveTo>
                    <a:pt x="0" y="0"/>
                  </a:moveTo>
                  <a:cubicBezTo>
                    <a:pt x="0" y="0"/>
                    <a:pt x="0" y="0"/>
                    <a:pt x="0" y="0"/>
                  </a:cubicBezTo>
                  <a:cubicBezTo>
                    <a:pt x="0" y="0"/>
                    <a:pt x="0" y="1"/>
                    <a:pt x="1" y="1"/>
                  </a:cubicBezTo>
                  <a:cubicBezTo>
                    <a:pt x="1" y="1"/>
                    <a:pt x="0" y="1"/>
                    <a:pt x="0" y="1"/>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5" name="Freeform 564"/>
            <p:cNvSpPr/>
            <p:nvPr/>
          </p:nvSpPr>
          <p:spPr bwMode="auto">
            <a:xfrm>
              <a:off x="3879" y="170"/>
              <a:ext cx="2" cy="3"/>
            </a:xfrm>
            <a:custGeom>
              <a:avLst/>
              <a:gdLst>
                <a:gd name="T0" fmla="*/ 0 w 1"/>
                <a:gd name="T1" fmla="*/ 0 h 2"/>
                <a:gd name="T2" fmla="*/ 0 w 1"/>
                <a:gd name="T3" fmla="*/ 1 h 2"/>
                <a:gd name="T4" fmla="*/ 1 w 1"/>
                <a:gd name="T5" fmla="*/ 2 h 2"/>
                <a:gd name="T6" fmla="*/ 1 w 1"/>
                <a:gd name="T7" fmla="*/ 2 h 2"/>
                <a:gd name="T8" fmla="*/ 1 w 1"/>
                <a:gd name="T9" fmla="*/ 2 h 2"/>
                <a:gd name="T10" fmla="*/ 1 w 1"/>
                <a:gd name="T11" fmla="*/ 1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1"/>
                  </a:cubicBezTo>
                  <a:cubicBezTo>
                    <a:pt x="1" y="1"/>
                    <a:pt x="1" y="2"/>
                    <a:pt x="1" y="2"/>
                  </a:cubicBezTo>
                  <a:cubicBezTo>
                    <a:pt x="1" y="2"/>
                    <a:pt x="1" y="2"/>
                    <a:pt x="1" y="2"/>
                  </a:cubicBezTo>
                  <a:cubicBezTo>
                    <a:pt x="1" y="2"/>
                    <a:pt x="1" y="2"/>
                    <a:pt x="1" y="2"/>
                  </a:cubicBezTo>
                  <a:cubicBezTo>
                    <a:pt x="1" y="2"/>
                    <a:pt x="1" y="1"/>
                    <a:pt x="1" y="1"/>
                  </a:cubicBezTo>
                  <a:cubicBezTo>
                    <a:pt x="0" y="1"/>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6" name="Freeform 565"/>
            <p:cNvSpPr/>
            <p:nvPr/>
          </p:nvSpPr>
          <p:spPr bwMode="auto">
            <a:xfrm>
              <a:off x="3879" y="171"/>
              <a:ext cx="2" cy="2"/>
            </a:xfrm>
            <a:custGeom>
              <a:avLst/>
              <a:gdLst>
                <a:gd name="T0" fmla="*/ 0 w 1"/>
                <a:gd name="T1" fmla="*/ 0 h 1"/>
                <a:gd name="T2" fmla="*/ 1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1" y="1"/>
                    <a:pt x="1" y="1"/>
                    <a:pt x="1" y="1"/>
                  </a:cubicBezTo>
                  <a:cubicBezTo>
                    <a:pt x="1" y="1"/>
                    <a:pt x="1" y="1"/>
                    <a:pt x="1" y="1"/>
                  </a:cubicBezTo>
                  <a:cubicBezTo>
                    <a:pt x="1" y="1"/>
                    <a:pt x="1"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7" name="Freeform 566"/>
            <p:cNvSpPr/>
            <p:nvPr/>
          </p:nvSpPr>
          <p:spPr bwMode="auto">
            <a:xfrm>
              <a:off x="3881" y="174"/>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1"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8" name="Freeform 567"/>
            <p:cNvSpPr/>
            <p:nvPr/>
          </p:nvSpPr>
          <p:spPr bwMode="auto">
            <a:xfrm>
              <a:off x="3881" y="174"/>
              <a:ext cx="2" cy="2"/>
            </a:xfrm>
            <a:custGeom>
              <a:avLst/>
              <a:gdLst>
                <a:gd name="T0" fmla="*/ 0 w 1"/>
                <a:gd name="T1" fmla="*/ 0 h 1"/>
                <a:gd name="T2" fmla="*/ 1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0"/>
                    <a:pt x="1" y="1"/>
                    <a:pt x="1" y="1"/>
                  </a:cubicBezTo>
                  <a:cubicBezTo>
                    <a:pt x="1" y="1"/>
                    <a:pt x="1" y="1"/>
                    <a:pt x="1" y="0"/>
                  </a:cubicBezTo>
                  <a:cubicBezTo>
                    <a:pt x="1" y="0"/>
                    <a:pt x="1"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9" name="Freeform 568"/>
            <p:cNvSpPr/>
            <p:nvPr/>
          </p:nvSpPr>
          <p:spPr bwMode="auto">
            <a:xfrm>
              <a:off x="3883" y="176"/>
              <a:ext cx="3" cy="7"/>
            </a:xfrm>
            <a:custGeom>
              <a:avLst/>
              <a:gdLst>
                <a:gd name="T0" fmla="*/ 0 w 2"/>
                <a:gd name="T1" fmla="*/ 0 h 4"/>
                <a:gd name="T2" fmla="*/ 2 w 2"/>
                <a:gd name="T3" fmla="*/ 4 h 4"/>
                <a:gd name="T4" fmla="*/ 1 w 2"/>
                <a:gd name="T5" fmla="*/ 2 h 4"/>
                <a:gd name="T6" fmla="*/ 1 w 2"/>
                <a:gd name="T7" fmla="*/ 1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cubicBezTo>
                    <a:pt x="1" y="1"/>
                    <a:pt x="2" y="3"/>
                    <a:pt x="2" y="4"/>
                  </a:cubicBezTo>
                  <a:cubicBezTo>
                    <a:pt x="2" y="3"/>
                    <a:pt x="2" y="2"/>
                    <a:pt x="1" y="2"/>
                  </a:cubicBezTo>
                  <a:cubicBezTo>
                    <a:pt x="1" y="1"/>
                    <a:pt x="1" y="1"/>
                    <a:pt x="1" y="1"/>
                  </a:cubicBezTo>
                  <a:cubicBezTo>
                    <a:pt x="1" y="1"/>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0" name="Freeform 569"/>
            <p:cNvSpPr>
              <a:spLocks noEditPoints="1"/>
            </p:cNvSpPr>
            <p:nvPr/>
          </p:nvSpPr>
          <p:spPr bwMode="auto">
            <a:xfrm>
              <a:off x="3883" y="176"/>
              <a:ext cx="4" cy="8"/>
            </a:xfrm>
            <a:custGeom>
              <a:avLst/>
              <a:gdLst>
                <a:gd name="T0" fmla="*/ 2 w 3"/>
                <a:gd name="T1" fmla="*/ 4 h 5"/>
                <a:gd name="T2" fmla="*/ 3 w 3"/>
                <a:gd name="T3" fmla="*/ 4 h 5"/>
                <a:gd name="T4" fmla="*/ 3 w 3"/>
                <a:gd name="T5" fmla="*/ 5 h 5"/>
                <a:gd name="T6" fmla="*/ 2 w 3"/>
                <a:gd name="T7" fmla="*/ 4 h 5"/>
                <a:gd name="T8" fmla="*/ 0 w 3"/>
                <a:gd name="T9" fmla="*/ 0 h 5"/>
                <a:gd name="T10" fmla="*/ 0 w 3"/>
                <a:gd name="T11" fmla="*/ 0 h 5"/>
                <a:gd name="T12" fmla="*/ 1 w 3"/>
                <a:gd name="T13" fmla="*/ 1 h 5"/>
                <a:gd name="T14" fmla="*/ 2 w 3"/>
                <a:gd name="T15" fmla="*/ 4 h 5"/>
                <a:gd name="T16" fmla="*/ 2 w 3"/>
                <a:gd name="T17" fmla="*/ 4 h 5"/>
                <a:gd name="T18" fmla="*/ 2 w 3"/>
                <a:gd name="T19" fmla="*/ 4 h 5"/>
                <a:gd name="T20" fmla="*/ 2 w 3"/>
                <a:gd name="T21" fmla="*/ 4 h 5"/>
                <a:gd name="T22" fmla="*/ 0 w 3"/>
                <a:gd name="T23" fmla="*/ 0 h 5"/>
                <a:gd name="T24" fmla="*/ 0 w 3"/>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5">
                  <a:moveTo>
                    <a:pt x="2" y="4"/>
                  </a:moveTo>
                  <a:cubicBezTo>
                    <a:pt x="2" y="4"/>
                    <a:pt x="3" y="4"/>
                    <a:pt x="3" y="4"/>
                  </a:cubicBezTo>
                  <a:cubicBezTo>
                    <a:pt x="3" y="4"/>
                    <a:pt x="3" y="5"/>
                    <a:pt x="3" y="5"/>
                  </a:cubicBezTo>
                  <a:cubicBezTo>
                    <a:pt x="3" y="5"/>
                    <a:pt x="3" y="4"/>
                    <a:pt x="2" y="4"/>
                  </a:cubicBezTo>
                  <a:moveTo>
                    <a:pt x="0" y="0"/>
                  </a:moveTo>
                  <a:cubicBezTo>
                    <a:pt x="0" y="0"/>
                    <a:pt x="0" y="0"/>
                    <a:pt x="0" y="0"/>
                  </a:cubicBezTo>
                  <a:cubicBezTo>
                    <a:pt x="0" y="0"/>
                    <a:pt x="1" y="1"/>
                    <a:pt x="1" y="1"/>
                  </a:cubicBezTo>
                  <a:cubicBezTo>
                    <a:pt x="1" y="2"/>
                    <a:pt x="2" y="3"/>
                    <a:pt x="2" y="4"/>
                  </a:cubicBezTo>
                  <a:cubicBezTo>
                    <a:pt x="2" y="4"/>
                    <a:pt x="2" y="4"/>
                    <a:pt x="2" y="4"/>
                  </a:cubicBezTo>
                  <a:cubicBezTo>
                    <a:pt x="2" y="4"/>
                    <a:pt x="2" y="4"/>
                    <a:pt x="2" y="4"/>
                  </a:cubicBezTo>
                  <a:cubicBezTo>
                    <a:pt x="2" y="4"/>
                    <a:pt x="2" y="4"/>
                    <a:pt x="2" y="4"/>
                  </a:cubicBezTo>
                  <a:cubicBezTo>
                    <a:pt x="2" y="3"/>
                    <a:pt x="1" y="1"/>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1" name="Freeform 570"/>
            <p:cNvSpPr/>
            <p:nvPr/>
          </p:nvSpPr>
          <p:spPr bwMode="auto">
            <a:xfrm>
              <a:off x="3887" y="183"/>
              <a:ext cx="0" cy="3"/>
            </a:xfrm>
            <a:custGeom>
              <a:avLst/>
              <a:gdLst>
                <a:gd name="T0" fmla="*/ 0 h 2"/>
                <a:gd name="T1" fmla="*/ 1 h 2"/>
                <a:gd name="T2" fmla="*/ 1 h 2"/>
                <a:gd name="T3" fmla="*/ 2 h 2"/>
                <a:gd name="T4" fmla="*/ 1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cubicBezTo>
                    <a:pt x="0" y="0"/>
                    <a:pt x="0" y="1"/>
                    <a:pt x="0" y="1"/>
                  </a:cubicBezTo>
                  <a:cubicBezTo>
                    <a:pt x="0" y="1"/>
                    <a:pt x="0" y="1"/>
                    <a:pt x="0" y="1"/>
                  </a:cubicBezTo>
                  <a:cubicBezTo>
                    <a:pt x="0" y="2"/>
                    <a:pt x="0" y="2"/>
                    <a:pt x="0" y="2"/>
                  </a:cubicBezTo>
                  <a:cubicBezTo>
                    <a:pt x="0" y="1"/>
                    <a:pt x="0" y="1"/>
                    <a:pt x="0" y="1"/>
                  </a:cubicBezTo>
                  <a:cubicBezTo>
                    <a:pt x="0" y="1"/>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2" name="Freeform 571"/>
            <p:cNvSpPr/>
            <p:nvPr/>
          </p:nvSpPr>
          <p:spPr bwMode="auto">
            <a:xfrm>
              <a:off x="3887" y="1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3" name="Freeform 572"/>
            <p:cNvSpPr/>
            <p:nvPr/>
          </p:nvSpPr>
          <p:spPr bwMode="auto">
            <a:xfrm>
              <a:off x="3892" y="192"/>
              <a:ext cx="2" cy="5"/>
            </a:xfrm>
            <a:custGeom>
              <a:avLst/>
              <a:gdLst>
                <a:gd name="T0" fmla="*/ 0 w 1"/>
                <a:gd name="T1" fmla="*/ 0 h 3"/>
                <a:gd name="T2" fmla="*/ 1 w 1"/>
                <a:gd name="T3" fmla="*/ 3 h 3"/>
                <a:gd name="T4" fmla="*/ 0 w 1"/>
                <a:gd name="T5" fmla="*/ 0 h 3"/>
                <a:gd name="T6" fmla="*/ 0 w 1"/>
                <a:gd name="T7" fmla="*/ 0 h 3"/>
                <a:gd name="T8" fmla="*/ 0 w 1"/>
                <a:gd name="T9" fmla="*/ 0 h 3"/>
                <a:gd name="T10" fmla="*/ 0 w 1"/>
                <a:gd name="T11" fmla="*/ 0 h 3"/>
              </a:gdLst>
              <a:ahLst/>
              <a:cxnLst>
                <a:cxn ang="0">
                  <a:pos x="T0" y="T1"/>
                </a:cxn>
                <a:cxn ang="0">
                  <a:pos x="T2" y="T3"/>
                </a:cxn>
                <a:cxn ang="0">
                  <a:pos x="T4" y="T5"/>
                </a:cxn>
                <a:cxn ang="0">
                  <a:pos x="T6" y="T7"/>
                </a:cxn>
                <a:cxn ang="0">
                  <a:pos x="T8" y="T9"/>
                </a:cxn>
                <a:cxn ang="0">
                  <a:pos x="T10" y="T11"/>
                </a:cxn>
              </a:cxnLst>
              <a:rect l="0" t="0" r="r" b="b"/>
              <a:pathLst>
                <a:path w="1" h="3">
                  <a:moveTo>
                    <a:pt x="0" y="0"/>
                  </a:moveTo>
                  <a:cubicBezTo>
                    <a:pt x="0" y="1"/>
                    <a:pt x="1" y="2"/>
                    <a:pt x="1" y="3"/>
                  </a:cubicBezTo>
                  <a:cubicBezTo>
                    <a:pt x="1" y="2"/>
                    <a:pt x="0" y="1"/>
                    <a:pt x="0" y="0"/>
                  </a:cubicBezTo>
                  <a:cubicBezTo>
                    <a:pt x="0" y="0"/>
                    <a:pt x="0" y="0"/>
                    <a:pt x="0" y="0"/>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4" name="Freeform 573"/>
            <p:cNvSpPr>
              <a:spLocks noEditPoints="1"/>
            </p:cNvSpPr>
            <p:nvPr/>
          </p:nvSpPr>
          <p:spPr bwMode="auto">
            <a:xfrm>
              <a:off x="3887" y="186"/>
              <a:ext cx="9" cy="15"/>
            </a:xfrm>
            <a:custGeom>
              <a:avLst/>
              <a:gdLst>
                <a:gd name="T0" fmla="*/ 2 w 5"/>
                <a:gd name="T1" fmla="*/ 3 h 9"/>
                <a:gd name="T2" fmla="*/ 5 w 5"/>
                <a:gd name="T3" fmla="*/ 9 h 9"/>
                <a:gd name="T4" fmla="*/ 4 w 5"/>
                <a:gd name="T5" fmla="*/ 7 h 9"/>
                <a:gd name="T6" fmla="*/ 3 w 5"/>
                <a:gd name="T7" fmla="*/ 4 h 9"/>
                <a:gd name="T8" fmla="*/ 2 w 5"/>
                <a:gd name="T9" fmla="*/ 3 h 9"/>
                <a:gd name="T10" fmla="*/ 0 w 5"/>
                <a:gd name="T11" fmla="*/ 0 h 9"/>
                <a:gd name="T12" fmla="*/ 1 w 5"/>
                <a:gd name="T13" fmla="*/ 1 h 9"/>
                <a:gd name="T14" fmla="*/ 0 w 5"/>
                <a:gd name="T15" fmla="*/ 0 h 9"/>
                <a:gd name="T16" fmla="*/ 0 w 5"/>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2" y="3"/>
                  </a:moveTo>
                  <a:cubicBezTo>
                    <a:pt x="3" y="5"/>
                    <a:pt x="4" y="7"/>
                    <a:pt x="5" y="9"/>
                  </a:cubicBezTo>
                  <a:cubicBezTo>
                    <a:pt x="5" y="9"/>
                    <a:pt x="5" y="8"/>
                    <a:pt x="4" y="7"/>
                  </a:cubicBezTo>
                  <a:cubicBezTo>
                    <a:pt x="4" y="6"/>
                    <a:pt x="3" y="5"/>
                    <a:pt x="3" y="4"/>
                  </a:cubicBezTo>
                  <a:cubicBezTo>
                    <a:pt x="2" y="3"/>
                    <a:pt x="2" y="3"/>
                    <a:pt x="2" y="3"/>
                  </a:cubicBezTo>
                  <a:moveTo>
                    <a:pt x="0" y="0"/>
                  </a:moveTo>
                  <a:cubicBezTo>
                    <a:pt x="1" y="0"/>
                    <a:pt x="1" y="1"/>
                    <a:pt x="1" y="1"/>
                  </a:cubicBezTo>
                  <a:cubicBezTo>
                    <a:pt x="1" y="1"/>
                    <a:pt x="1"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5" name="Freeform 574"/>
            <p:cNvSpPr/>
            <p:nvPr/>
          </p:nvSpPr>
          <p:spPr bwMode="auto">
            <a:xfrm>
              <a:off x="3887" y="186"/>
              <a:ext cx="12" cy="21"/>
            </a:xfrm>
            <a:custGeom>
              <a:avLst/>
              <a:gdLst>
                <a:gd name="T0" fmla="*/ 0 w 7"/>
                <a:gd name="T1" fmla="*/ 0 h 13"/>
                <a:gd name="T2" fmla="*/ 4 w 7"/>
                <a:gd name="T3" fmla="*/ 7 h 13"/>
                <a:gd name="T4" fmla="*/ 7 w 7"/>
                <a:gd name="T5" fmla="*/ 13 h 13"/>
                <a:gd name="T6" fmla="*/ 5 w 7"/>
                <a:gd name="T7" fmla="*/ 9 h 13"/>
                <a:gd name="T8" fmla="*/ 2 w 7"/>
                <a:gd name="T9" fmla="*/ 3 h 13"/>
                <a:gd name="T10" fmla="*/ 1 w 7"/>
                <a:gd name="T11" fmla="*/ 1 h 13"/>
                <a:gd name="T12" fmla="*/ 0 w 7"/>
                <a:gd name="T13" fmla="*/ 0 h 13"/>
                <a:gd name="T14" fmla="*/ 0 w 7"/>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3">
                  <a:moveTo>
                    <a:pt x="0" y="0"/>
                  </a:moveTo>
                  <a:cubicBezTo>
                    <a:pt x="2" y="2"/>
                    <a:pt x="3" y="5"/>
                    <a:pt x="4" y="7"/>
                  </a:cubicBezTo>
                  <a:cubicBezTo>
                    <a:pt x="5" y="9"/>
                    <a:pt x="6" y="11"/>
                    <a:pt x="7" y="13"/>
                  </a:cubicBezTo>
                  <a:cubicBezTo>
                    <a:pt x="7" y="12"/>
                    <a:pt x="6" y="10"/>
                    <a:pt x="5" y="9"/>
                  </a:cubicBezTo>
                  <a:cubicBezTo>
                    <a:pt x="4" y="7"/>
                    <a:pt x="3" y="5"/>
                    <a:pt x="2" y="3"/>
                  </a:cubicBezTo>
                  <a:cubicBezTo>
                    <a:pt x="2" y="2"/>
                    <a:pt x="1" y="2"/>
                    <a:pt x="1" y="1"/>
                  </a:cubicBezTo>
                  <a:cubicBezTo>
                    <a:pt x="1" y="1"/>
                    <a:pt x="1"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6" name="Freeform 575"/>
            <p:cNvSpPr>
              <a:spLocks noEditPoints="1"/>
            </p:cNvSpPr>
            <p:nvPr/>
          </p:nvSpPr>
          <p:spPr bwMode="auto">
            <a:xfrm>
              <a:off x="3894" y="197"/>
              <a:ext cx="15" cy="28"/>
            </a:xfrm>
            <a:custGeom>
              <a:avLst/>
              <a:gdLst>
                <a:gd name="T0" fmla="*/ 6 w 9"/>
                <a:gd name="T1" fmla="*/ 12 h 17"/>
                <a:gd name="T2" fmla="*/ 9 w 9"/>
                <a:gd name="T3" fmla="*/ 17 h 17"/>
                <a:gd name="T4" fmla="*/ 6 w 9"/>
                <a:gd name="T5" fmla="*/ 12 h 17"/>
                <a:gd name="T6" fmla="*/ 0 w 9"/>
                <a:gd name="T7" fmla="*/ 0 h 17"/>
                <a:gd name="T8" fmla="*/ 6 w 9"/>
                <a:gd name="T9" fmla="*/ 12 h 17"/>
                <a:gd name="T10" fmla="*/ 6 w 9"/>
                <a:gd name="T11" fmla="*/ 12 h 17"/>
                <a:gd name="T12" fmla="*/ 3 w 9"/>
                <a:gd name="T13" fmla="*/ 6 h 17"/>
                <a:gd name="T14" fmla="*/ 0 w 9"/>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7">
                  <a:moveTo>
                    <a:pt x="6" y="12"/>
                  </a:moveTo>
                  <a:cubicBezTo>
                    <a:pt x="7" y="13"/>
                    <a:pt x="8" y="15"/>
                    <a:pt x="9" y="17"/>
                  </a:cubicBezTo>
                  <a:cubicBezTo>
                    <a:pt x="8" y="15"/>
                    <a:pt x="7" y="13"/>
                    <a:pt x="6" y="12"/>
                  </a:cubicBezTo>
                  <a:moveTo>
                    <a:pt x="0" y="0"/>
                  </a:moveTo>
                  <a:cubicBezTo>
                    <a:pt x="2" y="4"/>
                    <a:pt x="4" y="8"/>
                    <a:pt x="6" y="12"/>
                  </a:cubicBezTo>
                  <a:cubicBezTo>
                    <a:pt x="6" y="12"/>
                    <a:pt x="6" y="12"/>
                    <a:pt x="6" y="12"/>
                  </a:cubicBezTo>
                  <a:cubicBezTo>
                    <a:pt x="5" y="10"/>
                    <a:pt x="4" y="8"/>
                    <a:pt x="3" y="6"/>
                  </a:cubicBezTo>
                  <a:cubicBezTo>
                    <a:pt x="2" y="4"/>
                    <a:pt x="1" y="2"/>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7" name="Freeform 576"/>
            <p:cNvSpPr/>
            <p:nvPr/>
          </p:nvSpPr>
          <p:spPr bwMode="auto">
            <a:xfrm>
              <a:off x="3868" y="150"/>
              <a:ext cx="1" cy="2"/>
            </a:xfrm>
            <a:custGeom>
              <a:avLst/>
              <a:gdLst>
                <a:gd name="T0" fmla="*/ 0 w 1"/>
                <a:gd name="T1" fmla="*/ 0 h 1"/>
                <a:gd name="T2" fmla="*/ 0 w 1"/>
                <a:gd name="T3" fmla="*/ 0 h 1"/>
                <a:gd name="T4" fmla="*/ 0 w 1"/>
                <a:gd name="T5" fmla="*/ 0 h 1"/>
                <a:gd name="T6" fmla="*/ 1 w 1"/>
                <a:gd name="T7" fmla="*/ 1 h 1"/>
                <a:gd name="T8" fmla="*/ 1 w 1"/>
                <a:gd name="T9" fmla="*/ 1 h 1"/>
                <a:gd name="T10" fmla="*/ 1 w 1"/>
                <a:gd name="T11" fmla="*/ 1 h 1"/>
                <a:gd name="T12" fmla="*/ 0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0"/>
                    <a:pt x="0" y="0"/>
                    <a:pt x="0" y="0"/>
                  </a:cubicBezTo>
                  <a:cubicBezTo>
                    <a:pt x="0" y="1"/>
                    <a:pt x="1" y="1"/>
                    <a:pt x="1" y="1"/>
                  </a:cubicBezTo>
                  <a:cubicBezTo>
                    <a:pt x="1" y="1"/>
                    <a:pt x="1" y="1"/>
                    <a:pt x="1" y="1"/>
                  </a:cubicBezTo>
                  <a:cubicBezTo>
                    <a:pt x="1" y="1"/>
                    <a:pt x="1" y="1"/>
                    <a:pt x="1" y="1"/>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8" name="Freeform 577"/>
            <p:cNvSpPr/>
            <p:nvPr/>
          </p:nvSpPr>
          <p:spPr bwMode="auto">
            <a:xfrm>
              <a:off x="3909" y="227"/>
              <a:ext cx="5" cy="6"/>
            </a:xfrm>
            <a:custGeom>
              <a:avLst/>
              <a:gdLst>
                <a:gd name="T0" fmla="*/ 0 w 3"/>
                <a:gd name="T1" fmla="*/ 0 h 4"/>
                <a:gd name="T2" fmla="*/ 3 w 3"/>
                <a:gd name="T3" fmla="*/ 4 h 4"/>
                <a:gd name="T4" fmla="*/ 3 w 3"/>
                <a:gd name="T5" fmla="*/ 4 h 4"/>
                <a:gd name="T6" fmla="*/ 2 w 3"/>
                <a:gd name="T7" fmla="*/ 2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1" y="1"/>
                    <a:pt x="2" y="3"/>
                    <a:pt x="3" y="4"/>
                  </a:cubicBezTo>
                  <a:cubicBezTo>
                    <a:pt x="3" y="4"/>
                    <a:pt x="3" y="4"/>
                    <a:pt x="3" y="4"/>
                  </a:cubicBezTo>
                  <a:cubicBezTo>
                    <a:pt x="2" y="4"/>
                    <a:pt x="2" y="3"/>
                    <a:pt x="2" y="2"/>
                  </a:cubicBezTo>
                  <a:cubicBezTo>
                    <a:pt x="1" y="1"/>
                    <a:pt x="1" y="1"/>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9" name="Freeform 578"/>
            <p:cNvSpPr/>
            <p:nvPr/>
          </p:nvSpPr>
          <p:spPr bwMode="auto">
            <a:xfrm>
              <a:off x="3909" y="225"/>
              <a:ext cx="3" cy="5"/>
            </a:xfrm>
            <a:custGeom>
              <a:avLst/>
              <a:gdLst>
                <a:gd name="T0" fmla="*/ 0 w 2"/>
                <a:gd name="T1" fmla="*/ 0 h 3"/>
                <a:gd name="T2" fmla="*/ 0 w 2"/>
                <a:gd name="T3" fmla="*/ 0 h 3"/>
                <a:gd name="T4" fmla="*/ 0 w 2"/>
                <a:gd name="T5" fmla="*/ 1 h 3"/>
                <a:gd name="T6" fmla="*/ 2 w 2"/>
                <a:gd name="T7" fmla="*/ 3 h 3"/>
                <a:gd name="T8" fmla="*/ 1 w 2"/>
                <a:gd name="T9" fmla="*/ 3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0"/>
                  </a:cubicBezTo>
                  <a:cubicBezTo>
                    <a:pt x="0" y="0"/>
                    <a:pt x="0" y="0"/>
                    <a:pt x="0" y="1"/>
                  </a:cubicBezTo>
                  <a:cubicBezTo>
                    <a:pt x="1" y="2"/>
                    <a:pt x="1" y="2"/>
                    <a:pt x="2" y="3"/>
                  </a:cubicBezTo>
                  <a:cubicBezTo>
                    <a:pt x="2" y="3"/>
                    <a:pt x="2" y="3"/>
                    <a:pt x="1" y="3"/>
                  </a:cubicBezTo>
                  <a:cubicBezTo>
                    <a:pt x="1" y="2"/>
                    <a:pt x="0" y="1"/>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0" name="Freeform 579"/>
            <p:cNvSpPr/>
            <p:nvPr/>
          </p:nvSpPr>
          <p:spPr bwMode="auto">
            <a:xfrm>
              <a:off x="3869" y="153"/>
              <a:ext cx="2" cy="2"/>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0"/>
                  </a:cubicBezTo>
                  <a:cubicBezTo>
                    <a:pt x="0" y="0"/>
                    <a:pt x="0" y="0"/>
                    <a:pt x="1" y="1"/>
                  </a:cubicBezTo>
                  <a:cubicBezTo>
                    <a:pt x="1" y="1"/>
                    <a:pt x="1" y="1"/>
                    <a:pt x="1" y="1"/>
                  </a:cubicBezTo>
                  <a:cubicBezTo>
                    <a:pt x="1" y="1"/>
                    <a:pt x="1" y="1"/>
                    <a:pt x="1" y="1"/>
                  </a:cubicBezTo>
                  <a:cubicBezTo>
                    <a:pt x="1" y="1"/>
                    <a:pt x="1" y="1"/>
                    <a:pt x="1" y="1"/>
                  </a:cubicBezTo>
                  <a:cubicBezTo>
                    <a:pt x="1" y="1"/>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1" name="Freeform 580"/>
            <p:cNvSpPr>
              <a:spLocks noEditPoints="1"/>
            </p:cNvSpPr>
            <p:nvPr/>
          </p:nvSpPr>
          <p:spPr bwMode="auto">
            <a:xfrm>
              <a:off x="3869" y="153"/>
              <a:ext cx="2" cy="2"/>
            </a:xfrm>
            <a:custGeom>
              <a:avLst/>
              <a:gdLst>
                <a:gd name="T0" fmla="*/ 1 w 1"/>
                <a:gd name="T1" fmla="*/ 1 h 1"/>
                <a:gd name="T2" fmla="*/ 1 w 1"/>
                <a:gd name="T3" fmla="*/ 1 h 1"/>
                <a:gd name="T4" fmla="*/ 1 w 1"/>
                <a:gd name="T5" fmla="*/ 1 h 1"/>
                <a:gd name="T6" fmla="*/ 1 w 1"/>
                <a:gd name="T7" fmla="*/ 1 h 1"/>
                <a:gd name="T8" fmla="*/ 1 w 1"/>
                <a:gd name="T9" fmla="*/ 1 h 1"/>
                <a:gd name="T10" fmla="*/ 0 w 1"/>
                <a:gd name="T11" fmla="*/ 0 h 1"/>
                <a:gd name="T12" fmla="*/ 0 w 1"/>
                <a:gd name="T13" fmla="*/ 0 h 1"/>
                <a:gd name="T14" fmla="*/ 1 w 1"/>
                <a:gd name="T15" fmla="*/ 1 h 1"/>
                <a:gd name="T16" fmla="*/ 1 w 1"/>
                <a:gd name="T17" fmla="*/ 1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1"/>
                  </a:moveTo>
                  <a:cubicBezTo>
                    <a:pt x="1" y="1"/>
                    <a:pt x="1" y="1"/>
                    <a:pt x="1" y="1"/>
                  </a:cubicBezTo>
                  <a:cubicBezTo>
                    <a:pt x="1" y="1"/>
                    <a:pt x="1" y="1"/>
                    <a:pt x="1" y="1"/>
                  </a:cubicBezTo>
                  <a:cubicBezTo>
                    <a:pt x="1" y="1"/>
                    <a:pt x="1" y="1"/>
                    <a:pt x="1" y="1"/>
                  </a:cubicBezTo>
                  <a:cubicBezTo>
                    <a:pt x="1" y="1"/>
                    <a:pt x="1" y="1"/>
                    <a:pt x="1" y="1"/>
                  </a:cubicBezTo>
                  <a:moveTo>
                    <a:pt x="0" y="0"/>
                  </a:moveTo>
                  <a:cubicBezTo>
                    <a:pt x="0" y="0"/>
                    <a:pt x="0" y="0"/>
                    <a:pt x="0" y="0"/>
                  </a:cubicBezTo>
                  <a:cubicBezTo>
                    <a:pt x="0" y="0"/>
                    <a:pt x="0" y="0"/>
                    <a:pt x="1" y="1"/>
                  </a:cubicBezTo>
                  <a:cubicBezTo>
                    <a:pt x="1" y="1"/>
                    <a:pt x="1" y="1"/>
                    <a:pt x="1" y="1"/>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2" name="Freeform 581"/>
            <p:cNvSpPr>
              <a:spLocks noEditPoints="1"/>
            </p:cNvSpPr>
            <p:nvPr/>
          </p:nvSpPr>
          <p:spPr bwMode="auto">
            <a:xfrm>
              <a:off x="3869" y="153"/>
              <a:ext cx="2" cy="2"/>
            </a:xfrm>
            <a:custGeom>
              <a:avLst/>
              <a:gdLst>
                <a:gd name="T0" fmla="*/ 1 w 1"/>
                <a:gd name="T1" fmla="*/ 1 h 1"/>
                <a:gd name="T2" fmla="*/ 1 w 1"/>
                <a:gd name="T3" fmla="*/ 1 h 1"/>
                <a:gd name="T4" fmla="*/ 1 w 1"/>
                <a:gd name="T5" fmla="*/ 1 h 1"/>
                <a:gd name="T6" fmla="*/ 1 w 1"/>
                <a:gd name="T7" fmla="*/ 1 h 1"/>
                <a:gd name="T8" fmla="*/ 1 w 1"/>
                <a:gd name="T9" fmla="*/ 1 h 1"/>
                <a:gd name="T10" fmla="*/ 1 w 1"/>
                <a:gd name="T11" fmla="*/ 1 h 1"/>
                <a:gd name="T12" fmla="*/ 0 w 1"/>
                <a:gd name="T13" fmla="*/ 0 h 1"/>
                <a:gd name="T14" fmla="*/ 0 w 1"/>
                <a:gd name="T15" fmla="*/ 0 h 1"/>
                <a:gd name="T16" fmla="*/ 1 w 1"/>
                <a:gd name="T17" fmla="*/ 1 h 1"/>
                <a:gd name="T18" fmla="*/ 1 w 1"/>
                <a:gd name="T19" fmla="*/ 1 h 1"/>
                <a:gd name="T20" fmla="*/ 0 w 1"/>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1">
                  <a:moveTo>
                    <a:pt x="1" y="1"/>
                  </a:moveTo>
                  <a:cubicBezTo>
                    <a:pt x="1" y="1"/>
                    <a:pt x="1" y="1"/>
                    <a:pt x="1" y="1"/>
                  </a:cubicBezTo>
                  <a:cubicBezTo>
                    <a:pt x="1" y="1"/>
                    <a:pt x="1" y="1"/>
                    <a:pt x="1" y="1"/>
                  </a:cubicBezTo>
                  <a:cubicBezTo>
                    <a:pt x="1" y="1"/>
                    <a:pt x="1" y="1"/>
                    <a:pt x="1" y="1"/>
                  </a:cubicBezTo>
                  <a:cubicBezTo>
                    <a:pt x="1" y="1"/>
                    <a:pt x="1" y="1"/>
                    <a:pt x="1" y="1"/>
                  </a:cubicBezTo>
                  <a:cubicBezTo>
                    <a:pt x="1" y="1"/>
                    <a:pt x="1" y="1"/>
                    <a:pt x="1" y="1"/>
                  </a:cubicBezTo>
                  <a:moveTo>
                    <a:pt x="0" y="0"/>
                  </a:moveTo>
                  <a:cubicBezTo>
                    <a:pt x="0" y="0"/>
                    <a:pt x="0" y="0"/>
                    <a:pt x="0" y="0"/>
                  </a:cubicBezTo>
                  <a:cubicBezTo>
                    <a:pt x="0" y="0"/>
                    <a:pt x="0" y="0"/>
                    <a:pt x="1" y="1"/>
                  </a:cubicBezTo>
                  <a:cubicBezTo>
                    <a:pt x="1" y="1"/>
                    <a:pt x="1" y="1"/>
                    <a:pt x="1" y="1"/>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3" name="Freeform 582"/>
            <p:cNvSpPr>
              <a:spLocks noEditPoints="1"/>
            </p:cNvSpPr>
            <p:nvPr/>
          </p:nvSpPr>
          <p:spPr bwMode="auto">
            <a:xfrm>
              <a:off x="3869" y="153"/>
              <a:ext cx="2" cy="2"/>
            </a:xfrm>
            <a:custGeom>
              <a:avLst/>
              <a:gdLst>
                <a:gd name="T0" fmla="*/ 1 w 1"/>
                <a:gd name="T1" fmla="*/ 1 h 1"/>
                <a:gd name="T2" fmla="*/ 1 w 1"/>
                <a:gd name="T3" fmla="*/ 1 h 1"/>
                <a:gd name="T4" fmla="*/ 1 w 1"/>
                <a:gd name="T5" fmla="*/ 1 h 1"/>
                <a:gd name="T6" fmla="*/ 1 w 1"/>
                <a:gd name="T7" fmla="*/ 1 h 1"/>
                <a:gd name="T8" fmla="*/ 0 w 1"/>
                <a:gd name="T9" fmla="*/ 0 h 1"/>
                <a:gd name="T10" fmla="*/ 0 w 1"/>
                <a:gd name="T11" fmla="*/ 0 h 1"/>
                <a:gd name="T12" fmla="*/ 1 w 1"/>
                <a:gd name="T13" fmla="*/ 1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1"/>
                  </a:moveTo>
                  <a:cubicBezTo>
                    <a:pt x="1" y="1"/>
                    <a:pt x="1" y="1"/>
                    <a:pt x="1" y="1"/>
                  </a:cubicBezTo>
                  <a:cubicBezTo>
                    <a:pt x="1" y="1"/>
                    <a:pt x="1" y="1"/>
                    <a:pt x="1" y="1"/>
                  </a:cubicBezTo>
                  <a:cubicBezTo>
                    <a:pt x="1" y="1"/>
                    <a:pt x="1" y="1"/>
                    <a:pt x="1" y="1"/>
                  </a:cubicBezTo>
                  <a:moveTo>
                    <a:pt x="0" y="0"/>
                  </a:moveTo>
                  <a:cubicBezTo>
                    <a:pt x="0" y="0"/>
                    <a:pt x="0" y="0"/>
                    <a:pt x="0" y="0"/>
                  </a:cubicBezTo>
                  <a:cubicBezTo>
                    <a:pt x="1" y="1"/>
                    <a:pt x="1" y="1"/>
                    <a:pt x="1" y="1"/>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4" name="Oval 583"/>
            <p:cNvSpPr>
              <a:spLocks noChangeArrowheads="1"/>
            </p:cNvSpPr>
            <p:nvPr/>
          </p:nvSpPr>
          <p:spPr bwMode="auto">
            <a:xfrm>
              <a:off x="3827" y="1296"/>
              <a:ext cx="83" cy="688"/>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6" name="矩形 5"/>
          <p:cNvSpPr/>
          <p:nvPr/>
        </p:nvSpPr>
        <p:spPr>
          <a:xfrm>
            <a:off x="0" y="5004341"/>
            <a:ext cx="11638547" cy="1465490"/>
          </a:xfrm>
          <a:prstGeom prst="rect">
            <a:avLst/>
          </a:prstGeom>
          <a:solidFill>
            <a:schemeClr val="accent1">
              <a:alpha val="72000"/>
            </a:schemeClr>
          </a:solidFill>
          <a:ln>
            <a:noFill/>
          </a:ln>
          <a:effectLst>
            <a:outerShdw blurRad="50800" dist="152400" dir="13620000" algn="ctr" rotWithShape="0">
              <a:srgbClr val="000000">
                <a:alpha val="43137"/>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左箭头 72">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文本框 1"/>
          <p:cNvSpPr txBox="1"/>
          <p:nvPr/>
        </p:nvSpPr>
        <p:spPr>
          <a:xfrm>
            <a:off x="553453" y="628747"/>
            <a:ext cx="11085094" cy="52197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近五年广东高职高考英语卷词汇部分的考情分析如下：</a:t>
            </a:r>
          </a:p>
        </p:txBody>
      </p:sp>
      <p:sp>
        <p:nvSpPr>
          <p:cNvPr id="181" name="文本框 180"/>
          <p:cNvSpPr txBox="1"/>
          <p:nvPr/>
        </p:nvSpPr>
        <p:spPr>
          <a:xfrm>
            <a:off x="553453" y="5009817"/>
            <a:ext cx="11085094" cy="95313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   由上表可知，介词短语、名词、副词、形容词均为高频考点，动词为较高频的考点，考生在复习时应把握好重点。</a:t>
            </a:r>
          </a:p>
        </p:txBody>
      </p:sp>
      <p:pic>
        <p:nvPicPr>
          <p:cNvPr id="4" name="图片 3"/>
          <p:cNvPicPr>
            <a:picLocks noChangeAspect="1"/>
          </p:cNvPicPr>
          <p:nvPr>
            <p:custDataLst>
              <p:tags r:id="rId1"/>
            </p:custDataLst>
          </p:nvPr>
        </p:nvPicPr>
        <p:blipFill>
          <a:blip r:embed="rId5"/>
          <a:stretch>
            <a:fillRect/>
          </a:stretch>
        </p:blipFill>
        <p:spPr>
          <a:xfrm>
            <a:off x="198755" y="1421130"/>
            <a:ext cx="9615805" cy="33401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advTm="3000"/>
    </mc:Choice>
    <mc:Fallback xmlns="">
      <p:transition spd="slow"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50000">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14:bounceEnd="50000">
                                          <p:cBhvr additive="base">
                                            <p:cTn id="7" dur="1000" fill="hold"/>
                                            <p:tgtEl>
                                              <p:spTgt spid="94"/>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6"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Right)">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1"/>
                                            </p:tgtEl>
                                            <p:attrNameLst>
                                              <p:attrName>style.visibility</p:attrName>
                                            </p:attrNameLst>
                                          </p:cBhvr>
                                          <p:to>
                                            <p:strVal val="visible"/>
                                          </p:to>
                                        </p:set>
                                        <p:animEffect transition="in" filter="wipe(left)">
                                          <p:cBhvr>
                                            <p:cTn id="22" dur="500"/>
                                            <p:tgtEl>
                                              <p:spTgt spid="18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18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1000" fill="hold"/>
                                            <p:tgtEl>
                                              <p:spTgt spid="94"/>
                                            </p:tgtEl>
                                            <p:attrNameLst>
                                              <p:attrName>ppt_x</p:attrName>
                                            </p:attrNameLst>
                                          </p:cBhvr>
                                          <p:tavLst>
                                            <p:tav tm="0">
                                              <p:val>
                                                <p:strVal val="#ppt_x"/>
                                              </p:val>
                                            </p:tav>
                                            <p:tav tm="100000">
                                              <p:val>
                                                <p:strVal val="#ppt_x"/>
                                              </p:val>
                                            </p:tav>
                                          </p:tavLst>
                                        </p:anim>
                                        <p:anim calcmode="lin" valueType="num">
                                          <p:cBhvr additive="base">
                                            <p:cTn id="8" dur="1000" fill="hold"/>
                                            <p:tgtEl>
                                              <p:spTgt spid="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6"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Right)">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1"/>
                                            </p:tgtEl>
                                            <p:attrNameLst>
                                              <p:attrName>style.visibility</p:attrName>
                                            </p:attrNameLst>
                                          </p:cBhvr>
                                          <p:to>
                                            <p:strVal val="visible"/>
                                          </p:to>
                                        </p:set>
                                        <p:animEffect transition="in" filter="wipe(left)">
                                          <p:cBhvr>
                                            <p:cTn id="22" dur="500"/>
                                            <p:tgtEl>
                                              <p:spTgt spid="18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181" grpId="0"/>
        </p:bldLst>
      </p:timing>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3" name="内容占位符 2"/>
          <p:cNvSpPr>
            <a:spLocks noGrp="1"/>
          </p:cNvSpPr>
          <p:nvPr>
            <p:ph idx="1"/>
          </p:nvPr>
        </p:nvSpPr>
        <p:spPr>
          <a:xfrm>
            <a:off x="245110" y="177165"/>
            <a:ext cx="11835130" cy="5645150"/>
          </a:xfrm>
        </p:spPr>
        <p:txBody>
          <a:bodyPr>
            <a:noAutofit/>
          </a:bodyPr>
          <a:lstStyle/>
          <a:p>
            <a:pPr marL="0" indent="0">
              <a:buNone/>
            </a:pPr>
            <a:r>
              <a:rPr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202</a:t>
            </a:r>
            <a:r>
              <a:rPr lang="en-US"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2</a:t>
            </a:r>
            <a:r>
              <a:rPr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年广东高职高考词汇真题</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 Be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patient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You should listen to what he is speaking first.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耐心 	B. 专心	 C. 细心 	D. 放松</a:t>
            </a: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7. Such a great change happened in the town that I didn’t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recognize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it.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印象 	B. 记住 	C. 识别 	D. 认出</a:t>
            </a: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8. Jane exercises every day and she is always full of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energy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勇气 	B. 信心 	C. 精力 	D. 热情</a:t>
            </a: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 Lots of writers used to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translate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the foreign novels in their early career.</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打印 	B. 翻译 	C. 出版	 D. 编撰</a:t>
            </a: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10. We all know the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benefits</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of protecting the environment.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益处 	B. 意义 	C. 优点	 D. 目的</a:t>
            </a:r>
          </a:p>
        </p:txBody>
      </p:sp>
      <p:sp>
        <p:nvSpPr>
          <p:cNvPr id="5" name="TextBox 4"/>
          <p:cNvSpPr txBox="1"/>
          <p:nvPr/>
        </p:nvSpPr>
        <p:spPr>
          <a:xfrm>
            <a:off x="6883400" y="971168"/>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6" name="TextBox 5"/>
          <p:cNvSpPr txBox="1"/>
          <p:nvPr/>
        </p:nvSpPr>
        <p:spPr>
          <a:xfrm>
            <a:off x="6642100" y="2314183"/>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60</a:t>
            </a:fld>
            <a:endParaRPr lang="en-US">
              <a:latin typeface="微软雅黑" panose="020B0503020204020204" pitchFamily="34" charset="-122"/>
              <a:ea typeface="微软雅黑" panose="020B0503020204020204" pitchFamily="34" charset="-122"/>
            </a:endParaRPr>
          </a:p>
        </p:txBody>
      </p:sp>
      <p:sp>
        <p:nvSpPr>
          <p:cNvPr id="8" name="左箭头 7">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9" name="TextBox 5"/>
          <p:cNvSpPr txBox="1"/>
          <p:nvPr/>
        </p:nvSpPr>
        <p:spPr>
          <a:xfrm>
            <a:off x="6642100" y="3722358"/>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10" name="TextBox 5"/>
          <p:cNvSpPr txBox="1"/>
          <p:nvPr/>
        </p:nvSpPr>
        <p:spPr>
          <a:xfrm>
            <a:off x="6827520" y="4938717"/>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11" name="TextBox 5"/>
          <p:cNvSpPr txBox="1"/>
          <p:nvPr/>
        </p:nvSpPr>
        <p:spPr>
          <a:xfrm>
            <a:off x="9393555" y="5822315"/>
            <a:ext cx="854075"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13" name="文本框 12">
            <a:hlinkClick r:id="rId4" action="ppaction://hlinksldjump"/>
          </p:cNvPr>
          <p:cNvSpPr txBox="1"/>
          <p:nvPr/>
        </p:nvSpPr>
        <p:spPr>
          <a:xfrm>
            <a:off x="6356068" y="17723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wipe(up)">
                                      <p:cBhvr>
                                        <p:cTn id="19" dur="500"/>
                                        <p:tgtEl>
                                          <p:spTgt spid="3">
                                            <p:txEl>
                                              <p:pRg st="5" end="5"/>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Effect transition="in" filter="wipe(up)">
                                      <p:cBhvr>
                                        <p:cTn id="25" dur="500"/>
                                        <p:tgtEl>
                                          <p:spTgt spid="3">
                                            <p:txEl>
                                              <p:pRg st="8" end="8"/>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animEffect transition="in" filter="wipe(up)">
                                      <p:cBhvr>
                                        <p:cTn id="31" dur="500"/>
                                        <p:tgtEl>
                                          <p:spTgt spid="3">
                                            <p:txEl>
                                              <p:pRg st="11" end="11"/>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4" end="14"/>
                                            </p:txEl>
                                          </p:spTgt>
                                        </p:tgtEl>
                                        <p:attrNameLst>
                                          <p:attrName>style.visibility</p:attrName>
                                        </p:attrNameLst>
                                      </p:cBhvr>
                                      <p:to>
                                        <p:strVal val="visible"/>
                                      </p:to>
                                    </p:set>
                                    <p:animEffect transition="in" filter="wipe(up)">
                                      <p:cBhvr>
                                        <p:cTn id="37" dur="500"/>
                                        <p:tgtEl>
                                          <p:spTgt spid="3">
                                            <p:txEl>
                                              <p:pRg st="14" end="1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left)">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left)">
                                      <p:cBhvr>
                                        <p:cTn id="62" dur="500"/>
                                        <p:tgtEl>
                                          <p:spTgt spid="11"/>
                                        </p:tgtEl>
                                      </p:cBhvr>
                                    </p:animEffect>
                                  </p:childTnLst>
                                </p:cTn>
                              </p:par>
                            </p:childTnLst>
                          </p:cTn>
                        </p:par>
                        <p:par>
                          <p:cTn id="63" fill="hold">
                            <p:stCondLst>
                              <p:cond delay="500"/>
                            </p:stCondLst>
                            <p:childTnLst>
                              <p:par>
                                <p:cTn id="64" presetID="16" presetClass="entr" presetSubtype="37"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barn(outVertical)">
                                      <p:cBhvr>
                                        <p:cTn id="6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P spid="6" grpId="0"/>
      <p:bldP spid="9" grpId="0"/>
      <p:bldP spid="10" grpId="0"/>
      <p:bldP spid="11" grpId="0"/>
      <p:bldP spid="13"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61</a:t>
            </a:fld>
            <a:endParaRPr lang="en-US"/>
          </a:p>
        </p:txBody>
      </p:sp>
      <p:sp>
        <p:nvSpPr>
          <p:cNvPr id="3" name="内容占位符 2"/>
          <p:cNvSpPr>
            <a:spLocks noGrp="1"/>
          </p:cNvSpPr>
          <p:nvPr>
            <p:ph idx="1"/>
          </p:nvPr>
        </p:nvSpPr>
        <p:spPr>
          <a:xfrm>
            <a:off x="587134" y="185694"/>
            <a:ext cx="11223849" cy="6119818"/>
          </a:xfrm>
          <a:solidFill>
            <a:srgbClr val="FFFFFF">
              <a:alpha val="31000"/>
            </a:srgbClr>
          </a:solidFill>
        </p:spPr>
        <p:txBody>
          <a:bodyPr>
            <a:normAutofit/>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6. 本题考查形容词。patient（形容词）“耐心的”，结合句意“耐心一点，你应该先听他正在说什么”，故此题正确答案为：A。 </a:t>
            </a:r>
          </a:p>
          <a:p>
            <a:pPr marL="0" indent="0">
              <a:lnSpc>
                <a:spcPct val="150000"/>
              </a:lnSpc>
              <a:buNone/>
            </a:pPr>
            <a:r>
              <a:rPr sz="2400" b="1" dirty="0">
                <a:latin typeface="微软雅黑" panose="020B0503020204020204" pitchFamily="34" charset="-122"/>
                <a:ea typeface="微软雅黑" panose="020B0503020204020204" pitchFamily="34" charset="-122"/>
              </a:rPr>
              <a:t>7. 本题考查动词。recognize（动词）“认出”，结合句意“这座小镇发生了如此大的变化以至于我刚刚都没认出”，故此题正确答案为：D。 </a:t>
            </a:r>
          </a:p>
          <a:p>
            <a:pPr marL="0" indent="0">
              <a:lnSpc>
                <a:spcPct val="150000"/>
              </a:lnSpc>
              <a:buNone/>
            </a:pPr>
            <a:r>
              <a:rPr sz="2400" b="1" dirty="0">
                <a:latin typeface="微软雅黑" panose="020B0503020204020204" pitchFamily="34" charset="-122"/>
                <a:ea typeface="微软雅黑" panose="020B0503020204020204" pitchFamily="34" charset="-122"/>
              </a:rPr>
              <a:t>8. 本题考查名词。energy（名词）“精力”，结合句意“简每天都运动锻炼，所以她总是精神饱满”，故此题正确答案为：C。</a:t>
            </a:r>
          </a:p>
          <a:p>
            <a:pPr marL="0" indent="0">
              <a:lnSpc>
                <a:spcPct val="150000"/>
              </a:lnSpc>
              <a:buNone/>
            </a:pPr>
            <a:r>
              <a:rPr sz="2400" b="1" dirty="0">
                <a:latin typeface="微软雅黑" panose="020B0503020204020204" pitchFamily="34" charset="-122"/>
                <a:ea typeface="微软雅黑" panose="020B0503020204020204" pitchFamily="34" charset="-122"/>
              </a:rPr>
              <a:t>9. 本题考查动词。translate（动词）“翻译”，结合句意“许多作家在他们职业生涯的早期常常翻译外文小说”，故此题正确答案为：B。</a:t>
            </a:r>
          </a:p>
          <a:p>
            <a:pPr marL="0" indent="0">
              <a:lnSpc>
                <a:spcPct val="150000"/>
              </a:lnSpc>
              <a:buNone/>
            </a:pPr>
            <a:r>
              <a:rPr sz="2400" b="1" dirty="0">
                <a:latin typeface="微软雅黑" panose="020B0503020204020204" pitchFamily="34" charset="-122"/>
                <a:ea typeface="微软雅黑" panose="020B0503020204020204" pitchFamily="34" charset="-122"/>
              </a:rPr>
              <a:t>10. 本题考查名词。benefit（名词）“好处”，结合句意“我们都知道保护环境的益处”，故此题正确答案为：A</a:t>
            </a:r>
            <a:r>
              <a:rPr lang="zh-CN" altLang="en-US" sz="24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3" name="内容占位符 2"/>
          <p:cNvSpPr>
            <a:spLocks noGrp="1"/>
          </p:cNvSpPr>
          <p:nvPr>
            <p:ph idx="1"/>
          </p:nvPr>
        </p:nvSpPr>
        <p:spPr>
          <a:xfrm>
            <a:off x="152400" y="177165"/>
            <a:ext cx="12039600" cy="5645150"/>
          </a:xfrm>
        </p:spPr>
        <p:txBody>
          <a:bodyPr>
            <a:noAutofit/>
          </a:bodyPr>
          <a:lstStyle/>
          <a:p>
            <a:pPr marL="0" indent="0">
              <a:buNone/>
            </a:pPr>
            <a:r>
              <a:rPr lang="en-US" altLang="zh-CN"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2022</a:t>
            </a:r>
            <a:r>
              <a:rPr lang="zh-CN" altLang="en-US"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年广东高职高考词汇真题</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11. Listening to light music helps us to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relax</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高兴	 B. 激动 	C. 放松	D. 自如</a:t>
            </a: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12. I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by accident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met my teacher in the street yesterday.</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故事 	B. 偶然 	C. 意外 	D. 碰巧</a:t>
            </a: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13. He finally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realized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his dream of becoming a pilot.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实现 	B. 追寻	 C. 分享	 D. 热爱</a:t>
            </a: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14. The injured people were taken to hospital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immediately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after the disaster.</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定期地	 B. 立刻地 	C. 频繁地 	D. 专门地</a:t>
            </a: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15. The car was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out of control</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and hit a tree by the road.</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发动 	B. 抛锚 	C. 失控 	D. 加速</a:t>
            </a:r>
          </a:p>
        </p:txBody>
      </p:sp>
      <p:sp>
        <p:nvSpPr>
          <p:cNvPr id="5" name="TextBox 4"/>
          <p:cNvSpPr txBox="1"/>
          <p:nvPr/>
        </p:nvSpPr>
        <p:spPr>
          <a:xfrm>
            <a:off x="6466840" y="1035303"/>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6" name="TextBox 5"/>
          <p:cNvSpPr txBox="1"/>
          <p:nvPr/>
        </p:nvSpPr>
        <p:spPr>
          <a:xfrm>
            <a:off x="6550025" y="2300848"/>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62</a:t>
            </a:fld>
            <a:endParaRPr lang="en-US">
              <a:latin typeface="微软雅黑" panose="020B0503020204020204" pitchFamily="34" charset="-122"/>
              <a:ea typeface="微软雅黑" panose="020B0503020204020204" pitchFamily="34" charset="-122"/>
            </a:endParaRPr>
          </a:p>
        </p:txBody>
      </p:sp>
      <p:sp>
        <p:nvSpPr>
          <p:cNvPr id="8" name="左箭头 7">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9" name="TextBox 5"/>
          <p:cNvSpPr txBox="1"/>
          <p:nvPr/>
        </p:nvSpPr>
        <p:spPr>
          <a:xfrm>
            <a:off x="6818630" y="3622028"/>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10" name="TextBox 5"/>
          <p:cNvSpPr txBox="1"/>
          <p:nvPr/>
        </p:nvSpPr>
        <p:spPr>
          <a:xfrm>
            <a:off x="7088390" y="5039383"/>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11" name="TextBox 5"/>
          <p:cNvSpPr txBox="1"/>
          <p:nvPr/>
        </p:nvSpPr>
        <p:spPr>
          <a:xfrm>
            <a:off x="8724900" y="5822361"/>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13" name="文本框 12">
            <a:hlinkClick r:id="rId4" action="ppaction://hlinksldjump"/>
          </p:cNvPr>
          <p:cNvSpPr txBox="1"/>
          <p:nvPr/>
        </p:nvSpPr>
        <p:spPr>
          <a:xfrm>
            <a:off x="8386163" y="288355"/>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wipe(up)">
                                      <p:cBhvr>
                                        <p:cTn id="19" dur="500"/>
                                        <p:tgtEl>
                                          <p:spTgt spid="3">
                                            <p:txEl>
                                              <p:pRg st="5" end="5"/>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Effect transition="in" filter="wipe(up)">
                                      <p:cBhvr>
                                        <p:cTn id="25" dur="500"/>
                                        <p:tgtEl>
                                          <p:spTgt spid="3">
                                            <p:txEl>
                                              <p:pRg st="8" end="8"/>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animEffect transition="in" filter="wipe(up)">
                                      <p:cBhvr>
                                        <p:cTn id="31" dur="500"/>
                                        <p:tgtEl>
                                          <p:spTgt spid="3">
                                            <p:txEl>
                                              <p:pRg st="11" end="11"/>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4" end="14"/>
                                            </p:txEl>
                                          </p:spTgt>
                                        </p:tgtEl>
                                        <p:attrNameLst>
                                          <p:attrName>style.visibility</p:attrName>
                                        </p:attrNameLst>
                                      </p:cBhvr>
                                      <p:to>
                                        <p:strVal val="visible"/>
                                      </p:to>
                                    </p:set>
                                    <p:animEffect transition="in" filter="wipe(up)">
                                      <p:cBhvr>
                                        <p:cTn id="37" dur="500"/>
                                        <p:tgtEl>
                                          <p:spTgt spid="3">
                                            <p:txEl>
                                              <p:pRg st="14" end="1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left)">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left)">
                                      <p:cBhvr>
                                        <p:cTn id="62" dur="500"/>
                                        <p:tgtEl>
                                          <p:spTgt spid="11"/>
                                        </p:tgtEl>
                                      </p:cBhvr>
                                    </p:animEffect>
                                  </p:childTnLst>
                                </p:cTn>
                              </p:par>
                            </p:childTnLst>
                          </p:cTn>
                        </p:par>
                        <p:par>
                          <p:cTn id="63" fill="hold">
                            <p:stCondLst>
                              <p:cond delay="500"/>
                            </p:stCondLst>
                            <p:childTnLst>
                              <p:par>
                                <p:cTn id="64" presetID="16" presetClass="entr" presetSubtype="37"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barn(outVertical)">
                                      <p:cBhvr>
                                        <p:cTn id="6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9" grpId="0"/>
      <p:bldP spid="10" grpId="0"/>
      <p:bldP spid="11" grpId="0"/>
      <p:bldP spid="13" grpId="0" bldLvl="0" animBg="1"/>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63</a:t>
            </a:fld>
            <a:endParaRPr lang="en-US"/>
          </a:p>
        </p:txBody>
      </p:sp>
      <p:sp>
        <p:nvSpPr>
          <p:cNvPr id="3" name="内容占位符 2"/>
          <p:cNvSpPr>
            <a:spLocks noGrp="1"/>
          </p:cNvSpPr>
          <p:nvPr>
            <p:ph idx="1"/>
          </p:nvPr>
        </p:nvSpPr>
        <p:spPr>
          <a:xfrm>
            <a:off x="587134" y="185694"/>
            <a:ext cx="11223849" cy="6119818"/>
          </a:xfrm>
          <a:solidFill>
            <a:srgbClr val="FFFFFF">
              <a:alpha val="31000"/>
            </a:srgbClr>
          </a:solidFill>
        </p:spPr>
        <p:txBody>
          <a:bodyPr>
            <a:normAutofit/>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11. 本题考查动词。relax（动词）“放松”，结合句意“听轻音乐能帮助我们放松”，故此题正确答案为：C。</a:t>
            </a:r>
          </a:p>
          <a:p>
            <a:pPr marL="0" indent="0">
              <a:lnSpc>
                <a:spcPct val="150000"/>
              </a:lnSpc>
              <a:buNone/>
            </a:pPr>
            <a:r>
              <a:rPr sz="2400" b="1" dirty="0">
                <a:latin typeface="微软雅黑" panose="020B0503020204020204" pitchFamily="34" charset="-122"/>
                <a:ea typeface="微软雅黑" panose="020B0503020204020204" pitchFamily="34" charset="-122"/>
              </a:rPr>
              <a:t>12. 本题考查介词短语。by accident（介词短语）“意外地，偶然地，碰巧”，结合句意“昨天，我在大街上碰巧遇到了我的老师”，故此题正确答案为：D。</a:t>
            </a:r>
          </a:p>
          <a:p>
            <a:pPr marL="0" indent="0">
              <a:lnSpc>
                <a:spcPct val="150000"/>
              </a:lnSpc>
              <a:buNone/>
            </a:pPr>
            <a:r>
              <a:rPr sz="2400" b="1" dirty="0">
                <a:latin typeface="微软雅黑" panose="020B0503020204020204" pitchFamily="34" charset="-122"/>
                <a:ea typeface="微软雅黑" panose="020B0503020204020204" pitchFamily="34" charset="-122"/>
              </a:rPr>
              <a:t>13 本题考查动词。realize（动词）“实现”，结合句意“他最终实现了自己的梦想，成为了一名飞行员”，故此题正确答案为：A。</a:t>
            </a:r>
          </a:p>
          <a:p>
            <a:pPr marL="0" indent="0">
              <a:lnSpc>
                <a:spcPct val="150000"/>
              </a:lnSpc>
              <a:buNone/>
            </a:pPr>
            <a:r>
              <a:rPr sz="2400" b="1" dirty="0">
                <a:latin typeface="微软雅黑" panose="020B0503020204020204" pitchFamily="34" charset="-122"/>
                <a:ea typeface="微软雅黑" panose="020B0503020204020204" pitchFamily="34" charset="-122"/>
              </a:rPr>
              <a:t>14. 本题考查副词。immediately（副词）“立刻”，结合句意“灾害发生后，受伤的人立刻被送去医院”，故此题正确答案为：B。</a:t>
            </a:r>
          </a:p>
          <a:p>
            <a:pPr marL="0" indent="0">
              <a:lnSpc>
                <a:spcPct val="150000"/>
              </a:lnSpc>
              <a:buNone/>
            </a:pPr>
            <a:r>
              <a:rPr sz="2400" b="1" dirty="0">
                <a:latin typeface="微软雅黑" panose="020B0503020204020204" pitchFamily="34" charset="-122"/>
                <a:ea typeface="微软雅黑" panose="020B0503020204020204" pitchFamily="34" charset="-122"/>
              </a:rPr>
              <a:t>15. 本题考查介词短语。out of control（介词短语）“失去控制”，结合句意“这辆汽车失去控制，一头撞到了路边的树上”，故此题正确答案为：C。</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3" name="内容占位符 2"/>
          <p:cNvSpPr>
            <a:spLocks noGrp="1"/>
          </p:cNvSpPr>
          <p:nvPr>
            <p:ph idx="1"/>
          </p:nvPr>
        </p:nvSpPr>
        <p:spPr>
          <a:xfrm>
            <a:off x="456942" y="65"/>
            <a:ext cx="11277600" cy="5645467"/>
          </a:xfrm>
        </p:spPr>
        <p:txBody>
          <a:bodyPr>
            <a:noAutofit/>
          </a:bodyPr>
          <a:lstStyle/>
          <a:p>
            <a:pPr marL="0" indent="0">
              <a:buNone/>
            </a:pPr>
            <a:r>
              <a:rPr lang="en-US" altLang="zh-CN"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2021</a:t>
            </a:r>
            <a:r>
              <a:rPr lang="zh-CN" altLang="en-US"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年广东高职高考词汇真题</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200" b="1" dirty="0">
                <a:latin typeface="微软雅黑" panose="020B0503020204020204" pitchFamily="34" charset="-122"/>
                <a:ea typeface="微软雅黑" panose="020B0503020204020204" pitchFamily="34" charset="-122"/>
                <a:cs typeface="微软雅黑" panose="020B0503020204020204" pitchFamily="34" charset="-122"/>
              </a:rPr>
              <a:t>6. They lived in a big </a:t>
            </a:r>
            <a:r>
              <a:rPr lang="en-US" altLang="zh-CN" sz="2200" b="1" u="sng" dirty="0">
                <a:latin typeface="微软雅黑" panose="020B0503020204020204" pitchFamily="34" charset="-122"/>
                <a:ea typeface="微软雅黑" panose="020B0503020204020204" pitchFamily="34" charset="-122"/>
                <a:cs typeface="微软雅黑" panose="020B0503020204020204" pitchFamily="34" charset="-122"/>
              </a:rPr>
              <a:t>crowded</a:t>
            </a:r>
            <a:r>
              <a:rPr lang="en-US" altLang="zh-CN" sz="2200" b="1" dirty="0">
                <a:latin typeface="微软雅黑" panose="020B0503020204020204" pitchFamily="34" charset="-122"/>
                <a:ea typeface="微软雅黑" panose="020B0503020204020204" pitchFamily="34" charset="-122"/>
                <a:cs typeface="微软雅黑" panose="020B0503020204020204" pitchFamily="34" charset="-122"/>
              </a:rPr>
              <a:t> city.</a:t>
            </a:r>
          </a:p>
          <a:p>
            <a:pPr marL="0" indent="0">
              <a:buNone/>
            </a:pPr>
            <a:r>
              <a:rPr lang="en-US" altLang="zh-CN" sz="2200" b="1" dirty="0">
                <a:latin typeface="微软雅黑" panose="020B0503020204020204" pitchFamily="34" charset="-122"/>
                <a:ea typeface="微软雅黑" panose="020B0503020204020204" pitchFamily="34" charset="-122"/>
                <a:cs typeface="微软雅黑" panose="020B0503020204020204" pitchFamily="34" charset="-122"/>
              </a:rPr>
              <a:t>A. </a:t>
            </a:r>
            <a:r>
              <a:rPr lang="en-US" altLang="zh-CN" sz="2200" b="1" dirty="0" err="1">
                <a:latin typeface="微软雅黑" panose="020B0503020204020204" pitchFamily="34" charset="-122"/>
                <a:ea typeface="微软雅黑" panose="020B0503020204020204" pitchFamily="34" charset="-122"/>
                <a:cs typeface="微软雅黑" panose="020B0503020204020204" pitchFamily="34" charset="-122"/>
              </a:rPr>
              <a:t>开放的</a:t>
            </a:r>
            <a:r>
              <a:rPr lang="en-US" altLang="zh-CN" sz="2200" b="1" dirty="0">
                <a:latin typeface="微软雅黑" panose="020B0503020204020204" pitchFamily="34" charset="-122"/>
                <a:ea typeface="微软雅黑" panose="020B0503020204020204" pitchFamily="34" charset="-122"/>
                <a:cs typeface="微软雅黑" panose="020B0503020204020204" pitchFamily="34" charset="-122"/>
              </a:rPr>
              <a:t>	B. 现代的 	C. 拥挤的 	D. 脏乱的</a:t>
            </a:r>
          </a:p>
          <a:p>
            <a:pPr marL="0" indent="0">
              <a:buNone/>
            </a:pPr>
            <a:endParaRPr lang="en-US" altLang="zh-CN" sz="22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200" b="1" dirty="0">
                <a:latin typeface="微软雅黑" panose="020B0503020204020204" pitchFamily="34" charset="-122"/>
                <a:ea typeface="微软雅黑" panose="020B0503020204020204" pitchFamily="34" charset="-122"/>
                <a:cs typeface="微软雅黑" panose="020B0503020204020204" pitchFamily="34" charset="-122"/>
              </a:rPr>
              <a:t>7. When he was twenty-five, John bought a house and </a:t>
            </a:r>
            <a:r>
              <a:rPr lang="en-US" altLang="zh-CN" sz="2200" b="1" u="sng" dirty="0">
                <a:latin typeface="微软雅黑" panose="020B0503020204020204" pitchFamily="34" charset="-122"/>
                <a:ea typeface="微软雅黑" panose="020B0503020204020204" pitchFamily="34" charset="-122"/>
                <a:cs typeface="微软雅黑" panose="020B0503020204020204" pitchFamily="34" charset="-122"/>
              </a:rPr>
              <a:t>get married</a:t>
            </a:r>
            <a:r>
              <a:rPr lang="en-US" altLang="zh-CN" sz="2200" b="1" dirty="0">
                <a:latin typeface="微软雅黑" panose="020B0503020204020204" pitchFamily="34" charset="-122"/>
                <a:ea typeface="微软雅黑" panose="020B0503020204020204" pitchFamily="34" charset="-122"/>
                <a:cs typeface="微软雅黑" panose="020B0503020204020204" pitchFamily="34" charset="-122"/>
              </a:rPr>
              <a:t>.</a:t>
            </a:r>
          </a:p>
          <a:p>
            <a:pPr marL="0" indent="0">
              <a:buNone/>
            </a:pPr>
            <a:r>
              <a:rPr lang="en-US" altLang="zh-CN" sz="2200" b="1" dirty="0">
                <a:latin typeface="微软雅黑" panose="020B0503020204020204" pitchFamily="34" charset="-122"/>
                <a:ea typeface="微软雅黑" panose="020B0503020204020204" pitchFamily="34" charset="-122"/>
                <a:cs typeface="微软雅黑" panose="020B0503020204020204" pitchFamily="34" charset="-122"/>
              </a:rPr>
              <a:t>A. </a:t>
            </a:r>
            <a:r>
              <a:rPr lang="en-US" altLang="zh-CN" sz="2200" b="1" dirty="0" err="1">
                <a:latin typeface="微软雅黑" panose="020B0503020204020204" pitchFamily="34" charset="-122"/>
                <a:ea typeface="微软雅黑" panose="020B0503020204020204" pitchFamily="34" charset="-122"/>
                <a:cs typeface="微软雅黑" panose="020B0503020204020204" pitchFamily="34" charset="-122"/>
              </a:rPr>
              <a:t>结婚</a:t>
            </a:r>
            <a:r>
              <a:rPr lang="en-US" altLang="zh-CN" sz="2200" b="1" dirty="0">
                <a:latin typeface="微软雅黑" panose="020B0503020204020204" pitchFamily="34" charset="-122"/>
                <a:ea typeface="微软雅黑" panose="020B0503020204020204" pitchFamily="34" charset="-122"/>
                <a:cs typeface="微软雅黑" panose="020B0503020204020204" pitchFamily="34" charset="-122"/>
              </a:rPr>
              <a:t>	B. 搬家 	C. 庆祝 	D. 居住</a:t>
            </a:r>
          </a:p>
          <a:p>
            <a:pPr marL="0" indent="0">
              <a:buNone/>
            </a:pPr>
            <a:endParaRPr lang="en-US" altLang="zh-CN" sz="22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200" b="1" dirty="0">
                <a:latin typeface="微软雅黑" panose="020B0503020204020204" pitchFamily="34" charset="-122"/>
                <a:ea typeface="微软雅黑" panose="020B0503020204020204" pitchFamily="34" charset="-122"/>
                <a:cs typeface="微软雅黑" panose="020B0503020204020204" pitchFamily="34" charset="-122"/>
              </a:rPr>
              <a:t>8. When Molly was eight years old, Helen came to live in the house </a:t>
            </a:r>
            <a:r>
              <a:rPr lang="en-US" altLang="zh-CN" sz="2200" b="1" u="sng" dirty="0">
                <a:latin typeface="微软雅黑" panose="020B0503020204020204" pitchFamily="34" charset="-122"/>
                <a:ea typeface="微软雅黑" panose="020B0503020204020204" pitchFamily="34" charset="-122"/>
                <a:cs typeface="微软雅黑" panose="020B0503020204020204" pitchFamily="34" charset="-122"/>
              </a:rPr>
              <a:t>opposite to</a:t>
            </a:r>
            <a:r>
              <a:rPr lang="en-US" altLang="zh-CN" sz="2200" b="1" dirty="0">
                <a:latin typeface="微软雅黑" panose="020B0503020204020204" pitchFamily="34" charset="-122"/>
                <a:ea typeface="微软雅黑" panose="020B0503020204020204" pitchFamily="34" charset="-122"/>
                <a:cs typeface="微软雅黑" panose="020B0503020204020204" pitchFamily="34" charset="-122"/>
              </a:rPr>
              <a:t> hers.</a:t>
            </a:r>
          </a:p>
          <a:p>
            <a:pPr marL="0" indent="0">
              <a:buNone/>
            </a:pPr>
            <a:r>
              <a:rPr lang="en-US" altLang="zh-CN" sz="2200" b="1" dirty="0">
                <a:latin typeface="微软雅黑" panose="020B0503020204020204" pitchFamily="34" charset="-122"/>
                <a:ea typeface="微软雅黑" panose="020B0503020204020204" pitchFamily="34" charset="-122"/>
                <a:cs typeface="微软雅黑" panose="020B0503020204020204" pitchFamily="34" charset="-122"/>
              </a:rPr>
              <a:t>A. 在……</a:t>
            </a:r>
            <a:r>
              <a:rPr lang="en-US" altLang="zh-CN" sz="2200" b="1" dirty="0" err="1">
                <a:latin typeface="微软雅黑" panose="020B0503020204020204" pitchFamily="34" charset="-122"/>
                <a:ea typeface="微软雅黑" panose="020B0503020204020204" pitchFamily="34" charset="-122"/>
                <a:cs typeface="微软雅黑" panose="020B0503020204020204" pitchFamily="34" charset="-122"/>
              </a:rPr>
              <a:t>前面</a:t>
            </a:r>
            <a:r>
              <a:rPr lang="en-US" altLang="zh-CN" sz="2200" b="1" dirty="0">
                <a:latin typeface="微软雅黑" panose="020B0503020204020204" pitchFamily="34" charset="-122"/>
                <a:ea typeface="微软雅黑" panose="020B0503020204020204" pitchFamily="34" charset="-122"/>
                <a:cs typeface="微软雅黑" panose="020B0503020204020204" pitchFamily="34" charset="-122"/>
              </a:rPr>
              <a:t>	B. 在……</a:t>
            </a:r>
            <a:r>
              <a:rPr lang="en-US" altLang="zh-CN" sz="2200" b="1" dirty="0" err="1">
                <a:latin typeface="微软雅黑" panose="020B0503020204020204" pitchFamily="34" charset="-122"/>
                <a:ea typeface="微软雅黑" panose="020B0503020204020204" pitchFamily="34" charset="-122"/>
                <a:cs typeface="微软雅黑" panose="020B0503020204020204" pitchFamily="34" charset="-122"/>
              </a:rPr>
              <a:t>后面</a:t>
            </a:r>
            <a:r>
              <a:rPr lang="en-US" altLang="zh-CN" sz="2200" b="1" dirty="0">
                <a:latin typeface="微软雅黑" panose="020B0503020204020204" pitchFamily="34" charset="-122"/>
                <a:ea typeface="微软雅黑" panose="020B0503020204020204" pitchFamily="34" charset="-122"/>
                <a:cs typeface="微软雅黑" panose="020B0503020204020204" pitchFamily="34" charset="-122"/>
              </a:rPr>
              <a:t>	C. 在……</a:t>
            </a:r>
            <a:r>
              <a:rPr lang="en-US" altLang="zh-CN" sz="2200" b="1" dirty="0" err="1">
                <a:latin typeface="微软雅黑" panose="020B0503020204020204" pitchFamily="34" charset="-122"/>
                <a:ea typeface="微软雅黑" panose="020B0503020204020204" pitchFamily="34" charset="-122"/>
                <a:cs typeface="微软雅黑" panose="020B0503020204020204" pitchFamily="34" charset="-122"/>
              </a:rPr>
              <a:t>下面</a:t>
            </a:r>
            <a:r>
              <a:rPr lang="en-US" altLang="zh-CN" sz="2200" b="1" dirty="0">
                <a:latin typeface="微软雅黑" panose="020B0503020204020204" pitchFamily="34" charset="-122"/>
                <a:ea typeface="微软雅黑" panose="020B0503020204020204" pitchFamily="34" charset="-122"/>
                <a:cs typeface="微软雅黑" panose="020B0503020204020204" pitchFamily="34" charset="-122"/>
              </a:rPr>
              <a:t>	D. 在……对面</a:t>
            </a:r>
          </a:p>
          <a:p>
            <a:pPr marL="0" indent="0">
              <a:buNone/>
            </a:pPr>
            <a:endParaRPr lang="en-US" altLang="zh-CN" sz="22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200" b="1" dirty="0">
                <a:latin typeface="微软雅黑" panose="020B0503020204020204" pitchFamily="34" charset="-122"/>
                <a:ea typeface="微软雅黑" panose="020B0503020204020204" pitchFamily="34" charset="-122"/>
                <a:cs typeface="微软雅黑" panose="020B0503020204020204" pitchFamily="34" charset="-122"/>
              </a:rPr>
              <a:t>9. Mrs. Green traveled a lot and she wasn’t </a:t>
            </a:r>
            <a:r>
              <a:rPr lang="en-US" altLang="zh-CN" sz="2200" b="1" u="sng" dirty="0">
                <a:latin typeface="微软雅黑" panose="020B0503020204020204" pitchFamily="34" charset="-122"/>
                <a:ea typeface="微软雅黑" panose="020B0503020204020204" pitchFamily="34" charset="-122"/>
                <a:cs typeface="微软雅黑" panose="020B0503020204020204" pitchFamily="34" charset="-122"/>
              </a:rPr>
              <a:t>afraid of</a:t>
            </a:r>
            <a:r>
              <a:rPr lang="en-US" altLang="zh-CN" sz="2200" b="1" dirty="0">
                <a:latin typeface="微软雅黑" panose="020B0503020204020204" pitchFamily="34" charset="-122"/>
                <a:ea typeface="微软雅黑" panose="020B0503020204020204" pitchFamily="34" charset="-122"/>
                <a:cs typeface="微软雅黑" panose="020B0503020204020204" pitchFamily="34" charset="-122"/>
              </a:rPr>
              <a:t> taking a plane.</a:t>
            </a:r>
          </a:p>
          <a:p>
            <a:pPr marL="0" indent="0">
              <a:buNone/>
            </a:pPr>
            <a:r>
              <a:rPr lang="en-US" altLang="zh-CN" sz="2200" b="1" dirty="0">
                <a:latin typeface="微软雅黑" panose="020B0503020204020204" pitchFamily="34" charset="-122"/>
                <a:ea typeface="微软雅黑" panose="020B0503020204020204" pitchFamily="34" charset="-122"/>
                <a:cs typeface="微软雅黑" panose="020B0503020204020204" pitchFamily="34" charset="-122"/>
              </a:rPr>
              <a:t>A. </a:t>
            </a:r>
            <a:r>
              <a:rPr lang="en-US" altLang="zh-CN" sz="2200" b="1" dirty="0" err="1">
                <a:latin typeface="微软雅黑" panose="020B0503020204020204" pitchFamily="34" charset="-122"/>
                <a:ea typeface="微软雅黑" panose="020B0503020204020204" pitchFamily="34" charset="-122"/>
                <a:cs typeface="微软雅黑" panose="020B0503020204020204" pitchFamily="34" charset="-122"/>
              </a:rPr>
              <a:t>欣赏</a:t>
            </a:r>
            <a:r>
              <a:rPr lang="en-US" altLang="zh-CN" sz="2200" b="1" dirty="0">
                <a:latin typeface="微软雅黑" panose="020B0503020204020204" pitchFamily="34" charset="-122"/>
                <a:ea typeface="微软雅黑" panose="020B0503020204020204" pitchFamily="34" charset="-122"/>
                <a:cs typeface="微软雅黑" panose="020B0503020204020204" pitchFamily="34" charset="-122"/>
              </a:rPr>
              <a:t>	B. 喜欢		C. </a:t>
            </a:r>
            <a:r>
              <a:rPr lang="en-US" altLang="zh-CN" sz="2200" b="1" dirty="0" err="1">
                <a:latin typeface="微软雅黑" panose="020B0503020204020204" pitchFamily="34" charset="-122"/>
                <a:ea typeface="微软雅黑" panose="020B0503020204020204" pitchFamily="34" charset="-122"/>
                <a:cs typeface="微软雅黑" panose="020B0503020204020204" pitchFamily="34" charset="-122"/>
              </a:rPr>
              <a:t>害怕</a:t>
            </a:r>
            <a:r>
              <a:rPr lang="en-US" altLang="zh-CN" sz="2200" b="1" dirty="0">
                <a:latin typeface="微软雅黑" panose="020B0503020204020204" pitchFamily="34" charset="-122"/>
                <a:ea typeface="微软雅黑" panose="020B0503020204020204" pitchFamily="34" charset="-122"/>
                <a:cs typeface="微软雅黑" panose="020B0503020204020204" pitchFamily="34" charset="-122"/>
              </a:rPr>
              <a:t>		D. 盼望</a:t>
            </a:r>
          </a:p>
          <a:p>
            <a:pPr marL="0" indent="0">
              <a:buNone/>
            </a:pPr>
            <a:endParaRPr lang="en-US" altLang="zh-CN" sz="22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200" b="1" dirty="0">
                <a:latin typeface="微软雅黑" panose="020B0503020204020204" pitchFamily="34" charset="-122"/>
                <a:ea typeface="微软雅黑" panose="020B0503020204020204" pitchFamily="34" charset="-122"/>
                <a:cs typeface="微软雅黑" panose="020B0503020204020204" pitchFamily="34" charset="-122"/>
              </a:rPr>
              <a:t>10. It is interesting that a small child can sing a song without understanding its meaning </a:t>
            </a:r>
            <a:r>
              <a:rPr lang="en-US" altLang="zh-CN" sz="2200" b="1" u="sng" dirty="0">
                <a:latin typeface="微软雅黑" panose="020B0503020204020204" pitchFamily="34" charset="-122"/>
                <a:ea typeface="微软雅黑" panose="020B0503020204020204" pitchFamily="34" charset="-122"/>
                <a:cs typeface="微软雅黑" panose="020B0503020204020204" pitchFamily="34" charset="-122"/>
              </a:rPr>
              <a:t>fully</a:t>
            </a:r>
            <a:r>
              <a:rPr lang="en-US" altLang="zh-CN" sz="2200" b="1" dirty="0">
                <a:latin typeface="微软雅黑" panose="020B0503020204020204" pitchFamily="34" charset="-122"/>
                <a:ea typeface="微软雅黑" panose="020B0503020204020204" pitchFamily="34" charset="-122"/>
                <a:cs typeface="微软雅黑" panose="020B0503020204020204" pitchFamily="34" charset="-122"/>
              </a:rPr>
              <a:t>.</a:t>
            </a:r>
          </a:p>
          <a:p>
            <a:pPr marL="0" indent="0">
              <a:buNone/>
            </a:pPr>
            <a:r>
              <a:rPr lang="en-US" altLang="zh-CN" sz="2200" b="1" dirty="0">
                <a:latin typeface="微软雅黑" panose="020B0503020204020204" pitchFamily="34" charset="-122"/>
                <a:ea typeface="微软雅黑" panose="020B0503020204020204" pitchFamily="34" charset="-122"/>
                <a:cs typeface="微软雅黑" panose="020B0503020204020204" pitchFamily="34" charset="-122"/>
              </a:rPr>
              <a:t>A. </a:t>
            </a:r>
            <a:r>
              <a:rPr lang="en-US" altLang="zh-CN" sz="2200" b="1" dirty="0" err="1">
                <a:latin typeface="微软雅黑" panose="020B0503020204020204" pitchFamily="34" charset="-122"/>
                <a:ea typeface="微软雅黑" panose="020B0503020204020204" pitchFamily="34" charset="-122"/>
                <a:cs typeface="微软雅黑" panose="020B0503020204020204" pitchFamily="34" charset="-122"/>
              </a:rPr>
              <a:t>部分地</a:t>
            </a:r>
            <a:r>
              <a:rPr lang="en-US" altLang="zh-CN" sz="2200" b="1" dirty="0">
                <a:latin typeface="微软雅黑" panose="020B0503020204020204" pitchFamily="34" charset="-122"/>
                <a:ea typeface="微软雅黑" panose="020B0503020204020204" pitchFamily="34" charset="-122"/>
                <a:cs typeface="微软雅黑" panose="020B0503020204020204" pitchFamily="34" charset="-122"/>
              </a:rPr>
              <a:t>	B. </a:t>
            </a:r>
            <a:r>
              <a:rPr lang="en-US" altLang="zh-CN" sz="2200" b="1" dirty="0" err="1">
                <a:latin typeface="微软雅黑" panose="020B0503020204020204" pitchFamily="34" charset="-122"/>
                <a:ea typeface="微软雅黑" panose="020B0503020204020204" pitchFamily="34" charset="-122"/>
                <a:cs typeface="微软雅黑" panose="020B0503020204020204" pitchFamily="34" charset="-122"/>
              </a:rPr>
              <a:t>悄悄地</a:t>
            </a:r>
            <a:r>
              <a:rPr lang="en-US" altLang="zh-CN" sz="2200" b="1" dirty="0">
                <a:latin typeface="微软雅黑" panose="020B0503020204020204" pitchFamily="34" charset="-122"/>
                <a:ea typeface="微软雅黑" panose="020B0503020204020204" pitchFamily="34" charset="-122"/>
                <a:cs typeface="微软雅黑" panose="020B0503020204020204" pitchFamily="34" charset="-122"/>
              </a:rPr>
              <a:t>	C. </a:t>
            </a:r>
            <a:r>
              <a:rPr lang="en-US" altLang="zh-CN" sz="2200" b="1" dirty="0" err="1">
                <a:latin typeface="微软雅黑" panose="020B0503020204020204" pitchFamily="34" charset="-122"/>
                <a:ea typeface="微软雅黑" panose="020B0503020204020204" pitchFamily="34" charset="-122"/>
                <a:cs typeface="微软雅黑" panose="020B0503020204020204" pitchFamily="34" charset="-122"/>
              </a:rPr>
              <a:t>仓促地</a:t>
            </a:r>
            <a:r>
              <a:rPr lang="en-US" altLang="zh-CN" sz="2200" b="1" dirty="0">
                <a:latin typeface="微软雅黑" panose="020B0503020204020204" pitchFamily="34" charset="-122"/>
                <a:ea typeface="微软雅黑" panose="020B0503020204020204" pitchFamily="34" charset="-122"/>
                <a:cs typeface="微软雅黑" panose="020B0503020204020204" pitchFamily="34" charset="-122"/>
              </a:rPr>
              <a:t>	D. 完全地</a:t>
            </a:r>
          </a:p>
        </p:txBody>
      </p:sp>
      <p:sp>
        <p:nvSpPr>
          <p:cNvPr id="5" name="TextBox 4"/>
          <p:cNvSpPr txBox="1"/>
          <p:nvPr/>
        </p:nvSpPr>
        <p:spPr>
          <a:xfrm>
            <a:off x="7221802" y="720712"/>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6" name="TextBox 5"/>
          <p:cNvSpPr txBox="1"/>
          <p:nvPr/>
        </p:nvSpPr>
        <p:spPr>
          <a:xfrm>
            <a:off x="7078345" y="1953503"/>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64</a:t>
            </a:fld>
            <a:endParaRPr lang="en-US">
              <a:latin typeface="微软雅黑" panose="020B0503020204020204" pitchFamily="34" charset="-122"/>
              <a:ea typeface="微软雅黑" panose="020B0503020204020204" pitchFamily="34" charset="-122"/>
            </a:endParaRPr>
          </a:p>
        </p:txBody>
      </p:sp>
      <p:sp>
        <p:nvSpPr>
          <p:cNvPr id="8" name="左箭头 7">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9" name="TextBox 5"/>
          <p:cNvSpPr txBox="1"/>
          <p:nvPr/>
        </p:nvSpPr>
        <p:spPr>
          <a:xfrm>
            <a:off x="2157730" y="3167368"/>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10" name="TextBox 5"/>
          <p:cNvSpPr txBox="1"/>
          <p:nvPr/>
        </p:nvSpPr>
        <p:spPr>
          <a:xfrm>
            <a:off x="7134225" y="4744407"/>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11" name="TextBox 5"/>
          <p:cNvSpPr txBox="1"/>
          <p:nvPr/>
        </p:nvSpPr>
        <p:spPr>
          <a:xfrm>
            <a:off x="7134225" y="6107476"/>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13" name="文本框 12">
            <a:hlinkClick r:id="rId4" action="ppaction://hlinksldjump"/>
          </p:cNvPr>
          <p:cNvSpPr txBox="1"/>
          <p:nvPr/>
        </p:nvSpPr>
        <p:spPr>
          <a:xfrm>
            <a:off x="5781393" y="7563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wipe(up)">
                                      <p:cBhvr>
                                        <p:cTn id="19" dur="500"/>
                                        <p:tgtEl>
                                          <p:spTgt spid="3">
                                            <p:txEl>
                                              <p:pRg st="5" end="5"/>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Effect transition="in" filter="wipe(up)">
                                      <p:cBhvr>
                                        <p:cTn id="25" dur="500"/>
                                        <p:tgtEl>
                                          <p:spTgt spid="3">
                                            <p:txEl>
                                              <p:pRg st="8" end="8"/>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animEffect transition="in" filter="wipe(up)">
                                      <p:cBhvr>
                                        <p:cTn id="31" dur="500"/>
                                        <p:tgtEl>
                                          <p:spTgt spid="3">
                                            <p:txEl>
                                              <p:pRg st="11" end="11"/>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4" end="14"/>
                                            </p:txEl>
                                          </p:spTgt>
                                        </p:tgtEl>
                                        <p:attrNameLst>
                                          <p:attrName>style.visibility</p:attrName>
                                        </p:attrNameLst>
                                      </p:cBhvr>
                                      <p:to>
                                        <p:strVal val="visible"/>
                                      </p:to>
                                    </p:set>
                                    <p:animEffect transition="in" filter="wipe(up)">
                                      <p:cBhvr>
                                        <p:cTn id="37" dur="500"/>
                                        <p:tgtEl>
                                          <p:spTgt spid="3">
                                            <p:txEl>
                                              <p:pRg st="14" end="1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left)">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left)">
                                      <p:cBhvr>
                                        <p:cTn id="62" dur="500"/>
                                        <p:tgtEl>
                                          <p:spTgt spid="11"/>
                                        </p:tgtEl>
                                      </p:cBhvr>
                                    </p:animEffect>
                                  </p:childTnLst>
                                </p:cTn>
                              </p:par>
                            </p:childTnLst>
                          </p:cTn>
                        </p:par>
                        <p:par>
                          <p:cTn id="63" fill="hold">
                            <p:stCondLst>
                              <p:cond delay="500"/>
                            </p:stCondLst>
                            <p:childTnLst>
                              <p:par>
                                <p:cTn id="64" presetID="16" presetClass="entr" presetSubtype="37"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barn(outVertical)">
                                      <p:cBhvr>
                                        <p:cTn id="6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9" grpId="0"/>
      <p:bldP spid="10" grpId="0"/>
      <p:bldP spid="11" grpId="0"/>
      <p:bldP spid="13" grpId="0" bldLvl="0" animBg="1"/>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65</a:t>
            </a:fld>
            <a:endParaRPr lang="en-US"/>
          </a:p>
        </p:txBody>
      </p:sp>
      <p:sp>
        <p:nvSpPr>
          <p:cNvPr id="3" name="内容占位符 2"/>
          <p:cNvSpPr>
            <a:spLocks noGrp="1"/>
          </p:cNvSpPr>
          <p:nvPr>
            <p:ph idx="1"/>
          </p:nvPr>
        </p:nvSpPr>
        <p:spPr>
          <a:xfrm>
            <a:off x="587134" y="185694"/>
            <a:ext cx="11223849" cy="6119818"/>
          </a:xfrm>
          <a:solidFill>
            <a:srgbClr val="FFFFFF">
              <a:alpha val="31000"/>
            </a:srgbClr>
          </a:solidFill>
        </p:spPr>
        <p:txBody>
          <a:bodyPr>
            <a:normAutofit/>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6. 本题考查形容词。crowed（形容词）“拥挤的”，结合句意“他们居住在一个拥挤的大城市”，故此题正确答案为：C。 </a:t>
            </a:r>
          </a:p>
          <a:p>
            <a:pPr marL="0" indent="0">
              <a:lnSpc>
                <a:spcPct val="150000"/>
              </a:lnSpc>
              <a:buNone/>
            </a:pPr>
            <a:r>
              <a:rPr sz="2400" b="1" dirty="0">
                <a:latin typeface="微软雅黑" panose="020B0503020204020204" pitchFamily="34" charset="-122"/>
                <a:ea typeface="微软雅黑" panose="020B0503020204020204" pitchFamily="34" charset="-122"/>
              </a:rPr>
              <a:t>7. 本题考查动词短语。get married（动词短语）“结婚”，结合句意“在他二十五岁时，约翰买了个房子并且结婚了”，故此题正确答案为：A。 </a:t>
            </a:r>
          </a:p>
          <a:p>
            <a:pPr marL="0" indent="0">
              <a:lnSpc>
                <a:spcPct val="150000"/>
              </a:lnSpc>
              <a:buNone/>
            </a:pPr>
            <a:r>
              <a:rPr sz="2400" b="1" dirty="0">
                <a:latin typeface="微软雅黑" panose="020B0503020204020204" pitchFamily="34" charset="-122"/>
                <a:ea typeface="微软雅黑" panose="020B0503020204020204" pitchFamily="34" charset="-122"/>
              </a:rPr>
              <a:t>8. 本题考查介词短语。opposite to（介词短语）“在……对面”，结合句意“茉莉八岁时，海伦开始在她家对面的房子住”，故此题正确答案为：D。</a:t>
            </a:r>
          </a:p>
          <a:p>
            <a:pPr marL="0" indent="0">
              <a:lnSpc>
                <a:spcPct val="150000"/>
              </a:lnSpc>
              <a:buNone/>
            </a:pPr>
            <a:r>
              <a:rPr sz="2400" b="1" dirty="0">
                <a:latin typeface="微软雅黑" panose="020B0503020204020204" pitchFamily="34" charset="-122"/>
                <a:ea typeface="微软雅黑" panose="020B0503020204020204" pitchFamily="34" charset="-122"/>
              </a:rPr>
              <a:t>9. 本题考查介词短语。be afraid of（介词短语）“害怕……”，结合句意“格林夫人旅游过很多次，她不害怕坐飞机”，故此题正确答案为：C。</a:t>
            </a:r>
          </a:p>
          <a:p>
            <a:pPr marL="0" indent="0">
              <a:lnSpc>
                <a:spcPct val="150000"/>
              </a:lnSpc>
              <a:buNone/>
            </a:pPr>
            <a:r>
              <a:rPr sz="2400" b="1" dirty="0">
                <a:latin typeface="微软雅黑" panose="020B0503020204020204" pitchFamily="34" charset="-122"/>
                <a:ea typeface="微软雅黑" panose="020B0503020204020204" pitchFamily="34" charset="-122"/>
              </a:rPr>
              <a:t>10. 本题考查副词。fully（副词）“充满地，完全地”，结合句意“有趣的是，一个小孩子能够在不完全理解含义的情况下唱出一首歌”，故此题正确答案为：D。</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3" name="内容占位符 2"/>
          <p:cNvSpPr>
            <a:spLocks noGrp="1"/>
          </p:cNvSpPr>
          <p:nvPr>
            <p:ph idx="1"/>
          </p:nvPr>
        </p:nvSpPr>
        <p:spPr>
          <a:xfrm>
            <a:off x="531872" y="177230"/>
            <a:ext cx="11277600" cy="5645467"/>
          </a:xfrm>
        </p:spPr>
        <p:txBody>
          <a:bodyPr>
            <a:noAutofit/>
          </a:bodyPr>
          <a:lstStyle/>
          <a:p>
            <a:pPr marL="0" indent="0">
              <a:buNone/>
            </a:pPr>
            <a:r>
              <a:rPr lang="en-US" altLang="zh-CN"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2021</a:t>
            </a:r>
            <a:r>
              <a:rPr lang="zh-CN" altLang="en-US"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年广东高职高考词汇真题</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11. How did it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come about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that the car fell into the river?</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出来 	B. 发生 	C. 失败	 D. 到达</a:t>
            </a: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12. Nobody could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persuade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her to change her mind.</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强迫	 B. 帮助	 C. 说服 	D. 阻止</a:t>
            </a: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13. A red light is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signal</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of danger.</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信号 	B. 图案 	C. 景象 	D. 签名</a:t>
            </a: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14. The First World War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broke out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in 1914.</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结束 	B. 爆发 	C. 升级 	D. 失败</a:t>
            </a:r>
          </a:p>
          <a:p>
            <a:pPr marL="0" inden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15. There seems to be no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solution</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to the problem.</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解决办法 	B. 最终结论 	C. 不明原因 	D. 发展过程</a:t>
            </a:r>
          </a:p>
        </p:txBody>
      </p:sp>
      <p:sp>
        <p:nvSpPr>
          <p:cNvPr id="5" name="TextBox 4"/>
          <p:cNvSpPr txBox="1"/>
          <p:nvPr/>
        </p:nvSpPr>
        <p:spPr>
          <a:xfrm>
            <a:off x="6809740" y="1035303"/>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6" name="TextBox 5"/>
          <p:cNvSpPr txBox="1"/>
          <p:nvPr/>
        </p:nvSpPr>
        <p:spPr>
          <a:xfrm>
            <a:off x="6865620" y="2402448"/>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66</a:t>
            </a:fld>
            <a:endParaRPr lang="en-US">
              <a:latin typeface="微软雅黑" panose="020B0503020204020204" pitchFamily="34" charset="-122"/>
              <a:ea typeface="微软雅黑" panose="020B0503020204020204" pitchFamily="34" charset="-122"/>
            </a:endParaRPr>
          </a:p>
        </p:txBody>
      </p:sp>
      <p:sp>
        <p:nvSpPr>
          <p:cNvPr id="8" name="左箭头 7">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9" name="TextBox 5"/>
          <p:cNvSpPr txBox="1"/>
          <p:nvPr/>
        </p:nvSpPr>
        <p:spPr>
          <a:xfrm>
            <a:off x="7162165" y="3516618"/>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10" name="TextBox 5"/>
          <p:cNvSpPr txBox="1"/>
          <p:nvPr/>
        </p:nvSpPr>
        <p:spPr>
          <a:xfrm>
            <a:off x="7026910" y="4926652"/>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11" name="TextBox 5"/>
          <p:cNvSpPr txBox="1"/>
          <p:nvPr/>
        </p:nvSpPr>
        <p:spPr>
          <a:xfrm>
            <a:off x="7973060" y="5828711"/>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13" name="文本框 12">
            <a:hlinkClick r:id="rId4" action="ppaction://hlinksldjump"/>
          </p:cNvPr>
          <p:cNvSpPr txBox="1"/>
          <p:nvPr/>
        </p:nvSpPr>
        <p:spPr>
          <a:xfrm>
            <a:off x="6356068" y="17723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wipe(up)">
                                      <p:cBhvr>
                                        <p:cTn id="19" dur="500"/>
                                        <p:tgtEl>
                                          <p:spTgt spid="3">
                                            <p:txEl>
                                              <p:pRg st="5" end="5"/>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Effect transition="in" filter="wipe(up)">
                                      <p:cBhvr>
                                        <p:cTn id="25" dur="500"/>
                                        <p:tgtEl>
                                          <p:spTgt spid="3">
                                            <p:txEl>
                                              <p:pRg st="8" end="8"/>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animEffect transition="in" filter="wipe(up)">
                                      <p:cBhvr>
                                        <p:cTn id="31" dur="500"/>
                                        <p:tgtEl>
                                          <p:spTgt spid="3">
                                            <p:txEl>
                                              <p:pRg st="11" end="11"/>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4" end="14"/>
                                            </p:txEl>
                                          </p:spTgt>
                                        </p:tgtEl>
                                        <p:attrNameLst>
                                          <p:attrName>style.visibility</p:attrName>
                                        </p:attrNameLst>
                                      </p:cBhvr>
                                      <p:to>
                                        <p:strVal val="visible"/>
                                      </p:to>
                                    </p:set>
                                    <p:animEffect transition="in" filter="wipe(up)">
                                      <p:cBhvr>
                                        <p:cTn id="37" dur="500"/>
                                        <p:tgtEl>
                                          <p:spTgt spid="3">
                                            <p:txEl>
                                              <p:pRg st="14" end="1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left)">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left)">
                                      <p:cBhvr>
                                        <p:cTn id="62" dur="500"/>
                                        <p:tgtEl>
                                          <p:spTgt spid="11"/>
                                        </p:tgtEl>
                                      </p:cBhvr>
                                    </p:animEffect>
                                  </p:childTnLst>
                                </p:cTn>
                              </p:par>
                            </p:childTnLst>
                          </p:cTn>
                        </p:par>
                        <p:par>
                          <p:cTn id="63" fill="hold">
                            <p:stCondLst>
                              <p:cond delay="500"/>
                            </p:stCondLst>
                            <p:childTnLst>
                              <p:par>
                                <p:cTn id="64" presetID="16" presetClass="entr" presetSubtype="37"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barn(outVertical)">
                                      <p:cBhvr>
                                        <p:cTn id="6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9" grpId="0"/>
      <p:bldP spid="10" grpId="0"/>
      <p:bldP spid="11" grpId="0"/>
      <p:bldP spid="13" grpId="0" bldLvl="0" animBg="1"/>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67</a:t>
            </a:fld>
            <a:endParaRPr lang="en-US"/>
          </a:p>
        </p:txBody>
      </p:sp>
      <p:sp>
        <p:nvSpPr>
          <p:cNvPr id="3" name="内容占位符 2"/>
          <p:cNvSpPr>
            <a:spLocks noGrp="1"/>
          </p:cNvSpPr>
          <p:nvPr>
            <p:ph idx="1"/>
          </p:nvPr>
        </p:nvSpPr>
        <p:spPr>
          <a:xfrm>
            <a:off x="587134" y="185694"/>
            <a:ext cx="11223849" cy="6119818"/>
          </a:xfrm>
          <a:solidFill>
            <a:srgbClr val="FFFFFF">
              <a:alpha val="31000"/>
            </a:srgbClr>
          </a:solidFill>
        </p:spPr>
        <p:txBody>
          <a:bodyPr>
            <a:normAutofit/>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11. 本题考查动词短语。come about（动词短语）“发生”，结合句意“小汽车掉进河里这件事是如何发生的”，故此题正确答案为：B。</a:t>
            </a:r>
          </a:p>
          <a:p>
            <a:pPr marL="0" indent="0">
              <a:lnSpc>
                <a:spcPct val="150000"/>
              </a:lnSpc>
              <a:buNone/>
            </a:pPr>
            <a:r>
              <a:rPr sz="2400" b="1" dirty="0">
                <a:latin typeface="微软雅黑" panose="020B0503020204020204" pitchFamily="34" charset="-122"/>
                <a:ea typeface="微软雅黑" panose="020B0503020204020204" pitchFamily="34" charset="-122"/>
              </a:rPr>
              <a:t>12. 本题考查动词。persuade（动词）“说服”，结合句意“没有人能够说服她改变主意”，故此题正确答案为：C。</a:t>
            </a:r>
          </a:p>
          <a:p>
            <a:pPr marL="0" indent="0">
              <a:lnSpc>
                <a:spcPct val="150000"/>
              </a:lnSpc>
              <a:buNone/>
            </a:pPr>
            <a:r>
              <a:rPr sz="2400" b="1" dirty="0">
                <a:latin typeface="微软雅黑" panose="020B0503020204020204" pitchFamily="34" charset="-122"/>
                <a:ea typeface="微软雅黑" panose="020B0503020204020204" pitchFamily="34" charset="-122"/>
              </a:rPr>
              <a:t>13. 本题考查名词。signal（名词）“信号”，结合句意“红灯是危险的信号”，故此题正确答案为：A。</a:t>
            </a:r>
          </a:p>
          <a:p>
            <a:pPr marL="0" indent="0">
              <a:lnSpc>
                <a:spcPct val="150000"/>
              </a:lnSpc>
              <a:buNone/>
            </a:pPr>
            <a:r>
              <a:rPr sz="2400" b="1" dirty="0">
                <a:latin typeface="微软雅黑" panose="020B0503020204020204" pitchFamily="34" charset="-122"/>
                <a:ea typeface="微软雅黑" panose="020B0503020204020204" pitchFamily="34" charset="-122"/>
              </a:rPr>
              <a:t>14. 本题考查动词短语。break out（动词短语）“爆发”，结合句意“第一次世界大战在 1914 年爆发”，故此题正确答案为：B。</a:t>
            </a:r>
          </a:p>
          <a:p>
            <a:pPr marL="0" indent="0">
              <a:lnSpc>
                <a:spcPct val="150000"/>
              </a:lnSpc>
              <a:buNone/>
            </a:pPr>
            <a:r>
              <a:rPr sz="2400" b="1" dirty="0">
                <a:latin typeface="微软雅黑" panose="020B0503020204020204" pitchFamily="34" charset="-122"/>
                <a:ea typeface="微软雅黑" panose="020B0503020204020204" pitchFamily="34" charset="-122"/>
              </a:rPr>
              <a:t>15. 本题考查名词。solution（名词）“解决（方法）”，结合句意“这个问题似乎没有解决方案”，故此题正确答案为：A。</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3" name="内容占位符 2"/>
          <p:cNvSpPr>
            <a:spLocks noGrp="1"/>
          </p:cNvSpPr>
          <p:nvPr>
            <p:ph idx="1"/>
          </p:nvPr>
        </p:nvSpPr>
        <p:spPr>
          <a:xfrm>
            <a:off x="531872" y="177230"/>
            <a:ext cx="11277600" cy="5645467"/>
          </a:xfrm>
        </p:spPr>
        <p:txBody>
          <a:bodyPr>
            <a:noAutofit/>
          </a:bodyPr>
          <a:lstStyle/>
          <a:p>
            <a:pPr marL="0" indent="0">
              <a:buNone/>
            </a:pPr>
            <a:r>
              <a:rPr lang="en-US" altLang="zh-CN"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2020</a:t>
            </a:r>
            <a:r>
              <a:rPr lang="zh-CN" altLang="en-US"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年广东高职高考词汇真题</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 Lots of people don’t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bother</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to go through a wedding these days.</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努力</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喜欢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希望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费事</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7. A knock on the door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interrupted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their discussion.</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打断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继续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冲击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覆盖</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8. Tom’s real problem is that he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lacks</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confidence.</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找回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增强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喜欢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缺乏</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 She is working hard to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catch up with</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the rest of the class.</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抓住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取悦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赶上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超越</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10. There was a large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advertisement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for the concert.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照片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广告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展览</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彩排</a:t>
            </a:r>
          </a:p>
        </p:txBody>
      </p:sp>
      <p:sp>
        <p:nvSpPr>
          <p:cNvPr id="5" name="TextBox 4"/>
          <p:cNvSpPr txBox="1"/>
          <p:nvPr/>
        </p:nvSpPr>
        <p:spPr>
          <a:xfrm>
            <a:off x="6717030" y="1044193"/>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6" name="TextBox 5"/>
          <p:cNvSpPr txBox="1"/>
          <p:nvPr/>
        </p:nvSpPr>
        <p:spPr>
          <a:xfrm>
            <a:off x="6911975" y="2319263"/>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68</a:t>
            </a:fld>
            <a:endParaRPr lang="en-US">
              <a:latin typeface="微软雅黑" panose="020B0503020204020204" pitchFamily="34" charset="-122"/>
              <a:ea typeface="微软雅黑" panose="020B0503020204020204" pitchFamily="34" charset="-122"/>
            </a:endParaRPr>
          </a:p>
        </p:txBody>
      </p:sp>
      <p:sp>
        <p:nvSpPr>
          <p:cNvPr id="8" name="左箭头 7">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9" name="TextBox 5"/>
          <p:cNvSpPr txBox="1"/>
          <p:nvPr/>
        </p:nvSpPr>
        <p:spPr>
          <a:xfrm>
            <a:off x="6911975" y="3638538"/>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10" name="TextBox 5"/>
          <p:cNvSpPr txBox="1"/>
          <p:nvPr/>
        </p:nvSpPr>
        <p:spPr>
          <a:xfrm>
            <a:off x="7064375" y="4957767"/>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11" name="TextBox 5"/>
          <p:cNvSpPr txBox="1"/>
          <p:nvPr/>
        </p:nvSpPr>
        <p:spPr>
          <a:xfrm>
            <a:off x="7064375" y="6277021"/>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13" name="文本框 12">
            <a:hlinkClick r:id="rId4" action="ppaction://hlinksldjump"/>
          </p:cNvPr>
          <p:cNvSpPr txBox="1"/>
          <p:nvPr/>
        </p:nvSpPr>
        <p:spPr>
          <a:xfrm>
            <a:off x="6356068" y="17723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wipe(up)">
                                      <p:cBhvr>
                                        <p:cTn id="19" dur="500"/>
                                        <p:tgtEl>
                                          <p:spTgt spid="3">
                                            <p:txEl>
                                              <p:pRg st="5" end="5"/>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Effect transition="in" filter="wipe(up)">
                                      <p:cBhvr>
                                        <p:cTn id="25" dur="500"/>
                                        <p:tgtEl>
                                          <p:spTgt spid="3">
                                            <p:txEl>
                                              <p:pRg st="8" end="8"/>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wipe(up)">
                                      <p:cBhvr>
                                        <p:cTn id="28" dur="500"/>
                                        <p:tgtEl>
                                          <p:spTgt spid="3">
                                            <p:txEl>
                                              <p:pRg st="10" end="10"/>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animEffect transition="in" filter="wipe(up)">
                                      <p:cBhvr>
                                        <p:cTn id="31" dur="500"/>
                                        <p:tgtEl>
                                          <p:spTgt spid="3">
                                            <p:txEl>
                                              <p:pRg st="11" end="11"/>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wipe(up)">
                                      <p:cBhvr>
                                        <p:cTn id="34" dur="500"/>
                                        <p:tgtEl>
                                          <p:spTgt spid="3">
                                            <p:txEl>
                                              <p:pRg st="13" end="13"/>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4" end="14"/>
                                            </p:txEl>
                                          </p:spTgt>
                                        </p:tgtEl>
                                        <p:attrNameLst>
                                          <p:attrName>style.visibility</p:attrName>
                                        </p:attrNameLst>
                                      </p:cBhvr>
                                      <p:to>
                                        <p:strVal val="visible"/>
                                      </p:to>
                                    </p:set>
                                    <p:animEffect transition="in" filter="wipe(up)">
                                      <p:cBhvr>
                                        <p:cTn id="37" dur="500"/>
                                        <p:tgtEl>
                                          <p:spTgt spid="3">
                                            <p:txEl>
                                              <p:pRg st="14" end="1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left)">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left)">
                                      <p:cBhvr>
                                        <p:cTn id="62" dur="500"/>
                                        <p:tgtEl>
                                          <p:spTgt spid="11"/>
                                        </p:tgtEl>
                                      </p:cBhvr>
                                    </p:animEffect>
                                  </p:childTnLst>
                                </p:cTn>
                              </p:par>
                            </p:childTnLst>
                          </p:cTn>
                        </p:par>
                        <p:par>
                          <p:cTn id="63" fill="hold">
                            <p:stCondLst>
                              <p:cond delay="500"/>
                            </p:stCondLst>
                            <p:childTnLst>
                              <p:par>
                                <p:cTn id="64" presetID="16" presetClass="entr" presetSubtype="37"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barn(outVertical)">
                                      <p:cBhvr>
                                        <p:cTn id="6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9" grpId="0"/>
      <p:bldP spid="10" grpId="0"/>
      <p:bldP spid="11" grpId="0"/>
      <p:bldP spid="13" grpId="0" animBg="1"/>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69</a:t>
            </a:fld>
            <a:endParaRPr lang="en-US"/>
          </a:p>
        </p:txBody>
      </p:sp>
      <p:sp>
        <p:nvSpPr>
          <p:cNvPr id="3" name="内容占位符 2"/>
          <p:cNvSpPr>
            <a:spLocks noGrp="1"/>
          </p:cNvSpPr>
          <p:nvPr>
            <p:ph idx="1"/>
          </p:nvPr>
        </p:nvSpPr>
        <p:spPr>
          <a:xfrm>
            <a:off x="587134" y="185694"/>
            <a:ext cx="11223849" cy="6119818"/>
          </a:xfrm>
          <a:solidFill>
            <a:srgbClr val="FFFFFF">
              <a:alpha val="31000"/>
            </a:srgbClr>
          </a:solidFill>
        </p:spPr>
        <p:txBody>
          <a:bodyPr>
            <a:normAutofit fontScale="92500" lnSpcReduction="1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400" b="1" dirty="0">
                <a:latin typeface="微软雅黑" panose="020B0503020204020204" pitchFamily="34" charset="-122"/>
                <a:ea typeface="微软雅黑" panose="020B0503020204020204" pitchFamily="34" charset="-122"/>
              </a:rPr>
              <a:t>6. </a:t>
            </a:r>
            <a:r>
              <a:rPr lang="zh-CN" altLang="en-US" sz="2400" b="1" dirty="0">
                <a:latin typeface="微软雅黑" panose="020B0503020204020204" pitchFamily="34" charset="-122"/>
                <a:ea typeface="微软雅黑" panose="020B0503020204020204" pitchFamily="34" charset="-122"/>
              </a:rPr>
              <a:t>本题考查动词。</a:t>
            </a:r>
            <a:r>
              <a:rPr lang="en-US" altLang="zh-CN" sz="2400" b="1" dirty="0">
                <a:latin typeface="微软雅黑" panose="020B0503020204020204" pitchFamily="34" charset="-122"/>
                <a:ea typeface="微软雅黑" panose="020B0503020204020204" pitchFamily="34" charset="-122"/>
              </a:rPr>
              <a:t>bother</a:t>
            </a:r>
            <a:r>
              <a:rPr lang="zh-CN" altLang="en-US" sz="2400" b="1" dirty="0">
                <a:latin typeface="微软雅黑" panose="020B0503020204020204" pitchFamily="34" charset="-122"/>
                <a:ea typeface="微软雅黑" panose="020B0503020204020204" pitchFamily="34" charset="-122"/>
              </a:rPr>
              <a:t>（动词）“打扰，造成烦恼”，结合句意“现在许多人不想费事去办婚礼”，故此题正确答案为：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7. </a:t>
            </a:r>
            <a:r>
              <a:rPr lang="zh-CN" altLang="en-US" sz="2400" b="1" dirty="0">
                <a:latin typeface="微软雅黑" panose="020B0503020204020204" pitchFamily="34" charset="-122"/>
                <a:ea typeface="微软雅黑" panose="020B0503020204020204" pitchFamily="34" charset="-122"/>
              </a:rPr>
              <a:t>本题考查动词。</a:t>
            </a:r>
            <a:r>
              <a:rPr lang="en-US" altLang="zh-CN" sz="2400" b="1" dirty="0">
                <a:latin typeface="微软雅黑" panose="020B0503020204020204" pitchFamily="34" charset="-122"/>
                <a:ea typeface="微软雅黑" panose="020B0503020204020204" pitchFamily="34" charset="-122"/>
              </a:rPr>
              <a:t>interrupt</a:t>
            </a:r>
            <a:r>
              <a:rPr lang="zh-CN" altLang="en-US" sz="2400" b="1" dirty="0">
                <a:latin typeface="微软雅黑" panose="020B0503020204020204" pitchFamily="34" charset="-122"/>
                <a:ea typeface="微软雅黑" panose="020B0503020204020204" pitchFamily="34" charset="-122"/>
              </a:rPr>
              <a:t>（动词）“打断，中断”，结合句意“一阵敲门声打断了他们的讨论”，故此题正确答案为：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8. </a:t>
            </a:r>
            <a:r>
              <a:rPr lang="zh-CN" altLang="en-US" sz="2400" b="1" dirty="0">
                <a:latin typeface="微软雅黑" panose="020B0503020204020204" pitchFamily="34" charset="-122"/>
                <a:ea typeface="微软雅黑" panose="020B0503020204020204" pitchFamily="34" charset="-122"/>
              </a:rPr>
              <a:t>本题考查动词。</a:t>
            </a:r>
            <a:r>
              <a:rPr lang="en-US" altLang="zh-CN" sz="2400" b="1" dirty="0">
                <a:latin typeface="微软雅黑" panose="020B0503020204020204" pitchFamily="34" charset="-122"/>
                <a:ea typeface="微软雅黑" panose="020B0503020204020204" pitchFamily="34" charset="-122"/>
              </a:rPr>
              <a:t>lack</a:t>
            </a:r>
            <a:r>
              <a:rPr lang="zh-CN" altLang="en-US" sz="2400" b="1" dirty="0">
                <a:latin typeface="微软雅黑" panose="020B0503020204020204" pitchFamily="34" charset="-122"/>
                <a:ea typeface="微软雅黑" panose="020B0503020204020204" pitchFamily="34" charset="-122"/>
              </a:rPr>
              <a:t>（动词）“缺少，缺乏”，结合句意“汤姆真正的问题是缺乏信心”，故此题正确答案为：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9. </a:t>
            </a:r>
            <a:r>
              <a:rPr lang="zh-CN" altLang="en-US" sz="2400" b="1" dirty="0">
                <a:latin typeface="微软雅黑" panose="020B0503020204020204" pitchFamily="34" charset="-122"/>
                <a:ea typeface="微软雅黑" panose="020B0503020204020204" pitchFamily="34" charset="-122"/>
              </a:rPr>
              <a:t>本题考查动词短语。</a:t>
            </a:r>
            <a:r>
              <a:rPr lang="en-US" altLang="zh-CN" sz="2400" b="1" dirty="0">
                <a:latin typeface="微软雅黑" panose="020B0503020204020204" pitchFamily="34" charset="-122"/>
                <a:ea typeface="微软雅黑" panose="020B0503020204020204" pitchFamily="34" charset="-122"/>
              </a:rPr>
              <a:t>catch</a:t>
            </a:r>
            <a:r>
              <a:rPr lang="zh-CN" altLang="en-US" sz="2400" b="1" dirty="0">
                <a:latin typeface="微软雅黑" panose="020B0503020204020204" pitchFamily="34" charset="-122"/>
                <a:ea typeface="微软雅黑" panose="020B0503020204020204" pitchFamily="34" charset="-122"/>
              </a:rPr>
              <a:t>（动词）“抓住，接住，握住”，</a:t>
            </a:r>
            <a:r>
              <a:rPr lang="en-US" altLang="zh-CN" sz="2400" b="1" dirty="0">
                <a:latin typeface="微软雅黑" panose="020B0503020204020204" pitchFamily="34" charset="-122"/>
                <a:ea typeface="微软雅黑" panose="020B0503020204020204" pitchFamily="34" charset="-122"/>
              </a:rPr>
              <a:t>catch up </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with“</a:t>
            </a:r>
            <a:r>
              <a:rPr lang="zh-CN" altLang="en-US" sz="2400" b="1" dirty="0">
                <a:latin typeface="微软雅黑" panose="020B0503020204020204" pitchFamily="34" charset="-122"/>
                <a:ea typeface="微软雅黑" panose="020B0503020204020204" pitchFamily="34" charset="-122"/>
              </a:rPr>
              <a:t>捉拿，赶得上”，结合句意“他努力学习，以便能赶上班级其</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他同学”，故此题正确答案为：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10. </a:t>
            </a:r>
            <a:r>
              <a:rPr lang="zh-CN" altLang="en-US" sz="2400" b="1" dirty="0">
                <a:latin typeface="微软雅黑" panose="020B0503020204020204" pitchFamily="34" charset="-122"/>
                <a:ea typeface="微软雅黑" panose="020B0503020204020204" pitchFamily="34" charset="-122"/>
              </a:rPr>
              <a:t>本题考查名词。</a:t>
            </a:r>
            <a:r>
              <a:rPr lang="en-US" altLang="zh-CN" sz="2400" b="1" dirty="0">
                <a:latin typeface="微软雅黑" panose="020B0503020204020204" pitchFamily="34" charset="-122"/>
                <a:ea typeface="微软雅黑" panose="020B0503020204020204" pitchFamily="34" charset="-122"/>
              </a:rPr>
              <a:t>advertisement</a:t>
            </a:r>
            <a:r>
              <a:rPr lang="zh-CN" altLang="en-US" sz="2400" b="1" dirty="0">
                <a:latin typeface="微软雅黑" panose="020B0503020204020204" pitchFamily="34" charset="-122"/>
                <a:ea typeface="微软雅黑" panose="020B0503020204020204" pitchFamily="34" charset="-122"/>
              </a:rPr>
              <a:t>（名词）“广告”，</a:t>
            </a:r>
            <a:r>
              <a:rPr lang="en-US" altLang="zh-CN" sz="2400" b="1" dirty="0">
                <a:latin typeface="微软雅黑" panose="020B0503020204020204" pitchFamily="34" charset="-122"/>
                <a:ea typeface="微软雅黑" panose="020B0503020204020204" pitchFamily="34" charset="-122"/>
              </a:rPr>
              <a:t>advertise</a:t>
            </a:r>
            <a:r>
              <a:rPr lang="zh-CN" altLang="en-US" sz="2400" b="1" dirty="0">
                <a:latin typeface="微软雅黑" panose="020B0503020204020204" pitchFamily="34" charset="-122"/>
                <a:ea typeface="微软雅黑" panose="020B0503020204020204" pitchFamily="34" charset="-122"/>
              </a:rPr>
              <a:t>（动词）</a:t>
            </a:r>
            <a:endParaRPr lang="en-US" altLang="zh-CN" sz="2400" b="1" dirty="0">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latin typeface="微软雅黑" panose="020B0503020204020204" pitchFamily="34" charset="-122"/>
                <a:ea typeface="微软雅黑" panose="020B0503020204020204" pitchFamily="34" charset="-122"/>
              </a:rPr>
              <a:t>“登广告”，结合句意“音乐会的广告很大”，故此题正确答案为：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wipe(up)">
                                      <p:cBhvr>
                                        <p:cTn id="29" dur="500"/>
                                        <p:tgtEl>
                                          <p:spTgt spid="3">
                                            <p:txEl>
                                              <p:pRg st="5" end="5"/>
                                            </p:txEl>
                                          </p:spTgt>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ipe(up)">
                                      <p:cBhvr>
                                        <p:cTn id="32" dur="500"/>
                                        <p:tgtEl>
                                          <p:spTgt spid="3">
                                            <p:txEl>
                                              <p:pRg st="6" end="6"/>
                                            </p:txEl>
                                          </p:spTgt>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wipe(up)">
                                      <p:cBhvr>
                                        <p:cTn id="35"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534529" y="2813755"/>
            <a:ext cx="5759107"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二、名师支招，让你秒懂</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3" name="内容占位符 2"/>
          <p:cNvSpPr>
            <a:spLocks noGrp="1"/>
          </p:cNvSpPr>
          <p:nvPr>
            <p:ph idx="1"/>
          </p:nvPr>
        </p:nvSpPr>
        <p:spPr>
          <a:xfrm>
            <a:off x="305435" y="177165"/>
            <a:ext cx="11409045" cy="5645150"/>
          </a:xfrm>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11. She was asked to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account for</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the missing money.</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计算</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找回</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解释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赔偿</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12. Someone has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carelessly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left a window open.</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故意地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粗心地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盲目地</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公开地</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13. This information is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available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on the Internet.</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可找到的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可相信的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可忽略的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可避免的</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14. According to the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contract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the project should have been finished yesterday.</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规定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裁决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要求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合同</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15. Bananas are sold by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weight</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重量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等级</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数量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体积</a:t>
            </a:r>
          </a:p>
        </p:txBody>
      </p:sp>
      <p:sp>
        <p:nvSpPr>
          <p:cNvPr id="5" name="TextBox 4"/>
          <p:cNvSpPr txBox="1"/>
          <p:nvPr/>
        </p:nvSpPr>
        <p:spPr>
          <a:xfrm>
            <a:off x="6494780" y="557552"/>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6" name="TextBox 5"/>
          <p:cNvSpPr txBox="1"/>
          <p:nvPr/>
        </p:nvSpPr>
        <p:spPr>
          <a:xfrm>
            <a:off x="7068820" y="1891311"/>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70</a:t>
            </a:fld>
            <a:endParaRPr lang="en-US">
              <a:latin typeface="微软雅黑" panose="020B0503020204020204" pitchFamily="34" charset="-122"/>
              <a:ea typeface="微软雅黑" panose="020B0503020204020204" pitchFamily="34" charset="-122"/>
            </a:endParaRPr>
          </a:p>
        </p:txBody>
      </p:sp>
      <p:sp>
        <p:nvSpPr>
          <p:cNvPr id="8" name="左箭头 7">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9" name="TextBox 5"/>
          <p:cNvSpPr txBox="1"/>
          <p:nvPr/>
        </p:nvSpPr>
        <p:spPr>
          <a:xfrm>
            <a:off x="7234264" y="3224540"/>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10" name="TextBox 5"/>
          <p:cNvSpPr txBox="1"/>
          <p:nvPr/>
        </p:nvSpPr>
        <p:spPr>
          <a:xfrm>
            <a:off x="6494780" y="4850687"/>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11" name="TextBox 5"/>
          <p:cNvSpPr txBox="1"/>
          <p:nvPr/>
        </p:nvSpPr>
        <p:spPr>
          <a:xfrm>
            <a:off x="6494780" y="6183771"/>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12" name="文本框 11">
            <a:hlinkClick r:id="rId4" action="ppaction://hlinksldjump"/>
          </p:cNvPr>
          <p:cNvSpPr txBox="1"/>
          <p:nvPr/>
        </p:nvSpPr>
        <p:spPr>
          <a:xfrm>
            <a:off x="8724900" y="326719"/>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wipe(up)">
                                      <p:cBhvr>
                                        <p:cTn id="40" dur="500"/>
                                        <p:tgtEl>
                                          <p:spTgt spid="3">
                                            <p:txEl>
                                              <p:pRg st="11" end="11"/>
                                            </p:txEl>
                                          </p:spTgt>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animEffect transition="in" filter="wipe(up)">
                                      <p:cBhvr>
                                        <p:cTn id="43" dur="500"/>
                                        <p:tgtEl>
                                          <p:spTgt spid="3">
                                            <p:txEl>
                                              <p:pRg st="12" end="12"/>
                                            </p:txEl>
                                          </p:spTgt>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
                                            <p:txEl>
                                              <p:pRg st="13" end="13"/>
                                            </p:txEl>
                                          </p:spTgt>
                                        </p:tgtEl>
                                        <p:attrNameLst>
                                          <p:attrName>style.visibility</p:attrName>
                                        </p:attrNameLst>
                                      </p:cBhvr>
                                      <p:to>
                                        <p:strVal val="visible"/>
                                      </p:to>
                                    </p:set>
                                    <p:animEffect transition="in" filter="wipe(up)">
                                      <p:cBhvr>
                                        <p:cTn id="46" dur="500"/>
                                        <p:tgtEl>
                                          <p:spTgt spid="3">
                                            <p:txEl>
                                              <p:pRg st="13" end="13"/>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left)">
                                      <p:cBhvr>
                                        <p:cTn id="51" dur="500"/>
                                        <p:tgtEl>
                                          <p:spTgt spid="5"/>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wipe(left)">
                                      <p:cBhvr>
                                        <p:cTn id="56" dur="500"/>
                                        <p:tgtEl>
                                          <p:spTgt spid="6"/>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wipe(left)">
                                      <p:cBhvr>
                                        <p:cTn id="61" dur="500"/>
                                        <p:tgtEl>
                                          <p:spTgt spid="9"/>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500"/>
                                        <p:tgtEl>
                                          <p:spTgt spid="10"/>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wipe(left)">
                                      <p:cBhvr>
                                        <p:cTn id="71" dur="500"/>
                                        <p:tgtEl>
                                          <p:spTgt spid="11"/>
                                        </p:tgtEl>
                                      </p:cBhvr>
                                    </p:animEffect>
                                  </p:childTnLst>
                                </p:cTn>
                              </p:par>
                            </p:childTnLst>
                          </p:cTn>
                        </p:par>
                        <p:par>
                          <p:cTn id="72" fill="hold">
                            <p:stCondLst>
                              <p:cond delay="500"/>
                            </p:stCondLst>
                            <p:childTnLst>
                              <p:par>
                                <p:cTn id="73" presetID="16" presetClass="entr" presetSubtype="37" fill="hold" grpId="0" nodeType="after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barn(outVertical)">
                                      <p:cBhvr>
                                        <p:cTn id="7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9" grpId="0"/>
      <p:bldP spid="10" grpId="0"/>
      <p:bldP spid="11" grpId="0"/>
      <p:bldP spid="12" grpId="0" animBg="1"/>
    </p:bld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71</a:t>
            </a:fld>
            <a:endParaRPr lang="en-US"/>
          </a:p>
        </p:txBody>
      </p:sp>
      <p:sp>
        <p:nvSpPr>
          <p:cNvPr id="3" name="内容占位符 2"/>
          <p:cNvSpPr>
            <a:spLocks noGrp="1"/>
          </p:cNvSpPr>
          <p:nvPr>
            <p:ph idx="1"/>
          </p:nvPr>
        </p:nvSpPr>
        <p:spPr>
          <a:xfrm>
            <a:off x="587134" y="185692"/>
            <a:ext cx="11223849" cy="6170661"/>
          </a:xfrm>
          <a:solidFill>
            <a:srgbClr val="FFFFFF">
              <a:alpha val="31000"/>
            </a:srgbClr>
          </a:solidFill>
        </p:spPr>
        <p:txBody>
          <a:bodyPr>
            <a:noAutofit/>
          </a:bodyPr>
          <a:lstStyle/>
          <a:p>
            <a:pPr marL="0" indent="0">
              <a:lnSpc>
                <a:spcPct val="150000"/>
              </a:lnSpc>
              <a:buNone/>
            </a:pPr>
            <a:r>
              <a:rPr lang="zh-CN" altLang="en-US" sz="2000" b="1" dirty="0">
                <a:solidFill>
                  <a:srgbClr val="002060"/>
                </a:solidFill>
                <a:latin typeface="微软雅黑" panose="020B0503020204020204" pitchFamily="34" charset="-122"/>
                <a:ea typeface="微软雅黑" panose="020B0503020204020204" pitchFamily="34" charset="-122"/>
                <a:cs typeface="+mj-cs"/>
              </a:rPr>
              <a:t>解  析：</a:t>
            </a:r>
            <a:r>
              <a:rPr lang="en-US" altLang="zh-CN" sz="2000" b="1" dirty="0">
                <a:latin typeface="微软雅黑" panose="020B0503020204020204" pitchFamily="34" charset="-122"/>
                <a:ea typeface="微软雅黑" panose="020B0503020204020204" pitchFamily="34" charset="-122"/>
              </a:rPr>
              <a:t>11. </a:t>
            </a:r>
            <a:r>
              <a:rPr lang="zh-CN" altLang="en-US" sz="2000" b="1" dirty="0">
                <a:latin typeface="微软雅黑" panose="020B0503020204020204" pitchFamily="34" charset="-122"/>
                <a:ea typeface="微软雅黑" panose="020B0503020204020204" pitchFamily="34" charset="-122"/>
              </a:rPr>
              <a:t>本题考查动词短语。</a:t>
            </a:r>
            <a:r>
              <a:rPr lang="en-US" altLang="zh-CN" sz="2000" b="1" dirty="0">
                <a:latin typeface="微软雅黑" panose="020B0503020204020204" pitchFamily="34" charset="-122"/>
                <a:ea typeface="微软雅黑" panose="020B0503020204020204" pitchFamily="34" charset="-122"/>
              </a:rPr>
              <a:t>account for</a:t>
            </a:r>
            <a:r>
              <a:rPr lang="zh-CN" altLang="en-US" sz="2000" b="1" dirty="0">
                <a:latin typeface="微软雅黑" panose="020B0503020204020204" pitchFamily="34" charset="-122"/>
                <a:ea typeface="微软雅黑" panose="020B0503020204020204" pitchFamily="34" charset="-122"/>
              </a:rPr>
              <a:t>（动词短语）“（数量或比例上）占；导致，引起（某种事实或情况）；解释，说明（某事）；（某人）对（行动、政策等）负有责任；将（钱款）列入（预算）”，</a:t>
            </a:r>
            <a:r>
              <a:rPr lang="en-US" altLang="zh-CN" sz="2000" b="1" dirty="0">
                <a:latin typeface="微软雅黑" panose="020B0503020204020204" pitchFamily="34" charset="-122"/>
                <a:ea typeface="微软雅黑" panose="020B0503020204020204" pitchFamily="34" charset="-122"/>
              </a:rPr>
              <a:t>advertise</a:t>
            </a:r>
            <a:r>
              <a:rPr lang="zh-CN" altLang="en-US" sz="2000" b="1" dirty="0">
                <a:latin typeface="微软雅黑" panose="020B0503020204020204" pitchFamily="34" charset="-122"/>
                <a:ea typeface="微软雅黑" panose="020B0503020204020204" pitchFamily="34" charset="-122"/>
              </a:rPr>
              <a:t>（动词）“登广告”，结合句意“她被要求对失踪的钱进行解释”，故此题正确答案为：</a:t>
            </a:r>
            <a:r>
              <a:rPr lang="en-US" altLang="zh-CN" sz="2000" b="1" dirty="0">
                <a:latin typeface="微软雅黑" panose="020B0503020204020204" pitchFamily="34" charset="-122"/>
                <a:ea typeface="微软雅黑" panose="020B0503020204020204" pitchFamily="34" charset="-122"/>
              </a:rPr>
              <a:t>C</a:t>
            </a:r>
            <a:r>
              <a:rPr lang="zh-CN" altLang="en-US" sz="20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000" b="1" dirty="0">
                <a:latin typeface="微软雅黑" panose="020B0503020204020204" pitchFamily="34" charset="-122"/>
                <a:ea typeface="微软雅黑" panose="020B0503020204020204" pitchFamily="34" charset="-122"/>
              </a:rPr>
              <a:t>12. </a:t>
            </a:r>
            <a:r>
              <a:rPr lang="zh-CN" altLang="en-US" sz="2000" b="1" dirty="0">
                <a:latin typeface="微软雅黑" panose="020B0503020204020204" pitchFamily="34" charset="-122"/>
                <a:ea typeface="微软雅黑" panose="020B0503020204020204" pitchFamily="34" charset="-122"/>
              </a:rPr>
              <a:t>本题考查副词。</a:t>
            </a:r>
            <a:r>
              <a:rPr lang="en-US" altLang="zh-CN" sz="2000" b="1" dirty="0">
                <a:latin typeface="微软雅黑" panose="020B0503020204020204" pitchFamily="34" charset="-122"/>
                <a:ea typeface="微软雅黑" panose="020B0503020204020204" pitchFamily="34" charset="-122"/>
              </a:rPr>
              <a:t>care</a:t>
            </a:r>
            <a:r>
              <a:rPr lang="zh-CN" altLang="en-US" sz="2000" b="1" dirty="0">
                <a:latin typeface="微软雅黑" panose="020B0503020204020204" pitchFamily="34" charset="-122"/>
                <a:ea typeface="微软雅黑" panose="020B0503020204020204" pitchFamily="34" charset="-122"/>
              </a:rPr>
              <a:t>（名词）“关心，照顾”，</a:t>
            </a:r>
            <a:r>
              <a:rPr lang="en-US" altLang="zh-CN" sz="2000" b="1" dirty="0">
                <a:latin typeface="微软雅黑" panose="020B0503020204020204" pitchFamily="34" charset="-122"/>
                <a:ea typeface="微软雅黑" panose="020B0503020204020204" pitchFamily="34" charset="-122"/>
              </a:rPr>
              <a:t>careless</a:t>
            </a:r>
            <a:r>
              <a:rPr lang="zh-CN" altLang="en-US" sz="2000" b="1" dirty="0">
                <a:latin typeface="微软雅黑" panose="020B0503020204020204" pitchFamily="34" charset="-122"/>
                <a:ea typeface="微软雅黑" panose="020B0503020204020204" pitchFamily="34" charset="-122"/>
              </a:rPr>
              <a:t>（形容词）“粗心的”，</a:t>
            </a:r>
            <a:r>
              <a:rPr lang="en-US" altLang="zh-CN" sz="2000" b="1" dirty="0">
                <a:latin typeface="微软雅黑" panose="020B0503020204020204" pitchFamily="34" charset="-122"/>
                <a:ea typeface="微软雅黑" panose="020B0503020204020204" pitchFamily="34" charset="-122"/>
              </a:rPr>
              <a:t>carelessly</a:t>
            </a:r>
            <a:r>
              <a:rPr lang="zh-CN" altLang="en-US" sz="2000" b="1" dirty="0">
                <a:latin typeface="微软雅黑" panose="020B0503020204020204" pitchFamily="34" charset="-122"/>
                <a:ea typeface="微软雅黑" panose="020B0503020204020204" pitchFamily="34" charset="-122"/>
              </a:rPr>
              <a:t>（副词）“粗心地”，结合句意“有人粗心地忘记关窗户了”，故此题正确答案为：</a:t>
            </a:r>
            <a:r>
              <a:rPr lang="en-US" altLang="zh-CN" sz="2000" b="1" dirty="0">
                <a:latin typeface="微软雅黑" panose="020B0503020204020204" pitchFamily="34" charset="-122"/>
                <a:ea typeface="微软雅黑" panose="020B0503020204020204" pitchFamily="34" charset="-122"/>
              </a:rPr>
              <a:t>B</a:t>
            </a:r>
            <a:r>
              <a:rPr lang="zh-CN" altLang="en-US" sz="20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000" b="1" dirty="0">
                <a:latin typeface="微软雅黑" panose="020B0503020204020204" pitchFamily="34" charset="-122"/>
                <a:ea typeface="微软雅黑" panose="020B0503020204020204" pitchFamily="34" charset="-122"/>
              </a:rPr>
              <a:t>13. </a:t>
            </a:r>
            <a:r>
              <a:rPr lang="zh-CN" altLang="en-US" sz="2000" b="1" dirty="0">
                <a:latin typeface="微软雅黑" panose="020B0503020204020204" pitchFamily="34" charset="-122"/>
                <a:ea typeface="微软雅黑" panose="020B0503020204020204" pitchFamily="34" charset="-122"/>
              </a:rPr>
              <a:t>本题考查形容词。</a:t>
            </a:r>
            <a:r>
              <a:rPr lang="en-US" altLang="zh-CN" sz="2000" b="1" dirty="0">
                <a:latin typeface="微软雅黑" panose="020B0503020204020204" pitchFamily="34" charset="-122"/>
                <a:ea typeface="微软雅黑" panose="020B0503020204020204" pitchFamily="34" charset="-122"/>
              </a:rPr>
              <a:t>avail</a:t>
            </a:r>
            <a:r>
              <a:rPr lang="zh-CN" altLang="en-US" sz="2000" b="1" dirty="0">
                <a:latin typeface="微软雅黑" panose="020B0503020204020204" pitchFamily="34" charset="-122"/>
                <a:ea typeface="微软雅黑" panose="020B0503020204020204" pitchFamily="34" charset="-122"/>
              </a:rPr>
              <a:t>（动词）“有益，有用”，</a:t>
            </a:r>
            <a:r>
              <a:rPr lang="en-US" altLang="zh-CN" sz="2000" b="1" dirty="0">
                <a:latin typeface="微软雅黑" panose="020B0503020204020204" pitchFamily="34" charset="-122"/>
                <a:ea typeface="微软雅黑" panose="020B0503020204020204" pitchFamily="34" charset="-122"/>
              </a:rPr>
              <a:t>available</a:t>
            </a:r>
            <a:r>
              <a:rPr lang="zh-CN" altLang="en-US" sz="2000" b="1" dirty="0">
                <a:latin typeface="微软雅黑" panose="020B0503020204020204" pitchFamily="34" charset="-122"/>
                <a:ea typeface="微软雅黑" panose="020B0503020204020204" pitchFamily="34" charset="-122"/>
              </a:rPr>
              <a:t>（形容词）“可获得的，可购得的，可找到的，有空的”，结合句意“这项信息在网上是可以找到的”，故此题正确答案为：</a:t>
            </a:r>
            <a:r>
              <a:rPr lang="en-US" altLang="zh-CN" sz="2000" b="1" dirty="0">
                <a:latin typeface="微软雅黑" panose="020B0503020204020204" pitchFamily="34" charset="-122"/>
                <a:ea typeface="微软雅黑" panose="020B0503020204020204" pitchFamily="34" charset="-122"/>
              </a:rPr>
              <a:t>A</a:t>
            </a:r>
            <a:r>
              <a:rPr lang="zh-CN" altLang="en-US" sz="20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000" b="1" dirty="0">
                <a:latin typeface="微软雅黑" panose="020B0503020204020204" pitchFamily="34" charset="-122"/>
                <a:ea typeface="微软雅黑" panose="020B0503020204020204" pitchFamily="34" charset="-122"/>
              </a:rPr>
              <a:t>14. </a:t>
            </a:r>
            <a:r>
              <a:rPr lang="zh-CN" altLang="en-US" sz="2000" b="1" dirty="0">
                <a:latin typeface="微软雅黑" panose="020B0503020204020204" pitchFamily="34" charset="-122"/>
                <a:ea typeface="微软雅黑" panose="020B0503020204020204" pitchFamily="34" charset="-122"/>
              </a:rPr>
              <a:t>本题考查名词。</a:t>
            </a:r>
            <a:r>
              <a:rPr lang="en-US" altLang="zh-CN" sz="2000" b="1" dirty="0">
                <a:latin typeface="微软雅黑" panose="020B0503020204020204" pitchFamily="34" charset="-122"/>
                <a:ea typeface="微软雅黑" panose="020B0503020204020204" pitchFamily="34" charset="-122"/>
              </a:rPr>
              <a:t>contract</a:t>
            </a:r>
            <a:r>
              <a:rPr lang="zh-CN" altLang="en-US" sz="2000" b="1" dirty="0">
                <a:latin typeface="微软雅黑" panose="020B0503020204020204" pitchFamily="34" charset="-122"/>
                <a:ea typeface="微软雅黑" panose="020B0503020204020204" pitchFamily="34" charset="-122"/>
              </a:rPr>
              <a:t>（名词）“合同”，结合句意“根据合同，项目本应该在今天完成”，故此题正确答案为：</a:t>
            </a:r>
            <a:r>
              <a:rPr lang="en-US" altLang="zh-CN" sz="2000" b="1" dirty="0">
                <a:latin typeface="微软雅黑" panose="020B0503020204020204" pitchFamily="34" charset="-122"/>
                <a:ea typeface="微软雅黑" panose="020B0503020204020204" pitchFamily="34" charset="-122"/>
              </a:rPr>
              <a:t>D</a:t>
            </a:r>
            <a:r>
              <a:rPr lang="zh-CN" altLang="en-US" sz="20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000" b="1" dirty="0">
                <a:latin typeface="微软雅黑" panose="020B0503020204020204" pitchFamily="34" charset="-122"/>
                <a:ea typeface="微软雅黑" panose="020B0503020204020204" pitchFamily="34" charset="-122"/>
              </a:rPr>
              <a:t>15. </a:t>
            </a:r>
            <a:r>
              <a:rPr lang="zh-CN" altLang="en-US" sz="2000" b="1" dirty="0">
                <a:latin typeface="微软雅黑" panose="020B0503020204020204" pitchFamily="34" charset="-122"/>
                <a:ea typeface="微软雅黑" panose="020B0503020204020204" pitchFamily="34" charset="-122"/>
              </a:rPr>
              <a:t>本题考查名词。</a:t>
            </a:r>
            <a:r>
              <a:rPr lang="en-US" altLang="zh-CN" sz="2000" b="1" dirty="0">
                <a:latin typeface="微软雅黑" panose="020B0503020204020204" pitchFamily="34" charset="-122"/>
                <a:ea typeface="微软雅黑" panose="020B0503020204020204" pitchFamily="34" charset="-122"/>
              </a:rPr>
              <a:t>weight</a:t>
            </a:r>
            <a:r>
              <a:rPr lang="zh-CN" altLang="en-US" sz="2000" b="1" dirty="0">
                <a:latin typeface="微软雅黑" panose="020B0503020204020204" pitchFamily="34" charset="-122"/>
                <a:ea typeface="微软雅黑" panose="020B0503020204020204" pitchFamily="34" charset="-122"/>
              </a:rPr>
              <a:t>（名词）“重量”，</a:t>
            </a:r>
            <a:r>
              <a:rPr lang="en-US" altLang="zh-CN" sz="2000" b="1" dirty="0">
                <a:latin typeface="微软雅黑" panose="020B0503020204020204" pitchFamily="34" charset="-122"/>
                <a:ea typeface="微软雅黑" panose="020B0503020204020204" pitchFamily="34" charset="-122"/>
              </a:rPr>
              <a:t>by</a:t>
            </a:r>
            <a:r>
              <a:rPr lang="zh-CN" altLang="en-US" sz="2000" b="1" dirty="0">
                <a:latin typeface="微软雅黑" panose="020B0503020204020204" pitchFamily="34" charset="-122"/>
                <a:ea typeface="微软雅黑" panose="020B0503020204020204" pitchFamily="34" charset="-122"/>
              </a:rPr>
              <a:t>（介词）“按照”，结合句意“香蕉按重量出售”，故此题正确答案为：</a:t>
            </a:r>
            <a:r>
              <a:rPr lang="en-US" altLang="zh-CN" sz="2000" b="1" dirty="0">
                <a:latin typeface="微软雅黑" panose="020B0503020204020204" pitchFamily="34" charset="-122"/>
                <a:ea typeface="微软雅黑" panose="020B0503020204020204" pitchFamily="34" charset="-122"/>
              </a:rPr>
              <a:t>A</a:t>
            </a:r>
            <a:r>
              <a:rPr lang="zh-CN" altLang="en-US" sz="20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3" name="内容占位符 2"/>
          <p:cNvSpPr>
            <a:spLocks noGrp="1"/>
          </p:cNvSpPr>
          <p:nvPr>
            <p:ph idx="1"/>
          </p:nvPr>
        </p:nvSpPr>
        <p:spPr>
          <a:xfrm>
            <a:off x="0" y="177230"/>
            <a:ext cx="12192000" cy="5645467"/>
          </a:xfrm>
        </p:spPr>
        <p:txBody>
          <a:bodyPr>
            <a:noAutofit/>
          </a:bodyPr>
          <a:lstStyle/>
          <a:p>
            <a:pPr marL="0" indent="0">
              <a:buNone/>
            </a:pPr>
            <a:r>
              <a:rPr lang="en-US" altLang="zh-CN"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2019</a:t>
            </a:r>
            <a:r>
              <a:rPr lang="zh-CN" altLang="en-US"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年广东高职高考词汇真题</a:t>
            </a:r>
            <a:endParaRPr lang="en-US" altLang="zh-CN" sz="24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 Let me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simplify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matters by giving you my answer now.</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简化</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确定</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明晰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解释</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7. The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strength</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of this travel plan is its low cost.</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强度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特点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优点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力气</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8. Doctors don’t go out very often as their work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takes up</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almost all their time.</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消磨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浪费</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安排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占用</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 Niagara Falls is a great tourist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attraction</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drawing millions of visitors from all over the world every year.</a:t>
            </a:r>
          </a:p>
          <a:p>
            <a:pPr marL="457200" indent="-457200">
              <a:buAutoNum type="alphaUcPeriod"/>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项目</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线路</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规划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景点</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extBox 4"/>
          <p:cNvSpPr txBox="1"/>
          <p:nvPr/>
        </p:nvSpPr>
        <p:spPr>
          <a:xfrm>
            <a:off x="6528867" y="1035548"/>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6" name="TextBox 5"/>
          <p:cNvSpPr txBox="1"/>
          <p:nvPr/>
        </p:nvSpPr>
        <p:spPr>
          <a:xfrm>
            <a:off x="6356350" y="2337678"/>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72</a:t>
            </a:fld>
            <a:endParaRPr lang="en-US">
              <a:latin typeface="微软雅黑" panose="020B0503020204020204" pitchFamily="34" charset="-122"/>
              <a:ea typeface="微软雅黑" panose="020B0503020204020204" pitchFamily="34" charset="-122"/>
            </a:endParaRPr>
          </a:p>
        </p:txBody>
      </p:sp>
      <p:sp>
        <p:nvSpPr>
          <p:cNvPr id="8" name="左箭头 7">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9" name="TextBox 5"/>
          <p:cNvSpPr txBox="1"/>
          <p:nvPr/>
        </p:nvSpPr>
        <p:spPr>
          <a:xfrm>
            <a:off x="6475730" y="3639808"/>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10" name="TextBox 5"/>
          <p:cNvSpPr txBox="1"/>
          <p:nvPr/>
        </p:nvSpPr>
        <p:spPr>
          <a:xfrm>
            <a:off x="6188710" y="5376302"/>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11" name="文本框 10">
            <a:hlinkClick r:id="rId4" action="ppaction://hlinksldjump"/>
          </p:cNvPr>
          <p:cNvSpPr txBox="1"/>
          <p:nvPr/>
        </p:nvSpPr>
        <p:spPr>
          <a:xfrm>
            <a:off x="6356068" y="17723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wipe(up)">
                                      <p:cBhvr>
                                        <p:cTn id="40" dur="500"/>
                                        <p:tgtEl>
                                          <p:spTgt spid="3">
                                            <p:txEl>
                                              <p:pRg st="11" end="1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left)">
                                      <p:cBhvr>
                                        <p:cTn id="50" dur="500"/>
                                        <p:tgtEl>
                                          <p:spTgt spid="6"/>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wipe(left)">
                                      <p:cBhvr>
                                        <p:cTn id="60" dur="500"/>
                                        <p:tgtEl>
                                          <p:spTgt spid="10"/>
                                        </p:tgtEl>
                                      </p:cBhvr>
                                    </p:animEffect>
                                  </p:childTnLst>
                                </p:cTn>
                              </p:par>
                            </p:childTnLst>
                          </p:cTn>
                        </p:par>
                        <p:par>
                          <p:cTn id="61" fill="hold">
                            <p:stCondLst>
                              <p:cond delay="500"/>
                            </p:stCondLst>
                            <p:childTnLst>
                              <p:par>
                                <p:cTn id="62" presetID="16" presetClass="entr" presetSubtype="37"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barn(outVertical)">
                                      <p:cBhvr>
                                        <p:cTn id="6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9" grpId="0"/>
      <p:bldP spid="10" grpId="0"/>
      <p:bldP spid="11" grpId="0" animBg="1"/>
    </p:bld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73</a:t>
            </a:fld>
            <a:endParaRPr lang="en-US"/>
          </a:p>
        </p:txBody>
      </p:sp>
      <p:sp>
        <p:nvSpPr>
          <p:cNvPr id="3" name="内容占位符 2"/>
          <p:cNvSpPr>
            <a:spLocks noGrp="1"/>
          </p:cNvSpPr>
          <p:nvPr>
            <p:ph idx="1"/>
          </p:nvPr>
        </p:nvSpPr>
        <p:spPr>
          <a:xfrm>
            <a:off x="587134" y="185692"/>
            <a:ext cx="11223849" cy="6170661"/>
          </a:xfrm>
          <a:solidFill>
            <a:srgbClr val="FFFFFF">
              <a:alpha val="31000"/>
            </a:srgbClr>
          </a:solidFill>
        </p:spPr>
        <p:txBody>
          <a:bodyPr>
            <a:normAutofit/>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400" b="1" dirty="0">
                <a:latin typeface="微软雅黑" panose="020B0503020204020204" pitchFamily="34" charset="-122"/>
                <a:ea typeface="微软雅黑" panose="020B0503020204020204" pitchFamily="34" charset="-122"/>
              </a:rPr>
              <a:t>6. </a:t>
            </a:r>
            <a:r>
              <a:rPr lang="zh-CN" altLang="en-US" sz="2400" b="1" dirty="0">
                <a:latin typeface="微软雅黑" panose="020B0503020204020204" pitchFamily="34" charset="-122"/>
                <a:ea typeface="微软雅黑" panose="020B0503020204020204" pitchFamily="34" charset="-122"/>
              </a:rPr>
              <a:t>本题考查动词。</a:t>
            </a:r>
            <a:r>
              <a:rPr lang="en-US" altLang="zh-CN" sz="2400" b="1" dirty="0">
                <a:latin typeface="微软雅黑" panose="020B0503020204020204" pitchFamily="34" charset="-122"/>
                <a:ea typeface="微软雅黑" panose="020B0503020204020204" pitchFamily="34" charset="-122"/>
              </a:rPr>
              <a:t>simple</a:t>
            </a:r>
            <a:r>
              <a:rPr lang="zh-CN" altLang="en-US" sz="2400" b="1" dirty="0">
                <a:latin typeface="微软雅黑" panose="020B0503020204020204" pitchFamily="34" charset="-122"/>
                <a:ea typeface="微软雅黑" panose="020B0503020204020204" pitchFamily="34" charset="-122"/>
              </a:rPr>
              <a:t>（形容词）“简单的”，</a:t>
            </a:r>
            <a:r>
              <a:rPr lang="en-US" altLang="zh-CN" sz="2400" b="1" dirty="0">
                <a:latin typeface="微软雅黑" panose="020B0503020204020204" pitchFamily="34" charset="-122"/>
                <a:ea typeface="微软雅黑" panose="020B0503020204020204" pitchFamily="34" charset="-122"/>
              </a:rPr>
              <a:t>simply</a:t>
            </a:r>
            <a:r>
              <a:rPr lang="zh-CN" altLang="en-US" sz="2400" b="1" dirty="0">
                <a:latin typeface="微软雅黑" panose="020B0503020204020204" pitchFamily="34" charset="-122"/>
                <a:ea typeface="微软雅黑" panose="020B0503020204020204" pitchFamily="34" charset="-122"/>
              </a:rPr>
              <a:t>（副词）“简单地”，</a:t>
            </a:r>
            <a:r>
              <a:rPr lang="en-US" altLang="zh-CN" sz="2400" b="1" dirty="0">
                <a:latin typeface="微软雅黑" panose="020B0503020204020204" pitchFamily="34" charset="-122"/>
                <a:ea typeface="微软雅黑" panose="020B0503020204020204" pitchFamily="34" charset="-122"/>
              </a:rPr>
              <a:t>simplify</a:t>
            </a:r>
            <a:r>
              <a:rPr lang="zh-CN" altLang="en-US" sz="2400" b="1" dirty="0">
                <a:latin typeface="微软雅黑" panose="020B0503020204020204" pitchFamily="34" charset="-122"/>
                <a:ea typeface="微软雅黑" panose="020B0503020204020204" pitchFamily="34" charset="-122"/>
              </a:rPr>
              <a:t>（动词）“简化”，结合句意“现在让我通过给你我的回答来简化一下问题”，故此题正确答案为：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7. </a:t>
            </a:r>
            <a:r>
              <a:rPr lang="zh-CN" altLang="en-US" sz="2400" b="1" dirty="0">
                <a:latin typeface="微软雅黑" panose="020B0503020204020204" pitchFamily="34" charset="-122"/>
                <a:ea typeface="微软雅黑" panose="020B0503020204020204" pitchFamily="34" charset="-122"/>
              </a:rPr>
              <a:t>本题考查名词。</a:t>
            </a:r>
            <a:r>
              <a:rPr lang="en-US" altLang="zh-CN" sz="2400" b="1" dirty="0">
                <a:latin typeface="微软雅黑" panose="020B0503020204020204" pitchFamily="34" charset="-122"/>
                <a:ea typeface="微软雅黑" panose="020B0503020204020204" pitchFamily="34" charset="-122"/>
              </a:rPr>
              <a:t>strength</a:t>
            </a:r>
            <a:r>
              <a:rPr lang="zh-CN" altLang="en-US" sz="2400" b="1" dirty="0">
                <a:latin typeface="微软雅黑" panose="020B0503020204020204" pitchFamily="34" charset="-122"/>
                <a:ea typeface="微软雅黑" panose="020B0503020204020204" pitchFamily="34" charset="-122"/>
              </a:rPr>
              <a:t>（名词）“优势、优点”，其形容词是</a:t>
            </a:r>
            <a:r>
              <a:rPr lang="en-US" altLang="zh-CN" sz="2400" b="1" dirty="0">
                <a:latin typeface="微软雅黑" panose="020B0503020204020204" pitchFamily="34" charset="-122"/>
                <a:ea typeface="微软雅黑" panose="020B0503020204020204" pitchFamily="34" charset="-122"/>
              </a:rPr>
              <a:t>strong“</a:t>
            </a:r>
            <a:r>
              <a:rPr lang="zh-CN" altLang="en-US" sz="2400" b="1" dirty="0">
                <a:latin typeface="微软雅黑" panose="020B0503020204020204" pitchFamily="34" charset="-122"/>
                <a:ea typeface="微软雅黑" panose="020B0503020204020204" pitchFamily="34" charset="-122"/>
              </a:rPr>
              <a:t>强壮的”，结合句意“这个旅行计划的优点在于它的成本低”，故此题正确答案为：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8. </a:t>
            </a:r>
            <a:r>
              <a:rPr lang="zh-CN" altLang="en-US" sz="2400" b="1" dirty="0">
                <a:latin typeface="微软雅黑" panose="020B0503020204020204" pitchFamily="34" charset="-122"/>
                <a:ea typeface="微软雅黑" panose="020B0503020204020204" pitchFamily="34" charset="-122"/>
              </a:rPr>
              <a:t>本题考查动词短语。</a:t>
            </a:r>
            <a:r>
              <a:rPr lang="en-US" altLang="zh-CN" sz="2400" b="1" dirty="0">
                <a:latin typeface="微软雅黑" panose="020B0503020204020204" pitchFamily="34" charset="-122"/>
                <a:ea typeface="微软雅黑" panose="020B0503020204020204" pitchFamily="34" charset="-122"/>
              </a:rPr>
              <a:t>take up“</a:t>
            </a:r>
            <a:r>
              <a:rPr lang="zh-CN" altLang="en-US" sz="2400" b="1" dirty="0">
                <a:latin typeface="微软雅黑" panose="020B0503020204020204" pitchFamily="34" charset="-122"/>
                <a:ea typeface="微软雅黑" panose="020B0503020204020204" pitchFamily="34" charset="-122"/>
              </a:rPr>
              <a:t>占据、占用”，结合句意“医生不经常外出，因为他们的工作几乎占用了他们所有的时间”，故此题正确答案为：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9. </a:t>
            </a:r>
            <a:r>
              <a:rPr lang="zh-CN" altLang="en-US" sz="2400" b="1" dirty="0">
                <a:latin typeface="微软雅黑" panose="020B0503020204020204" pitchFamily="34" charset="-122"/>
                <a:ea typeface="微软雅黑" panose="020B0503020204020204" pitchFamily="34" charset="-122"/>
              </a:rPr>
              <a:t>本题考查名词。</a:t>
            </a:r>
            <a:r>
              <a:rPr lang="en-US" altLang="zh-CN" sz="2400" b="1" dirty="0">
                <a:latin typeface="微软雅黑" panose="020B0503020204020204" pitchFamily="34" charset="-122"/>
                <a:ea typeface="微软雅黑" panose="020B0503020204020204" pitchFamily="34" charset="-122"/>
              </a:rPr>
              <a:t>attract</a:t>
            </a:r>
            <a:r>
              <a:rPr lang="zh-CN" altLang="en-US" sz="2400" b="1" dirty="0">
                <a:latin typeface="微软雅黑" panose="020B0503020204020204" pitchFamily="34" charset="-122"/>
                <a:ea typeface="微软雅黑" panose="020B0503020204020204" pitchFamily="34" charset="-122"/>
              </a:rPr>
              <a:t>（动词）“吸引”，</a:t>
            </a:r>
            <a:r>
              <a:rPr lang="en-US" altLang="zh-CN" sz="2400" b="1" dirty="0">
                <a:latin typeface="微软雅黑" panose="020B0503020204020204" pitchFamily="34" charset="-122"/>
                <a:ea typeface="微软雅黑" panose="020B0503020204020204" pitchFamily="34" charset="-122"/>
              </a:rPr>
              <a:t>attraction</a:t>
            </a:r>
            <a:r>
              <a:rPr lang="zh-CN" altLang="en-US" sz="2400" b="1" dirty="0">
                <a:latin typeface="微软雅黑" panose="020B0503020204020204" pitchFamily="34" charset="-122"/>
                <a:ea typeface="微软雅黑" panose="020B0503020204020204" pitchFamily="34" charset="-122"/>
              </a:rPr>
              <a:t>（名词）“吸引、景点”，</a:t>
            </a:r>
            <a:r>
              <a:rPr lang="en-US" altLang="zh-CN" sz="2400" b="1" dirty="0">
                <a:latin typeface="微软雅黑" panose="020B0503020204020204" pitchFamily="34" charset="-122"/>
                <a:ea typeface="微软雅黑" panose="020B0503020204020204" pitchFamily="34" charset="-122"/>
              </a:rPr>
              <a:t>attractive</a:t>
            </a:r>
            <a:r>
              <a:rPr lang="zh-CN" altLang="en-US" sz="2400" b="1" dirty="0">
                <a:latin typeface="微软雅黑" panose="020B0503020204020204" pitchFamily="34" charset="-122"/>
                <a:ea typeface="微软雅黑" panose="020B0503020204020204" pitchFamily="34" charset="-122"/>
              </a:rPr>
              <a:t>（形容词）“有魅力的”，结合句意“尼亚加拉瀑布是一个壮观的旅游景点，每年吸引了来自世界各地的数百万游客”，故此题正确答案为：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3" name="内容占位符 2"/>
          <p:cNvSpPr>
            <a:spLocks noGrp="1"/>
          </p:cNvSpPr>
          <p:nvPr>
            <p:ph idx="1"/>
          </p:nvPr>
        </p:nvSpPr>
        <p:spPr>
          <a:xfrm>
            <a:off x="456942" y="711265"/>
            <a:ext cx="11277600" cy="5645467"/>
          </a:xfrm>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10. Terry, please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look up</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from your cellphone when Grandma is talking to you.</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抬头看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回头看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寻找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关闭</a:t>
            </a: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11. Shakespeare’s writing is still popular today. It has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stood</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the test of time.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面临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经受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提出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构成</a:t>
            </a: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12. The police take advantage of dogs’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sharp</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sense of smell to search for things.</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迅速的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高级的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理智的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灵敏的</a:t>
            </a: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extBox 4"/>
          <p:cNvSpPr txBox="1"/>
          <p:nvPr/>
        </p:nvSpPr>
        <p:spPr>
          <a:xfrm>
            <a:off x="7152005" y="1276207"/>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6" name="TextBox 5"/>
          <p:cNvSpPr txBox="1"/>
          <p:nvPr/>
        </p:nvSpPr>
        <p:spPr>
          <a:xfrm>
            <a:off x="7300595" y="3043048"/>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74</a:t>
            </a:fld>
            <a:endParaRPr lang="en-US">
              <a:latin typeface="微软雅黑" panose="020B0503020204020204" pitchFamily="34" charset="-122"/>
              <a:ea typeface="微软雅黑" panose="020B0503020204020204" pitchFamily="34" charset="-122"/>
            </a:endParaRPr>
          </a:p>
        </p:txBody>
      </p:sp>
      <p:sp>
        <p:nvSpPr>
          <p:cNvPr id="8" name="左箭头 7">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9" name="TextBox 5"/>
          <p:cNvSpPr txBox="1"/>
          <p:nvPr/>
        </p:nvSpPr>
        <p:spPr>
          <a:xfrm>
            <a:off x="7300595" y="4720590"/>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13" name="文本框 12">
            <a:hlinkClick r:id="rId4" action="ppaction://hlinksldjump"/>
          </p:cNvPr>
          <p:cNvSpPr txBox="1"/>
          <p:nvPr/>
        </p:nvSpPr>
        <p:spPr>
          <a:xfrm>
            <a:off x="7880008" y="18344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par>
                          <p:cTn id="38" fill="hold">
                            <p:stCondLst>
                              <p:cond delay="500"/>
                            </p:stCondLst>
                            <p:childTnLst>
                              <p:par>
                                <p:cTn id="39" presetID="16" presetClass="entr" presetSubtype="37"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barn(outVertical)">
                                      <p:cBhvr>
                                        <p:cTn id="4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P spid="6" grpId="0"/>
      <p:bldP spid="9" grpId="0"/>
      <p:bldP spid="13" grpId="0" bldLvl="0" animBg="1"/>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75</a:t>
            </a:fld>
            <a:endParaRPr lang="en-US"/>
          </a:p>
        </p:txBody>
      </p:sp>
      <p:sp>
        <p:nvSpPr>
          <p:cNvPr id="3" name="内容占位符 2"/>
          <p:cNvSpPr>
            <a:spLocks noGrp="1"/>
          </p:cNvSpPr>
          <p:nvPr>
            <p:ph idx="1"/>
          </p:nvPr>
        </p:nvSpPr>
        <p:spPr>
          <a:xfrm>
            <a:off x="587134" y="185692"/>
            <a:ext cx="11223849" cy="6170661"/>
          </a:xfrm>
          <a:solidFill>
            <a:srgbClr val="FFFFFF">
              <a:alpha val="31000"/>
            </a:srgbClr>
          </a:solidFill>
        </p:spPr>
        <p:txBody>
          <a:bodyPr>
            <a:normAutofit/>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400" b="1" dirty="0">
                <a:latin typeface="微软雅黑" panose="020B0503020204020204" pitchFamily="34" charset="-122"/>
                <a:ea typeface="微软雅黑" panose="020B0503020204020204" pitchFamily="34" charset="-122"/>
              </a:rPr>
              <a:t>10. </a:t>
            </a:r>
            <a:r>
              <a:rPr lang="zh-CN" altLang="en-US" sz="2400" b="1" dirty="0">
                <a:latin typeface="微软雅黑" panose="020B0503020204020204" pitchFamily="34" charset="-122"/>
                <a:ea typeface="微软雅黑" panose="020B0503020204020204" pitchFamily="34" charset="-122"/>
              </a:rPr>
              <a:t>本题考查动词短语。</a:t>
            </a:r>
            <a:r>
              <a:rPr lang="en-US" altLang="zh-CN" sz="2400" b="1" dirty="0">
                <a:latin typeface="微软雅黑" panose="020B0503020204020204" pitchFamily="34" charset="-122"/>
                <a:ea typeface="微软雅黑" panose="020B0503020204020204" pitchFamily="34" charset="-122"/>
              </a:rPr>
              <a:t>look up“</a:t>
            </a:r>
            <a:r>
              <a:rPr lang="zh-CN" altLang="en-US" sz="2400" b="1" dirty="0">
                <a:latin typeface="微软雅黑" panose="020B0503020204020204" pitchFamily="34" charset="-122"/>
                <a:ea typeface="微软雅黑" panose="020B0503020204020204" pitchFamily="34" charset="-122"/>
              </a:rPr>
              <a:t>查询、抬头看”，结合句意“泰瑞，奶奶跟你说话的时候，请你放下手机抬头看她”，故此题正确答案为：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11. </a:t>
            </a:r>
            <a:r>
              <a:rPr lang="zh-CN" altLang="en-US" sz="2400" b="1" dirty="0">
                <a:latin typeface="微软雅黑" panose="020B0503020204020204" pitchFamily="34" charset="-122"/>
                <a:ea typeface="微软雅黑" panose="020B0503020204020204" pitchFamily="34" charset="-122"/>
              </a:rPr>
              <a:t>本题考查动词。</a:t>
            </a:r>
            <a:r>
              <a:rPr lang="en-US" altLang="zh-CN" sz="2400" b="1" dirty="0">
                <a:latin typeface="微软雅黑" panose="020B0503020204020204" pitchFamily="34" charset="-122"/>
                <a:ea typeface="微软雅黑" panose="020B0503020204020204" pitchFamily="34" charset="-122"/>
              </a:rPr>
              <a:t>stand“</a:t>
            </a:r>
            <a:r>
              <a:rPr lang="zh-CN" altLang="en-US" sz="2400" b="1" dirty="0">
                <a:latin typeface="微软雅黑" panose="020B0503020204020204" pitchFamily="34" charset="-122"/>
                <a:ea typeface="微软雅黑" panose="020B0503020204020204" pitchFamily="34" charset="-122"/>
              </a:rPr>
              <a:t>站立、忍受、经受”，结合句意“莎士比亚的作品至今仍很受欢迎，它经受住了时间的考验”，故此题正确答案为：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12. </a:t>
            </a:r>
            <a:r>
              <a:rPr lang="zh-CN" altLang="en-US" sz="2400" b="1" dirty="0">
                <a:latin typeface="微软雅黑" panose="020B0503020204020204" pitchFamily="34" charset="-122"/>
                <a:ea typeface="微软雅黑" panose="020B0503020204020204" pitchFamily="34" charset="-122"/>
              </a:rPr>
              <a:t>本题考查形容词。</a:t>
            </a:r>
            <a:r>
              <a:rPr lang="en-US" altLang="zh-CN" sz="2400" b="1" dirty="0">
                <a:latin typeface="微软雅黑" panose="020B0503020204020204" pitchFamily="34" charset="-122"/>
                <a:ea typeface="微软雅黑" panose="020B0503020204020204" pitchFamily="34" charset="-122"/>
              </a:rPr>
              <a:t>sharp“</a:t>
            </a:r>
            <a:r>
              <a:rPr lang="zh-CN" altLang="en-US" sz="2400" b="1" dirty="0">
                <a:latin typeface="微软雅黑" panose="020B0503020204020204" pitchFamily="34" charset="-122"/>
                <a:ea typeface="微软雅黑" panose="020B0503020204020204" pitchFamily="34" charset="-122"/>
              </a:rPr>
              <a:t>尖锐的、灵敏的”，结合句意“警察利用狗灵敏的嗅觉来搜寻东西”，故此题正确答案为：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endParaRPr lang="zh-CN" altLang="en-US" sz="2400" b="1" dirty="0">
              <a:latin typeface="微软雅黑" panose="020B0503020204020204" pitchFamily="34" charset="-122"/>
              <a:ea typeface="微软雅黑" panose="020B0503020204020204" pitchFamily="34" charset="-122"/>
            </a:endParaRP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3" name="内容占位符 2"/>
          <p:cNvSpPr>
            <a:spLocks noGrp="1"/>
          </p:cNvSpPr>
          <p:nvPr>
            <p:ph idx="1"/>
          </p:nvPr>
        </p:nvSpPr>
        <p:spPr>
          <a:xfrm>
            <a:off x="624840" y="1085215"/>
            <a:ext cx="11277600" cy="3356610"/>
          </a:xfrm>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13. It was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increasingly</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clear to us that there was a problem.</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无比地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惊人地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越发地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特别地</a:t>
            </a: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14. The postman must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deliver</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the mail, however bad the weather is.</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投递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邮寄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撰写</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处理</a:t>
            </a:r>
          </a:p>
          <a:p>
            <a:pPr marL="0" indent="0">
              <a:buNone/>
            </a:pP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15. Managers must set targets that are </a:t>
            </a:r>
            <a:r>
              <a:rPr lang="en-US" altLang="zh-CN" sz="2400" b="1" u="sng" dirty="0">
                <a:latin typeface="微软雅黑" panose="020B0503020204020204" pitchFamily="34" charset="-122"/>
                <a:ea typeface="微软雅黑" panose="020B0503020204020204" pitchFamily="34" charset="-122"/>
                <a:cs typeface="微软雅黑" panose="020B0503020204020204" pitchFamily="34" charset="-122"/>
              </a:rPr>
              <a:t>realistic</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宏大的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务实的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理想的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遥远的</a:t>
            </a: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76</a:t>
            </a:fld>
            <a:endParaRPr lang="en-US">
              <a:latin typeface="微软雅黑" panose="020B0503020204020204" pitchFamily="34" charset="-122"/>
              <a:ea typeface="微软雅黑" panose="020B0503020204020204" pitchFamily="34" charset="-122"/>
            </a:endParaRPr>
          </a:p>
        </p:txBody>
      </p:sp>
      <p:sp>
        <p:nvSpPr>
          <p:cNvPr id="8" name="左箭头 7">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0" name="TextBox 5"/>
          <p:cNvSpPr txBox="1"/>
          <p:nvPr/>
        </p:nvSpPr>
        <p:spPr>
          <a:xfrm>
            <a:off x="7680960" y="1554759"/>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11" name="TextBox 5"/>
          <p:cNvSpPr txBox="1"/>
          <p:nvPr/>
        </p:nvSpPr>
        <p:spPr>
          <a:xfrm>
            <a:off x="7449185" y="2742488"/>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12" name="TextBox 5"/>
          <p:cNvSpPr txBox="1"/>
          <p:nvPr/>
        </p:nvSpPr>
        <p:spPr>
          <a:xfrm>
            <a:off x="7616305" y="4105357"/>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13" name="文本框 12">
            <a:hlinkClick r:id="rId4" action="ppaction://hlinksldjump"/>
          </p:cNvPr>
          <p:cNvSpPr txBox="1"/>
          <p:nvPr/>
        </p:nvSpPr>
        <p:spPr>
          <a:xfrm>
            <a:off x="3802038" y="331395"/>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up)">
                                      <p:cBhvr>
                                        <p:cTn id="16" dur="500"/>
                                        <p:tgtEl>
                                          <p:spTgt spid="3">
                                            <p:txEl>
                                              <p:pRg st="4" end="4"/>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up)">
                                      <p:cBhvr>
                                        <p:cTn id="19" dur="500"/>
                                        <p:tgtEl>
                                          <p:spTgt spid="3">
                                            <p:txEl>
                                              <p:pRg st="6" end="6"/>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up)">
                                      <p:cBhvr>
                                        <p:cTn id="22" dur="500"/>
                                        <p:tgtEl>
                                          <p:spTgt spid="3">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par>
                          <p:cTn id="38" fill="hold">
                            <p:stCondLst>
                              <p:cond delay="500"/>
                            </p:stCondLst>
                            <p:childTnLst>
                              <p:par>
                                <p:cTn id="39" presetID="16" presetClass="entr" presetSubtype="37"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barn(outVertical)">
                                      <p:cBhvr>
                                        <p:cTn id="4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10" grpId="0"/>
      <p:bldP spid="11" grpId="0"/>
      <p:bldP spid="12" grpId="0"/>
      <p:bldP spid="13" grpId="0" bldLvl="0" animBg="1"/>
    </p:bldLst>
  </p:timing>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77</a:t>
            </a:fld>
            <a:endParaRPr lang="en-US"/>
          </a:p>
        </p:txBody>
      </p:sp>
      <p:sp>
        <p:nvSpPr>
          <p:cNvPr id="3" name="内容占位符 2"/>
          <p:cNvSpPr>
            <a:spLocks noGrp="1"/>
          </p:cNvSpPr>
          <p:nvPr>
            <p:ph idx="1"/>
          </p:nvPr>
        </p:nvSpPr>
        <p:spPr>
          <a:xfrm>
            <a:off x="587134" y="185692"/>
            <a:ext cx="11223849" cy="6170661"/>
          </a:xfrm>
          <a:solidFill>
            <a:srgbClr val="FFFFFF">
              <a:alpha val="31000"/>
            </a:srgbClr>
          </a:solidFill>
        </p:spPr>
        <p:txBody>
          <a:bodyPr>
            <a:normAutofit/>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400" b="1" dirty="0">
                <a:latin typeface="微软雅黑" panose="020B0503020204020204" pitchFamily="34" charset="-122"/>
                <a:ea typeface="微软雅黑" panose="020B0503020204020204" pitchFamily="34" charset="-122"/>
              </a:rPr>
              <a:t>13. </a:t>
            </a:r>
            <a:r>
              <a:rPr lang="zh-CN" altLang="en-US" sz="2400" b="1" dirty="0">
                <a:latin typeface="微软雅黑" panose="020B0503020204020204" pitchFamily="34" charset="-122"/>
                <a:ea typeface="微软雅黑" panose="020B0503020204020204" pitchFamily="34" charset="-122"/>
              </a:rPr>
              <a:t>本题考查副词。</a:t>
            </a:r>
            <a:r>
              <a:rPr lang="en-US" altLang="zh-CN" sz="2400" b="1" dirty="0">
                <a:latin typeface="微软雅黑" panose="020B0503020204020204" pitchFamily="34" charset="-122"/>
                <a:ea typeface="微软雅黑" panose="020B0503020204020204" pitchFamily="34" charset="-122"/>
              </a:rPr>
              <a:t>increase</a:t>
            </a:r>
            <a:r>
              <a:rPr lang="zh-CN" altLang="en-US" sz="2400" b="1" dirty="0">
                <a:latin typeface="微软雅黑" panose="020B0503020204020204" pitchFamily="34" charset="-122"/>
                <a:ea typeface="微软雅黑" panose="020B0503020204020204" pitchFamily="34" charset="-122"/>
              </a:rPr>
              <a:t>（动词）“增加”，</a:t>
            </a:r>
            <a:r>
              <a:rPr lang="en-US" altLang="zh-CN" sz="2400" b="1" dirty="0">
                <a:latin typeface="微软雅黑" panose="020B0503020204020204" pitchFamily="34" charset="-122"/>
                <a:ea typeface="微软雅黑" panose="020B0503020204020204" pitchFamily="34" charset="-122"/>
              </a:rPr>
              <a:t>increasing</a:t>
            </a:r>
            <a:r>
              <a:rPr lang="zh-CN" altLang="en-US" sz="2400" b="1" dirty="0">
                <a:latin typeface="微软雅黑" panose="020B0503020204020204" pitchFamily="34" charset="-122"/>
                <a:ea typeface="微软雅黑" panose="020B0503020204020204" pitchFamily="34" charset="-122"/>
              </a:rPr>
              <a:t>（形容词）“增长的”，</a:t>
            </a:r>
            <a:r>
              <a:rPr lang="en-US" altLang="zh-CN" sz="2400" b="1" dirty="0">
                <a:latin typeface="微软雅黑" panose="020B0503020204020204" pitchFamily="34" charset="-122"/>
                <a:ea typeface="微软雅黑" panose="020B0503020204020204" pitchFamily="34" charset="-122"/>
              </a:rPr>
              <a:t>increasingly</a:t>
            </a:r>
            <a:r>
              <a:rPr lang="zh-CN" altLang="en-US" sz="2400" b="1" dirty="0">
                <a:latin typeface="微软雅黑" panose="020B0503020204020204" pitchFamily="34" charset="-122"/>
                <a:ea typeface="微软雅黑" panose="020B0503020204020204" pitchFamily="34" charset="-122"/>
              </a:rPr>
              <a:t>（副词）“逐渐增多地”，结合句意“我们越发清楚地认识到这里存在着一个问题”，故此题正确答案为：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14. </a:t>
            </a:r>
            <a:r>
              <a:rPr lang="zh-CN" altLang="en-US" sz="2400" b="1" dirty="0">
                <a:latin typeface="微软雅黑" panose="020B0503020204020204" pitchFamily="34" charset="-122"/>
                <a:ea typeface="微软雅黑" panose="020B0503020204020204" pitchFamily="34" charset="-122"/>
              </a:rPr>
              <a:t>本题考查动词。</a:t>
            </a:r>
            <a:r>
              <a:rPr lang="en-US" altLang="zh-CN" sz="2400" b="1" dirty="0">
                <a:latin typeface="微软雅黑" panose="020B0503020204020204" pitchFamily="34" charset="-122"/>
                <a:ea typeface="微软雅黑" panose="020B0503020204020204" pitchFamily="34" charset="-122"/>
              </a:rPr>
              <a:t>deliver“</a:t>
            </a:r>
            <a:r>
              <a:rPr lang="zh-CN" altLang="en-US" sz="2400" b="1" dirty="0">
                <a:latin typeface="微软雅黑" panose="020B0503020204020204" pitchFamily="34" charset="-122"/>
                <a:ea typeface="微软雅黑" panose="020B0503020204020204" pitchFamily="34" charset="-122"/>
              </a:rPr>
              <a:t>运输、投递”，结合句意“无论天气多么恶劣，邮递员都必须投递信件”，故此题正确答案为：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15. </a:t>
            </a:r>
            <a:r>
              <a:rPr lang="zh-CN" altLang="en-US" sz="2400" b="1" dirty="0">
                <a:latin typeface="微软雅黑" panose="020B0503020204020204" pitchFamily="34" charset="-122"/>
                <a:ea typeface="微软雅黑" panose="020B0503020204020204" pitchFamily="34" charset="-122"/>
              </a:rPr>
              <a:t>本题考查形容词。</a:t>
            </a:r>
            <a:r>
              <a:rPr lang="en-US" altLang="zh-CN" sz="2400" b="1" dirty="0">
                <a:latin typeface="微软雅黑" panose="020B0503020204020204" pitchFamily="34" charset="-122"/>
                <a:ea typeface="微软雅黑" panose="020B0503020204020204" pitchFamily="34" charset="-122"/>
              </a:rPr>
              <a:t>real</a:t>
            </a:r>
            <a:r>
              <a:rPr lang="zh-CN" altLang="en-US" sz="2400" b="1" dirty="0">
                <a:latin typeface="微软雅黑" panose="020B0503020204020204" pitchFamily="34" charset="-122"/>
                <a:ea typeface="微软雅黑" panose="020B0503020204020204" pitchFamily="34" charset="-122"/>
              </a:rPr>
              <a:t>（形容词）“真实的”，</a:t>
            </a:r>
            <a:r>
              <a:rPr lang="en-US" altLang="zh-CN" sz="2400" b="1" dirty="0">
                <a:latin typeface="微软雅黑" panose="020B0503020204020204" pitchFamily="34" charset="-122"/>
                <a:ea typeface="微软雅黑" panose="020B0503020204020204" pitchFamily="34" charset="-122"/>
              </a:rPr>
              <a:t>really</a:t>
            </a:r>
            <a:r>
              <a:rPr lang="zh-CN" altLang="en-US" sz="2400" b="1" dirty="0">
                <a:latin typeface="微软雅黑" panose="020B0503020204020204" pitchFamily="34" charset="-122"/>
                <a:ea typeface="微软雅黑" panose="020B0503020204020204" pitchFamily="34" charset="-122"/>
              </a:rPr>
              <a:t>（副词）“真实地”，</a:t>
            </a:r>
            <a:r>
              <a:rPr lang="en-US" altLang="zh-CN" sz="2400" b="1" dirty="0">
                <a:latin typeface="微软雅黑" panose="020B0503020204020204" pitchFamily="34" charset="-122"/>
                <a:ea typeface="微软雅黑" panose="020B0503020204020204" pitchFamily="34" charset="-122"/>
              </a:rPr>
              <a:t>reality</a:t>
            </a:r>
            <a:r>
              <a:rPr lang="zh-CN" altLang="en-US" sz="2400" b="1" dirty="0">
                <a:latin typeface="微软雅黑" panose="020B0503020204020204" pitchFamily="34" charset="-122"/>
                <a:ea typeface="微软雅黑" panose="020B0503020204020204" pitchFamily="34" charset="-122"/>
              </a:rPr>
              <a:t>（名词）“真相、事实”，</a:t>
            </a:r>
            <a:r>
              <a:rPr lang="en-US" altLang="zh-CN" sz="2400" b="1" dirty="0">
                <a:latin typeface="微软雅黑" panose="020B0503020204020204" pitchFamily="34" charset="-122"/>
                <a:ea typeface="微软雅黑" panose="020B0503020204020204" pitchFamily="34" charset="-122"/>
              </a:rPr>
              <a:t>realistic</a:t>
            </a:r>
            <a:r>
              <a:rPr lang="zh-CN" altLang="en-US" sz="2400" b="1" dirty="0">
                <a:latin typeface="微软雅黑" panose="020B0503020204020204" pitchFamily="34" charset="-122"/>
                <a:ea typeface="微软雅黑" panose="020B0503020204020204" pitchFamily="34" charset="-122"/>
              </a:rPr>
              <a:t>（形容词）“务实的、现实主义的、逼真的”，结合句意“管理者必须设定</a:t>
            </a:r>
            <a:r>
              <a:rPr lang="zh-CN" altLang="en-US" sz="2400" b="1" u="sng" dirty="0">
                <a:latin typeface="微软雅黑" panose="020B0503020204020204" pitchFamily="34" charset="-122"/>
                <a:ea typeface="微软雅黑" panose="020B0503020204020204" pitchFamily="34" charset="-122"/>
              </a:rPr>
              <a:t>务实的</a:t>
            </a:r>
            <a:r>
              <a:rPr lang="zh-CN" altLang="en-US" sz="2400" b="1" dirty="0">
                <a:latin typeface="微软雅黑" panose="020B0503020204020204" pitchFamily="34" charset="-122"/>
                <a:ea typeface="微软雅黑" panose="020B0503020204020204" pitchFamily="34" charset="-122"/>
              </a:rPr>
              <a:t>目标”，故此题正确答案为：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78</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70029" y="2813755"/>
            <a:ext cx="6035031"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五、 日积月累，助力飞跃</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1970"/>
          </a:xfrm>
          <a:prstGeom prst="rect">
            <a:avLst/>
          </a:prstGeom>
          <a:noFill/>
        </p:spPr>
        <p:txBody>
          <a:bodyPr wrap="square" rtlCol="0">
            <a:spAutoFit/>
          </a:bodyPr>
          <a:lstStyle/>
          <a:p>
            <a:r>
              <a:rPr sz="2800" b="1" dirty="0">
                <a:latin typeface="微软雅黑" panose="020B0503020204020204" pitchFamily="34" charset="-122"/>
                <a:ea typeface="微软雅黑" panose="020B0503020204020204" pitchFamily="34" charset="-122"/>
              </a:rPr>
              <a:t>请根据英文单词补充对应的中文意思并填入下面的表中。</a:t>
            </a:r>
          </a:p>
        </p:txBody>
      </p:sp>
      <p:graphicFrame>
        <p:nvGraphicFramePr>
          <p:cNvPr id="3" name="表格 2"/>
          <p:cNvGraphicFramePr>
            <a:graphicFrameLocks noGrp="1"/>
          </p:cNvGraphicFramePr>
          <p:nvPr/>
        </p:nvGraphicFramePr>
        <p:xfrm>
          <a:off x="230037" y="1950215"/>
          <a:ext cx="11731926" cy="3776241"/>
        </p:xfrm>
        <a:graphic>
          <a:graphicData uri="http://schemas.openxmlformats.org/drawingml/2006/table">
            <a:tbl>
              <a:tblPr firstRow="1" bandRow="1">
                <a:tableStyleId>{284E427A-3D55-4303-BF80-6455036E1DE7}</a:tableStyleId>
              </a:tblPr>
              <a:tblGrid>
                <a:gridCol w="806238">
                  <a:extLst>
                    <a:ext uri="{9D8B030D-6E8A-4147-A177-3AD203B41FA5}">
                      <a16:colId xmlns:a16="http://schemas.microsoft.com/office/drawing/2014/main" val="20000"/>
                    </a:ext>
                  </a:extLst>
                </a:gridCol>
                <a:gridCol w="2145323">
                  <a:extLst>
                    <a:ext uri="{9D8B030D-6E8A-4147-A177-3AD203B41FA5}">
                      <a16:colId xmlns:a16="http://schemas.microsoft.com/office/drawing/2014/main" val="20001"/>
                    </a:ext>
                  </a:extLst>
                </a:gridCol>
                <a:gridCol w="933202">
                  <a:extLst>
                    <a:ext uri="{9D8B030D-6E8A-4147-A177-3AD203B41FA5}">
                      <a16:colId xmlns:a16="http://schemas.microsoft.com/office/drawing/2014/main" val="20002"/>
                    </a:ext>
                  </a:extLst>
                </a:gridCol>
                <a:gridCol w="2848708">
                  <a:extLst>
                    <a:ext uri="{9D8B030D-6E8A-4147-A177-3AD203B41FA5}">
                      <a16:colId xmlns:a16="http://schemas.microsoft.com/office/drawing/2014/main" val="20003"/>
                    </a:ext>
                  </a:extLst>
                </a:gridCol>
                <a:gridCol w="1107830">
                  <a:extLst>
                    <a:ext uri="{9D8B030D-6E8A-4147-A177-3AD203B41FA5}">
                      <a16:colId xmlns:a16="http://schemas.microsoft.com/office/drawing/2014/main" val="20004"/>
                    </a:ext>
                  </a:extLst>
                </a:gridCol>
                <a:gridCol w="2919047">
                  <a:extLst>
                    <a:ext uri="{9D8B030D-6E8A-4147-A177-3AD203B41FA5}">
                      <a16:colId xmlns:a16="http://schemas.microsoft.com/office/drawing/2014/main" val="20005"/>
                    </a:ext>
                  </a:extLst>
                </a:gridCol>
                <a:gridCol w="971578">
                  <a:extLst>
                    <a:ext uri="{9D8B030D-6E8A-4147-A177-3AD203B41FA5}">
                      <a16:colId xmlns:a16="http://schemas.microsoft.com/office/drawing/2014/main" val="20006"/>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1</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message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wealth</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discussion</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2</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choice</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surface</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employer</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3</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employee</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employment</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quality</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3"/>
                  </a:ext>
                </a:extLst>
              </a:tr>
              <a:tr h="0">
                <a:tc>
                  <a:txBody>
                    <a:bodyPr/>
                    <a:lstStyle/>
                    <a:p>
                      <a:pPr algn="ctr"/>
                      <a:r>
                        <a:rPr lang="en-US" altLang="zh-CN" sz="2800" dirty="0">
                          <a:latin typeface="微软雅黑" panose="020B0503020204020204" pitchFamily="34" charset="-122"/>
                          <a:ea typeface="微软雅黑" panose="020B0503020204020204" pitchFamily="34" charset="-122"/>
                        </a:rPr>
                        <a:t>4</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quantity</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b="0" dirty="0">
                          <a:latin typeface="微软雅黑" panose="020B0503020204020204" pitchFamily="34" charset="-122"/>
                          <a:ea typeface="微软雅黑" panose="020B0503020204020204" pitchFamily="34" charset="-122"/>
                        </a:rPr>
                        <a:t>favor</a:t>
                      </a:r>
                      <a:endParaRPr lang="zh-CN" altLang="en-US" sz="2800" b="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consideration</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4"/>
                  </a:ext>
                </a:extLst>
              </a:tr>
              <a:tr h="439512">
                <a:tc>
                  <a:txBody>
                    <a:bodyPr/>
                    <a:lstStyle/>
                    <a:p>
                      <a:pPr algn="ctr"/>
                      <a:r>
                        <a:rPr lang="en-US" altLang="zh-CN" sz="2800" dirty="0">
                          <a:latin typeface="微软雅黑" panose="020B0503020204020204" pitchFamily="34" charset="-122"/>
                          <a:ea typeface="微软雅黑" panose="020B0503020204020204" pitchFamily="34" charset="-122"/>
                        </a:rPr>
                        <a:t>5</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harm</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communication</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vote</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5"/>
                  </a:ext>
                </a:extLst>
              </a:tr>
              <a:tr h="500252">
                <a:tc>
                  <a:txBody>
                    <a:bodyPr/>
                    <a:lstStyle/>
                    <a:p>
                      <a:pPr algn="ctr"/>
                      <a:r>
                        <a:rPr lang="en-US" altLang="zh-CN" sz="2800" dirty="0">
                          <a:latin typeface="微软雅黑" panose="020B0503020204020204" pitchFamily="34" charset="-122"/>
                          <a:ea typeface="微软雅黑" panose="020B0503020204020204" pitchFamily="34" charset="-122"/>
                        </a:rPr>
                        <a:t>6</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tradition</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invitation</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health</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79</a:t>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5018" y="306633"/>
            <a:ext cx="531427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（一）名词（及短语）</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180791" y="384595"/>
            <a:ext cx="5830443" cy="707886"/>
          </a:xfrm>
          <a:prstGeom prst="rect">
            <a:avLst/>
          </a:prstGeom>
          <a:noFill/>
        </p:spPr>
        <p:txBody>
          <a:bodyPr wrap="none"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二、名师支招，让你秒懂</a:t>
            </a:r>
          </a:p>
        </p:txBody>
      </p:sp>
      <p:sp>
        <p:nvSpPr>
          <p:cNvPr id="73" name="左箭头 72">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文本框 1"/>
          <p:cNvSpPr txBox="1"/>
          <p:nvPr/>
        </p:nvSpPr>
        <p:spPr>
          <a:xfrm>
            <a:off x="798927" y="1428452"/>
            <a:ext cx="10242884" cy="18148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     应对这一题型需要掌握大纲中要求的单词和短语，平时多读、多记，熟练掌握单词的音、形、义，还要掌握一定的构词法和解题技巧，理解单词或短语在具体语境中的确切意思，切勿断章取义。</a:t>
            </a:r>
          </a:p>
        </p:txBody>
      </p:sp>
      <p:grpSp>
        <p:nvGrpSpPr>
          <p:cNvPr id="285" name="Group 4"/>
          <p:cNvGrpSpPr/>
          <p:nvPr/>
        </p:nvGrpSpPr>
        <p:grpSpPr>
          <a:xfrm>
            <a:off x="0" y="4658264"/>
            <a:ext cx="12192000" cy="2164551"/>
            <a:chOff x="-23122" y="1601043"/>
            <a:chExt cx="12215122" cy="2893343"/>
          </a:xfrm>
        </p:grpSpPr>
        <p:sp>
          <p:nvSpPr>
            <p:cNvPr id="286" name="Freeform 22"/>
            <p:cNvSpPr/>
            <p:nvPr/>
          </p:nvSpPr>
          <p:spPr bwMode="auto">
            <a:xfrm>
              <a:off x="5291191" y="3382883"/>
              <a:ext cx="757642" cy="415155"/>
            </a:xfrm>
            <a:custGeom>
              <a:avLst/>
              <a:gdLst>
                <a:gd name="T0" fmla="*/ 734 w 734"/>
                <a:gd name="T1" fmla="*/ 22 h 402"/>
                <a:gd name="T2" fmla="*/ 333 w 734"/>
                <a:gd name="T3" fmla="*/ 2 h 402"/>
                <a:gd name="T4" fmla="*/ 197 w 734"/>
                <a:gd name="T5" fmla="*/ 54 h 402"/>
                <a:gd name="T6" fmla="*/ 44 w 734"/>
                <a:gd name="T7" fmla="*/ 205 h 402"/>
                <a:gd name="T8" fmla="*/ 41 w 734"/>
                <a:gd name="T9" fmla="*/ 356 h 402"/>
                <a:gd name="T10" fmla="*/ 43 w 734"/>
                <a:gd name="T11" fmla="*/ 358 h 402"/>
                <a:gd name="T12" fmla="*/ 194 w 734"/>
                <a:gd name="T13" fmla="*/ 361 h 402"/>
                <a:gd name="T14" fmla="*/ 364 w 734"/>
                <a:gd name="T15" fmla="*/ 193 h 402"/>
                <a:gd name="T16" fmla="*/ 720 w 734"/>
                <a:gd name="T17" fmla="*/ 244 h 402"/>
                <a:gd name="T18" fmla="*/ 734 w 734"/>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4" h="402">
                  <a:moveTo>
                    <a:pt x="734" y="22"/>
                  </a:moveTo>
                  <a:cubicBezTo>
                    <a:pt x="333" y="2"/>
                    <a:pt x="333" y="2"/>
                    <a:pt x="333" y="2"/>
                  </a:cubicBezTo>
                  <a:cubicBezTo>
                    <a:pt x="283" y="0"/>
                    <a:pt x="233" y="18"/>
                    <a:pt x="197" y="54"/>
                  </a:cubicBezTo>
                  <a:cubicBezTo>
                    <a:pt x="44" y="205"/>
                    <a:pt x="44" y="205"/>
                    <a:pt x="44" y="205"/>
                  </a:cubicBezTo>
                  <a:cubicBezTo>
                    <a:pt x="2" y="246"/>
                    <a:pt x="0" y="314"/>
                    <a:pt x="41" y="356"/>
                  </a:cubicBezTo>
                  <a:cubicBezTo>
                    <a:pt x="43" y="358"/>
                    <a:pt x="43" y="358"/>
                    <a:pt x="43" y="358"/>
                  </a:cubicBezTo>
                  <a:cubicBezTo>
                    <a:pt x="83" y="401"/>
                    <a:pt x="151" y="402"/>
                    <a:pt x="194" y="361"/>
                  </a:cubicBezTo>
                  <a:cubicBezTo>
                    <a:pt x="364" y="193"/>
                    <a:pt x="364" y="193"/>
                    <a:pt x="364" y="193"/>
                  </a:cubicBezTo>
                  <a:cubicBezTo>
                    <a:pt x="720" y="244"/>
                    <a:pt x="720" y="244"/>
                    <a:pt x="720" y="244"/>
                  </a:cubicBezTo>
                  <a:cubicBezTo>
                    <a:pt x="734" y="22"/>
                    <a:pt x="734" y="22"/>
                    <a:pt x="734"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7" name="Freeform 23"/>
            <p:cNvSpPr/>
            <p:nvPr/>
          </p:nvSpPr>
          <p:spPr bwMode="auto">
            <a:xfrm>
              <a:off x="5338583" y="3382883"/>
              <a:ext cx="757010" cy="415155"/>
            </a:xfrm>
            <a:custGeom>
              <a:avLst/>
              <a:gdLst>
                <a:gd name="T0" fmla="*/ 733 w 733"/>
                <a:gd name="T1" fmla="*/ 22 h 402"/>
                <a:gd name="T2" fmla="*/ 333 w 733"/>
                <a:gd name="T3" fmla="*/ 2 h 402"/>
                <a:gd name="T4" fmla="*/ 197 w 733"/>
                <a:gd name="T5" fmla="*/ 54 h 402"/>
                <a:gd name="T6" fmla="*/ 44 w 733"/>
                <a:gd name="T7" fmla="*/ 205 h 402"/>
                <a:gd name="T8" fmla="*/ 40 w 733"/>
                <a:gd name="T9" fmla="*/ 356 h 402"/>
                <a:gd name="T10" fmla="*/ 42 w 733"/>
                <a:gd name="T11" fmla="*/ 358 h 402"/>
                <a:gd name="T12" fmla="*/ 193 w 733"/>
                <a:gd name="T13" fmla="*/ 361 h 402"/>
                <a:gd name="T14" fmla="*/ 364 w 733"/>
                <a:gd name="T15" fmla="*/ 193 h 402"/>
                <a:gd name="T16" fmla="*/ 720 w 733"/>
                <a:gd name="T17" fmla="*/ 244 h 402"/>
                <a:gd name="T18" fmla="*/ 733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733" y="22"/>
                  </a:moveTo>
                  <a:cubicBezTo>
                    <a:pt x="333" y="2"/>
                    <a:pt x="333" y="2"/>
                    <a:pt x="333" y="2"/>
                  </a:cubicBezTo>
                  <a:cubicBezTo>
                    <a:pt x="282" y="0"/>
                    <a:pt x="233" y="18"/>
                    <a:pt x="197" y="54"/>
                  </a:cubicBezTo>
                  <a:cubicBezTo>
                    <a:pt x="44" y="205"/>
                    <a:pt x="44" y="205"/>
                    <a:pt x="44" y="205"/>
                  </a:cubicBezTo>
                  <a:cubicBezTo>
                    <a:pt x="1" y="246"/>
                    <a:pt x="0" y="314"/>
                    <a:pt x="40" y="356"/>
                  </a:cubicBezTo>
                  <a:cubicBezTo>
                    <a:pt x="42" y="358"/>
                    <a:pt x="42" y="358"/>
                    <a:pt x="42" y="358"/>
                  </a:cubicBezTo>
                  <a:cubicBezTo>
                    <a:pt x="83" y="401"/>
                    <a:pt x="151" y="402"/>
                    <a:pt x="193" y="361"/>
                  </a:cubicBezTo>
                  <a:cubicBezTo>
                    <a:pt x="364" y="193"/>
                    <a:pt x="364" y="193"/>
                    <a:pt x="364" y="193"/>
                  </a:cubicBezTo>
                  <a:cubicBezTo>
                    <a:pt x="720" y="244"/>
                    <a:pt x="720" y="244"/>
                    <a:pt x="720" y="244"/>
                  </a:cubicBezTo>
                  <a:cubicBezTo>
                    <a:pt x="733" y="22"/>
                    <a:pt x="733" y="22"/>
                    <a:pt x="733"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8" name="Freeform 24"/>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9" name="Freeform 25"/>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0" name="Freeform 26"/>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1" name="Freeform 27"/>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2" name="Freeform 28"/>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3" name="Freeform 29"/>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4" name="Freeform 30"/>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95" name="Freeform 31"/>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6" name="Freeform 36"/>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97" name="Freeform 37"/>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8" name="Freeform 42"/>
            <p:cNvSpPr/>
            <p:nvPr/>
          </p:nvSpPr>
          <p:spPr bwMode="auto">
            <a:xfrm>
              <a:off x="4985986" y="3686824"/>
              <a:ext cx="527000" cy="390511"/>
            </a:xfrm>
            <a:custGeom>
              <a:avLst/>
              <a:gdLst>
                <a:gd name="T0" fmla="*/ 149 w 511"/>
                <a:gd name="T1" fmla="*/ 354 h 378"/>
                <a:gd name="T2" fmla="*/ 452 w 511"/>
                <a:gd name="T3" fmla="*/ 183 h 378"/>
                <a:gd name="T4" fmla="*/ 487 w 511"/>
                <a:gd name="T5" fmla="*/ 60 h 378"/>
                <a:gd name="T6" fmla="*/ 486 w 511"/>
                <a:gd name="T7" fmla="*/ 58 h 378"/>
                <a:gd name="T8" fmla="*/ 363 w 511"/>
                <a:gd name="T9" fmla="*/ 24 h 378"/>
                <a:gd name="T10" fmla="*/ 59 w 511"/>
                <a:gd name="T11" fmla="*/ 195 h 378"/>
                <a:gd name="T12" fmla="*/ 25 w 511"/>
                <a:gd name="T13" fmla="*/ 318 h 378"/>
                <a:gd name="T14" fmla="*/ 26 w 511"/>
                <a:gd name="T15" fmla="*/ 320 h 378"/>
                <a:gd name="T16" fmla="*/ 149 w 511"/>
                <a:gd name="T17" fmla="*/ 35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8">
                  <a:moveTo>
                    <a:pt x="149" y="354"/>
                  </a:moveTo>
                  <a:cubicBezTo>
                    <a:pt x="452" y="183"/>
                    <a:pt x="452" y="183"/>
                    <a:pt x="452" y="183"/>
                  </a:cubicBezTo>
                  <a:cubicBezTo>
                    <a:pt x="496" y="159"/>
                    <a:pt x="511" y="103"/>
                    <a:pt x="487" y="60"/>
                  </a:cubicBezTo>
                  <a:cubicBezTo>
                    <a:pt x="486" y="58"/>
                    <a:pt x="486" y="58"/>
                    <a:pt x="486" y="58"/>
                  </a:cubicBezTo>
                  <a:cubicBezTo>
                    <a:pt x="461" y="15"/>
                    <a:pt x="406" y="0"/>
                    <a:pt x="363" y="24"/>
                  </a:cubicBezTo>
                  <a:cubicBezTo>
                    <a:pt x="59" y="195"/>
                    <a:pt x="59" y="195"/>
                    <a:pt x="59" y="195"/>
                  </a:cubicBezTo>
                  <a:cubicBezTo>
                    <a:pt x="16" y="219"/>
                    <a:pt x="0" y="275"/>
                    <a:pt x="25" y="318"/>
                  </a:cubicBezTo>
                  <a:cubicBezTo>
                    <a:pt x="26" y="320"/>
                    <a:pt x="26" y="320"/>
                    <a:pt x="26" y="320"/>
                  </a:cubicBezTo>
                  <a:cubicBezTo>
                    <a:pt x="50" y="363"/>
                    <a:pt x="105" y="378"/>
                    <a:pt x="149"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9" name="Freeform 43"/>
            <p:cNvSpPr/>
            <p:nvPr/>
          </p:nvSpPr>
          <p:spPr bwMode="auto">
            <a:xfrm>
              <a:off x="5039697" y="3861227"/>
              <a:ext cx="526369" cy="391775"/>
            </a:xfrm>
            <a:custGeom>
              <a:avLst/>
              <a:gdLst>
                <a:gd name="T0" fmla="*/ 148 w 510"/>
                <a:gd name="T1" fmla="*/ 354 h 379"/>
                <a:gd name="T2" fmla="*/ 452 w 510"/>
                <a:gd name="T3" fmla="*/ 183 h 379"/>
                <a:gd name="T4" fmla="*/ 486 w 510"/>
                <a:gd name="T5" fmla="*/ 60 h 379"/>
                <a:gd name="T6" fmla="*/ 485 w 510"/>
                <a:gd name="T7" fmla="*/ 59 h 379"/>
                <a:gd name="T8" fmla="*/ 362 w 510"/>
                <a:gd name="T9" fmla="*/ 25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2" y="183"/>
                    <a:pt x="452" y="183"/>
                    <a:pt x="452" y="183"/>
                  </a:cubicBezTo>
                  <a:cubicBezTo>
                    <a:pt x="495" y="159"/>
                    <a:pt x="510" y="104"/>
                    <a:pt x="486" y="60"/>
                  </a:cubicBezTo>
                  <a:cubicBezTo>
                    <a:pt x="485" y="59"/>
                    <a:pt x="485" y="59"/>
                    <a:pt x="485" y="59"/>
                  </a:cubicBezTo>
                  <a:cubicBezTo>
                    <a:pt x="461" y="15"/>
                    <a:pt x="405" y="0"/>
                    <a:pt x="362" y="25"/>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0" name="Freeform 44"/>
            <p:cNvSpPr/>
            <p:nvPr/>
          </p:nvSpPr>
          <p:spPr bwMode="auto">
            <a:xfrm>
              <a:off x="5222314" y="3963594"/>
              <a:ext cx="526369" cy="391143"/>
            </a:xfrm>
            <a:custGeom>
              <a:avLst/>
              <a:gdLst>
                <a:gd name="T0" fmla="*/ 148 w 510"/>
                <a:gd name="T1" fmla="*/ 354 h 379"/>
                <a:gd name="T2" fmla="*/ 451 w 510"/>
                <a:gd name="T3" fmla="*/ 183 h 379"/>
                <a:gd name="T4" fmla="*/ 486 w 510"/>
                <a:gd name="T5" fmla="*/ 60 h 379"/>
                <a:gd name="T6" fmla="*/ 485 w 510"/>
                <a:gd name="T7" fmla="*/ 59 h 379"/>
                <a:gd name="T8" fmla="*/ 362 w 510"/>
                <a:gd name="T9" fmla="*/ 24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1" y="183"/>
                    <a:pt x="451" y="183"/>
                    <a:pt x="451" y="183"/>
                  </a:cubicBezTo>
                  <a:cubicBezTo>
                    <a:pt x="495" y="159"/>
                    <a:pt x="510" y="104"/>
                    <a:pt x="486" y="60"/>
                  </a:cubicBezTo>
                  <a:cubicBezTo>
                    <a:pt x="485" y="59"/>
                    <a:pt x="485" y="59"/>
                    <a:pt x="485" y="59"/>
                  </a:cubicBezTo>
                  <a:cubicBezTo>
                    <a:pt x="461" y="15"/>
                    <a:pt x="405" y="0"/>
                    <a:pt x="362" y="24"/>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1" name="Freeform 45"/>
            <p:cNvSpPr/>
            <p:nvPr/>
          </p:nvSpPr>
          <p:spPr bwMode="auto">
            <a:xfrm>
              <a:off x="5395454" y="4069752"/>
              <a:ext cx="527632" cy="391775"/>
            </a:xfrm>
            <a:custGeom>
              <a:avLst/>
              <a:gdLst>
                <a:gd name="T0" fmla="*/ 149 w 511"/>
                <a:gd name="T1" fmla="*/ 354 h 379"/>
                <a:gd name="T2" fmla="*/ 452 w 511"/>
                <a:gd name="T3" fmla="*/ 184 h 379"/>
                <a:gd name="T4" fmla="*/ 486 w 511"/>
                <a:gd name="T5" fmla="*/ 61 h 379"/>
                <a:gd name="T6" fmla="*/ 486 w 511"/>
                <a:gd name="T7" fmla="*/ 59 h 379"/>
                <a:gd name="T8" fmla="*/ 363 w 511"/>
                <a:gd name="T9" fmla="*/ 25 h 379"/>
                <a:gd name="T10" fmla="*/ 59 w 511"/>
                <a:gd name="T11" fmla="*/ 196 h 379"/>
                <a:gd name="T12" fmla="*/ 25 w 511"/>
                <a:gd name="T13" fmla="*/ 319 h 379"/>
                <a:gd name="T14" fmla="*/ 26 w 511"/>
                <a:gd name="T15" fmla="*/ 320 h 379"/>
                <a:gd name="T16" fmla="*/ 149 w 511"/>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9">
                  <a:moveTo>
                    <a:pt x="149" y="354"/>
                  </a:moveTo>
                  <a:cubicBezTo>
                    <a:pt x="452" y="184"/>
                    <a:pt x="452" y="184"/>
                    <a:pt x="452" y="184"/>
                  </a:cubicBezTo>
                  <a:cubicBezTo>
                    <a:pt x="496" y="159"/>
                    <a:pt x="511" y="104"/>
                    <a:pt x="486" y="61"/>
                  </a:cubicBezTo>
                  <a:cubicBezTo>
                    <a:pt x="486" y="59"/>
                    <a:pt x="486" y="59"/>
                    <a:pt x="486" y="59"/>
                  </a:cubicBezTo>
                  <a:cubicBezTo>
                    <a:pt x="461" y="16"/>
                    <a:pt x="406" y="0"/>
                    <a:pt x="363" y="25"/>
                  </a:cubicBezTo>
                  <a:cubicBezTo>
                    <a:pt x="59" y="196"/>
                    <a:pt x="59" y="196"/>
                    <a:pt x="59" y="196"/>
                  </a:cubicBezTo>
                  <a:cubicBezTo>
                    <a:pt x="16" y="220"/>
                    <a:pt x="0" y="275"/>
                    <a:pt x="25" y="319"/>
                  </a:cubicBezTo>
                  <a:cubicBezTo>
                    <a:pt x="26" y="320"/>
                    <a:pt x="26" y="320"/>
                    <a:pt x="26" y="320"/>
                  </a:cubicBezTo>
                  <a:cubicBezTo>
                    <a:pt x="50" y="364"/>
                    <a:pt x="105" y="379"/>
                    <a:pt x="149" y="354"/>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2" name="Freeform 46"/>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3" name="Freeform 47"/>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4" name="Freeform 48"/>
            <p:cNvSpPr/>
            <p:nvPr/>
          </p:nvSpPr>
          <p:spPr bwMode="auto">
            <a:xfrm>
              <a:off x="5839676" y="3952220"/>
              <a:ext cx="346910" cy="232537"/>
            </a:xfrm>
            <a:custGeom>
              <a:avLst/>
              <a:gdLst>
                <a:gd name="T0" fmla="*/ 269 w 336"/>
                <a:gd name="T1" fmla="*/ 0 h 225"/>
                <a:gd name="T2" fmla="*/ 203 w 336"/>
                <a:gd name="T3" fmla="*/ 27 h 225"/>
                <a:gd name="T4" fmla="*/ 202 w 336"/>
                <a:gd name="T5" fmla="*/ 29 h 225"/>
                <a:gd name="T6" fmla="*/ 180 w 336"/>
                <a:gd name="T7" fmla="*/ 114 h 225"/>
                <a:gd name="T8" fmla="*/ 152 w 336"/>
                <a:gd name="T9" fmla="*/ 86 h 225"/>
                <a:gd name="T10" fmla="*/ 89 w 336"/>
                <a:gd name="T11" fmla="*/ 61 h 225"/>
                <a:gd name="T12" fmla="*/ 24 w 336"/>
                <a:gd name="T13" fmla="*/ 88 h 225"/>
                <a:gd name="T14" fmla="*/ 23 w 336"/>
                <a:gd name="T15" fmla="*/ 90 h 225"/>
                <a:gd name="T16" fmla="*/ 0 w 336"/>
                <a:gd name="T17" fmla="*/ 130 h 225"/>
                <a:gd name="T18" fmla="*/ 56 w 336"/>
                <a:gd name="T19" fmla="*/ 173 h 225"/>
                <a:gd name="T20" fmla="*/ 56 w 336"/>
                <a:gd name="T21" fmla="*/ 175 h 225"/>
                <a:gd name="T22" fmla="*/ 68 w 336"/>
                <a:gd name="T23" fmla="*/ 225 h 225"/>
                <a:gd name="T24" fmla="*/ 336 w 336"/>
                <a:gd name="T25" fmla="*/ 29 h 225"/>
                <a:gd name="T26" fmla="*/ 331 w 336"/>
                <a:gd name="T27" fmla="*/ 25 h 225"/>
                <a:gd name="T28" fmla="*/ 269 w 336"/>
                <a:gd name="T29"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6" h="225">
                  <a:moveTo>
                    <a:pt x="269" y="0"/>
                  </a:moveTo>
                  <a:cubicBezTo>
                    <a:pt x="245" y="0"/>
                    <a:pt x="221" y="9"/>
                    <a:pt x="203" y="27"/>
                  </a:cubicBezTo>
                  <a:cubicBezTo>
                    <a:pt x="202" y="29"/>
                    <a:pt x="202" y="29"/>
                    <a:pt x="202" y="29"/>
                  </a:cubicBezTo>
                  <a:cubicBezTo>
                    <a:pt x="180" y="52"/>
                    <a:pt x="172" y="84"/>
                    <a:pt x="180" y="114"/>
                  </a:cubicBezTo>
                  <a:cubicBezTo>
                    <a:pt x="152" y="86"/>
                    <a:pt x="152" y="86"/>
                    <a:pt x="152" y="86"/>
                  </a:cubicBezTo>
                  <a:cubicBezTo>
                    <a:pt x="134" y="69"/>
                    <a:pt x="112" y="61"/>
                    <a:pt x="89" y="61"/>
                  </a:cubicBezTo>
                  <a:cubicBezTo>
                    <a:pt x="65" y="61"/>
                    <a:pt x="42" y="70"/>
                    <a:pt x="24" y="88"/>
                  </a:cubicBezTo>
                  <a:cubicBezTo>
                    <a:pt x="23" y="90"/>
                    <a:pt x="23" y="90"/>
                    <a:pt x="23" y="90"/>
                  </a:cubicBezTo>
                  <a:cubicBezTo>
                    <a:pt x="11" y="101"/>
                    <a:pt x="4" y="115"/>
                    <a:pt x="0" y="130"/>
                  </a:cubicBezTo>
                  <a:cubicBezTo>
                    <a:pt x="23" y="136"/>
                    <a:pt x="43" y="151"/>
                    <a:pt x="56" y="173"/>
                  </a:cubicBezTo>
                  <a:cubicBezTo>
                    <a:pt x="56" y="175"/>
                    <a:pt x="56" y="175"/>
                    <a:pt x="56" y="175"/>
                  </a:cubicBezTo>
                  <a:cubicBezTo>
                    <a:pt x="65" y="190"/>
                    <a:pt x="69" y="208"/>
                    <a:pt x="68" y="225"/>
                  </a:cubicBezTo>
                  <a:cubicBezTo>
                    <a:pt x="336" y="29"/>
                    <a:pt x="336" y="29"/>
                    <a:pt x="336" y="29"/>
                  </a:cubicBezTo>
                  <a:cubicBezTo>
                    <a:pt x="331" y="25"/>
                    <a:pt x="331" y="25"/>
                    <a:pt x="331" y="25"/>
                  </a:cubicBezTo>
                  <a:cubicBezTo>
                    <a:pt x="314" y="8"/>
                    <a:pt x="291" y="0"/>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5" name="Freeform 49"/>
            <p:cNvSpPr>
              <a:spLocks noEditPoints="1"/>
            </p:cNvSpPr>
            <p:nvPr/>
          </p:nvSpPr>
          <p:spPr bwMode="auto">
            <a:xfrm>
              <a:off x="5589445" y="4258689"/>
              <a:ext cx="273611" cy="155446"/>
            </a:xfrm>
            <a:custGeom>
              <a:avLst/>
              <a:gdLst>
                <a:gd name="T0" fmla="*/ 264 w 265"/>
                <a:gd name="T1" fmla="*/ 1 h 150"/>
                <a:gd name="T2" fmla="*/ 0 w 265"/>
                <a:gd name="T3" fmla="*/ 150 h 150"/>
                <a:gd name="T4" fmla="*/ 0 w 265"/>
                <a:gd name="T5" fmla="*/ 150 h 150"/>
                <a:gd name="T6" fmla="*/ 264 w 265"/>
                <a:gd name="T7" fmla="*/ 1 h 150"/>
                <a:gd name="T8" fmla="*/ 264 w 265"/>
                <a:gd name="T9" fmla="*/ 0 h 150"/>
                <a:gd name="T10" fmla="*/ 264 w 265"/>
                <a:gd name="T11" fmla="*/ 1 h 150"/>
                <a:gd name="T12" fmla="*/ 264 w 265"/>
                <a:gd name="T13" fmla="*/ 0 h 150"/>
                <a:gd name="T14" fmla="*/ 265 w 265"/>
                <a:gd name="T15" fmla="*/ 0 h 150"/>
                <a:gd name="T16" fmla="*/ 264 w 265"/>
                <a:gd name="T17" fmla="*/ 0 h 150"/>
                <a:gd name="T18" fmla="*/ 265 w 265"/>
                <a:gd name="T19" fmla="*/ 0 h 150"/>
                <a:gd name="T20" fmla="*/ 265 w 265"/>
                <a:gd name="T21" fmla="*/ 0 h 150"/>
                <a:gd name="T22" fmla="*/ 265 w 265"/>
                <a:gd name="T23" fmla="*/ 0 h 150"/>
                <a:gd name="T24" fmla="*/ 265 w 265"/>
                <a:gd name="T25" fmla="*/ 0 h 150"/>
                <a:gd name="T26" fmla="*/ 265 w 265"/>
                <a:gd name="T27" fmla="*/ 0 h 150"/>
                <a:gd name="T28" fmla="*/ 265 w 265"/>
                <a:gd name="T29" fmla="*/ 0 h 150"/>
                <a:gd name="T30" fmla="*/ 265 w 265"/>
                <a:gd name="T31"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5" h="150">
                  <a:moveTo>
                    <a:pt x="264" y="1"/>
                  </a:moveTo>
                  <a:cubicBezTo>
                    <a:pt x="0" y="150"/>
                    <a:pt x="0" y="150"/>
                    <a:pt x="0" y="150"/>
                  </a:cubicBezTo>
                  <a:cubicBezTo>
                    <a:pt x="0" y="150"/>
                    <a:pt x="0" y="150"/>
                    <a:pt x="0" y="150"/>
                  </a:cubicBezTo>
                  <a:cubicBezTo>
                    <a:pt x="264" y="1"/>
                    <a:pt x="264" y="1"/>
                    <a:pt x="264" y="1"/>
                  </a:cubicBezTo>
                  <a:moveTo>
                    <a:pt x="264" y="0"/>
                  </a:moveTo>
                  <a:cubicBezTo>
                    <a:pt x="264" y="1"/>
                    <a:pt x="264" y="1"/>
                    <a:pt x="264" y="1"/>
                  </a:cubicBezTo>
                  <a:cubicBezTo>
                    <a:pt x="264" y="1"/>
                    <a:pt x="264" y="0"/>
                    <a:pt x="264" y="0"/>
                  </a:cubicBezTo>
                  <a:moveTo>
                    <a:pt x="265" y="0"/>
                  </a:moveTo>
                  <a:cubicBezTo>
                    <a:pt x="264" y="0"/>
                    <a:pt x="264" y="0"/>
                    <a:pt x="264" y="0"/>
                  </a:cubicBezTo>
                  <a:cubicBezTo>
                    <a:pt x="264" y="0"/>
                    <a:pt x="264" y="0"/>
                    <a:pt x="265" y="0"/>
                  </a:cubicBezTo>
                  <a:moveTo>
                    <a:pt x="265" y="0"/>
                  </a:moveTo>
                  <a:cubicBezTo>
                    <a:pt x="265" y="0"/>
                    <a:pt x="265" y="0"/>
                    <a:pt x="265" y="0"/>
                  </a:cubicBezTo>
                  <a:cubicBezTo>
                    <a:pt x="265" y="0"/>
                    <a:pt x="265" y="0"/>
                    <a:pt x="265" y="0"/>
                  </a:cubicBezTo>
                  <a:moveTo>
                    <a:pt x="265" y="0"/>
                  </a:moveTo>
                  <a:cubicBezTo>
                    <a:pt x="265" y="0"/>
                    <a:pt x="265" y="0"/>
                    <a:pt x="265" y="0"/>
                  </a:cubicBezTo>
                  <a:cubicBezTo>
                    <a:pt x="265" y="0"/>
                    <a:pt x="265" y="0"/>
                    <a:pt x="265"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6" name="Freeform 50"/>
            <p:cNvSpPr/>
            <p:nvPr/>
          </p:nvSpPr>
          <p:spPr bwMode="auto">
            <a:xfrm>
              <a:off x="5561642" y="4086182"/>
              <a:ext cx="348806" cy="327954"/>
            </a:xfrm>
            <a:custGeom>
              <a:avLst/>
              <a:gdLst>
                <a:gd name="T0" fmla="*/ 269 w 338"/>
                <a:gd name="T1" fmla="*/ 0 h 317"/>
                <a:gd name="T2" fmla="*/ 283 w 338"/>
                <a:gd name="T3" fmla="*/ 75 h 317"/>
                <a:gd name="T4" fmla="*/ 269 w 338"/>
                <a:gd name="T5" fmla="*/ 62 h 317"/>
                <a:gd name="T6" fmla="*/ 207 w 338"/>
                <a:gd name="T7" fmla="*/ 37 h 317"/>
                <a:gd name="T8" fmla="*/ 142 w 338"/>
                <a:gd name="T9" fmla="*/ 64 h 317"/>
                <a:gd name="T10" fmla="*/ 140 w 338"/>
                <a:gd name="T11" fmla="*/ 66 h 317"/>
                <a:gd name="T12" fmla="*/ 128 w 338"/>
                <a:gd name="T13" fmla="*/ 175 h 317"/>
                <a:gd name="T14" fmla="*/ 99 w 338"/>
                <a:gd name="T15" fmla="*/ 170 h 317"/>
                <a:gd name="T16" fmla="*/ 34 w 338"/>
                <a:gd name="T17" fmla="*/ 198 h 317"/>
                <a:gd name="T18" fmla="*/ 33 w 338"/>
                <a:gd name="T19" fmla="*/ 199 h 317"/>
                <a:gd name="T20" fmla="*/ 27 w 338"/>
                <a:gd name="T21" fmla="*/ 317 h 317"/>
                <a:gd name="T22" fmla="*/ 291 w 338"/>
                <a:gd name="T23" fmla="*/ 168 h 317"/>
                <a:gd name="T24" fmla="*/ 291 w 338"/>
                <a:gd name="T25" fmla="*/ 168 h 317"/>
                <a:gd name="T26" fmla="*/ 291 w 338"/>
                <a:gd name="T27" fmla="*/ 167 h 317"/>
                <a:gd name="T28" fmla="*/ 291 w 338"/>
                <a:gd name="T29" fmla="*/ 167 h 317"/>
                <a:gd name="T30" fmla="*/ 292 w 338"/>
                <a:gd name="T31" fmla="*/ 167 h 317"/>
                <a:gd name="T32" fmla="*/ 292 w 338"/>
                <a:gd name="T33" fmla="*/ 167 h 317"/>
                <a:gd name="T34" fmla="*/ 292 w 338"/>
                <a:gd name="T35" fmla="*/ 167 h 317"/>
                <a:gd name="T36" fmla="*/ 292 w 338"/>
                <a:gd name="T37" fmla="*/ 167 h 317"/>
                <a:gd name="T38" fmla="*/ 292 w 338"/>
                <a:gd name="T39" fmla="*/ 167 h 317"/>
                <a:gd name="T40" fmla="*/ 337 w 338"/>
                <a:gd name="T41" fmla="*/ 95 h 317"/>
                <a:gd name="T42" fmla="*/ 337 w 338"/>
                <a:gd name="T43" fmla="*/ 95 h 317"/>
                <a:gd name="T44" fmla="*/ 337 w 338"/>
                <a:gd name="T45" fmla="*/ 95 h 317"/>
                <a:gd name="T46" fmla="*/ 325 w 338"/>
                <a:gd name="T47" fmla="*/ 45 h 317"/>
                <a:gd name="T48" fmla="*/ 325 w 338"/>
                <a:gd name="T49" fmla="*/ 43 h 317"/>
                <a:gd name="T50" fmla="*/ 269 w 338"/>
                <a:gd name="T51"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 h="317">
                  <a:moveTo>
                    <a:pt x="269" y="0"/>
                  </a:moveTo>
                  <a:cubicBezTo>
                    <a:pt x="263" y="25"/>
                    <a:pt x="268" y="53"/>
                    <a:pt x="283" y="75"/>
                  </a:cubicBezTo>
                  <a:cubicBezTo>
                    <a:pt x="269" y="62"/>
                    <a:pt x="269" y="62"/>
                    <a:pt x="269" y="62"/>
                  </a:cubicBezTo>
                  <a:cubicBezTo>
                    <a:pt x="252" y="45"/>
                    <a:pt x="229" y="37"/>
                    <a:pt x="207" y="37"/>
                  </a:cubicBezTo>
                  <a:cubicBezTo>
                    <a:pt x="183" y="37"/>
                    <a:pt x="159" y="46"/>
                    <a:pt x="142" y="64"/>
                  </a:cubicBezTo>
                  <a:cubicBezTo>
                    <a:pt x="140" y="66"/>
                    <a:pt x="140" y="66"/>
                    <a:pt x="140" y="66"/>
                  </a:cubicBezTo>
                  <a:cubicBezTo>
                    <a:pt x="111" y="96"/>
                    <a:pt x="108" y="141"/>
                    <a:pt x="128" y="175"/>
                  </a:cubicBezTo>
                  <a:cubicBezTo>
                    <a:pt x="119" y="172"/>
                    <a:pt x="109" y="170"/>
                    <a:pt x="99" y="170"/>
                  </a:cubicBezTo>
                  <a:cubicBezTo>
                    <a:pt x="76" y="170"/>
                    <a:pt x="52" y="180"/>
                    <a:pt x="34" y="198"/>
                  </a:cubicBezTo>
                  <a:cubicBezTo>
                    <a:pt x="33" y="199"/>
                    <a:pt x="33" y="199"/>
                    <a:pt x="33" y="199"/>
                  </a:cubicBezTo>
                  <a:cubicBezTo>
                    <a:pt x="2" y="232"/>
                    <a:pt x="0" y="282"/>
                    <a:pt x="27" y="317"/>
                  </a:cubicBezTo>
                  <a:cubicBezTo>
                    <a:pt x="291" y="168"/>
                    <a:pt x="291" y="168"/>
                    <a:pt x="291" y="168"/>
                  </a:cubicBezTo>
                  <a:cubicBezTo>
                    <a:pt x="291" y="168"/>
                    <a:pt x="291" y="168"/>
                    <a:pt x="291" y="168"/>
                  </a:cubicBezTo>
                  <a:cubicBezTo>
                    <a:pt x="291" y="168"/>
                    <a:pt x="291" y="168"/>
                    <a:pt x="291" y="167"/>
                  </a:cubicBezTo>
                  <a:cubicBezTo>
                    <a:pt x="291" y="167"/>
                    <a:pt x="291" y="167"/>
                    <a:pt x="291" y="167"/>
                  </a:cubicBezTo>
                  <a:cubicBezTo>
                    <a:pt x="291" y="167"/>
                    <a:pt x="291" y="167"/>
                    <a:pt x="292" y="167"/>
                  </a:cubicBezTo>
                  <a:cubicBezTo>
                    <a:pt x="292" y="167"/>
                    <a:pt x="292" y="167"/>
                    <a:pt x="292" y="167"/>
                  </a:cubicBezTo>
                  <a:cubicBezTo>
                    <a:pt x="292" y="167"/>
                    <a:pt x="292" y="167"/>
                    <a:pt x="292" y="167"/>
                  </a:cubicBezTo>
                  <a:cubicBezTo>
                    <a:pt x="292" y="167"/>
                    <a:pt x="292" y="167"/>
                    <a:pt x="292" y="167"/>
                  </a:cubicBezTo>
                  <a:cubicBezTo>
                    <a:pt x="292" y="167"/>
                    <a:pt x="292" y="167"/>
                    <a:pt x="292" y="167"/>
                  </a:cubicBezTo>
                  <a:cubicBezTo>
                    <a:pt x="319" y="151"/>
                    <a:pt x="335" y="124"/>
                    <a:pt x="337" y="95"/>
                  </a:cubicBezTo>
                  <a:cubicBezTo>
                    <a:pt x="337" y="95"/>
                    <a:pt x="337" y="95"/>
                    <a:pt x="337" y="95"/>
                  </a:cubicBezTo>
                  <a:cubicBezTo>
                    <a:pt x="337" y="95"/>
                    <a:pt x="337" y="95"/>
                    <a:pt x="337" y="95"/>
                  </a:cubicBezTo>
                  <a:cubicBezTo>
                    <a:pt x="338" y="78"/>
                    <a:pt x="334" y="60"/>
                    <a:pt x="325" y="45"/>
                  </a:cubicBezTo>
                  <a:cubicBezTo>
                    <a:pt x="325" y="43"/>
                    <a:pt x="325" y="43"/>
                    <a:pt x="325" y="43"/>
                  </a:cubicBezTo>
                  <a:cubicBezTo>
                    <a:pt x="312" y="21"/>
                    <a:pt x="292" y="6"/>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7" name="Freeform 51"/>
            <p:cNvSpPr/>
            <p:nvPr/>
          </p:nvSpPr>
          <p:spPr bwMode="auto">
            <a:xfrm>
              <a:off x="6037459" y="3929472"/>
              <a:ext cx="299518" cy="295095"/>
            </a:xfrm>
            <a:custGeom>
              <a:avLst/>
              <a:gdLst>
                <a:gd name="T0" fmla="*/ 126 w 290"/>
                <a:gd name="T1" fmla="*/ 251 h 286"/>
                <a:gd name="T2" fmla="*/ 37 w 290"/>
                <a:gd name="T3" fmla="*/ 166 h 286"/>
                <a:gd name="T4" fmla="*/ 34 w 290"/>
                <a:gd name="T5" fmla="*/ 39 h 286"/>
                <a:gd name="T6" fmla="*/ 35 w 290"/>
                <a:gd name="T7" fmla="*/ 37 h 286"/>
                <a:gd name="T8" fmla="*/ 163 w 290"/>
                <a:gd name="T9" fmla="*/ 35 h 286"/>
                <a:gd name="T10" fmla="*/ 253 w 290"/>
                <a:gd name="T11" fmla="*/ 119 h 286"/>
                <a:gd name="T12" fmla="*/ 255 w 290"/>
                <a:gd name="T13" fmla="*/ 247 h 286"/>
                <a:gd name="T14" fmla="*/ 254 w 290"/>
                <a:gd name="T15" fmla="*/ 248 h 286"/>
                <a:gd name="T16" fmla="*/ 126 w 290"/>
                <a:gd name="T17" fmla="*/ 251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286">
                  <a:moveTo>
                    <a:pt x="126" y="251"/>
                  </a:moveTo>
                  <a:cubicBezTo>
                    <a:pt x="37" y="166"/>
                    <a:pt x="37" y="166"/>
                    <a:pt x="37" y="166"/>
                  </a:cubicBezTo>
                  <a:cubicBezTo>
                    <a:pt x="1" y="132"/>
                    <a:pt x="0" y="75"/>
                    <a:pt x="34" y="39"/>
                  </a:cubicBezTo>
                  <a:cubicBezTo>
                    <a:pt x="35" y="37"/>
                    <a:pt x="35" y="37"/>
                    <a:pt x="35" y="37"/>
                  </a:cubicBezTo>
                  <a:cubicBezTo>
                    <a:pt x="70" y="1"/>
                    <a:pt x="127" y="0"/>
                    <a:pt x="163" y="35"/>
                  </a:cubicBezTo>
                  <a:cubicBezTo>
                    <a:pt x="253" y="119"/>
                    <a:pt x="253" y="119"/>
                    <a:pt x="253" y="119"/>
                  </a:cubicBezTo>
                  <a:cubicBezTo>
                    <a:pt x="289" y="154"/>
                    <a:pt x="290" y="211"/>
                    <a:pt x="255" y="247"/>
                  </a:cubicBezTo>
                  <a:cubicBezTo>
                    <a:pt x="254" y="248"/>
                    <a:pt x="254" y="248"/>
                    <a:pt x="254" y="248"/>
                  </a:cubicBezTo>
                  <a:cubicBezTo>
                    <a:pt x="219" y="284"/>
                    <a:pt x="162" y="286"/>
                    <a:pt x="126" y="25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8" name="Freeform 52"/>
            <p:cNvSpPr/>
            <p:nvPr/>
          </p:nvSpPr>
          <p:spPr bwMode="auto">
            <a:xfrm>
              <a:off x="5851682" y="3992661"/>
              <a:ext cx="390511" cy="387984"/>
            </a:xfrm>
            <a:custGeom>
              <a:avLst/>
              <a:gdLst>
                <a:gd name="T0" fmla="*/ 214 w 378"/>
                <a:gd name="T1" fmla="*/ 341 h 376"/>
                <a:gd name="T2" fmla="*/ 37 w 378"/>
                <a:gd name="T3" fmla="*/ 166 h 376"/>
                <a:gd name="T4" fmla="*/ 35 w 378"/>
                <a:gd name="T5" fmla="*/ 39 h 376"/>
                <a:gd name="T6" fmla="*/ 36 w 378"/>
                <a:gd name="T7" fmla="*/ 37 h 376"/>
                <a:gd name="T8" fmla="*/ 164 w 378"/>
                <a:gd name="T9" fmla="*/ 35 h 376"/>
                <a:gd name="T10" fmla="*/ 341 w 378"/>
                <a:gd name="T11" fmla="*/ 210 h 376"/>
                <a:gd name="T12" fmla="*/ 343 w 378"/>
                <a:gd name="T13" fmla="*/ 337 h 376"/>
                <a:gd name="T14" fmla="*/ 342 w 378"/>
                <a:gd name="T15" fmla="*/ 339 h 376"/>
                <a:gd name="T16" fmla="*/ 214 w 378"/>
                <a:gd name="T17" fmla="*/ 34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 h="376">
                  <a:moveTo>
                    <a:pt x="214" y="341"/>
                  </a:moveTo>
                  <a:cubicBezTo>
                    <a:pt x="37" y="166"/>
                    <a:pt x="37" y="166"/>
                    <a:pt x="37" y="166"/>
                  </a:cubicBezTo>
                  <a:cubicBezTo>
                    <a:pt x="1" y="132"/>
                    <a:pt x="0" y="75"/>
                    <a:pt x="35" y="39"/>
                  </a:cubicBezTo>
                  <a:cubicBezTo>
                    <a:pt x="36" y="37"/>
                    <a:pt x="36" y="37"/>
                    <a:pt x="36" y="37"/>
                  </a:cubicBezTo>
                  <a:cubicBezTo>
                    <a:pt x="70" y="1"/>
                    <a:pt x="128" y="0"/>
                    <a:pt x="164" y="35"/>
                  </a:cubicBezTo>
                  <a:cubicBezTo>
                    <a:pt x="341" y="210"/>
                    <a:pt x="341" y="210"/>
                    <a:pt x="341" y="210"/>
                  </a:cubicBezTo>
                  <a:cubicBezTo>
                    <a:pt x="377" y="244"/>
                    <a:pt x="378" y="301"/>
                    <a:pt x="343" y="337"/>
                  </a:cubicBezTo>
                  <a:cubicBezTo>
                    <a:pt x="342" y="339"/>
                    <a:pt x="342" y="339"/>
                    <a:pt x="342" y="339"/>
                  </a:cubicBezTo>
                  <a:cubicBezTo>
                    <a:pt x="308" y="375"/>
                    <a:pt x="250" y="376"/>
                    <a:pt x="214" y="34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9" name="Freeform 53"/>
            <p:cNvSpPr/>
            <p:nvPr/>
          </p:nvSpPr>
          <p:spPr bwMode="auto">
            <a:xfrm>
              <a:off x="5696236" y="4101979"/>
              <a:ext cx="343751" cy="331745"/>
            </a:xfrm>
            <a:custGeom>
              <a:avLst/>
              <a:gdLst>
                <a:gd name="T0" fmla="*/ 170 w 333"/>
                <a:gd name="T1" fmla="*/ 287 h 321"/>
                <a:gd name="T2" fmla="*/ 37 w 333"/>
                <a:gd name="T3" fmla="*/ 166 h 321"/>
                <a:gd name="T4" fmla="*/ 34 w 333"/>
                <a:gd name="T5" fmla="*/ 39 h 321"/>
                <a:gd name="T6" fmla="*/ 36 w 333"/>
                <a:gd name="T7" fmla="*/ 37 h 321"/>
                <a:gd name="T8" fmla="*/ 163 w 333"/>
                <a:gd name="T9" fmla="*/ 35 h 321"/>
                <a:gd name="T10" fmla="*/ 296 w 333"/>
                <a:gd name="T11" fmla="*/ 155 h 321"/>
                <a:gd name="T12" fmla="*/ 298 w 333"/>
                <a:gd name="T13" fmla="*/ 283 h 321"/>
                <a:gd name="T14" fmla="*/ 297 w 333"/>
                <a:gd name="T15" fmla="*/ 284 h 321"/>
                <a:gd name="T16" fmla="*/ 170 w 333"/>
                <a:gd name="T17" fmla="*/ 28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21">
                  <a:moveTo>
                    <a:pt x="170" y="287"/>
                  </a:moveTo>
                  <a:cubicBezTo>
                    <a:pt x="37" y="166"/>
                    <a:pt x="37" y="166"/>
                    <a:pt x="37" y="166"/>
                  </a:cubicBezTo>
                  <a:cubicBezTo>
                    <a:pt x="1" y="132"/>
                    <a:pt x="0" y="75"/>
                    <a:pt x="34" y="39"/>
                  </a:cubicBezTo>
                  <a:cubicBezTo>
                    <a:pt x="36" y="37"/>
                    <a:pt x="36" y="37"/>
                    <a:pt x="36" y="37"/>
                  </a:cubicBezTo>
                  <a:cubicBezTo>
                    <a:pt x="70" y="1"/>
                    <a:pt x="127" y="0"/>
                    <a:pt x="163" y="35"/>
                  </a:cubicBezTo>
                  <a:cubicBezTo>
                    <a:pt x="296" y="155"/>
                    <a:pt x="296" y="155"/>
                    <a:pt x="296" y="155"/>
                  </a:cubicBezTo>
                  <a:cubicBezTo>
                    <a:pt x="332" y="190"/>
                    <a:pt x="333" y="247"/>
                    <a:pt x="298" y="283"/>
                  </a:cubicBezTo>
                  <a:cubicBezTo>
                    <a:pt x="297" y="284"/>
                    <a:pt x="297" y="284"/>
                    <a:pt x="297" y="284"/>
                  </a:cubicBezTo>
                  <a:cubicBezTo>
                    <a:pt x="263" y="320"/>
                    <a:pt x="206" y="321"/>
                    <a:pt x="170" y="28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0" name="Freeform 54"/>
            <p:cNvSpPr/>
            <p:nvPr/>
          </p:nvSpPr>
          <p:spPr bwMode="auto">
            <a:xfrm>
              <a:off x="5585654" y="4240364"/>
              <a:ext cx="259077" cy="254022"/>
            </a:xfrm>
            <a:custGeom>
              <a:avLst/>
              <a:gdLst>
                <a:gd name="T0" fmla="*/ 87 w 251"/>
                <a:gd name="T1" fmla="*/ 211 h 246"/>
                <a:gd name="T2" fmla="*/ 37 w 251"/>
                <a:gd name="T3" fmla="*/ 166 h 246"/>
                <a:gd name="T4" fmla="*/ 34 w 251"/>
                <a:gd name="T5" fmla="*/ 38 h 246"/>
                <a:gd name="T6" fmla="*/ 35 w 251"/>
                <a:gd name="T7" fmla="*/ 37 h 246"/>
                <a:gd name="T8" fmla="*/ 163 w 251"/>
                <a:gd name="T9" fmla="*/ 34 h 246"/>
                <a:gd name="T10" fmla="*/ 214 w 251"/>
                <a:gd name="T11" fmla="*/ 79 h 246"/>
                <a:gd name="T12" fmla="*/ 216 w 251"/>
                <a:gd name="T13" fmla="*/ 207 h 246"/>
                <a:gd name="T14" fmla="*/ 215 w 251"/>
                <a:gd name="T15" fmla="*/ 208 h 246"/>
                <a:gd name="T16" fmla="*/ 87 w 251"/>
                <a:gd name="T17" fmla="*/ 21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246">
                  <a:moveTo>
                    <a:pt x="87" y="211"/>
                  </a:moveTo>
                  <a:cubicBezTo>
                    <a:pt x="37" y="166"/>
                    <a:pt x="37" y="166"/>
                    <a:pt x="37" y="166"/>
                  </a:cubicBezTo>
                  <a:cubicBezTo>
                    <a:pt x="1" y="131"/>
                    <a:pt x="0" y="74"/>
                    <a:pt x="34" y="38"/>
                  </a:cubicBezTo>
                  <a:cubicBezTo>
                    <a:pt x="35" y="37"/>
                    <a:pt x="35" y="37"/>
                    <a:pt x="35" y="37"/>
                  </a:cubicBezTo>
                  <a:cubicBezTo>
                    <a:pt x="70" y="1"/>
                    <a:pt x="127" y="0"/>
                    <a:pt x="163" y="34"/>
                  </a:cubicBezTo>
                  <a:cubicBezTo>
                    <a:pt x="214" y="79"/>
                    <a:pt x="214" y="79"/>
                    <a:pt x="214" y="79"/>
                  </a:cubicBezTo>
                  <a:cubicBezTo>
                    <a:pt x="250" y="114"/>
                    <a:pt x="251" y="171"/>
                    <a:pt x="216" y="207"/>
                  </a:cubicBezTo>
                  <a:cubicBezTo>
                    <a:pt x="215" y="208"/>
                    <a:pt x="215" y="208"/>
                    <a:pt x="215" y="208"/>
                  </a:cubicBezTo>
                  <a:cubicBezTo>
                    <a:pt x="181" y="244"/>
                    <a:pt x="123" y="246"/>
                    <a:pt x="87" y="21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1" name="Freeform 55"/>
            <p:cNvSpPr/>
            <p:nvPr/>
          </p:nvSpPr>
          <p:spPr bwMode="auto">
            <a:xfrm>
              <a:off x="5171763" y="3382883"/>
              <a:ext cx="756378" cy="415155"/>
            </a:xfrm>
            <a:custGeom>
              <a:avLst/>
              <a:gdLst>
                <a:gd name="T0" fmla="*/ 0 w 733"/>
                <a:gd name="T1" fmla="*/ 22 h 402"/>
                <a:gd name="T2" fmla="*/ 401 w 733"/>
                <a:gd name="T3" fmla="*/ 2 h 402"/>
                <a:gd name="T4" fmla="*/ 536 w 733"/>
                <a:gd name="T5" fmla="*/ 54 h 402"/>
                <a:gd name="T6" fmla="*/ 689 w 733"/>
                <a:gd name="T7" fmla="*/ 205 h 402"/>
                <a:gd name="T8" fmla="*/ 693 w 733"/>
                <a:gd name="T9" fmla="*/ 356 h 402"/>
                <a:gd name="T10" fmla="*/ 691 w 733"/>
                <a:gd name="T11" fmla="*/ 358 h 402"/>
                <a:gd name="T12" fmla="*/ 540 w 733"/>
                <a:gd name="T13" fmla="*/ 361 h 402"/>
                <a:gd name="T14" fmla="*/ 370 w 733"/>
                <a:gd name="T15" fmla="*/ 193 h 402"/>
                <a:gd name="T16" fmla="*/ 13 w 733"/>
                <a:gd name="T17" fmla="*/ 244 h 402"/>
                <a:gd name="T18" fmla="*/ 0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0" y="22"/>
                  </a:moveTo>
                  <a:cubicBezTo>
                    <a:pt x="401" y="2"/>
                    <a:pt x="401" y="2"/>
                    <a:pt x="401" y="2"/>
                  </a:cubicBezTo>
                  <a:cubicBezTo>
                    <a:pt x="451" y="0"/>
                    <a:pt x="500" y="18"/>
                    <a:pt x="536" y="54"/>
                  </a:cubicBezTo>
                  <a:cubicBezTo>
                    <a:pt x="689" y="205"/>
                    <a:pt x="689" y="205"/>
                    <a:pt x="689" y="205"/>
                  </a:cubicBezTo>
                  <a:cubicBezTo>
                    <a:pt x="732" y="246"/>
                    <a:pt x="733" y="314"/>
                    <a:pt x="693" y="356"/>
                  </a:cubicBezTo>
                  <a:cubicBezTo>
                    <a:pt x="691" y="358"/>
                    <a:pt x="691" y="358"/>
                    <a:pt x="691" y="358"/>
                  </a:cubicBezTo>
                  <a:cubicBezTo>
                    <a:pt x="650" y="401"/>
                    <a:pt x="583" y="402"/>
                    <a:pt x="540" y="361"/>
                  </a:cubicBezTo>
                  <a:cubicBezTo>
                    <a:pt x="370" y="193"/>
                    <a:pt x="370" y="193"/>
                    <a:pt x="370" y="193"/>
                  </a:cubicBezTo>
                  <a:cubicBezTo>
                    <a:pt x="13" y="244"/>
                    <a:pt x="13" y="244"/>
                    <a:pt x="13" y="244"/>
                  </a:cubicBezTo>
                  <a:cubicBezTo>
                    <a:pt x="0" y="22"/>
                    <a:pt x="0" y="22"/>
                    <a:pt x="0" y="22"/>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2" name="Freeform 56"/>
            <p:cNvSpPr/>
            <p:nvPr/>
          </p:nvSpPr>
          <p:spPr bwMode="auto">
            <a:xfrm>
              <a:off x="5553427" y="3582561"/>
              <a:ext cx="345647" cy="236329"/>
            </a:xfrm>
            <a:custGeom>
              <a:avLst/>
              <a:gdLst>
                <a:gd name="T0" fmla="*/ 0 w 335"/>
                <a:gd name="T1" fmla="*/ 0 h 229"/>
                <a:gd name="T2" fmla="*/ 147 w 335"/>
                <a:gd name="T3" fmla="*/ 189 h 229"/>
                <a:gd name="T4" fmla="*/ 230 w 335"/>
                <a:gd name="T5" fmla="*/ 229 h 229"/>
                <a:gd name="T6" fmla="*/ 297 w 335"/>
                <a:gd name="T7" fmla="*/ 205 h 229"/>
                <a:gd name="T8" fmla="*/ 299 w 335"/>
                <a:gd name="T9" fmla="*/ 204 h 229"/>
                <a:gd name="T10" fmla="*/ 335 w 335"/>
                <a:gd name="T11" fmla="*/ 148 h 229"/>
                <a:gd name="T12" fmla="*/ 323 w 335"/>
                <a:gd name="T13" fmla="*/ 163 h 229"/>
                <a:gd name="T14" fmla="*/ 323 w 335"/>
                <a:gd name="T15" fmla="*/ 163 h 229"/>
                <a:gd name="T16" fmla="*/ 323 w 335"/>
                <a:gd name="T17" fmla="*/ 163 h 229"/>
                <a:gd name="T18" fmla="*/ 321 w 335"/>
                <a:gd name="T19" fmla="*/ 165 h 229"/>
                <a:gd name="T20" fmla="*/ 244 w 335"/>
                <a:gd name="T21" fmla="*/ 198 h 229"/>
                <a:gd name="T22" fmla="*/ 170 w 335"/>
                <a:gd name="T23" fmla="*/ 168 h 229"/>
                <a:gd name="T24" fmla="*/ 0 w 335"/>
                <a:gd name="T25"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5" h="229">
                  <a:moveTo>
                    <a:pt x="0" y="0"/>
                  </a:moveTo>
                  <a:cubicBezTo>
                    <a:pt x="147" y="189"/>
                    <a:pt x="147" y="189"/>
                    <a:pt x="147" y="189"/>
                  </a:cubicBezTo>
                  <a:cubicBezTo>
                    <a:pt x="168" y="215"/>
                    <a:pt x="199" y="229"/>
                    <a:pt x="230" y="229"/>
                  </a:cubicBezTo>
                  <a:cubicBezTo>
                    <a:pt x="254" y="229"/>
                    <a:pt x="277" y="221"/>
                    <a:pt x="297" y="205"/>
                  </a:cubicBezTo>
                  <a:cubicBezTo>
                    <a:pt x="299" y="204"/>
                    <a:pt x="299" y="204"/>
                    <a:pt x="299" y="204"/>
                  </a:cubicBezTo>
                  <a:cubicBezTo>
                    <a:pt x="317" y="189"/>
                    <a:pt x="329" y="169"/>
                    <a:pt x="335" y="148"/>
                  </a:cubicBezTo>
                  <a:cubicBezTo>
                    <a:pt x="332" y="153"/>
                    <a:pt x="327" y="158"/>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3" name="Freeform 57"/>
            <p:cNvSpPr>
              <a:spLocks noEditPoints="1"/>
            </p:cNvSpPr>
            <p:nvPr/>
          </p:nvSpPr>
          <p:spPr bwMode="auto">
            <a:xfrm>
              <a:off x="5553427" y="3582561"/>
              <a:ext cx="345647" cy="204102"/>
            </a:xfrm>
            <a:custGeom>
              <a:avLst/>
              <a:gdLst>
                <a:gd name="T0" fmla="*/ 335 w 335"/>
                <a:gd name="T1" fmla="*/ 148 h 198"/>
                <a:gd name="T2" fmla="*/ 323 w 335"/>
                <a:gd name="T3" fmla="*/ 163 h 198"/>
                <a:gd name="T4" fmla="*/ 335 w 335"/>
                <a:gd name="T5" fmla="*/ 148 h 198"/>
                <a:gd name="T6" fmla="*/ 335 w 335"/>
                <a:gd name="T7" fmla="*/ 148 h 198"/>
                <a:gd name="T8" fmla="*/ 0 w 335"/>
                <a:gd name="T9" fmla="*/ 0 h 198"/>
                <a:gd name="T10" fmla="*/ 0 w 335"/>
                <a:gd name="T11" fmla="*/ 0 h 198"/>
                <a:gd name="T12" fmla="*/ 170 w 335"/>
                <a:gd name="T13" fmla="*/ 168 h 198"/>
                <a:gd name="T14" fmla="*/ 244 w 335"/>
                <a:gd name="T15" fmla="*/ 198 h 198"/>
                <a:gd name="T16" fmla="*/ 321 w 335"/>
                <a:gd name="T17" fmla="*/ 165 h 198"/>
                <a:gd name="T18" fmla="*/ 323 w 335"/>
                <a:gd name="T19" fmla="*/ 163 h 198"/>
                <a:gd name="T20" fmla="*/ 323 w 335"/>
                <a:gd name="T21" fmla="*/ 163 h 198"/>
                <a:gd name="T22" fmla="*/ 323 w 335"/>
                <a:gd name="T23" fmla="*/ 163 h 198"/>
                <a:gd name="T24" fmla="*/ 321 w 335"/>
                <a:gd name="T25" fmla="*/ 165 h 198"/>
                <a:gd name="T26" fmla="*/ 244 w 335"/>
                <a:gd name="T27" fmla="*/ 198 h 198"/>
                <a:gd name="T28" fmla="*/ 170 w 335"/>
                <a:gd name="T29" fmla="*/ 168 h 198"/>
                <a:gd name="T30" fmla="*/ 0 w 335"/>
                <a:gd name="T3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5" h="198">
                  <a:moveTo>
                    <a:pt x="335" y="148"/>
                  </a:moveTo>
                  <a:cubicBezTo>
                    <a:pt x="332" y="153"/>
                    <a:pt x="327" y="158"/>
                    <a:pt x="323" y="163"/>
                  </a:cubicBezTo>
                  <a:cubicBezTo>
                    <a:pt x="327" y="158"/>
                    <a:pt x="332" y="153"/>
                    <a:pt x="335" y="148"/>
                  </a:cubicBezTo>
                  <a:cubicBezTo>
                    <a:pt x="335" y="148"/>
                    <a:pt x="335" y="148"/>
                    <a:pt x="335" y="148"/>
                  </a:cubicBezTo>
                  <a:moveTo>
                    <a:pt x="0" y="0"/>
                  </a:moveTo>
                  <a:cubicBezTo>
                    <a:pt x="0" y="0"/>
                    <a:pt x="0" y="0"/>
                    <a:pt x="0" y="0"/>
                  </a:cubicBezTo>
                  <a:cubicBezTo>
                    <a:pt x="170" y="168"/>
                    <a:pt x="170" y="168"/>
                    <a:pt x="170" y="168"/>
                  </a:cubicBezTo>
                  <a:cubicBezTo>
                    <a:pt x="191" y="188"/>
                    <a:pt x="217" y="198"/>
                    <a:pt x="244" y="198"/>
                  </a:cubicBezTo>
                  <a:cubicBezTo>
                    <a:pt x="272" y="198"/>
                    <a:pt x="300" y="187"/>
                    <a:pt x="321" y="165"/>
                  </a:cubicBezTo>
                  <a:cubicBezTo>
                    <a:pt x="323" y="163"/>
                    <a:pt x="323" y="163"/>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4" name="Freeform 60"/>
            <p:cNvSpPr/>
            <p:nvPr/>
          </p:nvSpPr>
          <p:spPr bwMode="auto">
            <a:xfrm>
              <a:off x="4900048" y="3380987"/>
              <a:ext cx="120060" cy="470130"/>
            </a:xfrm>
            <a:custGeom>
              <a:avLst/>
              <a:gdLst>
                <a:gd name="T0" fmla="*/ 190 w 190"/>
                <a:gd name="T1" fmla="*/ 0 h 744"/>
                <a:gd name="T2" fmla="*/ 0 w 190"/>
                <a:gd name="T3" fmla="*/ 734 h 744"/>
                <a:gd name="T4" fmla="*/ 82 w 190"/>
                <a:gd name="T5" fmla="*/ 744 h 744"/>
                <a:gd name="T6" fmla="*/ 190 w 190"/>
                <a:gd name="T7" fmla="*/ 0 h 744"/>
              </a:gdLst>
              <a:ahLst/>
              <a:cxnLst>
                <a:cxn ang="0">
                  <a:pos x="T0" y="T1"/>
                </a:cxn>
                <a:cxn ang="0">
                  <a:pos x="T2" y="T3"/>
                </a:cxn>
                <a:cxn ang="0">
                  <a:pos x="T4" y="T5"/>
                </a:cxn>
                <a:cxn ang="0">
                  <a:pos x="T6" y="T7"/>
                </a:cxn>
              </a:cxnLst>
              <a:rect l="0" t="0" r="r" b="b"/>
              <a:pathLst>
                <a:path w="190" h="744">
                  <a:moveTo>
                    <a:pt x="190" y="0"/>
                  </a:moveTo>
                  <a:lnTo>
                    <a:pt x="0" y="734"/>
                  </a:lnTo>
                  <a:lnTo>
                    <a:pt x="82" y="744"/>
                  </a:lnTo>
                  <a:lnTo>
                    <a:pt x="190" y="0"/>
                  </a:lnTo>
                  <a:close/>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5" name="Freeform 64"/>
            <p:cNvSpPr/>
            <p:nvPr/>
          </p:nvSpPr>
          <p:spPr bwMode="auto">
            <a:xfrm>
              <a:off x="6268732" y="3368349"/>
              <a:ext cx="134594" cy="541534"/>
            </a:xfrm>
            <a:custGeom>
              <a:avLst/>
              <a:gdLst>
                <a:gd name="T0" fmla="*/ 0 w 213"/>
                <a:gd name="T1" fmla="*/ 0 h 857"/>
                <a:gd name="T2" fmla="*/ 76 w 213"/>
                <a:gd name="T3" fmla="*/ 857 h 857"/>
                <a:gd name="T4" fmla="*/ 213 w 213"/>
                <a:gd name="T5" fmla="*/ 819 h 857"/>
                <a:gd name="T6" fmla="*/ 0 w 213"/>
                <a:gd name="T7" fmla="*/ 0 h 857"/>
              </a:gdLst>
              <a:ahLst/>
              <a:cxnLst>
                <a:cxn ang="0">
                  <a:pos x="T0" y="T1"/>
                </a:cxn>
                <a:cxn ang="0">
                  <a:pos x="T2" y="T3"/>
                </a:cxn>
                <a:cxn ang="0">
                  <a:pos x="T4" y="T5"/>
                </a:cxn>
                <a:cxn ang="0">
                  <a:pos x="T6" y="T7"/>
                </a:cxn>
              </a:cxnLst>
              <a:rect l="0" t="0" r="r" b="b"/>
              <a:pathLst>
                <a:path w="213" h="857">
                  <a:moveTo>
                    <a:pt x="0" y="0"/>
                  </a:moveTo>
                  <a:lnTo>
                    <a:pt x="76" y="857"/>
                  </a:lnTo>
                  <a:lnTo>
                    <a:pt x="213" y="819"/>
                  </a:lnTo>
                  <a:lnTo>
                    <a:pt x="0" y="0"/>
                  </a:lnTo>
                  <a:close/>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6" name="Freeform 32"/>
            <p:cNvSpPr/>
            <p:nvPr/>
          </p:nvSpPr>
          <p:spPr bwMode="auto">
            <a:xfrm>
              <a:off x="6346838" y="1601043"/>
              <a:ext cx="5845162" cy="2362551"/>
            </a:xfrm>
            <a:custGeom>
              <a:avLst/>
              <a:gdLst>
                <a:gd name="T0" fmla="*/ 0 w 2791"/>
                <a:gd name="T1" fmla="*/ 816 h 1851"/>
                <a:gd name="T2" fmla="*/ 250 w 2791"/>
                <a:gd name="T3" fmla="*/ 1851 h 1851"/>
                <a:gd name="T4" fmla="*/ 2791 w 2791"/>
                <a:gd name="T5" fmla="*/ 1365 h 1851"/>
                <a:gd name="T6" fmla="*/ 2791 w 2791"/>
                <a:gd name="T7" fmla="*/ 0 h 1851"/>
                <a:gd name="T8" fmla="*/ 0 w 2791"/>
                <a:gd name="T9" fmla="*/ 816 h 1851"/>
                <a:gd name="connsiteX0" fmla="*/ 0 w 32507"/>
                <a:gd name="connsiteY0" fmla="*/ 14287 h 19879"/>
                <a:gd name="connsiteX1" fmla="*/ 896 w 32507"/>
                <a:gd name="connsiteY1" fmla="*/ 19879 h 19879"/>
                <a:gd name="connsiteX2" fmla="*/ 10000 w 32507"/>
                <a:gd name="connsiteY2" fmla="*/ 17253 h 19879"/>
                <a:gd name="connsiteX3" fmla="*/ 32507 w 32507"/>
                <a:gd name="connsiteY3" fmla="*/ 0 h 19879"/>
                <a:gd name="connsiteX4" fmla="*/ 0 w 32507"/>
                <a:gd name="connsiteY4" fmla="*/ 14287 h 19879"/>
                <a:gd name="connsiteX0-1" fmla="*/ 0 w 33261"/>
                <a:gd name="connsiteY0-2" fmla="*/ 14536 h 20128"/>
                <a:gd name="connsiteX1-3" fmla="*/ 896 w 33261"/>
                <a:gd name="connsiteY1-4" fmla="*/ 20128 h 20128"/>
                <a:gd name="connsiteX2-5" fmla="*/ 10000 w 33261"/>
                <a:gd name="connsiteY2-6" fmla="*/ 17502 h 20128"/>
                <a:gd name="connsiteX3-7" fmla="*/ 33261 w 33261"/>
                <a:gd name="connsiteY3-8" fmla="*/ 0 h 20128"/>
                <a:gd name="connsiteX4-9" fmla="*/ 0 w 33261"/>
                <a:gd name="connsiteY4-10" fmla="*/ 14536 h 20128"/>
                <a:gd name="connsiteX0-11" fmla="*/ 0 w 33261"/>
                <a:gd name="connsiteY0-12" fmla="*/ 14536 h 20128"/>
                <a:gd name="connsiteX1-13" fmla="*/ 896 w 33261"/>
                <a:gd name="connsiteY1-14" fmla="*/ 20128 h 20128"/>
                <a:gd name="connsiteX2-15" fmla="*/ 33119 w 33261"/>
                <a:gd name="connsiteY2-16" fmla="*/ 10715 h 20128"/>
                <a:gd name="connsiteX3-17" fmla="*/ 33261 w 33261"/>
                <a:gd name="connsiteY3-18" fmla="*/ 0 h 20128"/>
                <a:gd name="connsiteX4-19" fmla="*/ 0 w 33261"/>
                <a:gd name="connsiteY4-20" fmla="*/ 14536 h 20128"/>
                <a:gd name="connsiteX0-21" fmla="*/ 0 w 33143"/>
                <a:gd name="connsiteY0-22" fmla="*/ 14607 h 20199"/>
                <a:gd name="connsiteX1-23" fmla="*/ 896 w 33143"/>
                <a:gd name="connsiteY1-24" fmla="*/ 20199 h 20199"/>
                <a:gd name="connsiteX2-25" fmla="*/ 33119 w 33143"/>
                <a:gd name="connsiteY2-26" fmla="*/ 10786 h 20199"/>
                <a:gd name="connsiteX3-27" fmla="*/ 33143 w 33143"/>
                <a:gd name="connsiteY3-28" fmla="*/ 0 h 20199"/>
                <a:gd name="connsiteX4-29" fmla="*/ 0 w 33143"/>
                <a:gd name="connsiteY4-30" fmla="*/ 14607 h 2019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143" h="20199">
                  <a:moveTo>
                    <a:pt x="0" y="14607"/>
                  </a:moveTo>
                  <a:lnTo>
                    <a:pt x="896" y="20199"/>
                  </a:lnTo>
                  <a:lnTo>
                    <a:pt x="33119" y="10786"/>
                  </a:lnTo>
                  <a:cubicBezTo>
                    <a:pt x="33166" y="7214"/>
                    <a:pt x="33096" y="3572"/>
                    <a:pt x="33143" y="0"/>
                  </a:cubicBezTo>
                  <a:lnTo>
                    <a:pt x="0" y="14607"/>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317" name="Freeform 38"/>
            <p:cNvSpPr/>
            <p:nvPr/>
          </p:nvSpPr>
          <p:spPr bwMode="auto">
            <a:xfrm>
              <a:off x="-23122" y="1824921"/>
              <a:ext cx="4959188" cy="2110870"/>
            </a:xfrm>
            <a:custGeom>
              <a:avLst/>
              <a:gdLst>
                <a:gd name="T0" fmla="*/ 2803 w 2803"/>
                <a:gd name="T1" fmla="*/ 819 h 1854"/>
                <a:gd name="T2" fmla="*/ 2553 w 2803"/>
                <a:gd name="T3" fmla="*/ 1854 h 1854"/>
                <a:gd name="T4" fmla="*/ 0 w 2803"/>
                <a:gd name="T5" fmla="*/ 1363 h 1854"/>
                <a:gd name="T6" fmla="*/ 0 w 2803"/>
                <a:gd name="T7" fmla="*/ 0 h 1854"/>
                <a:gd name="T8" fmla="*/ 2803 w 2803"/>
                <a:gd name="T9" fmla="*/ 819 h 1854"/>
                <a:gd name="connsiteX0" fmla="*/ 28445 w 28445"/>
                <a:gd name="connsiteY0" fmla="*/ 12577 h 18160"/>
                <a:gd name="connsiteX1" fmla="*/ 27553 w 28445"/>
                <a:gd name="connsiteY1" fmla="*/ 18160 h 18160"/>
                <a:gd name="connsiteX2" fmla="*/ 18445 w 28445"/>
                <a:gd name="connsiteY2" fmla="*/ 15512 h 18160"/>
                <a:gd name="connsiteX3" fmla="*/ 0 w 28445"/>
                <a:gd name="connsiteY3" fmla="*/ 0 h 18160"/>
                <a:gd name="connsiteX4" fmla="*/ 28445 w 28445"/>
                <a:gd name="connsiteY4" fmla="*/ 12577 h 18160"/>
                <a:gd name="connsiteX0-1" fmla="*/ 28445 w 28445"/>
                <a:gd name="connsiteY0-2" fmla="*/ 12577 h 18160"/>
                <a:gd name="connsiteX1-3" fmla="*/ 27553 w 28445"/>
                <a:gd name="connsiteY1-4" fmla="*/ 18160 h 18160"/>
                <a:gd name="connsiteX2-5" fmla="*/ 517 w 28445"/>
                <a:gd name="connsiteY2-6" fmla="*/ 10119 h 18160"/>
                <a:gd name="connsiteX3-7" fmla="*/ 0 w 28445"/>
                <a:gd name="connsiteY3-8" fmla="*/ 0 h 18160"/>
                <a:gd name="connsiteX4-9" fmla="*/ 28445 w 28445"/>
                <a:gd name="connsiteY4-10" fmla="*/ 12577 h 18160"/>
                <a:gd name="connsiteX0-11" fmla="*/ 27999 w 27999"/>
                <a:gd name="connsiteY0-12" fmla="*/ 12435 h 18018"/>
                <a:gd name="connsiteX1-13" fmla="*/ 27107 w 27999"/>
                <a:gd name="connsiteY1-14" fmla="*/ 18018 h 18018"/>
                <a:gd name="connsiteX2-15" fmla="*/ 71 w 27999"/>
                <a:gd name="connsiteY2-16" fmla="*/ 9977 h 18018"/>
                <a:gd name="connsiteX3-17" fmla="*/ 0 w 27999"/>
                <a:gd name="connsiteY3-18" fmla="*/ 0 h 18018"/>
                <a:gd name="connsiteX4-19" fmla="*/ 27999 w 27999"/>
                <a:gd name="connsiteY4-20" fmla="*/ 12435 h 1801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999" h="18018">
                  <a:moveTo>
                    <a:pt x="27999" y="12435"/>
                  </a:moveTo>
                  <a:lnTo>
                    <a:pt x="27107" y="18018"/>
                  </a:lnTo>
                  <a:lnTo>
                    <a:pt x="71" y="9977"/>
                  </a:lnTo>
                  <a:cubicBezTo>
                    <a:pt x="-101" y="6604"/>
                    <a:pt x="172" y="3373"/>
                    <a:pt x="0" y="0"/>
                  </a:cubicBezTo>
                  <a:lnTo>
                    <a:pt x="27999" y="12435"/>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318" name="Freeform 33"/>
            <p:cNvSpPr/>
            <p:nvPr/>
          </p:nvSpPr>
          <p:spPr bwMode="auto">
            <a:xfrm>
              <a:off x="6558772" y="3735480"/>
              <a:ext cx="132698" cy="133962"/>
            </a:xfrm>
            <a:custGeom>
              <a:avLst/>
              <a:gdLst>
                <a:gd name="T0" fmla="*/ 128 w 128"/>
                <a:gd name="T1" fmla="*/ 65 h 130"/>
                <a:gd name="T2" fmla="*/ 63 w 128"/>
                <a:gd name="T3" fmla="*/ 130 h 130"/>
                <a:gd name="T4" fmla="*/ 0 w 128"/>
                <a:gd name="T5" fmla="*/ 65 h 130"/>
                <a:gd name="T6" fmla="*/ 67 w 128"/>
                <a:gd name="T7" fmla="*/ 2 h 130"/>
                <a:gd name="T8" fmla="*/ 128 w 128"/>
                <a:gd name="T9" fmla="*/ 65 h 130"/>
              </a:gdLst>
              <a:ahLst/>
              <a:cxnLst>
                <a:cxn ang="0">
                  <a:pos x="T0" y="T1"/>
                </a:cxn>
                <a:cxn ang="0">
                  <a:pos x="T2" y="T3"/>
                </a:cxn>
                <a:cxn ang="0">
                  <a:pos x="T4" y="T5"/>
                </a:cxn>
                <a:cxn ang="0">
                  <a:pos x="T6" y="T7"/>
                </a:cxn>
                <a:cxn ang="0">
                  <a:pos x="T8" y="T9"/>
                </a:cxn>
              </a:cxnLst>
              <a:rect l="0" t="0" r="r" b="b"/>
              <a:pathLst>
                <a:path w="128" h="130">
                  <a:moveTo>
                    <a:pt x="128" y="65"/>
                  </a:moveTo>
                  <a:cubicBezTo>
                    <a:pt x="128" y="101"/>
                    <a:pt x="99" y="130"/>
                    <a:pt x="63" y="130"/>
                  </a:cubicBezTo>
                  <a:cubicBezTo>
                    <a:pt x="28" y="129"/>
                    <a:pt x="0" y="100"/>
                    <a:pt x="0" y="65"/>
                  </a:cubicBezTo>
                  <a:cubicBezTo>
                    <a:pt x="1" y="29"/>
                    <a:pt x="31" y="0"/>
                    <a:pt x="67" y="2"/>
                  </a:cubicBezTo>
                  <a:cubicBezTo>
                    <a:pt x="100" y="3"/>
                    <a:pt x="127" y="31"/>
                    <a:pt x="128"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19" name="Freeform 34"/>
            <p:cNvSpPr/>
            <p:nvPr/>
          </p:nvSpPr>
          <p:spPr bwMode="auto">
            <a:xfrm>
              <a:off x="6759083" y="3695039"/>
              <a:ext cx="144704" cy="145336"/>
            </a:xfrm>
            <a:custGeom>
              <a:avLst/>
              <a:gdLst>
                <a:gd name="T0" fmla="*/ 133 w 140"/>
                <a:gd name="T1" fmla="*/ 60 h 141"/>
                <a:gd name="T2" fmla="*/ 59 w 140"/>
                <a:gd name="T3" fmla="*/ 133 h 141"/>
                <a:gd name="T4" fmla="*/ 7 w 140"/>
                <a:gd name="T5" fmla="*/ 80 h 141"/>
                <a:gd name="T6" fmla="*/ 82 w 140"/>
                <a:gd name="T7" fmla="*/ 7 h 141"/>
                <a:gd name="T8" fmla="*/ 133 w 140"/>
                <a:gd name="T9" fmla="*/ 60 h 141"/>
              </a:gdLst>
              <a:ahLst/>
              <a:cxnLst>
                <a:cxn ang="0">
                  <a:pos x="T0" y="T1"/>
                </a:cxn>
                <a:cxn ang="0">
                  <a:pos x="T2" y="T3"/>
                </a:cxn>
                <a:cxn ang="0">
                  <a:pos x="T4" y="T5"/>
                </a:cxn>
                <a:cxn ang="0">
                  <a:pos x="T6" y="T7"/>
                </a:cxn>
                <a:cxn ang="0">
                  <a:pos x="T8" y="T9"/>
                </a:cxn>
              </a:cxnLst>
              <a:rect l="0" t="0" r="r" b="b"/>
              <a:pathLst>
                <a:path w="140" h="141">
                  <a:moveTo>
                    <a:pt x="133" y="60"/>
                  </a:moveTo>
                  <a:cubicBezTo>
                    <a:pt x="140" y="104"/>
                    <a:pt x="102" y="141"/>
                    <a:pt x="59" y="133"/>
                  </a:cubicBezTo>
                  <a:cubicBezTo>
                    <a:pt x="32" y="129"/>
                    <a:pt x="11" y="107"/>
                    <a:pt x="7" y="80"/>
                  </a:cubicBezTo>
                  <a:cubicBezTo>
                    <a:pt x="0" y="36"/>
                    <a:pt x="38" y="0"/>
                    <a:pt x="82" y="7"/>
                  </a:cubicBezTo>
                  <a:cubicBezTo>
                    <a:pt x="108" y="12"/>
                    <a:pt x="129" y="34"/>
                    <a:pt x="133"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0" name="Freeform 35"/>
            <p:cNvSpPr/>
            <p:nvPr/>
          </p:nvSpPr>
          <p:spPr bwMode="auto">
            <a:xfrm>
              <a:off x="6966977" y="3659021"/>
              <a:ext cx="143440" cy="146600"/>
            </a:xfrm>
            <a:custGeom>
              <a:avLst/>
              <a:gdLst>
                <a:gd name="T0" fmla="*/ 133 w 139"/>
                <a:gd name="T1" fmla="*/ 61 h 142"/>
                <a:gd name="T2" fmla="*/ 58 w 139"/>
                <a:gd name="T3" fmla="*/ 134 h 142"/>
                <a:gd name="T4" fmla="*/ 6 w 139"/>
                <a:gd name="T5" fmla="*/ 81 h 142"/>
                <a:gd name="T6" fmla="*/ 81 w 139"/>
                <a:gd name="T7" fmla="*/ 8 h 142"/>
                <a:gd name="T8" fmla="*/ 133 w 139"/>
                <a:gd name="T9" fmla="*/ 61 h 142"/>
              </a:gdLst>
              <a:ahLst/>
              <a:cxnLst>
                <a:cxn ang="0">
                  <a:pos x="T0" y="T1"/>
                </a:cxn>
                <a:cxn ang="0">
                  <a:pos x="T2" y="T3"/>
                </a:cxn>
                <a:cxn ang="0">
                  <a:pos x="T4" y="T5"/>
                </a:cxn>
                <a:cxn ang="0">
                  <a:pos x="T6" y="T7"/>
                </a:cxn>
                <a:cxn ang="0">
                  <a:pos x="T8" y="T9"/>
                </a:cxn>
              </a:cxnLst>
              <a:rect l="0" t="0" r="r" b="b"/>
              <a:pathLst>
                <a:path w="139" h="142">
                  <a:moveTo>
                    <a:pt x="133" y="61"/>
                  </a:moveTo>
                  <a:cubicBezTo>
                    <a:pt x="139" y="105"/>
                    <a:pt x="101" y="142"/>
                    <a:pt x="58" y="134"/>
                  </a:cubicBezTo>
                  <a:cubicBezTo>
                    <a:pt x="31" y="129"/>
                    <a:pt x="10" y="108"/>
                    <a:pt x="6" y="81"/>
                  </a:cubicBezTo>
                  <a:cubicBezTo>
                    <a:pt x="0" y="37"/>
                    <a:pt x="37" y="0"/>
                    <a:pt x="81" y="8"/>
                  </a:cubicBezTo>
                  <a:cubicBezTo>
                    <a:pt x="107" y="13"/>
                    <a:pt x="129" y="34"/>
                    <a:pt x="133"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1" name="Freeform 39"/>
            <p:cNvSpPr/>
            <p:nvPr/>
          </p:nvSpPr>
          <p:spPr bwMode="auto">
            <a:xfrm>
              <a:off x="4630861" y="3735480"/>
              <a:ext cx="132698" cy="133962"/>
            </a:xfrm>
            <a:custGeom>
              <a:avLst/>
              <a:gdLst>
                <a:gd name="T0" fmla="*/ 0 w 129"/>
                <a:gd name="T1" fmla="*/ 65 h 130"/>
                <a:gd name="T2" fmla="*/ 65 w 129"/>
                <a:gd name="T3" fmla="*/ 130 h 130"/>
                <a:gd name="T4" fmla="*/ 128 w 129"/>
                <a:gd name="T5" fmla="*/ 65 h 130"/>
                <a:gd name="T6" fmla="*/ 62 w 129"/>
                <a:gd name="T7" fmla="*/ 2 h 130"/>
                <a:gd name="T8" fmla="*/ 0 w 129"/>
                <a:gd name="T9" fmla="*/ 65 h 130"/>
              </a:gdLst>
              <a:ahLst/>
              <a:cxnLst>
                <a:cxn ang="0">
                  <a:pos x="T0" y="T1"/>
                </a:cxn>
                <a:cxn ang="0">
                  <a:pos x="T2" y="T3"/>
                </a:cxn>
                <a:cxn ang="0">
                  <a:pos x="T4" y="T5"/>
                </a:cxn>
                <a:cxn ang="0">
                  <a:pos x="T6" y="T7"/>
                </a:cxn>
                <a:cxn ang="0">
                  <a:pos x="T8" y="T9"/>
                </a:cxn>
              </a:cxnLst>
              <a:rect l="0" t="0" r="r" b="b"/>
              <a:pathLst>
                <a:path w="129" h="130">
                  <a:moveTo>
                    <a:pt x="0" y="65"/>
                  </a:moveTo>
                  <a:cubicBezTo>
                    <a:pt x="0" y="101"/>
                    <a:pt x="29" y="130"/>
                    <a:pt x="65" y="130"/>
                  </a:cubicBezTo>
                  <a:cubicBezTo>
                    <a:pt x="101" y="129"/>
                    <a:pt x="129" y="100"/>
                    <a:pt x="128" y="65"/>
                  </a:cubicBezTo>
                  <a:cubicBezTo>
                    <a:pt x="128" y="29"/>
                    <a:pt x="98" y="0"/>
                    <a:pt x="62" y="2"/>
                  </a:cubicBezTo>
                  <a:cubicBezTo>
                    <a:pt x="28" y="3"/>
                    <a:pt x="1" y="31"/>
                    <a:pt x="0"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2" name="Freeform 40"/>
            <p:cNvSpPr/>
            <p:nvPr/>
          </p:nvSpPr>
          <p:spPr bwMode="auto">
            <a:xfrm>
              <a:off x="4417912" y="3695039"/>
              <a:ext cx="144704" cy="145336"/>
            </a:xfrm>
            <a:custGeom>
              <a:avLst/>
              <a:gdLst>
                <a:gd name="T0" fmla="*/ 7 w 140"/>
                <a:gd name="T1" fmla="*/ 60 h 141"/>
                <a:gd name="T2" fmla="*/ 82 w 140"/>
                <a:gd name="T3" fmla="*/ 133 h 141"/>
                <a:gd name="T4" fmla="*/ 133 w 140"/>
                <a:gd name="T5" fmla="*/ 80 h 141"/>
                <a:gd name="T6" fmla="*/ 58 w 140"/>
                <a:gd name="T7" fmla="*/ 7 h 141"/>
                <a:gd name="T8" fmla="*/ 7 w 140"/>
                <a:gd name="T9" fmla="*/ 60 h 141"/>
              </a:gdLst>
              <a:ahLst/>
              <a:cxnLst>
                <a:cxn ang="0">
                  <a:pos x="T0" y="T1"/>
                </a:cxn>
                <a:cxn ang="0">
                  <a:pos x="T2" y="T3"/>
                </a:cxn>
                <a:cxn ang="0">
                  <a:pos x="T4" y="T5"/>
                </a:cxn>
                <a:cxn ang="0">
                  <a:pos x="T6" y="T7"/>
                </a:cxn>
                <a:cxn ang="0">
                  <a:pos x="T8" y="T9"/>
                </a:cxn>
              </a:cxnLst>
              <a:rect l="0" t="0" r="r" b="b"/>
              <a:pathLst>
                <a:path w="140" h="141">
                  <a:moveTo>
                    <a:pt x="7" y="60"/>
                  </a:moveTo>
                  <a:cubicBezTo>
                    <a:pt x="0" y="104"/>
                    <a:pt x="38" y="141"/>
                    <a:pt x="82" y="133"/>
                  </a:cubicBezTo>
                  <a:cubicBezTo>
                    <a:pt x="108" y="129"/>
                    <a:pt x="129" y="107"/>
                    <a:pt x="133" y="80"/>
                  </a:cubicBezTo>
                  <a:cubicBezTo>
                    <a:pt x="140" y="36"/>
                    <a:pt x="102" y="0"/>
                    <a:pt x="58" y="7"/>
                  </a:cubicBezTo>
                  <a:cubicBezTo>
                    <a:pt x="32" y="12"/>
                    <a:pt x="11" y="34"/>
                    <a:pt x="7"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3" name="Freeform 41"/>
            <p:cNvSpPr/>
            <p:nvPr/>
          </p:nvSpPr>
          <p:spPr bwMode="auto">
            <a:xfrm>
              <a:off x="4211282" y="3659021"/>
              <a:ext cx="144704" cy="146600"/>
            </a:xfrm>
            <a:custGeom>
              <a:avLst/>
              <a:gdLst>
                <a:gd name="T0" fmla="*/ 7 w 140"/>
                <a:gd name="T1" fmla="*/ 61 h 142"/>
                <a:gd name="T2" fmla="*/ 82 w 140"/>
                <a:gd name="T3" fmla="*/ 134 h 142"/>
                <a:gd name="T4" fmla="*/ 133 w 140"/>
                <a:gd name="T5" fmla="*/ 81 h 142"/>
                <a:gd name="T6" fmla="*/ 58 w 140"/>
                <a:gd name="T7" fmla="*/ 8 h 142"/>
                <a:gd name="T8" fmla="*/ 7 w 140"/>
                <a:gd name="T9" fmla="*/ 61 h 142"/>
              </a:gdLst>
              <a:ahLst/>
              <a:cxnLst>
                <a:cxn ang="0">
                  <a:pos x="T0" y="T1"/>
                </a:cxn>
                <a:cxn ang="0">
                  <a:pos x="T2" y="T3"/>
                </a:cxn>
                <a:cxn ang="0">
                  <a:pos x="T4" y="T5"/>
                </a:cxn>
                <a:cxn ang="0">
                  <a:pos x="T6" y="T7"/>
                </a:cxn>
                <a:cxn ang="0">
                  <a:pos x="T8" y="T9"/>
                </a:cxn>
              </a:cxnLst>
              <a:rect l="0" t="0" r="r" b="b"/>
              <a:pathLst>
                <a:path w="140" h="142">
                  <a:moveTo>
                    <a:pt x="7" y="61"/>
                  </a:moveTo>
                  <a:cubicBezTo>
                    <a:pt x="0" y="105"/>
                    <a:pt x="38" y="142"/>
                    <a:pt x="82" y="134"/>
                  </a:cubicBezTo>
                  <a:cubicBezTo>
                    <a:pt x="108" y="129"/>
                    <a:pt x="129" y="108"/>
                    <a:pt x="133" y="81"/>
                  </a:cubicBezTo>
                  <a:cubicBezTo>
                    <a:pt x="140" y="37"/>
                    <a:pt x="102" y="0"/>
                    <a:pt x="58" y="8"/>
                  </a:cubicBezTo>
                  <a:cubicBezTo>
                    <a:pt x="32" y="13"/>
                    <a:pt x="11" y="34"/>
                    <a:pt x="7"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grpSp>
      <p:grpSp>
        <p:nvGrpSpPr>
          <p:cNvPr id="324" name="Group 88"/>
          <p:cNvGrpSpPr/>
          <p:nvPr/>
        </p:nvGrpSpPr>
        <p:grpSpPr>
          <a:xfrm>
            <a:off x="4594386" y="4200974"/>
            <a:ext cx="2015114" cy="1694742"/>
            <a:chOff x="4963869" y="1554810"/>
            <a:chExt cx="2015114" cy="1694742"/>
          </a:xfrm>
        </p:grpSpPr>
        <p:sp>
          <p:nvSpPr>
            <p:cNvPr id="325" name="Freeform 5"/>
            <p:cNvSpPr>
              <a:spLocks noEditPoints="1"/>
            </p:cNvSpPr>
            <p:nvPr/>
          </p:nvSpPr>
          <p:spPr bwMode="auto">
            <a:xfrm>
              <a:off x="4963869" y="2527928"/>
              <a:ext cx="496670" cy="593981"/>
            </a:xfrm>
            <a:custGeom>
              <a:avLst/>
              <a:gdLst>
                <a:gd name="T0" fmla="*/ 688 w 786"/>
                <a:gd name="T1" fmla="*/ 534 h 940"/>
                <a:gd name="T2" fmla="*/ 786 w 786"/>
                <a:gd name="T3" fmla="*/ 507 h 940"/>
                <a:gd name="T4" fmla="*/ 693 w 786"/>
                <a:gd name="T5" fmla="*/ 232 h 940"/>
                <a:gd name="T6" fmla="*/ 610 w 786"/>
                <a:gd name="T7" fmla="*/ 268 h 940"/>
                <a:gd name="T8" fmla="*/ 533 w 786"/>
                <a:gd name="T9" fmla="*/ 0 h 940"/>
                <a:gd name="T10" fmla="*/ 0 w 786"/>
                <a:gd name="T11" fmla="*/ 168 h 940"/>
                <a:gd name="T12" fmla="*/ 224 w 786"/>
                <a:gd name="T13" fmla="*/ 940 h 940"/>
                <a:gd name="T14" fmla="*/ 768 w 786"/>
                <a:gd name="T15" fmla="*/ 809 h 940"/>
                <a:gd name="T16" fmla="*/ 688 w 786"/>
                <a:gd name="T17" fmla="*/ 534 h 940"/>
                <a:gd name="T18" fmla="*/ 669 w 786"/>
                <a:gd name="T19" fmla="*/ 292 h 940"/>
                <a:gd name="T20" fmla="*/ 726 w 786"/>
                <a:gd name="T21" fmla="*/ 485 h 940"/>
                <a:gd name="T22" fmla="*/ 677 w 786"/>
                <a:gd name="T23" fmla="*/ 498 h 940"/>
                <a:gd name="T24" fmla="*/ 621 w 786"/>
                <a:gd name="T25" fmla="*/ 304 h 940"/>
                <a:gd name="T26" fmla="*/ 669 w 786"/>
                <a:gd name="T27" fmla="*/ 292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6" h="940">
                  <a:moveTo>
                    <a:pt x="688" y="534"/>
                  </a:moveTo>
                  <a:lnTo>
                    <a:pt x="786" y="507"/>
                  </a:lnTo>
                  <a:lnTo>
                    <a:pt x="693" y="232"/>
                  </a:lnTo>
                  <a:lnTo>
                    <a:pt x="610" y="268"/>
                  </a:lnTo>
                  <a:lnTo>
                    <a:pt x="533" y="0"/>
                  </a:lnTo>
                  <a:lnTo>
                    <a:pt x="0" y="168"/>
                  </a:lnTo>
                  <a:lnTo>
                    <a:pt x="224" y="940"/>
                  </a:lnTo>
                  <a:lnTo>
                    <a:pt x="768" y="809"/>
                  </a:lnTo>
                  <a:lnTo>
                    <a:pt x="688" y="534"/>
                  </a:lnTo>
                  <a:close/>
                  <a:moveTo>
                    <a:pt x="669" y="292"/>
                  </a:moveTo>
                  <a:lnTo>
                    <a:pt x="726" y="485"/>
                  </a:lnTo>
                  <a:lnTo>
                    <a:pt x="677" y="498"/>
                  </a:lnTo>
                  <a:lnTo>
                    <a:pt x="621" y="304"/>
                  </a:lnTo>
                  <a:lnTo>
                    <a:pt x="669" y="292"/>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26" name="Freeform 6"/>
            <p:cNvSpPr/>
            <p:nvPr/>
          </p:nvSpPr>
          <p:spPr bwMode="auto">
            <a:xfrm>
              <a:off x="5382184" y="2588590"/>
              <a:ext cx="531424" cy="226218"/>
            </a:xfrm>
            <a:custGeom>
              <a:avLst/>
              <a:gdLst>
                <a:gd name="T0" fmla="*/ 2 w 515"/>
                <a:gd name="T1" fmla="*/ 147 h 219"/>
                <a:gd name="T2" fmla="*/ 17 w 515"/>
                <a:gd name="T3" fmla="*/ 153 h 219"/>
                <a:gd name="T4" fmla="*/ 4 w 515"/>
                <a:gd name="T5" fmla="*/ 166 h 219"/>
                <a:gd name="T6" fmla="*/ 24 w 515"/>
                <a:gd name="T7" fmla="*/ 176 h 219"/>
                <a:gd name="T8" fmla="*/ 24 w 515"/>
                <a:gd name="T9" fmla="*/ 176 h 219"/>
                <a:gd name="T10" fmla="*/ 10 w 515"/>
                <a:gd name="T11" fmla="*/ 189 h 219"/>
                <a:gd name="T12" fmla="*/ 29 w 515"/>
                <a:gd name="T13" fmla="*/ 195 h 219"/>
                <a:gd name="T14" fmla="*/ 13 w 515"/>
                <a:gd name="T15" fmla="*/ 211 h 219"/>
                <a:gd name="T16" fmla="*/ 32 w 515"/>
                <a:gd name="T17" fmla="*/ 213 h 219"/>
                <a:gd name="T18" fmla="*/ 515 w 515"/>
                <a:gd name="T19" fmla="*/ 74 h 219"/>
                <a:gd name="T20" fmla="*/ 483 w 515"/>
                <a:gd name="T21" fmla="*/ 0 h 219"/>
                <a:gd name="T22" fmla="*/ 17 w 515"/>
                <a:gd name="T23" fmla="*/ 135 h 219"/>
                <a:gd name="T24" fmla="*/ 2 w 515"/>
                <a:gd name="T25" fmla="*/ 14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5" h="219">
                  <a:moveTo>
                    <a:pt x="2" y="147"/>
                  </a:moveTo>
                  <a:cubicBezTo>
                    <a:pt x="3" y="154"/>
                    <a:pt x="12" y="155"/>
                    <a:pt x="17" y="153"/>
                  </a:cubicBezTo>
                  <a:cubicBezTo>
                    <a:pt x="12" y="154"/>
                    <a:pt x="3" y="157"/>
                    <a:pt x="4" y="166"/>
                  </a:cubicBezTo>
                  <a:cubicBezTo>
                    <a:pt x="6" y="176"/>
                    <a:pt x="20" y="176"/>
                    <a:pt x="24" y="176"/>
                  </a:cubicBezTo>
                  <a:cubicBezTo>
                    <a:pt x="24" y="176"/>
                    <a:pt x="24" y="176"/>
                    <a:pt x="24" y="176"/>
                  </a:cubicBezTo>
                  <a:cubicBezTo>
                    <a:pt x="20" y="177"/>
                    <a:pt x="9" y="180"/>
                    <a:pt x="10" y="189"/>
                  </a:cubicBezTo>
                  <a:cubicBezTo>
                    <a:pt x="12" y="197"/>
                    <a:pt x="24" y="196"/>
                    <a:pt x="29" y="195"/>
                  </a:cubicBezTo>
                  <a:cubicBezTo>
                    <a:pt x="24" y="196"/>
                    <a:pt x="11" y="200"/>
                    <a:pt x="13" y="211"/>
                  </a:cubicBezTo>
                  <a:cubicBezTo>
                    <a:pt x="15" y="219"/>
                    <a:pt x="32" y="213"/>
                    <a:pt x="32" y="213"/>
                  </a:cubicBezTo>
                  <a:cubicBezTo>
                    <a:pt x="350" y="91"/>
                    <a:pt x="515" y="74"/>
                    <a:pt x="515" y="74"/>
                  </a:cubicBezTo>
                  <a:cubicBezTo>
                    <a:pt x="483" y="0"/>
                    <a:pt x="483" y="0"/>
                    <a:pt x="483" y="0"/>
                  </a:cubicBezTo>
                  <a:cubicBezTo>
                    <a:pt x="145" y="77"/>
                    <a:pt x="49" y="126"/>
                    <a:pt x="17" y="135"/>
                  </a:cubicBezTo>
                  <a:cubicBezTo>
                    <a:pt x="17" y="135"/>
                    <a:pt x="0" y="140"/>
                    <a:pt x="2" y="14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7" name="Freeform 7"/>
            <p:cNvSpPr/>
            <p:nvPr/>
          </p:nvSpPr>
          <p:spPr bwMode="auto">
            <a:xfrm>
              <a:off x="6604269" y="2090657"/>
              <a:ext cx="374714" cy="384192"/>
            </a:xfrm>
            <a:custGeom>
              <a:avLst/>
              <a:gdLst>
                <a:gd name="T0" fmla="*/ 151 w 363"/>
                <a:gd name="T1" fmla="*/ 4 h 372"/>
                <a:gd name="T2" fmla="*/ 147 w 363"/>
                <a:gd name="T3" fmla="*/ 20 h 372"/>
                <a:gd name="T4" fmla="*/ 133 w 363"/>
                <a:gd name="T5" fmla="*/ 9 h 372"/>
                <a:gd name="T6" fmla="*/ 126 w 363"/>
                <a:gd name="T7" fmla="*/ 30 h 372"/>
                <a:gd name="T8" fmla="*/ 126 w 363"/>
                <a:gd name="T9" fmla="*/ 30 h 372"/>
                <a:gd name="T10" fmla="*/ 111 w 363"/>
                <a:gd name="T11" fmla="*/ 18 h 372"/>
                <a:gd name="T12" fmla="*/ 107 w 363"/>
                <a:gd name="T13" fmla="*/ 37 h 372"/>
                <a:gd name="T14" fmla="*/ 89 w 363"/>
                <a:gd name="T15" fmla="*/ 24 h 372"/>
                <a:gd name="T16" fmla="*/ 90 w 363"/>
                <a:gd name="T17" fmla="*/ 43 h 372"/>
                <a:gd name="T18" fmla="*/ 0 w 363"/>
                <a:gd name="T19" fmla="*/ 293 h 372"/>
                <a:gd name="T20" fmla="*/ 16 w 363"/>
                <a:gd name="T21" fmla="*/ 372 h 372"/>
                <a:gd name="T22" fmla="*/ 165 w 363"/>
                <a:gd name="T23" fmla="*/ 17 h 372"/>
                <a:gd name="T24" fmla="*/ 151 w 363"/>
                <a:gd name="T25" fmla="*/ 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3" h="372">
                  <a:moveTo>
                    <a:pt x="151" y="4"/>
                  </a:moveTo>
                  <a:cubicBezTo>
                    <a:pt x="144" y="7"/>
                    <a:pt x="146" y="14"/>
                    <a:pt x="147" y="20"/>
                  </a:cubicBezTo>
                  <a:cubicBezTo>
                    <a:pt x="145" y="14"/>
                    <a:pt x="141" y="6"/>
                    <a:pt x="133" y="9"/>
                  </a:cubicBezTo>
                  <a:cubicBezTo>
                    <a:pt x="123" y="12"/>
                    <a:pt x="125" y="25"/>
                    <a:pt x="126" y="30"/>
                  </a:cubicBezTo>
                  <a:cubicBezTo>
                    <a:pt x="126" y="30"/>
                    <a:pt x="126" y="30"/>
                    <a:pt x="126" y="30"/>
                  </a:cubicBezTo>
                  <a:cubicBezTo>
                    <a:pt x="124" y="26"/>
                    <a:pt x="119" y="15"/>
                    <a:pt x="111" y="18"/>
                  </a:cubicBezTo>
                  <a:cubicBezTo>
                    <a:pt x="103" y="20"/>
                    <a:pt x="106" y="32"/>
                    <a:pt x="107" y="37"/>
                  </a:cubicBezTo>
                  <a:cubicBezTo>
                    <a:pt x="105" y="32"/>
                    <a:pt x="99" y="19"/>
                    <a:pt x="89" y="24"/>
                  </a:cubicBezTo>
                  <a:cubicBezTo>
                    <a:pt x="82" y="27"/>
                    <a:pt x="90" y="43"/>
                    <a:pt x="90" y="43"/>
                  </a:cubicBezTo>
                  <a:cubicBezTo>
                    <a:pt x="257" y="339"/>
                    <a:pt x="0" y="293"/>
                    <a:pt x="0" y="293"/>
                  </a:cubicBezTo>
                  <a:cubicBezTo>
                    <a:pt x="16" y="372"/>
                    <a:pt x="16" y="372"/>
                    <a:pt x="16" y="372"/>
                  </a:cubicBezTo>
                  <a:cubicBezTo>
                    <a:pt x="363" y="364"/>
                    <a:pt x="178" y="47"/>
                    <a:pt x="165" y="17"/>
                  </a:cubicBezTo>
                  <a:cubicBezTo>
                    <a:pt x="165" y="17"/>
                    <a:pt x="158" y="0"/>
                    <a:pt x="151" y="4"/>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8" name="Freeform 8"/>
            <p:cNvSpPr/>
            <p:nvPr/>
          </p:nvSpPr>
          <p:spPr bwMode="auto">
            <a:xfrm>
              <a:off x="6604269" y="2393335"/>
              <a:ext cx="58134" cy="81514"/>
            </a:xfrm>
            <a:custGeom>
              <a:avLst/>
              <a:gdLst>
                <a:gd name="T0" fmla="*/ 0 w 56"/>
                <a:gd name="T1" fmla="*/ 0 h 79"/>
                <a:gd name="T2" fmla="*/ 16 w 56"/>
                <a:gd name="T3" fmla="*/ 79 h 79"/>
                <a:gd name="T4" fmla="*/ 56 w 56"/>
                <a:gd name="T5" fmla="*/ 76 h 79"/>
                <a:gd name="T6" fmla="*/ 48 w 56"/>
                <a:gd name="T7" fmla="*/ 2 h 79"/>
                <a:gd name="T8" fmla="*/ 0 w 56"/>
                <a:gd name="T9" fmla="*/ 0 h 79"/>
              </a:gdLst>
              <a:ahLst/>
              <a:cxnLst>
                <a:cxn ang="0">
                  <a:pos x="T0" y="T1"/>
                </a:cxn>
                <a:cxn ang="0">
                  <a:pos x="T2" y="T3"/>
                </a:cxn>
                <a:cxn ang="0">
                  <a:pos x="T4" y="T5"/>
                </a:cxn>
                <a:cxn ang="0">
                  <a:pos x="T6" y="T7"/>
                </a:cxn>
                <a:cxn ang="0">
                  <a:pos x="T8" y="T9"/>
                </a:cxn>
              </a:cxnLst>
              <a:rect l="0" t="0" r="r" b="b"/>
              <a:pathLst>
                <a:path w="56" h="79">
                  <a:moveTo>
                    <a:pt x="0" y="0"/>
                  </a:moveTo>
                  <a:cubicBezTo>
                    <a:pt x="16" y="79"/>
                    <a:pt x="16" y="79"/>
                    <a:pt x="16" y="79"/>
                  </a:cubicBezTo>
                  <a:cubicBezTo>
                    <a:pt x="30" y="78"/>
                    <a:pt x="44" y="77"/>
                    <a:pt x="56" y="76"/>
                  </a:cubicBezTo>
                  <a:cubicBezTo>
                    <a:pt x="48" y="2"/>
                    <a:pt x="48" y="2"/>
                    <a:pt x="48" y="2"/>
                  </a:cubicBezTo>
                  <a:cubicBezTo>
                    <a:pt x="21" y="4"/>
                    <a:pt x="0" y="0"/>
                    <a:pt x="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9" name="Freeform 9"/>
            <p:cNvSpPr/>
            <p:nvPr/>
          </p:nvSpPr>
          <p:spPr bwMode="auto">
            <a:xfrm>
              <a:off x="5967319" y="2770576"/>
              <a:ext cx="980701" cy="478976"/>
            </a:xfrm>
            <a:custGeom>
              <a:avLst/>
              <a:gdLst>
                <a:gd name="T0" fmla="*/ 924 w 950"/>
                <a:gd name="T1" fmla="*/ 108 h 464"/>
                <a:gd name="T2" fmla="*/ 829 w 950"/>
                <a:gd name="T3" fmla="*/ 158 h 464"/>
                <a:gd name="T4" fmla="*/ 817 w 950"/>
                <a:gd name="T5" fmla="*/ 29 h 464"/>
                <a:gd name="T6" fmla="*/ 720 w 950"/>
                <a:gd name="T7" fmla="*/ 58 h 464"/>
                <a:gd name="T8" fmla="*/ 89 w 950"/>
                <a:gd name="T9" fmla="*/ 242 h 464"/>
                <a:gd name="T10" fmla="*/ 121 w 950"/>
                <a:gd name="T11" fmla="*/ 343 h 464"/>
                <a:gd name="T12" fmla="*/ 47 w 950"/>
                <a:gd name="T13" fmla="*/ 340 h 464"/>
                <a:gd name="T14" fmla="*/ 58 w 950"/>
                <a:gd name="T15" fmla="*/ 461 h 464"/>
                <a:gd name="T16" fmla="*/ 72 w 950"/>
                <a:gd name="T17" fmla="*/ 383 h 464"/>
                <a:gd name="T18" fmla="*/ 167 w 950"/>
                <a:gd name="T19" fmla="*/ 395 h 464"/>
                <a:gd name="T20" fmla="*/ 161 w 950"/>
                <a:gd name="T21" fmla="*/ 270 h 464"/>
                <a:gd name="T22" fmla="*/ 774 w 950"/>
                <a:gd name="T23" fmla="*/ 84 h 464"/>
                <a:gd name="T24" fmla="*/ 806 w 950"/>
                <a:gd name="T25" fmla="*/ 237 h 464"/>
                <a:gd name="T26" fmla="*/ 924 w 950"/>
                <a:gd name="T27" fmla="*/ 10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0" h="464">
                  <a:moveTo>
                    <a:pt x="924" y="108"/>
                  </a:moveTo>
                  <a:cubicBezTo>
                    <a:pt x="897" y="38"/>
                    <a:pt x="829" y="158"/>
                    <a:pt x="829" y="158"/>
                  </a:cubicBezTo>
                  <a:cubicBezTo>
                    <a:pt x="829" y="158"/>
                    <a:pt x="844" y="60"/>
                    <a:pt x="817" y="29"/>
                  </a:cubicBezTo>
                  <a:cubicBezTo>
                    <a:pt x="791" y="0"/>
                    <a:pt x="735" y="46"/>
                    <a:pt x="720" y="58"/>
                  </a:cubicBezTo>
                  <a:cubicBezTo>
                    <a:pt x="89" y="242"/>
                    <a:pt x="89" y="242"/>
                    <a:pt x="89" y="242"/>
                  </a:cubicBezTo>
                  <a:cubicBezTo>
                    <a:pt x="121" y="343"/>
                    <a:pt x="121" y="343"/>
                    <a:pt x="121" y="343"/>
                  </a:cubicBezTo>
                  <a:cubicBezTo>
                    <a:pt x="47" y="340"/>
                    <a:pt x="47" y="340"/>
                    <a:pt x="47" y="340"/>
                  </a:cubicBezTo>
                  <a:cubicBezTo>
                    <a:pt x="47" y="340"/>
                    <a:pt x="0" y="457"/>
                    <a:pt x="58" y="461"/>
                  </a:cubicBezTo>
                  <a:cubicBezTo>
                    <a:pt x="116" y="464"/>
                    <a:pt x="72" y="383"/>
                    <a:pt x="72" y="383"/>
                  </a:cubicBezTo>
                  <a:cubicBezTo>
                    <a:pt x="72" y="383"/>
                    <a:pt x="129" y="410"/>
                    <a:pt x="167" y="395"/>
                  </a:cubicBezTo>
                  <a:cubicBezTo>
                    <a:pt x="197" y="384"/>
                    <a:pt x="167" y="297"/>
                    <a:pt x="161" y="270"/>
                  </a:cubicBezTo>
                  <a:cubicBezTo>
                    <a:pt x="580" y="216"/>
                    <a:pt x="768" y="88"/>
                    <a:pt x="774" y="84"/>
                  </a:cubicBezTo>
                  <a:cubicBezTo>
                    <a:pt x="774" y="84"/>
                    <a:pt x="792" y="186"/>
                    <a:pt x="806" y="237"/>
                  </a:cubicBezTo>
                  <a:cubicBezTo>
                    <a:pt x="806" y="237"/>
                    <a:pt x="950" y="178"/>
                    <a:pt x="924" y="108"/>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0" name="Freeform 10"/>
            <p:cNvSpPr/>
            <p:nvPr/>
          </p:nvSpPr>
          <p:spPr bwMode="auto">
            <a:xfrm>
              <a:off x="6605533" y="2393335"/>
              <a:ext cx="126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0" y="0"/>
                    <a:pt x="0" y="0"/>
                    <a:pt x="0"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1" name="Freeform 12"/>
            <p:cNvSpPr/>
            <p:nvPr/>
          </p:nvSpPr>
          <p:spPr bwMode="auto">
            <a:xfrm>
              <a:off x="5784069" y="1592092"/>
              <a:ext cx="819568" cy="996499"/>
            </a:xfrm>
            <a:custGeom>
              <a:avLst/>
              <a:gdLst>
                <a:gd name="T0" fmla="*/ 794 w 794"/>
                <a:gd name="T1" fmla="*/ 771 h 965"/>
                <a:gd name="T2" fmla="*/ 152 w 794"/>
                <a:gd name="T3" fmla="*/ 398 h 965"/>
                <a:gd name="T4" fmla="*/ 94 w 794"/>
                <a:gd name="T5" fmla="*/ 965 h 965"/>
                <a:gd name="T6" fmla="*/ 794 w 794"/>
                <a:gd name="T7" fmla="*/ 771 h 965"/>
              </a:gdLst>
              <a:ahLst/>
              <a:cxnLst>
                <a:cxn ang="0">
                  <a:pos x="T0" y="T1"/>
                </a:cxn>
                <a:cxn ang="0">
                  <a:pos x="T2" y="T3"/>
                </a:cxn>
                <a:cxn ang="0">
                  <a:pos x="T4" y="T5"/>
                </a:cxn>
                <a:cxn ang="0">
                  <a:pos x="T6" y="T7"/>
                </a:cxn>
              </a:cxnLst>
              <a:rect l="0" t="0" r="r" b="b"/>
              <a:pathLst>
                <a:path w="794" h="965">
                  <a:moveTo>
                    <a:pt x="794" y="771"/>
                  </a:moveTo>
                  <a:cubicBezTo>
                    <a:pt x="794" y="771"/>
                    <a:pt x="679" y="0"/>
                    <a:pt x="152" y="398"/>
                  </a:cubicBezTo>
                  <a:cubicBezTo>
                    <a:pt x="152" y="398"/>
                    <a:pt x="0" y="581"/>
                    <a:pt x="94" y="965"/>
                  </a:cubicBezTo>
                  <a:cubicBezTo>
                    <a:pt x="698" y="934"/>
                    <a:pt x="794" y="771"/>
                    <a:pt x="794" y="77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2" name="Freeform 13"/>
            <p:cNvSpPr/>
            <p:nvPr/>
          </p:nvSpPr>
          <p:spPr bwMode="auto">
            <a:xfrm>
              <a:off x="5473809" y="1554810"/>
              <a:ext cx="1217662" cy="1033780"/>
            </a:xfrm>
            <a:custGeom>
              <a:avLst/>
              <a:gdLst>
                <a:gd name="T0" fmla="*/ 951 w 1179"/>
                <a:gd name="T1" fmla="*/ 33 h 1001"/>
                <a:gd name="T2" fmla="*/ 504 w 1179"/>
                <a:gd name="T3" fmla="*/ 500 h 1001"/>
                <a:gd name="T4" fmla="*/ 502 w 1179"/>
                <a:gd name="T5" fmla="*/ 685 h 1001"/>
                <a:gd name="T6" fmla="*/ 421 w 1179"/>
                <a:gd name="T7" fmla="*/ 710 h 1001"/>
                <a:gd name="T8" fmla="*/ 498 w 1179"/>
                <a:gd name="T9" fmla="*/ 738 h 1001"/>
                <a:gd name="T10" fmla="*/ 394 w 1179"/>
                <a:gd name="T11" fmla="*/ 1001 h 1001"/>
                <a:gd name="T12" fmla="*/ 340 w 1179"/>
                <a:gd name="T13" fmla="*/ 331 h 1001"/>
                <a:gd name="T14" fmla="*/ 479 w 1179"/>
                <a:gd name="T15" fmla="*/ 115 h 1001"/>
                <a:gd name="T16" fmla="*/ 951 w 1179"/>
                <a:gd name="T17" fmla="*/ 33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9" h="1001">
                  <a:moveTo>
                    <a:pt x="951" y="33"/>
                  </a:moveTo>
                  <a:cubicBezTo>
                    <a:pt x="951" y="33"/>
                    <a:pt x="1179" y="438"/>
                    <a:pt x="504" y="500"/>
                  </a:cubicBezTo>
                  <a:cubicBezTo>
                    <a:pt x="502" y="685"/>
                    <a:pt x="502" y="685"/>
                    <a:pt x="502" y="685"/>
                  </a:cubicBezTo>
                  <a:cubicBezTo>
                    <a:pt x="502" y="685"/>
                    <a:pt x="423" y="637"/>
                    <a:pt x="421" y="710"/>
                  </a:cubicBezTo>
                  <a:cubicBezTo>
                    <a:pt x="419" y="783"/>
                    <a:pt x="498" y="738"/>
                    <a:pt x="498" y="738"/>
                  </a:cubicBezTo>
                  <a:cubicBezTo>
                    <a:pt x="498" y="738"/>
                    <a:pt x="468" y="934"/>
                    <a:pt x="394" y="1001"/>
                  </a:cubicBezTo>
                  <a:cubicBezTo>
                    <a:pt x="394" y="1001"/>
                    <a:pt x="0" y="320"/>
                    <a:pt x="340" y="331"/>
                  </a:cubicBezTo>
                  <a:cubicBezTo>
                    <a:pt x="340" y="331"/>
                    <a:pt x="303" y="208"/>
                    <a:pt x="479" y="115"/>
                  </a:cubicBezTo>
                  <a:cubicBezTo>
                    <a:pt x="697" y="0"/>
                    <a:pt x="908" y="240"/>
                    <a:pt x="951" y="3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3" name="Freeform 14"/>
            <p:cNvSpPr/>
            <p:nvPr/>
          </p:nvSpPr>
          <p:spPr bwMode="auto">
            <a:xfrm>
              <a:off x="5880749" y="2388280"/>
              <a:ext cx="830310" cy="631895"/>
            </a:xfrm>
            <a:custGeom>
              <a:avLst/>
              <a:gdLst>
                <a:gd name="T0" fmla="*/ 700 w 804"/>
                <a:gd name="T1" fmla="*/ 0 h 612"/>
                <a:gd name="T2" fmla="*/ 804 w 804"/>
                <a:gd name="T3" fmla="*/ 428 h 612"/>
                <a:gd name="T4" fmla="*/ 173 w 804"/>
                <a:gd name="T5" fmla="*/ 612 h 612"/>
                <a:gd name="T6" fmla="*/ 0 w 804"/>
                <a:gd name="T7" fmla="*/ 194 h 612"/>
                <a:gd name="T8" fmla="*/ 700 w 804"/>
                <a:gd name="T9" fmla="*/ 0 h 612"/>
              </a:gdLst>
              <a:ahLst/>
              <a:cxnLst>
                <a:cxn ang="0">
                  <a:pos x="T0" y="T1"/>
                </a:cxn>
                <a:cxn ang="0">
                  <a:pos x="T2" y="T3"/>
                </a:cxn>
                <a:cxn ang="0">
                  <a:pos x="T4" y="T5"/>
                </a:cxn>
                <a:cxn ang="0">
                  <a:pos x="T6" y="T7"/>
                </a:cxn>
                <a:cxn ang="0">
                  <a:pos x="T8" y="T9"/>
                </a:cxn>
              </a:cxnLst>
              <a:rect l="0" t="0" r="r" b="b"/>
              <a:pathLst>
                <a:path w="804" h="612">
                  <a:moveTo>
                    <a:pt x="700" y="0"/>
                  </a:moveTo>
                  <a:cubicBezTo>
                    <a:pt x="804" y="428"/>
                    <a:pt x="804" y="428"/>
                    <a:pt x="804" y="428"/>
                  </a:cubicBezTo>
                  <a:cubicBezTo>
                    <a:pt x="804" y="428"/>
                    <a:pt x="555" y="554"/>
                    <a:pt x="173" y="612"/>
                  </a:cubicBezTo>
                  <a:cubicBezTo>
                    <a:pt x="0" y="194"/>
                    <a:pt x="0" y="194"/>
                    <a:pt x="0" y="194"/>
                  </a:cubicBezTo>
                  <a:cubicBezTo>
                    <a:pt x="0" y="194"/>
                    <a:pt x="485" y="140"/>
                    <a:pt x="70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34" name="Freeform 16"/>
            <p:cNvSpPr/>
            <p:nvPr/>
          </p:nvSpPr>
          <p:spPr bwMode="auto">
            <a:xfrm>
              <a:off x="6152464" y="2488751"/>
              <a:ext cx="341855" cy="321003"/>
            </a:xfrm>
            <a:custGeom>
              <a:avLst/>
              <a:gdLst>
                <a:gd name="T0" fmla="*/ 300 w 331"/>
                <a:gd name="T1" fmla="*/ 0 h 311"/>
                <a:gd name="T2" fmla="*/ 322 w 331"/>
                <a:gd name="T3" fmla="*/ 24 h 311"/>
                <a:gd name="T4" fmla="*/ 310 w 331"/>
                <a:gd name="T5" fmla="*/ 61 h 311"/>
                <a:gd name="T6" fmla="*/ 76 w 331"/>
                <a:gd name="T7" fmla="*/ 311 h 311"/>
                <a:gd name="T8" fmla="*/ 0 w 331"/>
                <a:gd name="T9" fmla="*/ 253 h 311"/>
                <a:gd name="T10" fmla="*/ 60 w 331"/>
                <a:gd name="T11" fmla="*/ 186 h 311"/>
                <a:gd name="T12" fmla="*/ 270 w 331"/>
                <a:gd name="T13" fmla="*/ 75 h 311"/>
                <a:gd name="T14" fmla="*/ 237 w 331"/>
                <a:gd name="T15" fmla="*/ 48 h 311"/>
                <a:gd name="T16" fmla="*/ 244 w 331"/>
                <a:gd name="T17" fmla="*/ 22 h 311"/>
                <a:gd name="T18" fmla="*/ 300 w 331"/>
                <a:gd name="T19"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311">
                  <a:moveTo>
                    <a:pt x="300" y="0"/>
                  </a:moveTo>
                  <a:cubicBezTo>
                    <a:pt x="322" y="24"/>
                    <a:pt x="322" y="24"/>
                    <a:pt x="322" y="24"/>
                  </a:cubicBezTo>
                  <a:cubicBezTo>
                    <a:pt x="310" y="61"/>
                    <a:pt x="310" y="61"/>
                    <a:pt x="310" y="61"/>
                  </a:cubicBezTo>
                  <a:cubicBezTo>
                    <a:pt x="310" y="61"/>
                    <a:pt x="331" y="257"/>
                    <a:pt x="76" y="311"/>
                  </a:cubicBezTo>
                  <a:cubicBezTo>
                    <a:pt x="0" y="253"/>
                    <a:pt x="0" y="253"/>
                    <a:pt x="0" y="253"/>
                  </a:cubicBezTo>
                  <a:cubicBezTo>
                    <a:pt x="60" y="186"/>
                    <a:pt x="60" y="186"/>
                    <a:pt x="60" y="186"/>
                  </a:cubicBezTo>
                  <a:cubicBezTo>
                    <a:pt x="275" y="190"/>
                    <a:pt x="270" y="75"/>
                    <a:pt x="270" y="75"/>
                  </a:cubicBezTo>
                  <a:cubicBezTo>
                    <a:pt x="237" y="48"/>
                    <a:pt x="237" y="48"/>
                    <a:pt x="237" y="48"/>
                  </a:cubicBezTo>
                  <a:cubicBezTo>
                    <a:pt x="244" y="22"/>
                    <a:pt x="244" y="22"/>
                    <a:pt x="244" y="22"/>
                  </a:cubicBezTo>
                  <a:lnTo>
                    <a:pt x="300" y="0"/>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5" name="Freeform 17"/>
            <p:cNvSpPr/>
            <p:nvPr/>
          </p:nvSpPr>
          <p:spPr bwMode="auto">
            <a:xfrm>
              <a:off x="5397349" y="2746564"/>
              <a:ext cx="2528" cy="1264"/>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1"/>
                    <a:pt x="2" y="0"/>
                  </a:cubicBezTo>
                  <a:cubicBezTo>
                    <a:pt x="2" y="0"/>
                    <a:pt x="1" y="1"/>
                    <a:pt x="0" y="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6" name="Freeform 18"/>
            <p:cNvSpPr/>
            <p:nvPr/>
          </p:nvSpPr>
          <p:spPr bwMode="auto">
            <a:xfrm>
              <a:off x="5828302" y="2588590"/>
              <a:ext cx="85306" cy="87202"/>
            </a:xfrm>
            <a:custGeom>
              <a:avLst/>
              <a:gdLst>
                <a:gd name="T0" fmla="*/ 51 w 83"/>
                <a:gd name="T1" fmla="*/ 0 h 84"/>
                <a:gd name="T2" fmla="*/ 0 w 83"/>
                <a:gd name="T3" fmla="*/ 12 h 84"/>
                <a:gd name="T4" fmla="*/ 25 w 83"/>
                <a:gd name="T5" fmla="*/ 84 h 84"/>
                <a:gd name="T6" fmla="*/ 83 w 83"/>
                <a:gd name="T7" fmla="*/ 74 h 84"/>
                <a:gd name="T8" fmla="*/ 51 w 83"/>
                <a:gd name="T9" fmla="*/ 0 h 84"/>
              </a:gdLst>
              <a:ahLst/>
              <a:cxnLst>
                <a:cxn ang="0">
                  <a:pos x="T0" y="T1"/>
                </a:cxn>
                <a:cxn ang="0">
                  <a:pos x="T2" y="T3"/>
                </a:cxn>
                <a:cxn ang="0">
                  <a:pos x="T4" y="T5"/>
                </a:cxn>
                <a:cxn ang="0">
                  <a:pos x="T6" y="T7"/>
                </a:cxn>
                <a:cxn ang="0">
                  <a:pos x="T8" y="T9"/>
                </a:cxn>
              </a:cxnLst>
              <a:rect l="0" t="0" r="r" b="b"/>
              <a:pathLst>
                <a:path w="83" h="84">
                  <a:moveTo>
                    <a:pt x="51" y="0"/>
                  </a:moveTo>
                  <a:cubicBezTo>
                    <a:pt x="34" y="4"/>
                    <a:pt x="17" y="8"/>
                    <a:pt x="0" y="12"/>
                  </a:cubicBezTo>
                  <a:cubicBezTo>
                    <a:pt x="25" y="84"/>
                    <a:pt x="25" y="84"/>
                    <a:pt x="25" y="84"/>
                  </a:cubicBezTo>
                  <a:cubicBezTo>
                    <a:pt x="64" y="76"/>
                    <a:pt x="83" y="74"/>
                    <a:pt x="83" y="74"/>
                  </a:cubicBezTo>
                  <a:lnTo>
                    <a:pt x="51"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37" name="Freeform 19"/>
            <p:cNvSpPr/>
            <p:nvPr/>
          </p:nvSpPr>
          <p:spPr bwMode="auto">
            <a:xfrm>
              <a:off x="6247248" y="2266324"/>
              <a:ext cx="245807" cy="157974"/>
            </a:xfrm>
            <a:custGeom>
              <a:avLst/>
              <a:gdLst>
                <a:gd name="T0" fmla="*/ 0 w 238"/>
                <a:gd name="T1" fmla="*/ 65 h 153"/>
                <a:gd name="T2" fmla="*/ 137 w 238"/>
                <a:gd name="T3" fmla="*/ 125 h 153"/>
                <a:gd name="T4" fmla="*/ 199 w 238"/>
                <a:gd name="T5" fmla="*/ 0 h 153"/>
                <a:gd name="T6" fmla="*/ 0 w 238"/>
                <a:gd name="T7" fmla="*/ 65 h 153"/>
              </a:gdLst>
              <a:ahLst/>
              <a:cxnLst>
                <a:cxn ang="0">
                  <a:pos x="T0" y="T1"/>
                </a:cxn>
                <a:cxn ang="0">
                  <a:pos x="T2" y="T3"/>
                </a:cxn>
                <a:cxn ang="0">
                  <a:pos x="T4" y="T5"/>
                </a:cxn>
                <a:cxn ang="0">
                  <a:pos x="T6" y="T7"/>
                </a:cxn>
              </a:cxnLst>
              <a:rect l="0" t="0" r="r" b="b"/>
              <a:pathLst>
                <a:path w="238" h="153">
                  <a:moveTo>
                    <a:pt x="0" y="65"/>
                  </a:moveTo>
                  <a:cubicBezTo>
                    <a:pt x="12" y="99"/>
                    <a:pt x="39" y="153"/>
                    <a:pt x="137" y="125"/>
                  </a:cubicBezTo>
                  <a:cubicBezTo>
                    <a:pt x="238" y="96"/>
                    <a:pt x="199" y="0"/>
                    <a:pt x="199" y="0"/>
                  </a:cubicBezTo>
                  <a:cubicBezTo>
                    <a:pt x="199" y="0"/>
                    <a:pt x="85" y="3"/>
                    <a:pt x="0" y="65"/>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8" name="Freeform 20"/>
            <p:cNvSpPr/>
            <p:nvPr/>
          </p:nvSpPr>
          <p:spPr bwMode="auto">
            <a:xfrm>
              <a:off x="6137930" y="2189233"/>
              <a:ext cx="54343" cy="94784"/>
            </a:xfrm>
            <a:custGeom>
              <a:avLst/>
              <a:gdLst>
                <a:gd name="T0" fmla="*/ 46 w 53"/>
                <a:gd name="T1" fmla="*/ 40 h 92"/>
                <a:gd name="T2" fmla="*/ 40 w 53"/>
                <a:gd name="T3" fmla="*/ 89 h 92"/>
                <a:gd name="T4" fmla="*/ 8 w 53"/>
                <a:gd name="T5" fmla="*/ 52 h 92"/>
                <a:gd name="T6" fmla="*/ 13 w 53"/>
                <a:gd name="T7" fmla="*/ 3 h 92"/>
                <a:gd name="T8" fmla="*/ 46 w 53"/>
                <a:gd name="T9" fmla="*/ 40 h 92"/>
              </a:gdLst>
              <a:ahLst/>
              <a:cxnLst>
                <a:cxn ang="0">
                  <a:pos x="T0" y="T1"/>
                </a:cxn>
                <a:cxn ang="0">
                  <a:pos x="T2" y="T3"/>
                </a:cxn>
                <a:cxn ang="0">
                  <a:pos x="T4" y="T5"/>
                </a:cxn>
                <a:cxn ang="0">
                  <a:pos x="T6" y="T7"/>
                </a:cxn>
                <a:cxn ang="0">
                  <a:pos x="T8" y="T9"/>
                </a:cxn>
              </a:cxnLst>
              <a:rect l="0" t="0" r="r" b="b"/>
              <a:pathLst>
                <a:path w="53" h="92">
                  <a:moveTo>
                    <a:pt x="46" y="40"/>
                  </a:moveTo>
                  <a:cubicBezTo>
                    <a:pt x="53" y="64"/>
                    <a:pt x="50" y="86"/>
                    <a:pt x="40" y="89"/>
                  </a:cubicBezTo>
                  <a:cubicBezTo>
                    <a:pt x="30" y="92"/>
                    <a:pt x="15" y="76"/>
                    <a:pt x="8" y="52"/>
                  </a:cubicBezTo>
                  <a:cubicBezTo>
                    <a:pt x="0" y="28"/>
                    <a:pt x="3" y="6"/>
                    <a:pt x="13" y="3"/>
                  </a:cubicBezTo>
                  <a:cubicBezTo>
                    <a:pt x="24" y="0"/>
                    <a:pt x="38" y="16"/>
                    <a:pt x="46" y="4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9" name="Freeform 21"/>
            <p:cNvSpPr/>
            <p:nvPr/>
          </p:nvSpPr>
          <p:spPr bwMode="auto">
            <a:xfrm>
              <a:off x="6427970" y="2098240"/>
              <a:ext cx="54975" cy="96048"/>
            </a:xfrm>
            <a:custGeom>
              <a:avLst/>
              <a:gdLst>
                <a:gd name="T0" fmla="*/ 45 w 53"/>
                <a:gd name="T1" fmla="*/ 41 h 93"/>
                <a:gd name="T2" fmla="*/ 40 w 53"/>
                <a:gd name="T3" fmla="*/ 90 h 93"/>
                <a:gd name="T4" fmla="*/ 8 w 53"/>
                <a:gd name="T5" fmla="*/ 53 h 93"/>
                <a:gd name="T6" fmla="*/ 13 w 53"/>
                <a:gd name="T7" fmla="*/ 4 h 93"/>
                <a:gd name="T8" fmla="*/ 45 w 53"/>
                <a:gd name="T9" fmla="*/ 41 h 93"/>
              </a:gdLst>
              <a:ahLst/>
              <a:cxnLst>
                <a:cxn ang="0">
                  <a:pos x="T0" y="T1"/>
                </a:cxn>
                <a:cxn ang="0">
                  <a:pos x="T2" y="T3"/>
                </a:cxn>
                <a:cxn ang="0">
                  <a:pos x="T4" y="T5"/>
                </a:cxn>
                <a:cxn ang="0">
                  <a:pos x="T6" y="T7"/>
                </a:cxn>
                <a:cxn ang="0">
                  <a:pos x="T8" y="T9"/>
                </a:cxn>
              </a:cxnLst>
              <a:rect l="0" t="0" r="r" b="b"/>
              <a:pathLst>
                <a:path w="53" h="93">
                  <a:moveTo>
                    <a:pt x="45" y="41"/>
                  </a:moveTo>
                  <a:cubicBezTo>
                    <a:pt x="53" y="65"/>
                    <a:pt x="50" y="87"/>
                    <a:pt x="40" y="90"/>
                  </a:cubicBezTo>
                  <a:cubicBezTo>
                    <a:pt x="29" y="93"/>
                    <a:pt x="15" y="76"/>
                    <a:pt x="8" y="53"/>
                  </a:cubicBezTo>
                  <a:cubicBezTo>
                    <a:pt x="0" y="29"/>
                    <a:pt x="3" y="7"/>
                    <a:pt x="13" y="4"/>
                  </a:cubicBezTo>
                  <a:cubicBezTo>
                    <a:pt x="24" y="0"/>
                    <a:pt x="38" y="17"/>
                    <a:pt x="45" y="4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Tree>
  </p:cSld>
  <p:clrMapOvr>
    <a:masterClrMapping/>
  </p:clrMapOvr>
  <mc:AlternateContent xmlns:mc="http://schemas.openxmlformats.org/markup-compatibility/2006" xmlns:p14="http://schemas.microsoft.com/office/powerpoint/2010/main">
    <mc:Choice Requires="p14">
      <p:transition spd="slow" p14:dur="25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85"/>
                                        </p:tgtEl>
                                        <p:attrNameLst>
                                          <p:attrName>style.visibility</p:attrName>
                                        </p:attrNameLst>
                                      </p:cBhvr>
                                      <p:to>
                                        <p:strVal val="visible"/>
                                      </p:to>
                                    </p:set>
                                    <p:animEffect transition="in" filter="barn(inVertical)">
                                      <p:cBhvr>
                                        <p:cTn id="7" dur="500"/>
                                        <p:tgtEl>
                                          <p:spTgt spid="28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24"/>
                                        </p:tgtEl>
                                        <p:attrNameLst>
                                          <p:attrName>style.visibility</p:attrName>
                                        </p:attrNameLst>
                                      </p:cBhvr>
                                      <p:to>
                                        <p:strVal val="visible"/>
                                      </p:to>
                                    </p:set>
                                    <p:anim calcmode="lin" valueType="num">
                                      <p:cBhvr additive="base">
                                        <p:cTn id="11" dur="500" fill="hold"/>
                                        <p:tgtEl>
                                          <p:spTgt spid="324"/>
                                        </p:tgtEl>
                                        <p:attrNameLst>
                                          <p:attrName>ppt_x</p:attrName>
                                        </p:attrNameLst>
                                      </p:cBhvr>
                                      <p:tavLst>
                                        <p:tav tm="0">
                                          <p:val>
                                            <p:strVal val="#ppt_x"/>
                                          </p:val>
                                        </p:tav>
                                        <p:tav tm="100000">
                                          <p:val>
                                            <p:strVal val="#ppt_x"/>
                                          </p:val>
                                        </p:tav>
                                      </p:tavLst>
                                    </p:anim>
                                    <p:anim calcmode="lin" valueType="num">
                                      <p:cBhvr additive="base">
                                        <p:cTn id="12" dur="500" fill="hold"/>
                                        <p:tgtEl>
                                          <p:spTgt spid="32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500"/>
                            </p:stCondLst>
                            <p:childTnLst>
                              <p:par>
                                <p:cTn id="19" presetID="18" presetClass="entr" presetSubtype="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strips(downRight)">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p>
        </p:txBody>
      </p:sp>
      <p:graphicFrame>
        <p:nvGraphicFramePr>
          <p:cNvPr id="3" name="表格 2"/>
          <p:cNvGraphicFramePr>
            <a:graphicFrameLocks noGrp="1"/>
          </p:cNvGraphicFramePr>
          <p:nvPr>
            <p:custDataLst>
              <p:tags r:id="rId1"/>
            </p:custDataLst>
          </p:nvPr>
        </p:nvGraphicFramePr>
        <p:xfrm>
          <a:off x="230037" y="1950215"/>
          <a:ext cx="11731926" cy="3776241"/>
        </p:xfrm>
        <a:graphic>
          <a:graphicData uri="http://schemas.openxmlformats.org/drawingml/2006/table">
            <a:tbl>
              <a:tblPr firstRow="1" bandRow="1">
                <a:tableStyleId>{284E427A-3D55-4303-BF80-6455036E1DE7}</a:tableStyleId>
              </a:tblPr>
              <a:tblGrid>
                <a:gridCol w="806238">
                  <a:extLst>
                    <a:ext uri="{9D8B030D-6E8A-4147-A177-3AD203B41FA5}">
                      <a16:colId xmlns:a16="http://schemas.microsoft.com/office/drawing/2014/main" val="20000"/>
                    </a:ext>
                  </a:extLst>
                </a:gridCol>
                <a:gridCol w="2145323">
                  <a:extLst>
                    <a:ext uri="{9D8B030D-6E8A-4147-A177-3AD203B41FA5}">
                      <a16:colId xmlns:a16="http://schemas.microsoft.com/office/drawing/2014/main" val="20001"/>
                    </a:ext>
                  </a:extLst>
                </a:gridCol>
                <a:gridCol w="933202">
                  <a:extLst>
                    <a:ext uri="{9D8B030D-6E8A-4147-A177-3AD203B41FA5}">
                      <a16:colId xmlns:a16="http://schemas.microsoft.com/office/drawing/2014/main" val="20002"/>
                    </a:ext>
                  </a:extLst>
                </a:gridCol>
                <a:gridCol w="2848708">
                  <a:extLst>
                    <a:ext uri="{9D8B030D-6E8A-4147-A177-3AD203B41FA5}">
                      <a16:colId xmlns:a16="http://schemas.microsoft.com/office/drawing/2014/main" val="20003"/>
                    </a:ext>
                  </a:extLst>
                </a:gridCol>
                <a:gridCol w="1107830">
                  <a:extLst>
                    <a:ext uri="{9D8B030D-6E8A-4147-A177-3AD203B41FA5}">
                      <a16:colId xmlns:a16="http://schemas.microsoft.com/office/drawing/2014/main" val="20004"/>
                    </a:ext>
                  </a:extLst>
                </a:gridCol>
                <a:gridCol w="2919047">
                  <a:extLst>
                    <a:ext uri="{9D8B030D-6E8A-4147-A177-3AD203B41FA5}">
                      <a16:colId xmlns:a16="http://schemas.microsoft.com/office/drawing/2014/main" val="20005"/>
                    </a:ext>
                  </a:extLst>
                </a:gridCol>
                <a:gridCol w="971578">
                  <a:extLst>
                    <a:ext uri="{9D8B030D-6E8A-4147-A177-3AD203B41FA5}">
                      <a16:colId xmlns:a16="http://schemas.microsoft.com/office/drawing/2014/main" val="20006"/>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7</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strike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sight</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attention</a:t>
                      </a:r>
                    </a:p>
                  </a:txBody>
                  <a:tcPr anchor="ct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1"/>
                  </a:ext>
                </a:extLst>
              </a:tr>
              <a:tr h="518160">
                <a:tc>
                  <a:txBody>
                    <a:bodyPr/>
                    <a:lstStyle/>
                    <a:p>
                      <a:pPr algn="ctr"/>
                      <a:r>
                        <a:rPr lang="en-US" altLang="zh-CN" sz="2800" dirty="0">
                          <a:latin typeface="微软雅黑" panose="020B0503020204020204" pitchFamily="34" charset="-122"/>
                          <a:ea typeface="微软雅黑" panose="020B0503020204020204" pitchFamily="34" charset="-122"/>
                        </a:rPr>
                        <a:t>8</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confidence</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pump</a:t>
                      </a:r>
                      <a:endParaRPr lang="en-US" altLang="zh-CN"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result</a:t>
                      </a:r>
                    </a:p>
                  </a:txBody>
                  <a:tcPr anchor="ct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9</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commerce</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furniture</a:t>
                      </a:r>
                      <a:endParaRPr lang="en-US" altLang="zh-CN"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carelessness</a:t>
                      </a:r>
                    </a:p>
                  </a:txBody>
                  <a:tcPr anchor="ct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3"/>
                  </a:ext>
                </a:extLst>
              </a:tr>
              <a:tr h="0">
                <a:tc>
                  <a:txBody>
                    <a:bodyPr/>
                    <a:lstStyle/>
                    <a:p>
                      <a:pPr algn="ctr"/>
                      <a:r>
                        <a:rPr lang="en-US" altLang="zh-CN" sz="2800" dirty="0">
                          <a:latin typeface="微软雅黑" panose="020B0503020204020204" pitchFamily="34" charset="-122"/>
                          <a:ea typeface="微软雅黑" panose="020B0503020204020204" pitchFamily="34" charset="-122"/>
                        </a:rPr>
                        <a:t>10</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while</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furniture</a:t>
                      </a:r>
                      <a:endParaRPr lang="en-US" altLang="zh-CN" sz="2800" b="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method</a:t>
                      </a:r>
                    </a:p>
                  </a:txBody>
                  <a:tcPr anchor="ct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4"/>
                  </a:ext>
                </a:extLst>
              </a:tr>
              <a:tr h="439512">
                <a:tc>
                  <a:txBody>
                    <a:bodyPr/>
                    <a:lstStyle/>
                    <a:p>
                      <a:pPr algn="ctr"/>
                      <a:r>
                        <a:rPr lang="en-US" altLang="zh-CN" sz="2800" dirty="0">
                          <a:latin typeface="微软雅黑" panose="020B0503020204020204" pitchFamily="34" charset="-122"/>
                          <a:ea typeface="微软雅黑" panose="020B0503020204020204" pitchFamily="34" charset="-122"/>
                        </a:rPr>
                        <a:t>11</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use</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breath</a:t>
                      </a:r>
                      <a:endParaRPr lang="en-US" altLang="zh-CN"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agreement</a:t>
                      </a:r>
                    </a:p>
                  </a:txBody>
                  <a:tcPr anchor="ct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5"/>
                  </a:ext>
                </a:extLst>
              </a:tr>
              <a:tr h="500252">
                <a:tc>
                  <a:txBody>
                    <a:bodyPr/>
                    <a:lstStyle/>
                    <a:p>
                      <a:pPr algn="ctr"/>
                      <a:r>
                        <a:rPr lang="en-US" altLang="zh-CN" sz="2800" dirty="0">
                          <a:latin typeface="微软雅黑" panose="020B0503020204020204" pitchFamily="34" charset="-122"/>
                          <a:ea typeface="微软雅黑" panose="020B0503020204020204" pitchFamily="34" charset="-122"/>
                        </a:rPr>
                        <a:t>12</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fortune</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environment</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energy</a:t>
                      </a:r>
                    </a:p>
                  </a:txBody>
                  <a:tcPr anchor="ct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80</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5018" y="306633"/>
            <a:ext cx="531427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（一）名词（及短语）</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p>
        </p:txBody>
      </p:sp>
      <p:graphicFrame>
        <p:nvGraphicFramePr>
          <p:cNvPr id="3" name="表格 2"/>
          <p:cNvGraphicFramePr>
            <a:graphicFrameLocks noGrp="1"/>
          </p:cNvGraphicFramePr>
          <p:nvPr>
            <p:custDataLst>
              <p:tags r:id="rId1"/>
            </p:custDataLst>
          </p:nvPr>
        </p:nvGraphicFramePr>
        <p:xfrm>
          <a:off x="230037" y="1950215"/>
          <a:ext cx="11731926" cy="4202961"/>
        </p:xfrm>
        <a:graphic>
          <a:graphicData uri="http://schemas.openxmlformats.org/drawingml/2006/table">
            <a:tbl>
              <a:tblPr firstRow="1" bandRow="1">
                <a:tableStyleId>{284E427A-3D55-4303-BF80-6455036E1DE7}</a:tableStyleId>
              </a:tblPr>
              <a:tblGrid>
                <a:gridCol w="806238">
                  <a:extLst>
                    <a:ext uri="{9D8B030D-6E8A-4147-A177-3AD203B41FA5}">
                      <a16:colId xmlns:a16="http://schemas.microsoft.com/office/drawing/2014/main" val="20000"/>
                    </a:ext>
                  </a:extLst>
                </a:gridCol>
                <a:gridCol w="2145323">
                  <a:extLst>
                    <a:ext uri="{9D8B030D-6E8A-4147-A177-3AD203B41FA5}">
                      <a16:colId xmlns:a16="http://schemas.microsoft.com/office/drawing/2014/main" val="20001"/>
                    </a:ext>
                  </a:extLst>
                </a:gridCol>
                <a:gridCol w="933202">
                  <a:extLst>
                    <a:ext uri="{9D8B030D-6E8A-4147-A177-3AD203B41FA5}">
                      <a16:colId xmlns:a16="http://schemas.microsoft.com/office/drawing/2014/main" val="20002"/>
                    </a:ext>
                  </a:extLst>
                </a:gridCol>
                <a:gridCol w="2848708">
                  <a:extLst>
                    <a:ext uri="{9D8B030D-6E8A-4147-A177-3AD203B41FA5}">
                      <a16:colId xmlns:a16="http://schemas.microsoft.com/office/drawing/2014/main" val="20003"/>
                    </a:ext>
                  </a:extLst>
                </a:gridCol>
                <a:gridCol w="1107830">
                  <a:extLst>
                    <a:ext uri="{9D8B030D-6E8A-4147-A177-3AD203B41FA5}">
                      <a16:colId xmlns:a16="http://schemas.microsoft.com/office/drawing/2014/main" val="20004"/>
                    </a:ext>
                  </a:extLst>
                </a:gridCol>
                <a:gridCol w="2919047">
                  <a:extLst>
                    <a:ext uri="{9D8B030D-6E8A-4147-A177-3AD203B41FA5}">
                      <a16:colId xmlns:a16="http://schemas.microsoft.com/office/drawing/2014/main" val="20005"/>
                    </a:ext>
                  </a:extLst>
                </a:gridCol>
                <a:gridCol w="971578">
                  <a:extLst>
                    <a:ext uri="{9D8B030D-6E8A-4147-A177-3AD203B41FA5}">
                      <a16:colId xmlns:a16="http://schemas.microsoft.com/office/drawing/2014/main" val="20006"/>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13</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honesty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specialty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examination</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14</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strength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attraction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reality</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15</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competition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assignment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nation</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3"/>
                  </a:ext>
                </a:extLst>
              </a:tr>
              <a:tr h="0">
                <a:tc>
                  <a:txBody>
                    <a:bodyPr/>
                    <a:lstStyle/>
                    <a:p>
                      <a:pPr algn="ctr"/>
                      <a:r>
                        <a:rPr lang="en-US" altLang="zh-CN" sz="2800" dirty="0">
                          <a:latin typeface="微软雅黑" panose="020B0503020204020204" pitchFamily="34" charset="-122"/>
                          <a:ea typeface="微软雅黑" panose="020B0503020204020204" pitchFamily="34" charset="-122"/>
                        </a:rPr>
                        <a:t>16</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business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performance </a:t>
                      </a:r>
                      <a:endParaRPr lang="zh-CN" altLang="en-US" sz="2800" b="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guide</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4"/>
                  </a:ext>
                </a:extLst>
              </a:tr>
              <a:tr h="439512">
                <a:tc>
                  <a:txBody>
                    <a:bodyPr/>
                    <a:lstStyle/>
                    <a:p>
                      <a:pPr algn="ctr"/>
                      <a:r>
                        <a:rPr lang="en-US" altLang="zh-CN" sz="2800" dirty="0">
                          <a:latin typeface="微软雅黑" panose="020B0503020204020204" pitchFamily="34" charset="-122"/>
                          <a:ea typeface="微软雅黑" panose="020B0503020204020204" pitchFamily="34" charset="-122"/>
                        </a:rPr>
                        <a:t>17</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tourist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intelligence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credit</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5"/>
                  </a:ext>
                </a:extLst>
              </a:tr>
              <a:tr h="500252">
                <a:tc>
                  <a:txBody>
                    <a:bodyPr/>
                    <a:lstStyle/>
                    <a:p>
                      <a:pPr algn="ctr"/>
                      <a:r>
                        <a:rPr lang="en-US" altLang="zh-CN" sz="2800" dirty="0">
                          <a:latin typeface="微软雅黑" panose="020B0503020204020204" pitchFamily="34" charset="-122"/>
                          <a:ea typeface="微软雅黑" panose="020B0503020204020204" pitchFamily="34" charset="-122"/>
                        </a:rPr>
                        <a:t>18</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baggage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type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office</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81</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5018" y="306633"/>
            <a:ext cx="531427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（一）名词（及短语）</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p>
        </p:txBody>
      </p:sp>
      <p:graphicFrame>
        <p:nvGraphicFramePr>
          <p:cNvPr id="3" name="表格 2"/>
          <p:cNvGraphicFramePr>
            <a:graphicFrameLocks noGrp="1"/>
          </p:cNvGraphicFramePr>
          <p:nvPr>
            <p:custDataLst>
              <p:tags r:id="rId1"/>
            </p:custDataLst>
          </p:nvPr>
        </p:nvGraphicFramePr>
        <p:xfrm>
          <a:off x="230037" y="1950215"/>
          <a:ext cx="11731926" cy="2221761"/>
        </p:xfrm>
        <a:graphic>
          <a:graphicData uri="http://schemas.openxmlformats.org/drawingml/2006/table">
            <a:tbl>
              <a:tblPr firstRow="1" bandRow="1">
                <a:tableStyleId>{284E427A-3D55-4303-BF80-6455036E1DE7}</a:tableStyleId>
              </a:tblPr>
              <a:tblGrid>
                <a:gridCol w="806238">
                  <a:extLst>
                    <a:ext uri="{9D8B030D-6E8A-4147-A177-3AD203B41FA5}">
                      <a16:colId xmlns:a16="http://schemas.microsoft.com/office/drawing/2014/main" val="20000"/>
                    </a:ext>
                  </a:extLst>
                </a:gridCol>
                <a:gridCol w="2145323">
                  <a:extLst>
                    <a:ext uri="{9D8B030D-6E8A-4147-A177-3AD203B41FA5}">
                      <a16:colId xmlns:a16="http://schemas.microsoft.com/office/drawing/2014/main" val="20001"/>
                    </a:ext>
                  </a:extLst>
                </a:gridCol>
                <a:gridCol w="933202">
                  <a:extLst>
                    <a:ext uri="{9D8B030D-6E8A-4147-A177-3AD203B41FA5}">
                      <a16:colId xmlns:a16="http://schemas.microsoft.com/office/drawing/2014/main" val="20002"/>
                    </a:ext>
                  </a:extLst>
                </a:gridCol>
                <a:gridCol w="2848708">
                  <a:extLst>
                    <a:ext uri="{9D8B030D-6E8A-4147-A177-3AD203B41FA5}">
                      <a16:colId xmlns:a16="http://schemas.microsoft.com/office/drawing/2014/main" val="20003"/>
                    </a:ext>
                  </a:extLst>
                </a:gridCol>
                <a:gridCol w="1107830">
                  <a:extLst>
                    <a:ext uri="{9D8B030D-6E8A-4147-A177-3AD203B41FA5}">
                      <a16:colId xmlns:a16="http://schemas.microsoft.com/office/drawing/2014/main" val="20004"/>
                    </a:ext>
                  </a:extLst>
                </a:gridCol>
                <a:gridCol w="2919047">
                  <a:extLst>
                    <a:ext uri="{9D8B030D-6E8A-4147-A177-3AD203B41FA5}">
                      <a16:colId xmlns:a16="http://schemas.microsoft.com/office/drawing/2014/main" val="20005"/>
                    </a:ext>
                  </a:extLst>
                </a:gridCol>
                <a:gridCol w="971578">
                  <a:extLst>
                    <a:ext uri="{9D8B030D-6E8A-4147-A177-3AD203B41FA5}">
                      <a16:colId xmlns:a16="http://schemas.microsoft.com/office/drawing/2014/main" val="20006"/>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19</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officer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convenience </a:t>
                      </a:r>
                      <a:endParaRPr lang="en-US" altLang="zh-CN"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greeting</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20</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advantage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disadvantage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advance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21</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rPr>
                        <a:t>experiment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800" dirty="0">
                          <a:latin typeface="微软雅黑" panose="020B0503020204020204" pitchFamily="34" charset="-122"/>
                          <a:ea typeface="微软雅黑" panose="020B0503020204020204" pitchFamily="34" charset="-122"/>
                          <a:sym typeface="+mn-ea"/>
                        </a:rPr>
                        <a:t>the other day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3"/>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82</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15018" y="306633"/>
            <a:ext cx="531427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（一）名词（及短语）</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请根据中文意思补充对应的英文单词并填入下面的表中。</a:t>
            </a:r>
          </a:p>
        </p:txBody>
      </p:sp>
      <p:graphicFrame>
        <p:nvGraphicFramePr>
          <p:cNvPr id="3" name="表格 2"/>
          <p:cNvGraphicFramePr>
            <a:graphicFrameLocks noGrp="1"/>
          </p:cNvGraphicFramePr>
          <p:nvPr>
            <p:custDataLst>
              <p:tags r:id="rId1"/>
            </p:custDataLst>
          </p:nvPr>
        </p:nvGraphicFramePr>
        <p:xfrm>
          <a:off x="230037" y="1950215"/>
          <a:ext cx="11731926" cy="3776241"/>
        </p:xfrm>
        <a:graphic>
          <a:graphicData uri="http://schemas.openxmlformats.org/drawingml/2006/table">
            <a:tbl>
              <a:tblPr firstRow="1" bandRow="1">
                <a:tableStyleId>{284E427A-3D55-4303-BF80-6455036E1DE7}</a:tableStyleId>
              </a:tblPr>
              <a:tblGrid>
                <a:gridCol w="806238">
                  <a:extLst>
                    <a:ext uri="{9D8B030D-6E8A-4147-A177-3AD203B41FA5}">
                      <a16:colId xmlns:a16="http://schemas.microsoft.com/office/drawing/2014/main" val="20000"/>
                    </a:ext>
                  </a:extLst>
                </a:gridCol>
                <a:gridCol w="2145323">
                  <a:extLst>
                    <a:ext uri="{9D8B030D-6E8A-4147-A177-3AD203B41FA5}">
                      <a16:colId xmlns:a16="http://schemas.microsoft.com/office/drawing/2014/main" val="20001"/>
                    </a:ext>
                  </a:extLst>
                </a:gridCol>
                <a:gridCol w="933202">
                  <a:extLst>
                    <a:ext uri="{9D8B030D-6E8A-4147-A177-3AD203B41FA5}">
                      <a16:colId xmlns:a16="http://schemas.microsoft.com/office/drawing/2014/main" val="20002"/>
                    </a:ext>
                  </a:extLst>
                </a:gridCol>
                <a:gridCol w="2848708">
                  <a:extLst>
                    <a:ext uri="{9D8B030D-6E8A-4147-A177-3AD203B41FA5}">
                      <a16:colId xmlns:a16="http://schemas.microsoft.com/office/drawing/2014/main" val="20003"/>
                    </a:ext>
                  </a:extLst>
                </a:gridCol>
                <a:gridCol w="1107830">
                  <a:extLst>
                    <a:ext uri="{9D8B030D-6E8A-4147-A177-3AD203B41FA5}">
                      <a16:colId xmlns:a16="http://schemas.microsoft.com/office/drawing/2014/main" val="20004"/>
                    </a:ext>
                  </a:extLst>
                </a:gridCol>
                <a:gridCol w="2919047">
                  <a:extLst>
                    <a:ext uri="{9D8B030D-6E8A-4147-A177-3AD203B41FA5}">
                      <a16:colId xmlns:a16="http://schemas.microsoft.com/office/drawing/2014/main" val="20005"/>
                    </a:ext>
                  </a:extLst>
                </a:gridCol>
                <a:gridCol w="971578">
                  <a:extLst>
                    <a:ext uri="{9D8B030D-6E8A-4147-A177-3AD203B41FA5}">
                      <a16:colId xmlns:a16="http://schemas.microsoft.com/office/drawing/2014/main" val="20006"/>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1</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口信、信息</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财富</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讨论</a:t>
                      </a:r>
                    </a:p>
                  </a:txBody>
                  <a:tcPr anchor="ct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2</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选择</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表面</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雇主</a:t>
                      </a:r>
                    </a:p>
                  </a:txBody>
                  <a:tcPr anchor="ct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3</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雇员</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雇佣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质量</a:t>
                      </a:r>
                    </a:p>
                  </a:txBody>
                  <a:tcPr anchor="ct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3"/>
                  </a:ext>
                </a:extLst>
              </a:tr>
              <a:tr h="0">
                <a:tc>
                  <a:txBody>
                    <a:bodyPr/>
                    <a:lstStyle/>
                    <a:p>
                      <a:pPr algn="ctr"/>
                      <a:r>
                        <a:rPr lang="en-US" altLang="zh-CN" sz="2800" dirty="0">
                          <a:latin typeface="微软雅黑" panose="020B0503020204020204" pitchFamily="34" charset="-122"/>
                          <a:ea typeface="微软雅黑" panose="020B0503020204020204" pitchFamily="34" charset="-122"/>
                        </a:rPr>
                        <a:t>4</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数量</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b="0" dirty="0">
                          <a:latin typeface="微软雅黑" panose="020B0503020204020204" pitchFamily="34" charset="-122"/>
                          <a:ea typeface="微软雅黑" panose="020B0503020204020204" pitchFamily="34" charset="-122"/>
                        </a:rPr>
                        <a:t>支持，帮助</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考虑</a:t>
                      </a:r>
                    </a:p>
                  </a:txBody>
                  <a:tcPr anchor="ct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4"/>
                  </a:ext>
                </a:extLst>
              </a:tr>
              <a:tr h="439512">
                <a:tc>
                  <a:txBody>
                    <a:bodyPr/>
                    <a:lstStyle/>
                    <a:p>
                      <a:pPr algn="ctr"/>
                      <a:r>
                        <a:rPr lang="en-US" altLang="zh-CN" sz="2800" dirty="0">
                          <a:latin typeface="微软雅黑" panose="020B0503020204020204" pitchFamily="34" charset="-122"/>
                          <a:ea typeface="微软雅黑" panose="020B0503020204020204" pitchFamily="34" charset="-122"/>
                        </a:rPr>
                        <a:t>5</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害处</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交流，沟通</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投票，表决</a:t>
                      </a:r>
                    </a:p>
                  </a:txBody>
                  <a:tcPr anchor="ct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5"/>
                  </a:ext>
                </a:extLst>
              </a:tr>
              <a:tr h="500252">
                <a:tc>
                  <a:txBody>
                    <a:bodyPr/>
                    <a:lstStyle/>
                    <a:p>
                      <a:pPr algn="ctr"/>
                      <a:r>
                        <a:rPr lang="en-US" altLang="zh-CN" sz="2800" dirty="0">
                          <a:latin typeface="微软雅黑" panose="020B0503020204020204" pitchFamily="34" charset="-122"/>
                          <a:ea typeface="微软雅黑" panose="020B0503020204020204" pitchFamily="34" charset="-122"/>
                        </a:rPr>
                        <a:t>6</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传统</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邀请</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健康</a:t>
                      </a:r>
                    </a:p>
                  </a:txBody>
                  <a:tcPr anchor="ct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83</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7234" y="306633"/>
            <a:ext cx="531427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（一）名词（及短语）</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请根据中文意思补充对应的英文单词并填入下面的表中。</a:t>
            </a:r>
          </a:p>
        </p:txBody>
      </p:sp>
      <p:graphicFrame>
        <p:nvGraphicFramePr>
          <p:cNvPr id="3" name="表格 2"/>
          <p:cNvGraphicFramePr>
            <a:graphicFrameLocks noGrp="1"/>
          </p:cNvGraphicFramePr>
          <p:nvPr>
            <p:custDataLst>
              <p:tags r:id="rId1"/>
            </p:custDataLst>
          </p:nvPr>
        </p:nvGraphicFramePr>
        <p:xfrm>
          <a:off x="230037" y="1950215"/>
          <a:ext cx="11731926" cy="4480560"/>
        </p:xfrm>
        <a:graphic>
          <a:graphicData uri="http://schemas.openxmlformats.org/drawingml/2006/table">
            <a:tbl>
              <a:tblPr firstRow="1" bandRow="1">
                <a:tableStyleId>{284E427A-3D55-4303-BF80-6455036E1DE7}</a:tableStyleId>
              </a:tblPr>
              <a:tblGrid>
                <a:gridCol w="806238">
                  <a:extLst>
                    <a:ext uri="{9D8B030D-6E8A-4147-A177-3AD203B41FA5}">
                      <a16:colId xmlns:a16="http://schemas.microsoft.com/office/drawing/2014/main" val="20000"/>
                    </a:ext>
                  </a:extLst>
                </a:gridCol>
                <a:gridCol w="2236470">
                  <a:extLst>
                    <a:ext uri="{9D8B030D-6E8A-4147-A177-3AD203B41FA5}">
                      <a16:colId xmlns:a16="http://schemas.microsoft.com/office/drawing/2014/main" val="20001"/>
                    </a:ext>
                  </a:extLst>
                </a:gridCol>
                <a:gridCol w="842055">
                  <a:extLst>
                    <a:ext uri="{9D8B030D-6E8A-4147-A177-3AD203B41FA5}">
                      <a16:colId xmlns:a16="http://schemas.microsoft.com/office/drawing/2014/main" val="20002"/>
                    </a:ext>
                  </a:extLst>
                </a:gridCol>
                <a:gridCol w="2848708">
                  <a:extLst>
                    <a:ext uri="{9D8B030D-6E8A-4147-A177-3AD203B41FA5}">
                      <a16:colId xmlns:a16="http://schemas.microsoft.com/office/drawing/2014/main" val="20003"/>
                    </a:ext>
                  </a:extLst>
                </a:gridCol>
                <a:gridCol w="1107830">
                  <a:extLst>
                    <a:ext uri="{9D8B030D-6E8A-4147-A177-3AD203B41FA5}">
                      <a16:colId xmlns:a16="http://schemas.microsoft.com/office/drawing/2014/main" val="20004"/>
                    </a:ext>
                  </a:extLst>
                </a:gridCol>
                <a:gridCol w="2919047">
                  <a:extLst>
                    <a:ext uri="{9D8B030D-6E8A-4147-A177-3AD203B41FA5}">
                      <a16:colId xmlns:a16="http://schemas.microsoft.com/office/drawing/2014/main" val="20005"/>
                    </a:ext>
                  </a:extLst>
                </a:gridCol>
                <a:gridCol w="971578">
                  <a:extLst>
                    <a:ext uri="{9D8B030D-6E8A-4147-A177-3AD203B41FA5}">
                      <a16:colId xmlns:a16="http://schemas.microsoft.com/office/drawing/2014/main" val="20006"/>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7</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罢工，撞击，攻击</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视力，视野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注意</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8</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自信，信心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水泵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结果</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9</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商业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留心，照顾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粗心</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3"/>
                  </a:ext>
                </a:extLst>
              </a:tr>
              <a:tr h="0">
                <a:tc>
                  <a:txBody>
                    <a:bodyPr/>
                    <a:lstStyle/>
                    <a:p>
                      <a:pPr algn="ctr"/>
                      <a:r>
                        <a:rPr lang="en-US" altLang="zh-CN" sz="2800" dirty="0">
                          <a:latin typeface="微软雅黑" panose="020B0503020204020204" pitchFamily="34" charset="-122"/>
                          <a:ea typeface="微软雅黑" panose="020B0503020204020204" pitchFamily="34" charset="-122"/>
                        </a:rPr>
                        <a:t>10</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一会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家具 </a:t>
                      </a:r>
                      <a:endParaRPr lang="zh-CN" altLang="en-US" sz="2800" b="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方式，方法</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4"/>
                  </a:ext>
                </a:extLst>
              </a:tr>
              <a:tr h="439512">
                <a:tc>
                  <a:txBody>
                    <a:bodyPr/>
                    <a:lstStyle/>
                    <a:p>
                      <a:pPr algn="ctr"/>
                      <a:r>
                        <a:rPr lang="en-US" altLang="zh-CN" sz="2800" dirty="0">
                          <a:latin typeface="微软雅黑" panose="020B0503020204020204" pitchFamily="34" charset="-122"/>
                          <a:ea typeface="微软雅黑" panose="020B0503020204020204" pitchFamily="34" charset="-122"/>
                        </a:rPr>
                        <a:t>11</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使用，运用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呼吸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同意，协议</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5"/>
                  </a:ext>
                </a:extLst>
              </a:tr>
              <a:tr h="500252">
                <a:tc>
                  <a:txBody>
                    <a:bodyPr/>
                    <a:lstStyle/>
                    <a:p>
                      <a:pPr algn="ctr"/>
                      <a:r>
                        <a:rPr lang="en-US" altLang="zh-CN" sz="2800" dirty="0">
                          <a:latin typeface="微软雅黑" panose="020B0503020204020204" pitchFamily="34" charset="-122"/>
                          <a:ea typeface="微软雅黑" panose="020B0503020204020204" pitchFamily="34" charset="-122"/>
                        </a:rPr>
                        <a:t>12</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运气，命运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环境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精力</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84</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7234" y="306633"/>
            <a:ext cx="531427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（一）名词（及短语）</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请根据中文意思补充对应的英文单词并填入下面的表中。</a:t>
            </a:r>
          </a:p>
        </p:txBody>
      </p:sp>
      <p:graphicFrame>
        <p:nvGraphicFramePr>
          <p:cNvPr id="3" name="表格 2"/>
          <p:cNvGraphicFramePr>
            <a:graphicFrameLocks noGrp="1"/>
          </p:cNvGraphicFramePr>
          <p:nvPr>
            <p:custDataLst>
              <p:tags r:id="rId1"/>
            </p:custDataLst>
          </p:nvPr>
        </p:nvGraphicFramePr>
        <p:xfrm>
          <a:off x="230037" y="1950215"/>
          <a:ext cx="11731926" cy="3776345"/>
        </p:xfrm>
        <a:graphic>
          <a:graphicData uri="http://schemas.openxmlformats.org/drawingml/2006/table">
            <a:tbl>
              <a:tblPr firstRow="1" bandRow="1">
                <a:tableStyleId>{284E427A-3D55-4303-BF80-6455036E1DE7}</a:tableStyleId>
              </a:tblPr>
              <a:tblGrid>
                <a:gridCol w="806238">
                  <a:extLst>
                    <a:ext uri="{9D8B030D-6E8A-4147-A177-3AD203B41FA5}">
                      <a16:colId xmlns:a16="http://schemas.microsoft.com/office/drawing/2014/main" val="20000"/>
                    </a:ext>
                  </a:extLst>
                </a:gridCol>
                <a:gridCol w="2145323">
                  <a:extLst>
                    <a:ext uri="{9D8B030D-6E8A-4147-A177-3AD203B41FA5}">
                      <a16:colId xmlns:a16="http://schemas.microsoft.com/office/drawing/2014/main" val="20001"/>
                    </a:ext>
                  </a:extLst>
                </a:gridCol>
                <a:gridCol w="933202">
                  <a:extLst>
                    <a:ext uri="{9D8B030D-6E8A-4147-A177-3AD203B41FA5}">
                      <a16:colId xmlns:a16="http://schemas.microsoft.com/office/drawing/2014/main" val="20002"/>
                    </a:ext>
                  </a:extLst>
                </a:gridCol>
                <a:gridCol w="2848708">
                  <a:extLst>
                    <a:ext uri="{9D8B030D-6E8A-4147-A177-3AD203B41FA5}">
                      <a16:colId xmlns:a16="http://schemas.microsoft.com/office/drawing/2014/main" val="20003"/>
                    </a:ext>
                  </a:extLst>
                </a:gridCol>
                <a:gridCol w="1107830">
                  <a:extLst>
                    <a:ext uri="{9D8B030D-6E8A-4147-A177-3AD203B41FA5}">
                      <a16:colId xmlns:a16="http://schemas.microsoft.com/office/drawing/2014/main" val="20004"/>
                    </a:ext>
                  </a:extLst>
                </a:gridCol>
                <a:gridCol w="2919047">
                  <a:extLst>
                    <a:ext uri="{9D8B030D-6E8A-4147-A177-3AD203B41FA5}">
                      <a16:colId xmlns:a16="http://schemas.microsoft.com/office/drawing/2014/main" val="20005"/>
                    </a:ext>
                  </a:extLst>
                </a:gridCol>
                <a:gridCol w="971578">
                  <a:extLst>
                    <a:ext uri="{9D8B030D-6E8A-4147-A177-3AD203B41FA5}">
                      <a16:colId xmlns:a16="http://schemas.microsoft.com/office/drawing/2014/main" val="20006"/>
                    </a:ext>
                  </a:extLst>
                </a:gridCol>
              </a:tblGrid>
              <a:tr h="667385">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13</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诚实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专业，专长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检查，考试</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14</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优势，优点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吸引，景点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真相，事实</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15</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竞争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作业，任务</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 民族，国家</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3"/>
                  </a:ext>
                </a:extLst>
              </a:tr>
              <a:tr h="0">
                <a:tc>
                  <a:txBody>
                    <a:bodyPr/>
                    <a:lstStyle/>
                    <a:p>
                      <a:pPr algn="ctr"/>
                      <a:r>
                        <a:rPr lang="en-US" altLang="zh-CN" sz="2800" dirty="0">
                          <a:latin typeface="微软雅黑" panose="020B0503020204020204" pitchFamily="34" charset="-122"/>
                          <a:ea typeface="微软雅黑" panose="020B0503020204020204" pitchFamily="34" charset="-122"/>
                        </a:rPr>
                        <a:t>16</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商业，事务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节目，成绩 </a:t>
                      </a:r>
                      <a:endParaRPr lang="zh-CN" altLang="en-US" sz="2800" b="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指导，导游</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4"/>
                  </a:ext>
                </a:extLst>
              </a:tr>
              <a:tr h="439512">
                <a:tc>
                  <a:txBody>
                    <a:bodyPr/>
                    <a:lstStyle/>
                    <a:p>
                      <a:pPr algn="ctr"/>
                      <a:r>
                        <a:rPr lang="en-US" altLang="zh-CN" sz="2800" dirty="0">
                          <a:latin typeface="微软雅黑" panose="020B0503020204020204" pitchFamily="34" charset="-122"/>
                          <a:ea typeface="微软雅黑" panose="020B0503020204020204" pitchFamily="34" charset="-122"/>
                        </a:rPr>
                        <a:t>17</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游客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智力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信用</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5"/>
                  </a:ext>
                </a:extLst>
              </a:tr>
              <a:tr h="500252">
                <a:tc>
                  <a:txBody>
                    <a:bodyPr/>
                    <a:lstStyle/>
                    <a:p>
                      <a:pPr algn="ctr"/>
                      <a:r>
                        <a:rPr lang="en-US" altLang="zh-CN" sz="2800" dirty="0">
                          <a:latin typeface="微软雅黑" panose="020B0503020204020204" pitchFamily="34" charset="-122"/>
                          <a:ea typeface="微软雅黑" panose="020B0503020204020204" pitchFamily="34" charset="-122"/>
                        </a:rPr>
                        <a:t>18</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行李，包裹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类型，种类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办公室</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85</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7234" y="306633"/>
            <a:ext cx="531427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（一）名词（及短语）</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请根据中文意思补充对应的英文单词并填入下面的表中。</a:t>
            </a:r>
          </a:p>
        </p:txBody>
      </p:sp>
      <p:graphicFrame>
        <p:nvGraphicFramePr>
          <p:cNvPr id="3" name="表格 2"/>
          <p:cNvGraphicFramePr>
            <a:graphicFrameLocks noGrp="1"/>
          </p:cNvGraphicFramePr>
          <p:nvPr>
            <p:custDataLst>
              <p:tags r:id="rId1"/>
            </p:custDataLst>
          </p:nvPr>
        </p:nvGraphicFramePr>
        <p:xfrm>
          <a:off x="230037" y="1950215"/>
          <a:ext cx="11731926" cy="2648481"/>
        </p:xfrm>
        <a:graphic>
          <a:graphicData uri="http://schemas.openxmlformats.org/drawingml/2006/table">
            <a:tbl>
              <a:tblPr firstRow="1" bandRow="1">
                <a:tableStyleId>{284E427A-3D55-4303-BF80-6455036E1DE7}</a:tableStyleId>
              </a:tblPr>
              <a:tblGrid>
                <a:gridCol w="806238">
                  <a:extLst>
                    <a:ext uri="{9D8B030D-6E8A-4147-A177-3AD203B41FA5}">
                      <a16:colId xmlns:a16="http://schemas.microsoft.com/office/drawing/2014/main" val="20000"/>
                    </a:ext>
                  </a:extLst>
                </a:gridCol>
                <a:gridCol w="2145323">
                  <a:extLst>
                    <a:ext uri="{9D8B030D-6E8A-4147-A177-3AD203B41FA5}">
                      <a16:colId xmlns:a16="http://schemas.microsoft.com/office/drawing/2014/main" val="20001"/>
                    </a:ext>
                  </a:extLst>
                </a:gridCol>
                <a:gridCol w="933202">
                  <a:extLst>
                    <a:ext uri="{9D8B030D-6E8A-4147-A177-3AD203B41FA5}">
                      <a16:colId xmlns:a16="http://schemas.microsoft.com/office/drawing/2014/main" val="20002"/>
                    </a:ext>
                  </a:extLst>
                </a:gridCol>
                <a:gridCol w="2848708">
                  <a:extLst>
                    <a:ext uri="{9D8B030D-6E8A-4147-A177-3AD203B41FA5}">
                      <a16:colId xmlns:a16="http://schemas.microsoft.com/office/drawing/2014/main" val="20003"/>
                    </a:ext>
                  </a:extLst>
                </a:gridCol>
                <a:gridCol w="1107830">
                  <a:extLst>
                    <a:ext uri="{9D8B030D-6E8A-4147-A177-3AD203B41FA5}">
                      <a16:colId xmlns:a16="http://schemas.microsoft.com/office/drawing/2014/main" val="20004"/>
                    </a:ext>
                  </a:extLst>
                </a:gridCol>
                <a:gridCol w="2919047">
                  <a:extLst>
                    <a:ext uri="{9D8B030D-6E8A-4147-A177-3AD203B41FA5}">
                      <a16:colId xmlns:a16="http://schemas.microsoft.com/office/drawing/2014/main" val="20005"/>
                    </a:ext>
                  </a:extLst>
                </a:gridCol>
                <a:gridCol w="971578">
                  <a:extLst>
                    <a:ext uri="{9D8B030D-6E8A-4147-A177-3AD203B41FA5}">
                      <a16:colId xmlns:a16="http://schemas.microsoft.com/office/drawing/2014/main" val="20006"/>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19</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办公室文员，公务员</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方便 </a:t>
                      </a:r>
                      <a:endParaRPr lang="zh-CN" altLang="en-US" sz="2800" b="1"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问候</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1"/>
                  </a:ext>
                </a:extLst>
              </a:tr>
              <a:tr h="518160">
                <a:tc>
                  <a:txBody>
                    <a:bodyPr/>
                    <a:lstStyle/>
                    <a:p>
                      <a:pPr algn="ctr"/>
                      <a:r>
                        <a:rPr lang="en-US" altLang="zh-CN" sz="2800" dirty="0">
                          <a:latin typeface="微软雅黑" panose="020B0503020204020204" pitchFamily="34" charset="-122"/>
                          <a:ea typeface="微软雅黑" panose="020B0503020204020204" pitchFamily="34" charset="-122"/>
                        </a:rPr>
                        <a:t>20</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优势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劣势，缺点 </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前进，发展</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21</a:t>
                      </a: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rPr>
                        <a:t>实验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a:latin typeface="微软雅黑" panose="020B0503020204020204" pitchFamily="34" charset="-122"/>
                          <a:ea typeface="微软雅黑" panose="020B0503020204020204" pitchFamily="34" charset="-122"/>
                          <a:sym typeface="+mn-ea"/>
                        </a:rPr>
                        <a:t>那天</a:t>
                      </a:r>
                      <a:r>
                        <a:rPr lang="zh-CN" altLang="en-US" sz="2800" dirty="0">
                          <a:latin typeface="微软雅黑" panose="020B0503020204020204" pitchFamily="34" charset="-122"/>
                          <a:ea typeface="微软雅黑" panose="020B0503020204020204" pitchFamily="34" charset="-122"/>
                        </a:rPr>
                        <a:t> </a:t>
                      </a: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3"/>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86</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7234" y="306633"/>
            <a:ext cx="531427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（一）名词（及短语）</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879EF9BB-81F1-401D-AA19-680A8E0D7F6D}" type="slidenum">
              <a:rPr lang="en-US" smtClean="0"/>
              <a:t>87</a:t>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7234" y="306633"/>
            <a:ext cx="531427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（一）名词（及短语）</a:t>
            </a:r>
          </a:p>
        </p:txBody>
      </p:sp>
      <p:pic>
        <p:nvPicPr>
          <p:cNvPr id="11" name="图片 10">
            <a:extLst>
              <a:ext uri="{FF2B5EF4-FFF2-40B4-BE49-F238E27FC236}">
                <a16:creationId xmlns:a16="http://schemas.microsoft.com/office/drawing/2014/main" id="{5AE7D246-B895-5EAB-6522-3305D5927A40}"/>
              </a:ext>
            </a:extLst>
          </p:cNvPr>
          <p:cNvPicPr>
            <a:picLocks noChangeAspect="1"/>
          </p:cNvPicPr>
          <p:nvPr/>
        </p:nvPicPr>
        <p:blipFill>
          <a:blip r:embed="rId3"/>
          <a:stretch>
            <a:fillRect/>
          </a:stretch>
        </p:blipFill>
        <p:spPr>
          <a:xfrm>
            <a:off x="990600" y="1452604"/>
            <a:ext cx="9864210" cy="4278300"/>
          </a:xfrm>
          <a:prstGeom prst="rect">
            <a:avLst/>
          </a:prstGeom>
        </p:spPr>
      </p:pic>
    </p:spTree>
    <p:extLst>
      <p:ext uri="{BB962C8B-B14F-4D97-AF65-F5344CB8AC3E}">
        <p14:creationId xmlns:p14="http://schemas.microsoft.com/office/powerpoint/2010/main" val="763087205"/>
      </p:ext>
    </p:extLst>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879EF9BB-81F1-401D-AA19-680A8E0D7F6D}" type="slidenum">
              <a:rPr lang="en-US" smtClean="0"/>
              <a:t>88</a:t>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77234" y="306633"/>
            <a:ext cx="531427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（一）名词（及短语）</a:t>
            </a:r>
          </a:p>
        </p:txBody>
      </p:sp>
      <p:pic>
        <p:nvPicPr>
          <p:cNvPr id="3" name="图片 2">
            <a:extLst>
              <a:ext uri="{FF2B5EF4-FFF2-40B4-BE49-F238E27FC236}">
                <a16:creationId xmlns:a16="http://schemas.microsoft.com/office/drawing/2014/main" id="{5A5BC11A-2A4B-E634-308D-0F95EE517761}"/>
              </a:ext>
            </a:extLst>
          </p:cNvPr>
          <p:cNvPicPr>
            <a:picLocks noChangeAspect="1"/>
          </p:cNvPicPr>
          <p:nvPr/>
        </p:nvPicPr>
        <p:blipFill>
          <a:blip r:embed="rId3"/>
          <a:stretch>
            <a:fillRect/>
          </a:stretch>
        </p:blipFill>
        <p:spPr>
          <a:xfrm>
            <a:off x="2343619" y="1765689"/>
            <a:ext cx="7504762" cy="3219048"/>
          </a:xfrm>
          <a:prstGeom prst="rect">
            <a:avLst/>
          </a:prstGeom>
        </p:spPr>
      </p:pic>
      <p:pic>
        <p:nvPicPr>
          <p:cNvPr id="7" name="图片 6">
            <a:extLst>
              <a:ext uri="{FF2B5EF4-FFF2-40B4-BE49-F238E27FC236}">
                <a16:creationId xmlns:a16="http://schemas.microsoft.com/office/drawing/2014/main" id="{35FB4385-553F-A186-45ED-285E4C5D3FB2}"/>
              </a:ext>
            </a:extLst>
          </p:cNvPr>
          <p:cNvPicPr>
            <a:picLocks noChangeAspect="1"/>
          </p:cNvPicPr>
          <p:nvPr/>
        </p:nvPicPr>
        <p:blipFill>
          <a:blip r:embed="rId4"/>
          <a:stretch>
            <a:fillRect/>
          </a:stretch>
        </p:blipFill>
        <p:spPr>
          <a:xfrm>
            <a:off x="2343619" y="1333762"/>
            <a:ext cx="7419048" cy="485714"/>
          </a:xfrm>
          <a:prstGeom prst="rect">
            <a:avLst/>
          </a:prstGeom>
        </p:spPr>
      </p:pic>
    </p:spTree>
    <p:extLst>
      <p:ext uri="{BB962C8B-B14F-4D97-AF65-F5344CB8AC3E}">
        <p14:creationId xmlns:p14="http://schemas.microsoft.com/office/powerpoint/2010/main" val="3589549119"/>
      </p:ext>
    </p:extLst>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p>
        </p:txBody>
      </p:sp>
      <p:graphicFrame>
        <p:nvGraphicFramePr>
          <p:cNvPr id="3" name="表格 2"/>
          <p:cNvGraphicFramePr>
            <a:graphicFrameLocks noGrp="1"/>
          </p:cNvGraphicFramePr>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extLst>
                    <a:ext uri="{9D8B030D-6E8A-4147-A177-3AD203B41FA5}">
                      <a16:colId xmlns:a16="http://schemas.microsoft.com/office/drawing/2014/main" val="20000"/>
                    </a:ext>
                  </a:extLst>
                </a:gridCol>
                <a:gridCol w="3473545">
                  <a:extLst>
                    <a:ext uri="{9D8B030D-6E8A-4147-A177-3AD203B41FA5}">
                      <a16:colId xmlns:a16="http://schemas.microsoft.com/office/drawing/2014/main" val="20001"/>
                    </a:ext>
                  </a:extLst>
                </a:gridCol>
                <a:gridCol w="2150413">
                  <a:extLst>
                    <a:ext uri="{9D8B030D-6E8A-4147-A177-3AD203B41FA5}">
                      <a16:colId xmlns:a16="http://schemas.microsoft.com/office/drawing/2014/main" val="20002"/>
                    </a:ext>
                  </a:extLst>
                </a:gridCol>
                <a:gridCol w="3109031">
                  <a:extLst>
                    <a:ext uri="{9D8B030D-6E8A-4147-A177-3AD203B41FA5}">
                      <a16:colId xmlns:a16="http://schemas.microsoft.com/office/drawing/2014/main" val="20003"/>
                    </a:ext>
                  </a:extLst>
                </a:gridCol>
                <a:gridCol w="1431491">
                  <a:extLst>
                    <a:ext uri="{9D8B030D-6E8A-4147-A177-3AD203B41FA5}">
                      <a16:colId xmlns:a16="http://schemas.microsoft.com/office/drawing/2014/main" val="20004"/>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chemeClr val="accent6"/>
                    </a:solidFill>
                  </a:tcP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anxious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sound</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responsible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mere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worth</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harmful</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extLst>
                  <a:ext uri="{0D108BD9-81ED-4DB2-BD59-A6C34878D82A}">
                    <a16:rowId xmlns:a16="http://schemas.microsoft.com/office/drawing/2014/main" val="10003"/>
                  </a:ext>
                </a:extLst>
              </a:tr>
              <a:tr h="0">
                <a:tc>
                  <a:txBody>
                    <a:bodyPr/>
                    <a:lstStyle/>
                    <a:p>
                      <a:pPr algn="ctr"/>
                      <a:r>
                        <a:rPr lang="en-US" altLang="zh-CN" sz="2800" dirty="0">
                          <a:latin typeface="微软雅黑" panose="020B0503020204020204" pitchFamily="34" charset="-122"/>
                          <a:ea typeface="微软雅黑" panose="020B0503020204020204" pitchFamily="34" charset="-122"/>
                        </a:rPr>
                        <a:t>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considerable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b="0" dirty="0">
                          <a:latin typeface="微软雅黑" panose="020B0503020204020204" pitchFamily="34" charset="-122"/>
                          <a:ea typeface="微软雅黑" panose="020B0503020204020204" pitchFamily="34" charset="-122"/>
                        </a:rPr>
                        <a:t>traditional</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4"/>
                  </a:ext>
                </a:extLst>
              </a:tr>
              <a:tr h="439512">
                <a:tc>
                  <a:txBody>
                    <a:bodyPr/>
                    <a:lstStyle/>
                    <a:p>
                      <a:pPr algn="ctr"/>
                      <a:r>
                        <a:rPr lang="en-US" altLang="zh-CN" sz="2800" dirty="0">
                          <a:latin typeface="微软雅黑" panose="020B0503020204020204" pitchFamily="34" charset="-122"/>
                          <a:ea typeface="微软雅黑" panose="020B0503020204020204" pitchFamily="34" charset="-122"/>
                        </a:rPr>
                        <a:t>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eager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positive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extLst>
                  <a:ext uri="{0D108BD9-81ED-4DB2-BD59-A6C34878D82A}">
                    <a16:rowId xmlns:a16="http://schemas.microsoft.com/office/drawing/2014/main" val="10005"/>
                  </a:ext>
                </a:extLst>
              </a:tr>
              <a:tr h="500252">
                <a:tc>
                  <a:txBody>
                    <a:bodyPr/>
                    <a:lstStyle/>
                    <a:p>
                      <a:pPr algn="ctr"/>
                      <a:r>
                        <a:rPr lang="en-US" altLang="zh-CN" sz="2800" dirty="0">
                          <a:latin typeface="微软雅黑" panose="020B0503020204020204" pitchFamily="34" charset="-122"/>
                          <a:ea typeface="微软雅黑" panose="020B0503020204020204" pitchFamily="34" charset="-122"/>
                        </a:rPr>
                        <a:t>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healthy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usual</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89</a:t>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（二）形容词</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747846"/>
            <a:ext cx="10668000" cy="2110154"/>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2032000" y="273230"/>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9</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322647" y="2605268"/>
            <a:ext cx="10107353" cy="1938020"/>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典型例子：</a:t>
            </a:r>
          </a:p>
          <a:p>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2018</a:t>
            </a:r>
            <a:r>
              <a:rPr lang="zh-CN" altLang="en-US" sz="2400" b="1" dirty="0">
                <a:latin typeface="微软雅黑" panose="020B0503020204020204" pitchFamily="34" charset="-122"/>
                <a:ea typeface="微软雅黑" panose="020B0503020204020204" pitchFamily="34" charset="-122"/>
              </a:rPr>
              <a:t>年广东高职高考</a:t>
            </a:r>
            <a:r>
              <a:rPr lang="en-US" altLang="zh-CN" sz="2400" b="1" dirty="0">
                <a:latin typeface="微软雅黑" panose="020B0503020204020204" pitchFamily="34" charset="-122"/>
                <a:ea typeface="微软雅黑" panose="020B0503020204020204" pitchFamily="34" charset="-122"/>
              </a:rPr>
              <a:t>9</a:t>
            </a:r>
            <a:r>
              <a:rPr lang="zh-CN" altLang="en-US"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He speaks French so well indeed, but of course not so fluently as a </a:t>
            </a:r>
            <a:r>
              <a:rPr lang="en-US" altLang="zh-CN" sz="2400" b="1" u="sng" dirty="0">
                <a:latin typeface="微软雅黑" panose="020B0503020204020204" pitchFamily="34" charset="-122"/>
                <a:ea typeface="微软雅黑" panose="020B0503020204020204" pitchFamily="34" charset="-122"/>
              </a:rPr>
              <a:t>native</a:t>
            </a:r>
            <a:r>
              <a:rPr lang="en-US" altLang="zh-CN" sz="2400" b="1" dirty="0">
                <a:latin typeface="微软雅黑" panose="020B0503020204020204" pitchFamily="34" charset="-122"/>
                <a:ea typeface="微软雅黑" panose="020B0503020204020204" pitchFamily="34" charset="-122"/>
              </a:rPr>
              <a:t> speaker does.</a:t>
            </a:r>
          </a:p>
          <a:p>
            <a:r>
              <a:rPr lang="en-US" altLang="zh-CN" sz="2400" b="1" dirty="0">
                <a:latin typeface="微软雅黑" panose="020B0503020204020204" pitchFamily="34" charset="-122"/>
                <a:ea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rPr>
              <a:t>本土的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优秀的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外国的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专业的</a:t>
            </a:r>
          </a:p>
        </p:txBody>
      </p:sp>
      <p:sp>
        <p:nvSpPr>
          <p:cNvPr id="7" name="文本框 6"/>
          <p:cNvSpPr txBox="1"/>
          <p:nvPr/>
        </p:nvSpPr>
        <p:spPr>
          <a:xfrm>
            <a:off x="8925028" y="4020088"/>
            <a:ext cx="453970" cy="523220"/>
          </a:xfrm>
          <a:prstGeom prst="rect">
            <a:avLst/>
          </a:prstGeom>
          <a:noFill/>
        </p:spPr>
        <p:txBody>
          <a:bodyPr wrap="non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zh-CN" altLang="en-US"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p:cNvSpPr txBox="1"/>
          <p:nvPr/>
        </p:nvSpPr>
        <p:spPr>
          <a:xfrm>
            <a:off x="762000" y="4952438"/>
            <a:ext cx="10668000"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解析：根据句意“他法语说得确实很好，但是当然不如本地人说得那么流利”，根据题干，</a:t>
            </a:r>
            <a:r>
              <a:rPr lang="en-US" altLang="zh-CN" sz="2400" dirty="0">
                <a:latin typeface="微软雅黑" panose="020B0503020204020204" pitchFamily="34" charset="-122"/>
                <a:ea typeface="微软雅黑" panose="020B0503020204020204" pitchFamily="34" charset="-122"/>
              </a:rPr>
              <a:t>native speaker</a:t>
            </a:r>
            <a:r>
              <a:rPr lang="zh-CN" altLang="en-US" sz="2400" dirty="0">
                <a:latin typeface="微软雅黑" panose="020B0503020204020204" pitchFamily="34" charset="-122"/>
                <a:ea typeface="微软雅黑" panose="020B0503020204020204" pitchFamily="34" charset="-122"/>
              </a:rPr>
              <a:t>是“讲母语的人”，将四个选项分别代入句子，故此题正确答案为：</a:t>
            </a: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par>
                          <p:cTn id="19" fill="hold">
                            <p:stCondLst>
                              <p:cond delay="500"/>
                            </p:stCondLst>
                            <p:childTnLst>
                              <p:par>
                                <p:cTn id="20" presetID="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Graphic spid="2" grpId="0">
        <p:bldAsOne/>
      </p:bldGraphic>
      <p:bldP spid="4" grpId="0"/>
      <p:bldP spid="7" grpId="0"/>
      <p:bldP spid="9"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p>
        </p:txBody>
      </p:sp>
      <p:graphicFrame>
        <p:nvGraphicFramePr>
          <p:cNvPr id="3" name="表格 2"/>
          <p:cNvGraphicFramePr>
            <a:graphicFrameLocks noGrp="1"/>
          </p:cNvGraphicFramePr>
          <p:nvPr>
            <p:custDataLst>
              <p:tags r:id="rId1"/>
            </p:custDataLst>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extLst>
                    <a:ext uri="{9D8B030D-6E8A-4147-A177-3AD203B41FA5}">
                      <a16:colId xmlns:a16="http://schemas.microsoft.com/office/drawing/2014/main" val="20000"/>
                    </a:ext>
                  </a:extLst>
                </a:gridCol>
                <a:gridCol w="3473450">
                  <a:extLst>
                    <a:ext uri="{9D8B030D-6E8A-4147-A177-3AD203B41FA5}">
                      <a16:colId xmlns:a16="http://schemas.microsoft.com/office/drawing/2014/main" val="20001"/>
                    </a:ext>
                  </a:extLst>
                </a:gridCol>
                <a:gridCol w="2150508">
                  <a:extLst>
                    <a:ext uri="{9D8B030D-6E8A-4147-A177-3AD203B41FA5}">
                      <a16:colId xmlns:a16="http://schemas.microsoft.com/office/drawing/2014/main" val="20002"/>
                    </a:ext>
                  </a:extLst>
                </a:gridCol>
                <a:gridCol w="3109031">
                  <a:extLst>
                    <a:ext uri="{9D8B030D-6E8A-4147-A177-3AD203B41FA5}">
                      <a16:colId xmlns:a16="http://schemas.microsoft.com/office/drawing/2014/main" val="20003"/>
                    </a:ext>
                  </a:extLst>
                </a:gridCol>
                <a:gridCol w="1431491">
                  <a:extLst>
                    <a:ext uri="{9D8B030D-6E8A-4147-A177-3AD203B41FA5}">
                      <a16:colId xmlns:a16="http://schemas.microsoft.com/office/drawing/2014/main" val="20004"/>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chemeClr val="accent6"/>
                    </a:solidFill>
                  </a:tcP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nervous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slight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confident </a:t>
                      </a: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careless</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careful </a:t>
                      </a: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mental</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extLst>
                  <a:ext uri="{0D108BD9-81ED-4DB2-BD59-A6C34878D82A}">
                    <a16:rowId xmlns:a16="http://schemas.microsoft.com/office/drawing/2014/main" val="10003"/>
                  </a:ext>
                </a:extLst>
              </a:tr>
              <a:tr h="0">
                <a:tc>
                  <a:txBody>
                    <a:bodyPr/>
                    <a:lstStyle/>
                    <a:p>
                      <a:pPr algn="ctr"/>
                      <a:r>
                        <a:rPr lang="en-US" altLang="zh-CN" sz="2800" dirty="0">
                          <a:latin typeface="微软雅黑" panose="020B0503020204020204" pitchFamily="34" charset="-122"/>
                          <a:ea typeface="微软雅黑" panose="020B0503020204020204" pitchFamily="34" charset="-122"/>
                        </a:rPr>
                        <a:t>10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gradual </a:t>
                      </a: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opp</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4"/>
                  </a:ext>
                </a:extLst>
              </a:tr>
              <a:tr h="439512">
                <a:tc>
                  <a:txBody>
                    <a:bodyPr/>
                    <a:lstStyle/>
                    <a:p>
                      <a:pPr algn="ctr"/>
                      <a:r>
                        <a:rPr lang="en-US" altLang="zh-CN" sz="2800" dirty="0">
                          <a:latin typeface="微软雅黑" panose="020B0503020204020204" pitchFamily="34" charset="-122"/>
                          <a:ea typeface="微软雅黑" panose="020B0503020204020204" pitchFamily="34" charset="-122"/>
                        </a:rPr>
                        <a:t>11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proud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fortunat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extLst>
                  <a:ext uri="{0D108BD9-81ED-4DB2-BD59-A6C34878D82A}">
                    <a16:rowId xmlns:a16="http://schemas.microsoft.com/office/drawing/2014/main" val="10005"/>
                  </a:ext>
                </a:extLst>
              </a:tr>
              <a:tr h="500252">
                <a:tc>
                  <a:txBody>
                    <a:bodyPr/>
                    <a:lstStyle/>
                    <a:p>
                      <a:pPr algn="ctr"/>
                      <a:r>
                        <a:rPr lang="en-US" altLang="zh-CN" sz="2800" dirty="0">
                          <a:latin typeface="微软雅黑" panose="020B0503020204020204" pitchFamily="34" charset="-122"/>
                          <a:ea typeface="微软雅黑" panose="020B0503020204020204" pitchFamily="34" charset="-122"/>
                        </a:rPr>
                        <a:t>12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perfect </a:t>
                      </a: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bitter</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90</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（二）形容词</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p>
        </p:txBody>
      </p:sp>
      <p:graphicFrame>
        <p:nvGraphicFramePr>
          <p:cNvPr id="3" name="表格 2"/>
          <p:cNvGraphicFramePr>
            <a:graphicFrameLocks noGrp="1"/>
          </p:cNvGraphicFramePr>
          <p:nvPr>
            <p:custDataLst>
              <p:tags r:id="rId1"/>
            </p:custDataLst>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extLst>
                    <a:ext uri="{9D8B030D-6E8A-4147-A177-3AD203B41FA5}">
                      <a16:colId xmlns:a16="http://schemas.microsoft.com/office/drawing/2014/main" val="20000"/>
                    </a:ext>
                  </a:extLst>
                </a:gridCol>
                <a:gridCol w="3473545">
                  <a:extLst>
                    <a:ext uri="{9D8B030D-6E8A-4147-A177-3AD203B41FA5}">
                      <a16:colId xmlns:a16="http://schemas.microsoft.com/office/drawing/2014/main" val="20001"/>
                    </a:ext>
                  </a:extLst>
                </a:gridCol>
                <a:gridCol w="2150413">
                  <a:extLst>
                    <a:ext uri="{9D8B030D-6E8A-4147-A177-3AD203B41FA5}">
                      <a16:colId xmlns:a16="http://schemas.microsoft.com/office/drawing/2014/main" val="20002"/>
                    </a:ext>
                  </a:extLst>
                </a:gridCol>
                <a:gridCol w="3109031">
                  <a:extLst>
                    <a:ext uri="{9D8B030D-6E8A-4147-A177-3AD203B41FA5}">
                      <a16:colId xmlns:a16="http://schemas.microsoft.com/office/drawing/2014/main" val="20003"/>
                    </a:ext>
                  </a:extLst>
                </a:gridCol>
                <a:gridCol w="1431491">
                  <a:extLst>
                    <a:ext uri="{9D8B030D-6E8A-4147-A177-3AD203B41FA5}">
                      <a16:colId xmlns:a16="http://schemas.microsoft.com/office/drawing/2014/main" val="20004"/>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chemeClr val="accent6"/>
                    </a:solidFill>
                  </a:tcP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13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strict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special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14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honest </a:t>
                      </a: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attractive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15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strong </a:t>
                      </a: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real</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extLst>
                  <a:ext uri="{0D108BD9-81ED-4DB2-BD59-A6C34878D82A}">
                    <a16:rowId xmlns:a16="http://schemas.microsoft.com/office/drawing/2014/main" val="10003"/>
                  </a:ext>
                </a:extLst>
              </a:tr>
              <a:tr h="0">
                <a:tc>
                  <a:txBody>
                    <a:bodyPr/>
                    <a:lstStyle/>
                    <a:p>
                      <a:pPr algn="ctr"/>
                      <a:r>
                        <a:rPr lang="en-US" altLang="zh-CN" sz="2800" dirty="0">
                          <a:latin typeface="微软雅黑" panose="020B0503020204020204" pitchFamily="34" charset="-122"/>
                          <a:ea typeface="微软雅黑" panose="020B0503020204020204" pitchFamily="34" charset="-122"/>
                        </a:rPr>
                        <a:t>16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increasing </a:t>
                      </a: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native</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4"/>
                  </a:ext>
                </a:extLst>
              </a:tr>
              <a:tr h="439512">
                <a:tc>
                  <a:txBody>
                    <a:bodyPr/>
                    <a:lstStyle/>
                    <a:p>
                      <a:pPr algn="ctr"/>
                      <a:r>
                        <a:rPr lang="en-US" altLang="zh-CN" sz="2800" dirty="0">
                          <a:latin typeface="微软雅黑" panose="020B0503020204020204" pitchFamily="34" charset="-122"/>
                          <a:ea typeface="微软雅黑" panose="020B0503020204020204" pitchFamily="34" charset="-122"/>
                        </a:rPr>
                        <a:t>17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competitive </a:t>
                      </a: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surprised</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extLst>
                  <a:ext uri="{0D108BD9-81ED-4DB2-BD59-A6C34878D82A}">
                    <a16:rowId xmlns:a16="http://schemas.microsoft.com/office/drawing/2014/main" val="10005"/>
                  </a:ext>
                </a:extLst>
              </a:tr>
              <a:tr h="500252">
                <a:tc>
                  <a:txBody>
                    <a:bodyPr/>
                    <a:lstStyle/>
                    <a:p>
                      <a:pPr algn="ctr"/>
                      <a:r>
                        <a:rPr lang="en-US" altLang="zh-CN" sz="2800" dirty="0">
                          <a:latin typeface="微软雅黑" panose="020B0503020204020204" pitchFamily="34" charset="-122"/>
                          <a:ea typeface="微软雅黑" panose="020B0503020204020204" pitchFamily="34" charset="-122"/>
                        </a:rPr>
                        <a:t>18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international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rude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91</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（二）形容词</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p>
        </p:txBody>
      </p:sp>
      <p:graphicFrame>
        <p:nvGraphicFramePr>
          <p:cNvPr id="3" name="表格 2"/>
          <p:cNvGraphicFramePr>
            <a:graphicFrameLocks noGrp="1"/>
          </p:cNvGraphicFramePr>
          <p:nvPr>
            <p:custDataLst>
              <p:tags r:id="rId1"/>
            </p:custDataLst>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extLst>
                    <a:ext uri="{9D8B030D-6E8A-4147-A177-3AD203B41FA5}">
                      <a16:colId xmlns:a16="http://schemas.microsoft.com/office/drawing/2014/main" val="20000"/>
                    </a:ext>
                  </a:extLst>
                </a:gridCol>
                <a:gridCol w="3473545">
                  <a:extLst>
                    <a:ext uri="{9D8B030D-6E8A-4147-A177-3AD203B41FA5}">
                      <a16:colId xmlns:a16="http://schemas.microsoft.com/office/drawing/2014/main" val="20001"/>
                    </a:ext>
                  </a:extLst>
                </a:gridCol>
                <a:gridCol w="2150413">
                  <a:extLst>
                    <a:ext uri="{9D8B030D-6E8A-4147-A177-3AD203B41FA5}">
                      <a16:colId xmlns:a16="http://schemas.microsoft.com/office/drawing/2014/main" val="20002"/>
                    </a:ext>
                  </a:extLst>
                </a:gridCol>
                <a:gridCol w="3109031">
                  <a:extLst>
                    <a:ext uri="{9D8B030D-6E8A-4147-A177-3AD203B41FA5}">
                      <a16:colId xmlns:a16="http://schemas.microsoft.com/office/drawing/2014/main" val="20003"/>
                    </a:ext>
                  </a:extLst>
                </a:gridCol>
                <a:gridCol w="1431491">
                  <a:extLst>
                    <a:ext uri="{9D8B030D-6E8A-4147-A177-3AD203B41FA5}">
                      <a16:colId xmlns:a16="http://schemas.microsoft.com/office/drawing/2014/main" val="20004"/>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chemeClr val="accent6"/>
                    </a:solidFill>
                  </a:tcP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19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especial </a:t>
                      </a: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convenient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20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official </a:t>
                      </a: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simple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21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practical </a:t>
                      </a: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sharp</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extLst>
                  <a:ext uri="{0D108BD9-81ED-4DB2-BD59-A6C34878D82A}">
                    <a16:rowId xmlns:a16="http://schemas.microsoft.com/office/drawing/2014/main" val="10003"/>
                  </a:ext>
                </a:extLst>
              </a:tr>
              <a:tr h="0">
                <a:tc>
                  <a:txBody>
                    <a:bodyPr/>
                    <a:lstStyle/>
                    <a:p>
                      <a:pPr algn="ctr"/>
                      <a:r>
                        <a:rPr lang="en-US" altLang="zh-CN" sz="2800" dirty="0">
                          <a:latin typeface="微软雅黑" panose="020B0503020204020204" pitchFamily="34" charset="-122"/>
                          <a:ea typeface="微软雅黑" panose="020B0503020204020204" pitchFamily="34" charset="-122"/>
                        </a:rPr>
                        <a:t>22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tired </a:t>
                      </a: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competent</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4"/>
                  </a:ext>
                </a:extLst>
              </a:tr>
              <a:tr h="439512">
                <a:tc>
                  <a:txBody>
                    <a:bodyPr/>
                    <a:lstStyle/>
                    <a:p>
                      <a:pPr algn="ctr"/>
                      <a:r>
                        <a:rPr lang="en-US" altLang="zh-CN" sz="2800" dirty="0">
                          <a:latin typeface="微软雅黑" panose="020B0503020204020204" pitchFamily="34" charset="-122"/>
                          <a:ea typeface="微软雅黑" panose="020B0503020204020204" pitchFamily="34" charset="-122"/>
                        </a:rPr>
                        <a:t>23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necessary  </a:t>
                      </a: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national</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extLst>
                  <a:ext uri="{0D108BD9-81ED-4DB2-BD59-A6C34878D82A}">
                    <a16:rowId xmlns:a16="http://schemas.microsoft.com/office/drawing/2014/main" val="10005"/>
                  </a:ext>
                </a:extLst>
              </a:tr>
              <a:tr h="500252">
                <a:tc>
                  <a:txBody>
                    <a:bodyPr/>
                    <a:lstStyle/>
                    <a:p>
                      <a:pPr algn="ctr"/>
                      <a:r>
                        <a:rPr lang="en-US" altLang="zh-CN" sz="2800" dirty="0">
                          <a:latin typeface="微软雅黑" panose="020B0503020204020204" pitchFamily="34" charset="-122"/>
                          <a:ea typeface="微软雅黑" panose="020B0503020204020204" pitchFamily="34" charset="-122"/>
                        </a:rPr>
                        <a:t>24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considerate </a:t>
                      </a: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surprising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92</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（二）形容词</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a:t>
            </a:r>
            <a:r>
              <a:rPr lang="zh-CN" altLang="en-US" sz="2800" b="1" dirty="0">
                <a:latin typeface="微软雅黑" panose="020B0503020204020204" pitchFamily="34" charset="-122"/>
                <a:ea typeface="微软雅黑" panose="020B0503020204020204" pitchFamily="34" charset="-122"/>
              </a:rPr>
              <a:t>请根据英文单词补充对应的中文意思并填入下面的表中。</a:t>
            </a:r>
          </a:p>
        </p:txBody>
      </p:sp>
      <p:graphicFrame>
        <p:nvGraphicFramePr>
          <p:cNvPr id="3" name="表格 2"/>
          <p:cNvGraphicFramePr>
            <a:graphicFrameLocks noGrp="1"/>
          </p:cNvGraphicFramePr>
          <p:nvPr>
            <p:custDataLst>
              <p:tags r:id="rId1"/>
            </p:custDataLst>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extLst>
                    <a:ext uri="{9D8B030D-6E8A-4147-A177-3AD203B41FA5}">
                      <a16:colId xmlns:a16="http://schemas.microsoft.com/office/drawing/2014/main" val="20000"/>
                    </a:ext>
                  </a:extLst>
                </a:gridCol>
                <a:gridCol w="3473545">
                  <a:extLst>
                    <a:ext uri="{9D8B030D-6E8A-4147-A177-3AD203B41FA5}">
                      <a16:colId xmlns:a16="http://schemas.microsoft.com/office/drawing/2014/main" val="20001"/>
                    </a:ext>
                  </a:extLst>
                </a:gridCol>
                <a:gridCol w="2150413">
                  <a:extLst>
                    <a:ext uri="{9D8B030D-6E8A-4147-A177-3AD203B41FA5}">
                      <a16:colId xmlns:a16="http://schemas.microsoft.com/office/drawing/2014/main" val="20002"/>
                    </a:ext>
                  </a:extLst>
                </a:gridCol>
                <a:gridCol w="3109031">
                  <a:extLst>
                    <a:ext uri="{9D8B030D-6E8A-4147-A177-3AD203B41FA5}">
                      <a16:colId xmlns:a16="http://schemas.microsoft.com/office/drawing/2014/main" val="20003"/>
                    </a:ext>
                  </a:extLst>
                </a:gridCol>
                <a:gridCol w="1431491">
                  <a:extLst>
                    <a:ext uri="{9D8B030D-6E8A-4147-A177-3AD203B41FA5}">
                      <a16:colId xmlns:a16="http://schemas.microsoft.com/office/drawing/2014/main" val="20004"/>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chemeClr val="accent6"/>
                    </a:solidFill>
                  </a:tcP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25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sudden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typical </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26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recent </a:t>
                      </a: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total</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27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negative </a:t>
                      </a: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immediate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extLst>
                  <a:ext uri="{0D108BD9-81ED-4DB2-BD59-A6C34878D82A}">
                    <a16:rowId xmlns:a16="http://schemas.microsoft.com/office/drawing/2014/main" val="10003"/>
                  </a:ext>
                </a:extLst>
              </a:tr>
              <a:tr h="0">
                <a:tc>
                  <a:txBody>
                    <a:bodyPr/>
                    <a:lstStyle/>
                    <a:p>
                      <a:pPr algn="ctr"/>
                      <a:r>
                        <a:rPr lang="en-US" altLang="zh-CN" sz="2800" dirty="0">
                          <a:latin typeface="微软雅黑" panose="020B0503020204020204" pitchFamily="34" charset="-122"/>
                          <a:ea typeface="微软雅黑" panose="020B0503020204020204" pitchFamily="34" charset="-122"/>
                        </a:rPr>
                        <a:t>28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unusual </a:t>
                      </a: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unfortunate</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4"/>
                  </a:ext>
                </a:extLst>
              </a:tr>
              <a:tr h="439512">
                <a:tc>
                  <a:txBody>
                    <a:bodyPr/>
                    <a:lstStyle/>
                    <a:p>
                      <a:pPr algn="ctr"/>
                      <a:r>
                        <a:rPr lang="en-US" altLang="zh-CN" sz="2800" dirty="0">
                          <a:latin typeface="微软雅黑" panose="020B0503020204020204" pitchFamily="34" charset="-122"/>
                          <a:ea typeface="微软雅黑" panose="020B0503020204020204" pitchFamily="34" charset="-122"/>
                        </a:rPr>
                        <a:t>29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live </a:t>
                      </a: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sym typeface="+mn-ea"/>
                        </a:rPr>
                        <a:t>gentle</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extLst>
                  <a:ext uri="{0D108BD9-81ED-4DB2-BD59-A6C34878D82A}">
                    <a16:rowId xmlns:a16="http://schemas.microsoft.com/office/drawing/2014/main" val="10005"/>
                  </a:ext>
                </a:extLst>
              </a:tr>
              <a:tr h="500252">
                <a:tc>
                  <a:txBody>
                    <a:bodyPr/>
                    <a:lstStyle/>
                    <a:p>
                      <a:pPr algn="ctr"/>
                      <a:r>
                        <a:rPr lang="en-US" altLang="zh-CN" sz="2800" dirty="0">
                          <a:latin typeface="微软雅黑" panose="020B0503020204020204" pitchFamily="34" charset="-122"/>
                          <a:ea typeface="微软雅黑" panose="020B0503020204020204" pitchFamily="34" charset="-122"/>
                        </a:rPr>
                        <a:t>30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en-US" altLang="zh-CN" sz="2800" dirty="0">
                          <a:latin typeface="微软雅黑" panose="020B0503020204020204" pitchFamily="34" charset="-122"/>
                          <a:ea typeface="微软雅黑" panose="020B0503020204020204" pitchFamily="34" charset="-122"/>
                        </a:rPr>
                        <a:t>usefu</a:t>
                      </a: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93</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（二）形容词</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请根据中文意思补充对应的英文单词并填入下面的表中。</a:t>
            </a:r>
          </a:p>
        </p:txBody>
      </p:sp>
      <p:graphicFrame>
        <p:nvGraphicFramePr>
          <p:cNvPr id="3" name="表格 2"/>
          <p:cNvGraphicFramePr>
            <a:graphicFrameLocks noGrp="1"/>
          </p:cNvGraphicFramePr>
          <p:nvPr>
            <p:custDataLst>
              <p:tags r:id="rId1"/>
            </p:custDataLst>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extLst>
                    <a:ext uri="{9D8B030D-6E8A-4147-A177-3AD203B41FA5}">
                      <a16:colId xmlns:a16="http://schemas.microsoft.com/office/drawing/2014/main" val="20000"/>
                    </a:ext>
                  </a:extLst>
                </a:gridCol>
                <a:gridCol w="3473545">
                  <a:extLst>
                    <a:ext uri="{9D8B030D-6E8A-4147-A177-3AD203B41FA5}">
                      <a16:colId xmlns:a16="http://schemas.microsoft.com/office/drawing/2014/main" val="20001"/>
                    </a:ext>
                  </a:extLst>
                </a:gridCol>
                <a:gridCol w="2150413">
                  <a:extLst>
                    <a:ext uri="{9D8B030D-6E8A-4147-A177-3AD203B41FA5}">
                      <a16:colId xmlns:a16="http://schemas.microsoft.com/office/drawing/2014/main" val="20002"/>
                    </a:ext>
                  </a:extLst>
                </a:gridCol>
                <a:gridCol w="3109031">
                  <a:extLst>
                    <a:ext uri="{9D8B030D-6E8A-4147-A177-3AD203B41FA5}">
                      <a16:colId xmlns:a16="http://schemas.microsoft.com/office/drawing/2014/main" val="20003"/>
                    </a:ext>
                  </a:extLst>
                </a:gridCol>
                <a:gridCol w="1431491">
                  <a:extLst>
                    <a:ext uri="{9D8B030D-6E8A-4147-A177-3AD203B41FA5}">
                      <a16:colId xmlns:a16="http://schemas.microsoft.com/office/drawing/2014/main" val="20004"/>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chemeClr val="accent6"/>
                    </a:solidFill>
                  </a:tcP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担心的，焦虑的</a:t>
                      </a: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完美的，完好的</a:t>
                      </a: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负责的</a:t>
                      </a: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仅仅的</a:t>
                      </a:r>
                    </a:p>
                  </a:txBody>
                  <a:tcPr anchor="ctr">
                    <a:solidFill>
                      <a:schemeClr val="accent6">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值得的</a:t>
                      </a: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有害的</a:t>
                      </a: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extLst>
                  <a:ext uri="{0D108BD9-81ED-4DB2-BD59-A6C34878D82A}">
                    <a16:rowId xmlns:a16="http://schemas.microsoft.com/office/drawing/2014/main" val="10003"/>
                  </a:ext>
                </a:extLst>
              </a:tr>
              <a:tr h="0">
                <a:tc>
                  <a:txBody>
                    <a:bodyPr/>
                    <a:lstStyle/>
                    <a:p>
                      <a:pPr algn="ctr"/>
                      <a:r>
                        <a:rPr lang="en-US" altLang="zh-CN" sz="2800" dirty="0">
                          <a:latin typeface="微软雅黑" panose="020B0503020204020204" pitchFamily="34" charset="-122"/>
                          <a:ea typeface="微软雅黑" panose="020B0503020204020204" pitchFamily="34" charset="-122"/>
                        </a:rPr>
                        <a:t>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相当大的</a:t>
                      </a: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b="0" dirty="0">
                          <a:latin typeface="微软雅黑" panose="020B0503020204020204" pitchFamily="34" charset="-122"/>
                          <a:ea typeface="微软雅黑" panose="020B0503020204020204" pitchFamily="34" charset="-122"/>
                        </a:rPr>
                        <a:t>传统的</a:t>
                      </a: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4"/>
                  </a:ext>
                </a:extLst>
              </a:tr>
              <a:tr h="439512">
                <a:tc>
                  <a:txBody>
                    <a:bodyPr/>
                    <a:lstStyle/>
                    <a:p>
                      <a:pPr algn="ctr"/>
                      <a:r>
                        <a:rPr lang="en-US" altLang="zh-CN" sz="2800" dirty="0">
                          <a:latin typeface="微软雅黑" panose="020B0503020204020204" pitchFamily="34" charset="-122"/>
                          <a:ea typeface="微软雅黑" panose="020B0503020204020204" pitchFamily="34" charset="-122"/>
                        </a:rPr>
                        <a:t>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渴望的，迫切的</a:t>
                      </a: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积极的，乐观的</a:t>
                      </a:r>
                    </a:p>
                  </a:txBody>
                  <a:tcPr anchor="ctr">
                    <a:solidFill>
                      <a:schemeClr val="accent6">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extLst>
                  <a:ext uri="{0D108BD9-81ED-4DB2-BD59-A6C34878D82A}">
                    <a16:rowId xmlns:a16="http://schemas.microsoft.com/office/drawing/2014/main" val="10005"/>
                  </a:ext>
                </a:extLst>
              </a:tr>
              <a:tr h="500252">
                <a:tc>
                  <a:txBody>
                    <a:bodyPr/>
                    <a:lstStyle/>
                    <a:p>
                      <a:pPr algn="ctr"/>
                      <a:r>
                        <a:rPr lang="en-US" altLang="zh-CN" sz="2800" dirty="0">
                          <a:latin typeface="微软雅黑" panose="020B0503020204020204" pitchFamily="34" charset="-122"/>
                          <a:ea typeface="微软雅黑" panose="020B0503020204020204" pitchFamily="34" charset="-122"/>
                        </a:rPr>
                        <a:t>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健康的</a:t>
                      </a: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通常的</a:t>
                      </a: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94</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（二）形容词</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请根据中文意思补充对应的英文单词并填入下面的表中。</a:t>
            </a:r>
          </a:p>
        </p:txBody>
      </p:sp>
      <p:graphicFrame>
        <p:nvGraphicFramePr>
          <p:cNvPr id="3" name="表格 2"/>
          <p:cNvGraphicFramePr>
            <a:graphicFrameLocks noGrp="1"/>
          </p:cNvGraphicFramePr>
          <p:nvPr>
            <p:custDataLst>
              <p:tags r:id="rId1"/>
            </p:custDataLst>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extLst>
                    <a:ext uri="{9D8B030D-6E8A-4147-A177-3AD203B41FA5}">
                      <a16:colId xmlns:a16="http://schemas.microsoft.com/office/drawing/2014/main" val="20000"/>
                    </a:ext>
                  </a:extLst>
                </a:gridCol>
                <a:gridCol w="3473545">
                  <a:extLst>
                    <a:ext uri="{9D8B030D-6E8A-4147-A177-3AD203B41FA5}">
                      <a16:colId xmlns:a16="http://schemas.microsoft.com/office/drawing/2014/main" val="20001"/>
                    </a:ext>
                  </a:extLst>
                </a:gridCol>
                <a:gridCol w="2150413">
                  <a:extLst>
                    <a:ext uri="{9D8B030D-6E8A-4147-A177-3AD203B41FA5}">
                      <a16:colId xmlns:a16="http://schemas.microsoft.com/office/drawing/2014/main" val="20002"/>
                    </a:ext>
                  </a:extLst>
                </a:gridCol>
                <a:gridCol w="3109031">
                  <a:extLst>
                    <a:ext uri="{9D8B030D-6E8A-4147-A177-3AD203B41FA5}">
                      <a16:colId xmlns:a16="http://schemas.microsoft.com/office/drawing/2014/main" val="20003"/>
                    </a:ext>
                  </a:extLst>
                </a:gridCol>
                <a:gridCol w="1431491">
                  <a:extLst>
                    <a:ext uri="{9D8B030D-6E8A-4147-A177-3AD203B41FA5}">
                      <a16:colId xmlns:a16="http://schemas.microsoft.com/office/drawing/2014/main" val="20004"/>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chemeClr val="accent6"/>
                    </a:solidFill>
                  </a:tcPr>
                </a:tc>
                <a:extLst>
                  <a:ext uri="{0D108BD9-81ED-4DB2-BD59-A6C34878D82A}">
                    <a16:rowId xmlns:a16="http://schemas.microsoft.com/office/drawing/2014/main" val="10000"/>
                  </a:ext>
                </a:extLst>
              </a:tr>
              <a:tr h="518160">
                <a:tc>
                  <a:txBody>
                    <a:bodyPr/>
                    <a:lstStyle/>
                    <a:p>
                      <a:pPr algn="ctr"/>
                      <a:r>
                        <a:rPr lang="en-US" altLang="zh-CN" sz="2800" dirty="0">
                          <a:latin typeface="微软雅黑" panose="020B0503020204020204" pitchFamily="34" charset="-122"/>
                          <a:ea typeface="微软雅黑" panose="020B0503020204020204" pitchFamily="34" charset="-122"/>
                        </a:rPr>
                        <a:t>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紧张的 </a:t>
                      </a: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轻微的，稍微的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自信的，有信心的 </a:t>
                      </a: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粗心的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细心的 </a:t>
                      </a: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精神的，脑力的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extLst>
                  <a:ext uri="{0D108BD9-81ED-4DB2-BD59-A6C34878D82A}">
                    <a16:rowId xmlns:a16="http://schemas.microsoft.com/office/drawing/2014/main" val="10003"/>
                  </a:ext>
                </a:extLst>
              </a:tr>
              <a:tr h="518160">
                <a:tc>
                  <a:txBody>
                    <a:bodyPr/>
                    <a:lstStyle/>
                    <a:p>
                      <a:pPr algn="ctr"/>
                      <a:r>
                        <a:rPr lang="en-US" altLang="zh-CN" sz="2800" dirty="0">
                          <a:latin typeface="微软雅黑" panose="020B0503020204020204" pitchFamily="34" charset="-122"/>
                          <a:ea typeface="微软雅黑" panose="020B0503020204020204" pitchFamily="34" charset="-122"/>
                        </a:rPr>
                        <a:t>10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逐渐的 </a:t>
                      </a: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相反的</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4"/>
                  </a:ext>
                </a:extLst>
              </a:tr>
              <a:tr h="439512">
                <a:tc>
                  <a:txBody>
                    <a:bodyPr/>
                    <a:lstStyle/>
                    <a:p>
                      <a:pPr algn="ctr"/>
                      <a:r>
                        <a:rPr lang="en-US" altLang="zh-CN" sz="2800" dirty="0">
                          <a:latin typeface="微软雅黑" panose="020B0503020204020204" pitchFamily="34" charset="-122"/>
                          <a:ea typeface="微软雅黑" panose="020B0503020204020204" pitchFamily="34" charset="-122"/>
                        </a:rPr>
                        <a:t>11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自豪的 </a:t>
                      </a: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幸运的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extLst>
                  <a:ext uri="{0D108BD9-81ED-4DB2-BD59-A6C34878D82A}">
                    <a16:rowId xmlns:a16="http://schemas.microsoft.com/office/drawing/2014/main" val="10005"/>
                  </a:ext>
                </a:extLst>
              </a:tr>
              <a:tr h="500252">
                <a:tc>
                  <a:txBody>
                    <a:bodyPr/>
                    <a:lstStyle/>
                    <a:p>
                      <a:pPr algn="ctr"/>
                      <a:r>
                        <a:rPr lang="en-US" altLang="zh-CN" sz="2800" dirty="0">
                          <a:latin typeface="微软雅黑" panose="020B0503020204020204" pitchFamily="34" charset="-122"/>
                          <a:ea typeface="微软雅黑" panose="020B0503020204020204" pitchFamily="34" charset="-122"/>
                        </a:rPr>
                        <a:t>12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完美的 </a:t>
                      </a: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苦的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95</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（二）形容词</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请根据中文意思补充对应的英文单词并填入下面的表中。</a:t>
            </a:r>
          </a:p>
        </p:txBody>
      </p:sp>
      <p:graphicFrame>
        <p:nvGraphicFramePr>
          <p:cNvPr id="3" name="表格 2"/>
          <p:cNvGraphicFramePr>
            <a:graphicFrameLocks noGrp="1"/>
          </p:cNvGraphicFramePr>
          <p:nvPr>
            <p:custDataLst>
              <p:tags r:id="rId1"/>
            </p:custDataLst>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extLst>
                    <a:ext uri="{9D8B030D-6E8A-4147-A177-3AD203B41FA5}">
                      <a16:colId xmlns:a16="http://schemas.microsoft.com/office/drawing/2014/main" val="20000"/>
                    </a:ext>
                  </a:extLst>
                </a:gridCol>
                <a:gridCol w="3473545">
                  <a:extLst>
                    <a:ext uri="{9D8B030D-6E8A-4147-A177-3AD203B41FA5}">
                      <a16:colId xmlns:a16="http://schemas.microsoft.com/office/drawing/2014/main" val="20001"/>
                    </a:ext>
                  </a:extLst>
                </a:gridCol>
                <a:gridCol w="2150413">
                  <a:extLst>
                    <a:ext uri="{9D8B030D-6E8A-4147-A177-3AD203B41FA5}">
                      <a16:colId xmlns:a16="http://schemas.microsoft.com/office/drawing/2014/main" val="20002"/>
                    </a:ext>
                  </a:extLst>
                </a:gridCol>
                <a:gridCol w="3109031">
                  <a:extLst>
                    <a:ext uri="{9D8B030D-6E8A-4147-A177-3AD203B41FA5}">
                      <a16:colId xmlns:a16="http://schemas.microsoft.com/office/drawing/2014/main" val="20003"/>
                    </a:ext>
                  </a:extLst>
                </a:gridCol>
                <a:gridCol w="1431491">
                  <a:extLst>
                    <a:ext uri="{9D8B030D-6E8A-4147-A177-3AD203B41FA5}">
                      <a16:colId xmlns:a16="http://schemas.microsoft.com/office/drawing/2014/main" val="20004"/>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chemeClr val="accent6"/>
                    </a:solidFill>
                  </a:tcP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13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严格的 </a:t>
                      </a: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特别的，专门的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14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诚实的 </a:t>
                      </a: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有魅力的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15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强壮的 </a:t>
                      </a: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真实的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extLst>
                  <a:ext uri="{0D108BD9-81ED-4DB2-BD59-A6C34878D82A}">
                    <a16:rowId xmlns:a16="http://schemas.microsoft.com/office/drawing/2014/main" val="10003"/>
                  </a:ext>
                </a:extLst>
              </a:tr>
              <a:tr h="0">
                <a:tc>
                  <a:txBody>
                    <a:bodyPr/>
                    <a:lstStyle/>
                    <a:p>
                      <a:pPr algn="ctr"/>
                      <a:r>
                        <a:rPr lang="en-US" altLang="zh-CN" sz="2800" dirty="0">
                          <a:latin typeface="微软雅黑" panose="020B0503020204020204" pitchFamily="34" charset="-122"/>
                          <a:ea typeface="微软雅黑" panose="020B0503020204020204" pitchFamily="34" charset="-122"/>
                        </a:rPr>
                        <a:t>16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增长的 </a:t>
                      </a: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本土的</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4"/>
                  </a:ext>
                </a:extLst>
              </a:tr>
              <a:tr h="439512">
                <a:tc>
                  <a:txBody>
                    <a:bodyPr/>
                    <a:lstStyle/>
                    <a:p>
                      <a:pPr algn="ctr"/>
                      <a:r>
                        <a:rPr lang="en-US" altLang="zh-CN" sz="2800" dirty="0">
                          <a:latin typeface="微软雅黑" panose="020B0503020204020204" pitchFamily="34" charset="-122"/>
                          <a:ea typeface="微软雅黑" panose="020B0503020204020204" pitchFamily="34" charset="-122"/>
                        </a:rPr>
                        <a:t>17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竞争的 </a:t>
                      </a: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感到惊讶的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extLst>
                  <a:ext uri="{0D108BD9-81ED-4DB2-BD59-A6C34878D82A}">
                    <a16:rowId xmlns:a16="http://schemas.microsoft.com/office/drawing/2014/main" val="10005"/>
                  </a:ext>
                </a:extLst>
              </a:tr>
              <a:tr h="500252">
                <a:tc>
                  <a:txBody>
                    <a:bodyPr/>
                    <a:lstStyle/>
                    <a:p>
                      <a:pPr algn="ctr"/>
                      <a:r>
                        <a:rPr lang="en-US" altLang="zh-CN" sz="2800" dirty="0">
                          <a:latin typeface="微软雅黑" panose="020B0503020204020204" pitchFamily="34" charset="-122"/>
                          <a:ea typeface="微软雅黑" panose="020B0503020204020204" pitchFamily="34" charset="-122"/>
                        </a:rPr>
                        <a:t>18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国际的 </a:t>
                      </a: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粗鲁的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96</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（二）形容词</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请根据中文意思补充对应的英文单词并填入下面的表中。</a:t>
            </a:r>
          </a:p>
        </p:txBody>
      </p:sp>
      <p:graphicFrame>
        <p:nvGraphicFramePr>
          <p:cNvPr id="3" name="表格 2"/>
          <p:cNvGraphicFramePr>
            <a:graphicFrameLocks noGrp="1"/>
          </p:cNvGraphicFramePr>
          <p:nvPr>
            <p:custDataLst>
              <p:tags r:id="rId1"/>
            </p:custDataLst>
          </p:nvPr>
        </p:nvGraphicFramePr>
        <p:xfrm>
          <a:off x="230037" y="1950215"/>
          <a:ext cx="11352364" cy="3922291"/>
        </p:xfrm>
        <a:graphic>
          <a:graphicData uri="http://schemas.openxmlformats.org/drawingml/2006/table">
            <a:tbl>
              <a:tblPr firstRow="1" bandRow="1">
                <a:tableStyleId>{284E427A-3D55-4303-BF80-6455036E1DE7}</a:tableStyleId>
              </a:tblPr>
              <a:tblGrid>
                <a:gridCol w="1187884">
                  <a:extLst>
                    <a:ext uri="{9D8B030D-6E8A-4147-A177-3AD203B41FA5}">
                      <a16:colId xmlns:a16="http://schemas.microsoft.com/office/drawing/2014/main" val="20000"/>
                    </a:ext>
                  </a:extLst>
                </a:gridCol>
                <a:gridCol w="3473545">
                  <a:extLst>
                    <a:ext uri="{9D8B030D-6E8A-4147-A177-3AD203B41FA5}">
                      <a16:colId xmlns:a16="http://schemas.microsoft.com/office/drawing/2014/main" val="20001"/>
                    </a:ext>
                  </a:extLst>
                </a:gridCol>
                <a:gridCol w="2150413">
                  <a:extLst>
                    <a:ext uri="{9D8B030D-6E8A-4147-A177-3AD203B41FA5}">
                      <a16:colId xmlns:a16="http://schemas.microsoft.com/office/drawing/2014/main" val="20002"/>
                    </a:ext>
                  </a:extLst>
                </a:gridCol>
                <a:gridCol w="3109031">
                  <a:extLst>
                    <a:ext uri="{9D8B030D-6E8A-4147-A177-3AD203B41FA5}">
                      <a16:colId xmlns:a16="http://schemas.microsoft.com/office/drawing/2014/main" val="20003"/>
                    </a:ext>
                  </a:extLst>
                </a:gridCol>
                <a:gridCol w="1431491">
                  <a:extLst>
                    <a:ext uri="{9D8B030D-6E8A-4147-A177-3AD203B41FA5}">
                      <a16:colId xmlns:a16="http://schemas.microsoft.com/office/drawing/2014/main" val="20004"/>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chemeClr val="accent6"/>
                    </a:solidFill>
                  </a:tcP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19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特别的，特有的 </a:t>
                      </a: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方便的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20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正式的，官方的 </a:t>
                      </a: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简单的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2"/>
                  </a:ext>
                </a:extLst>
              </a:tr>
              <a:tr h="432545">
                <a:tc>
                  <a:txBody>
                    <a:bodyPr/>
                    <a:lstStyle/>
                    <a:p>
                      <a:pPr algn="ctr"/>
                      <a:r>
                        <a:rPr lang="en-US" altLang="zh-CN" sz="2800" dirty="0">
                          <a:latin typeface="微软雅黑" panose="020B0503020204020204" pitchFamily="34" charset="-122"/>
                          <a:ea typeface="微软雅黑" panose="020B0503020204020204" pitchFamily="34" charset="-122"/>
                        </a:rPr>
                        <a:t>21</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实用的 </a:t>
                      </a: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尖锐的，灵敏的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extLst>
                  <a:ext uri="{0D108BD9-81ED-4DB2-BD59-A6C34878D82A}">
                    <a16:rowId xmlns:a16="http://schemas.microsoft.com/office/drawing/2014/main" val="10003"/>
                  </a:ext>
                </a:extLst>
              </a:tr>
              <a:tr h="518160">
                <a:tc>
                  <a:txBody>
                    <a:bodyPr/>
                    <a:lstStyle/>
                    <a:p>
                      <a:pPr algn="ctr"/>
                      <a:r>
                        <a:rPr lang="en-US" altLang="zh-CN" sz="2800" dirty="0">
                          <a:latin typeface="微软雅黑" panose="020B0503020204020204" pitchFamily="34" charset="-122"/>
                          <a:ea typeface="微软雅黑" panose="020B0503020204020204" pitchFamily="34" charset="-122"/>
                        </a:rPr>
                        <a:t>22</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疲惫的 </a:t>
                      </a: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胜任的</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4"/>
                  </a:ext>
                </a:extLst>
              </a:tr>
              <a:tr h="664210">
                <a:tc>
                  <a:txBody>
                    <a:bodyPr/>
                    <a:lstStyle/>
                    <a:p>
                      <a:pPr algn="ctr"/>
                      <a:r>
                        <a:rPr lang="en-US" altLang="zh-CN" sz="2800" dirty="0">
                          <a:latin typeface="微软雅黑" panose="020B0503020204020204" pitchFamily="34" charset="-122"/>
                          <a:ea typeface="微软雅黑" panose="020B0503020204020204" pitchFamily="34" charset="-122"/>
                        </a:rPr>
                        <a:t>23</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必要的，必需的 </a:t>
                      </a: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民族的，国家的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extLst>
                  <a:ext uri="{0D108BD9-81ED-4DB2-BD59-A6C34878D82A}">
                    <a16:rowId xmlns:a16="http://schemas.microsoft.com/office/drawing/2014/main" val="10005"/>
                  </a:ext>
                </a:extLst>
              </a:tr>
              <a:tr h="500252">
                <a:tc>
                  <a:txBody>
                    <a:bodyPr/>
                    <a:lstStyle/>
                    <a:p>
                      <a:pPr algn="ctr"/>
                      <a:r>
                        <a:rPr lang="en-US" altLang="zh-CN" sz="2800" dirty="0">
                          <a:latin typeface="微软雅黑" panose="020B0503020204020204" pitchFamily="34" charset="-122"/>
                          <a:ea typeface="微软雅黑" panose="020B0503020204020204" pitchFamily="34" charset="-122"/>
                        </a:rPr>
                        <a:t>24</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考虑周到的 </a:t>
                      </a: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令人惊讶的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97</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（二）形容词</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41539" y="1290473"/>
            <a:ext cx="10299940"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a:t>
            </a:r>
            <a:r>
              <a:rPr lang="zh-CN" altLang="en-US" sz="2800" b="1" dirty="0">
                <a:latin typeface="微软雅黑" panose="020B0503020204020204" pitchFamily="34" charset="-122"/>
                <a:ea typeface="微软雅黑" panose="020B0503020204020204" pitchFamily="34" charset="-122"/>
              </a:rPr>
              <a:t>请根据中文意思补充对应的英文单词并填入下面的表中。</a:t>
            </a:r>
          </a:p>
        </p:txBody>
      </p:sp>
      <p:graphicFrame>
        <p:nvGraphicFramePr>
          <p:cNvPr id="3" name="表格 2"/>
          <p:cNvGraphicFramePr>
            <a:graphicFrameLocks noGrp="1"/>
          </p:cNvGraphicFramePr>
          <p:nvPr>
            <p:custDataLst>
              <p:tags r:id="rId1"/>
            </p:custDataLst>
          </p:nvPr>
        </p:nvGraphicFramePr>
        <p:xfrm>
          <a:off x="230037" y="1950215"/>
          <a:ext cx="11352364" cy="3776241"/>
        </p:xfrm>
        <a:graphic>
          <a:graphicData uri="http://schemas.openxmlformats.org/drawingml/2006/table">
            <a:tbl>
              <a:tblPr firstRow="1" bandRow="1">
                <a:tableStyleId>{284E427A-3D55-4303-BF80-6455036E1DE7}</a:tableStyleId>
              </a:tblPr>
              <a:tblGrid>
                <a:gridCol w="1187884">
                  <a:extLst>
                    <a:ext uri="{9D8B030D-6E8A-4147-A177-3AD203B41FA5}">
                      <a16:colId xmlns:a16="http://schemas.microsoft.com/office/drawing/2014/main" val="20000"/>
                    </a:ext>
                  </a:extLst>
                </a:gridCol>
                <a:gridCol w="3473545">
                  <a:extLst>
                    <a:ext uri="{9D8B030D-6E8A-4147-A177-3AD203B41FA5}">
                      <a16:colId xmlns:a16="http://schemas.microsoft.com/office/drawing/2014/main" val="20001"/>
                    </a:ext>
                  </a:extLst>
                </a:gridCol>
                <a:gridCol w="2150413">
                  <a:extLst>
                    <a:ext uri="{9D8B030D-6E8A-4147-A177-3AD203B41FA5}">
                      <a16:colId xmlns:a16="http://schemas.microsoft.com/office/drawing/2014/main" val="20002"/>
                    </a:ext>
                  </a:extLst>
                </a:gridCol>
                <a:gridCol w="3109031">
                  <a:extLst>
                    <a:ext uri="{9D8B030D-6E8A-4147-A177-3AD203B41FA5}">
                      <a16:colId xmlns:a16="http://schemas.microsoft.com/office/drawing/2014/main" val="20003"/>
                    </a:ext>
                  </a:extLst>
                </a:gridCol>
                <a:gridCol w="1431491">
                  <a:extLst>
                    <a:ext uri="{9D8B030D-6E8A-4147-A177-3AD203B41FA5}">
                      <a16:colId xmlns:a16="http://schemas.microsoft.com/office/drawing/2014/main" val="20004"/>
                    </a:ext>
                  </a:extLst>
                </a:gridCol>
              </a:tblGrid>
              <a:tr h="667281">
                <a:tc>
                  <a:txBody>
                    <a:bodyPr/>
                    <a:lstStyle/>
                    <a:p>
                      <a:pPr algn="ctr"/>
                      <a:r>
                        <a:rPr lang="en-US" altLang="zh-CN" sz="2800" dirty="0">
                          <a:latin typeface="微软雅黑" panose="020B0503020204020204" pitchFamily="34" charset="-122"/>
                          <a:ea typeface="微软雅黑" panose="020B0503020204020204" pitchFamily="34" charset="-122"/>
                        </a:rPr>
                        <a:t>No.</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中文</a:t>
                      </a:r>
                    </a:p>
                  </a:txBody>
                  <a:tcPr anchor="ctr">
                    <a:solidFill>
                      <a:schemeClr val="accent6"/>
                    </a:solidFill>
                  </a:tcPr>
                </a:tc>
                <a:tc>
                  <a:txBody>
                    <a:bodyPr/>
                    <a:lstStyle/>
                    <a:p>
                      <a:pPr algn="ctr"/>
                      <a:r>
                        <a:rPr lang="zh-CN" altLang="en-US" sz="2800" dirty="0">
                          <a:latin typeface="微软雅黑" panose="020B0503020204020204" pitchFamily="34" charset="-122"/>
                          <a:ea typeface="微软雅黑" panose="020B0503020204020204" pitchFamily="34" charset="-122"/>
                        </a:rPr>
                        <a:t>英文</a:t>
                      </a:r>
                    </a:p>
                  </a:txBody>
                  <a:tcPr anchor="ctr">
                    <a:solidFill>
                      <a:schemeClr val="accent6"/>
                    </a:solidFill>
                  </a:tcPr>
                </a:tc>
                <a:extLst>
                  <a:ext uri="{0D108BD9-81ED-4DB2-BD59-A6C34878D82A}">
                    <a16:rowId xmlns:a16="http://schemas.microsoft.com/office/drawing/2014/main" val="10000"/>
                  </a:ext>
                </a:extLst>
              </a:tr>
              <a:tr h="434523">
                <a:tc>
                  <a:txBody>
                    <a:bodyPr/>
                    <a:lstStyle/>
                    <a:p>
                      <a:pPr algn="ctr"/>
                      <a:r>
                        <a:rPr lang="en-US" altLang="zh-CN" sz="2800" dirty="0">
                          <a:latin typeface="微软雅黑" panose="020B0503020204020204" pitchFamily="34" charset="-122"/>
                          <a:ea typeface="微软雅黑" panose="020B0503020204020204" pitchFamily="34" charset="-122"/>
                        </a:rPr>
                        <a:t>25</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突然的 </a:t>
                      </a: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典型的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extLst>
                  <a:ext uri="{0D108BD9-81ED-4DB2-BD59-A6C34878D82A}">
                    <a16:rowId xmlns:a16="http://schemas.microsoft.com/office/drawing/2014/main" val="10001"/>
                  </a:ext>
                </a:extLst>
              </a:tr>
              <a:tr h="157070">
                <a:tc>
                  <a:txBody>
                    <a:bodyPr/>
                    <a:lstStyle/>
                    <a:p>
                      <a:pPr algn="ctr"/>
                      <a:r>
                        <a:rPr lang="en-US" altLang="zh-CN" sz="2800" dirty="0">
                          <a:latin typeface="微软雅黑" panose="020B0503020204020204" pitchFamily="34" charset="-122"/>
                          <a:ea typeface="微软雅黑" panose="020B0503020204020204" pitchFamily="34" charset="-122"/>
                        </a:rPr>
                        <a:t>26</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最近的 </a:t>
                      </a: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总共的，完全的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2"/>
                  </a:ext>
                </a:extLst>
              </a:tr>
              <a:tr h="518160">
                <a:tc>
                  <a:txBody>
                    <a:bodyPr/>
                    <a:lstStyle/>
                    <a:p>
                      <a:pPr algn="ctr"/>
                      <a:r>
                        <a:rPr lang="en-US" altLang="zh-CN" sz="2800" dirty="0">
                          <a:latin typeface="微软雅黑" panose="020B0503020204020204" pitchFamily="34" charset="-122"/>
                          <a:ea typeface="微软雅黑" panose="020B0503020204020204" pitchFamily="34" charset="-122"/>
                        </a:rPr>
                        <a:t>27</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消极的 </a:t>
                      </a: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立即的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zh-CN" altLang="en-US"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extLst>
                  <a:ext uri="{0D108BD9-81ED-4DB2-BD59-A6C34878D82A}">
                    <a16:rowId xmlns:a16="http://schemas.microsoft.com/office/drawing/2014/main" val="10003"/>
                  </a:ext>
                </a:extLst>
              </a:tr>
              <a:tr h="0">
                <a:tc>
                  <a:txBody>
                    <a:bodyPr/>
                    <a:lstStyle/>
                    <a:p>
                      <a:pPr algn="ctr"/>
                      <a:r>
                        <a:rPr lang="en-US" altLang="zh-CN" sz="2800" dirty="0">
                          <a:latin typeface="微软雅黑" panose="020B0503020204020204" pitchFamily="34" charset="-122"/>
                          <a:ea typeface="微软雅黑" panose="020B0503020204020204" pitchFamily="34" charset="-122"/>
                        </a:rPr>
                        <a:t>28</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不寻常的 </a:t>
                      </a: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不幸运的</a:t>
                      </a:r>
                      <a:endParaRPr lang="zh-CN" altLang="en-US" sz="2800" b="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4"/>
                  </a:ext>
                </a:extLst>
              </a:tr>
              <a:tr h="439512">
                <a:tc>
                  <a:txBody>
                    <a:bodyPr/>
                    <a:lstStyle/>
                    <a:p>
                      <a:pPr algn="ctr"/>
                      <a:r>
                        <a:rPr lang="en-US" altLang="zh-CN" sz="2800" dirty="0">
                          <a:latin typeface="微软雅黑" panose="020B0503020204020204" pitchFamily="34" charset="-122"/>
                          <a:ea typeface="微软雅黑" panose="020B0503020204020204" pitchFamily="34" charset="-122"/>
                        </a:rPr>
                        <a:t>29</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直播的，现场的 </a:t>
                      </a:r>
                    </a:p>
                  </a:txBody>
                  <a:tcPr anchor="ctr">
                    <a:solidFill>
                      <a:schemeClr val="accent6">
                        <a:lumMod val="40000"/>
                        <a:lumOff val="6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sym typeface="+mn-ea"/>
                        </a:rPr>
                        <a:t>小心的，温柔的</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40000"/>
                        <a:lumOff val="6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40000"/>
                        <a:lumOff val="60000"/>
                      </a:schemeClr>
                    </a:solidFill>
                  </a:tcPr>
                </a:tc>
                <a:extLst>
                  <a:ext uri="{0D108BD9-81ED-4DB2-BD59-A6C34878D82A}">
                    <a16:rowId xmlns:a16="http://schemas.microsoft.com/office/drawing/2014/main" val="10005"/>
                  </a:ext>
                </a:extLst>
              </a:tr>
              <a:tr h="500252">
                <a:tc>
                  <a:txBody>
                    <a:bodyPr/>
                    <a:lstStyle/>
                    <a:p>
                      <a:pPr algn="ctr"/>
                      <a:r>
                        <a:rPr lang="en-US" altLang="zh-CN" sz="2800" dirty="0">
                          <a:latin typeface="微软雅黑" panose="020B0503020204020204" pitchFamily="34" charset="-122"/>
                          <a:ea typeface="微软雅黑" panose="020B0503020204020204" pitchFamily="34" charset="-122"/>
                        </a:rPr>
                        <a:t>30</a:t>
                      </a: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r>
                        <a:rPr lang="zh-CN" altLang="en-US" sz="2800" dirty="0">
                          <a:latin typeface="微软雅黑" panose="020B0503020204020204" pitchFamily="34" charset="-122"/>
                          <a:ea typeface="微软雅黑" panose="020B0503020204020204" pitchFamily="34" charset="-122"/>
                        </a:rPr>
                        <a:t>有用的</a:t>
                      </a: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nchor="ctr">
                    <a:solidFill>
                      <a:schemeClr val="accent6">
                        <a:lumMod val="20000"/>
                        <a:lumOff val="80000"/>
                      </a:schemeClr>
                    </a:solidFill>
                  </a:tcPr>
                </a:tc>
                <a:tc>
                  <a:txBody>
                    <a:bodyPr/>
                    <a:lstStyle/>
                    <a:p>
                      <a:pPr algn="l"/>
                      <a:endParaRPr lang="en-US" altLang="zh-CN" sz="2800" dirty="0">
                        <a:latin typeface="Times New Roman" panose="02020603050405020304" pitchFamily="18" charset="0"/>
                        <a:cs typeface="Times New Roman" panose="02020603050405020304" pitchFamily="18" charset="0"/>
                      </a:endParaRPr>
                    </a:p>
                  </a:txBody>
                  <a:tcPr anchor="ctr">
                    <a:solidFill>
                      <a:schemeClr val="accent6">
                        <a:lumMod val="20000"/>
                        <a:lumOff val="80000"/>
                      </a:schemeClr>
                    </a:solidFill>
                  </a:tcPr>
                </a:tc>
                <a:extLst>
                  <a:ext uri="{0D108BD9-81ED-4DB2-BD59-A6C34878D82A}">
                    <a16:rowId xmlns:a16="http://schemas.microsoft.com/office/drawing/2014/main" val="10006"/>
                  </a:ext>
                </a:extLst>
              </a:tr>
            </a:tbl>
          </a:graphicData>
        </a:graphic>
      </p:graphicFrame>
      <p:sp>
        <p:nvSpPr>
          <p:cNvPr id="4" name="灯片编号占位符 3"/>
          <p:cNvSpPr>
            <a:spLocks noGrp="1"/>
          </p:cNvSpPr>
          <p:nvPr>
            <p:ph type="sldNum" sz="quarter" idx="12"/>
          </p:nvPr>
        </p:nvSpPr>
        <p:spPr/>
        <p:txBody>
          <a:bodyPr/>
          <a:lstStyle/>
          <a:p>
            <a:fld id="{879EF9BB-81F1-401D-AA19-680A8E0D7F6D}" type="slidenum">
              <a:rPr lang="en-US" smtClean="0"/>
              <a:t>98</a:t>
            </a:fld>
            <a:endParaRPr lang="en-US"/>
          </a:p>
        </p:txBody>
      </p:sp>
      <p:sp>
        <p:nvSpPr>
          <p:cNvPr id="5" name="左箭头 4">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（二）形容词</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p:bld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1" y="199706"/>
            <a:ext cx="5544311" cy="9318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879EF9BB-81F1-401D-AA19-680A8E0D7F6D}" type="slidenum">
              <a:rPr lang="en-US" smtClean="0"/>
              <a:t>99</a:t>
            </a:fld>
            <a:endParaRPr lang="en-US"/>
          </a:p>
        </p:txBody>
      </p:sp>
      <p:sp>
        <p:nvSpPr>
          <p:cNvPr id="5" name="左箭头 4">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0" y="306633"/>
            <a:ext cx="5314275"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（二）形容词</a:t>
            </a:r>
          </a:p>
        </p:txBody>
      </p:sp>
      <p:pic>
        <p:nvPicPr>
          <p:cNvPr id="7" name="图片 6">
            <a:extLst>
              <a:ext uri="{FF2B5EF4-FFF2-40B4-BE49-F238E27FC236}">
                <a16:creationId xmlns:a16="http://schemas.microsoft.com/office/drawing/2014/main" id="{504AF429-B831-7370-7362-296589520AAC}"/>
              </a:ext>
            </a:extLst>
          </p:cNvPr>
          <p:cNvPicPr>
            <a:picLocks noChangeAspect="1"/>
          </p:cNvPicPr>
          <p:nvPr/>
        </p:nvPicPr>
        <p:blipFill>
          <a:blip r:embed="rId3"/>
          <a:stretch>
            <a:fillRect/>
          </a:stretch>
        </p:blipFill>
        <p:spPr>
          <a:xfrm>
            <a:off x="1665874" y="1832065"/>
            <a:ext cx="9590277" cy="3833629"/>
          </a:xfrm>
          <a:prstGeom prst="rect">
            <a:avLst/>
          </a:prstGeom>
        </p:spPr>
      </p:pic>
    </p:spTree>
    <p:extLst>
      <p:ext uri="{BB962C8B-B14F-4D97-AF65-F5344CB8AC3E}">
        <p14:creationId xmlns:p14="http://schemas.microsoft.com/office/powerpoint/2010/main" val="1159631781"/>
      </p:ext>
    </p:extLst>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c4b4585b-a40c-41a0-a53e-f93bbf6b461f"/>
  <p:tag name="COMMONDATA" val="eyJoZGlkIjoiMjhjNGUxNWFjMjhlNDdjNWVkN2JmMzA2Y2JjZmYzMTUifQ=="/>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f30daa74-9980-4bd6-bb67-99b2cbf24b21}"/>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1c84d7d1-7f64-451f-88b3-0792a6815f12}"/>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1c84d7d1-7f64-451f-88b3-0792a6815f12}"/>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1c84d7d1-7f64-451f-88b3-0792a6815f12}"/>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e3ad5e86-3b89-4699-b55e-1cdcb4b02c41}"/>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e3ad5e86-3b89-4699-b55e-1cdcb4b02c41}"/>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e3ad5e86-3b89-4699-b55e-1cdcb4b02c41}"/>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e3ad5e86-3b89-4699-b55e-1cdcb4b02c41}"/>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e3ad5e86-3b89-4699-b55e-1cdcb4b02c41}"/>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aac233f5-84e9-44e1-b398-1a9df30aced5}"/>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UNIT_TABLE_BEAUTIFY" val="smartTable{a7631aab-4234-4534-b11e-60491cd562e6}"/>
</p:tagLst>
</file>

<file path=ppt/tags/tag21.xml><?xml version="1.0" encoding="utf-8"?>
<p:tagLst xmlns:a="http://schemas.openxmlformats.org/drawingml/2006/main" xmlns:r="http://schemas.openxmlformats.org/officeDocument/2006/relationships" xmlns:p="http://schemas.openxmlformats.org/presentationml/2006/main">
  <p:tag name="KSO_WM_UNIT_TABLE_BEAUTIFY" val="smartTable{a7631aab-4234-4534-b11e-60491cd562e6}"/>
</p:tagLst>
</file>

<file path=ppt/tags/tag22.xml><?xml version="1.0" encoding="utf-8"?>
<p:tagLst xmlns:a="http://schemas.openxmlformats.org/drawingml/2006/main" xmlns:r="http://schemas.openxmlformats.org/officeDocument/2006/relationships" xmlns:p="http://schemas.openxmlformats.org/presentationml/2006/main">
  <p:tag name="KSO_WM_UNIT_TABLE_BEAUTIFY" val="smartTable{a7631aab-4234-4534-b11e-60491cd562e6}"/>
</p:tagLst>
</file>

<file path=ppt/tags/tag23.xml><?xml version="1.0" encoding="utf-8"?>
<p:tagLst xmlns:a="http://schemas.openxmlformats.org/drawingml/2006/main" xmlns:r="http://schemas.openxmlformats.org/officeDocument/2006/relationships" xmlns:p="http://schemas.openxmlformats.org/presentationml/2006/main">
  <p:tag name="KSO_WM_UNIT_TABLE_BEAUTIFY" val="smartTable{eb92f4ad-ae39-4abe-b4cc-a3b07d8010fe}"/>
</p:tagLst>
</file>

<file path=ppt/tags/tag24.xml><?xml version="1.0" encoding="utf-8"?>
<p:tagLst xmlns:a="http://schemas.openxmlformats.org/drawingml/2006/main" xmlns:r="http://schemas.openxmlformats.org/officeDocument/2006/relationships" xmlns:p="http://schemas.openxmlformats.org/presentationml/2006/main">
  <p:tag name="KSO_WM_UNIT_TABLE_BEAUTIFY" val="smartTable{fa237e90-63e0-4810-81ff-18d618477e3a}"/>
</p:tagLst>
</file>

<file path=ppt/tags/tag25.xml><?xml version="1.0" encoding="utf-8"?>
<p:tagLst xmlns:a="http://schemas.openxmlformats.org/drawingml/2006/main" xmlns:r="http://schemas.openxmlformats.org/officeDocument/2006/relationships" xmlns:p="http://schemas.openxmlformats.org/presentationml/2006/main">
  <p:tag name="KSO_WM_UNIT_TABLE_BEAUTIFY" val="smartTable{3512c15e-6f78-4653-afc5-faa4420a5e98}"/>
</p:tagLst>
</file>

<file path=ppt/tags/tag26.xml><?xml version="1.0" encoding="utf-8"?>
<p:tagLst xmlns:a="http://schemas.openxmlformats.org/drawingml/2006/main" xmlns:r="http://schemas.openxmlformats.org/officeDocument/2006/relationships" xmlns:p="http://schemas.openxmlformats.org/presentationml/2006/main">
  <p:tag name="KSO_WM_UNIT_TABLE_BEAUTIFY" val="smartTable{2f8624e3-8aab-4a8e-a190-9d9c951d41ec}"/>
</p:tagLst>
</file>

<file path=ppt/tags/tag27.xml><?xml version="1.0" encoding="utf-8"?>
<p:tagLst xmlns:a="http://schemas.openxmlformats.org/drawingml/2006/main" xmlns:r="http://schemas.openxmlformats.org/officeDocument/2006/relationships" xmlns:p="http://schemas.openxmlformats.org/presentationml/2006/main">
  <p:tag name="KSO_WM_UNIT_TABLE_BEAUTIFY" val="smartTable{4a8590a5-d593-4e06-a838-07232f2d51a7}"/>
</p:tagLst>
</file>

<file path=ppt/tags/tag28.xml><?xml version="1.0" encoding="utf-8"?>
<p:tagLst xmlns:a="http://schemas.openxmlformats.org/drawingml/2006/main" xmlns:r="http://schemas.openxmlformats.org/officeDocument/2006/relationships" xmlns:p="http://schemas.openxmlformats.org/presentationml/2006/main">
  <p:tag name="KSO_WM_UNIT_TABLE_BEAUTIFY" val="smartTable{210d03c8-e673-4b8e-a029-a19f9875313a}"/>
</p:tagLst>
</file>

<file path=ppt/tags/tag29.xml><?xml version="1.0" encoding="utf-8"?>
<p:tagLst xmlns:a="http://schemas.openxmlformats.org/drawingml/2006/main" xmlns:r="http://schemas.openxmlformats.org/officeDocument/2006/relationships" xmlns:p="http://schemas.openxmlformats.org/presentationml/2006/main">
  <p:tag name="KSO_WM_UNIT_TABLE_BEAUTIFY" val="smartTable{9915802a-ee8c-4fd3-9932-d00fa397648a}"/>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6459130c-a255-41f7-a89f-ac6475a360b4}"/>
</p:tagLst>
</file>

<file path=ppt/tags/tag30.xml><?xml version="1.0" encoding="utf-8"?>
<p:tagLst xmlns:a="http://schemas.openxmlformats.org/drawingml/2006/main" xmlns:r="http://schemas.openxmlformats.org/officeDocument/2006/relationships" xmlns:p="http://schemas.openxmlformats.org/presentationml/2006/main">
  <p:tag name="KSO_WM_UNIT_TABLE_BEAUTIFY" val="smartTable{91466af6-1706-4fda-b7d0-c75419b05583}"/>
</p:tagLst>
</file>

<file path=ppt/tags/tag31.xml><?xml version="1.0" encoding="utf-8"?>
<p:tagLst xmlns:a="http://schemas.openxmlformats.org/drawingml/2006/main" xmlns:r="http://schemas.openxmlformats.org/officeDocument/2006/relationships" xmlns:p="http://schemas.openxmlformats.org/presentationml/2006/main">
  <p:tag name="KSO_WM_UNIT_TABLE_BEAUTIFY" val="smartTable{4a04b7ca-c6f5-4fa9-a156-e1f90894871a}"/>
</p:tagLst>
</file>

<file path=ppt/tags/tag32.xml><?xml version="1.0" encoding="utf-8"?>
<p:tagLst xmlns:a="http://schemas.openxmlformats.org/drawingml/2006/main" xmlns:r="http://schemas.openxmlformats.org/officeDocument/2006/relationships" xmlns:p="http://schemas.openxmlformats.org/presentationml/2006/main">
  <p:tag name="KSO_WM_UNIT_TABLE_BEAUTIFY" val="smartTable{79e42761-7219-4af2-8330-323df2e102c9}"/>
</p:tagLst>
</file>

<file path=ppt/tags/tag33.xml><?xml version="1.0" encoding="utf-8"?>
<p:tagLst xmlns:a="http://schemas.openxmlformats.org/drawingml/2006/main" xmlns:r="http://schemas.openxmlformats.org/officeDocument/2006/relationships" xmlns:p="http://schemas.openxmlformats.org/presentationml/2006/main">
  <p:tag name="KSO_WM_UNIT_TABLE_BEAUTIFY" val="smartTable{6560fe73-d632-49ec-8a66-446c582c3868}"/>
</p:tagLst>
</file>

<file path=ppt/tags/tag34.xml><?xml version="1.0" encoding="utf-8"?>
<p:tagLst xmlns:a="http://schemas.openxmlformats.org/drawingml/2006/main" xmlns:r="http://schemas.openxmlformats.org/officeDocument/2006/relationships" xmlns:p="http://schemas.openxmlformats.org/presentationml/2006/main">
  <p:tag name="KSO_WM_UNIT_TABLE_BEAUTIFY" val="smartTable{70d8979f-d34d-451a-812b-a206eadb40da}"/>
</p:tagLst>
</file>

<file path=ppt/tags/tag35.xml><?xml version="1.0" encoding="utf-8"?>
<p:tagLst xmlns:a="http://schemas.openxmlformats.org/drawingml/2006/main" xmlns:r="http://schemas.openxmlformats.org/officeDocument/2006/relationships" xmlns:p="http://schemas.openxmlformats.org/presentationml/2006/main">
  <p:tag name="KSO_WM_UNIT_TABLE_BEAUTIFY" val="smartTable{f91a4433-1608-4434-9b24-44da15093267}"/>
</p:tagLst>
</file>

<file path=ppt/tags/tag36.xml><?xml version="1.0" encoding="utf-8"?>
<p:tagLst xmlns:a="http://schemas.openxmlformats.org/drawingml/2006/main" xmlns:r="http://schemas.openxmlformats.org/officeDocument/2006/relationships" xmlns:p="http://schemas.openxmlformats.org/presentationml/2006/main">
  <p:tag name="KSO_WM_UNIT_TABLE_BEAUTIFY" val="smartTable{a7aa7732-fd35-4501-bd59-7787a1beed99}"/>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d5da7552-c234-49f6-974c-d045e83481d4}"/>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d5da7552-c234-49f6-974c-d045e83481d4}"/>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cdce0618-f8d7-4b70-9e1a-8ee656512a37}"/>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cdce0618-f8d7-4b70-9e1a-8ee656512a37}"/>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cdce0618-f8d7-4b70-9e1a-8ee656512a37}"/>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cdce0618-f8d7-4b70-9e1a-8ee656512a3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TotalTime>
  <Words>14379</Words>
  <Application>Microsoft Office PowerPoint</Application>
  <PresentationFormat>宽屏</PresentationFormat>
  <Paragraphs>2183</Paragraphs>
  <Slides>130</Slides>
  <Notes>13</Notes>
  <HiddenSlides>42</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130</vt:i4>
      </vt:variant>
    </vt:vector>
  </HeadingPairs>
  <TitlesOfParts>
    <vt:vector size="136" baseType="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 测 题 一 </vt:lpstr>
      <vt:lpstr>PowerPoint 演示文稿</vt:lpstr>
      <vt:lpstr>自 测 题 一 </vt:lpstr>
      <vt:lpstr>PowerPoint 演示文稿</vt:lpstr>
      <vt:lpstr>自 测 题 二</vt:lpstr>
      <vt:lpstr>PowerPoint 演示文稿</vt:lpstr>
      <vt:lpstr>自 测 题 二</vt:lpstr>
      <vt:lpstr>PowerPoint 演示文稿</vt:lpstr>
      <vt:lpstr>自 测 题 三</vt:lpstr>
      <vt:lpstr>PowerPoint 演示文稿</vt:lpstr>
      <vt:lpstr>自 测 题 三</vt:lpstr>
      <vt:lpstr>PowerPoint 演示文稿</vt:lpstr>
      <vt:lpstr>自 测 题 四</vt:lpstr>
      <vt:lpstr>PowerPoint 演示文稿</vt:lpstr>
      <vt:lpstr>自 测 题 四</vt:lpstr>
      <vt:lpstr>PowerPoint 演示文稿</vt:lpstr>
      <vt:lpstr>自 测 题 五</vt:lpstr>
      <vt:lpstr>PowerPoint 演示文稿</vt:lpstr>
      <vt:lpstr>自 测 题 五</vt:lpstr>
      <vt:lpstr>PowerPoint 演示文稿</vt:lpstr>
      <vt:lpstr>自 测 题 六</vt:lpstr>
      <vt:lpstr>PowerPoint 演示文稿</vt:lpstr>
      <vt:lpstr>自 测 题 六</vt:lpstr>
      <vt:lpstr>PowerPoint 演示文稿</vt:lpstr>
      <vt:lpstr>自 测 题 七</vt:lpstr>
      <vt:lpstr>PowerPoint 演示文稿</vt:lpstr>
      <vt:lpstr>自 测 题 七</vt:lpstr>
      <vt:lpstr>PowerPoint 演示文稿</vt:lpstr>
      <vt:lpstr>自 测 题 八</vt:lpstr>
      <vt:lpstr>PowerPoint 演示文稿</vt:lpstr>
      <vt:lpstr>自 测 题 八</vt:lpstr>
      <vt:lpstr>PowerPoint 演示文稿</vt:lpstr>
      <vt:lpstr>自 测 题 九</vt:lpstr>
      <vt:lpstr>PowerPoint 演示文稿</vt:lpstr>
      <vt:lpstr>自 测 题 九</vt:lpstr>
      <vt:lpstr>PowerPoint 演示文稿</vt:lpstr>
      <vt:lpstr>自 测 题 十</vt:lpstr>
      <vt:lpstr>PowerPoint 演示文稿</vt:lpstr>
      <vt:lpstr>自 测 题 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1038</cp:revision>
  <dcterms:created xsi:type="dcterms:W3CDTF">2016-10-04T09:02:00Z</dcterms:created>
  <dcterms:modified xsi:type="dcterms:W3CDTF">2023-08-01T10:02:51Z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06FDD8782C8E49A38A776B919F66475E</vt:lpwstr>
  </property>
</Properties>
</file>